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9" r:id="rId1"/>
  </p:sldMasterIdLst>
  <p:sldIdLst>
    <p:sldId id="287" r:id="rId2"/>
    <p:sldId id="288" r:id="rId3"/>
    <p:sldId id="289" r:id="rId4"/>
    <p:sldId id="291" r:id="rId5"/>
    <p:sldId id="311" r:id="rId6"/>
    <p:sldId id="312" r:id="rId7"/>
    <p:sldId id="318" r:id="rId8"/>
    <p:sldId id="313" r:id="rId9"/>
    <p:sldId id="31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94" autoAdjust="0"/>
  </p:normalViewPr>
  <p:slideViewPr>
    <p:cSldViewPr snapToGrid="0">
      <p:cViewPr varScale="1">
        <p:scale>
          <a:sx n="71" d="100"/>
          <a:sy n="71" d="100"/>
        </p:scale>
        <p:origin x="110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şafak tütüncü" userId="37649173933b49a1" providerId="LiveId" clId="{9F51BA75-EE22-4A6F-B1BF-34BC96191FB4}"/>
    <pc:docChg chg="undo redo custSel addSld delSld modSld">
      <pc:chgData name="şafak tütüncü" userId="37649173933b49a1" providerId="LiveId" clId="{9F51BA75-EE22-4A6F-B1BF-34BC96191FB4}" dt="2024-01-20T21:09:32.989" v="2263" actId="20577"/>
      <pc:docMkLst>
        <pc:docMk/>
      </pc:docMkLst>
      <pc:sldChg chg="modSp mod">
        <pc:chgData name="şafak tütüncü" userId="37649173933b49a1" providerId="LiveId" clId="{9F51BA75-EE22-4A6F-B1BF-34BC96191FB4}" dt="2024-01-20T20:44:22.074" v="988" actId="255"/>
        <pc:sldMkLst>
          <pc:docMk/>
          <pc:sldMk cId="2764757818" sldId="287"/>
        </pc:sldMkLst>
        <pc:spChg chg="mod">
          <ac:chgData name="şafak tütüncü" userId="37649173933b49a1" providerId="LiveId" clId="{9F51BA75-EE22-4A6F-B1BF-34BC96191FB4}" dt="2024-01-20T20:41:14.001" v="74" actId="20577"/>
          <ac:spMkLst>
            <pc:docMk/>
            <pc:sldMk cId="2764757818" sldId="287"/>
            <ac:spMk id="2" creationId="{76E584C3-5C22-4C06-A8D5-D288F2633699}"/>
          </ac:spMkLst>
        </pc:spChg>
        <pc:spChg chg="mod">
          <ac:chgData name="şafak tütüncü" userId="37649173933b49a1" providerId="LiveId" clId="{9F51BA75-EE22-4A6F-B1BF-34BC96191FB4}" dt="2024-01-20T20:44:22.074" v="988" actId="255"/>
          <ac:spMkLst>
            <pc:docMk/>
            <pc:sldMk cId="2764757818" sldId="287"/>
            <ac:spMk id="3" creationId="{DE528B54-0E0F-4702-83F7-CB7CE0697AA6}"/>
          </ac:spMkLst>
        </pc:spChg>
      </pc:sldChg>
      <pc:sldChg chg="modSp mod">
        <pc:chgData name="şafak tütüncü" userId="37649173933b49a1" providerId="LiveId" clId="{9F51BA75-EE22-4A6F-B1BF-34BC96191FB4}" dt="2024-01-20T20:46:46.179" v="1886" actId="20577"/>
        <pc:sldMkLst>
          <pc:docMk/>
          <pc:sldMk cId="2002304220" sldId="288"/>
        </pc:sldMkLst>
        <pc:spChg chg="mod">
          <ac:chgData name="şafak tütüncü" userId="37649173933b49a1" providerId="LiveId" clId="{9F51BA75-EE22-4A6F-B1BF-34BC96191FB4}" dt="2024-01-20T20:46:46.179" v="1886" actId="20577"/>
          <ac:spMkLst>
            <pc:docMk/>
            <pc:sldMk cId="2002304220" sldId="288"/>
            <ac:spMk id="3" creationId="{DE528B54-0E0F-4702-83F7-CB7CE0697AA6}"/>
          </ac:spMkLst>
        </pc:spChg>
      </pc:sldChg>
      <pc:sldChg chg="modSp mod">
        <pc:chgData name="şafak tütüncü" userId="37649173933b49a1" providerId="LiveId" clId="{9F51BA75-EE22-4A6F-B1BF-34BC96191FB4}" dt="2024-01-20T20:50:21.679" v="1909" actId="27636"/>
        <pc:sldMkLst>
          <pc:docMk/>
          <pc:sldMk cId="2816627119" sldId="289"/>
        </pc:sldMkLst>
        <pc:spChg chg="mod">
          <ac:chgData name="şafak tütüncü" userId="37649173933b49a1" providerId="LiveId" clId="{9F51BA75-EE22-4A6F-B1BF-34BC96191FB4}" dt="2024-01-20T20:50:21.679" v="1909" actId="27636"/>
          <ac:spMkLst>
            <pc:docMk/>
            <pc:sldMk cId="2816627119" sldId="289"/>
            <ac:spMk id="3" creationId="{7F24195F-4EA2-42AD-BCF6-29515D40C78B}"/>
          </ac:spMkLst>
        </pc:spChg>
      </pc:sldChg>
      <pc:sldChg chg="modSp mod">
        <pc:chgData name="şafak tütüncü" userId="37649173933b49a1" providerId="LiveId" clId="{9F51BA75-EE22-4A6F-B1BF-34BC96191FB4}" dt="2024-01-20T20:49:29.610" v="1907"/>
        <pc:sldMkLst>
          <pc:docMk/>
          <pc:sldMk cId="1813768044" sldId="291"/>
        </pc:sldMkLst>
        <pc:spChg chg="mod">
          <ac:chgData name="şafak tütüncü" userId="37649173933b49a1" providerId="LiveId" clId="{9F51BA75-EE22-4A6F-B1BF-34BC96191FB4}" dt="2024-01-20T20:49:29.610" v="1907"/>
          <ac:spMkLst>
            <pc:docMk/>
            <pc:sldMk cId="1813768044" sldId="291"/>
            <ac:spMk id="3" creationId="{7F24195F-4EA2-42AD-BCF6-29515D40C78B}"/>
          </ac:spMkLst>
        </pc:spChg>
      </pc:sldChg>
      <pc:sldChg chg="modSp mod">
        <pc:chgData name="şafak tütüncü" userId="37649173933b49a1" providerId="LiveId" clId="{9F51BA75-EE22-4A6F-B1BF-34BC96191FB4}" dt="2024-01-20T20:53:29.310" v="2153" actId="14100"/>
        <pc:sldMkLst>
          <pc:docMk/>
          <pc:sldMk cId="2812179388" sldId="311"/>
        </pc:sldMkLst>
        <pc:spChg chg="mod">
          <ac:chgData name="şafak tütüncü" userId="37649173933b49a1" providerId="LiveId" clId="{9F51BA75-EE22-4A6F-B1BF-34BC96191FB4}" dt="2024-01-20T20:52:08.361" v="2148" actId="20577"/>
          <ac:spMkLst>
            <pc:docMk/>
            <pc:sldMk cId="2812179388" sldId="311"/>
            <ac:spMk id="2" creationId="{A74EAA4D-E0A0-4165-A141-CE4138EAA374}"/>
          </ac:spMkLst>
        </pc:spChg>
        <pc:picChg chg="mod">
          <ac:chgData name="şafak tütüncü" userId="37649173933b49a1" providerId="LiveId" clId="{9F51BA75-EE22-4A6F-B1BF-34BC96191FB4}" dt="2024-01-20T20:53:29.310" v="2153" actId="14100"/>
          <ac:picMkLst>
            <pc:docMk/>
            <pc:sldMk cId="2812179388" sldId="311"/>
            <ac:picMk id="7" creationId="{7CC86B0B-2E02-4C1E-A6D1-710CF2B246C4}"/>
          </ac:picMkLst>
        </pc:picChg>
      </pc:sldChg>
      <pc:sldChg chg="modSp mod">
        <pc:chgData name="şafak tütüncü" userId="37649173933b49a1" providerId="LiveId" clId="{9F51BA75-EE22-4A6F-B1BF-34BC96191FB4}" dt="2024-01-20T21:00:58.019" v="2185" actId="14100"/>
        <pc:sldMkLst>
          <pc:docMk/>
          <pc:sldMk cId="385349041" sldId="312"/>
        </pc:sldMkLst>
        <pc:spChg chg="mod">
          <ac:chgData name="şafak tütüncü" userId="37649173933b49a1" providerId="LiveId" clId="{9F51BA75-EE22-4A6F-B1BF-34BC96191FB4}" dt="2024-01-20T20:57:34.409" v="2181" actId="255"/>
          <ac:spMkLst>
            <pc:docMk/>
            <pc:sldMk cId="385349041" sldId="312"/>
            <ac:spMk id="2" creationId="{A74EAA4D-E0A0-4165-A141-CE4138EAA374}"/>
          </ac:spMkLst>
        </pc:spChg>
        <pc:picChg chg="mod">
          <ac:chgData name="şafak tütüncü" userId="37649173933b49a1" providerId="LiveId" clId="{9F51BA75-EE22-4A6F-B1BF-34BC96191FB4}" dt="2024-01-20T21:00:58.019" v="2185" actId="14100"/>
          <ac:picMkLst>
            <pc:docMk/>
            <pc:sldMk cId="385349041" sldId="312"/>
            <ac:picMk id="1026" creationId="{89647FE4-7BC6-4C5C-B663-3DDCA736EBDC}"/>
          </ac:picMkLst>
        </pc:picChg>
      </pc:sldChg>
      <pc:sldChg chg="modSp mod">
        <pc:chgData name="şafak tütüncü" userId="37649173933b49a1" providerId="LiveId" clId="{9F51BA75-EE22-4A6F-B1BF-34BC96191FB4}" dt="2024-01-20T21:09:32.989" v="2263" actId="20577"/>
        <pc:sldMkLst>
          <pc:docMk/>
          <pc:sldMk cId="3567295000" sldId="313"/>
        </pc:sldMkLst>
        <pc:spChg chg="mod">
          <ac:chgData name="şafak tütüncü" userId="37649173933b49a1" providerId="LiveId" clId="{9F51BA75-EE22-4A6F-B1BF-34BC96191FB4}" dt="2024-01-20T21:09:32.989" v="2263" actId="20577"/>
          <ac:spMkLst>
            <pc:docMk/>
            <pc:sldMk cId="3567295000" sldId="313"/>
            <ac:spMk id="2" creationId="{A74EAA4D-E0A0-4165-A141-CE4138EAA374}"/>
          </ac:spMkLst>
        </pc:spChg>
        <pc:picChg chg="mod">
          <ac:chgData name="şafak tütüncü" userId="37649173933b49a1" providerId="LiveId" clId="{9F51BA75-EE22-4A6F-B1BF-34BC96191FB4}" dt="2024-01-20T21:06:54.457" v="2221" actId="14100"/>
          <ac:picMkLst>
            <pc:docMk/>
            <pc:sldMk cId="3567295000" sldId="313"/>
            <ac:picMk id="4" creationId="{31CD7688-B0C2-8F0F-10BB-9B83BE8E691D}"/>
          </ac:picMkLst>
        </pc:picChg>
      </pc:sldChg>
      <pc:sldChg chg="del">
        <pc:chgData name="şafak tütüncü" userId="37649173933b49a1" providerId="LiveId" clId="{9F51BA75-EE22-4A6F-B1BF-34BC96191FB4}" dt="2024-01-20T21:07:34.210" v="2222" actId="2696"/>
        <pc:sldMkLst>
          <pc:docMk/>
          <pc:sldMk cId="2290623404" sldId="314"/>
        </pc:sldMkLst>
      </pc:sldChg>
      <pc:sldChg chg="del">
        <pc:chgData name="şafak tütüncü" userId="37649173933b49a1" providerId="LiveId" clId="{9F51BA75-EE22-4A6F-B1BF-34BC96191FB4}" dt="2024-01-20T21:07:42.139" v="2223" actId="2696"/>
        <pc:sldMkLst>
          <pc:docMk/>
          <pc:sldMk cId="2795814424" sldId="315"/>
        </pc:sldMkLst>
      </pc:sldChg>
      <pc:sldChg chg="modSp mod">
        <pc:chgData name="şafak tütüncü" userId="37649173933b49a1" providerId="LiveId" clId="{9F51BA75-EE22-4A6F-B1BF-34BC96191FB4}" dt="2024-01-20T21:09:19.675" v="2252" actId="14100"/>
        <pc:sldMkLst>
          <pc:docMk/>
          <pc:sldMk cId="3259143101" sldId="316"/>
        </pc:sldMkLst>
        <pc:spChg chg="mod">
          <ac:chgData name="şafak tütüncü" userId="37649173933b49a1" providerId="LiveId" clId="{9F51BA75-EE22-4A6F-B1BF-34BC96191FB4}" dt="2024-01-20T21:08:55.974" v="2249" actId="20577"/>
          <ac:spMkLst>
            <pc:docMk/>
            <pc:sldMk cId="3259143101" sldId="316"/>
            <ac:spMk id="2" creationId="{A74EAA4D-E0A0-4165-A141-CE4138EAA374}"/>
          </ac:spMkLst>
        </pc:spChg>
        <pc:picChg chg="mod">
          <ac:chgData name="şafak tütüncü" userId="37649173933b49a1" providerId="LiveId" clId="{9F51BA75-EE22-4A6F-B1BF-34BC96191FB4}" dt="2024-01-20T21:09:19.675" v="2252" actId="14100"/>
          <ac:picMkLst>
            <pc:docMk/>
            <pc:sldMk cId="3259143101" sldId="316"/>
            <ac:picMk id="5" creationId="{89353F37-EA5D-7F17-D432-62460283AB00}"/>
          </ac:picMkLst>
        </pc:picChg>
      </pc:sldChg>
      <pc:sldChg chg="del">
        <pc:chgData name="şafak tütüncü" userId="37649173933b49a1" providerId="LiveId" clId="{9F51BA75-EE22-4A6F-B1BF-34BC96191FB4}" dt="2024-01-20T21:07:55.059" v="2224" actId="2696"/>
        <pc:sldMkLst>
          <pc:docMk/>
          <pc:sldMk cId="1401722911" sldId="317"/>
        </pc:sldMkLst>
      </pc:sldChg>
      <pc:sldChg chg="addSp delSp modSp new mod">
        <pc:chgData name="şafak tütüncü" userId="37649173933b49a1" providerId="LiveId" clId="{9F51BA75-EE22-4A6F-B1BF-34BC96191FB4}" dt="2024-01-20T21:03:01.769" v="2191" actId="14100"/>
        <pc:sldMkLst>
          <pc:docMk/>
          <pc:sldMk cId="1104364939" sldId="318"/>
        </pc:sldMkLst>
        <pc:spChg chg="del">
          <ac:chgData name="şafak tütüncü" userId="37649173933b49a1" providerId="LiveId" clId="{9F51BA75-EE22-4A6F-B1BF-34BC96191FB4}" dt="2024-01-20T21:02:16.509" v="2187"/>
          <ac:spMkLst>
            <pc:docMk/>
            <pc:sldMk cId="1104364939" sldId="318"/>
            <ac:spMk id="3" creationId="{8E0A39BD-BE28-F70F-4A89-D9BC323F0A40}"/>
          </ac:spMkLst>
        </pc:spChg>
        <pc:picChg chg="add mod">
          <ac:chgData name="şafak tütüncü" userId="37649173933b49a1" providerId="LiveId" clId="{9F51BA75-EE22-4A6F-B1BF-34BC96191FB4}" dt="2024-01-20T21:03:01.769" v="2191" actId="14100"/>
          <ac:picMkLst>
            <pc:docMk/>
            <pc:sldMk cId="1104364939" sldId="318"/>
            <ac:picMk id="4" creationId="{2AE176F5-B404-D79E-0A01-D190FAAE6082}"/>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2448A07-E477-486A-ADC6-75E115E7D406}" type="datetimeFigureOut">
              <a:rPr lang="tr-TR" smtClean="0"/>
              <a:t>20.01.2024</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24157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448A07-E477-486A-ADC6-75E115E7D406}" type="datetimeFigureOut">
              <a:rPr lang="tr-TR" smtClean="0"/>
              <a:t>20.01.2024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99175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448A07-E477-486A-ADC6-75E115E7D406}" type="datetimeFigureOut">
              <a:rPr lang="tr-TR" smtClean="0"/>
              <a:t>20.01.2024</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164971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448A07-E477-486A-ADC6-75E115E7D406}" type="datetimeFigureOut">
              <a:rPr lang="tr-TR" smtClean="0"/>
              <a:t>20.01.2024</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80970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448A07-E477-486A-ADC6-75E115E7D406}" type="datetimeFigureOut">
              <a:rPr lang="tr-TR" smtClean="0"/>
              <a:t>20.01.2024</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193807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448A07-E477-486A-ADC6-75E115E7D406}" type="datetimeFigureOut">
              <a:rPr lang="tr-TR" smtClean="0"/>
              <a:t>20.01.2024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81485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448A07-E477-486A-ADC6-75E115E7D406}" type="datetimeFigureOut">
              <a:rPr lang="tr-TR" smtClean="0"/>
              <a:t>20.01.2024</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617220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2448A07-E477-486A-ADC6-75E115E7D406}" type="datetimeFigureOut">
              <a:rPr lang="tr-TR" smtClean="0"/>
              <a:t>20.01.2024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28035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2448A07-E477-486A-ADC6-75E115E7D406}" type="datetimeFigureOut">
              <a:rPr lang="tr-TR" smtClean="0"/>
              <a:t>20.01.2024</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81872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448A07-E477-486A-ADC6-75E115E7D406}" type="datetimeFigureOut">
              <a:rPr lang="tr-TR" smtClean="0"/>
              <a:t>20.01.2024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11330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448A07-E477-486A-ADC6-75E115E7D406}" type="datetimeFigureOut">
              <a:rPr lang="tr-TR" smtClean="0"/>
              <a:t>20.01.2024</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170346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2448A07-E477-486A-ADC6-75E115E7D406}" type="datetimeFigureOut">
              <a:rPr lang="tr-TR" smtClean="0"/>
              <a:t>20.01.2024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14350417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2448A07-E477-486A-ADC6-75E115E7D406}" type="datetimeFigureOut">
              <a:rPr lang="tr-TR" smtClean="0"/>
              <a:t>20.01.2024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8854230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2448A07-E477-486A-ADC6-75E115E7D406}" type="datetimeFigureOut">
              <a:rPr lang="tr-TR" smtClean="0"/>
              <a:t>20.01.2024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39540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48A07-E477-486A-ADC6-75E115E7D406}" type="datetimeFigureOut">
              <a:rPr lang="tr-TR" smtClean="0"/>
              <a:t>20.01.2024</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32838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448A07-E477-486A-ADC6-75E115E7D406}" type="datetimeFigureOut">
              <a:rPr lang="tr-TR" smtClean="0"/>
              <a:t>20.01.2024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1931796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448A07-E477-486A-ADC6-75E115E7D406}" type="datetimeFigureOut">
              <a:rPr lang="tr-TR" smtClean="0"/>
              <a:t>20.01.2024</a:t>
            </a:fld>
            <a:endParaRPr lang="tr-TR"/>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90511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2448A07-E477-486A-ADC6-75E115E7D406}" type="datetimeFigureOut">
              <a:rPr lang="tr-TR" smtClean="0"/>
              <a:t>20.01.2024</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F54A932-3AF0-4003-81D3-4C4C773F437F}" type="slidenum">
              <a:rPr lang="tr-TR" smtClean="0"/>
              <a:t>‹#›</a:t>
            </a:fld>
            <a:endParaRPr lang="tr-TR"/>
          </a:p>
        </p:txBody>
      </p:sp>
    </p:spTree>
    <p:extLst>
      <p:ext uri="{BB962C8B-B14F-4D97-AF65-F5344CB8AC3E}">
        <p14:creationId xmlns:p14="http://schemas.microsoft.com/office/powerpoint/2010/main" val="2640653026"/>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 id="2147484741" r:id="rId12"/>
    <p:sldLayoutId id="2147484742" r:id="rId13"/>
    <p:sldLayoutId id="2147484743" r:id="rId14"/>
    <p:sldLayoutId id="2147484744" r:id="rId15"/>
    <p:sldLayoutId id="2147484745" r:id="rId16"/>
    <p:sldLayoutId id="214748474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584C3-5C22-4C06-A8D5-D288F2633699}"/>
              </a:ext>
            </a:extLst>
          </p:cNvPr>
          <p:cNvSpPr>
            <a:spLocks noGrp="1"/>
          </p:cNvSpPr>
          <p:nvPr>
            <p:ph type="title"/>
          </p:nvPr>
        </p:nvSpPr>
        <p:spPr>
          <a:xfrm>
            <a:off x="326796" y="1095450"/>
            <a:ext cx="11726944" cy="554240"/>
          </a:xfrm>
        </p:spPr>
        <p:txBody>
          <a:bodyPr>
            <a:normAutofit fontScale="90000"/>
          </a:bodyPr>
          <a:lstStyle/>
          <a:p>
            <a:pPr algn="ctr"/>
            <a:r>
              <a:rPr lang="tr-TR" b="1" dirty="0"/>
              <a:t>Atatürk İlkeleri ve İnkılap Tarihi Araştırma ve Uygulama Merkezi</a:t>
            </a:r>
          </a:p>
        </p:txBody>
      </p:sp>
      <p:sp>
        <p:nvSpPr>
          <p:cNvPr id="3" name="İçerik Yer Tutucusu 2">
            <a:extLst>
              <a:ext uri="{FF2B5EF4-FFF2-40B4-BE49-F238E27FC236}">
                <a16:creationId xmlns:a16="http://schemas.microsoft.com/office/drawing/2014/main" id="{DE528B54-0E0F-4702-83F7-CB7CE0697AA6}"/>
              </a:ext>
            </a:extLst>
          </p:cNvPr>
          <p:cNvSpPr>
            <a:spLocks noGrp="1"/>
          </p:cNvSpPr>
          <p:nvPr>
            <p:ph idx="1"/>
          </p:nvPr>
        </p:nvSpPr>
        <p:spPr>
          <a:xfrm>
            <a:off x="232203" y="2242008"/>
            <a:ext cx="11331018" cy="4615992"/>
          </a:xfrm>
        </p:spPr>
        <p:txBody>
          <a:bodyPr>
            <a:noAutofit/>
          </a:bodyPr>
          <a:lstStyle/>
          <a:p>
            <a:pPr algn="just"/>
            <a:r>
              <a:rPr lang="tr-TR" sz="2000" b="1" i="0" dirty="0">
                <a:solidFill>
                  <a:srgbClr val="333333"/>
                </a:solidFill>
                <a:effectLst/>
              </a:rPr>
              <a:t>Kurumsal Bilgiler</a:t>
            </a:r>
            <a:endParaRPr lang="tr-TR" sz="2000" b="0" i="0" dirty="0">
              <a:solidFill>
                <a:srgbClr val="333333"/>
              </a:solidFill>
              <a:effectLst/>
            </a:endParaRPr>
          </a:p>
          <a:p>
            <a:pPr algn="just"/>
            <a:r>
              <a:rPr lang="tr-TR" sz="2000" dirty="0">
                <a:solidFill>
                  <a:srgbClr val="333333"/>
                </a:solidFill>
              </a:rPr>
              <a:t>Üniversitemiz bünyesinde rektörlüğe bağlı olarak 2003 yılında faaliyete başlayan Atatürk İlkeleri ve İnkılap Tarihi Araştırma ve Uygulama Merkezi, eğitim, bilim, kültür ve sanat alanında Atatürk İlkeleri ve İnkılap Tarihi araştırmalarının geliştirilmesi ve bu alanda akademik faaliyet yapılması hedefi doğrultusunda; 2547 sayılı Yükseköğretim Kanununun 7d/2 maddesi ve Yükseköğretim Kurumlarındaki Öğretim Elemanlarını Yetiştirme ve Oryantasyon Planının (f), (g) ve (h) maddeleri uyarınca kurulmuştur.</a:t>
            </a:r>
          </a:p>
          <a:p>
            <a:pPr algn="just"/>
            <a:endParaRPr lang="tr-TR" sz="2000" dirty="0">
              <a:solidFill>
                <a:srgbClr val="333333"/>
              </a:solidFill>
            </a:endParaRPr>
          </a:p>
        </p:txBody>
      </p:sp>
    </p:spTree>
    <p:extLst>
      <p:ext uri="{BB962C8B-B14F-4D97-AF65-F5344CB8AC3E}">
        <p14:creationId xmlns:p14="http://schemas.microsoft.com/office/powerpoint/2010/main" val="276475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584C3-5C22-4C06-A8D5-D288F2633699}"/>
              </a:ext>
            </a:extLst>
          </p:cNvPr>
          <p:cNvSpPr>
            <a:spLocks noGrp="1"/>
          </p:cNvSpPr>
          <p:nvPr>
            <p:ph type="title"/>
          </p:nvPr>
        </p:nvSpPr>
        <p:spPr/>
        <p:txBody>
          <a:bodyPr>
            <a:normAutofit fontScale="90000"/>
          </a:bodyPr>
          <a:lstStyle/>
          <a:p>
            <a:r>
              <a:rPr lang="tr-TR" b="1" dirty="0"/>
              <a:t>Misyon</a:t>
            </a:r>
            <a:br>
              <a:rPr lang="tr-TR" dirty="0"/>
            </a:br>
            <a:endParaRPr lang="tr-TR" dirty="0"/>
          </a:p>
        </p:txBody>
      </p:sp>
      <p:sp>
        <p:nvSpPr>
          <p:cNvPr id="3" name="İçerik Yer Tutucusu 2">
            <a:extLst>
              <a:ext uri="{FF2B5EF4-FFF2-40B4-BE49-F238E27FC236}">
                <a16:creationId xmlns:a16="http://schemas.microsoft.com/office/drawing/2014/main" id="{DE528B54-0E0F-4702-83F7-CB7CE0697AA6}"/>
              </a:ext>
            </a:extLst>
          </p:cNvPr>
          <p:cNvSpPr>
            <a:spLocks noGrp="1"/>
          </p:cNvSpPr>
          <p:nvPr>
            <p:ph idx="1"/>
          </p:nvPr>
        </p:nvSpPr>
        <p:spPr>
          <a:xfrm>
            <a:off x="-73573" y="2344844"/>
            <a:ext cx="12038029" cy="4812701"/>
          </a:xfrm>
        </p:spPr>
        <p:txBody>
          <a:bodyPr>
            <a:noAutofit/>
          </a:bodyPr>
          <a:lstStyle/>
          <a:p>
            <a:pPr algn="just"/>
            <a:r>
              <a:rPr lang="tr-TR" sz="2000" dirty="0"/>
              <a:t>Atatürk İlkeleri ve İnkılap Tarihi Araştırma ve Uygulama Merkezi, ülkemizde Atatürk İlkeleri ve İnkılap Tarihi araştırmalarının gelişimine katkı sağlayan, yenilik odaklı, katılımcı ve paylaşımcı, bilimsel ve etik değerlere bağlı bir kurumdur.</a:t>
            </a:r>
          </a:p>
          <a:p>
            <a:pPr algn="just"/>
            <a:r>
              <a:rPr lang="tr-TR" sz="2000" dirty="0"/>
              <a:t>Merkezimizin amacı; Atatürkçü düşünce, Atatürk İlke ve İnkılapları temeline dayanan milli birlik ve bütünlüğü geliştirmeye, korumaya ve kollamaya yönelik inceleme ve araştırmalar yapmak, konferans ve seminerler düzenlemek, elde edilen sonuçları yaymaktır.</a:t>
            </a:r>
          </a:p>
          <a:p>
            <a:pPr algn="just"/>
            <a:endParaRPr lang="tr-TR" sz="2000" dirty="0"/>
          </a:p>
        </p:txBody>
      </p:sp>
    </p:spTree>
    <p:extLst>
      <p:ext uri="{BB962C8B-B14F-4D97-AF65-F5344CB8AC3E}">
        <p14:creationId xmlns:p14="http://schemas.microsoft.com/office/powerpoint/2010/main" val="200230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p:txBody>
          <a:bodyPr/>
          <a:lstStyle/>
          <a:p>
            <a:r>
              <a:rPr lang="tr-TR" b="1" dirty="0"/>
              <a:t>Vizyon</a:t>
            </a:r>
          </a:p>
        </p:txBody>
      </p:sp>
      <p:sp>
        <p:nvSpPr>
          <p:cNvPr id="3" name="İçerik Yer Tutucusu 2">
            <a:extLst>
              <a:ext uri="{FF2B5EF4-FFF2-40B4-BE49-F238E27FC236}">
                <a16:creationId xmlns:a16="http://schemas.microsoft.com/office/drawing/2014/main" id="{7F24195F-4EA2-42AD-BCF6-29515D40C78B}"/>
              </a:ext>
            </a:extLst>
          </p:cNvPr>
          <p:cNvSpPr>
            <a:spLocks noGrp="1"/>
          </p:cNvSpPr>
          <p:nvPr>
            <p:ph idx="1"/>
          </p:nvPr>
        </p:nvSpPr>
        <p:spPr>
          <a:xfrm>
            <a:off x="419549" y="2388198"/>
            <a:ext cx="11019076" cy="3969570"/>
          </a:xfrm>
        </p:spPr>
        <p:txBody>
          <a:bodyPr>
            <a:normAutofit fontScale="92500" lnSpcReduction="20000"/>
          </a:bodyPr>
          <a:lstStyle/>
          <a:p>
            <a:pPr algn="just"/>
            <a:r>
              <a:rPr lang="tr-TR" sz="2200" dirty="0"/>
              <a:t>Atatürk İlkeleri ve İnkılap Tarihi Araştırma ve Uygulama Merkezi, faaliyet gösterdiği akademik alanda bilgi üretme ve yayma amacına odaklanmaktadır. Merkez, özellikle Millî Mücadele dönemi ve Cumhuriyet dönemi tarihine odaklanarak, Türk inkılâbının oluşum şartları, hedefleri ve nitelikleri konusunda akademik anlamda bilgi üretmeyi ve yaymayı amaçlar. Merkezin temel hedefi, Türk gençliğini millî, manevi ve kültürel değerlerin bilincinde olarak gelişimine akademik bilgi sağlayarak katkıda bulunmaktır. Bu bağlamda, Türkiye Cumhuriyeti'nin birer ferdi olarak gençleri, devletlerine karşı görev ve sorumlulukları konusunda bilinçlendirmek amacıyla bilimsel etkinlikler düzenler. Ayrıca, Atatürkçü düşünceyi, Türk kültürünü ve Türk tarihini bilimsel yoldan araştırarak, tanıtarak ve yayarak, bu değerleri geniş kitlelere ulaştırmayı hedefler. Merkez, Atatürk'ün düşünceleri, Cumhuriyetin kuruluş felsefesi ve yakın Türkiye tarihi ve kültür coğrafyası konularında yürütülen bilimsel çalışma ve araştırmalarla, 21. yüzyılda üniversite ve toplumda gerekli olan farkındalığı artırmayı amaçlar. Bu sayede, gelecek nesillerin bu önemli değerlerle daha yakından tanışmasını ve bu mirası sürdürmesini destekler.</a:t>
            </a:r>
          </a:p>
          <a:p>
            <a:endParaRPr lang="tr-TR" sz="2000" dirty="0"/>
          </a:p>
        </p:txBody>
      </p:sp>
    </p:spTree>
    <p:extLst>
      <p:ext uri="{BB962C8B-B14F-4D97-AF65-F5344CB8AC3E}">
        <p14:creationId xmlns:p14="http://schemas.microsoft.com/office/powerpoint/2010/main" val="281662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1131216" y="954048"/>
            <a:ext cx="5740923" cy="733350"/>
          </a:xfrm>
        </p:spPr>
        <p:txBody>
          <a:bodyPr>
            <a:normAutofit/>
          </a:bodyPr>
          <a:lstStyle/>
          <a:p>
            <a:pPr algn="ctr"/>
            <a:r>
              <a:rPr lang="tr-TR" b="1" dirty="0"/>
              <a:t>Faaliyet alanlarımız</a:t>
            </a:r>
          </a:p>
        </p:txBody>
      </p:sp>
      <p:sp>
        <p:nvSpPr>
          <p:cNvPr id="3" name="İçerik Yer Tutucusu 2">
            <a:extLst>
              <a:ext uri="{FF2B5EF4-FFF2-40B4-BE49-F238E27FC236}">
                <a16:creationId xmlns:a16="http://schemas.microsoft.com/office/drawing/2014/main" id="{7F24195F-4EA2-42AD-BCF6-29515D40C78B}"/>
              </a:ext>
            </a:extLst>
          </p:cNvPr>
          <p:cNvSpPr>
            <a:spLocks noGrp="1"/>
          </p:cNvSpPr>
          <p:nvPr>
            <p:ph idx="1"/>
          </p:nvPr>
        </p:nvSpPr>
        <p:spPr>
          <a:xfrm>
            <a:off x="204787" y="2579213"/>
            <a:ext cx="11782425" cy="5317811"/>
          </a:xfrm>
        </p:spPr>
        <p:txBody>
          <a:bodyPr>
            <a:noAutofit/>
          </a:bodyPr>
          <a:lstStyle/>
          <a:p>
            <a:pPr algn="just">
              <a:lnSpc>
                <a:spcPct val="100000"/>
              </a:lnSpc>
            </a:pPr>
            <a:r>
              <a:rPr lang="tr-TR" sz="2000" dirty="0"/>
              <a:t>Atatürk İlkeleri ve İnkılap Tarihi konusunda akademik araştırmaları teşvik etme.</a:t>
            </a:r>
          </a:p>
          <a:p>
            <a:pPr algn="just">
              <a:lnSpc>
                <a:spcPct val="100000"/>
              </a:lnSpc>
            </a:pPr>
            <a:r>
              <a:rPr lang="tr-TR" sz="2000" dirty="0"/>
              <a:t>Atatürk İlkeleri ve İnkılap Tarihi araştırmaları konusunda akademik danışmanlık.</a:t>
            </a:r>
          </a:p>
          <a:p>
            <a:pPr algn="just">
              <a:lnSpc>
                <a:spcPct val="100000"/>
              </a:lnSpc>
            </a:pPr>
            <a:r>
              <a:rPr lang="tr-TR" sz="2000" dirty="0"/>
              <a:t>Atatürk İlkeleri ve İnkılap Tarihi konusunda akademik ve bilimsel toplantılar düzenleme.</a:t>
            </a:r>
          </a:p>
          <a:p>
            <a:pPr algn="just">
              <a:lnSpc>
                <a:spcPct val="100000"/>
              </a:lnSpc>
            </a:pPr>
            <a:r>
              <a:rPr lang="tr-TR" sz="2000" dirty="0"/>
              <a:t>Atatürk İlkeleri ve İnkılap Tarihi ile ilgili akademik platformlarda üniversitemizi temsil etme.</a:t>
            </a:r>
          </a:p>
        </p:txBody>
      </p:sp>
    </p:spTree>
    <p:extLst>
      <p:ext uri="{BB962C8B-B14F-4D97-AF65-F5344CB8AC3E}">
        <p14:creationId xmlns:p14="http://schemas.microsoft.com/office/powerpoint/2010/main" val="181376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536966" y="718808"/>
            <a:ext cx="11140028" cy="771525"/>
          </a:xfrm>
        </p:spPr>
        <p:txBody>
          <a:bodyPr>
            <a:noAutofit/>
          </a:bodyPr>
          <a:lstStyle/>
          <a:p>
            <a:pPr algn="just"/>
            <a:r>
              <a:rPr lang="tr-TR" sz="2000" b="1" cap="none" dirty="0"/>
              <a:t>Akademik Faaliyetlerimiz 1: 11.03.2021 tarihinde, Araştırma merkezimizin öncülüğünde, 8 Mart Dünya Kadınlar günü etkinliği kapsamında merkez müdürümüz Doç. Dr. Cahide SINMAZ </a:t>
            </a:r>
            <a:r>
              <a:rPr lang="tr-TR" sz="2000" b="1" cap="none" dirty="0" err="1"/>
              <a:t>SÖNMEZ’in</a:t>
            </a:r>
            <a:r>
              <a:rPr lang="tr-TR" sz="2000" b="1" cap="none" dirty="0"/>
              <a:t> </a:t>
            </a:r>
            <a:r>
              <a:rPr lang="tr-TR" sz="2000" b="1" cap="none" dirty="0" err="1"/>
              <a:t>moderatörlüğünde</a:t>
            </a:r>
            <a:r>
              <a:rPr lang="tr-TR" sz="2000" b="1" cap="none" dirty="0"/>
              <a:t> “Osmanlı’dan Cumhuriyete Kadın Modernleşmesi” başlığı ile Microsoft </a:t>
            </a:r>
            <a:r>
              <a:rPr lang="tr-TR" sz="2000" b="1" cap="none" dirty="0" err="1"/>
              <a:t>Teams</a:t>
            </a:r>
            <a:r>
              <a:rPr lang="tr-TR" sz="2000" b="1" cap="none" dirty="0"/>
              <a:t> üzerinden online panel düzenlenmiştir.</a:t>
            </a:r>
            <a:endParaRPr lang="tr-TR" sz="1800" b="1" cap="none" dirty="0"/>
          </a:p>
        </p:txBody>
      </p:sp>
      <p:pic>
        <p:nvPicPr>
          <p:cNvPr id="7" name="Resim 6">
            <a:extLst>
              <a:ext uri="{FF2B5EF4-FFF2-40B4-BE49-F238E27FC236}">
                <a16:creationId xmlns:a16="http://schemas.microsoft.com/office/drawing/2014/main" id="{7CC86B0B-2E02-4C1E-A6D1-710CF2B246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45629" y="1828799"/>
            <a:ext cx="5421854" cy="5028757"/>
          </a:xfrm>
          <a:prstGeom prst="rect">
            <a:avLst/>
          </a:prstGeom>
        </p:spPr>
      </p:pic>
    </p:spTree>
    <p:extLst>
      <p:ext uri="{BB962C8B-B14F-4D97-AF65-F5344CB8AC3E}">
        <p14:creationId xmlns:p14="http://schemas.microsoft.com/office/powerpoint/2010/main" val="281217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0" y="498475"/>
            <a:ext cx="11098724" cy="1653054"/>
          </a:xfrm>
        </p:spPr>
        <p:txBody>
          <a:bodyPr>
            <a:noAutofit/>
          </a:bodyPr>
          <a:lstStyle/>
          <a:p>
            <a:pPr algn="just"/>
            <a:r>
              <a:rPr lang="tr-TR" sz="1800" b="1" cap="none" dirty="0"/>
              <a:t>Akademik </a:t>
            </a:r>
            <a:r>
              <a:rPr lang="tr-TR" sz="2000" b="1" cap="none" dirty="0"/>
              <a:t>Faaliyetlerimiz</a:t>
            </a:r>
            <a:r>
              <a:rPr lang="tr-TR" sz="1800" b="1" cap="none" dirty="0"/>
              <a:t> 2: 25.03.2021 tarihinde Balkan Üniversiteler Birliği ve Trakya Üniversiteler Birliğinin iki üyesi Trakya Üniversitesi ve Çanakkale </a:t>
            </a:r>
            <a:r>
              <a:rPr lang="tr-TR" sz="1800" b="1" cap="none" dirty="0" err="1"/>
              <a:t>Onsekiz</a:t>
            </a:r>
            <a:r>
              <a:rPr lang="tr-TR" sz="1800" b="1" cap="none" dirty="0"/>
              <a:t> Mart Üniversitesi, Türk tarihinin unutulmaz zaferlerinden biri olan “Çanakkale Zaferi’nin” 106. yıl dönümünde ortaklaşa bir panel düzenledi. Merkez Müdürümüz, Doç. Dr. Cahide Sınmaz Sönmez “Çanakkale Cephesinde Hilal-i </a:t>
            </a:r>
            <a:r>
              <a:rPr lang="tr-TR" sz="1800" b="1" cap="none" dirty="0" err="1"/>
              <a:t>Ahmer</a:t>
            </a:r>
            <a:r>
              <a:rPr lang="tr-TR" sz="1800" b="1" dirty="0"/>
              <a:t> </a:t>
            </a:r>
            <a:r>
              <a:rPr lang="tr-TR" sz="1800" b="1" cap="none" dirty="0"/>
              <a:t>Cemiyeti’nin Faaliyetleri” isimli sunumu ile panele katılım sağladı.</a:t>
            </a:r>
            <a:br>
              <a:rPr lang="tr-TR" sz="1800" b="1" cap="none" dirty="0"/>
            </a:br>
            <a:endParaRPr lang="tr-TR" sz="1800" b="1" cap="none" dirty="0"/>
          </a:p>
        </p:txBody>
      </p:sp>
      <p:pic>
        <p:nvPicPr>
          <p:cNvPr id="1026" name="Picture 2">
            <a:extLst>
              <a:ext uri="{FF2B5EF4-FFF2-40B4-BE49-F238E27FC236}">
                <a16:creationId xmlns:a16="http://schemas.microsoft.com/office/drawing/2014/main" id="{89647FE4-7BC6-4C5C-B663-3DDCA736E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065929" y="2269865"/>
            <a:ext cx="6024283" cy="448341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im">
            <a:extLst>
              <a:ext uri="{FF2B5EF4-FFF2-40B4-BE49-F238E27FC236}">
                <a16:creationId xmlns:a16="http://schemas.microsoft.com/office/drawing/2014/main" id="{3FECE2B3-3605-8EE8-0DA6-63245243C7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8534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C0D667-D0CD-CD54-5E92-479476646549}"/>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2AE176F5-B404-D79E-0A01-D190FAAE6082}"/>
              </a:ext>
            </a:extLst>
          </p:cNvPr>
          <p:cNvPicPr>
            <a:picLocks noGrp="1" noChangeAspect="1"/>
          </p:cNvPicPr>
          <p:nvPr>
            <p:ph idx="1"/>
          </p:nvPr>
        </p:nvPicPr>
        <p:blipFill>
          <a:blip r:embed="rId2"/>
          <a:stretch>
            <a:fillRect/>
          </a:stretch>
        </p:blipFill>
        <p:spPr>
          <a:xfrm>
            <a:off x="1154954" y="2334409"/>
            <a:ext cx="9054053" cy="4087906"/>
          </a:xfrm>
          <a:prstGeom prst="rect">
            <a:avLst/>
          </a:prstGeom>
        </p:spPr>
      </p:pic>
    </p:spTree>
    <p:extLst>
      <p:ext uri="{BB962C8B-B14F-4D97-AF65-F5344CB8AC3E}">
        <p14:creationId xmlns:p14="http://schemas.microsoft.com/office/powerpoint/2010/main" val="110436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1" y="498475"/>
            <a:ext cx="11206300" cy="1308100"/>
          </a:xfrm>
        </p:spPr>
        <p:txBody>
          <a:bodyPr>
            <a:noAutofit/>
          </a:bodyPr>
          <a:lstStyle/>
          <a:p>
            <a:pPr algn="just"/>
            <a:r>
              <a:rPr lang="tr-TR" sz="1800" b="1" cap="none" dirty="0"/>
              <a:t>Akademik Faaliyetlerimiz 3: 30.03.2021 tarihinde Çanakkale </a:t>
            </a:r>
            <a:r>
              <a:rPr lang="tr-TR" sz="1800" b="1" cap="none" dirty="0" err="1"/>
              <a:t>Onsekiz</a:t>
            </a:r>
            <a:r>
              <a:rPr lang="tr-TR" sz="1800" b="1" cap="none" dirty="0"/>
              <a:t> Mart Üniversitesi’nde (ÇOMÜ) düzenlenen etkinlikler kapsamında ÇOMÜ TV’de Mehmet Âkif Ersoy ve İstiklâl Marşı'nın Kabulü konusunda merkez müdürümüz Doç. Dr. Cahide Sınmaz Sönmez’in katılımı ile program gerçekleştirildi.</a:t>
            </a:r>
          </a:p>
        </p:txBody>
      </p:sp>
      <p:pic>
        <p:nvPicPr>
          <p:cNvPr id="4" name="Resim 3">
            <a:extLst>
              <a:ext uri="{FF2B5EF4-FFF2-40B4-BE49-F238E27FC236}">
                <a16:creationId xmlns:a16="http://schemas.microsoft.com/office/drawing/2014/main" id="{31CD7688-B0C2-8F0F-10BB-9B83BE8E69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83341" y="2345167"/>
            <a:ext cx="9950824" cy="3840480"/>
          </a:xfrm>
          <a:prstGeom prst="rect">
            <a:avLst/>
          </a:prstGeom>
        </p:spPr>
      </p:pic>
    </p:spTree>
    <p:extLst>
      <p:ext uri="{BB962C8B-B14F-4D97-AF65-F5344CB8AC3E}">
        <p14:creationId xmlns:p14="http://schemas.microsoft.com/office/powerpoint/2010/main" val="356729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0" y="498475"/>
            <a:ext cx="11174027" cy="1308100"/>
          </a:xfrm>
        </p:spPr>
        <p:txBody>
          <a:bodyPr>
            <a:noAutofit/>
          </a:bodyPr>
          <a:lstStyle/>
          <a:p>
            <a:pPr algn="just"/>
            <a:r>
              <a:rPr lang="tr-TR" sz="1800" b="1" cap="none" dirty="0"/>
              <a:t>Akademik Faaliyetlerimiz 4: 25.05.2021 tarihinde Merkez Müdürümüz Doç. Dr. Cahide SINMAZ </a:t>
            </a:r>
            <a:r>
              <a:rPr lang="tr-TR" sz="1800" b="1" cap="none" dirty="0" err="1"/>
              <a:t>SÖNMEZ’in</a:t>
            </a:r>
            <a:r>
              <a:rPr lang="tr-TR" sz="1800" b="1" cap="none" dirty="0"/>
              <a:t> </a:t>
            </a:r>
            <a:r>
              <a:rPr lang="tr-TR" sz="1800" b="1" cap="none" dirty="0" err="1"/>
              <a:t>moderatörlüğünde</a:t>
            </a:r>
            <a:r>
              <a:rPr lang="tr-TR" sz="1800" b="1" cap="none" dirty="0"/>
              <a:t> Öğr. Gör. </a:t>
            </a:r>
            <a:r>
              <a:rPr lang="tr-TR" sz="1800" b="1" cap="none" dirty="0" err="1"/>
              <a:t>Şakire</a:t>
            </a:r>
            <a:r>
              <a:rPr lang="tr-TR" sz="1800" b="1" cap="none" dirty="0"/>
              <a:t> </a:t>
            </a:r>
            <a:r>
              <a:rPr lang="tr-TR" sz="1800" b="1" cap="none" dirty="0" err="1"/>
              <a:t>ÇİMENLİ’nin</a:t>
            </a:r>
            <a:r>
              <a:rPr lang="tr-TR" sz="1800" b="1" cap="none" dirty="0"/>
              <a:t> sunumu ile “Atatürk’ü Anarken Anlamak: Atatürk’ün Fikri Kaynakları” konulu panel gerçekleştirilmiştir.</a:t>
            </a:r>
          </a:p>
        </p:txBody>
      </p:sp>
      <p:pic>
        <p:nvPicPr>
          <p:cNvPr id="5" name="Resim 4">
            <a:extLst>
              <a:ext uri="{FF2B5EF4-FFF2-40B4-BE49-F238E27FC236}">
                <a16:creationId xmlns:a16="http://schemas.microsoft.com/office/drawing/2014/main" id="{89353F37-EA5D-7F17-D432-62460283AB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81082" y="1656053"/>
            <a:ext cx="5604734" cy="5201947"/>
          </a:xfrm>
          <a:prstGeom prst="rect">
            <a:avLst/>
          </a:prstGeom>
        </p:spPr>
      </p:pic>
    </p:spTree>
    <p:extLst>
      <p:ext uri="{BB962C8B-B14F-4D97-AF65-F5344CB8AC3E}">
        <p14:creationId xmlns:p14="http://schemas.microsoft.com/office/powerpoint/2010/main" val="3259143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526</TotalTime>
  <Words>566</Words>
  <Application>Microsoft Office PowerPoint</Application>
  <PresentationFormat>Geniş ekran</PresentationFormat>
  <Paragraphs>17</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Century Gothic</vt:lpstr>
      <vt:lpstr>Wingdings 3</vt:lpstr>
      <vt:lpstr>İyon Toplantı Odası</vt:lpstr>
      <vt:lpstr>Atatürk İlkeleri ve İnkılap Tarihi Araştırma ve Uygulama Merkezi</vt:lpstr>
      <vt:lpstr>Misyon </vt:lpstr>
      <vt:lpstr>Vizyon</vt:lpstr>
      <vt:lpstr>Faaliyet alanlarımız</vt:lpstr>
      <vt:lpstr>Akademik Faaliyetlerimiz 1: 11.03.2021 tarihinde, Araştırma merkezimizin öncülüğünde, 8 Mart Dünya Kadınlar günü etkinliği kapsamında merkez müdürümüz Doç. Dr. Cahide SINMAZ SÖNMEZ’in moderatörlüğünde “Osmanlı’dan Cumhuriyete Kadın Modernleşmesi” başlığı ile Microsoft Teams üzerinden online panel düzenlenmiştir.</vt:lpstr>
      <vt:lpstr>Akademik Faaliyetlerimiz 2: 25.03.2021 tarihinde Balkan Üniversiteler Birliği ve Trakya Üniversiteler Birliğinin iki üyesi Trakya Üniversitesi ve Çanakkale Onsekiz Mart Üniversitesi, Türk tarihinin unutulmaz zaferlerinden biri olan “Çanakkale Zaferi’nin” 106. yıl dönümünde ortaklaşa bir panel düzenledi. Merkez Müdürümüz, Doç. Dr. Cahide Sınmaz Sönmez “Çanakkale Cephesinde Hilal-i Ahmer Cemiyeti’nin Faaliyetleri” isimli sunumu ile panele katılım sağladı. </vt:lpstr>
      <vt:lpstr>PowerPoint Sunusu</vt:lpstr>
      <vt:lpstr>Akademik Faaliyetlerimiz 3: 30.03.2021 tarihinde Çanakkale Onsekiz Mart Üniversitesi’nde (ÇOMÜ) düzenlenen etkinlikler kapsamında ÇOMÜ TV’de Mehmet Âkif Ersoy ve İstiklâl Marşı'nın Kabulü konusunda merkez müdürümüz Doç. Dr. Cahide Sınmaz Sönmez’in katılımı ile program gerçekleştirildi.</vt:lpstr>
      <vt:lpstr>Akademik Faaliyetlerimiz 4: 25.05.2021 tarihinde Merkez Müdürümüz Doç. Dr. Cahide SINMAZ SÖNMEZ’in moderatörlüğünde Öğr. Gör. Şakire ÇİMENLİ’nin sunumu ile “Atatürk’ü Anarken Anlamak: Atatürk’ün Fikri Kaynakları” konulu panel gerçekleştirilmiştir.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Hatırât-ı Abdülhamid Hân-ı Sânî</dc:title>
  <dc:creator>A.K.</dc:creator>
  <cp:lastModifiedBy>şafak tütüncü</cp:lastModifiedBy>
  <cp:revision>41</cp:revision>
  <dcterms:created xsi:type="dcterms:W3CDTF">2020-03-26T18:12:18Z</dcterms:created>
  <dcterms:modified xsi:type="dcterms:W3CDTF">2024-01-20T21:10:04Z</dcterms:modified>
</cp:coreProperties>
</file>