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656" r:id="rId3"/>
    <p:sldId id="635" r:id="rId4"/>
    <p:sldId id="638" r:id="rId5"/>
    <p:sldId id="639" r:id="rId6"/>
    <p:sldId id="640" r:id="rId7"/>
    <p:sldId id="641" r:id="rId8"/>
    <p:sldId id="642" r:id="rId9"/>
    <p:sldId id="643" r:id="rId10"/>
    <p:sldId id="645" r:id="rId11"/>
    <p:sldId id="647" r:id="rId12"/>
    <p:sldId id="648" r:id="rId13"/>
    <p:sldId id="649" r:id="rId14"/>
    <p:sldId id="632" r:id="rId15"/>
    <p:sldId id="633" r:id="rId16"/>
    <p:sldId id="634" r:id="rId17"/>
    <p:sldId id="604" r:id="rId18"/>
    <p:sldId id="650" r:id="rId19"/>
    <p:sldId id="274" r:id="rId20"/>
    <p:sldId id="621" r:id="rId21"/>
    <p:sldId id="622" r:id="rId22"/>
    <p:sldId id="628" r:id="rId23"/>
    <p:sldId id="631" r:id="rId24"/>
    <p:sldId id="651" r:id="rId25"/>
    <p:sldId id="652" r:id="rId26"/>
    <p:sldId id="653" r:id="rId27"/>
    <p:sldId id="655" r:id="rId28"/>
    <p:sldId id="543" r:id="rId29"/>
    <p:sldId id="577"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94361" autoAdjust="0"/>
  </p:normalViewPr>
  <p:slideViewPr>
    <p:cSldViewPr snapToGrid="0">
      <p:cViewPr varScale="1">
        <p:scale>
          <a:sx n="110" d="100"/>
          <a:sy n="110" d="100"/>
        </p:scale>
        <p:origin x="58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9EAC2F-5824-4597-A418-2F6C23F876A9}" type="datetimeFigureOut">
              <a:rPr lang="tr-TR" smtClean="0"/>
              <a:t>2.09.2021</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762257-DA15-497B-90B3-259048750DBA}" type="slidenum">
              <a:rPr lang="tr-TR" smtClean="0"/>
              <a:t>‹#›</a:t>
            </a:fld>
            <a:endParaRPr lang="tr-TR"/>
          </a:p>
        </p:txBody>
      </p:sp>
    </p:spTree>
    <p:extLst>
      <p:ext uri="{BB962C8B-B14F-4D97-AF65-F5344CB8AC3E}">
        <p14:creationId xmlns:p14="http://schemas.microsoft.com/office/powerpoint/2010/main" val="3399509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C762257-DA15-497B-90B3-259048750DBA}" type="slidenum">
              <a:rPr lang="tr-TR" smtClean="0"/>
              <a:t>1</a:t>
            </a:fld>
            <a:endParaRPr lang="tr-TR"/>
          </a:p>
        </p:txBody>
      </p:sp>
    </p:spTree>
    <p:extLst>
      <p:ext uri="{BB962C8B-B14F-4D97-AF65-F5344CB8AC3E}">
        <p14:creationId xmlns:p14="http://schemas.microsoft.com/office/powerpoint/2010/main" val="2031870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C762257-DA15-497B-90B3-259048750DBA}" type="slidenum">
              <a:rPr lang="tr-TR" smtClean="0"/>
              <a:t>29</a:t>
            </a:fld>
            <a:endParaRPr lang="tr-TR"/>
          </a:p>
        </p:txBody>
      </p:sp>
    </p:spTree>
    <p:extLst>
      <p:ext uri="{BB962C8B-B14F-4D97-AF65-F5344CB8AC3E}">
        <p14:creationId xmlns:p14="http://schemas.microsoft.com/office/powerpoint/2010/main" val="40719571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637198DE-6545-467D-84CA-89CDF7C5E6BC}" type="datetime1">
              <a:rPr lang="tr-TR" smtClean="0"/>
              <a:t>2.09.2021</a:t>
            </a:fld>
            <a:endParaRPr lang="tr-TR"/>
          </a:p>
        </p:txBody>
      </p:sp>
      <p:sp>
        <p:nvSpPr>
          <p:cNvPr id="5" name="Footer Placeholder 4"/>
          <p:cNvSpPr>
            <a:spLocks noGrp="1"/>
          </p:cNvSpPr>
          <p:nvPr>
            <p:ph type="ftr" sz="quarter" idx="11"/>
          </p:nvPr>
        </p:nvSpPr>
        <p:spPr/>
        <p:txBody>
          <a:bodyPr/>
          <a:lstStyle/>
          <a:p>
            <a:r>
              <a:rPr lang="tr-TR" smtClean="0"/>
              <a:t>Prof. Dr. Hürmüz KOÇ</a:t>
            </a:r>
            <a:endParaRPr lang="tr-TR"/>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899D1DF9-2793-44CE-8E11-E6CCF84E92FC}" type="slidenum">
              <a:rPr lang="tr-TR" smtClean="0"/>
              <a:t>‹#›</a:t>
            </a:fld>
            <a:endParaRPr lang="tr-TR"/>
          </a:p>
        </p:txBody>
      </p:sp>
    </p:spTree>
    <p:extLst>
      <p:ext uri="{BB962C8B-B14F-4D97-AF65-F5344CB8AC3E}">
        <p14:creationId xmlns:p14="http://schemas.microsoft.com/office/powerpoint/2010/main" val="178935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F776ADE6-1807-475E-B02A-258A092C998C}" type="datetime1">
              <a:rPr lang="tr-TR" smtClean="0"/>
              <a:t>2.09.2021</a:t>
            </a:fld>
            <a:endParaRPr lang="tr-TR"/>
          </a:p>
        </p:txBody>
      </p:sp>
      <p:sp>
        <p:nvSpPr>
          <p:cNvPr id="5" name="Footer Placeholder 4"/>
          <p:cNvSpPr>
            <a:spLocks noGrp="1"/>
          </p:cNvSpPr>
          <p:nvPr>
            <p:ph type="ftr" sz="quarter" idx="11"/>
          </p:nvPr>
        </p:nvSpPr>
        <p:spPr/>
        <p:txBody>
          <a:bodyPr/>
          <a:lstStyle/>
          <a:p>
            <a:r>
              <a:rPr lang="tr-TR" smtClean="0"/>
              <a:t>Prof. Dr. Hürmüz KOÇ</a:t>
            </a:r>
            <a:endParaRPr lang="tr-TR"/>
          </a:p>
        </p:txBody>
      </p:sp>
      <p:sp>
        <p:nvSpPr>
          <p:cNvPr id="6" name="Slide Number Placeholder 5"/>
          <p:cNvSpPr>
            <a:spLocks noGrp="1"/>
          </p:cNvSpPr>
          <p:nvPr>
            <p:ph type="sldNum" sz="quarter" idx="12"/>
          </p:nvPr>
        </p:nvSpPr>
        <p:spPr/>
        <p:txBody>
          <a:bodyPr/>
          <a:lstStyle/>
          <a:p>
            <a:fld id="{899D1DF9-2793-44CE-8E11-E6CCF84E92FC}" type="slidenum">
              <a:rPr lang="tr-TR" smtClean="0"/>
              <a:t>‹#›</a:t>
            </a:fld>
            <a:endParaRPr lang="tr-TR"/>
          </a:p>
        </p:txBody>
      </p:sp>
    </p:spTree>
    <p:extLst>
      <p:ext uri="{BB962C8B-B14F-4D97-AF65-F5344CB8AC3E}">
        <p14:creationId xmlns:p14="http://schemas.microsoft.com/office/powerpoint/2010/main" val="89578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DE1F4FE-31B3-4B42-A1EC-C65612CB2619}" type="datetime1">
              <a:rPr lang="tr-TR" smtClean="0"/>
              <a:t>2.09.2021</a:t>
            </a:fld>
            <a:endParaRPr lang="tr-TR"/>
          </a:p>
        </p:txBody>
      </p:sp>
      <p:sp>
        <p:nvSpPr>
          <p:cNvPr id="5" name="Footer Placeholder 4"/>
          <p:cNvSpPr>
            <a:spLocks noGrp="1"/>
          </p:cNvSpPr>
          <p:nvPr>
            <p:ph type="ftr" sz="quarter" idx="11"/>
          </p:nvPr>
        </p:nvSpPr>
        <p:spPr/>
        <p:txBody>
          <a:bodyPr/>
          <a:lstStyle/>
          <a:p>
            <a:r>
              <a:rPr lang="tr-TR" smtClean="0"/>
              <a:t>Prof. Dr. Hürmüz KOÇ</a:t>
            </a:r>
            <a:endParaRPr lang="tr-TR"/>
          </a:p>
        </p:txBody>
      </p:sp>
      <p:sp>
        <p:nvSpPr>
          <p:cNvPr id="6" name="Slide Number Placeholder 5"/>
          <p:cNvSpPr>
            <a:spLocks noGrp="1"/>
          </p:cNvSpPr>
          <p:nvPr>
            <p:ph type="sldNum" sz="quarter" idx="12"/>
          </p:nvPr>
        </p:nvSpPr>
        <p:spPr/>
        <p:txBody>
          <a:bodyPr/>
          <a:lstStyle/>
          <a:p>
            <a:fld id="{899D1DF9-2793-44CE-8E11-E6CCF84E92FC}" type="slidenum">
              <a:rPr lang="tr-TR" smtClean="0"/>
              <a:t>‹#›</a:t>
            </a:fld>
            <a:endParaRPr lang="tr-TR"/>
          </a:p>
        </p:txBody>
      </p:sp>
    </p:spTree>
    <p:extLst>
      <p:ext uri="{BB962C8B-B14F-4D97-AF65-F5344CB8AC3E}">
        <p14:creationId xmlns:p14="http://schemas.microsoft.com/office/powerpoint/2010/main" val="1844796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96ADAC1-DFA3-4E33-9739-9384F1422016}" type="datetime1">
              <a:rPr lang="tr-TR" smtClean="0"/>
              <a:t>2.09.2021</a:t>
            </a:fld>
            <a:endParaRPr lang="tr-TR"/>
          </a:p>
        </p:txBody>
      </p:sp>
      <p:sp>
        <p:nvSpPr>
          <p:cNvPr id="5" name="Footer Placeholder 4"/>
          <p:cNvSpPr>
            <a:spLocks noGrp="1"/>
          </p:cNvSpPr>
          <p:nvPr>
            <p:ph type="ftr" sz="quarter" idx="11"/>
          </p:nvPr>
        </p:nvSpPr>
        <p:spPr/>
        <p:txBody>
          <a:bodyPr/>
          <a:lstStyle/>
          <a:p>
            <a:r>
              <a:rPr lang="tr-TR" smtClean="0"/>
              <a:t>Prof. Dr. Hürmüz KOÇ</a:t>
            </a:r>
            <a:endParaRPr lang="tr-TR"/>
          </a:p>
        </p:txBody>
      </p:sp>
      <p:sp>
        <p:nvSpPr>
          <p:cNvPr id="6" name="Slide Number Placeholder 5"/>
          <p:cNvSpPr>
            <a:spLocks noGrp="1"/>
          </p:cNvSpPr>
          <p:nvPr>
            <p:ph type="sldNum" sz="quarter" idx="12"/>
          </p:nvPr>
        </p:nvSpPr>
        <p:spPr/>
        <p:txBody>
          <a:bodyPr/>
          <a:lstStyle/>
          <a:p>
            <a:fld id="{899D1DF9-2793-44CE-8E11-E6CCF84E92FC}" type="slidenum">
              <a:rPr lang="tr-TR" smtClean="0"/>
              <a:t>‹#›</a:t>
            </a:fld>
            <a:endParaRPr lang="tr-TR"/>
          </a:p>
        </p:txBody>
      </p:sp>
    </p:spTree>
    <p:extLst>
      <p:ext uri="{BB962C8B-B14F-4D97-AF65-F5344CB8AC3E}">
        <p14:creationId xmlns:p14="http://schemas.microsoft.com/office/powerpoint/2010/main" val="858651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tr-TR"/>
              <a:t>Asıl başlık stilini düzenlemek için tıklayın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a:xfrm>
            <a:off x="8593667" y="6272784"/>
            <a:ext cx="2644309" cy="365125"/>
          </a:xfrm>
        </p:spPr>
        <p:txBody>
          <a:bodyPr/>
          <a:lstStyle/>
          <a:p>
            <a:fld id="{6BD43AD7-F41A-4BD7-B9B4-89C4FE2246C5}" type="datetime1">
              <a:rPr lang="tr-TR" smtClean="0"/>
              <a:t>2.09.2021</a:t>
            </a:fld>
            <a:endParaRPr lang="tr-TR"/>
          </a:p>
        </p:txBody>
      </p:sp>
      <p:sp>
        <p:nvSpPr>
          <p:cNvPr id="5" name="Footer Placeholder 4"/>
          <p:cNvSpPr>
            <a:spLocks noGrp="1"/>
          </p:cNvSpPr>
          <p:nvPr>
            <p:ph type="ftr" sz="quarter" idx="11"/>
          </p:nvPr>
        </p:nvSpPr>
        <p:spPr>
          <a:xfrm>
            <a:off x="2182708" y="6272784"/>
            <a:ext cx="6327648" cy="365125"/>
          </a:xfrm>
        </p:spPr>
        <p:txBody>
          <a:bodyPr/>
          <a:lstStyle/>
          <a:p>
            <a:r>
              <a:rPr lang="tr-TR" smtClean="0"/>
              <a:t>Prof. Dr. Hürmüz KOÇ</a:t>
            </a:r>
            <a:endParaRPr lang="tr-TR"/>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899D1DF9-2793-44CE-8E11-E6CCF84E92FC}" type="slidenum">
              <a:rPr lang="tr-TR" smtClean="0"/>
              <a:t>‹#›</a:t>
            </a:fld>
            <a:endParaRPr lang="tr-TR"/>
          </a:p>
        </p:txBody>
      </p:sp>
    </p:spTree>
    <p:extLst>
      <p:ext uri="{BB962C8B-B14F-4D97-AF65-F5344CB8AC3E}">
        <p14:creationId xmlns:p14="http://schemas.microsoft.com/office/powerpoint/2010/main" val="459695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0801320F-27A6-42B0-9394-1B9ADC5630B7}" type="datetime1">
              <a:rPr lang="tr-TR" smtClean="0"/>
              <a:t>2.09.2021</a:t>
            </a:fld>
            <a:endParaRPr lang="tr-TR"/>
          </a:p>
        </p:txBody>
      </p:sp>
      <p:sp>
        <p:nvSpPr>
          <p:cNvPr id="6" name="Footer Placeholder 5"/>
          <p:cNvSpPr>
            <a:spLocks noGrp="1"/>
          </p:cNvSpPr>
          <p:nvPr>
            <p:ph type="ftr" sz="quarter" idx="11"/>
          </p:nvPr>
        </p:nvSpPr>
        <p:spPr/>
        <p:txBody>
          <a:bodyPr/>
          <a:lstStyle/>
          <a:p>
            <a:r>
              <a:rPr lang="tr-TR" smtClean="0"/>
              <a:t>Prof. Dr. Hürmüz KOÇ</a:t>
            </a:r>
            <a:endParaRPr lang="tr-TR"/>
          </a:p>
        </p:txBody>
      </p:sp>
      <p:sp>
        <p:nvSpPr>
          <p:cNvPr id="7" name="Slide Number Placeholder 6"/>
          <p:cNvSpPr>
            <a:spLocks noGrp="1"/>
          </p:cNvSpPr>
          <p:nvPr>
            <p:ph type="sldNum" sz="quarter" idx="12"/>
          </p:nvPr>
        </p:nvSpPr>
        <p:spPr/>
        <p:txBody>
          <a:bodyPr/>
          <a:lstStyle/>
          <a:p>
            <a:fld id="{899D1DF9-2793-44CE-8E11-E6CCF84E92FC}" type="slidenum">
              <a:rPr lang="tr-TR" smtClean="0"/>
              <a:t>‹#›</a:t>
            </a:fld>
            <a:endParaRPr lang="tr-TR"/>
          </a:p>
        </p:txBody>
      </p:sp>
    </p:spTree>
    <p:extLst>
      <p:ext uri="{BB962C8B-B14F-4D97-AF65-F5344CB8AC3E}">
        <p14:creationId xmlns:p14="http://schemas.microsoft.com/office/powerpoint/2010/main" val="3766471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0218D350-4214-4616-AAD5-F1CAA0369777}" type="datetime1">
              <a:rPr lang="tr-TR" smtClean="0"/>
              <a:t>2.09.2021</a:t>
            </a:fld>
            <a:endParaRPr lang="tr-TR"/>
          </a:p>
        </p:txBody>
      </p:sp>
      <p:sp>
        <p:nvSpPr>
          <p:cNvPr id="8" name="Footer Placeholder 7"/>
          <p:cNvSpPr>
            <a:spLocks noGrp="1"/>
          </p:cNvSpPr>
          <p:nvPr>
            <p:ph type="ftr" sz="quarter" idx="11"/>
          </p:nvPr>
        </p:nvSpPr>
        <p:spPr/>
        <p:txBody>
          <a:bodyPr/>
          <a:lstStyle/>
          <a:p>
            <a:r>
              <a:rPr lang="tr-TR" smtClean="0"/>
              <a:t>Prof. Dr. Hürmüz KOÇ</a:t>
            </a:r>
            <a:endParaRPr lang="tr-TR"/>
          </a:p>
        </p:txBody>
      </p:sp>
      <p:sp>
        <p:nvSpPr>
          <p:cNvPr id="9" name="Slide Number Placeholder 8"/>
          <p:cNvSpPr>
            <a:spLocks noGrp="1"/>
          </p:cNvSpPr>
          <p:nvPr>
            <p:ph type="sldNum" sz="quarter" idx="12"/>
          </p:nvPr>
        </p:nvSpPr>
        <p:spPr/>
        <p:txBody>
          <a:bodyPr/>
          <a:lstStyle/>
          <a:p>
            <a:fld id="{899D1DF9-2793-44CE-8E11-E6CCF84E92FC}" type="slidenum">
              <a:rPr lang="tr-TR" smtClean="0"/>
              <a:t>‹#›</a:t>
            </a:fld>
            <a:endParaRPr lang="tr-TR"/>
          </a:p>
        </p:txBody>
      </p:sp>
    </p:spTree>
    <p:extLst>
      <p:ext uri="{BB962C8B-B14F-4D97-AF65-F5344CB8AC3E}">
        <p14:creationId xmlns:p14="http://schemas.microsoft.com/office/powerpoint/2010/main" val="2878472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7BCEF5B3-8CB3-4993-8BF5-AB2D950AA48A}" type="datetime1">
              <a:rPr lang="tr-TR" smtClean="0"/>
              <a:t>2.09.2021</a:t>
            </a:fld>
            <a:endParaRPr lang="tr-TR"/>
          </a:p>
        </p:txBody>
      </p:sp>
      <p:sp>
        <p:nvSpPr>
          <p:cNvPr id="4" name="Footer Placeholder 3"/>
          <p:cNvSpPr>
            <a:spLocks noGrp="1"/>
          </p:cNvSpPr>
          <p:nvPr>
            <p:ph type="ftr" sz="quarter" idx="11"/>
          </p:nvPr>
        </p:nvSpPr>
        <p:spPr/>
        <p:txBody>
          <a:bodyPr/>
          <a:lstStyle/>
          <a:p>
            <a:r>
              <a:rPr lang="tr-TR" smtClean="0"/>
              <a:t>Prof. Dr. Hürmüz KOÇ</a:t>
            </a:r>
            <a:endParaRPr lang="tr-TR"/>
          </a:p>
        </p:txBody>
      </p:sp>
      <p:sp>
        <p:nvSpPr>
          <p:cNvPr id="5" name="Slide Number Placeholder 4"/>
          <p:cNvSpPr>
            <a:spLocks noGrp="1"/>
          </p:cNvSpPr>
          <p:nvPr>
            <p:ph type="sldNum" sz="quarter" idx="12"/>
          </p:nvPr>
        </p:nvSpPr>
        <p:spPr/>
        <p:txBody>
          <a:bodyPr/>
          <a:lstStyle/>
          <a:p>
            <a:fld id="{899D1DF9-2793-44CE-8E11-E6CCF84E92FC}" type="slidenum">
              <a:rPr lang="tr-TR" smtClean="0"/>
              <a:t>‹#›</a:t>
            </a:fld>
            <a:endParaRPr lang="tr-TR"/>
          </a:p>
        </p:txBody>
      </p:sp>
    </p:spTree>
    <p:extLst>
      <p:ext uri="{BB962C8B-B14F-4D97-AF65-F5344CB8AC3E}">
        <p14:creationId xmlns:p14="http://schemas.microsoft.com/office/powerpoint/2010/main" val="3504445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051307-A50C-4366-8CF4-8506A9E93A77}" type="datetime1">
              <a:rPr lang="tr-TR" smtClean="0"/>
              <a:t>2.09.2021</a:t>
            </a:fld>
            <a:endParaRPr lang="tr-TR"/>
          </a:p>
        </p:txBody>
      </p:sp>
      <p:sp>
        <p:nvSpPr>
          <p:cNvPr id="3" name="Footer Placeholder 2"/>
          <p:cNvSpPr>
            <a:spLocks noGrp="1"/>
          </p:cNvSpPr>
          <p:nvPr>
            <p:ph type="ftr" sz="quarter" idx="11"/>
          </p:nvPr>
        </p:nvSpPr>
        <p:spPr/>
        <p:txBody>
          <a:bodyPr/>
          <a:lstStyle/>
          <a:p>
            <a:r>
              <a:rPr lang="tr-TR" smtClean="0"/>
              <a:t>Prof. Dr. Hürmüz KOÇ</a:t>
            </a:r>
            <a:endParaRPr lang="tr-TR"/>
          </a:p>
        </p:txBody>
      </p:sp>
      <p:sp>
        <p:nvSpPr>
          <p:cNvPr id="4" name="Slide Number Placeholder 3"/>
          <p:cNvSpPr>
            <a:spLocks noGrp="1"/>
          </p:cNvSpPr>
          <p:nvPr>
            <p:ph type="sldNum" sz="quarter" idx="12"/>
          </p:nvPr>
        </p:nvSpPr>
        <p:spPr/>
        <p:txBody>
          <a:bodyPr/>
          <a:lstStyle/>
          <a:p>
            <a:fld id="{899D1DF9-2793-44CE-8E11-E6CCF84E92FC}" type="slidenum">
              <a:rPr lang="tr-TR" smtClean="0"/>
              <a:t>‹#›</a:t>
            </a:fld>
            <a:endParaRPr lang="tr-TR"/>
          </a:p>
        </p:txBody>
      </p:sp>
    </p:spTree>
    <p:extLst>
      <p:ext uri="{BB962C8B-B14F-4D97-AF65-F5344CB8AC3E}">
        <p14:creationId xmlns:p14="http://schemas.microsoft.com/office/powerpoint/2010/main" val="1576478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tr-TR"/>
              <a:t>Asıl başlık stilini düzenlemek için tıklayın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EF57C612-CB67-4DDC-AAA5-0845A95C1DBD}" type="datetime1">
              <a:rPr lang="tr-TR" smtClean="0"/>
              <a:t>2.09.2021</a:t>
            </a:fld>
            <a:endParaRPr lang="tr-TR"/>
          </a:p>
        </p:txBody>
      </p:sp>
      <p:sp>
        <p:nvSpPr>
          <p:cNvPr id="6" name="Footer Placeholder 5"/>
          <p:cNvSpPr>
            <a:spLocks noGrp="1"/>
          </p:cNvSpPr>
          <p:nvPr>
            <p:ph type="ftr" sz="quarter" idx="11"/>
          </p:nvPr>
        </p:nvSpPr>
        <p:spPr/>
        <p:txBody>
          <a:bodyPr/>
          <a:lstStyle/>
          <a:p>
            <a:r>
              <a:rPr lang="tr-TR" smtClean="0"/>
              <a:t>Prof. Dr. Hürmüz KOÇ</a:t>
            </a:r>
            <a:endParaRPr lang="tr-TR"/>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899D1DF9-2793-44CE-8E11-E6CCF84E92FC}" type="slidenum">
              <a:rPr lang="tr-TR" smtClean="0"/>
              <a:t>‹#›</a:t>
            </a:fld>
            <a:endParaRPr lang="tr-TR"/>
          </a:p>
        </p:txBody>
      </p:sp>
    </p:spTree>
    <p:extLst>
      <p:ext uri="{BB962C8B-B14F-4D97-AF65-F5344CB8AC3E}">
        <p14:creationId xmlns:p14="http://schemas.microsoft.com/office/powerpoint/2010/main" val="3928672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79587DF5-F082-44E8-AA9B-00A7E723277D}" type="datetime1">
              <a:rPr lang="tr-TR" smtClean="0"/>
              <a:t>2.09.2021</a:t>
            </a:fld>
            <a:endParaRPr lang="tr-TR"/>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899D1DF9-2793-44CE-8E11-E6CCF84E92FC}" type="slidenum">
              <a:rPr lang="tr-TR" smtClean="0"/>
              <a:t>‹#›</a:t>
            </a:fld>
            <a:endParaRPr lang="tr-TR"/>
          </a:p>
        </p:txBody>
      </p:sp>
    </p:spTree>
    <p:extLst>
      <p:ext uri="{BB962C8B-B14F-4D97-AF65-F5344CB8AC3E}">
        <p14:creationId xmlns:p14="http://schemas.microsoft.com/office/powerpoint/2010/main" val="1998908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E0008F46-8066-48B5-BF76-95A501766C49}" type="datetime1">
              <a:rPr lang="tr-TR" smtClean="0"/>
              <a:t>2.09.2021</a:t>
            </a:fld>
            <a:endParaRPr lang="tr-TR"/>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r>
              <a:rPr lang="tr-TR" smtClean="0"/>
              <a:t>Prof. Dr. Hürmüz KOÇ</a:t>
            </a:r>
            <a:endParaRPr lang="tr-TR"/>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899D1DF9-2793-44CE-8E11-E6CCF84E92FC}" type="slidenum">
              <a:rPr lang="tr-TR" smtClean="0"/>
              <a:t>‹#›</a:t>
            </a:fld>
            <a:endParaRPr lang="tr-TR"/>
          </a:p>
        </p:txBody>
      </p:sp>
    </p:spTree>
    <p:extLst>
      <p:ext uri="{BB962C8B-B14F-4D97-AF65-F5344CB8AC3E}">
        <p14:creationId xmlns:p14="http://schemas.microsoft.com/office/powerpoint/2010/main" val="39910606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9.jpeg"/></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20.jpe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47F2267A-73F6-441F-8F25-BD3F25CE4FB2}"/>
              </a:ext>
            </a:extLst>
          </p:cNvPr>
          <p:cNvSpPr>
            <a:spLocks noGrp="1"/>
          </p:cNvSpPr>
          <p:nvPr>
            <p:ph type="ctrTitle"/>
          </p:nvPr>
        </p:nvSpPr>
        <p:spPr>
          <a:xfrm>
            <a:off x="1033390" y="1498431"/>
            <a:ext cx="10152246" cy="1977086"/>
          </a:xfrm>
        </p:spPr>
        <p:txBody>
          <a:bodyPr/>
          <a:lstStyle/>
          <a:p>
            <a:pPr algn="ctr"/>
            <a:r>
              <a:rPr lang="tr-TR" sz="6000" dirty="0" smtClean="0"/>
              <a:t>ÇOMÜ BAĞIMLILIKLA MÜCADELE UYGULAMA VE ARAŞTIRMA MERKEZİ</a:t>
            </a:r>
            <a:endParaRPr lang="tr-TR" sz="6000" dirty="0"/>
          </a:p>
        </p:txBody>
      </p:sp>
      <p:sp>
        <p:nvSpPr>
          <p:cNvPr id="4" name="Veri Yer Tutucusu 3">
            <a:extLst>
              <a:ext uri="{FF2B5EF4-FFF2-40B4-BE49-F238E27FC236}">
                <a16:creationId xmlns:a16="http://schemas.microsoft.com/office/drawing/2014/main" xmlns="" id="{2ECC8DCA-ACEA-4BB3-AABE-6981FF110769}"/>
              </a:ext>
            </a:extLst>
          </p:cNvPr>
          <p:cNvSpPr>
            <a:spLocks noGrp="1"/>
          </p:cNvSpPr>
          <p:nvPr>
            <p:ph type="dt" sz="half" idx="10"/>
          </p:nvPr>
        </p:nvSpPr>
        <p:spPr/>
        <p:txBody>
          <a:bodyPr/>
          <a:lstStyle/>
          <a:p>
            <a:fld id="{0F045AA6-14D4-4AFC-8007-0FAC7E271DC7}" type="datetime1">
              <a:rPr lang="tr-TR" smtClean="0"/>
              <a:t>2.09.2021</a:t>
            </a:fld>
            <a:endParaRPr lang="tr-TR"/>
          </a:p>
        </p:txBody>
      </p:sp>
      <p:sp>
        <p:nvSpPr>
          <p:cNvPr id="6" name="Slayt Numarası Yer Tutucusu 5">
            <a:extLst>
              <a:ext uri="{FF2B5EF4-FFF2-40B4-BE49-F238E27FC236}">
                <a16:creationId xmlns:a16="http://schemas.microsoft.com/office/drawing/2014/main" xmlns="" id="{315B715D-33D0-45CB-AD36-08AB76BA7BFA}"/>
              </a:ext>
            </a:extLst>
          </p:cNvPr>
          <p:cNvSpPr>
            <a:spLocks noGrp="1"/>
          </p:cNvSpPr>
          <p:nvPr>
            <p:ph type="sldNum" sz="quarter" idx="12"/>
          </p:nvPr>
        </p:nvSpPr>
        <p:spPr>
          <a:xfrm>
            <a:off x="9592733" y="4289334"/>
            <a:ext cx="1193868" cy="640080"/>
          </a:xfrm>
        </p:spPr>
        <p:txBody>
          <a:bodyPr/>
          <a:lstStyle/>
          <a:p>
            <a:fld id="{899D1DF9-2793-44CE-8E11-E6CCF84E92FC}" type="slidenum">
              <a:rPr lang="tr-TR" smtClean="0"/>
              <a:t>1</a:t>
            </a:fld>
            <a:endParaRPr lang="tr-TR" dirty="0"/>
          </a:p>
        </p:txBody>
      </p:sp>
      <p:sp>
        <p:nvSpPr>
          <p:cNvPr id="10" name="Alt Başlık 9"/>
          <p:cNvSpPr>
            <a:spLocks noGrp="1"/>
          </p:cNvSpPr>
          <p:nvPr>
            <p:ph type="subTitle" idx="1"/>
          </p:nvPr>
        </p:nvSpPr>
        <p:spPr>
          <a:xfrm>
            <a:off x="2290438" y="4660776"/>
            <a:ext cx="7457243" cy="798191"/>
          </a:xfrm>
        </p:spPr>
        <p:txBody>
          <a:bodyPr>
            <a:normAutofit/>
          </a:bodyPr>
          <a:lstStyle/>
          <a:p>
            <a:pPr algn="ctr"/>
            <a:r>
              <a:rPr lang="tr-TR" sz="3200" i="1" dirty="0" smtClean="0">
                <a:latin typeface="Book Antiqua" panose="02040602050305030304" pitchFamily="18" charset="0"/>
              </a:rPr>
              <a:t>               </a:t>
            </a:r>
            <a:endParaRPr lang="tr-TR" sz="3200" dirty="0"/>
          </a:p>
        </p:txBody>
      </p:sp>
      <p:pic>
        <p:nvPicPr>
          <p:cNvPr id="1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64" y="0"/>
            <a:ext cx="1282186" cy="1282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Resim 11" descr="işaret, yiyecek, kırmızı içeren bir resim&#10;&#10;Açıklama otomatik olarak oluşturuldu">
            <a:extLst>
              <a:ext uri="{FF2B5EF4-FFF2-40B4-BE49-F238E27FC236}">
                <a16:creationId xmlns:a16="http://schemas.microsoft.com/office/drawing/2014/main" xmlns="" id="{93E2BBB3-B7E6-4BA9-86C5-5AE8D460D54A}"/>
              </a:ext>
            </a:extLst>
          </p:cNvPr>
          <p:cNvPicPr>
            <a:picLocks noChangeAspect="1"/>
          </p:cNvPicPr>
          <p:nvPr/>
        </p:nvPicPr>
        <p:blipFill>
          <a:blip r:embed="rId4"/>
          <a:stretch>
            <a:fillRect/>
          </a:stretch>
        </p:blipFill>
        <p:spPr>
          <a:xfrm>
            <a:off x="10870800" y="60188"/>
            <a:ext cx="1321200" cy="1321200"/>
          </a:xfrm>
          <a:prstGeom prst="rect">
            <a:avLst/>
          </a:prstGeom>
        </p:spPr>
      </p:pic>
      <p:sp>
        <p:nvSpPr>
          <p:cNvPr id="13" name="object 3"/>
          <p:cNvSpPr/>
          <p:nvPr/>
        </p:nvSpPr>
        <p:spPr>
          <a:xfrm>
            <a:off x="866640" y="4289334"/>
            <a:ext cx="3736798" cy="2568666"/>
          </a:xfrm>
          <a:prstGeom prst="rect">
            <a:avLst/>
          </a:prstGeom>
          <a:blipFill>
            <a:blip r:embed="rId5" cstate="print"/>
            <a:stretch>
              <a:fillRect/>
            </a:stretch>
          </a:blipFill>
        </p:spPr>
        <p:txBody>
          <a:bodyPr wrap="square" lIns="0" tIns="0" rIns="0" bIns="0" rtlCol="0"/>
          <a:lstStyle/>
          <a:p>
            <a:endParaRPr/>
          </a:p>
        </p:txBody>
      </p:sp>
      <p:sp>
        <p:nvSpPr>
          <p:cNvPr id="3" name="Dikdörtgen 2"/>
          <p:cNvSpPr/>
          <p:nvPr/>
        </p:nvSpPr>
        <p:spPr>
          <a:xfrm>
            <a:off x="1331650" y="3441692"/>
            <a:ext cx="9361064" cy="584775"/>
          </a:xfrm>
          <a:prstGeom prst="rect">
            <a:avLst/>
          </a:prstGeom>
        </p:spPr>
        <p:txBody>
          <a:bodyPr wrap="square">
            <a:spAutoFit/>
          </a:bodyPr>
          <a:lstStyle/>
          <a:p>
            <a:pPr algn="ctr"/>
            <a:r>
              <a:rPr lang="tr-TR" sz="3200" b="1" i="1" dirty="0" smtClean="0">
                <a:latin typeface="Book Antiqua" panose="02040602050305030304" pitchFamily="18" charset="0"/>
              </a:rPr>
              <a:t>YÖNETİM VE DANIŞMA KURULU TOPLANTISI </a:t>
            </a:r>
            <a:endParaRPr lang="tr-TR" sz="3200" b="1" i="1" dirty="0">
              <a:latin typeface="Book Antiqua" panose="02040602050305030304" pitchFamily="18" charset="0"/>
            </a:endParaRPr>
          </a:p>
        </p:txBody>
      </p:sp>
      <p:pic>
        <p:nvPicPr>
          <p:cNvPr id="15" name="Picture 2" descr="Prof. Dr. İrem Yaluğ Ulubil | BAĞIMLILIK NEDİR ve NELERE BAĞIMLI OLUNU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5800" y="4289334"/>
            <a:ext cx="2566796" cy="256866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eyda Terlemez - Bağımlılık - Haberler.co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51916" y="4365918"/>
            <a:ext cx="2919563" cy="250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4727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69848" y="484632"/>
            <a:ext cx="8008249" cy="997939"/>
          </a:xfrm>
        </p:spPr>
        <p:txBody>
          <a:bodyPr>
            <a:normAutofit/>
          </a:bodyPr>
          <a:lstStyle/>
          <a:p>
            <a:r>
              <a:rPr lang="tr-TR" sz="4000" dirty="0" err="1" smtClean="0"/>
              <a:t>Yönetİm</a:t>
            </a:r>
            <a:r>
              <a:rPr lang="tr-TR" sz="4000" dirty="0" smtClean="0"/>
              <a:t> </a:t>
            </a:r>
            <a:r>
              <a:rPr lang="tr-TR" sz="4000" dirty="0"/>
              <a:t>Kurulunun </a:t>
            </a:r>
            <a:r>
              <a:rPr lang="tr-TR" sz="4000" dirty="0" err="1" smtClean="0"/>
              <a:t>görevlerİ</a:t>
            </a:r>
            <a:endParaRPr lang="tr-TR" sz="4000" dirty="0"/>
          </a:p>
        </p:txBody>
      </p:sp>
      <p:sp>
        <p:nvSpPr>
          <p:cNvPr id="3" name="İçerik Yer Tutucusu 2"/>
          <p:cNvSpPr>
            <a:spLocks noGrp="1"/>
          </p:cNvSpPr>
          <p:nvPr>
            <p:ph idx="1"/>
          </p:nvPr>
        </p:nvSpPr>
        <p:spPr>
          <a:xfrm>
            <a:off x="929225" y="1291523"/>
            <a:ext cx="10469703" cy="4710669"/>
          </a:xfrm>
        </p:spPr>
        <p:txBody>
          <a:bodyPr>
            <a:noAutofit/>
          </a:bodyPr>
          <a:lstStyle/>
          <a:p>
            <a:r>
              <a:rPr lang="tr-TR" sz="3200" dirty="0" smtClean="0"/>
              <a:t>a</a:t>
            </a:r>
            <a:r>
              <a:rPr lang="tr-TR" sz="3200" dirty="0"/>
              <a:t>) Merkezin amaçlarına uygun çalışma esaslarını belirlemek.</a:t>
            </a:r>
          </a:p>
          <a:p>
            <a:r>
              <a:rPr lang="tr-TR" sz="3200" dirty="0"/>
              <a:t>b) Merkezin amaçları doğrultusunda araştırma ve uygulamaları yönlendirmek, </a:t>
            </a:r>
            <a:r>
              <a:rPr lang="tr-TR" sz="3200" b="1" dirty="0">
                <a:solidFill>
                  <a:srgbClr val="002060"/>
                </a:solidFill>
              </a:rPr>
              <a:t>çalışma grupları oluşturmak ve bunları organize etmek.</a:t>
            </a:r>
          </a:p>
          <a:p>
            <a:r>
              <a:rPr lang="tr-TR" sz="3200" dirty="0"/>
              <a:t>c) Merkezin yıllık faaliyet raporunu hazırlamak.</a:t>
            </a:r>
          </a:p>
          <a:p>
            <a:r>
              <a:rPr lang="tr-TR" sz="3200" dirty="0"/>
              <a:t>ç) Merkezin bilimsel ve idari plan ve programını hazırlamak ve Rektörlüğe sunmak.</a:t>
            </a:r>
          </a:p>
          <a:p>
            <a:r>
              <a:rPr lang="tr-TR" sz="3200" dirty="0"/>
              <a:t>d) İlgili mevzuat çerçevesinde verilen diğer görevleri yapmak.</a:t>
            </a:r>
          </a:p>
        </p:txBody>
      </p:sp>
      <p:sp>
        <p:nvSpPr>
          <p:cNvPr id="4" name="Veri Yer Tutucusu 3"/>
          <p:cNvSpPr>
            <a:spLocks noGrp="1"/>
          </p:cNvSpPr>
          <p:nvPr>
            <p:ph type="dt" sz="half" idx="10"/>
          </p:nvPr>
        </p:nvSpPr>
        <p:spPr/>
        <p:txBody>
          <a:bodyPr/>
          <a:lstStyle/>
          <a:p>
            <a:fld id="{296ADAC1-DFA3-4E33-9739-9384F1422016}" type="datetime1">
              <a:rPr lang="tr-TR" smtClean="0"/>
              <a:t>2.09.2021</a:t>
            </a:fld>
            <a:endParaRPr lang="tr-TR"/>
          </a:p>
        </p:txBody>
      </p:sp>
      <p:sp>
        <p:nvSpPr>
          <p:cNvPr id="5" name="Altbilgi Yer Tutucusu 4"/>
          <p:cNvSpPr>
            <a:spLocks noGrp="1"/>
          </p:cNvSpPr>
          <p:nvPr>
            <p:ph type="ftr" sz="quarter" idx="11"/>
          </p:nvPr>
        </p:nvSpPr>
        <p:spPr/>
        <p:txBody>
          <a:bodyPr/>
          <a:lstStyle/>
          <a:p>
            <a:r>
              <a:rPr lang="tr-TR" smtClean="0"/>
              <a:t>Prof. Dr. Hürmüz KOÇ</a:t>
            </a:r>
            <a:endParaRPr lang="tr-TR"/>
          </a:p>
        </p:txBody>
      </p:sp>
      <p:sp>
        <p:nvSpPr>
          <p:cNvPr id="6" name="Slayt Numarası Yer Tutucusu 5"/>
          <p:cNvSpPr>
            <a:spLocks noGrp="1"/>
          </p:cNvSpPr>
          <p:nvPr>
            <p:ph type="sldNum" sz="quarter" idx="12"/>
          </p:nvPr>
        </p:nvSpPr>
        <p:spPr/>
        <p:txBody>
          <a:bodyPr/>
          <a:lstStyle/>
          <a:p>
            <a:fld id="{899D1DF9-2793-44CE-8E11-E6CCF84E92FC}" type="slidenum">
              <a:rPr lang="tr-TR" smtClean="0"/>
              <a:t>10</a:t>
            </a:fld>
            <a:endParaRPr lang="tr-TR"/>
          </a:p>
        </p:txBody>
      </p:sp>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9022" y="200385"/>
            <a:ext cx="1282186" cy="1282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99955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69848" y="484632"/>
            <a:ext cx="10058400" cy="1237636"/>
          </a:xfrm>
        </p:spPr>
        <p:txBody>
          <a:bodyPr/>
          <a:lstStyle/>
          <a:p>
            <a:r>
              <a:rPr lang="tr-TR" sz="4000" dirty="0"/>
              <a:t>Danışma Kurulunun </a:t>
            </a:r>
            <a:r>
              <a:rPr lang="tr-TR" sz="4000" dirty="0" err="1" smtClean="0"/>
              <a:t>görevlerİ</a:t>
            </a:r>
            <a:endParaRPr lang="tr-TR" sz="4000" dirty="0"/>
          </a:p>
        </p:txBody>
      </p:sp>
      <p:sp>
        <p:nvSpPr>
          <p:cNvPr id="3" name="İçerik Yer Tutucusu 2"/>
          <p:cNvSpPr>
            <a:spLocks noGrp="1"/>
          </p:cNvSpPr>
          <p:nvPr>
            <p:ph idx="1"/>
          </p:nvPr>
        </p:nvSpPr>
        <p:spPr>
          <a:xfrm>
            <a:off x="936683" y="1722267"/>
            <a:ext cx="10058400" cy="4790213"/>
          </a:xfrm>
        </p:spPr>
        <p:txBody>
          <a:bodyPr>
            <a:normAutofit/>
          </a:bodyPr>
          <a:lstStyle/>
          <a:p>
            <a:r>
              <a:rPr lang="tr-TR" sz="3600" dirty="0" smtClean="0"/>
              <a:t>a</a:t>
            </a:r>
            <a:r>
              <a:rPr lang="tr-TR" sz="3600" dirty="0"/>
              <a:t>) Yönetim Kurulunca hazırlanacak yıllık çalışma planı, araştırma projeleri ve eğitim çalışmaları ile ilgili görüş bildirmek.</a:t>
            </a:r>
          </a:p>
          <a:p>
            <a:r>
              <a:rPr lang="tr-TR" sz="3600" dirty="0"/>
              <a:t>b) Yapılan ve yürütülen çalışmaları değerlendirmek ve önerilerde bulunmak.</a:t>
            </a:r>
          </a:p>
          <a:p>
            <a:r>
              <a:rPr lang="tr-TR" sz="3600" dirty="0"/>
              <a:t>c) İlgili kuruluşlar arasında işbirliği sağlamak ve Merkez faaliyetleri hakkında önerilerde bulunmak.</a:t>
            </a:r>
          </a:p>
          <a:p>
            <a:endParaRPr lang="tr-TR" sz="2800" dirty="0"/>
          </a:p>
        </p:txBody>
      </p:sp>
      <p:sp>
        <p:nvSpPr>
          <p:cNvPr id="4" name="Veri Yer Tutucusu 3"/>
          <p:cNvSpPr>
            <a:spLocks noGrp="1"/>
          </p:cNvSpPr>
          <p:nvPr>
            <p:ph type="dt" sz="half" idx="10"/>
          </p:nvPr>
        </p:nvSpPr>
        <p:spPr/>
        <p:txBody>
          <a:bodyPr/>
          <a:lstStyle/>
          <a:p>
            <a:fld id="{296ADAC1-DFA3-4E33-9739-9384F1422016}" type="datetime1">
              <a:rPr lang="tr-TR" smtClean="0"/>
              <a:t>2.09.2021</a:t>
            </a:fld>
            <a:endParaRPr lang="tr-TR"/>
          </a:p>
        </p:txBody>
      </p:sp>
      <p:sp>
        <p:nvSpPr>
          <p:cNvPr id="5" name="Altbilgi Yer Tutucusu 4"/>
          <p:cNvSpPr>
            <a:spLocks noGrp="1"/>
          </p:cNvSpPr>
          <p:nvPr>
            <p:ph type="ftr" sz="quarter" idx="11"/>
          </p:nvPr>
        </p:nvSpPr>
        <p:spPr/>
        <p:txBody>
          <a:bodyPr/>
          <a:lstStyle/>
          <a:p>
            <a:r>
              <a:rPr lang="tr-TR" smtClean="0"/>
              <a:t>Prof. Dr. Hürmüz KOÇ</a:t>
            </a:r>
            <a:endParaRPr lang="tr-TR"/>
          </a:p>
        </p:txBody>
      </p:sp>
      <p:sp>
        <p:nvSpPr>
          <p:cNvPr id="6" name="Slayt Numarası Yer Tutucusu 5"/>
          <p:cNvSpPr>
            <a:spLocks noGrp="1"/>
          </p:cNvSpPr>
          <p:nvPr>
            <p:ph type="sldNum" sz="quarter" idx="12"/>
          </p:nvPr>
        </p:nvSpPr>
        <p:spPr/>
        <p:txBody>
          <a:bodyPr/>
          <a:lstStyle/>
          <a:p>
            <a:fld id="{899D1DF9-2793-44CE-8E11-E6CCF84E92FC}" type="slidenum">
              <a:rPr lang="tr-TR" smtClean="0"/>
              <a:t>11</a:t>
            </a:fld>
            <a:endParaRPr lang="tr-TR"/>
          </a:p>
        </p:txBody>
      </p:sp>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9022" y="200385"/>
            <a:ext cx="1282186" cy="1282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13844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69848" y="841478"/>
            <a:ext cx="10058400" cy="980184"/>
          </a:xfrm>
        </p:spPr>
        <p:txBody>
          <a:bodyPr>
            <a:normAutofit/>
          </a:bodyPr>
          <a:lstStyle/>
          <a:p>
            <a:r>
              <a:rPr lang="tr-TR" sz="4000" dirty="0"/>
              <a:t>Çalışma grupları ve </a:t>
            </a:r>
            <a:r>
              <a:rPr lang="tr-TR" sz="4000" dirty="0" err="1" smtClean="0"/>
              <a:t>görevlerİ</a:t>
            </a:r>
            <a:endParaRPr lang="tr-TR" sz="4000" dirty="0"/>
          </a:p>
        </p:txBody>
      </p:sp>
      <p:sp>
        <p:nvSpPr>
          <p:cNvPr id="3" name="İçerik Yer Tutucusu 2"/>
          <p:cNvSpPr>
            <a:spLocks noGrp="1"/>
          </p:cNvSpPr>
          <p:nvPr>
            <p:ph idx="1"/>
          </p:nvPr>
        </p:nvSpPr>
        <p:spPr>
          <a:xfrm>
            <a:off x="745723" y="1775534"/>
            <a:ext cx="10901779" cy="4787283"/>
          </a:xfrm>
        </p:spPr>
        <p:txBody>
          <a:bodyPr>
            <a:normAutofit/>
          </a:bodyPr>
          <a:lstStyle/>
          <a:p>
            <a:pPr marL="0" indent="0">
              <a:lnSpc>
                <a:spcPct val="100000"/>
              </a:lnSpc>
              <a:spcBef>
                <a:spcPts val="0"/>
              </a:spcBef>
              <a:buNone/>
            </a:pPr>
            <a:r>
              <a:rPr lang="tr-TR" sz="3200" dirty="0" smtClean="0"/>
              <a:t>(1</a:t>
            </a:r>
            <a:r>
              <a:rPr lang="tr-TR" sz="3200" dirty="0"/>
              <a:t>) Merkezin çalışma konularıyla ilgili faaliyetlerin verimliliğini ve etkinliğini artırmak üzere </a:t>
            </a:r>
            <a:r>
              <a:rPr lang="tr-TR" sz="3200" b="1" dirty="0"/>
              <a:t>proje, yayın, saha araştırmaları, halkla ilişkiler</a:t>
            </a:r>
            <a:r>
              <a:rPr lang="tr-TR" sz="3200" dirty="0"/>
              <a:t> gibi sürekli veya geçici çalışma grupları oluşturulabilir. Çalışma grupları, çalışma grup başkanı veya bir </a:t>
            </a:r>
            <a:r>
              <a:rPr lang="tr-TR" sz="3200" b="1" dirty="0">
                <a:solidFill>
                  <a:srgbClr val="002060"/>
                </a:solidFill>
              </a:rPr>
              <a:t>Yönetim Kurulu </a:t>
            </a:r>
            <a:r>
              <a:rPr lang="tr-TR" sz="3200" dirty="0"/>
              <a:t>üyesi sorumluluğunda çalışmaları planlamak, koordine etmek ve yürütmek üzere görevlendirilen Üniversitedeki ilgili personelden oluşur</a:t>
            </a:r>
            <a:r>
              <a:rPr lang="tr-TR" sz="3200" dirty="0" smtClean="0"/>
              <a:t>.</a:t>
            </a:r>
            <a:endParaRPr lang="tr-TR" sz="3200" dirty="0"/>
          </a:p>
        </p:txBody>
      </p:sp>
      <p:sp>
        <p:nvSpPr>
          <p:cNvPr id="4" name="Veri Yer Tutucusu 3"/>
          <p:cNvSpPr>
            <a:spLocks noGrp="1"/>
          </p:cNvSpPr>
          <p:nvPr>
            <p:ph type="dt" sz="half" idx="10"/>
          </p:nvPr>
        </p:nvSpPr>
        <p:spPr/>
        <p:txBody>
          <a:bodyPr/>
          <a:lstStyle/>
          <a:p>
            <a:fld id="{296ADAC1-DFA3-4E33-9739-9384F1422016}" type="datetime1">
              <a:rPr lang="tr-TR" smtClean="0"/>
              <a:t>2.09.2021</a:t>
            </a:fld>
            <a:endParaRPr lang="tr-TR"/>
          </a:p>
        </p:txBody>
      </p:sp>
      <p:sp>
        <p:nvSpPr>
          <p:cNvPr id="5" name="Altbilgi Yer Tutucusu 4"/>
          <p:cNvSpPr>
            <a:spLocks noGrp="1"/>
          </p:cNvSpPr>
          <p:nvPr>
            <p:ph type="ftr" sz="quarter" idx="11"/>
          </p:nvPr>
        </p:nvSpPr>
        <p:spPr/>
        <p:txBody>
          <a:bodyPr/>
          <a:lstStyle/>
          <a:p>
            <a:r>
              <a:rPr lang="tr-TR" dirty="0" smtClean="0"/>
              <a:t>Prof. Dr. Hürmüz KOÇ</a:t>
            </a:r>
            <a:endParaRPr lang="tr-TR" dirty="0"/>
          </a:p>
        </p:txBody>
      </p:sp>
      <p:sp>
        <p:nvSpPr>
          <p:cNvPr id="6" name="Slayt Numarası Yer Tutucusu 5"/>
          <p:cNvSpPr>
            <a:spLocks noGrp="1"/>
          </p:cNvSpPr>
          <p:nvPr>
            <p:ph type="sldNum" sz="quarter" idx="12"/>
          </p:nvPr>
        </p:nvSpPr>
        <p:spPr/>
        <p:txBody>
          <a:bodyPr/>
          <a:lstStyle/>
          <a:p>
            <a:fld id="{899D1DF9-2793-44CE-8E11-E6CCF84E92FC}" type="slidenum">
              <a:rPr lang="tr-TR" smtClean="0"/>
              <a:t>12</a:t>
            </a:fld>
            <a:endParaRPr lang="tr-TR"/>
          </a:p>
        </p:txBody>
      </p:sp>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9022" y="200385"/>
            <a:ext cx="1282186" cy="1282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68945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98990" y="861134"/>
            <a:ext cx="9668713" cy="5311066"/>
          </a:xfrm>
        </p:spPr>
        <p:txBody>
          <a:bodyPr>
            <a:normAutofit/>
          </a:bodyPr>
          <a:lstStyle/>
          <a:p>
            <a:r>
              <a:rPr lang="tr-TR" sz="3200" dirty="0"/>
              <a:t>(2) </a:t>
            </a:r>
            <a:r>
              <a:rPr lang="tr-TR" sz="3200" b="1" i="1" dirty="0"/>
              <a:t>Çalışma grupları; </a:t>
            </a:r>
            <a:endParaRPr lang="tr-TR" sz="3200" b="1" i="1" dirty="0" smtClean="0"/>
          </a:p>
          <a:p>
            <a:pPr marL="0" indent="0">
              <a:buNone/>
            </a:pPr>
            <a:r>
              <a:rPr lang="tr-TR" sz="3200" dirty="0" smtClean="0"/>
              <a:t>Müdürün </a:t>
            </a:r>
            <a:r>
              <a:rPr lang="tr-TR" sz="3200" dirty="0"/>
              <a:t>teklifi ve </a:t>
            </a:r>
            <a:r>
              <a:rPr lang="tr-TR" sz="3200" dirty="0" smtClean="0"/>
              <a:t>Rektör Hocamızın </a:t>
            </a:r>
            <a:r>
              <a:rPr lang="tr-TR" sz="3200" dirty="0"/>
              <a:t>onayıyla kurulur, ilgili çalışma grup başkanı veya Müdürün önerisi üzerine </a:t>
            </a:r>
            <a:r>
              <a:rPr lang="tr-TR" sz="3200" dirty="0" smtClean="0"/>
              <a:t>Rektör Hocamız </a:t>
            </a:r>
            <a:r>
              <a:rPr lang="tr-TR" sz="3200" dirty="0"/>
              <a:t>tarafından görevlendirilen kişi başkanlığında toplanır ve yapılan çalışmalarla ilgili olarak Müdüre önerilerde bulunur. </a:t>
            </a:r>
            <a:r>
              <a:rPr lang="tr-TR" sz="3200" dirty="0" smtClean="0"/>
              <a:t>Görev </a:t>
            </a:r>
            <a:r>
              <a:rPr lang="tr-TR" sz="3200" dirty="0"/>
              <a:t>süresi dolan çalışma grup elemanının görev süresi Yönetim Kurulu tarafından uzatılabilir.</a:t>
            </a:r>
          </a:p>
          <a:p>
            <a:endParaRPr lang="tr-TR" sz="3200" dirty="0"/>
          </a:p>
        </p:txBody>
      </p:sp>
      <p:sp>
        <p:nvSpPr>
          <p:cNvPr id="4" name="Veri Yer Tutucusu 3"/>
          <p:cNvSpPr>
            <a:spLocks noGrp="1"/>
          </p:cNvSpPr>
          <p:nvPr>
            <p:ph type="dt" sz="half" idx="10"/>
          </p:nvPr>
        </p:nvSpPr>
        <p:spPr/>
        <p:txBody>
          <a:bodyPr/>
          <a:lstStyle/>
          <a:p>
            <a:fld id="{296ADAC1-DFA3-4E33-9739-9384F1422016}" type="datetime1">
              <a:rPr lang="tr-TR" smtClean="0"/>
              <a:t>2.09.2021</a:t>
            </a:fld>
            <a:endParaRPr lang="tr-TR"/>
          </a:p>
        </p:txBody>
      </p:sp>
      <p:sp>
        <p:nvSpPr>
          <p:cNvPr id="5" name="Altbilgi Yer Tutucusu 4"/>
          <p:cNvSpPr>
            <a:spLocks noGrp="1"/>
          </p:cNvSpPr>
          <p:nvPr>
            <p:ph type="ftr" sz="quarter" idx="11"/>
          </p:nvPr>
        </p:nvSpPr>
        <p:spPr/>
        <p:txBody>
          <a:bodyPr/>
          <a:lstStyle/>
          <a:p>
            <a:r>
              <a:rPr lang="tr-TR" smtClean="0"/>
              <a:t>Prof. Dr. Hürmüz KOÇ</a:t>
            </a:r>
            <a:endParaRPr lang="tr-TR"/>
          </a:p>
        </p:txBody>
      </p:sp>
      <p:sp>
        <p:nvSpPr>
          <p:cNvPr id="6" name="Slayt Numarası Yer Tutucusu 5"/>
          <p:cNvSpPr>
            <a:spLocks noGrp="1"/>
          </p:cNvSpPr>
          <p:nvPr>
            <p:ph type="sldNum" sz="quarter" idx="12"/>
          </p:nvPr>
        </p:nvSpPr>
        <p:spPr/>
        <p:txBody>
          <a:bodyPr/>
          <a:lstStyle/>
          <a:p>
            <a:fld id="{899D1DF9-2793-44CE-8E11-E6CCF84E92FC}" type="slidenum">
              <a:rPr lang="tr-TR" smtClean="0"/>
              <a:t>13</a:t>
            </a:fld>
            <a:endParaRPr lang="tr-TR"/>
          </a:p>
        </p:txBody>
      </p:sp>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9022" y="200385"/>
            <a:ext cx="1282186" cy="1282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72536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p:cNvGraphicFramePr>
            <a:graphicFrameLocks noGrp="1"/>
          </p:cNvGraphicFramePr>
          <p:nvPr>
            <p:ph idx="1"/>
            <p:extLst>
              <p:ext uri="{D42A27DB-BD31-4B8C-83A1-F6EECF244321}">
                <p14:modId xmlns:p14="http://schemas.microsoft.com/office/powerpoint/2010/main" val="2538749720"/>
              </p:ext>
            </p:extLst>
          </p:nvPr>
        </p:nvGraphicFramePr>
        <p:xfrm>
          <a:off x="605102" y="70290"/>
          <a:ext cx="11026066" cy="6295002"/>
        </p:xfrm>
        <a:graphic>
          <a:graphicData uri="http://schemas.openxmlformats.org/drawingml/2006/table">
            <a:tbl>
              <a:tblPr firstRow="1" bandRow="1">
                <a:tableStyleId>{5C22544A-7EE6-4342-B048-85BDC9FD1C3A}</a:tableStyleId>
              </a:tblPr>
              <a:tblGrid>
                <a:gridCol w="1756358">
                  <a:extLst>
                    <a:ext uri="{9D8B030D-6E8A-4147-A177-3AD203B41FA5}">
                      <a16:colId xmlns:a16="http://schemas.microsoft.com/office/drawing/2014/main" xmlns="" val="1666026814"/>
                    </a:ext>
                  </a:extLst>
                </a:gridCol>
                <a:gridCol w="3542190">
                  <a:extLst>
                    <a:ext uri="{9D8B030D-6E8A-4147-A177-3AD203B41FA5}">
                      <a16:colId xmlns:a16="http://schemas.microsoft.com/office/drawing/2014/main" xmlns="" val="4149292933"/>
                    </a:ext>
                  </a:extLst>
                </a:gridCol>
                <a:gridCol w="3522305">
                  <a:extLst>
                    <a:ext uri="{9D8B030D-6E8A-4147-A177-3AD203B41FA5}">
                      <a16:colId xmlns:a16="http://schemas.microsoft.com/office/drawing/2014/main" xmlns="" val="1107739177"/>
                    </a:ext>
                  </a:extLst>
                </a:gridCol>
                <a:gridCol w="2205213">
                  <a:extLst>
                    <a:ext uri="{9D8B030D-6E8A-4147-A177-3AD203B41FA5}">
                      <a16:colId xmlns:a16="http://schemas.microsoft.com/office/drawing/2014/main" xmlns="" val="919123042"/>
                    </a:ext>
                  </a:extLst>
                </a:gridCol>
              </a:tblGrid>
              <a:tr h="589355">
                <a:tc gridSpan="4">
                  <a:txBody>
                    <a:bodyPr/>
                    <a:lstStyle/>
                    <a:p>
                      <a:pPr algn="ctr" fontAlgn="ctr"/>
                      <a:r>
                        <a:rPr lang="tr-TR" sz="2400" b="1" i="0" u="none" strike="noStrike" dirty="0">
                          <a:solidFill>
                            <a:srgbClr val="000000"/>
                          </a:solidFill>
                          <a:effectLst/>
                          <a:latin typeface="Times New Roman" panose="02020603050405020304" pitchFamily="18" charset="0"/>
                        </a:rPr>
                        <a:t>ÇANAKKALE ONSEKİZ MART ÜNİVERSİTESİ</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4041583024"/>
                  </a:ext>
                </a:extLst>
              </a:tr>
              <a:tr h="589355">
                <a:tc gridSpan="4">
                  <a:txBody>
                    <a:bodyPr/>
                    <a:lstStyle/>
                    <a:p>
                      <a:pPr algn="ctr" fontAlgn="ctr"/>
                      <a:r>
                        <a:rPr lang="tr-TR" sz="2400" b="1" i="0" u="none" strike="noStrike" dirty="0">
                          <a:solidFill>
                            <a:srgbClr val="002060"/>
                          </a:solidFill>
                          <a:effectLst/>
                          <a:latin typeface="Times New Roman" panose="02020603050405020304" pitchFamily="18" charset="0"/>
                        </a:rPr>
                        <a:t>BAĞIMLILIKLA MÜCADELE UYGULAMA VE ARAŞTIRMA MERKEZİ</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3619304128"/>
                  </a:ext>
                </a:extLst>
              </a:tr>
              <a:tr h="589355">
                <a:tc gridSpan="4">
                  <a:txBody>
                    <a:bodyPr/>
                    <a:lstStyle/>
                    <a:p>
                      <a:pPr algn="ctr" fontAlgn="ctr"/>
                      <a:r>
                        <a:rPr lang="tr-TR" sz="2400" b="1" i="0" u="none" strike="noStrike" dirty="0">
                          <a:solidFill>
                            <a:srgbClr val="002060"/>
                          </a:solidFill>
                          <a:effectLst/>
                          <a:latin typeface="Times New Roman" panose="02020603050405020304" pitchFamily="18" charset="0"/>
                        </a:rPr>
                        <a:t>YÖNETİM KURULU</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1674616702"/>
                  </a:ext>
                </a:extLst>
              </a:tr>
              <a:tr h="589355">
                <a:tc>
                  <a:txBody>
                    <a:bodyPr/>
                    <a:lstStyle/>
                    <a:p>
                      <a:pPr algn="ctr" fontAlgn="b"/>
                      <a:r>
                        <a:rPr lang="tr-TR" sz="2400" b="1" i="0" u="none" strike="noStrike" dirty="0">
                          <a:solidFill>
                            <a:srgbClr val="000000"/>
                          </a:solidFill>
                          <a:effectLst/>
                          <a:latin typeface="Times New Roman" panose="02020603050405020304" pitchFamily="18" charset="0"/>
                        </a:rPr>
                        <a:t>ÜNVANI</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2400" b="1" i="0" u="none" strike="noStrike" dirty="0">
                          <a:solidFill>
                            <a:srgbClr val="000000"/>
                          </a:solidFill>
                          <a:effectLst/>
                          <a:latin typeface="Times New Roman" panose="02020603050405020304" pitchFamily="18" charset="0"/>
                        </a:rPr>
                        <a:t>ADI - SOYADI</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2400" b="1" i="0" u="none" strike="noStrike">
                          <a:solidFill>
                            <a:srgbClr val="000000"/>
                          </a:solidFill>
                          <a:effectLst/>
                          <a:latin typeface="Times New Roman" panose="02020603050405020304" pitchFamily="18" charset="0"/>
                        </a:rPr>
                        <a:t>BİRİMİ</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2400" b="1" i="0" u="none" strike="noStrike">
                          <a:solidFill>
                            <a:srgbClr val="000000"/>
                          </a:solidFill>
                          <a:effectLst/>
                          <a:latin typeface="Times New Roman" panose="02020603050405020304" pitchFamily="18" charset="0"/>
                        </a:rPr>
                        <a:t>GÖREVİ</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165478790"/>
                  </a:ext>
                </a:extLst>
              </a:tr>
              <a:tr h="663619">
                <a:tc>
                  <a:txBody>
                    <a:bodyPr/>
                    <a:lstStyle/>
                    <a:p>
                      <a:pPr algn="ctr" fontAlgn="b">
                        <a:spcAft>
                          <a:spcPts val="600"/>
                        </a:spcAft>
                      </a:pPr>
                      <a:r>
                        <a:rPr lang="tr-TR" sz="2400" b="1" i="0" u="none" strike="noStrike" dirty="0" smtClean="0">
                          <a:solidFill>
                            <a:srgbClr val="000000"/>
                          </a:solidFill>
                          <a:effectLst/>
                          <a:latin typeface="Times New Roman" panose="02020603050405020304" pitchFamily="18" charset="0"/>
                        </a:rPr>
                        <a:t>Prof</a:t>
                      </a:r>
                      <a:r>
                        <a:rPr lang="tr-TR" sz="2400" b="1" i="0" u="none" strike="noStrike" dirty="0">
                          <a:solidFill>
                            <a:srgbClr val="000000"/>
                          </a:solidFill>
                          <a:effectLst/>
                          <a:latin typeface="Times New Roman" panose="02020603050405020304" pitchFamily="18" charset="0"/>
                        </a:rPr>
                        <a:t>. Dr.</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spcAft>
                          <a:spcPts val="600"/>
                        </a:spcAft>
                      </a:pPr>
                      <a:r>
                        <a:rPr lang="tr-TR" sz="2400" b="1" i="0" u="none" strike="noStrike" dirty="0">
                          <a:solidFill>
                            <a:srgbClr val="000000"/>
                          </a:solidFill>
                          <a:effectLst/>
                          <a:latin typeface="Times New Roman" panose="02020603050405020304" pitchFamily="18" charset="0"/>
                        </a:rPr>
                        <a:t>Hürmüz KOÇ </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spcAft>
                          <a:spcPts val="600"/>
                        </a:spcAft>
                      </a:pPr>
                      <a:r>
                        <a:rPr lang="tr-TR" sz="2400" b="1" i="0" u="none" strike="noStrike" dirty="0">
                          <a:solidFill>
                            <a:srgbClr val="000000"/>
                          </a:solidFill>
                          <a:effectLst/>
                          <a:latin typeface="Times New Roman" panose="02020603050405020304" pitchFamily="18" charset="0"/>
                        </a:rPr>
                        <a:t>Spor Bilimleri Fakültesi </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spcAft>
                          <a:spcPts val="600"/>
                        </a:spcAft>
                      </a:pPr>
                      <a:r>
                        <a:rPr lang="tr-TR" sz="2400" b="1" i="0" u="none" strike="noStrike" dirty="0">
                          <a:solidFill>
                            <a:srgbClr val="000000"/>
                          </a:solidFill>
                          <a:effectLst/>
                          <a:latin typeface="Times New Roman" panose="02020603050405020304" pitchFamily="18" charset="0"/>
                        </a:rPr>
                        <a:t>Müdür</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508512948"/>
                  </a:ext>
                </a:extLst>
              </a:tr>
              <a:tr h="450198">
                <a:tc>
                  <a:txBody>
                    <a:bodyPr/>
                    <a:lstStyle/>
                    <a:p>
                      <a:pPr algn="ctr" fontAlgn="b">
                        <a:spcAft>
                          <a:spcPts val="600"/>
                        </a:spcAft>
                      </a:pPr>
                      <a:r>
                        <a:rPr lang="tr-TR" sz="2400" b="1" i="0" u="none" strike="noStrike" dirty="0">
                          <a:solidFill>
                            <a:srgbClr val="000000"/>
                          </a:solidFill>
                          <a:effectLst/>
                          <a:latin typeface="Times New Roman" panose="02020603050405020304" pitchFamily="18" charset="0"/>
                        </a:rPr>
                        <a:t>Doç. Dr. </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spcAft>
                          <a:spcPts val="600"/>
                        </a:spcAft>
                      </a:pPr>
                      <a:r>
                        <a:rPr lang="tr-TR" sz="2400" b="1" i="0" u="none" strike="noStrike" dirty="0">
                          <a:solidFill>
                            <a:srgbClr val="000000"/>
                          </a:solidFill>
                          <a:effectLst/>
                          <a:latin typeface="Times New Roman" panose="02020603050405020304" pitchFamily="18" charset="0"/>
                        </a:rPr>
                        <a:t>Necati CERRAHOĞLU </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spcAft>
                          <a:spcPts val="600"/>
                        </a:spcAft>
                      </a:pPr>
                      <a:r>
                        <a:rPr lang="tr-TR" sz="2400" b="1" i="0" u="none" strike="noStrike" dirty="0">
                          <a:solidFill>
                            <a:srgbClr val="000000"/>
                          </a:solidFill>
                          <a:effectLst/>
                          <a:latin typeface="Times New Roman" panose="02020603050405020304" pitchFamily="18" charset="0"/>
                        </a:rPr>
                        <a:t>Spor Bilimleri Fakültesi </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spcAft>
                          <a:spcPts val="600"/>
                        </a:spcAft>
                      </a:pPr>
                      <a:r>
                        <a:rPr lang="tr-TR" sz="2400" b="1" i="0" u="none" strike="noStrike" dirty="0">
                          <a:solidFill>
                            <a:srgbClr val="000000"/>
                          </a:solidFill>
                          <a:effectLst/>
                          <a:latin typeface="Times New Roman" panose="02020603050405020304" pitchFamily="18" charset="0"/>
                        </a:rPr>
                        <a:t>Müdür Yrd.</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685942"/>
                  </a:ext>
                </a:extLst>
              </a:tr>
              <a:tr h="450198">
                <a:tc>
                  <a:txBody>
                    <a:bodyPr/>
                    <a:lstStyle/>
                    <a:p>
                      <a:pPr algn="ctr" fontAlgn="b">
                        <a:spcAft>
                          <a:spcPts val="600"/>
                        </a:spcAft>
                      </a:pPr>
                      <a:r>
                        <a:rPr lang="tr-TR" sz="2400" b="1" i="0" u="none" strike="noStrike" dirty="0">
                          <a:solidFill>
                            <a:srgbClr val="000000"/>
                          </a:solidFill>
                          <a:effectLst/>
                          <a:latin typeface="Times New Roman" panose="02020603050405020304" pitchFamily="18" charset="0"/>
                        </a:rPr>
                        <a:t>Doç. Dr.</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spcAft>
                          <a:spcPts val="600"/>
                        </a:spcAft>
                      </a:pPr>
                      <a:r>
                        <a:rPr lang="tr-TR" sz="2400" b="1" i="0" u="none" strike="noStrike" dirty="0">
                          <a:solidFill>
                            <a:srgbClr val="000000"/>
                          </a:solidFill>
                          <a:effectLst/>
                          <a:latin typeface="Times New Roman" panose="02020603050405020304" pitchFamily="18" charset="0"/>
                        </a:rPr>
                        <a:t>Günay ESKİCİ </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spcAft>
                          <a:spcPts val="600"/>
                        </a:spcAft>
                      </a:pPr>
                      <a:r>
                        <a:rPr lang="tr-TR" sz="2400" b="1" i="0" u="none" strike="noStrike" dirty="0">
                          <a:solidFill>
                            <a:srgbClr val="000000"/>
                          </a:solidFill>
                          <a:effectLst/>
                          <a:latin typeface="Times New Roman" panose="02020603050405020304" pitchFamily="18" charset="0"/>
                        </a:rPr>
                        <a:t>Spor Bilimleri Fakültesi </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spcAft>
                          <a:spcPts val="600"/>
                        </a:spcAft>
                      </a:pPr>
                      <a:r>
                        <a:rPr lang="tr-TR" sz="2400" b="1" i="0" u="none" strike="noStrike" dirty="0">
                          <a:solidFill>
                            <a:srgbClr val="000000"/>
                          </a:solidFill>
                          <a:effectLst/>
                          <a:latin typeface="Times New Roman" panose="02020603050405020304" pitchFamily="18" charset="0"/>
                        </a:rPr>
                        <a:t>Müdür Yrd.</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283216607"/>
                  </a:ext>
                </a:extLst>
              </a:tr>
              <a:tr h="589355">
                <a:tc>
                  <a:txBody>
                    <a:bodyPr/>
                    <a:lstStyle/>
                    <a:p>
                      <a:pPr algn="ctr" fontAlgn="b">
                        <a:spcAft>
                          <a:spcPts val="600"/>
                        </a:spcAft>
                      </a:pPr>
                      <a:r>
                        <a:rPr lang="tr-TR" sz="2400" b="1" i="0" u="none" strike="noStrike" dirty="0">
                          <a:solidFill>
                            <a:srgbClr val="000000"/>
                          </a:solidFill>
                          <a:effectLst/>
                          <a:latin typeface="Times New Roman" panose="02020603050405020304" pitchFamily="18" charset="0"/>
                        </a:rPr>
                        <a:t>Prof. Dr. </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spcAft>
                          <a:spcPts val="600"/>
                        </a:spcAft>
                      </a:pPr>
                      <a:r>
                        <a:rPr lang="tr-TR" sz="2400" b="1" i="0" u="none" strike="noStrike" dirty="0">
                          <a:solidFill>
                            <a:srgbClr val="000000"/>
                          </a:solidFill>
                          <a:effectLst/>
                          <a:latin typeface="Times New Roman" panose="02020603050405020304" pitchFamily="18" charset="0"/>
                        </a:rPr>
                        <a:t>Ahmet ÜNVER </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spcAft>
                          <a:spcPts val="600"/>
                        </a:spcAft>
                      </a:pPr>
                      <a:r>
                        <a:rPr lang="tr-TR" sz="2400" b="1" i="0" u="none" strike="noStrike" dirty="0">
                          <a:solidFill>
                            <a:srgbClr val="000000"/>
                          </a:solidFill>
                          <a:effectLst/>
                          <a:latin typeface="Times New Roman" panose="02020603050405020304" pitchFamily="18" charset="0"/>
                        </a:rPr>
                        <a:t>Sağlık Bilimleri Fakültesi </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spcAft>
                          <a:spcPts val="600"/>
                        </a:spcAft>
                      </a:pPr>
                      <a:r>
                        <a:rPr lang="tr-TR" sz="2400" b="1" i="0" u="none" strike="noStrike" dirty="0">
                          <a:solidFill>
                            <a:srgbClr val="000000"/>
                          </a:solidFill>
                          <a:effectLst/>
                          <a:latin typeface="Times New Roman" panose="02020603050405020304" pitchFamily="18" charset="0"/>
                        </a:rPr>
                        <a:t>Yönetim Kurulu</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26285229"/>
                  </a:ext>
                </a:extLst>
              </a:tr>
              <a:tr h="589355">
                <a:tc>
                  <a:txBody>
                    <a:bodyPr/>
                    <a:lstStyle/>
                    <a:p>
                      <a:pPr algn="ctr" fontAlgn="b">
                        <a:spcAft>
                          <a:spcPts val="600"/>
                        </a:spcAft>
                      </a:pPr>
                      <a:r>
                        <a:rPr lang="tr-TR" sz="2400" b="1" i="0" u="none" strike="noStrike" dirty="0">
                          <a:solidFill>
                            <a:srgbClr val="000000"/>
                          </a:solidFill>
                          <a:effectLst/>
                          <a:latin typeface="Times New Roman" panose="02020603050405020304" pitchFamily="18" charset="0"/>
                        </a:rPr>
                        <a:t>Prof. Dr.</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spcAft>
                          <a:spcPts val="600"/>
                        </a:spcAft>
                      </a:pPr>
                      <a:r>
                        <a:rPr lang="tr-TR" sz="2400" b="1" i="0" u="none" strike="noStrike" dirty="0" err="1">
                          <a:solidFill>
                            <a:srgbClr val="000000"/>
                          </a:solidFill>
                          <a:effectLst/>
                          <a:latin typeface="Times New Roman" panose="02020603050405020304" pitchFamily="18" charset="0"/>
                        </a:rPr>
                        <a:t>Nimetullah</a:t>
                      </a:r>
                      <a:r>
                        <a:rPr lang="tr-TR" sz="2400" b="1" i="0" u="none" strike="noStrike" dirty="0">
                          <a:solidFill>
                            <a:srgbClr val="000000"/>
                          </a:solidFill>
                          <a:effectLst/>
                          <a:latin typeface="Times New Roman" panose="02020603050405020304" pitchFamily="18" charset="0"/>
                        </a:rPr>
                        <a:t> AKIN </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spcAft>
                          <a:spcPts val="600"/>
                        </a:spcAft>
                      </a:pPr>
                      <a:r>
                        <a:rPr lang="tr-TR" sz="2400" b="1" i="0" u="none" strike="noStrike" dirty="0">
                          <a:solidFill>
                            <a:srgbClr val="000000"/>
                          </a:solidFill>
                          <a:effectLst/>
                          <a:latin typeface="Times New Roman" panose="02020603050405020304" pitchFamily="18" charset="0"/>
                        </a:rPr>
                        <a:t>İlahiyat Fakültesi </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spcAft>
                          <a:spcPts val="600"/>
                        </a:spcAft>
                      </a:pPr>
                      <a:r>
                        <a:rPr lang="tr-TR" sz="2400" b="1" i="0" u="none" strike="noStrike" dirty="0">
                          <a:solidFill>
                            <a:srgbClr val="000000"/>
                          </a:solidFill>
                          <a:effectLst/>
                          <a:latin typeface="Times New Roman" panose="02020603050405020304" pitchFamily="18" charset="0"/>
                        </a:rPr>
                        <a:t>Yönetim Kurulu</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59612329"/>
                  </a:ext>
                </a:extLst>
              </a:tr>
              <a:tr h="551938">
                <a:tc>
                  <a:txBody>
                    <a:bodyPr/>
                    <a:lstStyle/>
                    <a:p>
                      <a:pPr algn="ctr" fontAlgn="b">
                        <a:spcAft>
                          <a:spcPts val="600"/>
                        </a:spcAft>
                      </a:pPr>
                      <a:r>
                        <a:rPr lang="tr-TR" sz="2400" b="1" i="0" u="none" strike="noStrike" dirty="0">
                          <a:solidFill>
                            <a:srgbClr val="000000"/>
                          </a:solidFill>
                          <a:effectLst/>
                          <a:latin typeface="Times New Roman" panose="02020603050405020304" pitchFamily="18" charset="0"/>
                        </a:rPr>
                        <a:t>Prof. Dr. </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spcAft>
                          <a:spcPts val="600"/>
                        </a:spcAft>
                      </a:pPr>
                      <a:r>
                        <a:rPr lang="tr-TR" sz="2400" b="1" i="0" u="none" strike="noStrike" dirty="0">
                          <a:solidFill>
                            <a:srgbClr val="000000"/>
                          </a:solidFill>
                          <a:effectLst/>
                          <a:latin typeface="Times New Roman" panose="02020603050405020304" pitchFamily="18" charset="0"/>
                        </a:rPr>
                        <a:t>Salih Zeki GENÇ </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spcAft>
                          <a:spcPts val="600"/>
                        </a:spcAft>
                      </a:pPr>
                      <a:r>
                        <a:rPr lang="tr-TR" sz="2400" b="1" i="0" u="none" strike="noStrike" dirty="0">
                          <a:solidFill>
                            <a:srgbClr val="000000"/>
                          </a:solidFill>
                          <a:effectLst/>
                          <a:latin typeface="Times New Roman" panose="02020603050405020304" pitchFamily="18" charset="0"/>
                        </a:rPr>
                        <a:t>Eğitim Fakültesi </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spcAft>
                          <a:spcPts val="600"/>
                        </a:spcAft>
                      </a:pPr>
                      <a:r>
                        <a:rPr lang="tr-TR" sz="2400" b="1" i="0" u="none" strike="noStrike" dirty="0">
                          <a:solidFill>
                            <a:srgbClr val="000000"/>
                          </a:solidFill>
                          <a:effectLst/>
                          <a:latin typeface="Times New Roman" panose="02020603050405020304" pitchFamily="18" charset="0"/>
                        </a:rPr>
                        <a:t>Yönetim Kurulu</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324357366"/>
                  </a:ext>
                </a:extLst>
              </a:tr>
              <a:tr h="642919">
                <a:tc>
                  <a:txBody>
                    <a:bodyPr/>
                    <a:lstStyle/>
                    <a:p>
                      <a:pPr algn="ctr" fontAlgn="b">
                        <a:spcAft>
                          <a:spcPts val="0"/>
                        </a:spcAft>
                      </a:pPr>
                      <a:r>
                        <a:rPr lang="tr-TR" sz="2400" b="1" i="0" u="none" strike="noStrike" dirty="0" smtClean="0">
                          <a:solidFill>
                            <a:srgbClr val="000000"/>
                          </a:solidFill>
                          <a:effectLst/>
                          <a:latin typeface="Times New Roman" panose="02020603050405020304" pitchFamily="18" charset="0"/>
                        </a:rPr>
                        <a:t>Prof</a:t>
                      </a:r>
                      <a:r>
                        <a:rPr lang="tr-TR" sz="2400" b="1" i="0" u="none" strike="noStrike" dirty="0">
                          <a:solidFill>
                            <a:srgbClr val="000000"/>
                          </a:solidFill>
                          <a:effectLst/>
                          <a:latin typeface="Times New Roman" panose="02020603050405020304" pitchFamily="18" charset="0"/>
                        </a:rPr>
                        <a:t>. Dr. </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spcAft>
                          <a:spcPts val="0"/>
                        </a:spcAft>
                      </a:pPr>
                      <a:r>
                        <a:rPr lang="tr-TR" sz="2400" b="1" i="0" u="none" strike="noStrike" dirty="0">
                          <a:solidFill>
                            <a:srgbClr val="000000"/>
                          </a:solidFill>
                          <a:effectLst/>
                          <a:latin typeface="Times New Roman" panose="02020603050405020304" pitchFamily="18" charset="0"/>
                        </a:rPr>
                        <a:t>Demet Güleç ÖYEKÇİN </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spcAft>
                          <a:spcPts val="0"/>
                        </a:spcAft>
                      </a:pPr>
                      <a:r>
                        <a:rPr lang="tr-TR" sz="2400" b="1" i="0" u="none" strike="noStrike" dirty="0">
                          <a:solidFill>
                            <a:srgbClr val="000000"/>
                          </a:solidFill>
                          <a:effectLst/>
                          <a:latin typeface="Times New Roman" panose="02020603050405020304" pitchFamily="18" charset="0"/>
                        </a:rPr>
                        <a:t>Tıp Fakültesi </a:t>
                      </a:r>
                      <a:r>
                        <a:rPr lang="tr-TR" sz="2400" b="1" i="0" u="none" strike="noStrike" dirty="0" smtClean="0">
                          <a:solidFill>
                            <a:srgbClr val="000000"/>
                          </a:solidFill>
                          <a:effectLst/>
                          <a:latin typeface="Times New Roman" panose="02020603050405020304" pitchFamily="18" charset="0"/>
                        </a:rPr>
                        <a:t>Psikiyatri</a:t>
                      </a:r>
                      <a:endParaRPr lang="tr-TR" sz="2400" b="1" i="0" u="none" strike="noStrike" dirty="0">
                        <a:solidFill>
                          <a:srgbClr val="000000"/>
                        </a:solidFill>
                        <a:effectLst/>
                        <a:latin typeface="Times New Roman" panose="02020603050405020304" pitchFamily="18" charset="0"/>
                      </a:endParaRP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spcAft>
                          <a:spcPts val="0"/>
                        </a:spcAft>
                      </a:pPr>
                      <a:r>
                        <a:rPr lang="tr-TR" sz="2400" b="1" i="0" u="none" strike="noStrike" dirty="0">
                          <a:solidFill>
                            <a:srgbClr val="000000"/>
                          </a:solidFill>
                          <a:effectLst/>
                          <a:latin typeface="Times New Roman" panose="02020603050405020304" pitchFamily="18" charset="0"/>
                        </a:rPr>
                        <a:t>Yönetim Kurulu</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041062866"/>
                  </a:ext>
                </a:extLst>
              </a:tr>
            </a:tbl>
          </a:graphicData>
        </a:graphic>
      </p:graphicFrame>
      <p:sp>
        <p:nvSpPr>
          <p:cNvPr id="4" name="Veri Yer Tutucusu 3"/>
          <p:cNvSpPr>
            <a:spLocks noGrp="1"/>
          </p:cNvSpPr>
          <p:nvPr>
            <p:ph type="dt" sz="half" idx="10"/>
          </p:nvPr>
        </p:nvSpPr>
        <p:spPr/>
        <p:txBody>
          <a:bodyPr/>
          <a:lstStyle/>
          <a:p>
            <a:fld id="{296ADAC1-DFA3-4E33-9739-9384F1422016}" type="datetime1">
              <a:rPr lang="tr-TR" smtClean="0"/>
              <a:t>2.09.2021</a:t>
            </a:fld>
            <a:endParaRPr lang="tr-TR"/>
          </a:p>
        </p:txBody>
      </p:sp>
      <p:sp>
        <p:nvSpPr>
          <p:cNvPr id="5" name="Altbilgi Yer Tutucusu 4"/>
          <p:cNvSpPr>
            <a:spLocks noGrp="1"/>
          </p:cNvSpPr>
          <p:nvPr>
            <p:ph type="ftr" sz="quarter" idx="11"/>
          </p:nvPr>
        </p:nvSpPr>
        <p:spPr/>
        <p:txBody>
          <a:bodyPr/>
          <a:lstStyle/>
          <a:p>
            <a:r>
              <a:rPr lang="tr-TR" smtClean="0"/>
              <a:t>Prof. Dr. Hürmüz KOÇ</a:t>
            </a:r>
            <a:endParaRPr lang="tr-TR"/>
          </a:p>
        </p:txBody>
      </p:sp>
      <p:sp>
        <p:nvSpPr>
          <p:cNvPr id="6" name="Slayt Numarası Yer Tutucusu 5"/>
          <p:cNvSpPr>
            <a:spLocks noGrp="1"/>
          </p:cNvSpPr>
          <p:nvPr>
            <p:ph type="sldNum" sz="quarter" idx="12"/>
          </p:nvPr>
        </p:nvSpPr>
        <p:spPr/>
        <p:txBody>
          <a:bodyPr/>
          <a:lstStyle/>
          <a:p>
            <a:fld id="{899D1DF9-2793-44CE-8E11-E6CCF84E92FC}" type="slidenum">
              <a:rPr lang="tr-TR" smtClean="0"/>
              <a:t>14</a:t>
            </a:fld>
            <a:endParaRPr lang="tr-TR"/>
          </a:p>
        </p:txBody>
      </p:sp>
    </p:spTree>
    <p:extLst>
      <p:ext uri="{BB962C8B-B14F-4D97-AF65-F5344CB8AC3E}">
        <p14:creationId xmlns:p14="http://schemas.microsoft.com/office/powerpoint/2010/main" val="11339688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p:cNvGraphicFramePr>
            <a:graphicFrameLocks noGrp="1"/>
          </p:cNvGraphicFramePr>
          <p:nvPr>
            <p:ph idx="1"/>
            <p:extLst>
              <p:ext uri="{D42A27DB-BD31-4B8C-83A1-F6EECF244321}">
                <p14:modId xmlns:p14="http://schemas.microsoft.com/office/powerpoint/2010/main" val="2069685176"/>
              </p:ext>
            </p:extLst>
          </p:nvPr>
        </p:nvGraphicFramePr>
        <p:xfrm>
          <a:off x="7260" y="106531"/>
          <a:ext cx="12111002" cy="6662660"/>
        </p:xfrm>
        <a:graphic>
          <a:graphicData uri="http://schemas.openxmlformats.org/drawingml/2006/table">
            <a:tbl>
              <a:tblPr firstRow="1" bandRow="1">
                <a:tableStyleId>{5C22544A-7EE6-4342-B048-85BDC9FD1C3A}</a:tableStyleId>
              </a:tblPr>
              <a:tblGrid>
                <a:gridCol w="40030">
                  <a:extLst>
                    <a:ext uri="{9D8B030D-6E8A-4147-A177-3AD203B41FA5}">
                      <a16:colId xmlns:a16="http://schemas.microsoft.com/office/drawing/2014/main" xmlns="" val="2255821335"/>
                    </a:ext>
                  </a:extLst>
                </a:gridCol>
                <a:gridCol w="2198760">
                  <a:extLst>
                    <a:ext uri="{9D8B030D-6E8A-4147-A177-3AD203B41FA5}">
                      <a16:colId xmlns:a16="http://schemas.microsoft.com/office/drawing/2014/main" xmlns="" val="876276829"/>
                    </a:ext>
                  </a:extLst>
                </a:gridCol>
                <a:gridCol w="3098307">
                  <a:extLst>
                    <a:ext uri="{9D8B030D-6E8A-4147-A177-3AD203B41FA5}">
                      <a16:colId xmlns:a16="http://schemas.microsoft.com/office/drawing/2014/main" xmlns="" val="2444410414"/>
                    </a:ext>
                  </a:extLst>
                </a:gridCol>
                <a:gridCol w="4545367">
                  <a:extLst>
                    <a:ext uri="{9D8B030D-6E8A-4147-A177-3AD203B41FA5}">
                      <a16:colId xmlns:a16="http://schemas.microsoft.com/office/drawing/2014/main" xmlns="" val="3515878096"/>
                    </a:ext>
                  </a:extLst>
                </a:gridCol>
                <a:gridCol w="2228538">
                  <a:extLst>
                    <a:ext uri="{9D8B030D-6E8A-4147-A177-3AD203B41FA5}">
                      <a16:colId xmlns:a16="http://schemas.microsoft.com/office/drawing/2014/main" xmlns="" val="601009746"/>
                    </a:ext>
                  </a:extLst>
                </a:gridCol>
              </a:tblGrid>
              <a:tr h="401198">
                <a:tc gridSpan="5">
                  <a:txBody>
                    <a:bodyPr/>
                    <a:lstStyle/>
                    <a:p>
                      <a:pPr algn="ctr" fontAlgn="ctr"/>
                      <a:r>
                        <a:rPr lang="tr-TR" sz="2400" b="1" i="0" u="none" strike="noStrike" dirty="0">
                          <a:solidFill>
                            <a:srgbClr val="000000"/>
                          </a:solidFill>
                          <a:effectLst/>
                          <a:latin typeface="Times New Roman" panose="02020603050405020304" pitchFamily="18" charset="0"/>
                        </a:rPr>
                        <a:t>ÇANAKKALE ONSEKİZ MART ÜNİVERSİTESİ</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835584172"/>
                  </a:ext>
                </a:extLst>
              </a:tr>
              <a:tr h="401198">
                <a:tc gridSpan="5">
                  <a:txBody>
                    <a:bodyPr/>
                    <a:lstStyle/>
                    <a:p>
                      <a:pPr algn="ctr" fontAlgn="ctr"/>
                      <a:r>
                        <a:rPr lang="tr-TR" sz="2400" b="1" i="0" u="none" strike="noStrike" dirty="0">
                          <a:solidFill>
                            <a:srgbClr val="000000"/>
                          </a:solidFill>
                          <a:effectLst/>
                          <a:latin typeface="Times New Roman" panose="02020603050405020304" pitchFamily="18" charset="0"/>
                        </a:rPr>
                        <a:t>BAĞIMLILIKLA MÜCADELE UYGULAMA VE ARAŞTIRMA MERKEZİ</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499567586"/>
                  </a:ext>
                </a:extLst>
              </a:tr>
              <a:tr h="401198">
                <a:tc gridSpan="5">
                  <a:txBody>
                    <a:bodyPr/>
                    <a:lstStyle/>
                    <a:p>
                      <a:pPr algn="ctr" fontAlgn="b"/>
                      <a:r>
                        <a:rPr lang="tr-TR" sz="2400" b="1" i="0" u="none" strike="noStrike" dirty="0">
                          <a:solidFill>
                            <a:srgbClr val="000000"/>
                          </a:solidFill>
                          <a:effectLst/>
                          <a:latin typeface="Times New Roman" panose="02020603050405020304" pitchFamily="18" charset="0"/>
                        </a:rPr>
                        <a:t>DANIŞMA KURULU</a:t>
                      </a:r>
                    </a:p>
                  </a:txBody>
                  <a:tcPr marL="7315" marR="7315" marT="73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2514917378"/>
                  </a:ext>
                </a:extLst>
              </a:tr>
              <a:tr h="401198">
                <a:tc>
                  <a:txBody>
                    <a:bodyPr/>
                    <a:lstStyle/>
                    <a:p>
                      <a:pPr algn="ctr" fontAlgn="b"/>
                      <a:endParaRPr lang="tr-TR" sz="1100" b="1" i="0" u="none" strike="noStrike" dirty="0">
                        <a:solidFill>
                          <a:srgbClr val="000000"/>
                        </a:solidFill>
                        <a:effectLst/>
                        <a:latin typeface="Times New Roman" panose="02020603050405020304" pitchFamily="18" charset="0"/>
                      </a:endParaRPr>
                    </a:p>
                  </a:txBody>
                  <a:tcPr marL="7315" marR="7315" marT="731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tr-TR" sz="2000" b="1" i="0" u="none" strike="noStrike" dirty="0">
                          <a:solidFill>
                            <a:srgbClr val="000000"/>
                          </a:solidFill>
                          <a:effectLst/>
                          <a:latin typeface="Times New Roman" panose="02020603050405020304" pitchFamily="18" charset="0"/>
                        </a:rPr>
                        <a:t>ÜNVANI</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2000" b="1" i="0" u="none" strike="noStrike" dirty="0">
                          <a:solidFill>
                            <a:srgbClr val="000000"/>
                          </a:solidFill>
                          <a:effectLst/>
                          <a:latin typeface="Times New Roman" panose="02020603050405020304" pitchFamily="18" charset="0"/>
                        </a:rPr>
                        <a:t>ADI - SOYADI</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2000" b="1" i="0" u="none" strike="noStrike" dirty="0">
                          <a:solidFill>
                            <a:srgbClr val="000000"/>
                          </a:solidFill>
                          <a:effectLst/>
                          <a:latin typeface="Times New Roman" panose="02020603050405020304" pitchFamily="18" charset="0"/>
                        </a:rPr>
                        <a:t>BİRİMİ</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2000" b="1" i="0" u="none" strike="noStrike">
                          <a:solidFill>
                            <a:srgbClr val="000000"/>
                          </a:solidFill>
                          <a:effectLst/>
                          <a:latin typeface="Times New Roman" panose="02020603050405020304" pitchFamily="18" charset="0"/>
                        </a:rPr>
                        <a:t>GÖREVİ</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46650420"/>
                  </a:ext>
                </a:extLst>
              </a:tr>
              <a:tr h="667417">
                <a:tc>
                  <a:txBody>
                    <a:bodyPr/>
                    <a:lstStyle/>
                    <a:p>
                      <a:pPr algn="ctr" fontAlgn="b"/>
                      <a:endParaRPr lang="tr-TR" sz="1100" b="1" i="0" u="none" strike="noStrike" dirty="0">
                        <a:solidFill>
                          <a:srgbClr val="000000"/>
                        </a:solidFill>
                        <a:effectLst/>
                        <a:latin typeface="Times New Roman" panose="02020603050405020304" pitchFamily="18" charset="0"/>
                      </a:endParaRPr>
                    </a:p>
                  </a:txBody>
                  <a:tcPr marL="7315" marR="7315" marT="7315" marB="0" anchor="b">
                    <a:lnR w="12700" cap="flat" cmpd="sng" algn="ctr">
                      <a:solidFill>
                        <a:schemeClr val="tx1"/>
                      </a:solidFill>
                      <a:prstDash val="solid"/>
                      <a:round/>
                      <a:headEnd type="none" w="med" len="med"/>
                      <a:tailEnd type="none" w="med" len="med"/>
                    </a:lnR>
                  </a:tcPr>
                </a:tc>
                <a:tc>
                  <a:txBody>
                    <a:bodyPr/>
                    <a:lstStyle/>
                    <a:p>
                      <a:pPr algn="ctr" fontAlgn="b"/>
                      <a:r>
                        <a:rPr lang="tr-TR" sz="2000" b="1" i="0" u="none" strike="noStrike" dirty="0">
                          <a:solidFill>
                            <a:srgbClr val="000000"/>
                          </a:solidFill>
                          <a:effectLst/>
                          <a:latin typeface="+mn-lt"/>
                        </a:rPr>
                        <a:t>Doç. Dr. </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2000" b="1" i="0" u="none" strike="noStrike" dirty="0">
                          <a:solidFill>
                            <a:srgbClr val="000000"/>
                          </a:solidFill>
                          <a:effectLst/>
                          <a:latin typeface="+mn-lt"/>
                        </a:rPr>
                        <a:t>Nurullah BOLAT </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2000" b="0" i="0" u="none" strike="noStrike" dirty="0" smtClean="0">
                          <a:solidFill>
                            <a:srgbClr val="000000"/>
                          </a:solidFill>
                          <a:effectLst/>
                          <a:latin typeface="+mn-lt"/>
                        </a:rPr>
                        <a:t>ÇOMÜ Tıp </a:t>
                      </a:r>
                      <a:r>
                        <a:rPr lang="tr-TR" sz="2000" b="0" i="0" u="none" strike="noStrike" dirty="0">
                          <a:solidFill>
                            <a:srgbClr val="000000"/>
                          </a:solidFill>
                          <a:effectLst/>
                          <a:latin typeface="+mn-lt"/>
                        </a:rPr>
                        <a:t>Fakültesi </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2000" b="0" i="0" u="none" strike="noStrike" dirty="0">
                          <a:solidFill>
                            <a:srgbClr val="000000"/>
                          </a:solidFill>
                          <a:effectLst/>
                          <a:latin typeface="+mn-lt"/>
                        </a:rPr>
                        <a:t>Danışma Kurulu</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75777054"/>
                  </a:ext>
                </a:extLst>
              </a:tr>
              <a:tr h="401198">
                <a:tc>
                  <a:txBody>
                    <a:bodyPr/>
                    <a:lstStyle/>
                    <a:p>
                      <a:pPr algn="ctr" fontAlgn="b"/>
                      <a:endParaRPr lang="tr-TR" sz="1100" b="1" i="0" u="none" strike="noStrike" dirty="0">
                        <a:solidFill>
                          <a:srgbClr val="000000"/>
                        </a:solidFill>
                        <a:effectLst/>
                        <a:latin typeface="Times New Roman" panose="02020603050405020304" pitchFamily="18" charset="0"/>
                      </a:endParaRPr>
                    </a:p>
                  </a:txBody>
                  <a:tcPr marL="7315" marR="7315" marT="7315" marB="0" anchor="b">
                    <a:lnR w="12700" cap="flat" cmpd="sng" algn="ctr">
                      <a:solidFill>
                        <a:schemeClr val="tx1"/>
                      </a:solidFill>
                      <a:prstDash val="solid"/>
                      <a:round/>
                      <a:headEnd type="none" w="med" len="med"/>
                      <a:tailEnd type="none" w="med" len="med"/>
                    </a:lnR>
                  </a:tcPr>
                </a:tc>
                <a:tc>
                  <a:txBody>
                    <a:bodyPr/>
                    <a:lstStyle/>
                    <a:p>
                      <a:pPr algn="ctr" fontAlgn="b"/>
                      <a:r>
                        <a:rPr lang="tr-TR" sz="2000" b="1" i="0" u="none" strike="noStrike" dirty="0">
                          <a:solidFill>
                            <a:srgbClr val="000000"/>
                          </a:solidFill>
                          <a:effectLst/>
                          <a:latin typeface="+mn-lt"/>
                        </a:rPr>
                        <a:t>Doç. Dr. </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2000" b="1" i="0" u="none" strike="noStrike" dirty="0">
                          <a:solidFill>
                            <a:srgbClr val="000000"/>
                          </a:solidFill>
                          <a:effectLst/>
                          <a:latin typeface="+mn-lt"/>
                        </a:rPr>
                        <a:t>Gökhan GÖKULU </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2000" b="0" i="0" u="none" strike="noStrike" dirty="0">
                          <a:solidFill>
                            <a:srgbClr val="000000"/>
                          </a:solidFill>
                          <a:effectLst/>
                          <a:latin typeface="+mn-lt"/>
                        </a:rPr>
                        <a:t>FEF Sosyoloji Bölümü  </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2000" b="0" i="0" u="none" strike="noStrike" dirty="0">
                          <a:solidFill>
                            <a:srgbClr val="000000"/>
                          </a:solidFill>
                          <a:effectLst/>
                          <a:latin typeface="+mn-lt"/>
                        </a:rPr>
                        <a:t>Danışma Kurulu</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03380776"/>
                  </a:ext>
                </a:extLst>
              </a:tr>
              <a:tr h="632066">
                <a:tc>
                  <a:txBody>
                    <a:bodyPr/>
                    <a:lstStyle/>
                    <a:p>
                      <a:pPr algn="ctr" fontAlgn="b"/>
                      <a:endParaRPr lang="tr-TR" sz="1100" b="1" i="0" u="none" strike="noStrike" dirty="0">
                        <a:solidFill>
                          <a:srgbClr val="000000"/>
                        </a:solidFill>
                        <a:effectLst/>
                        <a:latin typeface="Times New Roman" panose="02020603050405020304" pitchFamily="18" charset="0"/>
                      </a:endParaRPr>
                    </a:p>
                  </a:txBody>
                  <a:tcPr marL="7315" marR="7315" marT="7315" marB="0" anchor="b">
                    <a:lnR w="12700" cap="flat" cmpd="sng" algn="ctr">
                      <a:solidFill>
                        <a:schemeClr val="tx1"/>
                      </a:solidFill>
                      <a:prstDash val="solid"/>
                      <a:round/>
                      <a:headEnd type="none" w="med" len="med"/>
                      <a:tailEnd type="none" w="med" len="med"/>
                    </a:lnR>
                  </a:tcPr>
                </a:tc>
                <a:tc>
                  <a:txBody>
                    <a:bodyPr/>
                    <a:lstStyle/>
                    <a:p>
                      <a:pPr algn="ctr" fontAlgn="b"/>
                      <a:r>
                        <a:rPr lang="tr-TR" sz="2000" b="1" i="0" u="none" strike="noStrike" dirty="0">
                          <a:solidFill>
                            <a:srgbClr val="000000"/>
                          </a:solidFill>
                          <a:effectLst/>
                          <a:latin typeface="+mn-lt"/>
                        </a:rPr>
                        <a:t>Dr. </a:t>
                      </a:r>
                      <a:r>
                        <a:rPr lang="tr-TR" sz="2000" b="1" i="0" u="none" strike="noStrike" dirty="0" err="1">
                          <a:solidFill>
                            <a:srgbClr val="000000"/>
                          </a:solidFill>
                          <a:effectLst/>
                          <a:latin typeface="+mn-lt"/>
                        </a:rPr>
                        <a:t>Öğr</a:t>
                      </a:r>
                      <a:r>
                        <a:rPr lang="tr-TR" sz="2000" b="1" i="0" u="none" strike="noStrike" dirty="0">
                          <a:solidFill>
                            <a:srgbClr val="000000"/>
                          </a:solidFill>
                          <a:effectLst/>
                          <a:latin typeface="+mn-lt"/>
                        </a:rPr>
                        <a:t>. Üyesi </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2000" b="1" i="0" u="none" strike="noStrike" dirty="0">
                          <a:solidFill>
                            <a:srgbClr val="000000"/>
                          </a:solidFill>
                          <a:effectLst/>
                          <a:latin typeface="+mn-lt"/>
                        </a:rPr>
                        <a:t>İbrahim Eren PEK </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2000" b="0" i="0" u="none" strike="noStrike" dirty="0" smtClean="0">
                          <a:solidFill>
                            <a:srgbClr val="000000"/>
                          </a:solidFill>
                          <a:effectLst/>
                          <a:latin typeface="+mn-lt"/>
                        </a:rPr>
                        <a:t>ÇOMÜ Tıp Fakültesi</a:t>
                      </a:r>
                      <a:endParaRPr lang="es-ES" sz="2000" b="0" i="0" u="none" strike="noStrike" dirty="0">
                        <a:solidFill>
                          <a:srgbClr val="000000"/>
                        </a:solidFill>
                        <a:effectLst/>
                        <a:latin typeface="+mn-lt"/>
                      </a:endParaRP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2000" b="0" i="0" u="none" strike="noStrike" dirty="0">
                          <a:solidFill>
                            <a:srgbClr val="000000"/>
                          </a:solidFill>
                          <a:effectLst/>
                          <a:latin typeface="+mn-lt"/>
                        </a:rPr>
                        <a:t>Danışma Kurulu</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20668194"/>
                  </a:ext>
                </a:extLst>
              </a:tr>
              <a:tr h="401198">
                <a:tc>
                  <a:txBody>
                    <a:bodyPr/>
                    <a:lstStyle/>
                    <a:p>
                      <a:pPr algn="ctr" fontAlgn="b"/>
                      <a:endParaRPr lang="tr-TR" sz="1100" b="1" i="0" u="none" strike="noStrike" dirty="0">
                        <a:solidFill>
                          <a:srgbClr val="000000"/>
                        </a:solidFill>
                        <a:effectLst/>
                        <a:latin typeface="Times New Roman" panose="02020603050405020304" pitchFamily="18" charset="0"/>
                      </a:endParaRPr>
                    </a:p>
                  </a:txBody>
                  <a:tcPr marL="7315" marR="7315" marT="7315" marB="0" anchor="b">
                    <a:lnR w="12700" cap="flat" cmpd="sng" algn="ctr">
                      <a:solidFill>
                        <a:schemeClr val="tx1"/>
                      </a:solidFill>
                      <a:prstDash val="solid"/>
                      <a:round/>
                      <a:headEnd type="none" w="med" len="med"/>
                      <a:tailEnd type="none" w="med" len="med"/>
                    </a:lnR>
                  </a:tcPr>
                </a:tc>
                <a:tc>
                  <a:txBody>
                    <a:bodyPr/>
                    <a:lstStyle/>
                    <a:p>
                      <a:pPr algn="ctr" fontAlgn="b"/>
                      <a:r>
                        <a:rPr lang="tr-TR" sz="2000" b="1" i="0" u="none" strike="noStrike" dirty="0">
                          <a:solidFill>
                            <a:srgbClr val="000000"/>
                          </a:solidFill>
                          <a:effectLst/>
                          <a:latin typeface="+mn-lt"/>
                        </a:rPr>
                        <a:t>Dr. </a:t>
                      </a:r>
                      <a:r>
                        <a:rPr lang="tr-TR" sz="2000" b="1" i="0" u="none" strike="noStrike" dirty="0" err="1">
                          <a:solidFill>
                            <a:srgbClr val="000000"/>
                          </a:solidFill>
                          <a:effectLst/>
                          <a:latin typeface="+mn-lt"/>
                        </a:rPr>
                        <a:t>Öğr</a:t>
                      </a:r>
                      <a:r>
                        <a:rPr lang="tr-TR" sz="2000" b="1" i="0" u="none" strike="noStrike" dirty="0">
                          <a:solidFill>
                            <a:srgbClr val="000000"/>
                          </a:solidFill>
                          <a:effectLst/>
                          <a:latin typeface="+mn-lt"/>
                        </a:rPr>
                        <a:t>. Üyesi</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2000" b="1" i="0" u="none" strike="noStrike" dirty="0">
                          <a:solidFill>
                            <a:srgbClr val="000000"/>
                          </a:solidFill>
                          <a:effectLst/>
                          <a:latin typeface="+mn-lt"/>
                        </a:rPr>
                        <a:t>İlknur KARAASLAN </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2000" b="0" i="0" u="none" strike="noStrike" dirty="0">
                          <a:solidFill>
                            <a:srgbClr val="000000"/>
                          </a:solidFill>
                          <a:effectLst/>
                          <a:latin typeface="+mn-lt"/>
                        </a:rPr>
                        <a:t>Biga İİBF </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2000" b="0" i="0" u="none" strike="noStrike" dirty="0">
                          <a:solidFill>
                            <a:srgbClr val="000000"/>
                          </a:solidFill>
                          <a:effectLst/>
                          <a:latin typeface="+mn-lt"/>
                        </a:rPr>
                        <a:t>Danışma Kurulu</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131523147"/>
                  </a:ext>
                </a:extLst>
              </a:tr>
              <a:tr h="401198">
                <a:tc>
                  <a:txBody>
                    <a:bodyPr/>
                    <a:lstStyle/>
                    <a:p>
                      <a:pPr algn="ctr" fontAlgn="b"/>
                      <a:endParaRPr lang="tr-TR" sz="1100" b="1" i="0" u="none" strike="noStrike" dirty="0">
                        <a:solidFill>
                          <a:srgbClr val="000000"/>
                        </a:solidFill>
                        <a:effectLst/>
                        <a:latin typeface="Times New Roman" panose="02020603050405020304" pitchFamily="18" charset="0"/>
                      </a:endParaRPr>
                    </a:p>
                  </a:txBody>
                  <a:tcPr marL="7315" marR="7315" marT="7315" marB="0" anchor="b">
                    <a:lnR w="12700" cap="flat" cmpd="sng" algn="ctr">
                      <a:solidFill>
                        <a:schemeClr val="tx1"/>
                      </a:solidFill>
                      <a:prstDash val="solid"/>
                      <a:round/>
                      <a:headEnd type="none" w="med" len="med"/>
                      <a:tailEnd type="none" w="med" len="med"/>
                    </a:lnR>
                  </a:tcPr>
                </a:tc>
                <a:tc>
                  <a:txBody>
                    <a:bodyPr/>
                    <a:lstStyle/>
                    <a:p>
                      <a:pPr algn="ctr" fontAlgn="b"/>
                      <a:r>
                        <a:rPr lang="tr-TR" sz="2000" b="1" i="0" u="none" strike="noStrike" dirty="0">
                          <a:solidFill>
                            <a:srgbClr val="000000"/>
                          </a:solidFill>
                          <a:effectLst/>
                          <a:latin typeface="+mn-lt"/>
                        </a:rPr>
                        <a:t>Dr. </a:t>
                      </a:r>
                      <a:r>
                        <a:rPr lang="tr-TR" sz="2000" b="1" i="0" u="none" strike="noStrike" dirty="0" err="1">
                          <a:solidFill>
                            <a:srgbClr val="000000"/>
                          </a:solidFill>
                          <a:effectLst/>
                          <a:latin typeface="+mn-lt"/>
                        </a:rPr>
                        <a:t>Öğr</a:t>
                      </a:r>
                      <a:r>
                        <a:rPr lang="tr-TR" sz="2000" b="1" i="0" u="none" strike="noStrike" dirty="0">
                          <a:solidFill>
                            <a:srgbClr val="000000"/>
                          </a:solidFill>
                          <a:effectLst/>
                          <a:latin typeface="+mn-lt"/>
                        </a:rPr>
                        <a:t>. Üyesi </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2000" b="1" i="0" u="none" strike="noStrike" dirty="0">
                          <a:solidFill>
                            <a:srgbClr val="000000"/>
                          </a:solidFill>
                          <a:effectLst/>
                          <a:latin typeface="+mn-lt"/>
                        </a:rPr>
                        <a:t>Gözde KİRAL UÇAR</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2000" b="0" i="0" u="none" strike="noStrike" dirty="0">
                          <a:solidFill>
                            <a:srgbClr val="000000"/>
                          </a:solidFill>
                          <a:effectLst/>
                          <a:latin typeface="+mn-lt"/>
                        </a:rPr>
                        <a:t>FEF Psikoloji Bölümü </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2000" b="0" i="0" u="none" strike="noStrike" dirty="0">
                          <a:solidFill>
                            <a:srgbClr val="000000"/>
                          </a:solidFill>
                          <a:effectLst/>
                          <a:latin typeface="+mn-lt"/>
                        </a:rPr>
                        <a:t>Danışma Kurulu</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981158871"/>
                  </a:ext>
                </a:extLst>
              </a:tr>
              <a:tr h="401198">
                <a:tc>
                  <a:txBody>
                    <a:bodyPr/>
                    <a:lstStyle/>
                    <a:p>
                      <a:pPr algn="ctr" fontAlgn="b"/>
                      <a:endParaRPr lang="tr-TR" sz="1100" b="1" i="0" u="none" strike="noStrike" dirty="0">
                        <a:solidFill>
                          <a:srgbClr val="000000"/>
                        </a:solidFill>
                        <a:effectLst/>
                        <a:latin typeface="Times New Roman" panose="02020603050405020304" pitchFamily="18" charset="0"/>
                      </a:endParaRPr>
                    </a:p>
                  </a:txBody>
                  <a:tcPr marL="7315" marR="7315" marT="7315" marB="0" anchor="b">
                    <a:lnR w="12700" cap="flat" cmpd="sng" algn="ctr">
                      <a:solidFill>
                        <a:schemeClr val="tx1"/>
                      </a:solidFill>
                      <a:prstDash val="solid"/>
                      <a:round/>
                      <a:headEnd type="none" w="med" len="med"/>
                      <a:tailEnd type="none" w="med" len="med"/>
                    </a:lnR>
                  </a:tcPr>
                </a:tc>
                <a:tc>
                  <a:txBody>
                    <a:bodyPr/>
                    <a:lstStyle/>
                    <a:p>
                      <a:pPr algn="ctr" fontAlgn="b"/>
                      <a:r>
                        <a:rPr lang="tr-TR" sz="2000" b="1" i="0" u="none" strike="noStrike" dirty="0">
                          <a:solidFill>
                            <a:srgbClr val="000000"/>
                          </a:solidFill>
                          <a:effectLst/>
                          <a:latin typeface="+mn-lt"/>
                        </a:rPr>
                        <a:t>Dr. </a:t>
                      </a:r>
                      <a:r>
                        <a:rPr lang="tr-TR" sz="2000" b="1" i="0" u="none" strike="noStrike" dirty="0" err="1">
                          <a:solidFill>
                            <a:srgbClr val="000000"/>
                          </a:solidFill>
                          <a:effectLst/>
                          <a:latin typeface="+mn-lt"/>
                        </a:rPr>
                        <a:t>Öğr</a:t>
                      </a:r>
                      <a:r>
                        <a:rPr lang="tr-TR" sz="2000" b="1" i="0" u="none" strike="noStrike" dirty="0">
                          <a:solidFill>
                            <a:srgbClr val="000000"/>
                          </a:solidFill>
                          <a:effectLst/>
                          <a:latin typeface="+mn-lt"/>
                        </a:rPr>
                        <a:t>. Üyesi </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2000" b="1" i="0" u="none" strike="noStrike" dirty="0" smtClean="0">
                          <a:solidFill>
                            <a:srgbClr val="000000"/>
                          </a:solidFill>
                          <a:effectLst/>
                          <a:latin typeface="+mn-lt"/>
                        </a:rPr>
                        <a:t>Hicran </a:t>
                      </a:r>
                      <a:r>
                        <a:rPr lang="tr-TR" sz="2000" b="1" i="0" u="none" strike="noStrike" dirty="0">
                          <a:solidFill>
                            <a:srgbClr val="000000"/>
                          </a:solidFill>
                          <a:effectLst/>
                          <a:latin typeface="+mn-lt"/>
                        </a:rPr>
                        <a:t>Özlem ILGIN </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2000" b="0" i="0" u="none" strike="noStrike" dirty="0">
                          <a:solidFill>
                            <a:srgbClr val="000000"/>
                          </a:solidFill>
                          <a:effectLst/>
                          <a:latin typeface="+mn-lt"/>
                        </a:rPr>
                        <a:t>Ezine Meslek Yüksekokulu </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2000" b="0" i="0" u="none" strike="noStrike" dirty="0">
                          <a:solidFill>
                            <a:srgbClr val="000000"/>
                          </a:solidFill>
                          <a:effectLst/>
                          <a:latin typeface="+mn-lt"/>
                        </a:rPr>
                        <a:t>Danışma Kurulu</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05039953"/>
                  </a:ext>
                </a:extLst>
              </a:tr>
              <a:tr h="524573">
                <a:tc>
                  <a:txBody>
                    <a:bodyPr/>
                    <a:lstStyle/>
                    <a:p>
                      <a:pPr algn="ctr" fontAlgn="b"/>
                      <a:endParaRPr lang="tr-TR" sz="1100" b="1" i="0" u="none" strike="noStrike" dirty="0">
                        <a:solidFill>
                          <a:srgbClr val="000000"/>
                        </a:solidFill>
                        <a:effectLst/>
                        <a:latin typeface="Times New Roman" panose="02020603050405020304" pitchFamily="18" charset="0"/>
                      </a:endParaRPr>
                    </a:p>
                  </a:txBody>
                  <a:tcPr marL="7315" marR="7315" marT="7315" marB="0" anchor="b">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2000" b="1" i="0" u="none" strike="noStrike" dirty="0" smtClean="0">
                          <a:solidFill>
                            <a:srgbClr val="000000"/>
                          </a:solidFill>
                          <a:effectLst/>
                          <a:latin typeface="+mn-lt"/>
                        </a:rPr>
                        <a:t>Dr. </a:t>
                      </a:r>
                      <a:r>
                        <a:rPr lang="tr-TR" sz="2000" b="1" i="0" u="none" strike="noStrike" dirty="0" err="1" smtClean="0">
                          <a:solidFill>
                            <a:srgbClr val="000000"/>
                          </a:solidFill>
                          <a:effectLst/>
                          <a:latin typeface="+mn-lt"/>
                        </a:rPr>
                        <a:t>Öğr</a:t>
                      </a:r>
                      <a:r>
                        <a:rPr lang="tr-TR" sz="2000" b="1" i="0" u="none" strike="noStrike" dirty="0" smtClean="0">
                          <a:solidFill>
                            <a:srgbClr val="000000"/>
                          </a:solidFill>
                          <a:effectLst/>
                          <a:latin typeface="+mn-lt"/>
                        </a:rPr>
                        <a:t>. Üyesi </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2000" b="1" i="0" u="none" strike="noStrike" dirty="0" smtClean="0">
                          <a:solidFill>
                            <a:srgbClr val="000000"/>
                          </a:solidFill>
                          <a:effectLst/>
                          <a:latin typeface="+mn-lt"/>
                        </a:rPr>
                        <a:t>Didem </a:t>
                      </a:r>
                      <a:r>
                        <a:rPr lang="tr-TR" sz="1800" b="1" i="0" u="none" strike="noStrike" dirty="0" smtClean="0">
                          <a:solidFill>
                            <a:srgbClr val="000000"/>
                          </a:solidFill>
                          <a:effectLst/>
                          <a:latin typeface="+mn-lt"/>
                        </a:rPr>
                        <a:t>HEKİMOĞLU TUNÇ</a:t>
                      </a:r>
                      <a:r>
                        <a:rPr lang="tr-TR" sz="2000" b="1" i="0" u="none" strike="noStrike" dirty="0" smtClean="0">
                          <a:solidFill>
                            <a:srgbClr val="000000"/>
                          </a:solidFill>
                          <a:effectLst/>
                          <a:latin typeface="+mn-lt"/>
                        </a:rPr>
                        <a:t> </a:t>
                      </a:r>
                      <a:endParaRPr lang="tr-TR" sz="2000" b="1" i="0" u="none" strike="noStrike" dirty="0">
                        <a:solidFill>
                          <a:srgbClr val="000000"/>
                        </a:solidFill>
                        <a:effectLst/>
                        <a:latin typeface="+mn-lt"/>
                      </a:endParaRP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2000" b="0" i="0" u="none" strike="noStrike" dirty="0">
                          <a:solidFill>
                            <a:srgbClr val="000000"/>
                          </a:solidFill>
                          <a:effectLst/>
                          <a:latin typeface="+mn-lt"/>
                        </a:rPr>
                        <a:t>Uygulamalı Bilimler Yüksekokulu </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2000" b="0" i="0" u="none" strike="noStrike" dirty="0">
                          <a:solidFill>
                            <a:srgbClr val="000000"/>
                          </a:solidFill>
                          <a:effectLst/>
                          <a:latin typeface="+mn-lt"/>
                        </a:rPr>
                        <a:t>Danışma Kurulu</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682890725"/>
                  </a:ext>
                </a:extLst>
              </a:tr>
              <a:tr h="401198">
                <a:tc>
                  <a:txBody>
                    <a:bodyPr/>
                    <a:lstStyle/>
                    <a:p>
                      <a:pPr algn="ctr" fontAlgn="b"/>
                      <a:endParaRPr lang="tr-TR" sz="1100" b="1" i="0" u="none" strike="noStrike" dirty="0">
                        <a:solidFill>
                          <a:srgbClr val="000000"/>
                        </a:solidFill>
                        <a:effectLst/>
                        <a:latin typeface="Times New Roman" panose="02020603050405020304" pitchFamily="18" charset="0"/>
                      </a:endParaRPr>
                    </a:p>
                  </a:txBody>
                  <a:tcPr marL="7315" marR="7315" marT="7315" marB="0" anchor="b">
                    <a:lnR w="12700" cap="flat" cmpd="sng" algn="ctr">
                      <a:solidFill>
                        <a:schemeClr val="tx1"/>
                      </a:solidFill>
                      <a:prstDash val="solid"/>
                      <a:round/>
                      <a:headEnd type="none" w="med" len="med"/>
                      <a:tailEnd type="none" w="med" len="med"/>
                    </a:lnR>
                  </a:tcPr>
                </a:tc>
                <a:tc>
                  <a:txBody>
                    <a:bodyPr/>
                    <a:lstStyle/>
                    <a:p>
                      <a:pPr algn="ctr" fontAlgn="b"/>
                      <a:r>
                        <a:rPr lang="tr-TR" sz="2000" b="1" i="0" u="none" strike="noStrike" dirty="0">
                          <a:solidFill>
                            <a:srgbClr val="000000"/>
                          </a:solidFill>
                          <a:effectLst/>
                          <a:latin typeface="+mn-lt"/>
                        </a:rPr>
                        <a:t>Dr. </a:t>
                      </a:r>
                      <a:r>
                        <a:rPr lang="tr-TR" sz="2000" b="1" i="0" u="none" strike="noStrike" dirty="0" err="1">
                          <a:solidFill>
                            <a:srgbClr val="000000"/>
                          </a:solidFill>
                          <a:effectLst/>
                          <a:latin typeface="+mn-lt"/>
                        </a:rPr>
                        <a:t>Öğr</a:t>
                      </a:r>
                      <a:r>
                        <a:rPr lang="tr-TR" sz="2000" b="1" i="0" u="none" strike="noStrike" dirty="0">
                          <a:solidFill>
                            <a:srgbClr val="000000"/>
                          </a:solidFill>
                          <a:effectLst/>
                          <a:latin typeface="+mn-lt"/>
                        </a:rPr>
                        <a:t>. Üyesi </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2000" b="1" i="0" u="none" strike="noStrike" dirty="0">
                          <a:solidFill>
                            <a:srgbClr val="000000"/>
                          </a:solidFill>
                          <a:effectLst/>
                          <a:latin typeface="+mn-lt"/>
                        </a:rPr>
                        <a:t>Mehmet YAZAR </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2000" b="0" i="0" u="none" strike="noStrike" dirty="0">
                          <a:solidFill>
                            <a:srgbClr val="000000"/>
                          </a:solidFill>
                          <a:effectLst/>
                          <a:latin typeface="+mn-lt"/>
                        </a:rPr>
                        <a:t>Teknik Bilimler Meslek Yüksekokulu </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2000" b="0" i="0" u="none" strike="noStrike" dirty="0">
                          <a:solidFill>
                            <a:srgbClr val="000000"/>
                          </a:solidFill>
                          <a:effectLst/>
                          <a:latin typeface="+mn-lt"/>
                        </a:rPr>
                        <a:t>Danışma Kurulu</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419228829"/>
                  </a:ext>
                </a:extLst>
              </a:tr>
              <a:tr h="347875">
                <a:tc>
                  <a:txBody>
                    <a:bodyPr/>
                    <a:lstStyle/>
                    <a:p>
                      <a:pPr algn="ctr" fontAlgn="b"/>
                      <a:endParaRPr lang="tr-TR" sz="1100" b="1" i="0" u="none" strike="noStrike" dirty="0">
                        <a:solidFill>
                          <a:srgbClr val="000000"/>
                        </a:solidFill>
                        <a:effectLst/>
                        <a:latin typeface="Times New Roman" panose="02020603050405020304" pitchFamily="18" charset="0"/>
                      </a:endParaRPr>
                    </a:p>
                  </a:txBody>
                  <a:tcPr marL="7315" marR="7315" marT="7315" marB="0" anchor="b">
                    <a:lnR w="12700" cap="flat" cmpd="sng" algn="ctr">
                      <a:solidFill>
                        <a:schemeClr val="tx1"/>
                      </a:solidFill>
                      <a:prstDash val="solid"/>
                      <a:round/>
                      <a:headEnd type="none" w="med" len="med"/>
                      <a:tailEnd type="none" w="med" len="med"/>
                    </a:lnR>
                  </a:tcPr>
                </a:tc>
                <a:tc>
                  <a:txBody>
                    <a:bodyPr/>
                    <a:lstStyle/>
                    <a:p>
                      <a:pPr algn="ctr" fontAlgn="b"/>
                      <a:r>
                        <a:rPr lang="tr-TR" sz="2000" b="1" i="0" u="none" strike="noStrike" dirty="0">
                          <a:solidFill>
                            <a:srgbClr val="000000"/>
                          </a:solidFill>
                          <a:effectLst/>
                          <a:latin typeface="+mn-lt"/>
                        </a:rPr>
                        <a:t>Dr. </a:t>
                      </a:r>
                      <a:r>
                        <a:rPr lang="tr-TR" sz="2000" b="1" i="0" u="none" strike="noStrike" dirty="0" err="1">
                          <a:solidFill>
                            <a:srgbClr val="000000"/>
                          </a:solidFill>
                          <a:effectLst/>
                          <a:latin typeface="+mn-lt"/>
                        </a:rPr>
                        <a:t>Öğr</a:t>
                      </a:r>
                      <a:r>
                        <a:rPr lang="tr-TR" sz="2000" b="1" i="0" u="none" strike="noStrike" dirty="0">
                          <a:solidFill>
                            <a:srgbClr val="000000"/>
                          </a:solidFill>
                          <a:effectLst/>
                          <a:latin typeface="+mn-lt"/>
                        </a:rPr>
                        <a:t>. Üyesi </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2000" b="1" i="0" u="none" strike="noStrike" dirty="0">
                          <a:solidFill>
                            <a:srgbClr val="000000"/>
                          </a:solidFill>
                          <a:effectLst/>
                          <a:latin typeface="+mn-lt"/>
                        </a:rPr>
                        <a:t>Halit KUŞKU </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2000" b="0" i="0" u="none" strike="noStrike" dirty="0">
                          <a:solidFill>
                            <a:srgbClr val="000000"/>
                          </a:solidFill>
                          <a:effectLst/>
                          <a:latin typeface="+mn-lt"/>
                        </a:rPr>
                        <a:t>Deniz Bilimleri ve </a:t>
                      </a:r>
                      <a:r>
                        <a:rPr lang="tr-TR" sz="2000" b="0" i="0" u="none" strike="noStrike" dirty="0" err="1">
                          <a:solidFill>
                            <a:srgbClr val="000000"/>
                          </a:solidFill>
                          <a:effectLst/>
                          <a:latin typeface="+mn-lt"/>
                        </a:rPr>
                        <a:t>Teknojileri</a:t>
                      </a:r>
                      <a:r>
                        <a:rPr lang="tr-TR" sz="2000" b="0" i="0" u="none" strike="noStrike" dirty="0">
                          <a:solidFill>
                            <a:srgbClr val="000000"/>
                          </a:solidFill>
                          <a:effectLst/>
                          <a:latin typeface="+mn-lt"/>
                        </a:rPr>
                        <a:t> </a:t>
                      </a:r>
                      <a:r>
                        <a:rPr lang="tr-TR" sz="2000" b="0" i="0" u="none" strike="noStrike" dirty="0" smtClean="0">
                          <a:solidFill>
                            <a:srgbClr val="000000"/>
                          </a:solidFill>
                          <a:effectLst/>
                          <a:latin typeface="+mn-lt"/>
                        </a:rPr>
                        <a:t>Fak. </a:t>
                      </a:r>
                      <a:endParaRPr lang="tr-TR" sz="2000" b="0" i="0" u="none" strike="noStrike" dirty="0">
                        <a:solidFill>
                          <a:srgbClr val="000000"/>
                        </a:solidFill>
                        <a:effectLst/>
                        <a:latin typeface="+mn-lt"/>
                      </a:endParaRP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2000" b="0" i="0" u="none" strike="noStrike" dirty="0">
                          <a:solidFill>
                            <a:srgbClr val="000000"/>
                          </a:solidFill>
                          <a:effectLst/>
                          <a:latin typeface="+mn-lt"/>
                        </a:rPr>
                        <a:t>Danışma Kurulu</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323624656"/>
                  </a:ext>
                </a:extLst>
              </a:tr>
              <a:tr h="340101">
                <a:tc>
                  <a:txBody>
                    <a:bodyPr/>
                    <a:lstStyle/>
                    <a:p>
                      <a:pPr algn="ctr" fontAlgn="b"/>
                      <a:endParaRPr lang="tr-TR" sz="1100" b="1" i="0" u="none" strike="noStrike" dirty="0">
                        <a:solidFill>
                          <a:srgbClr val="000000"/>
                        </a:solidFill>
                        <a:effectLst/>
                        <a:latin typeface="Times New Roman" panose="02020603050405020304" pitchFamily="18" charset="0"/>
                      </a:endParaRPr>
                    </a:p>
                  </a:txBody>
                  <a:tcPr marL="7315" marR="7315" marT="7315" marB="0" anchor="b">
                    <a:lnR w="12700" cap="flat" cmpd="sng" algn="ctr">
                      <a:solidFill>
                        <a:schemeClr val="tx1"/>
                      </a:solidFill>
                      <a:prstDash val="solid"/>
                      <a:round/>
                      <a:headEnd type="none" w="med" len="med"/>
                      <a:tailEnd type="none" w="med" len="med"/>
                    </a:lnR>
                  </a:tcPr>
                </a:tc>
                <a:tc>
                  <a:txBody>
                    <a:bodyPr/>
                    <a:lstStyle/>
                    <a:p>
                      <a:pPr algn="ctr"/>
                      <a:r>
                        <a:rPr lang="tr-TR" b="1" dirty="0" smtClean="0">
                          <a:latin typeface="+mn-lt"/>
                        </a:rPr>
                        <a:t>Genel Sek </a:t>
                      </a:r>
                      <a:r>
                        <a:rPr lang="tr-TR" b="1" dirty="0" err="1" smtClean="0">
                          <a:latin typeface="+mn-lt"/>
                        </a:rPr>
                        <a:t>Yrd</a:t>
                      </a:r>
                      <a:endParaRPr lang="tr-TR" b="1" dirty="0">
                        <a:latin typeface="+mn-lt"/>
                      </a:endParaRP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2000" b="1" i="0" u="none" strike="noStrike" dirty="0">
                          <a:solidFill>
                            <a:srgbClr val="000000"/>
                          </a:solidFill>
                          <a:effectLst/>
                          <a:latin typeface="+mn-lt"/>
                        </a:rPr>
                        <a:t>Ayhan MONUS </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2000" b="0" i="0" u="none" strike="noStrike" dirty="0">
                          <a:solidFill>
                            <a:srgbClr val="000000"/>
                          </a:solidFill>
                          <a:effectLst/>
                          <a:latin typeface="+mn-lt"/>
                        </a:rPr>
                        <a:t>ÇOMÜ Genel Sekreter Yardımcısı </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2000" b="0" i="0" u="none" strike="noStrike" dirty="0">
                          <a:solidFill>
                            <a:srgbClr val="000000"/>
                          </a:solidFill>
                          <a:effectLst/>
                          <a:latin typeface="+mn-lt"/>
                        </a:rPr>
                        <a:t>Danışma Kurulu</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002700078"/>
                  </a:ext>
                </a:extLst>
              </a:tr>
              <a:tr h="447504">
                <a:tc>
                  <a:txBody>
                    <a:bodyPr/>
                    <a:lstStyle/>
                    <a:p>
                      <a:pPr algn="ctr" fontAlgn="b"/>
                      <a:endParaRPr lang="tr-TR" sz="1100" b="1" i="0" u="none" strike="noStrike" dirty="0">
                        <a:solidFill>
                          <a:srgbClr val="000000"/>
                        </a:solidFill>
                        <a:effectLst/>
                        <a:latin typeface="Times New Roman" panose="02020603050405020304" pitchFamily="18" charset="0"/>
                      </a:endParaRPr>
                    </a:p>
                  </a:txBody>
                  <a:tcPr marL="7315" marR="7315" marT="7315" marB="0" anchor="b">
                    <a:lnR w="12700" cap="flat" cmpd="sng" algn="ctr">
                      <a:solidFill>
                        <a:schemeClr val="tx1"/>
                      </a:solidFill>
                      <a:prstDash val="solid"/>
                      <a:round/>
                      <a:headEnd type="none" w="med" len="med"/>
                      <a:tailEnd type="none" w="med" len="med"/>
                    </a:lnR>
                  </a:tcPr>
                </a:tc>
                <a:tc>
                  <a:txBody>
                    <a:bodyPr/>
                    <a:lstStyle/>
                    <a:p>
                      <a:pPr algn="ctr" fontAlgn="b"/>
                      <a:r>
                        <a:rPr lang="tr-TR" sz="2000" b="1" i="0" u="none" strike="noStrike" dirty="0" smtClean="0">
                          <a:solidFill>
                            <a:srgbClr val="000000"/>
                          </a:solidFill>
                          <a:effectLst/>
                          <a:latin typeface="+mn-lt"/>
                        </a:rPr>
                        <a:t>MYO Sekreteri</a:t>
                      </a:r>
                      <a:r>
                        <a:rPr lang="tr-TR" sz="2000" b="1" i="0" u="none" strike="noStrike" dirty="0">
                          <a:solidFill>
                            <a:srgbClr val="000000"/>
                          </a:solidFill>
                          <a:effectLst/>
                          <a:latin typeface="+mn-lt"/>
                        </a:rPr>
                        <a:t> </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2000" b="1" i="0" u="none" strike="noStrike" dirty="0">
                          <a:solidFill>
                            <a:srgbClr val="000000"/>
                          </a:solidFill>
                          <a:effectLst/>
                          <a:latin typeface="+mn-lt"/>
                        </a:rPr>
                        <a:t>Yusuf ALAT </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2000" b="0" i="0" u="none" strike="noStrike" dirty="0">
                          <a:solidFill>
                            <a:srgbClr val="000000"/>
                          </a:solidFill>
                          <a:effectLst/>
                          <a:latin typeface="+mn-lt"/>
                        </a:rPr>
                        <a:t>Teknik Bilimler Meslek Yüksekokulu </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2000" b="0" i="0" u="none" strike="noStrike" dirty="0">
                          <a:solidFill>
                            <a:srgbClr val="000000"/>
                          </a:solidFill>
                          <a:effectLst/>
                          <a:latin typeface="+mn-lt"/>
                        </a:rPr>
                        <a:t>Danışma Kurulu</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360294387"/>
                  </a:ext>
                </a:extLst>
              </a:tr>
            </a:tbl>
          </a:graphicData>
        </a:graphic>
      </p:graphicFrame>
      <p:sp>
        <p:nvSpPr>
          <p:cNvPr id="4" name="Veri Yer Tutucusu 3"/>
          <p:cNvSpPr>
            <a:spLocks noGrp="1"/>
          </p:cNvSpPr>
          <p:nvPr>
            <p:ph type="dt" sz="half" idx="10"/>
          </p:nvPr>
        </p:nvSpPr>
        <p:spPr/>
        <p:txBody>
          <a:bodyPr/>
          <a:lstStyle/>
          <a:p>
            <a:fld id="{296ADAC1-DFA3-4E33-9739-9384F1422016}" type="datetime1">
              <a:rPr lang="tr-TR" smtClean="0"/>
              <a:t>2.09.2021</a:t>
            </a:fld>
            <a:endParaRPr lang="tr-TR"/>
          </a:p>
        </p:txBody>
      </p:sp>
      <p:sp>
        <p:nvSpPr>
          <p:cNvPr id="5" name="Altbilgi Yer Tutucusu 4"/>
          <p:cNvSpPr>
            <a:spLocks noGrp="1"/>
          </p:cNvSpPr>
          <p:nvPr>
            <p:ph type="ftr" sz="quarter" idx="11"/>
          </p:nvPr>
        </p:nvSpPr>
        <p:spPr/>
        <p:txBody>
          <a:bodyPr/>
          <a:lstStyle/>
          <a:p>
            <a:r>
              <a:rPr lang="tr-TR" dirty="0" smtClean="0"/>
              <a:t>Prof. Dr. Hürmüz KOÇ</a:t>
            </a:r>
            <a:endParaRPr lang="tr-TR" dirty="0"/>
          </a:p>
        </p:txBody>
      </p:sp>
      <p:sp>
        <p:nvSpPr>
          <p:cNvPr id="6" name="Slayt Numarası Yer Tutucusu 5"/>
          <p:cNvSpPr>
            <a:spLocks noGrp="1"/>
          </p:cNvSpPr>
          <p:nvPr>
            <p:ph type="sldNum" sz="quarter" idx="12"/>
          </p:nvPr>
        </p:nvSpPr>
        <p:spPr/>
        <p:txBody>
          <a:bodyPr/>
          <a:lstStyle/>
          <a:p>
            <a:fld id="{899D1DF9-2793-44CE-8E11-E6CCF84E92FC}" type="slidenum">
              <a:rPr lang="tr-TR" smtClean="0"/>
              <a:t>15</a:t>
            </a:fld>
            <a:endParaRPr lang="tr-TR"/>
          </a:p>
        </p:txBody>
      </p:sp>
    </p:spTree>
    <p:extLst>
      <p:ext uri="{BB962C8B-B14F-4D97-AF65-F5344CB8AC3E}">
        <p14:creationId xmlns:p14="http://schemas.microsoft.com/office/powerpoint/2010/main" val="27053592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
        <p:nvSpPr>
          <p:cNvPr id="4" name="Veri Yer Tutucusu 3"/>
          <p:cNvSpPr>
            <a:spLocks noGrp="1"/>
          </p:cNvSpPr>
          <p:nvPr>
            <p:ph type="dt" sz="half" idx="10"/>
          </p:nvPr>
        </p:nvSpPr>
        <p:spPr/>
        <p:txBody>
          <a:bodyPr/>
          <a:lstStyle/>
          <a:p>
            <a:fld id="{296ADAC1-DFA3-4E33-9739-9384F1422016}" type="datetime1">
              <a:rPr lang="tr-TR" smtClean="0"/>
              <a:t>2.09.2021</a:t>
            </a:fld>
            <a:endParaRPr lang="tr-TR"/>
          </a:p>
        </p:txBody>
      </p:sp>
      <p:sp>
        <p:nvSpPr>
          <p:cNvPr id="5" name="Altbilgi Yer Tutucusu 4"/>
          <p:cNvSpPr>
            <a:spLocks noGrp="1"/>
          </p:cNvSpPr>
          <p:nvPr>
            <p:ph type="ftr" sz="quarter" idx="11"/>
          </p:nvPr>
        </p:nvSpPr>
        <p:spPr/>
        <p:txBody>
          <a:bodyPr/>
          <a:lstStyle/>
          <a:p>
            <a:r>
              <a:rPr lang="tr-TR" smtClean="0"/>
              <a:t>Prof. Dr. Hürmüz KOÇ</a:t>
            </a:r>
            <a:endParaRPr lang="tr-TR"/>
          </a:p>
        </p:txBody>
      </p:sp>
      <p:sp>
        <p:nvSpPr>
          <p:cNvPr id="6" name="Slayt Numarası Yer Tutucusu 5"/>
          <p:cNvSpPr>
            <a:spLocks noGrp="1"/>
          </p:cNvSpPr>
          <p:nvPr>
            <p:ph type="sldNum" sz="quarter" idx="12"/>
          </p:nvPr>
        </p:nvSpPr>
        <p:spPr/>
        <p:txBody>
          <a:bodyPr/>
          <a:lstStyle/>
          <a:p>
            <a:fld id="{899D1DF9-2793-44CE-8E11-E6CCF84E92FC}" type="slidenum">
              <a:rPr lang="tr-TR" smtClean="0"/>
              <a:t>16</a:t>
            </a:fld>
            <a:endParaRPr lang="tr-TR"/>
          </a:p>
        </p:txBody>
      </p:sp>
      <p:graphicFrame>
        <p:nvGraphicFramePr>
          <p:cNvPr id="7" name="İçerik Yer Tutucusu 6"/>
          <p:cNvGraphicFramePr>
            <a:graphicFrameLocks/>
          </p:cNvGraphicFramePr>
          <p:nvPr>
            <p:extLst>
              <p:ext uri="{D42A27DB-BD31-4B8C-83A1-F6EECF244321}">
                <p14:modId xmlns:p14="http://schemas.microsoft.com/office/powerpoint/2010/main" val="3782631697"/>
              </p:ext>
            </p:extLst>
          </p:nvPr>
        </p:nvGraphicFramePr>
        <p:xfrm>
          <a:off x="448366" y="74142"/>
          <a:ext cx="11505216" cy="6464693"/>
        </p:xfrm>
        <a:graphic>
          <a:graphicData uri="http://schemas.openxmlformats.org/drawingml/2006/table">
            <a:tbl>
              <a:tblPr firstRow="1" bandRow="1">
                <a:tableStyleId>{5C22544A-7EE6-4342-B048-85BDC9FD1C3A}</a:tableStyleId>
              </a:tblPr>
              <a:tblGrid>
                <a:gridCol w="40030">
                  <a:extLst>
                    <a:ext uri="{9D8B030D-6E8A-4147-A177-3AD203B41FA5}">
                      <a16:colId xmlns:a16="http://schemas.microsoft.com/office/drawing/2014/main" xmlns="" val="2255821335"/>
                    </a:ext>
                  </a:extLst>
                </a:gridCol>
                <a:gridCol w="40030">
                  <a:extLst>
                    <a:ext uri="{9D8B030D-6E8A-4147-A177-3AD203B41FA5}">
                      <a16:colId xmlns:a16="http://schemas.microsoft.com/office/drawing/2014/main" xmlns="" val="876276829"/>
                    </a:ext>
                  </a:extLst>
                </a:gridCol>
                <a:gridCol w="5790352">
                  <a:extLst>
                    <a:ext uri="{9D8B030D-6E8A-4147-A177-3AD203B41FA5}">
                      <a16:colId xmlns:a16="http://schemas.microsoft.com/office/drawing/2014/main" xmlns="" val="2444410414"/>
                    </a:ext>
                  </a:extLst>
                </a:gridCol>
                <a:gridCol w="5594774">
                  <a:extLst>
                    <a:ext uri="{9D8B030D-6E8A-4147-A177-3AD203B41FA5}">
                      <a16:colId xmlns:a16="http://schemas.microsoft.com/office/drawing/2014/main" xmlns="" val="3515878096"/>
                    </a:ext>
                  </a:extLst>
                </a:gridCol>
                <a:gridCol w="40030">
                  <a:extLst>
                    <a:ext uri="{9D8B030D-6E8A-4147-A177-3AD203B41FA5}">
                      <a16:colId xmlns:a16="http://schemas.microsoft.com/office/drawing/2014/main" xmlns="" val="3097024837"/>
                    </a:ext>
                  </a:extLst>
                </a:gridCol>
              </a:tblGrid>
              <a:tr h="678250">
                <a:tc gridSpan="5">
                  <a:txBody>
                    <a:bodyPr/>
                    <a:lstStyle/>
                    <a:p>
                      <a:pPr algn="ctr" fontAlgn="ctr"/>
                      <a:r>
                        <a:rPr lang="tr-TR" sz="2400" b="1" i="0" u="none" strike="noStrike" dirty="0" smtClean="0">
                          <a:solidFill>
                            <a:srgbClr val="000000"/>
                          </a:solidFill>
                          <a:effectLst/>
                          <a:latin typeface="Times New Roman" panose="02020603050405020304" pitchFamily="18" charset="0"/>
                        </a:rPr>
                        <a:t>ÇANAKKALE </a:t>
                      </a:r>
                      <a:r>
                        <a:rPr lang="tr-TR" sz="2400" b="1" i="0" u="none" strike="noStrike" dirty="0">
                          <a:solidFill>
                            <a:srgbClr val="000000"/>
                          </a:solidFill>
                          <a:effectLst/>
                          <a:latin typeface="Times New Roman" panose="02020603050405020304" pitchFamily="18" charset="0"/>
                        </a:rPr>
                        <a:t>ONSEKİZ MART ÜNİVERSİTESİ</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835584172"/>
                  </a:ext>
                </a:extLst>
              </a:tr>
              <a:tr h="375196">
                <a:tc gridSpan="5">
                  <a:txBody>
                    <a:bodyPr/>
                    <a:lstStyle/>
                    <a:p>
                      <a:pPr algn="ctr" fontAlgn="ctr"/>
                      <a:r>
                        <a:rPr lang="tr-TR" sz="2400" b="1" i="0" u="none" strike="noStrike" dirty="0">
                          <a:solidFill>
                            <a:srgbClr val="000000"/>
                          </a:solidFill>
                          <a:effectLst/>
                          <a:latin typeface="Times New Roman" panose="02020603050405020304" pitchFamily="18" charset="0"/>
                        </a:rPr>
                        <a:t>BAĞIMLILIKLA MÜCADELE UYGULAMA VE ARAŞTIRMA MERKEZİ</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499567586"/>
                  </a:ext>
                </a:extLst>
              </a:tr>
              <a:tr h="483498">
                <a:tc gridSpan="5">
                  <a:txBody>
                    <a:bodyPr/>
                    <a:lstStyle/>
                    <a:p>
                      <a:pPr algn="ctr" fontAlgn="b"/>
                      <a:r>
                        <a:rPr lang="tr-TR" sz="2400" b="1" i="0" u="none" strike="noStrike" dirty="0" smtClean="0">
                          <a:solidFill>
                            <a:srgbClr val="000000"/>
                          </a:solidFill>
                          <a:effectLst/>
                          <a:latin typeface="Times New Roman" panose="02020603050405020304" pitchFamily="18" charset="0"/>
                        </a:rPr>
                        <a:t>PAYDAŞLAR</a:t>
                      </a:r>
                    </a:p>
                  </a:txBody>
                  <a:tcPr marL="7315" marR="7315" marT="73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2514917378"/>
                  </a:ext>
                </a:extLst>
              </a:tr>
              <a:tr h="706771">
                <a:tc>
                  <a:txBody>
                    <a:bodyPr/>
                    <a:lstStyle/>
                    <a:p>
                      <a:pPr algn="ctr" fontAlgn="b"/>
                      <a:endParaRPr lang="tr-TR" sz="1100" b="1" i="0" u="none" strike="noStrike" dirty="0">
                        <a:solidFill>
                          <a:srgbClr val="000000"/>
                        </a:solidFill>
                        <a:effectLst/>
                        <a:latin typeface="Times New Roman" panose="02020603050405020304" pitchFamily="18" charset="0"/>
                      </a:endParaRPr>
                    </a:p>
                  </a:txBody>
                  <a:tcPr marL="7315" marR="7315" marT="731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endParaRPr lang="tr-TR" sz="2000" b="0" i="0" u="none" strike="noStrike" dirty="0">
                        <a:solidFill>
                          <a:srgbClr val="000000"/>
                        </a:solidFill>
                        <a:effectLst/>
                        <a:latin typeface="+mn-lt"/>
                      </a:endParaRP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2400" b="1" i="0" u="none" strike="noStrike" dirty="0" smtClean="0">
                          <a:solidFill>
                            <a:srgbClr val="000000"/>
                          </a:solidFill>
                          <a:effectLst/>
                          <a:latin typeface="+mn-lt"/>
                        </a:rPr>
                        <a:t>Çanakkale </a:t>
                      </a:r>
                      <a:r>
                        <a:rPr lang="tr-TR" sz="2400" b="1" i="0" u="none" strike="noStrike" dirty="0" err="1" smtClean="0">
                          <a:solidFill>
                            <a:srgbClr val="000000"/>
                          </a:solidFill>
                          <a:effectLst/>
                          <a:latin typeface="+mn-lt"/>
                        </a:rPr>
                        <a:t>Onsekiz</a:t>
                      </a:r>
                      <a:r>
                        <a:rPr lang="tr-TR" sz="2400" b="1" i="0" u="none" strike="noStrike" dirty="0" smtClean="0">
                          <a:solidFill>
                            <a:srgbClr val="000000"/>
                          </a:solidFill>
                          <a:effectLst/>
                          <a:latin typeface="+mn-lt"/>
                        </a:rPr>
                        <a:t> Mart Üniversitesi </a:t>
                      </a:r>
                    </a:p>
                    <a:p>
                      <a:pPr marL="0" marR="0" indent="0" algn="ctr" defTabSz="914400" rtl="0" eaLnBrk="1" fontAlgn="b" latinLnBrk="0" hangingPunct="1">
                        <a:lnSpc>
                          <a:spcPct val="100000"/>
                        </a:lnSpc>
                        <a:spcBef>
                          <a:spcPts val="0"/>
                        </a:spcBef>
                        <a:spcAft>
                          <a:spcPts val="0"/>
                        </a:spcAft>
                        <a:buClrTx/>
                        <a:buSzTx/>
                        <a:buFontTx/>
                        <a:buNone/>
                        <a:tabLst/>
                        <a:defRPr/>
                      </a:pPr>
                      <a:r>
                        <a:rPr lang="tr-TR" sz="2400" b="1" i="0" u="none" strike="noStrike" dirty="0" smtClean="0">
                          <a:solidFill>
                            <a:srgbClr val="000000"/>
                          </a:solidFill>
                          <a:effectLst/>
                          <a:latin typeface="+mn-lt"/>
                        </a:rPr>
                        <a:t>İlgili Anabilim Dalları, </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2400" b="1" i="0" u="none" strike="noStrike" dirty="0" smtClean="0">
                          <a:solidFill>
                            <a:srgbClr val="000000"/>
                          </a:solidFill>
                          <a:effectLst/>
                          <a:latin typeface="+mn-lt"/>
                        </a:rPr>
                        <a:t>Çanakkale Gençlik ve Spor İl Müdürlüğü,</a:t>
                      </a:r>
                      <a:endParaRPr lang="tr-TR" sz="2400" b="0" i="0" u="none" strike="noStrike" dirty="0" smtClean="0">
                        <a:solidFill>
                          <a:srgbClr val="000000"/>
                        </a:solidFill>
                        <a:effectLst/>
                        <a:latin typeface="+mn-lt"/>
                      </a:endParaRP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tr-T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75777054"/>
                  </a:ext>
                </a:extLst>
              </a:tr>
              <a:tr h="506114">
                <a:tc>
                  <a:txBody>
                    <a:bodyPr/>
                    <a:lstStyle/>
                    <a:p>
                      <a:pPr algn="ctr" fontAlgn="b"/>
                      <a:endParaRPr lang="tr-TR" sz="1100" b="1" i="0" u="none" strike="noStrike" dirty="0">
                        <a:solidFill>
                          <a:srgbClr val="000000"/>
                        </a:solidFill>
                        <a:effectLst/>
                        <a:latin typeface="Times New Roman" panose="02020603050405020304" pitchFamily="18" charset="0"/>
                      </a:endParaRPr>
                    </a:p>
                  </a:txBody>
                  <a:tcPr marL="7315" marR="7315" marT="7315" marB="0" anchor="b">
                    <a:lnR w="12700" cap="flat" cmpd="sng" algn="ctr">
                      <a:solidFill>
                        <a:schemeClr val="tx1"/>
                      </a:solidFill>
                      <a:prstDash val="solid"/>
                      <a:round/>
                      <a:headEnd type="none" w="med" len="med"/>
                      <a:tailEnd type="none" w="med" len="med"/>
                    </a:lnR>
                  </a:tcPr>
                </a:tc>
                <a:tc>
                  <a:txBody>
                    <a:bodyPr/>
                    <a:lstStyle/>
                    <a:p>
                      <a:pPr algn="ctr" fontAlgn="b"/>
                      <a:endParaRPr lang="tr-TR" sz="2000" b="0" i="0" u="none" strike="noStrike" dirty="0">
                        <a:solidFill>
                          <a:srgbClr val="000000"/>
                        </a:solidFill>
                        <a:effectLst/>
                        <a:latin typeface="+mn-lt"/>
                      </a:endParaRP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2400" b="1" i="0" u="none" strike="noStrike" smtClean="0">
                          <a:solidFill>
                            <a:srgbClr val="000000"/>
                          </a:solidFill>
                          <a:effectLst/>
                          <a:latin typeface="+mn-lt"/>
                        </a:rPr>
                        <a:t>Çanakkale İl Sağlık Müdürlüğü, </a:t>
                      </a:r>
                      <a:endParaRPr lang="tr-TR" sz="2400" b="1" i="0" u="none" strike="noStrike" dirty="0" smtClean="0">
                        <a:solidFill>
                          <a:srgbClr val="000000"/>
                        </a:solidFill>
                        <a:effectLst/>
                        <a:latin typeface="+mn-lt"/>
                      </a:endParaRP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2400" b="1" i="0" u="none" strike="noStrike" dirty="0" smtClean="0">
                          <a:solidFill>
                            <a:srgbClr val="000000"/>
                          </a:solidFill>
                          <a:effectLst/>
                          <a:latin typeface="+mn-lt"/>
                        </a:rPr>
                        <a:t>Çanakkale İl Emniyet Müdürlüğü, </a:t>
                      </a:r>
                      <a:endParaRPr lang="tr-TR" sz="2400" b="0" i="0" u="none" strike="noStrike" dirty="0" smtClean="0">
                        <a:solidFill>
                          <a:srgbClr val="000000"/>
                        </a:solidFill>
                        <a:effectLst/>
                        <a:latin typeface="+mn-lt"/>
                      </a:endParaRP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tr-TR" dirty="0"/>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03380776"/>
                  </a:ext>
                </a:extLst>
              </a:tr>
              <a:tr h="706771">
                <a:tc>
                  <a:txBody>
                    <a:bodyPr/>
                    <a:lstStyle/>
                    <a:p>
                      <a:pPr algn="ctr" fontAlgn="b"/>
                      <a:endParaRPr lang="tr-TR" sz="1100" b="1" i="0" u="none" strike="noStrike" dirty="0">
                        <a:solidFill>
                          <a:srgbClr val="000000"/>
                        </a:solidFill>
                        <a:effectLst/>
                        <a:latin typeface="Times New Roman" panose="02020603050405020304" pitchFamily="18" charset="0"/>
                      </a:endParaRPr>
                    </a:p>
                  </a:txBody>
                  <a:tcPr marL="7315" marR="7315" marT="7315" marB="0" anchor="b">
                    <a:lnR w="12700" cap="flat" cmpd="sng" algn="ctr">
                      <a:solidFill>
                        <a:schemeClr val="tx1"/>
                      </a:solidFill>
                      <a:prstDash val="solid"/>
                      <a:round/>
                      <a:headEnd type="none" w="med" len="med"/>
                      <a:tailEnd type="none" w="med" len="med"/>
                    </a:lnR>
                  </a:tcPr>
                </a:tc>
                <a:tc>
                  <a:txBody>
                    <a:bodyPr/>
                    <a:lstStyle/>
                    <a:p>
                      <a:pPr algn="ctr" fontAlgn="b"/>
                      <a:endParaRPr lang="tr-TR" sz="2000" b="0" i="0" u="none" strike="noStrike" dirty="0">
                        <a:solidFill>
                          <a:srgbClr val="000000"/>
                        </a:solidFill>
                        <a:effectLst/>
                        <a:latin typeface="+mn-lt"/>
                      </a:endParaRP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2400" b="1" i="0" u="none" strike="noStrike" dirty="0" smtClean="0">
                          <a:solidFill>
                            <a:schemeClr val="tx1"/>
                          </a:solidFill>
                          <a:effectLst/>
                          <a:latin typeface="+mn-lt"/>
                        </a:rPr>
                        <a:t>Çanakkale Aile ve Sosyal Hizmetler </a:t>
                      </a:r>
                    </a:p>
                    <a:p>
                      <a:pPr marL="0" marR="0" indent="0" algn="ctr" defTabSz="914400" rtl="0" eaLnBrk="1" fontAlgn="b" latinLnBrk="0" hangingPunct="1">
                        <a:lnSpc>
                          <a:spcPct val="100000"/>
                        </a:lnSpc>
                        <a:spcBef>
                          <a:spcPts val="0"/>
                        </a:spcBef>
                        <a:spcAft>
                          <a:spcPts val="0"/>
                        </a:spcAft>
                        <a:buClrTx/>
                        <a:buSzTx/>
                        <a:buFontTx/>
                        <a:buNone/>
                        <a:tabLst/>
                        <a:defRPr/>
                      </a:pPr>
                      <a:r>
                        <a:rPr lang="tr-TR" sz="2400" b="1" i="0" u="none" strike="noStrike" dirty="0" smtClean="0">
                          <a:solidFill>
                            <a:schemeClr val="tx1"/>
                          </a:solidFill>
                          <a:effectLst/>
                          <a:latin typeface="+mn-lt"/>
                        </a:rPr>
                        <a:t>İl</a:t>
                      </a:r>
                      <a:r>
                        <a:rPr lang="tr-TR" sz="2400" b="1" i="0" u="none" strike="noStrike" baseline="0" dirty="0" smtClean="0">
                          <a:solidFill>
                            <a:schemeClr val="tx1"/>
                          </a:solidFill>
                          <a:effectLst/>
                          <a:latin typeface="+mn-lt"/>
                        </a:rPr>
                        <a:t> Müdürlüğü</a:t>
                      </a:r>
                      <a:endParaRPr lang="tr-TR" sz="2400" b="1" i="0" u="none" strike="noStrike" dirty="0" smtClean="0">
                        <a:solidFill>
                          <a:schemeClr val="tx1"/>
                        </a:solidFill>
                        <a:effectLst/>
                        <a:latin typeface="+mn-lt"/>
                      </a:endParaRP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2400" b="1" i="0" u="none" strike="noStrike" dirty="0" smtClean="0">
                          <a:solidFill>
                            <a:schemeClr val="tx1"/>
                          </a:solidFill>
                          <a:effectLst/>
                          <a:latin typeface="+mn-lt"/>
                        </a:rPr>
                        <a:t>Çanakkale Çalışma ve Sosyal Güvenlik İl Müdürlüğü </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tr-TR" dirty="0"/>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20668194"/>
                  </a:ext>
                </a:extLst>
              </a:tr>
              <a:tr h="693806">
                <a:tc>
                  <a:txBody>
                    <a:bodyPr/>
                    <a:lstStyle/>
                    <a:p>
                      <a:pPr algn="ctr" fontAlgn="b"/>
                      <a:endParaRPr lang="tr-TR" sz="1100" b="1" i="0" u="none" strike="noStrike" dirty="0">
                        <a:solidFill>
                          <a:srgbClr val="000000"/>
                        </a:solidFill>
                        <a:effectLst/>
                        <a:latin typeface="Times New Roman" panose="02020603050405020304" pitchFamily="18" charset="0"/>
                      </a:endParaRPr>
                    </a:p>
                  </a:txBody>
                  <a:tcPr marL="7315" marR="7315" marT="7315" marB="0" anchor="b">
                    <a:lnR w="12700" cap="flat" cmpd="sng" algn="ctr">
                      <a:solidFill>
                        <a:schemeClr val="tx1"/>
                      </a:solidFill>
                      <a:prstDash val="solid"/>
                      <a:round/>
                      <a:headEnd type="none" w="med" len="med"/>
                      <a:tailEnd type="none" w="med" len="med"/>
                    </a:lnR>
                  </a:tcPr>
                </a:tc>
                <a:tc>
                  <a:txBody>
                    <a:bodyPr/>
                    <a:lstStyle/>
                    <a:p>
                      <a:pPr algn="ctr" fontAlgn="b"/>
                      <a:endParaRPr lang="tr-TR" sz="2000" b="0" i="0" u="none" strike="noStrike" dirty="0">
                        <a:solidFill>
                          <a:srgbClr val="000000"/>
                        </a:solidFill>
                        <a:effectLst/>
                        <a:latin typeface="+mn-lt"/>
                      </a:endParaRP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2400" b="1" i="0" u="none" strike="noStrike" dirty="0" smtClean="0">
                          <a:solidFill>
                            <a:srgbClr val="000000"/>
                          </a:solidFill>
                          <a:effectLst/>
                          <a:latin typeface="+mn-lt"/>
                        </a:rPr>
                        <a:t>Çanakkale İl Milli Eğitim Müdürlüğü, </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2400" b="1" i="0" u="none" strike="noStrike" dirty="0" smtClean="0">
                          <a:solidFill>
                            <a:srgbClr val="000000"/>
                          </a:solidFill>
                          <a:effectLst/>
                          <a:latin typeface="+mn-lt"/>
                        </a:rPr>
                        <a:t>Çanakkale İl Jandarma Komutanlığı, </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tr-TR" dirty="0"/>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524734">
                <a:tc>
                  <a:txBody>
                    <a:bodyPr/>
                    <a:lstStyle/>
                    <a:p>
                      <a:pPr algn="ctr" fontAlgn="b"/>
                      <a:endParaRPr lang="tr-TR" sz="1100" b="1" i="0" u="none" strike="noStrike" dirty="0">
                        <a:solidFill>
                          <a:srgbClr val="000000"/>
                        </a:solidFill>
                        <a:effectLst/>
                        <a:latin typeface="Times New Roman" panose="02020603050405020304" pitchFamily="18" charset="0"/>
                      </a:endParaRPr>
                    </a:p>
                  </a:txBody>
                  <a:tcPr marL="7315" marR="7315" marT="7315" marB="0" anchor="b">
                    <a:lnR w="12700" cap="flat" cmpd="sng" algn="ctr">
                      <a:solidFill>
                        <a:schemeClr val="tx1"/>
                      </a:solidFill>
                      <a:prstDash val="solid"/>
                      <a:round/>
                      <a:headEnd type="none" w="med" len="med"/>
                      <a:tailEnd type="none" w="med" len="med"/>
                    </a:lnR>
                  </a:tcPr>
                </a:tc>
                <a:tc>
                  <a:txBody>
                    <a:bodyPr/>
                    <a:lstStyle/>
                    <a:p>
                      <a:pPr algn="ctr" fontAlgn="b"/>
                      <a:endParaRPr lang="tr-TR" sz="2000" b="0" i="0" u="none" strike="noStrike" dirty="0">
                        <a:solidFill>
                          <a:srgbClr val="000000"/>
                        </a:solidFill>
                        <a:effectLst/>
                        <a:latin typeface="+mn-lt"/>
                      </a:endParaRP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2400" b="1" i="0" u="none" strike="noStrike" dirty="0" smtClean="0">
                          <a:solidFill>
                            <a:srgbClr val="000000"/>
                          </a:solidFill>
                          <a:effectLst/>
                          <a:latin typeface="+mn-lt"/>
                        </a:rPr>
                        <a:t>Çanakkale İl Müftülüğü,</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2400" b="1" i="0" u="none" strike="noStrike" dirty="0" smtClean="0">
                          <a:solidFill>
                            <a:srgbClr val="000000"/>
                          </a:solidFill>
                          <a:effectLst/>
                          <a:latin typeface="+mn-lt"/>
                        </a:rPr>
                        <a:t>Çanakkale İl ve İlçe Belediyeleri, </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tr-T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131523147"/>
                  </a:ext>
                </a:extLst>
              </a:tr>
              <a:tr h="693806">
                <a:tc>
                  <a:txBody>
                    <a:bodyPr/>
                    <a:lstStyle/>
                    <a:p>
                      <a:pPr algn="ctr" fontAlgn="b"/>
                      <a:endParaRPr lang="tr-TR" sz="1100" b="1" i="0" u="none" strike="noStrike" dirty="0">
                        <a:solidFill>
                          <a:srgbClr val="000000"/>
                        </a:solidFill>
                        <a:effectLst/>
                        <a:latin typeface="Times New Roman" panose="02020603050405020304" pitchFamily="18" charset="0"/>
                      </a:endParaRPr>
                    </a:p>
                  </a:txBody>
                  <a:tcPr marL="7315" marR="7315" marT="7315" marB="0" anchor="b">
                    <a:lnR w="12700" cap="flat" cmpd="sng" algn="ctr">
                      <a:solidFill>
                        <a:schemeClr val="tx1"/>
                      </a:solidFill>
                      <a:prstDash val="solid"/>
                      <a:round/>
                      <a:headEnd type="none" w="med" len="med"/>
                      <a:tailEnd type="none" w="med" len="med"/>
                    </a:lnR>
                  </a:tcPr>
                </a:tc>
                <a:tc>
                  <a:txBody>
                    <a:bodyPr/>
                    <a:lstStyle/>
                    <a:p>
                      <a:pPr algn="ctr" fontAlgn="b"/>
                      <a:endParaRPr lang="tr-TR" sz="2000" b="0" i="0" u="none" strike="noStrike" dirty="0">
                        <a:solidFill>
                          <a:srgbClr val="000000"/>
                        </a:solidFill>
                        <a:effectLst/>
                        <a:latin typeface="+mn-lt"/>
                      </a:endParaRP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2400" b="1" i="0" u="none" strike="noStrike" dirty="0" smtClean="0">
                          <a:solidFill>
                            <a:srgbClr val="000000"/>
                          </a:solidFill>
                          <a:effectLst/>
                          <a:latin typeface="+mn-lt"/>
                        </a:rPr>
                        <a:t>Kadın ve Demokrasi Derneği (KADEM) </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2400" b="1" i="0" u="none" strike="noStrike" dirty="0" smtClean="0">
                          <a:solidFill>
                            <a:srgbClr val="000000"/>
                          </a:solidFill>
                          <a:effectLst/>
                          <a:latin typeface="+mn-lt"/>
                        </a:rPr>
                        <a:t>Çanakkale Yeşilay </a:t>
                      </a: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tr-T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981158871"/>
                  </a:ext>
                </a:extLst>
              </a:tr>
              <a:tr h="986590">
                <a:tc>
                  <a:txBody>
                    <a:bodyPr/>
                    <a:lstStyle/>
                    <a:p>
                      <a:pPr algn="ctr" fontAlgn="b"/>
                      <a:endParaRPr lang="tr-TR" sz="1100" b="1" i="0" u="none" strike="noStrike" dirty="0">
                        <a:solidFill>
                          <a:srgbClr val="000000"/>
                        </a:solidFill>
                        <a:effectLst/>
                        <a:latin typeface="Times New Roman" panose="02020603050405020304" pitchFamily="18" charset="0"/>
                      </a:endParaRPr>
                    </a:p>
                  </a:txBody>
                  <a:tcPr marL="7315" marR="7315" marT="7315" marB="0" anchor="b">
                    <a:lnR w="12700" cap="flat" cmpd="sng" algn="ctr">
                      <a:solidFill>
                        <a:schemeClr val="tx1"/>
                      </a:solidFill>
                      <a:prstDash val="solid"/>
                      <a:round/>
                      <a:headEnd type="none" w="med" len="med"/>
                      <a:tailEnd type="none" w="med" len="med"/>
                    </a:lnR>
                  </a:tcPr>
                </a:tc>
                <a:tc>
                  <a:txBody>
                    <a:bodyPr/>
                    <a:lstStyle/>
                    <a:p>
                      <a:pPr algn="ctr" fontAlgn="b"/>
                      <a:endParaRPr lang="tr-TR" sz="2000" b="0" i="0" u="none" strike="noStrike" dirty="0">
                        <a:solidFill>
                          <a:srgbClr val="000000"/>
                        </a:solidFill>
                        <a:effectLst/>
                        <a:latin typeface="+mn-lt"/>
                      </a:endParaRP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2400" b="1" i="0" u="none" strike="noStrike" dirty="0" smtClean="0">
                          <a:solidFill>
                            <a:srgbClr val="000000"/>
                          </a:solidFill>
                          <a:effectLst/>
                          <a:latin typeface="+mn-lt"/>
                        </a:rPr>
                        <a:t>Çanakkale Çalışma ve İş Kurumu İl Müdürlüğü  (İŞKUR),</a:t>
                      </a:r>
                      <a:endParaRPr lang="tr-TR" sz="2400" b="0" i="0" u="none" strike="noStrike" dirty="0" smtClean="0">
                        <a:solidFill>
                          <a:srgbClr val="000000"/>
                        </a:solidFill>
                        <a:effectLst/>
                        <a:latin typeface="+mn-lt"/>
                      </a:endParaRP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2400" b="1" i="0" u="none" strike="noStrike" dirty="0" smtClean="0">
                          <a:solidFill>
                            <a:srgbClr val="000000"/>
                          </a:solidFill>
                          <a:effectLst/>
                          <a:latin typeface="+mn-lt"/>
                        </a:rPr>
                        <a:t>Katılacak Gönüllü STK</a:t>
                      </a:r>
                      <a:endParaRPr lang="tr-TR" sz="2400" b="1" i="0" u="none" strike="noStrike" dirty="0">
                        <a:solidFill>
                          <a:srgbClr val="000000"/>
                        </a:solidFill>
                        <a:effectLst/>
                        <a:latin typeface="+mn-lt"/>
                      </a:endParaRPr>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tr-TR" dirty="0"/>
                    </a:p>
                  </a:txBody>
                  <a:tcPr marL="7315" marR="7315" marT="73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05039953"/>
                  </a:ext>
                </a:extLst>
              </a:tr>
            </a:tbl>
          </a:graphicData>
        </a:graphic>
      </p:graphicFrame>
    </p:spTree>
    <p:extLst>
      <p:ext uri="{BB962C8B-B14F-4D97-AF65-F5344CB8AC3E}">
        <p14:creationId xmlns:p14="http://schemas.microsoft.com/office/powerpoint/2010/main" val="10887678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pc="-125" dirty="0"/>
              <a:t>Bağımlılık</a:t>
            </a:r>
            <a:r>
              <a:rPr lang="tr-TR" spc="-245" dirty="0"/>
              <a:t> </a:t>
            </a:r>
            <a:r>
              <a:rPr lang="tr-TR" spc="-10" dirty="0" err="1" smtClean="0"/>
              <a:t>Nedİr</a:t>
            </a:r>
            <a:r>
              <a:rPr lang="tr-TR" spc="-10" dirty="0"/>
              <a:t>?</a:t>
            </a:r>
            <a:endParaRPr lang="tr-TR" dirty="0"/>
          </a:p>
        </p:txBody>
      </p:sp>
      <p:sp>
        <p:nvSpPr>
          <p:cNvPr id="3" name="İçerik Yer Tutucusu 2"/>
          <p:cNvSpPr>
            <a:spLocks noGrp="1"/>
          </p:cNvSpPr>
          <p:nvPr>
            <p:ph idx="1"/>
          </p:nvPr>
        </p:nvSpPr>
        <p:spPr>
          <a:xfrm>
            <a:off x="482590" y="1678129"/>
            <a:ext cx="8076524" cy="3191470"/>
          </a:xfrm>
        </p:spPr>
        <p:txBody>
          <a:bodyPr>
            <a:normAutofit/>
          </a:bodyPr>
          <a:lstStyle/>
          <a:p>
            <a:r>
              <a:rPr lang="tr-TR" sz="3600" dirty="0"/>
              <a:t>Vücudun bir ya da birden çok işlevini olumsuz yönde etkileyen maddelerin kullanılması, bundan dolayı zarar görüldüğü hâlde bu maddelerin kullanımının </a:t>
            </a:r>
            <a:r>
              <a:rPr lang="tr-TR" sz="3600" dirty="0" smtClean="0"/>
              <a:t>bırakılamamasıdır.</a:t>
            </a:r>
            <a:endParaRPr lang="tr-TR" sz="3600" dirty="0"/>
          </a:p>
          <a:p>
            <a:endParaRPr lang="tr-TR" sz="3600" dirty="0">
              <a:solidFill>
                <a:srgbClr val="002060"/>
              </a:solidFill>
            </a:endParaRPr>
          </a:p>
        </p:txBody>
      </p:sp>
      <p:sp>
        <p:nvSpPr>
          <p:cNvPr id="4" name="Veri Yer Tutucusu 3"/>
          <p:cNvSpPr>
            <a:spLocks noGrp="1"/>
          </p:cNvSpPr>
          <p:nvPr>
            <p:ph type="dt" sz="half" idx="10"/>
          </p:nvPr>
        </p:nvSpPr>
        <p:spPr/>
        <p:txBody>
          <a:bodyPr/>
          <a:lstStyle/>
          <a:p>
            <a:fld id="{296ADAC1-DFA3-4E33-9739-9384F1422016}" type="datetime1">
              <a:rPr lang="tr-TR" smtClean="0"/>
              <a:t>2.09.2021</a:t>
            </a:fld>
            <a:endParaRPr lang="tr-TR"/>
          </a:p>
        </p:txBody>
      </p:sp>
      <p:sp>
        <p:nvSpPr>
          <p:cNvPr id="5" name="Altbilgi Yer Tutucusu 4"/>
          <p:cNvSpPr>
            <a:spLocks noGrp="1"/>
          </p:cNvSpPr>
          <p:nvPr>
            <p:ph type="ftr" sz="quarter" idx="11"/>
          </p:nvPr>
        </p:nvSpPr>
        <p:spPr/>
        <p:txBody>
          <a:bodyPr/>
          <a:lstStyle/>
          <a:p>
            <a:r>
              <a:rPr lang="tr-TR" smtClean="0"/>
              <a:t>Prof. Dr. Hürmüz KOÇ</a:t>
            </a:r>
            <a:endParaRPr lang="tr-TR"/>
          </a:p>
        </p:txBody>
      </p:sp>
      <p:sp>
        <p:nvSpPr>
          <p:cNvPr id="6" name="Slayt Numarası Yer Tutucusu 5"/>
          <p:cNvSpPr>
            <a:spLocks noGrp="1"/>
          </p:cNvSpPr>
          <p:nvPr>
            <p:ph type="sldNum" sz="quarter" idx="12"/>
          </p:nvPr>
        </p:nvSpPr>
        <p:spPr/>
        <p:txBody>
          <a:bodyPr/>
          <a:lstStyle/>
          <a:p>
            <a:fld id="{899D1DF9-2793-44CE-8E11-E6CCF84E92FC}" type="slidenum">
              <a:rPr lang="tr-TR" smtClean="0"/>
              <a:t>17</a:t>
            </a:fld>
            <a:endParaRPr lang="tr-TR"/>
          </a:p>
        </p:txBody>
      </p:sp>
      <p:sp>
        <p:nvSpPr>
          <p:cNvPr id="8" name="object 4"/>
          <p:cNvSpPr/>
          <p:nvPr/>
        </p:nvSpPr>
        <p:spPr>
          <a:xfrm>
            <a:off x="8412717" y="1279911"/>
            <a:ext cx="3538491" cy="3915053"/>
          </a:xfrm>
          <a:prstGeom prst="rect">
            <a:avLst/>
          </a:prstGeom>
          <a:blipFill>
            <a:blip r:embed="rId2" cstate="print"/>
            <a:stretch>
              <a:fillRect/>
            </a:stretch>
          </a:blipFill>
        </p:spPr>
        <p:txBody>
          <a:bodyPr wrap="square" lIns="0" tIns="0" rIns="0" bIns="0" rtlCol="0"/>
          <a:lstStyle/>
          <a:p>
            <a:endParaRPr/>
          </a:p>
        </p:txBody>
      </p:sp>
      <p:sp>
        <p:nvSpPr>
          <p:cNvPr id="9" name="Dikdörtgen 8"/>
          <p:cNvSpPr/>
          <p:nvPr/>
        </p:nvSpPr>
        <p:spPr>
          <a:xfrm>
            <a:off x="6490569" y="5021726"/>
            <a:ext cx="4482202" cy="1569660"/>
          </a:xfrm>
          <a:prstGeom prst="rect">
            <a:avLst/>
          </a:prstGeom>
        </p:spPr>
        <p:txBody>
          <a:bodyPr wrap="square">
            <a:spAutoFit/>
          </a:bodyPr>
          <a:lstStyle/>
          <a:p>
            <a:r>
              <a:rPr lang="tr-TR" sz="2400" b="1" dirty="0">
                <a:solidFill>
                  <a:srgbClr val="002060"/>
                </a:solidFill>
                <a:latin typeface="Comic Sans MS" pitchFamily="66" charset="0"/>
              </a:rPr>
              <a:t>Bağımlılık bir beyin hastalığıdır. İradesizlik ya da ahlaki bir sorun değildir. </a:t>
            </a:r>
            <a:r>
              <a:rPr lang="tr-TR" sz="2400" dirty="0">
                <a:solidFill>
                  <a:srgbClr val="002060"/>
                </a:solidFill>
                <a:latin typeface="Comic Sans MS" pitchFamily="66" charset="0"/>
              </a:rPr>
              <a:t/>
            </a:r>
            <a:br>
              <a:rPr lang="tr-TR" sz="2400" dirty="0">
                <a:solidFill>
                  <a:srgbClr val="002060"/>
                </a:solidFill>
                <a:latin typeface="Comic Sans MS" pitchFamily="66" charset="0"/>
              </a:rPr>
            </a:br>
            <a:endParaRPr lang="tr-TR" sz="2400" dirty="0">
              <a:solidFill>
                <a:srgbClr val="002060"/>
              </a:solidFill>
            </a:endParaRPr>
          </a:p>
        </p:txBody>
      </p:sp>
      <p:pic>
        <p:nvPicPr>
          <p:cNvPr id="10" name="Picture 2" descr="Bağımlılık tedavisinde &quot;Bağımlılık Enjeksiyonu&quot; yöntemi - Biyoteknoloj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1861" y="4756816"/>
            <a:ext cx="2595401" cy="1981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7300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69848" y="484632"/>
            <a:ext cx="4150222" cy="1609344"/>
          </a:xfrm>
        </p:spPr>
        <p:txBody>
          <a:bodyPr/>
          <a:lstStyle/>
          <a:p>
            <a:r>
              <a:rPr lang="tr-TR" b="1" dirty="0" smtClean="0"/>
              <a:t>Bağımlılık</a:t>
            </a:r>
            <a:endParaRPr lang="tr-TR" dirty="0"/>
          </a:p>
        </p:txBody>
      </p:sp>
      <p:sp>
        <p:nvSpPr>
          <p:cNvPr id="3" name="İçerik Yer Tutucusu 2"/>
          <p:cNvSpPr>
            <a:spLocks noGrp="1"/>
          </p:cNvSpPr>
          <p:nvPr>
            <p:ph idx="1"/>
          </p:nvPr>
        </p:nvSpPr>
        <p:spPr>
          <a:xfrm>
            <a:off x="1069848" y="2121408"/>
            <a:ext cx="5694936" cy="3737854"/>
          </a:xfrm>
        </p:spPr>
        <p:txBody>
          <a:bodyPr>
            <a:normAutofit/>
          </a:bodyPr>
          <a:lstStyle/>
          <a:p>
            <a:r>
              <a:rPr lang="tr-TR" sz="3600" b="1" dirty="0"/>
              <a:t>Alkol </a:t>
            </a:r>
            <a:r>
              <a:rPr lang="tr-TR" sz="3600" b="1" dirty="0" smtClean="0"/>
              <a:t>Bağımlılığı</a:t>
            </a:r>
          </a:p>
          <a:p>
            <a:r>
              <a:rPr lang="tr-TR" sz="3600" b="1" dirty="0"/>
              <a:t>Tütün </a:t>
            </a:r>
            <a:r>
              <a:rPr lang="tr-TR" sz="3600" b="1" dirty="0" smtClean="0"/>
              <a:t>Bağımlılığı</a:t>
            </a:r>
          </a:p>
          <a:p>
            <a:r>
              <a:rPr lang="tr-TR" sz="3600" b="1" dirty="0" smtClean="0"/>
              <a:t>Teknolojik Bağımlılık</a:t>
            </a:r>
            <a:endParaRPr lang="tr-TR" sz="3600" b="1" dirty="0"/>
          </a:p>
          <a:p>
            <a:r>
              <a:rPr lang="tr-TR" sz="3600" b="1" dirty="0" smtClean="0">
                <a:solidFill>
                  <a:srgbClr val="002060"/>
                </a:solidFill>
              </a:rPr>
              <a:t>Madde Bağımlılığı</a:t>
            </a:r>
          </a:p>
          <a:p>
            <a:r>
              <a:rPr lang="tr-TR" sz="3600" b="1" dirty="0"/>
              <a:t>Kumar </a:t>
            </a:r>
            <a:r>
              <a:rPr lang="tr-TR" sz="3600" b="1" dirty="0" smtClean="0"/>
              <a:t>Bağımlılığı</a:t>
            </a:r>
          </a:p>
          <a:p>
            <a:endParaRPr lang="tr-TR" b="1" dirty="0"/>
          </a:p>
          <a:p>
            <a:endParaRPr lang="tr-TR" b="1" dirty="0"/>
          </a:p>
          <a:p>
            <a:endParaRPr lang="tr-TR" b="1" dirty="0"/>
          </a:p>
          <a:p>
            <a:endParaRPr lang="tr-TR" dirty="0"/>
          </a:p>
        </p:txBody>
      </p:sp>
      <p:sp>
        <p:nvSpPr>
          <p:cNvPr id="4" name="Veri Yer Tutucusu 3"/>
          <p:cNvSpPr>
            <a:spLocks noGrp="1"/>
          </p:cNvSpPr>
          <p:nvPr>
            <p:ph type="dt" sz="half" idx="10"/>
          </p:nvPr>
        </p:nvSpPr>
        <p:spPr/>
        <p:txBody>
          <a:bodyPr/>
          <a:lstStyle/>
          <a:p>
            <a:fld id="{296ADAC1-DFA3-4E33-9739-9384F1422016}" type="datetime1">
              <a:rPr lang="tr-TR" smtClean="0"/>
              <a:t>2.09.2021</a:t>
            </a:fld>
            <a:endParaRPr lang="tr-TR"/>
          </a:p>
        </p:txBody>
      </p:sp>
      <p:sp>
        <p:nvSpPr>
          <p:cNvPr id="5" name="Altbilgi Yer Tutucusu 4"/>
          <p:cNvSpPr>
            <a:spLocks noGrp="1"/>
          </p:cNvSpPr>
          <p:nvPr>
            <p:ph type="ftr" sz="quarter" idx="11"/>
          </p:nvPr>
        </p:nvSpPr>
        <p:spPr/>
        <p:txBody>
          <a:bodyPr/>
          <a:lstStyle/>
          <a:p>
            <a:r>
              <a:rPr lang="tr-TR" smtClean="0"/>
              <a:t>Prof. Dr. Hürmüz KOÇ</a:t>
            </a:r>
            <a:endParaRPr lang="tr-TR"/>
          </a:p>
        </p:txBody>
      </p:sp>
      <p:sp>
        <p:nvSpPr>
          <p:cNvPr id="6" name="Slayt Numarası Yer Tutucusu 5"/>
          <p:cNvSpPr>
            <a:spLocks noGrp="1"/>
          </p:cNvSpPr>
          <p:nvPr>
            <p:ph type="sldNum" sz="quarter" idx="12"/>
          </p:nvPr>
        </p:nvSpPr>
        <p:spPr/>
        <p:txBody>
          <a:bodyPr/>
          <a:lstStyle/>
          <a:p>
            <a:fld id="{899D1DF9-2793-44CE-8E11-E6CCF84E92FC}" type="slidenum">
              <a:rPr lang="tr-TR" smtClean="0"/>
              <a:t>18</a:t>
            </a:fld>
            <a:endParaRPr lang="tr-TR"/>
          </a:p>
        </p:txBody>
      </p:sp>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9022" y="200385"/>
            <a:ext cx="1282186" cy="1282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descr="Ceyda Terlemez - Bağımlılık - Haberler.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4729" y="1510002"/>
            <a:ext cx="4349258" cy="4349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13118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C4BAFC15-9A8F-45E5-9C04-39F364F81C0C}"/>
              </a:ext>
            </a:extLst>
          </p:cNvPr>
          <p:cNvSpPr>
            <a:spLocks noGrp="1"/>
          </p:cNvSpPr>
          <p:nvPr>
            <p:ph type="title"/>
          </p:nvPr>
        </p:nvSpPr>
        <p:spPr>
          <a:xfrm>
            <a:off x="409069" y="701335"/>
            <a:ext cx="6027242" cy="1207424"/>
          </a:xfrm>
        </p:spPr>
        <p:txBody>
          <a:bodyPr>
            <a:normAutofit/>
          </a:bodyPr>
          <a:lstStyle/>
          <a:p>
            <a:r>
              <a:rPr lang="tr-TR" sz="4000" cap="none" dirty="0" smtClean="0">
                <a:solidFill>
                  <a:schemeClr val="tx1"/>
                </a:solidFill>
              </a:rPr>
              <a:t>      </a:t>
            </a:r>
            <a:endParaRPr lang="tr-TR" sz="4000" cap="none" dirty="0">
              <a:solidFill>
                <a:schemeClr val="tx1"/>
              </a:solidFill>
            </a:endParaRPr>
          </a:p>
        </p:txBody>
      </p:sp>
      <p:sp>
        <p:nvSpPr>
          <p:cNvPr id="3" name="Veri Yer Tutucusu 2">
            <a:extLst>
              <a:ext uri="{FF2B5EF4-FFF2-40B4-BE49-F238E27FC236}">
                <a16:creationId xmlns:a16="http://schemas.microsoft.com/office/drawing/2014/main" xmlns="" id="{9D3086AE-3ADF-4B7C-AD80-2B5D137C45CB}"/>
              </a:ext>
            </a:extLst>
          </p:cNvPr>
          <p:cNvSpPr>
            <a:spLocks noGrp="1"/>
          </p:cNvSpPr>
          <p:nvPr>
            <p:ph type="dt" sz="half" idx="10"/>
          </p:nvPr>
        </p:nvSpPr>
        <p:spPr/>
        <p:txBody>
          <a:bodyPr/>
          <a:lstStyle/>
          <a:p>
            <a:fld id="{2C93CB4C-5E5E-4060-A269-36BBD35B06CF}" type="datetime1">
              <a:rPr lang="tr-TR" smtClean="0"/>
              <a:t>2.09.2021</a:t>
            </a:fld>
            <a:endParaRPr lang="tr-TR" dirty="0"/>
          </a:p>
        </p:txBody>
      </p:sp>
      <p:sp>
        <p:nvSpPr>
          <p:cNvPr id="6" name="Slayt Numarası Yer Tutucusu 5">
            <a:extLst>
              <a:ext uri="{FF2B5EF4-FFF2-40B4-BE49-F238E27FC236}">
                <a16:creationId xmlns:a16="http://schemas.microsoft.com/office/drawing/2014/main" xmlns="" id="{FB098A5B-9489-4FDA-BB0F-BFB38A2557C3}"/>
              </a:ext>
            </a:extLst>
          </p:cNvPr>
          <p:cNvSpPr>
            <a:spLocks noGrp="1"/>
          </p:cNvSpPr>
          <p:nvPr>
            <p:ph type="sldNum" sz="quarter" idx="12"/>
          </p:nvPr>
        </p:nvSpPr>
        <p:spPr/>
        <p:txBody>
          <a:bodyPr/>
          <a:lstStyle/>
          <a:p>
            <a:fld id="{899D1DF9-2793-44CE-8E11-E6CCF84E92FC}" type="slidenum">
              <a:rPr lang="tr-TR" smtClean="0"/>
              <a:t>19</a:t>
            </a:fld>
            <a:endParaRPr lang="tr-TR"/>
          </a:p>
        </p:txBody>
      </p:sp>
      <p:sp>
        <p:nvSpPr>
          <p:cNvPr id="5" name="Altbilgi Yer Tutucusu 4"/>
          <p:cNvSpPr>
            <a:spLocks noGrp="1"/>
          </p:cNvSpPr>
          <p:nvPr>
            <p:ph type="ftr" sz="quarter" idx="11"/>
          </p:nvPr>
        </p:nvSpPr>
        <p:spPr/>
        <p:txBody>
          <a:bodyPr/>
          <a:lstStyle/>
          <a:p>
            <a:r>
              <a:rPr lang="tr-TR" dirty="0" smtClean="0"/>
              <a:t>Prof. Dr. Hürmüz KOÇ</a:t>
            </a:r>
            <a:endParaRPr lang="tr-TR" dirty="0"/>
          </a:p>
        </p:txBody>
      </p:sp>
      <p:sp>
        <p:nvSpPr>
          <p:cNvPr id="7" name="Dikdörtgen 6"/>
          <p:cNvSpPr/>
          <p:nvPr/>
        </p:nvSpPr>
        <p:spPr>
          <a:xfrm>
            <a:off x="594804" y="938184"/>
            <a:ext cx="5352423" cy="707886"/>
          </a:xfrm>
          <a:prstGeom prst="rect">
            <a:avLst/>
          </a:prstGeom>
        </p:spPr>
        <p:txBody>
          <a:bodyPr wrap="square">
            <a:spAutoFit/>
          </a:bodyPr>
          <a:lstStyle/>
          <a:p>
            <a:r>
              <a:rPr lang="tr-TR" sz="4000" b="1" spc="-204" dirty="0">
                <a:cs typeface="Times New Roman"/>
              </a:rPr>
              <a:t>Bağ</a:t>
            </a:r>
            <a:r>
              <a:rPr lang="tr-TR" sz="4000" b="1" spc="-204" dirty="0">
                <a:cs typeface="Arial"/>
              </a:rPr>
              <a:t>ımlılı</a:t>
            </a:r>
            <a:r>
              <a:rPr lang="tr-TR" sz="4000" b="1" spc="-204" dirty="0">
                <a:cs typeface="Times New Roman"/>
              </a:rPr>
              <a:t>ğ</a:t>
            </a:r>
            <a:r>
              <a:rPr lang="tr-TR" sz="4000" b="1" spc="-204" dirty="0">
                <a:cs typeface="Arial"/>
              </a:rPr>
              <a:t>ın</a:t>
            </a:r>
            <a:r>
              <a:rPr lang="tr-TR" sz="4000" b="1" spc="-265" dirty="0">
                <a:cs typeface="Arial"/>
              </a:rPr>
              <a:t> </a:t>
            </a:r>
            <a:r>
              <a:rPr lang="tr-TR" sz="4000" b="1" spc="-210" dirty="0">
                <a:cs typeface="Arial"/>
              </a:rPr>
              <a:t>Geli</a:t>
            </a:r>
            <a:r>
              <a:rPr lang="tr-TR" sz="4000" b="1" spc="-210" dirty="0">
                <a:cs typeface="Times New Roman"/>
              </a:rPr>
              <a:t>şimi</a:t>
            </a:r>
            <a:endParaRPr lang="tr-TR" sz="4000" b="1" dirty="0"/>
          </a:p>
        </p:txBody>
      </p:sp>
      <p:sp>
        <p:nvSpPr>
          <p:cNvPr id="10" name="object 3"/>
          <p:cNvSpPr txBox="1"/>
          <p:nvPr/>
        </p:nvSpPr>
        <p:spPr>
          <a:xfrm>
            <a:off x="498830" y="2066552"/>
            <a:ext cx="5042516" cy="3152145"/>
          </a:xfrm>
          <a:prstGeom prst="rect">
            <a:avLst/>
          </a:prstGeom>
        </p:spPr>
        <p:txBody>
          <a:bodyPr vert="horz" wrap="square" lIns="0" tIns="12700" rIns="0" bIns="0" rtlCol="0">
            <a:spAutoFit/>
          </a:bodyPr>
          <a:lstStyle/>
          <a:p>
            <a:pPr marL="286385" indent="-274320">
              <a:lnSpc>
                <a:spcPct val="100000"/>
              </a:lnSpc>
              <a:spcBef>
                <a:spcPts val="1200"/>
              </a:spcBef>
              <a:spcAft>
                <a:spcPts val="1200"/>
              </a:spcAft>
              <a:buClr>
                <a:srgbClr val="D24717"/>
              </a:buClr>
              <a:buSzPct val="85416"/>
              <a:buChar char=""/>
              <a:tabLst>
                <a:tab pos="286385" algn="l"/>
                <a:tab pos="287020" algn="l"/>
              </a:tabLst>
            </a:pPr>
            <a:r>
              <a:rPr sz="3600" spc="-265" dirty="0">
                <a:cs typeface="Arial"/>
              </a:rPr>
              <a:t>Deneysel </a:t>
            </a:r>
            <a:r>
              <a:rPr sz="3600" spc="-180" dirty="0">
                <a:cs typeface="Arial"/>
              </a:rPr>
              <a:t>kullanım</a:t>
            </a:r>
            <a:r>
              <a:rPr sz="3600" spc="-45" dirty="0">
                <a:cs typeface="Arial"/>
              </a:rPr>
              <a:t> </a:t>
            </a:r>
            <a:r>
              <a:rPr sz="3600" spc="-235" dirty="0">
                <a:cs typeface="Arial"/>
              </a:rPr>
              <a:t>evresi</a:t>
            </a:r>
            <a:endParaRPr sz="3600" dirty="0">
              <a:cs typeface="Arial"/>
            </a:endParaRPr>
          </a:p>
          <a:p>
            <a:pPr marL="286385" indent="-274320">
              <a:lnSpc>
                <a:spcPct val="100000"/>
              </a:lnSpc>
              <a:spcBef>
                <a:spcPts val="1200"/>
              </a:spcBef>
              <a:spcAft>
                <a:spcPts val="1200"/>
              </a:spcAft>
              <a:buClr>
                <a:srgbClr val="D24717"/>
              </a:buClr>
              <a:buSzPct val="85416"/>
              <a:buChar char=""/>
              <a:tabLst>
                <a:tab pos="286385" algn="l"/>
                <a:tab pos="287020" algn="l"/>
              </a:tabLst>
            </a:pPr>
            <a:r>
              <a:rPr sz="3600" spc="-325" dirty="0">
                <a:cs typeface="Arial"/>
              </a:rPr>
              <a:t>Sosyal </a:t>
            </a:r>
            <a:r>
              <a:rPr sz="3600" spc="-175" dirty="0">
                <a:cs typeface="Arial"/>
              </a:rPr>
              <a:t>kullanım</a:t>
            </a:r>
            <a:r>
              <a:rPr sz="3600" spc="-325" dirty="0">
                <a:cs typeface="Arial"/>
              </a:rPr>
              <a:t> </a:t>
            </a:r>
            <a:r>
              <a:rPr sz="3600" spc="-235" dirty="0">
                <a:cs typeface="Arial"/>
              </a:rPr>
              <a:t>evresi</a:t>
            </a:r>
            <a:endParaRPr sz="3600" dirty="0">
              <a:cs typeface="Arial"/>
            </a:endParaRPr>
          </a:p>
          <a:p>
            <a:pPr marL="286385" indent="-274320">
              <a:lnSpc>
                <a:spcPct val="100000"/>
              </a:lnSpc>
              <a:spcBef>
                <a:spcPts val="1200"/>
              </a:spcBef>
              <a:spcAft>
                <a:spcPts val="1200"/>
              </a:spcAft>
              <a:buClr>
                <a:srgbClr val="D24717"/>
              </a:buClr>
              <a:buSzPct val="85416"/>
              <a:buChar char=""/>
              <a:tabLst>
                <a:tab pos="286385" algn="l"/>
                <a:tab pos="287020" algn="l"/>
              </a:tabLst>
            </a:pPr>
            <a:r>
              <a:rPr sz="3600" spc="-140" dirty="0">
                <a:cs typeface="Arial"/>
              </a:rPr>
              <a:t>Riskli </a:t>
            </a:r>
            <a:r>
              <a:rPr sz="3600" spc="-175" dirty="0">
                <a:cs typeface="Arial"/>
              </a:rPr>
              <a:t>kullanım</a:t>
            </a:r>
            <a:r>
              <a:rPr sz="3600" spc="-180" dirty="0">
                <a:cs typeface="Arial"/>
              </a:rPr>
              <a:t> </a:t>
            </a:r>
            <a:r>
              <a:rPr sz="3600" spc="-235" dirty="0">
                <a:cs typeface="Arial"/>
              </a:rPr>
              <a:t>evresi</a:t>
            </a:r>
            <a:endParaRPr sz="3600" dirty="0">
              <a:cs typeface="Arial"/>
            </a:endParaRPr>
          </a:p>
          <a:p>
            <a:pPr marL="286385" indent="-274320">
              <a:lnSpc>
                <a:spcPct val="100000"/>
              </a:lnSpc>
              <a:spcBef>
                <a:spcPts val="1200"/>
              </a:spcBef>
              <a:spcAft>
                <a:spcPts val="1200"/>
              </a:spcAft>
              <a:buClr>
                <a:srgbClr val="D24717"/>
              </a:buClr>
              <a:buSzPct val="85416"/>
              <a:buFont typeface="Arial"/>
              <a:buChar char=""/>
              <a:tabLst>
                <a:tab pos="286385" algn="l"/>
                <a:tab pos="287020" algn="l"/>
              </a:tabLst>
            </a:pPr>
            <a:r>
              <a:rPr sz="3600" spc="-130" dirty="0">
                <a:cs typeface="Times New Roman"/>
              </a:rPr>
              <a:t>Bağ</a:t>
            </a:r>
            <a:r>
              <a:rPr sz="3600" spc="-130" dirty="0">
                <a:cs typeface="Arial"/>
              </a:rPr>
              <a:t>ımlılık</a:t>
            </a:r>
            <a:r>
              <a:rPr sz="3600" spc="-150" dirty="0">
                <a:cs typeface="Arial"/>
              </a:rPr>
              <a:t> </a:t>
            </a:r>
            <a:r>
              <a:rPr sz="3600" spc="-235" dirty="0">
                <a:cs typeface="Arial"/>
              </a:rPr>
              <a:t>evresi</a:t>
            </a:r>
            <a:endParaRPr sz="3600" dirty="0">
              <a:cs typeface="Arial"/>
            </a:endParaRPr>
          </a:p>
        </p:txBody>
      </p:sp>
      <p:sp>
        <p:nvSpPr>
          <p:cNvPr id="4" name="Dikdörtgen 3"/>
          <p:cNvSpPr/>
          <p:nvPr/>
        </p:nvSpPr>
        <p:spPr>
          <a:xfrm>
            <a:off x="5947227" y="938184"/>
            <a:ext cx="5725002" cy="4832092"/>
          </a:xfrm>
          <a:prstGeom prst="rect">
            <a:avLst/>
          </a:prstGeom>
          <a:ln>
            <a:solidFill>
              <a:srgbClr val="0000FF"/>
            </a:solidFill>
          </a:ln>
        </p:spPr>
        <p:txBody>
          <a:bodyPr wrap="square">
            <a:spAutoFit/>
          </a:bodyPr>
          <a:lstStyle/>
          <a:p>
            <a:r>
              <a:rPr lang="tr-TR" altLang="tr-TR" sz="2800" b="1" dirty="0">
                <a:solidFill>
                  <a:srgbClr val="002060"/>
                </a:solidFill>
              </a:rPr>
              <a:t>Madde kullanımına başlamada yaygın olarak gözlenen </a:t>
            </a:r>
            <a:r>
              <a:rPr lang="tr-TR" altLang="tr-TR" sz="2800" b="1" dirty="0" smtClean="0">
                <a:solidFill>
                  <a:srgbClr val="002060"/>
                </a:solidFill>
              </a:rPr>
              <a:t>risk faktörleri:</a:t>
            </a:r>
          </a:p>
          <a:p>
            <a:endParaRPr lang="tr-TR" sz="2800" b="1" dirty="0">
              <a:solidFill>
                <a:srgbClr val="002060"/>
              </a:solidFill>
            </a:endParaRPr>
          </a:p>
          <a:p>
            <a:endParaRPr lang="tr-TR" sz="2800" b="1" dirty="0" smtClean="0">
              <a:solidFill>
                <a:srgbClr val="002060"/>
              </a:solidFill>
            </a:endParaRPr>
          </a:p>
          <a:p>
            <a:endParaRPr lang="tr-TR" sz="2800" b="1" dirty="0">
              <a:solidFill>
                <a:srgbClr val="002060"/>
              </a:solidFill>
            </a:endParaRPr>
          </a:p>
          <a:p>
            <a:endParaRPr lang="tr-TR" sz="2800" b="1" dirty="0" smtClean="0">
              <a:solidFill>
                <a:srgbClr val="002060"/>
              </a:solidFill>
            </a:endParaRPr>
          </a:p>
          <a:p>
            <a:endParaRPr lang="tr-TR" sz="2800" b="1" dirty="0">
              <a:solidFill>
                <a:srgbClr val="002060"/>
              </a:solidFill>
            </a:endParaRPr>
          </a:p>
          <a:p>
            <a:endParaRPr lang="tr-TR" sz="2800" b="1" dirty="0" smtClean="0">
              <a:solidFill>
                <a:srgbClr val="002060"/>
              </a:solidFill>
            </a:endParaRPr>
          </a:p>
          <a:p>
            <a:endParaRPr lang="tr-TR" sz="2800" b="1" dirty="0">
              <a:solidFill>
                <a:srgbClr val="002060"/>
              </a:solidFill>
            </a:endParaRPr>
          </a:p>
          <a:p>
            <a:endParaRPr lang="tr-TR" sz="2800" b="1" dirty="0" smtClean="0">
              <a:solidFill>
                <a:srgbClr val="002060"/>
              </a:solidFill>
            </a:endParaRPr>
          </a:p>
        </p:txBody>
      </p:sp>
      <p:sp>
        <p:nvSpPr>
          <p:cNvPr id="9" name="İçerik Yer Tutucusu 2"/>
          <p:cNvSpPr>
            <a:spLocks noGrp="1"/>
          </p:cNvSpPr>
          <p:nvPr>
            <p:ph idx="1"/>
          </p:nvPr>
        </p:nvSpPr>
        <p:spPr>
          <a:xfrm>
            <a:off x="6500426" y="2682622"/>
            <a:ext cx="4536504" cy="3341936"/>
          </a:xfrm>
        </p:spPr>
        <p:txBody>
          <a:bodyPr/>
          <a:lstStyle/>
          <a:p>
            <a:pPr marL="514350" indent="-514350" eaLnBrk="1" hangingPunct="1">
              <a:spcBef>
                <a:spcPts val="1000"/>
              </a:spcBef>
              <a:spcAft>
                <a:spcPts val="1000"/>
              </a:spcAft>
              <a:buFont typeface="+mj-lt"/>
              <a:buAutoNum type="arabicPeriod"/>
            </a:pPr>
            <a:r>
              <a:rPr lang="tr-TR" altLang="tr-TR" sz="2800" b="1" dirty="0">
                <a:cs typeface="Arial" panose="020B0604020202020204" pitchFamily="34" charset="0"/>
              </a:rPr>
              <a:t>Bireysel Faktörler</a:t>
            </a:r>
          </a:p>
          <a:p>
            <a:pPr marL="514350" indent="-514350" eaLnBrk="1" hangingPunct="1">
              <a:spcBef>
                <a:spcPts val="1000"/>
              </a:spcBef>
              <a:spcAft>
                <a:spcPts val="1000"/>
              </a:spcAft>
              <a:buFont typeface="+mj-lt"/>
              <a:buAutoNum type="arabicPeriod"/>
            </a:pPr>
            <a:r>
              <a:rPr lang="tr-TR" altLang="tr-TR" sz="2800" b="1" dirty="0">
                <a:cs typeface="Arial" panose="020B0604020202020204" pitchFamily="34" charset="0"/>
              </a:rPr>
              <a:t>Akran Faktörü</a:t>
            </a:r>
          </a:p>
          <a:p>
            <a:pPr marL="514350" indent="-514350" eaLnBrk="1" hangingPunct="1">
              <a:spcBef>
                <a:spcPts val="1000"/>
              </a:spcBef>
              <a:spcAft>
                <a:spcPts val="1000"/>
              </a:spcAft>
              <a:buFont typeface="+mj-lt"/>
              <a:buAutoNum type="arabicPeriod"/>
            </a:pPr>
            <a:r>
              <a:rPr lang="tr-TR" altLang="tr-TR" sz="2800" b="1" dirty="0">
                <a:cs typeface="Arial" panose="020B0604020202020204" pitchFamily="34" charset="0"/>
              </a:rPr>
              <a:t>Aile Faktörü</a:t>
            </a:r>
          </a:p>
          <a:p>
            <a:pPr marL="514350" indent="-514350" eaLnBrk="1" hangingPunct="1">
              <a:spcBef>
                <a:spcPts val="1000"/>
              </a:spcBef>
              <a:spcAft>
                <a:spcPts val="1000"/>
              </a:spcAft>
              <a:buFont typeface="+mj-lt"/>
              <a:buAutoNum type="arabicPeriod"/>
            </a:pPr>
            <a:r>
              <a:rPr lang="tr-TR" altLang="tr-TR" sz="2800" b="1" dirty="0">
                <a:cs typeface="Arial" panose="020B0604020202020204" pitchFamily="34" charset="0"/>
              </a:rPr>
              <a:t>Okul Faktörü</a:t>
            </a:r>
          </a:p>
          <a:p>
            <a:pPr marL="514350" indent="-514350" eaLnBrk="1" hangingPunct="1">
              <a:spcBef>
                <a:spcPts val="1000"/>
              </a:spcBef>
              <a:spcAft>
                <a:spcPts val="1000"/>
              </a:spcAft>
              <a:buFont typeface="+mj-lt"/>
              <a:buAutoNum type="arabicPeriod"/>
            </a:pPr>
            <a:r>
              <a:rPr lang="tr-TR" altLang="tr-TR" sz="2800" b="1" dirty="0">
                <a:cs typeface="Arial" panose="020B0604020202020204" pitchFamily="34" charset="0"/>
              </a:rPr>
              <a:t>Çevresel Faktörler</a:t>
            </a:r>
          </a:p>
        </p:txBody>
      </p:sp>
      <p:pic>
        <p:nvPicPr>
          <p:cNvPr id="11" name="Resim 10" descr="işaret, yiyecek, kırmızı içeren bir resim&#10;&#10;Açıklama otomatik olarak oluşturuldu">
            <a:extLst>
              <a:ext uri="{FF2B5EF4-FFF2-40B4-BE49-F238E27FC236}">
                <a16:creationId xmlns:a16="http://schemas.microsoft.com/office/drawing/2014/main" xmlns="" id="{93E2BBB3-B7E6-4BA9-86C5-5AE8D460D54A}"/>
              </a:ext>
            </a:extLst>
          </p:cNvPr>
          <p:cNvPicPr>
            <a:picLocks noChangeAspect="1"/>
          </p:cNvPicPr>
          <p:nvPr/>
        </p:nvPicPr>
        <p:blipFill>
          <a:blip r:embed="rId2"/>
          <a:stretch>
            <a:fillRect/>
          </a:stretch>
        </p:blipFill>
        <p:spPr>
          <a:xfrm>
            <a:off x="9819287" y="3250616"/>
            <a:ext cx="1447061" cy="1447061"/>
          </a:xfrm>
          <a:prstGeom prst="rect">
            <a:avLst/>
          </a:prstGeom>
        </p:spPr>
      </p:pic>
    </p:spTree>
    <p:extLst>
      <p:ext uri="{BB962C8B-B14F-4D97-AF65-F5344CB8AC3E}">
        <p14:creationId xmlns:p14="http://schemas.microsoft.com/office/powerpoint/2010/main" val="31396668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79576" y="120178"/>
            <a:ext cx="10058400" cy="1609344"/>
          </a:xfrm>
        </p:spPr>
        <p:txBody>
          <a:bodyPr/>
          <a:lstStyle/>
          <a:p>
            <a:r>
              <a:rPr lang="tr-TR" dirty="0"/>
              <a:t>Gündem: </a:t>
            </a:r>
          </a:p>
        </p:txBody>
      </p:sp>
      <p:sp>
        <p:nvSpPr>
          <p:cNvPr id="3" name="İçerik Yer Tutucusu 2"/>
          <p:cNvSpPr>
            <a:spLocks noGrp="1"/>
          </p:cNvSpPr>
          <p:nvPr>
            <p:ph idx="1"/>
          </p:nvPr>
        </p:nvSpPr>
        <p:spPr>
          <a:xfrm>
            <a:off x="656408" y="1729522"/>
            <a:ext cx="11104735" cy="4050792"/>
          </a:xfrm>
        </p:spPr>
        <p:txBody>
          <a:bodyPr>
            <a:noAutofit/>
          </a:bodyPr>
          <a:lstStyle/>
          <a:p>
            <a:r>
              <a:rPr lang="tr-TR" sz="3600" dirty="0" smtClean="0"/>
              <a:t>1</a:t>
            </a:r>
            <a:r>
              <a:rPr lang="tr-TR" sz="3600" dirty="0"/>
              <a:t>. Araştırma Merkezi Hk. bilgi paylaşımı </a:t>
            </a:r>
            <a:endParaRPr lang="tr-TR" sz="3600" dirty="0" smtClean="0"/>
          </a:p>
          <a:p>
            <a:r>
              <a:rPr lang="tr-TR" sz="3600" dirty="0" smtClean="0"/>
              <a:t>2</a:t>
            </a:r>
            <a:r>
              <a:rPr lang="tr-TR" sz="3600" dirty="0"/>
              <a:t>. Araştırma Merkezi'nde yapılacak çalışmalarla ilgili bilgi paylaşımı </a:t>
            </a:r>
            <a:endParaRPr lang="tr-TR" sz="3600" dirty="0" smtClean="0"/>
          </a:p>
          <a:p>
            <a:r>
              <a:rPr lang="tr-TR" sz="3600" dirty="0" smtClean="0"/>
              <a:t>3</a:t>
            </a:r>
            <a:r>
              <a:rPr lang="tr-TR" sz="3600" dirty="0"/>
              <a:t>. Araştırma Merkezi'nin çalışma </a:t>
            </a:r>
            <a:r>
              <a:rPr lang="tr-TR" sz="3600" dirty="0" err="1"/>
              <a:t>periyodizasyonu</a:t>
            </a:r>
            <a:r>
              <a:rPr lang="tr-TR" sz="3600" dirty="0"/>
              <a:t> </a:t>
            </a:r>
            <a:endParaRPr lang="tr-TR" sz="3600" dirty="0" smtClean="0"/>
          </a:p>
          <a:p>
            <a:r>
              <a:rPr lang="tr-TR" sz="3600" dirty="0" smtClean="0"/>
              <a:t>4</a:t>
            </a:r>
            <a:r>
              <a:rPr lang="tr-TR" sz="3600" dirty="0"/>
              <a:t>. Yönetim Kurulu ve Danışma Kurulu üyelerinin belirleyeceği gündem maddelerinin görüşülmesi </a:t>
            </a:r>
            <a:endParaRPr lang="tr-TR" sz="3600" dirty="0" smtClean="0"/>
          </a:p>
          <a:p>
            <a:r>
              <a:rPr lang="tr-TR" sz="3600" dirty="0" smtClean="0"/>
              <a:t>5</a:t>
            </a:r>
            <a:r>
              <a:rPr lang="tr-TR" sz="3600" dirty="0"/>
              <a:t>. Dilek ve Temenniler</a:t>
            </a:r>
          </a:p>
        </p:txBody>
      </p:sp>
      <p:sp>
        <p:nvSpPr>
          <p:cNvPr id="4" name="Veri Yer Tutucusu 3"/>
          <p:cNvSpPr>
            <a:spLocks noGrp="1"/>
          </p:cNvSpPr>
          <p:nvPr>
            <p:ph type="dt" sz="half" idx="10"/>
          </p:nvPr>
        </p:nvSpPr>
        <p:spPr/>
        <p:txBody>
          <a:bodyPr/>
          <a:lstStyle/>
          <a:p>
            <a:fld id="{296ADAC1-DFA3-4E33-9739-9384F1422016}" type="datetime1">
              <a:rPr lang="tr-TR" smtClean="0"/>
              <a:t>2.09.2021</a:t>
            </a:fld>
            <a:endParaRPr lang="tr-TR"/>
          </a:p>
        </p:txBody>
      </p:sp>
      <p:sp>
        <p:nvSpPr>
          <p:cNvPr id="5" name="Altbilgi Yer Tutucusu 4"/>
          <p:cNvSpPr>
            <a:spLocks noGrp="1"/>
          </p:cNvSpPr>
          <p:nvPr>
            <p:ph type="ftr" sz="quarter" idx="11"/>
          </p:nvPr>
        </p:nvSpPr>
        <p:spPr/>
        <p:txBody>
          <a:bodyPr/>
          <a:lstStyle/>
          <a:p>
            <a:r>
              <a:rPr lang="tr-TR" smtClean="0"/>
              <a:t>Prof. Dr. Hürmüz KOÇ</a:t>
            </a:r>
            <a:endParaRPr lang="tr-TR"/>
          </a:p>
        </p:txBody>
      </p:sp>
      <p:sp>
        <p:nvSpPr>
          <p:cNvPr id="6" name="Slayt Numarası Yer Tutucusu 5"/>
          <p:cNvSpPr>
            <a:spLocks noGrp="1"/>
          </p:cNvSpPr>
          <p:nvPr>
            <p:ph type="sldNum" sz="quarter" idx="12"/>
          </p:nvPr>
        </p:nvSpPr>
        <p:spPr/>
        <p:txBody>
          <a:bodyPr/>
          <a:lstStyle/>
          <a:p>
            <a:fld id="{899D1DF9-2793-44CE-8E11-E6CCF84E92FC}" type="slidenum">
              <a:rPr lang="tr-TR" smtClean="0"/>
              <a:t>2</a:t>
            </a:fld>
            <a:endParaRPr lang="tr-TR"/>
          </a:p>
        </p:txBody>
      </p:sp>
    </p:spTree>
    <p:extLst>
      <p:ext uri="{BB962C8B-B14F-4D97-AF65-F5344CB8AC3E}">
        <p14:creationId xmlns:p14="http://schemas.microsoft.com/office/powerpoint/2010/main" val="1067925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94121" y="1342235"/>
            <a:ext cx="9685715" cy="2492918"/>
          </a:xfrm>
        </p:spPr>
        <p:txBody>
          <a:bodyPr>
            <a:noAutofit/>
          </a:bodyPr>
          <a:lstStyle/>
          <a:p>
            <a:pPr>
              <a:buNone/>
              <a:defRPr/>
            </a:pPr>
            <a:r>
              <a:rPr lang="tr-TR" sz="3200" b="1" dirty="0" smtClean="0">
                <a:effectLst>
                  <a:outerShdw blurRad="38100" dist="38100" dir="2700000" algn="tl">
                    <a:srgbClr val="C0C0C0"/>
                  </a:outerShdw>
                </a:effectLst>
              </a:rPr>
              <a:t>Eğitim Desteği </a:t>
            </a:r>
          </a:p>
          <a:p>
            <a:pPr>
              <a:buNone/>
              <a:defRPr/>
            </a:pPr>
            <a:r>
              <a:rPr lang="tr-TR" sz="3200" b="1" dirty="0" smtClean="0">
                <a:effectLst>
                  <a:outerShdw blurRad="38100" dist="38100" dir="2700000" algn="tl">
                    <a:srgbClr val="C0C0C0"/>
                  </a:outerShdw>
                </a:effectLst>
              </a:rPr>
              <a:t>            Sosyal </a:t>
            </a:r>
            <a:r>
              <a:rPr lang="tr-TR" sz="3200" b="1" dirty="0">
                <a:effectLst>
                  <a:outerShdw blurRad="38100" dist="38100" dir="2700000" algn="tl">
                    <a:srgbClr val="C0C0C0"/>
                  </a:outerShdw>
                </a:effectLst>
              </a:rPr>
              <a:t>Destek</a:t>
            </a:r>
            <a:endParaRPr lang="tr-TR" sz="3200" b="1" dirty="0" smtClean="0">
              <a:effectLst>
                <a:outerShdw blurRad="38100" dist="38100" dir="2700000" algn="tl">
                  <a:srgbClr val="C0C0C0"/>
                </a:outerShdw>
              </a:effectLst>
            </a:endParaRPr>
          </a:p>
          <a:p>
            <a:pPr>
              <a:buNone/>
              <a:defRPr/>
            </a:pPr>
            <a:r>
              <a:rPr lang="tr-TR" sz="3200" b="1" dirty="0" smtClean="0">
                <a:effectLst>
                  <a:outerShdw blurRad="38100" dist="38100" dir="2700000" algn="tl">
                    <a:srgbClr val="C0C0C0"/>
                  </a:outerShdw>
                </a:effectLst>
              </a:rPr>
              <a:t>                    Psikolojik Destek </a:t>
            </a:r>
          </a:p>
          <a:p>
            <a:pPr>
              <a:buNone/>
              <a:defRPr/>
            </a:pPr>
            <a:r>
              <a:rPr lang="tr-TR" sz="3200" b="1" dirty="0" smtClean="0">
                <a:effectLst>
                  <a:outerShdw blurRad="38100" dist="38100" dir="2700000" algn="tl">
                    <a:srgbClr val="C0C0C0"/>
                  </a:outerShdw>
                </a:effectLst>
              </a:rPr>
              <a:t>                                 Medikal Tedavi Desteği</a:t>
            </a:r>
            <a:endParaRPr lang="tr-TR" sz="3200" b="1" dirty="0">
              <a:effectLst>
                <a:outerShdw blurRad="38100" dist="38100" dir="2700000" algn="tl">
                  <a:srgbClr val="C0C0C0"/>
                </a:outerShdw>
              </a:effectLst>
            </a:endParaRPr>
          </a:p>
        </p:txBody>
      </p:sp>
      <p:sp>
        <p:nvSpPr>
          <p:cNvPr id="4" name="Veri Yer Tutucusu 3"/>
          <p:cNvSpPr>
            <a:spLocks noGrp="1"/>
          </p:cNvSpPr>
          <p:nvPr>
            <p:ph type="dt" sz="half" idx="10"/>
          </p:nvPr>
        </p:nvSpPr>
        <p:spPr/>
        <p:txBody>
          <a:bodyPr/>
          <a:lstStyle/>
          <a:p>
            <a:fld id="{CC06A569-1D65-4420-A283-2637F4E38B98}" type="datetime1">
              <a:rPr lang="tr-TR" smtClean="0"/>
              <a:t>2.09.2021</a:t>
            </a:fld>
            <a:endParaRPr lang="tr-TR"/>
          </a:p>
        </p:txBody>
      </p:sp>
      <p:sp>
        <p:nvSpPr>
          <p:cNvPr id="5" name="Altbilgi Yer Tutucusu 4"/>
          <p:cNvSpPr>
            <a:spLocks noGrp="1"/>
          </p:cNvSpPr>
          <p:nvPr>
            <p:ph type="ftr" sz="quarter" idx="11"/>
          </p:nvPr>
        </p:nvSpPr>
        <p:spPr/>
        <p:txBody>
          <a:bodyPr/>
          <a:lstStyle/>
          <a:p>
            <a:r>
              <a:rPr lang="tr-TR" dirty="0" smtClean="0"/>
              <a:t>Prof. Dr. Hürmüz KOÇ</a:t>
            </a:r>
            <a:endParaRPr lang="tr-TR" dirty="0"/>
          </a:p>
        </p:txBody>
      </p:sp>
      <p:sp>
        <p:nvSpPr>
          <p:cNvPr id="6" name="Slayt Numarası Yer Tutucusu 5"/>
          <p:cNvSpPr>
            <a:spLocks noGrp="1"/>
          </p:cNvSpPr>
          <p:nvPr>
            <p:ph type="sldNum" sz="quarter" idx="12"/>
          </p:nvPr>
        </p:nvSpPr>
        <p:spPr/>
        <p:txBody>
          <a:bodyPr/>
          <a:lstStyle/>
          <a:p>
            <a:fld id="{899D1DF9-2793-44CE-8E11-E6CCF84E92FC}" type="slidenum">
              <a:rPr lang="tr-TR" smtClean="0"/>
              <a:t>20</a:t>
            </a:fld>
            <a:endParaRPr lang="tr-TR"/>
          </a:p>
        </p:txBody>
      </p:sp>
      <p:pic>
        <p:nvPicPr>
          <p:cNvPr id="8" name="Picture 2" descr="motivational interviewing cartoon ile ilgili gÃ¶rsel sonucu"/>
          <p:cNvPicPr>
            <a:picLocks noChangeAspect="1" noChangeArrowheads="1"/>
          </p:cNvPicPr>
          <p:nvPr/>
        </p:nvPicPr>
        <p:blipFill>
          <a:blip r:embed="rId2"/>
          <a:srcRect/>
          <a:stretch>
            <a:fillRect/>
          </a:stretch>
        </p:blipFill>
        <p:spPr bwMode="auto">
          <a:xfrm>
            <a:off x="7747732" y="69436"/>
            <a:ext cx="4444267" cy="3028872"/>
          </a:xfrm>
          <a:prstGeom prst="rect">
            <a:avLst/>
          </a:prstGeom>
          <a:noFill/>
        </p:spPr>
      </p:pic>
      <p:sp>
        <p:nvSpPr>
          <p:cNvPr id="2" name="Dikdörtgen 1"/>
          <p:cNvSpPr/>
          <p:nvPr/>
        </p:nvSpPr>
        <p:spPr>
          <a:xfrm>
            <a:off x="891668" y="471593"/>
            <a:ext cx="5078698" cy="830997"/>
          </a:xfrm>
          <a:prstGeom prst="rect">
            <a:avLst/>
          </a:prstGeom>
        </p:spPr>
        <p:txBody>
          <a:bodyPr wrap="none">
            <a:spAutoFit/>
          </a:bodyPr>
          <a:lstStyle/>
          <a:p>
            <a:r>
              <a:rPr lang="tr-TR" sz="4800" spc="-130" dirty="0">
                <a:solidFill>
                  <a:srgbClr val="002060"/>
                </a:solidFill>
              </a:rPr>
              <a:t>Bağımlılıkta</a:t>
            </a:r>
            <a:r>
              <a:rPr lang="tr-TR" sz="4800" spc="-275" dirty="0">
                <a:solidFill>
                  <a:srgbClr val="002060"/>
                </a:solidFill>
              </a:rPr>
              <a:t> </a:t>
            </a:r>
            <a:r>
              <a:rPr lang="tr-TR" sz="4800" spc="-225" dirty="0">
                <a:solidFill>
                  <a:srgbClr val="002060"/>
                </a:solidFill>
              </a:rPr>
              <a:t>Tedavi</a:t>
            </a:r>
            <a:endParaRPr lang="tr-TR" sz="4800" dirty="0">
              <a:solidFill>
                <a:srgbClr val="002060"/>
              </a:solidFill>
            </a:endParaRPr>
          </a:p>
        </p:txBody>
      </p:sp>
      <p:sp>
        <p:nvSpPr>
          <p:cNvPr id="9" name="object 3"/>
          <p:cNvSpPr txBox="1"/>
          <p:nvPr/>
        </p:nvSpPr>
        <p:spPr>
          <a:xfrm>
            <a:off x="727791" y="3950015"/>
            <a:ext cx="3906351" cy="2088392"/>
          </a:xfrm>
          <a:prstGeom prst="rect">
            <a:avLst/>
          </a:prstGeom>
          <a:ln>
            <a:solidFill>
              <a:srgbClr val="0000FF"/>
            </a:solidFill>
          </a:ln>
        </p:spPr>
        <p:txBody>
          <a:bodyPr vert="horz" wrap="square" lIns="0" tIns="13335" rIns="0" bIns="0" rtlCol="0">
            <a:spAutoFit/>
          </a:bodyPr>
          <a:lstStyle/>
          <a:p>
            <a:pPr marL="12065">
              <a:lnSpc>
                <a:spcPct val="100000"/>
              </a:lnSpc>
              <a:spcBef>
                <a:spcPts val="105"/>
              </a:spcBef>
              <a:buClr>
                <a:srgbClr val="D24717"/>
              </a:buClr>
              <a:buSzPct val="84615"/>
              <a:tabLst>
                <a:tab pos="287020" algn="l"/>
              </a:tabLst>
            </a:pPr>
            <a:r>
              <a:rPr lang="tr-TR" sz="2800" b="1" spc="-315" dirty="0" smtClean="0">
                <a:cs typeface="Arial"/>
              </a:rPr>
              <a:t>Bağımlılıktan   Korunma</a:t>
            </a:r>
          </a:p>
          <a:p>
            <a:pPr marL="286385" indent="-274320">
              <a:lnSpc>
                <a:spcPct val="100000"/>
              </a:lnSpc>
              <a:spcBef>
                <a:spcPts val="105"/>
              </a:spcBef>
              <a:buClr>
                <a:srgbClr val="D24717"/>
              </a:buClr>
              <a:buSzPct val="84615"/>
              <a:buChar char=""/>
              <a:tabLst>
                <a:tab pos="287020" algn="l"/>
              </a:tabLst>
            </a:pPr>
            <a:r>
              <a:rPr sz="3200" spc="-135" dirty="0" err="1" smtClean="0">
                <a:cs typeface="Times New Roman"/>
              </a:rPr>
              <a:t>Birincil</a:t>
            </a:r>
            <a:r>
              <a:rPr sz="3200" spc="-70" dirty="0" smtClean="0">
                <a:cs typeface="Times New Roman"/>
              </a:rPr>
              <a:t> </a:t>
            </a:r>
            <a:r>
              <a:rPr sz="3200" spc="-105" dirty="0">
                <a:cs typeface="Times New Roman"/>
              </a:rPr>
              <a:t>Koruma,</a:t>
            </a:r>
            <a:endParaRPr sz="3200" dirty="0">
              <a:cs typeface="Times New Roman"/>
            </a:endParaRPr>
          </a:p>
          <a:p>
            <a:pPr marL="286385" indent="-274320">
              <a:lnSpc>
                <a:spcPct val="100000"/>
              </a:lnSpc>
              <a:spcBef>
                <a:spcPts val="670"/>
              </a:spcBef>
              <a:buClr>
                <a:srgbClr val="D24717"/>
              </a:buClr>
              <a:buSzPct val="84615"/>
              <a:buFont typeface="Arial"/>
              <a:buChar char=""/>
              <a:tabLst>
                <a:tab pos="287020" algn="l"/>
              </a:tabLst>
            </a:pPr>
            <a:r>
              <a:rPr sz="3200" spc="-114" dirty="0">
                <a:cs typeface="Times New Roman"/>
              </a:rPr>
              <a:t>İkincil</a:t>
            </a:r>
            <a:r>
              <a:rPr sz="3200" spc="-70" dirty="0">
                <a:cs typeface="Times New Roman"/>
              </a:rPr>
              <a:t> </a:t>
            </a:r>
            <a:r>
              <a:rPr sz="3200" spc="-114" dirty="0">
                <a:cs typeface="Times New Roman"/>
              </a:rPr>
              <a:t>koruma</a:t>
            </a:r>
            <a:endParaRPr sz="3200" dirty="0">
              <a:cs typeface="Times New Roman"/>
            </a:endParaRPr>
          </a:p>
          <a:p>
            <a:pPr marL="286385" indent="-274320">
              <a:lnSpc>
                <a:spcPct val="100000"/>
              </a:lnSpc>
              <a:spcBef>
                <a:spcPts val="530"/>
              </a:spcBef>
              <a:buClr>
                <a:srgbClr val="D24717"/>
              </a:buClr>
              <a:buSzPct val="84615"/>
              <a:buFont typeface="Arial"/>
              <a:buChar char=""/>
              <a:tabLst>
                <a:tab pos="287020" algn="l"/>
              </a:tabLst>
            </a:pPr>
            <a:r>
              <a:rPr sz="3200" spc="-130" dirty="0">
                <a:cs typeface="Times New Roman"/>
              </a:rPr>
              <a:t>Üçüncül</a:t>
            </a:r>
            <a:r>
              <a:rPr sz="3200" spc="-70" dirty="0">
                <a:cs typeface="Times New Roman"/>
              </a:rPr>
              <a:t> </a:t>
            </a:r>
            <a:r>
              <a:rPr sz="3200" spc="-85" dirty="0">
                <a:cs typeface="Times New Roman"/>
              </a:rPr>
              <a:t>koruma.</a:t>
            </a:r>
            <a:endParaRPr sz="3200" dirty="0">
              <a:cs typeface="Times New Roman"/>
            </a:endParaRPr>
          </a:p>
        </p:txBody>
      </p:sp>
      <p:sp>
        <p:nvSpPr>
          <p:cNvPr id="10" name="object 3"/>
          <p:cNvSpPr txBox="1">
            <a:spLocks/>
          </p:cNvSpPr>
          <p:nvPr/>
        </p:nvSpPr>
        <p:spPr>
          <a:xfrm>
            <a:off x="4998127" y="3996520"/>
            <a:ext cx="6791419" cy="2214709"/>
          </a:xfrm>
          <a:prstGeom prst="rect">
            <a:avLst/>
          </a:prstGeom>
          <a:ln>
            <a:solidFill>
              <a:srgbClr val="C00000"/>
            </a:solidFill>
          </a:ln>
        </p:spPr>
        <p:txBody>
          <a:bodyPr vert="horz" wrap="square" lIns="0" tIns="59690" rIns="0" bIns="0" rtlCol="0">
            <a:sp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287020" marR="389255" indent="-274320">
              <a:lnSpc>
                <a:spcPct val="100000"/>
              </a:lnSpc>
              <a:spcBef>
                <a:spcPts val="0"/>
              </a:spcBef>
              <a:buClr>
                <a:srgbClr val="D24717"/>
              </a:buClr>
              <a:buSzPct val="83928"/>
              <a:buFont typeface="Arial"/>
              <a:buChar char=""/>
              <a:tabLst>
                <a:tab pos="287020" algn="l"/>
              </a:tabLst>
            </a:pPr>
            <a:r>
              <a:rPr lang="tr-TR" sz="2800" spc="-180" dirty="0" smtClean="0">
                <a:solidFill>
                  <a:srgbClr val="002060"/>
                </a:solidFill>
                <a:cs typeface="Times New Roman"/>
              </a:rPr>
              <a:t>Madde </a:t>
            </a:r>
            <a:r>
              <a:rPr lang="tr-TR" sz="2800" spc="-135" dirty="0" smtClean="0">
                <a:solidFill>
                  <a:srgbClr val="002060"/>
                </a:solidFill>
                <a:cs typeface="Times New Roman"/>
              </a:rPr>
              <a:t>bağ</a:t>
            </a:r>
            <a:r>
              <a:rPr lang="tr-TR" sz="2800" spc="-135" dirty="0" smtClean="0">
                <a:solidFill>
                  <a:srgbClr val="002060"/>
                </a:solidFill>
                <a:cs typeface="Arial"/>
              </a:rPr>
              <a:t>ımlılı</a:t>
            </a:r>
            <a:r>
              <a:rPr lang="tr-TR" sz="2800" spc="-135" dirty="0" smtClean="0">
                <a:solidFill>
                  <a:srgbClr val="002060"/>
                </a:solidFill>
                <a:cs typeface="Times New Roman"/>
              </a:rPr>
              <a:t>ğ</a:t>
            </a:r>
            <a:r>
              <a:rPr lang="tr-TR" sz="2800" spc="-135" dirty="0" smtClean="0">
                <a:solidFill>
                  <a:srgbClr val="002060"/>
                </a:solidFill>
                <a:cs typeface="Arial"/>
              </a:rPr>
              <a:t>ının </a:t>
            </a:r>
            <a:r>
              <a:rPr lang="tr-TR" sz="2800" spc="-250" dirty="0" smtClean="0">
                <a:solidFill>
                  <a:srgbClr val="002060"/>
                </a:solidFill>
                <a:cs typeface="Arial"/>
              </a:rPr>
              <a:t>tedavisi </a:t>
            </a:r>
            <a:r>
              <a:rPr lang="tr-TR" sz="2800" spc="-260" dirty="0" smtClean="0">
                <a:solidFill>
                  <a:srgbClr val="002060"/>
                </a:solidFill>
                <a:cs typeface="Arial"/>
              </a:rPr>
              <a:t>oldukça </a:t>
            </a:r>
            <a:r>
              <a:rPr lang="tr-TR" sz="2800" spc="-335" dirty="0" smtClean="0">
                <a:solidFill>
                  <a:srgbClr val="002060"/>
                </a:solidFill>
                <a:cs typeface="Arial"/>
              </a:rPr>
              <a:t>güç  </a:t>
            </a:r>
            <a:r>
              <a:rPr lang="tr-TR" sz="2800" spc="-365" dirty="0" smtClean="0">
                <a:solidFill>
                  <a:srgbClr val="002060"/>
                </a:solidFill>
                <a:cs typeface="Arial"/>
              </a:rPr>
              <a:t>ve  </a:t>
            </a:r>
            <a:r>
              <a:rPr lang="tr-TR" sz="2800" spc="-240" dirty="0" smtClean="0">
                <a:solidFill>
                  <a:srgbClr val="002060"/>
                </a:solidFill>
                <a:cs typeface="Arial"/>
              </a:rPr>
              <a:t>zahmetli </a:t>
            </a:r>
            <a:r>
              <a:rPr lang="tr-TR" sz="2800" spc="-229" dirty="0" smtClean="0">
                <a:solidFill>
                  <a:srgbClr val="002060"/>
                </a:solidFill>
                <a:cs typeface="Arial"/>
              </a:rPr>
              <a:t>bir  </a:t>
            </a:r>
            <a:r>
              <a:rPr lang="tr-TR" sz="2800" spc="-60" dirty="0" smtClean="0">
                <a:solidFill>
                  <a:srgbClr val="002060"/>
                </a:solidFill>
                <a:cs typeface="Times New Roman"/>
              </a:rPr>
              <a:t>iştir. </a:t>
            </a:r>
            <a:r>
              <a:rPr lang="tr-TR" sz="2800" spc="-150" dirty="0" smtClean="0">
                <a:solidFill>
                  <a:srgbClr val="002060"/>
                </a:solidFill>
                <a:cs typeface="Times New Roman"/>
              </a:rPr>
              <a:t>Bağ</a:t>
            </a:r>
            <a:r>
              <a:rPr lang="tr-TR" sz="2800" spc="-150" dirty="0" smtClean="0">
                <a:solidFill>
                  <a:srgbClr val="002060"/>
                </a:solidFill>
                <a:cs typeface="Arial"/>
              </a:rPr>
              <a:t>ımlılık </a:t>
            </a:r>
            <a:r>
              <a:rPr lang="tr-TR" sz="2800" spc="-245" dirty="0" smtClean="0">
                <a:solidFill>
                  <a:srgbClr val="002060"/>
                </a:solidFill>
                <a:cs typeface="Arial"/>
              </a:rPr>
              <a:t>tedavisindeki </a:t>
            </a:r>
            <a:r>
              <a:rPr lang="tr-TR" sz="2800" spc="-250" dirty="0" smtClean="0">
                <a:solidFill>
                  <a:srgbClr val="002060"/>
                </a:solidFill>
                <a:cs typeface="Arial"/>
              </a:rPr>
              <a:t>ba</a:t>
            </a:r>
            <a:r>
              <a:rPr lang="tr-TR" sz="2800" spc="-250" dirty="0" smtClean="0">
                <a:solidFill>
                  <a:srgbClr val="002060"/>
                </a:solidFill>
                <a:cs typeface="Times New Roman"/>
              </a:rPr>
              <a:t>ş</a:t>
            </a:r>
            <a:r>
              <a:rPr lang="tr-TR" sz="2800" spc="-250" dirty="0" smtClean="0">
                <a:solidFill>
                  <a:srgbClr val="002060"/>
                </a:solidFill>
                <a:cs typeface="Arial"/>
              </a:rPr>
              <a:t>arı </a:t>
            </a:r>
            <a:r>
              <a:rPr lang="tr-TR" sz="2800" spc="-95" dirty="0" smtClean="0">
                <a:solidFill>
                  <a:srgbClr val="002060"/>
                </a:solidFill>
                <a:cs typeface="Arial"/>
              </a:rPr>
              <a:t>ki</a:t>
            </a:r>
            <a:r>
              <a:rPr lang="tr-TR" sz="2800" spc="-95" dirty="0" smtClean="0">
                <a:solidFill>
                  <a:srgbClr val="002060"/>
                </a:solidFill>
                <a:cs typeface="Times New Roman"/>
              </a:rPr>
              <a:t>şiye, </a:t>
            </a:r>
            <a:r>
              <a:rPr lang="tr-TR" sz="2800" spc="-135" dirty="0" smtClean="0">
                <a:solidFill>
                  <a:srgbClr val="002060"/>
                </a:solidFill>
                <a:cs typeface="Times New Roman"/>
              </a:rPr>
              <a:t>çevreye, </a:t>
            </a:r>
            <a:r>
              <a:rPr lang="tr-TR" sz="2800" b="1" spc="-120" dirty="0" smtClean="0">
                <a:solidFill>
                  <a:srgbClr val="002060"/>
                </a:solidFill>
                <a:cs typeface="Times New Roman"/>
              </a:rPr>
              <a:t>yönteme</a:t>
            </a:r>
            <a:r>
              <a:rPr lang="tr-TR" sz="2800" spc="-120" dirty="0" smtClean="0">
                <a:solidFill>
                  <a:srgbClr val="002060"/>
                </a:solidFill>
                <a:cs typeface="Times New Roman"/>
              </a:rPr>
              <a:t> </a:t>
            </a:r>
            <a:r>
              <a:rPr lang="tr-TR" sz="2800" spc="-405" dirty="0" smtClean="0">
                <a:solidFill>
                  <a:srgbClr val="002060"/>
                </a:solidFill>
                <a:cs typeface="Times New Roman"/>
              </a:rPr>
              <a:t>ve  </a:t>
            </a:r>
            <a:r>
              <a:rPr lang="tr-TR" sz="2800" spc="-130" dirty="0" smtClean="0">
                <a:solidFill>
                  <a:srgbClr val="002060"/>
                </a:solidFill>
                <a:cs typeface="Times New Roman"/>
              </a:rPr>
              <a:t>iyileşme </a:t>
            </a:r>
            <a:r>
              <a:rPr lang="tr-TR" sz="2800" spc="-90" dirty="0" smtClean="0">
                <a:solidFill>
                  <a:srgbClr val="002060"/>
                </a:solidFill>
                <a:cs typeface="Times New Roman"/>
              </a:rPr>
              <a:t>ölçütlerine </a:t>
            </a:r>
            <a:r>
              <a:rPr lang="tr-TR" sz="2800" spc="-114" dirty="0" smtClean="0">
                <a:solidFill>
                  <a:srgbClr val="002060"/>
                </a:solidFill>
                <a:cs typeface="Times New Roman"/>
              </a:rPr>
              <a:t>göre değişkenlik</a:t>
            </a:r>
            <a:r>
              <a:rPr lang="tr-TR" sz="2800" spc="40" dirty="0" smtClean="0">
                <a:solidFill>
                  <a:srgbClr val="002060"/>
                </a:solidFill>
                <a:cs typeface="Times New Roman"/>
              </a:rPr>
              <a:t> </a:t>
            </a:r>
            <a:r>
              <a:rPr lang="tr-TR" sz="2800" spc="-95" dirty="0" smtClean="0">
                <a:solidFill>
                  <a:srgbClr val="002060"/>
                </a:solidFill>
                <a:cs typeface="Times New Roman"/>
              </a:rPr>
              <a:t>gösterir.</a:t>
            </a:r>
            <a:endParaRPr lang="tr-TR" sz="2800" dirty="0">
              <a:solidFill>
                <a:srgbClr val="002060"/>
              </a:solidFill>
              <a:cs typeface="Times New Roman"/>
            </a:endParaRPr>
          </a:p>
        </p:txBody>
      </p:sp>
      <p:pic>
        <p:nvPicPr>
          <p:cNvPr id="11" name="Resim 10" descr="işaret, yiyecek, kırmızı içeren bir resim&#10;&#10;Açıklama otomatik olarak oluşturuldu">
            <a:extLst>
              <a:ext uri="{FF2B5EF4-FFF2-40B4-BE49-F238E27FC236}">
                <a16:creationId xmlns:a16="http://schemas.microsoft.com/office/drawing/2014/main" xmlns="" id="{93E2BBB3-B7E6-4BA9-86C5-5AE8D460D54A}"/>
              </a:ext>
            </a:extLst>
          </p:cNvPr>
          <p:cNvPicPr>
            <a:picLocks noChangeAspect="1"/>
          </p:cNvPicPr>
          <p:nvPr/>
        </p:nvPicPr>
        <p:blipFill>
          <a:blip r:embed="rId3"/>
          <a:stretch>
            <a:fillRect/>
          </a:stretch>
        </p:blipFill>
        <p:spPr>
          <a:xfrm>
            <a:off x="593948" y="2324104"/>
            <a:ext cx="1321200" cy="1321200"/>
          </a:xfrm>
          <a:prstGeom prst="rect">
            <a:avLst/>
          </a:prstGeom>
        </p:spPr>
      </p:pic>
    </p:spTree>
    <p:extLst>
      <p:ext uri="{BB962C8B-B14F-4D97-AF65-F5344CB8AC3E}">
        <p14:creationId xmlns:p14="http://schemas.microsoft.com/office/powerpoint/2010/main" val="17476688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296ADAC1-DFA3-4E33-9739-9384F1422016}" type="datetime1">
              <a:rPr lang="tr-TR" smtClean="0"/>
              <a:t>2.09.2021</a:t>
            </a:fld>
            <a:endParaRPr lang="tr-TR"/>
          </a:p>
        </p:txBody>
      </p:sp>
      <p:sp>
        <p:nvSpPr>
          <p:cNvPr id="5" name="Altbilgi Yer Tutucusu 4"/>
          <p:cNvSpPr>
            <a:spLocks noGrp="1"/>
          </p:cNvSpPr>
          <p:nvPr>
            <p:ph type="ftr" sz="quarter" idx="11"/>
          </p:nvPr>
        </p:nvSpPr>
        <p:spPr/>
        <p:txBody>
          <a:bodyPr/>
          <a:lstStyle/>
          <a:p>
            <a:r>
              <a:rPr lang="tr-TR" smtClean="0"/>
              <a:t>Prof. Dr. Hürmüz KOÇ</a:t>
            </a:r>
            <a:endParaRPr lang="tr-TR"/>
          </a:p>
        </p:txBody>
      </p:sp>
      <p:sp>
        <p:nvSpPr>
          <p:cNvPr id="6" name="Slayt Numarası Yer Tutucusu 5"/>
          <p:cNvSpPr>
            <a:spLocks noGrp="1"/>
          </p:cNvSpPr>
          <p:nvPr>
            <p:ph type="sldNum" sz="quarter" idx="12"/>
          </p:nvPr>
        </p:nvSpPr>
        <p:spPr/>
        <p:txBody>
          <a:bodyPr/>
          <a:lstStyle/>
          <a:p>
            <a:fld id="{899D1DF9-2793-44CE-8E11-E6CCF84E92FC}" type="slidenum">
              <a:rPr lang="tr-TR" smtClean="0"/>
              <a:t>21</a:t>
            </a:fld>
            <a:endParaRPr lang="tr-TR"/>
          </a:p>
        </p:txBody>
      </p:sp>
      <p:sp>
        <p:nvSpPr>
          <p:cNvPr id="7" name="object 3"/>
          <p:cNvSpPr txBox="1">
            <a:spLocks noGrp="1"/>
          </p:cNvSpPr>
          <p:nvPr>
            <p:ph idx="1"/>
          </p:nvPr>
        </p:nvSpPr>
        <p:spPr>
          <a:xfrm>
            <a:off x="887044" y="589249"/>
            <a:ext cx="10294546" cy="1540806"/>
          </a:xfrm>
          <a:prstGeom prst="rect">
            <a:avLst/>
          </a:prstGeom>
          <a:ln>
            <a:solidFill>
              <a:srgbClr val="FF0000"/>
            </a:solidFill>
          </a:ln>
        </p:spPr>
        <p:txBody>
          <a:bodyPr vert="horz" wrap="square" lIns="0" tIns="62865" rIns="0" bIns="0" rtlCol="0">
            <a:spAutoFit/>
          </a:bodyPr>
          <a:lstStyle/>
          <a:p>
            <a:pPr marL="12065" indent="0">
              <a:lnSpc>
                <a:spcPct val="100000"/>
              </a:lnSpc>
              <a:spcBef>
                <a:spcPts val="0"/>
              </a:spcBef>
              <a:buSzPct val="83928"/>
              <a:buNone/>
              <a:tabLst>
                <a:tab pos="241935" algn="l"/>
              </a:tabLst>
            </a:pPr>
            <a:r>
              <a:rPr sz="3200" b="1" dirty="0" err="1">
                <a:solidFill>
                  <a:srgbClr val="002060"/>
                </a:solidFill>
                <a:cs typeface="Times New Roman"/>
              </a:rPr>
              <a:t>Birincil</a:t>
            </a:r>
            <a:r>
              <a:rPr sz="3200" b="1" dirty="0">
                <a:solidFill>
                  <a:srgbClr val="002060"/>
                </a:solidFill>
                <a:cs typeface="Times New Roman"/>
              </a:rPr>
              <a:t> </a:t>
            </a:r>
            <a:r>
              <a:rPr sz="3200" b="1" spc="-20" dirty="0" smtClean="0">
                <a:solidFill>
                  <a:srgbClr val="002060"/>
                </a:solidFill>
                <a:cs typeface="Times New Roman"/>
              </a:rPr>
              <a:t>Koru</a:t>
            </a:r>
            <a:r>
              <a:rPr lang="tr-TR" sz="3200" b="1" spc="-20" dirty="0" err="1" smtClean="0">
                <a:solidFill>
                  <a:srgbClr val="002060"/>
                </a:solidFill>
                <a:cs typeface="Times New Roman"/>
              </a:rPr>
              <a:t>ma</a:t>
            </a:r>
            <a:r>
              <a:rPr lang="tr-TR" sz="3200" b="1" spc="-20" dirty="0" smtClean="0">
                <a:solidFill>
                  <a:srgbClr val="002060"/>
                </a:solidFill>
                <a:cs typeface="Times New Roman"/>
              </a:rPr>
              <a:t>: </a:t>
            </a:r>
            <a:r>
              <a:rPr lang="tr-TR" sz="3200" spc="-20" dirty="0" smtClean="0">
                <a:cs typeface="Times New Roman"/>
              </a:rPr>
              <a:t>Y</a:t>
            </a:r>
            <a:r>
              <a:rPr sz="3200" spc="-330" dirty="0" err="1" smtClean="0">
                <a:cs typeface="Times New Roman"/>
              </a:rPr>
              <a:t>aş</a:t>
            </a:r>
            <a:r>
              <a:rPr sz="3200" spc="-330" dirty="0" err="1" smtClean="0">
                <a:cs typeface="Arial"/>
              </a:rPr>
              <a:t>amı</a:t>
            </a:r>
            <a:r>
              <a:rPr sz="3200" spc="-330" dirty="0" smtClean="0">
                <a:cs typeface="Arial"/>
              </a:rPr>
              <a:t> </a:t>
            </a:r>
            <a:r>
              <a:rPr sz="3200" spc="-335" dirty="0" err="1">
                <a:cs typeface="Arial"/>
              </a:rPr>
              <a:t>boyunca</a:t>
            </a:r>
            <a:r>
              <a:rPr sz="3200" spc="-335" dirty="0">
                <a:cs typeface="Arial"/>
              </a:rPr>
              <a:t> </a:t>
            </a:r>
            <a:r>
              <a:rPr sz="3200" spc="-215" dirty="0" err="1" smtClean="0">
                <a:cs typeface="Arial"/>
              </a:rPr>
              <a:t>hiç</a:t>
            </a:r>
            <a:r>
              <a:rPr lang="tr-TR" sz="3200" spc="-215" dirty="0" smtClean="0">
                <a:cs typeface="Arial"/>
              </a:rPr>
              <a:t> bir </a:t>
            </a:r>
            <a:r>
              <a:rPr sz="3200" spc="-370" dirty="0" err="1" smtClean="0">
                <a:cs typeface="Arial"/>
              </a:rPr>
              <a:t>madde</a:t>
            </a:r>
            <a:r>
              <a:rPr sz="3200" spc="-370" dirty="0" smtClean="0">
                <a:cs typeface="Arial"/>
              </a:rPr>
              <a:t> </a:t>
            </a:r>
            <a:r>
              <a:rPr lang="tr-TR" sz="3200" spc="-370" dirty="0" smtClean="0">
                <a:cs typeface="Arial"/>
              </a:rPr>
              <a:t> </a:t>
            </a:r>
            <a:r>
              <a:rPr sz="3200" spc="-185" dirty="0" err="1" smtClean="0">
                <a:cs typeface="Times New Roman"/>
              </a:rPr>
              <a:t>kullanmaya</a:t>
            </a:r>
            <a:r>
              <a:rPr lang="tr-TR" sz="3200" spc="-185" dirty="0" smtClean="0">
                <a:cs typeface="Times New Roman"/>
              </a:rPr>
              <a:t>n ve </a:t>
            </a:r>
            <a:r>
              <a:rPr sz="3200" spc="-185" dirty="0" smtClean="0">
                <a:cs typeface="Times New Roman"/>
              </a:rPr>
              <a:t> </a:t>
            </a:r>
            <a:r>
              <a:rPr sz="3200" spc="-260" dirty="0">
                <a:cs typeface="Times New Roman"/>
              </a:rPr>
              <a:t>baş</a:t>
            </a:r>
            <a:r>
              <a:rPr sz="3200" spc="-260" dirty="0">
                <a:cs typeface="Arial"/>
              </a:rPr>
              <a:t>lamasını </a:t>
            </a:r>
            <a:r>
              <a:rPr sz="3200" spc="-280" dirty="0">
                <a:cs typeface="Arial"/>
              </a:rPr>
              <a:t>engellemek </a:t>
            </a:r>
            <a:r>
              <a:rPr sz="3200" spc="-380" dirty="0" err="1">
                <a:cs typeface="Arial"/>
              </a:rPr>
              <a:t>amacı</a:t>
            </a:r>
            <a:r>
              <a:rPr sz="3200" spc="-380" dirty="0">
                <a:cs typeface="Arial"/>
              </a:rPr>
              <a:t> </a:t>
            </a:r>
            <a:r>
              <a:rPr lang="tr-TR" sz="3200" spc="-380" dirty="0" smtClean="0">
                <a:cs typeface="Arial"/>
              </a:rPr>
              <a:t> </a:t>
            </a:r>
            <a:r>
              <a:rPr sz="3200" spc="-120" dirty="0" err="1" smtClean="0">
                <a:cs typeface="Arial"/>
              </a:rPr>
              <a:t>ile</a:t>
            </a:r>
            <a:r>
              <a:rPr lang="tr-TR" sz="3200" spc="-120" dirty="0" smtClean="0">
                <a:cs typeface="Arial"/>
              </a:rPr>
              <a:t>: </a:t>
            </a:r>
            <a:r>
              <a:rPr lang="tr-TR" sz="3200" spc="-210" dirty="0" smtClean="0">
                <a:cs typeface="Arial"/>
              </a:rPr>
              <a:t>  </a:t>
            </a:r>
            <a:r>
              <a:rPr lang="tr-TR" sz="3200" i="1" spc="-250" dirty="0" smtClean="0">
                <a:cs typeface="Arial"/>
              </a:rPr>
              <a:t> </a:t>
            </a:r>
            <a:r>
              <a:rPr sz="3200" b="1" i="1" spc="-250" dirty="0" err="1" smtClean="0">
                <a:cs typeface="Times New Roman"/>
              </a:rPr>
              <a:t>Bilgilendirme</a:t>
            </a:r>
            <a:r>
              <a:rPr sz="3200" b="1" i="1" spc="-250" dirty="0" smtClean="0">
                <a:cs typeface="Times New Roman"/>
              </a:rPr>
              <a:t> </a:t>
            </a:r>
            <a:r>
              <a:rPr lang="tr-TR" sz="3200" b="1" i="1" spc="-250" dirty="0" smtClean="0">
                <a:cs typeface="Times New Roman"/>
              </a:rPr>
              <a:t> </a:t>
            </a:r>
            <a:r>
              <a:rPr sz="3200" b="1" i="1" spc="-180" dirty="0" err="1" smtClean="0">
                <a:cs typeface="Times New Roman"/>
              </a:rPr>
              <a:t>toplantıları</a:t>
            </a:r>
            <a:r>
              <a:rPr sz="3200" b="1" i="1" spc="-180" dirty="0">
                <a:cs typeface="Times New Roman"/>
              </a:rPr>
              <a:t>, </a:t>
            </a:r>
            <a:r>
              <a:rPr sz="3200" b="1" i="1" spc="-270" dirty="0">
                <a:cs typeface="Times New Roman"/>
              </a:rPr>
              <a:t>konferanslar, </a:t>
            </a:r>
            <a:r>
              <a:rPr lang="tr-TR" sz="3200" b="1" i="1" spc="-270" dirty="0" smtClean="0">
                <a:cs typeface="Times New Roman"/>
              </a:rPr>
              <a:t> </a:t>
            </a:r>
            <a:r>
              <a:rPr sz="3200" b="1" i="1" spc="-305" dirty="0" err="1" smtClean="0">
                <a:cs typeface="Times New Roman"/>
              </a:rPr>
              <a:t>seminerler</a:t>
            </a:r>
            <a:r>
              <a:rPr lang="tr-TR" sz="3200" b="1" i="1" spc="-305" dirty="0" smtClean="0">
                <a:cs typeface="Times New Roman"/>
              </a:rPr>
              <a:t>,  Panel …</a:t>
            </a:r>
            <a:endParaRPr sz="3200" b="1" dirty="0">
              <a:cs typeface="Times New Roman"/>
            </a:endParaRPr>
          </a:p>
        </p:txBody>
      </p:sp>
      <p:sp>
        <p:nvSpPr>
          <p:cNvPr id="8" name="Dikdörtgen 7"/>
          <p:cNvSpPr/>
          <p:nvPr/>
        </p:nvSpPr>
        <p:spPr>
          <a:xfrm>
            <a:off x="811465" y="2555501"/>
            <a:ext cx="10351006" cy="1384995"/>
          </a:xfrm>
          <a:prstGeom prst="rect">
            <a:avLst/>
          </a:prstGeom>
          <a:ln>
            <a:solidFill>
              <a:srgbClr val="0000FF"/>
            </a:solidFill>
          </a:ln>
        </p:spPr>
        <p:txBody>
          <a:bodyPr wrap="square">
            <a:spAutoFit/>
          </a:bodyPr>
          <a:lstStyle/>
          <a:p>
            <a:pPr marL="606425"/>
            <a:r>
              <a:rPr lang="tr-TR" sz="2800" b="1" spc="30" dirty="0" smtClean="0">
                <a:solidFill>
                  <a:srgbClr val="002060"/>
                </a:solidFill>
                <a:cs typeface="Times New Roman"/>
              </a:rPr>
              <a:t>İkincil </a:t>
            </a:r>
            <a:r>
              <a:rPr lang="tr-TR" sz="2800" b="1" spc="-20" dirty="0" smtClean="0">
                <a:solidFill>
                  <a:srgbClr val="002060"/>
                </a:solidFill>
                <a:cs typeface="Times New Roman"/>
              </a:rPr>
              <a:t>Koruma: </a:t>
            </a:r>
            <a:r>
              <a:rPr lang="tr-TR" sz="2800" spc="-180" dirty="0" smtClean="0">
                <a:cs typeface="Times New Roman"/>
              </a:rPr>
              <a:t>Madde </a:t>
            </a:r>
            <a:r>
              <a:rPr lang="tr-TR" sz="2800" spc="-185" dirty="0">
                <a:cs typeface="Times New Roman"/>
              </a:rPr>
              <a:t>kullanmaya </a:t>
            </a:r>
            <a:r>
              <a:rPr lang="tr-TR" sz="2800" spc="-170" dirty="0">
                <a:cs typeface="Times New Roman"/>
              </a:rPr>
              <a:t>baş</a:t>
            </a:r>
            <a:r>
              <a:rPr lang="tr-TR" sz="2800" spc="-170" dirty="0">
                <a:cs typeface="Arial"/>
              </a:rPr>
              <a:t>lamı</a:t>
            </a:r>
            <a:r>
              <a:rPr lang="tr-TR" sz="2800" spc="-170" dirty="0">
                <a:cs typeface="Times New Roman"/>
              </a:rPr>
              <a:t>ş </a:t>
            </a:r>
            <a:r>
              <a:rPr lang="tr-TR" sz="2800" spc="-185" dirty="0">
                <a:cs typeface="Times New Roman"/>
              </a:rPr>
              <a:t>ancak </a:t>
            </a:r>
            <a:r>
              <a:rPr lang="tr-TR" sz="2800" spc="-130" dirty="0">
                <a:cs typeface="Times New Roman"/>
              </a:rPr>
              <a:t>bağ</a:t>
            </a:r>
            <a:r>
              <a:rPr lang="tr-TR" sz="2800" spc="-130" dirty="0">
                <a:cs typeface="Arial"/>
              </a:rPr>
              <a:t>ımlı </a:t>
            </a:r>
            <a:r>
              <a:rPr lang="tr-TR" sz="2800" spc="-315" dirty="0">
                <a:cs typeface="Arial"/>
              </a:rPr>
              <a:t>hale  </a:t>
            </a:r>
            <a:r>
              <a:rPr lang="tr-TR" sz="2800" spc="-130" dirty="0">
                <a:cs typeface="Times New Roman"/>
              </a:rPr>
              <a:t>gelmemiş </a:t>
            </a:r>
            <a:r>
              <a:rPr lang="tr-TR" sz="2800" spc="-95" dirty="0" smtClean="0">
                <a:cs typeface="Times New Roman"/>
              </a:rPr>
              <a:t>kişilere</a:t>
            </a:r>
            <a:r>
              <a:rPr lang="tr-TR" sz="2800" spc="-95" dirty="0">
                <a:cs typeface="Times New Roman"/>
              </a:rPr>
              <a:t> </a:t>
            </a:r>
            <a:r>
              <a:rPr lang="tr-TR" sz="2800" b="1" i="1" spc="-265" dirty="0" smtClean="0">
                <a:cs typeface="Times New Roman"/>
              </a:rPr>
              <a:t> </a:t>
            </a:r>
            <a:r>
              <a:rPr lang="tr-TR" sz="2800" b="1" i="1" spc="-285" dirty="0">
                <a:cs typeface="Times New Roman"/>
              </a:rPr>
              <a:t>yardımcı </a:t>
            </a:r>
            <a:r>
              <a:rPr lang="tr-TR" sz="2800" b="1" i="1" spc="-235" dirty="0">
                <a:cs typeface="Times New Roman"/>
              </a:rPr>
              <a:t>olunabileceğini </a:t>
            </a:r>
            <a:r>
              <a:rPr lang="tr-TR" sz="2800" b="1" i="1" spc="-290" dirty="0">
                <a:cs typeface="Times New Roman"/>
              </a:rPr>
              <a:t>kavramasını </a:t>
            </a:r>
            <a:r>
              <a:rPr lang="tr-TR" sz="2800" b="1" i="1" spc="-225" dirty="0">
                <a:cs typeface="Times New Roman"/>
              </a:rPr>
              <a:t>sağlamak, </a:t>
            </a:r>
            <a:r>
              <a:rPr lang="tr-TR" sz="2800" b="1" i="1" spc="-190" dirty="0">
                <a:cs typeface="Times New Roman"/>
              </a:rPr>
              <a:t>sağlık  </a:t>
            </a:r>
            <a:r>
              <a:rPr lang="tr-TR" sz="2800" b="1" i="1" spc="-250" dirty="0">
                <a:cs typeface="Times New Roman"/>
              </a:rPr>
              <a:t>kurumlarına </a:t>
            </a:r>
            <a:r>
              <a:rPr lang="tr-TR" sz="2800" b="1" i="1" spc="-225" dirty="0">
                <a:cs typeface="Times New Roman"/>
              </a:rPr>
              <a:t>baş </a:t>
            </a:r>
            <a:r>
              <a:rPr lang="tr-TR" sz="2800" b="1" i="1" spc="-245" dirty="0" smtClean="0">
                <a:cs typeface="Times New Roman"/>
              </a:rPr>
              <a:t>vurabileceği algısını oluşturmak,</a:t>
            </a:r>
            <a:endParaRPr lang="tr-TR" sz="2800" b="1" i="1" dirty="0"/>
          </a:p>
        </p:txBody>
      </p:sp>
      <p:sp>
        <p:nvSpPr>
          <p:cNvPr id="9" name="Dikdörtgen 8"/>
          <p:cNvSpPr/>
          <p:nvPr/>
        </p:nvSpPr>
        <p:spPr>
          <a:xfrm>
            <a:off x="867616" y="4399890"/>
            <a:ext cx="10238705" cy="954107"/>
          </a:xfrm>
          <a:prstGeom prst="rect">
            <a:avLst/>
          </a:prstGeom>
          <a:ln>
            <a:solidFill>
              <a:srgbClr val="C00000"/>
            </a:solidFill>
          </a:ln>
        </p:spPr>
        <p:txBody>
          <a:bodyPr wrap="square">
            <a:spAutoFit/>
          </a:bodyPr>
          <a:lstStyle/>
          <a:p>
            <a:pPr marL="12700">
              <a:buClr>
                <a:srgbClr val="D24717"/>
              </a:buClr>
              <a:buSzPct val="83928"/>
              <a:tabLst>
                <a:tab pos="287020" algn="l"/>
              </a:tabLst>
            </a:pPr>
            <a:r>
              <a:rPr lang="tr-TR" sz="2800" b="1" spc="25" dirty="0">
                <a:solidFill>
                  <a:srgbClr val="002060"/>
                </a:solidFill>
                <a:cs typeface="Times New Roman"/>
              </a:rPr>
              <a:t>Üçüncül </a:t>
            </a:r>
            <a:r>
              <a:rPr lang="tr-TR" sz="2800" b="1" spc="-20" dirty="0" smtClean="0">
                <a:solidFill>
                  <a:srgbClr val="002060"/>
                </a:solidFill>
                <a:cs typeface="Times New Roman"/>
              </a:rPr>
              <a:t>Koruma: </a:t>
            </a:r>
            <a:r>
              <a:rPr lang="tr-TR" sz="2800" spc="-20" dirty="0" smtClean="0">
                <a:cs typeface="Times New Roman"/>
              </a:rPr>
              <a:t>M</a:t>
            </a:r>
            <a:r>
              <a:rPr lang="tr-TR" sz="2800" spc="-150" dirty="0" smtClean="0">
                <a:cs typeface="Times New Roman"/>
              </a:rPr>
              <a:t>adde </a:t>
            </a:r>
            <a:r>
              <a:rPr lang="tr-TR" sz="2800" spc="-180" dirty="0">
                <a:cs typeface="Times New Roman"/>
              </a:rPr>
              <a:t>bağ</a:t>
            </a:r>
            <a:r>
              <a:rPr lang="tr-TR" sz="2800" spc="-180" dirty="0">
                <a:cs typeface="Arial"/>
              </a:rPr>
              <a:t>ımlısı </a:t>
            </a:r>
            <a:r>
              <a:rPr lang="tr-TR" sz="2800" spc="-250" dirty="0">
                <a:cs typeface="Arial"/>
              </a:rPr>
              <a:t>haline  </a:t>
            </a:r>
            <a:r>
              <a:rPr lang="tr-TR" sz="2800" spc="-130" dirty="0">
                <a:cs typeface="Times New Roman"/>
              </a:rPr>
              <a:t>gelmiş </a:t>
            </a:r>
            <a:r>
              <a:rPr lang="tr-TR" sz="2800" spc="-95" dirty="0" smtClean="0">
                <a:cs typeface="Times New Roman"/>
              </a:rPr>
              <a:t>kişilere: </a:t>
            </a:r>
            <a:r>
              <a:rPr lang="tr-TR" sz="2800" b="1" i="1" spc="-280" dirty="0" smtClean="0">
                <a:cs typeface="Times New Roman"/>
              </a:rPr>
              <a:t>Ayaktan </a:t>
            </a:r>
            <a:r>
              <a:rPr lang="tr-TR" sz="2800" b="1" i="1" spc="-310" dirty="0">
                <a:cs typeface="Times New Roman"/>
              </a:rPr>
              <a:t>ya </a:t>
            </a:r>
            <a:r>
              <a:rPr lang="tr-TR" sz="2800" b="1" i="1" spc="-295" dirty="0">
                <a:cs typeface="Times New Roman"/>
              </a:rPr>
              <a:t>da </a:t>
            </a:r>
            <a:r>
              <a:rPr lang="tr-TR" sz="2800" b="1" i="1" spc="-275" dirty="0">
                <a:cs typeface="Times New Roman"/>
              </a:rPr>
              <a:t>yatarak </a:t>
            </a:r>
            <a:r>
              <a:rPr lang="tr-TR" sz="2800" b="1" i="1" spc="-250" dirty="0">
                <a:cs typeface="Times New Roman"/>
              </a:rPr>
              <a:t>tedavi </a:t>
            </a:r>
            <a:r>
              <a:rPr lang="tr-TR" sz="2800" b="1" i="1" spc="-360" dirty="0">
                <a:cs typeface="Times New Roman"/>
              </a:rPr>
              <a:t>ve</a:t>
            </a:r>
            <a:r>
              <a:rPr lang="tr-TR" sz="2800" b="1" i="1" spc="-130" dirty="0">
                <a:cs typeface="Times New Roman"/>
              </a:rPr>
              <a:t> </a:t>
            </a:r>
            <a:r>
              <a:rPr lang="tr-TR" sz="2800" b="1" i="1" spc="-240" dirty="0" smtClean="0">
                <a:cs typeface="Times New Roman"/>
              </a:rPr>
              <a:t>rehabilitasyon konusunda destek vermek….</a:t>
            </a:r>
            <a:endParaRPr lang="tr-TR" sz="2800" b="1" i="1" dirty="0">
              <a:cs typeface="Times New Roman"/>
            </a:endParaRPr>
          </a:p>
        </p:txBody>
      </p:sp>
    </p:spTree>
    <p:extLst>
      <p:ext uri="{BB962C8B-B14F-4D97-AF65-F5344CB8AC3E}">
        <p14:creationId xmlns:p14="http://schemas.microsoft.com/office/powerpoint/2010/main" val="36376977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80548" y="511177"/>
            <a:ext cx="8113036" cy="5761607"/>
          </a:xfrm>
        </p:spPr>
        <p:txBody>
          <a:bodyPr>
            <a:noAutofit/>
          </a:bodyPr>
          <a:lstStyle/>
          <a:p>
            <a:pPr marL="280988" indent="-280988">
              <a:lnSpc>
                <a:spcPct val="120000"/>
              </a:lnSpc>
              <a:spcBef>
                <a:spcPts val="0"/>
              </a:spcBef>
            </a:pPr>
            <a:r>
              <a:rPr lang="tr-TR" sz="2800" dirty="0"/>
              <a:t>Benim iradem güçlüdür, ben bağımlı </a:t>
            </a:r>
            <a:r>
              <a:rPr lang="tr-TR" sz="2800" dirty="0" smtClean="0"/>
              <a:t>olmam,</a:t>
            </a:r>
            <a:endParaRPr lang="tr-TR" sz="2800" dirty="0"/>
          </a:p>
          <a:p>
            <a:pPr marL="280988" indent="-280988">
              <a:lnSpc>
                <a:spcPct val="120000"/>
              </a:lnSpc>
              <a:spcBef>
                <a:spcPts val="0"/>
              </a:spcBef>
            </a:pPr>
            <a:r>
              <a:rPr lang="tr-TR" sz="2800" dirty="0"/>
              <a:t>Ben kendimi kontrol </a:t>
            </a:r>
            <a:r>
              <a:rPr lang="tr-TR" sz="2800" dirty="0" smtClean="0"/>
              <a:t>edebilirim,</a:t>
            </a:r>
            <a:endParaRPr lang="tr-TR" sz="2800" dirty="0"/>
          </a:p>
          <a:p>
            <a:pPr marL="280988" indent="-280988">
              <a:lnSpc>
                <a:spcPct val="120000"/>
              </a:lnSpc>
              <a:spcBef>
                <a:spcPts val="0"/>
              </a:spcBef>
            </a:pPr>
            <a:r>
              <a:rPr lang="tr-TR" sz="2800" dirty="0" smtClean="0"/>
              <a:t>Bu maddeyi kullanırsam arkadaş sayım artar,</a:t>
            </a:r>
            <a:endParaRPr lang="tr-TR" sz="2800" dirty="0"/>
          </a:p>
          <a:p>
            <a:pPr marL="280988" indent="-280988">
              <a:lnSpc>
                <a:spcPct val="120000"/>
              </a:lnSpc>
              <a:spcBef>
                <a:spcPts val="0"/>
              </a:spcBef>
            </a:pPr>
            <a:r>
              <a:rPr lang="tr-TR" sz="2800" dirty="0"/>
              <a:t>Bağımlılık yapıcı madde </a:t>
            </a:r>
            <a:r>
              <a:rPr lang="tr-TR" sz="2800" dirty="0" smtClean="0"/>
              <a:t>kullanırsam sosyal çevrem değişir,</a:t>
            </a:r>
            <a:endParaRPr lang="tr-TR" sz="2800" dirty="0"/>
          </a:p>
          <a:p>
            <a:pPr marL="280988" indent="-280988">
              <a:lnSpc>
                <a:spcPct val="120000"/>
              </a:lnSpc>
              <a:spcBef>
                <a:spcPts val="0"/>
              </a:spcBef>
            </a:pPr>
            <a:r>
              <a:rPr lang="tr-TR" sz="2800" dirty="0"/>
              <a:t>Herkes kullanıyor, bir şey </a:t>
            </a:r>
            <a:r>
              <a:rPr lang="tr-TR" sz="2800" dirty="0" smtClean="0"/>
              <a:t>olmuyor, bende kullanayım,</a:t>
            </a:r>
          </a:p>
          <a:p>
            <a:pPr marL="280988" indent="-280988">
              <a:lnSpc>
                <a:spcPct val="120000"/>
              </a:lnSpc>
              <a:spcBef>
                <a:spcPts val="0"/>
              </a:spcBef>
            </a:pPr>
            <a:r>
              <a:rPr lang="tr-TR" sz="2800" dirty="0"/>
              <a:t>Bir kere kullanmaktan bir şey </a:t>
            </a:r>
            <a:r>
              <a:rPr lang="tr-TR" sz="2800" dirty="0" smtClean="0"/>
              <a:t>olmaz,</a:t>
            </a:r>
            <a:endParaRPr lang="tr-TR" sz="2800" dirty="0"/>
          </a:p>
          <a:p>
            <a:pPr marL="280988" indent="-280988">
              <a:lnSpc>
                <a:spcPct val="120000"/>
              </a:lnSpc>
              <a:spcBef>
                <a:spcPts val="0"/>
              </a:spcBef>
            </a:pPr>
            <a:r>
              <a:rPr lang="tr-TR" sz="2800" dirty="0"/>
              <a:t>Ara sıra kullanmakla bir şey </a:t>
            </a:r>
            <a:r>
              <a:rPr lang="tr-TR" sz="2800" dirty="0" smtClean="0"/>
              <a:t>olmaz,</a:t>
            </a:r>
            <a:endParaRPr lang="tr-TR" sz="2800" dirty="0"/>
          </a:p>
          <a:p>
            <a:pPr marL="280988" indent="-280988">
              <a:lnSpc>
                <a:spcPct val="120000"/>
              </a:lnSpc>
              <a:spcBef>
                <a:spcPts val="0"/>
              </a:spcBef>
            </a:pPr>
            <a:r>
              <a:rPr lang="tr-TR" sz="2800" dirty="0"/>
              <a:t>Sadece zayıf insanlar bağımlı </a:t>
            </a:r>
            <a:r>
              <a:rPr lang="tr-TR" sz="2800" dirty="0" smtClean="0"/>
              <a:t>olur, ben olmam, </a:t>
            </a:r>
          </a:p>
          <a:p>
            <a:pPr marL="280988" indent="-280988">
              <a:lnSpc>
                <a:spcPct val="120000"/>
              </a:lnSpc>
              <a:spcBef>
                <a:spcPts val="0"/>
              </a:spcBef>
            </a:pPr>
            <a:r>
              <a:rPr lang="tr-TR" sz="2800" dirty="0" smtClean="0"/>
              <a:t>……</a:t>
            </a:r>
            <a:endParaRPr lang="tr-TR" sz="2800" dirty="0"/>
          </a:p>
          <a:p>
            <a:pPr marL="0" indent="0">
              <a:spcBef>
                <a:spcPts val="1000"/>
              </a:spcBef>
              <a:spcAft>
                <a:spcPts val="1000"/>
              </a:spcAft>
              <a:buNone/>
            </a:pPr>
            <a:endParaRPr lang="tr-TR" sz="2800" dirty="0"/>
          </a:p>
          <a:p>
            <a:endParaRPr lang="tr-TR" sz="2800" dirty="0"/>
          </a:p>
        </p:txBody>
      </p:sp>
      <p:sp>
        <p:nvSpPr>
          <p:cNvPr id="4" name="Veri Yer Tutucusu 3"/>
          <p:cNvSpPr>
            <a:spLocks noGrp="1"/>
          </p:cNvSpPr>
          <p:nvPr>
            <p:ph type="dt" sz="half" idx="10"/>
          </p:nvPr>
        </p:nvSpPr>
        <p:spPr/>
        <p:txBody>
          <a:bodyPr/>
          <a:lstStyle/>
          <a:p>
            <a:fld id="{296ADAC1-DFA3-4E33-9739-9384F1422016}" type="datetime1">
              <a:rPr lang="tr-TR" smtClean="0"/>
              <a:t>2.09.2021</a:t>
            </a:fld>
            <a:endParaRPr lang="tr-TR"/>
          </a:p>
        </p:txBody>
      </p:sp>
      <p:sp>
        <p:nvSpPr>
          <p:cNvPr id="5" name="Altbilgi Yer Tutucusu 4"/>
          <p:cNvSpPr>
            <a:spLocks noGrp="1"/>
          </p:cNvSpPr>
          <p:nvPr>
            <p:ph type="ftr" sz="quarter" idx="11"/>
          </p:nvPr>
        </p:nvSpPr>
        <p:spPr/>
        <p:txBody>
          <a:bodyPr/>
          <a:lstStyle/>
          <a:p>
            <a:r>
              <a:rPr lang="tr-TR" dirty="0" smtClean="0"/>
              <a:t>Prof. Dr. Hürmüz KOÇ</a:t>
            </a:r>
            <a:endParaRPr lang="tr-TR" dirty="0"/>
          </a:p>
        </p:txBody>
      </p:sp>
      <p:sp>
        <p:nvSpPr>
          <p:cNvPr id="6" name="Slayt Numarası Yer Tutucusu 5"/>
          <p:cNvSpPr>
            <a:spLocks noGrp="1"/>
          </p:cNvSpPr>
          <p:nvPr>
            <p:ph type="sldNum" sz="quarter" idx="12"/>
          </p:nvPr>
        </p:nvSpPr>
        <p:spPr/>
        <p:txBody>
          <a:bodyPr/>
          <a:lstStyle/>
          <a:p>
            <a:fld id="{899D1DF9-2793-44CE-8E11-E6CCF84E92FC}" type="slidenum">
              <a:rPr lang="tr-TR" smtClean="0"/>
              <a:t>22</a:t>
            </a:fld>
            <a:endParaRPr lang="tr-TR"/>
          </a:p>
        </p:txBody>
      </p:sp>
      <p:sp>
        <p:nvSpPr>
          <p:cNvPr id="7" name="TextBox 1"/>
          <p:cNvSpPr txBox="1"/>
          <p:nvPr/>
        </p:nvSpPr>
        <p:spPr>
          <a:xfrm>
            <a:off x="8593584" y="4163846"/>
            <a:ext cx="3541148" cy="1446550"/>
          </a:xfrm>
          <a:prstGeom prst="rect">
            <a:avLst/>
          </a:prstGeom>
          <a:noFill/>
          <a:ln>
            <a:solidFill>
              <a:srgbClr val="0000FF"/>
            </a:solidFill>
          </a:ln>
        </p:spPr>
        <p:txBody>
          <a:bodyPr wrap="square" rtlCol="0">
            <a:spAutoFit/>
          </a:bodyPr>
          <a:lstStyle/>
          <a:p>
            <a:pPr algn="ctr"/>
            <a:r>
              <a:rPr lang="tr-TR" sz="4400" b="1" dirty="0">
                <a:solidFill>
                  <a:srgbClr val="002060"/>
                </a:solidFill>
              </a:rPr>
              <a:t>Bir </a:t>
            </a:r>
            <a:r>
              <a:rPr lang="tr-TR" sz="4400" b="1" dirty="0" smtClean="0">
                <a:solidFill>
                  <a:srgbClr val="002060"/>
                </a:solidFill>
              </a:rPr>
              <a:t>Dost…</a:t>
            </a:r>
          </a:p>
          <a:p>
            <a:pPr algn="ctr"/>
            <a:r>
              <a:rPr lang="tr-TR" sz="4400" b="1" dirty="0" smtClean="0">
                <a:solidFill>
                  <a:srgbClr val="002060"/>
                </a:solidFill>
              </a:rPr>
              <a:t>HAYIR</a:t>
            </a:r>
            <a:endParaRPr lang="tr-TR" sz="4400" b="1" dirty="0">
              <a:solidFill>
                <a:srgbClr val="002060"/>
              </a:solidFill>
            </a:endParaRPr>
          </a:p>
        </p:txBody>
      </p:sp>
      <p:pic>
        <p:nvPicPr>
          <p:cNvPr id="9" name="Resim 8"/>
          <p:cNvPicPr>
            <a:picLocks noChangeAspect="1"/>
          </p:cNvPicPr>
          <p:nvPr/>
        </p:nvPicPr>
        <p:blipFill>
          <a:blip r:embed="rId2"/>
          <a:stretch>
            <a:fillRect/>
          </a:stretch>
        </p:blipFill>
        <p:spPr>
          <a:xfrm>
            <a:off x="8593584" y="2060289"/>
            <a:ext cx="3541148" cy="2036424"/>
          </a:xfrm>
          <a:prstGeom prst="rect">
            <a:avLst/>
          </a:prstGeom>
        </p:spPr>
      </p:pic>
      <p:sp>
        <p:nvSpPr>
          <p:cNvPr id="2" name="Dikdörtgen 1"/>
          <p:cNvSpPr/>
          <p:nvPr/>
        </p:nvSpPr>
        <p:spPr>
          <a:xfrm rot="20244056">
            <a:off x="9697077" y="3356106"/>
            <a:ext cx="1561646" cy="584775"/>
          </a:xfrm>
          <a:prstGeom prst="rect">
            <a:avLst/>
          </a:prstGeom>
        </p:spPr>
        <p:txBody>
          <a:bodyPr wrap="none">
            <a:spAutoFit/>
          </a:bodyPr>
          <a:lstStyle/>
          <a:p>
            <a:r>
              <a:rPr lang="tr-TR" sz="3200" b="1" dirty="0">
                <a:solidFill>
                  <a:srgbClr val="0000FF"/>
                </a:solidFill>
              </a:rPr>
              <a:t>ÇOMÜ</a:t>
            </a:r>
          </a:p>
        </p:txBody>
      </p:sp>
      <p:pic>
        <p:nvPicPr>
          <p:cNvPr id="1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076" y="200385"/>
            <a:ext cx="1724132" cy="1724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53364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88136" y="538355"/>
            <a:ext cx="9930846" cy="829263"/>
          </a:xfrm>
        </p:spPr>
        <p:txBody>
          <a:bodyPr>
            <a:normAutofit/>
          </a:bodyPr>
          <a:lstStyle/>
          <a:p>
            <a:r>
              <a:rPr lang="tr-TR" sz="4000" b="1" dirty="0">
                <a:solidFill>
                  <a:srgbClr val="0000FF"/>
                </a:solidFill>
              </a:rPr>
              <a:t>Bağımlılıkla Mücadele </a:t>
            </a:r>
            <a:r>
              <a:rPr lang="tr-TR" sz="4000" b="1" dirty="0" smtClean="0">
                <a:solidFill>
                  <a:srgbClr val="0000FF"/>
                </a:solidFill>
              </a:rPr>
              <a:t>KAPSAMINDA </a:t>
            </a:r>
            <a:endParaRPr lang="tr-TR" sz="4000" b="1" dirty="0">
              <a:solidFill>
                <a:srgbClr val="0000FF"/>
              </a:solidFill>
            </a:endParaRPr>
          </a:p>
        </p:txBody>
      </p:sp>
      <p:sp>
        <p:nvSpPr>
          <p:cNvPr id="3" name="İçerik Yer Tutucusu 2"/>
          <p:cNvSpPr>
            <a:spLocks noGrp="1"/>
          </p:cNvSpPr>
          <p:nvPr>
            <p:ph idx="1"/>
          </p:nvPr>
        </p:nvSpPr>
        <p:spPr>
          <a:xfrm>
            <a:off x="253430" y="1914632"/>
            <a:ext cx="11258751" cy="4723277"/>
          </a:xfrm>
        </p:spPr>
        <p:txBody>
          <a:bodyPr>
            <a:noAutofit/>
          </a:bodyPr>
          <a:lstStyle/>
          <a:p>
            <a:r>
              <a:rPr lang="tr-TR" sz="3200" dirty="0" smtClean="0"/>
              <a:t>1. Merkeze Ait  Aktif Bir </a:t>
            </a:r>
            <a:r>
              <a:rPr lang="tr-TR" sz="3200" dirty="0"/>
              <a:t>Web </a:t>
            </a:r>
            <a:r>
              <a:rPr lang="tr-TR" sz="3200" dirty="0" smtClean="0"/>
              <a:t>Sayfası</a:t>
            </a:r>
            <a:r>
              <a:rPr lang="tr-TR" sz="3200" dirty="0"/>
              <a:t> </a:t>
            </a:r>
            <a:r>
              <a:rPr lang="tr-TR" sz="3200" dirty="0" smtClean="0"/>
              <a:t>(</a:t>
            </a:r>
            <a:r>
              <a:rPr lang="tr-TR" sz="3200" i="1" dirty="0" smtClean="0"/>
              <a:t>Kısa Makale – Video</a:t>
            </a:r>
            <a:r>
              <a:rPr lang="tr-TR" sz="3200" dirty="0" smtClean="0"/>
              <a:t>)</a:t>
            </a:r>
          </a:p>
          <a:p>
            <a:r>
              <a:rPr lang="tr-TR" sz="3200" dirty="0" smtClean="0"/>
              <a:t>2. Bağımlı Olan Öğrencilerin </a:t>
            </a:r>
            <a:r>
              <a:rPr lang="tr-TR" sz="3200" dirty="0"/>
              <a:t>B</a:t>
            </a:r>
            <a:r>
              <a:rPr lang="tr-TR" sz="3200" dirty="0" smtClean="0"/>
              <a:t>elirlenmesi, </a:t>
            </a:r>
          </a:p>
          <a:p>
            <a:pPr marL="0" indent="0">
              <a:buNone/>
            </a:pPr>
            <a:r>
              <a:rPr lang="tr-TR" sz="3200" dirty="0"/>
              <a:t> </a:t>
            </a:r>
            <a:r>
              <a:rPr lang="tr-TR" sz="3200" dirty="0" smtClean="0"/>
              <a:t> - </a:t>
            </a:r>
            <a:r>
              <a:rPr lang="tr-TR" sz="3200" i="1" dirty="0" smtClean="0"/>
              <a:t>Bölüm &amp; Fakülte &amp; Üniversite </a:t>
            </a:r>
          </a:p>
          <a:p>
            <a:r>
              <a:rPr lang="tr-TR" sz="3200" dirty="0" smtClean="0"/>
              <a:t>3. Kantinlerdeki Televizyonlarda Bağımlılıkla Mücadele          </a:t>
            </a:r>
          </a:p>
          <a:p>
            <a:pPr marL="0" indent="0">
              <a:buNone/>
            </a:pPr>
            <a:r>
              <a:rPr lang="tr-TR" sz="3200" dirty="0" smtClean="0"/>
              <a:t>      İçerikli  </a:t>
            </a:r>
            <a:r>
              <a:rPr lang="tr-TR" sz="3200" dirty="0"/>
              <a:t>Kamu </a:t>
            </a:r>
            <a:r>
              <a:rPr lang="tr-TR" sz="3200" dirty="0" smtClean="0"/>
              <a:t>Spotu </a:t>
            </a:r>
          </a:p>
          <a:p>
            <a:r>
              <a:rPr lang="tr-TR" sz="3200" dirty="0" smtClean="0"/>
              <a:t>4</a:t>
            </a:r>
            <a:r>
              <a:rPr lang="tr-TR" sz="3200" dirty="0"/>
              <a:t>. Bağımlılıkla Mücadele </a:t>
            </a:r>
            <a:r>
              <a:rPr lang="tr-TR" sz="3200" dirty="0" smtClean="0"/>
              <a:t>İçerikli Eğitim </a:t>
            </a:r>
            <a:r>
              <a:rPr lang="tr-TR" sz="3200" dirty="0"/>
              <a:t>Desteği </a:t>
            </a:r>
            <a:endParaRPr lang="tr-TR" sz="3200" dirty="0" smtClean="0"/>
          </a:p>
          <a:p>
            <a:pPr lvl="2">
              <a:spcBef>
                <a:spcPts val="0"/>
              </a:spcBef>
              <a:spcAft>
                <a:spcPts val="0"/>
              </a:spcAft>
            </a:pPr>
            <a:r>
              <a:rPr lang="tr-TR" sz="3200" dirty="0" smtClean="0"/>
              <a:t>Haftada 1 Sohbet Toplantısı, </a:t>
            </a:r>
          </a:p>
          <a:p>
            <a:pPr lvl="2">
              <a:spcBef>
                <a:spcPts val="0"/>
              </a:spcBef>
              <a:spcAft>
                <a:spcPts val="0"/>
              </a:spcAft>
            </a:pPr>
            <a:r>
              <a:rPr lang="tr-TR" sz="3200" dirty="0" smtClean="0"/>
              <a:t>Ayda 1 konferans,                   </a:t>
            </a:r>
          </a:p>
          <a:p>
            <a:pPr lvl="2">
              <a:spcBef>
                <a:spcPts val="0"/>
              </a:spcBef>
              <a:spcAft>
                <a:spcPts val="0"/>
              </a:spcAft>
            </a:pPr>
            <a:r>
              <a:rPr lang="tr-TR" sz="3200" dirty="0" smtClean="0"/>
              <a:t>Güz – Bahar Döneminde 1 Panel</a:t>
            </a:r>
          </a:p>
        </p:txBody>
      </p:sp>
      <p:sp>
        <p:nvSpPr>
          <p:cNvPr id="4" name="Veri Yer Tutucusu 3"/>
          <p:cNvSpPr>
            <a:spLocks noGrp="1"/>
          </p:cNvSpPr>
          <p:nvPr>
            <p:ph type="dt" sz="half" idx="10"/>
          </p:nvPr>
        </p:nvSpPr>
        <p:spPr/>
        <p:txBody>
          <a:bodyPr/>
          <a:lstStyle/>
          <a:p>
            <a:fld id="{296ADAC1-DFA3-4E33-9739-9384F1422016}" type="datetime1">
              <a:rPr lang="tr-TR" smtClean="0"/>
              <a:t>2.09.2021</a:t>
            </a:fld>
            <a:endParaRPr lang="tr-TR"/>
          </a:p>
        </p:txBody>
      </p:sp>
      <p:sp>
        <p:nvSpPr>
          <p:cNvPr id="5" name="Altbilgi Yer Tutucusu 4"/>
          <p:cNvSpPr>
            <a:spLocks noGrp="1"/>
          </p:cNvSpPr>
          <p:nvPr>
            <p:ph type="ftr" sz="quarter" idx="11"/>
          </p:nvPr>
        </p:nvSpPr>
        <p:spPr/>
        <p:txBody>
          <a:bodyPr/>
          <a:lstStyle/>
          <a:p>
            <a:r>
              <a:rPr lang="tr-TR" dirty="0" smtClean="0"/>
              <a:t>Prof. Dr. Hürmüz KOÇ</a:t>
            </a:r>
            <a:endParaRPr lang="tr-TR" dirty="0"/>
          </a:p>
        </p:txBody>
      </p:sp>
      <p:sp>
        <p:nvSpPr>
          <p:cNvPr id="6" name="Slayt Numarası Yer Tutucusu 5"/>
          <p:cNvSpPr>
            <a:spLocks noGrp="1"/>
          </p:cNvSpPr>
          <p:nvPr>
            <p:ph type="sldNum" sz="quarter" idx="12"/>
          </p:nvPr>
        </p:nvSpPr>
        <p:spPr/>
        <p:txBody>
          <a:bodyPr/>
          <a:lstStyle/>
          <a:p>
            <a:fld id="{899D1DF9-2793-44CE-8E11-E6CCF84E92FC}" type="slidenum">
              <a:rPr lang="tr-TR" smtClean="0"/>
              <a:t>23</a:t>
            </a:fld>
            <a:endParaRPr lang="tr-TR"/>
          </a:p>
        </p:txBody>
      </p:sp>
      <p:sp>
        <p:nvSpPr>
          <p:cNvPr id="9" name="Dikdörtgen 8"/>
          <p:cNvSpPr/>
          <p:nvPr/>
        </p:nvSpPr>
        <p:spPr>
          <a:xfrm>
            <a:off x="6105474" y="5378128"/>
            <a:ext cx="5525694" cy="1077218"/>
          </a:xfrm>
          <a:prstGeom prst="rect">
            <a:avLst/>
          </a:prstGeom>
        </p:spPr>
        <p:txBody>
          <a:bodyPr wrap="square">
            <a:spAutoFit/>
          </a:bodyPr>
          <a:lstStyle/>
          <a:p>
            <a:pPr lvl="2"/>
            <a:r>
              <a:rPr lang="tr-TR" sz="3200" b="1" dirty="0">
                <a:solidFill>
                  <a:srgbClr val="C00000"/>
                </a:solidFill>
              </a:rPr>
              <a:t>[</a:t>
            </a:r>
            <a:r>
              <a:rPr lang="tr-TR" sz="3200" b="1" dirty="0">
                <a:solidFill>
                  <a:srgbClr val="002060"/>
                </a:solidFill>
              </a:rPr>
              <a:t>Alanında Uzman Kişilerin Katılımı </a:t>
            </a:r>
            <a:r>
              <a:rPr lang="tr-TR" sz="3200" b="1" dirty="0" smtClean="0">
                <a:solidFill>
                  <a:srgbClr val="002060"/>
                </a:solidFill>
              </a:rPr>
              <a:t>İle</a:t>
            </a:r>
            <a:r>
              <a:rPr lang="tr-TR" sz="3200" b="1" dirty="0" smtClean="0">
                <a:solidFill>
                  <a:srgbClr val="C00000"/>
                </a:solidFill>
              </a:rPr>
              <a:t>]</a:t>
            </a:r>
            <a:endParaRPr lang="tr-TR" sz="3200" b="1" dirty="0">
              <a:solidFill>
                <a:srgbClr val="C00000"/>
              </a:solidFill>
            </a:endParaRPr>
          </a:p>
        </p:txBody>
      </p:sp>
      <p:sp>
        <p:nvSpPr>
          <p:cNvPr id="7" name="Dikdörtgen 6"/>
          <p:cNvSpPr/>
          <p:nvPr/>
        </p:nvSpPr>
        <p:spPr>
          <a:xfrm>
            <a:off x="600297" y="1284742"/>
            <a:ext cx="9952373" cy="584775"/>
          </a:xfrm>
          <a:prstGeom prst="rect">
            <a:avLst/>
          </a:prstGeom>
        </p:spPr>
        <p:txBody>
          <a:bodyPr wrap="square">
            <a:spAutoFit/>
          </a:bodyPr>
          <a:lstStyle/>
          <a:p>
            <a:r>
              <a:rPr lang="tr-TR" sz="3200" b="1" dirty="0" smtClean="0">
                <a:solidFill>
                  <a:srgbClr val="C00000"/>
                </a:solidFill>
              </a:rPr>
              <a:t>&amp; Eğitici Bir Ekibinin Kurulması ve Eğitilmesi  </a:t>
            </a:r>
            <a:endParaRPr lang="tr-TR" sz="3200" b="1" dirty="0">
              <a:solidFill>
                <a:srgbClr val="C00000"/>
              </a:solidFill>
            </a:endParaRPr>
          </a:p>
        </p:txBody>
      </p:sp>
    </p:spTree>
    <p:extLst>
      <p:ext uri="{BB962C8B-B14F-4D97-AF65-F5344CB8AC3E}">
        <p14:creationId xmlns:p14="http://schemas.microsoft.com/office/powerpoint/2010/main" val="6803925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296ADAC1-DFA3-4E33-9739-9384F1422016}" type="datetime1">
              <a:rPr lang="tr-TR" smtClean="0"/>
              <a:t>2.09.2021</a:t>
            </a:fld>
            <a:endParaRPr lang="tr-TR"/>
          </a:p>
        </p:txBody>
      </p:sp>
      <p:sp>
        <p:nvSpPr>
          <p:cNvPr id="5" name="Altbilgi Yer Tutucusu 4"/>
          <p:cNvSpPr>
            <a:spLocks noGrp="1"/>
          </p:cNvSpPr>
          <p:nvPr>
            <p:ph type="ftr" sz="quarter" idx="11"/>
          </p:nvPr>
        </p:nvSpPr>
        <p:spPr/>
        <p:txBody>
          <a:bodyPr/>
          <a:lstStyle/>
          <a:p>
            <a:r>
              <a:rPr lang="tr-TR" smtClean="0"/>
              <a:t>Prof. Dr. Hürmüz KOÇ</a:t>
            </a:r>
            <a:endParaRPr lang="tr-TR"/>
          </a:p>
        </p:txBody>
      </p:sp>
      <p:sp>
        <p:nvSpPr>
          <p:cNvPr id="6" name="Slayt Numarası Yer Tutucusu 5"/>
          <p:cNvSpPr>
            <a:spLocks noGrp="1"/>
          </p:cNvSpPr>
          <p:nvPr>
            <p:ph type="sldNum" sz="quarter" idx="12"/>
          </p:nvPr>
        </p:nvSpPr>
        <p:spPr/>
        <p:txBody>
          <a:bodyPr/>
          <a:lstStyle/>
          <a:p>
            <a:fld id="{899D1DF9-2793-44CE-8E11-E6CCF84E92FC}" type="slidenum">
              <a:rPr lang="tr-TR" smtClean="0"/>
              <a:t>24</a:t>
            </a:fld>
            <a:endParaRPr lang="tr-TR"/>
          </a:p>
        </p:txBody>
      </p:sp>
      <p:sp>
        <p:nvSpPr>
          <p:cNvPr id="7" name="İçerik Yer Tutucusu 6"/>
          <p:cNvSpPr>
            <a:spLocks noGrp="1"/>
          </p:cNvSpPr>
          <p:nvPr>
            <p:ph idx="1"/>
          </p:nvPr>
        </p:nvSpPr>
        <p:spPr>
          <a:xfrm>
            <a:off x="697519" y="878890"/>
            <a:ext cx="10941106" cy="4612545"/>
          </a:xfrm>
          <a:prstGeom prst="rect">
            <a:avLst/>
          </a:prstGeom>
        </p:spPr>
        <p:txBody>
          <a:bodyPr wrap="square">
            <a:spAutoFit/>
          </a:bodyPr>
          <a:lstStyle/>
          <a:p>
            <a:r>
              <a:rPr lang="tr-TR" sz="3200" dirty="0"/>
              <a:t>5. Bağımlılıkla Mücadele İçerikli </a:t>
            </a:r>
            <a:r>
              <a:rPr lang="tr-TR" sz="3200" dirty="0" smtClean="0"/>
              <a:t>Ev Ziyaretleri </a:t>
            </a:r>
          </a:p>
          <a:p>
            <a:r>
              <a:rPr lang="tr-TR" sz="3200" dirty="0" smtClean="0"/>
              <a:t>6</a:t>
            </a:r>
            <a:r>
              <a:rPr lang="tr-TR" sz="3200" dirty="0"/>
              <a:t>. Bağımlılıkla Mücadele İçerikli </a:t>
            </a:r>
            <a:r>
              <a:rPr lang="tr-TR" sz="3200" dirty="0" smtClean="0"/>
              <a:t>Billboard Afiş Çalışması</a:t>
            </a:r>
            <a:endParaRPr lang="tr-TR" sz="3200" dirty="0"/>
          </a:p>
          <a:p>
            <a:r>
              <a:rPr lang="tr-TR" sz="3200" dirty="0" smtClean="0"/>
              <a:t>7</a:t>
            </a:r>
            <a:r>
              <a:rPr lang="tr-TR" sz="3200" dirty="0"/>
              <a:t>. Bağımlılıkla Mücadele İçerikli </a:t>
            </a:r>
            <a:r>
              <a:rPr lang="tr-TR" sz="3200" dirty="0" smtClean="0"/>
              <a:t>Otobüs Duraklarında   </a:t>
            </a:r>
          </a:p>
          <a:p>
            <a:pPr marL="0" indent="0">
              <a:buNone/>
            </a:pPr>
            <a:r>
              <a:rPr lang="tr-TR" sz="3200" dirty="0"/>
              <a:t> </a:t>
            </a:r>
            <a:r>
              <a:rPr lang="tr-TR" sz="3200" dirty="0" smtClean="0"/>
              <a:t>     Sesli Bilgilendirme Mesajları </a:t>
            </a:r>
          </a:p>
          <a:p>
            <a:r>
              <a:rPr lang="tr-TR" sz="3200" dirty="0" smtClean="0"/>
              <a:t>8</a:t>
            </a:r>
            <a:r>
              <a:rPr lang="tr-TR" sz="3200" dirty="0"/>
              <a:t>. Bağımlılıkla Mücadele </a:t>
            </a:r>
            <a:r>
              <a:rPr lang="tr-TR" sz="3200" dirty="0" smtClean="0"/>
              <a:t>Amaçlı Düzenli Bir Şekilde SMS  </a:t>
            </a:r>
          </a:p>
          <a:p>
            <a:pPr marL="0" indent="0">
              <a:buNone/>
            </a:pPr>
            <a:r>
              <a:rPr lang="tr-TR" sz="3200" dirty="0"/>
              <a:t> </a:t>
            </a:r>
            <a:r>
              <a:rPr lang="tr-TR" sz="3200" dirty="0" smtClean="0"/>
              <a:t>     Gönderilmesi</a:t>
            </a:r>
          </a:p>
          <a:p>
            <a:r>
              <a:rPr lang="tr-TR" sz="3200" dirty="0" smtClean="0"/>
              <a:t>9. </a:t>
            </a:r>
            <a:r>
              <a:rPr lang="tr-TR" sz="3200" dirty="0"/>
              <a:t>Bağımlılıkla Mücadele </a:t>
            </a:r>
            <a:r>
              <a:rPr lang="tr-TR" sz="3200" dirty="0" smtClean="0"/>
              <a:t>Amaçlı Kafelere Masa Üstü ve </a:t>
            </a:r>
          </a:p>
          <a:p>
            <a:pPr marL="274320" lvl="1" indent="0">
              <a:buNone/>
            </a:pPr>
            <a:r>
              <a:rPr lang="tr-TR" sz="3200" dirty="0"/>
              <a:t> </a:t>
            </a:r>
            <a:r>
              <a:rPr lang="tr-TR" sz="3200" dirty="0" smtClean="0"/>
              <a:t>  Duvarlara Bilgilendirme Resim ve Sözler</a:t>
            </a:r>
          </a:p>
        </p:txBody>
      </p:sp>
      <p:pic>
        <p:nvPicPr>
          <p:cNvPr id="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9022" y="200385"/>
            <a:ext cx="1282186" cy="1282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58326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19091" y="603681"/>
            <a:ext cx="11061577" cy="5601810"/>
          </a:xfrm>
        </p:spPr>
        <p:txBody>
          <a:bodyPr>
            <a:noAutofit/>
          </a:bodyPr>
          <a:lstStyle/>
          <a:p>
            <a:r>
              <a:rPr lang="tr-TR" sz="2800" dirty="0" smtClean="0"/>
              <a:t>10 .</a:t>
            </a:r>
            <a:r>
              <a:rPr lang="tr-TR" sz="2800" dirty="0"/>
              <a:t> </a:t>
            </a:r>
            <a:r>
              <a:rPr lang="tr-TR" sz="2800" b="1" i="1" dirty="0"/>
              <a:t>Bağımlılıkla Mücadele </a:t>
            </a:r>
            <a:r>
              <a:rPr lang="tr-TR" sz="2800" b="1" i="1" dirty="0" smtClean="0"/>
              <a:t>Kapsamında Yaz – kış Kampları </a:t>
            </a:r>
            <a:endParaRPr lang="tr-TR" sz="2800" b="1" i="1" dirty="0"/>
          </a:p>
          <a:p>
            <a:r>
              <a:rPr lang="tr-TR" sz="2800" dirty="0" smtClean="0"/>
              <a:t>11. </a:t>
            </a:r>
            <a:r>
              <a:rPr lang="tr-TR" sz="2800" dirty="0"/>
              <a:t>Bağımlılıkla Mücadele </a:t>
            </a:r>
            <a:r>
              <a:rPr lang="tr-TR" sz="2800" dirty="0" smtClean="0"/>
              <a:t>Kapsamında, ÇOMÜ </a:t>
            </a:r>
            <a:r>
              <a:rPr lang="tr-TR" sz="2800" dirty="0" err="1" smtClean="0"/>
              <a:t>Fitness</a:t>
            </a:r>
            <a:r>
              <a:rPr lang="tr-TR" sz="2800" dirty="0" smtClean="0"/>
              <a:t> </a:t>
            </a:r>
          </a:p>
          <a:p>
            <a:pPr marL="0" indent="0">
              <a:buNone/>
            </a:pPr>
            <a:r>
              <a:rPr lang="tr-TR" sz="2800" dirty="0"/>
              <a:t> </a:t>
            </a:r>
            <a:r>
              <a:rPr lang="tr-TR" sz="2800" dirty="0" smtClean="0"/>
              <a:t>       Merkezi Başta Olmak </a:t>
            </a:r>
            <a:r>
              <a:rPr lang="tr-TR" sz="2800" dirty="0"/>
              <a:t>Ü</a:t>
            </a:r>
            <a:r>
              <a:rPr lang="tr-TR" sz="2800" dirty="0" smtClean="0"/>
              <a:t>zere Spor Tesislerine Ücretsiz Üyelik </a:t>
            </a:r>
          </a:p>
          <a:p>
            <a:pPr marL="0" indent="0">
              <a:buNone/>
            </a:pPr>
            <a:r>
              <a:rPr lang="tr-TR" sz="2800" dirty="0" smtClean="0"/>
              <a:t>         Yapılması </a:t>
            </a:r>
          </a:p>
          <a:p>
            <a:pPr>
              <a:lnSpc>
                <a:spcPct val="120000"/>
              </a:lnSpc>
              <a:spcBef>
                <a:spcPts val="0"/>
              </a:spcBef>
              <a:spcAft>
                <a:spcPts val="600"/>
              </a:spcAft>
            </a:pPr>
            <a:r>
              <a:rPr lang="tr-TR" sz="2800" dirty="0" smtClean="0"/>
              <a:t>12. </a:t>
            </a:r>
            <a:r>
              <a:rPr lang="tr-TR" sz="2800" dirty="0"/>
              <a:t>Bağımlılık </a:t>
            </a:r>
            <a:r>
              <a:rPr lang="tr-TR" sz="2800" dirty="0" smtClean="0"/>
              <a:t>tedavisinde başarılı olan kişiye, Gençlik ve Spor Bakanlığı İle ÇOMÜ Rektörlüğü (Araştırma Merkezi) arasında yapılacak protokol kapsamında, bireyin çevre değişikliği için farklı illerimizde bulunan Gençlik ve Spor İl Müdürlüklerimize bağlı kamp eğitim merkezlerinde ödül amaçlı kamp yaptırılması ve o ildeki turistlik yerlerin gezdirilmesi…</a:t>
            </a:r>
          </a:p>
          <a:p>
            <a:pPr>
              <a:lnSpc>
                <a:spcPct val="120000"/>
              </a:lnSpc>
              <a:spcBef>
                <a:spcPts val="0"/>
              </a:spcBef>
              <a:spcAft>
                <a:spcPts val="600"/>
              </a:spcAft>
            </a:pPr>
            <a:r>
              <a:rPr lang="tr-TR" sz="2800" dirty="0" smtClean="0"/>
              <a:t>13. Örnek model olarak İstihdam noktasında katkı sunmak </a:t>
            </a:r>
            <a:endParaRPr lang="tr-TR" sz="2800" dirty="0"/>
          </a:p>
          <a:p>
            <a:pPr marL="0" indent="0">
              <a:buNone/>
            </a:pPr>
            <a:endParaRPr lang="tr-TR" sz="2800" dirty="0"/>
          </a:p>
          <a:p>
            <a:endParaRPr lang="tr-TR" sz="2800" dirty="0"/>
          </a:p>
        </p:txBody>
      </p:sp>
      <p:sp>
        <p:nvSpPr>
          <p:cNvPr id="4" name="Veri Yer Tutucusu 3"/>
          <p:cNvSpPr>
            <a:spLocks noGrp="1"/>
          </p:cNvSpPr>
          <p:nvPr>
            <p:ph type="dt" sz="half" idx="10"/>
          </p:nvPr>
        </p:nvSpPr>
        <p:spPr/>
        <p:txBody>
          <a:bodyPr/>
          <a:lstStyle/>
          <a:p>
            <a:fld id="{296ADAC1-DFA3-4E33-9739-9384F1422016}" type="datetime1">
              <a:rPr lang="tr-TR" smtClean="0"/>
              <a:t>2.09.2021</a:t>
            </a:fld>
            <a:endParaRPr lang="tr-TR"/>
          </a:p>
        </p:txBody>
      </p:sp>
      <p:sp>
        <p:nvSpPr>
          <p:cNvPr id="5" name="Altbilgi Yer Tutucusu 4"/>
          <p:cNvSpPr>
            <a:spLocks noGrp="1"/>
          </p:cNvSpPr>
          <p:nvPr>
            <p:ph type="ftr" sz="quarter" idx="11"/>
          </p:nvPr>
        </p:nvSpPr>
        <p:spPr/>
        <p:txBody>
          <a:bodyPr/>
          <a:lstStyle/>
          <a:p>
            <a:r>
              <a:rPr lang="tr-TR" smtClean="0"/>
              <a:t>Prof. Dr. Hürmüz KOÇ</a:t>
            </a:r>
            <a:endParaRPr lang="tr-TR"/>
          </a:p>
        </p:txBody>
      </p:sp>
      <p:sp>
        <p:nvSpPr>
          <p:cNvPr id="6" name="Slayt Numarası Yer Tutucusu 5"/>
          <p:cNvSpPr>
            <a:spLocks noGrp="1"/>
          </p:cNvSpPr>
          <p:nvPr>
            <p:ph type="sldNum" sz="quarter" idx="12"/>
          </p:nvPr>
        </p:nvSpPr>
        <p:spPr/>
        <p:txBody>
          <a:bodyPr/>
          <a:lstStyle/>
          <a:p>
            <a:fld id="{899D1DF9-2793-44CE-8E11-E6CCF84E92FC}" type="slidenum">
              <a:rPr lang="tr-TR" smtClean="0"/>
              <a:t>25</a:t>
            </a:fld>
            <a:endParaRPr lang="tr-TR"/>
          </a:p>
        </p:txBody>
      </p:sp>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20582" y="67972"/>
            <a:ext cx="1071418" cy="1071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01083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37508" y="484632"/>
            <a:ext cx="9290739" cy="1056785"/>
          </a:xfrm>
        </p:spPr>
        <p:txBody>
          <a:bodyPr>
            <a:normAutofit/>
          </a:bodyPr>
          <a:lstStyle/>
          <a:p>
            <a:r>
              <a:rPr lang="tr-TR" sz="4000" dirty="0">
                <a:solidFill>
                  <a:srgbClr val="002060"/>
                </a:solidFill>
              </a:rPr>
              <a:t>Bağımlılıkla Mücadele </a:t>
            </a:r>
            <a:r>
              <a:rPr lang="tr-TR" sz="4000" dirty="0" smtClean="0">
                <a:solidFill>
                  <a:srgbClr val="002060"/>
                </a:solidFill>
              </a:rPr>
              <a:t>KAPSAMINDA; </a:t>
            </a:r>
            <a:endParaRPr lang="tr-TR" sz="4000" dirty="0">
              <a:solidFill>
                <a:srgbClr val="002060"/>
              </a:solidFill>
            </a:endParaRPr>
          </a:p>
        </p:txBody>
      </p:sp>
      <p:sp>
        <p:nvSpPr>
          <p:cNvPr id="3" name="İçerik Yer Tutucusu 2"/>
          <p:cNvSpPr>
            <a:spLocks noGrp="1"/>
          </p:cNvSpPr>
          <p:nvPr>
            <p:ph idx="1"/>
          </p:nvPr>
        </p:nvSpPr>
        <p:spPr>
          <a:xfrm>
            <a:off x="321979" y="1415578"/>
            <a:ext cx="11786893" cy="4857206"/>
          </a:xfrm>
        </p:spPr>
        <p:txBody>
          <a:bodyPr>
            <a:noAutofit/>
          </a:bodyPr>
          <a:lstStyle/>
          <a:p>
            <a:r>
              <a:rPr lang="tr-TR" sz="2800" b="1" i="1" dirty="0" smtClean="0"/>
              <a:t>Gençlik </a:t>
            </a:r>
            <a:r>
              <a:rPr lang="tr-TR" sz="2800" b="1" i="1" dirty="0"/>
              <a:t>ve Spor İl Müdürlüğü ile ÇOMÜ Spor Bilimleri Fakültesi Arasında Yapılacak Ortak </a:t>
            </a:r>
            <a:r>
              <a:rPr lang="tr-TR" sz="2800" b="1" i="1" dirty="0" smtClean="0"/>
              <a:t>Çalışmalar..</a:t>
            </a:r>
          </a:p>
          <a:p>
            <a:r>
              <a:rPr lang="tr-TR" sz="2800" dirty="0" smtClean="0"/>
              <a:t>AB Eğitim Proje Kapsamında, </a:t>
            </a:r>
            <a:r>
              <a:rPr lang="tr-TR" sz="2800" dirty="0"/>
              <a:t>İlimizde Yaşayan Özel </a:t>
            </a:r>
            <a:r>
              <a:rPr lang="tr-TR" sz="2800" dirty="0" err="1"/>
              <a:t>Etnisiteye</a:t>
            </a:r>
            <a:r>
              <a:rPr lang="tr-TR" sz="2800" dirty="0"/>
              <a:t> </a:t>
            </a:r>
            <a:r>
              <a:rPr lang="tr-TR" sz="2800" dirty="0" smtClean="0"/>
              <a:t>Dayalı Coğrafik Yerleşim Alanında Gençlik Merkezi Açılması </a:t>
            </a:r>
          </a:p>
          <a:p>
            <a:r>
              <a:rPr lang="tr-TR" sz="2800" dirty="0" smtClean="0"/>
              <a:t>Gençlik  Rehberlik ve Araştırma Ofisi</a:t>
            </a:r>
          </a:p>
          <a:p>
            <a:r>
              <a:rPr lang="tr-TR" sz="2800" dirty="0" smtClean="0"/>
              <a:t>Gençlik Programları Ofisi Açılması</a:t>
            </a:r>
          </a:p>
          <a:p>
            <a:r>
              <a:rPr lang="tr-TR" sz="2800" dirty="0" smtClean="0"/>
              <a:t>Farklı </a:t>
            </a:r>
            <a:r>
              <a:rPr lang="tr-TR" sz="2800" dirty="0" err="1" smtClean="0"/>
              <a:t>Etnisiteye</a:t>
            </a:r>
            <a:r>
              <a:rPr lang="tr-TR" sz="2800" dirty="0" smtClean="0"/>
              <a:t> Dayalı Popülasyona Dans ve Folklor Eğitimi Verilmesi</a:t>
            </a:r>
          </a:p>
          <a:p>
            <a:r>
              <a:rPr lang="tr-TR" sz="2800" dirty="0" smtClean="0"/>
              <a:t>Tüm Gençliği Kucaklayacak Gençlik Meclisi</a:t>
            </a:r>
          </a:p>
          <a:p>
            <a:r>
              <a:rPr lang="tr-TR" sz="2800" dirty="0" smtClean="0"/>
              <a:t>Tüm Okul Çocuklarını Kucaklayacak Çocuk Meclisi </a:t>
            </a:r>
          </a:p>
          <a:p>
            <a:r>
              <a:rPr lang="tr-TR" sz="2800" dirty="0" smtClean="0"/>
              <a:t>Gönüllü Gençlik Ofisleri </a:t>
            </a:r>
          </a:p>
          <a:p>
            <a:endParaRPr lang="tr-TR" sz="2800" dirty="0" smtClean="0"/>
          </a:p>
          <a:p>
            <a:endParaRPr lang="tr-TR" sz="2800" dirty="0"/>
          </a:p>
        </p:txBody>
      </p:sp>
      <p:sp>
        <p:nvSpPr>
          <p:cNvPr id="4" name="Veri Yer Tutucusu 3"/>
          <p:cNvSpPr>
            <a:spLocks noGrp="1"/>
          </p:cNvSpPr>
          <p:nvPr>
            <p:ph type="dt" sz="half" idx="10"/>
          </p:nvPr>
        </p:nvSpPr>
        <p:spPr/>
        <p:txBody>
          <a:bodyPr/>
          <a:lstStyle/>
          <a:p>
            <a:fld id="{296ADAC1-DFA3-4E33-9739-9384F1422016}" type="datetime1">
              <a:rPr lang="tr-TR" smtClean="0"/>
              <a:t>2.09.2021</a:t>
            </a:fld>
            <a:endParaRPr lang="tr-TR"/>
          </a:p>
        </p:txBody>
      </p:sp>
      <p:sp>
        <p:nvSpPr>
          <p:cNvPr id="5" name="Altbilgi Yer Tutucusu 4"/>
          <p:cNvSpPr>
            <a:spLocks noGrp="1"/>
          </p:cNvSpPr>
          <p:nvPr>
            <p:ph type="ftr" sz="quarter" idx="11"/>
          </p:nvPr>
        </p:nvSpPr>
        <p:spPr/>
        <p:txBody>
          <a:bodyPr/>
          <a:lstStyle/>
          <a:p>
            <a:r>
              <a:rPr lang="tr-TR" smtClean="0"/>
              <a:t>Prof. Dr. Hürmüz KOÇ</a:t>
            </a:r>
            <a:endParaRPr lang="tr-TR"/>
          </a:p>
        </p:txBody>
      </p:sp>
      <p:sp>
        <p:nvSpPr>
          <p:cNvPr id="6" name="Slayt Numarası Yer Tutucusu 5"/>
          <p:cNvSpPr>
            <a:spLocks noGrp="1"/>
          </p:cNvSpPr>
          <p:nvPr>
            <p:ph type="sldNum" sz="quarter" idx="12"/>
          </p:nvPr>
        </p:nvSpPr>
        <p:spPr/>
        <p:txBody>
          <a:bodyPr/>
          <a:lstStyle/>
          <a:p>
            <a:fld id="{899D1DF9-2793-44CE-8E11-E6CCF84E92FC}" type="slidenum">
              <a:rPr lang="tr-TR" smtClean="0"/>
              <a:t>26</a:t>
            </a:fld>
            <a:endParaRPr lang="tr-TR"/>
          </a:p>
        </p:txBody>
      </p:sp>
    </p:spTree>
    <p:extLst>
      <p:ext uri="{BB962C8B-B14F-4D97-AF65-F5344CB8AC3E}">
        <p14:creationId xmlns:p14="http://schemas.microsoft.com/office/powerpoint/2010/main" val="6351605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46559" y="557349"/>
            <a:ext cx="11040344" cy="5562600"/>
          </a:xfrm>
        </p:spPr>
        <p:txBody>
          <a:bodyPr>
            <a:normAutofit/>
          </a:bodyPr>
          <a:lstStyle/>
          <a:p>
            <a:r>
              <a:rPr lang="tr-TR" sz="2800" dirty="0" smtClean="0"/>
              <a:t>Fakülteler, yüksekokullar ve Meslek </a:t>
            </a:r>
            <a:r>
              <a:rPr lang="tr-TR" sz="2800" dirty="0"/>
              <a:t>Y</a:t>
            </a:r>
            <a:r>
              <a:rPr lang="tr-TR" sz="2800" dirty="0" smtClean="0"/>
              <a:t>üksekokullar arasında farklı branşlarda </a:t>
            </a:r>
            <a:r>
              <a:rPr lang="tr-TR" sz="2800" b="1" i="1" dirty="0" smtClean="0"/>
              <a:t>kampüs ligi </a:t>
            </a:r>
            <a:r>
              <a:rPr lang="tr-TR" sz="2800" dirty="0" smtClean="0"/>
              <a:t>oluşturulması, dereceye giren birimlere bayrak verilmesi ve bu bayrakların bir sonraki lig bitimine kadar okullarının önünde asılı kalması.. </a:t>
            </a:r>
          </a:p>
          <a:p>
            <a:r>
              <a:rPr lang="tr-TR" sz="2800" dirty="0" smtClean="0"/>
              <a:t>Milli Eğitim Bakanlığına bağlı okullarda, İl Milli Eğitim Müdürlüğü, Gençlik ve Spor İl Müdürlüğü ve  ÇOMÜ Araştırma </a:t>
            </a:r>
            <a:r>
              <a:rPr lang="tr-TR" sz="2800" dirty="0"/>
              <a:t>M</a:t>
            </a:r>
            <a:r>
              <a:rPr lang="tr-TR" sz="2800" dirty="0" smtClean="0"/>
              <a:t>erkezi arasında yapılacak koordinasyon ile farklı branşlarda </a:t>
            </a:r>
            <a:r>
              <a:rPr lang="tr-TR" sz="2800" b="1" dirty="0" smtClean="0"/>
              <a:t>Gençlik  Ligi </a:t>
            </a:r>
            <a:r>
              <a:rPr lang="tr-TR" sz="2800" dirty="0" smtClean="0"/>
              <a:t>oluşturulmalı..</a:t>
            </a:r>
            <a:r>
              <a:rPr lang="tr-TR" sz="2800" dirty="0"/>
              <a:t> dereceye giren </a:t>
            </a:r>
            <a:r>
              <a:rPr lang="tr-TR" sz="2800" dirty="0" smtClean="0"/>
              <a:t>okullara </a:t>
            </a:r>
            <a:r>
              <a:rPr lang="tr-TR" sz="2800" dirty="0"/>
              <a:t>bayrak verilmesi ve bu bayrakların bir sonraki </a:t>
            </a:r>
            <a:r>
              <a:rPr lang="tr-TR" sz="2800" dirty="0" smtClean="0"/>
              <a:t>eğitim öğretim bitimine </a:t>
            </a:r>
            <a:r>
              <a:rPr lang="tr-TR" sz="2800" dirty="0"/>
              <a:t>kadar okullarının önünde asılı </a:t>
            </a:r>
            <a:r>
              <a:rPr lang="tr-TR" sz="2800" dirty="0" smtClean="0"/>
              <a:t>kalması…</a:t>
            </a:r>
          </a:p>
          <a:p>
            <a:r>
              <a:rPr lang="tr-TR" sz="2800" dirty="0" smtClean="0"/>
              <a:t>Çanakkale gençliğine yönelik geleneksel okçuluk faaliyeti başlatılması..</a:t>
            </a:r>
          </a:p>
          <a:p>
            <a:r>
              <a:rPr lang="tr-TR" sz="2800" dirty="0" smtClean="0"/>
              <a:t>Suça karışmış çocukların egzersiz yoluyla rehabilitasyonu..</a:t>
            </a:r>
            <a:endParaRPr lang="tr-TR" sz="2800" dirty="0"/>
          </a:p>
          <a:p>
            <a:endParaRPr lang="tr-TR" sz="2800" dirty="0"/>
          </a:p>
        </p:txBody>
      </p:sp>
      <p:sp>
        <p:nvSpPr>
          <p:cNvPr id="4" name="Veri Yer Tutucusu 3"/>
          <p:cNvSpPr>
            <a:spLocks noGrp="1"/>
          </p:cNvSpPr>
          <p:nvPr>
            <p:ph type="dt" sz="half" idx="10"/>
          </p:nvPr>
        </p:nvSpPr>
        <p:spPr/>
        <p:txBody>
          <a:bodyPr/>
          <a:lstStyle/>
          <a:p>
            <a:fld id="{296ADAC1-DFA3-4E33-9739-9384F1422016}" type="datetime1">
              <a:rPr lang="tr-TR" smtClean="0"/>
              <a:t>2.09.2021</a:t>
            </a:fld>
            <a:endParaRPr lang="tr-TR"/>
          </a:p>
        </p:txBody>
      </p:sp>
      <p:sp>
        <p:nvSpPr>
          <p:cNvPr id="5" name="Altbilgi Yer Tutucusu 4"/>
          <p:cNvSpPr>
            <a:spLocks noGrp="1"/>
          </p:cNvSpPr>
          <p:nvPr>
            <p:ph type="ftr" sz="quarter" idx="11"/>
          </p:nvPr>
        </p:nvSpPr>
        <p:spPr/>
        <p:txBody>
          <a:bodyPr/>
          <a:lstStyle/>
          <a:p>
            <a:r>
              <a:rPr lang="tr-TR" smtClean="0"/>
              <a:t>Prof. Dr. Hürmüz KOÇ</a:t>
            </a:r>
            <a:endParaRPr lang="tr-TR"/>
          </a:p>
        </p:txBody>
      </p:sp>
      <p:sp>
        <p:nvSpPr>
          <p:cNvPr id="6" name="Slayt Numarası Yer Tutucusu 5"/>
          <p:cNvSpPr>
            <a:spLocks noGrp="1"/>
          </p:cNvSpPr>
          <p:nvPr>
            <p:ph type="sldNum" sz="quarter" idx="12"/>
          </p:nvPr>
        </p:nvSpPr>
        <p:spPr/>
        <p:txBody>
          <a:bodyPr/>
          <a:lstStyle/>
          <a:p>
            <a:fld id="{899D1DF9-2793-44CE-8E11-E6CCF84E92FC}" type="slidenum">
              <a:rPr lang="tr-TR" smtClean="0"/>
              <a:t>27</a:t>
            </a:fld>
            <a:endParaRPr lang="tr-TR"/>
          </a:p>
        </p:txBody>
      </p:sp>
    </p:spTree>
    <p:extLst>
      <p:ext uri="{BB962C8B-B14F-4D97-AF65-F5344CB8AC3E}">
        <p14:creationId xmlns:p14="http://schemas.microsoft.com/office/powerpoint/2010/main" val="21904969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Dikdörtgen"/>
          <p:cNvSpPr/>
          <p:nvPr/>
        </p:nvSpPr>
        <p:spPr>
          <a:xfrm>
            <a:off x="1448484" y="462855"/>
            <a:ext cx="9219516" cy="954107"/>
          </a:xfrm>
          <a:prstGeom prst="rect">
            <a:avLst/>
          </a:prstGeom>
        </p:spPr>
        <p:txBody>
          <a:bodyPr wrap="square">
            <a:spAutoFit/>
          </a:bodyPr>
          <a:lstStyle/>
          <a:p>
            <a:pPr algn="ctr"/>
            <a:r>
              <a:rPr lang="tr-TR" sz="2800" b="1" i="1" dirty="0" smtClean="0">
                <a:solidFill>
                  <a:srgbClr val="002060"/>
                </a:solidFill>
                <a:latin typeface="Arial" pitchFamily="34" charset="0"/>
                <a:cs typeface="Arial" pitchFamily="34" charset="0"/>
              </a:rPr>
              <a:t>Spora Bağımlılık Zirveye &amp; Maddeye Bağımlılık ise Zindana Götürür…</a:t>
            </a:r>
            <a:endParaRPr lang="tr-TR" sz="2800" dirty="0">
              <a:solidFill>
                <a:srgbClr val="002060"/>
              </a:solidFill>
            </a:endParaRPr>
          </a:p>
        </p:txBody>
      </p:sp>
      <p:pic>
        <p:nvPicPr>
          <p:cNvPr id="6" name="5 Resim" descr="plateau.png"/>
          <p:cNvPicPr>
            <a:picLocks noChangeAspect="1"/>
          </p:cNvPicPr>
          <p:nvPr/>
        </p:nvPicPr>
        <p:blipFill>
          <a:blip r:embed="rId2" cstate="print"/>
          <a:stretch>
            <a:fillRect/>
          </a:stretch>
        </p:blipFill>
        <p:spPr>
          <a:xfrm>
            <a:off x="1448484" y="1547988"/>
            <a:ext cx="8389084" cy="4724796"/>
          </a:xfrm>
          <a:prstGeom prst="rect">
            <a:avLst/>
          </a:prstGeom>
        </p:spPr>
      </p:pic>
      <p:sp>
        <p:nvSpPr>
          <p:cNvPr id="11" name="10 Metin kutusu"/>
          <p:cNvSpPr txBox="1"/>
          <p:nvPr/>
        </p:nvSpPr>
        <p:spPr>
          <a:xfrm>
            <a:off x="1179576" y="5473006"/>
            <a:ext cx="9488424" cy="523220"/>
          </a:xfrm>
          <a:prstGeom prst="rect">
            <a:avLst/>
          </a:prstGeom>
          <a:noFill/>
        </p:spPr>
        <p:txBody>
          <a:bodyPr wrap="square" rtlCol="0">
            <a:spAutoFit/>
          </a:bodyPr>
          <a:lstStyle/>
          <a:p>
            <a:pPr algn="ctr"/>
            <a:r>
              <a:rPr lang="tr-TR" sz="2800" b="1" i="1" dirty="0" smtClean="0">
                <a:solidFill>
                  <a:srgbClr val="002060"/>
                </a:solidFill>
                <a:latin typeface="Arial" pitchFamily="34" charset="0"/>
                <a:cs typeface="Arial" pitchFamily="34" charset="0"/>
              </a:rPr>
              <a:t>. </a:t>
            </a:r>
            <a:endParaRPr lang="tr-TR" sz="2800" b="1" i="1" dirty="0">
              <a:solidFill>
                <a:srgbClr val="002060"/>
              </a:solidFill>
              <a:latin typeface="Arial" pitchFamily="34" charset="0"/>
              <a:cs typeface="Arial" pitchFamily="34" charset="0"/>
            </a:endParaRPr>
          </a:p>
        </p:txBody>
      </p:sp>
      <p:sp>
        <p:nvSpPr>
          <p:cNvPr id="2" name="Veri Yer Tutucusu 1"/>
          <p:cNvSpPr>
            <a:spLocks noGrp="1"/>
          </p:cNvSpPr>
          <p:nvPr>
            <p:ph type="dt" sz="half" idx="10"/>
          </p:nvPr>
        </p:nvSpPr>
        <p:spPr>
          <a:xfrm>
            <a:off x="7909996" y="6153170"/>
            <a:ext cx="3273552" cy="365125"/>
          </a:xfrm>
        </p:spPr>
        <p:txBody>
          <a:bodyPr/>
          <a:lstStyle/>
          <a:p>
            <a:fld id="{3DFFC80D-EBA5-4DBC-85D8-A3627DD096D1}" type="datetime1">
              <a:rPr lang="tr-TR" smtClean="0"/>
              <a:t>2.09.2021</a:t>
            </a:fld>
            <a:endParaRPr lang="tr-TR"/>
          </a:p>
        </p:txBody>
      </p:sp>
      <p:sp>
        <p:nvSpPr>
          <p:cNvPr id="3" name="Altbilgi Yer Tutucusu 2"/>
          <p:cNvSpPr>
            <a:spLocks noGrp="1"/>
          </p:cNvSpPr>
          <p:nvPr>
            <p:ph type="ftr" sz="quarter" idx="11"/>
          </p:nvPr>
        </p:nvSpPr>
        <p:spPr/>
        <p:txBody>
          <a:bodyPr/>
          <a:lstStyle/>
          <a:p>
            <a:r>
              <a:rPr lang="tr-TR" dirty="0" smtClean="0"/>
              <a:t>Prof. Dr. Hürmüz KOÇ</a:t>
            </a:r>
            <a:endParaRPr lang="tr-TR" dirty="0"/>
          </a:p>
        </p:txBody>
      </p:sp>
      <p:sp>
        <p:nvSpPr>
          <p:cNvPr id="4" name="Slayt Numarası Yer Tutucusu 3"/>
          <p:cNvSpPr>
            <a:spLocks noGrp="1"/>
          </p:cNvSpPr>
          <p:nvPr>
            <p:ph type="sldNum" sz="quarter" idx="12"/>
          </p:nvPr>
        </p:nvSpPr>
        <p:spPr/>
        <p:txBody>
          <a:bodyPr/>
          <a:lstStyle/>
          <a:p>
            <a:fld id="{899D1DF9-2793-44CE-8E11-E6CCF84E92FC}" type="slidenum">
              <a:rPr lang="tr-TR" smtClean="0"/>
              <a:t>28</a:t>
            </a:fld>
            <a:endParaRPr lang="tr-TR"/>
          </a:p>
        </p:txBody>
      </p:sp>
      <p:sp>
        <p:nvSpPr>
          <p:cNvPr id="9" name="Dikdörtgen 8"/>
          <p:cNvSpPr/>
          <p:nvPr/>
        </p:nvSpPr>
        <p:spPr>
          <a:xfrm>
            <a:off x="1448483" y="1555241"/>
            <a:ext cx="3469505" cy="954107"/>
          </a:xfrm>
          <a:prstGeom prst="rect">
            <a:avLst/>
          </a:prstGeom>
          <a:solidFill>
            <a:srgbClr val="92D050"/>
          </a:solidFill>
        </p:spPr>
        <p:txBody>
          <a:bodyPr wrap="square">
            <a:spAutoFit/>
          </a:bodyPr>
          <a:lstStyle/>
          <a:p>
            <a:r>
              <a:rPr lang="tr-TR" sz="2800" b="1" dirty="0">
                <a:solidFill>
                  <a:srgbClr val="002060"/>
                </a:solidFill>
                <a:latin typeface="Comic Sans MS" pitchFamily="66" charset="0"/>
              </a:rPr>
              <a:t>Bağımlılık bir beyin hastalığıdır. </a:t>
            </a:r>
            <a:endParaRPr lang="tr-TR" sz="2800" dirty="0">
              <a:solidFill>
                <a:srgbClr val="002060"/>
              </a:solidFill>
            </a:endParaRPr>
          </a:p>
        </p:txBody>
      </p:sp>
      <p:pic>
        <p:nvPicPr>
          <p:cNvPr id="10" name="Picture 2" descr="Ergen, Akran İlişkileri ve Bağımlılık Döngüsü | Aile Danışmanı Sosyal  Hizmet Uzman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04" y="4220521"/>
            <a:ext cx="3294011" cy="205226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eyda Terlemez - Bağımlılık - Haberler.co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44965" y="3546366"/>
            <a:ext cx="2281932" cy="2302414"/>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9844965" y="1573906"/>
            <a:ext cx="2115107" cy="1569660"/>
          </a:xfrm>
          <a:prstGeom prst="rect">
            <a:avLst/>
          </a:prstGeom>
          <a:solidFill>
            <a:srgbClr val="92D050"/>
          </a:solidFill>
        </p:spPr>
        <p:txBody>
          <a:bodyPr wrap="square">
            <a:spAutoFit/>
          </a:bodyPr>
          <a:lstStyle/>
          <a:p>
            <a:r>
              <a:rPr lang="tr-TR" sz="2400" b="1" spc="-145" dirty="0">
                <a:solidFill>
                  <a:srgbClr val="002060"/>
                </a:solidFill>
                <a:cs typeface="Times New Roman"/>
              </a:rPr>
              <a:t>Bağ</a:t>
            </a:r>
            <a:r>
              <a:rPr lang="tr-TR" sz="2400" b="1" spc="-145" dirty="0">
                <a:solidFill>
                  <a:srgbClr val="002060"/>
                </a:solidFill>
                <a:cs typeface="Arial"/>
              </a:rPr>
              <a:t>ımlılı</a:t>
            </a:r>
            <a:r>
              <a:rPr lang="tr-TR" sz="2400" b="1" spc="-145" dirty="0">
                <a:solidFill>
                  <a:srgbClr val="002060"/>
                </a:solidFill>
                <a:cs typeface="Times New Roman"/>
              </a:rPr>
              <a:t>ğ</a:t>
            </a:r>
            <a:r>
              <a:rPr lang="tr-TR" sz="2400" b="1" spc="-145" dirty="0">
                <a:solidFill>
                  <a:srgbClr val="002060"/>
                </a:solidFill>
                <a:cs typeface="Arial"/>
              </a:rPr>
              <a:t>ın </a:t>
            </a:r>
            <a:r>
              <a:rPr lang="tr-TR" sz="2400" b="1" spc="-145" dirty="0" smtClean="0">
                <a:solidFill>
                  <a:srgbClr val="002060"/>
                </a:solidFill>
                <a:cs typeface="Arial"/>
              </a:rPr>
              <a:t> Tedavisinde En Etkili İlaç Egzersizdir. </a:t>
            </a:r>
            <a:endParaRPr lang="tr-TR" sz="2400" b="1" dirty="0">
              <a:solidFill>
                <a:srgbClr val="002060"/>
              </a:solidFill>
            </a:endParaRPr>
          </a:p>
        </p:txBody>
      </p:sp>
      <p:pic>
        <p:nvPicPr>
          <p:cNvPr id="1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1282186" cy="1282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70760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defRPr/>
            </a:pPr>
            <a:endParaRPr lang="tr-TR" sz="4050"/>
          </a:p>
        </p:txBody>
      </p:sp>
      <p:pic>
        <p:nvPicPr>
          <p:cNvPr id="79875" name="İçerik Yer Tutucusu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855913" y="1311275"/>
            <a:ext cx="2476500" cy="2871788"/>
          </a:xfrm>
        </p:spPr>
      </p:pic>
      <p:sp>
        <p:nvSpPr>
          <p:cNvPr id="4" name="Veri Yer Tutucusu 3"/>
          <p:cNvSpPr>
            <a:spLocks noGrp="1"/>
          </p:cNvSpPr>
          <p:nvPr>
            <p:ph type="dt" sz="quarter" idx="10"/>
          </p:nvPr>
        </p:nvSpPr>
        <p:spPr/>
        <p:txBody>
          <a:bodyPr/>
          <a:lstStyle/>
          <a:p>
            <a:pPr>
              <a:defRPr/>
            </a:pPr>
            <a:fld id="{0375E462-EE56-4AAD-B532-B3EED2AA924F}" type="datetime1">
              <a:rPr lang="tr-TR" smtClean="0"/>
              <a:t>2.09.2021</a:t>
            </a:fld>
            <a:endParaRPr lang="tr-TR"/>
          </a:p>
        </p:txBody>
      </p:sp>
      <p:sp>
        <p:nvSpPr>
          <p:cNvPr id="6" name="Slayt Numarası Yer Tutucusu 5"/>
          <p:cNvSpPr>
            <a:spLocks noGrp="1"/>
          </p:cNvSpPr>
          <p:nvPr>
            <p:ph type="sldNum" sz="quarter" idx="12"/>
          </p:nvPr>
        </p:nvSpPr>
        <p:spPr/>
        <p:txBody>
          <a:bodyPr/>
          <a:lstStyle/>
          <a:p>
            <a:pPr>
              <a:defRPr/>
            </a:pPr>
            <a:fld id="{1CF8B501-AAA3-4AD1-B21B-50E6E8ADB7DF}" type="slidenum">
              <a:rPr lang="tr-TR"/>
              <a:pPr>
                <a:defRPr/>
              </a:pPr>
              <a:t>29</a:t>
            </a:fld>
            <a:endParaRPr lang="tr-TR"/>
          </a:p>
        </p:txBody>
      </p:sp>
      <p:pic>
        <p:nvPicPr>
          <p:cNvPr id="79878" name="Resim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5954" y="-42864"/>
            <a:ext cx="12440404" cy="6968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ltbilgi Yer Tutucusu 2"/>
          <p:cNvSpPr>
            <a:spLocks noGrp="1"/>
          </p:cNvSpPr>
          <p:nvPr>
            <p:ph type="ftr" sz="quarter" idx="11"/>
          </p:nvPr>
        </p:nvSpPr>
        <p:spPr/>
        <p:txBody>
          <a:bodyPr/>
          <a:lstStyle/>
          <a:p>
            <a:pPr>
              <a:defRPr/>
            </a:pPr>
            <a:r>
              <a:rPr lang="tr-TR" smtClean="0"/>
              <a:t>Prof. Dr. Hürmüz KOÇ</a:t>
            </a:r>
            <a:endParaRPr lang="tr-TR"/>
          </a:p>
        </p:txBody>
      </p:sp>
      <p:pic>
        <p:nvPicPr>
          <p:cNvPr id="14" name="Picture 2" descr="HK - Fotoğraflar | Faceboo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23000" y="-32584"/>
            <a:ext cx="1574101" cy="1343859"/>
          </a:xfrm>
          <a:prstGeom prst="rect">
            <a:avLst/>
          </a:prstGeom>
          <a:noFill/>
          <a:extLst>
            <a:ext uri="{909E8E84-426E-40DD-AFC4-6F175D3DCCD1}">
              <a14:hiddenFill xmlns:a14="http://schemas.microsoft.com/office/drawing/2010/main">
                <a:solidFill>
                  <a:srgbClr val="FFFFFF"/>
                </a:solidFill>
              </a14:hiddenFill>
            </a:ext>
          </a:extLst>
        </p:spPr>
      </p:pic>
      <p:sp>
        <p:nvSpPr>
          <p:cNvPr id="11" name="object 3"/>
          <p:cNvSpPr/>
          <p:nvPr/>
        </p:nvSpPr>
        <p:spPr>
          <a:xfrm>
            <a:off x="-106354" y="0"/>
            <a:ext cx="5299791" cy="3327603"/>
          </a:xfrm>
          <a:prstGeom prst="rect">
            <a:avLst/>
          </a:prstGeom>
          <a:blipFill>
            <a:blip r:embed="rId6" cstate="print"/>
            <a:stretch>
              <a:fillRect/>
            </a:stretch>
          </a:blipFill>
        </p:spPr>
        <p:txBody>
          <a:bodyPr wrap="square" lIns="0" tIns="0" rIns="0" bIns="0" rtlCol="0"/>
          <a:lstStyle/>
          <a:p>
            <a:endParaRPr/>
          </a:p>
        </p:txBody>
      </p:sp>
      <p:sp>
        <p:nvSpPr>
          <p:cNvPr id="5" name="Dikdörtgen 4"/>
          <p:cNvSpPr/>
          <p:nvPr/>
        </p:nvSpPr>
        <p:spPr>
          <a:xfrm>
            <a:off x="5700942" y="2231191"/>
            <a:ext cx="6491057" cy="1384995"/>
          </a:xfrm>
          <a:prstGeom prst="rect">
            <a:avLst/>
          </a:prstGeom>
        </p:spPr>
        <p:txBody>
          <a:bodyPr wrap="square">
            <a:spAutoFit/>
          </a:bodyPr>
          <a:lstStyle/>
          <a:p>
            <a:r>
              <a:rPr lang="tr-TR" sz="2800" b="1" spc="-145" dirty="0">
                <a:solidFill>
                  <a:srgbClr val="92D050"/>
                </a:solidFill>
                <a:cs typeface="Times New Roman"/>
              </a:rPr>
              <a:t>Bağ</a:t>
            </a:r>
            <a:r>
              <a:rPr lang="tr-TR" sz="2800" b="1" spc="-145" dirty="0">
                <a:solidFill>
                  <a:srgbClr val="92D050"/>
                </a:solidFill>
                <a:cs typeface="Arial"/>
              </a:rPr>
              <a:t>ımlılı</a:t>
            </a:r>
            <a:r>
              <a:rPr lang="tr-TR" sz="2800" b="1" spc="-145" dirty="0">
                <a:solidFill>
                  <a:srgbClr val="92D050"/>
                </a:solidFill>
                <a:cs typeface="Times New Roman"/>
              </a:rPr>
              <a:t>ğ</a:t>
            </a:r>
            <a:r>
              <a:rPr lang="tr-TR" sz="2800" b="1" spc="-145" dirty="0">
                <a:solidFill>
                  <a:srgbClr val="92D050"/>
                </a:solidFill>
                <a:cs typeface="Arial"/>
              </a:rPr>
              <a:t>ın </a:t>
            </a:r>
            <a:r>
              <a:rPr lang="tr-TR" sz="2800" b="1" spc="-30" dirty="0">
                <a:solidFill>
                  <a:srgbClr val="92D050"/>
                </a:solidFill>
                <a:cs typeface="Times New Roman"/>
              </a:rPr>
              <a:t>bir </a:t>
            </a:r>
            <a:r>
              <a:rPr lang="tr-TR" sz="2800" b="1" spc="-25" dirty="0">
                <a:solidFill>
                  <a:srgbClr val="92D050"/>
                </a:solidFill>
                <a:cs typeface="Times New Roman"/>
              </a:rPr>
              <a:t>hastalık </a:t>
            </a:r>
            <a:r>
              <a:rPr lang="tr-TR" sz="2800" b="1" spc="-30" dirty="0">
                <a:solidFill>
                  <a:srgbClr val="92D050"/>
                </a:solidFill>
                <a:cs typeface="Times New Roman"/>
              </a:rPr>
              <a:t>olarak kabul </a:t>
            </a:r>
            <a:r>
              <a:rPr lang="tr-TR" sz="2800" b="1" spc="10" dirty="0" smtClean="0">
                <a:solidFill>
                  <a:srgbClr val="92D050"/>
                </a:solidFill>
                <a:cs typeface="Times New Roman"/>
              </a:rPr>
              <a:t>edilmeli </a:t>
            </a:r>
            <a:r>
              <a:rPr lang="tr-TR" sz="2800" b="1" spc="-204" dirty="0">
                <a:solidFill>
                  <a:srgbClr val="92D050"/>
                </a:solidFill>
                <a:cs typeface="Times New Roman"/>
              </a:rPr>
              <a:t>ve  </a:t>
            </a:r>
            <a:r>
              <a:rPr lang="tr-TR" sz="2800" b="1" spc="-10" dirty="0">
                <a:solidFill>
                  <a:srgbClr val="92D050"/>
                </a:solidFill>
                <a:cs typeface="Times New Roman"/>
              </a:rPr>
              <a:t>tedavi </a:t>
            </a:r>
            <a:r>
              <a:rPr lang="tr-TR" sz="2800" b="1" spc="20" dirty="0">
                <a:solidFill>
                  <a:srgbClr val="92D050"/>
                </a:solidFill>
                <a:cs typeface="Times New Roman"/>
              </a:rPr>
              <a:t>edilebilir </a:t>
            </a:r>
            <a:r>
              <a:rPr lang="tr-TR" sz="2800" b="1" spc="-30" dirty="0">
                <a:solidFill>
                  <a:srgbClr val="92D050"/>
                </a:solidFill>
                <a:cs typeface="Times New Roman"/>
              </a:rPr>
              <a:t>bir </a:t>
            </a:r>
            <a:r>
              <a:rPr lang="tr-TR" sz="2800" b="1" spc="-15" dirty="0">
                <a:solidFill>
                  <a:srgbClr val="92D050"/>
                </a:solidFill>
                <a:cs typeface="Times New Roman"/>
              </a:rPr>
              <a:t>durum </a:t>
            </a:r>
            <a:r>
              <a:rPr lang="tr-TR" sz="2800" b="1" spc="-100" dirty="0">
                <a:solidFill>
                  <a:srgbClr val="92D050"/>
                </a:solidFill>
                <a:cs typeface="Times New Roman"/>
              </a:rPr>
              <a:t>olduğu</a:t>
            </a:r>
            <a:r>
              <a:rPr lang="tr-TR" sz="2800" b="1" spc="-305" dirty="0">
                <a:solidFill>
                  <a:srgbClr val="92D050"/>
                </a:solidFill>
                <a:cs typeface="Times New Roman"/>
              </a:rPr>
              <a:t> </a:t>
            </a:r>
            <a:r>
              <a:rPr lang="tr-TR" sz="2800" b="1" spc="-125" dirty="0">
                <a:solidFill>
                  <a:srgbClr val="92D050"/>
                </a:solidFill>
                <a:cs typeface="Times New Roman"/>
              </a:rPr>
              <a:t>bilinmelidir. </a:t>
            </a:r>
            <a:endParaRPr lang="tr-TR" sz="2800" b="1" dirty="0">
              <a:solidFill>
                <a:srgbClr val="92D050"/>
              </a:solidFill>
            </a:endParaRPr>
          </a:p>
        </p:txBody>
      </p:sp>
    </p:spTree>
    <p:extLst>
      <p:ext uri="{BB962C8B-B14F-4D97-AF65-F5344CB8AC3E}">
        <p14:creationId xmlns:p14="http://schemas.microsoft.com/office/powerpoint/2010/main" val="6288552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32407" y="1595113"/>
            <a:ext cx="10786370" cy="4491239"/>
          </a:xfrm>
        </p:spPr>
        <p:txBody>
          <a:bodyPr>
            <a:normAutofit/>
          </a:bodyPr>
          <a:lstStyle/>
          <a:p>
            <a:pPr marL="0" indent="0">
              <a:lnSpc>
                <a:spcPct val="100000"/>
              </a:lnSpc>
              <a:spcBef>
                <a:spcPts val="0"/>
              </a:spcBef>
              <a:buNone/>
            </a:pPr>
            <a:r>
              <a:rPr lang="tr-TR" sz="3200" dirty="0" smtClean="0"/>
              <a:t>İnsan sağlığını tehdit eden teknolojik bağımlılık, </a:t>
            </a:r>
            <a:r>
              <a:rPr lang="tr-TR" sz="3200" dirty="0"/>
              <a:t>sanal </a:t>
            </a:r>
            <a:r>
              <a:rPr lang="tr-TR" sz="3200" dirty="0" smtClean="0"/>
              <a:t>kumar, alkol</a:t>
            </a:r>
            <a:r>
              <a:rPr lang="tr-TR" sz="3200" dirty="0"/>
              <a:t> </a:t>
            </a:r>
            <a:r>
              <a:rPr lang="tr-TR" sz="3200" dirty="0" smtClean="0"/>
              <a:t>ve </a:t>
            </a:r>
            <a:r>
              <a:rPr lang="tr-TR" sz="3200" dirty="0"/>
              <a:t>tütün </a:t>
            </a:r>
            <a:r>
              <a:rPr lang="tr-TR" sz="3200" dirty="0" smtClean="0"/>
              <a:t>bağımlılığı, uyuşturucu madde bağımlılığı </a:t>
            </a:r>
            <a:r>
              <a:rPr lang="tr-TR" sz="3200" dirty="0"/>
              <a:t>başta olmak üzere etik, ahlaki ve Türk </a:t>
            </a:r>
            <a:r>
              <a:rPr lang="tr-TR" sz="3200" dirty="0" smtClean="0"/>
              <a:t>Toplumunun </a:t>
            </a:r>
            <a:r>
              <a:rPr lang="tr-TR" sz="3200" dirty="0"/>
              <a:t>değerlerine karşı oluşturulan olumsuz algı yönetimine karşı birey ve toplum sağlığını korumak ve </a:t>
            </a:r>
            <a:r>
              <a:rPr lang="tr-TR" sz="3200" dirty="0" smtClean="0"/>
              <a:t>önlem almak amacı ile kurulan merkezimiz; </a:t>
            </a:r>
          </a:p>
          <a:p>
            <a:pPr marL="0" indent="0">
              <a:lnSpc>
                <a:spcPct val="100000"/>
              </a:lnSpc>
              <a:spcBef>
                <a:spcPts val="0"/>
              </a:spcBef>
              <a:buNone/>
            </a:pPr>
            <a:r>
              <a:rPr lang="tr-TR" sz="3200" b="1" dirty="0" smtClean="0"/>
              <a:t>04/11/2020 Tarih ve 31294 Sayılı Resmi Gazetede </a:t>
            </a:r>
            <a:r>
              <a:rPr lang="tr-TR" sz="3200" b="1" dirty="0"/>
              <a:t>Yayımlanarak </a:t>
            </a:r>
            <a:r>
              <a:rPr lang="tr-TR" sz="3200" b="1" dirty="0" smtClean="0"/>
              <a:t>Yürürlüğe Girmiştir.</a:t>
            </a:r>
          </a:p>
          <a:p>
            <a:endParaRPr lang="tr-TR" dirty="0"/>
          </a:p>
        </p:txBody>
      </p:sp>
      <p:sp>
        <p:nvSpPr>
          <p:cNvPr id="4" name="Veri Yer Tutucusu 3"/>
          <p:cNvSpPr>
            <a:spLocks noGrp="1"/>
          </p:cNvSpPr>
          <p:nvPr>
            <p:ph type="dt" sz="half" idx="10"/>
          </p:nvPr>
        </p:nvSpPr>
        <p:spPr/>
        <p:txBody>
          <a:bodyPr/>
          <a:lstStyle/>
          <a:p>
            <a:fld id="{296ADAC1-DFA3-4E33-9739-9384F1422016}" type="datetime1">
              <a:rPr lang="tr-TR" smtClean="0"/>
              <a:t>2.09.2021</a:t>
            </a:fld>
            <a:endParaRPr lang="tr-TR"/>
          </a:p>
        </p:txBody>
      </p:sp>
      <p:sp>
        <p:nvSpPr>
          <p:cNvPr id="5" name="Altbilgi Yer Tutucusu 4"/>
          <p:cNvSpPr>
            <a:spLocks noGrp="1"/>
          </p:cNvSpPr>
          <p:nvPr>
            <p:ph type="ftr" sz="quarter" idx="11"/>
          </p:nvPr>
        </p:nvSpPr>
        <p:spPr/>
        <p:txBody>
          <a:bodyPr/>
          <a:lstStyle/>
          <a:p>
            <a:r>
              <a:rPr lang="tr-TR" smtClean="0"/>
              <a:t>Prof. Dr. Hürmüz KOÇ</a:t>
            </a:r>
            <a:endParaRPr lang="tr-TR"/>
          </a:p>
        </p:txBody>
      </p:sp>
      <p:sp>
        <p:nvSpPr>
          <p:cNvPr id="6" name="Slayt Numarası Yer Tutucusu 5"/>
          <p:cNvSpPr>
            <a:spLocks noGrp="1"/>
          </p:cNvSpPr>
          <p:nvPr>
            <p:ph type="sldNum" sz="quarter" idx="12"/>
          </p:nvPr>
        </p:nvSpPr>
        <p:spPr/>
        <p:txBody>
          <a:bodyPr/>
          <a:lstStyle/>
          <a:p>
            <a:fld id="{899D1DF9-2793-44CE-8E11-E6CCF84E92FC}" type="slidenum">
              <a:rPr lang="tr-TR" smtClean="0"/>
              <a:t>3</a:t>
            </a:fld>
            <a:endParaRPr lang="tr-TR"/>
          </a:p>
        </p:txBody>
      </p:sp>
      <p:sp>
        <p:nvSpPr>
          <p:cNvPr id="7" name="Dikdörtgen 6"/>
          <p:cNvSpPr/>
          <p:nvPr/>
        </p:nvSpPr>
        <p:spPr>
          <a:xfrm>
            <a:off x="745724" y="454574"/>
            <a:ext cx="11097088" cy="954107"/>
          </a:xfrm>
          <a:prstGeom prst="rect">
            <a:avLst/>
          </a:prstGeom>
        </p:spPr>
        <p:txBody>
          <a:bodyPr wrap="square">
            <a:spAutoFit/>
          </a:bodyPr>
          <a:lstStyle/>
          <a:p>
            <a:pPr algn="ctr"/>
            <a:r>
              <a:rPr lang="tr-TR" sz="2800" b="1" dirty="0"/>
              <a:t>ÇANAKKALE ONSEKİZ MART ÜNİVERSİTESİ BAĞIMLILIKLA MÜCADELE UYGULAMA VE ARAŞTIRMA MERKEZİ </a:t>
            </a:r>
          </a:p>
        </p:txBody>
      </p:sp>
      <p:pic>
        <p:nvPicPr>
          <p:cNvPr id="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97024" y="2074208"/>
            <a:ext cx="1043505" cy="1043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5957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fld id="{296ADAC1-DFA3-4E33-9739-9384F1422016}" type="datetime1">
              <a:rPr lang="tr-TR" smtClean="0"/>
              <a:t>2.09.2021</a:t>
            </a:fld>
            <a:endParaRPr lang="tr-TR"/>
          </a:p>
        </p:txBody>
      </p:sp>
      <p:sp>
        <p:nvSpPr>
          <p:cNvPr id="5" name="Altbilgi Yer Tutucusu 4"/>
          <p:cNvSpPr>
            <a:spLocks noGrp="1"/>
          </p:cNvSpPr>
          <p:nvPr>
            <p:ph type="ftr" sz="quarter" idx="11"/>
          </p:nvPr>
        </p:nvSpPr>
        <p:spPr/>
        <p:txBody>
          <a:bodyPr/>
          <a:lstStyle/>
          <a:p>
            <a:r>
              <a:rPr lang="tr-TR" smtClean="0"/>
              <a:t>Prof. Dr. Hürmüz KOÇ</a:t>
            </a:r>
            <a:endParaRPr lang="tr-TR"/>
          </a:p>
        </p:txBody>
      </p:sp>
      <p:sp>
        <p:nvSpPr>
          <p:cNvPr id="6" name="Slayt Numarası Yer Tutucusu 5"/>
          <p:cNvSpPr>
            <a:spLocks noGrp="1"/>
          </p:cNvSpPr>
          <p:nvPr>
            <p:ph type="sldNum" sz="quarter" idx="12"/>
          </p:nvPr>
        </p:nvSpPr>
        <p:spPr/>
        <p:txBody>
          <a:bodyPr/>
          <a:lstStyle/>
          <a:p>
            <a:fld id="{899D1DF9-2793-44CE-8E11-E6CCF84E92FC}" type="slidenum">
              <a:rPr lang="tr-TR" smtClean="0"/>
              <a:t>4</a:t>
            </a:fld>
            <a:endParaRPr lang="tr-TR"/>
          </a:p>
        </p:txBody>
      </p:sp>
      <p:sp>
        <p:nvSpPr>
          <p:cNvPr id="7" name="İçerik Yer Tutucusu 6"/>
          <p:cNvSpPr>
            <a:spLocks noGrp="1"/>
          </p:cNvSpPr>
          <p:nvPr>
            <p:ph idx="1"/>
          </p:nvPr>
        </p:nvSpPr>
        <p:spPr>
          <a:xfrm>
            <a:off x="719090" y="665825"/>
            <a:ext cx="10830759" cy="5506375"/>
          </a:xfrm>
        </p:spPr>
        <p:txBody>
          <a:bodyPr>
            <a:noAutofit/>
          </a:bodyPr>
          <a:lstStyle/>
          <a:p>
            <a:r>
              <a:rPr lang="tr-TR" sz="3200" b="1" dirty="0"/>
              <a:t>Merkezin A</a:t>
            </a:r>
            <a:r>
              <a:rPr lang="tr-TR" sz="3200" b="1" dirty="0" smtClean="0"/>
              <a:t>maçları: </a:t>
            </a:r>
          </a:p>
          <a:p>
            <a:r>
              <a:rPr lang="tr-TR" sz="3200" dirty="0" smtClean="0">
                <a:solidFill>
                  <a:srgbClr val="002060"/>
                </a:solidFill>
              </a:rPr>
              <a:t>1- </a:t>
            </a:r>
            <a:r>
              <a:rPr lang="tr-TR" sz="3200" i="1" dirty="0" smtClean="0">
                <a:solidFill>
                  <a:srgbClr val="002060"/>
                </a:solidFill>
              </a:rPr>
              <a:t>Son </a:t>
            </a:r>
            <a:r>
              <a:rPr lang="tr-TR" sz="3200" i="1" dirty="0">
                <a:solidFill>
                  <a:srgbClr val="002060"/>
                </a:solidFill>
              </a:rPr>
              <a:t>yıllarda artarak insan ve toplum sağlığı açısından tehdit ve tehlike oluşturan elektronik kumar, alkol, tütün ve madde bağımlılıkları başta olmak üzere Türk Toplumunun değerlerine karşı oluşturulan olumsuz algı yönetimine karşı birey ve toplum sağlığını korumak ve bu tehdit ve tehlikelere karşı önlem almaktır.</a:t>
            </a:r>
          </a:p>
          <a:p>
            <a:r>
              <a:rPr lang="tr-TR" sz="3200" dirty="0" smtClean="0"/>
              <a:t>2- Merkez</a:t>
            </a:r>
            <a:r>
              <a:rPr lang="tr-TR" sz="3200" dirty="0"/>
              <a:t>, uluslararası ve ulusal politika belirlenmesi, strateji belirlenmesi ve eylem planı yapılması için Üniversitenin ilgili birimleri, kamu kurum ve kuruluşları ile özel sektör ve sivil toplum kuruluşlarıyla işbirliği içinde</a:t>
            </a:r>
            <a:r>
              <a:rPr lang="tr-TR" sz="3200" dirty="0" smtClean="0"/>
              <a:t>;</a:t>
            </a:r>
            <a:endParaRPr lang="tr-TR" sz="3200" dirty="0"/>
          </a:p>
        </p:txBody>
      </p:sp>
      <p:pic>
        <p:nvPicPr>
          <p:cNvPr id="8" name="Resim 7" descr="işaret, yiyecek, kırmızı içeren bir resim&#10;&#10;Açıklama otomatik olarak oluşturuldu">
            <a:extLst>
              <a:ext uri="{FF2B5EF4-FFF2-40B4-BE49-F238E27FC236}">
                <a16:creationId xmlns:a16="http://schemas.microsoft.com/office/drawing/2014/main" xmlns="" id="{93E2BBB3-B7E6-4BA9-86C5-5AE8D460D54A}"/>
              </a:ext>
            </a:extLst>
          </p:cNvPr>
          <p:cNvPicPr>
            <a:picLocks noChangeAspect="1"/>
          </p:cNvPicPr>
          <p:nvPr/>
        </p:nvPicPr>
        <p:blipFill>
          <a:blip r:embed="rId2"/>
          <a:stretch>
            <a:fillRect/>
          </a:stretch>
        </p:blipFill>
        <p:spPr>
          <a:xfrm>
            <a:off x="10786601" y="-81332"/>
            <a:ext cx="1321200" cy="1321200"/>
          </a:xfrm>
          <a:prstGeom prst="rect">
            <a:avLst/>
          </a:prstGeom>
        </p:spPr>
      </p:pic>
    </p:spTree>
    <p:extLst>
      <p:ext uri="{BB962C8B-B14F-4D97-AF65-F5344CB8AC3E}">
        <p14:creationId xmlns:p14="http://schemas.microsoft.com/office/powerpoint/2010/main" val="25291739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70012" y="736847"/>
            <a:ext cx="10644326" cy="5901062"/>
          </a:xfrm>
        </p:spPr>
        <p:txBody>
          <a:bodyPr>
            <a:normAutofit lnSpcReduction="10000"/>
          </a:bodyPr>
          <a:lstStyle/>
          <a:p>
            <a:r>
              <a:rPr lang="tr-TR" sz="3200" dirty="0"/>
              <a:t>a) Ulusal ve uluslararası çok bilimli bir anlayış esasında projeler gerçekleştirmek,</a:t>
            </a:r>
          </a:p>
          <a:p>
            <a:r>
              <a:rPr lang="tr-TR" sz="3200" dirty="0"/>
              <a:t>b) </a:t>
            </a:r>
            <a:r>
              <a:rPr lang="tr-TR" sz="3200" dirty="0" err="1" smtClean="0"/>
              <a:t>Bütçelendirilmiş</a:t>
            </a:r>
            <a:r>
              <a:rPr lang="tr-TR" sz="3200" dirty="0" smtClean="0"/>
              <a:t> </a:t>
            </a:r>
            <a:r>
              <a:rPr lang="tr-TR" sz="3200" dirty="0"/>
              <a:t>projelerin yürütülmesi için teknik destek sağlamak,</a:t>
            </a:r>
          </a:p>
          <a:p>
            <a:r>
              <a:rPr lang="tr-TR" sz="3200" dirty="0"/>
              <a:t>c) İlgili bilim alanlarında başarılı bilim insanı ve akademisyen yetiştirilmesine destek olmak,</a:t>
            </a:r>
          </a:p>
          <a:p>
            <a:r>
              <a:rPr lang="tr-TR" sz="3200" dirty="0"/>
              <a:t>ç) Bilimsel çevrelerde ve kamuoyunda madde kullanımı ve madde bağımlılığı ile mücadeleye yönelik ilgi ve bilgi birikimini artırmak,</a:t>
            </a:r>
          </a:p>
          <a:p>
            <a:r>
              <a:rPr lang="tr-TR" sz="3200" dirty="0"/>
              <a:t>d) Bağımlılık alanında ulusal ve uluslararası rekabet gücüne sahip bir merkez olabilmek,</a:t>
            </a:r>
          </a:p>
          <a:p>
            <a:r>
              <a:rPr lang="tr-TR" sz="3200" dirty="0"/>
              <a:t>e) Bağımlılığın toplumda gelişimini önlemek</a:t>
            </a:r>
            <a:r>
              <a:rPr lang="tr-TR" sz="3200" dirty="0" smtClean="0"/>
              <a:t>,</a:t>
            </a:r>
            <a:endParaRPr lang="tr-TR" sz="3200" dirty="0"/>
          </a:p>
        </p:txBody>
      </p:sp>
      <p:sp>
        <p:nvSpPr>
          <p:cNvPr id="4" name="Veri Yer Tutucusu 3"/>
          <p:cNvSpPr>
            <a:spLocks noGrp="1"/>
          </p:cNvSpPr>
          <p:nvPr>
            <p:ph type="dt" sz="half" idx="10"/>
          </p:nvPr>
        </p:nvSpPr>
        <p:spPr/>
        <p:txBody>
          <a:bodyPr/>
          <a:lstStyle/>
          <a:p>
            <a:fld id="{296ADAC1-DFA3-4E33-9739-9384F1422016}" type="datetime1">
              <a:rPr lang="tr-TR" smtClean="0"/>
              <a:t>2.09.2021</a:t>
            </a:fld>
            <a:endParaRPr lang="tr-TR"/>
          </a:p>
        </p:txBody>
      </p:sp>
      <p:sp>
        <p:nvSpPr>
          <p:cNvPr id="5" name="Altbilgi Yer Tutucusu 4"/>
          <p:cNvSpPr>
            <a:spLocks noGrp="1"/>
          </p:cNvSpPr>
          <p:nvPr>
            <p:ph type="ftr" sz="quarter" idx="11"/>
          </p:nvPr>
        </p:nvSpPr>
        <p:spPr/>
        <p:txBody>
          <a:bodyPr/>
          <a:lstStyle/>
          <a:p>
            <a:r>
              <a:rPr lang="tr-TR" smtClean="0"/>
              <a:t>Prof. Dr. Hürmüz KOÇ</a:t>
            </a:r>
            <a:endParaRPr lang="tr-TR"/>
          </a:p>
        </p:txBody>
      </p:sp>
      <p:sp>
        <p:nvSpPr>
          <p:cNvPr id="6" name="Slayt Numarası Yer Tutucusu 5"/>
          <p:cNvSpPr>
            <a:spLocks noGrp="1"/>
          </p:cNvSpPr>
          <p:nvPr>
            <p:ph type="sldNum" sz="quarter" idx="12"/>
          </p:nvPr>
        </p:nvSpPr>
        <p:spPr/>
        <p:txBody>
          <a:bodyPr/>
          <a:lstStyle/>
          <a:p>
            <a:fld id="{899D1DF9-2793-44CE-8E11-E6CCF84E92FC}" type="slidenum">
              <a:rPr lang="tr-TR" smtClean="0"/>
              <a:t>5</a:t>
            </a:fld>
            <a:endParaRPr lang="tr-TR"/>
          </a:p>
        </p:txBody>
      </p:sp>
      <p:pic>
        <p:nvPicPr>
          <p:cNvPr id="7" name="Resim 6" descr="işaret, yiyecek, kırmızı içeren bir resim&#10;&#10;Açıklama otomatik olarak oluşturuldu">
            <a:extLst>
              <a:ext uri="{FF2B5EF4-FFF2-40B4-BE49-F238E27FC236}">
                <a16:creationId xmlns:a16="http://schemas.microsoft.com/office/drawing/2014/main" xmlns="" id="{93E2BBB3-B7E6-4BA9-86C5-5AE8D460D54A}"/>
              </a:ext>
            </a:extLst>
          </p:cNvPr>
          <p:cNvPicPr>
            <a:picLocks noChangeAspect="1"/>
          </p:cNvPicPr>
          <p:nvPr/>
        </p:nvPicPr>
        <p:blipFill>
          <a:blip r:embed="rId2"/>
          <a:stretch>
            <a:fillRect/>
          </a:stretch>
        </p:blipFill>
        <p:spPr>
          <a:xfrm>
            <a:off x="10786601" y="-81332"/>
            <a:ext cx="1321200" cy="1321200"/>
          </a:xfrm>
          <a:prstGeom prst="rect">
            <a:avLst/>
          </a:prstGeom>
        </p:spPr>
      </p:pic>
    </p:spTree>
    <p:extLst>
      <p:ext uri="{BB962C8B-B14F-4D97-AF65-F5344CB8AC3E}">
        <p14:creationId xmlns:p14="http://schemas.microsoft.com/office/powerpoint/2010/main" val="14317424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41537" y="514905"/>
            <a:ext cx="11168110" cy="5657295"/>
          </a:xfrm>
        </p:spPr>
        <p:txBody>
          <a:bodyPr>
            <a:noAutofit/>
          </a:bodyPr>
          <a:lstStyle/>
          <a:p>
            <a:r>
              <a:rPr lang="tr-TR" sz="2800" b="1" dirty="0"/>
              <a:t>Merkezin </a:t>
            </a:r>
            <a:r>
              <a:rPr lang="tr-TR" sz="2800" b="1" dirty="0" smtClean="0"/>
              <a:t>Faaliyet </a:t>
            </a:r>
            <a:r>
              <a:rPr lang="tr-TR" sz="2800" b="1" dirty="0"/>
              <a:t>A</a:t>
            </a:r>
            <a:r>
              <a:rPr lang="tr-TR" sz="2800" b="1" dirty="0" smtClean="0"/>
              <a:t>lanları: </a:t>
            </a:r>
          </a:p>
          <a:p>
            <a:r>
              <a:rPr lang="tr-TR" sz="2800" dirty="0" smtClean="0"/>
              <a:t>a</a:t>
            </a:r>
            <a:r>
              <a:rPr lang="tr-TR" sz="2800" dirty="0"/>
              <a:t>) Bağımlılığın bireysel bir davranış olarak ortaya çıkmasında bedensel, ruhsal, toplumsal hazırlayıcı etmenler konusunda alanda araştırmalar yapmak; </a:t>
            </a:r>
            <a:r>
              <a:rPr lang="tr-TR" sz="2800" b="1" dirty="0">
                <a:solidFill>
                  <a:srgbClr val="002060"/>
                </a:solidFill>
              </a:rPr>
              <a:t>spor organizasyonları başta olmak üzere konferanslar, seminerler, yaz-kış kampları ve eğitim programları düzenleyerek</a:t>
            </a:r>
            <a:r>
              <a:rPr lang="tr-TR" sz="2800" dirty="0"/>
              <a:t> bu faaliyetlerde verilecek dersler ile bağımlılık konusunda oluşan riskleri azaltmak </a:t>
            </a:r>
            <a:r>
              <a:rPr lang="tr-TR" sz="2800" dirty="0" smtClean="0"/>
              <a:t>ve </a:t>
            </a:r>
            <a:r>
              <a:rPr lang="tr-TR" sz="2800" dirty="0"/>
              <a:t>ortadan kaldırmak.</a:t>
            </a:r>
          </a:p>
          <a:p>
            <a:r>
              <a:rPr lang="tr-TR" sz="2800" dirty="0"/>
              <a:t>b) Bağımlılık ile ilgili Üniversite içinde veya dışında araştırmacılara lisansüstü çalışmaları için teknik ve bilimsel olanaklar sunmak.</a:t>
            </a:r>
          </a:p>
          <a:p>
            <a:r>
              <a:rPr lang="tr-TR" sz="2800" dirty="0"/>
              <a:t>c) Merkezin etkinlik alanları ile ilgili konularda halkın eğitilmesini sağlamak, kamuoyu oluşmasına yardımcı olmak ve bilimsel yayın yapmak.</a:t>
            </a:r>
          </a:p>
          <a:p>
            <a:endParaRPr lang="tr-TR" sz="2800" dirty="0"/>
          </a:p>
        </p:txBody>
      </p:sp>
      <p:sp>
        <p:nvSpPr>
          <p:cNvPr id="4" name="Veri Yer Tutucusu 3"/>
          <p:cNvSpPr>
            <a:spLocks noGrp="1"/>
          </p:cNvSpPr>
          <p:nvPr>
            <p:ph type="dt" sz="half" idx="10"/>
          </p:nvPr>
        </p:nvSpPr>
        <p:spPr/>
        <p:txBody>
          <a:bodyPr/>
          <a:lstStyle/>
          <a:p>
            <a:fld id="{296ADAC1-DFA3-4E33-9739-9384F1422016}" type="datetime1">
              <a:rPr lang="tr-TR" smtClean="0"/>
              <a:t>2.09.2021</a:t>
            </a:fld>
            <a:endParaRPr lang="tr-TR"/>
          </a:p>
        </p:txBody>
      </p:sp>
      <p:sp>
        <p:nvSpPr>
          <p:cNvPr id="5" name="Altbilgi Yer Tutucusu 4"/>
          <p:cNvSpPr>
            <a:spLocks noGrp="1"/>
          </p:cNvSpPr>
          <p:nvPr>
            <p:ph type="ftr" sz="quarter" idx="11"/>
          </p:nvPr>
        </p:nvSpPr>
        <p:spPr/>
        <p:txBody>
          <a:bodyPr/>
          <a:lstStyle/>
          <a:p>
            <a:r>
              <a:rPr lang="tr-TR" smtClean="0"/>
              <a:t>Prof. Dr. Hürmüz KOÇ</a:t>
            </a:r>
            <a:endParaRPr lang="tr-TR"/>
          </a:p>
        </p:txBody>
      </p:sp>
      <p:sp>
        <p:nvSpPr>
          <p:cNvPr id="6" name="Slayt Numarası Yer Tutucusu 5"/>
          <p:cNvSpPr>
            <a:spLocks noGrp="1"/>
          </p:cNvSpPr>
          <p:nvPr>
            <p:ph type="sldNum" sz="quarter" idx="12"/>
          </p:nvPr>
        </p:nvSpPr>
        <p:spPr/>
        <p:txBody>
          <a:bodyPr/>
          <a:lstStyle/>
          <a:p>
            <a:fld id="{899D1DF9-2793-44CE-8E11-E6CCF84E92FC}" type="slidenum">
              <a:rPr lang="tr-TR" smtClean="0"/>
              <a:t>6</a:t>
            </a:fld>
            <a:endParaRPr lang="tr-TR"/>
          </a:p>
        </p:txBody>
      </p:sp>
      <p:pic>
        <p:nvPicPr>
          <p:cNvPr id="7" name="Resim 6" descr="işaret, yiyecek, kırmızı içeren bir resim&#10;&#10;Açıklama otomatik olarak oluşturuldu">
            <a:extLst>
              <a:ext uri="{FF2B5EF4-FFF2-40B4-BE49-F238E27FC236}">
                <a16:creationId xmlns:a16="http://schemas.microsoft.com/office/drawing/2014/main" xmlns="" id="{93E2BBB3-B7E6-4BA9-86C5-5AE8D460D54A}"/>
              </a:ext>
            </a:extLst>
          </p:cNvPr>
          <p:cNvPicPr>
            <a:picLocks noChangeAspect="1"/>
          </p:cNvPicPr>
          <p:nvPr/>
        </p:nvPicPr>
        <p:blipFill>
          <a:blip r:embed="rId2"/>
          <a:stretch>
            <a:fillRect/>
          </a:stretch>
        </p:blipFill>
        <p:spPr>
          <a:xfrm>
            <a:off x="10786601" y="-81332"/>
            <a:ext cx="1321200" cy="1321200"/>
          </a:xfrm>
          <a:prstGeom prst="rect">
            <a:avLst/>
          </a:prstGeom>
        </p:spPr>
      </p:pic>
    </p:spTree>
    <p:extLst>
      <p:ext uri="{BB962C8B-B14F-4D97-AF65-F5344CB8AC3E}">
        <p14:creationId xmlns:p14="http://schemas.microsoft.com/office/powerpoint/2010/main" val="22057915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3580" y="541538"/>
            <a:ext cx="10884023" cy="5731246"/>
          </a:xfrm>
        </p:spPr>
        <p:txBody>
          <a:bodyPr>
            <a:noAutofit/>
          </a:bodyPr>
          <a:lstStyle/>
          <a:p>
            <a:r>
              <a:rPr lang="tr-TR" sz="2800" dirty="0"/>
              <a:t>ç) İlgili kamu kurum ve kuruluşlarının çalışmalarına katkıda bulunmak, </a:t>
            </a:r>
            <a:r>
              <a:rPr lang="tr-TR" sz="2800" dirty="0">
                <a:solidFill>
                  <a:srgbClr val="002060"/>
                </a:solidFill>
              </a:rPr>
              <a:t>Merkezin etkinlik alanlarıyla ilgili ihtiyaç yönünde inceleme ve araştırma yapmak; proje hazırlamak, danışmanlık hizmeti vermek ve konuya dair veri sağlamak.</a:t>
            </a:r>
          </a:p>
          <a:p>
            <a:r>
              <a:rPr lang="tr-TR" sz="2800" dirty="0"/>
              <a:t>d) Merkezin amacı doğrultusunda yurt içi ve yurt dışındaki bilimsel çalışma ve projeleri desteklemek, ulusal ve uluslararası kongre, konferans, sempozyum, seminer, panel, kurs ve benzeri bilimsel etkinlikler düzenlemek.</a:t>
            </a:r>
          </a:p>
          <a:p>
            <a:r>
              <a:rPr lang="tr-TR" sz="2800" dirty="0"/>
              <a:t>e) Diğer araştırma merkezleri ile işbirliği içinde araştırmalar yapmak.</a:t>
            </a:r>
          </a:p>
          <a:p>
            <a:r>
              <a:rPr lang="tr-TR" sz="2800" dirty="0"/>
              <a:t>f) Merkezin amaçları doğrultusunda Rektör </a:t>
            </a:r>
            <a:r>
              <a:rPr lang="tr-TR" sz="2800" dirty="0" smtClean="0"/>
              <a:t>hocamız ve </a:t>
            </a:r>
            <a:r>
              <a:rPr lang="tr-TR" sz="2800" dirty="0"/>
              <a:t>yetkili kurullarca verilecek diğer görevleri yapmak</a:t>
            </a:r>
            <a:r>
              <a:rPr lang="tr-TR" sz="2800" dirty="0" smtClean="0"/>
              <a:t>.</a:t>
            </a:r>
            <a:endParaRPr lang="tr-TR" sz="2800" dirty="0"/>
          </a:p>
        </p:txBody>
      </p:sp>
      <p:sp>
        <p:nvSpPr>
          <p:cNvPr id="4" name="Veri Yer Tutucusu 3"/>
          <p:cNvSpPr>
            <a:spLocks noGrp="1"/>
          </p:cNvSpPr>
          <p:nvPr>
            <p:ph type="dt" sz="half" idx="10"/>
          </p:nvPr>
        </p:nvSpPr>
        <p:spPr/>
        <p:txBody>
          <a:bodyPr/>
          <a:lstStyle/>
          <a:p>
            <a:fld id="{296ADAC1-DFA3-4E33-9739-9384F1422016}" type="datetime1">
              <a:rPr lang="tr-TR" smtClean="0"/>
              <a:t>2.09.2021</a:t>
            </a:fld>
            <a:endParaRPr lang="tr-TR"/>
          </a:p>
        </p:txBody>
      </p:sp>
      <p:sp>
        <p:nvSpPr>
          <p:cNvPr id="5" name="Altbilgi Yer Tutucusu 4"/>
          <p:cNvSpPr>
            <a:spLocks noGrp="1"/>
          </p:cNvSpPr>
          <p:nvPr>
            <p:ph type="ftr" sz="quarter" idx="11"/>
          </p:nvPr>
        </p:nvSpPr>
        <p:spPr/>
        <p:txBody>
          <a:bodyPr/>
          <a:lstStyle/>
          <a:p>
            <a:r>
              <a:rPr lang="tr-TR" smtClean="0"/>
              <a:t>Prof. Dr. Hürmüz KOÇ</a:t>
            </a:r>
            <a:endParaRPr lang="tr-TR"/>
          </a:p>
        </p:txBody>
      </p:sp>
      <p:sp>
        <p:nvSpPr>
          <p:cNvPr id="6" name="Slayt Numarası Yer Tutucusu 5"/>
          <p:cNvSpPr>
            <a:spLocks noGrp="1"/>
          </p:cNvSpPr>
          <p:nvPr>
            <p:ph type="sldNum" sz="quarter" idx="12"/>
          </p:nvPr>
        </p:nvSpPr>
        <p:spPr/>
        <p:txBody>
          <a:bodyPr/>
          <a:lstStyle/>
          <a:p>
            <a:fld id="{899D1DF9-2793-44CE-8E11-E6CCF84E92FC}" type="slidenum">
              <a:rPr lang="tr-TR" smtClean="0"/>
              <a:t>7</a:t>
            </a:fld>
            <a:endParaRPr lang="tr-TR"/>
          </a:p>
        </p:txBody>
      </p:sp>
    </p:spTree>
    <p:extLst>
      <p:ext uri="{BB962C8B-B14F-4D97-AF65-F5344CB8AC3E}">
        <p14:creationId xmlns:p14="http://schemas.microsoft.com/office/powerpoint/2010/main" val="30684592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69848" y="484632"/>
            <a:ext cx="10755208" cy="980184"/>
          </a:xfrm>
        </p:spPr>
        <p:txBody>
          <a:bodyPr>
            <a:noAutofit/>
          </a:bodyPr>
          <a:lstStyle/>
          <a:p>
            <a:r>
              <a:rPr lang="tr-TR" sz="4000" b="1" dirty="0" err="1" smtClean="0"/>
              <a:t>Merkezİn</a:t>
            </a:r>
            <a:r>
              <a:rPr lang="tr-TR" sz="4000" b="1" dirty="0" smtClean="0"/>
              <a:t> </a:t>
            </a:r>
            <a:r>
              <a:rPr lang="tr-TR" sz="4000" b="1" dirty="0" err="1" smtClean="0"/>
              <a:t>Yönetİm</a:t>
            </a:r>
            <a:r>
              <a:rPr lang="tr-TR" sz="4000" b="1" dirty="0" smtClean="0"/>
              <a:t> </a:t>
            </a:r>
            <a:r>
              <a:rPr lang="tr-TR" sz="4000" b="1" dirty="0"/>
              <a:t>Organları ve </a:t>
            </a:r>
            <a:r>
              <a:rPr lang="tr-TR" sz="4000" b="1" dirty="0" err="1" smtClean="0"/>
              <a:t>Görevlerİ</a:t>
            </a:r>
            <a:endParaRPr lang="tr-TR" sz="4000" b="1" dirty="0"/>
          </a:p>
        </p:txBody>
      </p:sp>
      <p:sp>
        <p:nvSpPr>
          <p:cNvPr id="3" name="İçerik Yer Tutucusu 2"/>
          <p:cNvSpPr>
            <a:spLocks noGrp="1"/>
          </p:cNvSpPr>
          <p:nvPr>
            <p:ph idx="1"/>
          </p:nvPr>
        </p:nvSpPr>
        <p:spPr>
          <a:xfrm>
            <a:off x="1268529" y="2090323"/>
            <a:ext cx="10556527" cy="4547586"/>
          </a:xfrm>
        </p:spPr>
        <p:txBody>
          <a:bodyPr/>
          <a:lstStyle/>
          <a:p>
            <a:r>
              <a:rPr lang="tr-TR" sz="3200" b="1" dirty="0">
                <a:solidFill>
                  <a:srgbClr val="002060"/>
                </a:solidFill>
              </a:rPr>
              <a:t>a) </a:t>
            </a:r>
            <a:r>
              <a:rPr lang="tr-TR" sz="3200" b="1" dirty="0" smtClean="0">
                <a:solidFill>
                  <a:srgbClr val="002060"/>
                </a:solidFill>
              </a:rPr>
              <a:t>Müdür         </a:t>
            </a:r>
          </a:p>
          <a:p>
            <a:r>
              <a:rPr lang="tr-TR" sz="3200" b="1" dirty="0" smtClean="0">
                <a:solidFill>
                  <a:srgbClr val="002060"/>
                </a:solidFill>
              </a:rPr>
              <a:t>b</a:t>
            </a:r>
            <a:r>
              <a:rPr lang="tr-TR" sz="3200" b="1" dirty="0">
                <a:solidFill>
                  <a:srgbClr val="002060"/>
                </a:solidFill>
              </a:rPr>
              <a:t>) Yönetim </a:t>
            </a:r>
            <a:r>
              <a:rPr lang="tr-TR" sz="3200" b="1" dirty="0" smtClean="0">
                <a:solidFill>
                  <a:srgbClr val="002060"/>
                </a:solidFill>
              </a:rPr>
              <a:t>Kurulu      </a:t>
            </a:r>
          </a:p>
          <a:p>
            <a:r>
              <a:rPr lang="tr-TR" sz="3200" b="1" dirty="0" smtClean="0">
                <a:solidFill>
                  <a:srgbClr val="002060"/>
                </a:solidFill>
              </a:rPr>
              <a:t>c</a:t>
            </a:r>
            <a:r>
              <a:rPr lang="tr-TR" sz="3200" b="1" dirty="0">
                <a:solidFill>
                  <a:srgbClr val="002060"/>
                </a:solidFill>
              </a:rPr>
              <a:t>) Danışma </a:t>
            </a:r>
            <a:r>
              <a:rPr lang="tr-TR" sz="3200" b="1" dirty="0" smtClean="0">
                <a:solidFill>
                  <a:srgbClr val="002060"/>
                </a:solidFill>
              </a:rPr>
              <a:t>Kurulu</a:t>
            </a:r>
          </a:p>
          <a:p>
            <a:r>
              <a:rPr lang="tr-TR" sz="3200" b="1" dirty="0">
                <a:solidFill>
                  <a:srgbClr val="002060"/>
                </a:solidFill>
              </a:rPr>
              <a:t> </a:t>
            </a:r>
            <a:r>
              <a:rPr lang="tr-TR" sz="3200" b="1" dirty="0" smtClean="0">
                <a:solidFill>
                  <a:srgbClr val="002060"/>
                </a:solidFill>
              </a:rPr>
              <a:t>   Çalışma Grubu</a:t>
            </a:r>
          </a:p>
          <a:p>
            <a:endParaRPr lang="tr-TR" dirty="0"/>
          </a:p>
        </p:txBody>
      </p:sp>
      <p:sp>
        <p:nvSpPr>
          <p:cNvPr id="4" name="Veri Yer Tutucusu 3"/>
          <p:cNvSpPr>
            <a:spLocks noGrp="1"/>
          </p:cNvSpPr>
          <p:nvPr>
            <p:ph type="dt" sz="half" idx="10"/>
          </p:nvPr>
        </p:nvSpPr>
        <p:spPr/>
        <p:txBody>
          <a:bodyPr/>
          <a:lstStyle/>
          <a:p>
            <a:fld id="{296ADAC1-DFA3-4E33-9739-9384F1422016}" type="datetime1">
              <a:rPr lang="tr-TR" smtClean="0"/>
              <a:t>2.09.2021</a:t>
            </a:fld>
            <a:endParaRPr lang="tr-TR"/>
          </a:p>
        </p:txBody>
      </p:sp>
      <p:sp>
        <p:nvSpPr>
          <p:cNvPr id="5" name="Altbilgi Yer Tutucusu 4"/>
          <p:cNvSpPr>
            <a:spLocks noGrp="1"/>
          </p:cNvSpPr>
          <p:nvPr>
            <p:ph type="ftr" sz="quarter" idx="11"/>
          </p:nvPr>
        </p:nvSpPr>
        <p:spPr/>
        <p:txBody>
          <a:bodyPr/>
          <a:lstStyle/>
          <a:p>
            <a:r>
              <a:rPr lang="tr-TR" smtClean="0"/>
              <a:t>Prof. Dr. Hürmüz KOÇ</a:t>
            </a:r>
            <a:endParaRPr lang="tr-TR"/>
          </a:p>
        </p:txBody>
      </p:sp>
      <p:sp>
        <p:nvSpPr>
          <p:cNvPr id="6" name="Slayt Numarası Yer Tutucusu 5"/>
          <p:cNvSpPr>
            <a:spLocks noGrp="1"/>
          </p:cNvSpPr>
          <p:nvPr>
            <p:ph type="sldNum" sz="quarter" idx="12"/>
          </p:nvPr>
        </p:nvSpPr>
        <p:spPr/>
        <p:txBody>
          <a:bodyPr/>
          <a:lstStyle/>
          <a:p>
            <a:fld id="{899D1DF9-2793-44CE-8E11-E6CCF84E92FC}" type="slidenum">
              <a:rPr lang="tr-TR" smtClean="0"/>
              <a:t>8</a:t>
            </a:fld>
            <a:endParaRPr lang="tr-TR"/>
          </a:p>
        </p:txBody>
      </p:sp>
      <p:pic>
        <p:nvPicPr>
          <p:cNvPr id="7" name="Resim 6" descr="işaret, yiyecek, kırmızı içeren bir resim&#10;&#10;Açıklama otomatik olarak oluşturuldu">
            <a:extLst>
              <a:ext uri="{FF2B5EF4-FFF2-40B4-BE49-F238E27FC236}">
                <a16:creationId xmlns:a16="http://schemas.microsoft.com/office/drawing/2014/main" xmlns="" id="{93E2BBB3-B7E6-4BA9-86C5-5AE8D460D54A}"/>
              </a:ext>
            </a:extLst>
          </p:cNvPr>
          <p:cNvPicPr>
            <a:picLocks noChangeAspect="1"/>
          </p:cNvPicPr>
          <p:nvPr/>
        </p:nvPicPr>
        <p:blipFill>
          <a:blip r:embed="rId2"/>
          <a:stretch>
            <a:fillRect/>
          </a:stretch>
        </p:blipFill>
        <p:spPr>
          <a:xfrm>
            <a:off x="10724457" y="1565400"/>
            <a:ext cx="1321200" cy="1321200"/>
          </a:xfrm>
          <a:prstGeom prst="rect">
            <a:avLst/>
          </a:prstGeom>
        </p:spPr>
      </p:pic>
    </p:spTree>
    <p:extLst>
      <p:ext uri="{BB962C8B-B14F-4D97-AF65-F5344CB8AC3E}">
        <p14:creationId xmlns:p14="http://schemas.microsoft.com/office/powerpoint/2010/main" val="2376826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69848" y="484632"/>
            <a:ext cx="10058400" cy="740486"/>
          </a:xfrm>
        </p:spPr>
        <p:txBody>
          <a:bodyPr>
            <a:normAutofit/>
          </a:bodyPr>
          <a:lstStyle/>
          <a:p>
            <a:r>
              <a:rPr lang="tr-TR" sz="4000" dirty="0" smtClean="0"/>
              <a:t>Müdürün </a:t>
            </a:r>
            <a:r>
              <a:rPr lang="tr-TR" sz="4000" dirty="0" err="1" smtClean="0"/>
              <a:t>görevlerİ</a:t>
            </a:r>
            <a:endParaRPr lang="tr-TR" sz="4000" dirty="0"/>
          </a:p>
        </p:txBody>
      </p:sp>
      <p:sp>
        <p:nvSpPr>
          <p:cNvPr id="3" name="İçerik Yer Tutucusu 2"/>
          <p:cNvSpPr>
            <a:spLocks noGrp="1"/>
          </p:cNvSpPr>
          <p:nvPr>
            <p:ph idx="1"/>
          </p:nvPr>
        </p:nvSpPr>
        <p:spPr>
          <a:xfrm>
            <a:off x="594804" y="1331650"/>
            <a:ext cx="11356404" cy="5113538"/>
          </a:xfrm>
        </p:spPr>
        <p:txBody>
          <a:bodyPr>
            <a:normAutofit/>
          </a:bodyPr>
          <a:lstStyle/>
          <a:p>
            <a:r>
              <a:rPr lang="tr-TR" sz="2800" dirty="0" smtClean="0"/>
              <a:t>a</a:t>
            </a:r>
            <a:r>
              <a:rPr lang="tr-TR" sz="2800" dirty="0"/>
              <a:t>) Merkezi temsil etmek.</a:t>
            </a:r>
          </a:p>
          <a:p>
            <a:r>
              <a:rPr lang="tr-TR" sz="2800" dirty="0"/>
              <a:t>b) Yönetim Kurulu gündemini hazırlamak, toplantıya çağırmak ve Yönetim Kurulu toplantısını yönetmek.</a:t>
            </a:r>
          </a:p>
          <a:p>
            <a:r>
              <a:rPr lang="tr-TR" sz="2800" dirty="0"/>
              <a:t>c) Yönetim Kurulu kararlarını uygulamak ve yönetim ile ilgili işleri yürütmek.</a:t>
            </a:r>
          </a:p>
          <a:p>
            <a:r>
              <a:rPr lang="tr-TR" sz="2800" dirty="0"/>
              <a:t>ç) Merkezin amaçlarına uygun olarak ilgili kurumlarla işbirliği yapmak.</a:t>
            </a:r>
          </a:p>
          <a:p>
            <a:r>
              <a:rPr lang="tr-TR" sz="2800" dirty="0"/>
              <a:t>d) Merkezin faaliyetleri ile ilgili raporları Yönetim Kuruluna sunarak yapılması gereken işler hakkında önerilerde bulunmak.</a:t>
            </a:r>
          </a:p>
          <a:p>
            <a:r>
              <a:rPr lang="tr-TR" sz="2800" dirty="0"/>
              <a:t>e) Merkezin çalışmalarının düzenli olarak yürütülmesini ve geliştirilmesini sağlamak.</a:t>
            </a:r>
          </a:p>
          <a:p>
            <a:endParaRPr lang="tr-TR" dirty="0"/>
          </a:p>
        </p:txBody>
      </p:sp>
      <p:sp>
        <p:nvSpPr>
          <p:cNvPr id="4" name="Veri Yer Tutucusu 3"/>
          <p:cNvSpPr>
            <a:spLocks noGrp="1"/>
          </p:cNvSpPr>
          <p:nvPr>
            <p:ph type="dt" sz="half" idx="10"/>
          </p:nvPr>
        </p:nvSpPr>
        <p:spPr/>
        <p:txBody>
          <a:bodyPr/>
          <a:lstStyle/>
          <a:p>
            <a:fld id="{296ADAC1-DFA3-4E33-9739-9384F1422016}" type="datetime1">
              <a:rPr lang="tr-TR" smtClean="0"/>
              <a:t>2.09.2021</a:t>
            </a:fld>
            <a:endParaRPr lang="tr-TR"/>
          </a:p>
        </p:txBody>
      </p:sp>
      <p:sp>
        <p:nvSpPr>
          <p:cNvPr id="5" name="Altbilgi Yer Tutucusu 4"/>
          <p:cNvSpPr>
            <a:spLocks noGrp="1"/>
          </p:cNvSpPr>
          <p:nvPr>
            <p:ph type="ftr" sz="quarter" idx="11"/>
          </p:nvPr>
        </p:nvSpPr>
        <p:spPr/>
        <p:txBody>
          <a:bodyPr/>
          <a:lstStyle/>
          <a:p>
            <a:r>
              <a:rPr lang="tr-TR" smtClean="0"/>
              <a:t>Prof. Dr. Hürmüz KOÇ</a:t>
            </a:r>
            <a:endParaRPr lang="tr-TR"/>
          </a:p>
        </p:txBody>
      </p:sp>
      <p:sp>
        <p:nvSpPr>
          <p:cNvPr id="6" name="Slayt Numarası Yer Tutucusu 5"/>
          <p:cNvSpPr>
            <a:spLocks noGrp="1"/>
          </p:cNvSpPr>
          <p:nvPr>
            <p:ph type="sldNum" sz="quarter" idx="12"/>
          </p:nvPr>
        </p:nvSpPr>
        <p:spPr/>
        <p:txBody>
          <a:bodyPr/>
          <a:lstStyle/>
          <a:p>
            <a:fld id="{899D1DF9-2793-44CE-8E11-E6CCF84E92FC}" type="slidenum">
              <a:rPr lang="tr-TR" smtClean="0"/>
              <a:t>9</a:t>
            </a:fld>
            <a:endParaRPr lang="tr-TR"/>
          </a:p>
        </p:txBody>
      </p:sp>
      <p:pic>
        <p:nvPicPr>
          <p:cNvPr id="7" name="Resim 6" descr="işaret, yiyecek, kırmızı içeren bir resim&#10;&#10;Açıklama otomatik olarak oluşturuldu">
            <a:extLst>
              <a:ext uri="{FF2B5EF4-FFF2-40B4-BE49-F238E27FC236}">
                <a16:creationId xmlns:a16="http://schemas.microsoft.com/office/drawing/2014/main" xmlns="" id="{93E2BBB3-B7E6-4BA9-86C5-5AE8D460D54A}"/>
              </a:ext>
            </a:extLst>
          </p:cNvPr>
          <p:cNvPicPr>
            <a:picLocks noChangeAspect="1"/>
          </p:cNvPicPr>
          <p:nvPr/>
        </p:nvPicPr>
        <p:blipFill>
          <a:blip r:embed="rId2"/>
          <a:stretch>
            <a:fillRect/>
          </a:stretch>
        </p:blipFill>
        <p:spPr>
          <a:xfrm>
            <a:off x="10650528" y="194275"/>
            <a:ext cx="1321200" cy="1321200"/>
          </a:xfrm>
          <a:prstGeom prst="rect">
            <a:avLst/>
          </a:prstGeom>
        </p:spPr>
      </p:pic>
    </p:spTree>
    <p:extLst>
      <p:ext uri="{BB962C8B-B14F-4D97-AF65-F5344CB8AC3E}">
        <p14:creationId xmlns:p14="http://schemas.microsoft.com/office/powerpoint/2010/main" val="12886902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ahta Yazı">
  <a:themeElements>
    <a:clrScheme name="Tahta Yazı">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Tahta Yazı">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ahta Yazı">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4459</TotalTime>
  <Words>2005</Words>
  <Application>Microsoft Office PowerPoint</Application>
  <PresentationFormat>Geniş ekran</PresentationFormat>
  <Paragraphs>346</Paragraphs>
  <Slides>29</Slides>
  <Notes>2</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29</vt:i4>
      </vt:variant>
    </vt:vector>
  </HeadingPairs>
  <TitlesOfParts>
    <vt:vector size="38" baseType="lpstr">
      <vt:lpstr>Arial</vt:lpstr>
      <vt:lpstr>Book Antiqua</vt:lpstr>
      <vt:lpstr>Calibri</vt:lpstr>
      <vt:lpstr>Comic Sans MS</vt:lpstr>
      <vt:lpstr>Rockwell</vt:lpstr>
      <vt:lpstr>Rockwell Condensed</vt:lpstr>
      <vt:lpstr>Times New Roman</vt:lpstr>
      <vt:lpstr>Wingdings</vt:lpstr>
      <vt:lpstr>Tahta Yazı</vt:lpstr>
      <vt:lpstr>ÇOMÜ BAĞIMLILIKLA MÜCADELE UYGULAMA VE ARAŞTIRMA MERKEZİ</vt:lpstr>
      <vt:lpstr>Gündem: </vt:lpstr>
      <vt:lpstr>PowerPoint Sunusu</vt:lpstr>
      <vt:lpstr>PowerPoint Sunusu</vt:lpstr>
      <vt:lpstr>PowerPoint Sunusu</vt:lpstr>
      <vt:lpstr>PowerPoint Sunusu</vt:lpstr>
      <vt:lpstr>PowerPoint Sunusu</vt:lpstr>
      <vt:lpstr>Merkezİn Yönetİm Organları ve Görevlerİ</vt:lpstr>
      <vt:lpstr>Müdürün görevlerİ</vt:lpstr>
      <vt:lpstr>Yönetİm Kurulunun görevlerİ</vt:lpstr>
      <vt:lpstr>Danışma Kurulunun görevlerİ</vt:lpstr>
      <vt:lpstr>Çalışma grupları ve görevlerİ</vt:lpstr>
      <vt:lpstr>PowerPoint Sunusu</vt:lpstr>
      <vt:lpstr>PowerPoint Sunusu</vt:lpstr>
      <vt:lpstr>PowerPoint Sunusu</vt:lpstr>
      <vt:lpstr>PowerPoint Sunusu</vt:lpstr>
      <vt:lpstr>Bağımlılık Nedİr?</vt:lpstr>
      <vt:lpstr>Bağımlılık</vt:lpstr>
      <vt:lpstr>      </vt:lpstr>
      <vt:lpstr>PowerPoint Sunusu</vt:lpstr>
      <vt:lpstr>PowerPoint Sunusu</vt:lpstr>
      <vt:lpstr>PowerPoint Sunusu</vt:lpstr>
      <vt:lpstr>Bağımlılıkla Mücadele KAPSAMINDA </vt:lpstr>
      <vt:lpstr>PowerPoint Sunusu</vt:lpstr>
      <vt:lpstr>PowerPoint Sunusu</vt:lpstr>
      <vt:lpstr>Bağımlılıkla Mücadele KAPSAMINDA; </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ÇOMÜ &amp; BAĞIMLILIK</dc:title>
  <dc:creator>HK</dc:creator>
  <cp:lastModifiedBy>Windows Kullanıcısı</cp:lastModifiedBy>
  <cp:revision>449</cp:revision>
  <dcterms:created xsi:type="dcterms:W3CDTF">2019-10-09T10:26:52Z</dcterms:created>
  <dcterms:modified xsi:type="dcterms:W3CDTF">2021-09-02T10:55:44Z</dcterms:modified>
</cp:coreProperties>
</file>