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82" r:id="rId1"/>
  </p:sldMasterIdLst>
  <p:sldIdLst>
    <p:sldId id="287" r:id="rId2"/>
    <p:sldId id="288" r:id="rId3"/>
    <p:sldId id="289" r:id="rId4"/>
    <p:sldId id="291" r:id="rId5"/>
    <p:sldId id="292" r:id="rId6"/>
    <p:sldId id="293" r:id="rId7"/>
    <p:sldId id="294" r:id="rId8"/>
    <p:sldId id="295" r:id="rId9"/>
    <p:sldId id="296" r:id="rId10"/>
    <p:sldId id="298" r:id="rId11"/>
    <p:sldId id="299" r:id="rId12"/>
    <p:sldId id="300" r:id="rId13"/>
    <p:sldId id="301" r:id="rId14"/>
    <p:sldId id="302" r:id="rId15"/>
    <p:sldId id="303" r:id="rId16"/>
    <p:sldId id="304" r:id="rId17"/>
    <p:sldId id="305" r:id="rId18"/>
    <p:sldId id="306" r:id="rId19"/>
    <p:sldId id="307" r:id="rId20"/>
    <p:sldId id="308" r:id="rId21"/>
    <p:sldId id="309" r:id="rId22"/>
    <p:sldId id="310" r:id="rId23"/>
    <p:sldId id="311" r:id="rId24"/>
    <p:sldId id="312" r:id="rId25"/>
    <p:sldId id="313"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508" autoAdjust="0"/>
  </p:normalViewPr>
  <p:slideViewPr>
    <p:cSldViewPr snapToGrid="0">
      <p:cViewPr varScale="1">
        <p:scale>
          <a:sx n="80" d="100"/>
          <a:sy n="80" d="100"/>
        </p:scale>
        <p:origin x="75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tr-TR"/>
              <a:t>Asıl başlık stilini düzenlemek için tıklayın</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52448A07-E477-486A-ADC6-75E115E7D406}" type="datetimeFigureOut">
              <a:rPr lang="tr-TR" smtClean="0"/>
              <a:t>3.01.2024</a:t>
            </a:fld>
            <a:endParaRPr lang="tr-TR"/>
          </a:p>
        </p:txBody>
      </p:sp>
      <p:sp>
        <p:nvSpPr>
          <p:cNvPr id="5" name="Footer Placeholder 4"/>
          <p:cNvSpPr>
            <a:spLocks noGrp="1"/>
          </p:cNvSpPr>
          <p:nvPr>
            <p:ph type="ftr" sz="quarter" idx="11"/>
          </p:nvPr>
        </p:nvSpPr>
        <p:spPr>
          <a:xfrm>
            <a:off x="2416500" y="329307"/>
            <a:ext cx="4973915" cy="309201"/>
          </a:xfrm>
        </p:spPr>
        <p:txBody>
          <a:bodyPr/>
          <a:lstStyle/>
          <a:p>
            <a:endParaRPr lang="tr-TR"/>
          </a:p>
        </p:txBody>
      </p:sp>
      <p:sp>
        <p:nvSpPr>
          <p:cNvPr id="6" name="Slide Number Placeholder 5"/>
          <p:cNvSpPr>
            <a:spLocks noGrp="1"/>
          </p:cNvSpPr>
          <p:nvPr>
            <p:ph type="sldNum" sz="quarter" idx="12"/>
          </p:nvPr>
        </p:nvSpPr>
        <p:spPr>
          <a:xfrm>
            <a:off x="1437664" y="798973"/>
            <a:ext cx="811019" cy="503578"/>
          </a:xfrm>
        </p:spPr>
        <p:txBody>
          <a:bodyPr/>
          <a:lstStyle/>
          <a:p>
            <a:fld id="{8F54A932-3AF0-4003-81D3-4C4C773F437F}" type="slidenum">
              <a:rPr lang="tr-TR" smtClean="0"/>
              <a:t>‹#›</a:t>
            </a:fld>
            <a:endParaRPr lang="tr-TR"/>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0153758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52448A07-E477-486A-ADC6-75E115E7D406}" type="datetimeFigureOut">
              <a:rPr lang="tr-TR" smtClean="0"/>
              <a:t>3.01.2024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8F54A932-3AF0-4003-81D3-4C4C773F437F}" type="slidenum">
              <a:rPr lang="tr-TR" smtClean="0"/>
              <a:t>‹#›</a:t>
            </a:fld>
            <a:endParaRPr lang="tr-TR"/>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114540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52448A07-E477-486A-ADC6-75E115E7D406}" type="datetimeFigureOut">
              <a:rPr lang="tr-TR" smtClean="0"/>
              <a:t>3.01.2024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8F54A932-3AF0-4003-81D3-4C4C773F437F}" type="slidenum">
              <a:rPr lang="tr-TR" smtClean="0"/>
              <a:t>‹#›</a:t>
            </a:fld>
            <a:endParaRPr lang="tr-TR"/>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9449633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ncho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52448A07-E477-486A-ADC6-75E115E7D406}" type="datetimeFigureOut">
              <a:rPr lang="tr-TR" smtClean="0"/>
              <a:t>3.01.2024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8F54A932-3AF0-4003-81D3-4C4C773F437F}" type="slidenum">
              <a:rPr lang="tr-TR" smtClean="0"/>
              <a:t>‹#›</a:t>
            </a:fld>
            <a:endParaRPr lang="tr-TR"/>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04635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tr-TR"/>
              <a:t>Asıl başlık stilini düzenlemek için tıklayın</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52448A07-E477-486A-ADC6-75E115E7D406}" type="datetimeFigureOut">
              <a:rPr lang="tr-TR" smtClean="0"/>
              <a:t>3.01.2024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8F54A932-3AF0-4003-81D3-4C4C773F437F}" type="slidenum">
              <a:rPr lang="tr-TR" smtClean="0"/>
              <a:t>‹#›</a:t>
            </a:fld>
            <a:endParaRPr lang="tr-TR"/>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9750691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52448A07-E477-486A-ADC6-75E115E7D406}" type="datetimeFigureOut">
              <a:rPr lang="tr-TR" smtClean="0"/>
              <a:t>3.01.2024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8F54A932-3AF0-4003-81D3-4C4C773F437F}" type="slidenum">
              <a:rPr lang="tr-TR" smtClean="0"/>
              <a:t>‹#›</a:t>
            </a:fld>
            <a:endParaRPr lang="tr-TR"/>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960303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tr-TR"/>
              <a:t>Asıl başlık stilini düzenlemek için tıklayın</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Content Placeholder 3"/>
          <p:cNvSpPr>
            <a:spLocks noGrp="1"/>
          </p:cNvSpPr>
          <p:nvPr>
            <p:ph sz="half" idx="2"/>
          </p:nvPr>
        </p:nvSpPr>
        <p:spPr>
          <a:xfrm>
            <a:off x="1447191" y="2824269"/>
            <a:ext cx="4645152" cy="2644457"/>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Content Placeholder 5"/>
          <p:cNvSpPr>
            <a:spLocks noGrp="1"/>
          </p:cNvSpPr>
          <p:nvPr>
            <p:ph sz="quarter" idx="4"/>
          </p:nvPr>
        </p:nvSpPr>
        <p:spPr>
          <a:xfrm>
            <a:off x="6412362" y="2821491"/>
            <a:ext cx="4645152" cy="2637371"/>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52448A07-E477-486A-ADC6-75E115E7D406}" type="datetimeFigureOut">
              <a:rPr lang="tr-TR" smtClean="0"/>
              <a:t>3.01.2024</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8F54A932-3AF0-4003-81D3-4C4C773F437F}" type="slidenum">
              <a:rPr lang="tr-TR" smtClean="0"/>
              <a:t>‹#›</a:t>
            </a:fld>
            <a:endParaRPr lang="tr-TR"/>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668173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52448A07-E477-486A-ADC6-75E115E7D406}" type="datetimeFigureOut">
              <a:rPr lang="tr-TR" smtClean="0"/>
              <a:t>3.01.2024</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8F54A932-3AF0-4003-81D3-4C4C773F437F}" type="slidenum">
              <a:rPr lang="tr-TR" smtClean="0"/>
              <a:t>‹#›</a:t>
            </a:fld>
            <a:endParaRPr lang="tr-TR"/>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075635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448A07-E477-486A-ADC6-75E115E7D406}" type="datetimeFigureOut">
              <a:rPr lang="tr-TR" smtClean="0"/>
              <a:t>3.01.2024</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8F54A932-3AF0-4003-81D3-4C4C773F437F}" type="slidenum">
              <a:rPr lang="tr-TR" smtClean="0"/>
              <a:t>‹#›</a:t>
            </a:fld>
            <a:endParaRPr lang="tr-TR"/>
          </a:p>
        </p:txBody>
      </p:sp>
    </p:spTree>
    <p:extLst>
      <p:ext uri="{BB962C8B-B14F-4D97-AF65-F5344CB8AC3E}">
        <p14:creationId xmlns:p14="http://schemas.microsoft.com/office/powerpoint/2010/main" val="1188199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tr-TR"/>
              <a:t>Asıl başlık stilini düzenlemek için tıklayın</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52448A07-E477-486A-ADC6-75E115E7D406}" type="datetimeFigureOut">
              <a:rPr lang="tr-TR" smtClean="0"/>
              <a:t>3.01.2024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8F54A932-3AF0-4003-81D3-4C4C773F437F}" type="slidenum">
              <a:rPr lang="tr-TR" smtClean="0"/>
              <a:t>‹#›</a:t>
            </a:fld>
            <a:endParaRPr lang="tr-TR"/>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710282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52448A07-E477-486A-ADC6-75E115E7D406}" type="datetimeFigureOut">
              <a:rPr lang="tr-TR" smtClean="0"/>
              <a:t>3.01.2024</a:t>
            </a:fld>
            <a:endParaRPr lang="tr-TR"/>
          </a:p>
        </p:txBody>
      </p:sp>
      <p:sp>
        <p:nvSpPr>
          <p:cNvPr id="6" name="Footer Placeholder 5"/>
          <p:cNvSpPr>
            <a:spLocks noGrp="1"/>
          </p:cNvSpPr>
          <p:nvPr>
            <p:ph type="ftr" sz="quarter" idx="11"/>
          </p:nvPr>
        </p:nvSpPr>
        <p:spPr>
          <a:xfrm>
            <a:off x="1447382" y="318640"/>
            <a:ext cx="5541004" cy="320931"/>
          </a:xfrm>
        </p:spPr>
        <p:txBody>
          <a:bodyPr/>
          <a:lstStyle/>
          <a:p>
            <a:endParaRPr lang="tr-TR"/>
          </a:p>
        </p:txBody>
      </p:sp>
      <p:sp>
        <p:nvSpPr>
          <p:cNvPr id="7" name="Slide Number Placeholder 6"/>
          <p:cNvSpPr>
            <a:spLocks noGrp="1"/>
          </p:cNvSpPr>
          <p:nvPr>
            <p:ph type="sldNum" sz="quarter" idx="12"/>
          </p:nvPr>
        </p:nvSpPr>
        <p:spPr/>
        <p:txBody>
          <a:bodyPr/>
          <a:lstStyle/>
          <a:p>
            <a:fld id="{8F54A932-3AF0-4003-81D3-4C4C773F437F}" type="slidenum">
              <a:rPr lang="tr-TR" smtClean="0"/>
              <a:t>‹#›</a:t>
            </a:fld>
            <a:endParaRPr lang="tr-TR"/>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59633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52448A07-E477-486A-ADC6-75E115E7D406}" type="datetimeFigureOut">
              <a:rPr lang="tr-TR" smtClean="0"/>
              <a:t>3.01.2024</a:t>
            </a:fld>
            <a:endParaRPr lang="tr-TR"/>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8F54A932-3AF0-4003-81D3-4C4C773F437F}" type="slidenum">
              <a:rPr lang="tr-TR" smtClean="0"/>
              <a:t>‹#›</a:t>
            </a:fld>
            <a:endParaRPr lang="tr-TR"/>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0178102"/>
      </p:ext>
    </p:extLst>
  </p:cSld>
  <p:clrMap bg1="lt1" tx1="dk1" bg2="lt2" tx2="dk2" accent1="accent1" accent2="accent2" accent3="accent3" accent4="accent4" accent5="accent5" accent6="accent6" hlink="hlink" folHlink="folHlink"/>
  <p:sldLayoutIdLst>
    <p:sldLayoutId id="2147483983" r:id="rId1"/>
    <p:sldLayoutId id="2147483984" r:id="rId2"/>
    <p:sldLayoutId id="2147483985" r:id="rId3"/>
    <p:sldLayoutId id="2147483986" r:id="rId4"/>
    <p:sldLayoutId id="2147483987" r:id="rId5"/>
    <p:sldLayoutId id="2147483988" r:id="rId6"/>
    <p:sldLayoutId id="2147483989" r:id="rId7"/>
    <p:sldLayoutId id="2147483990" r:id="rId8"/>
    <p:sldLayoutId id="2147483991" r:id="rId9"/>
    <p:sldLayoutId id="2147483992" r:id="rId10"/>
    <p:sldLayoutId id="2147483993"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image" Target="../media/image19.jpg"/></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xml"/><Relationship Id="rId5" Type="http://schemas.openxmlformats.org/officeDocument/2006/relationships/image" Target="../media/image30.jpg"/><Relationship Id="rId4" Type="http://schemas.openxmlformats.org/officeDocument/2006/relationships/image" Target="../media/image29.jpg"/></Relationships>
</file>

<file path=ppt/slides/_rels/slide1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6E584C3-5C22-4C06-A8D5-D288F2633699}"/>
              </a:ext>
            </a:extLst>
          </p:cNvPr>
          <p:cNvSpPr>
            <a:spLocks noGrp="1"/>
          </p:cNvSpPr>
          <p:nvPr>
            <p:ph type="title"/>
          </p:nvPr>
        </p:nvSpPr>
        <p:spPr>
          <a:xfrm>
            <a:off x="326796" y="1095450"/>
            <a:ext cx="11726944" cy="554240"/>
          </a:xfrm>
        </p:spPr>
        <p:txBody>
          <a:bodyPr>
            <a:normAutofit/>
          </a:bodyPr>
          <a:lstStyle/>
          <a:p>
            <a:pPr algn="ctr"/>
            <a:r>
              <a:rPr lang="tr-TR" b="1" dirty="0"/>
              <a:t>Balkan ve Ege Uygulama ve Araştırma Merkezi</a:t>
            </a:r>
          </a:p>
        </p:txBody>
      </p:sp>
      <p:sp>
        <p:nvSpPr>
          <p:cNvPr id="3" name="İçerik Yer Tutucusu 2">
            <a:extLst>
              <a:ext uri="{FF2B5EF4-FFF2-40B4-BE49-F238E27FC236}">
                <a16:creationId xmlns:a16="http://schemas.microsoft.com/office/drawing/2014/main" id="{DE528B54-0E0F-4702-83F7-CB7CE0697AA6}"/>
              </a:ext>
            </a:extLst>
          </p:cNvPr>
          <p:cNvSpPr>
            <a:spLocks noGrp="1"/>
          </p:cNvSpPr>
          <p:nvPr>
            <p:ph idx="1"/>
          </p:nvPr>
        </p:nvSpPr>
        <p:spPr>
          <a:xfrm>
            <a:off x="534186" y="2055830"/>
            <a:ext cx="11123628" cy="4615992"/>
          </a:xfrm>
        </p:spPr>
        <p:txBody>
          <a:bodyPr>
            <a:noAutofit/>
          </a:bodyPr>
          <a:lstStyle/>
          <a:p>
            <a:pPr algn="just"/>
            <a:r>
              <a:rPr lang="tr-TR" sz="2000" b="1" i="0" dirty="0">
                <a:solidFill>
                  <a:srgbClr val="333333"/>
                </a:solidFill>
                <a:effectLst/>
              </a:rPr>
              <a:t>Kurumsal Bilgiler</a:t>
            </a:r>
            <a:endParaRPr lang="tr-TR" sz="2000" b="0" i="0" dirty="0">
              <a:solidFill>
                <a:srgbClr val="333333"/>
              </a:solidFill>
              <a:effectLst/>
            </a:endParaRPr>
          </a:p>
          <a:p>
            <a:pPr algn="just"/>
            <a:r>
              <a:rPr lang="tr-TR" sz="2000" b="0" i="0" dirty="0">
                <a:solidFill>
                  <a:srgbClr val="333333"/>
                </a:solidFill>
                <a:effectLst/>
              </a:rPr>
              <a:t>Eğitim-öğretim faaliyetleri, AR-GE, bilimsel araştırma ve proje faaliyetleri dışında üniversitelerin başlıca amaçlarından birisi disiplinlerarası bir bakış açısı ile bölgesel araştırmalara destek vermesidir. Balkanlar, tarihi, sosyal, ekonomik, kültürel, siyasi, stratejik, etnik-demografik, coğrafi ve uluslararası ilişkiler bakımından Türkiye açısından çok önemli bir bölgedir. Ege ve Doğu Akdeniz ise yalnızca Türkiye ve Yunanistan arasında değil aynı zamanda uluslararası ilişkiler, ekonomi, siyaset, turizm, ticaret bakımından da son derece önemlidir. Eğitim ve bilimde dünya standartlarını yakalamış olan Çanakkale </a:t>
            </a:r>
            <a:r>
              <a:rPr lang="tr-TR" sz="2000" b="0" i="0" dirty="0" err="1">
                <a:solidFill>
                  <a:srgbClr val="333333"/>
                </a:solidFill>
                <a:effectLst/>
              </a:rPr>
              <a:t>Onsekiz</a:t>
            </a:r>
            <a:r>
              <a:rPr lang="tr-TR" sz="2000" b="0" i="0" dirty="0">
                <a:solidFill>
                  <a:srgbClr val="333333"/>
                </a:solidFill>
                <a:effectLst/>
              </a:rPr>
              <a:t> Mart Üniversitesi, Balkanlar ve Ege araştırmaları konusuna da büyük önem vermektedir. </a:t>
            </a:r>
            <a:endParaRPr lang="tr-TR" sz="2000" dirty="0">
              <a:solidFill>
                <a:srgbClr val="333333"/>
              </a:solidFill>
            </a:endParaRPr>
          </a:p>
          <a:p>
            <a:pPr algn="just"/>
            <a:r>
              <a:rPr lang="tr-TR" sz="2000" b="0" i="0" dirty="0">
                <a:solidFill>
                  <a:srgbClr val="333333"/>
                </a:solidFill>
                <a:effectLst/>
              </a:rPr>
              <a:t>Balkan ve Ege Uygulama ve Araştırma Merkezi üniversitemizin eğitim, bilim, kültür ve sanat alanında Balkanlar ve Ege araştırmalarının geliştirilmesi hedefi doğrultusunda 2017 yılında teşkil edilmiştir.</a:t>
            </a:r>
          </a:p>
        </p:txBody>
      </p:sp>
    </p:spTree>
    <p:extLst>
      <p:ext uri="{BB962C8B-B14F-4D97-AF65-F5344CB8AC3E}">
        <p14:creationId xmlns:p14="http://schemas.microsoft.com/office/powerpoint/2010/main" val="27647578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74EAA4D-E0A0-4165-A141-CE4138EAA374}"/>
              </a:ext>
            </a:extLst>
          </p:cNvPr>
          <p:cNvSpPr>
            <a:spLocks noGrp="1"/>
          </p:cNvSpPr>
          <p:nvPr>
            <p:ph type="title"/>
          </p:nvPr>
        </p:nvSpPr>
        <p:spPr>
          <a:xfrm>
            <a:off x="0" y="304333"/>
            <a:ext cx="12192000" cy="733350"/>
          </a:xfrm>
        </p:spPr>
        <p:txBody>
          <a:bodyPr>
            <a:noAutofit/>
          </a:bodyPr>
          <a:lstStyle/>
          <a:p>
            <a:r>
              <a:rPr lang="tr-TR" sz="2600" b="1" cap="none" dirty="0"/>
              <a:t>4. Balkan Üniversiteler Birliği Toplantısı, 30-31 Mart 2018, Tetovo, Makedonya.</a:t>
            </a:r>
          </a:p>
        </p:txBody>
      </p:sp>
      <p:pic>
        <p:nvPicPr>
          <p:cNvPr id="5" name="Resim 4">
            <a:extLst>
              <a:ext uri="{FF2B5EF4-FFF2-40B4-BE49-F238E27FC236}">
                <a16:creationId xmlns:a16="http://schemas.microsoft.com/office/drawing/2014/main" id="{AB0D570A-5847-4AB2-943F-887D5F3207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412" y="1447800"/>
            <a:ext cx="6096000" cy="3962400"/>
          </a:xfrm>
          <a:prstGeom prst="rect">
            <a:avLst/>
          </a:prstGeom>
        </p:spPr>
      </p:pic>
      <p:pic>
        <p:nvPicPr>
          <p:cNvPr id="8" name="Resim 7">
            <a:extLst>
              <a:ext uri="{FF2B5EF4-FFF2-40B4-BE49-F238E27FC236}">
                <a16:creationId xmlns:a16="http://schemas.microsoft.com/office/drawing/2014/main" id="{AF7FDDEC-550E-4439-B2CD-77F4AFDC3F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5103" y="927430"/>
            <a:ext cx="4645085" cy="2946726"/>
          </a:xfrm>
          <a:prstGeom prst="rect">
            <a:avLst/>
          </a:prstGeom>
        </p:spPr>
      </p:pic>
      <p:pic>
        <p:nvPicPr>
          <p:cNvPr id="6" name="Resim 5">
            <a:extLst>
              <a:ext uri="{FF2B5EF4-FFF2-40B4-BE49-F238E27FC236}">
                <a16:creationId xmlns:a16="http://schemas.microsoft.com/office/drawing/2014/main" id="{6B3EB937-1E60-40E8-A974-A81467DD34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26498" y="3980738"/>
            <a:ext cx="4353690" cy="2858924"/>
          </a:xfrm>
          <a:prstGeom prst="rect">
            <a:avLst/>
          </a:prstGeom>
        </p:spPr>
      </p:pic>
    </p:spTree>
    <p:extLst>
      <p:ext uri="{BB962C8B-B14F-4D97-AF65-F5344CB8AC3E}">
        <p14:creationId xmlns:p14="http://schemas.microsoft.com/office/powerpoint/2010/main" val="29411308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74EAA4D-E0A0-4165-A141-CE4138EAA374}"/>
              </a:ext>
            </a:extLst>
          </p:cNvPr>
          <p:cNvSpPr>
            <a:spLocks noGrp="1"/>
          </p:cNvSpPr>
          <p:nvPr>
            <p:ph type="title"/>
          </p:nvPr>
        </p:nvSpPr>
        <p:spPr>
          <a:xfrm>
            <a:off x="69129" y="294173"/>
            <a:ext cx="11096711" cy="733350"/>
          </a:xfrm>
        </p:spPr>
        <p:txBody>
          <a:bodyPr>
            <a:noAutofit/>
          </a:bodyPr>
          <a:lstStyle/>
          <a:p>
            <a:r>
              <a:rPr lang="tr-TR" sz="2600" b="1" cap="none" dirty="0"/>
              <a:t>Rumeli Fatihi Gazi Süleyman Paşa Paneli, 13 Aralık 2018, </a:t>
            </a:r>
            <a:r>
              <a:rPr lang="tr-TR" sz="2600" b="1" cap="none" dirty="0" err="1"/>
              <a:t>Troia</a:t>
            </a:r>
            <a:r>
              <a:rPr lang="tr-TR" sz="2600" b="1" cap="none" dirty="0"/>
              <a:t> Kültür Merkezi.</a:t>
            </a:r>
          </a:p>
        </p:txBody>
      </p:sp>
      <p:sp>
        <p:nvSpPr>
          <p:cNvPr id="3" name="İçerik Yer Tutucusu 2">
            <a:extLst>
              <a:ext uri="{FF2B5EF4-FFF2-40B4-BE49-F238E27FC236}">
                <a16:creationId xmlns:a16="http://schemas.microsoft.com/office/drawing/2014/main" id="{7F24195F-4EA2-42AD-BCF6-29515D40C78B}"/>
              </a:ext>
            </a:extLst>
          </p:cNvPr>
          <p:cNvSpPr>
            <a:spLocks noGrp="1"/>
          </p:cNvSpPr>
          <p:nvPr>
            <p:ph idx="1"/>
          </p:nvPr>
        </p:nvSpPr>
        <p:spPr>
          <a:xfrm>
            <a:off x="253005" y="2049241"/>
            <a:ext cx="7437120" cy="2082492"/>
          </a:xfrm>
        </p:spPr>
        <p:txBody>
          <a:bodyPr>
            <a:noAutofit/>
          </a:bodyPr>
          <a:lstStyle/>
          <a:p>
            <a:pPr marL="0" indent="0" algn="just">
              <a:buNone/>
            </a:pPr>
            <a:r>
              <a:rPr lang="tr-TR" b="1" dirty="0"/>
              <a:t>Panelistler</a:t>
            </a:r>
          </a:p>
          <a:p>
            <a:pPr algn="just"/>
            <a:r>
              <a:rPr lang="tr-TR" dirty="0"/>
              <a:t>Prof. Dr. Feridun M. </a:t>
            </a:r>
            <a:r>
              <a:rPr lang="tr-TR" dirty="0" err="1"/>
              <a:t>Emecen</a:t>
            </a:r>
            <a:r>
              <a:rPr lang="tr-TR" dirty="0"/>
              <a:t> (İstanbul 29 Mayıs Üniversitesi)</a:t>
            </a:r>
          </a:p>
          <a:p>
            <a:pPr algn="just"/>
            <a:r>
              <a:rPr lang="tr-TR" dirty="0"/>
              <a:t>Prof. Dr. Levent </a:t>
            </a:r>
            <a:r>
              <a:rPr lang="tr-TR" dirty="0" err="1"/>
              <a:t>Kayapınar</a:t>
            </a:r>
            <a:r>
              <a:rPr lang="tr-TR" dirty="0"/>
              <a:t> (Tekirdağ Namık Kemal Üniversitesi)</a:t>
            </a:r>
          </a:p>
          <a:p>
            <a:pPr algn="just"/>
            <a:r>
              <a:rPr lang="tr-TR" dirty="0"/>
              <a:t>Dr. Öğretim Üyesi Veysi Akın (Trakya Üniversitesi)</a:t>
            </a:r>
          </a:p>
          <a:p>
            <a:pPr algn="just"/>
            <a:r>
              <a:rPr lang="tr-TR" dirty="0"/>
              <a:t>Doç. Dr. Aşkın Koyuncu (</a:t>
            </a:r>
            <a:r>
              <a:rPr lang="tr-TR" dirty="0" err="1"/>
              <a:t>Moderatör</a:t>
            </a:r>
            <a:r>
              <a:rPr lang="tr-TR" dirty="0"/>
              <a:t>)</a:t>
            </a:r>
          </a:p>
        </p:txBody>
      </p:sp>
      <p:pic>
        <p:nvPicPr>
          <p:cNvPr id="7" name="Resim 6">
            <a:extLst>
              <a:ext uri="{FF2B5EF4-FFF2-40B4-BE49-F238E27FC236}">
                <a16:creationId xmlns:a16="http://schemas.microsoft.com/office/drawing/2014/main" id="{5E3EF896-DF5F-4D96-BEB1-14809F38D2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0125" y="759224"/>
            <a:ext cx="4248870" cy="6007902"/>
          </a:xfrm>
          <a:prstGeom prst="rect">
            <a:avLst/>
          </a:prstGeom>
        </p:spPr>
      </p:pic>
    </p:spTree>
    <p:extLst>
      <p:ext uri="{BB962C8B-B14F-4D97-AF65-F5344CB8AC3E}">
        <p14:creationId xmlns:p14="http://schemas.microsoft.com/office/powerpoint/2010/main" val="29150867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74EAA4D-E0A0-4165-A141-CE4138EAA374}"/>
              </a:ext>
            </a:extLst>
          </p:cNvPr>
          <p:cNvSpPr>
            <a:spLocks noGrp="1"/>
          </p:cNvSpPr>
          <p:nvPr>
            <p:ph type="title"/>
          </p:nvPr>
        </p:nvSpPr>
        <p:spPr>
          <a:xfrm>
            <a:off x="0" y="294173"/>
            <a:ext cx="12122869" cy="733350"/>
          </a:xfrm>
        </p:spPr>
        <p:txBody>
          <a:bodyPr>
            <a:noAutofit/>
          </a:bodyPr>
          <a:lstStyle/>
          <a:p>
            <a:pPr algn="ctr"/>
            <a:r>
              <a:rPr lang="tr-TR" sz="2600" b="1" cap="none" dirty="0"/>
              <a:t>Rumeli Fatihi Gazi Süleyman Paşa Paneli, 13 Aralık 2018, </a:t>
            </a:r>
            <a:r>
              <a:rPr lang="tr-TR" sz="2600" b="1" cap="none" dirty="0" err="1"/>
              <a:t>Troia</a:t>
            </a:r>
            <a:r>
              <a:rPr lang="tr-TR" sz="2600" b="1" cap="none" dirty="0"/>
              <a:t> Kültür Merkezi</a:t>
            </a:r>
          </a:p>
        </p:txBody>
      </p:sp>
      <p:pic>
        <p:nvPicPr>
          <p:cNvPr id="8" name="Resim 7">
            <a:extLst>
              <a:ext uri="{FF2B5EF4-FFF2-40B4-BE49-F238E27FC236}">
                <a16:creationId xmlns:a16="http://schemas.microsoft.com/office/drawing/2014/main" id="{1CB1BF1B-9DAA-460A-A5F0-719DDDD8AB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6055" y="2902313"/>
            <a:ext cx="6852130" cy="3915503"/>
          </a:xfrm>
          <a:prstGeom prst="rect">
            <a:avLst/>
          </a:prstGeom>
        </p:spPr>
      </p:pic>
      <p:pic>
        <p:nvPicPr>
          <p:cNvPr id="10" name="Resim 9">
            <a:extLst>
              <a:ext uri="{FF2B5EF4-FFF2-40B4-BE49-F238E27FC236}">
                <a16:creationId xmlns:a16="http://schemas.microsoft.com/office/drawing/2014/main" id="{2870892A-902E-4EF2-81DF-DD49AF65A0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800" y="4299406"/>
            <a:ext cx="4367185" cy="2518410"/>
          </a:xfrm>
          <a:prstGeom prst="rect">
            <a:avLst/>
          </a:prstGeom>
        </p:spPr>
      </p:pic>
      <p:pic>
        <p:nvPicPr>
          <p:cNvPr id="12" name="Resim 11">
            <a:extLst>
              <a:ext uri="{FF2B5EF4-FFF2-40B4-BE49-F238E27FC236}">
                <a16:creationId xmlns:a16="http://schemas.microsoft.com/office/drawing/2014/main" id="{8800C25E-EA69-4BA4-9F57-FD81AB0EDC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3521" y="1116808"/>
            <a:ext cx="4962534" cy="3093313"/>
          </a:xfrm>
          <a:prstGeom prst="rect">
            <a:avLst/>
          </a:prstGeom>
        </p:spPr>
      </p:pic>
      <p:pic>
        <p:nvPicPr>
          <p:cNvPr id="14" name="Resim 13">
            <a:extLst>
              <a:ext uri="{FF2B5EF4-FFF2-40B4-BE49-F238E27FC236}">
                <a16:creationId xmlns:a16="http://schemas.microsoft.com/office/drawing/2014/main" id="{CFF72C17-D1B4-4011-A70C-D4B7B29DC8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42481" y="948343"/>
            <a:ext cx="3556000" cy="1813560"/>
          </a:xfrm>
          <a:prstGeom prst="rect">
            <a:avLst/>
          </a:prstGeom>
        </p:spPr>
      </p:pic>
    </p:spTree>
    <p:extLst>
      <p:ext uri="{BB962C8B-B14F-4D97-AF65-F5344CB8AC3E}">
        <p14:creationId xmlns:p14="http://schemas.microsoft.com/office/powerpoint/2010/main" val="23869221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74EAA4D-E0A0-4165-A141-CE4138EAA374}"/>
              </a:ext>
            </a:extLst>
          </p:cNvPr>
          <p:cNvSpPr>
            <a:spLocks noGrp="1"/>
          </p:cNvSpPr>
          <p:nvPr>
            <p:ph type="title"/>
          </p:nvPr>
        </p:nvSpPr>
        <p:spPr>
          <a:xfrm>
            <a:off x="235670" y="294173"/>
            <a:ext cx="11470555" cy="733350"/>
          </a:xfrm>
        </p:spPr>
        <p:txBody>
          <a:bodyPr>
            <a:noAutofit/>
          </a:bodyPr>
          <a:lstStyle/>
          <a:p>
            <a:r>
              <a:rPr lang="tr-TR" sz="2200" b="1" dirty="0"/>
              <a:t>“Yükseköğretim Perspektifinden Türkiye ve Balkanların Geleceği Paneli”, 19 Mart 2019,  </a:t>
            </a:r>
            <a:r>
              <a:rPr lang="tr-TR" sz="2200" b="1" dirty="0" err="1"/>
              <a:t>Troia</a:t>
            </a:r>
            <a:r>
              <a:rPr lang="tr-TR" sz="2200" b="1" dirty="0"/>
              <a:t> Kültür Merkezi</a:t>
            </a:r>
          </a:p>
        </p:txBody>
      </p:sp>
      <p:pic>
        <p:nvPicPr>
          <p:cNvPr id="4" name="Resim 3">
            <a:extLst>
              <a:ext uri="{FF2B5EF4-FFF2-40B4-BE49-F238E27FC236}">
                <a16:creationId xmlns:a16="http://schemas.microsoft.com/office/drawing/2014/main" id="{652EE175-BA14-4B15-A43C-650412CF99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635" y="841604"/>
            <a:ext cx="3693349" cy="5174792"/>
          </a:xfrm>
          <a:prstGeom prst="rect">
            <a:avLst/>
          </a:prstGeom>
        </p:spPr>
      </p:pic>
      <p:pic>
        <p:nvPicPr>
          <p:cNvPr id="16" name="Resim 15">
            <a:extLst>
              <a:ext uri="{FF2B5EF4-FFF2-40B4-BE49-F238E27FC236}">
                <a16:creationId xmlns:a16="http://schemas.microsoft.com/office/drawing/2014/main" id="{E5F32AA8-588A-4367-9197-5CFB5C24B0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739" y="2015567"/>
            <a:ext cx="6055531" cy="3895725"/>
          </a:xfrm>
          <a:prstGeom prst="rect">
            <a:avLst/>
          </a:prstGeom>
        </p:spPr>
      </p:pic>
    </p:spTree>
    <p:extLst>
      <p:ext uri="{BB962C8B-B14F-4D97-AF65-F5344CB8AC3E}">
        <p14:creationId xmlns:p14="http://schemas.microsoft.com/office/powerpoint/2010/main" val="27153613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74EAA4D-E0A0-4165-A141-CE4138EAA374}"/>
              </a:ext>
            </a:extLst>
          </p:cNvPr>
          <p:cNvSpPr>
            <a:spLocks noGrp="1"/>
          </p:cNvSpPr>
          <p:nvPr>
            <p:ph type="title"/>
          </p:nvPr>
        </p:nvSpPr>
        <p:spPr>
          <a:xfrm>
            <a:off x="257175" y="294173"/>
            <a:ext cx="11809133" cy="733350"/>
          </a:xfrm>
        </p:spPr>
        <p:txBody>
          <a:bodyPr>
            <a:noAutofit/>
          </a:bodyPr>
          <a:lstStyle/>
          <a:p>
            <a:r>
              <a:rPr lang="tr-TR" sz="2200" b="1" cap="none" dirty="0"/>
              <a:t>“Yükseköğretim Perspektifinden Türkiye ve Balkanların Geleceği Paneli”, 19 Mart 2019,  </a:t>
            </a:r>
            <a:r>
              <a:rPr lang="tr-TR" sz="2200" b="1" cap="none" dirty="0" err="1"/>
              <a:t>Troia</a:t>
            </a:r>
            <a:r>
              <a:rPr lang="tr-TR" sz="2200" b="1" cap="none" dirty="0"/>
              <a:t> Kültür Merkezi</a:t>
            </a:r>
          </a:p>
        </p:txBody>
      </p:sp>
      <p:pic>
        <p:nvPicPr>
          <p:cNvPr id="5" name="Resim 4">
            <a:extLst>
              <a:ext uri="{FF2B5EF4-FFF2-40B4-BE49-F238E27FC236}">
                <a16:creationId xmlns:a16="http://schemas.microsoft.com/office/drawing/2014/main" id="{99A3E40D-3C36-4D21-8069-7F523E95AE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176" y="2766281"/>
            <a:ext cx="5325893" cy="3128962"/>
          </a:xfrm>
          <a:prstGeom prst="rect">
            <a:avLst/>
          </a:prstGeom>
        </p:spPr>
      </p:pic>
      <p:pic>
        <p:nvPicPr>
          <p:cNvPr id="7" name="Resim 6">
            <a:extLst>
              <a:ext uri="{FF2B5EF4-FFF2-40B4-BE49-F238E27FC236}">
                <a16:creationId xmlns:a16="http://schemas.microsoft.com/office/drawing/2014/main" id="{E449C79E-9045-403E-BD96-39E5169C9C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4550" y="2008916"/>
            <a:ext cx="6267450" cy="3718687"/>
          </a:xfrm>
          <a:prstGeom prst="rect">
            <a:avLst/>
          </a:prstGeom>
        </p:spPr>
      </p:pic>
    </p:spTree>
    <p:extLst>
      <p:ext uri="{BB962C8B-B14F-4D97-AF65-F5344CB8AC3E}">
        <p14:creationId xmlns:p14="http://schemas.microsoft.com/office/powerpoint/2010/main" val="28431123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74EAA4D-E0A0-4165-A141-CE4138EAA374}"/>
              </a:ext>
            </a:extLst>
          </p:cNvPr>
          <p:cNvSpPr>
            <a:spLocks noGrp="1"/>
          </p:cNvSpPr>
          <p:nvPr>
            <p:ph type="title"/>
          </p:nvPr>
        </p:nvSpPr>
        <p:spPr>
          <a:xfrm>
            <a:off x="448733" y="284648"/>
            <a:ext cx="11362267" cy="733350"/>
          </a:xfrm>
        </p:spPr>
        <p:txBody>
          <a:bodyPr>
            <a:noAutofit/>
          </a:bodyPr>
          <a:lstStyle/>
          <a:p>
            <a:r>
              <a:rPr lang="tr-TR" sz="2200" b="1" dirty="0"/>
              <a:t>Balkan Üniversiteler Birliği, 5. Yıllık Konferansı, 16-18 Nisan 2019, Selanik Aristoteles Üniversitesi, </a:t>
            </a:r>
            <a:r>
              <a:rPr lang="tr-TR" sz="2200" b="1" dirty="0" err="1"/>
              <a:t>yunanistan</a:t>
            </a:r>
            <a:endParaRPr lang="tr-TR" sz="2200" b="1" dirty="0"/>
          </a:p>
        </p:txBody>
      </p:sp>
      <p:pic>
        <p:nvPicPr>
          <p:cNvPr id="4" name="Resim 3">
            <a:extLst>
              <a:ext uri="{FF2B5EF4-FFF2-40B4-BE49-F238E27FC236}">
                <a16:creationId xmlns:a16="http://schemas.microsoft.com/office/drawing/2014/main" id="{ECAE8959-0471-4E6D-8C75-46CF1F5FBC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0746" y="840216"/>
            <a:ext cx="3600254" cy="5092360"/>
          </a:xfrm>
          <a:prstGeom prst="rect">
            <a:avLst/>
          </a:prstGeom>
        </p:spPr>
      </p:pic>
    </p:spTree>
    <p:extLst>
      <p:ext uri="{BB962C8B-B14F-4D97-AF65-F5344CB8AC3E}">
        <p14:creationId xmlns:p14="http://schemas.microsoft.com/office/powerpoint/2010/main" val="28511513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74EAA4D-E0A0-4165-A141-CE4138EAA374}"/>
              </a:ext>
            </a:extLst>
          </p:cNvPr>
          <p:cNvSpPr>
            <a:spLocks noGrp="1"/>
          </p:cNvSpPr>
          <p:nvPr>
            <p:ph type="title"/>
          </p:nvPr>
        </p:nvSpPr>
        <p:spPr>
          <a:xfrm>
            <a:off x="197964" y="640586"/>
            <a:ext cx="11990894" cy="733350"/>
          </a:xfrm>
        </p:spPr>
        <p:txBody>
          <a:bodyPr>
            <a:noAutofit/>
          </a:bodyPr>
          <a:lstStyle/>
          <a:p>
            <a:r>
              <a:rPr lang="tr-TR" sz="2200" b="1" cap="none" dirty="0"/>
              <a:t>"Türk ve Yunan Kaynaklarına Göre Milli Mücadele ve Cumhuriyetin İlanı Paneli", 31 Ekim 2019,  </a:t>
            </a:r>
            <a:r>
              <a:rPr lang="tr-TR" sz="2200" b="1" cap="none" dirty="0" err="1"/>
              <a:t>Troia</a:t>
            </a:r>
            <a:r>
              <a:rPr lang="tr-TR" sz="2200" b="1" cap="none" dirty="0"/>
              <a:t> Kültür Merkezi</a:t>
            </a:r>
          </a:p>
        </p:txBody>
      </p:sp>
      <p:sp>
        <p:nvSpPr>
          <p:cNvPr id="9" name="İçerik Yer Tutucusu 2">
            <a:extLst>
              <a:ext uri="{FF2B5EF4-FFF2-40B4-BE49-F238E27FC236}">
                <a16:creationId xmlns:a16="http://schemas.microsoft.com/office/drawing/2014/main" id="{1C3EB0FD-3F39-4764-9451-D9CF285118F3}"/>
              </a:ext>
            </a:extLst>
          </p:cNvPr>
          <p:cNvSpPr>
            <a:spLocks noGrp="1"/>
          </p:cNvSpPr>
          <p:nvPr>
            <p:ph idx="1"/>
          </p:nvPr>
        </p:nvSpPr>
        <p:spPr>
          <a:xfrm>
            <a:off x="0" y="2136074"/>
            <a:ext cx="9305469" cy="1468609"/>
          </a:xfrm>
        </p:spPr>
        <p:txBody>
          <a:bodyPr>
            <a:noAutofit/>
          </a:bodyPr>
          <a:lstStyle/>
          <a:p>
            <a:pPr marL="0" indent="0" algn="just">
              <a:buNone/>
            </a:pPr>
            <a:r>
              <a:rPr lang="tr-TR" sz="1600" b="1" dirty="0"/>
              <a:t> Panelistler</a:t>
            </a:r>
          </a:p>
          <a:p>
            <a:pPr algn="just"/>
            <a:r>
              <a:rPr lang="tr-TR" sz="1600" dirty="0"/>
              <a:t>Prof. Dr. Ahmet ALTINTAŞ (Afyon Kocatepe Üniversitesi)</a:t>
            </a:r>
          </a:p>
          <a:p>
            <a:pPr algn="just"/>
            <a:r>
              <a:rPr lang="tr-TR" sz="1600" dirty="0"/>
              <a:t>Doç. Dr. Nilüfer ERDEM (İstanbul Üniversitesi)</a:t>
            </a:r>
          </a:p>
          <a:p>
            <a:pPr algn="just"/>
            <a:r>
              <a:rPr lang="tr-TR" sz="1600" dirty="0"/>
              <a:t>Dr. </a:t>
            </a:r>
            <a:r>
              <a:rPr lang="tr-TR" sz="1600" dirty="0" err="1"/>
              <a:t>Öğr</a:t>
            </a:r>
            <a:r>
              <a:rPr lang="tr-TR" sz="1600" dirty="0"/>
              <a:t>. Üyesi Mithat ATABAY (ÇOMÜ)</a:t>
            </a:r>
          </a:p>
          <a:p>
            <a:pPr algn="just"/>
            <a:r>
              <a:rPr lang="tr-TR" sz="1600" dirty="0"/>
              <a:t>Doç. Dr. Cahide SINMAZ SÖNMEZ (</a:t>
            </a:r>
            <a:r>
              <a:rPr lang="tr-TR" sz="1600" dirty="0" err="1"/>
              <a:t>Moderatör</a:t>
            </a:r>
            <a:r>
              <a:rPr lang="tr-TR" sz="1600" dirty="0"/>
              <a:t>)</a:t>
            </a:r>
          </a:p>
        </p:txBody>
      </p:sp>
      <p:pic>
        <p:nvPicPr>
          <p:cNvPr id="11" name="Resim 10">
            <a:extLst>
              <a:ext uri="{FF2B5EF4-FFF2-40B4-BE49-F238E27FC236}">
                <a16:creationId xmlns:a16="http://schemas.microsoft.com/office/drawing/2014/main" id="{3BCCFFA5-C4A8-43AA-BE50-34059293C9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9873" y="1872432"/>
            <a:ext cx="7018985" cy="4152899"/>
          </a:xfrm>
          <a:prstGeom prst="rect">
            <a:avLst/>
          </a:prstGeom>
        </p:spPr>
      </p:pic>
    </p:spTree>
    <p:extLst>
      <p:ext uri="{BB962C8B-B14F-4D97-AF65-F5344CB8AC3E}">
        <p14:creationId xmlns:p14="http://schemas.microsoft.com/office/powerpoint/2010/main" val="21786480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74EAA4D-E0A0-4165-A141-CE4138EAA374}"/>
              </a:ext>
            </a:extLst>
          </p:cNvPr>
          <p:cNvSpPr>
            <a:spLocks noGrp="1"/>
          </p:cNvSpPr>
          <p:nvPr>
            <p:ph type="title"/>
          </p:nvPr>
        </p:nvSpPr>
        <p:spPr>
          <a:xfrm>
            <a:off x="33234" y="220624"/>
            <a:ext cx="11811000" cy="733350"/>
          </a:xfrm>
        </p:spPr>
        <p:txBody>
          <a:bodyPr>
            <a:noAutofit/>
          </a:bodyPr>
          <a:lstStyle/>
          <a:p>
            <a:r>
              <a:rPr lang="tr-TR" sz="2200" b="1" cap="none" dirty="0"/>
              <a:t>"Türk ve Yunan Kaynaklarına Göre Milli Mücadele ve Cumhuriyetin İlanı Paneli", 31 Ekim 2019,  </a:t>
            </a:r>
            <a:r>
              <a:rPr lang="tr-TR" sz="2200" b="1" cap="none" dirty="0" err="1"/>
              <a:t>Troia</a:t>
            </a:r>
            <a:r>
              <a:rPr lang="tr-TR" sz="2200" b="1" cap="none" dirty="0"/>
              <a:t> Kültür Merkezi</a:t>
            </a:r>
          </a:p>
        </p:txBody>
      </p:sp>
      <p:pic>
        <p:nvPicPr>
          <p:cNvPr id="6" name="Resim 5">
            <a:extLst>
              <a:ext uri="{FF2B5EF4-FFF2-40B4-BE49-F238E27FC236}">
                <a16:creationId xmlns:a16="http://schemas.microsoft.com/office/drawing/2014/main" id="{252FAA36-8B34-4552-99B4-853D522E21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017998"/>
            <a:ext cx="5241726" cy="3101354"/>
          </a:xfrm>
          <a:prstGeom prst="rect">
            <a:avLst/>
          </a:prstGeom>
        </p:spPr>
      </p:pic>
      <p:pic>
        <p:nvPicPr>
          <p:cNvPr id="12" name="Resim 11">
            <a:extLst>
              <a:ext uri="{FF2B5EF4-FFF2-40B4-BE49-F238E27FC236}">
                <a16:creationId xmlns:a16="http://schemas.microsoft.com/office/drawing/2014/main" id="{028A4F25-A18A-43BA-B66A-6D3B103010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60550" y="4385110"/>
            <a:ext cx="1978999" cy="2359957"/>
          </a:xfrm>
          <a:prstGeom prst="rect">
            <a:avLst/>
          </a:prstGeom>
        </p:spPr>
      </p:pic>
      <p:pic>
        <p:nvPicPr>
          <p:cNvPr id="16" name="Resim 15">
            <a:extLst>
              <a:ext uri="{FF2B5EF4-FFF2-40B4-BE49-F238E27FC236}">
                <a16:creationId xmlns:a16="http://schemas.microsoft.com/office/drawing/2014/main" id="{1B49B709-B9E8-4F21-844D-D3EF4239A8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1466" y="1016577"/>
            <a:ext cx="5079534" cy="3305930"/>
          </a:xfrm>
          <a:prstGeom prst="rect">
            <a:avLst/>
          </a:prstGeom>
        </p:spPr>
      </p:pic>
      <p:pic>
        <p:nvPicPr>
          <p:cNvPr id="14" name="Resim 13">
            <a:extLst>
              <a:ext uri="{FF2B5EF4-FFF2-40B4-BE49-F238E27FC236}">
                <a16:creationId xmlns:a16="http://schemas.microsoft.com/office/drawing/2014/main" id="{7D8C1776-C14C-44B3-9659-122B181B13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98967" y="3575771"/>
            <a:ext cx="5079534" cy="3208573"/>
          </a:xfrm>
          <a:prstGeom prst="rect">
            <a:avLst/>
          </a:prstGeom>
        </p:spPr>
      </p:pic>
    </p:spTree>
    <p:extLst>
      <p:ext uri="{BB962C8B-B14F-4D97-AF65-F5344CB8AC3E}">
        <p14:creationId xmlns:p14="http://schemas.microsoft.com/office/powerpoint/2010/main" val="38808389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74EAA4D-E0A0-4165-A141-CE4138EAA374}"/>
              </a:ext>
            </a:extLst>
          </p:cNvPr>
          <p:cNvSpPr>
            <a:spLocks noGrp="1"/>
          </p:cNvSpPr>
          <p:nvPr>
            <p:ph type="title"/>
          </p:nvPr>
        </p:nvSpPr>
        <p:spPr>
          <a:xfrm>
            <a:off x="95706" y="149353"/>
            <a:ext cx="12010569" cy="733350"/>
          </a:xfrm>
        </p:spPr>
        <p:txBody>
          <a:bodyPr>
            <a:noAutofit/>
          </a:bodyPr>
          <a:lstStyle/>
          <a:p>
            <a:r>
              <a:rPr lang="tr-TR" sz="2200" b="1" cap="none" dirty="0"/>
              <a:t>"Tanıkların Dilinden 1989 Yılında Bulgaristan Türklerinin Zorunlu Göçü Paneli", 25 Kasım 2019, </a:t>
            </a:r>
            <a:r>
              <a:rPr lang="tr-TR" sz="2200" b="1" cap="none" dirty="0" err="1"/>
              <a:t>Troia</a:t>
            </a:r>
            <a:r>
              <a:rPr lang="tr-TR" sz="2200" b="1" cap="none" dirty="0"/>
              <a:t> Kültür Merkezi </a:t>
            </a:r>
          </a:p>
        </p:txBody>
      </p:sp>
      <p:sp>
        <p:nvSpPr>
          <p:cNvPr id="9" name="İçerik Yer Tutucusu 2">
            <a:extLst>
              <a:ext uri="{FF2B5EF4-FFF2-40B4-BE49-F238E27FC236}">
                <a16:creationId xmlns:a16="http://schemas.microsoft.com/office/drawing/2014/main" id="{4F9E2758-A277-4D32-9F60-3984438812AE}"/>
              </a:ext>
            </a:extLst>
          </p:cNvPr>
          <p:cNvSpPr>
            <a:spLocks noGrp="1"/>
          </p:cNvSpPr>
          <p:nvPr>
            <p:ph idx="1"/>
          </p:nvPr>
        </p:nvSpPr>
        <p:spPr>
          <a:xfrm>
            <a:off x="95706" y="1421547"/>
            <a:ext cx="9305469" cy="1468609"/>
          </a:xfrm>
        </p:spPr>
        <p:txBody>
          <a:bodyPr>
            <a:noAutofit/>
          </a:bodyPr>
          <a:lstStyle/>
          <a:p>
            <a:pPr marL="0" indent="0" algn="just">
              <a:buNone/>
            </a:pPr>
            <a:r>
              <a:rPr lang="tr-TR" sz="1400" b="1" dirty="0"/>
              <a:t>     </a:t>
            </a:r>
            <a:r>
              <a:rPr lang="tr-TR" sz="1600" b="1" dirty="0"/>
              <a:t>Panelistler</a:t>
            </a:r>
          </a:p>
          <a:p>
            <a:pPr algn="just"/>
            <a:r>
              <a:rPr lang="tr-TR" sz="1600" dirty="0"/>
              <a:t>Prof. Dr. Zeynep ZAFER (Ankara Üniversitesi, DTCF, Bulgar Dili ve Edebiyatı Bölümü), </a:t>
            </a:r>
          </a:p>
          <a:p>
            <a:pPr algn="just"/>
            <a:r>
              <a:rPr lang="tr-TR" sz="1600" dirty="0"/>
              <a:t>Prof. Dr. Ayşe KAYAPINAR (Milli Savunma Üniversitesi, Kara Harp Okulu, Tarih Bölümü)</a:t>
            </a:r>
          </a:p>
          <a:p>
            <a:pPr algn="just"/>
            <a:r>
              <a:rPr lang="tr-TR" sz="1600" dirty="0"/>
              <a:t>Dr. </a:t>
            </a:r>
            <a:r>
              <a:rPr lang="tr-TR" sz="1600" dirty="0" err="1"/>
              <a:t>Öğr</a:t>
            </a:r>
            <a:r>
              <a:rPr lang="tr-TR" sz="1600" dirty="0"/>
              <a:t>. Üyesi Kader ÖZLEM (Uludağ Üniversitesi, İİBF, Uluslararası İlişkiler Bölümü)</a:t>
            </a:r>
          </a:p>
          <a:p>
            <a:pPr algn="just"/>
            <a:r>
              <a:rPr lang="tr-TR" sz="1600" dirty="0"/>
              <a:t>Doç. Dr. Aşkın KOYUNCU (</a:t>
            </a:r>
            <a:r>
              <a:rPr lang="tr-TR" sz="1600" dirty="0" err="1"/>
              <a:t>Moderatör</a:t>
            </a:r>
            <a:r>
              <a:rPr lang="tr-TR" sz="1600" dirty="0"/>
              <a:t>)</a:t>
            </a:r>
          </a:p>
        </p:txBody>
      </p:sp>
      <p:pic>
        <p:nvPicPr>
          <p:cNvPr id="5" name="Resim 4">
            <a:extLst>
              <a:ext uri="{FF2B5EF4-FFF2-40B4-BE49-F238E27FC236}">
                <a16:creationId xmlns:a16="http://schemas.microsoft.com/office/drawing/2014/main" id="{E3443A29-77FF-42DD-B742-A83DA625B9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8725" y="882703"/>
            <a:ext cx="4157569" cy="5879618"/>
          </a:xfrm>
          <a:prstGeom prst="rect">
            <a:avLst/>
          </a:prstGeom>
        </p:spPr>
      </p:pic>
      <p:pic>
        <p:nvPicPr>
          <p:cNvPr id="13" name="Resim 12">
            <a:extLst>
              <a:ext uri="{FF2B5EF4-FFF2-40B4-BE49-F238E27FC236}">
                <a16:creationId xmlns:a16="http://schemas.microsoft.com/office/drawing/2014/main" id="{8874BF52-1E1C-4F46-8F94-FD558C4D6A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2216" y="3544478"/>
            <a:ext cx="4843117" cy="3164169"/>
          </a:xfrm>
          <a:prstGeom prst="rect">
            <a:avLst/>
          </a:prstGeom>
        </p:spPr>
      </p:pic>
    </p:spTree>
    <p:extLst>
      <p:ext uri="{BB962C8B-B14F-4D97-AF65-F5344CB8AC3E}">
        <p14:creationId xmlns:p14="http://schemas.microsoft.com/office/powerpoint/2010/main" val="22924686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74EAA4D-E0A0-4165-A141-CE4138EAA374}"/>
              </a:ext>
            </a:extLst>
          </p:cNvPr>
          <p:cNvSpPr>
            <a:spLocks noGrp="1"/>
          </p:cNvSpPr>
          <p:nvPr>
            <p:ph type="title"/>
          </p:nvPr>
        </p:nvSpPr>
        <p:spPr>
          <a:xfrm>
            <a:off x="151865" y="154837"/>
            <a:ext cx="11888269" cy="733350"/>
          </a:xfrm>
        </p:spPr>
        <p:txBody>
          <a:bodyPr>
            <a:noAutofit/>
          </a:bodyPr>
          <a:lstStyle/>
          <a:p>
            <a:r>
              <a:rPr lang="tr-TR" sz="2200" b="1" cap="none" dirty="0"/>
              <a:t>"Tanıkların Dilinden 1989 Yılında Bulgaristan Türklerinin Zorunlu Göçü Paneli", 25 Kasım 2019, </a:t>
            </a:r>
            <a:r>
              <a:rPr lang="tr-TR" sz="2200" b="1" cap="none" dirty="0" err="1"/>
              <a:t>Troia</a:t>
            </a:r>
            <a:r>
              <a:rPr lang="tr-TR" sz="2200" b="1" cap="none" dirty="0"/>
              <a:t> Kültür Merkezi </a:t>
            </a:r>
          </a:p>
        </p:txBody>
      </p:sp>
      <p:pic>
        <p:nvPicPr>
          <p:cNvPr id="10" name="Resim 9">
            <a:extLst>
              <a:ext uri="{FF2B5EF4-FFF2-40B4-BE49-F238E27FC236}">
                <a16:creationId xmlns:a16="http://schemas.microsoft.com/office/drawing/2014/main" id="{43BDBF31-8884-4DA7-8914-D90C5B67E3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0627" y="888187"/>
            <a:ext cx="4059066" cy="2651923"/>
          </a:xfrm>
          <a:prstGeom prst="rect">
            <a:avLst/>
          </a:prstGeom>
        </p:spPr>
      </p:pic>
      <p:pic>
        <p:nvPicPr>
          <p:cNvPr id="14" name="Resim 13">
            <a:extLst>
              <a:ext uri="{FF2B5EF4-FFF2-40B4-BE49-F238E27FC236}">
                <a16:creationId xmlns:a16="http://schemas.microsoft.com/office/drawing/2014/main" id="{9AB3A424-C24F-49D2-A2F2-039050BE1A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006" y="1265229"/>
            <a:ext cx="6041685" cy="3317892"/>
          </a:xfrm>
          <a:prstGeom prst="rect">
            <a:avLst/>
          </a:prstGeom>
        </p:spPr>
      </p:pic>
      <p:pic>
        <p:nvPicPr>
          <p:cNvPr id="7" name="Resim 6">
            <a:extLst>
              <a:ext uri="{FF2B5EF4-FFF2-40B4-BE49-F238E27FC236}">
                <a16:creationId xmlns:a16="http://schemas.microsoft.com/office/drawing/2014/main" id="{8B7DA2E2-0E5B-4791-99DC-723F3DDB8A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9690" y="3540110"/>
            <a:ext cx="5600003" cy="3262002"/>
          </a:xfrm>
          <a:prstGeom prst="rect">
            <a:avLst/>
          </a:prstGeom>
        </p:spPr>
      </p:pic>
    </p:spTree>
    <p:extLst>
      <p:ext uri="{BB962C8B-B14F-4D97-AF65-F5344CB8AC3E}">
        <p14:creationId xmlns:p14="http://schemas.microsoft.com/office/powerpoint/2010/main" val="38634010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6E584C3-5C22-4C06-A8D5-D288F2633699}"/>
              </a:ext>
            </a:extLst>
          </p:cNvPr>
          <p:cNvSpPr>
            <a:spLocks noGrp="1"/>
          </p:cNvSpPr>
          <p:nvPr>
            <p:ph type="title"/>
          </p:nvPr>
        </p:nvSpPr>
        <p:spPr/>
        <p:txBody>
          <a:bodyPr>
            <a:normAutofit/>
          </a:bodyPr>
          <a:lstStyle/>
          <a:p>
            <a:r>
              <a:rPr lang="tr-TR" b="1" dirty="0"/>
              <a:t>Misyon</a:t>
            </a:r>
            <a:br>
              <a:rPr lang="tr-TR" dirty="0"/>
            </a:br>
            <a:endParaRPr lang="tr-TR" dirty="0"/>
          </a:p>
        </p:txBody>
      </p:sp>
      <p:sp>
        <p:nvSpPr>
          <p:cNvPr id="3" name="İçerik Yer Tutucusu 2">
            <a:extLst>
              <a:ext uri="{FF2B5EF4-FFF2-40B4-BE49-F238E27FC236}">
                <a16:creationId xmlns:a16="http://schemas.microsoft.com/office/drawing/2014/main" id="{DE528B54-0E0F-4702-83F7-CB7CE0697AA6}"/>
              </a:ext>
            </a:extLst>
          </p:cNvPr>
          <p:cNvSpPr>
            <a:spLocks noGrp="1"/>
          </p:cNvSpPr>
          <p:nvPr>
            <p:ph idx="1"/>
          </p:nvPr>
        </p:nvSpPr>
        <p:spPr>
          <a:xfrm>
            <a:off x="-1" y="1924430"/>
            <a:ext cx="12038029" cy="5593445"/>
          </a:xfrm>
        </p:spPr>
        <p:txBody>
          <a:bodyPr>
            <a:noAutofit/>
          </a:bodyPr>
          <a:lstStyle/>
          <a:p>
            <a:pPr algn="just"/>
            <a:r>
              <a:rPr lang="tr-TR" sz="2000" dirty="0"/>
              <a:t>Balkan ve Ege Uygulama ve Araştırma Merkezi, ülkemizde Balkanlar ve Ege araştırmalarının gelişimine katkı sağlayan, yenilik odaklı, katılımcı ve paylaşımcı, bilimsel ve etik değerlere bağlı bir kurumdur. </a:t>
            </a:r>
          </a:p>
          <a:p>
            <a:pPr algn="just"/>
            <a:r>
              <a:rPr lang="tr-TR" sz="2000" dirty="0"/>
              <a:t>Merkezimiz Balkanlar ve Ege konusunda dil, tarih, edebiyat, ekonomi, kültür, sanat, uluslararası ilişkiler gibi alanlarda sempozyum, panel, seminer, konferans, araştırma, proje ve yayın faaliyetleri yürütmekte ve bu tür akademik faaliyetleri desteklemektedir. Merkezimiz, paydaşları ile birlikte Balkanlar ve Ege konusundaki gelişmelere ışık tutmayı ve öğrencilerimize ve araştırmacılara Balkanlar ve Ege konusunda rehberlik etmeyi prensip olarak benimsemiştir. Ayrıca, Yüksek Öğretimde uluslararasılaşma hedefleri doğrultusunda üniversitemizin Balkan ülkelerinde tanıtımına büyük önem vermektedir. Merkezimiz kuruluşundan bu yana Balkan ülkelerindeki üniversitelerle karşılıklı araştırma ve iş birliği imkanlarının geliştirilmesine katkı sunmaktadır ve Balkan Üniversiteler Birliği ve Trakya Üniversiteler Birliği toplantılarında üniversitemizi temsil eden başlıca kurumlardan biridir.</a:t>
            </a:r>
          </a:p>
        </p:txBody>
      </p:sp>
    </p:spTree>
    <p:extLst>
      <p:ext uri="{BB962C8B-B14F-4D97-AF65-F5344CB8AC3E}">
        <p14:creationId xmlns:p14="http://schemas.microsoft.com/office/powerpoint/2010/main" val="20023042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74EAA4D-E0A0-4165-A141-CE4138EAA374}"/>
              </a:ext>
            </a:extLst>
          </p:cNvPr>
          <p:cNvSpPr>
            <a:spLocks noGrp="1"/>
          </p:cNvSpPr>
          <p:nvPr>
            <p:ph type="title"/>
          </p:nvPr>
        </p:nvSpPr>
        <p:spPr>
          <a:xfrm>
            <a:off x="152377" y="353876"/>
            <a:ext cx="11887245" cy="733350"/>
          </a:xfrm>
        </p:spPr>
        <p:txBody>
          <a:bodyPr>
            <a:noAutofit/>
          </a:bodyPr>
          <a:lstStyle/>
          <a:p>
            <a:pPr algn="just"/>
            <a:r>
              <a:rPr lang="tr-TR" sz="2000" b="1" cap="none" dirty="0"/>
              <a:t>Doç. Dr. Aşkın Koyuncu, “Türklüğe İhtida: Osmanlı Döneminde Balkanlarda İslamlaşma ve Kimlik”, 04.12.2019, Trakya Üniversitesi, Balkan Araştırma Enstitüsü. </a:t>
            </a:r>
          </a:p>
        </p:txBody>
      </p:sp>
      <p:pic>
        <p:nvPicPr>
          <p:cNvPr id="4" name="Resim 3">
            <a:extLst>
              <a:ext uri="{FF2B5EF4-FFF2-40B4-BE49-F238E27FC236}">
                <a16:creationId xmlns:a16="http://schemas.microsoft.com/office/drawing/2014/main" id="{1A5F0658-4759-491E-BBEA-F4CD74EAEE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333" y="1386095"/>
            <a:ext cx="3695700" cy="5235248"/>
          </a:xfrm>
          <a:prstGeom prst="rect">
            <a:avLst/>
          </a:prstGeom>
        </p:spPr>
      </p:pic>
      <p:pic>
        <p:nvPicPr>
          <p:cNvPr id="9" name="Resim 8">
            <a:extLst>
              <a:ext uri="{FF2B5EF4-FFF2-40B4-BE49-F238E27FC236}">
                <a16:creationId xmlns:a16="http://schemas.microsoft.com/office/drawing/2014/main" id="{A5EF8F0E-75E6-4936-9BFF-16E7DD0B6B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2988" y="1993944"/>
            <a:ext cx="5826603" cy="4019550"/>
          </a:xfrm>
          <a:prstGeom prst="rect">
            <a:avLst/>
          </a:prstGeom>
        </p:spPr>
      </p:pic>
    </p:spTree>
    <p:extLst>
      <p:ext uri="{BB962C8B-B14F-4D97-AF65-F5344CB8AC3E}">
        <p14:creationId xmlns:p14="http://schemas.microsoft.com/office/powerpoint/2010/main" val="29288902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74EAA4D-E0A0-4165-A141-CE4138EAA374}"/>
              </a:ext>
            </a:extLst>
          </p:cNvPr>
          <p:cNvSpPr>
            <a:spLocks noGrp="1"/>
          </p:cNvSpPr>
          <p:nvPr>
            <p:ph type="title"/>
          </p:nvPr>
        </p:nvSpPr>
        <p:spPr>
          <a:xfrm>
            <a:off x="247650" y="234950"/>
            <a:ext cx="11781064" cy="1308100"/>
          </a:xfrm>
        </p:spPr>
        <p:txBody>
          <a:bodyPr>
            <a:noAutofit/>
          </a:bodyPr>
          <a:lstStyle/>
          <a:p>
            <a:r>
              <a:rPr lang="tr-TR" sz="1800" b="1" cap="none" dirty="0"/>
              <a:t>"Yüksek Öğretimde </a:t>
            </a:r>
            <a:r>
              <a:rPr lang="tr-TR" sz="1800" b="1" cap="none" dirty="0" err="1"/>
              <a:t>Uluslararasılaşmanın</a:t>
            </a:r>
            <a:r>
              <a:rPr lang="tr-TR" sz="1800" b="1" cap="none" dirty="0"/>
              <a:t> Önemi, ÇOMÜ ve Balkan Perspektifi", Doç. Dr. Aşkın Koyuncu,  Balkan ve Ege Uygulama ve Araştırma Merkezi Müdürü - Uluslararası Öğrenci Ofisi Koordinatörü.</a:t>
            </a:r>
            <a:br>
              <a:rPr lang="tr-TR" sz="1800" b="1" cap="none" dirty="0"/>
            </a:br>
            <a:r>
              <a:rPr lang="tr-TR" sz="1800" b="1" cap="none" dirty="0"/>
              <a:t>Uyum Buluşmaları 25/ Uluslararası Öğrencilerin Türkiye’de Hak Ve Yükümlülükleri, 24.01.2020, Göç İdaresi Genel Müdürlüğü, Çanakkale.</a:t>
            </a:r>
          </a:p>
        </p:txBody>
      </p:sp>
      <p:pic>
        <p:nvPicPr>
          <p:cNvPr id="5" name="Resim 4">
            <a:extLst>
              <a:ext uri="{FF2B5EF4-FFF2-40B4-BE49-F238E27FC236}">
                <a16:creationId xmlns:a16="http://schemas.microsoft.com/office/drawing/2014/main" id="{362FAB91-FF41-483F-BAB6-BBEDD218E2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612" y="4519612"/>
            <a:ext cx="3386138" cy="2257425"/>
          </a:xfrm>
          <a:prstGeom prst="rect">
            <a:avLst/>
          </a:prstGeom>
        </p:spPr>
      </p:pic>
      <p:pic>
        <p:nvPicPr>
          <p:cNvPr id="7" name="Resim 6">
            <a:extLst>
              <a:ext uri="{FF2B5EF4-FFF2-40B4-BE49-F238E27FC236}">
                <a16:creationId xmlns:a16="http://schemas.microsoft.com/office/drawing/2014/main" id="{FEDD83D2-C8D0-43BC-829B-DBB561BED3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5350" y="1981200"/>
            <a:ext cx="6962775" cy="4641850"/>
          </a:xfrm>
          <a:prstGeom prst="rect">
            <a:avLst/>
          </a:prstGeom>
        </p:spPr>
      </p:pic>
      <p:pic>
        <p:nvPicPr>
          <p:cNvPr id="12" name="Resim 11">
            <a:extLst>
              <a:ext uri="{FF2B5EF4-FFF2-40B4-BE49-F238E27FC236}">
                <a16:creationId xmlns:a16="http://schemas.microsoft.com/office/drawing/2014/main" id="{C7BA3E9B-8D84-450F-9A72-0816B7CCCC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107" y="1981200"/>
            <a:ext cx="3502818" cy="2335212"/>
          </a:xfrm>
          <a:prstGeom prst="rect">
            <a:avLst/>
          </a:prstGeom>
        </p:spPr>
      </p:pic>
    </p:spTree>
    <p:extLst>
      <p:ext uri="{BB962C8B-B14F-4D97-AF65-F5344CB8AC3E}">
        <p14:creationId xmlns:p14="http://schemas.microsoft.com/office/powerpoint/2010/main" val="12212400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74EAA4D-E0A0-4165-A141-CE4138EAA374}"/>
              </a:ext>
            </a:extLst>
          </p:cNvPr>
          <p:cNvSpPr>
            <a:spLocks noGrp="1"/>
          </p:cNvSpPr>
          <p:nvPr>
            <p:ph type="title"/>
          </p:nvPr>
        </p:nvSpPr>
        <p:spPr>
          <a:xfrm>
            <a:off x="174172" y="234950"/>
            <a:ext cx="11930742" cy="1308100"/>
          </a:xfrm>
        </p:spPr>
        <p:txBody>
          <a:bodyPr>
            <a:noAutofit/>
          </a:bodyPr>
          <a:lstStyle/>
          <a:p>
            <a:r>
              <a:rPr lang="tr-TR" sz="1800" b="1" cap="none" dirty="0"/>
              <a:t>Prof. Dr. </a:t>
            </a:r>
            <a:r>
              <a:rPr lang="tr-TR" sz="1800" b="1" cap="none" dirty="0" err="1"/>
              <a:t>Suraiya</a:t>
            </a:r>
            <a:r>
              <a:rPr lang="tr-TR" sz="1800" b="1" cap="none" dirty="0"/>
              <a:t> </a:t>
            </a:r>
            <a:r>
              <a:rPr lang="tr-TR" sz="1800" b="1" cap="none" dirty="0" err="1"/>
              <a:t>Faroqhi</a:t>
            </a:r>
            <a:r>
              <a:rPr lang="tr-TR" sz="1800" b="1" cap="none" dirty="0"/>
              <a:t>, "Osmanlı </a:t>
            </a:r>
            <a:r>
              <a:rPr lang="tr-TR" sz="1800" b="1" cap="none" dirty="0" err="1"/>
              <a:t>İstanbulu’nda</a:t>
            </a:r>
            <a:r>
              <a:rPr lang="tr-TR" sz="1800" b="1" cap="none" dirty="0"/>
              <a:t> Zanaatkârlar Ve Loncalar: Erken Modern Dönemde Uygulama, Müzakere Ve Mücadeleler", 26.03.2020, </a:t>
            </a:r>
            <a:r>
              <a:rPr lang="tr-TR" sz="1800" b="1" cap="none" dirty="0" err="1"/>
              <a:t>Troia</a:t>
            </a:r>
            <a:r>
              <a:rPr lang="tr-TR" sz="1800" b="1" cap="none" dirty="0"/>
              <a:t> Kültür Merkezi.</a:t>
            </a:r>
            <a:br>
              <a:rPr lang="tr-TR" sz="1800" b="1" cap="none" dirty="0"/>
            </a:br>
            <a:r>
              <a:rPr lang="tr-TR" sz="1800" b="1" cap="none" dirty="0"/>
              <a:t>Rektörlük Konferanslar Dizisi, Balkan ve Ege Uygulama ve Araştırma Merkezi</a:t>
            </a:r>
          </a:p>
        </p:txBody>
      </p:sp>
      <p:pic>
        <p:nvPicPr>
          <p:cNvPr id="4" name="Resim 3">
            <a:extLst>
              <a:ext uri="{FF2B5EF4-FFF2-40B4-BE49-F238E27FC236}">
                <a16:creationId xmlns:a16="http://schemas.microsoft.com/office/drawing/2014/main" id="{F666DAC6-6708-4B4E-996A-6B35B48E05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4067" y="1170330"/>
            <a:ext cx="3965829" cy="5611470"/>
          </a:xfrm>
          <a:prstGeom prst="rect">
            <a:avLst/>
          </a:prstGeom>
        </p:spPr>
      </p:pic>
    </p:spTree>
    <p:extLst>
      <p:ext uri="{BB962C8B-B14F-4D97-AF65-F5344CB8AC3E}">
        <p14:creationId xmlns:p14="http://schemas.microsoft.com/office/powerpoint/2010/main" val="472311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74EAA4D-E0A0-4165-A141-CE4138EAA374}"/>
              </a:ext>
            </a:extLst>
          </p:cNvPr>
          <p:cNvSpPr>
            <a:spLocks noGrp="1"/>
          </p:cNvSpPr>
          <p:nvPr>
            <p:ph type="title"/>
          </p:nvPr>
        </p:nvSpPr>
        <p:spPr>
          <a:xfrm>
            <a:off x="239486" y="234950"/>
            <a:ext cx="11832771" cy="1308100"/>
          </a:xfrm>
        </p:spPr>
        <p:txBody>
          <a:bodyPr>
            <a:noAutofit/>
          </a:bodyPr>
          <a:lstStyle/>
          <a:p>
            <a:r>
              <a:rPr lang="tr-TR" sz="1800" b="1" cap="none" dirty="0"/>
              <a:t>Prof. Dr. Aşkın Koyuncu, "Osmanlı Döneminde Balkanlarda İslamlaşma, Kimlik Ve Aidiyet İlişkileri”, Online Konferans, Eskişehir Osmangazi Üniversitesi, Balkan Araştırmaları Uygulama Ve Arş. Merkezi (ESBALMER), 26.05.2021.</a:t>
            </a:r>
          </a:p>
        </p:txBody>
      </p:sp>
      <p:pic>
        <p:nvPicPr>
          <p:cNvPr id="7" name="Resim 6">
            <a:extLst>
              <a:ext uri="{FF2B5EF4-FFF2-40B4-BE49-F238E27FC236}">
                <a16:creationId xmlns:a16="http://schemas.microsoft.com/office/drawing/2014/main" id="{7CC86B0B-2E02-4C1E-A6D1-710CF2B246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7858" y="943965"/>
            <a:ext cx="4180483" cy="5914035"/>
          </a:xfrm>
          <a:prstGeom prst="rect">
            <a:avLst/>
          </a:prstGeom>
        </p:spPr>
      </p:pic>
    </p:spTree>
    <p:extLst>
      <p:ext uri="{BB962C8B-B14F-4D97-AF65-F5344CB8AC3E}">
        <p14:creationId xmlns:p14="http://schemas.microsoft.com/office/powerpoint/2010/main" val="28121793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74EAA4D-E0A0-4165-A141-CE4138EAA374}"/>
              </a:ext>
            </a:extLst>
          </p:cNvPr>
          <p:cNvSpPr>
            <a:spLocks noGrp="1"/>
          </p:cNvSpPr>
          <p:nvPr>
            <p:ph type="title"/>
          </p:nvPr>
        </p:nvSpPr>
        <p:spPr>
          <a:xfrm>
            <a:off x="250371" y="234950"/>
            <a:ext cx="11693980" cy="1308100"/>
          </a:xfrm>
        </p:spPr>
        <p:txBody>
          <a:bodyPr>
            <a:noAutofit/>
          </a:bodyPr>
          <a:lstStyle/>
          <a:p>
            <a:r>
              <a:rPr lang="tr-TR" sz="1800" b="1" cap="none" dirty="0"/>
              <a:t>Prof. Dr.  Aşkın Koyuncu, "</a:t>
            </a:r>
            <a:r>
              <a:rPr lang="tr-TR" sz="1800" b="1" cap="none" dirty="0" err="1"/>
              <a:t>Adela</a:t>
            </a:r>
            <a:r>
              <a:rPr lang="tr-TR" sz="1800" b="1" cap="none" dirty="0"/>
              <a:t> </a:t>
            </a:r>
            <a:r>
              <a:rPr lang="tr-TR" sz="1800" b="1" cap="none" dirty="0" err="1"/>
              <a:t>Peeva</a:t>
            </a:r>
            <a:r>
              <a:rPr lang="tr-TR" sz="1800" b="1" cap="none" dirty="0"/>
              <a:t>, </a:t>
            </a:r>
            <a:r>
              <a:rPr lang="tr-TR" sz="1800" b="1" cap="none" dirty="0" err="1"/>
              <a:t>Çiya</a:t>
            </a:r>
            <a:r>
              <a:rPr lang="tr-TR" sz="1800" b="1" cap="none" dirty="0"/>
              <a:t> E </a:t>
            </a:r>
            <a:r>
              <a:rPr lang="tr-TR" sz="1800" b="1" cap="none" dirty="0" err="1"/>
              <a:t>Tazi</a:t>
            </a:r>
            <a:r>
              <a:rPr lang="tr-TR" sz="1800" b="1" cap="none" dirty="0"/>
              <a:t> </a:t>
            </a:r>
            <a:r>
              <a:rPr lang="tr-TR" sz="1800" b="1" cap="none" dirty="0" err="1"/>
              <a:t>Pesen</a:t>
            </a:r>
            <a:r>
              <a:rPr lang="tr-TR" sz="1800" b="1" cap="none" dirty="0"/>
              <a:t>? (Bu Şarkı Kimin?), 2003. Bir Şarkı, Bir Belgesel, Balkanlarda Osmanlı Mirası Ve Bir Milliyetçilik Çözümlemesi", </a:t>
            </a:r>
            <a:br>
              <a:rPr lang="tr-TR" sz="1800" b="1" cap="none" dirty="0"/>
            </a:br>
            <a:r>
              <a:rPr lang="tr-TR" sz="1800" b="1" cap="none" dirty="0"/>
              <a:t>Online Konferans, Microsoft </a:t>
            </a:r>
            <a:r>
              <a:rPr lang="tr-TR" sz="1800" b="1" cap="none" dirty="0" err="1"/>
              <a:t>Teams</a:t>
            </a:r>
            <a:r>
              <a:rPr lang="tr-TR" sz="1800" b="1" cap="none" dirty="0"/>
              <a:t>, 20.06.2021.</a:t>
            </a:r>
          </a:p>
        </p:txBody>
      </p:sp>
      <p:pic>
        <p:nvPicPr>
          <p:cNvPr id="1026" name="Picture 2">
            <a:extLst>
              <a:ext uri="{FF2B5EF4-FFF2-40B4-BE49-F238E27FC236}">
                <a16:creationId xmlns:a16="http://schemas.microsoft.com/office/drawing/2014/main" id="{89647FE4-7BC6-4C5C-B663-3DDCA736EB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1950" y="1152525"/>
            <a:ext cx="3963310" cy="5600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3490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74EAA4D-E0A0-4165-A141-CE4138EAA374}"/>
              </a:ext>
            </a:extLst>
          </p:cNvPr>
          <p:cNvSpPr>
            <a:spLocks noGrp="1"/>
          </p:cNvSpPr>
          <p:nvPr>
            <p:ph type="title"/>
          </p:nvPr>
        </p:nvSpPr>
        <p:spPr>
          <a:xfrm>
            <a:off x="250371" y="234950"/>
            <a:ext cx="11693980" cy="1308100"/>
          </a:xfrm>
        </p:spPr>
        <p:txBody>
          <a:bodyPr>
            <a:noAutofit/>
          </a:bodyPr>
          <a:lstStyle/>
          <a:p>
            <a:r>
              <a:rPr lang="tr-TR" sz="1800" b="1" cap="none" dirty="0"/>
              <a:t>Konferans</a:t>
            </a:r>
            <a:br>
              <a:rPr lang="tr-TR" sz="1800" b="1" cap="none" dirty="0"/>
            </a:br>
            <a:r>
              <a:rPr lang="tr-TR" sz="1800" b="1" cap="none" dirty="0"/>
              <a:t>Dr. Öğr. Üyesi, Yakup Kurt, “Batı Trakya Türklerinin Kimlik Mücadelesi ve Türkçe Eğitim Sorunu”, 29 Aralık 2021, </a:t>
            </a:r>
            <a:r>
              <a:rPr lang="tr-TR" sz="1800" b="1" cap="none" dirty="0" err="1"/>
              <a:t>Troia</a:t>
            </a:r>
            <a:r>
              <a:rPr lang="tr-TR" sz="1800" b="1" cap="none" dirty="0"/>
              <a:t> Kültür Merkezi, Saat 14.00.</a:t>
            </a:r>
          </a:p>
        </p:txBody>
      </p:sp>
      <p:pic>
        <p:nvPicPr>
          <p:cNvPr id="3" name="Resim 2">
            <a:extLst>
              <a:ext uri="{FF2B5EF4-FFF2-40B4-BE49-F238E27FC236}">
                <a16:creationId xmlns:a16="http://schemas.microsoft.com/office/drawing/2014/main" id="{8A564576-C245-D7D1-2C72-32432D6FCE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3790" y="785519"/>
            <a:ext cx="3738492" cy="5286961"/>
          </a:xfrm>
          <a:prstGeom prst="rect">
            <a:avLst/>
          </a:prstGeom>
        </p:spPr>
      </p:pic>
    </p:spTree>
    <p:extLst>
      <p:ext uri="{BB962C8B-B14F-4D97-AF65-F5344CB8AC3E}">
        <p14:creationId xmlns:p14="http://schemas.microsoft.com/office/powerpoint/2010/main" val="24956538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74EAA4D-E0A0-4165-A141-CE4138EAA374}"/>
              </a:ext>
            </a:extLst>
          </p:cNvPr>
          <p:cNvSpPr>
            <a:spLocks noGrp="1"/>
          </p:cNvSpPr>
          <p:nvPr>
            <p:ph type="title"/>
          </p:nvPr>
        </p:nvSpPr>
        <p:spPr/>
        <p:txBody>
          <a:bodyPr/>
          <a:lstStyle/>
          <a:p>
            <a:r>
              <a:rPr lang="tr-TR" b="1" dirty="0"/>
              <a:t>Vizyon</a:t>
            </a:r>
          </a:p>
        </p:txBody>
      </p:sp>
      <p:sp>
        <p:nvSpPr>
          <p:cNvPr id="3" name="İçerik Yer Tutucusu 2">
            <a:extLst>
              <a:ext uri="{FF2B5EF4-FFF2-40B4-BE49-F238E27FC236}">
                <a16:creationId xmlns:a16="http://schemas.microsoft.com/office/drawing/2014/main" id="{7F24195F-4EA2-42AD-BCF6-29515D40C78B}"/>
              </a:ext>
            </a:extLst>
          </p:cNvPr>
          <p:cNvSpPr>
            <a:spLocks noGrp="1"/>
          </p:cNvSpPr>
          <p:nvPr>
            <p:ph idx="1"/>
          </p:nvPr>
        </p:nvSpPr>
        <p:spPr>
          <a:xfrm>
            <a:off x="1451579" y="1905000"/>
            <a:ext cx="9987045" cy="3777622"/>
          </a:xfrm>
        </p:spPr>
        <p:txBody>
          <a:bodyPr>
            <a:normAutofit/>
          </a:bodyPr>
          <a:lstStyle/>
          <a:p>
            <a:endParaRPr lang="tr-TR" sz="2000" dirty="0"/>
          </a:p>
          <a:p>
            <a:pPr algn="just"/>
            <a:r>
              <a:rPr lang="tr-TR" sz="2000" dirty="0"/>
              <a:t>Balkan ve Ege Uygulama ve Araştırma Merkezi, araştırma, proje ve akademik etkinliklerle Türkiye’de Balkanlar ve Ege araştırmaları konusunda öncü kurumlardan biri olmayı hedeflemekte ve ulusal ve uluslararası düzeyde saygın ve tanınan bir araştırma merkezi olmayı amaçlamaktadır. Ayrıca, ülkemizde Balkanoloji alanının tanınmasına ve ayrı bir bilim dalı olarak kabul edilmesine katkı sunmayı hedeflemektedir. Bunun yanı sıra, Türkiye’nin Yüksek Öğretimde uluslararasılaşma hedefleri bağlamında üniversitemizde okuyan Balkan uyruklu öğrencilerin sayısını arttırmak ve bu alanda Balkanlarda farkındalık yaratmak vizyonuna sahiptir.</a:t>
            </a:r>
          </a:p>
        </p:txBody>
      </p:sp>
    </p:spTree>
    <p:extLst>
      <p:ext uri="{BB962C8B-B14F-4D97-AF65-F5344CB8AC3E}">
        <p14:creationId xmlns:p14="http://schemas.microsoft.com/office/powerpoint/2010/main" val="28166271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74EAA4D-E0A0-4165-A141-CE4138EAA374}"/>
              </a:ext>
            </a:extLst>
          </p:cNvPr>
          <p:cNvSpPr>
            <a:spLocks noGrp="1"/>
          </p:cNvSpPr>
          <p:nvPr>
            <p:ph type="title"/>
          </p:nvPr>
        </p:nvSpPr>
        <p:spPr>
          <a:xfrm>
            <a:off x="1131216" y="954048"/>
            <a:ext cx="5740923" cy="733350"/>
          </a:xfrm>
        </p:spPr>
        <p:txBody>
          <a:bodyPr>
            <a:normAutofit/>
          </a:bodyPr>
          <a:lstStyle/>
          <a:p>
            <a:pPr algn="ctr"/>
            <a:r>
              <a:rPr lang="tr-TR" b="1" dirty="0"/>
              <a:t>Faaliyet alanlarımız</a:t>
            </a:r>
          </a:p>
        </p:txBody>
      </p:sp>
      <p:sp>
        <p:nvSpPr>
          <p:cNvPr id="3" name="İçerik Yer Tutucusu 2">
            <a:extLst>
              <a:ext uri="{FF2B5EF4-FFF2-40B4-BE49-F238E27FC236}">
                <a16:creationId xmlns:a16="http://schemas.microsoft.com/office/drawing/2014/main" id="{7F24195F-4EA2-42AD-BCF6-29515D40C78B}"/>
              </a:ext>
            </a:extLst>
          </p:cNvPr>
          <p:cNvSpPr>
            <a:spLocks noGrp="1"/>
          </p:cNvSpPr>
          <p:nvPr>
            <p:ph idx="1"/>
          </p:nvPr>
        </p:nvSpPr>
        <p:spPr>
          <a:xfrm>
            <a:off x="1352738" y="2026763"/>
            <a:ext cx="9486524" cy="5317811"/>
          </a:xfrm>
        </p:spPr>
        <p:txBody>
          <a:bodyPr>
            <a:noAutofit/>
          </a:bodyPr>
          <a:lstStyle/>
          <a:p>
            <a:pPr algn="just">
              <a:lnSpc>
                <a:spcPct val="100000"/>
              </a:lnSpc>
            </a:pPr>
            <a:r>
              <a:rPr lang="tr-TR" sz="2000" dirty="0"/>
              <a:t>Çanakkale </a:t>
            </a:r>
            <a:r>
              <a:rPr lang="tr-TR" sz="2000" dirty="0" err="1"/>
              <a:t>Onsekiz</a:t>
            </a:r>
            <a:r>
              <a:rPr lang="tr-TR" sz="2000" dirty="0"/>
              <a:t> Mart Üniversitesi’nin Balkanlarda etkin bir şekilde tanıtımı.</a:t>
            </a:r>
          </a:p>
          <a:p>
            <a:pPr algn="just">
              <a:lnSpc>
                <a:spcPct val="100000"/>
              </a:lnSpc>
            </a:pPr>
            <a:r>
              <a:rPr lang="tr-TR" sz="2000" dirty="0"/>
              <a:t>Balkanlar ve Ege Araştırmalarını teşvik etme.</a:t>
            </a:r>
          </a:p>
          <a:p>
            <a:pPr algn="just">
              <a:lnSpc>
                <a:spcPct val="100000"/>
              </a:lnSpc>
            </a:pPr>
            <a:r>
              <a:rPr lang="tr-TR" sz="2000" dirty="0"/>
              <a:t>Balkanlar ve Ege konusunda akademik ve bilimsel toplantılar tertip etme.</a:t>
            </a:r>
          </a:p>
          <a:p>
            <a:pPr algn="just">
              <a:lnSpc>
                <a:spcPct val="100000"/>
              </a:lnSpc>
            </a:pPr>
            <a:r>
              <a:rPr lang="tr-TR" sz="2000" dirty="0"/>
              <a:t>Balkanlar ve Ege ile ilgili akademik platformlarda üniversitemizi temsil etme.</a:t>
            </a:r>
          </a:p>
          <a:p>
            <a:pPr algn="just">
              <a:lnSpc>
                <a:spcPct val="100000"/>
              </a:lnSpc>
            </a:pPr>
            <a:r>
              <a:rPr lang="tr-TR" sz="2000" dirty="0"/>
              <a:t>Balkan üniversiteleriyle akademik ve bilimsel iş birliği imkânlarının geliştirilmesi.</a:t>
            </a:r>
          </a:p>
          <a:p>
            <a:pPr algn="just">
              <a:lnSpc>
                <a:spcPct val="100000"/>
              </a:lnSpc>
            </a:pPr>
            <a:r>
              <a:rPr lang="tr-TR" sz="2000" dirty="0"/>
              <a:t>Balkan ülkelerindeki üniversitelerle ortak lisansüstü eğitim programları açılması.</a:t>
            </a:r>
          </a:p>
          <a:p>
            <a:pPr algn="just">
              <a:lnSpc>
                <a:spcPct val="100000"/>
              </a:lnSpc>
            </a:pPr>
            <a:r>
              <a:rPr lang="tr-TR" sz="2000" dirty="0"/>
              <a:t>Balkan üniversiteleriyle öğrenci ve öğretim üyesi değişimi.</a:t>
            </a:r>
          </a:p>
          <a:p>
            <a:pPr algn="just">
              <a:lnSpc>
                <a:spcPct val="100000"/>
              </a:lnSpc>
            </a:pPr>
            <a:r>
              <a:rPr lang="tr-TR" sz="2000" dirty="0"/>
              <a:t>Balkan ülkelerindeki sivil toplum kuruluşlarıyla iş birliği yapılması.</a:t>
            </a:r>
          </a:p>
          <a:p>
            <a:pPr algn="just">
              <a:lnSpc>
                <a:spcPct val="100000"/>
              </a:lnSpc>
            </a:pPr>
            <a:r>
              <a:rPr lang="tr-TR" sz="2000" dirty="0"/>
              <a:t>Üniversitemizde okuyan Balkan uyruklu öğrenci sayısının arttırılması.</a:t>
            </a:r>
          </a:p>
        </p:txBody>
      </p:sp>
    </p:spTree>
    <p:extLst>
      <p:ext uri="{BB962C8B-B14F-4D97-AF65-F5344CB8AC3E}">
        <p14:creationId xmlns:p14="http://schemas.microsoft.com/office/powerpoint/2010/main" val="18137680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74EAA4D-E0A0-4165-A141-CE4138EAA374}"/>
              </a:ext>
            </a:extLst>
          </p:cNvPr>
          <p:cNvSpPr>
            <a:spLocks noGrp="1"/>
          </p:cNvSpPr>
          <p:nvPr>
            <p:ph type="title"/>
          </p:nvPr>
        </p:nvSpPr>
        <p:spPr>
          <a:xfrm>
            <a:off x="1341750" y="680673"/>
            <a:ext cx="3663883" cy="733350"/>
          </a:xfrm>
        </p:spPr>
        <p:txBody>
          <a:bodyPr>
            <a:normAutofit/>
          </a:bodyPr>
          <a:lstStyle/>
          <a:p>
            <a:pPr algn="ctr"/>
            <a:r>
              <a:rPr lang="tr-TR" b="1" dirty="0"/>
              <a:t>Paydaşlarımız</a:t>
            </a:r>
          </a:p>
        </p:txBody>
      </p:sp>
      <p:sp>
        <p:nvSpPr>
          <p:cNvPr id="3" name="İçerik Yer Tutucusu 2">
            <a:extLst>
              <a:ext uri="{FF2B5EF4-FFF2-40B4-BE49-F238E27FC236}">
                <a16:creationId xmlns:a16="http://schemas.microsoft.com/office/drawing/2014/main" id="{7F24195F-4EA2-42AD-BCF6-29515D40C78B}"/>
              </a:ext>
            </a:extLst>
          </p:cNvPr>
          <p:cNvSpPr>
            <a:spLocks noGrp="1"/>
          </p:cNvSpPr>
          <p:nvPr>
            <p:ph idx="1"/>
          </p:nvPr>
        </p:nvSpPr>
        <p:spPr>
          <a:xfrm>
            <a:off x="1417164" y="1414023"/>
            <a:ext cx="10024753" cy="5722069"/>
          </a:xfrm>
        </p:spPr>
        <p:txBody>
          <a:bodyPr>
            <a:noAutofit/>
          </a:bodyPr>
          <a:lstStyle/>
          <a:p>
            <a:pPr algn="just">
              <a:lnSpc>
                <a:spcPct val="100000"/>
              </a:lnSpc>
            </a:pPr>
            <a:r>
              <a:rPr lang="tr-TR" sz="2000" dirty="0"/>
              <a:t>Çanakkale </a:t>
            </a:r>
            <a:r>
              <a:rPr lang="tr-TR" sz="2000" dirty="0" err="1"/>
              <a:t>Onsekiz</a:t>
            </a:r>
            <a:r>
              <a:rPr lang="tr-TR" sz="2000" dirty="0"/>
              <a:t> Mart Üniversitesi, Fen-Edebiyat Fakültesi Tarih Bölümü</a:t>
            </a:r>
          </a:p>
          <a:p>
            <a:pPr algn="just">
              <a:lnSpc>
                <a:spcPct val="100000"/>
              </a:lnSpc>
            </a:pPr>
            <a:r>
              <a:rPr lang="tr-TR" sz="2000" dirty="0"/>
              <a:t>LEE, Disiplinlerarası Bölgesel Araştırmalar Anabilim Dalı, Balkan Araştırmaları YLS Programı</a:t>
            </a:r>
          </a:p>
          <a:p>
            <a:pPr algn="just">
              <a:lnSpc>
                <a:spcPct val="100000"/>
              </a:lnSpc>
            </a:pPr>
            <a:r>
              <a:rPr lang="tr-TR" sz="2000" dirty="0"/>
              <a:t>Çanakkale </a:t>
            </a:r>
            <a:r>
              <a:rPr lang="tr-TR" sz="2000" dirty="0" err="1"/>
              <a:t>Onsekiz</a:t>
            </a:r>
            <a:r>
              <a:rPr lang="tr-TR" sz="2000" dirty="0"/>
              <a:t> Mart Üniversitesi, Uluslararası Öğrenci Ofisi</a:t>
            </a:r>
          </a:p>
          <a:p>
            <a:pPr algn="just">
              <a:lnSpc>
                <a:spcPct val="100000"/>
              </a:lnSpc>
            </a:pPr>
            <a:r>
              <a:rPr lang="tr-TR" sz="2000" dirty="0"/>
              <a:t>Çanakkale İl Göç İdaresi Müdürlüğü</a:t>
            </a:r>
          </a:p>
          <a:p>
            <a:pPr algn="just">
              <a:lnSpc>
                <a:spcPct val="100000"/>
              </a:lnSpc>
            </a:pPr>
            <a:r>
              <a:rPr lang="tr-TR" sz="2000" dirty="0"/>
              <a:t>Çanakkale İl Kültür ve Turizm Müdürlüğü</a:t>
            </a:r>
          </a:p>
          <a:p>
            <a:pPr algn="just">
              <a:lnSpc>
                <a:spcPct val="100000"/>
              </a:lnSpc>
            </a:pPr>
            <a:r>
              <a:rPr lang="tr-TR" sz="2000" dirty="0"/>
              <a:t>Çanakkale Savaşları Gelibolu Tarihi Alan Başkanlığı</a:t>
            </a:r>
          </a:p>
          <a:p>
            <a:pPr algn="just">
              <a:lnSpc>
                <a:spcPct val="100000"/>
              </a:lnSpc>
            </a:pPr>
            <a:r>
              <a:rPr lang="tr-TR" sz="2000" dirty="0"/>
              <a:t>Eskişehir Osmangazi Üniversitesi Balkan Araştırmaları Uygulama ve Araştırma Merkezi</a:t>
            </a:r>
          </a:p>
          <a:p>
            <a:pPr algn="just">
              <a:lnSpc>
                <a:spcPct val="100000"/>
              </a:lnSpc>
            </a:pPr>
            <a:r>
              <a:rPr lang="tr-TR" sz="2000" dirty="0"/>
              <a:t>Kırklareli Üniversitesi, Balkan Araştırmaları Uygulama ve Araştırma Merkezi</a:t>
            </a:r>
          </a:p>
          <a:p>
            <a:pPr algn="just">
              <a:lnSpc>
                <a:spcPct val="100000"/>
              </a:lnSpc>
            </a:pPr>
            <a:r>
              <a:rPr lang="tr-TR" sz="2000" dirty="0"/>
              <a:t>Tekirdağ Namık Kemal Üniversitesi, Balkan Araştırmaları Uygulama ve Araştırma Merkezi</a:t>
            </a:r>
          </a:p>
          <a:p>
            <a:pPr algn="just">
              <a:lnSpc>
                <a:spcPct val="100000"/>
              </a:lnSpc>
            </a:pPr>
            <a:r>
              <a:rPr lang="tr-TR" sz="2000" dirty="0"/>
              <a:t>Trakya Üniversitesi, Balkan Araştırma Enstitüsü</a:t>
            </a:r>
          </a:p>
          <a:p>
            <a:pPr algn="just">
              <a:lnSpc>
                <a:spcPct val="100000"/>
              </a:lnSpc>
            </a:pPr>
            <a:r>
              <a:rPr lang="tr-TR" sz="2000" dirty="0"/>
              <a:t>Trakya Üniversiteler Birliği</a:t>
            </a:r>
          </a:p>
        </p:txBody>
      </p:sp>
    </p:spTree>
    <p:extLst>
      <p:ext uri="{BB962C8B-B14F-4D97-AF65-F5344CB8AC3E}">
        <p14:creationId xmlns:p14="http://schemas.microsoft.com/office/powerpoint/2010/main" val="36191474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74EAA4D-E0A0-4165-A141-CE4138EAA374}"/>
              </a:ext>
            </a:extLst>
          </p:cNvPr>
          <p:cNvSpPr>
            <a:spLocks noGrp="1"/>
          </p:cNvSpPr>
          <p:nvPr>
            <p:ph type="title"/>
          </p:nvPr>
        </p:nvSpPr>
        <p:spPr>
          <a:xfrm>
            <a:off x="1890725" y="294173"/>
            <a:ext cx="8911687" cy="733350"/>
          </a:xfrm>
        </p:spPr>
        <p:txBody>
          <a:bodyPr>
            <a:normAutofit/>
          </a:bodyPr>
          <a:lstStyle/>
          <a:p>
            <a:r>
              <a:rPr lang="tr-TR" b="1" dirty="0"/>
              <a:t>Öne çıkan faaliyetlerimiz</a:t>
            </a:r>
          </a:p>
        </p:txBody>
      </p:sp>
      <p:sp>
        <p:nvSpPr>
          <p:cNvPr id="3" name="İçerik Yer Tutucusu 2">
            <a:extLst>
              <a:ext uri="{FF2B5EF4-FFF2-40B4-BE49-F238E27FC236}">
                <a16:creationId xmlns:a16="http://schemas.microsoft.com/office/drawing/2014/main" id="{7F24195F-4EA2-42AD-BCF6-29515D40C78B}"/>
              </a:ext>
            </a:extLst>
          </p:cNvPr>
          <p:cNvSpPr>
            <a:spLocks noGrp="1"/>
          </p:cNvSpPr>
          <p:nvPr>
            <p:ph idx="1"/>
          </p:nvPr>
        </p:nvSpPr>
        <p:spPr>
          <a:xfrm>
            <a:off x="65989" y="879467"/>
            <a:ext cx="11849490" cy="5722069"/>
          </a:xfrm>
        </p:spPr>
        <p:txBody>
          <a:bodyPr>
            <a:noAutofit/>
          </a:bodyPr>
          <a:lstStyle/>
          <a:p>
            <a:pPr algn="just"/>
            <a:r>
              <a:rPr lang="tr-TR" sz="2000" i="1" dirty="0"/>
              <a:t>Uluslararası Balkan Tarihi ve Kültürü Sempozyumu Bildiri Kitabı, I-II</a:t>
            </a:r>
            <a:r>
              <a:rPr lang="tr-TR" sz="2000" dirty="0"/>
              <a:t>, Çanakkale Balkan ve Ege Uygulama ve Araştırma Merkezi Yayınları, 2017.</a:t>
            </a:r>
          </a:p>
          <a:p>
            <a:pPr algn="just"/>
            <a:endParaRPr lang="tr-TR" sz="2000" dirty="0"/>
          </a:p>
        </p:txBody>
      </p:sp>
      <p:pic>
        <p:nvPicPr>
          <p:cNvPr id="5" name="Resim 4">
            <a:extLst>
              <a:ext uri="{FF2B5EF4-FFF2-40B4-BE49-F238E27FC236}">
                <a16:creationId xmlns:a16="http://schemas.microsoft.com/office/drawing/2014/main" id="{F21E4C79-24D1-40FD-84C7-C26280D737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5682" y="2073897"/>
            <a:ext cx="2673459" cy="4009657"/>
          </a:xfrm>
          <a:prstGeom prst="rect">
            <a:avLst/>
          </a:prstGeom>
        </p:spPr>
      </p:pic>
      <p:pic>
        <p:nvPicPr>
          <p:cNvPr id="9" name="Resim 8">
            <a:extLst>
              <a:ext uri="{FF2B5EF4-FFF2-40B4-BE49-F238E27FC236}">
                <a16:creationId xmlns:a16="http://schemas.microsoft.com/office/drawing/2014/main" id="{BE7A1EA7-3EEB-44DF-A197-67EEA42488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9539" y="2122897"/>
            <a:ext cx="2640439" cy="3960657"/>
          </a:xfrm>
          <a:prstGeom prst="rect">
            <a:avLst/>
          </a:prstGeom>
        </p:spPr>
      </p:pic>
    </p:spTree>
    <p:extLst>
      <p:ext uri="{BB962C8B-B14F-4D97-AF65-F5344CB8AC3E}">
        <p14:creationId xmlns:p14="http://schemas.microsoft.com/office/powerpoint/2010/main" val="15978434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74EAA4D-E0A0-4165-A141-CE4138EAA374}"/>
              </a:ext>
            </a:extLst>
          </p:cNvPr>
          <p:cNvSpPr>
            <a:spLocks noGrp="1"/>
          </p:cNvSpPr>
          <p:nvPr>
            <p:ph type="title"/>
          </p:nvPr>
        </p:nvSpPr>
        <p:spPr>
          <a:xfrm>
            <a:off x="358220" y="378840"/>
            <a:ext cx="11745064" cy="1185835"/>
          </a:xfrm>
        </p:spPr>
        <p:txBody>
          <a:bodyPr>
            <a:noAutofit/>
          </a:bodyPr>
          <a:lstStyle/>
          <a:p>
            <a:pPr algn="just"/>
            <a:r>
              <a:rPr lang="tr-TR" sz="2200" b="1" cap="none" dirty="0"/>
              <a:t>Prof. Dr. İrfan Morina (</a:t>
            </a:r>
            <a:r>
              <a:rPr lang="tr-TR" sz="2200" b="1" cap="none" dirty="0" err="1"/>
              <a:t>Priştine</a:t>
            </a:r>
            <a:r>
              <a:rPr lang="tr-TR" sz="2200" b="1" cap="none" dirty="0"/>
              <a:t> Üniversitesi, Kosova) “Çanakkale Savaşları’nın Balkanlardaki Türk Ve Müslüman Unsurlar Üzerindeki Yansımaları Ve Çanakkale Türküsü Konferansı”, 7 Aralık 2017, </a:t>
            </a:r>
            <a:r>
              <a:rPr lang="tr-TR" sz="2200" b="1" cap="none" dirty="0" err="1"/>
              <a:t>Troia</a:t>
            </a:r>
            <a:r>
              <a:rPr lang="tr-TR" sz="2200" b="1" cap="none" dirty="0"/>
              <a:t> Kültür Merkezi.</a:t>
            </a:r>
          </a:p>
        </p:txBody>
      </p:sp>
      <p:pic>
        <p:nvPicPr>
          <p:cNvPr id="8" name="Resim 7">
            <a:extLst>
              <a:ext uri="{FF2B5EF4-FFF2-40B4-BE49-F238E27FC236}">
                <a16:creationId xmlns:a16="http://schemas.microsoft.com/office/drawing/2014/main" id="{5E02D210-6B76-43DF-BD3A-54ECF4BEA1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1608" y="4940217"/>
            <a:ext cx="3024504" cy="1849989"/>
          </a:xfrm>
          <a:prstGeom prst="rect">
            <a:avLst/>
          </a:prstGeom>
        </p:spPr>
      </p:pic>
      <p:pic>
        <p:nvPicPr>
          <p:cNvPr id="11" name="Resim 10">
            <a:extLst>
              <a:ext uri="{FF2B5EF4-FFF2-40B4-BE49-F238E27FC236}">
                <a16:creationId xmlns:a16="http://schemas.microsoft.com/office/drawing/2014/main" id="{2BD7FEF4-0C6B-4004-A29A-38EF521880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794" y="1753345"/>
            <a:ext cx="3594905" cy="5036862"/>
          </a:xfrm>
          <a:prstGeom prst="rect">
            <a:avLst/>
          </a:prstGeom>
        </p:spPr>
      </p:pic>
      <p:pic>
        <p:nvPicPr>
          <p:cNvPr id="13" name="Resim 12">
            <a:extLst>
              <a:ext uri="{FF2B5EF4-FFF2-40B4-BE49-F238E27FC236}">
                <a16:creationId xmlns:a16="http://schemas.microsoft.com/office/drawing/2014/main" id="{EAE7A59A-8C32-4DEB-921E-F2F5A28C4F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21481" y="2097524"/>
            <a:ext cx="2759587" cy="1635055"/>
          </a:xfrm>
          <a:prstGeom prst="rect">
            <a:avLst/>
          </a:prstGeom>
        </p:spPr>
      </p:pic>
      <p:pic>
        <p:nvPicPr>
          <p:cNvPr id="15" name="Resim 14">
            <a:extLst>
              <a:ext uri="{FF2B5EF4-FFF2-40B4-BE49-F238E27FC236}">
                <a16:creationId xmlns:a16="http://schemas.microsoft.com/office/drawing/2014/main" id="{E28CCA3F-3FB1-48B7-8100-115E2C75AC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66845" y="3921249"/>
            <a:ext cx="3758458" cy="2868957"/>
          </a:xfrm>
          <a:prstGeom prst="rect">
            <a:avLst/>
          </a:prstGeom>
        </p:spPr>
      </p:pic>
      <p:pic>
        <p:nvPicPr>
          <p:cNvPr id="16" name="Resim 15">
            <a:extLst>
              <a:ext uri="{FF2B5EF4-FFF2-40B4-BE49-F238E27FC236}">
                <a16:creationId xmlns:a16="http://schemas.microsoft.com/office/drawing/2014/main" id="{1551BCFC-020E-4192-8A07-944445401D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26617" y="1758892"/>
            <a:ext cx="3910752" cy="3037351"/>
          </a:xfrm>
          <a:prstGeom prst="rect">
            <a:avLst/>
          </a:prstGeom>
        </p:spPr>
      </p:pic>
    </p:spTree>
    <p:extLst>
      <p:ext uri="{BB962C8B-B14F-4D97-AF65-F5344CB8AC3E}">
        <p14:creationId xmlns:p14="http://schemas.microsoft.com/office/powerpoint/2010/main" val="23982074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74EAA4D-E0A0-4165-A141-CE4138EAA374}"/>
              </a:ext>
            </a:extLst>
          </p:cNvPr>
          <p:cNvSpPr>
            <a:spLocks noGrp="1"/>
          </p:cNvSpPr>
          <p:nvPr>
            <p:ph type="title"/>
          </p:nvPr>
        </p:nvSpPr>
        <p:spPr>
          <a:xfrm>
            <a:off x="276522" y="670667"/>
            <a:ext cx="11796992" cy="733350"/>
          </a:xfrm>
        </p:spPr>
        <p:txBody>
          <a:bodyPr>
            <a:normAutofit fontScale="90000"/>
          </a:bodyPr>
          <a:lstStyle/>
          <a:p>
            <a:r>
              <a:rPr lang="tr-TR" sz="2600" b="1" dirty="0"/>
              <a:t>Balkan Araştırmaları </a:t>
            </a:r>
            <a:r>
              <a:rPr lang="tr-TR" sz="2600" b="1" dirty="0" err="1"/>
              <a:t>Çalıştayı</a:t>
            </a:r>
            <a:r>
              <a:rPr lang="tr-TR" sz="2600" b="1" dirty="0"/>
              <a:t>, İstanbul Üniversitesi, 6 Şubat 2018.</a:t>
            </a:r>
          </a:p>
        </p:txBody>
      </p:sp>
      <p:pic>
        <p:nvPicPr>
          <p:cNvPr id="5" name="Resim 4">
            <a:extLst>
              <a:ext uri="{FF2B5EF4-FFF2-40B4-BE49-F238E27FC236}">
                <a16:creationId xmlns:a16="http://schemas.microsoft.com/office/drawing/2014/main" id="{58B99E61-7574-4BF6-B74C-245978E4FE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603" y="2760112"/>
            <a:ext cx="6048415" cy="3156793"/>
          </a:xfrm>
          <a:prstGeom prst="rect">
            <a:avLst/>
          </a:prstGeom>
        </p:spPr>
      </p:pic>
      <p:pic>
        <p:nvPicPr>
          <p:cNvPr id="7" name="Resim 6">
            <a:extLst>
              <a:ext uri="{FF2B5EF4-FFF2-40B4-BE49-F238E27FC236}">
                <a16:creationId xmlns:a16="http://schemas.microsoft.com/office/drawing/2014/main" id="{9CA29046-0E4F-41BE-8C89-ADBC4290C6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4937" y="2034248"/>
            <a:ext cx="5750157" cy="2999665"/>
          </a:xfrm>
          <a:prstGeom prst="rect">
            <a:avLst/>
          </a:prstGeom>
        </p:spPr>
      </p:pic>
    </p:spTree>
    <p:extLst>
      <p:ext uri="{BB962C8B-B14F-4D97-AF65-F5344CB8AC3E}">
        <p14:creationId xmlns:p14="http://schemas.microsoft.com/office/powerpoint/2010/main" val="6749799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74EAA4D-E0A0-4165-A141-CE4138EAA374}"/>
              </a:ext>
            </a:extLst>
          </p:cNvPr>
          <p:cNvSpPr>
            <a:spLocks noGrp="1"/>
          </p:cNvSpPr>
          <p:nvPr>
            <p:ph type="title"/>
          </p:nvPr>
        </p:nvSpPr>
        <p:spPr>
          <a:xfrm>
            <a:off x="162599" y="690096"/>
            <a:ext cx="11931991" cy="733350"/>
          </a:xfrm>
        </p:spPr>
        <p:txBody>
          <a:bodyPr>
            <a:noAutofit/>
          </a:bodyPr>
          <a:lstStyle/>
          <a:p>
            <a:pPr algn="ctr"/>
            <a:r>
              <a:rPr lang="tr-TR" sz="2400" b="1" dirty="0"/>
              <a:t>Balkan Araştırmaları </a:t>
            </a:r>
            <a:r>
              <a:rPr lang="tr-TR" sz="2400" b="1" dirty="0" err="1"/>
              <a:t>Çalıştayı</a:t>
            </a:r>
            <a:r>
              <a:rPr lang="tr-TR" sz="2400" b="1" dirty="0"/>
              <a:t>, Trakya Üniversitesi, 7 Mart 2018.</a:t>
            </a:r>
          </a:p>
        </p:txBody>
      </p:sp>
      <p:pic>
        <p:nvPicPr>
          <p:cNvPr id="6" name="Resim 5">
            <a:extLst>
              <a:ext uri="{FF2B5EF4-FFF2-40B4-BE49-F238E27FC236}">
                <a16:creationId xmlns:a16="http://schemas.microsoft.com/office/drawing/2014/main" id="{678D7BDD-D8CA-4EDF-B86D-8F3F76ECC0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599" y="3504832"/>
            <a:ext cx="6210284" cy="2663072"/>
          </a:xfrm>
          <a:prstGeom prst="rect">
            <a:avLst/>
          </a:prstGeom>
        </p:spPr>
      </p:pic>
      <p:pic>
        <p:nvPicPr>
          <p:cNvPr id="9" name="Resim 8">
            <a:extLst>
              <a:ext uri="{FF2B5EF4-FFF2-40B4-BE49-F238E27FC236}">
                <a16:creationId xmlns:a16="http://schemas.microsoft.com/office/drawing/2014/main" id="{8FBA7C91-ED1B-4800-8103-7882BB26CA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8606" y="1874048"/>
            <a:ext cx="5623394" cy="3261568"/>
          </a:xfrm>
          <a:prstGeom prst="rect">
            <a:avLst/>
          </a:prstGeom>
        </p:spPr>
      </p:pic>
    </p:spTree>
    <p:extLst>
      <p:ext uri="{BB962C8B-B14F-4D97-AF65-F5344CB8AC3E}">
        <p14:creationId xmlns:p14="http://schemas.microsoft.com/office/powerpoint/2010/main" val="2074278041"/>
      </p:ext>
    </p:extLst>
  </p:cSld>
  <p:clrMapOvr>
    <a:masterClrMapping/>
  </p:clrMapOvr>
</p:sld>
</file>

<file path=ppt/theme/theme1.xml><?xml version="1.0" encoding="utf-8"?>
<a:theme xmlns:a="http://schemas.openxmlformats.org/drawingml/2006/main" name="Galeri">
  <a:themeElements>
    <a:clrScheme name="Galeri">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eri">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eri">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docProps/app.xml><?xml version="1.0" encoding="utf-8"?>
<Properties xmlns="http://schemas.openxmlformats.org/officeDocument/2006/extended-properties" xmlns:vt="http://schemas.openxmlformats.org/officeDocument/2006/docPropsVTypes">
  <Template>TM10001114[[fn=Galeri]]</Template>
  <TotalTime>446</TotalTime>
  <Words>1188</Words>
  <Application>Microsoft Office PowerPoint</Application>
  <PresentationFormat>Geniş ekran</PresentationFormat>
  <Paragraphs>68</Paragraphs>
  <Slides>25</Slides>
  <Notes>0</Notes>
  <HiddenSlides>0</HiddenSlides>
  <MMClips>0</MMClips>
  <ScaleCrop>false</ScaleCrop>
  <HeadingPairs>
    <vt:vector size="6" baseType="variant">
      <vt:variant>
        <vt:lpstr>Kullanılan Yazı Tipleri</vt:lpstr>
      </vt:variant>
      <vt:variant>
        <vt:i4>2</vt:i4>
      </vt:variant>
      <vt:variant>
        <vt:lpstr>Tema</vt:lpstr>
      </vt:variant>
      <vt:variant>
        <vt:i4>1</vt:i4>
      </vt:variant>
      <vt:variant>
        <vt:lpstr>Slayt Başlıkları</vt:lpstr>
      </vt:variant>
      <vt:variant>
        <vt:i4>25</vt:i4>
      </vt:variant>
    </vt:vector>
  </HeadingPairs>
  <TitlesOfParts>
    <vt:vector size="28" baseType="lpstr">
      <vt:lpstr>Arial</vt:lpstr>
      <vt:lpstr>Gill Sans MT</vt:lpstr>
      <vt:lpstr>Galeri</vt:lpstr>
      <vt:lpstr>Balkan ve Ege Uygulama ve Araştırma Merkezi</vt:lpstr>
      <vt:lpstr>Misyon </vt:lpstr>
      <vt:lpstr>Vizyon</vt:lpstr>
      <vt:lpstr>Faaliyet alanlarımız</vt:lpstr>
      <vt:lpstr>Paydaşlarımız</vt:lpstr>
      <vt:lpstr>Öne çıkan faaliyetlerimiz</vt:lpstr>
      <vt:lpstr>Prof. Dr. İrfan Morina (Priştine Üniversitesi, Kosova) “Çanakkale Savaşları’nın Balkanlardaki Türk Ve Müslüman Unsurlar Üzerindeki Yansımaları Ve Çanakkale Türküsü Konferansı”, 7 Aralık 2017, Troia Kültür Merkezi.</vt:lpstr>
      <vt:lpstr>Balkan Araştırmaları Çalıştayı, İstanbul Üniversitesi, 6 Şubat 2018.</vt:lpstr>
      <vt:lpstr>Balkan Araştırmaları Çalıştayı, Trakya Üniversitesi, 7 Mart 2018.</vt:lpstr>
      <vt:lpstr>4. Balkan Üniversiteler Birliği Toplantısı, 30-31 Mart 2018, Tetovo, Makedonya.</vt:lpstr>
      <vt:lpstr>Rumeli Fatihi Gazi Süleyman Paşa Paneli, 13 Aralık 2018, Troia Kültür Merkezi.</vt:lpstr>
      <vt:lpstr>Rumeli Fatihi Gazi Süleyman Paşa Paneli, 13 Aralık 2018, Troia Kültür Merkezi</vt:lpstr>
      <vt:lpstr>“Yükseköğretim Perspektifinden Türkiye ve Balkanların Geleceği Paneli”, 19 Mart 2019,  Troia Kültür Merkezi</vt:lpstr>
      <vt:lpstr>“Yükseköğretim Perspektifinden Türkiye ve Balkanların Geleceği Paneli”, 19 Mart 2019,  Troia Kültür Merkezi</vt:lpstr>
      <vt:lpstr>Balkan Üniversiteler Birliği, 5. Yıllık Konferansı, 16-18 Nisan 2019, Selanik Aristoteles Üniversitesi, yunanistan</vt:lpstr>
      <vt:lpstr>"Türk ve Yunan Kaynaklarına Göre Milli Mücadele ve Cumhuriyetin İlanı Paneli", 31 Ekim 2019,  Troia Kültür Merkezi</vt:lpstr>
      <vt:lpstr>"Türk ve Yunan Kaynaklarına Göre Milli Mücadele ve Cumhuriyetin İlanı Paneli", 31 Ekim 2019,  Troia Kültür Merkezi</vt:lpstr>
      <vt:lpstr>"Tanıkların Dilinden 1989 Yılında Bulgaristan Türklerinin Zorunlu Göçü Paneli", 25 Kasım 2019, Troia Kültür Merkezi </vt:lpstr>
      <vt:lpstr>"Tanıkların Dilinden 1989 Yılında Bulgaristan Türklerinin Zorunlu Göçü Paneli", 25 Kasım 2019, Troia Kültür Merkezi </vt:lpstr>
      <vt:lpstr>Doç. Dr. Aşkın Koyuncu, “Türklüğe İhtida: Osmanlı Döneminde Balkanlarda İslamlaşma ve Kimlik”, 04.12.2019, Trakya Üniversitesi, Balkan Araştırma Enstitüsü. </vt:lpstr>
      <vt:lpstr>"Yüksek Öğretimde Uluslararasılaşmanın Önemi, ÇOMÜ ve Balkan Perspektifi", Doç. Dr. Aşkın Koyuncu,  Balkan ve Ege Uygulama ve Araştırma Merkezi Müdürü - Uluslararası Öğrenci Ofisi Koordinatörü. Uyum Buluşmaları 25/ Uluslararası Öğrencilerin Türkiye’de Hak Ve Yükümlülükleri, 24.01.2020, Göç İdaresi Genel Müdürlüğü, Çanakkale.</vt:lpstr>
      <vt:lpstr>Prof. Dr. Suraiya Faroqhi, "Osmanlı İstanbulu’nda Zanaatkârlar Ve Loncalar: Erken Modern Dönemde Uygulama, Müzakere Ve Mücadeleler", 26.03.2020, Troia Kültür Merkezi. Rektörlük Konferanslar Dizisi, Balkan ve Ege Uygulama ve Araştırma Merkezi</vt:lpstr>
      <vt:lpstr>Prof. Dr. Aşkın Koyuncu, "Osmanlı Döneminde Balkanlarda İslamlaşma, Kimlik Ve Aidiyet İlişkileri”, Online Konferans, Eskişehir Osmangazi Üniversitesi, Balkan Araştırmaları Uygulama Ve Arş. Merkezi (ESBALMER), 26.05.2021.</vt:lpstr>
      <vt:lpstr>Prof. Dr.  Aşkın Koyuncu, "Adela Peeva, Çiya E Tazi Pesen? (Bu Şarkı Kimin?), 2003. Bir Şarkı, Bir Belgesel, Balkanlarda Osmanlı Mirası Ve Bir Milliyetçilik Çözümlemesi",  Online Konferans, Microsoft Teams, 20.06.2021.</vt:lpstr>
      <vt:lpstr>Konferans Dr. Öğr. Üyesi, Yakup Kurt, “Batı Trakya Türklerinin Kimlik Mücadelesi ve Türkçe Eğitim Sorunu”, 29 Aralık 2021, Troia Kültür Merkezi, Saat 14.00.</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Hatırât-ı Abdülhamid Hân-ı Sânî</dc:title>
  <dc:creator>A.K.</dc:creator>
  <cp:lastModifiedBy>Yazar</cp:lastModifiedBy>
  <cp:revision>37</cp:revision>
  <dcterms:created xsi:type="dcterms:W3CDTF">2020-03-26T18:12:18Z</dcterms:created>
  <dcterms:modified xsi:type="dcterms:W3CDTF">2024-01-02T22:30:52Z</dcterms:modified>
</cp:coreProperties>
</file>