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9.jpg" ContentType="image/png"/>
  <Override PartName="/ppt/media/image1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86" r:id="rId1"/>
  </p:sldMasterIdLst>
  <p:sldIdLst>
    <p:sldId id="287" r:id="rId2"/>
    <p:sldId id="288" r:id="rId3"/>
    <p:sldId id="289" r:id="rId4"/>
    <p:sldId id="291" r:id="rId5"/>
    <p:sldId id="292" r:id="rId6"/>
    <p:sldId id="314" r:id="rId7"/>
    <p:sldId id="315" r:id="rId8"/>
    <p:sldId id="316" r:id="rId9"/>
    <p:sldId id="318" r:id="rId10"/>
    <p:sldId id="322" r:id="rId11"/>
    <p:sldId id="323" r:id="rId12"/>
    <p:sldId id="320" r:id="rId13"/>
    <p:sldId id="324" r:id="rId14"/>
    <p:sldId id="325" r:id="rId15"/>
    <p:sldId id="326" r:id="rId16"/>
    <p:sldId id="327" r:id="rId17"/>
    <p:sldId id="328" r:id="rId18"/>
    <p:sldId id="332" r:id="rId19"/>
    <p:sldId id="330" r:id="rId20"/>
    <p:sldId id="331" r:id="rId21"/>
    <p:sldId id="333" r:id="rId22"/>
    <p:sldId id="33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96" autoAdjust="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2448A07-E477-486A-ADC6-75E115E7D406}" type="datetimeFigureOut">
              <a:rPr lang="tr-TR" smtClean="0"/>
              <a:t>2.01.2024</a:t>
            </a:fld>
            <a:endParaRPr lang="tr-T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F54A932-3AF0-4003-81D3-4C4C773F437F}" type="slidenum">
              <a:rPr lang="tr-TR" smtClean="0"/>
              <a:t>‹#›</a:t>
            </a:fld>
            <a:endParaRPr lang="tr-T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17999319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2448A07-E477-486A-ADC6-75E115E7D406}" type="datetimeFigureOut">
              <a:rPr lang="tr-TR" smtClean="0"/>
              <a:t>2.01.2024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4A932-3AF0-4003-81D3-4C4C773F437F}" type="slidenum">
              <a:rPr lang="tr-TR" smtClean="0"/>
              <a:t>‹#›</a:t>
            </a:fld>
            <a:endParaRPr lang="tr-TR"/>
          </a:p>
        </p:txBody>
      </p:sp>
    </p:spTree>
    <p:extLst>
      <p:ext uri="{BB962C8B-B14F-4D97-AF65-F5344CB8AC3E}">
        <p14:creationId xmlns:p14="http://schemas.microsoft.com/office/powerpoint/2010/main" val="260764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2448A07-E477-486A-ADC6-75E115E7D406}" type="datetimeFigureOut">
              <a:rPr lang="tr-TR" smtClean="0"/>
              <a:t>2.01.2024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4A932-3AF0-4003-81D3-4C4C773F437F}" type="slidenum">
              <a:rPr lang="tr-TR" smtClean="0"/>
              <a:t>‹#›</a:t>
            </a:fld>
            <a:endParaRPr lang="tr-TR"/>
          </a:p>
        </p:txBody>
      </p:sp>
    </p:spTree>
    <p:extLst>
      <p:ext uri="{BB962C8B-B14F-4D97-AF65-F5344CB8AC3E}">
        <p14:creationId xmlns:p14="http://schemas.microsoft.com/office/powerpoint/2010/main" val="186746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2448A07-E477-486A-ADC6-75E115E7D406}" type="datetimeFigureOut">
              <a:rPr lang="tr-TR" smtClean="0"/>
              <a:t>2.01.2024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F54A932-3AF0-4003-81D3-4C4C773F437F}" type="slidenum">
              <a:rPr lang="tr-TR" smtClean="0"/>
              <a:t>‹#›</a:t>
            </a:fld>
            <a:endParaRPr lang="tr-TR"/>
          </a:p>
        </p:txBody>
      </p:sp>
    </p:spTree>
    <p:extLst>
      <p:ext uri="{BB962C8B-B14F-4D97-AF65-F5344CB8AC3E}">
        <p14:creationId xmlns:p14="http://schemas.microsoft.com/office/powerpoint/2010/main" val="334055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2448A07-E477-486A-ADC6-75E115E7D406}" type="datetimeFigureOut">
              <a:rPr lang="tr-TR" smtClean="0"/>
              <a:t>2.01.2024</a:t>
            </a:fld>
            <a:endParaRPr lang="tr-T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F54A932-3AF0-4003-81D3-4C4C773F437F}" type="slidenum">
              <a:rPr lang="tr-TR" smtClean="0"/>
              <a:t>‹#›</a:t>
            </a:fld>
            <a:endParaRPr lang="tr-T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483921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52448A07-E477-486A-ADC6-75E115E7D406}" type="datetimeFigureOut">
              <a:rPr lang="tr-TR" smtClean="0"/>
              <a:t>2.01.2024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F54A932-3AF0-4003-81D3-4C4C773F437F}" type="slidenum">
              <a:rPr lang="tr-TR" smtClean="0"/>
              <a:t>‹#›</a:t>
            </a:fld>
            <a:endParaRPr lang="tr-TR"/>
          </a:p>
        </p:txBody>
      </p:sp>
    </p:spTree>
    <p:extLst>
      <p:ext uri="{BB962C8B-B14F-4D97-AF65-F5344CB8AC3E}">
        <p14:creationId xmlns:p14="http://schemas.microsoft.com/office/powerpoint/2010/main" val="1210565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2448A07-E477-486A-ADC6-75E115E7D406}" type="datetimeFigureOut">
              <a:rPr lang="tr-TR" smtClean="0"/>
              <a:t>2.01.2024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8F54A932-3AF0-4003-81D3-4C4C773F437F}" type="slidenum">
              <a:rPr lang="tr-TR" smtClean="0"/>
              <a:t>‹#›</a:t>
            </a:fld>
            <a:endParaRPr lang="tr-TR"/>
          </a:p>
        </p:txBody>
      </p:sp>
    </p:spTree>
    <p:extLst>
      <p:ext uri="{BB962C8B-B14F-4D97-AF65-F5344CB8AC3E}">
        <p14:creationId xmlns:p14="http://schemas.microsoft.com/office/powerpoint/2010/main" val="354191562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52448A07-E477-486A-ADC6-75E115E7D406}" type="datetimeFigureOut">
              <a:rPr lang="tr-TR" smtClean="0"/>
              <a:t>2.01.2024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F54A932-3AF0-4003-81D3-4C4C773F437F}" type="slidenum">
              <a:rPr lang="tr-TR" smtClean="0"/>
              <a:t>‹#›</a:t>
            </a:fld>
            <a:endParaRPr lang="tr-TR"/>
          </a:p>
        </p:txBody>
      </p:sp>
    </p:spTree>
    <p:extLst>
      <p:ext uri="{BB962C8B-B14F-4D97-AF65-F5344CB8AC3E}">
        <p14:creationId xmlns:p14="http://schemas.microsoft.com/office/powerpoint/2010/main" val="73108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48A07-E477-486A-ADC6-75E115E7D406}" type="datetimeFigureOut">
              <a:rPr lang="tr-TR" smtClean="0"/>
              <a:t>2.01.2024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8F54A932-3AF0-4003-81D3-4C4C773F437F}" type="slidenum">
              <a:rPr lang="tr-TR" smtClean="0"/>
              <a:t>‹#›</a:t>
            </a:fld>
            <a:endParaRPr lang="tr-TR"/>
          </a:p>
        </p:txBody>
      </p:sp>
    </p:spTree>
    <p:extLst>
      <p:ext uri="{BB962C8B-B14F-4D97-AF65-F5344CB8AC3E}">
        <p14:creationId xmlns:p14="http://schemas.microsoft.com/office/powerpoint/2010/main" val="3499211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2448A07-E477-486A-ADC6-75E115E7D406}" type="datetimeFigureOut">
              <a:rPr lang="tr-TR" smtClean="0"/>
              <a:t>2.01.2024</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F54A932-3AF0-4003-81D3-4C4C773F437F}"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95797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2448A07-E477-486A-ADC6-75E115E7D406}" type="datetimeFigureOut">
              <a:rPr lang="tr-TR" smtClean="0"/>
              <a:t>2.01.2024</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F54A932-3AF0-4003-81D3-4C4C773F437F}"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128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2448A07-E477-486A-ADC6-75E115E7D406}" type="datetimeFigureOut">
              <a:rPr lang="tr-TR" smtClean="0"/>
              <a:t>2.01.2024</a:t>
            </a:fld>
            <a:endParaRPr lang="tr-T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tr-T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F54A932-3AF0-4003-81D3-4C4C773F437F}" type="slidenum">
              <a:rPr lang="tr-TR" smtClean="0"/>
              <a:t>‹#›</a:t>
            </a:fld>
            <a:endParaRPr lang="tr-T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92387498"/>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E584C3-5C22-4C06-A8D5-D288F2633699}"/>
              </a:ext>
            </a:extLst>
          </p:cNvPr>
          <p:cNvSpPr>
            <a:spLocks noGrp="1"/>
          </p:cNvSpPr>
          <p:nvPr>
            <p:ph type="title"/>
          </p:nvPr>
        </p:nvSpPr>
        <p:spPr>
          <a:xfrm>
            <a:off x="326796" y="1095450"/>
            <a:ext cx="11726944" cy="554240"/>
          </a:xfrm>
        </p:spPr>
        <p:txBody>
          <a:bodyPr>
            <a:normAutofit fontScale="90000"/>
          </a:bodyPr>
          <a:lstStyle/>
          <a:p>
            <a:pPr algn="ctr"/>
            <a:r>
              <a:rPr lang="tr-TR" b="1" dirty="0">
                <a:effectLst>
                  <a:outerShdw blurRad="38100" dist="38100" dir="2700000" algn="tl">
                    <a:srgbClr val="000000">
                      <a:alpha val="43137"/>
                    </a:srgbClr>
                  </a:outerShdw>
                </a:effectLst>
              </a:rPr>
              <a:t>Balkan ve Ege Uygulama ve Araştırma Merkezi</a:t>
            </a:r>
          </a:p>
        </p:txBody>
      </p:sp>
      <p:sp>
        <p:nvSpPr>
          <p:cNvPr id="3" name="İçerik Yer Tutucusu 2">
            <a:extLst>
              <a:ext uri="{FF2B5EF4-FFF2-40B4-BE49-F238E27FC236}">
                <a16:creationId xmlns:a16="http://schemas.microsoft.com/office/drawing/2014/main" id="{DE528B54-0E0F-4702-83F7-CB7CE0697AA6}"/>
              </a:ext>
            </a:extLst>
          </p:cNvPr>
          <p:cNvSpPr>
            <a:spLocks noGrp="1"/>
          </p:cNvSpPr>
          <p:nvPr>
            <p:ph idx="1"/>
          </p:nvPr>
        </p:nvSpPr>
        <p:spPr>
          <a:xfrm>
            <a:off x="971550" y="2055830"/>
            <a:ext cx="10686264" cy="4615992"/>
          </a:xfrm>
        </p:spPr>
        <p:txBody>
          <a:bodyPr>
            <a:noAutofit/>
          </a:bodyPr>
          <a:lstStyle/>
          <a:p>
            <a:pPr algn="just"/>
            <a:r>
              <a:rPr lang="tr-TR" sz="2000" b="1" i="0" dirty="0">
                <a:solidFill>
                  <a:srgbClr val="333333"/>
                </a:solidFill>
                <a:effectLst>
                  <a:outerShdw blurRad="38100" dist="38100" dir="2700000" algn="tl">
                    <a:srgbClr val="000000">
                      <a:alpha val="43137"/>
                    </a:srgbClr>
                  </a:outerShdw>
                </a:effectLst>
              </a:rPr>
              <a:t>KURUMSAL BİLGİLER</a:t>
            </a:r>
          </a:p>
          <a:p>
            <a:pPr algn="just"/>
            <a:r>
              <a:rPr lang="tr-TR" sz="2000" b="0" i="0" dirty="0">
                <a:solidFill>
                  <a:srgbClr val="333333"/>
                </a:solidFill>
                <a:effectLst/>
              </a:rPr>
              <a:t>Eğitim-öğretim faaliyetleri, AR-GE, bilimsel araştırma ve proje faaliyetleri dışında üniversitelerin başlıca amaçlarından birisi disiplinlerarası bir bakış açısı ile bölgesel araştırmalara destek vermesidir. Balkanlar, tarihi, sosyal, ekonomik, kültürel, siyasi, stratejik, etnik-demografik, coğrafi ve uluslararası ilişkiler bakımından Türkiye açısından çok önemli bir bölgedir. Ege ve Doğu Akdeniz ise yalnızca Türkiye ve Yunanistan arasında değil aynı zamanda uluslararası ilişkiler, ekonomi, siyaset, turizm, ticaret bakımından da son derece önemlidir. Eğitim ve bilimde dünya standartlarını yakalamış olan Çanakkale </a:t>
            </a:r>
            <a:r>
              <a:rPr lang="tr-TR" sz="2000" b="0" i="0" dirty="0" err="1">
                <a:solidFill>
                  <a:srgbClr val="333333"/>
                </a:solidFill>
                <a:effectLst/>
              </a:rPr>
              <a:t>Onsekiz</a:t>
            </a:r>
            <a:r>
              <a:rPr lang="tr-TR" sz="2000" b="0" i="0" dirty="0">
                <a:solidFill>
                  <a:srgbClr val="333333"/>
                </a:solidFill>
                <a:effectLst/>
              </a:rPr>
              <a:t> Mart Üniversitesi, Balkanlar ve Ege araştırmaları konusuna da büyük önem vermektedir. </a:t>
            </a:r>
            <a:endParaRPr lang="tr-TR" sz="2000" dirty="0">
              <a:solidFill>
                <a:srgbClr val="333333"/>
              </a:solidFill>
            </a:endParaRPr>
          </a:p>
          <a:p>
            <a:pPr algn="just"/>
            <a:r>
              <a:rPr lang="tr-TR" sz="2000" b="0" i="0" dirty="0">
                <a:solidFill>
                  <a:srgbClr val="333333"/>
                </a:solidFill>
                <a:effectLst/>
              </a:rPr>
              <a:t>Balkan ve Ege Uygulama ve Araştırma Merkezi üniversitemizin eğitim, bilim, kültür ve sanat alanında Balkanlar ve Ege araştırmalarının geliştirilmesi hedefi doğrultusunda 2017 yılında kurulmuştur.</a:t>
            </a:r>
          </a:p>
        </p:txBody>
      </p:sp>
    </p:spTree>
    <p:extLst>
      <p:ext uri="{BB962C8B-B14F-4D97-AF65-F5344CB8AC3E}">
        <p14:creationId xmlns:p14="http://schemas.microsoft.com/office/powerpoint/2010/main" val="2764757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p:txBody>
          <a:bodyPr>
            <a:noAutofit/>
          </a:bodyPr>
          <a:lstStyle/>
          <a:p>
            <a:r>
              <a:rPr lang="tr-TR" sz="2400" b="1" dirty="0">
                <a:latin typeface="+mn-lt"/>
              </a:rPr>
              <a:t>Akademik Etkinlikler 3:  </a:t>
            </a:r>
            <a:br>
              <a:rPr lang="tr-TR" sz="2400" b="1" dirty="0">
                <a:latin typeface="+mn-lt"/>
              </a:rPr>
            </a:br>
            <a:br>
              <a:rPr lang="tr-TR" sz="2400" b="1" dirty="0">
                <a:latin typeface="+mn-lt"/>
              </a:rPr>
            </a:br>
            <a:br>
              <a:rPr lang="tr-TR" sz="2400" kern="100" cap="none" dirty="0">
                <a:effectLst/>
                <a:latin typeface="Calibri" panose="020F0502020204030204" pitchFamily="34" charset="0"/>
                <a:ea typeface="Calibri" panose="020F0502020204030204" pitchFamily="34" charset="0"/>
                <a:cs typeface="Arial" panose="020B0604020202020204" pitchFamily="34" charset="0"/>
              </a:rPr>
            </a:br>
            <a:r>
              <a:rPr lang="tr-TR" sz="2400" kern="100" cap="none" dirty="0">
                <a:effectLst/>
                <a:latin typeface="Calibri" panose="020F0502020204030204" pitchFamily="34" charset="0"/>
                <a:ea typeface="Calibri" panose="020F0502020204030204" pitchFamily="34" charset="0"/>
                <a:cs typeface="Arial" panose="020B0604020202020204" pitchFamily="34" charset="0"/>
              </a:rPr>
              <a:t> </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sp>
        <p:nvSpPr>
          <p:cNvPr id="13" name="Metin Yer Tutucusu 12">
            <a:extLst>
              <a:ext uri="{FF2B5EF4-FFF2-40B4-BE49-F238E27FC236}">
                <a16:creationId xmlns:a16="http://schemas.microsoft.com/office/drawing/2014/main" id="{3F6F845C-1545-3408-A9B5-B2889CA55DB9}"/>
              </a:ext>
            </a:extLst>
          </p:cNvPr>
          <p:cNvSpPr>
            <a:spLocks noGrp="1"/>
          </p:cNvSpPr>
          <p:nvPr>
            <p:ph idx="1"/>
          </p:nvPr>
        </p:nvSpPr>
        <p:spPr>
          <a:xfrm>
            <a:off x="914401" y="2171700"/>
            <a:ext cx="5759978" cy="3581400"/>
          </a:xfrm>
        </p:spPr>
        <p:txBody>
          <a:bodyPr>
            <a:noAutofit/>
          </a:bodyPr>
          <a:lstStyle/>
          <a:p>
            <a:pPr marL="0" indent="0">
              <a:buNone/>
            </a:pPr>
            <a:r>
              <a:rPr lang="tr-TR" b="1" dirty="0">
                <a:latin typeface="+mn-lt"/>
              </a:rPr>
              <a:t>1845 Orta Anadolu Kuraklığı ve Kıtlığında Göç, Gündelik Yaşam ve Hayatta Kalmak” Paneli, </a:t>
            </a:r>
          </a:p>
          <a:p>
            <a:pPr marL="0" indent="0">
              <a:buNone/>
            </a:pPr>
            <a:r>
              <a:rPr lang="tr-TR" b="1" dirty="0">
                <a:latin typeface="+mn-lt"/>
              </a:rPr>
              <a:t>29 Kasım 2022, </a:t>
            </a:r>
            <a:r>
              <a:rPr lang="tr-TR" b="1" dirty="0" err="1">
                <a:latin typeface="+mn-lt"/>
              </a:rPr>
              <a:t>Troia</a:t>
            </a:r>
            <a:r>
              <a:rPr lang="tr-TR" b="1" dirty="0">
                <a:latin typeface="+mn-lt"/>
              </a:rPr>
              <a:t> Kültür Merkezi </a:t>
            </a:r>
            <a:br>
              <a:rPr lang="tr-TR" b="1" dirty="0">
                <a:latin typeface="+mn-lt"/>
              </a:rPr>
            </a:br>
            <a:endParaRPr lang="tr-TR" b="1" dirty="0">
              <a:latin typeface="+mn-lt"/>
            </a:endParaRPr>
          </a:p>
          <a:p>
            <a:pPr marL="285750" indent="-285750">
              <a:buFont typeface="Arial" panose="020B0604020202020204" pitchFamily="34" charset="0"/>
              <a:buChar char="•"/>
            </a:pPr>
            <a:r>
              <a:rPr lang="tr-TR" b="1" dirty="0">
                <a:latin typeface="+mn-lt"/>
              </a:rPr>
              <a:t>Doç. Dr. Yahya Araz (Dokuz Eylül Üniversitesi, Buca Eğitim Fakültesi, Türkçe ve Sosyal Bilimler Eğitimi Bölümü, Tarih Eğitimi Anabilim Dalı Öğr. Üyesi)</a:t>
            </a:r>
          </a:p>
          <a:p>
            <a:pPr marL="285750" indent="-285750">
              <a:buFont typeface="Arial" panose="020B0604020202020204" pitchFamily="34" charset="0"/>
              <a:buChar char="•"/>
            </a:pPr>
            <a:r>
              <a:rPr lang="tr-TR" b="1" dirty="0">
                <a:latin typeface="+mn-lt"/>
              </a:rPr>
              <a:t>İncilay Terlemiş, İzmir Kâtip Çelebi Üniversitesi, Sosyal Bilimler Enstitüsü, Tarih Anabilim Dalı, Doktora Öğrencisi</a:t>
            </a:r>
            <a:endParaRPr lang="tr-TR" dirty="0"/>
          </a:p>
        </p:txBody>
      </p:sp>
      <p:pic>
        <p:nvPicPr>
          <p:cNvPr id="5" name="Resim 4">
            <a:extLst>
              <a:ext uri="{FF2B5EF4-FFF2-40B4-BE49-F238E27FC236}">
                <a16:creationId xmlns:a16="http://schemas.microsoft.com/office/drawing/2014/main" id="{07DD7E85-F764-2BBC-2224-781946FDB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172" y="72767"/>
            <a:ext cx="4847084" cy="6785233"/>
          </a:xfrm>
          <a:prstGeom prst="rect">
            <a:avLst/>
          </a:prstGeom>
        </p:spPr>
      </p:pic>
    </p:spTree>
    <p:extLst>
      <p:ext uri="{BB962C8B-B14F-4D97-AF65-F5344CB8AC3E}">
        <p14:creationId xmlns:p14="http://schemas.microsoft.com/office/powerpoint/2010/main" val="3346792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131217" y="372251"/>
            <a:ext cx="10755983" cy="1399988"/>
          </a:xfrm>
        </p:spPr>
        <p:txBody>
          <a:bodyPr>
            <a:noAutofit/>
          </a:bodyPr>
          <a:lstStyle/>
          <a:p>
            <a:pPr marL="0" indent="0">
              <a:buNone/>
            </a:pPr>
            <a:r>
              <a:rPr lang="tr-TR" sz="2400" b="1" dirty="0">
                <a:latin typeface="+mn-lt"/>
              </a:rPr>
              <a:t>Akademik Etkinlikler 3:  </a:t>
            </a:r>
            <a:br>
              <a:rPr lang="tr-TR" sz="2400" b="1" dirty="0">
                <a:latin typeface="+mn-lt"/>
              </a:rPr>
            </a:br>
            <a:r>
              <a:rPr lang="tr-TR" sz="2400" b="1" dirty="0">
                <a:latin typeface="+mn-lt"/>
              </a:rPr>
              <a:t>1845 Orta Anadolu Kuraklığı ve Kıtlığında Göç, Gündelik Yaşam ve Hayatta Kalmak” Paneli, 29 Kasım 2022, </a:t>
            </a:r>
            <a:r>
              <a:rPr lang="tr-TR" sz="2400" b="1" dirty="0" err="1">
                <a:latin typeface="+mn-lt"/>
              </a:rPr>
              <a:t>Troia</a:t>
            </a:r>
            <a:r>
              <a:rPr lang="tr-TR" sz="2400" b="1" dirty="0">
                <a:latin typeface="+mn-lt"/>
              </a:rPr>
              <a:t> Kültür Merkezi</a:t>
            </a:r>
            <a:r>
              <a:rPr lang="tr-TR" sz="2400" kern="100" cap="none" dirty="0">
                <a:effectLst/>
                <a:latin typeface="Calibri" panose="020F0502020204030204" pitchFamily="34" charset="0"/>
                <a:ea typeface="Calibri" panose="020F0502020204030204" pitchFamily="34" charset="0"/>
                <a:cs typeface="Arial" panose="020B0604020202020204" pitchFamily="34" charset="0"/>
              </a:rPr>
              <a:t> </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7" name="Resim 6">
            <a:extLst>
              <a:ext uri="{FF2B5EF4-FFF2-40B4-BE49-F238E27FC236}">
                <a16:creationId xmlns:a16="http://schemas.microsoft.com/office/drawing/2014/main" id="{23BAD4BB-B972-5954-B5B6-7482E71B0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174" y="1366887"/>
            <a:ext cx="3025120" cy="5377990"/>
          </a:xfrm>
          <a:prstGeom prst="rect">
            <a:avLst/>
          </a:prstGeom>
        </p:spPr>
      </p:pic>
      <p:pic>
        <p:nvPicPr>
          <p:cNvPr id="9" name="Resim 8">
            <a:extLst>
              <a:ext uri="{FF2B5EF4-FFF2-40B4-BE49-F238E27FC236}">
                <a16:creationId xmlns:a16="http://schemas.microsoft.com/office/drawing/2014/main" id="{6B3F2266-C0E7-32C5-9447-5C6EBA81B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953" y="2101735"/>
            <a:ext cx="7475195" cy="4204797"/>
          </a:xfrm>
          <a:prstGeom prst="rect">
            <a:avLst/>
          </a:prstGeom>
        </p:spPr>
      </p:pic>
    </p:spTree>
    <p:extLst>
      <p:ext uri="{BB962C8B-B14F-4D97-AF65-F5344CB8AC3E}">
        <p14:creationId xmlns:p14="http://schemas.microsoft.com/office/powerpoint/2010/main" val="104257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065230" y="190235"/>
            <a:ext cx="10831397" cy="1645085"/>
          </a:xfrm>
        </p:spPr>
        <p:txBody>
          <a:bodyPr>
            <a:noAutofit/>
          </a:bodyPr>
          <a:lstStyle/>
          <a:p>
            <a:r>
              <a:rPr lang="tr-TR" sz="2400" b="1" dirty="0">
                <a:latin typeface="+mn-lt"/>
              </a:rPr>
              <a:t>Akademik Etkinlikler 4:  </a:t>
            </a:r>
            <a:br>
              <a:rPr lang="tr-TR" sz="2400" b="1" dirty="0">
                <a:latin typeface="+mn-lt"/>
              </a:rPr>
            </a:br>
            <a:r>
              <a:rPr lang="tr-TR" sz="2400" b="1" dirty="0">
                <a:latin typeface="+mn-lt"/>
              </a:rPr>
              <a:t>Trakya Üniversitesi, Balkan Araştırma Enstitüsü: “Balkan Araştırmalarının Güncel Meseleleri Çalıştayı”, 14 Aralık 2022 </a:t>
            </a:r>
            <a:br>
              <a:rPr lang="tr-TR" sz="2400" b="1" dirty="0">
                <a:latin typeface="+mn-lt"/>
              </a:rPr>
            </a:br>
            <a:r>
              <a:rPr lang="tr-TR" sz="2400" b="1" dirty="0">
                <a:latin typeface="+mn-lt"/>
              </a:rPr>
              <a:t>Prof. Dr. Aşkın KOYUNCU (Davetli Konuşmacı) “Türkiye’de Balkan Araştırmalarının Tarihsel Süreçteki Gelişimi ve Sorunları”</a:t>
            </a:r>
            <a:br>
              <a:rPr lang="tr-TR" sz="2400" kern="100" cap="none" dirty="0">
                <a:effectLst/>
                <a:latin typeface="Calibri" panose="020F0502020204030204" pitchFamily="34" charset="0"/>
                <a:ea typeface="Calibri" panose="020F0502020204030204" pitchFamily="34" charset="0"/>
                <a:cs typeface="Arial" panose="020B0604020202020204" pitchFamily="34" charset="0"/>
              </a:rPr>
            </a:br>
            <a:r>
              <a:rPr lang="tr-TR" sz="2400" kern="100" cap="none" dirty="0">
                <a:effectLst/>
                <a:latin typeface="Calibri" panose="020F0502020204030204" pitchFamily="34" charset="0"/>
                <a:ea typeface="Calibri" panose="020F0502020204030204" pitchFamily="34" charset="0"/>
                <a:cs typeface="Arial" panose="020B0604020202020204" pitchFamily="34" charset="0"/>
              </a:rPr>
              <a:t> </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9" name="Resim 8">
            <a:extLst>
              <a:ext uri="{FF2B5EF4-FFF2-40B4-BE49-F238E27FC236}">
                <a16:creationId xmlns:a16="http://schemas.microsoft.com/office/drawing/2014/main" id="{48072612-21DD-1291-6A2C-D9C8C8E28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866" y="2008257"/>
            <a:ext cx="7344266" cy="4304556"/>
          </a:xfrm>
          <a:prstGeom prst="rect">
            <a:avLst/>
          </a:prstGeom>
        </p:spPr>
      </p:pic>
      <p:sp>
        <p:nvSpPr>
          <p:cNvPr id="10" name="Metin kutusu 9">
            <a:extLst>
              <a:ext uri="{FF2B5EF4-FFF2-40B4-BE49-F238E27FC236}">
                <a16:creationId xmlns:a16="http://schemas.microsoft.com/office/drawing/2014/main" id="{C4B14C19-D503-636E-3DB1-DB9F7C92B15B}"/>
              </a:ext>
            </a:extLst>
          </p:cNvPr>
          <p:cNvSpPr txBox="1"/>
          <p:nvPr/>
        </p:nvSpPr>
        <p:spPr>
          <a:xfrm>
            <a:off x="3319502" y="6407684"/>
            <a:ext cx="5552995" cy="369332"/>
          </a:xfrm>
          <a:prstGeom prst="rect">
            <a:avLst/>
          </a:prstGeom>
          <a:noFill/>
        </p:spPr>
        <p:txBody>
          <a:bodyPr wrap="none" rtlCol="0">
            <a:spAutoFit/>
          </a:bodyPr>
          <a:lstStyle/>
          <a:p>
            <a:r>
              <a:rPr lang="tr-TR" b="1" dirty="0"/>
              <a:t>Prof. Dr. Erhan TABAKOĞLU, Trakya Üniversitesi Rektörü</a:t>
            </a:r>
          </a:p>
        </p:txBody>
      </p:sp>
    </p:spTree>
    <p:extLst>
      <p:ext uri="{BB962C8B-B14F-4D97-AF65-F5344CB8AC3E}">
        <p14:creationId xmlns:p14="http://schemas.microsoft.com/office/powerpoint/2010/main" val="3505091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131217" y="372250"/>
            <a:ext cx="10831397" cy="1645085"/>
          </a:xfrm>
        </p:spPr>
        <p:txBody>
          <a:bodyPr>
            <a:noAutofit/>
          </a:bodyPr>
          <a:lstStyle/>
          <a:p>
            <a:r>
              <a:rPr lang="tr-TR" sz="2400" b="1" dirty="0">
                <a:latin typeface="+mn-lt"/>
              </a:rPr>
              <a:t>Akademik Etkinlikler 4:  </a:t>
            </a:r>
            <a:br>
              <a:rPr lang="tr-TR" sz="2400" b="1" dirty="0">
                <a:latin typeface="+mn-lt"/>
              </a:rPr>
            </a:br>
            <a:r>
              <a:rPr lang="tr-TR" sz="2400" b="1" dirty="0">
                <a:latin typeface="+mn-lt"/>
              </a:rPr>
              <a:t>Trakya Üniversitesi, Balkan Araştırma Enstitüsü: “Balkan Araştırmalarının Güncel Meseleleri Çalıştayı”, 14 Aralık 2022 </a:t>
            </a:r>
            <a:br>
              <a:rPr lang="tr-TR" sz="2400" b="1" dirty="0">
                <a:latin typeface="+mn-lt"/>
              </a:rPr>
            </a:br>
            <a:r>
              <a:rPr lang="tr-TR" sz="2400" b="1" dirty="0">
                <a:latin typeface="+mn-lt"/>
              </a:rPr>
              <a:t>Prof. Dr. Aşkın KOYUNCU (Davetli Konuşmacı) “Türkiye’de Balkan Araştırmalarının Tarihsel Süreçteki Gelişimi ve Sorunları”</a:t>
            </a:r>
            <a:br>
              <a:rPr lang="tr-TR" sz="2400" kern="100" cap="none" dirty="0">
                <a:effectLst/>
                <a:latin typeface="Calibri" panose="020F0502020204030204" pitchFamily="34" charset="0"/>
                <a:ea typeface="Calibri" panose="020F0502020204030204" pitchFamily="34" charset="0"/>
                <a:cs typeface="Arial" panose="020B0604020202020204" pitchFamily="34" charset="0"/>
              </a:rPr>
            </a:br>
            <a:r>
              <a:rPr lang="tr-TR" sz="2400" kern="100" cap="none" dirty="0">
                <a:effectLst/>
                <a:latin typeface="Calibri" panose="020F0502020204030204" pitchFamily="34" charset="0"/>
                <a:ea typeface="Calibri" panose="020F0502020204030204" pitchFamily="34" charset="0"/>
                <a:cs typeface="Arial" panose="020B0604020202020204" pitchFamily="34" charset="0"/>
              </a:rPr>
              <a:t> </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4" name="Resim 3">
            <a:extLst>
              <a:ext uri="{FF2B5EF4-FFF2-40B4-BE49-F238E27FC236}">
                <a16:creationId xmlns:a16="http://schemas.microsoft.com/office/drawing/2014/main" id="{9C531C14-268C-8E73-AFD1-9210CE5E7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928" y="2156479"/>
            <a:ext cx="8418921" cy="4466705"/>
          </a:xfrm>
          <a:prstGeom prst="rect">
            <a:avLst/>
          </a:prstGeom>
        </p:spPr>
      </p:pic>
    </p:spTree>
    <p:extLst>
      <p:ext uri="{BB962C8B-B14F-4D97-AF65-F5344CB8AC3E}">
        <p14:creationId xmlns:p14="http://schemas.microsoft.com/office/powerpoint/2010/main" val="346703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131217" y="372250"/>
            <a:ext cx="10831397" cy="1645085"/>
          </a:xfrm>
        </p:spPr>
        <p:txBody>
          <a:bodyPr>
            <a:noAutofit/>
          </a:bodyPr>
          <a:lstStyle/>
          <a:p>
            <a:r>
              <a:rPr lang="tr-TR" sz="2400" b="1" dirty="0">
                <a:latin typeface="+mn-lt"/>
              </a:rPr>
              <a:t>Akademik Etkinlikler 4:  </a:t>
            </a:r>
            <a:br>
              <a:rPr lang="tr-TR" sz="2400" b="1" dirty="0">
                <a:latin typeface="+mn-lt"/>
              </a:rPr>
            </a:br>
            <a:r>
              <a:rPr lang="tr-TR" sz="2400" b="1" dirty="0">
                <a:latin typeface="+mn-lt"/>
              </a:rPr>
              <a:t>Trakya Üniversitesi, Balkan Araştırma Enstitüsü: “Balkan Araştırmalarının Güncel Meseleleri Çalıştayı”, 14 Aralık 2022 </a:t>
            </a:r>
            <a:br>
              <a:rPr lang="tr-TR" sz="2400" b="1" dirty="0">
                <a:latin typeface="+mn-lt"/>
              </a:rPr>
            </a:br>
            <a:r>
              <a:rPr lang="tr-TR" sz="2400" b="1" dirty="0">
                <a:latin typeface="+mn-lt"/>
              </a:rPr>
              <a:t>Prof. Dr. Aşkın KOYUNCU (Davetli Konuşmacı) “Türkiye’de Balkan Araştırmalarının Tarihsel Süreçteki Gelişimi ve Sorunları”</a:t>
            </a:r>
            <a:br>
              <a:rPr lang="tr-TR" sz="2400" kern="100" cap="none" dirty="0">
                <a:effectLst/>
                <a:latin typeface="Calibri" panose="020F0502020204030204" pitchFamily="34" charset="0"/>
                <a:ea typeface="Calibri" panose="020F0502020204030204" pitchFamily="34" charset="0"/>
                <a:cs typeface="Arial" panose="020B0604020202020204" pitchFamily="34" charset="0"/>
              </a:rPr>
            </a:br>
            <a:r>
              <a:rPr lang="tr-TR" sz="2400" kern="100" cap="none" dirty="0">
                <a:effectLst/>
                <a:latin typeface="Calibri" panose="020F0502020204030204" pitchFamily="34" charset="0"/>
                <a:ea typeface="Calibri" panose="020F0502020204030204" pitchFamily="34" charset="0"/>
                <a:cs typeface="Arial" panose="020B0604020202020204" pitchFamily="34" charset="0"/>
              </a:rPr>
              <a:t> </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5" name="Resim 4">
            <a:extLst>
              <a:ext uri="{FF2B5EF4-FFF2-40B4-BE49-F238E27FC236}">
                <a16:creationId xmlns:a16="http://schemas.microsoft.com/office/drawing/2014/main" id="{31D97C28-AC6C-3BCA-DA4D-7C7033D28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495" y="2154634"/>
            <a:ext cx="8588489" cy="4604384"/>
          </a:xfrm>
          <a:prstGeom prst="rect">
            <a:avLst/>
          </a:prstGeom>
        </p:spPr>
      </p:pic>
    </p:spTree>
    <p:extLst>
      <p:ext uri="{BB962C8B-B14F-4D97-AF65-F5344CB8AC3E}">
        <p14:creationId xmlns:p14="http://schemas.microsoft.com/office/powerpoint/2010/main" val="1120506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876693" y="372250"/>
            <a:ext cx="11085921" cy="1645085"/>
          </a:xfrm>
        </p:spPr>
        <p:txBody>
          <a:bodyPr>
            <a:noAutofit/>
          </a:bodyPr>
          <a:lstStyle/>
          <a:p>
            <a:r>
              <a:rPr lang="tr-TR" sz="2400" b="1" dirty="0">
                <a:latin typeface="+mn-lt"/>
              </a:rPr>
              <a:t>Akademik Etkinlikler 5:  </a:t>
            </a:r>
            <a:br>
              <a:rPr lang="tr-TR" sz="2400" b="1" dirty="0">
                <a:latin typeface="+mn-lt"/>
              </a:rPr>
            </a:br>
            <a:r>
              <a:rPr lang="tr-TR" sz="2400" kern="0" dirty="0">
                <a:effectLst/>
                <a:latin typeface="+mn-lt"/>
                <a:ea typeface="Calibri" panose="020F0502020204030204" pitchFamily="34" charset="0"/>
                <a:cs typeface="Arial" panose="020B0604020202020204" pitchFamily="34" charset="0"/>
              </a:rPr>
              <a:t>Türkiye ve Balkanlarda Geçmişten Günümüze Balkan Araştırmaları Paneli, Trakya Üniversitesi, Balkan Araştırma Enstitüsü, 21 Aralık 2022, Edirne</a:t>
            </a:r>
            <a:r>
              <a:rPr lang="tr-TR" sz="2400" kern="100" cap="none" dirty="0">
                <a:effectLst/>
                <a:latin typeface="+mn-lt"/>
                <a:ea typeface="Calibri" panose="020F0502020204030204" pitchFamily="34" charset="0"/>
                <a:cs typeface="Arial" panose="020B0604020202020204" pitchFamily="34" charset="0"/>
              </a:rPr>
              <a:t> </a:t>
            </a:r>
            <a:br>
              <a:rPr lang="tr-TR" sz="2400" kern="100" cap="none" dirty="0">
                <a:effectLst/>
                <a:latin typeface="+mn-lt"/>
                <a:ea typeface="Calibri" panose="020F0502020204030204" pitchFamily="34" charset="0"/>
                <a:cs typeface="Arial" panose="020B0604020202020204" pitchFamily="34" charset="0"/>
              </a:rPr>
            </a:br>
            <a:r>
              <a:rPr lang="tr-TR" sz="2400" kern="0" dirty="0">
                <a:latin typeface="+mn-lt"/>
                <a:ea typeface="Calibri" panose="020F0502020204030204" pitchFamily="34" charset="0"/>
                <a:cs typeface="Arial" panose="020B0604020202020204" pitchFamily="34" charset="0"/>
              </a:rPr>
              <a:t>Prof. Dr. Aşkın KOYUNCU, “Türkiye’de Balkan Araştırmaları: Kurumsal Yapılanma, Problemler ve Çözüm Önerileri”</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4" name="Resim 3">
            <a:extLst>
              <a:ext uri="{FF2B5EF4-FFF2-40B4-BE49-F238E27FC236}">
                <a16:creationId xmlns:a16="http://schemas.microsoft.com/office/drawing/2014/main" id="{8773A02F-2939-3D4E-6E94-39A64045B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109296"/>
            <a:ext cx="6858000" cy="4562475"/>
          </a:xfrm>
          <a:prstGeom prst="rect">
            <a:avLst/>
          </a:prstGeom>
        </p:spPr>
      </p:pic>
    </p:spTree>
    <p:extLst>
      <p:ext uri="{BB962C8B-B14F-4D97-AF65-F5344CB8AC3E}">
        <p14:creationId xmlns:p14="http://schemas.microsoft.com/office/powerpoint/2010/main" val="1254102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895546" y="259129"/>
            <a:ext cx="11085921" cy="1645085"/>
          </a:xfrm>
        </p:spPr>
        <p:txBody>
          <a:bodyPr>
            <a:noAutofit/>
          </a:bodyPr>
          <a:lstStyle/>
          <a:p>
            <a:r>
              <a:rPr lang="tr-TR" sz="2400" b="1" dirty="0">
                <a:latin typeface="+mn-lt"/>
              </a:rPr>
              <a:t>Akademik Etkinlikler 5:  </a:t>
            </a:r>
            <a:br>
              <a:rPr lang="tr-TR" sz="2400" b="1" dirty="0">
                <a:latin typeface="+mn-lt"/>
              </a:rPr>
            </a:br>
            <a:r>
              <a:rPr lang="tr-TR" sz="2400" kern="0" dirty="0">
                <a:effectLst/>
                <a:latin typeface="+mn-lt"/>
                <a:ea typeface="Calibri" panose="020F0502020204030204" pitchFamily="34" charset="0"/>
                <a:cs typeface="Arial" panose="020B0604020202020204" pitchFamily="34" charset="0"/>
              </a:rPr>
              <a:t>Türkiye ve Balkanlarda Geçmişten Günümüze Balkan Araştırmaları Paneli, Trakya Üniversitesi, Balkan Araştırma Enstitüsü, 21 Aralık 2022, Edirne</a:t>
            </a:r>
            <a:r>
              <a:rPr lang="tr-TR" sz="2400" kern="100" cap="none" dirty="0">
                <a:effectLst/>
                <a:latin typeface="+mn-lt"/>
                <a:ea typeface="Calibri" panose="020F0502020204030204" pitchFamily="34" charset="0"/>
                <a:cs typeface="Arial" panose="020B0604020202020204" pitchFamily="34" charset="0"/>
              </a:rPr>
              <a:t> </a:t>
            </a:r>
            <a:br>
              <a:rPr lang="tr-TR" sz="2400" kern="100" cap="none" dirty="0">
                <a:effectLst/>
                <a:latin typeface="+mn-lt"/>
                <a:ea typeface="Calibri" panose="020F0502020204030204" pitchFamily="34" charset="0"/>
                <a:cs typeface="Arial" panose="020B0604020202020204" pitchFamily="34" charset="0"/>
              </a:rPr>
            </a:br>
            <a:r>
              <a:rPr lang="tr-TR" sz="2400" kern="0" dirty="0">
                <a:latin typeface="+mn-lt"/>
                <a:ea typeface="Calibri" panose="020F0502020204030204" pitchFamily="34" charset="0"/>
                <a:cs typeface="Arial" panose="020B0604020202020204" pitchFamily="34" charset="0"/>
              </a:rPr>
              <a:t>Prof. Dr. Aşkın KOYUNCU, “Türkiye’de Balkan Araştırmaları: Kurumsal Yapılanma, Problemler ve Çözüm Önerileri”</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5" name="Resim 4">
            <a:extLst>
              <a:ext uri="{FF2B5EF4-FFF2-40B4-BE49-F238E27FC236}">
                <a16:creationId xmlns:a16="http://schemas.microsoft.com/office/drawing/2014/main" id="{DF90AD2B-7B3A-285A-D1D6-69A513DEA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158" y="2091719"/>
            <a:ext cx="7551655" cy="4751250"/>
          </a:xfrm>
          <a:prstGeom prst="rect">
            <a:avLst/>
          </a:prstGeom>
        </p:spPr>
      </p:pic>
    </p:spTree>
    <p:extLst>
      <p:ext uri="{BB962C8B-B14F-4D97-AF65-F5344CB8AC3E}">
        <p14:creationId xmlns:p14="http://schemas.microsoft.com/office/powerpoint/2010/main" val="1865591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867266" y="296836"/>
            <a:ext cx="11085921" cy="1645085"/>
          </a:xfrm>
        </p:spPr>
        <p:txBody>
          <a:bodyPr>
            <a:noAutofit/>
          </a:bodyPr>
          <a:lstStyle/>
          <a:p>
            <a:r>
              <a:rPr lang="tr-TR" sz="2400" b="1" dirty="0">
                <a:latin typeface="+mn-lt"/>
              </a:rPr>
              <a:t>Akademik Etkinlikler 5:  </a:t>
            </a:r>
            <a:br>
              <a:rPr lang="tr-TR" sz="2400" b="1" dirty="0">
                <a:latin typeface="+mn-lt"/>
              </a:rPr>
            </a:br>
            <a:r>
              <a:rPr lang="tr-TR" sz="2400" kern="0" dirty="0">
                <a:effectLst/>
                <a:latin typeface="+mn-lt"/>
                <a:ea typeface="Calibri" panose="020F0502020204030204" pitchFamily="34" charset="0"/>
                <a:cs typeface="Arial" panose="020B0604020202020204" pitchFamily="34" charset="0"/>
              </a:rPr>
              <a:t>Türkiye ve Balkanlarda Geçmişten Günümüze Balkan Araştırmaları Paneli, Trakya Üniversitesi, Balkan Araştırma Enstitüsü, 21 Aralık 2022, Edirne</a:t>
            </a:r>
            <a:r>
              <a:rPr lang="tr-TR" sz="2400" kern="100" cap="none" dirty="0">
                <a:effectLst/>
                <a:latin typeface="+mn-lt"/>
                <a:ea typeface="Calibri" panose="020F0502020204030204" pitchFamily="34" charset="0"/>
                <a:cs typeface="Arial" panose="020B0604020202020204" pitchFamily="34" charset="0"/>
              </a:rPr>
              <a:t> </a:t>
            </a:r>
            <a:br>
              <a:rPr lang="tr-TR" sz="2400" kern="100" cap="none" dirty="0">
                <a:effectLst/>
                <a:latin typeface="+mn-lt"/>
                <a:ea typeface="Calibri" panose="020F0502020204030204" pitchFamily="34" charset="0"/>
                <a:cs typeface="Arial" panose="020B0604020202020204" pitchFamily="34" charset="0"/>
              </a:rPr>
            </a:br>
            <a:r>
              <a:rPr lang="tr-TR" sz="2400" kern="0" dirty="0">
                <a:latin typeface="+mn-lt"/>
                <a:ea typeface="Calibri" panose="020F0502020204030204" pitchFamily="34" charset="0"/>
                <a:cs typeface="Arial" panose="020B0604020202020204" pitchFamily="34" charset="0"/>
              </a:rPr>
              <a:t>Prof. Dr. Aşkın KOYUNCU, “Türkiye’de Balkan Araştırmaları: Kurumsal Yapılanma, Problemler ve Çözüm Önerileri”</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4" name="Resim 3">
            <a:extLst>
              <a:ext uri="{FF2B5EF4-FFF2-40B4-BE49-F238E27FC236}">
                <a16:creationId xmlns:a16="http://schemas.microsoft.com/office/drawing/2014/main" id="{B02439A0-3F2D-33A1-AF99-442333F91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734" y="2017335"/>
            <a:ext cx="7226816" cy="4727542"/>
          </a:xfrm>
          <a:prstGeom prst="rect">
            <a:avLst/>
          </a:prstGeom>
        </p:spPr>
      </p:pic>
    </p:spTree>
    <p:extLst>
      <p:ext uri="{BB962C8B-B14F-4D97-AF65-F5344CB8AC3E}">
        <p14:creationId xmlns:p14="http://schemas.microsoft.com/office/powerpoint/2010/main" val="1913078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867266" y="296836"/>
            <a:ext cx="11208470" cy="2257828"/>
          </a:xfrm>
        </p:spPr>
        <p:txBody>
          <a:bodyPr>
            <a:noAutofit/>
          </a:bodyPr>
          <a:lstStyle/>
          <a:p>
            <a:r>
              <a:rPr lang="tr-TR" sz="2400" b="1" dirty="0">
                <a:latin typeface="+mn-lt"/>
              </a:rPr>
              <a:t>Akademik Etkinlikler 6:  </a:t>
            </a:r>
            <a:br>
              <a:rPr lang="tr-TR" sz="2400" b="1" dirty="0">
                <a:latin typeface="+mn-lt"/>
              </a:rPr>
            </a:br>
            <a:r>
              <a:rPr lang="tr-TR" sz="2400" kern="0" dirty="0">
                <a:effectLst/>
                <a:latin typeface="+mn-lt"/>
                <a:ea typeface="Calibri" panose="020F0502020204030204" pitchFamily="34" charset="0"/>
                <a:cs typeface="Arial" panose="020B0604020202020204" pitchFamily="34" charset="0"/>
              </a:rPr>
              <a:t>Merkez Müdürümüz ve Yönetim Kurulu </a:t>
            </a:r>
            <a:r>
              <a:rPr lang="tr-TR" sz="2400" kern="0" dirty="0">
                <a:latin typeface="+mn-lt"/>
                <a:ea typeface="Calibri" panose="020F0502020204030204" pitchFamily="34" charset="0"/>
                <a:cs typeface="Arial" panose="020B0604020202020204" pitchFamily="34" charset="0"/>
              </a:rPr>
              <a:t>üyelerimiz </a:t>
            </a:r>
            <a:r>
              <a:rPr lang="tr-TR" sz="2400" kern="0" dirty="0">
                <a:effectLst/>
                <a:latin typeface="+mn-lt"/>
                <a:ea typeface="Calibri" panose="020F0502020204030204" pitchFamily="34" charset="0"/>
                <a:cs typeface="Arial" panose="020B0604020202020204" pitchFamily="34" charset="0"/>
              </a:rPr>
              <a:t>Kuzey Makedonya Cumhuriyeti Kültür Bakan Yardımcısı Daim </a:t>
            </a:r>
            <a:r>
              <a:rPr lang="tr-TR" sz="2400" kern="0" dirty="0" err="1">
                <a:effectLst/>
                <a:latin typeface="+mn-lt"/>
                <a:ea typeface="Calibri" panose="020F0502020204030204" pitchFamily="34" charset="0"/>
                <a:cs typeface="Arial" panose="020B0604020202020204" pitchFamily="34" charset="0"/>
              </a:rPr>
              <a:t>Luçi’nin</a:t>
            </a:r>
            <a:r>
              <a:rPr lang="tr-TR" sz="2400" kern="0" dirty="0">
                <a:effectLst/>
                <a:latin typeface="+mn-lt"/>
                <a:ea typeface="Calibri" panose="020F0502020204030204" pitchFamily="34" charset="0"/>
                <a:cs typeface="Arial" panose="020B0604020202020204" pitchFamily="34" charset="0"/>
              </a:rPr>
              <a:t> davetlisi olarak 21-24 Aralık 2022 tarihlerinde </a:t>
            </a:r>
            <a:r>
              <a:rPr lang="tr-TR" sz="2400" kern="0" dirty="0">
                <a:latin typeface="+mn-lt"/>
                <a:ea typeface="Calibri" panose="020F0502020204030204" pitchFamily="34" charset="0"/>
                <a:cs typeface="Arial" panose="020B0604020202020204" pitchFamily="34" charset="0"/>
              </a:rPr>
              <a:t>Üsküp ve </a:t>
            </a:r>
            <a:r>
              <a:rPr lang="tr-TR" sz="2400" kern="0" dirty="0" err="1">
                <a:latin typeface="+mn-lt"/>
                <a:ea typeface="Calibri" panose="020F0502020204030204" pitchFamily="34" charset="0"/>
                <a:cs typeface="Arial" panose="020B0604020202020204" pitchFamily="34" charset="0"/>
              </a:rPr>
              <a:t>Tetova’da</a:t>
            </a:r>
            <a:r>
              <a:rPr lang="tr-TR" sz="2400" kern="0" dirty="0">
                <a:latin typeface="+mn-lt"/>
                <a:ea typeface="Calibri" panose="020F0502020204030204" pitchFamily="34" charset="0"/>
                <a:cs typeface="Arial" panose="020B0604020202020204" pitchFamily="34" charset="0"/>
              </a:rPr>
              <a:t>  Türkiye ve Kuzey Makedonya arasında akademik iş birliği imkanlarının geliştirilmesi ve çeşitli araştırma projeleri üzerinde görüşmelerde </a:t>
            </a:r>
            <a:r>
              <a:rPr lang="tr-TR" sz="2400" kern="0" dirty="0">
                <a:effectLst/>
                <a:latin typeface="+mn-lt"/>
                <a:ea typeface="Calibri" panose="020F0502020204030204" pitchFamily="34" charset="0"/>
                <a:cs typeface="Arial" panose="020B0604020202020204" pitchFamily="34" charset="0"/>
              </a:rPr>
              <a:t>bulundular.</a:t>
            </a:r>
            <a:br>
              <a:rPr lang="tr-TR" sz="2400" kern="0" dirty="0">
                <a:effectLst/>
                <a:latin typeface="+mn-lt"/>
                <a:ea typeface="Calibri" panose="020F0502020204030204" pitchFamily="34" charset="0"/>
                <a:cs typeface="Arial" panose="020B0604020202020204" pitchFamily="34" charset="0"/>
              </a:rPr>
            </a:b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5" name="Resim 4">
            <a:extLst>
              <a:ext uri="{FF2B5EF4-FFF2-40B4-BE49-F238E27FC236}">
                <a16:creationId xmlns:a16="http://schemas.microsoft.com/office/drawing/2014/main" id="{A16BACF7-786A-7B4D-F108-40CC51D92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742" y="2176152"/>
            <a:ext cx="6754109" cy="4502739"/>
          </a:xfrm>
          <a:prstGeom prst="rect">
            <a:avLst/>
          </a:prstGeom>
        </p:spPr>
      </p:pic>
    </p:spTree>
    <p:extLst>
      <p:ext uri="{BB962C8B-B14F-4D97-AF65-F5344CB8AC3E}">
        <p14:creationId xmlns:p14="http://schemas.microsoft.com/office/powerpoint/2010/main" val="1724307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867266" y="296836"/>
            <a:ext cx="11208470" cy="2257828"/>
          </a:xfrm>
        </p:spPr>
        <p:txBody>
          <a:bodyPr>
            <a:noAutofit/>
          </a:bodyPr>
          <a:lstStyle/>
          <a:p>
            <a:r>
              <a:rPr lang="tr-TR" sz="2400" b="1" dirty="0">
                <a:latin typeface="+mn-lt"/>
              </a:rPr>
              <a:t>Akademik Etkinlikler 6:  </a:t>
            </a:r>
            <a:br>
              <a:rPr lang="tr-TR" sz="2400" b="1" dirty="0">
                <a:latin typeface="+mn-lt"/>
              </a:rPr>
            </a:br>
            <a:r>
              <a:rPr lang="tr-TR" sz="2400" kern="0" dirty="0">
                <a:effectLst/>
                <a:latin typeface="+mn-lt"/>
                <a:ea typeface="Calibri" panose="020F0502020204030204" pitchFamily="34" charset="0"/>
                <a:cs typeface="Arial" panose="020B0604020202020204" pitchFamily="34" charset="0"/>
              </a:rPr>
              <a:t>Merkez Müdürümüz ve Yönetim Kurulu </a:t>
            </a:r>
            <a:r>
              <a:rPr lang="tr-TR" sz="2400" kern="0" dirty="0">
                <a:latin typeface="+mn-lt"/>
                <a:ea typeface="Calibri" panose="020F0502020204030204" pitchFamily="34" charset="0"/>
                <a:cs typeface="Arial" panose="020B0604020202020204" pitchFamily="34" charset="0"/>
              </a:rPr>
              <a:t>üyelerimiz </a:t>
            </a:r>
            <a:r>
              <a:rPr lang="tr-TR" sz="2400" kern="0" dirty="0">
                <a:effectLst/>
                <a:latin typeface="+mn-lt"/>
                <a:ea typeface="Calibri" panose="020F0502020204030204" pitchFamily="34" charset="0"/>
                <a:cs typeface="Arial" panose="020B0604020202020204" pitchFamily="34" charset="0"/>
              </a:rPr>
              <a:t>Kuzey Makedonya Cumhuriyeti Kültür Bakan Yardımcısı Daim </a:t>
            </a:r>
            <a:r>
              <a:rPr lang="tr-TR" sz="2400" kern="0" dirty="0" err="1">
                <a:effectLst/>
                <a:latin typeface="+mn-lt"/>
                <a:ea typeface="Calibri" panose="020F0502020204030204" pitchFamily="34" charset="0"/>
                <a:cs typeface="Arial" panose="020B0604020202020204" pitchFamily="34" charset="0"/>
              </a:rPr>
              <a:t>Luçi’nin</a:t>
            </a:r>
            <a:r>
              <a:rPr lang="tr-TR" sz="2400" kern="0" dirty="0">
                <a:effectLst/>
                <a:latin typeface="+mn-lt"/>
                <a:ea typeface="Calibri" panose="020F0502020204030204" pitchFamily="34" charset="0"/>
                <a:cs typeface="Arial" panose="020B0604020202020204" pitchFamily="34" charset="0"/>
              </a:rPr>
              <a:t> davetlisi olarak 21-24 Aralık 2022 tarihlerinde </a:t>
            </a:r>
            <a:r>
              <a:rPr lang="tr-TR" sz="2400" kern="0" dirty="0">
                <a:latin typeface="+mn-lt"/>
                <a:ea typeface="Calibri" panose="020F0502020204030204" pitchFamily="34" charset="0"/>
                <a:cs typeface="Arial" panose="020B0604020202020204" pitchFamily="34" charset="0"/>
              </a:rPr>
              <a:t>Üsküp ve </a:t>
            </a:r>
            <a:r>
              <a:rPr lang="tr-TR" sz="2400" kern="0" dirty="0" err="1">
                <a:latin typeface="+mn-lt"/>
                <a:ea typeface="Calibri" panose="020F0502020204030204" pitchFamily="34" charset="0"/>
                <a:cs typeface="Arial" panose="020B0604020202020204" pitchFamily="34" charset="0"/>
              </a:rPr>
              <a:t>Tetova’da</a:t>
            </a:r>
            <a:r>
              <a:rPr lang="tr-TR" sz="2400" kern="0" dirty="0">
                <a:latin typeface="+mn-lt"/>
                <a:ea typeface="Calibri" panose="020F0502020204030204" pitchFamily="34" charset="0"/>
                <a:cs typeface="Arial" panose="020B0604020202020204" pitchFamily="34" charset="0"/>
              </a:rPr>
              <a:t>  Türkiye ve Kuzey Makedonya arasında akademik iş birliği imkanlarının geliştirilmesi ve çeşitli araştırma projeleri üzerinde görüşmelerde </a:t>
            </a:r>
            <a:r>
              <a:rPr lang="tr-TR" sz="2400" kern="0" dirty="0">
                <a:effectLst/>
                <a:latin typeface="+mn-lt"/>
                <a:ea typeface="Calibri" panose="020F0502020204030204" pitchFamily="34" charset="0"/>
                <a:cs typeface="Arial" panose="020B0604020202020204" pitchFamily="34" charset="0"/>
              </a:rPr>
              <a:t>bulundular.</a:t>
            </a:r>
            <a:br>
              <a:rPr lang="tr-TR" sz="2400" kern="0" dirty="0">
                <a:effectLst/>
                <a:latin typeface="+mn-lt"/>
                <a:ea typeface="Calibri" panose="020F0502020204030204" pitchFamily="34" charset="0"/>
                <a:cs typeface="Arial" panose="020B0604020202020204" pitchFamily="34" charset="0"/>
              </a:rPr>
            </a:b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4" name="Resim 3">
            <a:extLst>
              <a:ext uri="{FF2B5EF4-FFF2-40B4-BE49-F238E27FC236}">
                <a16:creationId xmlns:a16="http://schemas.microsoft.com/office/drawing/2014/main" id="{6DF729D5-DD63-2D36-6239-27944EE8D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410" y="2085155"/>
            <a:ext cx="6966015" cy="4644010"/>
          </a:xfrm>
          <a:prstGeom prst="rect">
            <a:avLst/>
          </a:prstGeom>
        </p:spPr>
      </p:pic>
    </p:spTree>
    <p:extLst>
      <p:ext uri="{BB962C8B-B14F-4D97-AF65-F5344CB8AC3E}">
        <p14:creationId xmlns:p14="http://schemas.microsoft.com/office/powerpoint/2010/main" val="1212989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E584C3-5C22-4C06-A8D5-D288F2633699}"/>
              </a:ext>
            </a:extLst>
          </p:cNvPr>
          <p:cNvSpPr>
            <a:spLocks noGrp="1"/>
          </p:cNvSpPr>
          <p:nvPr>
            <p:ph type="title"/>
          </p:nvPr>
        </p:nvSpPr>
        <p:spPr>
          <a:xfrm>
            <a:off x="1371599" y="685800"/>
            <a:ext cx="10086975" cy="619505"/>
          </a:xfrm>
        </p:spPr>
        <p:txBody>
          <a:bodyPr>
            <a:normAutofit fontScale="90000"/>
          </a:bodyPr>
          <a:lstStyle/>
          <a:p>
            <a:r>
              <a:rPr lang="tr-TR" b="1" dirty="0">
                <a:effectLst>
                  <a:outerShdw blurRad="38100" dist="38100" dir="2700000" algn="tl">
                    <a:srgbClr val="000000">
                      <a:alpha val="43137"/>
                    </a:srgbClr>
                  </a:outerShdw>
                </a:effectLst>
              </a:rPr>
              <a:t>Misyon</a:t>
            </a:r>
            <a:br>
              <a:rPr lang="tr-TR" dirty="0"/>
            </a:br>
            <a:endParaRPr lang="tr-TR" dirty="0"/>
          </a:p>
        </p:txBody>
      </p:sp>
      <p:sp>
        <p:nvSpPr>
          <p:cNvPr id="3" name="İçerik Yer Tutucusu 2">
            <a:extLst>
              <a:ext uri="{FF2B5EF4-FFF2-40B4-BE49-F238E27FC236}">
                <a16:creationId xmlns:a16="http://schemas.microsoft.com/office/drawing/2014/main" id="{DE528B54-0E0F-4702-83F7-CB7CE0697AA6}"/>
              </a:ext>
            </a:extLst>
          </p:cNvPr>
          <p:cNvSpPr>
            <a:spLocks noGrp="1"/>
          </p:cNvSpPr>
          <p:nvPr>
            <p:ph idx="1"/>
          </p:nvPr>
        </p:nvSpPr>
        <p:spPr>
          <a:xfrm>
            <a:off x="885825" y="1305305"/>
            <a:ext cx="10572750" cy="5409820"/>
          </a:xfrm>
        </p:spPr>
        <p:txBody>
          <a:bodyPr>
            <a:noAutofit/>
          </a:bodyPr>
          <a:lstStyle/>
          <a:p>
            <a:pPr algn="just"/>
            <a:r>
              <a:rPr lang="tr-TR" sz="2400" dirty="0"/>
              <a:t>Balkan ve Ege Uygulama ve Araştırma Merkezi, ülkemizde Balkanlar ve Ege araştırmalarının gelişimine katkı sağlayan, yenilik odaklı, katılımcı ve paylaşımcı, bilimsel ve etik değerlere bağlı bir kurumdur. </a:t>
            </a:r>
          </a:p>
          <a:p>
            <a:pPr algn="just"/>
            <a:r>
              <a:rPr lang="tr-TR" sz="2400" dirty="0"/>
              <a:t>Merkezimiz Balkanlar ve Ege konusunda dil, tarih, edebiyat, ekonomi, kültür, sanat, uluslararası ilişkiler gibi alanlarda sempozyum, panel, seminer, konferans, araştırma, proje ve yayın faaliyetleri yürütmekte ve bu tür akademik faaliyetleri desteklemektedir. Merkezimiz, paydaşları ile birlikte Balkanlar ve Ege konusundaki gelişmelere ışık tutmayı ve öğrencilerimize ve araştırmacılara Balkanlar ve Ege konusunda rehberlik etmeyi prensip olarak benimsemiştir. Ayrıca, Yüksek Öğretimde uluslararasılaşma hedefleri doğrultusunda üniversitemizin Balkan ülkelerinde tanıtımına büyük önem vermektedir. Merkezimiz kuruluşundan bu yana Balkan ülkelerindeki üniversitelerle karşılıklı araştırma ve iş birliği imkanlarının geliştirilmesine katkı sunmaktadır ve Balkan Üniversiteler Birliği ve Trakya Üniversiteler Birliği toplantılarında üniversitemizi temsil eden başlıca kurumlardan biridir.</a:t>
            </a:r>
          </a:p>
        </p:txBody>
      </p:sp>
    </p:spTree>
    <p:extLst>
      <p:ext uri="{BB962C8B-B14F-4D97-AF65-F5344CB8AC3E}">
        <p14:creationId xmlns:p14="http://schemas.microsoft.com/office/powerpoint/2010/main" val="2002304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idx="4294967295"/>
          </p:nvPr>
        </p:nvSpPr>
        <p:spPr>
          <a:xfrm>
            <a:off x="791853" y="167325"/>
            <a:ext cx="11400147" cy="2076254"/>
          </a:xfrm>
        </p:spPr>
        <p:txBody>
          <a:bodyPr>
            <a:noAutofit/>
          </a:bodyPr>
          <a:lstStyle/>
          <a:p>
            <a:r>
              <a:rPr lang="tr-TR" sz="2400" b="1" dirty="0">
                <a:latin typeface="+mn-lt"/>
              </a:rPr>
              <a:t>Akademik Etkinlikler 6:</a:t>
            </a:r>
            <a:br>
              <a:rPr lang="tr-TR" sz="2400" b="1" dirty="0">
                <a:latin typeface="+mn-lt"/>
              </a:rPr>
            </a:br>
            <a:r>
              <a:rPr lang="tr-TR" sz="2000" kern="0" dirty="0">
                <a:effectLst/>
                <a:latin typeface="+mn-lt"/>
                <a:ea typeface="Calibri" panose="020F0502020204030204" pitchFamily="34" charset="0"/>
                <a:cs typeface="Arial" panose="020B0604020202020204" pitchFamily="34" charset="0"/>
              </a:rPr>
              <a:t>Merkez Müdürümüz ve Yönetim Kurulu </a:t>
            </a:r>
            <a:r>
              <a:rPr lang="tr-TR" sz="2000" kern="0" dirty="0">
                <a:latin typeface="+mn-lt"/>
                <a:ea typeface="Calibri" panose="020F0502020204030204" pitchFamily="34" charset="0"/>
                <a:cs typeface="Arial" panose="020B0604020202020204" pitchFamily="34" charset="0"/>
              </a:rPr>
              <a:t>üyelerimiz, </a:t>
            </a:r>
            <a:r>
              <a:rPr lang="tr-TR" sz="2000" kern="0" dirty="0">
                <a:effectLst/>
                <a:latin typeface="+mn-lt"/>
                <a:ea typeface="Calibri" panose="020F0502020204030204" pitchFamily="34" charset="0"/>
                <a:cs typeface="Arial" panose="020B0604020202020204" pitchFamily="34" charset="0"/>
              </a:rPr>
              <a:t>22 Aralık 2022 Perşembe günü Tetova Devlet Üniversitesi Rektörü </a:t>
            </a:r>
            <a:r>
              <a:rPr lang="tr-TR" sz="2000" kern="0" dirty="0" err="1">
                <a:effectLst/>
                <a:latin typeface="+mn-lt"/>
                <a:ea typeface="Calibri" panose="020F0502020204030204" pitchFamily="34" charset="0"/>
                <a:cs typeface="Arial" panose="020B0604020202020204" pitchFamily="34" charset="0"/>
              </a:rPr>
              <a:t>Prof.Dr</a:t>
            </a:r>
            <a:r>
              <a:rPr lang="tr-TR" sz="2000" kern="0" dirty="0">
                <a:effectLst/>
                <a:latin typeface="+mn-lt"/>
                <a:ea typeface="Calibri" panose="020F0502020204030204" pitchFamily="34" charset="0"/>
                <a:cs typeface="Arial" panose="020B0604020202020204" pitchFamily="34" charset="0"/>
              </a:rPr>
              <a:t>. </a:t>
            </a:r>
            <a:r>
              <a:rPr lang="tr-TR" sz="2000" kern="0" dirty="0" err="1">
                <a:effectLst/>
                <a:latin typeface="+mn-lt"/>
                <a:ea typeface="Calibri" panose="020F0502020204030204" pitchFamily="34" charset="0"/>
                <a:cs typeface="Arial" panose="020B0604020202020204" pitchFamily="34" charset="0"/>
              </a:rPr>
              <a:t>Kushtrim</a:t>
            </a:r>
            <a:r>
              <a:rPr lang="tr-TR" sz="2000" kern="0" dirty="0">
                <a:effectLst/>
                <a:latin typeface="+mn-lt"/>
                <a:ea typeface="Calibri" panose="020F0502020204030204" pitchFamily="34" charset="0"/>
                <a:cs typeface="Arial" panose="020B0604020202020204" pitchFamily="34" charset="0"/>
              </a:rPr>
              <a:t> </a:t>
            </a:r>
            <a:r>
              <a:rPr lang="tr-TR" sz="2000" kern="0" dirty="0" err="1">
                <a:effectLst/>
                <a:latin typeface="+mn-lt"/>
                <a:ea typeface="Calibri" panose="020F0502020204030204" pitchFamily="34" charset="0"/>
                <a:cs typeface="Arial" panose="020B0604020202020204" pitchFamily="34" charset="0"/>
              </a:rPr>
              <a:t>Ahmeti</a:t>
            </a:r>
            <a:r>
              <a:rPr lang="tr-TR" sz="2000" kern="0" dirty="0">
                <a:effectLst/>
                <a:latin typeface="+mn-lt"/>
                <a:ea typeface="Calibri" panose="020F0502020204030204" pitchFamily="34" charset="0"/>
                <a:cs typeface="Arial" panose="020B0604020202020204" pitchFamily="34" charset="0"/>
              </a:rPr>
              <a:t> ve Edebiyat Fakültesi Dekanı Prof. Dr. </a:t>
            </a:r>
            <a:r>
              <a:rPr lang="tr-TR" sz="2000" kern="0" dirty="0" err="1">
                <a:effectLst/>
                <a:latin typeface="+mn-lt"/>
                <a:ea typeface="Calibri" panose="020F0502020204030204" pitchFamily="34" charset="0"/>
                <a:cs typeface="Arial" panose="020B0604020202020204" pitchFamily="34" charset="0"/>
              </a:rPr>
              <a:t>Reshat</a:t>
            </a:r>
            <a:r>
              <a:rPr lang="tr-TR" sz="2000" kern="0" dirty="0">
                <a:effectLst/>
                <a:latin typeface="+mn-lt"/>
                <a:ea typeface="Calibri" panose="020F0502020204030204" pitchFamily="34" charset="0"/>
                <a:cs typeface="Arial" panose="020B0604020202020204" pitchFamily="34" charset="0"/>
              </a:rPr>
              <a:t> </a:t>
            </a:r>
            <a:r>
              <a:rPr lang="tr-TR" sz="2000" kern="0" dirty="0" err="1">
                <a:effectLst/>
                <a:latin typeface="+mn-lt"/>
                <a:ea typeface="Calibri" panose="020F0502020204030204" pitchFamily="34" charset="0"/>
                <a:cs typeface="Arial" panose="020B0604020202020204" pitchFamily="34" charset="0"/>
              </a:rPr>
              <a:t>Qahili’yi</a:t>
            </a:r>
            <a:r>
              <a:rPr lang="tr-TR" sz="2000" kern="0" dirty="0">
                <a:effectLst/>
                <a:latin typeface="+mn-lt"/>
                <a:ea typeface="Calibri" panose="020F0502020204030204" pitchFamily="34" charset="0"/>
                <a:cs typeface="Arial" panose="020B0604020202020204" pitchFamily="34" charset="0"/>
              </a:rPr>
              <a:t> makamında ziyaret ettiler. Toplantıya Şarkiyat Bölüm Başkanı Adnan </a:t>
            </a:r>
            <a:r>
              <a:rPr lang="tr-TR" sz="2000" kern="0" dirty="0" err="1">
                <a:effectLst/>
                <a:latin typeface="+mn-lt"/>
                <a:ea typeface="Calibri" panose="020F0502020204030204" pitchFamily="34" charset="0"/>
                <a:cs typeface="Arial" panose="020B0604020202020204" pitchFamily="34" charset="0"/>
              </a:rPr>
              <a:t>İsmaili</a:t>
            </a:r>
            <a:r>
              <a:rPr lang="tr-TR" sz="2000" kern="0" dirty="0">
                <a:effectLst/>
                <a:latin typeface="+mn-lt"/>
                <a:ea typeface="Calibri" panose="020F0502020204030204" pitchFamily="34" charset="0"/>
                <a:cs typeface="Arial" panose="020B0604020202020204" pitchFamily="34" charset="0"/>
              </a:rPr>
              <a:t> de katıldı. Yapılan görüşmelerde Çanakkale </a:t>
            </a:r>
            <a:r>
              <a:rPr lang="tr-TR" sz="2000" kern="0" dirty="0" err="1">
                <a:effectLst/>
                <a:latin typeface="+mn-lt"/>
                <a:ea typeface="Calibri" panose="020F0502020204030204" pitchFamily="34" charset="0"/>
                <a:cs typeface="Arial" panose="020B0604020202020204" pitchFamily="34" charset="0"/>
              </a:rPr>
              <a:t>Onsekiz</a:t>
            </a:r>
            <a:r>
              <a:rPr lang="tr-TR" sz="2000" kern="0" dirty="0">
                <a:effectLst/>
                <a:latin typeface="+mn-lt"/>
                <a:ea typeface="Calibri" panose="020F0502020204030204" pitchFamily="34" charset="0"/>
                <a:cs typeface="Arial" panose="020B0604020202020204" pitchFamily="34" charset="0"/>
              </a:rPr>
              <a:t> Mart Üniversitesi ile Tetova Devlet Üniversitesi arasında akademik iş birliği imkanlarının geliştirilmesi, Osmanlıca öğrenimi için üniversitemiz Tarih Anabilim Dalına Yüksek Lisans öğrencisi gönderilmesi ve Tetova nüfus projesi hakkında görüşmelerde bulundular.</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17" name="Resim 16">
            <a:extLst>
              <a:ext uri="{FF2B5EF4-FFF2-40B4-BE49-F238E27FC236}">
                <a16:creationId xmlns:a16="http://schemas.microsoft.com/office/drawing/2014/main" id="{08F552C0-2527-92F8-62C3-33B9E566C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776" y="2243579"/>
            <a:ext cx="6758626" cy="4505751"/>
          </a:xfrm>
          <a:prstGeom prst="rect">
            <a:avLst/>
          </a:prstGeom>
        </p:spPr>
      </p:pic>
    </p:spTree>
    <p:extLst>
      <p:ext uri="{BB962C8B-B14F-4D97-AF65-F5344CB8AC3E}">
        <p14:creationId xmlns:p14="http://schemas.microsoft.com/office/powerpoint/2010/main" val="3778886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idx="4294967295"/>
          </p:nvPr>
        </p:nvSpPr>
        <p:spPr>
          <a:xfrm>
            <a:off x="791853" y="167325"/>
            <a:ext cx="11400147" cy="2076254"/>
          </a:xfrm>
        </p:spPr>
        <p:txBody>
          <a:bodyPr>
            <a:noAutofit/>
          </a:bodyPr>
          <a:lstStyle/>
          <a:p>
            <a:r>
              <a:rPr lang="tr-TR" sz="2400" b="1" dirty="0">
                <a:latin typeface="+mn-lt"/>
              </a:rPr>
              <a:t>Akademik Etkinlikler 6:</a:t>
            </a:r>
            <a:br>
              <a:rPr lang="tr-TR" sz="2400" b="1" dirty="0">
                <a:latin typeface="+mn-lt"/>
              </a:rPr>
            </a:br>
            <a:r>
              <a:rPr lang="tr-TR" sz="2000" kern="0" dirty="0">
                <a:effectLst/>
                <a:latin typeface="+mn-lt"/>
                <a:ea typeface="Calibri" panose="020F0502020204030204" pitchFamily="34" charset="0"/>
                <a:cs typeface="Arial" panose="020B0604020202020204" pitchFamily="34" charset="0"/>
              </a:rPr>
              <a:t>Merkez Müdürümüz ve Yönetim Kurulu </a:t>
            </a:r>
            <a:r>
              <a:rPr lang="tr-TR" sz="2000" kern="0" dirty="0">
                <a:latin typeface="+mn-lt"/>
                <a:ea typeface="Calibri" panose="020F0502020204030204" pitchFamily="34" charset="0"/>
                <a:cs typeface="Arial" panose="020B0604020202020204" pitchFamily="34" charset="0"/>
              </a:rPr>
              <a:t>üyelerimiz, </a:t>
            </a:r>
            <a:r>
              <a:rPr lang="tr-TR" sz="2000" kern="0" dirty="0">
                <a:effectLst/>
                <a:latin typeface="+mn-lt"/>
                <a:ea typeface="Calibri" panose="020F0502020204030204" pitchFamily="34" charset="0"/>
                <a:cs typeface="Arial" panose="020B0604020202020204" pitchFamily="34" charset="0"/>
              </a:rPr>
              <a:t>22 Aralık 2022 Perşembe günü Tetova Devlet Üniversitesi Rektörü </a:t>
            </a:r>
            <a:r>
              <a:rPr lang="tr-TR" sz="2000" kern="0" dirty="0" err="1">
                <a:effectLst/>
                <a:latin typeface="+mn-lt"/>
                <a:ea typeface="Calibri" panose="020F0502020204030204" pitchFamily="34" charset="0"/>
                <a:cs typeface="Arial" panose="020B0604020202020204" pitchFamily="34" charset="0"/>
              </a:rPr>
              <a:t>Prof.Dr</a:t>
            </a:r>
            <a:r>
              <a:rPr lang="tr-TR" sz="2000" kern="0" dirty="0">
                <a:effectLst/>
                <a:latin typeface="+mn-lt"/>
                <a:ea typeface="Calibri" panose="020F0502020204030204" pitchFamily="34" charset="0"/>
                <a:cs typeface="Arial" panose="020B0604020202020204" pitchFamily="34" charset="0"/>
              </a:rPr>
              <a:t>. </a:t>
            </a:r>
            <a:r>
              <a:rPr lang="tr-TR" sz="2000" kern="0" dirty="0" err="1">
                <a:effectLst/>
                <a:latin typeface="+mn-lt"/>
                <a:ea typeface="Calibri" panose="020F0502020204030204" pitchFamily="34" charset="0"/>
                <a:cs typeface="Arial" panose="020B0604020202020204" pitchFamily="34" charset="0"/>
              </a:rPr>
              <a:t>Kushtrim</a:t>
            </a:r>
            <a:r>
              <a:rPr lang="tr-TR" sz="2000" kern="0" dirty="0">
                <a:effectLst/>
                <a:latin typeface="+mn-lt"/>
                <a:ea typeface="Calibri" panose="020F0502020204030204" pitchFamily="34" charset="0"/>
                <a:cs typeface="Arial" panose="020B0604020202020204" pitchFamily="34" charset="0"/>
              </a:rPr>
              <a:t> </a:t>
            </a:r>
            <a:r>
              <a:rPr lang="tr-TR" sz="2000" kern="0" dirty="0" err="1">
                <a:effectLst/>
                <a:latin typeface="+mn-lt"/>
                <a:ea typeface="Calibri" panose="020F0502020204030204" pitchFamily="34" charset="0"/>
                <a:cs typeface="Arial" panose="020B0604020202020204" pitchFamily="34" charset="0"/>
              </a:rPr>
              <a:t>Ahmeti</a:t>
            </a:r>
            <a:r>
              <a:rPr lang="tr-TR" sz="2000" kern="0" dirty="0">
                <a:effectLst/>
                <a:latin typeface="+mn-lt"/>
                <a:ea typeface="Calibri" panose="020F0502020204030204" pitchFamily="34" charset="0"/>
                <a:cs typeface="Arial" panose="020B0604020202020204" pitchFamily="34" charset="0"/>
              </a:rPr>
              <a:t> ve Edebiyat Fakültesi Dekanı Prof. Dr. </a:t>
            </a:r>
            <a:r>
              <a:rPr lang="tr-TR" sz="2000" kern="0" dirty="0" err="1">
                <a:effectLst/>
                <a:latin typeface="+mn-lt"/>
                <a:ea typeface="Calibri" panose="020F0502020204030204" pitchFamily="34" charset="0"/>
                <a:cs typeface="Arial" panose="020B0604020202020204" pitchFamily="34" charset="0"/>
              </a:rPr>
              <a:t>Reshat</a:t>
            </a:r>
            <a:r>
              <a:rPr lang="tr-TR" sz="2000" kern="0" dirty="0">
                <a:effectLst/>
                <a:latin typeface="+mn-lt"/>
                <a:ea typeface="Calibri" panose="020F0502020204030204" pitchFamily="34" charset="0"/>
                <a:cs typeface="Arial" panose="020B0604020202020204" pitchFamily="34" charset="0"/>
              </a:rPr>
              <a:t> </a:t>
            </a:r>
            <a:r>
              <a:rPr lang="tr-TR" sz="2000" kern="0" dirty="0" err="1">
                <a:effectLst/>
                <a:latin typeface="+mn-lt"/>
                <a:ea typeface="Calibri" panose="020F0502020204030204" pitchFamily="34" charset="0"/>
                <a:cs typeface="Arial" panose="020B0604020202020204" pitchFamily="34" charset="0"/>
              </a:rPr>
              <a:t>Qahili’yi</a:t>
            </a:r>
            <a:r>
              <a:rPr lang="tr-TR" sz="2000" kern="0" dirty="0">
                <a:effectLst/>
                <a:latin typeface="+mn-lt"/>
                <a:ea typeface="Calibri" panose="020F0502020204030204" pitchFamily="34" charset="0"/>
                <a:cs typeface="Arial" panose="020B0604020202020204" pitchFamily="34" charset="0"/>
              </a:rPr>
              <a:t> makamında ziyaret ettiler. Toplantıya Şarkiyat Bölüm Başkanı Adnan </a:t>
            </a:r>
            <a:r>
              <a:rPr lang="tr-TR" sz="2000" kern="0" dirty="0" err="1">
                <a:effectLst/>
                <a:latin typeface="+mn-lt"/>
                <a:ea typeface="Calibri" panose="020F0502020204030204" pitchFamily="34" charset="0"/>
                <a:cs typeface="Arial" panose="020B0604020202020204" pitchFamily="34" charset="0"/>
              </a:rPr>
              <a:t>İsmaili</a:t>
            </a:r>
            <a:r>
              <a:rPr lang="tr-TR" sz="2000" kern="0" dirty="0">
                <a:effectLst/>
                <a:latin typeface="+mn-lt"/>
                <a:ea typeface="Calibri" panose="020F0502020204030204" pitchFamily="34" charset="0"/>
                <a:cs typeface="Arial" panose="020B0604020202020204" pitchFamily="34" charset="0"/>
              </a:rPr>
              <a:t> de katıldı. Yapılan görüşmelerde Çanakkale </a:t>
            </a:r>
            <a:r>
              <a:rPr lang="tr-TR" sz="2000" kern="0" dirty="0" err="1">
                <a:effectLst/>
                <a:latin typeface="+mn-lt"/>
                <a:ea typeface="Calibri" panose="020F0502020204030204" pitchFamily="34" charset="0"/>
                <a:cs typeface="Arial" panose="020B0604020202020204" pitchFamily="34" charset="0"/>
              </a:rPr>
              <a:t>Onsekiz</a:t>
            </a:r>
            <a:r>
              <a:rPr lang="tr-TR" sz="2000" kern="0" dirty="0">
                <a:effectLst/>
                <a:latin typeface="+mn-lt"/>
                <a:ea typeface="Calibri" panose="020F0502020204030204" pitchFamily="34" charset="0"/>
                <a:cs typeface="Arial" panose="020B0604020202020204" pitchFamily="34" charset="0"/>
              </a:rPr>
              <a:t> Mart Üniversitesi ile Tetova Devlet Üniversitesi arasında akademik iş birliği imkanlarının geliştirilmesi, Osmanlıca öğrenimi için üniversitemiz Tarih Anabilim Dalına Yüksek Lisans öğrencisi gönderilmesi ve Tetova nüfus projesi hakkında görüşmelerde bulundular.</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4" name="Resim 3">
            <a:extLst>
              <a:ext uri="{FF2B5EF4-FFF2-40B4-BE49-F238E27FC236}">
                <a16:creationId xmlns:a16="http://schemas.microsoft.com/office/drawing/2014/main" id="{34268CDE-D214-7438-135A-50AA4B524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104" y="2348322"/>
            <a:ext cx="6513529" cy="4342353"/>
          </a:xfrm>
          <a:prstGeom prst="rect">
            <a:avLst/>
          </a:prstGeom>
        </p:spPr>
      </p:pic>
    </p:spTree>
    <p:extLst>
      <p:ext uri="{BB962C8B-B14F-4D97-AF65-F5344CB8AC3E}">
        <p14:creationId xmlns:p14="http://schemas.microsoft.com/office/powerpoint/2010/main" val="1822177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idx="4294967295"/>
          </p:nvPr>
        </p:nvSpPr>
        <p:spPr>
          <a:xfrm>
            <a:off x="791853" y="167325"/>
            <a:ext cx="11400147" cy="2076254"/>
          </a:xfrm>
        </p:spPr>
        <p:txBody>
          <a:bodyPr>
            <a:noAutofit/>
          </a:bodyPr>
          <a:lstStyle/>
          <a:p>
            <a:r>
              <a:rPr lang="tr-TR" sz="2400" b="1" dirty="0">
                <a:latin typeface="+mn-lt"/>
              </a:rPr>
              <a:t>Akademik Etkinlikler 6:</a:t>
            </a:r>
            <a:br>
              <a:rPr lang="tr-TR" sz="2400" b="1" dirty="0">
                <a:latin typeface="+mn-lt"/>
              </a:rPr>
            </a:br>
            <a:r>
              <a:rPr lang="tr-TR" sz="2000" kern="0" dirty="0">
                <a:effectLst/>
                <a:latin typeface="+mn-lt"/>
                <a:ea typeface="Calibri" panose="020F0502020204030204" pitchFamily="34" charset="0"/>
                <a:cs typeface="Arial" panose="020B0604020202020204" pitchFamily="34" charset="0"/>
              </a:rPr>
              <a:t>Merkez Müdürümüz ve Yönetim Kurulu </a:t>
            </a:r>
            <a:r>
              <a:rPr lang="tr-TR" sz="2000" kern="0" dirty="0">
                <a:latin typeface="+mn-lt"/>
                <a:ea typeface="Calibri" panose="020F0502020204030204" pitchFamily="34" charset="0"/>
                <a:cs typeface="Arial" panose="020B0604020202020204" pitchFamily="34" charset="0"/>
              </a:rPr>
              <a:t>üyelerimiz, </a:t>
            </a:r>
            <a:r>
              <a:rPr lang="tr-TR" sz="2000" kern="0" dirty="0">
                <a:effectLst/>
                <a:latin typeface="+mn-lt"/>
                <a:ea typeface="Calibri" panose="020F0502020204030204" pitchFamily="34" charset="0"/>
                <a:cs typeface="Arial" panose="020B0604020202020204" pitchFamily="34" charset="0"/>
              </a:rPr>
              <a:t>22 Aralık 2022 Perşembe günü Tetova Devlet Üniversitesi Rektörü </a:t>
            </a:r>
            <a:r>
              <a:rPr lang="tr-TR" sz="2000" kern="0" dirty="0" err="1">
                <a:effectLst/>
                <a:latin typeface="+mn-lt"/>
                <a:ea typeface="Calibri" panose="020F0502020204030204" pitchFamily="34" charset="0"/>
                <a:cs typeface="Arial" panose="020B0604020202020204" pitchFamily="34" charset="0"/>
              </a:rPr>
              <a:t>Prof.Dr</a:t>
            </a:r>
            <a:r>
              <a:rPr lang="tr-TR" sz="2000" kern="0" dirty="0">
                <a:effectLst/>
                <a:latin typeface="+mn-lt"/>
                <a:ea typeface="Calibri" panose="020F0502020204030204" pitchFamily="34" charset="0"/>
                <a:cs typeface="Arial" panose="020B0604020202020204" pitchFamily="34" charset="0"/>
              </a:rPr>
              <a:t>. </a:t>
            </a:r>
            <a:r>
              <a:rPr lang="tr-TR" sz="2000" kern="0" dirty="0" err="1">
                <a:effectLst/>
                <a:latin typeface="+mn-lt"/>
                <a:ea typeface="Calibri" panose="020F0502020204030204" pitchFamily="34" charset="0"/>
                <a:cs typeface="Arial" panose="020B0604020202020204" pitchFamily="34" charset="0"/>
              </a:rPr>
              <a:t>Kushtrim</a:t>
            </a:r>
            <a:r>
              <a:rPr lang="tr-TR" sz="2000" kern="0" dirty="0">
                <a:effectLst/>
                <a:latin typeface="+mn-lt"/>
                <a:ea typeface="Calibri" panose="020F0502020204030204" pitchFamily="34" charset="0"/>
                <a:cs typeface="Arial" panose="020B0604020202020204" pitchFamily="34" charset="0"/>
              </a:rPr>
              <a:t> </a:t>
            </a:r>
            <a:r>
              <a:rPr lang="tr-TR" sz="2000" kern="0" dirty="0" err="1">
                <a:effectLst/>
                <a:latin typeface="+mn-lt"/>
                <a:ea typeface="Calibri" panose="020F0502020204030204" pitchFamily="34" charset="0"/>
                <a:cs typeface="Arial" panose="020B0604020202020204" pitchFamily="34" charset="0"/>
              </a:rPr>
              <a:t>Ahmeti</a:t>
            </a:r>
            <a:r>
              <a:rPr lang="tr-TR" sz="2000" kern="0" dirty="0">
                <a:effectLst/>
                <a:latin typeface="+mn-lt"/>
                <a:ea typeface="Calibri" panose="020F0502020204030204" pitchFamily="34" charset="0"/>
                <a:cs typeface="Arial" panose="020B0604020202020204" pitchFamily="34" charset="0"/>
              </a:rPr>
              <a:t> ve Edebiyat Fakültesi Dekanı Prof. Dr. </a:t>
            </a:r>
            <a:r>
              <a:rPr lang="tr-TR" sz="2000" kern="0" dirty="0" err="1">
                <a:effectLst/>
                <a:latin typeface="+mn-lt"/>
                <a:ea typeface="Calibri" panose="020F0502020204030204" pitchFamily="34" charset="0"/>
                <a:cs typeface="Arial" panose="020B0604020202020204" pitchFamily="34" charset="0"/>
              </a:rPr>
              <a:t>Reshat</a:t>
            </a:r>
            <a:r>
              <a:rPr lang="tr-TR" sz="2000" kern="0" dirty="0">
                <a:effectLst/>
                <a:latin typeface="+mn-lt"/>
                <a:ea typeface="Calibri" panose="020F0502020204030204" pitchFamily="34" charset="0"/>
                <a:cs typeface="Arial" panose="020B0604020202020204" pitchFamily="34" charset="0"/>
              </a:rPr>
              <a:t> </a:t>
            </a:r>
            <a:r>
              <a:rPr lang="tr-TR" sz="2000" kern="0" dirty="0" err="1">
                <a:effectLst/>
                <a:latin typeface="+mn-lt"/>
                <a:ea typeface="Calibri" panose="020F0502020204030204" pitchFamily="34" charset="0"/>
                <a:cs typeface="Arial" panose="020B0604020202020204" pitchFamily="34" charset="0"/>
              </a:rPr>
              <a:t>Qahili’yi</a:t>
            </a:r>
            <a:r>
              <a:rPr lang="tr-TR" sz="2000" kern="0" dirty="0">
                <a:effectLst/>
                <a:latin typeface="+mn-lt"/>
                <a:ea typeface="Calibri" panose="020F0502020204030204" pitchFamily="34" charset="0"/>
                <a:cs typeface="Arial" panose="020B0604020202020204" pitchFamily="34" charset="0"/>
              </a:rPr>
              <a:t> makamında ziyaret ettiler. Toplantıya Şarkiyat Bölüm Başkanı Adnan </a:t>
            </a:r>
            <a:r>
              <a:rPr lang="tr-TR" sz="2000" kern="0" dirty="0" err="1">
                <a:effectLst/>
                <a:latin typeface="+mn-lt"/>
                <a:ea typeface="Calibri" panose="020F0502020204030204" pitchFamily="34" charset="0"/>
                <a:cs typeface="Arial" panose="020B0604020202020204" pitchFamily="34" charset="0"/>
              </a:rPr>
              <a:t>İsmaili</a:t>
            </a:r>
            <a:r>
              <a:rPr lang="tr-TR" sz="2000" kern="0" dirty="0">
                <a:effectLst/>
                <a:latin typeface="+mn-lt"/>
                <a:ea typeface="Calibri" panose="020F0502020204030204" pitchFamily="34" charset="0"/>
                <a:cs typeface="Arial" panose="020B0604020202020204" pitchFamily="34" charset="0"/>
              </a:rPr>
              <a:t> de katıldı. Yapılan görüşmelerde Çanakkale </a:t>
            </a:r>
            <a:r>
              <a:rPr lang="tr-TR" sz="2000" kern="0" dirty="0" err="1">
                <a:effectLst/>
                <a:latin typeface="+mn-lt"/>
                <a:ea typeface="Calibri" panose="020F0502020204030204" pitchFamily="34" charset="0"/>
                <a:cs typeface="Arial" panose="020B0604020202020204" pitchFamily="34" charset="0"/>
              </a:rPr>
              <a:t>Onsekiz</a:t>
            </a:r>
            <a:r>
              <a:rPr lang="tr-TR" sz="2000" kern="0" dirty="0">
                <a:effectLst/>
                <a:latin typeface="+mn-lt"/>
                <a:ea typeface="Calibri" panose="020F0502020204030204" pitchFamily="34" charset="0"/>
                <a:cs typeface="Arial" panose="020B0604020202020204" pitchFamily="34" charset="0"/>
              </a:rPr>
              <a:t> Mart Üniversitesi ile Tetova Devlet Üniversitesi arasında akademik iş birliği imkanlarının geliştirilmesi, Osmanlıca öğrenimi için üniversitemiz Tarih Anabilim Dalına Yüksek Lisans öğrencisi gönderilmesi ve Tetova nüfus projesi hakkında görüşmelerde bulundular.</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5" name="Resim 4">
            <a:extLst>
              <a:ext uri="{FF2B5EF4-FFF2-40B4-BE49-F238E27FC236}">
                <a16:creationId xmlns:a16="http://schemas.microsoft.com/office/drawing/2014/main" id="{DA672231-D431-C5B9-2509-976FCAC91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018" y="2182699"/>
            <a:ext cx="6761964" cy="4507976"/>
          </a:xfrm>
          <a:prstGeom prst="rect">
            <a:avLst/>
          </a:prstGeom>
        </p:spPr>
      </p:pic>
    </p:spTree>
    <p:extLst>
      <p:ext uri="{BB962C8B-B14F-4D97-AF65-F5344CB8AC3E}">
        <p14:creationId xmlns:p14="http://schemas.microsoft.com/office/powerpoint/2010/main" val="1699021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371600" y="685800"/>
            <a:ext cx="9601200" cy="819150"/>
          </a:xfrm>
        </p:spPr>
        <p:txBody>
          <a:bodyPr/>
          <a:lstStyle/>
          <a:p>
            <a:r>
              <a:rPr lang="tr-TR" b="1" dirty="0">
                <a:effectLst>
                  <a:outerShdw blurRad="38100" dist="38100" dir="2700000" algn="tl">
                    <a:srgbClr val="000000">
                      <a:alpha val="43137"/>
                    </a:srgbClr>
                  </a:outerShdw>
                </a:effectLst>
              </a:rPr>
              <a:t>Vizyon</a:t>
            </a:r>
          </a:p>
        </p:txBody>
      </p:sp>
      <p:sp>
        <p:nvSpPr>
          <p:cNvPr id="3" name="İçerik Yer Tutucusu 2">
            <a:extLst>
              <a:ext uri="{FF2B5EF4-FFF2-40B4-BE49-F238E27FC236}">
                <a16:creationId xmlns:a16="http://schemas.microsoft.com/office/drawing/2014/main" id="{7F24195F-4EA2-42AD-BCF6-29515D40C78B}"/>
              </a:ext>
            </a:extLst>
          </p:cNvPr>
          <p:cNvSpPr>
            <a:spLocks noGrp="1"/>
          </p:cNvSpPr>
          <p:nvPr>
            <p:ph idx="1"/>
          </p:nvPr>
        </p:nvSpPr>
        <p:spPr>
          <a:xfrm>
            <a:off x="997252" y="1809750"/>
            <a:ext cx="10661348" cy="3777622"/>
          </a:xfrm>
        </p:spPr>
        <p:txBody>
          <a:bodyPr>
            <a:normAutofit/>
          </a:bodyPr>
          <a:lstStyle/>
          <a:p>
            <a:pPr algn="just"/>
            <a:r>
              <a:rPr lang="tr-TR" sz="2400" dirty="0"/>
              <a:t>Balkan ve Ege Uygulama ve Araştırma Merkezi, araştırma, proje ve akademik etkinliklerle Türkiye’de Balkanlar ve Ege araştırmaları konusunda öncü kurumlardan biri olmayı hedeflemekte ve ulusal ve uluslararası düzeyde saygın ve tanınan bir araştırma merkezi olmayı amaçlamaktadır. Ayrıca, ülkemizde Balkanoloji alanının tanınmasına ve ayrı bir bilim dalı olarak kabul edilmesine katkı sunmayı hedeflemektedir. Bunun yanı sıra, Türkiye’nin Yüksek Öğretimde uluslararasılaşma hedefleri bağlamında üniversitemizde okuyan Balkan uyruklu öğrencilerin sayısını arttırmak ve bu alanda Balkanlarda farkındalık yaratmak vizyonuna sahiptir.</a:t>
            </a:r>
          </a:p>
        </p:txBody>
      </p:sp>
    </p:spTree>
    <p:extLst>
      <p:ext uri="{BB962C8B-B14F-4D97-AF65-F5344CB8AC3E}">
        <p14:creationId xmlns:p14="http://schemas.microsoft.com/office/powerpoint/2010/main" val="2816627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131216" y="954048"/>
            <a:ext cx="5740923" cy="733350"/>
          </a:xfrm>
        </p:spPr>
        <p:txBody>
          <a:bodyPr>
            <a:normAutofit/>
          </a:bodyPr>
          <a:lstStyle/>
          <a:p>
            <a:pPr algn="ctr"/>
            <a:r>
              <a:rPr lang="tr-TR" b="1" dirty="0">
                <a:effectLst>
                  <a:outerShdw blurRad="38100" dist="38100" dir="2700000" algn="tl">
                    <a:srgbClr val="000000">
                      <a:alpha val="43137"/>
                    </a:srgbClr>
                  </a:outerShdw>
                </a:effectLst>
              </a:rPr>
              <a:t>Faaliyet alanlarımız</a:t>
            </a:r>
          </a:p>
        </p:txBody>
      </p:sp>
      <p:sp>
        <p:nvSpPr>
          <p:cNvPr id="3" name="İçerik Yer Tutucusu 2">
            <a:extLst>
              <a:ext uri="{FF2B5EF4-FFF2-40B4-BE49-F238E27FC236}">
                <a16:creationId xmlns:a16="http://schemas.microsoft.com/office/drawing/2014/main" id="{7F24195F-4EA2-42AD-BCF6-29515D40C78B}"/>
              </a:ext>
            </a:extLst>
          </p:cNvPr>
          <p:cNvSpPr>
            <a:spLocks noGrp="1"/>
          </p:cNvSpPr>
          <p:nvPr>
            <p:ph idx="1"/>
          </p:nvPr>
        </p:nvSpPr>
        <p:spPr>
          <a:xfrm>
            <a:off x="1057462" y="1923068"/>
            <a:ext cx="11058338" cy="4831236"/>
          </a:xfrm>
        </p:spPr>
        <p:txBody>
          <a:bodyPr>
            <a:noAutofit/>
          </a:bodyPr>
          <a:lstStyle/>
          <a:p>
            <a:pPr algn="just">
              <a:lnSpc>
                <a:spcPct val="100000"/>
              </a:lnSpc>
            </a:pPr>
            <a:r>
              <a:rPr lang="tr-TR" sz="2400" dirty="0"/>
              <a:t>Çanakkale </a:t>
            </a:r>
            <a:r>
              <a:rPr lang="tr-TR" sz="2400" dirty="0" err="1"/>
              <a:t>Onsekiz</a:t>
            </a:r>
            <a:r>
              <a:rPr lang="tr-TR" sz="2400" dirty="0"/>
              <a:t> Mart Üniversitesi’nin Balkanlarda etkin bir şekilde tanıtımı.</a:t>
            </a:r>
          </a:p>
          <a:p>
            <a:pPr algn="just">
              <a:lnSpc>
                <a:spcPct val="100000"/>
              </a:lnSpc>
            </a:pPr>
            <a:r>
              <a:rPr lang="tr-TR" sz="2400" dirty="0"/>
              <a:t>Balkanlar ve Ege Araştırmalarını teşvik etme.</a:t>
            </a:r>
          </a:p>
          <a:p>
            <a:pPr algn="just">
              <a:lnSpc>
                <a:spcPct val="100000"/>
              </a:lnSpc>
            </a:pPr>
            <a:r>
              <a:rPr lang="tr-TR" sz="2400" dirty="0"/>
              <a:t>Balkanlar ve Ege konusunda akademik ve bilimsel toplantılar tertip etme.</a:t>
            </a:r>
          </a:p>
          <a:p>
            <a:pPr algn="just">
              <a:lnSpc>
                <a:spcPct val="100000"/>
              </a:lnSpc>
            </a:pPr>
            <a:r>
              <a:rPr lang="tr-TR" sz="2400" dirty="0"/>
              <a:t>Balkanlar ve Ege ile ilgili akademik platformlarda üniversitemizi temsil etme.</a:t>
            </a:r>
          </a:p>
          <a:p>
            <a:pPr algn="just">
              <a:lnSpc>
                <a:spcPct val="100000"/>
              </a:lnSpc>
            </a:pPr>
            <a:r>
              <a:rPr lang="tr-TR" sz="2400" dirty="0"/>
              <a:t>Balkan üniversiteleriyle akademik ve bilimsel iş birliği imkânlarının geliştirilmesi.</a:t>
            </a:r>
          </a:p>
          <a:p>
            <a:pPr algn="just">
              <a:lnSpc>
                <a:spcPct val="100000"/>
              </a:lnSpc>
            </a:pPr>
            <a:r>
              <a:rPr lang="tr-TR" sz="2400" dirty="0"/>
              <a:t>Balkan ülkelerindeki üniversitelerle ortak lisansüstü eğitim programları açılması.</a:t>
            </a:r>
          </a:p>
          <a:p>
            <a:pPr algn="just">
              <a:lnSpc>
                <a:spcPct val="100000"/>
              </a:lnSpc>
            </a:pPr>
            <a:r>
              <a:rPr lang="tr-TR" sz="2400" dirty="0"/>
              <a:t>Balkan üniversiteleriyle öğrenci ve öğretim üyesi değişimi.</a:t>
            </a:r>
          </a:p>
          <a:p>
            <a:pPr algn="just">
              <a:lnSpc>
                <a:spcPct val="100000"/>
              </a:lnSpc>
            </a:pPr>
            <a:r>
              <a:rPr lang="tr-TR" sz="2400" dirty="0"/>
              <a:t>Balkan ülkelerindeki sivil toplum kuruluşlarıyla iş birliği yapılması.</a:t>
            </a:r>
          </a:p>
          <a:p>
            <a:pPr algn="just">
              <a:lnSpc>
                <a:spcPct val="100000"/>
              </a:lnSpc>
            </a:pPr>
            <a:r>
              <a:rPr lang="tr-TR" sz="2400" dirty="0"/>
              <a:t>Üniversitemizde okuyan Balkan uyruklu öğrenci sayısının arttırılması.</a:t>
            </a:r>
          </a:p>
        </p:txBody>
      </p:sp>
    </p:spTree>
    <p:extLst>
      <p:ext uri="{BB962C8B-B14F-4D97-AF65-F5344CB8AC3E}">
        <p14:creationId xmlns:p14="http://schemas.microsoft.com/office/powerpoint/2010/main" val="181376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313175" y="806963"/>
            <a:ext cx="5840100" cy="733350"/>
          </a:xfrm>
        </p:spPr>
        <p:txBody>
          <a:bodyPr>
            <a:normAutofit/>
          </a:bodyPr>
          <a:lstStyle/>
          <a:p>
            <a:r>
              <a:rPr lang="tr-TR" b="1" dirty="0">
                <a:effectLst>
                  <a:outerShdw blurRad="38100" dist="38100" dir="2700000" algn="tl">
                    <a:srgbClr val="000000">
                      <a:alpha val="43137"/>
                    </a:srgbClr>
                  </a:outerShdw>
                </a:effectLst>
              </a:rPr>
              <a:t>İç Paydaşlarımız</a:t>
            </a:r>
          </a:p>
        </p:txBody>
      </p:sp>
      <p:sp>
        <p:nvSpPr>
          <p:cNvPr id="3" name="İçerik Yer Tutucusu 2">
            <a:extLst>
              <a:ext uri="{FF2B5EF4-FFF2-40B4-BE49-F238E27FC236}">
                <a16:creationId xmlns:a16="http://schemas.microsoft.com/office/drawing/2014/main" id="{7F24195F-4EA2-42AD-BCF6-29515D40C78B}"/>
              </a:ext>
            </a:extLst>
          </p:cNvPr>
          <p:cNvSpPr>
            <a:spLocks noGrp="1"/>
          </p:cNvSpPr>
          <p:nvPr>
            <p:ph idx="1"/>
          </p:nvPr>
        </p:nvSpPr>
        <p:spPr>
          <a:xfrm>
            <a:off x="870213" y="1821841"/>
            <a:ext cx="10564500" cy="3607997"/>
          </a:xfrm>
        </p:spPr>
        <p:txBody>
          <a:bodyPr>
            <a:noAutofit/>
          </a:bodyPr>
          <a:lstStyle/>
          <a:p>
            <a:pPr marL="0" indent="0" algn="just">
              <a:lnSpc>
                <a:spcPct val="100000"/>
              </a:lnSpc>
              <a:buNone/>
            </a:pPr>
            <a:endParaRPr lang="tr-TR" sz="2000" dirty="0"/>
          </a:p>
          <a:p>
            <a:pPr algn="just">
              <a:lnSpc>
                <a:spcPct val="100000"/>
              </a:lnSpc>
            </a:pPr>
            <a:r>
              <a:rPr lang="tr-TR" sz="2400" dirty="0"/>
              <a:t>Atatürk İlkeleri ve İnkılap Tarihi Araştırma ve Uygulama Merkezi</a:t>
            </a:r>
          </a:p>
          <a:p>
            <a:pPr algn="just">
              <a:lnSpc>
                <a:spcPct val="100000"/>
              </a:lnSpc>
            </a:pPr>
            <a:r>
              <a:rPr lang="tr-TR" sz="2400" dirty="0"/>
              <a:t>Çanakkale </a:t>
            </a:r>
            <a:r>
              <a:rPr lang="tr-TR" sz="2400" dirty="0" err="1"/>
              <a:t>Onsekiz</a:t>
            </a:r>
            <a:r>
              <a:rPr lang="tr-TR" sz="2400" dirty="0"/>
              <a:t> Mart Üniversitesi, İnsan ve Toplum Bilimleri Fakültesi Tarih Bölümü</a:t>
            </a:r>
          </a:p>
          <a:p>
            <a:pPr algn="just">
              <a:lnSpc>
                <a:spcPct val="100000"/>
              </a:lnSpc>
            </a:pPr>
            <a:r>
              <a:rPr lang="tr-TR" sz="2400" dirty="0"/>
              <a:t>Çanakkale </a:t>
            </a:r>
            <a:r>
              <a:rPr lang="tr-TR" sz="2400" dirty="0" err="1"/>
              <a:t>Onsekiz</a:t>
            </a:r>
            <a:r>
              <a:rPr lang="tr-TR" sz="2400" dirty="0"/>
              <a:t> Mart Üniversitesi, Lisansüstü Eğitim Enstitüsü, Disiplinlerarası Bölgesel Araştırmalar Anabilim Dalı, Balkan Araştırmaları YLS Programı</a:t>
            </a:r>
          </a:p>
          <a:p>
            <a:pPr algn="just">
              <a:lnSpc>
                <a:spcPct val="100000"/>
              </a:lnSpc>
            </a:pPr>
            <a:r>
              <a:rPr lang="tr-TR" sz="2400" dirty="0"/>
              <a:t>Çanakkale </a:t>
            </a:r>
            <a:r>
              <a:rPr lang="tr-TR" sz="2400" dirty="0" err="1"/>
              <a:t>Onsekiz</a:t>
            </a:r>
            <a:r>
              <a:rPr lang="tr-TR" sz="2400" dirty="0"/>
              <a:t> Mart Üniversitesi, Uluslararası Öğrenci Ofisi</a:t>
            </a:r>
          </a:p>
        </p:txBody>
      </p:sp>
    </p:spTree>
    <p:extLst>
      <p:ext uri="{BB962C8B-B14F-4D97-AF65-F5344CB8AC3E}">
        <p14:creationId xmlns:p14="http://schemas.microsoft.com/office/powerpoint/2010/main" val="3619147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256614" y="576008"/>
            <a:ext cx="5840100" cy="733350"/>
          </a:xfrm>
        </p:spPr>
        <p:txBody>
          <a:bodyPr>
            <a:normAutofit/>
          </a:bodyPr>
          <a:lstStyle/>
          <a:p>
            <a:r>
              <a:rPr lang="tr-TR" b="1" dirty="0">
                <a:effectLst>
                  <a:outerShdw blurRad="38100" dist="38100" dir="2700000" algn="tl">
                    <a:srgbClr val="000000">
                      <a:alpha val="43137"/>
                    </a:srgbClr>
                  </a:outerShdw>
                </a:effectLst>
              </a:rPr>
              <a:t>Dış Paydaşlarımız</a:t>
            </a:r>
          </a:p>
        </p:txBody>
      </p:sp>
      <p:sp>
        <p:nvSpPr>
          <p:cNvPr id="3" name="İçerik Yer Tutucusu 2">
            <a:extLst>
              <a:ext uri="{FF2B5EF4-FFF2-40B4-BE49-F238E27FC236}">
                <a16:creationId xmlns:a16="http://schemas.microsoft.com/office/drawing/2014/main" id="{7F24195F-4EA2-42AD-BCF6-29515D40C78B}"/>
              </a:ext>
            </a:extLst>
          </p:cNvPr>
          <p:cNvSpPr>
            <a:spLocks noGrp="1"/>
          </p:cNvSpPr>
          <p:nvPr>
            <p:ph idx="1"/>
          </p:nvPr>
        </p:nvSpPr>
        <p:spPr>
          <a:xfrm>
            <a:off x="933252" y="1309358"/>
            <a:ext cx="10991654" cy="5250520"/>
          </a:xfrm>
        </p:spPr>
        <p:txBody>
          <a:bodyPr>
            <a:noAutofit/>
          </a:bodyPr>
          <a:lstStyle/>
          <a:p>
            <a:pPr algn="just">
              <a:lnSpc>
                <a:spcPct val="100000"/>
              </a:lnSpc>
            </a:pPr>
            <a:r>
              <a:rPr lang="tr-TR" sz="2300" dirty="0"/>
              <a:t>Çanakkale İl Göç İdaresi Müdürlüğü</a:t>
            </a:r>
          </a:p>
          <a:p>
            <a:pPr algn="just">
              <a:lnSpc>
                <a:spcPct val="100000"/>
              </a:lnSpc>
            </a:pPr>
            <a:r>
              <a:rPr lang="tr-TR" sz="2300" dirty="0"/>
              <a:t>Çanakkale İl Kültür ve Turizm Müdürlüğü</a:t>
            </a:r>
          </a:p>
          <a:p>
            <a:pPr algn="just">
              <a:lnSpc>
                <a:spcPct val="100000"/>
              </a:lnSpc>
            </a:pPr>
            <a:r>
              <a:rPr lang="tr-TR" sz="2300" dirty="0"/>
              <a:t>Çanakkale Savaşları Gelibolu Tarihi Alan Başkanlığı</a:t>
            </a:r>
          </a:p>
          <a:p>
            <a:pPr algn="just">
              <a:lnSpc>
                <a:spcPct val="100000"/>
              </a:lnSpc>
            </a:pPr>
            <a:r>
              <a:rPr lang="tr-TR" sz="2300" dirty="0"/>
              <a:t>Çanakkale Tarih ve Kültür Vakfı (ÇATKAV)</a:t>
            </a:r>
          </a:p>
          <a:p>
            <a:pPr algn="just">
              <a:lnSpc>
                <a:spcPct val="100000"/>
              </a:lnSpc>
            </a:pPr>
            <a:r>
              <a:rPr lang="tr-TR" sz="2300" dirty="0"/>
              <a:t>Eskişehir Osmangazi Üniversitesi Balkan Araştırmaları Uygulama ve Araştırma Merkezi</a:t>
            </a:r>
          </a:p>
          <a:p>
            <a:pPr algn="just">
              <a:lnSpc>
                <a:spcPct val="100000"/>
              </a:lnSpc>
            </a:pPr>
            <a:r>
              <a:rPr lang="tr-TR" sz="2300" dirty="0"/>
              <a:t>Kırklareli Üniversitesi, Balkan Araştırmaları Uygulama ve Araştırma Merkezi</a:t>
            </a:r>
          </a:p>
          <a:p>
            <a:pPr algn="just">
              <a:lnSpc>
                <a:spcPct val="100000"/>
              </a:lnSpc>
            </a:pPr>
            <a:r>
              <a:rPr lang="tr-TR" sz="2300" dirty="0"/>
              <a:t>Tekirdağ Namık Kemal Üniversitesi, Balkan Araştırmaları Uygulama ve Araştırma Merkezi</a:t>
            </a:r>
          </a:p>
          <a:p>
            <a:pPr algn="just">
              <a:lnSpc>
                <a:spcPct val="100000"/>
              </a:lnSpc>
            </a:pPr>
            <a:r>
              <a:rPr lang="tr-TR" sz="2300" dirty="0"/>
              <a:t>Trakya Üniversitesi, Balkan Araştırma Enstitüsü</a:t>
            </a:r>
          </a:p>
          <a:p>
            <a:pPr algn="just">
              <a:lnSpc>
                <a:spcPct val="100000"/>
              </a:lnSpc>
            </a:pPr>
            <a:r>
              <a:rPr lang="tr-TR" sz="2300" dirty="0"/>
              <a:t>Trakya Üniversiteler Birliği</a:t>
            </a:r>
          </a:p>
        </p:txBody>
      </p:sp>
    </p:spTree>
    <p:extLst>
      <p:ext uri="{BB962C8B-B14F-4D97-AF65-F5344CB8AC3E}">
        <p14:creationId xmlns:p14="http://schemas.microsoft.com/office/powerpoint/2010/main" val="1423702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952108" y="485373"/>
            <a:ext cx="11239892" cy="909794"/>
          </a:xfrm>
        </p:spPr>
        <p:txBody>
          <a:bodyPr>
            <a:noAutofit/>
          </a:bodyPr>
          <a:lstStyle/>
          <a:p>
            <a:r>
              <a:rPr lang="tr-TR" sz="2400" b="1" dirty="0">
                <a:latin typeface="+mn-lt"/>
              </a:rPr>
              <a:t>Akademik Etkinlikler 1:  </a:t>
            </a:r>
            <a:br>
              <a:rPr lang="tr-TR" sz="2400" b="1" dirty="0">
                <a:latin typeface="+mn-lt"/>
              </a:rPr>
            </a:br>
            <a:r>
              <a:rPr lang="tr-TR" sz="2400" b="1" kern="100" cap="none" dirty="0">
                <a:latin typeface="+mn-lt"/>
                <a:ea typeface="Calibri" panose="020F0502020204030204" pitchFamily="34" charset="0"/>
                <a:cs typeface="Arial" panose="020B0604020202020204" pitchFamily="34" charset="0"/>
              </a:rPr>
              <a:t>Trakya Üniversitesi Balkan Araştırma Enstitüsü: "Balkan Çalıştayı Tanışma Toplantısı”, 5 Nisan 2022</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1026" name="Picture 2">
            <a:extLst>
              <a:ext uri="{FF2B5EF4-FFF2-40B4-BE49-F238E27FC236}">
                <a16:creationId xmlns:a16="http://schemas.microsoft.com/office/drawing/2014/main" id="{63214F07-7632-9938-E47B-2A875BA0FD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06051" y="1630837"/>
            <a:ext cx="9877999" cy="488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66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131217" y="372251"/>
            <a:ext cx="10755983" cy="1399988"/>
          </a:xfrm>
        </p:spPr>
        <p:txBody>
          <a:bodyPr>
            <a:noAutofit/>
          </a:bodyPr>
          <a:lstStyle/>
          <a:p>
            <a:r>
              <a:rPr lang="tr-TR" sz="2400" b="1" dirty="0">
                <a:latin typeface="+mn-lt"/>
              </a:rPr>
              <a:t>Akademik Etkinlikler 2:  </a:t>
            </a:r>
            <a:br>
              <a:rPr lang="tr-TR" sz="2400" b="1" dirty="0">
                <a:latin typeface="+mn-lt"/>
              </a:rPr>
            </a:br>
            <a:r>
              <a:rPr lang="tr-TR" sz="2400" b="1" dirty="0">
                <a:latin typeface="+mn-lt"/>
              </a:rPr>
              <a:t>İstanbul Rumeli Üniversitesi Rumeli Çalışmaları Uygulama ve Araştırma Merkezi: “Uluslararası Balkan Araştırmaları Çalıştayı”, 23-25 Eylül 2022, İstanbul Rumeli Üniversitesi, Haliç Uygulama ve Araştırma Yerleşkesi.</a:t>
            </a:r>
            <a:br>
              <a:rPr lang="tr-TR" sz="2400" kern="100" cap="none" dirty="0">
                <a:effectLst/>
                <a:latin typeface="Calibri" panose="020F0502020204030204" pitchFamily="34" charset="0"/>
                <a:ea typeface="Calibri" panose="020F0502020204030204" pitchFamily="34" charset="0"/>
                <a:cs typeface="Arial" panose="020B0604020202020204" pitchFamily="34" charset="0"/>
              </a:rPr>
            </a:br>
            <a:r>
              <a:rPr lang="tr-TR" sz="2400" kern="100" cap="none" dirty="0">
                <a:effectLst/>
                <a:latin typeface="Calibri" panose="020F0502020204030204" pitchFamily="34" charset="0"/>
                <a:ea typeface="Calibri" panose="020F0502020204030204" pitchFamily="34" charset="0"/>
                <a:cs typeface="Arial" panose="020B0604020202020204" pitchFamily="34" charset="0"/>
              </a:rPr>
              <a:t> </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2050" name="Picture 2">
            <a:extLst>
              <a:ext uri="{FF2B5EF4-FFF2-40B4-BE49-F238E27FC236}">
                <a16:creationId xmlns:a16="http://schemas.microsoft.com/office/drawing/2014/main" id="{B0F4510F-4647-F131-0171-19E1272263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9884" y="1881705"/>
            <a:ext cx="8371003" cy="483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69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EAA4D-E0A0-4165-A141-CE4138EAA374}"/>
              </a:ext>
            </a:extLst>
          </p:cNvPr>
          <p:cNvSpPr>
            <a:spLocks noGrp="1"/>
          </p:cNvSpPr>
          <p:nvPr>
            <p:ph type="title"/>
          </p:nvPr>
        </p:nvSpPr>
        <p:spPr>
          <a:xfrm>
            <a:off x="1131217" y="372251"/>
            <a:ext cx="10755983" cy="1399988"/>
          </a:xfrm>
        </p:spPr>
        <p:txBody>
          <a:bodyPr>
            <a:noAutofit/>
          </a:bodyPr>
          <a:lstStyle/>
          <a:p>
            <a:r>
              <a:rPr lang="tr-TR" sz="2400" b="1" dirty="0">
                <a:latin typeface="+mn-lt"/>
              </a:rPr>
              <a:t>Akademik Etkinlikler 2:  </a:t>
            </a:r>
            <a:br>
              <a:rPr lang="tr-TR" sz="2400" b="1" dirty="0">
                <a:latin typeface="+mn-lt"/>
              </a:rPr>
            </a:br>
            <a:r>
              <a:rPr lang="tr-TR" sz="2400" b="1" dirty="0">
                <a:latin typeface="+mn-lt"/>
              </a:rPr>
              <a:t>İstanbul Rumeli Üniversitesi Rumeli Çalışmaları Uygulama ve Araştırma Merkezi: “Uluslararası Balkan Araştırmaları Çalıştayı”, 23-25 Eylül 2022, İstanbul Rumeli Üniversitesi, Haliç Uygulama ve Araştırma Yerleşkesi.</a:t>
            </a:r>
            <a:br>
              <a:rPr lang="tr-TR" sz="2400" kern="100" cap="none" dirty="0">
                <a:effectLst/>
                <a:latin typeface="Calibri" panose="020F0502020204030204" pitchFamily="34" charset="0"/>
                <a:ea typeface="Calibri" panose="020F0502020204030204" pitchFamily="34" charset="0"/>
                <a:cs typeface="Arial" panose="020B0604020202020204" pitchFamily="34" charset="0"/>
              </a:rPr>
            </a:br>
            <a:r>
              <a:rPr lang="tr-TR" sz="2400" kern="100" cap="none" dirty="0">
                <a:effectLst/>
                <a:latin typeface="Calibri" panose="020F0502020204030204" pitchFamily="34" charset="0"/>
                <a:ea typeface="Calibri" panose="020F0502020204030204" pitchFamily="34" charset="0"/>
                <a:cs typeface="Arial" panose="020B0604020202020204" pitchFamily="34" charset="0"/>
              </a:rPr>
              <a:t> </a:t>
            </a:r>
            <a:br>
              <a:rPr lang="tr-TR" sz="2400" kern="100" dirty="0">
                <a:effectLst/>
                <a:latin typeface="Calibri" panose="020F0502020204030204" pitchFamily="34" charset="0"/>
                <a:ea typeface="Calibri" panose="020F0502020204030204" pitchFamily="34" charset="0"/>
                <a:cs typeface="Arial" panose="020B0604020202020204" pitchFamily="34" charset="0"/>
              </a:rPr>
            </a:br>
            <a:endParaRPr lang="tr-TR" sz="2400" b="1" dirty="0"/>
          </a:p>
        </p:txBody>
      </p:sp>
      <p:pic>
        <p:nvPicPr>
          <p:cNvPr id="3" name="Picture 4">
            <a:extLst>
              <a:ext uri="{FF2B5EF4-FFF2-40B4-BE49-F238E27FC236}">
                <a16:creationId xmlns:a16="http://schemas.microsoft.com/office/drawing/2014/main" id="{47565990-7DAB-F522-B40B-B953F18DF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435" y="1772239"/>
            <a:ext cx="9684470" cy="500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456733"/>
      </p:ext>
    </p:extLst>
  </p:cSld>
  <p:clrMapOvr>
    <a:masterClrMapping/>
  </p:clrMapOvr>
</p:sld>
</file>

<file path=ppt/theme/theme1.xml><?xml version="1.0" encoding="utf-8"?>
<a:theme xmlns:a="http://schemas.openxmlformats.org/drawingml/2006/main" name="Kırpma">
  <a:themeElements>
    <a:clrScheme name="Kırpma">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Kırpma">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ırpma">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Kırpma</Template>
  <TotalTime>537</TotalTime>
  <Words>1430</Words>
  <Application>Microsoft Office PowerPoint</Application>
  <PresentationFormat>Geniş ekran</PresentationFormat>
  <Paragraphs>56</Paragraphs>
  <Slides>22</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22</vt:i4>
      </vt:variant>
    </vt:vector>
  </HeadingPairs>
  <TitlesOfParts>
    <vt:vector size="26" baseType="lpstr">
      <vt:lpstr>Arial</vt:lpstr>
      <vt:lpstr>Calibri</vt:lpstr>
      <vt:lpstr>Franklin Gothic Book</vt:lpstr>
      <vt:lpstr>Kırpma</vt:lpstr>
      <vt:lpstr>Balkan ve Ege Uygulama ve Araştırma Merkezi</vt:lpstr>
      <vt:lpstr>Misyon </vt:lpstr>
      <vt:lpstr>Vizyon</vt:lpstr>
      <vt:lpstr>Faaliyet alanlarımız</vt:lpstr>
      <vt:lpstr>İç Paydaşlarımız</vt:lpstr>
      <vt:lpstr>Dış Paydaşlarımız</vt:lpstr>
      <vt:lpstr>Akademik Etkinlikler 1:   Trakya Üniversitesi Balkan Araştırma Enstitüsü: "Balkan Çalıştayı Tanışma Toplantısı”, 5 Nisan 2022 </vt:lpstr>
      <vt:lpstr>Akademik Etkinlikler 2:   İstanbul Rumeli Üniversitesi Rumeli Çalışmaları Uygulama ve Araştırma Merkezi: “Uluslararası Balkan Araştırmaları Çalıştayı”, 23-25 Eylül 2022, İstanbul Rumeli Üniversitesi, Haliç Uygulama ve Araştırma Yerleşkesi.   </vt:lpstr>
      <vt:lpstr>Akademik Etkinlikler 2:   İstanbul Rumeli Üniversitesi Rumeli Çalışmaları Uygulama ve Araştırma Merkezi: “Uluslararası Balkan Araştırmaları Çalıştayı”, 23-25 Eylül 2022, İstanbul Rumeli Üniversitesi, Haliç Uygulama ve Araştırma Yerleşkesi.   </vt:lpstr>
      <vt:lpstr>Akademik Etkinlikler 3:       </vt:lpstr>
      <vt:lpstr>Akademik Etkinlikler 3:   1845 Orta Anadolu Kuraklığı ve Kıtlığında Göç, Gündelik Yaşam ve Hayatta Kalmak” Paneli, 29 Kasım 2022, Troia Kültür Merkezi  </vt:lpstr>
      <vt:lpstr>Akademik Etkinlikler 4:   Trakya Üniversitesi, Balkan Araştırma Enstitüsü: “Balkan Araştırmalarının Güncel Meseleleri Çalıştayı”, 14 Aralık 2022  Prof. Dr. Aşkın KOYUNCU (Davetli Konuşmacı) “Türkiye’de Balkan Araştırmalarının Tarihsel Süreçteki Gelişimi ve Sorunları”   </vt:lpstr>
      <vt:lpstr>Akademik Etkinlikler 4:   Trakya Üniversitesi, Balkan Araştırma Enstitüsü: “Balkan Araştırmalarının Güncel Meseleleri Çalıştayı”, 14 Aralık 2022  Prof. Dr. Aşkın KOYUNCU (Davetli Konuşmacı) “Türkiye’de Balkan Araştırmalarının Tarihsel Süreçteki Gelişimi ve Sorunları”   </vt:lpstr>
      <vt:lpstr>Akademik Etkinlikler 4:   Trakya Üniversitesi, Balkan Araştırma Enstitüsü: “Balkan Araştırmalarının Güncel Meseleleri Çalıştayı”, 14 Aralık 2022  Prof. Dr. Aşkın KOYUNCU (Davetli Konuşmacı) “Türkiye’de Balkan Araştırmalarının Tarihsel Süreçteki Gelişimi ve Sorunları”   </vt:lpstr>
      <vt:lpstr>Akademik Etkinlikler 5:   Türkiye ve Balkanlarda Geçmişten Günümüze Balkan Araştırmaları Paneli, Trakya Üniversitesi, Balkan Araştırma Enstitüsü, 21 Aralık 2022, Edirne  Prof. Dr. Aşkın KOYUNCU, “Türkiye’de Balkan Araştırmaları: Kurumsal Yapılanma, Problemler ve Çözüm Önerileri” </vt:lpstr>
      <vt:lpstr>Akademik Etkinlikler 5:   Türkiye ve Balkanlarda Geçmişten Günümüze Balkan Araştırmaları Paneli, Trakya Üniversitesi, Balkan Araştırma Enstitüsü, 21 Aralık 2022, Edirne  Prof. Dr. Aşkın KOYUNCU, “Türkiye’de Balkan Araştırmaları: Kurumsal Yapılanma, Problemler ve Çözüm Önerileri” </vt:lpstr>
      <vt:lpstr>Akademik Etkinlikler 5:   Türkiye ve Balkanlarda Geçmişten Günümüze Balkan Araştırmaları Paneli, Trakya Üniversitesi, Balkan Araştırma Enstitüsü, 21 Aralık 2022, Edirne  Prof. Dr. Aşkın KOYUNCU, “Türkiye’de Balkan Araştırmaları: Kurumsal Yapılanma, Problemler ve Çözüm Önerileri” </vt:lpstr>
      <vt:lpstr>Akademik Etkinlikler 6:   Merkez Müdürümüz ve Yönetim Kurulu üyelerimiz Kuzey Makedonya Cumhuriyeti Kültür Bakan Yardımcısı Daim Luçi’nin davetlisi olarak 21-24 Aralık 2022 tarihlerinde Üsküp ve Tetova’da  Türkiye ve Kuzey Makedonya arasında akademik iş birliği imkanlarının geliştirilmesi ve çeşitli araştırma projeleri üzerinde görüşmelerde bulundular.  </vt:lpstr>
      <vt:lpstr>Akademik Etkinlikler 6:   Merkez Müdürümüz ve Yönetim Kurulu üyelerimiz Kuzey Makedonya Cumhuriyeti Kültür Bakan Yardımcısı Daim Luçi’nin davetlisi olarak 21-24 Aralık 2022 tarihlerinde Üsküp ve Tetova’da  Türkiye ve Kuzey Makedonya arasında akademik iş birliği imkanlarının geliştirilmesi ve çeşitli araştırma projeleri üzerinde görüşmelerde bulundular.  </vt:lpstr>
      <vt:lpstr>Akademik Etkinlikler 6: Merkez Müdürümüz ve Yönetim Kurulu üyelerimiz, 22 Aralık 2022 Perşembe günü Tetova Devlet Üniversitesi Rektörü Prof.Dr. Kushtrim Ahmeti ve Edebiyat Fakültesi Dekanı Prof. Dr. Reshat Qahili’yi makamında ziyaret ettiler. Toplantıya Şarkiyat Bölüm Başkanı Adnan İsmaili de katıldı. Yapılan görüşmelerde Çanakkale Onsekiz Mart Üniversitesi ile Tetova Devlet Üniversitesi arasında akademik iş birliği imkanlarının geliştirilmesi, Osmanlıca öğrenimi için üniversitemiz Tarih Anabilim Dalına Yüksek Lisans öğrencisi gönderilmesi ve Tetova nüfus projesi hakkında görüşmelerde bulundular. </vt:lpstr>
      <vt:lpstr>Akademik Etkinlikler 6: Merkez Müdürümüz ve Yönetim Kurulu üyelerimiz, 22 Aralık 2022 Perşembe günü Tetova Devlet Üniversitesi Rektörü Prof.Dr. Kushtrim Ahmeti ve Edebiyat Fakültesi Dekanı Prof. Dr. Reshat Qahili’yi makamında ziyaret ettiler. Toplantıya Şarkiyat Bölüm Başkanı Adnan İsmaili de katıldı. Yapılan görüşmelerde Çanakkale Onsekiz Mart Üniversitesi ile Tetova Devlet Üniversitesi arasında akademik iş birliği imkanlarının geliştirilmesi, Osmanlıca öğrenimi için üniversitemiz Tarih Anabilim Dalına Yüksek Lisans öğrencisi gönderilmesi ve Tetova nüfus projesi hakkında görüşmelerde bulundular. </vt:lpstr>
      <vt:lpstr>Akademik Etkinlikler 6: Merkez Müdürümüz ve Yönetim Kurulu üyelerimiz, 22 Aralık 2022 Perşembe günü Tetova Devlet Üniversitesi Rektörü Prof.Dr. Kushtrim Ahmeti ve Edebiyat Fakültesi Dekanı Prof. Dr. Reshat Qahili’yi makamında ziyaret ettiler. Toplantıya Şarkiyat Bölüm Başkanı Adnan İsmaili de katıldı. Yapılan görüşmelerde Çanakkale Onsekiz Mart Üniversitesi ile Tetova Devlet Üniversitesi arasında akademik iş birliği imkanlarının geliştirilmesi, Osmanlıca öğrenimi için üniversitemiz Tarih Anabilim Dalına Yüksek Lisans öğrencisi gönderilmesi ve Tetova nüfus projesi hakkında görüşmelerde bulundular.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Hatırât-ı Abdülhamid Hân-ı Sânî</dc:title>
  <dc:creator>A.K.</dc:creator>
  <cp:lastModifiedBy>Yazar</cp:lastModifiedBy>
  <cp:revision>41</cp:revision>
  <dcterms:created xsi:type="dcterms:W3CDTF">2020-03-26T18:12:18Z</dcterms:created>
  <dcterms:modified xsi:type="dcterms:W3CDTF">2024-01-02T21:18:49Z</dcterms:modified>
</cp:coreProperties>
</file>