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91" r:id="rId5"/>
    <p:sldId id="292" r:id="rId6"/>
    <p:sldId id="293" r:id="rId7"/>
    <p:sldId id="295" r:id="rId8"/>
    <p:sldId id="296" r:id="rId9"/>
    <p:sldId id="304" r:id="rId10"/>
    <p:sldId id="298" r:id="rId11"/>
    <p:sldId id="294" r:id="rId12"/>
    <p:sldId id="299" r:id="rId13"/>
    <p:sldId id="280" r:id="rId14"/>
    <p:sldId id="300" r:id="rId15"/>
    <p:sldId id="277" r:id="rId16"/>
    <p:sldId id="301" r:id="rId17"/>
    <p:sldId id="302" r:id="rId18"/>
    <p:sldId id="315" r:id="rId19"/>
    <p:sldId id="305" r:id="rId20"/>
    <p:sldId id="306" r:id="rId21"/>
    <p:sldId id="303" r:id="rId22"/>
    <p:sldId id="307" r:id="rId23"/>
    <p:sldId id="276" r:id="rId24"/>
    <p:sldId id="308" r:id="rId25"/>
    <p:sldId id="309" r:id="rId26"/>
    <p:sldId id="310" r:id="rId27"/>
    <p:sldId id="311" r:id="rId28"/>
    <p:sldId id="314" r:id="rId29"/>
    <p:sldId id="312" r:id="rId30"/>
    <p:sldId id="313" r:id="rId31"/>
    <p:sldId id="259"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Poppins" panose="00000500000000000000" pitchFamily="2" charset="-94"/>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1PkmCMAZeBFLN4SW8tUk0zYS2P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7042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8342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989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0226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960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4467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673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09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722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05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5050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3659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872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542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1876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5778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505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8231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16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546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8243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221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66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11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918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183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2374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1"/>
        <p:cNvGrpSpPr/>
        <p:nvPr/>
      </p:nvGrpSpPr>
      <p:grpSpPr>
        <a:xfrm>
          <a:off x="0" y="0"/>
          <a:ext cx="0" cy="0"/>
          <a:chOff x="0" y="0"/>
          <a:chExt cx="0" cy="0"/>
        </a:xfrm>
      </p:grpSpPr>
      <p:sp>
        <p:nvSpPr>
          <p:cNvPr id="12" name="Google Shape;1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
        <p:cNvGrpSpPr/>
        <p:nvPr/>
      </p:nvGrpSpPr>
      <p:grpSpPr>
        <a:xfrm>
          <a:off x="0" y="0"/>
          <a:ext cx="0" cy="0"/>
          <a:chOff x="0" y="0"/>
          <a:chExt cx="0" cy="0"/>
        </a:xfrm>
      </p:grpSpPr>
      <p:sp>
        <p:nvSpPr>
          <p:cNvPr id="16" name="Google Shape;16;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1"/>
        <p:cNvGrpSpPr/>
        <p:nvPr/>
      </p:nvGrpSpPr>
      <p:grpSpPr>
        <a:xfrm>
          <a:off x="0" y="0"/>
          <a:ext cx="0" cy="0"/>
          <a:chOff x="0" y="0"/>
          <a:chExt cx="0" cy="0"/>
        </a:xfrm>
      </p:grpSpPr>
      <p:sp>
        <p:nvSpPr>
          <p:cNvPr id="22" name="Google Shape;2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7"/>
        <p:cNvGrpSpPr/>
        <p:nvPr/>
      </p:nvGrpSpPr>
      <p:grpSpPr>
        <a:xfrm>
          <a:off x="0" y="0"/>
          <a:ext cx="0" cy="0"/>
          <a:chOff x="0" y="0"/>
          <a:chExt cx="0" cy="0"/>
        </a:xfrm>
      </p:grpSpPr>
      <p:sp>
        <p:nvSpPr>
          <p:cNvPr id="28" name="Google Shape;28;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a:bodyPr>
          <a:lstStyle/>
          <a:p>
            <a:pPr marL="114300" indent="0" algn="ctr">
              <a:lnSpc>
                <a:spcPct val="100000"/>
              </a:lnSpc>
              <a:buNone/>
            </a:pPr>
            <a:r>
              <a:rPr lang="tr-TR" b="1" dirty="0"/>
              <a:t>ÇATKAV Dış Paydaş Toplantısı, 20.10.2023, Truva Oteli, Saat 14.00</a:t>
            </a:r>
          </a:p>
          <a:p>
            <a:pPr marL="114300" indent="0" algn="ctr">
              <a:lnSpc>
                <a:spcPct val="100000"/>
              </a:lnSpc>
              <a:buNone/>
            </a:pPr>
            <a:endParaRPr lang="tr-TR" b="1" dirty="0"/>
          </a:p>
          <a:p>
            <a:pPr marL="114300" indent="0" algn="ctr">
              <a:lnSpc>
                <a:spcPct val="100000"/>
              </a:lnSpc>
              <a:buNone/>
            </a:pPr>
            <a:endParaRPr lang="tr-TR" sz="2800" b="1" dirty="0"/>
          </a:p>
        </p:txBody>
      </p:sp>
      <p:pic>
        <p:nvPicPr>
          <p:cNvPr id="3" name="Resim 2">
            <a:extLst>
              <a:ext uri="{FF2B5EF4-FFF2-40B4-BE49-F238E27FC236}">
                <a16:creationId xmlns:a16="http://schemas.microsoft.com/office/drawing/2014/main" id="{6B631588-165C-9E43-F991-46603D84092F}"/>
              </a:ext>
            </a:extLst>
          </p:cNvPr>
          <p:cNvPicPr>
            <a:picLocks noChangeAspect="1"/>
          </p:cNvPicPr>
          <p:nvPr/>
        </p:nvPicPr>
        <p:blipFill>
          <a:blip r:embed="rId4"/>
          <a:stretch>
            <a:fillRect/>
          </a:stretch>
        </p:blipFill>
        <p:spPr>
          <a:xfrm>
            <a:off x="2042474" y="1997574"/>
            <a:ext cx="8107052" cy="4560217"/>
          </a:xfrm>
          <a:prstGeom prst="rect">
            <a:avLst/>
          </a:prstGeom>
        </p:spPr>
      </p:pic>
    </p:spTree>
    <p:extLst>
      <p:ext uri="{BB962C8B-B14F-4D97-AF65-F5344CB8AC3E}">
        <p14:creationId xmlns:p14="http://schemas.microsoft.com/office/powerpoint/2010/main" val="359764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İmparatorluktan Ulus Devlete Geçiş Süreci ve Cumhuriyetin İlanı Konferansı, 27.10.2023,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endParaRPr sz="2800" b="1" dirty="0">
              <a:latin typeface="Poppins"/>
              <a:ea typeface="Poppins"/>
              <a:cs typeface="Poppins"/>
              <a:sym typeface="Poppins"/>
            </a:endParaRPr>
          </a:p>
        </p:txBody>
      </p:sp>
      <p:sp>
        <p:nvSpPr>
          <p:cNvPr id="95" name="Google Shape;95;p3"/>
          <p:cNvSpPr txBox="1">
            <a:spLocks noGrp="1"/>
          </p:cNvSpPr>
          <p:nvPr>
            <p:ph type="body" idx="1"/>
          </p:nvPr>
        </p:nvSpPr>
        <p:spPr>
          <a:xfrm>
            <a:off x="3643744" y="1246910"/>
            <a:ext cx="5444839" cy="5611090"/>
          </a:xfrm>
          <a:prstGeom prst="rect">
            <a:avLst/>
          </a:prstGeom>
          <a:noFill/>
          <a:ln>
            <a:noFill/>
          </a:ln>
        </p:spPr>
        <p:txBody>
          <a:bodyPr spcFirstLastPara="1" wrap="square" lIns="91425" tIns="45700" rIns="91425" bIns="45700" anchor="t" anchorCtr="0">
            <a:normAutofit/>
          </a:bodyPr>
          <a:lstStyle/>
          <a:p>
            <a:pPr marL="0" lvl="0" indent="0" algn="just">
              <a:spcBef>
                <a:spcPts val="0"/>
              </a:spcBef>
              <a:buNone/>
            </a:pPr>
            <a:endParaRPr lang="tr-TR" dirty="0">
              <a:latin typeface="Poppins"/>
              <a:ea typeface="Poppins"/>
              <a:cs typeface="Poppins"/>
              <a:sym typeface="Poppins"/>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745" y="1246910"/>
            <a:ext cx="5376232" cy="5540389"/>
          </a:xfrm>
          <a:prstGeom prst="rect">
            <a:avLst/>
          </a:prstGeom>
        </p:spPr>
      </p:pic>
    </p:spTree>
    <p:extLst>
      <p:ext uri="{BB962C8B-B14F-4D97-AF65-F5344CB8AC3E}">
        <p14:creationId xmlns:p14="http://schemas.microsoft.com/office/powerpoint/2010/main" val="122590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1: İmparatorluktan Ulus Devlete Geçiş Süreci ve Cumhuriyetin İlanı Konferansı, 27.10.2023,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endParaRPr sz="2800" b="1" dirty="0">
              <a:latin typeface="Poppins"/>
              <a:ea typeface="Poppins"/>
              <a:cs typeface="Poppins"/>
              <a:sym typeface="Poppins"/>
            </a:endParaRPr>
          </a:p>
        </p:txBody>
      </p:sp>
      <p:pic>
        <p:nvPicPr>
          <p:cNvPr id="4" name="Resim 3">
            <a:extLst>
              <a:ext uri="{FF2B5EF4-FFF2-40B4-BE49-F238E27FC236}">
                <a16:creationId xmlns:a16="http://schemas.microsoft.com/office/drawing/2014/main" id="{449F04BE-8F91-E132-A7BC-0EDE66D3868D}"/>
              </a:ext>
            </a:extLst>
          </p:cNvPr>
          <p:cNvPicPr>
            <a:picLocks noChangeAspect="1"/>
          </p:cNvPicPr>
          <p:nvPr/>
        </p:nvPicPr>
        <p:blipFill>
          <a:blip r:embed="rId4"/>
          <a:stretch>
            <a:fillRect/>
          </a:stretch>
        </p:blipFill>
        <p:spPr>
          <a:xfrm>
            <a:off x="838200" y="1492007"/>
            <a:ext cx="3830067" cy="5106756"/>
          </a:xfrm>
          <a:prstGeom prst="rect">
            <a:avLst/>
          </a:prstGeom>
        </p:spPr>
      </p:pic>
      <p:pic>
        <p:nvPicPr>
          <p:cNvPr id="11" name="Resim 10">
            <a:extLst>
              <a:ext uri="{FF2B5EF4-FFF2-40B4-BE49-F238E27FC236}">
                <a16:creationId xmlns:a16="http://schemas.microsoft.com/office/drawing/2014/main" id="{DB8CCDD3-43C1-7D27-CC51-1C5571AADE61}"/>
              </a:ext>
            </a:extLst>
          </p:cNvPr>
          <p:cNvPicPr>
            <a:picLocks noChangeAspect="1"/>
          </p:cNvPicPr>
          <p:nvPr/>
        </p:nvPicPr>
        <p:blipFill>
          <a:blip r:embed="rId5"/>
          <a:stretch>
            <a:fillRect/>
          </a:stretch>
        </p:blipFill>
        <p:spPr>
          <a:xfrm>
            <a:off x="5008049" y="1492007"/>
            <a:ext cx="6806577" cy="5106756"/>
          </a:xfrm>
          <a:prstGeom prst="rect">
            <a:avLst/>
          </a:prstGeom>
        </p:spPr>
      </p:pic>
    </p:spTree>
    <p:extLst>
      <p:ext uri="{BB962C8B-B14F-4D97-AF65-F5344CB8AC3E}">
        <p14:creationId xmlns:p14="http://schemas.microsoft.com/office/powerpoint/2010/main" val="3481568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latin typeface="Poppins"/>
                <a:ea typeface="Poppins"/>
                <a:cs typeface="Poppins"/>
                <a:sym typeface="Poppins"/>
              </a:rPr>
              <a:t>Etkinlikler 2: 100. Yılında Lozan Antlaşması ve Türk-Yunan Nüfus Mübadelesi Paneli, 28.10.2023, Truva Oteli </a:t>
            </a:r>
            <a:endParaRPr sz="2800" b="1" dirty="0">
              <a:latin typeface="Poppins"/>
              <a:ea typeface="Poppins"/>
              <a:cs typeface="Poppins"/>
              <a:sym typeface="Poppins"/>
            </a:endParaRPr>
          </a:p>
        </p:txBody>
      </p:sp>
      <p:pic>
        <p:nvPicPr>
          <p:cNvPr id="4" name="Resim 3">
            <a:extLst>
              <a:ext uri="{FF2B5EF4-FFF2-40B4-BE49-F238E27FC236}">
                <a16:creationId xmlns:a16="http://schemas.microsoft.com/office/drawing/2014/main" id="{E1C9B663-4A53-CFD4-8CB5-98D7117E04F2}"/>
              </a:ext>
            </a:extLst>
          </p:cNvPr>
          <p:cNvPicPr>
            <a:picLocks noChangeAspect="1"/>
          </p:cNvPicPr>
          <p:nvPr/>
        </p:nvPicPr>
        <p:blipFill>
          <a:blip r:embed="rId4"/>
          <a:stretch>
            <a:fillRect/>
          </a:stretch>
        </p:blipFill>
        <p:spPr>
          <a:xfrm>
            <a:off x="1396858" y="1245400"/>
            <a:ext cx="9679638" cy="5473416"/>
          </a:xfrm>
          <a:prstGeom prst="rect">
            <a:avLst/>
          </a:prstGeom>
        </p:spPr>
      </p:pic>
    </p:spTree>
    <p:extLst>
      <p:ext uri="{BB962C8B-B14F-4D97-AF65-F5344CB8AC3E}">
        <p14:creationId xmlns:p14="http://schemas.microsoft.com/office/powerpoint/2010/main" val="647010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latin typeface="Poppins"/>
                <a:ea typeface="Poppins"/>
                <a:cs typeface="Poppins"/>
                <a:sym typeface="Poppins"/>
              </a:rPr>
              <a:t>Etkinlikler 2: 100. Yılında Lozan Antlaşması ve Türk-Yunan Nüfus Mübadelesi Paneli, 28.10.2023, Truva Oteli</a:t>
            </a:r>
            <a:endParaRPr sz="2800" b="1" dirty="0">
              <a:latin typeface="Poppins"/>
              <a:ea typeface="Poppins"/>
              <a:cs typeface="Poppins"/>
              <a:sym typeface="Poppins"/>
            </a:endParaRPr>
          </a:p>
        </p:txBody>
      </p:sp>
      <p:pic>
        <p:nvPicPr>
          <p:cNvPr id="6" name="Resim 5">
            <a:extLst>
              <a:ext uri="{FF2B5EF4-FFF2-40B4-BE49-F238E27FC236}">
                <a16:creationId xmlns:a16="http://schemas.microsoft.com/office/drawing/2014/main" id="{371C0E78-9BFE-A457-F7CF-D6F78D781F2B}"/>
              </a:ext>
            </a:extLst>
          </p:cNvPr>
          <p:cNvPicPr>
            <a:picLocks noChangeAspect="1"/>
          </p:cNvPicPr>
          <p:nvPr/>
        </p:nvPicPr>
        <p:blipFill>
          <a:blip r:embed="rId4"/>
          <a:stretch>
            <a:fillRect/>
          </a:stretch>
        </p:blipFill>
        <p:spPr>
          <a:xfrm>
            <a:off x="1385741" y="1246910"/>
            <a:ext cx="9561264" cy="5380133"/>
          </a:xfrm>
          <a:prstGeom prst="rect">
            <a:avLst/>
          </a:prstGeom>
        </p:spPr>
      </p:pic>
    </p:spTree>
    <p:extLst>
      <p:ext uri="{BB962C8B-B14F-4D97-AF65-F5344CB8AC3E}">
        <p14:creationId xmlns:p14="http://schemas.microsoft.com/office/powerpoint/2010/main" val="4286673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endParaRPr sz="2800" b="1" dirty="0">
              <a:latin typeface="Poppins"/>
              <a:ea typeface="Poppins"/>
              <a:cs typeface="Poppins"/>
              <a:sym typeface="Poppins"/>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842" y="1246910"/>
            <a:ext cx="3639539" cy="5477483"/>
          </a:xfrm>
          <a:prstGeom prst="rect">
            <a:avLst/>
          </a:prstGeom>
        </p:spPr>
      </p:pic>
    </p:spTree>
    <p:extLst>
      <p:ext uri="{BB962C8B-B14F-4D97-AF65-F5344CB8AC3E}">
        <p14:creationId xmlns:p14="http://schemas.microsoft.com/office/powerpoint/2010/main" val="3253879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pic>
        <p:nvPicPr>
          <p:cNvPr id="6" name="Resim 5">
            <a:extLst>
              <a:ext uri="{FF2B5EF4-FFF2-40B4-BE49-F238E27FC236}">
                <a16:creationId xmlns:a16="http://schemas.microsoft.com/office/drawing/2014/main" id="{696ADB0C-B7ED-C38B-94BB-1C7FCA637C26}"/>
              </a:ext>
            </a:extLst>
          </p:cNvPr>
          <p:cNvPicPr>
            <a:picLocks noChangeAspect="1"/>
          </p:cNvPicPr>
          <p:nvPr/>
        </p:nvPicPr>
        <p:blipFill>
          <a:blip r:embed="rId4"/>
          <a:stretch>
            <a:fillRect/>
          </a:stretch>
        </p:blipFill>
        <p:spPr>
          <a:xfrm>
            <a:off x="2113471" y="1246910"/>
            <a:ext cx="8246588" cy="5497726"/>
          </a:xfrm>
          <a:prstGeom prst="rect">
            <a:avLst/>
          </a:prstGeom>
        </p:spPr>
      </p:pic>
      <p:sp>
        <p:nvSpPr>
          <p:cNvPr id="9" name="Google Shape;94;p3">
            <a:extLst>
              <a:ext uri="{FF2B5EF4-FFF2-40B4-BE49-F238E27FC236}">
                <a16:creationId xmlns:a16="http://schemas.microsoft.com/office/drawing/2014/main" id="{46F82BBB-E761-BF42-C5F3-438578DC3076}"/>
              </a:ext>
            </a:extLst>
          </p:cNvPr>
          <p:cNvSpPr txBox="1">
            <a:spLocks/>
          </p:cNvSpPr>
          <p:nvPr/>
        </p:nvSpPr>
        <p:spPr>
          <a:xfrm>
            <a:off x="1111577" y="280285"/>
            <a:ext cx="10515600" cy="881784"/>
          </a:xfrm>
          <a:prstGeom prst="rect">
            <a:avLst/>
          </a:prstGeom>
          <a:noFill/>
          <a:ln>
            <a:noFill/>
          </a:ln>
        </p:spPr>
        <p:txBody>
          <a:bodyPr spcFirstLastPara="1" wrap="square" lIns="91425" tIns="45700" rIns="91425" bIns="45700" anchor="b"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spTree>
    <p:extLst>
      <p:ext uri="{BB962C8B-B14F-4D97-AF65-F5344CB8AC3E}">
        <p14:creationId xmlns:p14="http://schemas.microsoft.com/office/powerpoint/2010/main" val="61023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83297"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8" name="Resim 7">
            <a:extLst>
              <a:ext uri="{FF2B5EF4-FFF2-40B4-BE49-F238E27FC236}">
                <a16:creationId xmlns:a16="http://schemas.microsoft.com/office/drawing/2014/main" id="{AFA14F8F-D5DD-63BA-FB1D-95F6FC0CDBAE}"/>
              </a:ext>
            </a:extLst>
          </p:cNvPr>
          <p:cNvPicPr>
            <a:picLocks noChangeAspect="1"/>
          </p:cNvPicPr>
          <p:nvPr/>
        </p:nvPicPr>
        <p:blipFill>
          <a:blip r:embed="rId4"/>
          <a:stretch>
            <a:fillRect/>
          </a:stretch>
        </p:blipFill>
        <p:spPr>
          <a:xfrm>
            <a:off x="2255167" y="1246910"/>
            <a:ext cx="8161452" cy="5440967"/>
          </a:xfrm>
          <a:prstGeom prst="rect">
            <a:avLst/>
          </a:prstGeom>
        </p:spPr>
      </p:pic>
    </p:spTree>
    <p:extLst>
      <p:ext uri="{BB962C8B-B14F-4D97-AF65-F5344CB8AC3E}">
        <p14:creationId xmlns:p14="http://schemas.microsoft.com/office/powerpoint/2010/main" val="340217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083297"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3" name="Resim 2">
            <a:extLst>
              <a:ext uri="{FF2B5EF4-FFF2-40B4-BE49-F238E27FC236}">
                <a16:creationId xmlns:a16="http://schemas.microsoft.com/office/drawing/2014/main" id="{4AF25B3A-DD56-B0F9-6D22-CACD2D7E95FE}"/>
              </a:ext>
            </a:extLst>
          </p:cNvPr>
          <p:cNvPicPr>
            <a:picLocks noChangeAspect="1"/>
          </p:cNvPicPr>
          <p:nvPr/>
        </p:nvPicPr>
        <p:blipFill>
          <a:blip r:embed="rId4"/>
          <a:stretch>
            <a:fillRect/>
          </a:stretch>
        </p:blipFill>
        <p:spPr>
          <a:xfrm>
            <a:off x="2622517" y="1491267"/>
            <a:ext cx="7680980" cy="5120654"/>
          </a:xfrm>
          <a:prstGeom prst="rect">
            <a:avLst/>
          </a:prstGeom>
        </p:spPr>
      </p:pic>
    </p:spTree>
    <p:extLst>
      <p:ext uri="{BB962C8B-B14F-4D97-AF65-F5344CB8AC3E}">
        <p14:creationId xmlns:p14="http://schemas.microsoft.com/office/powerpoint/2010/main" val="18984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9857" y="365126"/>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2" name="Resim 1">
            <a:extLst>
              <a:ext uri="{FF2B5EF4-FFF2-40B4-BE49-F238E27FC236}">
                <a16:creationId xmlns:a16="http://schemas.microsoft.com/office/drawing/2014/main" id="{43672CDF-5850-676D-91B7-1DB0BEDAF984}"/>
              </a:ext>
            </a:extLst>
          </p:cNvPr>
          <p:cNvPicPr>
            <a:picLocks noChangeAspect="1"/>
          </p:cNvPicPr>
          <p:nvPr/>
        </p:nvPicPr>
        <p:blipFill>
          <a:blip r:embed="rId4"/>
          <a:stretch>
            <a:fillRect/>
          </a:stretch>
        </p:blipFill>
        <p:spPr>
          <a:xfrm>
            <a:off x="2149311" y="1384443"/>
            <a:ext cx="7662647" cy="5108431"/>
          </a:xfrm>
          <a:prstGeom prst="rect">
            <a:avLst/>
          </a:prstGeom>
        </p:spPr>
      </p:pic>
    </p:spTree>
    <p:extLst>
      <p:ext uri="{BB962C8B-B14F-4D97-AF65-F5344CB8AC3E}">
        <p14:creationId xmlns:p14="http://schemas.microsoft.com/office/powerpoint/2010/main" val="217211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2"/>
          <p:cNvSpPr txBox="1">
            <a:spLocks noGrp="1"/>
          </p:cNvSpPr>
          <p:nvPr>
            <p:ph type="ctrTitle"/>
          </p:nvPr>
        </p:nvSpPr>
        <p:spPr>
          <a:xfrm>
            <a:off x="0" y="1122363"/>
            <a:ext cx="12192000" cy="2313564"/>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Poppins"/>
              <a:buNone/>
            </a:pPr>
            <a:r>
              <a:rPr lang="tr-TR" sz="4800" dirty="0">
                <a:solidFill>
                  <a:schemeClr val="lt1"/>
                </a:solidFill>
                <a:latin typeface="Poppins"/>
                <a:ea typeface="Poppins"/>
                <a:cs typeface="Poppins"/>
                <a:sym typeface="Poppins"/>
              </a:rPr>
              <a:t>BALKAN VE EGE UYGULAMA VE ARAŞTIRMA MERKEZİ</a:t>
            </a:r>
            <a:endParaRPr sz="4800" dirty="0">
              <a:solidFill>
                <a:schemeClr val="lt1"/>
              </a:solidFill>
              <a:latin typeface="Poppins"/>
              <a:ea typeface="Poppins"/>
              <a:cs typeface="Poppins"/>
              <a:sym typeface="Poppins"/>
            </a:endParaRPr>
          </a:p>
        </p:txBody>
      </p:sp>
      <p:sp>
        <p:nvSpPr>
          <p:cNvPr id="89" name="Google Shape;89;p2"/>
          <p:cNvSpPr txBox="1">
            <a:spLocks noGrp="1"/>
          </p:cNvSpPr>
          <p:nvPr>
            <p:ph type="subTitle" idx="1"/>
          </p:nvPr>
        </p:nvSpPr>
        <p:spPr>
          <a:xfrm>
            <a:off x="1524000" y="4206498"/>
            <a:ext cx="9144000" cy="10065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tr-TR" sz="4800" dirty="0">
                <a:solidFill>
                  <a:schemeClr val="lt1"/>
                </a:solidFill>
                <a:latin typeface="Poppins"/>
                <a:ea typeface="Poppins"/>
                <a:cs typeface="Poppins"/>
                <a:sym typeface="Poppins"/>
              </a:rPr>
              <a:t>2023 YILI FAALİYETLERİ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252980" y="406219"/>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4" name="Resim 3">
            <a:extLst>
              <a:ext uri="{FF2B5EF4-FFF2-40B4-BE49-F238E27FC236}">
                <a16:creationId xmlns:a16="http://schemas.microsoft.com/office/drawing/2014/main" id="{20B15E76-0182-60CA-6BC8-DB643261EDE2}"/>
              </a:ext>
            </a:extLst>
          </p:cNvPr>
          <p:cNvPicPr>
            <a:picLocks noChangeAspect="1"/>
          </p:cNvPicPr>
          <p:nvPr/>
        </p:nvPicPr>
        <p:blipFill>
          <a:blip r:embed="rId4"/>
          <a:stretch>
            <a:fillRect/>
          </a:stretch>
        </p:blipFill>
        <p:spPr>
          <a:xfrm>
            <a:off x="2188885" y="1335300"/>
            <a:ext cx="7831808" cy="5221205"/>
          </a:xfrm>
          <a:prstGeom prst="rect">
            <a:avLst/>
          </a:prstGeom>
        </p:spPr>
      </p:pic>
    </p:spTree>
    <p:extLst>
      <p:ext uri="{BB962C8B-B14F-4D97-AF65-F5344CB8AC3E}">
        <p14:creationId xmlns:p14="http://schemas.microsoft.com/office/powerpoint/2010/main" val="1706010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0431" y="365126"/>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3" name="Resim 2">
            <a:extLst>
              <a:ext uri="{FF2B5EF4-FFF2-40B4-BE49-F238E27FC236}">
                <a16:creationId xmlns:a16="http://schemas.microsoft.com/office/drawing/2014/main" id="{C4B5C682-E596-6DE7-A6BA-97C2B22D0214}"/>
              </a:ext>
            </a:extLst>
          </p:cNvPr>
          <p:cNvPicPr>
            <a:picLocks noChangeAspect="1"/>
          </p:cNvPicPr>
          <p:nvPr/>
        </p:nvPicPr>
        <p:blipFill>
          <a:blip r:embed="rId4"/>
          <a:stretch>
            <a:fillRect/>
          </a:stretch>
        </p:blipFill>
        <p:spPr>
          <a:xfrm>
            <a:off x="1948205" y="1246910"/>
            <a:ext cx="8295589" cy="5530393"/>
          </a:xfrm>
          <a:prstGeom prst="rect">
            <a:avLst/>
          </a:prstGeom>
        </p:spPr>
      </p:pic>
    </p:spTree>
    <p:extLst>
      <p:ext uri="{BB962C8B-B14F-4D97-AF65-F5344CB8AC3E}">
        <p14:creationId xmlns:p14="http://schemas.microsoft.com/office/powerpoint/2010/main" val="243438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02150" y="308566"/>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b="1" dirty="0">
                <a:latin typeface="Poppins"/>
                <a:ea typeface="Poppins"/>
                <a:cs typeface="Poppins"/>
                <a:sym typeface="Poppins"/>
              </a:rPr>
              <a:t>Etkinlikler 3: Cumhuriyetin 100. Yılında Lozan Barış Antlaşması Sempozyumu, 2-3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a:t>
            </a:r>
          </a:p>
        </p:txBody>
      </p:sp>
      <p:pic>
        <p:nvPicPr>
          <p:cNvPr id="4" name="Resim 3">
            <a:extLst>
              <a:ext uri="{FF2B5EF4-FFF2-40B4-BE49-F238E27FC236}">
                <a16:creationId xmlns:a16="http://schemas.microsoft.com/office/drawing/2014/main" id="{43D00264-3DCE-936A-D607-703039230129}"/>
              </a:ext>
            </a:extLst>
          </p:cNvPr>
          <p:cNvPicPr>
            <a:picLocks noChangeAspect="1"/>
          </p:cNvPicPr>
          <p:nvPr/>
        </p:nvPicPr>
        <p:blipFill>
          <a:blip r:embed="rId4"/>
          <a:stretch>
            <a:fillRect/>
          </a:stretch>
        </p:blipFill>
        <p:spPr>
          <a:xfrm>
            <a:off x="2132324" y="1324727"/>
            <a:ext cx="8199454" cy="5466303"/>
          </a:xfrm>
          <a:prstGeom prst="rect">
            <a:avLst/>
          </a:prstGeom>
        </p:spPr>
      </p:pic>
    </p:spTree>
    <p:extLst>
      <p:ext uri="{BB962C8B-B14F-4D97-AF65-F5344CB8AC3E}">
        <p14:creationId xmlns:p14="http://schemas.microsoft.com/office/powerpoint/2010/main" val="2017532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dirty="0">
                <a:latin typeface="Poppins"/>
                <a:ea typeface="Poppins"/>
                <a:cs typeface="Poppins"/>
                <a:sym typeface="Poppins"/>
              </a:rPr>
              <a:t>   </a:t>
            </a:r>
            <a:r>
              <a:rPr lang="tr-TR" sz="2800" b="1" dirty="0">
                <a:latin typeface="Poppins"/>
                <a:ea typeface="Poppins"/>
                <a:cs typeface="Poppins"/>
                <a:sym typeface="Poppins"/>
              </a:rPr>
              <a:t>Etkinlikler 4: Prof. Dr. </a:t>
            </a:r>
            <a:r>
              <a:rPr lang="tr-TR" sz="2800" b="1" dirty="0" err="1">
                <a:latin typeface="Poppins"/>
                <a:ea typeface="Poppins"/>
                <a:cs typeface="Poppins"/>
                <a:sym typeface="Poppins"/>
              </a:rPr>
              <a:t>Suraiya</a:t>
            </a:r>
            <a:r>
              <a:rPr lang="tr-TR" sz="2800" b="1" dirty="0">
                <a:latin typeface="Poppins"/>
                <a:ea typeface="Poppins"/>
                <a:cs typeface="Poppins"/>
                <a:sym typeface="Poppins"/>
              </a:rPr>
              <a:t> </a:t>
            </a:r>
            <a:r>
              <a:rPr lang="tr-TR" sz="2800" b="1" dirty="0" err="1">
                <a:latin typeface="Poppins"/>
                <a:ea typeface="Poppins"/>
                <a:cs typeface="Poppins"/>
                <a:sym typeface="Poppins"/>
              </a:rPr>
              <a:t>Faroqhi</a:t>
            </a:r>
            <a:r>
              <a:rPr lang="tr-TR" sz="2800" b="1" dirty="0">
                <a:latin typeface="Poppins"/>
                <a:ea typeface="Poppins"/>
                <a:cs typeface="Poppins"/>
                <a:sym typeface="Poppins"/>
              </a:rPr>
              <a:t>, «Osmanlı Tebaasının Yarısı: Kendini ve Çocuklarını Korumaya Çalışan Kadınlar» Konferansı, 17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Saat 14.00</a:t>
            </a:r>
            <a:endParaRPr sz="2800" b="1" dirty="0">
              <a:latin typeface="Poppins"/>
              <a:ea typeface="Poppins"/>
              <a:cs typeface="Poppins"/>
              <a:sym typeface="Poppins"/>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817" y="1133789"/>
            <a:ext cx="4285662" cy="5611090"/>
          </a:xfrm>
          <a:prstGeom prst="rect">
            <a:avLst/>
          </a:prstGeom>
        </p:spPr>
      </p:pic>
    </p:spTree>
    <p:extLst>
      <p:ext uri="{BB962C8B-B14F-4D97-AF65-F5344CB8AC3E}">
        <p14:creationId xmlns:p14="http://schemas.microsoft.com/office/powerpoint/2010/main" val="1453062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dirty="0">
                <a:latin typeface="Poppins"/>
                <a:ea typeface="Poppins"/>
                <a:cs typeface="Poppins"/>
                <a:sym typeface="Poppins"/>
              </a:rPr>
              <a:t>   </a:t>
            </a:r>
            <a:r>
              <a:rPr lang="tr-TR" sz="2800" b="1" dirty="0">
                <a:latin typeface="Poppins"/>
                <a:ea typeface="Poppins"/>
                <a:cs typeface="Poppins"/>
                <a:sym typeface="Poppins"/>
              </a:rPr>
              <a:t>Etkinlikler 4: Prof. Dr. </a:t>
            </a:r>
            <a:r>
              <a:rPr lang="tr-TR" sz="2800" b="1" dirty="0" err="1">
                <a:latin typeface="Poppins"/>
                <a:ea typeface="Poppins"/>
                <a:cs typeface="Poppins"/>
                <a:sym typeface="Poppins"/>
              </a:rPr>
              <a:t>Suraiya</a:t>
            </a:r>
            <a:r>
              <a:rPr lang="tr-TR" sz="2800" b="1" dirty="0">
                <a:latin typeface="Poppins"/>
                <a:ea typeface="Poppins"/>
                <a:cs typeface="Poppins"/>
                <a:sym typeface="Poppins"/>
              </a:rPr>
              <a:t> </a:t>
            </a:r>
            <a:r>
              <a:rPr lang="tr-TR" sz="2800" b="1" dirty="0" err="1">
                <a:latin typeface="Poppins"/>
                <a:ea typeface="Poppins"/>
                <a:cs typeface="Poppins"/>
                <a:sym typeface="Poppins"/>
              </a:rPr>
              <a:t>Faroqhi</a:t>
            </a:r>
            <a:r>
              <a:rPr lang="tr-TR" sz="2800" b="1" dirty="0">
                <a:latin typeface="Poppins"/>
                <a:ea typeface="Poppins"/>
                <a:cs typeface="Poppins"/>
                <a:sym typeface="Poppins"/>
              </a:rPr>
              <a:t>, «Osmanlı Tebaasının Yarısı: Kendini ve Çocuklarını Korumaya Çalışan Kadınlar» Konferansı , 17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Saat 14.00</a:t>
            </a:r>
            <a:endParaRPr sz="2800" b="1" dirty="0">
              <a:latin typeface="Poppins"/>
              <a:ea typeface="Poppins"/>
              <a:cs typeface="Poppins"/>
              <a:sym typeface="Poppins"/>
            </a:endParaRPr>
          </a:p>
        </p:txBody>
      </p:sp>
      <p:pic>
        <p:nvPicPr>
          <p:cNvPr id="4" name="Resim 3">
            <a:extLst>
              <a:ext uri="{FF2B5EF4-FFF2-40B4-BE49-F238E27FC236}">
                <a16:creationId xmlns:a16="http://schemas.microsoft.com/office/drawing/2014/main" id="{28B71EA9-A548-B2A7-6C19-AC78C0207E66}"/>
              </a:ext>
            </a:extLst>
          </p:cNvPr>
          <p:cNvPicPr>
            <a:picLocks noChangeAspect="1"/>
          </p:cNvPicPr>
          <p:nvPr/>
        </p:nvPicPr>
        <p:blipFill>
          <a:blip r:embed="rId4"/>
          <a:stretch>
            <a:fillRect/>
          </a:stretch>
        </p:blipFill>
        <p:spPr>
          <a:xfrm>
            <a:off x="893845" y="1407441"/>
            <a:ext cx="3507315" cy="2322725"/>
          </a:xfrm>
          <a:prstGeom prst="rect">
            <a:avLst/>
          </a:prstGeom>
        </p:spPr>
      </p:pic>
      <p:pic>
        <p:nvPicPr>
          <p:cNvPr id="6" name="Resim 5">
            <a:extLst>
              <a:ext uri="{FF2B5EF4-FFF2-40B4-BE49-F238E27FC236}">
                <a16:creationId xmlns:a16="http://schemas.microsoft.com/office/drawing/2014/main" id="{17D4E8D3-809F-DBBA-9B7F-941A45AF465C}"/>
              </a:ext>
            </a:extLst>
          </p:cNvPr>
          <p:cNvPicPr>
            <a:picLocks noChangeAspect="1"/>
          </p:cNvPicPr>
          <p:nvPr/>
        </p:nvPicPr>
        <p:blipFill>
          <a:blip r:embed="rId5"/>
          <a:stretch>
            <a:fillRect/>
          </a:stretch>
        </p:blipFill>
        <p:spPr>
          <a:xfrm>
            <a:off x="1382548" y="4044098"/>
            <a:ext cx="4005521" cy="2652663"/>
          </a:xfrm>
          <a:prstGeom prst="rect">
            <a:avLst/>
          </a:prstGeom>
        </p:spPr>
      </p:pic>
      <p:pic>
        <p:nvPicPr>
          <p:cNvPr id="8" name="Resim 7">
            <a:extLst>
              <a:ext uri="{FF2B5EF4-FFF2-40B4-BE49-F238E27FC236}">
                <a16:creationId xmlns:a16="http://schemas.microsoft.com/office/drawing/2014/main" id="{3F257F6A-173A-E04A-712B-1143F3A900D9}"/>
              </a:ext>
            </a:extLst>
          </p:cNvPr>
          <p:cNvPicPr>
            <a:picLocks noChangeAspect="1"/>
          </p:cNvPicPr>
          <p:nvPr/>
        </p:nvPicPr>
        <p:blipFill>
          <a:blip r:embed="rId6"/>
          <a:stretch>
            <a:fillRect/>
          </a:stretch>
        </p:blipFill>
        <p:spPr>
          <a:xfrm>
            <a:off x="5722014" y="1362664"/>
            <a:ext cx="5813301" cy="3849868"/>
          </a:xfrm>
          <a:prstGeom prst="rect">
            <a:avLst/>
          </a:prstGeom>
        </p:spPr>
      </p:pic>
    </p:spTree>
    <p:extLst>
      <p:ext uri="{BB962C8B-B14F-4D97-AF65-F5344CB8AC3E}">
        <p14:creationId xmlns:p14="http://schemas.microsoft.com/office/powerpoint/2010/main" val="895836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dirty="0">
                <a:latin typeface="Poppins"/>
                <a:ea typeface="Poppins"/>
                <a:cs typeface="Poppins"/>
                <a:sym typeface="Poppins"/>
              </a:rPr>
              <a:t>   </a:t>
            </a:r>
            <a:r>
              <a:rPr lang="tr-TR" sz="2800" b="1" dirty="0">
                <a:latin typeface="Poppins"/>
                <a:ea typeface="Poppins"/>
                <a:cs typeface="Poppins"/>
                <a:sym typeface="Poppins"/>
              </a:rPr>
              <a:t>Etkinlikler 4: Prof. Dr. </a:t>
            </a:r>
            <a:r>
              <a:rPr lang="tr-TR" sz="2800" b="1" dirty="0" err="1">
                <a:latin typeface="Poppins"/>
                <a:ea typeface="Poppins"/>
                <a:cs typeface="Poppins"/>
                <a:sym typeface="Poppins"/>
              </a:rPr>
              <a:t>Suraiya</a:t>
            </a:r>
            <a:r>
              <a:rPr lang="tr-TR" sz="2800" b="1" dirty="0">
                <a:latin typeface="Poppins"/>
                <a:ea typeface="Poppins"/>
                <a:cs typeface="Poppins"/>
                <a:sym typeface="Poppins"/>
              </a:rPr>
              <a:t> </a:t>
            </a:r>
            <a:r>
              <a:rPr lang="tr-TR" sz="2800" b="1" dirty="0" err="1">
                <a:latin typeface="Poppins"/>
                <a:ea typeface="Poppins"/>
                <a:cs typeface="Poppins"/>
                <a:sym typeface="Poppins"/>
              </a:rPr>
              <a:t>Faroqhi</a:t>
            </a:r>
            <a:r>
              <a:rPr lang="tr-TR" sz="2800" b="1" dirty="0">
                <a:latin typeface="Poppins"/>
                <a:ea typeface="Poppins"/>
                <a:cs typeface="Poppins"/>
                <a:sym typeface="Poppins"/>
              </a:rPr>
              <a:t>, «Osmanlı Tebaasının Yarısı: Kendini ve Çocuklarını Korumaya Çalışan Kadınlar» Konferansı , 17 Kasım 2023, </a:t>
            </a:r>
            <a:r>
              <a:rPr lang="tr-TR" sz="2800" b="1" dirty="0" err="1">
                <a:latin typeface="Poppins"/>
                <a:ea typeface="Poppins"/>
                <a:cs typeface="Poppins"/>
                <a:sym typeface="Poppins"/>
              </a:rPr>
              <a:t>Troia</a:t>
            </a:r>
            <a:r>
              <a:rPr lang="tr-TR" sz="2800" b="1" dirty="0">
                <a:latin typeface="Poppins"/>
                <a:ea typeface="Poppins"/>
                <a:cs typeface="Poppins"/>
                <a:sym typeface="Poppins"/>
              </a:rPr>
              <a:t> Kültür Merkezi, Saat 14.00</a:t>
            </a:r>
            <a:endParaRPr sz="2800" b="1" dirty="0">
              <a:latin typeface="Poppins"/>
              <a:ea typeface="Poppins"/>
              <a:cs typeface="Poppins"/>
              <a:sym typeface="Poppins"/>
            </a:endParaRPr>
          </a:p>
        </p:txBody>
      </p:sp>
      <p:pic>
        <p:nvPicPr>
          <p:cNvPr id="3" name="Resim 2">
            <a:extLst>
              <a:ext uri="{FF2B5EF4-FFF2-40B4-BE49-F238E27FC236}">
                <a16:creationId xmlns:a16="http://schemas.microsoft.com/office/drawing/2014/main" id="{B9A5A47E-7F12-815B-0B79-17889FD0673C}"/>
              </a:ext>
            </a:extLst>
          </p:cNvPr>
          <p:cNvPicPr>
            <a:picLocks noChangeAspect="1"/>
          </p:cNvPicPr>
          <p:nvPr/>
        </p:nvPicPr>
        <p:blipFill>
          <a:blip r:embed="rId4"/>
          <a:stretch>
            <a:fillRect/>
          </a:stretch>
        </p:blipFill>
        <p:spPr>
          <a:xfrm>
            <a:off x="2243579" y="1246910"/>
            <a:ext cx="8210748" cy="5437581"/>
          </a:xfrm>
          <a:prstGeom prst="rect">
            <a:avLst/>
          </a:prstGeom>
        </p:spPr>
      </p:pic>
    </p:spTree>
    <p:extLst>
      <p:ext uri="{BB962C8B-B14F-4D97-AF65-F5344CB8AC3E}">
        <p14:creationId xmlns:p14="http://schemas.microsoft.com/office/powerpoint/2010/main" val="487537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fontScale="90000"/>
          </a:bodyPr>
          <a:lstStyle/>
          <a:p>
            <a:pPr lvl="0" algn="ctr"/>
            <a:r>
              <a:rPr lang="tr-TR" sz="2800" dirty="0">
                <a:latin typeface="Poppins"/>
                <a:ea typeface="Poppins"/>
                <a:cs typeface="Poppins"/>
                <a:sym typeface="Poppins"/>
              </a:rPr>
              <a:t>   </a:t>
            </a:r>
            <a:r>
              <a:rPr lang="tr-TR" sz="2800" b="1" dirty="0">
                <a:latin typeface="Poppins"/>
                <a:ea typeface="Poppins"/>
                <a:cs typeface="Poppins"/>
                <a:sym typeface="Poppins"/>
              </a:rPr>
              <a:t>Etkinlikler 4: Prof. Dr. </a:t>
            </a:r>
            <a:r>
              <a:rPr lang="tr-TR" sz="2800" b="1" dirty="0" err="1">
                <a:latin typeface="Poppins"/>
                <a:ea typeface="Poppins"/>
                <a:cs typeface="Poppins"/>
                <a:sym typeface="Poppins"/>
              </a:rPr>
              <a:t>Suraiya</a:t>
            </a:r>
            <a:r>
              <a:rPr lang="tr-TR" sz="2800" b="1" dirty="0">
                <a:latin typeface="Poppins"/>
                <a:ea typeface="Poppins"/>
                <a:cs typeface="Poppins"/>
                <a:sym typeface="Poppins"/>
              </a:rPr>
              <a:t> </a:t>
            </a:r>
            <a:r>
              <a:rPr lang="tr-TR" sz="2800" b="1" dirty="0" err="1">
                <a:latin typeface="Poppins"/>
                <a:ea typeface="Poppins"/>
                <a:cs typeface="Poppins"/>
                <a:sym typeface="Poppins"/>
              </a:rPr>
              <a:t>Faroqhi</a:t>
            </a:r>
            <a:r>
              <a:rPr lang="tr-TR" sz="2800" b="1" dirty="0">
                <a:latin typeface="Poppins"/>
                <a:ea typeface="Poppins"/>
                <a:cs typeface="Poppins"/>
                <a:sym typeface="Poppins"/>
              </a:rPr>
              <a:t>, «Osmanlı Tebaasının Yarısı: Kendini ve Çocuklarını Korumaya Çalışan Kadınlar» Konferansı</a:t>
            </a:r>
            <a:endParaRPr sz="2800" b="1" dirty="0">
              <a:latin typeface="Poppins"/>
              <a:ea typeface="Poppins"/>
              <a:cs typeface="Poppins"/>
              <a:sym typeface="Poppins"/>
            </a:endParaRPr>
          </a:p>
        </p:txBody>
      </p:sp>
      <p:pic>
        <p:nvPicPr>
          <p:cNvPr id="4" name="Resim 3">
            <a:extLst>
              <a:ext uri="{FF2B5EF4-FFF2-40B4-BE49-F238E27FC236}">
                <a16:creationId xmlns:a16="http://schemas.microsoft.com/office/drawing/2014/main" id="{A8DF5620-455E-5FDC-10AE-4275F4088D6E}"/>
              </a:ext>
            </a:extLst>
          </p:cNvPr>
          <p:cNvPicPr>
            <a:picLocks noChangeAspect="1"/>
          </p:cNvPicPr>
          <p:nvPr/>
        </p:nvPicPr>
        <p:blipFill>
          <a:blip r:embed="rId4"/>
          <a:stretch>
            <a:fillRect/>
          </a:stretch>
        </p:blipFill>
        <p:spPr>
          <a:xfrm>
            <a:off x="2121005" y="1246910"/>
            <a:ext cx="8399308" cy="5562456"/>
          </a:xfrm>
          <a:prstGeom prst="rect">
            <a:avLst/>
          </a:prstGeom>
        </p:spPr>
      </p:pic>
    </p:spTree>
    <p:extLst>
      <p:ext uri="{BB962C8B-B14F-4D97-AF65-F5344CB8AC3E}">
        <p14:creationId xmlns:p14="http://schemas.microsoft.com/office/powerpoint/2010/main" val="956064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0431" y="732771"/>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dirty="0">
                <a:latin typeface="Poppins"/>
                <a:ea typeface="Poppins"/>
                <a:cs typeface="Poppins"/>
                <a:sym typeface="Poppins"/>
              </a:rPr>
              <a:t>   </a:t>
            </a:r>
            <a:br>
              <a:rPr lang="tr-TR" sz="2800" dirty="0">
                <a:latin typeface="Poppins"/>
                <a:ea typeface="Poppins"/>
                <a:cs typeface="Poppins"/>
                <a:sym typeface="Poppins"/>
              </a:rPr>
            </a:br>
            <a:br>
              <a:rPr lang="tr-TR" sz="2800" dirty="0">
                <a:latin typeface="Poppins"/>
                <a:ea typeface="Poppins"/>
                <a:cs typeface="Poppins"/>
                <a:sym typeface="Poppins"/>
              </a:rPr>
            </a:br>
            <a:r>
              <a:rPr lang="tr-TR" sz="2800" b="1" dirty="0">
                <a:latin typeface="Poppins"/>
                <a:ea typeface="Poppins"/>
                <a:cs typeface="Poppins"/>
                <a:sym typeface="Poppins"/>
              </a:rPr>
              <a:t>Etkinlikler 5: "Cumhuriyetin 100. Yılında Balkanlar ve Türkiye Paneli, Namık Kemal Üniversitesi, Rektörlük Konferans Salonu, 14 Aralık 2023, Saat 14.00 </a:t>
            </a:r>
            <a:br>
              <a:rPr lang="tr-TR" sz="1800" dirty="0">
                <a:effectLst/>
                <a:latin typeface="Calibri" panose="020F0502020204030204" pitchFamily="34" charset="0"/>
                <a:ea typeface="Calibri" panose="020F0502020204030204" pitchFamily="34" charset="0"/>
                <a:cs typeface="Arial" panose="020B0604020202020204" pitchFamily="34" charset="0"/>
              </a:rPr>
            </a:br>
            <a:endParaRPr sz="2800" b="1" dirty="0">
              <a:latin typeface="Poppins"/>
              <a:ea typeface="Poppins"/>
              <a:cs typeface="Poppins"/>
              <a:sym typeface="Poppins"/>
            </a:endParaRPr>
          </a:p>
        </p:txBody>
      </p:sp>
      <p:pic>
        <p:nvPicPr>
          <p:cNvPr id="3" name="Resim 2">
            <a:extLst>
              <a:ext uri="{FF2B5EF4-FFF2-40B4-BE49-F238E27FC236}">
                <a16:creationId xmlns:a16="http://schemas.microsoft.com/office/drawing/2014/main" id="{90009539-18AA-5B61-DDF8-9378D08CF41C}"/>
              </a:ext>
            </a:extLst>
          </p:cNvPr>
          <p:cNvPicPr>
            <a:picLocks noChangeAspect="1"/>
          </p:cNvPicPr>
          <p:nvPr/>
        </p:nvPicPr>
        <p:blipFill>
          <a:blip r:embed="rId4"/>
          <a:stretch>
            <a:fillRect/>
          </a:stretch>
        </p:blipFill>
        <p:spPr>
          <a:xfrm>
            <a:off x="3374010" y="1246910"/>
            <a:ext cx="5443979" cy="5443979"/>
          </a:xfrm>
          <a:prstGeom prst="rect">
            <a:avLst/>
          </a:prstGeom>
        </p:spPr>
      </p:pic>
    </p:spTree>
    <p:extLst>
      <p:ext uri="{BB962C8B-B14F-4D97-AF65-F5344CB8AC3E}">
        <p14:creationId xmlns:p14="http://schemas.microsoft.com/office/powerpoint/2010/main" val="215167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0431" y="732771"/>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dirty="0">
                <a:latin typeface="Poppins"/>
                <a:ea typeface="Poppins"/>
                <a:cs typeface="Poppins"/>
                <a:sym typeface="Poppins"/>
              </a:rPr>
              <a:t>   </a:t>
            </a:r>
            <a:br>
              <a:rPr lang="tr-TR" sz="2800" dirty="0">
                <a:latin typeface="Poppins"/>
                <a:ea typeface="Poppins"/>
                <a:cs typeface="Poppins"/>
                <a:sym typeface="Poppins"/>
              </a:rPr>
            </a:br>
            <a:br>
              <a:rPr lang="tr-TR" sz="2800" dirty="0">
                <a:latin typeface="Poppins"/>
                <a:ea typeface="Poppins"/>
                <a:cs typeface="Poppins"/>
                <a:sym typeface="Poppins"/>
              </a:rPr>
            </a:br>
            <a:r>
              <a:rPr lang="tr-TR" sz="2800" b="1" dirty="0">
                <a:latin typeface="Poppins"/>
                <a:ea typeface="Poppins"/>
                <a:cs typeface="Poppins"/>
                <a:sym typeface="Poppins"/>
              </a:rPr>
              <a:t>Etkinlikler 5: "Cumhuriyetin 100. Yılında Balkanlar ve Türkiye Paneli, Namık Kemal Üniversitesi, Rektörlük Konferans Salonu, 14 Aralık 2023, Saat 14.00 </a:t>
            </a:r>
            <a:br>
              <a:rPr lang="tr-TR" sz="1800" dirty="0">
                <a:effectLst/>
                <a:latin typeface="Calibri" panose="020F0502020204030204" pitchFamily="34" charset="0"/>
                <a:ea typeface="Calibri" panose="020F0502020204030204" pitchFamily="34" charset="0"/>
                <a:cs typeface="Arial" panose="020B0604020202020204" pitchFamily="34" charset="0"/>
              </a:rPr>
            </a:br>
            <a:endParaRPr sz="2800" b="1" dirty="0">
              <a:latin typeface="Poppins"/>
              <a:ea typeface="Poppins"/>
              <a:cs typeface="Poppins"/>
              <a:sym typeface="Poppins"/>
            </a:endParaRPr>
          </a:p>
        </p:txBody>
      </p:sp>
      <p:pic>
        <p:nvPicPr>
          <p:cNvPr id="2" name="Resim 1">
            <a:extLst>
              <a:ext uri="{FF2B5EF4-FFF2-40B4-BE49-F238E27FC236}">
                <a16:creationId xmlns:a16="http://schemas.microsoft.com/office/drawing/2014/main" id="{B4DC3B7C-B43A-35A1-CF49-9A39A323C0AF}"/>
              </a:ext>
            </a:extLst>
          </p:cNvPr>
          <p:cNvPicPr>
            <a:picLocks noChangeAspect="1"/>
          </p:cNvPicPr>
          <p:nvPr/>
        </p:nvPicPr>
        <p:blipFill>
          <a:blip r:embed="rId4"/>
          <a:stretch>
            <a:fillRect/>
          </a:stretch>
        </p:blipFill>
        <p:spPr>
          <a:xfrm>
            <a:off x="2559510" y="1747217"/>
            <a:ext cx="7263220" cy="4842146"/>
          </a:xfrm>
          <a:prstGeom prst="rect">
            <a:avLst/>
          </a:prstGeom>
        </p:spPr>
      </p:pic>
    </p:spTree>
    <p:extLst>
      <p:ext uri="{BB962C8B-B14F-4D97-AF65-F5344CB8AC3E}">
        <p14:creationId xmlns:p14="http://schemas.microsoft.com/office/powerpoint/2010/main" val="1918049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0431" y="732771"/>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dirty="0">
                <a:latin typeface="Poppins"/>
                <a:ea typeface="Poppins"/>
                <a:cs typeface="Poppins"/>
                <a:sym typeface="Poppins"/>
              </a:rPr>
              <a:t>   </a:t>
            </a:r>
            <a:br>
              <a:rPr lang="tr-TR" sz="2800" dirty="0">
                <a:latin typeface="Poppins"/>
                <a:ea typeface="Poppins"/>
                <a:cs typeface="Poppins"/>
                <a:sym typeface="Poppins"/>
              </a:rPr>
            </a:br>
            <a:br>
              <a:rPr lang="tr-TR" sz="2800" dirty="0">
                <a:latin typeface="Poppins"/>
                <a:ea typeface="Poppins"/>
                <a:cs typeface="Poppins"/>
                <a:sym typeface="Poppins"/>
              </a:rPr>
            </a:br>
            <a:r>
              <a:rPr lang="tr-TR" sz="2800" b="1" dirty="0">
                <a:latin typeface="Poppins"/>
                <a:ea typeface="Poppins"/>
                <a:cs typeface="Poppins"/>
                <a:sym typeface="Poppins"/>
              </a:rPr>
              <a:t>Etkinlikler 5: "Cumhuriyetin 100. Yılında Balkanlar ve Türkiye Paneli, Namık Kemal Üniversitesi, Rektörlük Konferans Salonu, 14 Aralık 2023, Saat 14.00 </a:t>
            </a:r>
            <a:br>
              <a:rPr lang="tr-TR" sz="1800" dirty="0">
                <a:effectLst/>
                <a:latin typeface="Calibri" panose="020F0502020204030204" pitchFamily="34" charset="0"/>
                <a:ea typeface="Calibri" panose="020F0502020204030204" pitchFamily="34" charset="0"/>
                <a:cs typeface="Arial" panose="020B0604020202020204" pitchFamily="34" charset="0"/>
              </a:rPr>
            </a:br>
            <a:endParaRPr sz="2800" b="1" dirty="0">
              <a:latin typeface="Poppins"/>
              <a:ea typeface="Poppins"/>
              <a:cs typeface="Poppins"/>
              <a:sym typeface="Poppins"/>
            </a:endParaRPr>
          </a:p>
        </p:txBody>
      </p:sp>
      <p:pic>
        <p:nvPicPr>
          <p:cNvPr id="4" name="Resim 3">
            <a:extLst>
              <a:ext uri="{FF2B5EF4-FFF2-40B4-BE49-F238E27FC236}">
                <a16:creationId xmlns:a16="http://schemas.microsoft.com/office/drawing/2014/main" id="{65FD6EAC-A9B5-9086-88D8-24EB01987CAF}"/>
              </a:ext>
            </a:extLst>
          </p:cNvPr>
          <p:cNvPicPr>
            <a:picLocks noChangeAspect="1"/>
          </p:cNvPicPr>
          <p:nvPr/>
        </p:nvPicPr>
        <p:blipFill>
          <a:blip r:embed="rId4"/>
          <a:stretch>
            <a:fillRect/>
          </a:stretch>
        </p:blipFill>
        <p:spPr>
          <a:xfrm>
            <a:off x="2489068" y="1423448"/>
            <a:ext cx="6925410" cy="4616940"/>
          </a:xfrm>
          <a:prstGeom prst="rect">
            <a:avLst/>
          </a:prstGeom>
        </p:spPr>
      </p:pic>
      <p:sp>
        <p:nvSpPr>
          <p:cNvPr id="5" name="Metin kutusu 4">
            <a:extLst>
              <a:ext uri="{FF2B5EF4-FFF2-40B4-BE49-F238E27FC236}">
                <a16:creationId xmlns:a16="http://schemas.microsoft.com/office/drawing/2014/main" id="{CF8DCA4A-C963-057B-0C92-2B11CEB2068A}"/>
              </a:ext>
            </a:extLst>
          </p:cNvPr>
          <p:cNvSpPr txBox="1"/>
          <p:nvPr/>
        </p:nvSpPr>
        <p:spPr>
          <a:xfrm>
            <a:off x="3403640" y="6125229"/>
            <a:ext cx="5096267" cy="307777"/>
          </a:xfrm>
          <a:prstGeom prst="rect">
            <a:avLst/>
          </a:prstGeom>
          <a:noFill/>
        </p:spPr>
        <p:txBody>
          <a:bodyPr wrap="none" rtlCol="0">
            <a:spAutoFit/>
          </a:bodyPr>
          <a:lstStyle/>
          <a:p>
            <a:r>
              <a:rPr lang="tr-TR" b="1" dirty="0"/>
              <a:t>Namık Kemal Üniversitesi Rektörü Prof. Dr. Mümin ŞAHİN</a:t>
            </a:r>
          </a:p>
        </p:txBody>
      </p:sp>
    </p:spTree>
    <p:extLst>
      <p:ext uri="{BB962C8B-B14F-4D97-AF65-F5344CB8AC3E}">
        <p14:creationId xmlns:p14="http://schemas.microsoft.com/office/powerpoint/2010/main" val="206656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838200" y="1461154"/>
            <a:ext cx="10954732" cy="5031719"/>
          </a:xfrm>
          <a:prstGeom prst="rect">
            <a:avLst/>
          </a:prstGeom>
          <a:noFill/>
          <a:ln>
            <a:noFill/>
          </a:ln>
        </p:spPr>
        <p:txBody>
          <a:bodyPr spcFirstLastPara="1" wrap="square" lIns="91425" tIns="45700" rIns="91425" bIns="45700" anchor="t" anchorCtr="0">
            <a:normAutofit fontScale="92500" lnSpcReduction="10000"/>
          </a:bodyPr>
          <a:lstStyle/>
          <a:p>
            <a:pPr algn="just"/>
            <a:r>
              <a:rPr lang="tr-TR" sz="2800" b="1" i="0" dirty="0">
                <a:solidFill>
                  <a:srgbClr val="333333"/>
                </a:solidFill>
                <a:effectLst/>
              </a:rPr>
              <a:t>KURUMSAL BİLGİLER</a:t>
            </a:r>
            <a:endParaRPr lang="tr-TR" sz="2800" b="0" i="0" dirty="0">
              <a:solidFill>
                <a:srgbClr val="333333"/>
              </a:solidFill>
              <a:effectLst/>
            </a:endParaRPr>
          </a:p>
          <a:p>
            <a:pPr algn="just"/>
            <a:r>
              <a:rPr lang="tr-TR" sz="2800" b="0" i="0" dirty="0">
                <a:solidFill>
                  <a:srgbClr val="333333"/>
                </a:solidFill>
                <a:effectLst/>
              </a:rPr>
              <a:t>Eğitim-öğretim faaliyetleri, AR-GE, bilimsel araştırma ve proje faaliyetleri dışında üniversitelerin başlıca amaçlarından birisi disiplinlerarası bir bakış açısı ile bölgesel araştırmalara destek vermesidir. Balkanlar, tarihi, sosyal, ekonomik, kültürel, siyasi, stratejik, etnik-demografik, coğrafi ve uluslararası ilişkiler bakımından Türkiye açısından çok önemli bir bölgedir. Ege ve Doğu Akdeniz ise yalnızca Türkiye ve Yunanistan arasında değil aynı zamanda uluslararası ilişkiler, ekonomi, siyaset, turizm, ticaret bakımından da son derece önemlidir. Eğitim ve bilimde dünya standartlarını yakalamış olan Çanakkale </a:t>
            </a:r>
            <a:r>
              <a:rPr lang="tr-TR" sz="2800" b="0" i="0" dirty="0" err="1">
                <a:solidFill>
                  <a:srgbClr val="333333"/>
                </a:solidFill>
                <a:effectLst/>
              </a:rPr>
              <a:t>Onsekiz</a:t>
            </a:r>
            <a:r>
              <a:rPr lang="tr-TR" sz="2800" b="0" i="0" dirty="0">
                <a:solidFill>
                  <a:srgbClr val="333333"/>
                </a:solidFill>
                <a:effectLst/>
              </a:rPr>
              <a:t> Mart Üniversitesi, Balkanlar ve Ege araştırmaları konusuna da büyük önem vermektedir. </a:t>
            </a:r>
            <a:endParaRPr lang="tr-TR" sz="2800" dirty="0">
              <a:solidFill>
                <a:srgbClr val="333333"/>
              </a:solidFill>
            </a:endParaRPr>
          </a:p>
          <a:p>
            <a:pPr algn="just"/>
            <a:r>
              <a:rPr lang="tr-TR" sz="2800" b="0" i="0" dirty="0">
                <a:solidFill>
                  <a:srgbClr val="333333"/>
                </a:solidFill>
                <a:effectLst/>
              </a:rPr>
              <a:t>Balkan ve Ege Uygulama ve Araştırma Merkezi üniversitemizin eğitim, bilim, kültür ve sanat alanında Balkanlar ve Ege araştırmalarının geliştirilmesi hedefi doğrultusunda 2017 yılında kurulmuştur.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1130431" y="732771"/>
            <a:ext cx="10515600" cy="881784"/>
          </a:xfrm>
          <a:prstGeom prst="rect">
            <a:avLst/>
          </a:prstGeom>
          <a:noFill/>
          <a:ln>
            <a:noFill/>
          </a:ln>
        </p:spPr>
        <p:txBody>
          <a:bodyPr spcFirstLastPara="1" wrap="square" lIns="91425" tIns="45700" rIns="91425" bIns="45700" anchor="b" anchorCtr="0">
            <a:normAutofit fontScale="90000"/>
          </a:bodyPr>
          <a:lstStyle/>
          <a:p>
            <a:pPr algn="ctr"/>
            <a:r>
              <a:rPr lang="tr-TR" sz="2800" dirty="0">
                <a:latin typeface="Poppins"/>
                <a:ea typeface="Poppins"/>
                <a:cs typeface="Poppins"/>
                <a:sym typeface="Poppins"/>
              </a:rPr>
              <a:t>   </a:t>
            </a:r>
            <a:br>
              <a:rPr lang="tr-TR" sz="2800" dirty="0">
                <a:latin typeface="Poppins"/>
                <a:ea typeface="Poppins"/>
                <a:cs typeface="Poppins"/>
                <a:sym typeface="Poppins"/>
              </a:rPr>
            </a:br>
            <a:br>
              <a:rPr lang="tr-TR" sz="2800" dirty="0">
                <a:latin typeface="Poppins"/>
                <a:ea typeface="Poppins"/>
                <a:cs typeface="Poppins"/>
                <a:sym typeface="Poppins"/>
              </a:rPr>
            </a:br>
            <a:r>
              <a:rPr lang="tr-TR" sz="2800" b="1" dirty="0">
                <a:latin typeface="Poppins"/>
                <a:ea typeface="Poppins"/>
                <a:cs typeface="Poppins"/>
                <a:sym typeface="Poppins"/>
              </a:rPr>
              <a:t>Etkinlikler 5: "Cumhuriyetin 100. Yılında Balkanlar ve Türkiye Paneli, Namık Kemal Üniversitesi, Rektörlük Konferans Salonu, 14 Aralık 2023, Saat 14.00 </a:t>
            </a:r>
            <a:br>
              <a:rPr lang="tr-TR" sz="1800" dirty="0">
                <a:effectLst/>
                <a:latin typeface="Calibri" panose="020F0502020204030204" pitchFamily="34" charset="0"/>
                <a:ea typeface="Calibri" panose="020F0502020204030204" pitchFamily="34" charset="0"/>
                <a:cs typeface="Arial" panose="020B0604020202020204" pitchFamily="34" charset="0"/>
              </a:rPr>
            </a:br>
            <a:endParaRPr sz="2800" b="1" dirty="0">
              <a:latin typeface="Poppins"/>
              <a:ea typeface="Poppins"/>
              <a:cs typeface="Poppins"/>
              <a:sym typeface="Poppins"/>
            </a:endParaRPr>
          </a:p>
        </p:txBody>
      </p:sp>
      <p:pic>
        <p:nvPicPr>
          <p:cNvPr id="9" name="Resim 8">
            <a:extLst>
              <a:ext uri="{FF2B5EF4-FFF2-40B4-BE49-F238E27FC236}">
                <a16:creationId xmlns:a16="http://schemas.microsoft.com/office/drawing/2014/main" id="{D1563DC7-1172-A70A-0370-3831D2E0584B}"/>
              </a:ext>
            </a:extLst>
          </p:cNvPr>
          <p:cNvPicPr>
            <a:picLocks noChangeAspect="1"/>
          </p:cNvPicPr>
          <p:nvPr/>
        </p:nvPicPr>
        <p:blipFill>
          <a:blip r:embed="rId4"/>
          <a:stretch>
            <a:fillRect/>
          </a:stretch>
        </p:blipFill>
        <p:spPr>
          <a:xfrm>
            <a:off x="1663287" y="4040168"/>
            <a:ext cx="3585159" cy="2643436"/>
          </a:xfrm>
          <a:prstGeom prst="rect">
            <a:avLst/>
          </a:prstGeom>
        </p:spPr>
      </p:pic>
      <p:pic>
        <p:nvPicPr>
          <p:cNvPr id="11" name="Resim 10">
            <a:extLst>
              <a:ext uri="{FF2B5EF4-FFF2-40B4-BE49-F238E27FC236}">
                <a16:creationId xmlns:a16="http://schemas.microsoft.com/office/drawing/2014/main" id="{14091B6F-1B81-3BF9-148F-0D3DCF5DA24C}"/>
              </a:ext>
            </a:extLst>
          </p:cNvPr>
          <p:cNvPicPr>
            <a:picLocks noChangeAspect="1"/>
          </p:cNvPicPr>
          <p:nvPr/>
        </p:nvPicPr>
        <p:blipFill>
          <a:blip r:embed="rId5"/>
          <a:stretch>
            <a:fillRect/>
          </a:stretch>
        </p:blipFill>
        <p:spPr>
          <a:xfrm>
            <a:off x="838202" y="1614555"/>
            <a:ext cx="3492350" cy="2328233"/>
          </a:xfrm>
          <a:prstGeom prst="rect">
            <a:avLst/>
          </a:prstGeom>
        </p:spPr>
      </p:pic>
      <p:pic>
        <p:nvPicPr>
          <p:cNvPr id="17" name="Resim 16">
            <a:extLst>
              <a:ext uri="{FF2B5EF4-FFF2-40B4-BE49-F238E27FC236}">
                <a16:creationId xmlns:a16="http://schemas.microsoft.com/office/drawing/2014/main" id="{868A0F41-AB84-FAC5-77CE-D2810C20D3FD}"/>
              </a:ext>
            </a:extLst>
          </p:cNvPr>
          <p:cNvPicPr>
            <a:picLocks noChangeAspect="1"/>
          </p:cNvPicPr>
          <p:nvPr/>
        </p:nvPicPr>
        <p:blipFill>
          <a:blip r:embed="rId6"/>
          <a:stretch>
            <a:fillRect/>
          </a:stretch>
        </p:blipFill>
        <p:spPr>
          <a:xfrm>
            <a:off x="5477366" y="1796750"/>
            <a:ext cx="6438114" cy="4292076"/>
          </a:xfrm>
          <a:prstGeom prst="rect">
            <a:avLst/>
          </a:prstGeom>
        </p:spPr>
      </p:pic>
    </p:spTree>
    <p:extLst>
      <p:ext uri="{BB962C8B-B14F-4D97-AF65-F5344CB8AC3E}">
        <p14:creationId xmlns:p14="http://schemas.microsoft.com/office/powerpoint/2010/main" val="3891405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
        <p:cNvGrpSpPr/>
        <p:nvPr/>
      </p:nvGrpSpPr>
      <p:grpSpPr>
        <a:xfrm>
          <a:off x="0" y="0"/>
          <a:ext cx="0" cy="0"/>
          <a:chOff x="0" y="0"/>
          <a:chExt cx="0" cy="0"/>
        </a:xfrm>
      </p:grpSpPr>
      <p:sp>
        <p:nvSpPr>
          <p:cNvPr id="100" name="Google Shape;100;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Poppins"/>
              <a:buNone/>
            </a:pPr>
            <a:r>
              <a:rPr lang="en-GB" dirty="0">
                <a:solidFill>
                  <a:schemeClr val="lt1"/>
                </a:solidFill>
                <a:latin typeface="Poppins"/>
                <a:ea typeface="Poppins"/>
                <a:cs typeface="Poppins"/>
                <a:sym typeface="Poppins"/>
              </a:rPr>
              <a:t>TEŞEKKÜRLER</a:t>
            </a:r>
            <a:endParaRPr dirty="0">
              <a:solidFill>
                <a:schemeClr val="lt1"/>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59088" y="1404594"/>
            <a:ext cx="11322379" cy="5279010"/>
          </a:xfrm>
          <a:prstGeom prst="rect">
            <a:avLst/>
          </a:prstGeom>
          <a:noFill/>
          <a:ln>
            <a:noFill/>
          </a:ln>
        </p:spPr>
        <p:txBody>
          <a:bodyPr spcFirstLastPara="1" wrap="square" lIns="91425" tIns="45700" rIns="91425" bIns="45700" anchor="t" anchorCtr="0">
            <a:normAutofit fontScale="92500" lnSpcReduction="20000"/>
          </a:bodyPr>
          <a:lstStyle/>
          <a:p>
            <a:pPr algn="just"/>
            <a:r>
              <a:rPr lang="tr-TR" b="1" dirty="0">
                <a:solidFill>
                  <a:srgbClr val="333333"/>
                </a:solidFill>
              </a:rPr>
              <a:t>MİSYON</a:t>
            </a:r>
            <a:endParaRPr lang="tr-TR" b="0" i="0" dirty="0">
              <a:solidFill>
                <a:srgbClr val="333333"/>
              </a:solidFill>
              <a:effectLst/>
            </a:endParaRPr>
          </a:p>
          <a:p>
            <a:pPr algn="just"/>
            <a:r>
              <a:rPr lang="tr-TR" dirty="0"/>
              <a:t>Balkan ve Ege Uygulama ve Araştırma Merkezi, ülkemizde Balkanlar ve Ege araştırmalarının gelişimine katkı sağlayan, yenilik odaklı, katılımcı ve paylaşımcı, bilimsel ve etik değerlere bağlı bir kurumdur. </a:t>
            </a:r>
          </a:p>
          <a:p>
            <a:pPr algn="just"/>
            <a:r>
              <a:rPr lang="tr-TR" dirty="0"/>
              <a:t>Merkezimiz Balkanlar ve Ege konusunda dil, tarih, edebiyat, ekonomi, kültür, sanat, uluslararası ilişkiler gibi alanlarda sempozyum, panel, seminer, konferans, araştırma, proje ve yayın faaliyetleri yürütmekte ve bu tür akademik faaliyetleri desteklemektedir. Merkezimiz, paydaşları ile birlikte Balkanlar ve Ege konusundaki gelişmelere ışık tutmayı ve öğrencilerimize ve araştırmacılara Balkanlar ve Ege konusunda rehberlik etmeyi prensip olarak benimsemiştir. Ayrıca, Yüksek Öğretimde uluslararasılaşma hedefleri doğrultusunda üniversitemizin Balkan ülkelerinde tanıtımına büyük önem vermektedir. Merkezimiz kuruluşundan bu yana Balkan ülkelerindeki üniversitelerle karşılıklı araştırma ve iş birliği imkanlarının geliştirilmesine katkı sunmaktadır ve Balkan Üniversiteler Birliği ve Trakya Üniversiteler Birliği toplantılarında üniversitemizi temsil eden başlıca kurumlardan biridir.</a:t>
            </a:r>
          </a:p>
        </p:txBody>
      </p:sp>
    </p:spTree>
    <p:extLst>
      <p:ext uri="{BB962C8B-B14F-4D97-AF65-F5344CB8AC3E}">
        <p14:creationId xmlns:p14="http://schemas.microsoft.com/office/powerpoint/2010/main" val="2417706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838199" y="1489434"/>
            <a:ext cx="11199830" cy="5147035"/>
          </a:xfrm>
          <a:prstGeom prst="rect">
            <a:avLst/>
          </a:prstGeom>
          <a:noFill/>
          <a:ln>
            <a:noFill/>
          </a:ln>
        </p:spPr>
        <p:txBody>
          <a:bodyPr spcFirstLastPara="1" wrap="square" lIns="91425" tIns="45700" rIns="91425" bIns="45700" anchor="t" anchorCtr="0">
            <a:normAutofit/>
          </a:bodyPr>
          <a:lstStyle/>
          <a:p>
            <a:pPr algn="just"/>
            <a:r>
              <a:rPr lang="tr-TR" b="1" dirty="0">
                <a:solidFill>
                  <a:srgbClr val="333333"/>
                </a:solidFill>
              </a:rPr>
              <a:t>VİZYON</a:t>
            </a:r>
          </a:p>
          <a:p>
            <a:pPr algn="just"/>
            <a:endParaRPr lang="tr-TR" sz="2800" b="0" i="0" dirty="0">
              <a:solidFill>
                <a:srgbClr val="333333"/>
              </a:solidFill>
              <a:effectLst/>
            </a:endParaRPr>
          </a:p>
          <a:p>
            <a:pPr algn="just"/>
            <a:r>
              <a:rPr lang="tr-TR" sz="2600" dirty="0"/>
              <a:t>Balkan ve Ege Uygulama ve Araştırma Merkezi, araştırma, proje ve akademik etkinliklerle Türkiye’de Balkanlar ve Ege araştırmaları konusunda öncü kurumlardan biri olmayı hedeflemekte ve ulusal ve uluslararası düzeyde saygın ve tanınan bir araştırma merkezi olmayı amaçlamaktadır. Ayrıca, ülkemizde Balkanoloji alanının tanınmasına ve ayrı bir bilim dalı olarak kabul edilmesine katkı sunmayı hedeflemektedir. Bunun yanı sıra, Türkiye’nin Yüksek Öğretimde uluslararasılaşma hedefleri bağlamında üniversitemizde okuyan Balkan uyruklu öğrencilerin sayısını arttırmak ve bu alanda Balkanlarda farkındalık yaratmak vizyonuna sahiptir.</a:t>
            </a:r>
          </a:p>
        </p:txBody>
      </p:sp>
    </p:spTree>
    <p:extLst>
      <p:ext uri="{BB962C8B-B14F-4D97-AF65-F5344CB8AC3E}">
        <p14:creationId xmlns:p14="http://schemas.microsoft.com/office/powerpoint/2010/main" val="387001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838200" y="1345839"/>
            <a:ext cx="11199830" cy="5147035"/>
          </a:xfrm>
          <a:prstGeom prst="rect">
            <a:avLst/>
          </a:prstGeom>
          <a:noFill/>
          <a:ln>
            <a:noFill/>
          </a:ln>
        </p:spPr>
        <p:txBody>
          <a:bodyPr spcFirstLastPara="1" wrap="square" lIns="91425" tIns="45700" rIns="91425" bIns="45700" anchor="t" anchorCtr="0">
            <a:normAutofit fontScale="92500"/>
          </a:bodyPr>
          <a:lstStyle/>
          <a:p>
            <a:pPr algn="just"/>
            <a:r>
              <a:rPr lang="tr-TR" b="1" dirty="0">
                <a:solidFill>
                  <a:srgbClr val="333333"/>
                </a:solidFill>
              </a:rPr>
              <a:t>FAALİYET ALANLARIMIZ</a:t>
            </a:r>
          </a:p>
          <a:p>
            <a:pPr algn="just">
              <a:lnSpc>
                <a:spcPct val="100000"/>
              </a:lnSpc>
            </a:pPr>
            <a:r>
              <a:rPr lang="tr-TR" dirty="0"/>
              <a:t>Balkanlar ve Ege konusunda akademik araştırmaları teşvik etme.</a:t>
            </a:r>
          </a:p>
          <a:p>
            <a:pPr algn="just">
              <a:lnSpc>
                <a:spcPct val="100000"/>
              </a:lnSpc>
            </a:pPr>
            <a:r>
              <a:rPr lang="tr-TR" dirty="0"/>
              <a:t>Balkanlar ve Ege araştırmaları konusunda akademik danışmanlık.</a:t>
            </a:r>
          </a:p>
          <a:p>
            <a:pPr algn="just">
              <a:lnSpc>
                <a:spcPct val="100000"/>
              </a:lnSpc>
            </a:pPr>
            <a:r>
              <a:rPr lang="tr-TR" dirty="0"/>
              <a:t>Balkanlar ve Ege konusunda akademik ve bilimsel toplantılar düzenleme.</a:t>
            </a:r>
          </a:p>
          <a:p>
            <a:pPr algn="just">
              <a:lnSpc>
                <a:spcPct val="100000"/>
              </a:lnSpc>
            </a:pPr>
            <a:r>
              <a:rPr lang="tr-TR" dirty="0"/>
              <a:t>Balkanlar ve Ege ile ilgili akademik platformlarda üniversitemizi temsil etme.</a:t>
            </a:r>
          </a:p>
          <a:p>
            <a:pPr algn="just">
              <a:lnSpc>
                <a:spcPct val="100000"/>
              </a:lnSpc>
            </a:pPr>
            <a:r>
              <a:rPr lang="tr-TR" sz="2800" dirty="0"/>
              <a:t>Çanakkale </a:t>
            </a:r>
            <a:r>
              <a:rPr lang="tr-TR" sz="2800" dirty="0" err="1"/>
              <a:t>Onsekiz</a:t>
            </a:r>
            <a:r>
              <a:rPr lang="tr-TR" sz="2800" dirty="0"/>
              <a:t> Mart Üniversitesi’nin Balkanlarda etkin bir şekilde tanıtımı.</a:t>
            </a:r>
          </a:p>
          <a:p>
            <a:pPr algn="just">
              <a:lnSpc>
                <a:spcPct val="100000"/>
              </a:lnSpc>
            </a:pPr>
            <a:r>
              <a:rPr lang="tr-TR" sz="2800" dirty="0"/>
              <a:t>Balkan üniversiteleriyle akademik ve bilimsel iş birliği imkânlarının geliştirilmesi.</a:t>
            </a:r>
          </a:p>
          <a:p>
            <a:pPr algn="just">
              <a:lnSpc>
                <a:spcPct val="100000"/>
              </a:lnSpc>
            </a:pPr>
            <a:r>
              <a:rPr lang="tr-TR" sz="2800" dirty="0"/>
              <a:t>Balkan ülkelerindeki sivil toplum kuruluşlarıyla iş birliği </a:t>
            </a:r>
            <a:r>
              <a:rPr lang="tr-TR" dirty="0"/>
              <a:t>yapılması. </a:t>
            </a:r>
          </a:p>
          <a:p>
            <a:pPr algn="just">
              <a:lnSpc>
                <a:spcPct val="100000"/>
              </a:lnSpc>
            </a:pPr>
            <a:endParaRPr lang="tr-TR" sz="2800" dirty="0"/>
          </a:p>
        </p:txBody>
      </p:sp>
    </p:spTree>
    <p:extLst>
      <p:ext uri="{BB962C8B-B14F-4D97-AF65-F5344CB8AC3E}">
        <p14:creationId xmlns:p14="http://schemas.microsoft.com/office/powerpoint/2010/main" val="412813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a:bodyPr>
          <a:lstStyle/>
          <a:p>
            <a:pPr marL="114300" indent="0" algn="ctr">
              <a:lnSpc>
                <a:spcPct val="100000"/>
              </a:lnSpc>
              <a:buNone/>
            </a:pPr>
            <a:r>
              <a:rPr lang="tr-TR" b="1" dirty="0"/>
              <a:t>İÇ PAYDAŞLARIMIZ</a:t>
            </a:r>
          </a:p>
          <a:p>
            <a:pPr algn="just">
              <a:lnSpc>
                <a:spcPct val="100000"/>
              </a:lnSpc>
            </a:pPr>
            <a:r>
              <a:rPr lang="tr-TR" sz="2800" dirty="0"/>
              <a:t>Atatürk İlkeleri ve İnkılap Tarihi Araştırma ve Uygulama Merkezi</a:t>
            </a:r>
          </a:p>
          <a:p>
            <a:pPr algn="just">
              <a:lnSpc>
                <a:spcPct val="100000"/>
              </a:lnSpc>
            </a:pPr>
            <a:r>
              <a:rPr lang="tr-TR" sz="2800" dirty="0"/>
              <a:t>Çanakkale </a:t>
            </a:r>
            <a:r>
              <a:rPr lang="tr-TR" sz="2800" dirty="0" err="1"/>
              <a:t>Onsekiz</a:t>
            </a:r>
            <a:r>
              <a:rPr lang="tr-TR" sz="2800" dirty="0"/>
              <a:t> Mart Üniversitesi, İnsan ve Toplum Bilimleri Fakültesi Tarih Bölümü</a:t>
            </a:r>
          </a:p>
          <a:p>
            <a:pPr algn="just">
              <a:lnSpc>
                <a:spcPct val="100000"/>
              </a:lnSpc>
            </a:pPr>
            <a:r>
              <a:rPr lang="tr-TR" sz="2800" dirty="0"/>
              <a:t>Çanakkale </a:t>
            </a:r>
            <a:r>
              <a:rPr lang="tr-TR" sz="2800" dirty="0" err="1"/>
              <a:t>Onsekiz</a:t>
            </a:r>
            <a:r>
              <a:rPr lang="tr-TR" sz="2800" dirty="0"/>
              <a:t> Mart Üniversitesi, Lisansüstü Eğitim Enstitüsü, Disiplinlerarası Bölgesel Araştırmalar Anabilim Dalı, Balkan Araştırmaları YLS Programı</a:t>
            </a:r>
          </a:p>
          <a:p>
            <a:pPr algn="just">
              <a:lnSpc>
                <a:spcPct val="100000"/>
              </a:lnSpc>
            </a:pPr>
            <a:r>
              <a:rPr lang="tr-TR" sz="2800" dirty="0"/>
              <a:t>Çanakkale </a:t>
            </a:r>
            <a:r>
              <a:rPr lang="tr-TR" sz="2800" dirty="0" err="1"/>
              <a:t>Onsekiz</a:t>
            </a:r>
            <a:r>
              <a:rPr lang="tr-TR" sz="2800" dirty="0"/>
              <a:t> Mart Üniversitesi, Uluslararası Öğrenci Ofisi</a:t>
            </a:r>
          </a:p>
          <a:p>
            <a:pPr algn="just">
              <a:lnSpc>
                <a:spcPct val="100000"/>
              </a:lnSpc>
            </a:pPr>
            <a:endParaRPr lang="tr-TR" sz="2800" dirty="0"/>
          </a:p>
        </p:txBody>
      </p:sp>
    </p:spTree>
    <p:extLst>
      <p:ext uri="{BB962C8B-B14F-4D97-AF65-F5344CB8AC3E}">
        <p14:creationId xmlns:p14="http://schemas.microsoft.com/office/powerpoint/2010/main" val="44798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fontScale="92500" lnSpcReduction="20000"/>
          </a:bodyPr>
          <a:lstStyle/>
          <a:p>
            <a:pPr marL="114300" indent="0" algn="ctr">
              <a:lnSpc>
                <a:spcPct val="100000"/>
              </a:lnSpc>
              <a:buNone/>
            </a:pPr>
            <a:r>
              <a:rPr lang="tr-TR" b="1" dirty="0"/>
              <a:t>DIŞ PAYDAŞLARIMIZ</a:t>
            </a:r>
          </a:p>
          <a:p>
            <a:pPr algn="just">
              <a:lnSpc>
                <a:spcPct val="100000"/>
              </a:lnSpc>
            </a:pPr>
            <a:r>
              <a:rPr lang="tr-TR" sz="2800" dirty="0"/>
              <a:t>Çanakkale İl Göç İdaresi Müdürlüğü</a:t>
            </a:r>
          </a:p>
          <a:p>
            <a:pPr algn="just">
              <a:lnSpc>
                <a:spcPct val="100000"/>
              </a:lnSpc>
            </a:pPr>
            <a:r>
              <a:rPr lang="tr-TR" sz="2800" dirty="0"/>
              <a:t>Çanakkale İl Kültür ve Turizm Müdürlüğü</a:t>
            </a:r>
          </a:p>
          <a:p>
            <a:pPr algn="just">
              <a:lnSpc>
                <a:spcPct val="100000"/>
              </a:lnSpc>
            </a:pPr>
            <a:r>
              <a:rPr lang="tr-TR" sz="2800" dirty="0"/>
              <a:t>Çanakkale Savaşları Gelibolu Tarihi Alan Başkanlığı</a:t>
            </a:r>
          </a:p>
          <a:p>
            <a:pPr algn="just">
              <a:lnSpc>
                <a:spcPct val="100000"/>
              </a:lnSpc>
            </a:pPr>
            <a:r>
              <a:rPr lang="tr-TR" sz="2800" dirty="0"/>
              <a:t>Çanakkale Tarih ve Kültür Vakfı (ÇATKAV)</a:t>
            </a:r>
          </a:p>
          <a:p>
            <a:pPr algn="just">
              <a:lnSpc>
                <a:spcPct val="100000"/>
              </a:lnSpc>
            </a:pPr>
            <a:r>
              <a:rPr lang="tr-TR" sz="2800" dirty="0"/>
              <a:t>Eskişehir Osmangazi Üniversitesi Balkan Araştırmaları Uygulama ve Araştırma Merkezi</a:t>
            </a:r>
          </a:p>
          <a:p>
            <a:pPr algn="just">
              <a:lnSpc>
                <a:spcPct val="100000"/>
              </a:lnSpc>
            </a:pPr>
            <a:r>
              <a:rPr lang="tr-TR" sz="2800" dirty="0"/>
              <a:t>Kırklareli Üniversitesi, Balkan Araştırmaları Uygulama ve Araştırma Merkezi</a:t>
            </a:r>
          </a:p>
          <a:p>
            <a:pPr algn="just">
              <a:lnSpc>
                <a:spcPct val="100000"/>
              </a:lnSpc>
            </a:pPr>
            <a:r>
              <a:rPr lang="tr-TR" sz="2800" dirty="0"/>
              <a:t>Tekirdağ Namık Kemal Üniversitesi, Balkan Araştırmaları Uygulama ve Araştırma Merkezi</a:t>
            </a:r>
          </a:p>
          <a:p>
            <a:pPr algn="just">
              <a:lnSpc>
                <a:spcPct val="100000"/>
              </a:lnSpc>
            </a:pPr>
            <a:r>
              <a:rPr lang="tr-TR" sz="2800" dirty="0"/>
              <a:t>Trakya Üniversitesi, Balkan Araştırma Enstitüsü</a:t>
            </a:r>
          </a:p>
          <a:p>
            <a:pPr algn="just">
              <a:lnSpc>
                <a:spcPct val="100000"/>
              </a:lnSpc>
            </a:pPr>
            <a:r>
              <a:rPr lang="tr-TR" sz="2800" dirty="0"/>
              <a:t>Trakya Üniversiteler Birliği</a:t>
            </a:r>
          </a:p>
        </p:txBody>
      </p:sp>
    </p:spTree>
    <p:extLst>
      <p:ext uri="{BB962C8B-B14F-4D97-AF65-F5344CB8AC3E}">
        <p14:creationId xmlns:p14="http://schemas.microsoft.com/office/powerpoint/2010/main" val="1818283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3"/>
          <p:cNvSpPr txBox="1">
            <a:spLocks noGrp="1"/>
          </p:cNvSpPr>
          <p:nvPr>
            <p:ph type="title"/>
          </p:nvPr>
        </p:nvSpPr>
        <p:spPr>
          <a:xfrm>
            <a:off x="838200" y="365126"/>
            <a:ext cx="10515600" cy="881784"/>
          </a:xfrm>
          <a:prstGeom prst="rect">
            <a:avLst/>
          </a:prstGeom>
          <a:noFill/>
          <a:ln>
            <a:noFill/>
          </a:ln>
        </p:spPr>
        <p:txBody>
          <a:bodyPr spcFirstLastPara="1" wrap="square" lIns="91425" tIns="45700" rIns="91425" bIns="45700" anchor="b" anchorCtr="0">
            <a:normAutofit/>
          </a:bodyPr>
          <a:lstStyle/>
          <a:p>
            <a:pPr lvl="0" algn="ctr"/>
            <a:r>
              <a:rPr lang="tr-TR" sz="2800" b="1" dirty="0">
                <a:solidFill>
                  <a:schemeClr val="tx1"/>
                </a:solidFill>
                <a:latin typeface="Poppins"/>
                <a:ea typeface="Poppins"/>
                <a:cs typeface="Poppins"/>
                <a:sym typeface="Poppins"/>
              </a:rPr>
              <a:t>BALKAN VE EGE UYGULAMA VE ARAŞTIRMA MERKEZİ</a:t>
            </a:r>
            <a:endParaRPr sz="2800" b="1" dirty="0">
              <a:solidFill>
                <a:schemeClr val="tx1"/>
              </a:solidFill>
              <a:latin typeface="Poppins"/>
              <a:ea typeface="Poppins"/>
              <a:cs typeface="Poppins"/>
              <a:sym typeface="Poppins"/>
            </a:endParaRPr>
          </a:p>
        </p:txBody>
      </p:sp>
      <p:sp>
        <p:nvSpPr>
          <p:cNvPr id="95" name="Google Shape;95;p3"/>
          <p:cNvSpPr txBox="1">
            <a:spLocks noGrp="1"/>
          </p:cNvSpPr>
          <p:nvPr>
            <p:ph type="body" idx="1"/>
          </p:nvPr>
        </p:nvSpPr>
        <p:spPr>
          <a:xfrm>
            <a:off x="602530" y="1246910"/>
            <a:ext cx="11199830" cy="5611090"/>
          </a:xfrm>
          <a:prstGeom prst="rect">
            <a:avLst/>
          </a:prstGeom>
          <a:noFill/>
          <a:ln>
            <a:noFill/>
          </a:ln>
        </p:spPr>
        <p:txBody>
          <a:bodyPr spcFirstLastPara="1" wrap="square" lIns="91425" tIns="45700" rIns="91425" bIns="45700" anchor="t" anchorCtr="0">
            <a:normAutofit fontScale="92500" lnSpcReduction="20000"/>
          </a:bodyPr>
          <a:lstStyle/>
          <a:p>
            <a:pPr marL="114300" indent="0" algn="ctr">
              <a:lnSpc>
                <a:spcPct val="100000"/>
              </a:lnSpc>
              <a:buNone/>
            </a:pPr>
            <a:r>
              <a:rPr lang="tr-TR" b="1" dirty="0"/>
              <a:t>Dış Paydaş Toplantısı</a:t>
            </a:r>
            <a:endParaRPr lang="tr-TR" sz="2800" b="1" dirty="0"/>
          </a:p>
          <a:p>
            <a:pPr algn="just">
              <a:lnSpc>
                <a:spcPct val="100000"/>
              </a:lnSpc>
            </a:pPr>
            <a:r>
              <a:rPr lang="tr-TR" sz="2800" dirty="0"/>
              <a:t>Dış Paydaşlarımızdan biri olan Çanakkale Tarih ve Kültür Vakfı (ÇATKAV) Yönetim </a:t>
            </a:r>
            <a:r>
              <a:rPr lang="tr-TR" dirty="0"/>
              <a:t>K</a:t>
            </a:r>
            <a:r>
              <a:rPr lang="tr-TR" sz="2800" dirty="0"/>
              <a:t>urulu üyeleri </a:t>
            </a:r>
            <a:r>
              <a:rPr lang="tr-TR" dirty="0"/>
              <a:t>ile 20 Ekim 2023 tarihinde Truva Oteli’nde bir toplantı yaptık.</a:t>
            </a:r>
          </a:p>
          <a:p>
            <a:pPr algn="just">
              <a:lnSpc>
                <a:spcPct val="100000"/>
              </a:lnSpc>
            </a:pPr>
            <a:r>
              <a:rPr lang="tr-TR" dirty="0"/>
              <a:t>Toplantıda ÇATKAV sponsorluğunda 28 </a:t>
            </a:r>
            <a:r>
              <a:rPr lang="tr-TR" sz="2800" dirty="0"/>
              <a:t>Ekim 2023 tarihinde ortaklaşa Truva Oteli’nde düzenlenecek olan 100. Yılında Lozan Antlaşması ve Türk-Yunan Nüfus Mübadelesi Paneline ilişkin değerlendirme </a:t>
            </a:r>
            <a:r>
              <a:rPr lang="tr-TR" dirty="0"/>
              <a:t>toplantısı yaptık.</a:t>
            </a:r>
          </a:p>
          <a:p>
            <a:pPr algn="just">
              <a:lnSpc>
                <a:spcPct val="100000"/>
              </a:lnSpc>
            </a:pPr>
            <a:r>
              <a:rPr lang="tr-TR" dirty="0"/>
              <a:t>Merkezimiz ve ÇATKAV arasında akademik işbirliğinin geliştirilmesi için </a:t>
            </a:r>
            <a:r>
              <a:rPr lang="tr-TR" sz="2800" dirty="0"/>
              <a:t>mutabakata varıldı.</a:t>
            </a:r>
          </a:p>
          <a:p>
            <a:pPr algn="just">
              <a:lnSpc>
                <a:spcPct val="100000"/>
              </a:lnSpc>
            </a:pPr>
            <a:r>
              <a:rPr lang="tr-TR" sz="2800" dirty="0"/>
              <a:t>Toplantıya merkez müdürümüz Prof. Dr. Aşkın KOYUNCU, İTBF Tarih Bölümü </a:t>
            </a:r>
            <a:r>
              <a:rPr lang="tr-TR" dirty="0"/>
              <a:t>Ö</a:t>
            </a:r>
            <a:r>
              <a:rPr lang="tr-TR" sz="2800" dirty="0"/>
              <a:t>ğr. Üyesi, Dr. Öğr. Üyes</a:t>
            </a:r>
            <a:r>
              <a:rPr lang="tr-TR" dirty="0"/>
              <a:t>i Mithat ATABAY ile ÇATKAV adına</a:t>
            </a:r>
            <a:r>
              <a:rPr lang="tr-TR" sz="2800" dirty="0"/>
              <a:t> Cengiz DEMİREL (Vakıf Başkanı), İsmail ERTEN (Yönetim Kurulu Üyesi), Seyhan BOZTEPE (Yönetim Kurulu Üyesi), Dr. Naci HASANEFENDİ, Yazar Saba ALTINSAY katıldılar.</a:t>
            </a:r>
          </a:p>
        </p:txBody>
      </p:sp>
    </p:spTree>
    <p:extLst>
      <p:ext uri="{BB962C8B-B14F-4D97-AF65-F5344CB8AC3E}">
        <p14:creationId xmlns:p14="http://schemas.microsoft.com/office/powerpoint/2010/main" val="2046698107"/>
      </p:ext>
    </p:extLst>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TotalTime>
  <Words>1240</Words>
  <Application>Microsoft Office PowerPoint</Application>
  <PresentationFormat>Geniş ekran</PresentationFormat>
  <Paragraphs>70</Paragraphs>
  <Slides>31</Slides>
  <Notes>31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31</vt:i4>
      </vt:variant>
    </vt:vector>
  </HeadingPairs>
  <TitlesOfParts>
    <vt:vector size="35" baseType="lpstr">
      <vt:lpstr>Arial</vt:lpstr>
      <vt:lpstr>Calibri</vt:lpstr>
      <vt:lpstr>Poppins</vt:lpstr>
      <vt:lpstr>Office Teması</vt:lpstr>
      <vt:lpstr>PowerPoint Sunusu</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BALKAN VE EGE UYGULAMA VE ARAŞTIRMA MERKEZİ</vt:lpstr>
      <vt:lpstr>Etkinlikler 1: İmparatorluktan Ulus Devlete Geçiş Süreci ve Cumhuriyetin İlanı Konferansı, 27.10.2023, Troia Kültür Merkezi</vt:lpstr>
      <vt:lpstr>Etkinlikler 1: İmparatorluktan Ulus Devlete Geçiş Süreci ve Cumhuriyetin İlanı Konferansı, 27.10.2023, Troia Kültür Merkezi</vt:lpstr>
      <vt:lpstr>Etkinlikler 2: 100. Yılında Lozan Antlaşması ve Türk-Yunan Nüfus Mübadelesi Paneli, 28.10.2023, Truva Oteli </vt:lpstr>
      <vt:lpstr>Etkinlikler 2: 100. Yılında Lozan Antlaşması ve Türk-Yunan Nüfus Mübadelesi Paneli, 28.10.2023, Truva Oteli</vt:lpstr>
      <vt:lpstr>Etkinlikler 3: Cumhuriyetin 100. Yılında Lozan Barış Antlaşması Sempozyumu, 2-3 Kasım 2023, Troia Kültür Merkezi</vt:lpstr>
      <vt:lpstr>PowerPoint Sunusu</vt:lpstr>
      <vt:lpstr>Etkinlikler 3: Cumhuriyetin 100. Yılında Lozan Barış Antlaşması Sempozyumu, 2-3 Kasım 2023, Troia Kültür Merkezi</vt:lpstr>
      <vt:lpstr>Etkinlikler 3: Cumhuriyetin 100. Yılında Lozan Barış Antlaşması Sempozyumu, 2-3 Kasım 2023, Troia Kültür Merkezi</vt:lpstr>
      <vt:lpstr>Etkinlikler 3: Cumhuriyetin 100. Yılında Lozan Barış Antlaşması Sempozyumu, 2-3 Kasım 2023, Troia Kültür Merkezi</vt:lpstr>
      <vt:lpstr>Etkinlikler 3: Cumhuriyetin 100. Yılında Lozan Barış Antlaşması Sempozyumu, 2-3 Kasım 2023, Troia Kültür Merkezi</vt:lpstr>
      <vt:lpstr>Etkinlikler 3: Cumhuriyetin 100. Yılında Lozan Barış Antlaşması Sempozyumu, 2-3 Kasım 2023, Troia Kültür Merkezi</vt:lpstr>
      <vt:lpstr>Etkinlikler 3: Cumhuriyetin 100. Yılında Lozan Barış Antlaşması Sempozyumu, 2-3 Kasım 2023, Troia Kültür Merkezi</vt:lpstr>
      <vt:lpstr>   Etkinlikler 4: Prof. Dr. Suraiya Faroqhi, «Osmanlı Tebaasının Yarısı: Kendini ve Çocuklarını Korumaya Çalışan Kadınlar» Konferansı, 17 Kasım 2023, Troia Kültür Merkezi, Saat 14.00</vt:lpstr>
      <vt:lpstr>   Etkinlikler 4: Prof. Dr. Suraiya Faroqhi, «Osmanlı Tebaasının Yarısı: Kendini ve Çocuklarını Korumaya Çalışan Kadınlar» Konferansı , 17 Kasım 2023, Troia Kültür Merkezi, Saat 14.00</vt:lpstr>
      <vt:lpstr>   Etkinlikler 4: Prof. Dr. Suraiya Faroqhi, «Osmanlı Tebaasının Yarısı: Kendini ve Çocuklarını Korumaya Çalışan Kadınlar» Konferansı , 17 Kasım 2023, Troia Kültür Merkezi, Saat 14.00</vt:lpstr>
      <vt:lpstr>   Etkinlikler 4: Prof. Dr. Suraiya Faroqhi, «Osmanlı Tebaasının Yarısı: Kendini ve Çocuklarını Korumaya Çalışan Kadınlar» Konferansı</vt:lpstr>
      <vt:lpstr>     Etkinlikler 5: "Cumhuriyetin 100. Yılında Balkanlar ve Türkiye Paneli, Namık Kemal Üniversitesi, Rektörlük Konferans Salonu, 14 Aralık 2023, Saat 14.00  </vt:lpstr>
      <vt:lpstr>     Etkinlikler 5: "Cumhuriyetin 100. Yılında Balkanlar ve Türkiye Paneli, Namık Kemal Üniversitesi, Rektörlük Konferans Salonu, 14 Aralık 2023, Saat 14.00  </vt:lpstr>
      <vt:lpstr>     Etkinlikler 5: "Cumhuriyetin 100. Yılında Balkanlar ve Türkiye Paneli, Namık Kemal Üniversitesi, Rektörlük Konferans Salonu, 14 Aralık 2023, Saat 14.00  </vt:lpstr>
      <vt:lpstr>     Etkinlikler 5: "Cumhuriyetin 100. Yılında Balkanlar ve Türkiye Paneli, Namık Kemal Üniversitesi, Rektörlük Konferans Salonu, 14 Aralık 2023, Saat 14.00  </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Didem Hekimoglu Tunc</dc:creator>
  <cp:lastModifiedBy>Yazar</cp:lastModifiedBy>
  <cp:revision>15</cp:revision>
  <dcterms:created xsi:type="dcterms:W3CDTF">2023-01-10T15:35:45Z</dcterms:created>
  <dcterms:modified xsi:type="dcterms:W3CDTF">2024-01-02T13:31:46Z</dcterms:modified>
</cp:coreProperties>
</file>