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9" r:id="rId1"/>
  </p:sldMasterIdLst>
  <p:sldIdLst>
    <p:sldId id="287" r:id="rId2"/>
    <p:sldId id="288" r:id="rId3"/>
    <p:sldId id="289" r:id="rId4"/>
    <p:sldId id="291" r:id="rId5"/>
    <p:sldId id="311" r:id="rId6"/>
    <p:sldId id="312" r:id="rId7"/>
    <p:sldId id="313" r:id="rId8"/>
    <p:sldId id="314" r:id="rId9"/>
    <p:sldId id="315" r:id="rId10"/>
    <p:sldId id="316" r:id="rId11"/>
    <p:sldId id="31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94" autoAdjust="0"/>
  </p:normalViewPr>
  <p:slideViewPr>
    <p:cSldViewPr snapToGrid="0">
      <p:cViewPr varScale="1">
        <p:scale>
          <a:sx n="73" d="100"/>
          <a:sy n="73" d="100"/>
        </p:scale>
        <p:origin x="10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2448A07-E477-486A-ADC6-75E115E7D406}" type="datetimeFigureOut">
              <a:rPr lang="tr-TR" smtClean="0"/>
              <a:t>3.01.2024</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224157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2448A07-E477-486A-ADC6-75E115E7D406}" type="datetimeFigureOut">
              <a:rPr lang="tr-TR" smtClean="0"/>
              <a:t>3.01.2024</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299175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2448A07-E477-486A-ADC6-75E115E7D406}" type="datetimeFigureOut">
              <a:rPr lang="tr-TR" smtClean="0"/>
              <a:t>3.01.2024</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1649719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a:t>Asıl başlık stilini düzenlemek için tıklayın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2448A07-E477-486A-ADC6-75E115E7D406}" type="datetimeFigureOut">
              <a:rPr lang="tr-TR" smtClean="0"/>
              <a:t>3.01.2024</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809708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2448A07-E477-486A-ADC6-75E115E7D406}" type="datetimeFigureOut">
              <a:rPr lang="tr-TR" smtClean="0"/>
              <a:t>3.01.2024</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1938075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2448A07-E477-486A-ADC6-75E115E7D406}" type="datetimeFigureOut">
              <a:rPr lang="tr-TR" smtClean="0"/>
              <a:t>3.01.2024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3814857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2448A07-E477-486A-ADC6-75E115E7D406}" type="datetimeFigureOut">
              <a:rPr lang="tr-TR" smtClean="0"/>
              <a:t>3.01.2024</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3617220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2448A07-E477-486A-ADC6-75E115E7D406}" type="datetimeFigureOut">
              <a:rPr lang="tr-TR" smtClean="0"/>
              <a:t>3.01.2024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328035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2448A07-E477-486A-ADC6-75E115E7D406}" type="datetimeFigureOut">
              <a:rPr lang="tr-TR" smtClean="0"/>
              <a:t>3.01.2024</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81872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448A07-E477-486A-ADC6-75E115E7D406}" type="datetimeFigureOut">
              <a:rPr lang="tr-TR" smtClean="0"/>
              <a:t>3.01.2024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311330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2448A07-E477-486A-ADC6-75E115E7D406}" type="datetimeFigureOut">
              <a:rPr lang="tr-TR" smtClean="0"/>
              <a:t>3.01.2024</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170346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2448A07-E477-486A-ADC6-75E115E7D406}" type="datetimeFigureOut">
              <a:rPr lang="tr-TR" smtClean="0"/>
              <a:t>3.01.2024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143504179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2448A07-E477-486A-ADC6-75E115E7D406}" type="datetimeFigureOut">
              <a:rPr lang="tr-TR" smtClean="0"/>
              <a:t>3.01.2024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28854230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2448A07-E477-486A-ADC6-75E115E7D406}" type="datetimeFigureOut">
              <a:rPr lang="tr-TR" smtClean="0"/>
              <a:t>3.01.2024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2395404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48A07-E477-486A-ADC6-75E115E7D406}" type="datetimeFigureOut">
              <a:rPr lang="tr-TR" smtClean="0"/>
              <a:t>3.01.2024</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232838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2448A07-E477-486A-ADC6-75E115E7D406}" type="datetimeFigureOut">
              <a:rPr lang="tr-TR" smtClean="0"/>
              <a:t>3.01.2024</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21931796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a:t>Resim eklemek için simgeye tıklayın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2448A07-E477-486A-ADC6-75E115E7D406}" type="datetimeFigureOut">
              <a:rPr lang="tr-TR" smtClean="0"/>
              <a:t>3.01.2024</a:t>
            </a:fld>
            <a:endParaRPr lang="tr-TR"/>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F54A932-3AF0-4003-81D3-4C4C773F437F}" type="slidenum">
              <a:rPr lang="tr-TR" smtClean="0"/>
              <a:t>‹#›</a:t>
            </a:fld>
            <a:endParaRPr lang="tr-TR"/>
          </a:p>
        </p:txBody>
      </p:sp>
    </p:spTree>
    <p:extLst>
      <p:ext uri="{BB962C8B-B14F-4D97-AF65-F5344CB8AC3E}">
        <p14:creationId xmlns:p14="http://schemas.microsoft.com/office/powerpoint/2010/main" val="390511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2448A07-E477-486A-ADC6-75E115E7D406}" type="datetimeFigureOut">
              <a:rPr lang="tr-TR" smtClean="0"/>
              <a:t>3.01.2024</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F54A932-3AF0-4003-81D3-4C4C773F437F}" type="slidenum">
              <a:rPr lang="tr-TR" smtClean="0"/>
              <a:t>‹#›</a:t>
            </a:fld>
            <a:endParaRPr lang="tr-TR"/>
          </a:p>
        </p:txBody>
      </p:sp>
    </p:spTree>
    <p:extLst>
      <p:ext uri="{BB962C8B-B14F-4D97-AF65-F5344CB8AC3E}">
        <p14:creationId xmlns:p14="http://schemas.microsoft.com/office/powerpoint/2010/main" val="2640653026"/>
      </p:ext>
    </p:extLst>
  </p:cSld>
  <p:clrMap bg1="lt1" tx1="dk1" bg2="lt2" tx2="dk2" accent1="accent1" accent2="accent2" accent3="accent3" accent4="accent4" accent5="accent5" accent6="accent6" hlink="hlink" folHlink="folHlink"/>
  <p:sldLayoutIdLst>
    <p:sldLayoutId id="2147484730" r:id="rId1"/>
    <p:sldLayoutId id="2147484731" r:id="rId2"/>
    <p:sldLayoutId id="2147484732" r:id="rId3"/>
    <p:sldLayoutId id="2147484733" r:id="rId4"/>
    <p:sldLayoutId id="2147484734" r:id="rId5"/>
    <p:sldLayoutId id="2147484735" r:id="rId6"/>
    <p:sldLayoutId id="2147484736" r:id="rId7"/>
    <p:sldLayoutId id="2147484737" r:id="rId8"/>
    <p:sldLayoutId id="2147484738" r:id="rId9"/>
    <p:sldLayoutId id="2147484739" r:id="rId10"/>
    <p:sldLayoutId id="2147484740" r:id="rId11"/>
    <p:sldLayoutId id="2147484741" r:id="rId12"/>
    <p:sldLayoutId id="2147484742" r:id="rId13"/>
    <p:sldLayoutId id="2147484743" r:id="rId14"/>
    <p:sldLayoutId id="2147484744" r:id="rId15"/>
    <p:sldLayoutId id="2147484745" r:id="rId16"/>
    <p:sldLayoutId id="214748474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E584C3-5C22-4C06-A8D5-D288F2633699}"/>
              </a:ext>
            </a:extLst>
          </p:cNvPr>
          <p:cNvSpPr>
            <a:spLocks noGrp="1"/>
          </p:cNvSpPr>
          <p:nvPr>
            <p:ph type="title"/>
          </p:nvPr>
        </p:nvSpPr>
        <p:spPr>
          <a:xfrm>
            <a:off x="326796" y="1095450"/>
            <a:ext cx="11726944" cy="554240"/>
          </a:xfrm>
        </p:spPr>
        <p:txBody>
          <a:bodyPr>
            <a:normAutofit fontScale="90000"/>
          </a:bodyPr>
          <a:lstStyle/>
          <a:p>
            <a:pPr algn="ctr"/>
            <a:r>
              <a:rPr lang="tr-TR" b="1" dirty="0"/>
              <a:t>Balkan ve Ege Uygulama ve Araştırma Merkezi</a:t>
            </a:r>
          </a:p>
        </p:txBody>
      </p:sp>
      <p:sp>
        <p:nvSpPr>
          <p:cNvPr id="3" name="İçerik Yer Tutucusu 2">
            <a:extLst>
              <a:ext uri="{FF2B5EF4-FFF2-40B4-BE49-F238E27FC236}">
                <a16:creationId xmlns:a16="http://schemas.microsoft.com/office/drawing/2014/main" id="{DE528B54-0E0F-4702-83F7-CB7CE0697AA6}"/>
              </a:ext>
            </a:extLst>
          </p:cNvPr>
          <p:cNvSpPr>
            <a:spLocks noGrp="1"/>
          </p:cNvSpPr>
          <p:nvPr>
            <p:ph idx="1"/>
          </p:nvPr>
        </p:nvSpPr>
        <p:spPr>
          <a:xfrm>
            <a:off x="232203" y="2242008"/>
            <a:ext cx="11331018" cy="4615992"/>
          </a:xfrm>
        </p:spPr>
        <p:txBody>
          <a:bodyPr>
            <a:noAutofit/>
          </a:bodyPr>
          <a:lstStyle/>
          <a:p>
            <a:pPr algn="just"/>
            <a:r>
              <a:rPr lang="tr-TR" sz="2000" b="1" i="0" dirty="0">
                <a:solidFill>
                  <a:srgbClr val="333333"/>
                </a:solidFill>
                <a:effectLst/>
              </a:rPr>
              <a:t>Kurumsal Bilgiler</a:t>
            </a:r>
            <a:endParaRPr lang="tr-TR" sz="2000" b="0" i="0" dirty="0">
              <a:solidFill>
                <a:srgbClr val="333333"/>
              </a:solidFill>
              <a:effectLst/>
            </a:endParaRPr>
          </a:p>
          <a:p>
            <a:pPr algn="just"/>
            <a:r>
              <a:rPr lang="tr-TR" sz="2000" b="0" i="0" dirty="0">
                <a:solidFill>
                  <a:srgbClr val="333333"/>
                </a:solidFill>
                <a:effectLst/>
              </a:rPr>
              <a:t>Eğitim-öğretim faaliyetleri, AR-GE, bilimsel araştırma ve proje faaliyetleri dışında üniversitelerin başlıca amaçlarından birisi disiplinlerarası bir bakış açısı ile bölgesel araştırmalara destek vermesidir. Balkanlar, tarihi, sosyal, ekonomik, kültürel, siyasi, stratejik, etnik-demografik, coğrafi ve uluslararası ilişkiler bakımından Türkiye açısından çok önemli bir bölgedir. Ege ve Doğu Akdeniz ise yalnızca Türkiye ve Yunanistan arasında değil aynı zamanda uluslararası ilişkiler, ekonomi, siyaset, turizm, ticaret bakımından da son derece önemlidir. Eğitim ve bilimde dünya standartlarını yakalamış olan Çanakkale </a:t>
            </a:r>
            <a:r>
              <a:rPr lang="tr-TR" sz="2000" b="0" i="0" dirty="0" err="1">
                <a:solidFill>
                  <a:srgbClr val="333333"/>
                </a:solidFill>
                <a:effectLst/>
              </a:rPr>
              <a:t>Onsekiz</a:t>
            </a:r>
            <a:r>
              <a:rPr lang="tr-TR" sz="2000" b="0" i="0" dirty="0">
                <a:solidFill>
                  <a:srgbClr val="333333"/>
                </a:solidFill>
                <a:effectLst/>
              </a:rPr>
              <a:t> Mart Üniversitesi, Balkanlar ve Ege araştırmaları konusuna da büyük önem vermektedir. </a:t>
            </a:r>
            <a:endParaRPr lang="tr-TR" sz="2000" dirty="0">
              <a:solidFill>
                <a:srgbClr val="333333"/>
              </a:solidFill>
            </a:endParaRPr>
          </a:p>
          <a:p>
            <a:pPr algn="just"/>
            <a:r>
              <a:rPr lang="tr-TR" sz="2000" b="0" i="0" dirty="0">
                <a:solidFill>
                  <a:srgbClr val="333333"/>
                </a:solidFill>
                <a:effectLst/>
              </a:rPr>
              <a:t>Balkan ve Ege Uygulama ve Araştırma Merkezi üniversitemizin eğitim, bilim, kültür ve sanat alanında Balkanlar ve Ege araştırmalarının geliştirilmesi hedefi doğrultusunda 2017 yılında kurulmuştur.</a:t>
            </a:r>
          </a:p>
        </p:txBody>
      </p:sp>
    </p:spTree>
    <p:extLst>
      <p:ext uri="{BB962C8B-B14F-4D97-AF65-F5344CB8AC3E}">
        <p14:creationId xmlns:p14="http://schemas.microsoft.com/office/powerpoint/2010/main" val="276475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EAA4D-E0A0-4165-A141-CE4138EAA374}"/>
              </a:ext>
            </a:extLst>
          </p:cNvPr>
          <p:cNvSpPr>
            <a:spLocks noGrp="1"/>
          </p:cNvSpPr>
          <p:nvPr>
            <p:ph type="title"/>
          </p:nvPr>
        </p:nvSpPr>
        <p:spPr>
          <a:xfrm>
            <a:off x="498020" y="498475"/>
            <a:ext cx="11693980" cy="1308100"/>
          </a:xfrm>
        </p:spPr>
        <p:txBody>
          <a:bodyPr>
            <a:noAutofit/>
          </a:bodyPr>
          <a:lstStyle/>
          <a:p>
            <a:r>
              <a:rPr lang="tr-TR" sz="1800" b="1" cap="none" dirty="0"/>
              <a:t>Akademik Faaliyetlerimiz 3: Konferans</a:t>
            </a:r>
            <a:br>
              <a:rPr lang="tr-TR" sz="1800" b="1" cap="none" dirty="0"/>
            </a:br>
            <a:r>
              <a:rPr lang="tr-TR" sz="1800" b="1" cap="none" dirty="0"/>
              <a:t>Dr. Öğr. Üyesi, Yakup Kurt, “Batı Trakya Türklerinin Kimlik Mücadelesi ve Türkçe Eğitim Sorunu”, 29 Aralık 2021, </a:t>
            </a:r>
            <a:r>
              <a:rPr lang="tr-TR" sz="1800" b="1" cap="none" dirty="0" err="1"/>
              <a:t>Troia</a:t>
            </a:r>
            <a:r>
              <a:rPr lang="tr-TR" sz="1800" b="1" cap="none" dirty="0"/>
              <a:t> Kültür Merkezi, Saat 14.00.</a:t>
            </a:r>
          </a:p>
        </p:txBody>
      </p:sp>
      <p:pic>
        <p:nvPicPr>
          <p:cNvPr id="5" name="Resim 4">
            <a:extLst>
              <a:ext uri="{FF2B5EF4-FFF2-40B4-BE49-F238E27FC236}">
                <a16:creationId xmlns:a16="http://schemas.microsoft.com/office/drawing/2014/main" id="{89353F37-EA5D-7F17-D432-62460283A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565" y="1656053"/>
            <a:ext cx="7832870" cy="5201947"/>
          </a:xfrm>
          <a:prstGeom prst="rect">
            <a:avLst/>
          </a:prstGeom>
        </p:spPr>
      </p:pic>
    </p:spTree>
    <p:extLst>
      <p:ext uri="{BB962C8B-B14F-4D97-AF65-F5344CB8AC3E}">
        <p14:creationId xmlns:p14="http://schemas.microsoft.com/office/powerpoint/2010/main" val="3259143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EAA4D-E0A0-4165-A141-CE4138EAA374}"/>
              </a:ext>
            </a:extLst>
          </p:cNvPr>
          <p:cNvSpPr>
            <a:spLocks noGrp="1"/>
          </p:cNvSpPr>
          <p:nvPr>
            <p:ph type="title"/>
          </p:nvPr>
        </p:nvSpPr>
        <p:spPr>
          <a:xfrm>
            <a:off x="498020" y="498475"/>
            <a:ext cx="11693980" cy="1308100"/>
          </a:xfrm>
        </p:spPr>
        <p:txBody>
          <a:bodyPr>
            <a:noAutofit/>
          </a:bodyPr>
          <a:lstStyle/>
          <a:p>
            <a:r>
              <a:rPr lang="tr-TR" sz="1800" b="1" cap="none" dirty="0"/>
              <a:t>Akademik Faaliyetlerimiz 3: Konferans</a:t>
            </a:r>
            <a:br>
              <a:rPr lang="tr-TR" sz="1800" b="1" cap="none" dirty="0"/>
            </a:br>
            <a:r>
              <a:rPr lang="tr-TR" sz="1800" b="1" cap="none" dirty="0"/>
              <a:t>Dr. Öğr. Üyesi, Yakup Kurt, “Batı Trakya Türklerinin Kimlik Mücadelesi ve Türkçe Eğitim Sorunu”, 29 Aralık 2021, </a:t>
            </a:r>
            <a:r>
              <a:rPr lang="tr-TR" sz="1800" b="1" cap="none" dirty="0" err="1"/>
              <a:t>Troia</a:t>
            </a:r>
            <a:r>
              <a:rPr lang="tr-TR" sz="1800" b="1" cap="none" dirty="0"/>
              <a:t> Kültür Merkezi, Saat 14.00.</a:t>
            </a:r>
          </a:p>
        </p:txBody>
      </p:sp>
      <p:pic>
        <p:nvPicPr>
          <p:cNvPr id="4" name="Resim 3">
            <a:extLst>
              <a:ext uri="{FF2B5EF4-FFF2-40B4-BE49-F238E27FC236}">
                <a16:creationId xmlns:a16="http://schemas.microsoft.com/office/drawing/2014/main" id="{84537BE4-6786-6404-FE61-B9EE19A76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676" y="1806575"/>
            <a:ext cx="8612638" cy="4850524"/>
          </a:xfrm>
          <a:prstGeom prst="rect">
            <a:avLst/>
          </a:prstGeom>
        </p:spPr>
      </p:pic>
    </p:spTree>
    <p:extLst>
      <p:ext uri="{BB962C8B-B14F-4D97-AF65-F5344CB8AC3E}">
        <p14:creationId xmlns:p14="http://schemas.microsoft.com/office/powerpoint/2010/main" val="140172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E584C3-5C22-4C06-A8D5-D288F2633699}"/>
              </a:ext>
            </a:extLst>
          </p:cNvPr>
          <p:cNvSpPr>
            <a:spLocks noGrp="1"/>
          </p:cNvSpPr>
          <p:nvPr>
            <p:ph type="title"/>
          </p:nvPr>
        </p:nvSpPr>
        <p:spPr/>
        <p:txBody>
          <a:bodyPr>
            <a:normAutofit fontScale="90000"/>
          </a:bodyPr>
          <a:lstStyle/>
          <a:p>
            <a:r>
              <a:rPr lang="tr-TR" b="1" dirty="0"/>
              <a:t>Misyon</a:t>
            </a:r>
            <a:br>
              <a:rPr lang="tr-TR" dirty="0"/>
            </a:br>
            <a:endParaRPr lang="tr-TR" dirty="0"/>
          </a:p>
        </p:txBody>
      </p:sp>
      <p:sp>
        <p:nvSpPr>
          <p:cNvPr id="3" name="İçerik Yer Tutucusu 2">
            <a:extLst>
              <a:ext uri="{FF2B5EF4-FFF2-40B4-BE49-F238E27FC236}">
                <a16:creationId xmlns:a16="http://schemas.microsoft.com/office/drawing/2014/main" id="{DE528B54-0E0F-4702-83F7-CB7CE0697AA6}"/>
              </a:ext>
            </a:extLst>
          </p:cNvPr>
          <p:cNvSpPr>
            <a:spLocks noGrp="1"/>
          </p:cNvSpPr>
          <p:nvPr>
            <p:ph idx="1"/>
          </p:nvPr>
        </p:nvSpPr>
        <p:spPr>
          <a:xfrm>
            <a:off x="-73573" y="2344844"/>
            <a:ext cx="12038029" cy="4812701"/>
          </a:xfrm>
        </p:spPr>
        <p:txBody>
          <a:bodyPr>
            <a:noAutofit/>
          </a:bodyPr>
          <a:lstStyle/>
          <a:p>
            <a:pPr algn="just"/>
            <a:r>
              <a:rPr lang="tr-TR" sz="2000" dirty="0"/>
              <a:t>Balkan ve Ege Uygulama ve Araştırma Merkezi, ülkemizde Balkanlar ve Ege araştırmalarının gelişimine katkı sağlayan, yenilik odaklı, katılımcı ve paylaşımcı, bilimsel ve etik değerlere bağlı bir kurumdur. </a:t>
            </a:r>
          </a:p>
          <a:p>
            <a:pPr algn="just"/>
            <a:r>
              <a:rPr lang="tr-TR" sz="2000" dirty="0"/>
              <a:t>Merkezimiz Balkanlar ve Ege konusunda dil, tarih, edebiyat, ekonomi, kültür, sanat, uluslararası ilişkiler gibi alanlarda sempozyum, panel, seminer, konferans, araştırma, proje ve yayın faaliyetleri yürütmekte ve bu tür akademik faaliyetleri desteklemektedir. Merkezimiz, paydaşları ile birlikte Balkanlar ve Ege konusundaki gelişmelere ışık tutmayı ve öğrencilerimize ve araştırmacılara Balkanlar ve Ege konusunda rehberlik etmeyi prensip olarak benimsemiştir. Ayrıca, Yüksek Öğretimde uluslararasılaşma hedefleri doğrultusunda üniversitemizin Balkan ülkelerinde tanıtımına büyük önem vermektedir. Merkezimiz kuruluşundan bu yana Balkan ülkelerindeki üniversitelerle karşılıklı araştırma ve iş birliği imkanlarının geliştirilmesine katkı sunmaktadır ve Balkan Üniversiteler Birliği ve Trakya Üniversiteler Birliği toplantılarında üniversitemizi temsil eden başlıca kurumlardan biridir.</a:t>
            </a:r>
          </a:p>
        </p:txBody>
      </p:sp>
    </p:spTree>
    <p:extLst>
      <p:ext uri="{BB962C8B-B14F-4D97-AF65-F5344CB8AC3E}">
        <p14:creationId xmlns:p14="http://schemas.microsoft.com/office/powerpoint/2010/main" val="2002304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EAA4D-E0A0-4165-A141-CE4138EAA374}"/>
              </a:ext>
            </a:extLst>
          </p:cNvPr>
          <p:cNvSpPr>
            <a:spLocks noGrp="1"/>
          </p:cNvSpPr>
          <p:nvPr>
            <p:ph type="title"/>
          </p:nvPr>
        </p:nvSpPr>
        <p:spPr/>
        <p:txBody>
          <a:bodyPr/>
          <a:lstStyle/>
          <a:p>
            <a:r>
              <a:rPr lang="tr-TR" b="1" dirty="0"/>
              <a:t>Vizyon</a:t>
            </a:r>
          </a:p>
        </p:txBody>
      </p:sp>
      <p:sp>
        <p:nvSpPr>
          <p:cNvPr id="3" name="İçerik Yer Tutucusu 2">
            <a:extLst>
              <a:ext uri="{FF2B5EF4-FFF2-40B4-BE49-F238E27FC236}">
                <a16:creationId xmlns:a16="http://schemas.microsoft.com/office/drawing/2014/main" id="{7F24195F-4EA2-42AD-BCF6-29515D40C78B}"/>
              </a:ext>
            </a:extLst>
          </p:cNvPr>
          <p:cNvSpPr>
            <a:spLocks noGrp="1"/>
          </p:cNvSpPr>
          <p:nvPr>
            <p:ph idx="1"/>
          </p:nvPr>
        </p:nvSpPr>
        <p:spPr>
          <a:xfrm>
            <a:off x="1451579" y="1905000"/>
            <a:ext cx="9987045" cy="3777622"/>
          </a:xfrm>
        </p:spPr>
        <p:txBody>
          <a:bodyPr>
            <a:normAutofit/>
          </a:bodyPr>
          <a:lstStyle/>
          <a:p>
            <a:endParaRPr lang="tr-TR" sz="2000" dirty="0"/>
          </a:p>
          <a:p>
            <a:pPr algn="just"/>
            <a:r>
              <a:rPr lang="tr-TR" sz="2000" dirty="0"/>
              <a:t>Balkan ve Ege Uygulama ve Araştırma Merkezi, araştırma, proje ve akademik etkinliklerle Türkiye’de Balkanlar ve Ege araştırmaları konusunda öncü kurumlardan biri olmayı hedeflemekte ve ulusal ve uluslararası düzeyde saygın ve tanınan bir araştırma merkezi olmayı amaçlamaktadır. Ayrıca, ülkemizde Balkanoloji alanının tanınmasına ve ayrı bir bilim dalı olarak kabul edilmesine katkı sunmayı hedeflemektedir. Bunun yanı sıra, Türkiye’nin Yüksek Öğretimde uluslararasılaşma hedefleri bağlamında üniversitemizde okuyan Balkan uyruklu öğrencilerin sayısını arttırmak ve bu alanda Balkanlarda farkındalık yaratmak vizyonuna sahiptir.</a:t>
            </a:r>
          </a:p>
        </p:txBody>
      </p:sp>
    </p:spTree>
    <p:extLst>
      <p:ext uri="{BB962C8B-B14F-4D97-AF65-F5344CB8AC3E}">
        <p14:creationId xmlns:p14="http://schemas.microsoft.com/office/powerpoint/2010/main" val="281662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EAA4D-E0A0-4165-A141-CE4138EAA374}"/>
              </a:ext>
            </a:extLst>
          </p:cNvPr>
          <p:cNvSpPr>
            <a:spLocks noGrp="1"/>
          </p:cNvSpPr>
          <p:nvPr>
            <p:ph type="title"/>
          </p:nvPr>
        </p:nvSpPr>
        <p:spPr>
          <a:xfrm>
            <a:off x="1131216" y="954048"/>
            <a:ext cx="5740923" cy="733350"/>
          </a:xfrm>
        </p:spPr>
        <p:txBody>
          <a:bodyPr>
            <a:normAutofit/>
          </a:bodyPr>
          <a:lstStyle/>
          <a:p>
            <a:pPr algn="ctr"/>
            <a:r>
              <a:rPr lang="tr-TR" b="1" dirty="0"/>
              <a:t>Faaliyet alanlarımız</a:t>
            </a:r>
          </a:p>
        </p:txBody>
      </p:sp>
      <p:sp>
        <p:nvSpPr>
          <p:cNvPr id="3" name="İçerik Yer Tutucusu 2">
            <a:extLst>
              <a:ext uri="{FF2B5EF4-FFF2-40B4-BE49-F238E27FC236}">
                <a16:creationId xmlns:a16="http://schemas.microsoft.com/office/drawing/2014/main" id="{7F24195F-4EA2-42AD-BCF6-29515D40C78B}"/>
              </a:ext>
            </a:extLst>
          </p:cNvPr>
          <p:cNvSpPr>
            <a:spLocks noGrp="1"/>
          </p:cNvSpPr>
          <p:nvPr>
            <p:ph idx="1"/>
          </p:nvPr>
        </p:nvSpPr>
        <p:spPr>
          <a:xfrm>
            <a:off x="204787" y="2579213"/>
            <a:ext cx="11782425" cy="5317811"/>
          </a:xfrm>
        </p:spPr>
        <p:txBody>
          <a:bodyPr>
            <a:noAutofit/>
          </a:bodyPr>
          <a:lstStyle/>
          <a:p>
            <a:pPr algn="just">
              <a:lnSpc>
                <a:spcPct val="100000"/>
              </a:lnSpc>
            </a:pPr>
            <a:r>
              <a:rPr lang="tr-TR" sz="2000" dirty="0"/>
              <a:t>Çanakkale </a:t>
            </a:r>
            <a:r>
              <a:rPr lang="tr-TR" sz="2000" dirty="0" err="1"/>
              <a:t>Onsekiz</a:t>
            </a:r>
            <a:r>
              <a:rPr lang="tr-TR" sz="2000" dirty="0"/>
              <a:t> Mart Üniversitesi’nin Balkanlarda etkin bir şekilde tanıtımı.</a:t>
            </a:r>
          </a:p>
          <a:p>
            <a:pPr algn="just">
              <a:lnSpc>
                <a:spcPct val="100000"/>
              </a:lnSpc>
            </a:pPr>
            <a:r>
              <a:rPr lang="tr-TR" sz="2000" dirty="0"/>
              <a:t>Balkanlar ve Ege Araştırmalarını teşvik etme.</a:t>
            </a:r>
          </a:p>
          <a:p>
            <a:pPr algn="just">
              <a:lnSpc>
                <a:spcPct val="100000"/>
              </a:lnSpc>
            </a:pPr>
            <a:r>
              <a:rPr lang="tr-TR" sz="2000" dirty="0"/>
              <a:t>Balkanlar ve Ege konusunda akademik ve bilimsel toplantılar tertip etme.</a:t>
            </a:r>
          </a:p>
          <a:p>
            <a:pPr algn="just">
              <a:lnSpc>
                <a:spcPct val="100000"/>
              </a:lnSpc>
            </a:pPr>
            <a:r>
              <a:rPr lang="tr-TR" sz="2000" dirty="0"/>
              <a:t>Balkanlar ve Ege ile ilgili akademik platformlarda üniversitemizi temsil etme.</a:t>
            </a:r>
          </a:p>
          <a:p>
            <a:pPr algn="just">
              <a:lnSpc>
                <a:spcPct val="100000"/>
              </a:lnSpc>
            </a:pPr>
            <a:r>
              <a:rPr lang="tr-TR" sz="2000" dirty="0"/>
              <a:t>Balkan üniversiteleriyle akademik ve bilimsel iş birliği imkânlarının geliştirilmesi.</a:t>
            </a:r>
          </a:p>
          <a:p>
            <a:pPr algn="just">
              <a:lnSpc>
                <a:spcPct val="100000"/>
              </a:lnSpc>
            </a:pPr>
            <a:r>
              <a:rPr lang="tr-TR" sz="2000" dirty="0"/>
              <a:t>Balkan ülkelerindeki üniversitelerle ortak lisansüstü eğitim programları açılması.</a:t>
            </a:r>
          </a:p>
          <a:p>
            <a:pPr algn="just">
              <a:lnSpc>
                <a:spcPct val="100000"/>
              </a:lnSpc>
            </a:pPr>
            <a:r>
              <a:rPr lang="tr-TR" sz="2000" dirty="0"/>
              <a:t>Balkan üniversiteleriyle öğrenci ve öğretim üyesi değişimi.</a:t>
            </a:r>
          </a:p>
          <a:p>
            <a:pPr algn="just">
              <a:lnSpc>
                <a:spcPct val="100000"/>
              </a:lnSpc>
            </a:pPr>
            <a:r>
              <a:rPr lang="tr-TR" sz="2000" dirty="0"/>
              <a:t>Balkan ülkelerindeki sivil toplum kuruluşlarıyla iş birliği yapılması.</a:t>
            </a:r>
          </a:p>
          <a:p>
            <a:pPr algn="just">
              <a:lnSpc>
                <a:spcPct val="100000"/>
              </a:lnSpc>
            </a:pPr>
            <a:r>
              <a:rPr lang="tr-TR" sz="2000" dirty="0"/>
              <a:t>Üniversitemizde okuyan Balkan uyruklu öğrenci sayısının arttırılması.</a:t>
            </a:r>
          </a:p>
        </p:txBody>
      </p:sp>
    </p:spTree>
    <p:extLst>
      <p:ext uri="{BB962C8B-B14F-4D97-AF65-F5344CB8AC3E}">
        <p14:creationId xmlns:p14="http://schemas.microsoft.com/office/powerpoint/2010/main" val="181376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EAA4D-E0A0-4165-A141-CE4138EAA374}"/>
              </a:ext>
            </a:extLst>
          </p:cNvPr>
          <p:cNvSpPr>
            <a:spLocks noGrp="1"/>
          </p:cNvSpPr>
          <p:nvPr>
            <p:ph type="title"/>
          </p:nvPr>
        </p:nvSpPr>
        <p:spPr>
          <a:xfrm>
            <a:off x="536966" y="718808"/>
            <a:ext cx="11140028" cy="771525"/>
          </a:xfrm>
        </p:spPr>
        <p:txBody>
          <a:bodyPr>
            <a:noAutofit/>
          </a:bodyPr>
          <a:lstStyle/>
          <a:p>
            <a:r>
              <a:rPr lang="tr-TR" sz="2000" b="1" cap="none" dirty="0"/>
              <a:t>Akademik Faaliyetlerimiz 1: Konferans</a:t>
            </a:r>
            <a:br>
              <a:rPr lang="tr-TR" sz="1800" b="1" cap="none" dirty="0"/>
            </a:br>
            <a:r>
              <a:rPr lang="tr-TR" sz="1800" b="1" cap="none" dirty="0"/>
              <a:t>Prof. Dr. Aşkın Koyuncu, "Osmanlı Döneminde Balkanlarda İslamlaşma, Kimlik Ve Aidiyet İlişkileri”, Online Konferans, Eskişehir Osmangazi Üniversitesi, Balkan Araştırmaları Uygulama Ve Arş. Merkezi (ESBALMER), 26.05.2021.</a:t>
            </a:r>
          </a:p>
        </p:txBody>
      </p:sp>
      <p:pic>
        <p:nvPicPr>
          <p:cNvPr id="7" name="Resim 6">
            <a:extLst>
              <a:ext uri="{FF2B5EF4-FFF2-40B4-BE49-F238E27FC236}">
                <a16:creationId xmlns:a16="http://schemas.microsoft.com/office/drawing/2014/main" id="{7CC86B0B-2E02-4C1E-A6D1-710CF2B24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9807" y="1490333"/>
            <a:ext cx="3794269" cy="5367667"/>
          </a:xfrm>
          <a:prstGeom prst="rect">
            <a:avLst/>
          </a:prstGeom>
        </p:spPr>
      </p:pic>
    </p:spTree>
    <p:extLst>
      <p:ext uri="{BB962C8B-B14F-4D97-AF65-F5344CB8AC3E}">
        <p14:creationId xmlns:p14="http://schemas.microsoft.com/office/powerpoint/2010/main" val="281217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EAA4D-E0A0-4165-A141-CE4138EAA374}"/>
              </a:ext>
            </a:extLst>
          </p:cNvPr>
          <p:cNvSpPr>
            <a:spLocks noGrp="1"/>
          </p:cNvSpPr>
          <p:nvPr>
            <p:ph type="title"/>
          </p:nvPr>
        </p:nvSpPr>
        <p:spPr>
          <a:xfrm>
            <a:off x="498020" y="498475"/>
            <a:ext cx="11693980" cy="1308100"/>
          </a:xfrm>
        </p:spPr>
        <p:txBody>
          <a:bodyPr>
            <a:noAutofit/>
          </a:bodyPr>
          <a:lstStyle/>
          <a:p>
            <a:r>
              <a:rPr lang="tr-TR" sz="1800" b="1" cap="none" dirty="0"/>
              <a:t>Akademik Faaliyetlerimiz 2: Konferans</a:t>
            </a:r>
            <a:br>
              <a:rPr lang="tr-TR" sz="1800" b="1" cap="none" dirty="0"/>
            </a:br>
            <a:r>
              <a:rPr lang="tr-TR" sz="1800" b="1" cap="none" dirty="0"/>
              <a:t>Prof. Dr.  Aşkın Koyuncu, "</a:t>
            </a:r>
            <a:r>
              <a:rPr lang="tr-TR" sz="1800" b="1" cap="none" dirty="0" err="1"/>
              <a:t>Adela</a:t>
            </a:r>
            <a:r>
              <a:rPr lang="tr-TR" sz="1800" b="1" cap="none" dirty="0"/>
              <a:t> </a:t>
            </a:r>
            <a:r>
              <a:rPr lang="tr-TR" sz="1800" b="1" cap="none" dirty="0" err="1"/>
              <a:t>Peeva</a:t>
            </a:r>
            <a:r>
              <a:rPr lang="tr-TR" sz="1800" b="1" cap="none" dirty="0"/>
              <a:t>, </a:t>
            </a:r>
            <a:r>
              <a:rPr lang="tr-TR" sz="1800" b="1" cap="none" dirty="0" err="1"/>
              <a:t>Çiya</a:t>
            </a:r>
            <a:r>
              <a:rPr lang="tr-TR" sz="1800" b="1" cap="none" dirty="0"/>
              <a:t> E </a:t>
            </a:r>
            <a:r>
              <a:rPr lang="tr-TR" sz="1800" b="1" cap="none" dirty="0" err="1"/>
              <a:t>Tazi</a:t>
            </a:r>
            <a:r>
              <a:rPr lang="tr-TR" sz="1800" b="1" cap="none" dirty="0"/>
              <a:t> </a:t>
            </a:r>
            <a:r>
              <a:rPr lang="tr-TR" sz="1800" b="1" cap="none" dirty="0" err="1"/>
              <a:t>Pesen</a:t>
            </a:r>
            <a:r>
              <a:rPr lang="tr-TR" sz="1800" b="1" cap="none" dirty="0"/>
              <a:t>? (Bu Şarkı Kimin?), 2003. Bir Şarkı, Bir Belgesel, Balkanlarda Osmanlı Mirası Ve Bir Milliyetçilik Çözümlemesi", Online Konferans, Microsoft </a:t>
            </a:r>
            <a:r>
              <a:rPr lang="tr-TR" sz="1800" b="1" cap="none" dirty="0" err="1"/>
              <a:t>Teams</a:t>
            </a:r>
            <a:r>
              <a:rPr lang="tr-TR" sz="1800" b="1" cap="none" dirty="0"/>
              <a:t>, 20.06.2021.</a:t>
            </a:r>
          </a:p>
        </p:txBody>
      </p:sp>
      <p:pic>
        <p:nvPicPr>
          <p:cNvPr id="1026" name="Picture 2">
            <a:extLst>
              <a:ext uri="{FF2B5EF4-FFF2-40B4-BE49-F238E27FC236}">
                <a16:creationId xmlns:a16="http://schemas.microsoft.com/office/drawing/2014/main" id="{89647FE4-7BC6-4C5C-B663-3DDCA736E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950" y="1608083"/>
            <a:ext cx="3640939" cy="514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4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EAA4D-E0A0-4165-A141-CE4138EAA374}"/>
              </a:ext>
            </a:extLst>
          </p:cNvPr>
          <p:cNvSpPr>
            <a:spLocks noGrp="1"/>
          </p:cNvSpPr>
          <p:nvPr>
            <p:ph type="title"/>
          </p:nvPr>
        </p:nvSpPr>
        <p:spPr>
          <a:xfrm>
            <a:off x="498020" y="498475"/>
            <a:ext cx="11693980" cy="1308100"/>
          </a:xfrm>
        </p:spPr>
        <p:txBody>
          <a:bodyPr>
            <a:noAutofit/>
          </a:bodyPr>
          <a:lstStyle/>
          <a:p>
            <a:r>
              <a:rPr lang="tr-TR" sz="1800" b="1" cap="none" dirty="0"/>
              <a:t>Akademik Faaliyetlerimiz 3: Konferans</a:t>
            </a:r>
            <a:br>
              <a:rPr lang="tr-TR" sz="1800" b="1" cap="none" dirty="0"/>
            </a:br>
            <a:r>
              <a:rPr lang="tr-TR" sz="1800" b="1" cap="none" dirty="0"/>
              <a:t>Dr. Öğr. Üyesi, Yakup Kurt, “Batı Trakya Türklerinin Kimlik Mücadelesi ve Türkçe Eğitim Sorunu”, 29 Aralık 2021, </a:t>
            </a:r>
            <a:r>
              <a:rPr lang="tr-TR" sz="1800" b="1" cap="none" dirty="0" err="1"/>
              <a:t>Troia</a:t>
            </a:r>
            <a:r>
              <a:rPr lang="tr-TR" sz="1800" b="1" cap="none" dirty="0"/>
              <a:t> Kültür Merkezi, Saat 14.00.</a:t>
            </a:r>
          </a:p>
        </p:txBody>
      </p:sp>
      <p:pic>
        <p:nvPicPr>
          <p:cNvPr id="4" name="Resim 3">
            <a:extLst>
              <a:ext uri="{FF2B5EF4-FFF2-40B4-BE49-F238E27FC236}">
                <a16:creationId xmlns:a16="http://schemas.microsoft.com/office/drawing/2014/main" id="{31CD7688-B0C2-8F0F-10BB-9B83BE8E6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990" y="1434404"/>
            <a:ext cx="3738492" cy="5286961"/>
          </a:xfrm>
          <a:prstGeom prst="rect">
            <a:avLst/>
          </a:prstGeom>
        </p:spPr>
      </p:pic>
    </p:spTree>
    <p:extLst>
      <p:ext uri="{BB962C8B-B14F-4D97-AF65-F5344CB8AC3E}">
        <p14:creationId xmlns:p14="http://schemas.microsoft.com/office/powerpoint/2010/main" val="3567295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EAA4D-E0A0-4165-A141-CE4138EAA374}"/>
              </a:ext>
            </a:extLst>
          </p:cNvPr>
          <p:cNvSpPr>
            <a:spLocks noGrp="1"/>
          </p:cNvSpPr>
          <p:nvPr>
            <p:ph type="title"/>
          </p:nvPr>
        </p:nvSpPr>
        <p:spPr>
          <a:xfrm>
            <a:off x="498020" y="498475"/>
            <a:ext cx="11693980" cy="1308100"/>
          </a:xfrm>
        </p:spPr>
        <p:txBody>
          <a:bodyPr>
            <a:noAutofit/>
          </a:bodyPr>
          <a:lstStyle/>
          <a:p>
            <a:r>
              <a:rPr lang="tr-TR" sz="1800" b="1" cap="none" dirty="0"/>
              <a:t>Akademik Faaliyetlerimiz 3: Konferans</a:t>
            </a:r>
            <a:br>
              <a:rPr lang="tr-TR" sz="1800" b="1" cap="none" dirty="0"/>
            </a:br>
            <a:r>
              <a:rPr lang="tr-TR" sz="1800" b="1" cap="none" dirty="0"/>
              <a:t>Dr. Öğr. Üyesi, Yakup Kurt, “Batı Trakya Türklerinin Kimlik Mücadelesi ve Türkçe Eğitim Sorunu”, 29 Aralık 2021, </a:t>
            </a:r>
            <a:r>
              <a:rPr lang="tr-TR" sz="1800" b="1" cap="none" dirty="0" err="1"/>
              <a:t>Troia</a:t>
            </a:r>
            <a:r>
              <a:rPr lang="tr-TR" sz="1800" b="1" cap="none" dirty="0"/>
              <a:t> Kültür Merkezi, Saat 14.00.</a:t>
            </a:r>
          </a:p>
        </p:txBody>
      </p:sp>
      <p:pic>
        <p:nvPicPr>
          <p:cNvPr id="5" name="Resim 4">
            <a:extLst>
              <a:ext uri="{FF2B5EF4-FFF2-40B4-BE49-F238E27FC236}">
                <a16:creationId xmlns:a16="http://schemas.microsoft.com/office/drawing/2014/main" id="{1717149B-D333-040D-A1B0-03F03CE15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965" y="2389789"/>
            <a:ext cx="7588469" cy="4268514"/>
          </a:xfrm>
          <a:prstGeom prst="rect">
            <a:avLst/>
          </a:prstGeom>
        </p:spPr>
      </p:pic>
    </p:spTree>
    <p:extLst>
      <p:ext uri="{BB962C8B-B14F-4D97-AF65-F5344CB8AC3E}">
        <p14:creationId xmlns:p14="http://schemas.microsoft.com/office/powerpoint/2010/main" val="2290623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4EAA4D-E0A0-4165-A141-CE4138EAA374}"/>
              </a:ext>
            </a:extLst>
          </p:cNvPr>
          <p:cNvSpPr>
            <a:spLocks noGrp="1"/>
          </p:cNvSpPr>
          <p:nvPr>
            <p:ph type="title"/>
          </p:nvPr>
        </p:nvSpPr>
        <p:spPr>
          <a:xfrm>
            <a:off x="498020" y="498475"/>
            <a:ext cx="11693980" cy="1308100"/>
          </a:xfrm>
        </p:spPr>
        <p:txBody>
          <a:bodyPr>
            <a:noAutofit/>
          </a:bodyPr>
          <a:lstStyle/>
          <a:p>
            <a:r>
              <a:rPr lang="tr-TR" sz="1800" b="1" cap="none" dirty="0"/>
              <a:t>Akademik Faaliyetlerimiz 3: Konferans</a:t>
            </a:r>
            <a:br>
              <a:rPr lang="tr-TR" sz="1800" b="1" cap="none" dirty="0"/>
            </a:br>
            <a:r>
              <a:rPr lang="tr-TR" sz="1800" b="1" cap="none" dirty="0"/>
              <a:t>Dr. Öğr. Üyesi, Yakup Kurt, “Batı Trakya Türklerinin Kimlik Mücadelesi ve Türkçe Eğitim Sorunu”, 29 Aralık 2021, </a:t>
            </a:r>
            <a:r>
              <a:rPr lang="tr-TR" sz="1800" b="1" cap="none" dirty="0" err="1"/>
              <a:t>Troia</a:t>
            </a:r>
            <a:r>
              <a:rPr lang="tr-TR" sz="1800" b="1" cap="none" dirty="0"/>
              <a:t> Kültür Merkezi, Saat 14.00.</a:t>
            </a:r>
          </a:p>
        </p:txBody>
      </p:sp>
      <p:pic>
        <p:nvPicPr>
          <p:cNvPr id="4" name="Resim 3">
            <a:extLst>
              <a:ext uri="{FF2B5EF4-FFF2-40B4-BE49-F238E27FC236}">
                <a16:creationId xmlns:a16="http://schemas.microsoft.com/office/drawing/2014/main" id="{9F9A3320-A305-DC29-ECB0-E2A380C81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924" y="1806575"/>
            <a:ext cx="8481848" cy="4771040"/>
          </a:xfrm>
          <a:prstGeom prst="rect">
            <a:avLst/>
          </a:prstGeom>
        </p:spPr>
      </p:pic>
    </p:spTree>
    <p:extLst>
      <p:ext uri="{BB962C8B-B14F-4D97-AF65-F5344CB8AC3E}">
        <p14:creationId xmlns:p14="http://schemas.microsoft.com/office/powerpoint/2010/main" val="27958144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496</TotalTime>
  <Words>738</Words>
  <Application>Microsoft Office PowerPoint</Application>
  <PresentationFormat>Geniş ekran</PresentationFormat>
  <Paragraphs>27</Paragraphs>
  <Slides>11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Century Gothic</vt:lpstr>
      <vt:lpstr>Wingdings 3</vt:lpstr>
      <vt:lpstr>İyon Toplantı Odası</vt:lpstr>
      <vt:lpstr>Balkan ve Ege Uygulama ve Araştırma Merkezi</vt:lpstr>
      <vt:lpstr>Misyon </vt:lpstr>
      <vt:lpstr>Vizyon</vt:lpstr>
      <vt:lpstr>Faaliyet alanlarımız</vt:lpstr>
      <vt:lpstr>Akademik Faaliyetlerimiz 1: Konferans Prof. Dr. Aşkın Koyuncu, "Osmanlı Döneminde Balkanlarda İslamlaşma, Kimlik Ve Aidiyet İlişkileri”, Online Konferans, Eskişehir Osmangazi Üniversitesi, Balkan Araştırmaları Uygulama Ve Arş. Merkezi (ESBALMER), 26.05.2021.</vt:lpstr>
      <vt:lpstr>Akademik Faaliyetlerimiz 2: Konferans Prof. Dr.  Aşkın Koyuncu, "Adela Peeva, Çiya E Tazi Pesen? (Bu Şarkı Kimin?), 2003. Bir Şarkı, Bir Belgesel, Balkanlarda Osmanlı Mirası Ve Bir Milliyetçilik Çözümlemesi", Online Konferans, Microsoft Teams, 20.06.2021.</vt:lpstr>
      <vt:lpstr>Akademik Faaliyetlerimiz 3: Konferans Dr. Öğr. Üyesi, Yakup Kurt, “Batı Trakya Türklerinin Kimlik Mücadelesi ve Türkçe Eğitim Sorunu”, 29 Aralık 2021, Troia Kültür Merkezi, Saat 14.00.</vt:lpstr>
      <vt:lpstr>Akademik Faaliyetlerimiz 3: Konferans Dr. Öğr. Üyesi, Yakup Kurt, “Batı Trakya Türklerinin Kimlik Mücadelesi ve Türkçe Eğitim Sorunu”, 29 Aralık 2021, Troia Kültür Merkezi, Saat 14.00.</vt:lpstr>
      <vt:lpstr>Akademik Faaliyetlerimiz 3: Konferans Dr. Öğr. Üyesi, Yakup Kurt, “Batı Trakya Türklerinin Kimlik Mücadelesi ve Türkçe Eğitim Sorunu”, 29 Aralık 2021, Troia Kültür Merkezi, Saat 14.00.</vt:lpstr>
      <vt:lpstr>Akademik Faaliyetlerimiz 3: Konferans Dr. Öğr. Üyesi, Yakup Kurt, “Batı Trakya Türklerinin Kimlik Mücadelesi ve Türkçe Eğitim Sorunu”, 29 Aralık 2021, Troia Kültür Merkezi, Saat 14.00.</vt:lpstr>
      <vt:lpstr>Akademik Faaliyetlerimiz 3: Konferans Dr. Öğr. Üyesi, Yakup Kurt, “Batı Trakya Türklerinin Kimlik Mücadelesi ve Türkçe Eğitim Sorunu”, 29 Aralık 2021, Troia Kültür Merkezi, Saat 14.00.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Hatırât-ı Abdülhamid Hân-ı Sânî</dc:title>
  <dc:creator>A.K.</dc:creator>
  <cp:lastModifiedBy>Yazar</cp:lastModifiedBy>
  <cp:revision>41</cp:revision>
  <dcterms:created xsi:type="dcterms:W3CDTF">2020-03-26T18:12:18Z</dcterms:created>
  <dcterms:modified xsi:type="dcterms:W3CDTF">2024-01-02T21:58:50Z</dcterms:modified>
</cp:coreProperties>
</file>