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256" r:id="rId2"/>
    <p:sldId id="257" r:id="rId3"/>
    <p:sldId id="291" r:id="rId4"/>
    <p:sldId id="341" r:id="rId5"/>
    <p:sldId id="292" r:id="rId6"/>
    <p:sldId id="293" r:id="rId7"/>
    <p:sldId id="295" r:id="rId8"/>
    <p:sldId id="296" r:id="rId9"/>
    <p:sldId id="294" r:id="rId10"/>
    <p:sldId id="316" r:id="rId11"/>
    <p:sldId id="319" r:id="rId12"/>
    <p:sldId id="317" r:id="rId13"/>
    <p:sldId id="318" r:id="rId14"/>
    <p:sldId id="320" r:id="rId15"/>
    <p:sldId id="300" r:id="rId16"/>
    <p:sldId id="321" r:id="rId17"/>
    <p:sldId id="322" r:id="rId18"/>
    <p:sldId id="325" r:id="rId19"/>
    <p:sldId id="326" r:id="rId20"/>
    <p:sldId id="324" r:id="rId21"/>
    <p:sldId id="328" r:id="rId22"/>
    <p:sldId id="329" r:id="rId23"/>
    <p:sldId id="330" r:id="rId24"/>
    <p:sldId id="331" r:id="rId25"/>
    <p:sldId id="332" r:id="rId26"/>
    <p:sldId id="333" r:id="rId27"/>
    <p:sldId id="334" r:id="rId28"/>
    <p:sldId id="335" r:id="rId29"/>
    <p:sldId id="336" r:id="rId30"/>
    <p:sldId id="337" r:id="rId31"/>
    <p:sldId id="338" r:id="rId32"/>
    <p:sldId id="339" r:id="rId33"/>
    <p:sldId id="340" r:id="rId34"/>
    <p:sldId id="259" r:id="rId35"/>
  </p:sldIdLst>
  <p:sldSz cx="12192000" cy="6858000"/>
  <p:notesSz cx="6858000" cy="9144000"/>
  <p:embeddedFontLst>
    <p:embeddedFont>
      <p:font typeface="Poppins" panose="00000500000000000000" pitchFamily="2" charset="-94"/>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i1PkmCMAZeBFLN4SW8tUk0zYS2P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E8CD96-F09F-4DEA-B7B9-7BF374968521}" v="321" dt="2025-07-18T20:22:30.2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customschemas.google.com/relationships/presentationmetadata" Target="metadata"/><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ableStyles" Target="tableStyles.xml"/><Relationship Id="rId20" Type="http://schemas.openxmlformats.org/officeDocument/2006/relationships/slide" Target="slides/slide1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şkın KOYUNCU" userId="40572cb6-3090-4aa7-9621-dc8730d92599" providerId="ADAL" clId="{ACE8CD96-F09F-4DEA-B7B9-7BF374968521}"/>
    <pc:docChg chg="undo redo custSel addSld delSld modSld modMainMaster">
      <pc:chgData name="Aşkın KOYUNCU" userId="40572cb6-3090-4aa7-9621-dc8730d92599" providerId="ADAL" clId="{ACE8CD96-F09F-4DEA-B7B9-7BF374968521}" dt="2025-07-18T20:22:54.837" v="396" actId="1076"/>
      <pc:docMkLst>
        <pc:docMk/>
      </pc:docMkLst>
      <pc:sldChg chg="setBg">
        <pc:chgData name="Aşkın KOYUNCU" userId="40572cb6-3090-4aa7-9621-dc8730d92599" providerId="ADAL" clId="{ACE8CD96-F09F-4DEA-B7B9-7BF374968521}" dt="2025-07-18T20:21:06.791" v="367"/>
        <pc:sldMkLst>
          <pc:docMk/>
          <pc:sldMk cId="0" sldId="256"/>
        </pc:sldMkLst>
      </pc:sldChg>
      <pc:sldChg chg="addSp delSp modSp mod setBg">
        <pc:chgData name="Aşkın KOYUNCU" userId="40572cb6-3090-4aa7-9621-dc8730d92599" providerId="ADAL" clId="{ACE8CD96-F09F-4DEA-B7B9-7BF374968521}" dt="2025-07-18T20:22:54.837" v="396" actId="1076"/>
        <pc:sldMkLst>
          <pc:docMk/>
          <pc:sldMk cId="0" sldId="257"/>
        </pc:sldMkLst>
        <pc:spChg chg="add del mod">
          <ac:chgData name="Aşkın KOYUNCU" userId="40572cb6-3090-4aa7-9621-dc8730d92599" providerId="ADAL" clId="{ACE8CD96-F09F-4DEA-B7B9-7BF374968521}" dt="2025-07-18T20:09:10.909" v="20" actId="478"/>
          <ac:spMkLst>
            <pc:docMk/>
            <pc:sldMk cId="0" sldId="257"/>
            <ac:spMk id="5" creationId="{C8351D33-7788-64A1-35A3-EDA522DCFE72}"/>
          </ac:spMkLst>
        </pc:spChg>
        <pc:spChg chg="del mod">
          <ac:chgData name="Aşkın KOYUNCU" userId="40572cb6-3090-4aa7-9621-dc8730d92599" providerId="ADAL" clId="{ACE8CD96-F09F-4DEA-B7B9-7BF374968521}" dt="2025-07-18T20:08:45.114" v="16" actId="478"/>
          <ac:spMkLst>
            <pc:docMk/>
            <pc:sldMk cId="0" sldId="257"/>
            <ac:spMk id="88" creationId="{00000000-0000-0000-0000-000000000000}"/>
          </ac:spMkLst>
        </pc:spChg>
        <pc:spChg chg="mod">
          <ac:chgData name="Aşkın KOYUNCU" userId="40572cb6-3090-4aa7-9621-dc8730d92599" providerId="ADAL" clId="{ACE8CD96-F09F-4DEA-B7B9-7BF374968521}" dt="2025-07-18T20:09:21.021" v="22" actId="20577"/>
          <ac:spMkLst>
            <pc:docMk/>
            <pc:sldMk cId="0" sldId="257"/>
            <ac:spMk id="89" creationId="{00000000-0000-0000-0000-000000000000}"/>
          </ac:spMkLst>
        </pc:spChg>
        <pc:picChg chg="add mod">
          <ac:chgData name="Aşkın KOYUNCU" userId="40572cb6-3090-4aa7-9621-dc8730d92599" providerId="ADAL" clId="{ACE8CD96-F09F-4DEA-B7B9-7BF374968521}" dt="2025-07-18T20:22:54.837" v="396" actId="1076"/>
          <ac:picMkLst>
            <pc:docMk/>
            <pc:sldMk cId="0" sldId="257"/>
            <ac:picMk id="3" creationId="{7E484410-42E7-860C-03B3-6C9A9B9C5B79}"/>
          </ac:picMkLst>
        </pc:picChg>
      </pc:sldChg>
      <pc:sldChg chg="addSp delSp modSp del mod setBg">
        <pc:chgData name="Aşkın KOYUNCU" userId="40572cb6-3090-4aa7-9621-dc8730d92599" providerId="ADAL" clId="{ACE8CD96-F09F-4DEA-B7B9-7BF374968521}" dt="2025-07-18T20:22:34.708" v="393" actId="47"/>
        <pc:sldMkLst>
          <pc:docMk/>
          <pc:sldMk cId="0" sldId="258"/>
        </pc:sldMkLst>
        <pc:spChg chg="mod">
          <ac:chgData name="Aşkın KOYUNCU" userId="40572cb6-3090-4aa7-9621-dc8730d92599" providerId="ADAL" clId="{ACE8CD96-F09F-4DEA-B7B9-7BF374968521}" dt="2025-07-18T20:22:02.286" v="385" actId="207"/>
          <ac:spMkLst>
            <pc:docMk/>
            <pc:sldMk cId="0" sldId="258"/>
            <ac:spMk id="94" creationId="{00000000-0000-0000-0000-000000000000}"/>
          </ac:spMkLst>
        </pc:spChg>
        <pc:picChg chg="add mod">
          <ac:chgData name="Aşkın KOYUNCU" userId="40572cb6-3090-4aa7-9621-dc8730d92599" providerId="ADAL" clId="{ACE8CD96-F09F-4DEA-B7B9-7BF374968521}" dt="2025-07-18T20:09:38.699" v="27"/>
          <ac:picMkLst>
            <pc:docMk/>
            <pc:sldMk cId="0" sldId="258"/>
            <ac:picMk id="3" creationId="{F1B03FC9-B07E-010C-2A89-8BF3C8B4CACE}"/>
          </ac:picMkLst>
        </pc:picChg>
        <pc:picChg chg="add del mod">
          <ac:chgData name="Aşkın KOYUNCU" userId="40572cb6-3090-4aa7-9621-dc8730d92599" providerId="ADAL" clId="{ACE8CD96-F09F-4DEA-B7B9-7BF374968521}" dt="2025-07-18T20:10:10.548" v="34" actId="478"/>
          <ac:picMkLst>
            <pc:docMk/>
            <pc:sldMk cId="0" sldId="258"/>
            <ac:picMk id="5" creationId="{D0CA48F5-70F0-167C-9C03-31A34143134C}"/>
          </ac:picMkLst>
        </pc:picChg>
        <pc:picChg chg="add mod">
          <ac:chgData name="Aşkın KOYUNCU" userId="40572cb6-3090-4aa7-9621-dc8730d92599" providerId="ADAL" clId="{ACE8CD96-F09F-4DEA-B7B9-7BF374968521}" dt="2025-07-18T20:13:02.193" v="63" actId="14100"/>
          <ac:picMkLst>
            <pc:docMk/>
            <pc:sldMk cId="0" sldId="258"/>
            <ac:picMk id="7" creationId="{0A396ECA-8217-410D-5988-00CF8B88F4D4}"/>
          </ac:picMkLst>
        </pc:picChg>
        <pc:picChg chg="add del mod">
          <ac:chgData name="Aşkın KOYUNCU" userId="40572cb6-3090-4aa7-9621-dc8730d92599" providerId="ADAL" clId="{ACE8CD96-F09F-4DEA-B7B9-7BF374968521}" dt="2025-07-18T20:11:51.010" v="53" actId="478"/>
          <ac:picMkLst>
            <pc:docMk/>
            <pc:sldMk cId="0" sldId="258"/>
            <ac:picMk id="9" creationId="{740DC161-8720-606D-400C-0A68D0C52159}"/>
          </ac:picMkLst>
        </pc:picChg>
      </pc:sldChg>
      <pc:sldChg chg="setBg">
        <pc:chgData name="Aşkın KOYUNCU" userId="40572cb6-3090-4aa7-9621-dc8730d92599" providerId="ADAL" clId="{ACE8CD96-F09F-4DEA-B7B9-7BF374968521}" dt="2025-07-18T20:21:06.791" v="367"/>
        <pc:sldMkLst>
          <pc:docMk/>
          <pc:sldMk cId="0" sldId="259"/>
        </pc:sldMkLst>
      </pc:sldChg>
      <pc:sldChg chg="addSp delSp modSp mod setBg">
        <pc:chgData name="Aşkın KOYUNCU" userId="40572cb6-3090-4aa7-9621-dc8730d92599" providerId="ADAL" clId="{ACE8CD96-F09F-4DEA-B7B9-7BF374968521}" dt="2025-07-18T20:22:30.396" v="392" actId="27636"/>
        <pc:sldMkLst>
          <pc:docMk/>
          <pc:sldMk cId="2417706871" sldId="291"/>
        </pc:sldMkLst>
        <pc:spChg chg="mod">
          <ac:chgData name="Aşkın KOYUNCU" userId="40572cb6-3090-4aa7-9621-dc8730d92599" providerId="ADAL" clId="{ACE8CD96-F09F-4DEA-B7B9-7BF374968521}" dt="2025-07-18T20:22:30.396" v="392" actId="27636"/>
          <ac:spMkLst>
            <pc:docMk/>
            <pc:sldMk cId="2417706871" sldId="291"/>
            <ac:spMk id="95" creationId="{00000000-0000-0000-0000-000000000000}"/>
          </ac:spMkLst>
        </pc:spChg>
        <pc:picChg chg="add del mod">
          <ac:chgData name="Aşkın KOYUNCU" userId="40572cb6-3090-4aa7-9621-dc8730d92599" providerId="ADAL" clId="{ACE8CD96-F09F-4DEA-B7B9-7BF374968521}" dt="2025-07-18T20:13:12.435" v="64" actId="478"/>
          <ac:picMkLst>
            <pc:docMk/>
            <pc:sldMk cId="2417706871" sldId="291"/>
            <ac:picMk id="3" creationId="{8721186C-8ABF-8387-085F-40D5E0D116E4}"/>
          </ac:picMkLst>
        </pc:picChg>
        <pc:picChg chg="add mod">
          <ac:chgData name="Aşkın KOYUNCU" userId="40572cb6-3090-4aa7-9621-dc8730d92599" providerId="ADAL" clId="{ACE8CD96-F09F-4DEA-B7B9-7BF374968521}" dt="2025-07-18T20:13:14.068" v="65"/>
          <ac:picMkLst>
            <pc:docMk/>
            <pc:sldMk cId="2417706871" sldId="291"/>
            <ac:picMk id="4" creationId="{50CA7837-B3E2-5CDC-FFF3-DBAA4A29F054}"/>
          </ac:picMkLst>
        </pc:picChg>
      </pc:sldChg>
      <pc:sldChg chg="setBg">
        <pc:chgData name="Aşkın KOYUNCU" userId="40572cb6-3090-4aa7-9621-dc8730d92599" providerId="ADAL" clId="{ACE8CD96-F09F-4DEA-B7B9-7BF374968521}" dt="2025-07-18T20:21:06.791" v="367"/>
        <pc:sldMkLst>
          <pc:docMk/>
          <pc:sldMk cId="3870016668" sldId="292"/>
        </pc:sldMkLst>
      </pc:sldChg>
      <pc:sldChg chg="setBg">
        <pc:chgData name="Aşkın KOYUNCU" userId="40572cb6-3090-4aa7-9621-dc8730d92599" providerId="ADAL" clId="{ACE8CD96-F09F-4DEA-B7B9-7BF374968521}" dt="2025-07-18T20:21:06.791" v="367"/>
        <pc:sldMkLst>
          <pc:docMk/>
          <pc:sldMk cId="4128131295" sldId="293"/>
        </pc:sldMkLst>
      </pc:sldChg>
      <pc:sldChg chg="setBg">
        <pc:chgData name="Aşkın KOYUNCU" userId="40572cb6-3090-4aa7-9621-dc8730d92599" providerId="ADAL" clId="{ACE8CD96-F09F-4DEA-B7B9-7BF374968521}" dt="2025-07-18T20:21:06.791" v="367"/>
        <pc:sldMkLst>
          <pc:docMk/>
          <pc:sldMk cId="1225906755" sldId="294"/>
        </pc:sldMkLst>
      </pc:sldChg>
      <pc:sldChg chg="setBg">
        <pc:chgData name="Aşkın KOYUNCU" userId="40572cb6-3090-4aa7-9621-dc8730d92599" providerId="ADAL" clId="{ACE8CD96-F09F-4DEA-B7B9-7BF374968521}" dt="2025-07-18T20:21:06.791" v="367"/>
        <pc:sldMkLst>
          <pc:docMk/>
          <pc:sldMk cId="447983551" sldId="295"/>
        </pc:sldMkLst>
      </pc:sldChg>
      <pc:sldChg chg="setBg">
        <pc:chgData name="Aşkın KOYUNCU" userId="40572cb6-3090-4aa7-9621-dc8730d92599" providerId="ADAL" clId="{ACE8CD96-F09F-4DEA-B7B9-7BF374968521}" dt="2025-07-18T20:21:06.791" v="367"/>
        <pc:sldMkLst>
          <pc:docMk/>
          <pc:sldMk cId="1818283537" sldId="296"/>
        </pc:sldMkLst>
      </pc:sldChg>
      <pc:sldChg chg="setBg">
        <pc:chgData name="Aşkın KOYUNCU" userId="40572cb6-3090-4aa7-9621-dc8730d92599" providerId="ADAL" clId="{ACE8CD96-F09F-4DEA-B7B9-7BF374968521}" dt="2025-07-18T20:21:06.791" v="367"/>
        <pc:sldMkLst>
          <pc:docMk/>
          <pc:sldMk cId="4286673646" sldId="300"/>
        </pc:sldMkLst>
      </pc:sldChg>
      <pc:sldChg chg="del">
        <pc:chgData name="Aşkın KOYUNCU" userId="40572cb6-3090-4aa7-9621-dc8730d92599" providerId="ADAL" clId="{ACE8CD96-F09F-4DEA-B7B9-7BF374968521}" dt="2025-07-18T20:03:56.723" v="8" actId="47"/>
        <pc:sldMkLst>
          <pc:docMk/>
          <pc:sldMk cId="2046698107" sldId="304"/>
        </pc:sldMkLst>
      </pc:sldChg>
      <pc:sldChg chg="setBg">
        <pc:chgData name="Aşkın KOYUNCU" userId="40572cb6-3090-4aa7-9621-dc8730d92599" providerId="ADAL" clId="{ACE8CD96-F09F-4DEA-B7B9-7BF374968521}" dt="2025-07-18T20:21:06.791" v="367"/>
        <pc:sldMkLst>
          <pc:docMk/>
          <pc:sldMk cId="1914975028" sldId="316"/>
        </pc:sldMkLst>
      </pc:sldChg>
      <pc:sldChg chg="setBg">
        <pc:chgData name="Aşkın KOYUNCU" userId="40572cb6-3090-4aa7-9621-dc8730d92599" providerId="ADAL" clId="{ACE8CD96-F09F-4DEA-B7B9-7BF374968521}" dt="2025-07-18T20:21:06.791" v="367"/>
        <pc:sldMkLst>
          <pc:docMk/>
          <pc:sldMk cId="4052339811" sldId="317"/>
        </pc:sldMkLst>
      </pc:sldChg>
      <pc:sldChg chg="setBg">
        <pc:chgData name="Aşkın KOYUNCU" userId="40572cb6-3090-4aa7-9621-dc8730d92599" providerId="ADAL" clId="{ACE8CD96-F09F-4DEA-B7B9-7BF374968521}" dt="2025-07-18T20:21:06.791" v="367"/>
        <pc:sldMkLst>
          <pc:docMk/>
          <pc:sldMk cId="2508460388" sldId="318"/>
        </pc:sldMkLst>
      </pc:sldChg>
      <pc:sldChg chg="setBg">
        <pc:chgData name="Aşkın KOYUNCU" userId="40572cb6-3090-4aa7-9621-dc8730d92599" providerId="ADAL" clId="{ACE8CD96-F09F-4DEA-B7B9-7BF374968521}" dt="2025-07-18T20:21:06.791" v="367"/>
        <pc:sldMkLst>
          <pc:docMk/>
          <pc:sldMk cId="3120791220" sldId="319"/>
        </pc:sldMkLst>
      </pc:sldChg>
      <pc:sldChg chg="setBg">
        <pc:chgData name="Aşkın KOYUNCU" userId="40572cb6-3090-4aa7-9621-dc8730d92599" providerId="ADAL" clId="{ACE8CD96-F09F-4DEA-B7B9-7BF374968521}" dt="2025-07-18T20:21:06.791" v="367"/>
        <pc:sldMkLst>
          <pc:docMk/>
          <pc:sldMk cId="2296493077" sldId="320"/>
        </pc:sldMkLst>
      </pc:sldChg>
      <pc:sldChg chg="setBg">
        <pc:chgData name="Aşkın KOYUNCU" userId="40572cb6-3090-4aa7-9621-dc8730d92599" providerId="ADAL" clId="{ACE8CD96-F09F-4DEA-B7B9-7BF374968521}" dt="2025-07-18T20:21:06.791" v="367"/>
        <pc:sldMkLst>
          <pc:docMk/>
          <pc:sldMk cId="3042808046" sldId="321"/>
        </pc:sldMkLst>
      </pc:sldChg>
      <pc:sldChg chg="setBg">
        <pc:chgData name="Aşkın KOYUNCU" userId="40572cb6-3090-4aa7-9621-dc8730d92599" providerId="ADAL" clId="{ACE8CD96-F09F-4DEA-B7B9-7BF374968521}" dt="2025-07-18T20:21:06.791" v="367"/>
        <pc:sldMkLst>
          <pc:docMk/>
          <pc:sldMk cId="467469756" sldId="322"/>
        </pc:sldMkLst>
      </pc:sldChg>
      <pc:sldChg chg="setBg">
        <pc:chgData name="Aşkın KOYUNCU" userId="40572cb6-3090-4aa7-9621-dc8730d92599" providerId="ADAL" clId="{ACE8CD96-F09F-4DEA-B7B9-7BF374968521}" dt="2025-07-18T20:21:06.791" v="367"/>
        <pc:sldMkLst>
          <pc:docMk/>
          <pc:sldMk cId="2749994538" sldId="324"/>
        </pc:sldMkLst>
      </pc:sldChg>
      <pc:sldChg chg="setBg">
        <pc:chgData name="Aşkın KOYUNCU" userId="40572cb6-3090-4aa7-9621-dc8730d92599" providerId="ADAL" clId="{ACE8CD96-F09F-4DEA-B7B9-7BF374968521}" dt="2025-07-18T20:21:06.791" v="367"/>
        <pc:sldMkLst>
          <pc:docMk/>
          <pc:sldMk cId="2679056863" sldId="325"/>
        </pc:sldMkLst>
      </pc:sldChg>
      <pc:sldChg chg="setBg">
        <pc:chgData name="Aşkın KOYUNCU" userId="40572cb6-3090-4aa7-9621-dc8730d92599" providerId="ADAL" clId="{ACE8CD96-F09F-4DEA-B7B9-7BF374968521}" dt="2025-07-18T20:21:06.791" v="367"/>
        <pc:sldMkLst>
          <pc:docMk/>
          <pc:sldMk cId="2215716983" sldId="326"/>
        </pc:sldMkLst>
      </pc:sldChg>
      <pc:sldChg chg="setBg">
        <pc:chgData name="Aşkın KOYUNCU" userId="40572cb6-3090-4aa7-9621-dc8730d92599" providerId="ADAL" clId="{ACE8CD96-F09F-4DEA-B7B9-7BF374968521}" dt="2025-07-18T20:21:06.791" v="367"/>
        <pc:sldMkLst>
          <pc:docMk/>
          <pc:sldMk cId="3025905617" sldId="328"/>
        </pc:sldMkLst>
      </pc:sldChg>
      <pc:sldChg chg="setBg">
        <pc:chgData name="Aşkın KOYUNCU" userId="40572cb6-3090-4aa7-9621-dc8730d92599" providerId="ADAL" clId="{ACE8CD96-F09F-4DEA-B7B9-7BF374968521}" dt="2025-07-18T20:21:06.791" v="367"/>
        <pc:sldMkLst>
          <pc:docMk/>
          <pc:sldMk cId="4020707313" sldId="329"/>
        </pc:sldMkLst>
      </pc:sldChg>
      <pc:sldChg chg="setBg">
        <pc:chgData name="Aşkın KOYUNCU" userId="40572cb6-3090-4aa7-9621-dc8730d92599" providerId="ADAL" clId="{ACE8CD96-F09F-4DEA-B7B9-7BF374968521}" dt="2025-07-18T20:21:06.791" v="367"/>
        <pc:sldMkLst>
          <pc:docMk/>
          <pc:sldMk cId="3814685699" sldId="330"/>
        </pc:sldMkLst>
      </pc:sldChg>
      <pc:sldChg chg="setBg">
        <pc:chgData name="Aşkın KOYUNCU" userId="40572cb6-3090-4aa7-9621-dc8730d92599" providerId="ADAL" clId="{ACE8CD96-F09F-4DEA-B7B9-7BF374968521}" dt="2025-07-18T20:21:06.791" v="367"/>
        <pc:sldMkLst>
          <pc:docMk/>
          <pc:sldMk cId="1682813658" sldId="331"/>
        </pc:sldMkLst>
      </pc:sldChg>
      <pc:sldChg chg="setBg">
        <pc:chgData name="Aşkın KOYUNCU" userId="40572cb6-3090-4aa7-9621-dc8730d92599" providerId="ADAL" clId="{ACE8CD96-F09F-4DEA-B7B9-7BF374968521}" dt="2025-07-18T20:21:06.791" v="367"/>
        <pc:sldMkLst>
          <pc:docMk/>
          <pc:sldMk cId="2606588408" sldId="332"/>
        </pc:sldMkLst>
      </pc:sldChg>
      <pc:sldChg chg="setBg">
        <pc:chgData name="Aşkın KOYUNCU" userId="40572cb6-3090-4aa7-9621-dc8730d92599" providerId="ADAL" clId="{ACE8CD96-F09F-4DEA-B7B9-7BF374968521}" dt="2025-07-18T20:21:06.791" v="367"/>
        <pc:sldMkLst>
          <pc:docMk/>
          <pc:sldMk cId="4175740199" sldId="333"/>
        </pc:sldMkLst>
      </pc:sldChg>
      <pc:sldChg chg="setBg">
        <pc:chgData name="Aşkın KOYUNCU" userId="40572cb6-3090-4aa7-9621-dc8730d92599" providerId="ADAL" clId="{ACE8CD96-F09F-4DEA-B7B9-7BF374968521}" dt="2025-07-18T20:21:06.791" v="367"/>
        <pc:sldMkLst>
          <pc:docMk/>
          <pc:sldMk cId="151510061" sldId="334"/>
        </pc:sldMkLst>
      </pc:sldChg>
      <pc:sldChg chg="setBg">
        <pc:chgData name="Aşkın KOYUNCU" userId="40572cb6-3090-4aa7-9621-dc8730d92599" providerId="ADAL" clId="{ACE8CD96-F09F-4DEA-B7B9-7BF374968521}" dt="2025-07-18T20:21:06.791" v="367"/>
        <pc:sldMkLst>
          <pc:docMk/>
          <pc:sldMk cId="3480842676" sldId="335"/>
        </pc:sldMkLst>
      </pc:sldChg>
      <pc:sldChg chg="setBg">
        <pc:chgData name="Aşkın KOYUNCU" userId="40572cb6-3090-4aa7-9621-dc8730d92599" providerId="ADAL" clId="{ACE8CD96-F09F-4DEA-B7B9-7BF374968521}" dt="2025-07-18T20:21:06.791" v="367"/>
        <pc:sldMkLst>
          <pc:docMk/>
          <pc:sldMk cId="1794147181" sldId="336"/>
        </pc:sldMkLst>
      </pc:sldChg>
      <pc:sldChg chg="setBg">
        <pc:chgData name="Aşkın KOYUNCU" userId="40572cb6-3090-4aa7-9621-dc8730d92599" providerId="ADAL" clId="{ACE8CD96-F09F-4DEA-B7B9-7BF374968521}" dt="2025-07-18T20:21:06.791" v="367"/>
        <pc:sldMkLst>
          <pc:docMk/>
          <pc:sldMk cId="1681902096" sldId="337"/>
        </pc:sldMkLst>
      </pc:sldChg>
      <pc:sldChg chg="setBg">
        <pc:chgData name="Aşkın KOYUNCU" userId="40572cb6-3090-4aa7-9621-dc8730d92599" providerId="ADAL" clId="{ACE8CD96-F09F-4DEA-B7B9-7BF374968521}" dt="2025-07-18T20:21:06.791" v="367"/>
        <pc:sldMkLst>
          <pc:docMk/>
          <pc:sldMk cId="1069470163" sldId="338"/>
        </pc:sldMkLst>
      </pc:sldChg>
      <pc:sldChg chg="setBg">
        <pc:chgData name="Aşkın KOYUNCU" userId="40572cb6-3090-4aa7-9621-dc8730d92599" providerId="ADAL" clId="{ACE8CD96-F09F-4DEA-B7B9-7BF374968521}" dt="2025-07-18T20:21:06.791" v="367"/>
        <pc:sldMkLst>
          <pc:docMk/>
          <pc:sldMk cId="3015581727" sldId="339"/>
        </pc:sldMkLst>
      </pc:sldChg>
      <pc:sldChg chg="setBg">
        <pc:chgData name="Aşkın KOYUNCU" userId="40572cb6-3090-4aa7-9621-dc8730d92599" providerId="ADAL" clId="{ACE8CD96-F09F-4DEA-B7B9-7BF374968521}" dt="2025-07-18T20:21:06.791" v="367"/>
        <pc:sldMkLst>
          <pc:docMk/>
          <pc:sldMk cId="2127515337" sldId="340"/>
        </pc:sldMkLst>
      </pc:sldChg>
      <pc:sldChg chg="add">
        <pc:chgData name="Aşkın KOYUNCU" userId="40572cb6-3090-4aa7-9621-dc8730d92599" providerId="ADAL" clId="{ACE8CD96-F09F-4DEA-B7B9-7BF374968521}" dt="2025-07-18T20:22:13.233" v="390" actId="2890"/>
        <pc:sldMkLst>
          <pc:docMk/>
          <pc:sldMk cId="166961501" sldId="341"/>
        </pc:sldMkLst>
      </pc:sldChg>
      <pc:sldMasterChg chg="setBg modSldLayout">
        <pc:chgData name="Aşkın KOYUNCU" userId="40572cb6-3090-4aa7-9621-dc8730d92599" providerId="ADAL" clId="{ACE8CD96-F09F-4DEA-B7B9-7BF374968521}" dt="2025-07-18T20:21:06.791" v="367"/>
        <pc:sldMasterMkLst>
          <pc:docMk/>
          <pc:sldMasterMk cId="0" sldId="2147483648"/>
        </pc:sldMasterMkLst>
        <pc:sldLayoutChg chg="setBg">
          <pc:chgData name="Aşkın KOYUNCU" userId="40572cb6-3090-4aa7-9621-dc8730d92599" providerId="ADAL" clId="{ACE8CD96-F09F-4DEA-B7B9-7BF374968521}" dt="2025-07-18T20:21:06.791" v="367"/>
          <pc:sldLayoutMkLst>
            <pc:docMk/>
            <pc:sldMasterMk cId="0" sldId="2147483648"/>
            <pc:sldLayoutMk cId="0" sldId="2147483649"/>
          </pc:sldLayoutMkLst>
        </pc:sldLayoutChg>
        <pc:sldLayoutChg chg="setBg">
          <pc:chgData name="Aşkın KOYUNCU" userId="40572cb6-3090-4aa7-9621-dc8730d92599" providerId="ADAL" clId="{ACE8CD96-F09F-4DEA-B7B9-7BF374968521}" dt="2025-07-18T20:21:06.791" v="367"/>
          <pc:sldLayoutMkLst>
            <pc:docMk/>
            <pc:sldMasterMk cId="0" sldId="2147483648"/>
            <pc:sldLayoutMk cId="0" sldId="2147483650"/>
          </pc:sldLayoutMkLst>
        </pc:sldLayoutChg>
        <pc:sldLayoutChg chg="setBg">
          <pc:chgData name="Aşkın KOYUNCU" userId="40572cb6-3090-4aa7-9621-dc8730d92599" providerId="ADAL" clId="{ACE8CD96-F09F-4DEA-B7B9-7BF374968521}" dt="2025-07-18T20:21:06.791" v="367"/>
          <pc:sldLayoutMkLst>
            <pc:docMk/>
            <pc:sldMasterMk cId="0" sldId="2147483648"/>
            <pc:sldLayoutMk cId="0" sldId="2147483651"/>
          </pc:sldLayoutMkLst>
        </pc:sldLayoutChg>
        <pc:sldLayoutChg chg="setBg">
          <pc:chgData name="Aşkın KOYUNCU" userId="40572cb6-3090-4aa7-9621-dc8730d92599" providerId="ADAL" clId="{ACE8CD96-F09F-4DEA-B7B9-7BF374968521}" dt="2025-07-18T20:21:06.791" v="367"/>
          <pc:sldLayoutMkLst>
            <pc:docMk/>
            <pc:sldMasterMk cId="0" sldId="2147483648"/>
            <pc:sldLayoutMk cId="0" sldId="2147483652"/>
          </pc:sldLayoutMkLst>
        </pc:sldLayoutChg>
        <pc:sldLayoutChg chg="setBg">
          <pc:chgData name="Aşkın KOYUNCU" userId="40572cb6-3090-4aa7-9621-dc8730d92599" providerId="ADAL" clId="{ACE8CD96-F09F-4DEA-B7B9-7BF374968521}" dt="2025-07-18T20:21:06.791" v="367"/>
          <pc:sldLayoutMkLst>
            <pc:docMk/>
            <pc:sldMasterMk cId="0" sldId="2147483648"/>
            <pc:sldLayoutMk cId="0" sldId="2147483654"/>
          </pc:sldLayoutMkLst>
        </pc:sldLayoutChg>
        <pc:sldLayoutChg chg="setBg">
          <pc:chgData name="Aşkın KOYUNCU" userId="40572cb6-3090-4aa7-9621-dc8730d92599" providerId="ADAL" clId="{ACE8CD96-F09F-4DEA-B7B9-7BF374968521}" dt="2025-07-18T20:21:06.791" v="367"/>
          <pc:sldLayoutMkLst>
            <pc:docMk/>
            <pc:sldMasterMk cId="0" sldId="2147483648"/>
            <pc:sldLayoutMk cId="0" sldId="2147483655"/>
          </pc:sldLayoutMkLst>
        </pc:sldLayoutChg>
        <pc:sldLayoutChg chg="setBg">
          <pc:chgData name="Aşkın KOYUNCU" userId="40572cb6-3090-4aa7-9621-dc8730d92599" providerId="ADAL" clId="{ACE8CD96-F09F-4DEA-B7B9-7BF374968521}" dt="2025-07-18T20:21:06.791" v="367"/>
          <pc:sldLayoutMkLst>
            <pc:docMk/>
            <pc:sldMasterMk cId="0" sldId="2147483648"/>
            <pc:sldLayoutMk cId="0" sldId="2147483656"/>
          </pc:sldLayoutMkLst>
        </pc:sldLayoutChg>
        <pc:sldLayoutChg chg="setBg">
          <pc:chgData name="Aşkın KOYUNCU" userId="40572cb6-3090-4aa7-9621-dc8730d92599" providerId="ADAL" clId="{ACE8CD96-F09F-4DEA-B7B9-7BF374968521}" dt="2025-07-18T20:21:06.791" v="367"/>
          <pc:sldLayoutMkLst>
            <pc:docMk/>
            <pc:sldMasterMk cId="0" sldId="2147483648"/>
            <pc:sldLayoutMk cId="0" sldId="2147483657"/>
          </pc:sldLayoutMkLst>
        </pc:sldLayoutChg>
        <pc:sldLayoutChg chg="setBg">
          <pc:chgData name="Aşkın KOYUNCU" userId="40572cb6-3090-4aa7-9621-dc8730d92599" providerId="ADAL" clId="{ACE8CD96-F09F-4DEA-B7B9-7BF374968521}" dt="2025-07-18T20:21:06.791" v="367"/>
          <pc:sldLayoutMkLst>
            <pc:docMk/>
            <pc:sldMasterMk cId="0" sldId="2147483648"/>
            <pc:sldLayoutMk cId="0" sldId="2147483658"/>
          </pc:sldLayoutMkLst>
        </pc:sldLayoutChg>
        <pc:sldLayoutChg chg="setBg">
          <pc:chgData name="Aşkın KOYUNCU" userId="40572cb6-3090-4aa7-9621-dc8730d92599" providerId="ADAL" clId="{ACE8CD96-F09F-4DEA-B7B9-7BF374968521}" dt="2025-07-18T20:21:06.791" v="367"/>
          <pc:sldLayoutMkLst>
            <pc:docMk/>
            <pc:sldMasterMk cId="0" sldId="2147483648"/>
            <pc:sldLayoutMk cId="0" sldId="2147483659"/>
          </pc:sldLayoutMkLst>
        </pc:sldLayoutChg>
      </pc:sldMasterChg>
    </pc:docChg>
  </pc:docChgLst>
  <pc:docChgLst>
    <pc:chgData name="Aşkın KOYUNCU" userId="40572cb6-3090-4aa7-9621-dc8730d92599" providerId="ADAL" clId="{69162282-0052-4752-8200-064E6A5DDCF5}"/>
    <pc:docChg chg="undo redo custSel addSld delSld modSld">
      <pc:chgData name="Aşkın KOYUNCU" userId="40572cb6-3090-4aa7-9621-dc8730d92599" providerId="ADAL" clId="{69162282-0052-4752-8200-064E6A5DDCF5}" dt="2025-02-17T11:54:19.947" v="342" actId="1076"/>
      <pc:docMkLst>
        <pc:docMk/>
      </pc:docMkLst>
      <pc:sldChg chg="addSp delSp modSp mod">
        <pc:chgData name="Aşkın KOYUNCU" userId="40572cb6-3090-4aa7-9621-dc8730d92599" providerId="ADAL" clId="{69162282-0052-4752-8200-064E6A5DDCF5}" dt="2025-02-17T11:45:06.491" v="35" actId="478"/>
        <pc:sldMkLst>
          <pc:docMk/>
          <pc:sldMk cId="1682813658" sldId="331"/>
        </pc:sldMkLst>
      </pc:sldChg>
      <pc:sldChg chg="addSp delSp modSp add del mod">
        <pc:chgData name="Aşkın KOYUNCU" userId="40572cb6-3090-4aa7-9621-dc8730d92599" providerId="ADAL" clId="{69162282-0052-4752-8200-064E6A5DDCF5}" dt="2025-02-17T11:44:59.852" v="32" actId="47"/>
        <pc:sldMkLst>
          <pc:docMk/>
          <pc:sldMk cId="1436231431" sldId="332"/>
        </pc:sldMkLst>
      </pc:sldChg>
      <pc:sldChg chg="delSp modSp add mod">
        <pc:chgData name="Aşkın KOYUNCU" userId="40572cb6-3090-4aa7-9621-dc8730d92599" providerId="ADAL" clId="{69162282-0052-4752-8200-064E6A5DDCF5}" dt="2025-02-17T11:47:35.907" v="272" actId="120"/>
        <pc:sldMkLst>
          <pc:docMk/>
          <pc:sldMk cId="2606588408" sldId="332"/>
        </pc:sldMkLst>
      </pc:sldChg>
      <pc:sldChg chg="addSp modSp add mod">
        <pc:chgData name="Aşkın KOYUNCU" userId="40572cb6-3090-4aa7-9621-dc8730d92599" providerId="ADAL" clId="{69162282-0052-4752-8200-064E6A5DDCF5}" dt="2025-02-17T11:49:47.900" v="288" actId="1076"/>
        <pc:sldMkLst>
          <pc:docMk/>
          <pc:sldMk cId="4175740199" sldId="333"/>
        </pc:sldMkLst>
      </pc:sldChg>
      <pc:sldChg chg="addSp delSp modSp add mod">
        <pc:chgData name="Aşkın KOYUNCU" userId="40572cb6-3090-4aa7-9621-dc8730d92599" providerId="ADAL" clId="{69162282-0052-4752-8200-064E6A5DDCF5}" dt="2025-02-17T11:50:38.112" v="296" actId="14100"/>
        <pc:sldMkLst>
          <pc:docMk/>
          <pc:sldMk cId="151510061" sldId="334"/>
        </pc:sldMkLst>
      </pc:sldChg>
      <pc:sldChg chg="addSp delSp modSp add mod">
        <pc:chgData name="Aşkın KOYUNCU" userId="40572cb6-3090-4aa7-9621-dc8730d92599" providerId="ADAL" clId="{69162282-0052-4752-8200-064E6A5DDCF5}" dt="2025-02-17T11:51:07.964" v="303" actId="1076"/>
        <pc:sldMkLst>
          <pc:docMk/>
          <pc:sldMk cId="3480842676" sldId="335"/>
        </pc:sldMkLst>
      </pc:sldChg>
      <pc:sldChg chg="addSp delSp modSp add mod">
        <pc:chgData name="Aşkın KOYUNCU" userId="40572cb6-3090-4aa7-9621-dc8730d92599" providerId="ADAL" clId="{69162282-0052-4752-8200-064E6A5DDCF5}" dt="2025-02-17T11:51:37.553" v="310" actId="14100"/>
        <pc:sldMkLst>
          <pc:docMk/>
          <pc:sldMk cId="1794147181" sldId="336"/>
        </pc:sldMkLst>
      </pc:sldChg>
      <pc:sldChg chg="addSp delSp modSp add mod">
        <pc:chgData name="Aşkın KOYUNCU" userId="40572cb6-3090-4aa7-9621-dc8730d92599" providerId="ADAL" clId="{69162282-0052-4752-8200-064E6A5DDCF5}" dt="2025-02-17T11:52:21.715" v="317" actId="1076"/>
        <pc:sldMkLst>
          <pc:docMk/>
          <pc:sldMk cId="1681902096" sldId="337"/>
        </pc:sldMkLst>
      </pc:sldChg>
      <pc:sldChg chg="addSp delSp modSp add mod">
        <pc:chgData name="Aşkın KOYUNCU" userId="40572cb6-3090-4aa7-9621-dc8730d92599" providerId="ADAL" clId="{69162282-0052-4752-8200-064E6A5DDCF5}" dt="2025-02-17T11:52:58.680" v="324" actId="1076"/>
        <pc:sldMkLst>
          <pc:docMk/>
          <pc:sldMk cId="1069470163" sldId="338"/>
        </pc:sldMkLst>
      </pc:sldChg>
      <pc:sldChg chg="add del">
        <pc:chgData name="Aşkın KOYUNCU" userId="40572cb6-3090-4aa7-9621-dc8730d92599" providerId="ADAL" clId="{69162282-0052-4752-8200-064E6A5DDCF5}" dt="2025-02-17T11:53:19.894" v="326" actId="47"/>
        <pc:sldMkLst>
          <pc:docMk/>
          <pc:sldMk cId="1630896125" sldId="339"/>
        </pc:sldMkLst>
      </pc:sldChg>
      <pc:sldChg chg="addSp delSp modSp add mod">
        <pc:chgData name="Aşkın KOYUNCU" userId="40572cb6-3090-4aa7-9621-dc8730d92599" providerId="ADAL" clId="{69162282-0052-4752-8200-064E6A5DDCF5}" dt="2025-02-17T11:53:43.486" v="335" actId="14100"/>
        <pc:sldMkLst>
          <pc:docMk/>
          <pc:sldMk cId="3015581727" sldId="339"/>
        </pc:sldMkLst>
      </pc:sldChg>
      <pc:sldChg chg="addSp delSp modSp add mod">
        <pc:chgData name="Aşkın KOYUNCU" userId="40572cb6-3090-4aa7-9621-dc8730d92599" providerId="ADAL" clId="{69162282-0052-4752-8200-064E6A5DDCF5}" dt="2025-02-17T11:54:19.947" v="342" actId="1076"/>
        <pc:sldMkLst>
          <pc:docMk/>
          <pc:sldMk cId="2127515337" sldId="3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4067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291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6036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8326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6201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6960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6385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1836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2098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9290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7857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4274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2482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1549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9035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a:extLst>
            <a:ext uri="{FF2B5EF4-FFF2-40B4-BE49-F238E27FC236}">
              <a16:creationId xmlns:a16="http://schemas.microsoft.com/office/drawing/2014/main" id="{664473FF-8514-7360-9E3B-6C9BB03C0436}"/>
            </a:ext>
          </a:extLst>
        </p:cNvPr>
        <p:cNvGrpSpPr/>
        <p:nvPr/>
      </p:nvGrpSpPr>
      <p:grpSpPr>
        <a:xfrm>
          <a:off x="0" y="0"/>
          <a:ext cx="0" cy="0"/>
          <a:chOff x="0" y="0"/>
          <a:chExt cx="0" cy="0"/>
        </a:xfrm>
      </p:grpSpPr>
      <p:sp>
        <p:nvSpPr>
          <p:cNvPr id="91" name="Google Shape;91;p3:notes">
            <a:extLst>
              <a:ext uri="{FF2B5EF4-FFF2-40B4-BE49-F238E27FC236}">
                <a16:creationId xmlns:a16="http://schemas.microsoft.com/office/drawing/2014/main" id="{DCB27607-428D-4FD6-ECFA-9B33D32EC0E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a:extLst>
              <a:ext uri="{FF2B5EF4-FFF2-40B4-BE49-F238E27FC236}">
                <a16:creationId xmlns:a16="http://schemas.microsoft.com/office/drawing/2014/main" id="{23D6CBEA-5709-9250-6874-A82AED6B80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207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a:extLst>
            <a:ext uri="{FF2B5EF4-FFF2-40B4-BE49-F238E27FC236}">
              <a16:creationId xmlns:a16="http://schemas.microsoft.com/office/drawing/2014/main" id="{8420400B-202C-2D2E-9599-D2DF39A585FB}"/>
            </a:ext>
          </a:extLst>
        </p:cNvPr>
        <p:cNvGrpSpPr/>
        <p:nvPr/>
      </p:nvGrpSpPr>
      <p:grpSpPr>
        <a:xfrm>
          <a:off x="0" y="0"/>
          <a:ext cx="0" cy="0"/>
          <a:chOff x="0" y="0"/>
          <a:chExt cx="0" cy="0"/>
        </a:xfrm>
      </p:grpSpPr>
      <p:sp>
        <p:nvSpPr>
          <p:cNvPr id="91" name="Google Shape;91;p3:notes">
            <a:extLst>
              <a:ext uri="{FF2B5EF4-FFF2-40B4-BE49-F238E27FC236}">
                <a16:creationId xmlns:a16="http://schemas.microsoft.com/office/drawing/2014/main" id="{918B09B6-D28F-4BF7-2E8C-9F89CE2DC2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a:extLst>
              <a:ext uri="{FF2B5EF4-FFF2-40B4-BE49-F238E27FC236}">
                <a16:creationId xmlns:a16="http://schemas.microsoft.com/office/drawing/2014/main" id="{B4DC9BCF-F61F-524F-A9D7-C48EAE5F33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8544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a:extLst>
            <a:ext uri="{FF2B5EF4-FFF2-40B4-BE49-F238E27FC236}">
              <a16:creationId xmlns:a16="http://schemas.microsoft.com/office/drawing/2014/main" id="{58018BDA-30C8-9D9A-52FA-E9C3DB973F9A}"/>
            </a:ext>
          </a:extLst>
        </p:cNvPr>
        <p:cNvGrpSpPr/>
        <p:nvPr/>
      </p:nvGrpSpPr>
      <p:grpSpPr>
        <a:xfrm>
          <a:off x="0" y="0"/>
          <a:ext cx="0" cy="0"/>
          <a:chOff x="0" y="0"/>
          <a:chExt cx="0" cy="0"/>
        </a:xfrm>
      </p:grpSpPr>
      <p:sp>
        <p:nvSpPr>
          <p:cNvPr id="91" name="Google Shape;91;p3:notes">
            <a:extLst>
              <a:ext uri="{FF2B5EF4-FFF2-40B4-BE49-F238E27FC236}">
                <a16:creationId xmlns:a16="http://schemas.microsoft.com/office/drawing/2014/main" id="{A6A6B5D8-0764-A1D1-0415-4225D875CA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a:extLst>
              <a:ext uri="{FF2B5EF4-FFF2-40B4-BE49-F238E27FC236}">
                <a16:creationId xmlns:a16="http://schemas.microsoft.com/office/drawing/2014/main" id="{864BDD77-ED60-2B59-7039-7369B34B72A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2059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a:extLst>
            <a:ext uri="{FF2B5EF4-FFF2-40B4-BE49-F238E27FC236}">
              <a16:creationId xmlns:a16="http://schemas.microsoft.com/office/drawing/2014/main" id="{394A1BE5-6205-81ED-F4D9-F592D52DC49B}"/>
            </a:ext>
          </a:extLst>
        </p:cNvPr>
        <p:cNvGrpSpPr/>
        <p:nvPr/>
      </p:nvGrpSpPr>
      <p:grpSpPr>
        <a:xfrm>
          <a:off x="0" y="0"/>
          <a:ext cx="0" cy="0"/>
          <a:chOff x="0" y="0"/>
          <a:chExt cx="0" cy="0"/>
        </a:xfrm>
      </p:grpSpPr>
      <p:sp>
        <p:nvSpPr>
          <p:cNvPr id="91" name="Google Shape;91;p3:notes">
            <a:extLst>
              <a:ext uri="{FF2B5EF4-FFF2-40B4-BE49-F238E27FC236}">
                <a16:creationId xmlns:a16="http://schemas.microsoft.com/office/drawing/2014/main" id="{3B9A8825-E62E-44D6-FAB8-E6E78AA945C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a:extLst>
              <a:ext uri="{FF2B5EF4-FFF2-40B4-BE49-F238E27FC236}">
                <a16:creationId xmlns:a16="http://schemas.microsoft.com/office/drawing/2014/main" id="{F32C57F9-CFCB-6E5A-AD2D-B2ED575F24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3227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a:extLst>
            <a:ext uri="{FF2B5EF4-FFF2-40B4-BE49-F238E27FC236}">
              <a16:creationId xmlns:a16="http://schemas.microsoft.com/office/drawing/2014/main" id="{A6A907E4-1577-DDE1-82A3-31AE248B061E}"/>
            </a:ext>
          </a:extLst>
        </p:cNvPr>
        <p:cNvGrpSpPr/>
        <p:nvPr/>
      </p:nvGrpSpPr>
      <p:grpSpPr>
        <a:xfrm>
          <a:off x="0" y="0"/>
          <a:ext cx="0" cy="0"/>
          <a:chOff x="0" y="0"/>
          <a:chExt cx="0" cy="0"/>
        </a:xfrm>
      </p:grpSpPr>
      <p:sp>
        <p:nvSpPr>
          <p:cNvPr id="91" name="Google Shape;91;p3:notes">
            <a:extLst>
              <a:ext uri="{FF2B5EF4-FFF2-40B4-BE49-F238E27FC236}">
                <a16:creationId xmlns:a16="http://schemas.microsoft.com/office/drawing/2014/main" id="{A5A3B387-AB04-0DF2-F837-56EE5E0698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a:extLst>
              <a:ext uri="{FF2B5EF4-FFF2-40B4-BE49-F238E27FC236}">
                <a16:creationId xmlns:a16="http://schemas.microsoft.com/office/drawing/2014/main" id="{7290BA88-AE34-A0D7-2A5D-2EB4F43114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1617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22162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a:extLst>
            <a:ext uri="{FF2B5EF4-FFF2-40B4-BE49-F238E27FC236}">
              <a16:creationId xmlns:a16="http://schemas.microsoft.com/office/drawing/2014/main" id="{A41BA0CD-98EF-4645-D37A-2392D4E3943F}"/>
            </a:ext>
          </a:extLst>
        </p:cNvPr>
        <p:cNvGrpSpPr/>
        <p:nvPr/>
      </p:nvGrpSpPr>
      <p:grpSpPr>
        <a:xfrm>
          <a:off x="0" y="0"/>
          <a:ext cx="0" cy="0"/>
          <a:chOff x="0" y="0"/>
          <a:chExt cx="0" cy="0"/>
        </a:xfrm>
      </p:grpSpPr>
      <p:sp>
        <p:nvSpPr>
          <p:cNvPr id="91" name="Google Shape;91;p3:notes">
            <a:extLst>
              <a:ext uri="{FF2B5EF4-FFF2-40B4-BE49-F238E27FC236}">
                <a16:creationId xmlns:a16="http://schemas.microsoft.com/office/drawing/2014/main" id="{6AE47F89-FB44-C00A-FE63-FCE17F904F8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a:extLst>
              <a:ext uri="{FF2B5EF4-FFF2-40B4-BE49-F238E27FC236}">
                <a16:creationId xmlns:a16="http://schemas.microsoft.com/office/drawing/2014/main" id="{4FDD249C-8557-8D84-81E6-D34A806EC6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4531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a:extLst>
            <a:ext uri="{FF2B5EF4-FFF2-40B4-BE49-F238E27FC236}">
              <a16:creationId xmlns:a16="http://schemas.microsoft.com/office/drawing/2014/main" id="{C67C825D-45B3-1D6C-19D9-3C378925F8A7}"/>
            </a:ext>
          </a:extLst>
        </p:cNvPr>
        <p:cNvGrpSpPr/>
        <p:nvPr/>
      </p:nvGrpSpPr>
      <p:grpSpPr>
        <a:xfrm>
          <a:off x="0" y="0"/>
          <a:ext cx="0" cy="0"/>
          <a:chOff x="0" y="0"/>
          <a:chExt cx="0" cy="0"/>
        </a:xfrm>
      </p:grpSpPr>
      <p:sp>
        <p:nvSpPr>
          <p:cNvPr id="91" name="Google Shape;91;p3:notes">
            <a:extLst>
              <a:ext uri="{FF2B5EF4-FFF2-40B4-BE49-F238E27FC236}">
                <a16:creationId xmlns:a16="http://schemas.microsoft.com/office/drawing/2014/main" id="{91F9C863-C492-BDE9-2CC2-4FD350CD50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a:extLst>
              <a:ext uri="{FF2B5EF4-FFF2-40B4-BE49-F238E27FC236}">
                <a16:creationId xmlns:a16="http://schemas.microsoft.com/office/drawing/2014/main" id="{43710384-753D-AFE8-52AD-EAA0BF88FB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6358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a:extLst>
            <a:ext uri="{FF2B5EF4-FFF2-40B4-BE49-F238E27FC236}">
              <a16:creationId xmlns:a16="http://schemas.microsoft.com/office/drawing/2014/main" id="{FF831703-5BD9-8D57-CBBF-308F3A5A275A}"/>
            </a:ext>
          </a:extLst>
        </p:cNvPr>
        <p:cNvGrpSpPr/>
        <p:nvPr/>
      </p:nvGrpSpPr>
      <p:grpSpPr>
        <a:xfrm>
          <a:off x="0" y="0"/>
          <a:ext cx="0" cy="0"/>
          <a:chOff x="0" y="0"/>
          <a:chExt cx="0" cy="0"/>
        </a:xfrm>
      </p:grpSpPr>
      <p:sp>
        <p:nvSpPr>
          <p:cNvPr id="91" name="Google Shape;91;p3:notes">
            <a:extLst>
              <a:ext uri="{FF2B5EF4-FFF2-40B4-BE49-F238E27FC236}">
                <a16:creationId xmlns:a16="http://schemas.microsoft.com/office/drawing/2014/main" id="{077473A1-9A7E-A25E-99C3-5FB975877D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a:extLst>
              <a:ext uri="{FF2B5EF4-FFF2-40B4-BE49-F238E27FC236}">
                <a16:creationId xmlns:a16="http://schemas.microsoft.com/office/drawing/2014/main" id="{B744DFDD-67F6-200A-9E87-C58AD8196F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23505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a:extLst>
            <a:ext uri="{FF2B5EF4-FFF2-40B4-BE49-F238E27FC236}">
              <a16:creationId xmlns:a16="http://schemas.microsoft.com/office/drawing/2014/main" id="{0A0FDF06-8F11-24CC-6B49-52BBD2571D76}"/>
            </a:ext>
          </a:extLst>
        </p:cNvPr>
        <p:cNvGrpSpPr/>
        <p:nvPr/>
      </p:nvGrpSpPr>
      <p:grpSpPr>
        <a:xfrm>
          <a:off x="0" y="0"/>
          <a:ext cx="0" cy="0"/>
          <a:chOff x="0" y="0"/>
          <a:chExt cx="0" cy="0"/>
        </a:xfrm>
      </p:grpSpPr>
      <p:sp>
        <p:nvSpPr>
          <p:cNvPr id="91" name="Google Shape;91;p3:notes">
            <a:extLst>
              <a:ext uri="{FF2B5EF4-FFF2-40B4-BE49-F238E27FC236}">
                <a16:creationId xmlns:a16="http://schemas.microsoft.com/office/drawing/2014/main" id="{770260F0-A49B-E128-D942-33DA1312A85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a:extLst>
              <a:ext uri="{FF2B5EF4-FFF2-40B4-BE49-F238E27FC236}">
                <a16:creationId xmlns:a16="http://schemas.microsoft.com/office/drawing/2014/main" id="{B4A879CB-4016-4FD6-1E05-AC0374E626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87852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a:extLst>
            <a:ext uri="{FF2B5EF4-FFF2-40B4-BE49-F238E27FC236}">
              <a16:creationId xmlns:a16="http://schemas.microsoft.com/office/drawing/2014/main" id="{F2E84206-8D9F-653B-3AE2-0BEA748F441B}"/>
            </a:ext>
          </a:extLst>
        </p:cNvPr>
        <p:cNvGrpSpPr/>
        <p:nvPr/>
      </p:nvGrpSpPr>
      <p:grpSpPr>
        <a:xfrm>
          <a:off x="0" y="0"/>
          <a:ext cx="0" cy="0"/>
          <a:chOff x="0" y="0"/>
          <a:chExt cx="0" cy="0"/>
        </a:xfrm>
      </p:grpSpPr>
      <p:sp>
        <p:nvSpPr>
          <p:cNvPr id="91" name="Google Shape;91;p3:notes">
            <a:extLst>
              <a:ext uri="{FF2B5EF4-FFF2-40B4-BE49-F238E27FC236}">
                <a16:creationId xmlns:a16="http://schemas.microsoft.com/office/drawing/2014/main" id="{8C3510F7-35AA-4FD6-1E34-1FDBACDB94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a:extLst>
              <a:ext uri="{FF2B5EF4-FFF2-40B4-BE49-F238E27FC236}">
                <a16:creationId xmlns:a16="http://schemas.microsoft.com/office/drawing/2014/main" id="{B739AD28-0C50-2CD4-1166-853774EE484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6136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667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8117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3918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8183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8342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11"/>
        <p:cNvGrpSpPr/>
        <p:nvPr/>
      </p:nvGrpSpPr>
      <p:grpSpPr>
        <a:xfrm>
          <a:off x="0" y="0"/>
          <a:ext cx="0" cy="0"/>
          <a:chOff x="0" y="0"/>
          <a:chExt cx="0" cy="0"/>
        </a:xfrm>
      </p:grpSpPr>
      <p:sp>
        <p:nvSpPr>
          <p:cNvPr id="12" name="Google Shape;1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15"/>
        <p:cNvGrpSpPr/>
        <p:nvPr/>
      </p:nvGrpSpPr>
      <p:grpSpPr>
        <a:xfrm>
          <a:off x="0" y="0"/>
          <a:ext cx="0" cy="0"/>
          <a:chOff x="0" y="0"/>
          <a:chExt cx="0" cy="0"/>
        </a:xfrm>
      </p:grpSpPr>
      <p:sp>
        <p:nvSpPr>
          <p:cNvPr id="16" name="Google Shape;16;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ölüm Üstbilgisi" type="secHead">
  <p:cSld name="SECTION_HEADER">
    <p:spTree>
      <p:nvGrpSpPr>
        <p:cNvPr id="1" name="Shape 27"/>
        <p:cNvGrpSpPr/>
        <p:nvPr/>
      </p:nvGrpSpPr>
      <p:grpSpPr>
        <a:xfrm>
          <a:off x="0" y="0"/>
          <a:ext cx="0" cy="0"/>
          <a:chOff x="0" y="0"/>
          <a:chExt cx="0" cy="0"/>
        </a:xfrm>
      </p:grpSpPr>
      <p:sp>
        <p:nvSpPr>
          <p:cNvPr id="28" name="Google Shape;28;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4"/>
          <p:cNvSpPr>
            <a:spLocks noGrp="1"/>
          </p:cNvSpPr>
          <p:nvPr>
            <p:ph type="pic" idx="2"/>
          </p:nvPr>
        </p:nvSpPr>
        <p:spPr>
          <a:xfrm>
            <a:off x="5183188" y="987425"/>
            <a:ext cx="6172200" cy="4873625"/>
          </a:xfrm>
          <a:prstGeom prst="rect">
            <a:avLst/>
          </a:prstGeom>
          <a:noFill/>
          <a:ln>
            <a:noFill/>
          </a:ln>
        </p:spPr>
      </p:sp>
      <p:sp>
        <p:nvSpPr>
          <p:cNvPr id="64" name="Google Shape;64;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şlık ve Dikey Metin" type="vertTx">
  <p:cSld name="VERTICAL_TEX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png"/><Relationship Id="rId3" Type="http://schemas.openxmlformats.org/officeDocument/2006/relationships/image" Target="../media/image4.jpg"/><Relationship Id="rId7" Type="http://schemas.openxmlformats.org/officeDocument/2006/relationships/image" Target="../media/image24.jpg"/><Relationship Id="rId12"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3.jpg"/><Relationship Id="rId11" Type="http://schemas.openxmlformats.org/officeDocument/2006/relationships/image" Target="../media/image28.jpg"/><Relationship Id="rId5" Type="http://schemas.openxmlformats.org/officeDocument/2006/relationships/image" Target="../media/image22.png"/><Relationship Id="rId15" Type="http://schemas.openxmlformats.org/officeDocument/2006/relationships/image" Target="../media/image32.jp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g"/><Relationship Id="rId1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1353800" cy="881784"/>
          </a:xfrm>
          <a:prstGeom prst="rect">
            <a:avLst/>
          </a:prstGeom>
          <a:noFill/>
          <a:ln>
            <a:noFill/>
          </a:ln>
        </p:spPr>
        <p:txBody>
          <a:bodyPr spcFirstLastPara="1" wrap="square" lIns="91425" tIns="45700" rIns="91425" bIns="45700" anchor="b" anchorCtr="0">
            <a:normAutofit fontScale="90000"/>
          </a:bodyPr>
          <a:lstStyle/>
          <a:p>
            <a:pPr lvl="0" algn="ctr"/>
            <a:r>
              <a:rPr lang="tr-TR" sz="2800" b="1" dirty="0">
                <a:latin typeface="Poppins"/>
                <a:ea typeface="Poppins"/>
                <a:cs typeface="Poppins"/>
                <a:sym typeface="Poppins"/>
              </a:rPr>
              <a:t>Etkinlikler 1: Prof. Dr. Fatmagül DEMİREL, "Osmanlı Sarayında Misafir Olmak: Ziyaret, Ziyafet, Diplomasi",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 Prof. Dr. Ümit Serdaroğlu Amfisi, 6 Mayıs 2024 (Pazartesi), saat 11:00.</a:t>
            </a:r>
            <a:endParaRPr sz="2800" b="1" dirty="0">
              <a:latin typeface="Poppins"/>
              <a:ea typeface="Poppins"/>
              <a:cs typeface="Poppins"/>
              <a:sym typeface="Poppins"/>
            </a:endParaRPr>
          </a:p>
        </p:txBody>
      </p:sp>
      <p:pic>
        <p:nvPicPr>
          <p:cNvPr id="3" name="Resim 2" descr="iç mekan, duvar, mobilya, televizyon içeren bir resim&#10;&#10;Açıklama otomatik olarak oluşturuldu">
            <a:extLst>
              <a:ext uri="{FF2B5EF4-FFF2-40B4-BE49-F238E27FC236}">
                <a16:creationId xmlns:a16="http://schemas.microsoft.com/office/drawing/2014/main" id="{DC248921-37D7-84B1-A43A-850581363D92}"/>
              </a:ext>
            </a:extLst>
          </p:cNvPr>
          <p:cNvPicPr>
            <a:picLocks noChangeAspect="1"/>
          </p:cNvPicPr>
          <p:nvPr/>
        </p:nvPicPr>
        <p:blipFill>
          <a:blip r:embed="rId4"/>
          <a:stretch>
            <a:fillRect/>
          </a:stretch>
        </p:blipFill>
        <p:spPr>
          <a:xfrm>
            <a:off x="651161" y="1386456"/>
            <a:ext cx="5444839" cy="4085088"/>
          </a:xfrm>
          <a:prstGeom prst="rect">
            <a:avLst/>
          </a:prstGeom>
        </p:spPr>
      </p:pic>
      <p:pic>
        <p:nvPicPr>
          <p:cNvPr id="6" name="Resim 5" descr="giyim, iç mekan, mobilya, duvar içeren bir resim&#10;&#10;Açıklama otomatik olarak oluşturuldu">
            <a:extLst>
              <a:ext uri="{FF2B5EF4-FFF2-40B4-BE49-F238E27FC236}">
                <a16:creationId xmlns:a16="http://schemas.microsoft.com/office/drawing/2014/main" id="{08F59649-EDCB-E5E3-1A74-6A73439F9545}"/>
              </a:ext>
            </a:extLst>
          </p:cNvPr>
          <p:cNvPicPr>
            <a:picLocks noChangeAspect="1"/>
          </p:cNvPicPr>
          <p:nvPr/>
        </p:nvPicPr>
        <p:blipFill>
          <a:blip r:embed="rId5"/>
          <a:stretch>
            <a:fillRect/>
          </a:stretch>
        </p:blipFill>
        <p:spPr>
          <a:xfrm>
            <a:off x="6179124" y="2772912"/>
            <a:ext cx="5444839" cy="4085088"/>
          </a:xfrm>
          <a:prstGeom prst="rect">
            <a:avLst/>
          </a:prstGeom>
        </p:spPr>
      </p:pic>
    </p:spTree>
    <p:extLst>
      <p:ext uri="{BB962C8B-B14F-4D97-AF65-F5344CB8AC3E}">
        <p14:creationId xmlns:p14="http://schemas.microsoft.com/office/powerpoint/2010/main" val="1914975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1353800" cy="881784"/>
          </a:xfrm>
          <a:prstGeom prst="rect">
            <a:avLst/>
          </a:prstGeom>
          <a:noFill/>
          <a:ln>
            <a:noFill/>
          </a:ln>
        </p:spPr>
        <p:txBody>
          <a:bodyPr spcFirstLastPara="1" wrap="square" lIns="91425" tIns="45700" rIns="91425" bIns="45700" anchor="b" anchorCtr="0">
            <a:normAutofit fontScale="90000"/>
          </a:bodyPr>
          <a:lstStyle/>
          <a:p>
            <a:pPr lvl="0" algn="ctr"/>
            <a:r>
              <a:rPr lang="tr-TR" sz="2800" b="1" dirty="0">
                <a:latin typeface="Poppins"/>
                <a:ea typeface="Poppins"/>
                <a:cs typeface="Poppins"/>
                <a:sym typeface="Poppins"/>
              </a:rPr>
              <a:t>Etkinlikler 1: Prof. Dr. Fatmagül DEMİREL, "Osmanlı Sarayında Misafir Olmak: Ziyaret, Ziyafet, Diplomasi",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 Prof. Dr. Ümit Serdaroğlu Amfisi, 6 Mayıs 2024 (Pazartesi), saat 11:00.</a:t>
            </a:r>
            <a:endParaRPr sz="2800" b="1" dirty="0">
              <a:latin typeface="Poppins"/>
              <a:ea typeface="Poppins"/>
              <a:cs typeface="Poppins"/>
              <a:sym typeface="Poppins"/>
            </a:endParaRPr>
          </a:p>
        </p:txBody>
      </p:sp>
      <p:pic>
        <p:nvPicPr>
          <p:cNvPr id="4" name="Resim 3" descr="metin, giyim, sunum, iç mekan içeren bir resim&#10;&#10;Açıklama otomatik olarak oluşturuldu">
            <a:extLst>
              <a:ext uri="{FF2B5EF4-FFF2-40B4-BE49-F238E27FC236}">
                <a16:creationId xmlns:a16="http://schemas.microsoft.com/office/drawing/2014/main" id="{FD8E62AD-8BA6-A2B9-2DA4-6098B31C59F9}"/>
              </a:ext>
            </a:extLst>
          </p:cNvPr>
          <p:cNvPicPr>
            <a:picLocks noChangeAspect="1"/>
          </p:cNvPicPr>
          <p:nvPr/>
        </p:nvPicPr>
        <p:blipFill>
          <a:blip r:embed="rId4"/>
          <a:stretch>
            <a:fillRect/>
          </a:stretch>
        </p:blipFill>
        <p:spPr>
          <a:xfrm>
            <a:off x="2252355" y="1259564"/>
            <a:ext cx="7461916" cy="5598436"/>
          </a:xfrm>
          <a:prstGeom prst="rect">
            <a:avLst/>
          </a:prstGeom>
        </p:spPr>
      </p:pic>
    </p:spTree>
    <p:extLst>
      <p:ext uri="{BB962C8B-B14F-4D97-AF65-F5344CB8AC3E}">
        <p14:creationId xmlns:p14="http://schemas.microsoft.com/office/powerpoint/2010/main" val="3120791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1353800" cy="881784"/>
          </a:xfrm>
          <a:prstGeom prst="rect">
            <a:avLst/>
          </a:prstGeom>
          <a:noFill/>
          <a:ln>
            <a:noFill/>
          </a:ln>
        </p:spPr>
        <p:txBody>
          <a:bodyPr spcFirstLastPara="1" wrap="square" lIns="91425" tIns="45700" rIns="91425" bIns="45700" anchor="b" anchorCtr="0">
            <a:normAutofit fontScale="90000"/>
          </a:bodyPr>
          <a:lstStyle/>
          <a:p>
            <a:pPr lvl="0" algn="ctr"/>
            <a:r>
              <a:rPr lang="tr-TR" sz="2800" b="1" dirty="0">
                <a:latin typeface="Poppins"/>
                <a:ea typeface="Poppins"/>
                <a:cs typeface="Poppins"/>
                <a:sym typeface="Poppins"/>
              </a:rPr>
              <a:t>Etkinlikler 1: Prof. Dr. Fatmagül DEMİREL, "Osmanlı Sarayında Misafir Olmak: Ziyaret, Ziyafet, Diplomasi",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 Prof. Dr. Ümit Serdaroğlu Amfisi, 6 Mayıs 2024 (Pazartesi), saat 11:00.</a:t>
            </a:r>
            <a:endParaRPr sz="2800" b="1" dirty="0">
              <a:latin typeface="Poppins"/>
              <a:ea typeface="Poppins"/>
              <a:cs typeface="Poppins"/>
              <a:sym typeface="Poppins"/>
            </a:endParaRPr>
          </a:p>
        </p:txBody>
      </p:sp>
      <p:pic>
        <p:nvPicPr>
          <p:cNvPr id="3" name="Resim 2" descr="iç mekan, duvar, mobilya, zemin içeren bir resim&#10;&#10;Açıklama otomatik olarak oluşturuldu">
            <a:extLst>
              <a:ext uri="{FF2B5EF4-FFF2-40B4-BE49-F238E27FC236}">
                <a16:creationId xmlns:a16="http://schemas.microsoft.com/office/drawing/2014/main" id="{AF7593B9-96F7-2C3D-36C2-CD2864909171}"/>
              </a:ext>
            </a:extLst>
          </p:cNvPr>
          <p:cNvPicPr>
            <a:picLocks noChangeAspect="1"/>
          </p:cNvPicPr>
          <p:nvPr/>
        </p:nvPicPr>
        <p:blipFill>
          <a:blip r:embed="rId4"/>
          <a:stretch>
            <a:fillRect/>
          </a:stretch>
        </p:blipFill>
        <p:spPr>
          <a:xfrm>
            <a:off x="659529" y="1347686"/>
            <a:ext cx="3891295" cy="2919514"/>
          </a:xfrm>
          <a:prstGeom prst="rect">
            <a:avLst/>
          </a:prstGeom>
        </p:spPr>
      </p:pic>
      <p:pic>
        <p:nvPicPr>
          <p:cNvPr id="6" name="Resim 5" descr="iç mekan, giyim, duvar, kişi, şahıs içeren bir resim&#10;&#10;Açıklama otomatik olarak oluşturuldu">
            <a:extLst>
              <a:ext uri="{FF2B5EF4-FFF2-40B4-BE49-F238E27FC236}">
                <a16:creationId xmlns:a16="http://schemas.microsoft.com/office/drawing/2014/main" id="{D1B7FC1B-82CE-DF8B-2013-F690491DA797}"/>
              </a:ext>
            </a:extLst>
          </p:cNvPr>
          <p:cNvPicPr>
            <a:picLocks noChangeAspect="1"/>
          </p:cNvPicPr>
          <p:nvPr/>
        </p:nvPicPr>
        <p:blipFill>
          <a:blip r:embed="rId5"/>
          <a:stretch>
            <a:fillRect/>
          </a:stretch>
        </p:blipFill>
        <p:spPr>
          <a:xfrm>
            <a:off x="4798143" y="1347686"/>
            <a:ext cx="7275872" cy="5456905"/>
          </a:xfrm>
          <a:prstGeom prst="rect">
            <a:avLst/>
          </a:prstGeom>
        </p:spPr>
      </p:pic>
      <p:pic>
        <p:nvPicPr>
          <p:cNvPr id="8" name="Resim 7" descr="iç mekan, duvar, Konferans salonu, mobilya içeren bir resim&#10;&#10;Açıklama otomatik olarak oluşturuldu">
            <a:extLst>
              <a:ext uri="{FF2B5EF4-FFF2-40B4-BE49-F238E27FC236}">
                <a16:creationId xmlns:a16="http://schemas.microsoft.com/office/drawing/2014/main" id="{FD8F71EE-A5CA-C202-C881-3DAA1829B732}"/>
              </a:ext>
            </a:extLst>
          </p:cNvPr>
          <p:cNvPicPr>
            <a:picLocks noChangeAspect="1"/>
          </p:cNvPicPr>
          <p:nvPr/>
        </p:nvPicPr>
        <p:blipFill>
          <a:blip r:embed="rId6"/>
          <a:stretch>
            <a:fillRect/>
          </a:stretch>
        </p:blipFill>
        <p:spPr>
          <a:xfrm>
            <a:off x="659529" y="4297045"/>
            <a:ext cx="3342200" cy="2507546"/>
          </a:xfrm>
          <a:prstGeom prst="rect">
            <a:avLst/>
          </a:prstGeom>
        </p:spPr>
      </p:pic>
    </p:spTree>
    <p:extLst>
      <p:ext uri="{BB962C8B-B14F-4D97-AF65-F5344CB8AC3E}">
        <p14:creationId xmlns:p14="http://schemas.microsoft.com/office/powerpoint/2010/main" val="4052339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1353800" cy="881784"/>
          </a:xfrm>
          <a:prstGeom prst="rect">
            <a:avLst/>
          </a:prstGeom>
          <a:noFill/>
          <a:ln>
            <a:noFill/>
          </a:ln>
        </p:spPr>
        <p:txBody>
          <a:bodyPr spcFirstLastPara="1" wrap="square" lIns="91425" tIns="45700" rIns="91425" bIns="45700" anchor="b" anchorCtr="0">
            <a:normAutofit fontScale="90000"/>
          </a:bodyPr>
          <a:lstStyle/>
          <a:p>
            <a:pPr lvl="0" algn="ctr"/>
            <a:r>
              <a:rPr lang="tr-TR" sz="2800" b="1" dirty="0">
                <a:latin typeface="Poppins"/>
                <a:ea typeface="Poppins"/>
                <a:cs typeface="Poppins"/>
                <a:sym typeface="Poppins"/>
              </a:rPr>
              <a:t>Etkinlikler 1: Prof. Dr. Fatmagül DEMİREL, "Osmanlı Sarayında Misafir Olmak: Ziyaret, Ziyafet, Diplomasi",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 Prof. Dr. Ümit Serdaroğlu Amfisi, 6 Mayıs 2024 (Pazartesi), saat 11:00.</a:t>
            </a:r>
            <a:endParaRPr sz="2800" b="1" dirty="0">
              <a:latin typeface="Poppins"/>
              <a:ea typeface="Poppins"/>
              <a:cs typeface="Poppins"/>
              <a:sym typeface="Poppins"/>
            </a:endParaRPr>
          </a:p>
        </p:txBody>
      </p:sp>
      <p:pic>
        <p:nvPicPr>
          <p:cNvPr id="9" name="Resim 8" descr="giyim, iç mekan, kişi, şahıs, adam, insan içeren bir resim&#10;&#10;Açıklama otomatik olarak oluşturuldu">
            <a:extLst>
              <a:ext uri="{FF2B5EF4-FFF2-40B4-BE49-F238E27FC236}">
                <a16:creationId xmlns:a16="http://schemas.microsoft.com/office/drawing/2014/main" id="{E8FF1ED1-0878-DCF5-0241-EBF68172F608}"/>
              </a:ext>
            </a:extLst>
          </p:cNvPr>
          <p:cNvPicPr>
            <a:picLocks noChangeAspect="1"/>
          </p:cNvPicPr>
          <p:nvPr/>
        </p:nvPicPr>
        <p:blipFill>
          <a:blip r:embed="rId4"/>
          <a:stretch>
            <a:fillRect/>
          </a:stretch>
        </p:blipFill>
        <p:spPr>
          <a:xfrm>
            <a:off x="2517827" y="1246910"/>
            <a:ext cx="7422586" cy="5568929"/>
          </a:xfrm>
          <a:prstGeom prst="rect">
            <a:avLst/>
          </a:prstGeom>
        </p:spPr>
      </p:pic>
    </p:spTree>
    <p:extLst>
      <p:ext uri="{BB962C8B-B14F-4D97-AF65-F5344CB8AC3E}">
        <p14:creationId xmlns:p14="http://schemas.microsoft.com/office/powerpoint/2010/main" val="2508460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1353800" cy="881784"/>
          </a:xfrm>
          <a:prstGeom prst="rect">
            <a:avLst/>
          </a:prstGeom>
          <a:noFill/>
          <a:ln>
            <a:noFill/>
          </a:ln>
        </p:spPr>
        <p:txBody>
          <a:bodyPr spcFirstLastPara="1" wrap="square" lIns="91425" tIns="45700" rIns="91425" bIns="45700" anchor="b" anchorCtr="0">
            <a:normAutofit fontScale="90000"/>
          </a:bodyPr>
          <a:lstStyle/>
          <a:p>
            <a:pPr lvl="0" algn="ctr"/>
            <a:r>
              <a:rPr lang="tr-TR" sz="2800" b="1" dirty="0">
                <a:latin typeface="Poppins"/>
                <a:ea typeface="Poppins"/>
                <a:cs typeface="Poppins"/>
                <a:sym typeface="Poppins"/>
              </a:rPr>
              <a:t>Etkinlikler 1: Prof. Dr. Fatmagül DEMİREL, "Osmanlı Sarayında Misafir Olmak: Ziyaret, Ziyafet, Diplomasi",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 Prof. Dr. Ümit Serdaroğlu Amfisi, 6 Mayıs 2024 (Pazartesi), saat 11:00.</a:t>
            </a:r>
            <a:endParaRPr sz="2800" b="1" dirty="0">
              <a:latin typeface="Poppins"/>
              <a:ea typeface="Poppins"/>
              <a:cs typeface="Poppins"/>
              <a:sym typeface="Poppins"/>
            </a:endParaRPr>
          </a:p>
        </p:txBody>
      </p:sp>
      <p:pic>
        <p:nvPicPr>
          <p:cNvPr id="7" name="Resim 6" descr="giyim, kişi, şahıs, duvar, iç mekan içeren bir resim&#10;&#10;Açıklama otomatik olarak oluşturuldu">
            <a:extLst>
              <a:ext uri="{FF2B5EF4-FFF2-40B4-BE49-F238E27FC236}">
                <a16:creationId xmlns:a16="http://schemas.microsoft.com/office/drawing/2014/main" id="{F4B81587-5866-8B35-12DA-BD11ADC7BECF}"/>
              </a:ext>
            </a:extLst>
          </p:cNvPr>
          <p:cNvPicPr>
            <a:picLocks noChangeAspect="1"/>
          </p:cNvPicPr>
          <p:nvPr/>
        </p:nvPicPr>
        <p:blipFill>
          <a:blip r:embed="rId4"/>
          <a:stretch>
            <a:fillRect/>
          </a:stretch>
        </p:blipFill>
        <p:spPr>
          <a:xfrm>
            <a:off x="2419504" y="1149728"/>
            <a:ext cx="7560238" cy="5672204"/>
          </a:xfrm>
          <a:prstGeom prst="rect">
            <a:avLst/>
          </a:prstGeom>
        </p:spPr>
      </p:pic>
    </p:spTree>
    <p:extLst>
      <p:ext uri="{BB962C8B-B14F-4D97-AF65-F5344CB8AC3E}">
        <p14:creationId xmlns:p14="http://schemas.microsoft.com/office/powerpoint/2010/main" val="2296493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1034845" y="168936"/>
            <a:ext cx="11029336" cy="1561542"/>
          </a:xfrm>
          <a:prstGeom prst="rect">
            <a:avLst/>
          </a:prstGeom>
          <a:noFill/>
          <a:ln>
            <a:noFill/>
          </a:ln>
        </p:spPr>
        <p:txBody>
          <a:bodyPr spcFirstLastPara="1" wrap="square" lIns="91425" tIns="45700" rIns="91425" bIns="45700" anchor="b" anchorCtr="0">
            <a:normAutofit fontScale="90000"/>
          </a:bodyPr>
          <a:lstStyle/>
          <a:p>
            <a:pPr lvl="0" algn="just"/>
            <a:br>
              <a:rPr lang="tr-TR" sz="2800" b="1" dirty="0">
                <a:latin typeface="Poppins"/>
                <a:ea typeface="Poppins"/>
                <a:cs typeface="Poppins"/>
                <a:sym typeface="Poppins"/>
              </a:rPr>
            </a:br>
            <a:r>
              <a:rPr lang="tr-TR" sz="2800" b="1" dirty="0">
                <a:latin typeface="Poppins"/>
                <a:ea typeface="Poppins"/>
                <a:cs typeface="Poppins"/>
                <a:sym typeface="Poppins"/>
              </a:rPr>
              <a:t>Etkinlikler 2: Öğr. Gör. Dr. Behçet Loklar (Trakya Üniversitesi, Balkan Araştırma Enstitüsü)“Bosna-Hersek'te Şarkiyatçılık ve Geçmişten Günümüze Osmanlı Tarihçiliği",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 A Amfisi, 21 Mayıs 2024 (Salı), saat 14:30.</a:t>
            </a:r>
            <a:endParaRPr sz="2800" b="1" dirty="0">
              <a:latin typeface="Poppins"/>
              <a:ea typeface="Poppins"/>
              <a:cs typeface="Poppins"/>
              <a:sym typeface="Poppins"/>
            </a:endParaRPr>
          </a:p>
        </p:txBody>
      </p:sp>
      <p:pic>
        <p:nvPicPr>
          <p:cNvPr id="3" name="Resim 2" descr="metin, harita, insan yüzü, kişi, şahıs içeren bir resim&#10;&#10;Açıklama otomatik olarak oluşturuldu">
            <a:extLst>
              <a:ext uri="{FF2B5EF4-FFF2-40B4-BE49-F238E27FC236}">
                <a16:creationId xmlns:a16="http://schemas.microsoft.com/office/drawing/2014/main" id="{1C4C36A8-7837-A352-4C0B-4742B0D998D6}"/>
              </a:ext>
            </a:extLst>
          </p:cNvPr>
          <p:cNvPicPr>
            <a:picLocks noChangeAspect="1"/>
          </p:cNvPicPr>
          <p:nvPr/>
        </p:nvPicPr>
        <p:blipFill>
          <a:blip r:embed="rId4"/>
          <a:stretch>
            <a:fillRect/>
          </a:stretch>
        </p:blipFill>
        <p:spPr>
          <a:xfrm>
            <a:off x="3594304" y="1832486"/>
            <a:ext cx="5003391" cy="5003391"/>
          </a:xfrm>
          <a:prstGeom prst="rect">
            <a:avLst/>
          </a:prstGeom>
        </p:spPr>
      </p:pic>
    </p:spTree>
    <p:extLst>
      <p:ext uri="{BB962C8B-B14F-4D97-AF65-F5344CB8AC3E}">
        <p14:creationId xmlns:p14="http://schemas.microsoft.com/office/powerpoint/2010/main" val="4286673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1034845" y="168936"/>
            <a:ext cx="11029336" cy="1561542"/>
          </a:xfrm>
          <a:prstGeom prst="rect">
            <a:avLst/>
          </a:prstGeom>
          <a:noFill/>
          <a:ln>
            <a:noFill/>
          </a:ln>
        </p:spPr>
        <p:txBody>
          <a:bodyPr spcFirstLastPara="1" wrap="square" lIns="91425" tIns="45700" rIns="91425" bIns="45700" anchor="b" anchorCtr="0">
            <a:normAutofit fontScale="90000"/>
          </a:bodyPr>
          <a:lstStyle/>
          <a:p>
            <a:pPr lvl="0" algn="just"/>
            <a:br>
              <a:rPr lang="tr-TR" sz="2800" b="1" dirty="0">
                <a:latin typeface="Poppins"/>
                <a:ea typeface="Poppins"/>
                <a:cs typeface="Poppins"/>
                <a:sym typeface="Poppins"/>
              </a:rPr>
            </a:br>
            <a:r>
              <a:rPr lang="tr-TR" sz="2800" b="1" dirty="0">
                <a:latin typeface="Poppins"/>
                <a:ea typeface="Poppins"/>
                <a:cs typeface="Poppins"/>
                <a:sym typeface="Poppins"/>
              </a:rPr>
              <a:t>Etkinlikler 2: Öğr. Gör. Dr. Behçet Loklar (Trakya Üniversitesi, Balkan Araştırma Enstitüsü)“Bosna-Hersek'te Şarkiyatçılık ve Geçmişten Günümüze Osmanlı Tarihçiliği",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 A Amfisi, 21 Mayıs 2024 (Salı), saat 14:30.</a:t>
            </a:r>
            <a:endParaRPr sz="2800" b="1" dirty="0">
              <a:latin typeface="Poppins"/>
              <a:ea typeface="Poppins"/>
              <a:cs typeface="Poppins"/>
              <a:sym typeface="Poppins"/>
            </a:endParaRPr>
          </a:p>
        </p:txBody>
      </p:sp>
      <p:pic>
        <p:nvPicPr>
          <p:cNvPr id="4" name="Resim 3" descr="duvar, iç mekan, giyim, adam, insan içeren bir resim&#10;&#10;Açıklama otomatik olarak oluşturuldu">
            <a:extLst>
              <a:ext uri="{FF2B5EF4-FFF2-40B4-BE49-F238E27FC236}">
                <a16:creationId xmlns:a16="http://schemas.microsoft.com/office/drawing/2014/main" id="{A542A25A-51FE-524C-3AB4-79EE02402897}"/>
              </a:ext>
            </a:extLst>
          </p:cNvPr>
          <p:cNvPicPr>
            <a:picLocks noChangeAspect="1"/>
          </p:cNvPicPr>
          <p:nvPr/>
        </p:nvPicPr>
        <p:blipFill>
          <a:blip r:embed="rId4"/>
          <a:stretch>
            <a:fillRect/>
          </a:stretch>
        </p:blipFill>
        <p:spPr>
          <a:xfrm>
            <a:off x="2655478" y="1747165"/>
            <a:ext cx="6586845" cy="4941899"/>
          </a:xfrm>
          <a:prstGeom prst="rect">
            <a:avLst/>
          </a:prstGeom>
        </p:spPr>
      </p:pic>
    </p:spTree>
    <p:extLst>
      <p:ext uri="{BB962C8B-B14F-4D97-AF65-F5344CB8AC3E}">
        <p14:creationId xmlns:p14="http://schemas.microsoft.com/office/powerpoint/2010/main" val="3042808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1034845" y="168936"/>
            <a:ext cx="11029336" cy="1561542"/>
          </a:xfrm>
          <a:prstGeom prst="rect">
            <a:avLst/>
          </a:prstGeom>
          <a:noFill/>
          <a:ln>
            <a:noFill/>
          </a:ln>
        </p:spPr>
        <p:txBody>
          <a:bodyPr spcFirstLastPara="1" wrap="square" lIns="91425" tIns="45700" rIns="91425" bIns="45700" anchor="b" anchorCtr="0">
            <a:normAutofit fontScale="90000"/>
          </a:bodyPr>
          <a:lstStyle/>
          <a:p>
            <a:pPr lvl="0" algn="just"/>
            <a:br>
              <a:rPr lang="tr-TR" sz="2800" b="1" dirty="0">
                <a:latin typeface="Poppins"/>
                <a:ea typeface="Poppins"/>
                <a:cs typeface="Poppins"/>
                <a:sym typeface="Poppins"/>
              </a:rPr>
            </a:br>
            <a:r>
              <a:rPr lang="tr-TR" sz="2800" b="1" dirty="0">
                <a:latin typeface="Poppins"/>
                <a:ea typeface="Poppins"/>
                <a:cs typeface="Poppins"/>
                <a:sym typeface="Poppins"/>
              </a:rPr>
              <a:t>Etkinlikler 2: Öğr. Gör. Dr. Behçet Loklar (Trakya Üniversitesi, Balkan Araştırma Enstitüsü)“Bosna-Hersek'te Şarkiyatçılık ve Geçmişten Günümüze Osmanlı Tarihçiliği",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 A Amfisi, 21 Mayıs 2024 (Salı), saat 14:30.</a:t>
            </a:r>
            <a:endParaRPr sz="2800" b="1" dirty="0">
              <a:latin typeface="Poppins"/>
              <a:ea typeface="Poppins"/>
              <a:cs typeface="Poppins"/>
              <a:sym typeface="Poppins"/>
            </a:endParaRPr>
          </a:p>
        </p:txBody>
      </p:sp>
      <p:pic>
        <p:nvPicPr>
          <p:cNvPr id="3" name="Resim 2" descr="iç mekan, metin, duvar, mobilya içeren bir resim&#10;&#10;Açıklama otomatik olarak oluşturuldu">
            <a:extLst>
              <a:ext uri="{FF2B5EF4-FFF2-40B4-BE49-F238E27FC236}">
                <a16:creationId xmlns:a16="http://schemas.microsoft.com/office/drawing/2014/main" id="{1DFADCDF-A582-A100-07A5-F1FE0FD049A1}"/>
              </a:ext>
            </a:extLst>
          </p:cNvPr>
          <p:cNvPicPr>
            <a:picLocks noChangeAspect="1"/>
          </p:cNvPicPr>
          <p:nvPr/>
        </p:nvPicPr>
        <p:blipFill>
          <a:blip r:embed="rId4"/>
          <a:stretch>
            <a:fillRect/>
          </a:stretch>
        </p:blipFill>
        <p:spPr>
          <a:xfrm>
            <a:off x="2340845" y="1730478"/>
            <a:ext cx="6655671" cy="4993537"/>
          </a:xfrm>
          <a:prstGeom prst="rect">
            <a:avLst/>
          </a:prstGeom>
        </p:spPr>
      </p:pic>
    </p:spTree>
    <p:extLst>
      <p:ext uri="{BB962C8B-B14F-4D97-AF65-F5344CB8AC3E}">
        <p14:creationId xmlns:p14="http://schemas.microsoft.com/office/powerpoint/2010/main" val="467469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1034845" y="168936"/>
            <a:ext cx="11029336" cy="1561542"/>
          </a:xfrm>
          <a:prstGeom prst="rect">
            <a:avLst/>
          </a:prstGeom>
          <a:noFill/>
          <a:ln>
            <a:noFill/>
          </a:ln>
        </p:spPr>
        <p:txBody>
          <a:bodyPr spcFirstLastPara="1" wrap="square" lIns="91425" tIns="45700" rIns="91425" bIns="45700" anchor="b" anchorCtr="0">
            <a:normAutofit fontScale="90000"/>
          </a:bodyPr>
          <a:lstStyle/>
          <a:p>
            <a:pPr lvl="0" algn="just"/>
            <a:br>
              <a:rPr lang="tr-TR" sz="2800" b="1" dirty="0">
                <a:latin typeface="Poppins"/>
                <a:ea typeface="Poppins"/>
                <a:cs typeface="Poppins"/>
                <a:sym typeface="Poppins"/>
              </a:rPr>
            </a:br>
            <a:r>
              <a:rPr lang="tr-TR" sz="2800" b="1" dirty="0">
                <a:latin typeface="Poppins"/>
                <a:ea typeface="Poppins"/>
                <a:cs typeface="Poppins"/>
                <a:sym typeface="Poppins"/>
              </a:rPr>
              <a:t>Etkinlikler 2: Öğr. Gör. Dr. Behçet Loklar (Trakya Üniversitesi, Balkan Araştırma Enstitüsü)“Bosna-Hersek'te Şarkiyatçılık ve Geçmişten Günümüze Osmanlı Tarihçiliği",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 A Amfisi, 21 Mayıs 2024 (Salı), saat 14:30.</a:t>
            </a:r>
            <a:endParaRPr sz="2800" b="1" dirty="0">
              <a:latin typeface="Poppins"/>
              <a:ea typeface="Poppins"/>
              <a:cs typeface="Poppins"/>
              <a:sym typeface="Poppins"/>
            </a:endParaRPr>
          </a:p>
        </p:txBody>
      </p:sp>
      <p:pic>
        <p:nvPicPr>
          <p:cNvPr id="2" name="Resim 1" descr="harita, metin, atlas içeren bir resim&#10;&#10;Açıklama otomatik olarak oluşturuldu">
            <a:extLst>
              <a:ext uri="{FF2B5EF4-FFF2-40B4-BE49-F238E27FC236}">
                <a16:creationId xmlns:a16="http://schemas.microsoft.com/office/drawing/2014/main" id="{B7768391-70D7-16D3-A860-53A89D61A2E8}"/>
              </a:ext>
            </a:extLst>
          </p:cNvPr>
          <p:cNvPicPr>
            <a:picLocks noChangeAspect="1"/>
          </p:cNvPicPr>
          <p:nvPr/>
        </p:nvPicPr>
        <p:blipFill>
          <a:blip r:embed="rId4"/>
          <a:stretch>
            <a:fillRect/>
          </a:stretch>
        </p:blipFill>
        <p:spPr>
          <a:xfrm>
            <a:off x="6622535" y="1739898"/>
            <a:ext cx="4230528" cy="5118102"/>
          </a:xfrm>
          <a:prstGeom prst="rect">
            <a:avLst/>
          </a:prstGeom>
        </p:spPr>
      </p:pic>
      <p:pic>
        <p:nvPicPr>
          <p:cNvPr id="32" name="Resim 31" descr="dış mekan, gökyüzü, bina, at arabası içeren bir resim&#10;&#10;Açıklama otomatik olarak oluşturuldu">
            <a:extLst>
              <a:ext uri="{FF2B5EF4-FFF2-40B4-BE49-F238E27FC236}">
                <a16:creationId xmlns:a16="http://schemas.microsoft.com/office/drawing/2014/main" id="{48341CBD-2C42-9269-9A57-51E4B1FFBCC5}"/>
              </a:ext>
            </a:extLst>
          </p:cNvPr>
          <p:cNvPicPr>
            <a:picLocks noChangeAspect="1"/>
          </p:cNvPicPr>
          <p:nvPr/>
        </p:nvPicPr>
        <p:blipFill>
          <a:blip r:embed="rId5"/>
          <a:stretch>
            <a:fillRect/>
          </a:stretch>
        </p:blipFill>
        <p:spPr>
          <a:xfrm>
            <a:off x="1938703" y="1739898"/>
            <a:ext cx="3331387" cy="4990169"/>
          </a:xfrm>
          <a:prstGeom prst="rect">
            <a:avLst/>
          </a:prstGeom>
        </p:spPr>
      </p:pic>
    </p:spTree>
    <p:extLst>
      <p:ext uri="{BB962C8B-B14F-4D97-AF65-F5344CB8AC3E}">
        <p14:creationId xmlns:p14="http://schemas.microsoft.com/office/powerpoint/2010/main" val="2679056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1034845" y="168936"/>
            <a:ext cx="11029336" cy="1561542"/>
          </a:xfrm>
          <a:prstGeom prst="rect">
            <a:avLst/>
          </a:prstGeom>
          <a:noFill/>
          <a:ln>
            <a:noFill/>
          </a:ln>
        </p:spPr>
        <p:txBody>
          <a:bodyPr spcFirstLastPara="1" wrap="square" lIns="91425" tIns="45700" rIns="91425" bIns="45700" anchor="b" anchorCtr="0">
            <a:normAutofit fontScale="90000"/>
          </a:bodyPr>
          <a:lstStyle/>
          <a:p>
            <a:pPr lvl="0" algn="just"/>
            <a:br>
              <a:rPr lang="tr-TR" sz="2800" b="1" dirty="0">
                <a:latin typeface="Poppins"/>
                <a:ea typeface="Poppins"/>
                <a:cs typeface="Poppins"/>
                <a:sym typeface="Poppins"/>
              </a:rPr>
            </a:br>
            <a:r>
              <a:rPr lang="tr-TR" sz="2800" b="1" dirty="0">
                <a:latin typeface="Poppins"/>
                <a:ea typeface="Poppins"/>
                <a:cs typeface="Poppins"/>
                <a:sym typeface="Poppins"/>
              </a:rPr>
              <a:t>Etkinlikler 2: Öğr. Gör. Dr. Behçet Loklar (Trakya Üniversitesi, Balkan Araştırma Enstitüsü)“Bosna-Hersek'te Şarkiyatçılık ve Geçmişten Günümüze Osmanlı Tarihçiliği",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 A Amfisi, 21 Mayıs 2024 (Salı), saat 14:30.</a:t>
            </a:r>
            <a:endParaRPr sz="2800" b="1" dirty="0">
              <a:latin typeface="Poppins"/>
              <a:ea typeface="Poppins"/>
              <a:cs typeface="Poppins"/>
              <a:sym typeface="Poppins"/>
            </a:endParaRPr>
          </a:p>
        </p:txBody>
      </p:sp>
      <p:pic>
        <p:nvPicPr>
          <p:cNvPr id="3" name="Resim 2" descr="metin, iç mekan, giyim, duvar içeren bir resim&#10;&#10;Açıklama otomatik olarak oluşturuldu">
            <a:extLst>
              <a:ext uri="{FF2B5EF4-FFF2-40B4-BE49-F238E27FC236}">
                <a16:creationId xmlns:a16="http://schemas.microsoft.com/office/drawing/2014/main" id="{3FA88BEE-FB35-73AD-684D-FB7E5FD3F7DA}"/>
              </a:ext>
            </a:extLst>
          </p:cNvPr>
          <p:cNvPicPr>
            <a:picLocks noChangeAspect="1"/>
          </p:cNvPicPr>
          <p:nvPr/>
        </p:nvPicPr>
        <p:blipFill>
          <a:blip r:embed="rId4"/>
          <a:stretch>
            <a:fillRect/>
          </a:stretch>
        </p:blipFill>
        <p:spPr>
          <a:xfrm>
            <a:off x="2262188" y="1777181"/>
            <a:ext cx="6691798" cy="5020642"/>
          </a:xfrm>
          <a:prstGeom prst="rect">
            <a:avLst/>
          </a:prstGeom>
        </p:spPr>
      </p:pic>
    </p:spTree>
    <p:extLst>
      <p:ext uri="{BB962C8B-B14F-4D97-AF65-F5344CB8AC3E}">
        <p14:creationId xmlns:p14="http://schemas.microsoft.com/office/powerpoint/2010/main" val="2215716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9" name="Google Shape;89;p2"/>
          <p:cNvSpPr txBox="1">
            <a:spLocks noGrp="1"/>
          </p:cNvSpPr>
          <p:nvPr>
            <p:ph type="subTitle" idx="1"/>
          </p:nvPr>
        </p:nvSpPr>
        <p:spPr>
          <a:xfrm>
            <a:off x="7344696" y="1309638"/>
            <a:ext cx="4660492" cy="334102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None/>
            </a:pPr>
            <a:endParaRPr lang="tr-TR" sz="4800" dirty="0">
              <a:solidFill>
                <a:schemeClr val="lt1"/>
              </a:solidFill>
              <a:latin typeface="Poppins"/>
              <a:ea typeface="Poppins"/>
              <a:cs typeface="Poppins"/>
              <a:sym typeface="Poppins"/>
            </a:endParaRPr>
          </a:p>
          <a:p>
            <a:pPr marL="0" lvl="0" indent="0" algn="ctr" rtl="0">
              <a:lnSpc>
                <a:spcPct val="90000"/>
              </a:lnSpc>
              <a:spcBef>
                <a:spcPts val="0"/>
              </a:spcBef>
              <a:spcAft>
                <a:spcPts val="0"/>
              </a:spcAft>
              <a:buClr>
                <a:schemeClr val="lt1"/>
              </a:buClr>
              <a:buSzPts val="2400"/>
              <a:buNone/>
            </a:pPr>
            <a:r>
              <a:rPr lang="tr-TR" sz="4800" dirty="0">
                <a:solidFill>
                  <a:schemeClr val="lt1"/>
                </a:solidFill>
                <a:latin typeface="Poppins"/>
                <a:ea typeface="Poppins"/>
                <a:cs typeface="Poppins"/>
                <a:sym typeface="Poppins"/>
              </a:rPr>
              <a:t>2024 YILI FAALİYETLERİ</a:t>
            </a:r>
          </a:p>
          <a:p>
            <a:pPr marL="0" lvl="0" indent="0" algn="ctr" rtl="0">
              <a:lnSpc>
                <a:spcPct val="90000"/>
              </a:lnSpc>
              <a:spcBef>
                <a:spcPts val="0"/>
              </a:spcBef>
              <a:spcAft>
                <a:spcPts val="0"/>
              </a:spcAft>
              <a:buClr>
                <a:schemeClr val="lt1"/>
              </a:buClr>
              <a:buSzPts val="2400"/>
              <a:buNone/>
            </a:pPr>
            <a:r>
              <a:rPr lang="tr-TR" sz="4800" dirty="0">
                <a:solidFill>
                  <a:schemeClr val="lt1"/>
                </a:solidFill>
                <a:latin typeface="Poppins"/>
                <a:ea typeface="Poppins"/>
                <a:cs typeface="Poppins"/>
                <a:sym typeface="Poppins"/>
              </a:rPr>
              <a:t>(1 Ocak-31 Aralık 2024)</a:t>
            </a:r>
          </a:p>
        </p:txBody>
      </p:sp>
      <p:pic>
        <p:nvPicPr>
          <p:cNvPr id="3" name="Resim 2" descr="metin, logo, amblem, ticari marka içeren bir resim&#10;&#10;Yapay zeka tarafından oluşturulmuş içerik yanlış olabilir.">
            <a:extLst>
              <a:ext uri="{FF2B5EF4-FFF2-40B4-BE49-F238E27FC236}">
                <a16:creationId xmlns:a16="http://schemas.microsoft.com/office/drawing/2014/main" id="{7E484410-42E7-860C-03B3-6C9A9B9C5B79}"/>
              </a:ext>
            </a:extLst>
          </p:cNvPr>
          <p:cNvPicPr>
            <a:picLocks noChangeAspect="1"/>
          </p:cNvPicPr>
          <p:nvPr/>
        </p:nvPicPr>
        <p:blipFill>
          <a:blip r:embed="rId4"/>
          <a:stretch>
            <a:fillRect/>
          </a:stretch>
        </p:blipFill>
        <p:spPr>
          <a:xfrm>
            <a:off x="707922" y="186382"/>
            <a:ext cx="6489291" cy="648523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1034845" y="168936"/>
            <a:ext cx="11029336" cy="1561542"/>
          </a:xfrm>
          <a:prstGeom prst="rect">
            <a:avLst/>
          </a:prstGeom>
          <a:noFill/>
          <a:ln>
            <a:noFill/>
          </a:ln>
        </p:spPr>
        <p:txBody>
          <a:bodyPr spcFirstLastPara="1" wrap="square" lIns="91425" tIns="45700" rIns="91425" bIns="45700" anchor="b" anchorCtr="0">
            <a:normAutofit fontScale="90000"/>
          </a:bodyPr>
          <a:lstStyle/>
          <a:p>
            <a:pPr lvl="0" algn="just"/>
            <a:br>
              <a:rPr lang="tr-TR" sz="2800" b="1" dirty="0">
                <a:latin typeface="Poppins"/>
                <a:ea typeface="Poppins"/>
                <a:cs typeface="Poppins"/>
                <a:sym typeface="Poppins"/>
              </a:rPr>
            </a:br>
            <a:r>
              <a:rPr lang="tr-TR" sz="2800" b="1" dirty="0">
                <a:latin typeface="Poppins"/>
                <a:ea typeface="Poppins"/>
                <a:cs typeface="Poppins"/>
                <a:sym typeface="Poppins"/>
              </a:rPr>
              <a:t>Etkinlikler 2: Öğr. Gör. Dr. Behçet Loklar (Trakya Üniversitesi, Balkan Araştırma Enstitüsü)“Bosna-Hersek'te Şarkiyatçılık ve Geçmişten Günümüze Osmanlı Tarihçiliği",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 A Amfisi, 21 Mayıs 2024 (Salı), saat 14:30.</a:t>
            </a:r>
            <a:endParaRPr sz="2800" b="1" dirty="0">
              <a:latin typeface="Poppins"/>
              <a:ea typeface="Poppins"/>
              <a:cs typeface="Poppins"/>
              <a:sym typeface="Poppins"/>
            </a:endParaRPr>
          </a:p>
        </p:txBody>
      </p:sp>
      <p:pic>
        <p:nvPicPr>
          <p:cNvPr id="4" name="Resim 3" descr="insan yüzü, kişi, şahıs, giyim, kravat içeren bir resim&#10;&#10;Açıklama otomatik olarak oluşturuldu">
            <a:extLst>
              <a:ext uri="{FF2B5EF4-FFF2-40B4-BE49-F238E27FC236}">
                <a16:creationId xmlns:a16="http://schemas.microsoft.com/office/drawing/2014/main" id="{45182789-4F43-0D6A-A1F8-E74EDCD6DA73}"/>
              </a:ext>
            </a:extLst>
          </p:cNvPr>
          <p:cNvPicPr>
            <a:picLocks noChangeAspect="1"/>
          </p:cNvPicPr>
          <p:nvPr/>
        </p:nvPicPr>
        <p:blipFill>
          <a:blip r:embed="rId4"/>
          <a:stretch>
            <a:fillRect/>
          </a:stretch>
        </p:blipFill>
        <p:spPr>
          <a:xfrm>
            <a:off x="10589323" y="1575169"/>
            <a:ext cx="1390874" cy="1861784"/>
          </a:xfrm>
          <a:prstGeom prst="rect">
            <a:avLst/>
          </a:prstGeom>
        </p:spPr>
      </p:pic>
      <p:pic>
        <p:nvPicPr>
          <p:cNvPr id="6" name="Resim 5" descr="insan yüzü, gözlük, portre, adam, insan içeren bir resim&#10;&#10;Açıklama otomatik olarak oluşturuldu">
            <a:extLst>
              <a:ext uri="{FF2B5EF4-FFF2-40B4-BE49-F238E27FC236}">
                <a16:creationId xmlns:a16="http://schemas.microsoft.com/office/drawing/2014/main" id="{FA220FD0-BBB1-A8D4-0175-3A76317ACB29}"/>
              </a:ext>
            </a:extLst>
          </p:cNvPr>
          <p:cNvPicPr>
            <a:picLocks noChangeAspect="1"/>
          </p:cNvPicPr>
          <p:nvPr/>
        </p:nvPicPr>
        <p:blipFill>
          <a:blip r:embed="rId5"/>
          <a:stretch>
            <a:fillRect/>
          </a:stretch>
        </p:blipFill>
        <p:spPr>
          <a:xfrm>
            <a:off x="8876850" y="1341540"/>
            <a:ext cx="1857634" cy="2372056"/>
          </a:xfrm>
          <a:prstGeom prst="rect">
            <a:avLst/>
          </a:prstGeom>
        </p:spPr>
      </p:pic>
      <p:pic>
        <p:nvPicPr>
          <p:cNvPr id="12" name="Resim 11" descr="insan yüzü, kişi, şahıs, adam, insan, portre içeren bir resim&#10;&#10;Açıklama otomatik olarak oluşturuldu">
            <a:extLst>
              <a:ext uri="{FF2B5EF4-FFF2-40B4-BE49-F238E27FC236}">
                <a16:creationId xmlns:a16="http://schemas.microsoft.com/office/drawing/2014/main" id="{71C2F3F5-6B8F-0840-337B-45D3011201A2}"/>
              </a:ext>
            </a:extLst>
          </p:cNvPr>
          <p:cNvPicPr>
            <a:picLocks noChangeAspect="1"/>
          </p:cNvPicPr>
          <p:nvPr/>
        </p:nvPicPr>
        <p:blipFill>
          <a:blip r:embed="rId6"/>
          <a:stretch>
            <a:fillRect/>
          </a:stretch>
        </p:blipFill>
        <p:spPr>
          <a:xfrm>
            <a:off x="10741185" y="3512471"/>
            <a:ext cx="1239012" cy="1682496"/>
          </a:xfrm>
          <a:prstGeom prst="rect">
            <a:avLst/>
          </a:prstGeom>
        </p:spPr>
      </p:pic>
      <p:pic>
        <p:nvPicPr>
          <p:cNvPr id="14" name="Resim 13" descr="insan yüzü, portre, kişi, şahıs, beyfendi içeren bir resim&#10;&#10;Açıklama otomatik olarak oluşturuldu">
            <a:extLst>
              <a:ext uri="{FF2B5EF4-FFF2-40B4-BE49-F238E27FC236}">
                <a16:creationId xmlns:a16="http://schemas.microsoft.com/office/drawing/2014/main" id="{2568C150-1805-D3C6-E104-583C4758674C}"/>
              </a:ext>
            </a:extLst>
          </p:cNvPr>
          <p:cNvPicPr>
            <a:picLocks noChangeAspect="1"/>
          </p:cNvPicPr>
          <p:nvPr/>
        </p:nvPicPr>
        <p:blipFill>
          <a:blip r:embed="rId7"/>
          <a:stretch>
            <a:fillRect/>
          </a:stretch>
        </p:blipFill>
        <p:spPr>
          <a:xfrm>
            <a:off x="7315009" y="1624426"/>
            <a:ext cx="1603260" cy="1700231"/>
          </a:xfrm>
          <a:prstGeom prst="rect">
            <a:avLst/>
          </a:prstGeom>
        </p:spPr>
      </p:pic>
      <p:pic>
        <p:nvPicPr>
          <p:cNvPr id="16" name="Resim 15" descr="bina, ev, pencere, dış mekan içeren bir resim&#10;&#10;Açıklama otomatik olarak oluşturuldu">
            <a:extLst>
              <a:ext uri="{FF2B5EF4-FFF2-40B4-BE49-F238E27FC236}">
                <a16:creationId xmlns:a16="http://schemas.microsoft.com/office/drawing/2014/main" id="{0E4666D2-29C9-CE51-D381-49A6137AA6B7}"/>
              </a:ext>
            </a:extLst>
          </p:cNvPr>
          <p:cNvPicPr>
            <a:picLocks noChangeAspect="1"/>
          </p:cNvPicPr>
          <p:nvPr/>
        </p:nvPicPr>
        <p:blipFill>
          <a:blip r:embed="rId8"/>
          <a:stretch>
            <a:fillRect/>
          </a:stretch>
        </p:blipFill>
        <p:spPr>
          <a:xfrm>
            <a:off x="9254865" y="5282831"/>
            <a:ext cx="2525963" cy="1576388"/>
          </a:xfrm>
          <a:prstGeom prst="rect">
            <a:avLst/>
          </a:prstGeom>
        </p:spPr>
      </p:pic>
      <p:pic>
        <p:nvPicPr>
          <p:cNvPr id="18" name="Resim 17" descr="insan yüzü, portre, giyim, kişi, şahıs içeren bir resim&#10;&#10;Açıklama otomatik olarak oluşturuldu">
            <a:extLst>
              <a:ext uri="{FF2B5EF4-FFF2-40B4-BE49-F238E27FC236}">
                <a16:creationId xmlns:a16="http://schemas.microsoft.com/office/drawing/2014/main" id="{B4274467-2EA5-7F82-CCD6-40DC44628092}"/>
              </a:ext>
            </a:extLst>
          </p:cNvPr>
          <p:cNvPicPr>
            <a:picLocks noChangeAspect="1"/>
          </p:cNvPicPr>
          <p:nvPr/>
        </p:nvPicPr>
        <p:blipFill>
          <a:blip r:embed="rId9"/>
          <a:stretch>
            <a:fillRect/>
          </a:stretch>
        </p:blipFill>
        <p:spPr>
          <a:xfrm>
            <a:off x="4156721" y="4784672"/>
            <a:ext cx="1468847" cy="1936942"/>
          </a:xfrm>
          <a:prstGeom prst="rect">
            <a:avLst/>
          </a:prstGeom>
        </p:spPr>
      </p:pic>
      <p:pic>
        <p:nvPicPr>
          <p:cNvPr id="20" name="Resim 19" descr="insan yüzü, portre, giyim, kişi, şahıs içeren bir resim&#10;&#10;Açıklama otomatik olarak oluşturuldu">
            <a:extLst>
              <a:ext uri="{FF2B5EF4-FFF2-40B4-BE49-F238E27FC236}">
                <a16:creationId xmlns:a16="http://schemas.microsoft.com/office/drawing/2014/main" id="{C0C6D747-D6AD-3B58-1964-88AF1C54B945}"/>
              </a:ext>
            </a:extLst>
          </p:cNvPr>
          <p:cNvPicPr>
            <a:picLocks noChangeAspect="1"/>
          </p:cNvPicPr>
          <p:nvPr/>
        </p:nvPicPr>
        <p:blipFill>
          <a:blip r:embed="rId10"/>
          <a:stretch>
            <a:fillRect/>
          </a:stretch>
        </p:blipFill>
        <p:spPr>
          <a:xfrm>
            <a:off x="4954762" y="1771859"/>
            <a:ext cx="1241189" cy="1861784"/>
          </a:xfrm>
          <a:prstGeom prst="rect">
            <a:avLst/>
          </a:prstGeom>
        </p:spPr>
      </p:pic>
      <p:pic>
        <p:nvPicPr>
          <p:cNvPr id="22" name="Resim 21" descr="insan yüzü, portre, kravat, beyfendi içeren bir resim&#10;&#10;Açıklama otomatik olarak oluşturuldu">
            <a:extLst>
              <a:ext uri="{FF2B5EF4-FFF2-40B4-BE49-F238E27FC236}">
                <a16:creationId xmlns:a16="http://schemas.microsoft.com/office/drawing/2014/main" id="{B1B6CA72-F781-D81E-415A-4BDE5DF56169}"/>
              </a:ext>
            </a:extLst>
          </p:cNvPr>
          <p:cNvPicPr>
            <a:picLocks noChangeAspect="1"/>
          </p:cNvPicPr>
          <p:nvPr/>
        </p:nvPicPr>
        <p:blipFill>
          <a:blip r:embed="rId11"/>
          <a:stretch>
            <a:fillRect/>
          </a:stretch>
        </p:blipFill>
        <p:spPr>
          <a:xfrm>
            <a:off x="6182748" y="3399711"/>
            <a:ext cx="1236764" cy="1773723"/>
          </a:xfrm>
          <a:prstGeom prst="rect">
            <a:avLst/>
          </a:prstGeom>
        </p:spPr>
      </p:pic>
      <p:pic>
        <p:nvPicPr>
          <p:cNvPr id="24" name="Resim 23" descr="insan yüzü, portre, adam, insan, kişi, şahıs içeren bir resim&#10;&#10;Açıklama otomatik olarak oluşturuldu">
            <a:extLst>
              <a:ext uri="{FF2B5EF4-FFF2-40B4-BE49-F238E27FC236}">
                <a16:creationId xmlns:a16="http://schemas.microsoft.com/office/drawing/2014/main" id="{16C673DB-910B-CACF-7E6B-49924F2D3F79}"/>
              </a:ext>
            </a:extLst>
          </p:cNvPr>
          <p:cNvPicPr>
            <a:picLocks noChangeAspect="1"/>
          </p:cNvPicPr>
          <p:nvPr/>
        </p:nvPicPr>
        <p:blipFill>
          <a:blip r:embed="rId12"/>
          <a:stretch>
            <a:fillRect/>
          </a:stretch>
        </p:blipFill>
        <p:spPr>
          <a:xfrm>
            <a:off x="7886279" y="3709831"/>
            <a:ext cx="2081622" cy="1387748"/>
          </a:xfrm>
          <a:prstGeom prst="rect">
            <a:avLst/>
          </a:prstGeom>
        </p:spPr>
      </p:pic>
      <p:pic>
        <p:nvPicPr>
          <p:cNvPr id="26" name="Resim 25" descr="adam, insan, insan yüzü, portre, takım elbise içeren bir resim&#10;&#10;Açıklama otomatik olarak oluşturuldu">
            <a:extLst>
              <a:ext uri="{FF2B5EF4-FFF2-40B4-BE49-F238E27FC236}">
                <a16:creationId xmlns:a16="http://schemas.microsoft.com/office/drawing/2014/main" id="{DBF80A77-CD96-A707-280A-70F2EE04A002}"/>
              </a:ext>
            </a:extLst>
          </p:cNvPr>
          <p:cNvPicPr>
            <a:picLocks noChangeAspect="1"/>
          </p:cNvPicPr>
          <p:nvPr/>
        </p:nvPicPr>
        <p:blipFill>
          <a:blip r:embed="rId13"/>
          <a:stretch>
            <a:fillRect/>
          </a:stretch>
        </p:blipFill>
        <p:spPr>
          <a:xfrm>
            <a:off x="7073926" y="5233574"/>
            <a:ext cx="1317035" cy="1560929"/>
          </a:xfrm>
          <a:prstGeom prst="rect">
            <a:avLst/>
          </a:prstGeom>
        </p:spPr>
      </p:pic>
      <p:pic>
        <p:nvPicPr>
          <p:cNvPr id="28" name="Resim 27" descr="metin, adam, insan, giyim, insan yüzü içeren bir resim&#10;&#10;Açıklama otomatik olarak oluşturuldu">
            <a:extLst>
              <a:ext uri="{FF2B5EF4-FFF2-40B4-BE49-F238E27FC236}">
                <a16:creationId xmlns:a16="http://schemas.microsoft.com/office/drawing/2014/main" id="{734F9ED8-D236-81C7-4161-CF0AF61EAD2D}"/>
              </a:ext>
            </a:extLst>
          </p:cNvPr>
          <p:cNvPicPr>
            <a:picLocks noChangeAspect="1"/>
          </p:cNvPicPr>
          <p:nvPr/>
        </p:nvPicPr>
        <p:blipFill>
          <a:blip r:embed="rId14"/>
          <a:stretch>
            <a:fillRect/>
          </a:stretch>
        </p:blipFill>
        <p:spPr>
          <a:xfrm>
            <a:off x="718249" y="4678924"/>
            <a:ext cx="3011700" cy="2003216"/>
          </a:xfrm>
          <a:prstGeom prst="rect">
            <a:avLst/>
          </a:prstGeom>
        </p:spPr>
      </p:pic>
      <p:pic>
        <p:nvPicPr>
          <p:cNvPr id="30" name="Resim 29" descr="metin, yazı tipi, kitap, mektup, harf içeren bir resim&#10;&#10;Açıklama otomatik olarak oluşturuldu">
            <a:extLst>
              <a:ext uri="{FF2B5EF4-FFF2-40B4-BE49-F238E27FC236}">
                <a16:creationId xmlns:a16="http://schemas.microsoft.com/office/drawing/2014/main" id="{5FC9F266-A566-F6F8-0C94-A41E539543AC}"/>
              </a:ext>
            </a:extLst>
          </p:cNvPr>
          <p:cNvPicPr>
            <a:picLocks noChangeAspect="1"/>
          </p:cNvPicPr>
          <p:nvPr/>
        </p:nvPicPr>
        <p:blipFill>
          <a:blip r:embed="rId15"/>
          <a:stretch>
            <a:fillRect/>
          </a:stretch>
        </p:blipFill>
        <p:spPr>
          <a:xfrm>
            <a:off x="607455" y="1808938"/>
            <a:ext cx="4042177" cy="2310778"/>
          </a:xfrm>
          <a:prstGeom prst="rect">
            <a:avLst/>
          </a:prstGeom>
        </p:spPr>
      </p:pic>
    </p:spTree>
    <p:extLst>
      <p:ext uri="{BB962C8B-B14F-4D97-AF65-F5344CB8AC3E}">
        <p14:creationId xmlns:p14="http://schemas.microsoft.com/office/powerpoint/2010/main" val="2749994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1034845" y="168936"/>
            <a:ext cx="11029336" cy="1561542"/>
          </a:xfrm>
          <a:prstGeom prst="rect">
            <a:avLst/>
          </a:prstGeom>
          <a:noFill/>
          <a:ln>
            <a:noFill/>
          </a:ln>
        </p:spPr>
        <p:txBody>
          <a:bodyPr spcFirstLastPara="1" wrap="square" lIns="91425" tIns="45700" rIns="91425" bIns="45700" anchor="b" anchorCtr="0">
            <a:normAutofit fontScale="90000"/>
          </a:bodyPr>
          <a:lstStyle/>
          <a:p>
            <a:pPr lvl="0" algn="just"/>
            <a:br>
              <a:rPr lang="tr-TR" sz="2800" b="1" dirty="0">
                <a:latin typeface="Poppins"/>
                <a:ea typeface="Poppins"/>
                <a:cs typeface="Poppins"/>
                <a:sym typeface="Poppins"/>
              </a:rPr>
            </a:br>
            <a:r>
              <a:rPr lang="tr-TR" sz="2800" b="1" dirty="0">
                <a:latin typeface="Poppins"/>
                <a:ea typeface="Poppins"/>
                <a:cs typeface="Poppins"/>
                <a:sym typeface="Poppins"/>
              </a:rPr>
              <a:t>Etkinlikler 2: Öğr. Gör. Dr. Behçet Loklar (Trakya Üniversitesi, Balkan Araştırma Enstitüsü)“Bosna-Hersek'te Şarkiyatçılık ve Geçmişten Günümüze Osmanlı Tarihçiliği",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 A Amfisi, 21 Mayıs 2024 (Salı), saat 14:30.</a:t>
            </a:r>
            <a:endParaRPr sz="2800" b="1" dirty="0">
              <a:latin typeface="Poppins"/>
              <a:ea typeface="Poppins"/>
              <a:cs typeface="Poppins"/>
              <a:sym typeface="Poppins"/>
            </a:endParaRPr>
          </a:p>
        </p:txBody>
      </p:sp>
      <p:pic>
        <p:nvPicPr>
          <p:cNvPr id="3" name="Resim 2" descr="iç mekan, giyim, duvar, kişi, şahıs içeren bir resim&#10;&#10;Açıklama otomatik olarak oluşturuldu">
            <a:extLst>
              <a:ext uri="{FF2B5EF4-FFF2-40B4-BE49-F238E27FC236}">
                <a16:creationId xmlns:a16="http://schemas.microsoft.com/office/drawing/2014/main" id="{C1BAFFD2-4932-39E8-BA9C-F8D1858CA740}"/>
              </a:ext>
            </a:extLst>
          </p:cNvPr>
          <p:cNvPicPr>
            <a:picLocks noChangeAspect="1"/>
          </p:cNvPicPr>
          <p:nvPr/>
        </p:nvPicPr>
        <p:blipFill>
          <a:blip r:embed="rId4"/>
          <a:stretch>
            <a:fillRect/>
          </a:stretch>
        </p:blipFill>
        <p:spPr>
          <a:xfrm>
            <a:off x="2807620" y="1730478"/>
            <a:ext cx="6625138" cy="4970630"/>
          </a:xfrm>
          <a:prstGeom prst="rect">
            <a:avLst/>
          </a:prstGeom>
        </p:spPr>
      </p:pic>
    </p:spTree>
    <p:extLst>
      <p:ext uri="{BB962C8B-B14F-4D97-AF65-F5344CB8AC3E}">
        <p14:creationId xmlns:p14="http://schemas.microsoft.com/office/powerpoint/2010/main" val="3025905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1034845" y="168936"/>
            <a:ext cx="11029336" cy="1561542"/>
          </a:xfrm>
          <a:prstGeom prst="rect">
            <a:avLst/>
          </a:prstGeom>
          <a:noFill/>
          <a:ln>
            <a:noFill/>
          </a:ln>
        </p:spPr>
        <p:txBody>
          <a:bodyPr spcFirstLastPara="1" wrap="square" lIns="91425" tIns="45700" rIns="91425" bIns="45700" anchor="b" anchorCtr="0">
            <a:normAutofit fontScale="90000"/>
          </a:bodyPr>
          <a:lstStyle/>
          <a:p>
            <a:pPr lvl="0" algn="just"/>
            <a:br>
              <a:rPr lang="tr-TR" sz="2800" b="1" dirty="0">
                <a:latin typeface="Poppins"/>
                <a:ea typeface="Poppins"/>
                <a:cs typeface="Poppins"/>
                <a:sym typeface="Poppins"/>
              </a:rPr>
            </a:br>
            <a:r>
              <a:rPr lang="tr-TR" sz="2800" b="1" dirty="0">
                <a:latin typeface="Poppins"/>
                <a:ea typeface="Poppins"/>
                <a:cs typeface="Poppins"/>
                <a:sym typeface="Poppins"/>
              </a:rPr>
              <a:t>Etkinlikler 2: Öğr. Gör. Dr. Behçet Loklar (Trakya Üniversitesi, Balkan Araştırma Enstitüsü)“Bosna-Hersek'te Şarkiyatçılık ve Geçmişten Günümüze Osmanlı Tarihçiliği",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 A Amfisi, 21 Mayıs 2024 (Salı), saat 14:30.</a:t>
            </a:r>
            <a:endParaRPr sz="2800" b="1" dirty="0">
              <a:latin typeface="Poppins"/>
              <a:ea typeface="Poppins"/>
              <a:cs typeface="Poppins"/>
              <a:sym typeface="Poppins"/>
            </a:endParaRPr>
          </a:p>
        </p:txBody>
      </p:sp>
      <p:pic>
        <p:nvPicPr>
          <p:cNvPr id="4" name="Resim 3" descr="iç mekan, giyim, kişi, şahıs, duvar içeren bir resim&#10;&#10;Açıklama otomatik olarak oluşturuldu">
            <a:extLst>
              <a:ext uri="{FF2B5EF4-FFF2-40B4-BE49-F238E27FC236}">
                <a16:creationId xmlns:a16="http://schemas.microsoft.com/office/drawing/2014/main" id="{ECFABE37-7BF6-DE5B-9496-58A6FA06B944}"/>
              </a:ext>
            </a:extLst>
          </p:cNvPr>
          <p:cNvPicPr>
            <a:picLocks noChangeAspect="1"/>
          </p:cNvPicPr>
          <p:nvPr/>
        </p:nvPicPr>
        <p:blipFill>
          <a:blip r:embed="rId4"/>
          <a:stretch>
            <a:fillRect/>
          </a:stretch>
        </p:blipFill>
        <p:spPr>
          <a:xfrm>
            <a:off x="2871788" y="1646219"/>
            <a:ext cx="6721392" cy="5042845"/>
          </a:xfrm>
          <a:prstGeom prst="rect">
            <a:avLst/>
          </a:prstGeom>
        </p:spPr>
      </p:pic>
    </p:spTree>
    <p:extLst>
      <p:ext uri="{BB962C8B-B14F-4D97-AF65-F5344CB8AC3E}">
        <p14:creationId xmlns:p14="http://schemas.microsoft.com/office/powerpoint/2010/main" val="4020707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1034845" y="168936"/>
            <a:ext cx="11029336" cy="1561542"/>
          </a:xfrm>
          <a:prstGeom prst="rect">
            <a:avLst/>
          </a:prstGeom>
          <a:noFill/>
          <a:ln>
            <a:noFill/>
          </a:ln>
        </p:spPr>
        <p:txBody>
          <a:bodyPr spcFirstLastPara="1" wrap="square" lIns="91425" tIns="45700" rIns="91425" bIns="45700" anchor="b" anchorCtr="0">
            <a:normAutofit fontScale="90000"/>
          </a:bodyPr>
          <a:lstStyle/>
          <a:p>
            <a:pPr lvl="0" algn="just"/>
            <a:br>
              <a:rPr lang="tr-TR" sz="2800" b="1" dirty="0">
                <a:latin typeface="Poppins"/>
                <a:ea typeface="Poppins"/>
                <a:cs typeface="Poppins"/>
                <a:sym typeface="Poppins"/>
              </a:rPr>
            </a:br>
            <a:r>
              <a:rPr lang="tr-TR" sz="2800" b="1" dirty="0">
                <a:latin typeface="Poppins"/>
                <a:ea typeface="Poppins"/>
                <a:cs typeface="Poppins"/>
                <a:sym typeface="Poppins"/>
              </a:rPr>
              <a:t>Etkinlikler 2: Öğr. Gör. Dr. Behçet Loklar (Trakya Üniversitesi, Balkan Araştırma Enstitüsü)“Bosna-Hersek'te Şarkiyatçılık ve Geçmişten Günümüze Osmanlı Tarihçiliği",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 A Amfisi, 21 Mayıs 2024 (Salı), saat 14:30.</a:t>
            </a:r>
            <a:endParaRPr sz="2800" b="1" dirty="0">
              <a:latin typeface="Poppins"/>
              <a:ea typeface="Poppins"/>
              <a:cs typeface="Poppins"/>
              <a:sym typeface="Poppins"/>
            </a:endParaRPr>
          </a:p>
        </p:txBody>
      </p:sp>
      <p:pic>
        <p:nvPicPr>
          <p:cNvPr id="3" name="Resim 2" descr="iç mekan, giyim, mobilya, Konferans salonu içeren bir resim&#10;&#10;Açıklama otomatik olarak oluşturuldu">
            <a:extLst>
              <a:ext uri="{FF2B5EF4-FFF2-40B4-BE49-F238E27FC236}">
                <a16:creationId xmlns:a16="http://schemas.microsoft.com/office/drawing/2014/main" id="{51DD9C57-08A6-A71E-0A14-E258CB3E31AA}"/>
              </a:ext>
            </a:extLst>
          </p:cNvPr>
          <p:cNvPicPr>
            <a:picLocks noChangeAspect="1"/>
          </p:cNvPicPr>
          <p:nvPr/>
        </p:nvPicPr>
        <p:blipFill>
          <a:blip r:embed="rId4"/>
          <a:stretch>
            <a:fillRect/>
          </a:stretch>
        </p:blipFill>
        <p:spPr>
          <a:xfrm>
            <a:off x="2751346" y="1730478"/>
            <a:ext cx="6689308" cy="5018773"/>
          </a:xfrm>
          <a:prstGeom prst="rect">
            <a:avLst/>
          </a:prstGeom>
        </p:spPr>
      </p:pic>
    </p:spTree>
    <p:extLst>
      <p:ext uri="{BB962C8B-B14F-4D97-AF65-F5344CB8AC3E}">
        <p14:creationId xmlns:p14="http://schemas.microsoft.com/office/powerpoint/2010/main" val="3814685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1034845" y="168936"/>
            <a:ext cx="11029336" cy="1561542"/>
          </a:xfrm>
          <a:prstGeom prst="rect">
            <a:avLst/>
          </a:prstGeom>
          <a:noFill/>
          <a:ln>
            <a:noFill/>
          </a:ln>
        </p:spPr>
        <p:txBody>
          <a:bodyPr spcFirstLastPara="1" wrap="square" lIns="91425" tIns="45700" rIns="91425" bIns="45700" anchor="b" anchorCtr="0">
            <a:normAutofit fontScale="90000"/>
          </a:bodyPr>
          <a:lstStyle/>
          <a:p>
            <a:pPr lvl="0" algn="just"/>
            <a:br>
              <a:rPr lang="tr-TR" sz="2800" b="1" dirty="0">
                <a:latin typeface="Poppins"/>
                <a:ea typeface="Poppins"/>
                <a:cs typeface="Poppins"/>
                <a:sym typeface="Poppins"/>
              </a:rPr>
            </a:br>
            <a:r>
              <a:rPr lang="tr-TR" sz="2800" b="1" dirty="0">
                <a:latin typeface="Poppins"/>
                <a:ea typeface="Poppins"/>
                <a:cs typeface="Poppins"/>
                <a:sym typeface="Poppins"/>
              </a:rPr>
              <a:t>Etkinlikler 2: Öğr. Gör. Dr. Behçet Loklar (Trakya Üniversitesi, Balkan Araştırma Enstitüsü)“Bosna-Hersek'te Şarkiyatçılık ve Geçmişten Günümüze Osmanlı Tarihçiliği",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 A Amfisi, 21 Mayıs 2024 (Salı), saat 14:30.</a:t>
            </a:r>
            <a:endParaRPr sz="2800" b="1" dirty="0">
              <a:latin typeface="Poppins"/>
              <a:ea typeface="Poppins"/>
              <a:cs typeface="Poppins"/>
              <a:sym typeface="Poppins"/>
            </a:endParaRPr>
          </a:p>
        </p:txBody>
      </p:sp>
      <p:pic>
        <p:nvPicPr>
          <p:cNvPr id="8" name="Resim 7" descr="giyim, kişi, şahıs, iç mekan, duvar içeren bir resim&#10;&#10;Açıklama otomatik olarak oluşturuldu">
            <a:extLst>
              <a:ext uri="{FF2B5EF4-FFF2-40B4-BE49-F238E27FC236}">
                <a16:creationId xmlns:a16="http://schemas.microsoft.com/office/drawing/2014/main" id="{211C4169-8E85-B79C-B3F7-CEF4BBE89AF9}"/>
              </a:ext>
            </a:extLst>
          </p:cNvPr>
          <p:cNvPicPr>
            <a:picLocks noChangeAspect="1"/>
          </p:cNvPicPr>
          <p:nvPr/>
        </p:nvPicPr>
        <p:blipFill>
          <a:blip r:embed="rId4"/>
          <a:stretch>
            <a:fillRect/>
          </a:stretch>
        </p:blipFill>
        <p:spPr>
          <a:xfrm>
            <a:off x="2711241" y="1610112"/>
            <a:ext cx="6769518" cy="5078952"/>
          </a:xfrm>
          <a:prstGeom prst="rect">
            <a:avLst/>
          </a:prstGeom>
        </p:spPr>
      </p:pic>
    </p:spTree>
    <p:extLst>
      <p:ext uri="{BB962C8B-B14F-4D97-AF65-F5344CB8AC3E}">
        <p14:creationId xmlns:p14="http://schemas.microsoft.com/office/powerpoint/2010/main" val="1682813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a:extLst>
            <a:ext uri="{FF2B5EF4-FFF2-40B4-BE49-F238E27FC236}">
              <a16:creationId xmlns:a16="http://schemas.microsoft.com/office/drawing/2014/main" id="{0B360E1D-88F8-F264-97B3-112336A43125}"/>
            </a:ext>
          </a:extLst>
        </p:cNvPr>
        <p:cNvGrpSpPr/>
        <p:nvPr/>
      </p:nvGrpSpPr>
      <p:grpSpPr>
        <a:xfrm>
          <a:off x="0" y="0"/>
          <a:ext cx="0" cy="0"/>
          <a:chOff x="0" y="0"/>
          <a:chExt cx="0" cy="0"/>
        </a:xfrm>
      </p:grpSpPr>
      <p:sp>
        <p:nvSpPr>
          <p:cNvPr id="94" name="Google Shape;94;p3">
            <a:extLst>
              <a:ext uri="{FF2B5EF4-FFF2-40B4-BE49-F238E27FC236}">
                <a16:creationId xmlns:a16="http://schemas.microsoft.com/office/drawing/2014/main" id="{4EE93C26-C9C6-E280-5153-0669501B02BD}"/>
              </a:ext>
            </a:extLst>
          </p:cNvPr>
          <p:cNvSpPr txBox="1">
            <a:spLocks noGrp="1"/>
          </p:cNvSpPr>
          <p:nvPr>
            <p:ph type="title"/>
          </p:nvPr>
        </p:nvSpPr>
        <p:spPr>
          <a:xfrm>
            <a:off x="1015180" y="1548581"/>
            <a:ext cx="10990007" cy="5309419"/>
          </a:xfrm>
          <a:prstGeom prst="rect">
            <a:avLst/>
          </a:prstGeom>
          <a:noFill/>
          <a:ln>
            <a:noFill/>
          </a:ln>
        </p:spPr>
        <p:txBody>
          <a:bodyPr spcFirstLastPara="1" wrap="square" lIns="91425" tIns="45700" rIns="91425" bIns="45700" anchor="b" anchorCtr="0">
            <a:normAutofit fontScale="90000"/>
          </a:bodyPr>
          <a:lstStyle/>
          <a:p>
            <a:pPr lvl="0"/>
            <a:r>
              <a:rPr lang="tr-TR" sz="2800" b="1" dirty="0">
                <a:latin typeface="Poppins"/>
                <a:ea typeface="Poppins"/>
                <a:cs typeface="Poppins"/>
                <a:sym typeface="Poppins"/>
              </a:rPr>
              <a:t>Etkinlikler 3:</a:t>
            </a:r>
            <a:br>
              <a:rPr lang="tr-TR" sz="2800" b="1" dirty="0">
                <a:latin typeface="Poppins"/>
                <a:ea typeface="Poppins"/>
                <a:cs typeface="Poppins"/>
                <a:sym typeface="Poppins"/>
              </a:rPr>
            </a:br>
            <a:r>
              <a:rPr lang="tr-TR" sz="2800" b="1" dirty="0">
                <a:latin typeface="Poppins"/>
                <a:ea typeface="Poppins"/>
                <a:cs typeface="Poppins"/>
                <a:sym typeface="Poppins"/>
              </a:rPr>
              <a:t>Trakya Üniversiteler Birliği</a:t>
            </a:r>
            <a:br>
              <a:rPr lang="tr-TR" sz="2800" b="1" dirty="0">
                <a:latin typeface="Poppins"/>
                <a:ea typeface="Poppins"/>
                <a:cs typeface="Poppins"/>
                <a:sym typeface="Poppins"/>
              </a:rPr>
            </a:br>
            <a:r>
              <a:rPr lang="tr-TR" sz="2800" b="1" dirty="0">
                <a:latin typeface="Poppins"/>
                <a:ea typeface="Poppins"/>
                <a:cs typeface="Poppins"/>
                <a:sym typeface="Poppins"/>
              </a:rPr>
              <a:t>Türk-Yunan Nüfus Mübadelesi Paneli, 13 Kasım 2024 Çarşamba, Saat: 11.00 </a:t>
            </a:r>
            <a:br>
              <a:rPr lang="tr-TR" sz="2800" b="1" dirty="0">
                <a:latin typeface="Poppins"/>
                <a:ea typeface="Poppins"/>
                <a:cs typeface="Poppins"/>
                <a:sym typeface="Poppins"/>
              </a:rPr>
            </a:br>
            <a:br>
              <a:rPr lang="tr-TR" sz="2800" b="1" dirty="0">
                <a:latin typeface="Poppins"/>
                <a:ea typeface="Poppins"/>
                <a:cs typeface="Poppins"/>
                <a:sym typeface="Poppins"/>
              </a:rPr>
            </a:br>
            <a:r>
              <a:rPr lang="tr-TR" sz="2800" b="1" dirty="0" err="1">
                <a:latin typeface="Poppins"/>
                <a:ea typeface="Poppins"/>
                <a:cs typeface="Poppins"/>
                <a:sym typeface="Poppins"/>
              </a:rPr>
              <a:t>Moderatör</a:t>
            </a:r>
            <a:r>
              <a:rPr lang="tr-TR" sz="2800" b="1" dirty="0">
                <a:latin typeface="Poppins"/>
                <a:ea typeface="Poppins"/>
                <a:cs typeface="Poppins"/>
                <a:sym typeface="Poppins"/>
              </a:rPr>
              <a:t>:</a:t>
            </a:r>
            <a:br>
              <a:rPr lang="tr-TR" sz="2800" b="1" dirty="0">
                <a:latin typeface="Poppins"/>
                <a:ea typeface="Poppins"/>
                <a:cs typeface="Poppins"/>
                <a:sym typeface="Poppins"/>
              </a:rPr>
            </a:br>
            <a:r>
              <a:rPr lang="tr-TR" sz="2800" dirty="0">
                <a:latin typeface="Poppins"/>
                <a:ea typeface="Poppins"/>
                <a:cs typeface="Poppins"/>
                <a:sym typeface="Poppins"/>
              </a:rPr>
              <a:t>•	Prof. Dr. Aşkın KOYUNCU (Çanakkale </a:t>
            </a:r>
            <a:r>
              <a:rPr lang="tr-TR" sz="2800" dirty="0" err="1">
                <a:latin typeface="Poppins"/>
                <a:ea typeface="Poppins"/>
                <a:cs typeface="Poppins"/>
                <a:sym typeface="Poppins"/>
              </a:rPr>
              <a:t>Onsekiz</a:t>
            </a:r>
            <a:r>
              <a:rPr lang="tr-TR" sz="2800" dirty="0">
                <a:latin typeface="Poppins"/>
                <a:ea typeface="Poppins"/>
                <a:cs typeface="Poppins"/>
                <a:sym typeface="Poppins"/>
              </a:rPr>
              <a:t> Mart Üniversitesi, Balkan ve Ege Uygulama ve Araştırma Merkezi Müdürü)</a:t>
            </a:r>
            <a:br>
              <a:rPr lang="tr-TR" sz="2800" b="1" dirty="0">
                <a:latin typeface="Poppins"/>
                <a:ea typeface="Poppins"/>
                <a:cs typeface="Poppins"/>
                <a:sym typeface="Poppins"/>
              </a:rPr>
            </a:br>
            <a:br>
              <a:rPr lang="tr-TR" sz="2800" b="1" dirty="0">
                <a:latin typeface="Poppins"/>
                <a:ea typeface="Poppins"/>
                <a:cs typeface="Poppins"/>
                <a:sym typeface="Poppins"/>
              </a:rPr>
            </a:br>
            <a:r>
              <a:rPr lang="tr-TR" sz="2800" b="1" dirty="0">
                <a:latin typeface="Poppins"/>
                <a:ea typeface="Poppins"/>
                <a:cs typeface="Poppins"/>
                <a:sym typeface="Poppins"/>
              </a:rPr>
              <a:t>Panelistler:</a:t>
            </a:r>
            <a:br>
              <a:rPr lang="tr-TR" sz="2800" b="1" dirty="0">
                <a:latin typeface="Poppins"/>
                <a:ea typeface="Poppins"/>
                <a:cs typeface="Poppins"/>
                <a:sym typeface="Poppins"/>
              </a:rPr>
            </a:br>
            <a:r>
              <a:rPr lang="tr-TR" sz="2800" dirty="0">
                <a:latin typeface="Poppins"/>
                <a:ea typeface="Poppins"/>
                <a:cs typeface="Poppins"/>
                <a:sym typeface="Poppins"/>
              </a:rPr>
              <a:t>•	Prof. Dr. İbrahim ERDAL (Bozok Üniversitesi, Fen Edebiyat Fakültesi Tarih Bölümü)</a:t>
            </a:r>
            <a:br>
              <a:rPr lang="tr-TR" sz="2800" dirty="0">
                <a:latin typeface="Poppins"/>
                <a:ea typeface="Poppins"/>
                <a:cs typeface="Poppins"/>
                <a:sym typeface="Poppins"/>
              </a:rPr>
            </a:br>
            <a:r>
              <a:rPr lang="tr-TR" sz="2800" dirty="0">
                <a:latin typeface="Poppins"/>
                <a:ea typeface="Poppins"/>
                <a:cs typeface="Poppins"/>
                <a:sym typeface="Poppins"/>
              </a:rPr>
              <a:t>•	Doç. Dr. Ayşegül ŞENTÜRK Yiğit (Süleyman Demirel Üniversitesi, İnsan ve Toplum Bilimleri Fakültesi, Tarih Bölümü)</a:t>
            </a:r>
            <a:br>
              <a:rPr lang="tr-TR" sz="2800" dirty="0">
                <a:latin typeface="Poppins"/>
                <a:ea typeface="Poppins"/>
                <a:cs typeface="Poppins"/>
                <a:sym typeface="Poppins"/>
              </a:rPr>
            </a:br>
            <a:r>
              <a:rPr lang="tr-TR" sz="2800" dirty="0">
                <a:latin typeface="Poppins"/>
                <a:ea typeface="Poppins"/>
                <a:cs typeface="Poppins"/>
                <a:sym typeface="Poppins"/>
              </a:rPr>
              <a:t>•	Doç. Dr. Cengiz PARLAK (Çanakkale </a:t>
            </a:r>
            <a:r>
              <a:rPr lang="tr-TR" sz="2800" dirty="0" err="1">
                <a:latin typeface="Poppins"/>
                <a:ea typeface="Poppins"/>
                <a:cs typeface="Poppins"/>
                <a:sym typeface="Poppins"/>
              </a:rPr>
              <a:t>Onsekiz</a:t>
            </a:r>
            <a:r>
              <a:rPr lang="tr-TR" sz="2800" dirty="0">
                <a:latin typeface="Poppins"/>
                <a:ea typeface="Poppins"/>
                <a:cs typeface="Poppins"/>
                <a:sym typeface="Poppins"/>
              </a:rPr>
              <a:t> Mart Üniversitesi, İnsan ve Toplum Bilimleri Fakültesi, Tarih Bölümü)</a:t>
            </a:r>
            <a:br>
              <a:rPr lang="tr-TR" sz="2800" dirty="0">
                <a:latin typeface="Poppins"/>
                <a:ea typeface="Poppins"/>
                <a:cs typeface="Poppins"/>
                <a:sym typeface="Poppins"/>
              </a:rPr>
            </a:br>
            <a:r>
              <a:rPr lang="tr-TR" sz="2800" dirty="0">
                <a:latin typeface="Poppins"/>
                <a:ea typeface="Poppins"/>
                <a:cs typeface="Poppins"/>
                <a:sym typeface="Poppins"/>
              </a:rPr>
              <a:t>•	Dr. Öğr. Üyesi Mithat ATABAY (Çanakkale </a:t>
            </a:r>
            <a:r>
              <a:rPr lang="tr-TR" sz="2800" dirty="0" err="1">
                <a:latin typeface="Poppins"/>
                <a:ea typeface="Poppins"/>
                <a:cs typeface="Poppins"/>
                <a:sym typeface="Poppins"/>
              </a:rPr>
              <a:t>Onsekiz</a:t>
            </a:r>
            <a:r>
              <a:rPr lang="tr-TR" sz="2800" dirty="0">
                <a:latin typeface="Poppins"/>
                <a:ea typeface="Poppins"/>
                <a:cs typeface="Poppins"/>
                <a:sym typeface="Poppins"/>
              </a:rPr>
              <a:t> Mart Üniversitesi, İnsan ve Toplum Bilimleri Fakültesi, Tarih Bölümü)</a:t>
            </a:r>
            <a:br>
              <a:rPr lang="tr-TR" sz="2800" b="1" dirty="0">
                <a:latin typeface="Poppins"/>
                <a:ea typeface="Poppins"/>
                <a:cs typeface="Poppins"/>
                <a:sym typeface="Poppins"/>
              </a:rPr>
            </a:br>
            <a:endParaRPr lang="tr-TR" sz="2800" b="1" dirty="0">
              <a:latin typeface="Poppins"/>
              <a:ea typeface="Poppins"/>
              <a:cs typeface="Poppins"/>
              <a:sym typeface="Poppins"/>
            </a:endParaRPr>
          </a:p>
        </p:txBody>
      </p:sp>
    </p:spTree>
    <p:extLst>
      <p:ext uri="{BB962C8B-B14F-4D97-AF65-F5344CB8AC3E}">
        <p14:creationId xmlns:p14="http://schemas.microsoft.com/office/powerpoint/2010/main" val="2606588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a:extLst>
            <a:ext uri="{FF2B5EF4-FFF2-40B4-BE49-F238E27FC236}">
              <a16:creationId xmlns:a16="http://schemas.microsoft.com/office/drawing/2014/main" id="{77633408-57C4-1827-5C58-C610CD6B53B8}"/>
            </a:ext>
          </a:extLst>
        </p:cNvPr>
        <p:cNvGrpSpPr/>
        <p:nvPr/>
      </p:nvGrpSpPr>
      <p:grpSpPr>
        <a:xfrm>
          <a:off x="0" y="0"/>
          <a:ext cx="0" cy="0"/>
          <a:chOff x="0" y="0"/>
          <a:chExt cx="0" cy="0"/>
        </a:xfrm>
      </p:grpSpPr>
      <p:sp>
        <p:nvSpPr>
          <p:cNvPr id="94" name="Google Shape;94;p3">
            <a:extLst>
              <a:ext uri="{FF2B5EF4-FFF2-40B4-BE49-F238E27FC236}">
                <a16:creationId xmlns:a16="http://schemas.microsoft.com/office/drawing/2014/main" id="{EA603FF9-056F-367B-3F89-8B06199AE2B9}"/>
              </a:ext>
            </a:extLst>
          </p:cNvPr>
          <p:cNvSpPr txBox="1">
            <a:spLocks noGrp="1"/>
          </p:cNvSpPr>
          <p:nvPr>
            <p:ph type="title"/>
          </p:nvPr>
        </p:nvSpPr>
        <p:spPr>
          <a:xfrm>
            <a:off x="1061885" y="1"/>
            <a:ext cx="10894142" cy="2497394"/>
          </a:xfrm>
          <a:prstGeom prst="rect">
            <a:avLst/>
          </a:prstGeom>
          <a:noFill/>
          <a:ln>
            <a:noFill/>
          </a:ln>
        </p:spPr>
        <p:txBody>
          <a:bodyPr spcFirstLastPara="1" wrap="square" lIns="91425" tIns="45700" rIns="91425" bIns="45700" anchor="b" anchorCtr="0">
            <a:normAutofit/>
          </a:bodyPr>
          <a:lstStyle/>
          <a:p>
            <a:pPr lvl="0"/>
            <a:r>
              <a:rPr lang="tr-TR" sz="2800" b="1" dirty="0">
                <a:latin typeface="Poppins"/>
                <a:ea typeface="Poppins"/>
                <a:cs typeface="Poppins"/>
                <a:sym typeface="Poppins"/>
              </a:rPr>
              <a:t>Etkinlikler 3:</a:t>
            </a:r>
            <a:br>
              <a:rPr lang="tr-TR" sz="2800" b="1" dirty="0">
                <a:latin typeface="Poppins"/>
                <a:ea typeface="Poppins"/>
                <a:cs typeface="Poppins"/>
                <a:sym typeface="Poppins"/>
              </a:rPr>
            </a:br>
            <a:r>
              <a:rPr lang="tr-TR" sz="2800" b="1" dirty="0">
                <a:latin typeface="Poppins"/>
                <a:ea typeface="Poppins"/>
                <a:cs typeface="Poppins"/>
                <a:sym typeface="Poppins"/>
              </a:rPr>
              <a:t>Trakya Üniversiteler Birliği</a:t>
            </a:r>
            <a:br>
              <a:rPr lang="tr-TR" sz="2800" b="1" dirty="0">
                <a:latin typeface="Poppins"/>
                <a:ea typeface="Poppins"/>
                <a:cs typeface="Poppins"/>
                <a:sym typeface="Poppins"/>
              </a:rPr>
            </a:br>
            <a:r>
              <a:rPr lang="tr-TR" sz="2800" b="1" dirty="0">
                <a:latin typeface="Poppins"/>
                <a:ea typeface="Poppins"/>
                <a:cs typeface="Poppins"/>
                <a:sym typeface="Poppins"/>
              </a:rPr>
              <a:t>Türk-Yunan Nüfus Mübadelesi Paneli, 13 Kasım 2024 Çarşamba, Saat: 11.00 </a:t>
            </a:r>
            <a:br>
              <a:rPr lang="tr-TR" sz="2800" b="1" dirty="0">
                <a:latin typeface="Poppins"/>
                <a:ea typeface="Poppins"/>
                <a:cs typeface="Poppins"/>
                <a:sym typeface="Poppins"/>
              </a:rPr>
            </a:br>
            <a:br>
              <a:rPr lang="tr-TR" sz="2800" b="1" dirty="0">
                <a:latin typeface="Poppins"/>
                <a:ea typeface="Poppins"/>
                <a:cs typeface="Poppins"/>
                <a:sym typeface="Poppins"/>
              </a:rPr>
            </a:br>
            <a:endParaRPr lang="tr-TR" sz="2800" b="1" dirty="0">
              <a:latin typeface="Poppins"/>
              <a:ea typeface="Poppins"/>
              <a:cs typeface="Poppins"/>
              <a:sym typeface="Poppins"/>
            </a:endParaRPr>
          </a:p>
        </p:txBody>
      </p:sp>
      <p:pic>
        <p:nvPicPr>
          <p:cNvPr id="2" name="Resim 1" descr="metin, ekran görüntüsü, yazılım, bilgisayar simgesi içeren bir resim&#10;&#10;Açıklama otomatik olarak oluşturuldu">
            <a:extLst>
              <a:ext uri="{FF2B5EF4-FFF2-40B4-BE49-F238E27FC236}">
                <a16:creationId xmlns:a16="http://schemas.microsoft.com/office/drawing/2014/main" id="{BD0C34FF-9B4B-087B-440F-751836B44733}"/>
              </a:ext>
            </a:extLst>
          </p:cNvPr>
          <p:cNvPicPr>
            <a:picLocks noChangeAspect="1"/>
          </p:cNvPicPr>
          <p:nvPr/>
        </p:nvPicPr>
        <p:blipFill>
          <a:blip r:embed="rId4"/>
          <a:stretch>
            <a:fillRect/>
          </a:stretch>
        </p:blipFill>
        <p:spPr>
          <a:xfrm>
            <a:off x="1521665" y="1711872"/>
            <a:ext cx="9148670" cy="5146127"/>
          </a:xfrm>
          <a:prstGeom prst="rect">
            <a:avLst/>
          </a:prstGeom>
        </p:spPr>
      </p:pic>
    </p:spTree>
    <p:extLst>
      <p:ext uri="{BB962C8B-B14F-4D97-AF65-F5344CB8AC3E}">
        <p14:creationId xmlns:p14="http://schemas.microsoft.com/office/powerpoint/2010/main" val="4175740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a:extLst>
            <a:ext uri="{FF2B5EF4-FFF2-40B4-BE49-F238E27FC236}">
              <a16:creationId xmlns:a16="http://schemas.microsoft.com/office/drawing/2014/main" id="{8E4AF00D-ABB1-E846-E8C4-1BAAF2833C67}"/>
            </a:ext>
          </a:extLst>
        </p:cNvPr>
        <p:cNvGrpSpPr/>
        <p:nvPr/>
      </p:nvGrpSpPr>
      <p:grpSpPr>
        <a:xfrm>
          <a:off x="0" y="0"/>
          <a:ext cx="0" cy="0"/>
          <a:chOff x="0" y="0"/>
          <a:chExt cx="0" cy="0"/>
        </a:xfrm>
      </p:grpSpPr>
      <p:sp>
        <p:nvSpPr>
          <p:cNvPr id="94" name="Google Shape;94;p3">
            <a:extLst>
              <a:ext uri="{FF2B5EF4-FFF2-40B4-BE49-F238E27FC236}">
                <a16:creationId xmlns:a16="http://schemas.microsoft.com/office/drawing/2014/main" id="{15245E51-E984-1DCD-7A77-C79A11F79D13}"/>
              </a:ext>
            </a:extLst>
          </p:cNvPr>
          <p:cNvSpPr txBox="1">
            <a:spLocks noGrp="1"/>
          </p:cNvSpPr>
          <p:nvPr>
            <p:ph type="title"/>
          </p:nvPr>
        </p:nvSpPr>
        <p:spPr>
          <a:xfrm>
            <a:off x="1061885" y="1"/>
            <a:ext cx="10894142" cy="2497394"/>
          </a:xfrm>
          <a:prstGeom prst="rect">
            <a:avLst/>
          </a:prstGeom>
          <a:noFill/>
          <a:ln>
            <a:noFill/>
          </a:ln>
        </p:spPr>
        <p:txBody>
          <a:bodyPr spcFirstLastPara="1" wrap="square" lIns="91425" tIns="45700" rIns="91425" bIns="45700" anchor="b" anchorCtr="0">
            <a:normAutofit/>
          </a:bodyPr>
          <a:lstStyle/>
          <a:p>
            <a:pPr lvl="0"/>
            <a:r>
              <a:rPr lang="tr-TR" sz="2800" b="1" dirty="0">
                <a:latin typeface="Poppins"/>
                <a:ea typeface="Poppins"/>
                <a:cs typeface="Poppins"/>
                <a:sym typeface="Poppins"/>
              </a:rPr>
              <a:t>Etkinlikler 3:</a:t>
            </a:r>
            <a:br>
              <a:rPr lang="tr-TR" sz="2800" b="1" dirty="0">
                <a:latin typeface="Poppins"/>
                <a:ea typeface="Poppins"/>
                <a:cs typeface="Poppins"/>
                <a:sym typeface="Poppins"/>
              </a:rPr>
            </a:br>
            <a:r>
              <a:rPr lang="tr-TR" sz="2800" b="1" dirty="0">
                <a:latin typeface="Poppins"/>
                <a:ea typeface="Poppins"/>
                <a:cs typeface="Poppins"/>
                <a:sym typeface="Poppins"/>
              </a:rPr>
              <a:t>Trakya Üniversiteler Birliği</a:t>
            </a:r>
            <a:br>
              <a:rPr lang="tr-TR" sz="2800" b="1" dirty="0">
                <a:latin typeface="Poppins"/>
                <a:ea typeface="Poppins"/>
                <a:cs typeface="Poppins"/>
                <a:sym typeface="Poppins"/>
              </a:rPr>
            </a:br>
            <a:r>
              <a:rPr lang="tr-TR" sz="2800" b="1" dirty="0">
                <a:latin typeface="Poppins"/>
                <a:ea typeface="Poppins"/>
                <a:cs typeface="Poppins"/>
                <a:sym typeface="Poppins"/>
              </a:rPr>
              <a:t>Türk-Yunan Nüfus Mübadelesi Paneli, 13 Kasım 2024 Çarşamba, Saat: 11.00 </a:t>
            </a:r>
            <a:br>
              <a:rPr lang="tr-TR" sz="2800" b="1" dirty="0">
                <a:latin typeface="Poppins"/>
                <a:ea typeface="Poppins"/>
                <a:cs typeface="Poppins"/>
                <a:sym typeface="Poppins"/>
              </a:rPr>
            </a:br>
            <a:br>
              <a:rPr lang="tr-TR" sz="2800" b="1" dirty="0">
                <a:latin typeface="Poppins"/>
                <a:ea typeface="Poppins"/>
                <a:cs typeface="Poppins"/>
                <a:sym typeface="Poppins"/>
              </a:rPr>
            </a:br>
            <a:endParaRPr lang="tr-TR" sz="2800" b="1" dirty="0">
              <a:latin typeface="Poppins"/>
              <a:ea typeface="Poppins"/>
              <a:cs typeface="Poppins"/>
              <a:sym typeface="Poppins"/>
            </a:endParaRPr>
          </a:p>
        </p:txBody>
      </p:sp>
      <p:pic>
        <p:nvPicPr>
          <p:cNvPr id="3" name="Resim 2" descr="metin, ekran görüntüsü, yazılım, web sitesi içeren bir resim&#10;&#10;Açıklama otomatik olarak oluşturuldu">
            <a:extLst>
              <a:ext uri="{FF2B5EF4-FFF2-40B4-BE49-F238E27FC236}">
                <a16:creationId xmlns:a16="http://schemas.microsoft.com/office/drawing/2014/main" id="{088DFD3C-C0A6-63B9-8D15-1A5B4480AE16}"/>
              </a:ext>
            </a:extLst>
          </p:cNvPr>
          <p:cNvPicPr>
            <a:picLocks noChangeAspect="1"/>
          </p:cNvPicPr>
          <p:nvPr/>
        </p:nvPicPr>
        <p:blipFill>
          <a:blip r:embed="rId4"/>
          <a:stretch>
            <a:fillRect/>
          </a:stretch>
        </p:blipFill>
        <p:spPr>
          <a:xfrm>
            <a:off x="1307691" y="1750142"/>
            <a:ext cx="8996515" cy="5060540"/>
          </a:xfrm>
          <a:prstGeom prst="rect">
            <a:avLst/>
          </a:prstGeom>
        </p:spPr>
      </p:pic>
    </p:spTree>
    <p:extLst>
      <p:ext uri="{BB962C8B-B14F-4D97-AF65-F5344CB8AC3E}">
        <p14:creationId xmlns:p14="http://schemas.microsoft.com/office/powerpoint/2010/main" val="151510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a:extLst>
            <a:ext uri="{FF2B5EF4-FFF2-40B4-BE49-F238E27FC236}">
              <a16:creationId xmlns:a16="http://schemas.microsoft.com/office/drawing/2014/main" id="{49B78908-60DD-871F-CBFE-6998A1DC2534}"/>
            </a:ext>
          </a:extLst>
        </p:cNvPr>
        <p:cNvGrpSpPr/>
        <p:nvPr/>
      </p:nvGrpSpPr>
      <p:grpSpPr>
        <a:xfrm>
          <a:off x="0" y="0"/>
          <a:ext cx="0" cy="0"/>
          <a:chOff x="0" y="0"/>
          <a:chExt cx="0" cy="0"/>
        </a:xfrm>
      </p:grpSpPr>
      <p:sp>
        <p:nvSpPr>
          <p:cNvPr id="94" name="Google Shape;94;p3">
            <a:extLst>
              <a:ext uri="{FF2B5EF4-FFF2-40B4-BE49-F238E27FC236}">
                <a16:creationId xmlns:a16="http://schemas.microsoft.com/office/drawing/2014/main" id="{2647508F-DF9A-10B7-CF82-1D2B0FC586A6}"/>
              </a:ext>
            </a:extLst>
          </p:cNvPr>
          <p:cNvSpPr txBox="1">
            <a:spLocks noGrp="1"/>
          </p:cNvSpPr>
          <p:nvPr>
            <p:ph type="title"/>
          </p:nvPr>
        </p:nvSpPr>
        <p:spPr>
          <a:xfrm>
            <a:off x="1061885" y="1"/>
            <a:ext cx="10894142" cy="2497394"/>
          </a:xfrm>
          <a:prstGeom prst="rect">
            <a:avLst/>
          </a:prstGeom>
          <a:noFill/>
          <a:ln>
            <a:noFill/>
          </a:ln>
        </p:spPr>
        <p:txBody>
          <a:bodyPr spcFirstLastPara="1" wrap="square" lIns="91425" tIns="45700" rIns="91425" bIns="45700" anchor="b" anchorCtr="0">
            <a:normAutofit/>
          </a:bodyPr>
          <a:lstStyle/>
          <a:p>
            <a:pPr lvl="0"/>
            <a:r>
              <a:rPr lang="tr-TR" sz="2800" b="1" dirty="0">
                <a:latin typeface="Poppins"/>
                <a:ea typeface="Poppins"/>
                <a:cs typeface="Poppins"/>
                <a:sym typeface="Poppins"/>
              </a:rPr>
              <a:t>Etkinlikler 3:</a:t>
            </a:r>
            <a:br>
              <a:rPr lang="tr-TR" sz="2800" b="1" dirty="0">
                <a:latin typeface="Poppins"/>
                <a:ea typeface="Poppins"/>
                <a:cs typeface="Poppins"/>
                <a:sym typeface="Poppins"/>
              </a:rPr>
            </a:br>
            <a:r>
              <a:rPr lang="tr-TR" sz="2800" b="1" dirty="0">
                <a:latin typeface="Poppins"/>
                <a:ea typeface="Poppins"/>
                <a:cs typeface="Poppins"/>
                <a:sym typeface="Poppins"/>
              </a:rPr>
              <a:t>Trakya Üniversiteler Birliği</a:t>
            </a:r>
            <a:br>
              <a:rPr lang="tr-TR" sz="2800" b="1" dirty="0">
                <a:latin typeface="Poppins"/>
                <a:ea typeface="Poppins"/>
                <a:cs typeface="Poppins"/>
                <a:sym typeface="Poppins"/>
              </a:rPr>
            </a:br>
            <a:r>
              <a:rPr lang="tr-TR" sz="2800" b="1" dirty="0">
                <a:latin typeface="Poppins"/>
                <a:ea typeface="Poppins"/>
                <a:cs typeface="Poppins"/>
                <a:sym typeface="Poppins"/>
              </a:rPr>
              <a:t>Türk-Yunan Nüfus Mübadelesi Paneli, 13 Kasım 2024 Çarşamba, Saat: 11.00 </a:t>
            </a:r>
            <a:br>
              <a:rPr lang="tr-TR" sz="2800" b="1" dirty="0">
                <a:latin typeface="Poppins"/>
                <a:ea typeface="Poppins"/>
                <a:cs typeface="Poppins"/>
                <a:sym typeface="Poppins"/>
              </a:rPr>
            </a:br>
            <a:br>
              <a:rPr lang="tr-TR" sz="2800" b="1" dirty="0">
                <a:latin typeface="Poppins"/>
                <a:ea typeface="Poppins"/>
                <a:cs typeface="Poppins"/>
                <a:sym typeface="Poppins"/>
              </a:rPr>
            </a:br>
            <a:endParaRPr lang="tr-TR" sz="2800" b="1" dirty="0">
              <a:latin typeface="Poppins"/>
              <a:ea typeface="Poppins"/>
              <a:cs typeface="Poppins"/>
              <a:sym typeface="Poppins"/>
            </a:endParaRPr>
          </a:p>
        </p:txBody>
      </p:sp>
      <p:pic>
        <p:nvPicPr>
          <p:cNvPr id="2" name="Resim 1" descr="metin, yazılım, bilgisayar simgesi, multimedya yazılımı içeren bir resim&#10;&#10;Açıklama otomatik olarak oluşturuldu">
            <a:extLst>
              <a:ext uri="{FF2B5EF4-FFF2-40B4-BE49-F238E27FC236}">
                <a16:creationId xmlns:a16="http://schemas.microsoft.com/office/drawing/2014/main" id="{FDCBE40E-CB35-2D37-2260-54D07BBC4C8F}"/>
              </a:ext>
            </a:extLst>
          </p:cNvPr>
          <p:cNvPicPr>
            <a:picLocks noChangeAspect="1"/>
          </p:cNvPicPr>
          <p:nvPr/>
        </p:nvPicPr>
        <p:blipFill>
          <a:blip r:embed="rId4"/>
          <a:stretch>
            <a:fillRect/>
          </a:stretch>
        </p:blipFill>
        <p:spPr>
          <a:xfrm>
            <a:off x="1687870" y="1759635"/>
            <a:ext cx="8816260" cy="4959146"/>
          </a:xfrm>
          <a:prstGeom prst="rect">
            <a:avLst/>
          </a:prstGeom>
        </p:spPr>
      </p:pic>
    </p:spTree>
    <p:extLst>
      <p:ext uri="{BB962C8B-B14F-4D97-AF65-F5344CB8AC3E}">
        <p14:creationId xmlns:p14="http://schemas.microsoft.com/office/powerpoint/2010/main" val="3480842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a:extLst>
            <a:ext uri="{FF2B5EF4-FFF2-40B4-BE49-F238E27FC236}">
              <a16:creationId xmlns:a16="http://schemas.microsoft.com/office/drawing/2014/main" id="{E4DBCAE0-23F7-1E9A-FFB1-196A1005AED1}"/>
            </a:ext>
          </a:extLst>
        </p:cNvPr>
        <p:cNvGrpSpPr/>
        <p:nvPr/>
      </p:nvGrpSpPr>
      <p:grpSpPr>
        <a:xfrm>
          <a:off x="0" y="0"/>
          <a:ext cx="0" cy="0"/>
          <a:chOff x="0" y="0"/>
          <a:chExt cx="0" cy="0"/>
        </a:xfrm>
      </p:grpSpPr>
      <p:sp>
        <p:nvSpPr>
          <p:cNvPr id="94" name="Google Shape;94;p3">
            <a:extLst>
              <a:ext uri="{FF2B5EF4-FFF2-40B4-BE49-F238E27FC236}">
                <a16:creationId xmlns:a16="http://schemas.microsoft.com/office/drawing/2014/main" id="{C6D04B7F-B7A1-9512-0DC5-7F38A9910480}"/>
              </a:ext>
            </a:extLst>
          </p:cNvPr>
          <p:cNvSpPr txBox="1">
            <a:spLocks noGrp="1"/>
          </p:cNvSpPr>
          <p:nvPr>
            <p:ph type="title"/>
          </p:nvPr>
        </p:nvSpPr>
        <p:spPr>
          <a:xfrm>
            <a:off x="1061885" y="1"/>
            <a:ext cx="10894142" cy="2497394"/>
          </a:xfrm>
          <a:prstGeom prst="rect">
            <a:avLst/>
          </a:prstGeom>
          <a:noFill/>
          <a:ln>
            <a:noFill/>
          </a:ln>
        </p:spPr>
        <p:txBody>
          <a:bodyPr spcFirstLastPara="1" wrap="square" lIns="91425" tIns="45700" rIns="91425" bIns="45700" anchor="b" anchorCtr="0">
            <a:normAutofit/>
          </a:bodyPr>
          <a:lstStyle/>
          <a:p>
            <a:pPr lvl="0"/>
            <a:r>
              <a:rPr lang="tr-TR" sz="2800" b="1" dirty="0">
                <a:latin typeface="Poppins"/>
                <a:ea typeface="Poppins"/>
                <a:cs typeface="Poppins"/>
                <a:sym typeface="Poppins"/>
              </a:rPr>
              <a:t>Etkinlikler 3:</a:t>
            </a:r>
            <a:br>
              <a:rPr lang="tr-TR" sz="2800" b="1" dirty="0">
                <a:latin typeface="Poppins"/>
                <a:ea typeface="Poppins"/>
                <a:cs typeface="Poppins"/>
                <a:sym typeface="Poppins"/>
              </a:rPr>
            </a:br>
            <a:r>
              <a:rPr lang="tr-TR" sz="2800" b="1" dirty="0">
                <a:latin typeface="Poppins"/>
                <a:ea typeface="Poppins"/>
                <a:cs typeface="Poppins"/>
                <a:sym typeface="Poppins"/>
              </a:rPr>
              <a:t>Trakya Üniversiteler Birliği</a:t>
            </a:r>
            <a:br>
              <a:rPr lang="tr-TR" sz="2800" b="1" dirty="0">
                <a:latin typeface="Poppins"/>
                <a:ea typeface="Poppins"/>
                <a:cs typeface="Poppins"/>
                <a:sym typeface="Poppins"/>
              </a:rPr>
            </a:br>
            <a:r>
              <a:rPr lang="tr-TR" sz="2800" b="1" dirty="0">
                <a:latin typeface="Poppins"/>
                <a:ea typeface="Poppins"/>
                <a:cs typeface="Poppins"/>
                <a:sym typeface="Poppins"/>
              </a:rPr>
              <a:t>Türk-Yunan Nüfus Mübadelesi Paneli, 13 Kasım 2024 Çarşamba, Saat: 11.00 </a:t>
            </a:r>
            <a:br>
              <a:rPr lang="tr-TR" sz="2800" b="1" dirty="0">
                <a:latin typeface="Poppins"/>
                <a:ea typeface="Poppins"/>
                <a:cs typeface="Poppins"/>
                <a:sym typeface="Poppins"/>
              </a:rPr>
            </a:br>
            <a:br>
              <a:rPr lang="tr-TR" sz="2800" b="1" dirty="0">
                <a:latin typeface="Poppins"/>
                <a:ea typeface="Poppins"/>
                <a:cs typeface="Poppins"/>
                <a:sym typeface="Poppins"/>
              </a:rPr>
            </a:br>
            <a:endParaRPr lang="tr-TR" sz="2800" b="1" dirty="0">
              <a:latin typeface="Poppins"/>
              <a:ea typeface="Poppins"/>
              <a:cs typeface="Poppins"/>
              <a:sym typeface="Poppins"/>
            </a:endParaRPr>
          </a:p>
        </p:txBody>
      </p:sp>
      <p:pic>
        <p:nvPicPr>
          <p:cNvPr id="3" name="Resim 2" descr="metin, ekran görüntüsü, yazılım, web sitesi içeren bir resim&#10;&#10;Açıklama otomatik olarak oluşturuldu">
            <a:extLst>
              <a:ext uri="{FF2B5EF4-FFF2-40B4-BE49-F238E27FC236}">
                <a16:creationId xmlns:a16="http://schemas.microsoft.com/office/drawing/2014/main" id="{6703C31D-B640-BA2B-368F-F2CFCCAEB08C}"/>
              </a:ext>
            </a:extLst>
          </p:cNvPr>
          <p:cNvPicPr>
            <a:picLocks noChangeAspect="1"/>
          </p:cNvPicPr>
          <p:nvPr/>
        </p:nvPicPr>
        <p:blipFill>
          <a:blip r:embed="rId4"/>
          <a:stretch>
            <a:fillRect/>
          </a:stretch>
        </p:blipFill>
        <p:spPr>
          <a:xfrm>
            <a:off x="1572368" y="1756455"/>
            <a:ext cx="8781000" cy="4939313"/>
          </a:xfrm>
          <a:prstGeom prst="rect">
            <a:avLst/>
          </a:prstGeom>
        </p:spPr>
      </p:pic>
    </p:spTree>
    <p:extLst>
      <p:ext uri="{BB962C8B-B14F-4D97-AF65-F5344CB8AC3E}">
        <p14:creationId xmlns:p14="http://schemas.microsoft.com/office/powerpoint/2010/main" val="1794147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a:bodyPr>
          <a:lstStyle/>
          <a:p>
            <a:pPr lvl="0" algn="ctr"/>
            <a:r>
              <a:rPr lang="tr-TR" sz="2800" b="1" dirty="0">
                <a:solidFill>
                  <a:schemeClr val="tx1"/>
                </a:solidFill>
                <a:latin typeface="Poppins"/>
                <a:ea typeface="Poppins"/>
                <a:cs typeface="Poppins"/>
                <a:sym typeface="Poppins"/>
              </a:rPr>
              <a:t>BALKAN VE EGE UYGULAMA VE ARAŞTIRMA MERKEZİ</a:t>
            </a:r>
            <a:endParaRPr sz="2800" b="1" dirty="0">
              <a:solidFill>
                <a:schemeClr val="tx1"/>
              </a:solidFill>
              <a:latin typeface="Poppins"/>
              <a:ea typeface="Poppins"/>
              <a:cs typeface="Poppins"/>
              <a:sym typeface="Poppins"/>
            </a:endParaRPr>
          </a:p>
        </p:txBody>
      </p:sp>
      <p:sp>
        <p:nvSpPr>
          <p:cNvPr id="95" name="Google Shape;95;p3"/>
          <p:cNvSpPr txBox="1">
            <a:spLocks noGrp="1"/>
          </p:cNvSpPr>
          <p:nvPr>
            <p:ph type="body" idx="1"/>
          </p:nvPr>
        </p:nvSpPr>
        <p:spPr>
          <a:xfrm>
            <a:off x="659088" y="1404594"/>
            <a:ext cx="11322379" cy="5279010"/>
          </a:xfrm>
          <a:prstGeom prst="rect">
            <a:avLst/>
          </a:prstGeom>
          <a:noFill/>
          <a:ln>
            <a:noFill/>
          </a:ln>
        </p:spPr>
        <p:txBody>
          <a:bodyPr spcFirstLastPara="1" wrap="square" lIns="91425" tIns="45700" rIns="91425" bIns="45700" anchor="t" anchorCtr="0">
            <a:normAutofit fontScale="92500" lnSpcReduction="10000"/>
          </a:bodyPr>
          <a:lstStyle/>
          <a:p>
            <a:pPr algn="just"/>
            <a:r>
              <a:rPr lang="tr-TR" b="1" dirty="0">
                <a:solidFill>
                  <a:srgbClr val="333333"/>
                </a:solidFill>
              </a:rPr>
              <a:t>KURUMSAL BİLGİLER</a:t>
            </a:r>
            <a:endParaRPr lang="tr-TR" dirty="0">
              <a:solidFill>
                <a:srgbClr val="333333"/>
              </a:solidFill>
            </a:endParaRPr>
          </a:p>
          <a:p>
            <a:pPr algn="just"/>
            <a:r>
              <a:rPr lang="tr-TR" dirty="0">
                <a:solidFill>
                  <a:srgbClr val="333333"/>
                </a:solidFill>
              </a:rPr>
              <a:t>Eğitim-öğretim faaliyetleri, AR-GE, bilimsel araştırma ve proje faaliyetleri dışında üniversitelerin başlıca amaçlarından birisi disiplinlerarası bir bakış açısı ile bölgesel araştırmalara destek vermesidir. Balkanlar, tarihi, sosyal, ekonomik, kültürel, siyasi, stratejik, etnik-demografik, coğrafi ve uluslararası ilişkiler bakımından Türkiye açısından çok önemli bir bölgedir. Ege ve Doğu Akdeniz ise yalnızca Türkiye ve Yunanistan arasında değil aynı zamanda uluslararası ilişkiler, ekonomi, siyaset, turizm, ticaret bakımından da son derece önemlidir. Eğitim ve bilimde dünya standartlarını yakalamış olan Çanakkale </a:t>
            </a:r>
            <a:r>
              <a:rPr lang="tr-TR" dirty="0" err="1">
                <a:solidFill>
                  <a:srgbClr val="333333"/>
                </a:solidFill>
              </a:rPr>
              <a:t>Onsekiz</a:t>
            </a:r>
            <a:r>
              <a:rPr lang="tr-TR" dirty="0">
                <a:solidFill>
                  <a:srgbClr val="333333"/>
                </a:solidFill>
              </a:rPr>
              <a:t> Mart Üniversitesi, Balkanlar ve Ege araştırmaları konusuna da büyük önem vermektedir. </a:t>
            </a:r>
          </a:p>
          <a:p>
            <a:pPr algn="just"/>
            <a:r>
              <a:rPr lang="tr-TR" dirty="0">
                <a:solidFill>
                  <a:srgbClr val="333333"/>
                </a:solidFill>
              </a:rPr>
              <a:t>Balkan ve Ege Uygulama ve Araştırma Merkezi üniversitemizin eğitim, bilim, kültür ve sanat alanında Balkanlar ve Ege araştırmalarının geliştirilmesi hedefi doğrultusunda 2017 yılında kurulmuştur.</a:t>
            </a:r>
          </a:p>
        </p:txBody>
      </p:sp>
      <p:pic>
        <p:nvPicPr>
          <p:cNvPr id="4" name="Resim 3" descr="amblem, logo, simge, sembol, ticari marka içeren bir resim&#10;&#10;Yapay zeka tarafından oluşturulmuş içerik yanlış olabilir.">
            <a:extLst>
              <a:ext uri="{FF2B5EF4-FFF2-40B4-BE49-F238E27FC236}">
                <a16:creationId xmlns:a16="http://schemas.microsoft.com/office/drawing/2014/main" id="{50CA7837-B3E2-5CDC-FFF3-DBAA4A29F054}"/>
              </a:ext>
            </a:extLst>
          </p:cNvPr>
          <p:cNvPicPr>
            <a:picLocks noChangeAspect="1"/>
          </p:cNvPicPr>
          <p:nvPr/>
        </p:nvPicPr>
        <p:blipFill>
          <a:blip r:embed="rId4"/>
          <a:stretch>
            <a:fillRect/>
          </a:stretch>
        </p:blipFill>
        <p:spPr>
          <a:xfrm>
            <a:off x="10923639" y="136400"/>
            <a:ext cx="1168737" cy="1168737"/>
          </a:xfrm>
          <a:prstGeom prst="rect">
            <a:avLst/>
          </a:prstGeom>
        </p:spPr>
      </p:pic>
    </p:spTree>
    <p:extLst>
      <p:ext uri="{BB962C8B-B14F-4D97-AF65-F5344CB8AC3E}">
        <p14:creationId xmlns:p14="http://schemas.microsoft.com/office/powerpoint/2010/main" val="2417706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a:extLst>
            <a:ext uri="{FF2B5EF4-FFF2-40B4-BE49-F238E27FC236}">
              <a16:creationId xmlns:a16="http://schemas.microsoft.com/office/drawing/2014/main" id="{DA1035BE-E275-8067-97C3-CA8A2F0F0503}"/>
            </a:ext>
          </a:extLst>
        </p:cNvPr>
        <p:cNvGrpSpPr/>
        <p:nvPr/>
      </p:nvGrpSpPr>
      <p:grpSpPr>
        <a:xfrm>
          <a:off x="0" y="0"/>
          <a:ext cx="0" cy="0"/>
          <a:chOff x="0" y="0"/>
          <a:chExt cx="0" cy="0"/>
        </a:xfrm>
      </p:grpSpPr>
      <p:sp>
        <p:nvSpPr>
          <p:cNvPr id="94" name="Google Shape;94;p3">
            <a:extLst>
              <a:ext uri="{FF2B5EF4-FFF2-40B4-BE49-F238E27FC236}">
                <a16:creationId xmlns:a16="http://schemas.microsoft.com/office/drawing/2014/main" id="{AFC18D40-5B2D-7778-87A1-973EBFC0F901}"/>
              </a:ext>
            </a:extLst>
          </p:cNvPr>
          <p:cNvSpPr txBox="1">
            <a:spLocks noGrp="1"/>
          </p:cNvSpPr>
          <p:nvPr>
            <p:ph type="title"/>
          </p:nvPr>
        </p:nvSpPr>
        <p:spPr>
          <a:xfrm>
            <a:off x="1061885" y="1"/>
            <a:ext cx="10894142" cy="2497394"/>
          </a:xfrm>
          <a:prstGeom prst="rect">
            <a:avLst/>
          </a:prstGeom>
          <a:noFill/>
          <a:ln>
            <a:noFill/>
          </a:ln>
        </p:spPr>
        <p:txBody>
          <a:bodyPr spcFirstLastPara="1" wrap="square" lIns="91425" tIns="45700" rIns="91425" bIns="45700" anchor="b" anchorCtr="0">
            <a:normAutofit/>
          </a:bodyPr>
          <a:lstStyle/>
          <a:p>
            <a:pPr lvl="0"/>
            <a:r>
              <a:rPr lang="tr-TR" sz="2800" b="1" dirty="0">
                <a:latin typeface="Poppins"/>
                <a:ea typeface="Poppins"/>
                <a:cs typeface="Poppins"/>
                <a:sym typeface="Poppins"/>
              </a:rPr>
              <a:t>Etkinlikler 3:</a:t>
            </a:r>
            <a:br>
              <a:rPr lang="tr-TR" sz="2800" b="1" dirty="0">
                <a:latin typeface="Poppins"/>
                <a:ea typeface="Poppins"/>
                <a:cs typeface="Poppins"/>
                <a:sym typeface="Poppins"/>
              </a:rPr>
            </a:br>
            <a:r>
              <a:rPr lang="tr-TR" sz="2800" b="1" dirty="0">
                <a:latin typeface="Poppins"/>
                <a:ea typeface="Poppins"/>
                <a:cs typeface="Poppins"/>
                <a:sym typeface="Poppins"/>
              </a:rPr>
              <a:t>Trakya Üniversiteler Birliği</a:t>
            </a:r>
            <a:br>
              <a:rPr lang="tr-TR" sz="2800" b="1" dirty="0">
                <a:latin typeface="Poppins"/>
                <a:ea typeface="Poppins"/>
                <a:cs typeface="Poppins"/>
                <a:sym typeface="Poppins"/>
              </a:rPr>
            </a:br>
            <a:r>
              <a:rPr lang="tr-TR" sz="2800" b="1" dirty="0">
                <a:latin typeface="Poppins"/>
                <a:ea typeface="Poppins"/>
                <a:cs typeface="Poppins"/>
                <a:sym typeface="Poppins"/>
              </a:rPr>
              <a:t>Türk-Yunan Nüfus Mübadelesi Paneli, 13 Kasım 2024 Çarşamba, Saat: 11.00 </a:t>
            </a:r>
            <a:br>
              <a:rPr lang="tr-TR" sz="2800" b="1" dirty="0">
                <a:latin typeface="Poppins"/>
                <a:ea typeface="Poppins"/>
                <a:cs typeface="Poppins"/>
                <a:sym typeface="Poppins"/>
              </a:rPr>
            </a:br>
            <a:br>
              <a:rPr lang="tr-TR" sz="2800" b="1" dirty="0">
                <a:latin typeface="Poppins"/>
                <a:ea typeface="Poppins"/>
                <a:cs typeface="Poppins"/>
                <a:sym typeface="Poppins"/>
              </a:rPr>
            </a:br>
            <a:endParaRPr lang="tr-TR" sz="2800" b="1" dirty="0">
              <a:latin typeface="Poppins"/>
              <a:ea typeface="Poppins"/>
              <a:cs typeface="Poppins"/>
              <a:sym typeface="Poppins"/>
            </a:endParaRPr>
          </a:p>
        </p:txBody>
      </p:sp>
      <p:pic>
        <p:nvPicPr>
          <p:cNvPr id="2" name="Resim 1" descr="metin, ekran görüntüsü, yazılım, bilgisayar simgesi içeren bir resim&#10;&#10;Açıklama otomatik olarak oluşturuldu">
            <a:extLst>
              <a:ext uri="{FF2B5EF4-FFF2-40B4-BE49-F238E27FC236}">
                <a16:creationId xmlns:a16="http://schemas.microsoft.com/office/drawing/2014/main" id="{B1EA5047-9923-56EB-1274-FF516F5055B1}"/>
              </a:ext>
            </a:extLst>
          </p:cNvPr>
          <p:cNvPicPr>
            <a:picLocks noChangeAspect="1"/>
          </p:cNvPicPr>
          <p:nvPr/>
        </p:nvPicPr>
        <p:blipFill>
          <a:blip r:embed="rId4"/>
          <a:stretch>
            <a:fillRect/>
          </a:stretch>
        </p:blipFill>
        <p:spPr>
          <a:xfrm>
            <a:off x="1485763" y="1730338"/>
            <a:ext cx="8985592" cy="5054396"/>
          </a:xfrm>
          <a:prstGeom prst="rect">
            <a:avLst/>
          </a:prstGeom>
        </p:spPr>
      </p:pic>
    </p:spTree>
    <p:extLst>
      <p:ext uri="{BB962C8B-B14F-4D97-AF65-F5344CB8AC3E}">
        <p14:creationId xmlns:p14="http://schemas.microsoft.com/office/powerpoint/2010/main" val="1681902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a:extLst>
            <a:ext uri="{FF2B5EF4-FFF2-40B4-BE49-F238E27FC236}">
              <a16:creationId xmlns:a16="http://schemas.microsoft.com/office/drawing/2014/main" id="{8A621FAC-DE60-D211-B0B0-E72C0F0735A3}"/>
            </a:ext>
          </a:extLst>
        </p:cNvPr>
        <p:cNvGrpSpPr/>
        <p:nvPr/>
      </p:nvGrpSpPr>
      <p:grpSpPr>
        <a:xfrm>
          <a:off x="0" y="0"/>
          <a:ext cx="0" cy="0"/>
          <a:chOff x="0" y="0"/>
          <a:chExt cx="0" cy="0"/>
        </a:xfrm>
      </p:grpSpPr>
      <p:sp>
        <p:nvSpPr>
          <p:cNvPr id="94" name="Google Shape;94;p3">
            <a:extLst>
              <a:ext uri="{FF2B5EF4-FFF2-40B4-BE49-F238E27FC236}">
                <a16:creationId xmlns:a16="http://schemas.microsoft.com/office/drawing/2014/main" id="{6AABA982-7638-2C2E-DE0C-BC1494A4A1CB}"/>
              </a:ext>
            </a:extLst>
          </p:cNvPr>
          <p:cNvSpPr txBox="1">
            <a:spLocks noGrp="1"/>
          </p:cNvSpPr>
          <p:nvPr>
            <p:ph type="title"/>
          </p:nvPr>
        </p:nvSpPr>
        <p:spPr>
          <a:xfrm>
            <a:off x="1061885" y="1"/>
            <a:ext cx="10894142" cy="2497394"/>
          </a:xfrm>
          <a:prstGeom prst="rect">
            <a:avLst/>
          </a:prstGeom>
          <a:noFill/>
          <a:ln>
            <a:noFill/>
          </a:ln>
        </p:spPr>
        <p:txBody>
          <a:bodyPr spcFirstLastPara="1" wrap="square" lIns="91425" tIns="45700" rIns="91425" bIns="45700" anchor="b" anchorCtr="0">
            <a:normAutofit/>
          </a:bodyPr>
          <a:lstStyle/>
          <a:p>
            <a:pPr lvl="0"/>
            <a:r>
              <a:rPr lang="tr-TR" sz="2800" b="1" dirty="0">
                <a:latin typeface="Poppins"/>
                <a:ea typeface="Poppins"/>
                <a:cs typeface="Poppins"/>
                <a:sym typeface="Poppins"/>
              </a:rPr>
              <a:t>Etkinlikler 3:</a:t>
            </a:r>
            <a:br>
              <a:rPr lang="tr-TR" sz="2800" b="1" dirty="0">
                <a:latin typeface="Poppins"/>
                <a:ea typeface="Poppins"/>
                <a:cs typeface="Poppins"/>
                <a:sym typeface="Poppins"/>
              </a:rPr>
            </a:br>
            <a:r>
              <a:rPr lang="tr-TR" sz="2800" b="1" dirty="0">
                <a:latin typeface="Poppins"/>
                <a:ea typeface="Poppins"/>
                <a:cs typeface="Poppins"/>
                <a:sym typeface="Poppins"/>
              </a:rPr>
              <a:t>Trakya Üniversiteler Birliği</a:t>
            </a:r>
            <a:br>
              <a:rPr lang="tr-TR" sz="2800" b="1" dirty="0">
                <a:latin typeface="Poppins"/>
                <a:ea typeface="Poppins"/>
                <a:cs typeface="Poppins"/>
                <a:sym typeface="Poppins"/>
              </a:rPr>
            </a:br>
            <a:r>
              <a:rPr lang="tr-TR" sz="2800" b="1" dirty="0">
                <a:latin typeface="Poppins"/>
                <a:ea typeface="Poppins"/>
                <a:cs typeface="Poppins"/>
                <a:sym typeface="Poppins"/>
              </a:rPr>
              <a:t>Türk-Yunan Nüfus Mübadelesi Paneli, 13 Kasım 2024 Çarşamba, Saat: 11.00 </a:t>
            </a:r>
            <a:br>
              <a:rPr lang="tr-TR" sz="2800" b="1" dirty="0">
                <a:latin typeface="Poppins"/>
                <a:ea typeface="Poppins"/>
                <a:cs typeface="Poppins"/>
                <a:sym typeface="Poppins"/>
              </a:rPr>
            </a:br>
            <a:br>
              <a:rPr lang="tr-TR" sz="2800" b="1" dirty="0">
                <a:latin typeface="Poppins"/>
                <a:ea typeface="Poppins"/>
                <a:cs typeface="Poppins"/>
                <a:sym typeface="Poppins"/>
              </a:rPr>
            </a:br>
            <a:endParaRPr lang="tr-TR" sz="2800" b="1" dirty="0">
              <a:latin typeface="Poppins"/>
              <a:ea typeface="Poppins"/>
              <a:cs typeface="Poppins"/>
              <a:sym typeface="Poppins"/>
            </a:endParaRPr>
          </a:p>
        </p:txBody>
      </p:sp>
      <p:pic>
        <p:nvPicPr>
          <p:cNvPr id="3" name="Resim 2" descr="metin, ekran görüntüsü, yazılım, multimedya yazılımı içeren bir resim&#10;&#10;Açıklama otomatik olarak oluşturuldu">
            <a:extLst>
              <a:ext uri="{FF2B5EF4-FFF2-40B4-BE49-F238E27FC236}">
                <a16:creationId xmlns:a16="http://schemas.microsoft.com/office/drawing/2014/main" id="{A2663B4A-6194-2575-E10B-E431DC556A74}"/>
              </a:ext>
            </a:extLst>
          </p:cNvPr>
          <p:cNvPicPr>
            <a:picLocks noChangeAspect="1"/>
          </p:cNvPicPr>
          <p:nvPr/>
        </p:nvPicPr>
        <p:blipFill>
          <a:blip r:embed="rId4"/>
          <a:stretch>
            <a:fillRect/>
          </a:stretch>
        </p:blipFill>
        <p:spPr>
          <a:xfrm>
            <a:off x="1421308" y="1700643"/>
            <a:ext cx="8862743" cy="4985293"/>
          </a:xfrm>
          <a:prstGeom prst="rect">
            <a:avLst/>
          </a:prstGeom>
        </p:spPr>
      </p:pic>
    </p:spTree>
    <p:extLst>
      <p:ext uri="{BB962C8B-B14F-4D97-AF65-F5344CB8AC3E}">
        <p14:creationId xmlns:p14="http://schemas.microsoft.com/office/powerpoint/2010/main" val="1069470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a:extLst>
            <a:ext uri="{FF2B5EF4-FFF2-40B4-BE49-F238E27FC236}">
              <a16:creationId xmlns:a16="http://schemas.microsoft.com/office/drawing/2014/main" id="{8BF605FF-2AA8-7075-958E-A62D66FEBDFC}"/>
            </a:ext>
          </a:extLst>
        </p:cNvPr>
        <p:cNvGrpSpPr/>
        <p:nvPr/>
      </p:nvGrpSpPr>
      <p:grpSpPr>
        <a:xfrm>
          <a:off x="0" y="0"/>
          <a:ext cx="0" cy="0"/>
          <a:chOff x="0" y="0"/>
          <a:chExt cx="0" cy="0"/>
        </a:xfrm>
      </p:grpSpPr>
      <p:sp>
        <p:nvSpPr>
          <p:cNvPr id="94" name="Google Shape;94;p3">
            <a:extLst>
              <a:ext uri="{FF2B5EF4-FFF2-40B4-BE49-F238E27FC236}">
                <a16:creationId xmlns:a16="http://schemas.microsoft.com/office/drawing/2014/main" id="{0773139E-BC66-9733-517A-8BD7149BC56C}"/>
              </a:ext>
            </a:extLst>
          </p:cNvPr>
          <p:cNvSpPr txBox="1">
            <a:spLocks noGrp="1"/>
          </p:cNvSpPr>
          <p:nvPr>
            <p:ph type="title"/>
          </p:nvPr>
        </p:nvSpPr>
        <p:spPr>
          <a:xfrm>
            <a:off x="1061885" y="1"/>
            <a:ext cx="10894142" cy="2497394"/>
          </a:xfrm>
          <a:prstGeom prst="rect">
            <a:avLst/>
          </a:prstGeom>
          <a:noFill/>
          <a:ln>
            <a:noFill/>
          </a:ln>
        </p:spPr>
        <p:txBody>
          <a:bodyPr spcFirstLastPara="1" wrap="square" lIns="91425" tIns="45700" rIns="91425" bIns="45700" anchor="b" anchorCtr="0">
            <a:normAutofit/>
          </a:bodyPr>
          <a:lstStyle/>
          <a:p>
            <a:pPr lvl="0"/>
            <a:r>
              <a:rPr lang="tr-TR" sz="2800" b="1" dirty="0">
                <a:latin typeface="Poppins"/>
                <a:ea typeface="Poppins"/>
                <a:cs typeface="Poppins"/>
                <a:sym typeface="Poppins"/>
              </a:rPr>
              <a:t>Etkinlikler 3:</a:t>
            </a:r>
            <a:br>
              <a:rPr lang="tr-TR" sz="2800" b="1" dirty="0">
                <a:latin typeface="Poppins"/>
                <a:ea typeface="Poppins"/>
                <a:cs typeface="Poppins"/>
                <a:sym typeface="Poppins"/>
              </a:rPr>
            </a:br>
            <a:r>
              <a:rPr lang="tr-TR" sz="2800" b="1" dirty="0">
                <a:latin typeface="Poppins"/>
                <a:ea typeface="Poppins"/>
                <a:cs typeface="Poppins"/>
                <a:sym typeface="Poppins"/>
              </a:rPr>
              <a:t>Trakya Üniversiteler Birliği</a:t>
            </a:r>
            <a:br>
              <a:rPr lang="tr-TR" sz="2800" b="1" dirty="0">
                <a:latin typeface="Poppins"/>
                <a:ea typeface="Poppins"/>
                <a:cs typeface="Poppins"/>
                <a:sym typeface="Poppins"/>
              </a:rPr>
            </a:br>
            <a:r>
              <a:rPr lang="tr-TR" sz="2800" b="1" dirty="0">
                <a:latin typeface="Poppins"/>
                <a:ea typeface="Poppins"/>
                <a:cs typeface="Poppins"/>
                <a:sym typeface="Poppins"/>
              </a:rPr>
              <a:t>Türk-Yunan Nüfus Mübadelesi Paneli, 13 Kasım 2024 Çarşamba, Saat: 11.00 </a:t>
            </a:r>
            <a:br>
              <a:rPr lang="tr-TR" sz="2800" b="1" dirty="0">
                <a:latin typeface="Poppins"/>
                <a:ea typeface="Poppins"/>
                <a:cs typeface="Poppins"/>
                <a:sym typeface="Poppins"/>
              </a:rPr>
            </a:br>
            <a:br>
              <a:rPr lang="tr-TR" sz="2800" b="1" dirty="0">
                <a:latin typeface="Poppins"/>
                <a:ea typeface="Poppins"/>
                <a:cs typeface="Poppins"/>
                <a:sym typeface="Poppins"/>
              </a:rPr>
            </a:br>
            <a:endParaRPr lang="tr-TR" sz="2800" b="1" dirty="0">
              <a:latin typeface="Poppins"/>
              <a:ea typeface="Poppins"/>
              <a:cs typeface="Poppins"/>
              <a:sym typeface="Poppins"/>
            </a:endParaRPr>
          </a:p>
        </p:txBody>
      </p:sp>
      <p:pic>
        <p:nvPicPr>
          <p:cNvPr id="2" name="Resim 1" descr="metin, ekran görüntüsü, yazılım, bilgisayar simgesi içeren bir resim&#10;&#10;Açıklama otomatik olarak oluşturuldu">
            <a:extLst>
              <a:ext uri="{FF2B5EF4-FFF2-40B4-BE49-F238E27FC236}">
                <a16:creationId xmlns:a16="http://schemas.microsoft.com/office/drawing/2014/main" id="{FD888C00-A63E-6721-B01D-E31D3F5CF0B3}"/>
              </a:ext>
            </a:extLst>
          </p:cNvPr>
          <p:cNvPicPr>
            <a:picLocks noChangeAspect="1"/>
          </p:cNvPicPr>
          <p:nvPr/>
        </p:nvPicPr>
        <p:blipFill>
          <a:blip r:embed="rId4"/>
          <a:stretch>
            <a:fillRect/>
          </a:stretch>
        </p:blipFill>
        <p:spPr>
          <a:xfrm>
            <a:off x="1651820" y="1828937"/>
            <a:ext cx="8681883" cy="4883559"/>
          </a:xfrm>
          <a:prstGeom prst="rect">
            <a:avLst/>
          </a:prstGeom>
        </p:spPr>
      </p:pic>
    </p:spTree>
    <p:extLst>
      <p:ext uri="{BB962C8B-B14F-4D97-AF65-F5344CB8AC3E}">
        <p14:creationId xmlns:p14="http://schemas.microsoft.com/office/powerpoint/2010/main" val="3015581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a:extLst>
            <a:ext uri="{FF2B5EF4-FFF2-40B4-BE49-F238E27FC236}">
              <a16:creationId xmlns:a16="http://schemas.microsoft.com/office/drawing/2014/main" id="{945E66E5-5467-7034-07FA-52E149F3ECA3}"/>
            </a:ext>
          </a:extLst>
        </p:cNvPr>
        <p:cNvGrpSpPr/>
        <p:nvPr/>
      </p:nvGrpSpPr>
      <p:grpSpPr>
        <a:xfrm>
          <a:off x="0" y="0"/>
          <a:ext cx="0" cy="0"/>
          <a:chOff x="0" y="0"/>
          <a:chExt cx="0" cy="0"/>
        </a:xfrm>
      </p:grpSpPr>
      <p:sp>
        <p:nvSpPr>
          <p:cNvPr id="94" name="Google Shape;94;p3">
            <a:extLst>
              <a:ext uri="{FF2B5EF4-FFF2-40B4-BE49-F238E27FC236}">
                <a16:creationId xmlns:a16="http://schemas.microsoft.com/office/drawing/2014/main" id="{98804F2F-3E91-4C81-9CEA-85D6AF55718D}"/>
              </a:ext>
            </a:extLst>
          </p:cNvPr>
          <p:cNvSpPr txBox="1">
            <a:spLocks noGrp="1"/>
          </p:cNvSpPr>
          <p:nvPr>
            <p:ph type="title"/>
          </p:nvPr>
        </p:nvSpPr>
        <p:spPr>
          <a:xfrm>
            <a:off x="1061885" y="1"/>
            <a:ext cx="10894142" cy="2497394"/>
          </a:xfrm>
          <a:prstGeom prst="rect">
            <a:avLst/>
          </a:prstGeom>
          <a:noFill/>
          <a:ln>
            <a:noFill/>
          </a:ln>
        </p:spPr>
        <p:txBody>
          <a:bodyPr spcFirstLastPara="1" wrap="square" lIns="91425" tIns="45700" rIns="91425" bIns="45700" anchor="b" anchorCtr="0">
            <a:normAutofit/>
          </a:bodyPr>
          <a:lstStyle/>
          <a:p>
            <a:pPr lvl="0"/>
            <a:r>
              <a:rPr lang="tr-TR" sz="2800" b="1" dirty="0">
                <a:latin typeface="Poppins"/>
                <a:ea typeface="Poppins"/>
                <a:cs typeface="Poppins"/>
                <a:sym typeface="Poppins"/>
              </a:rPr>
              <a:t>Etkinlikler 3:</a:t>
            </a:r>
            <a:br>
              <a:rPr lang="tr-TR" sz="2800" b="1" dirty="0">
                <a:latin typeface="Poppins"/>
                <a:ea typeface="Poppins"/>
                <a:cs typeface="Poppins"/>
                <a:sym typeface="Poppins"/>
              </a:rPr>
            </a:br>
            <a:r>
              <a:rPr lang="tr-TR" sz="2800" b="1" dirty="0">
                <a:latin typeface="Poppins"/>
                <a:ea typeface="Poppins"/>
                <a:cs typeface="Poppins"/>
                <a:sym typeface="Poppins"/>
              </a:rPr>
              <a:t>Trakya Üniversiteler Birliği</a:t>
            </a:r>
            <a:br>
              <a:rPr lang="tr-TR" sz="2800" b="1" dirty="0">
                <a:latin typeface="Poppins"/>
                <a:ea typeface="Poppins"/>
                <a:cs typeface="Poppins"/>
                <a:sym typeface="Poppins"/>
              </a:rPr>
            </a:br>
            <a:r>
              <a:rPr lang="tr-TR" sz="2800" b="1" dirty="0">
                <a:latin typeface="Poppins"/>
                <a:ea typeface="Poppins"/>
                <a:cs typeface="Poppins"/>
                <a:sym typeface="Poppins"/>
              </a:rPr>
              <a:t>Türk-Yunan Nüfus Mübadelesi Paneli, 13 Kasım 2024 Çarşamba, Saat: 11.00 </a:t>
            </a:r>
            <a:br>
              <a:rPr lang="tr-TR" sz="2800" b="1" dirty="0">
                <a:latin typeface="Poppins"/>
                <a:ea typeface="Poppins"/>
                <a:cs typeface="Poppins"/>
                <a:sym typeface="Poppins"/>
              </a:rPr>
            </a:br>
            <a:br>
              <a:rPr lang="tr-TR" sz="2800" b="1" dirty="0">
                <a:latin typeface="Poppins"/>
                <a:ea typeface="Poppins"/>
                <a:cs typeface="Poppins"/>
                <a:sym typeface="Poppins"/>
              </a:rPr>
            </a:br>
            <a:endParaRPr lang="tr-TR" sz="2800" b="1" dirty="0">
              <a:latin typeface="Poppins"/>
              <a:ea typeface="Poppins"/>
              <a:cs typeface="Poppins"/>
              <a:sym typeface="Poppins"/>
            </a:endParaRPr>
          </a:p>
        </p:txBody>
      </p:sp>
      <p:pic>
        <p:nvPicPr>
          <p:cNvPr id="3" name="Resim 2" descr="metin, ekran görüntüsü, yazılım, web sitesi içeren bir resim&#10;&#10;Açıklama otomatik olarak oluşturuldu">
            <a:extLst>
              <a:ext uri="{FF2B5EF4-FFF2-40B4-BE49-F238E27FC236}">
                <a16:creationId xmlns:a16="http://schemas.microsoft.com/office/drawing/2014/main" id="{F7149565-929D-2507-9A8D-9C67C9E5E7F1}"/>
              </a:ext>
            </a:extLst>
          </p:cNvPr>
          <p:cNvPicPr>
            <a:picLocks noChangeAspect="1"/>
          </p:cNvPicPr>
          <p:nvPr/>
        </p:nvPicPr>
        <p:blipFill>
          <a:blip r:embed="rId4"/>
          <a:stretch>
            <a:fillRect/>
          </a:stretch>
        </p:blipFill>
        <p:spPr>
          <a:xfrm>
            <a:off x="1779884" y="1749804"/>
            <a:ext cx="8632231" cy="4855630"/>
          </a:xfrm>
          <a:prstGeom prst="rect">
            <a:avLst/>
          </a:prstGeom>
        </p:spPr>
      </p:pic>
    </p:spTree>
    <p:extLst>
      <p:ext uri="{BB962C8B-B14F-4D97-AF65-F5344CB8AC3E}">
        <p14:creationId xmlns:p14="http://schemas.microsoft.com/office/powerpoint/2010/main" val="2127515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
        <p:cNvGrpSpPr/>
        <p:nvPr/>
      </p:nvGrpSpPr>
      <p:grpSpPr>
        <a:xfrm>
          <a:off x="0" y="0"/>
          <a:ext cx="0" cy="0"/>
          <a:chOff x="0" y="0"/>
          <a:chExt cx="0" cy="0"/>
        </a:xfrm>
      </p:grpSpPr>
      <p:sp>
        <p:nvSpPr>
          <p:cNvPr id="100" name="Google Shape;100;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Poppins"/>
              <a:buNone/>
            </a:pPr>
            <a:r>
              <a:rPr lang="en-GB" dirty="0">
                <a:solidFill>
                  <a:schemeClr val="lt1"/>
                </a:solidFill>
                <a:latin typeface="Poppins"/>
                <a:ea typeface="Poppins"/>
                <a:cs typeface="Poppins"/>
                <a:sym typeface="Poppins"/>
              </a:rPr>
              <a:t>TEŞEKKÜRLER</a:t>
            </a:r>
            <a:endParaRPr dirty="0">
              <a:solidFill>
                <a:schemeClr val="lt1"/>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a:extLst>
            <a:ext uri="{FF2B5EF4-FFF2-40B4-BE49-F238E27FC236}">
              <a16:creationId xmlns:a16="http://schemas.microsoft.com/office/drawing/2014/main" id="{CF73B26F-99F5-189F-A40F-4F207700EA8E}"/>
            </a:ext>
          </a:extLst>
        </p:cNvPr>
        <p:cNvGrpSpPr/>
        <p:nvPr/>
      </p:nvGrpSpPr>
      <p:grpSpPr>
        <a:xfrm>
          <a:off x="0" y="0"/>
          <a:ext cx="0" cy="0"/>
          <a:chOff x="0" y="0"/>
          <a:chExt cx="0" cy="0"/>
        </a:xfrm>
      </p:grpSpPr>
      <p:sp>
        <p:nvSpPr>
          <p:cNvPr id="94" name="Google Shape;94;p3">
            <a:extLst>
              <a:ext uri="{FF2B5EF4-FFF2-40B4-BE49-F238E27FC236}">
                <a16:creationId xmlns:a16="http://schemas.microsoft.com/office/drawing/2014/main" id="{826491FE-BF82-4AF1-4CCA-295235EF3CFA}"/>
              </a:ext>
            </a:extLst>
          </p:cNvPr>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a:bodyPr>
          <a:lstStyle/>
          <a:p>
            <a:pPr lvl="0" algn="ctr"/>
            <a:r>
              <a:rPr lang="tr-TR" sz="2800" b="1" dirty="0">
                <a:solidFill>
                  <a:schemeClr val="tx1"/>
                </a:solidFill>
                <a:latin typeface="Poppins"/>
                <a:ea typeface="Poppins"/>
                <a:cs typeface="Poppins"/>
                <a:sym typeface="Poppins"/>
              </a:rPr>
              <a:t>BALKAN VE EGE UYGULAMA VE ARAŞTIRMA MERKEZİ</a:t>
            </a:r>
            <a:endParaRPr sz="2800" b="1" dirty="0">
              <a:solidFill>
                <a:schemeClr val="tx1"/>
              </a:solidFill>
              <a:latin typeface="Poppins"/>
              <a:ea typeface="Poppins"/>
              <a:cs typeface="Poppins"/>
              <a:sym typeface="Poppins"/>
            </a:endParaRPr>
          </a:p>
        </p:txBody>
      </p:sp>
      <p:sp>
        <p:nvSpPr>
          <p:cNvPr id="95" name="Google Shape;95;p3">
            <a:extLst>
              <a:ext uri="{FF2B5EF4-FFF2-40B4-BE49-F238E27FC236}">
                <a16:creationId xmlns:a16="http://schemas.microsoft.com/office/drawing/2014/main" id="{246A5971-0147-7224-BA74-B41CD5BD9A5A}"/>
              </a:ext>
            </a:extLst>
          </p:cNvPr>
          <p:cNvSpPr txBox="1">
            <a:spLocks noGrp="1"/>
          </p:cNvSpPr>
          <p:nvPr>
            <p:ph type="body" idx="1"/>
          </p:nvPr>
        </p:nvSpPr>
        <p:spPr>
          <a:xfrm>
            <a:off x="659088" y="1404594"/>
            <a:ext cx="11322379" cy="5279010"/>
          </a:xfrm>
          <a:prstGeom prst="rect">
            <a:avLst/>
          </a:prstGeom>
          <a:noFill/>
          <a:ln>
            <a:noFill/>
          </a:ln>
        </p:spPr>
        <p:txBody>
          <a:bodyPr spcFirstLastPara="1" wrap="square" lIns="91425" tIns="45700" rIns="91425" bIns="45700" anchor="t" anchorCtr="0">
            <a:normAutofit fontScale="92500" lnSpcReduction="20000"/>
          </a:bodyPr>
          <a:lstStyle/>
          <a:p>
            <a:pPr algn="just"/>
            <a:r>
              <a:rPr lang="tr-TR" b="1" dirty="0">
                <a:solidFill>
                  <a:srgbClr val="333333"/>
                </a:solidFill>
              </a:rPr>
              <a:t>MİSYON</a:t>
            </a:r>
            <a:endParaRPr lang="tr-TR" b="0" i="0" dirty="0">
              <a:solidFill>
                <a:srgbClr val="333333"/>
              </a:solidFill>
              <a:effectLst/>
            </a:endParaRPr>
          </a:p>
          <a:p>
            <a:pPr algn="just"/>
            <a:r>
              <a:rPr lang="tr-TR" dirty="0"/>
              <a:t>Balkan ve Ege Uygulama ve Araştırma Merkezi, ülkemizde Balkanlar ve Ege araştırmalarının gelişimine katkı sağlayan, yenilik odaklı, katılımcı ve paylaşımcı, bilimsel ve etik değerlere bağlı bir kurumdur. </a:t>
            </a:r>
          </a:p>
          <a:p>
            <a:pPr algn="just"/>
            <a:r>
              <a:rPr lang="tr-TR" dirty="0"/>
              <a:t>Merkezimiz Balkanlar ve Ege konusunda dil, tarih, edebiyat, ekonomi, kültür, sanat, uluslararası ilişkiler gibi alanlarda sempozyum, panel, seminer, konferans, araştırma, proje ve yayın faaliyetleri yürütmekte ve bu tür akademik faaliyetleri desteklemektedir. Merkezimiz, paydaşları ile birlikte Balkanlar ve Ege konusundaki gelişmelere ışık tutmayı ve öğrencilerimize ve araştırmacılara Balkanlar ve Ege konusunda rehberlik etmeyi prensip olarak benimsemiştir. Ayrıca, Yüksek Öğretimde uluslararasılaşma hedefleri doğrultusunda üniversitemizin Balkan ülkelerinde tanıtımına büyük önem vermektedir. Merkezimiz kuruluşundan bu yana Balkan ülkelerindeki üniversitelerle karşılıklı araştırma ve iş birliği imkanlarının geliştirilmesine katkı sunmaktadır ve Balkan Üniversiteler Birliği ve Trakya Üniversiteler Birliği toplantılarında üniversitemizi temsil eden başlıca kurumlardan biridir.</a:t>
            </a:r>
          </a:p>
        </p:txBody>
      </p:sp>
      <p:pic>
        <p:nvPicPr>
          <p:cNvPr id="4" name="Resim 3" descr="amblem, logo, simge, sembol, ticari marka içeren bir resim&#10;&#10;Yapay zeka tarafından oluşturulmuş içerik yanlış olabilir.">
            <a:extLst>
              <a:ext uri="{FF2B5EF4-FFF2-40B4-BE49-F238E27FC236}">
                <a16:creationId xmlns:a16="http://schemas.microsoft.com/office/drawing/2014/main" id="{AF65656B-CEEB-550B-9B68-DECDD7FAC5B2}"/>
              </a:ext>
            </a:extLst>
          </p:cNvPr>
          <p:cNvPicPr>
            <a:picLocks noChangeAspect="1"/>
          </p:cNvPicPr>
          <p:nvPr/>
        </p:nvPicPr>
        <p:blipFill>
          <a:blip r:embed="rId4"/>
          <a:stretch>
            <a:fillRect/>
          </a:stretch>
        </p:blipFill>
        <p:spPr>
          <a:xfrm>
            <a:off x="10923639" y="136400"/>
            <a:ext cx="1168737" cy="1168737"/>
          </a:xfrm>
          <a:prstGeom prst="rect">
            <a:avLst/>
          </a:prstGeom>
        </p:spPr>
      </p:pic>
    </p:spTree>
    <p:extLst>
      <p:ext uri="{BB962C8B-B14F-4D97-AF65-F5344CB8AC3E}">
        <p14:creationId xmlns:p14="http://schemas.microsoft.com/office/powerpoint/2010/main" val="166961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a:bodyPr>
          <a:lstStyle/>
          <a:p>
            <a:pPr lvl="0" algn="ctr"/>
            <a:r>
              <a:rPr lang="tr-TR" sz="2800" b="1" dirty="0">
                <a:solidFill>
                  <a:schemeClr val="tx1"/>
                </a:solidFill>
                <a:latin typeface="Poppins"/>
                <a:ea typeface="Poppins"/>
                <a:cs typeface="Poppins"/>
                <a:sym typeface="Poppins"/>
              </a:rPr>
              <a:t>BALKAN VE EGE UYGULAMA VE ARAŞTIRMA MERKEZİ</a:t>
            </a:r>
            <a:endParaRPr sz="2800" b="1" dirty="0">
              <a:solidFill>
                <a:schemeClr val="tx1"/>
              </a:solidFill>
              <a:latin typeface="Poppins"/>
              <a:ea typeface="Poppins"/>
              <a:cs typeface="Poppins"/>
              <a:sym typeface="Poppins"/>
            </a:endParaRPr>
          </a:p>
        </p:txBody>
      </p:sp>
      <p:sp>
        <p:nvSpPr>
          <p:cNvPr id="95" name="Google Shape;95;p3"/>
          <p:cNvSpPr txBox="1">
            <a:spLocks noGrp="1"/>
          </p:cNvSpPr>
          <p:nvPr>
            <p:ph type="body" idx="1"/>
          </p:nvPr>
        </p:nvSpPr>
        <p:spPr>
          <a:xfrm>
            <a:off x="838199" y="1489434"/>
            <a:ext cx="11199830" cy="5147035"/>
          </a:xfrm>
          <a:prstGeom prst="rect">
            <a:avLst/>
          </a:prstGeom>
          <a:noFill/>
          <a:ln>
            <a:noFill/>
          </a:ln>
        </p:spPr>
        <p:txBody>
          <a:bodyPr spcFirstLastPara="1" wrap="square" lIns="91425" tIns="45700" rIns="91425" bIns="45700" anchor="t" anchorCtr="0">
            <a:normAutofit/>
          </a:bodyPr>
          <a:lstStyle/>
          <a:p>
            <a:pPr algn="just"/>
            <a:r>
              <a:rPr lang="tr-TR" b="1" dirty="0">
                <a:solidFill>
                  <a:srgbClr val="333333"/>
                </a:solidFill>
              </a:rPr>
              <a:t>VİZYON</a:t>
            </a:r>
          </a:p>
          <a:p>
            <a:pPr algn="just"/>
            <a:endParaRPr lang="tr-TR" sz="2800" b="0" i="0" dirty="0">
              <a:solidFill>
                <a:srgbClr val="333333"/>
              </a:solidFill>
              <a:effectLst/>
            </a:endParaRPr>
          </a:p>
          <a:p>
            <a:pPr algn="just"/>
            <a:r>
              <a:rPr lang="tr-TR" sz="2600" dirty="0"/>
              <a:t>Balkan ve Ege Uygulama ve Araştırma Merkezi, araştırma, proje ve akademik etkinliklerle Türkiye’de Balkanlar ve Ege araştırmaları konusunda öncü kurumlardan biri olmayı hedeflemekte ve ulusal ve uluslararası düzeyde saygın ve tanınan bir araştırma merkezi olmayı amaçlamaktadır. Ayrıca, ülkemizde Balkanoloji alanının tanınmasına ve ayrı bir bilim dalı olarak kabul edilmesine katkı sunmayı hedeflemektedir. Bunun yanı sıra, Türkiye’nin Yüksek Öğretimde uluslararasılaşma hedefleri bağlamında üniversitemizde okuyan Balkan uyruklu öğrencilerin sayısını arttırmak ve bu alanda Balkanlarda farkındalık yaratmak vizyonuna sahiptir.</a:t>
            </a:r>
          </a:p>
        </p:txBody>
      </p:sp>
    </p:spTree>
    <p:extLst>
      <p:ext uri="{BB962C8B-B14F-4D97-AF65-F5344CB8AC3E}">
        <p14:creationId xmlns:p14="http://schemas.microsoft.com/office/powerpoint/2010/main" val="3870016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a:bodyPr>
          <a:lstStyle/>
          <a:p>
            <a:pPr lvl="0" algn="ctr"/>
            <a:r>
              <a:rPr lang="tr-TR" sz="2800" b="1" dirty="0">
                <a:solidFill>
                  <a:schemeClr val="tx1"/>
                </a:solidFill>
                <a:latin typeface="Poppins"/>
                <a:ea typeface="Poppins"/>
                <a:cs typeface="Poppins"/>
                <a:sym typeface="Poppins"/>
              </a:rPr>
              <a:t>BALKAN VE EGE UYGULAMA VE ARAŞTIRMA MERKEZİ</a:t>
            </a:r>
            <a:endParaRPr sz="2800" b="1" dirty="0">
              <a:solidFill>
                <a:schemeClr val="tx1"/>
              </a:solidFill>
              <a:latin typeface="Poppins"/>
              <a:ea typeface="Poppins"/>
              <a:cs typeface="Poppins"/>
              <a:sym typeface="Poppins"/>
            </a:endParaRPr>
          </a:p>
        </p:txBody>
      </p:sp>
      <p:sp>
        <p:nvSpPr>
          <p:cNvPr id="95" name="Google Shape;95;p3"/>
          <p:cNvSpPr txBox="1">
            <a:spLocks noGrp="1"/>
          </p:cNvSpPr>
          <p:nvPr>
            <p:ph type="body" idx="1"/>
          </p:nvPr>
        </p:nvSpPr>
        <p:spPr>
          <a:xfrm>
            <a:off x="838200" y="1345839"/>
            <a:ext cx="11199830" cy="5147035"/>
          </a:xfrm>
          <a:prstGeom prst="rect">
            <a:avLst/>
          </a:prstGeom>
          <a:noFill/>
          <a:ln>
            <a:noFill/>
          </a:ln>
        </p:spPr>
        <p:txBody>
          <a:bodyPr spcFirstLastPara="1" wrap="square" lIns="91425" tIns="45700" rIns="91425" bIns="45700" anchor="t" anchorCtr="0">
            <a:normAutofit fontScale="92500"/>
          </a:bodyPr>
          <a:lstStyle/>
          <a:p>
            <a:pPr algn="just"/>
            <a:r>
              <a:rPr lang="tr-TR" b="1" dirty="0">
                <a:solidFill>
                  <a:srgbClr val="333333"/>
                </a:solidFill>
              </a:rPr>
              <a:t>FAALİYET ALANLARIMIZ</a:t>
            </a:r>
          </a:p>
          <a:p>
            <a:pPr algn="just">
              <a:lnSpc>
                <a:spcPct val="100000"/>
              </a:lnSpc>
            </a:pPr>
            <a:r>
              <a:rPr lang="tr-TR" dirty="0"/>
              <a:t>Balkanlar ve Ege konusunda akademik araştırmaları teşvik etme.</a:t>
            </a:r>
          </a:p>
          <a:p>
            <a:pPr algn="just">
              <a:lnSpc>
                <a:spcPct val="100000"/>
              </a:lnSpc>
            </a:pPr>
            <a:r>
              <a:rPr lang="tr-TR" dirty="0"/>
              <a:t>Balkanlar ve Ege araştırmaları konusunda akademik danışmanlık.</a:t>
            </a:r>
          </a:p>
          <a:p>
            <a:pPr algn="just">
              <a:lnSpc>
                <a:spcPct val="100000"/>
              </a:lnSpc>
            </a:pPr>
            <a:r>
              <a:rPr lang="tr-TR" dirty="0"/>
              <a:t>Balkanlar ve Ege konusunda akademik ve bilimsel toplantılar düzenleme.</a:t>
            </a:r>
          </a:p>
          <a:p>
            <a:pPr algn="just">
              <a:lnSpc>
                <a:spcPct val="100000"/>
              </a:lnSpc>
            </a:pPr>
            <a:r>
              <a:rPr lang="tr-TR" dirty="0"/>
              <a:t>Balkanlar ve Ege ile ilgili akademik platformlarda üniversitemizi temsil etme.</a:t>
            </a:r>
          </a:p>
          <a:p>
            <a:pPr algn="just">
              <a:lnSpc>
                <a:spcPct val="100000"/>
              </a:lnSpc>
            </a:pPr>
            <a:r>
              <a:rPr lang="tr-TR" sz="2800" dirty="0"/>
              <a:t>Çanakkale </a:t>
            </a:r>
            <a:r>
              <a:rPr lang="tr-TR" sz="2800" dirty="0" err="1"/>
              <a:t>Onsekiz</a:t>
            </a:r>
            <a:r>
              <a:rPr lang="tr-TR" sz="2800" dirty="0"/>
              <a:t> Mart Üniversitesi’nin Balkanlarda etkin bir şekilde tanıtımı.</a:t>
            </a:r>
          </a:p>
          <a:p>
            <a:pPr algn="just">
              <a:lnSpc>
                <a:spcPct val="100000"/>
              </a:lnSpc>
            </a:pPr>
            <a:r>
              <a:rPr lang="tr-TR" sz="2800" dirty="0"/>
              <a:t>Balkan üniversiteleriyle akademik ve bilimsel iş birliği imkânlarının geliştirilmesi.</a:t>
            </a:r>
          </a:p>
          <a:p>
            <a:pPr algn="just">
              <a:lnSpc>
                <a:spcPct val="100000"/>
              </a:lnSpc>
            </a:pPr>
            <a:r>
              <a:rPr lang="tr-TR" sz="2800" dirty="0"/>
              <a:t>Balkan ülkelerindeki sivil toplum kuruluşlarıyla iş birliği </a:t>
            </a:r>
            <a:r>
              <a:rPr lang="tr-TR" dirty="0"/>
              <a:t>yapılması. </a:t>
            </a:r>
          </a:p>
          <a:p>
            <a:pPr algn="just">
              <a:lnSpc>
                <a:spcPct val="100000"/>
              </a:lnSpc>
            </a:pPr>
            <a:endParaRPr lang="tr-TR" sz="2800" dirty="0"/>
          </a:p>
        </p:txBody>
      </p:sp>
    </p:spTree>
    <p:extLst>
      <p:ext uri="{BB962C8B-B14F-4D97-AF65-F5344CB8AC3E}">
        <p14:creationId xmlns:p14="http://schemas.microsoft.com/office/powerpoint/2010/main" val="4128131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a:bodyPr>
          <a:lstStyle/>
          <a:p>
            <a:pPr lvl="0" algn="ctr"/>
            <a:r>
              <a:rPr lang="tr-TR" sz="2800" b="1" dirty="0">
                <a:solidFill>
                  <a:schemeClr val="tx1"/>
                </a:solidFill>
                <a:latin typeface="Poppins"/>
                <a:ea typeface="Poppins"/>
                <a:cs typeface="Poppins"/>
                <a:sym typeface="Poppins"/>
              </a:rPr>
              <a:t>BALKAN VE EGE UYGULAMA VE ARAŞTIRMA MERKEZİ</a:t>
            </a:r>
            <a:endParaRPr sz="2800" b="1" dirty="0">
              <a:solidFill>
                <a:schemeClr val="tx1"/>
              </a:solidFill>
              <a:latin typeface="Poppins"/>
              <a:ea typeface="Poppins"/>
              <a:cs typeface="Poppins"/>
              <a:sym typeface="Poppins"/>
            </a:endParaRPr>
          </a:p>
        </p:txBody>
      </p:sp>
      <p:sp>
        <p:nvSpPr>
          <p:cNvPr id="95" name="Google Shape;95;p3"/>
          <p:cNvSpPr txBox="1">
            <a:spLocks noGrp="1"/>
          </p:cNvSpPr>
          <p:nvPr>
            <p:ph type="body" idx="1"/>
          </p:nvPr>
        </p:nvSpPr>
        <p:spPr>
          <a:xfrm>
            <a:off x="602530" y="1246910"/>
            <a:ext cx="11199830" cy="5611090"/>
          </a:xfrm>
          <a:prstGeom prst="rect">
            <a:avLst/>
          </a:prstGeom>
          <a:noFill/>
          <a:ln>
            <a:noFill/>
          </a:ln>
        </p:spPr>
        <p:txBody>
          <a:bodyPr spcFirstLastPara="1" wrap="square" lIns="91425" tIns="45700" rIns="91425" bIns="45700" anchor="t" anchorCtr="0">
            <a:normAutofit/>
          </a:bodyPr>
          <a:lstStyle/>
          <a:p>
            <a:pPr marL="114300" indent="0" algn="ctr">
              <a:lnSpc>
                <a:spcPct val="100000"/>
              </a:lnSpc>
              <a:buNone/>
            </a:pPr>
            <a:r>
              <a:rPr lang="tr-TR" b="1" dirty="0"/>
              <a:t>İÇ PAYDAŞLARIMIZ</a:t>
            </a:r>
          </a:p>
          <a:p>
            <a:pPr algn="just">
              <a:lnSpc>
                <a:spcPct val="100000"/>
              </a:lnSpc>
            </a:pPr>
            <a:r>
              <a:rPr lang="tr-TR" sz="2800" dirty="0"/>
              <a:t>Atatürk İlkeleri ve İnkılap Tarihi Araştırma ve Uygulama Merkezi</a:t>
            </a:r>
          </a:p>
          <a:p>
            <a:pPr algn="just">
              <a:lnSpc>
                <a:spcPct val="100000"/>
              </a:lnSpc>
            </a:pPr>
            <a:r>
              <a:rPr lang="tr-TR" sz="2800" dirty="0"/>
              <a:t>Çanakkale </a:t>
            </a:r>
            <a:r>
              <a:rPr lang="tr-TR" sz="2800" dirty="0" err="1"/>
              <a:t>Onsekiz</a:t>
            </a:r>
            <a:r>
              <a:rPr lang="tr-TR" sz="2800" dirty="0"/>
              <a:t> Mart Üniversitesi, İnsan ve Toplum Bilimleri Fakültesi Tarih Bölümü</a:t>
            </a:r>
          </a:p>
          <a:p>
            <a:pPr algn="just">
              <a:lnSpc>
                <a:spcPct val="100000"/>
              </a:lnSpc>
            </a:pPr>
            <a:r>
              <a:rPr lang="tr-TR" sz="2800" dirty="0"/>
              <a:t>Çanakkale </a:t>
            </a:r>
            <a:r>
              <a:rPr lang="tr-TR" sz="2800" dirty="0" err="1"/>
              <a:t>Onsekiz</a:t>
            </a:r>
            <a:r>
              <a:rPr lang="tr-TR" sz="2800" dirty="0"/>
              <a:t> Mart Üniversitesi, Lisansüstü Eğitim Enstitüsü, Disiplinlerarası Bölgesel Araştırmalar Anabilim Dalı, Balkan Araştırmaları YLS Programı</a:t>
            </a:r>
          </a:p>
          <a:p>
            <a:pPr algn="just">
              <a:lnSpc>
                <a:spcPct val="100000"/>
              </a:lnSpc>
            </a:pPr>
            <a:r>
              <a:rPr lang="tr-TR" sz="2800" dirty="0"/>
              <a:t>Çanakkale </a:t>
            </a:r>
            <a:r>
              <a:rPr lang="tr-TR" sz="2800" dirty="0" err="1"/>
              <a:t>Onsekiz</a:t>
            </a:r>
            <a:r>
              <a:rPr lang="tr-TR" sz="2800" dirty="0"/>
              <a:t> Mart Üniversitesi, Uluslararası Öğrenci Ofisi</a:t>
            </a:r>
          </a:p>
          <a:p>
            <a:pPr algn="just">
              <a:lnSpc>
                <a:spcPct val="100000"/>
              </a:lnSpc>
            </a:pPr>
            <a:endParaRPr lang="tr-TR" sz="2800" dirty="0"/>
          </a:p>
        </p:txBody>
      </p:sp>
    </p:spTree>
    <p:extLst>
      <p:ext uri="{BB962C8B-B14F-4D97-AF65-F5344CB8AC3E}">
        <p14:creationId xmlns:p14="http://schemas.microsoft.com/office/powerpoint/2010/main" val="447983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a:bodyPr>
          <a:lstStyle/>
          <a:p>
            <a:pPr lvl="0" algn="ctr"/>
            <a:r>
              <a:rPr lang="tr-TR" sz="2800" b="1" dirty="0">
                <a:solidFill>
                  <a:schemeClr val="tx1"/>
                </a:solidFill>
                <a:latin typeface="Poppins"/>
                <a:ea typeface="Poppins"/>
                <a:cs typeface="Poppins"/>
                <a:sym typeface="Poppins"/>
              </a:rPr>
              <a:t>BALKAN VE EGE UYGULAMA VE ARAŞTIRMA MERKEZİ</a:t>
            </a:r>
            <a:endParaRPr sz="2800" b="1" dirty="0">
              <a:solidFill>
                <a:schemeClr val="tx1"/>
              </a:solidFill>
              <a:latin typeface="Poppins"/>
              <a:ea typeface="Poppins"/>
              <a:cs typeface="Poppins"/>
              <a:sym typeface="Poppins"/>
            </a:endParaRPr>
          </a:p>
        </p:txBody>
      </p:sp>
      <p:sp>
        <p:nvSpPr>
          <p:cNvPr id="95" name="Google Shape;95;p3"/>
          <p:cNvSpPr txBox="1">
            <a:spLocks noGrp="1"/>
          </p:cNvSpPr>
          <p:nvPr>
            <p:ph type="body" idx="1"/>
          </p:nvPr>
        </p:nvSpPr>
        <p:spPr>
          <a:xfrm>
            <a:off x="602530" y="1246910"/>
            <a:ext cx="11199830" cy="5611090"/>
          </a:xfrm>
          <a:prstGeom prst="rect">
            <a:avLst/>
          </a:prstGeom>
          <a:noFill/>
          <a:ln>
            <a:noFill/>
          </a:ln>
        </p:spPr>
        <p:txBody>
          <a:bodyPr spcFirstLastPara="1" wrap="square" lIns="91425" tIns="45700" rIns="91425" bIns="45700" anchor="t" anchorCtr="0">
            <a:normAutofit fontScale="92500" lnSpcReduction="20000"/>
          </a:bodyPr>
          <a:lstStyle/>
          <a:p>
            <a:pPr marL="114300" indent="0" algn="ctr">
              <a:lnSpc>
                <a:spcPct val="100000"/>
              </a:lnSpc>
              <a:buNone/>
            </a:pPr>
            <a:r>
              <a:rPr lang="tr-TR" b="1" dirty="0"/>
              <a:t>DIŞ PAYDAŞLARIMIZ</a:t>
            </a:r>
          </a:p>
          <a:p>
            <a:pPr algn="just">
              <a:lnSpc>
                <a:spcPct val="100000"/>
              </a:lnSpc>
            </a:pPr>
            <a:r>
              <a:rPr lang="tr-TR" sz="2800" dirty="0"/>
              <a:t>Çanakkale İl Göç İdaresi Müdürlüğü</a:t>
            </a:r>
          </a:p>
          <a:p>
            <a:pPr algn="just">
              <a:lnSpc>
                <a:spcPct val="100000"/>
              </a:lnSpc>
            </a:pPr>
            <a:r>
              <a:rPr lang="tr-TR" sz="2800" dirty="0"/>
              <a:t>Çanakkale İl Kültür ve Turizm Müdürlüğü</a:t>
            </a:r>
          </a:p>
          <a:p>
            <a:pPr algn="just">
              <a:lnSpc>
                <a:spcPct val="100000"/>
              </a:lnSpc>
            </a:pPr>
            <a:r>
              <a:rPr lang="tr-TR" sz="2800" dirty="0"/>
              <a:t>Çanakkale Savaşları Gelibolu Tarihi Alan Başkanlığı</a:t>
            </a:r>
          </a:p>
          <a:p>
            <a:pPr algn="just">
              <a:lnSpc>
                <a:spcPct val="100000"/>
              </a:lnSpc>
            </a:pPr>
            <a:r>
              <a:rPr lang="tr-TR" sz="2800" dirty="0"/>
              <a:t>Çanakkale Tarih ve Kültür Vakfı (ÇATKAV)</a:t>
            </a:r>
          </a:p>
          <a:p>
            <a:pPr algn="just">
              <a:lnSpc>
                <a:spcPct val="100000"/>
              </a:lnSpc>
            </a:pPr>
            <a:r>
              <a:rPr lang="tr-TR" sz="2800" dirty="0"/>
              <a:t>Eskişehir Osmangazi Üniversitesi Balkan Araştırmaları Uygulama ve Araştırma Merkezi</a:t>
            </a:r>
          </a:p>
          <a:p>
            <a:pPr algn="just">
              <a:lnSpc>
                <a:spcPct val="100000"/>
              </a:lnSpc>
            </a:pPr>
            <a:r>
              <a:rPr lang="tr-TR" sz="2800" dirty="0"/>
              <a:t>Kırklareli Üniversitesi, Balkan Araştırmaları Uygulama ve Araştırma Merkezi</a:t>
            </a:r>
          </a:p>
          <a:p>
            <a:pPr algn="just">
              <a:lnSpc>
                <a:spcPct val="100000"/>
              </a:lnSpc>
            </a:pPr>
            <a:r>
              <a:rPr lang="tr-TR" sz="2800" dirty="0"/>
              <a:t>Tekirdağ Namık Kemal Üniversitesi, Balkan Araştırmaları Uygulama ve Araştırma Merkezi</a:t>
            </a:r>
          </a:p>
          <a:p>
            <a:pPr algn="just">
              <a:lnSpc>
                <a:spcPct val="100000"/>
              </a:lnSpc>
            </a:pPr>
            <a:r>
              <a:rPr lang="tr-TR" sz="2800" dirty="0"/>
              <a:t>Trakya Üniversitesi, Balkan Araştırma Enstitüsü</a:t>
            </a:r>
          </a:p>
          <a:p>
            <a:pPr algn="just">
              <a:lnSpc>
                <a:spcPct val="100000"/>
              </a:lnSpc>
            </a:pPr>
            <a:r>
              <a:rPr lang="tr-TR" sz="2800" dirty="0"/>
              <a:t>Trakya Üniversiteler Birliği</a:t>
            </a:r>
          </a:p>
        </p:txBody>
      </p:sp>
    </p:spTree>
    <p:extLst>
      <p:ext uri="{BB962C8B-B14F-4D97-AF65-F5344CB8AC3E}">
        <p14:creationId xmlns:p14="http://schemas.microsoft.com/office/powerpoint/2010/main" val="1818283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1353800" cy="881784"/>
          </a:xfrm>
          <a:prstGeom prst="rect">
            <a:avLst/>
          </a:prstGeom>
          <a:noFill/>
          <a:ln>
            <a:noFill/>
          </a:ln>
        </p:spPr>
        <p:txBody>
          <a:bodyPr spcFirstLastPara="1" wrap="square" lIns="91425" tIns="45700" rIns="91425" bIns="45700" anchor="b" anchorCtr="0">
            <a:normAutofit fontScale="90000"/>
          </a:bodyPr>
          <a:lstStyle/>
          <a:p>
            <a:pPr lvl="0" algn="ctr"/>
            <a:r>
              <a:rPr lang="tr-TR" sz="2800" b="1" dirty="0">
                <a:latin typeface="Poppins"/>
                <a:ea typeface="Poppins"/>
                <a:cs typeface="Poppins"/>
                <a:sym typeface="Poppins"/>
              </a:rPr>
              <a:t>Etkinlikler 1: Prof. Dr. Fatmagül DEMİREL, "Osmanlı Sarayında Misafir Olmak: Ziyaret, Ziyafet, Diplomasi",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 Prof. Dr. Ümit Serdaroğlu Amfisi, 6 Mayıs 2024 (Pazartesi), saat 11:00.</a:t>
            </a:r>
            <a:endParaRPr sz="2800" b="1" dirty="0">
              <a:latin typeface="Poppins"/>
              <a:ea typeface="Poppins"/>
              <a:cs typeface="Poppins"/>
              <a:sym typeface="Poppins"/>
            </a:endParaRPr>
          </a:p>
        </p:txBody>
      </p:sp>
      <p:pic>
        <p:nvPicPr>
          <p:cNvPr id="4" name="Resim 3" descr="metin, insan yüzü, kişi, şahıs içeren bir resim&#10;&#10;Açıklama otomatik olarak oluşturuldu">
            <a:extLst>
              <a:ext uri="{FF2B5EF4-FFF2-40B4-BE49-F238E27FC236}">
                <a16:creationId xmlns:a16="http://schemas.microsoft.com/office/drawing/2014/main" id="{5C1BA678-55B4-5D17-67DB-57721B4CF050}"/>
              </a:ext>
            </a:extLst>
          </p:cNvPr>
          <p:cNvPicPr>
            <a:picLocks noChangeAspect="1"/>
          </p:cNvPicPr>
          <p:nvPr/>
        </p:nvPicPr>
        <p:blipFill>
          <a:blip r:embed="rId4"/>
          <a:stretch>
            <a:fillRect/>
          </a:stretch>
        </p:blipFill>
        <p:spPr>
          <a:xfrm>
            <a:off x="3157159" y="1246239"/>
            <a:ext cx="5611761" cy="5611761"/>
          </a:xfrm>
          <a:prstGeom prst="rect">
            <a:avLst/>
          </a:prstGeom>
        </p:spPr>
      </p:pic>
    </p:spTree>
    <p:extLst>
      <p:ext uri="{BB962C8B-B14F-4D97-AF65-F5344CB8AC3E}">
        <p14:creationId xmlns:p14="http://schemas.microsoft.com/office/powerpoint/2010/main" val="1225906755"/>
      </p:ext>
    </p:extLst>
  </p:cSld>
  <p:clrMapOvr>
    <a:masterClrMapping/>
  </p:clrMapOvr>
</p:sld>
</file>

<file path=ppt/theme/theme1.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527</TotalTime>
  <Words>1630</Words>
  <Application>Microsoft Office PowerPoint</Application>
  <PresentationFormat>Geniş ekran</PresentationFormat>
  <Paragraphs>67</Paragraphs>
  <Slides>34</Slides>
  <Notes>34</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34</vt:i4>
      </vt:variant>
    </vt:vector>
  </HeadingPairs>
  <TitlesOfParts>
    <vt:vector size="38" baseType="lpstr">
      <vt:lpstr>Poppins</vt:lpstr>
      <vt:lpstr>Arial</vt:lpstr>
      <vt:lpstr>Calibri</vt:lpstr>
      <vt:lpstr>Office Teması</vt:lpstr>
      <vt:lpstr>PowerPoint Sunusu</vt:lpstr>
      <vt:lpstr>PowerPoint Sunusu</vt:lpstr>
      <vt:lpstr>BALKAN VE EGE UYGULAMA VE ARAŞTIRMA MERKEZİ</vt:lpstr>
      <vt:lpstr>BALKAN VE EGE UYGULAMA VE ARAŞTIRMA MERKEZİ</vt:lpstr>
      <vt:lpstr>BALKAN VE EGE UYGULAMA VE ARAŞTIRMA MERKEZİ</vt:lpstr>
      <vt:lpstr>BALKAN VE EGE UYGULAMA VE ARAŞTIRMA MERKEZİ</vt:lpstr>
      <vt:lpstr>BALKAN VE EGE UYGULAMA VE ARAŞTIRMA MERKEZİ</vt:lpstr>
      <vt:lpstr>BALKAN VE EGE UYGULAMA VE ARAŞTIRMA MERKEZİ</vt:lpstr>
      <vt:lpstr>Etkinlikler 1: Prof. Dr. Fatmagül DEMİREL, "Osmanlı Sarayında Misafir Olmak: Ziyaret, Ziyafet, Diplomasi", Troia Kültür Merkezi, Prof. Dr. Ümit Serdaroğlu Amfisi, 6 Mayıs 2024 (Pazartesi), saat 11:00.</vt:lpstr>
      <vt:lpstr>Etkinlikler 1: Prof. Dr. Fatmagül DEMİREL, "Osmanlı Sarayında Misafir Olmak: Ziyaret, Ziyafet, Diplomasi", Troia Kültür Merkezi, Prof. Dr. Ümit Serdaroğlu Amfisi, 6 Mayıs 2024 (Pazartesi), saat 11:00.</vt:lpstr>
      <vt:lpstr>Etkinlikler 1: Prof. Dr. Fatmagül DEMİREL, "Osmanlı Sarayında Misafir Olmak: Ziyaret, Ziyafet, Diplomasi", Troia Kültür Merkezi, Prof. Dr. Ümit Serdaroğlu Amfisi, 6 Mayıs 2024 (Pazartesi), saat 11:00.</vt:lpstr>
      <vt:lpstr>Etkinlikler 1: Prof. Dr. Fatmagül DEMİREL, "Osmanlı Sarayında Misafir Olmak: Ziyaret, Ziyafet, Diplomasi", Troia Kültür Merkezi, Prof. Dr. Ümit Serdaroğlu Amfisi, 6 Mayıs 2024 (Pazartesi), saat 11:00.</vt:lpstr>
      <vt:lpstr>Etkinlikler 1: Prof. Dr. Fatmagül DEMİREL, "Osmanlı Sarayında Misafir Olmak: Ziyaret, Ziyafet, Diplomasi", Troia Kültür Merkezi, Prof. Dr. Ümit Serdaroğlu Amfisi, 6 Mayıs 2024 (Pazartesi), saat 11:00.</vt:lpstr>
      <vt:lpstr>Etkinlikler 1: Prof. Dr. Fatmagül DEMİREL, "Osmanlı Sarayında Misafir Olmak: Ziyaret, Ziyafet, Diplomasi", Troia Kültür Merkezi, Prof. Dr. Ümit Serdaroğlu Amfisi, 6 Mayıs 2024 (Pazartesi), saat 11:00.</vt:lpstr>
      <vt:lpstr> Etkinlikler 2: Öğr. Gör. Dr. Behçet Loklar (Trakya Üniversitesi, Balkan Araştırma Enstitüsü)“Bosna-Hersek'te Şarkiyatçılık ve Geçmişten Günümüze Osmanlı Tarihçiliği", Troia Kültür Merkezi, A Amfisi, 21 Mayıs 2024 (Salı), saat 14:30.</vt:lpstr>
      <vt:lpstr> Etkinlikler 2: Öğr. Gör. Dr. Behçet Loklar (Trakya Üniversitesi, Balkan Araştırma Enstitüsü)“Bosna-Hersek'te Şarkiyatçılık ve Geçmişten Günümüze Osmanlı Tarihçiliği", Troia Kültür Merkezi, A Amfisi, 21 Mayıs 2024 (Salı), saat 14:30.</vt:lpstr>
      <vt:lpstr> Etkinlikler 2: Öğr. Gör. Dr. Behçet Loklar (Trakya Üniversitesi, Balkan Araştırma Enstitüsü)“Bosna-Hersek'te Şarkiyatçılık ve Geçmişten Günümüze Osmanlı Tarihçiliği", Troia Kültür Merkezi, A Amfisi, 21 Mayıs 2024 (Salı), saat 14:30.</vt:lpstr>
      <vt:lpstr> Etkinlikler 2: Öğr. Gör. Dr. Behçet Loklar (Trakya Üniversitesi, Balkan Araştırma Enstitüsü)“Bosna-Hersek'te Şarkiyatçılık ve Geçmişten Günümüze Osmanlı Tarihçiliği", Troia Kültür Merkezi, A Amfisi, 21 Mayıs 2024 (Salı), saat 14:30.</vt:lpstr>
      <vt:lpstr> Etkinlikler 2: Öğr. Gör. Dr. Behçet Loklar (Trakya Üniversitesi, Balkan Araştırma Enstitüsü)“Bosna-Hersek'te Şarkiyatçılık ve Geçmişten Günümüze Osmanlı Tarihçiliği", Troia Kültür Merkezi, A Amfisi, 21 Mayıs 2024 (Salı), saat 14:30.</vt:lpstr>
      <vt:lpstr> Etkinlikler 2: Öğr. Gör. Dr. Behçet Loklar (Trakya Üniversitesi, Balkan Araştırma Enstitüsü)“Bosna-Hersek'te Şarkiyatçılık ve Geçmişten Günümüze Osmanlı Tarihçiliği", Troia Kültür Merkezi, A Amfisi, 21 Mayıs 2024 (Salı), saat 14:30.</vt:lpstr>
      <vt:lpstr> Etkinlikler 2: Öğr. Gör. Dr. Behçet Loklar (Trakya Üniversitesi, Balkan Araştırma Enstitüsü)“Bosna-Hersek'te Şarkiyatçılık ve Geçmişten Günümüze Osmanlı Tarihçiliği", Troia Kültür Merkezi, A Amfisi, 21 Mayıs 2024 (Salı), saat 14:30.</vt:lpstr>
      <vt:lpstr> Etkinlikler 2: Öğr. Gör. Dr. Behçet Loklar (Trakya Üniversitesi, Balkan Araştırma Enstitüsü)“Bosna-Hersek'te Şarkiyatçılık ve Geçmişten Günümüze Osmanlı Tarihçiliği", Troia Kültür Merkezi, A Amfisi, 21 Mayıs 2024 (Salı), saat 14:30.</vt:lpstr>
      <vt:lpstr> Etkinlikler 2: Öğr. Gör. Dr. Behçet Loklar (Trakya Üniversitesi, Balkan Araştırma Enstitüsü)“Bosna-Hersek'te Şarkiyatçılık ve Geçmişten Günümüze Osmanlı Tarihçiliği", Troia Kültür Merkezi, A Amfisi, 21 Mayıs 2024 (Salı), saat 14:30.</vt:lpstr>
      <vt:lpstr> Etkinlikler 2: Öğr. Gör. Dr. Behçet Loklar (Trakya Üniversitesi, Balkan Araştırma Enstitüsü)“Bosna-Hersek'te Şarkiyatçılık ve Geçmişten Günümüze Osmanlı Tarihçiliği", Troia Kültür Merkezi, A Amfisi, 21 Mayıs 2024 (Salı), saat 14:30.</vt:lpstr>
      <vt:lpstr>Etkinlikler 3: Trakya Üniversiteler Birliği Türk-Yunan Nüfus Mübadelesi Paneli, 13 Kasım 2024 Çarşamba, Saat: 11.00   Moderatör: • Prof. Dr. Aşkın KOYUNCU (Çanakkale Onsekiz Mart Üniversitesi, Balkan ve Ege Uygulama ve Araştırma Merkezi Müdürü)  Panelistler: • Prof. Dr. İbrahim ERDAL (Bozok Üniversitesi, Fen Edebiyat Fakültesi Tarih Bölümü) • Doç. Dr. Ayşegül ŞENTÜRK Yiğit (Süleyman Demirel Üniversitesi, İnsan ve Toplum Bilimleri Fakültesi, Tarih Bölümü) • Doç. Dr. Cengiz PARLAK (Çanakkale Onsekiz Mart Üniversitesi, İnsan ve Toplum Bilimleri Fakültesi, Tarih Bölümü) • Dr. Öğr. Üyesi Mithat ATABAY (Çanakkale Onsekiz Mart Üniversitesi, İnsan ve Toplum Bilimleri Fakültesi, Tarih Bölümü) </vt:lpstr>
      <vt:lpstr>Etkinlikler 3: Trakya Üniversiteler Birliği Türk-Yunan Nüfus Mübadelesi Paneli, 13 Kasım 2024 Çarşamba, Saat: 11.00   </vt:lpstr>
      <vt:lpstr>Etkinlikler 3: Trakya Üniversiteler Birliği Türk-Yunan Nüfus Mübadelesi Paneli, 13 Kasım 2024 Çarşamba, Saat: 11.00   </vt:lpstr>
      <vt:lpstr>Etkinlikler 3: Trakya Üniversiteler Birliği Türk-Yunan Nüfus Mübadelesi Paneli, 13 Kasım 2024 Çarşamba, Saat: 11.00   </vt:lpstr>
      <vt:lpstr>Etkinlikler 3: Trakya Üniversiteler Birliği Türk-Yunan Nüfus Mübadelesi Paneli, 13 Kasım 2024 Çarşamba, Saat: 11.00   </vt:lpstr>
      <vt:lpstr>Etkinlikler 3: Trakya Üniversiteler Birliği Türk-Yunan Nüfus Mübadelesi Paneli, 13 Kasım 2024 Çarşamba, Saat: 11.00   </vt:lpstr>
      <vt:lpstr>Etkinlikler 3: Trakya Üniversiteler Birliği Türk-Yunan Nüfus Mübadelesi Paneli, 13 Kasım 2024 Çarşamba, Saat: 11.00   </vt:lpstr>
      <vt:lpstr>Etkinlikler 3: Trakya Üniversiteler Birliği Türk-Yunan Nüfus Mübadelesi Paneli, 13 Kasım 2024 Çarşamba, Saat: 11.00   </vt:lpstr>
      <vt:lpstr>Etkinlikler 3: Trakya Üniversiteler Birliği Türk-Yunan Nüfus Mübadelesi Paneli, 13 Kasım 2024 Çarşamba, Saat: 11.00   </vt:lpstr>
      <vt:lpstr>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Didem Hekimoglu Tunc</dc:creator>
  <cp:lastModifiedBy>User</cp:lastModifiedBy>
  <cp:revision>16</cp:revision>
  <dcterms:created xsi:type="dcterms:W3CDTF">2023-01-10T15:35:45Z</dcterms:created>
  <dcterms:modified xsi:type="dcterms:W3CDTF">2025-07-18T20:22:59Z</dcterms:modified>
</cp:coreProperties>
</file>