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30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90" r:id="rId20"/>
    <p:sldId id="274" r:id="rId21"/>
    <p:sldId id="273" r:id="rId22"/>
    <p:sldId id="275" r:id="rId23"/>
    <p:sldId id="295" r:id="rId24"/>
    <p:sldId id="276" r:id="rId25"/>
    <p:sldId id="277" r:id="rId26"/>
    <p:sldId id="278" r:id="rId27"/>
    <p:sldId id="279" r:id="rId28"/>
    <p:sldId id="280" r:id="rId29"/>
    <p:sldId id="296" r:id="rId30"/>
    <p:sldId id="281" r:id="rId31"/>
    <p:sldId id="288" r:id="rId32"/>
    <p:sldId id="289" r:id="rId33"/>
    <p:sldId id="282" r:id="rId34"/>
    <p:sldId id="291" r:id="rId35"/>
    <p:sldId id="292" r:id="rId36"/>
    <p:sldId id="293" r:id="rId37"/>
    <p:sldId id="297" r:id="rId38"/>
    <p:sldId id="298" r:id="rId39"/>
    <p:sldId id="299" r:id="rId40"/>
    <p:sldId id="300" r:id="rId41"/>
    <p:sldId id="301" r:id="rId42"/>
    <p:sldId id="302" r:id="rId43"/>
    <p:sldId id="303" r:id="rId44"/>
    <p:sldId id="305" r:id="rId45"/>
    <p:sldId id="284" r:id="rId46"/>
    <p:sldId id="304" r:id="rId47"/>
    <p:sldId id="286" r:id="rId48"/>
    <p:sldId id="287"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AB4D"/>
    <a:srgbClr val="B3B5CF"/>
    <a:srgbClr val="314B6E"/>
    <a:srgbClr val="038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94660"/>
  </p:normalViewPr>
  <p:slideViewPr>
    <p:cSldViewPr snapToGrid="0">
      <p:cViewPr varScale="1">
        <p:scale>
          <a:sx n="69" d="100"/>
          <a:sy n="69" d="100"/>
        </p:scale>
        <p:origin x="6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B45ACE-F91B-4847-8D77-10D864C16EF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2C3F50D-9420-42E8-8F05-6DAEEC0C37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CD2EC28-3A63-4AE8-AF72-EE67D05AFD0E}"/>
              </a:ext>
            </a:extLst>
          </p:cNvPr>
          <p:cNvSpPr>
            <a:spLocks noGrp="1"/>
          </p:cNvSpPr>
          <p:nvPr>
            <p:ph type="dt" sz="half" idx="10"/>
          </p:nvPr>
        </p:nvSpPr>
        <p:spPr/>
        <p:txBody>
          <a:bodyPr/>
          <a:lstStyle/>
          <a:p>
            <a:fld id="{F50BF697-BDF6-45F2-BF36-4F3E15BADD03}" type="datetimeFigureOut">
              <a:rPr lang="tr-TR" smtClean="0"/>
              <a:t>9.10.2023</a:t>
            </a:fld>
            <a:endParaRPr lang="tr-TR"/>
          </a:p>
        </p:txBody>
      </p:sp>
      <p:sp>
        <p:nvSpPr>
          <p:cNvPr id="5" name="Alt Bilgi Yer Tutucusu 4">
            <a:extLst>
              <a:ext uri="{FF2B5EF4-FFF2-40B4-BE49-F238E27FC236}">
                <a16:creationId xmlns:a16="http://schemas.microsoft.com/office/drawing/2014/main" id="{73AB3378-0502-4B9F-993C-E9559E609EA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1E32005-46D4-433D-AEC9-73B462C339F2}"/>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1435339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74C0F4-9EA1-49EF-94AF-32C6A501171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83A3BAF-6133-4B0B-B784-ACBE151DB12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E4CD784-A19F-467F-87F0-4630B2976142}"/>
              </a:ext>
            </a:extLst>
          </p:cNvPr>
          <p:cNvSpPr>
            <a:spLocks noGrp="1"/>
          </p:cNvSpPr>
          <p:nvPr>
            <p:ph type="dt" sz="half" idx="10"/>
          </p:nvPr>
        </p:nvSpPr>
        <p:spPr/>
        <p:txBody>
          <a:bodyPr/>
          <a:lstStyle/>
          <a:p>
            <a:fld id="{F50BF697-BDF6-45F2-BF36-4F3E15BADD03}" type="datetimeFigureOut">
              <a:rPr lang="tr-TR" smtClean="0"/>
              <a:t>9.10.2023</a:t>
            </a:fld>
            <a:endParaRPr lang="tr-TR"/>
          </a:p>
        </p:txBody>
      </p:sp>
      <p:sp>
        <p:nvSpPr>
          <p:cNvPr id="5" name="Alt Bilgi Yer Tutucusu 4">
            <a:extLst>
              <a:ext uri="{FF2B5EF4-FFF2-40B4-BE49-F238E27FC236}">
                <a16:creationId xmlns:a16="http://schemas.microsoft.com/office/drawing/2014/main" id="{88400F52-8981-4B82-8995-627473C8FD8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FDD59BB-7FBD-4795-AF17-B44E9D4C17E9}"/>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388267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CC296E6-C735-48CA-95A6-F2260A64EBC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5D12B3A-F91C-43B1-A470-9FE80C80F6F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BA90667-244E-441F-80E6-59882D7A7F9F}"/>
              </a:ext>
            </a:extLst>
          </p:cNvPr>
          <p:cNvSpPr>
            <a:spLocks noGrp="1"/>
          </p:cNvSpPr>
          <p:nvPr>
            <p:ph type="dt" sz="half" idx="10"/>
          </p:nvPr>
        </p:nvSpPr>
        <p:spPr/>
        <p:txBody>
          <a:bodyPr/>
          <a:lstStyle/>
          <a:p>
            <a:fld id="{F50BF697-BDF6-45F2-BF36-4F3E15BADD03}" type="datetimeFigureOut">
              <a:rPr lang="tr-TR" smtClean="0"/>
              <a:t>9.10.2023</a:t>
            </a:fld>
            <a:endParaRPr lang="tr-TR"/>
          </a:p>
        </p:txBody>
      </p:sp>
      <p:sp>
        <p:nvSpPr>
          <p:cNvPr id="5" name="Alt Bilgi Yer Tutucusu 4">
            <a:extLst>
              <a:ext uri="{FF2B5EF4-FFF2-40B4-BE49-F238E27FC236}">
                <a16:creationId xmlns:a16="http://schemas.microsoft.com/office/drawing/2014/main" id="{48C23463-6B7E-4A05-9F00-3A4B8BA7F21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55FCD71-60EF-4D2F-A682-ABEE0C3710F3}"/>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120696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043CC0-1E68-4EEC-BE0B-29139F5C6B4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4289C00-5916-40E3-9B30-A10C6BF8031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98768EA-A959-4CFA-BEEE-770DCA44D5D8}"/>
              </a:ext>
            </a:extLst>
          </p:cNvPr>
          <p:cNvSpPr>
            <a:spLocks noGrp="1"/>
          </p:cNvSpPr>
          <p:nvPr>
            <p:ph type="dt" sz="half" idx="10"/>
          </p:nvPr>
        </p:nvSpPr>
        <p:spPr/>
        <p:txBody>
          <a:bodyPr/>
          <a:lstStyle/>
          <a:p>
            <a:fld id="{F50BF697-BDF6-45F2-BF36-4F3E15BADD03}" type="datetimeFigureOut">
              <a:rPr lang="tr-TR" smtClean="0"/>
              <a:t>9.10.2023</a:t>
            </a:fld>
            <a:endParaRPr lang="tr-TR"/>
          </a:p>
        </p:txBody>
      </p:sp>
      <p:sp>
        <p:nvSpPr>
          <p:cNvPr id="5" name="Alt Bilgi Yer Tutucusu 4">
            <a:extLst>
              <a:ext uri="{FF2B5EF4-FFF2-40B4-BE49-F238E27FC236}">
                <a16:creationId xmlns:a16="http://schemas.microsoft.com/office/drawing/2014/main" id="{B7CA389A-16FE-4C93-B5F2-660F838DF92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51233D7-F5E5-4F39-8CB8-0FC8F5139F3E}"/>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266400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3BA43D-F22C-4B2E-8CFD-F99F0929ECA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D6348B7-3322-4C33-BA2D-335315FB3B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DFC4B4F-5146-4FA0-AD97-97B8AFE5E84A}"/>
              </a:ext>
            </a:extLst>
          </p:cNvPr>
          <p:cNvSpPr>
            <a:spLocks noGrp="1"/>
          </p:cNvSpPr>
          <p:nvPr>
            <p:ph type="dt" sz="half" idx="10"/>
          </p:nvPr>
        </p:nvSpPr>
        <p:spPr/>
        <p:txBody>
          <a:bodyPr/>
          <a:lstStyle/>
          <a:p>
            <a:fld id="{F50BF697-BDF6-45F2-BF36-4F3E15BADD03}" type="datetimeFigureOut">
              <a:rPr lang="tr-TR" smtClean="0"/>
              <a:t>9.10.2023</a:t>
            </a:fld>
            <a:endParaRPr lang="tr-TR"/>
          </a:p>
        </p:txBody>
      </p:sp>
      <p:sp>
        <p:nvSpPr>
          <p:cNvPr id="5" name="Alt Bilgi Yer Tutucusu 4">
            <a:extLst>
              <a:ext uri="{FF2B5EF4-FFF2-40B4-BE49-F238E27FC236}">
                <a16:creationId xmlns:a16="http://schemas.microsoft.com/office/drawing/2014/main" id="{92D4E19E-7465-40E6-97DF-B9E6AE6DE1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D87870-0DE5-48C2-994D-6AAE71D19249}"/>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183437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D887BC-A3A0-44EE-9A81-28955A18B7C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D2C2E21-7EC9-498B-98E6-FE55F12948E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D0B3884-BAB8-4263-ACC7-E5B140E6D80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C30AFD9-226A-4776-94DC-6725608C6820}"/>
              </a:ext>
            </a:extLst>
          </p:cNvPr>
          <p:cNvSpPr>
            <a:spLocks noGrp="1"/>
          </p:cNvSpPr>
          <p:nvPr>
            <p:ph type="dt" sz="half" idx="10"/>
          </p:nvPr>
        </p:nvSpPr>
        <p:spPr/>
        <p:txBody>
          <a:bodyPr/>
          <a:lstStyle/>
          <a:p>
            <a:fld id="{F50BF697-BDF6-45F2-BF36-4F3E15BADD03}" type="datetimeFigureOut">
              <a:rPr lang="tr-TR" smtClean="0"/>
              <a:t>9.10.2023</a:t>
            </a:fld>
            <a:endParaRPr lang="tr-TR"/>
          </a:p>
        </p:txBody>
      </p:sp>
      <p:sp>
        <p:nvSpPr>
          <p:cNvPr id="6" name="Alt Bilgi Yer Tutucusu 5">
            <a:extLst>
              <a:ext uri="{FF2B5EF4-FFF2-40B4-BE49-F238E27FC236}">
                <a16:creationId xmlns:a16="http://schemas.microsoft.com/office/drawing/2014/main" id="{BF211BDF-EA76-4E20-A440-1E0EF958FA2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4EDE802-FAAD-4746-86E4-B626D0FF85E5}"/>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393765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8CAFC1-E369-4B41-8E91-EC11170AC26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9D871B1-D8E1-4CD0-ADCD-BF5E1C700D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58A084F-4E7D-486C-9328-8E1F312381B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E23475D-2FCF-484D-BEA5-CA0A7E21B6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70832E5-50A5-444A-B0A1-30463EB230A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943A77F-92BD-4A79-8B08-DCFB0BE8E059}"/>
              </a:ext>
            </a:extLst>
          </p:cNvPr>
          <p:cNvSpPr>
            <a:spLocks noGrp="1"/>
          </p:cNvSpPr>
          <p:nvPr>
            <p:ph type="dt" sz="half" idx="10"/>
          </p:nvPr>
        </p:nvSpPr>
        <p:spPr/>
        <p:txBody>
          <a:bodyPr/>
          <a:lstStyle/>
          <a:p>
            <a:fld id="{F50BF697-BDF6-45F2-BF36-4F3E15BADD03}" type="datetimeFigureOut">
              <a:rPr lang="tr-TR" smtClean="0"/>
              <a:t>9.10.2023</a:t>
            </a:fld>
            <a:endParaRPr lang="tr-TR"/>
          </a:p>
        </p:txBody>
      </p:sp>
      <p:sp>
        <p:nvSpPr>
          <p:cNvPr id="8" name="Alt Bilgi Yer Tutucusu 7">
            <a:extLst>
              <a:ext uri="{FF2B5EF4-FFF2-40B4-BE49-F238E27FC236}">
                <a16:creationId xmlns:a16="http://schemas.microsoft.com/office/drawing/2014/main" id="{9A37F0E6-F318-495E-9CF2-5A4AED5D38E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000D7C0-2A6F-43E7-A509-59A483ADDA66}"/>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1640133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F1F932-5852-40D2-821D-7210DA86221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CA0BFE9-2199-4BD5-8EA9-64FFE58692B9}"/>
              </a:ext>
            </a:extLst>
          </p:cNvPr>
          <p:cNvSpPr>
            <a:spLocks noGrp="1"/>
          </p:cNvSpPr>
          <p:nvPr>
            <p:ph type="dt" sz="half" idx="10"/>
          </p:nvPr>
        </p:nvSpPr>
        <p:spPr/>
        <p:txBody>
          <a:bodyPr/>
          <a:lstStyle/>
          <a:p>
            <a:fld id="{F50BF697-BDF6-45F2-BF36-4F3E15BADD03}" type="datetimeFigureOut">
              <a:rPr lang="tr-TR" smtClean="0"/>
              <a:t>9.10.2023</a:t>
            </a:fld>
            <a:endParaRPr lang="tr-TR"/>
          </a:p>
        </p:txBody>
      </p:sp>
      <p:sp>
        <p:nvSpPr>
          <p:cNvPr id="4" name="Alt Bilgi Yer Tutucusu 3">
            <a:extLst>
              <a:ext uri="{FF2B5EF4-FFF2-40B4-BE49-F238E27FC236}">
                <a16:creationId xmlns:a16="http://schemas.microsoft.com/office/drawing/2014/main" id="{49FFED52-C944-4B52-8A07-8EE6AF5472C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76D9CBE-4834-4167-A7A4-9B7C20DC5FCF}"/>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3922596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3C709C5-5D00-4DAB-95C6-2E5DFFDB127F}"/>
              </a:ext>
            </a:extLst>
          </p:cNvPr>
          <p:cNvSpPr>
            <a:spLocks noGrp="1"/>
          </p:cNvSpPr>
          <p:nvPr>
            <p:ph type="dt" sz="half" idx="10"/>
          </p:nvPr>
        </p:nvSpPr>
        <p:spPr/>
        <p:txBody>
          <a:bodyPr/>
          <a:lstStyle/>
          <a:p>
            <a:fld id="{F50BF697-BDF6-45F2-BF36-4F3E15BADD03}" type="datetimeFigureOut">
              <a:rPr lang="tr-TR" smtClean="0"/>
              <a:t>9.10.2023</a:t>
            </a:fld>
            <a:endParaRPr lang="tr-TR"/>
          </a:p>
        </p:txBody>
      </p:sp>
      <p:sp>
        <p:nvSpPr>
          <p:cNvPr id="3" name="Alt Bilgi Yer Tutucusu 2">
            <a:extLst>
              <a:ext uri="{FF2B5EF4-FFF2-40B4-BE49-F238E27FC236}">
                <a16:creationId xmlns:a16="http://schemas.microsoft.com/office/drawing/2014/main" id="{EA1CF158-823B-46EA-8F7D-8180A4A4F50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B78C168-4468-4C88-9401-7E025C3DBB7D}"/>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131188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15CE1F-15A0-4946-AE00-720D38CD6C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34A00FC-F8E6-4640-BEFC-29E8D59085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0F4BD92-46B3-49CB-ADCF-1B64E0DDA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5E4CA52-B86D-4C51-81AA-38CA86A117DD}"/>
              </a:ext>
            </a:extLst>
          </p:cNvPr>
          <p:cNvSpPr>
            <a:spLocks noGrp="1"/>
          </p:cNvSpPr>
          <p:nvPr>
            <p:ph type="dt" sz="half" idx="10"/>
          </p:nvPr>
        </p:nvSpPr>
        <p:spPr/>
        <p:txBody>
          <a:bodyPr/>
          <a:lstStyle/>
          <a:p>
            <a:fld id="{F50BF697-BDF6-45F2-BF36-4F3E15BADD03}" type="datetimeFigureOut">
              <a:rPr lang="tr-TR" smtClean="0"/>
              <a:t>9.10.2023</a:t>
            </a:fld>
            <a:endParaRPr lang="tr-TR"/>
          </a:p>
        </p:txBody>
      </p:sp>
      <p:sp>
        <p:nvSpPr>
          <p:cNvPr id="6" name="Alt Bilgi Yer Tutucusu 5">
            <a:extLst>
              <a:ext uri="{FF2B5EF4-FFF2-40B4-BE49-F238E27FC236}">
                <a16:creationId xmlns:a16="http://schemas.microsoft.com/office/drawing/2014/main" id="{F764EAA3-D7AE-41ED-BA11-11D1B4737CE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38C2413-50EB-426C-9E1E-1D7A566A9E79}"/>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74726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774024-A516-452B-84AA-6A857DDF2FB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CD4837D-022E-4ADC-B8C7-47410B196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728B984E-2E9F-4489-B6A4-43F911DE3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369AE1E-4364-43BE-A3FE-7644A48A4DEB}"/>
              </a:ext>
            </a:extLst>
          </p:cNvPr>
          <p:cNvSpPr>
            <a:spLocks noGrp="1"/>
          </p:cNvSpPr>
          <p:nvPr>
            <p:ph type="dt" sz="half" idx="10"/>
          </p:nvPr>
        </p:nvSpPr>
        <p:spPr/>
        <p:txBody>
          <a:bodyPr/>
          <a:lstStyle/>
          <a:p>
            <a:fld id="{F50BF697-BDF6-45F2-BF36-4F3E15BADD03}" type="datetimeFigureOut">
              <a:rPr lang="tr-TR" smtClean="0"/>
              <a:t>9.10.2023</a:t>
            </a:fld>
            <a:endParaRPr lang="tr-TR"/>
          </a:p>
        </p:txBody>
      </p:sp>
      <p:sp>
        <p:nvSpPr>
          <p:cNvPr id="6" name="Alt Bilgi Yer Tutucusu 5">
            <a:extLst>
              <a:ext uri="{FF2B5EF4-FFF2-40B4-BE49-F238E27FC236}">
                <a16:creationId xmlns:a16="http://schemas.microsoft.com/office/drawing/2014/main" id="{0E16CE43-E4C1-4D26-A40C-80CE08935A1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DB1EE60-92E2-490C-978F-461F2348824E}"/>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323136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12E7E04-A06A-41EB-9B69-8694CFBC9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2974FAA-9A37-41A6-ABBF-E844373545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143B9E8-79DD-45DA-A9FE-9A26EC793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BF697-BDF6-45F2-BF36-4F3E15BADD03}" type="datetimeFigureOut">
              <a:rPr lang="tr-TR" smtClean="0"/>
              <a:t>9.10.2023</a:t>
            </a:fld>
            <a:endParaRPr lang="tr-TR"/>
          </a:p>
        </p:txBody>
      </p:sp>
      <p:sp>
        <p:nvSpPr>
          <p:cNvPr id="5" name="Alt Bilgi Yer Tutucusu 4">
            <a:extLst>
              <a:ext uri="{FF2B5EF4-FFF2-40B4-BE49-F238E27FC236}">
                <a16:creationId xmlns:a16="http://schemas.microsoft.com/office/drawing/2014/main" id="{671BA131-CCAE-48CE-B05C-56B9EFF6DE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272C616-723E-4654-AB9F-7750B3143E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16E9C-E44D-44CA-99C9-3CC217B9AE10}" type="slidenum">
              <a:rPr lang="tr-TR" smtClean="0"/>
              <a:t>‹#›</a:t>
            </a:fld>
            <a:endParaRPr lang="tr-TR"/>
          </a:p>
        </p:txBody>
      </p:sp>
    </p:spTree>
    <p:extLst>
      <p:ext uri="{BB962C8B-B14F-4D97-AF65-F5344CB8AC3E}">
        <p14:creationId xmlns:p14="http://schemas.microsoft.com/office/powerpoint/2010/main" val="2342366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x-fiwP6ah6A?feature=oemb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unite.edu.mk/en/"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nNyrxCTD1N0?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6.xml"/><Relationship Id="rId1" Type="http://schemas.openxmlformats.org/officeDocument/2006/relationships/video" Target="https://www.youtube.com/embed/DXlexzqHmuA?feature=oembed"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unzulekurt@comu.edu.tr" TargetMode="External"/><Relationship Id="rId7" Type="http://schemas.openxmlformats.org/officeDocument/2006/relationships/hyperlink" Target="mailto:oguz.cicak@comu.edu.tr" TargetMode="External"/><Relationship Id="rId2" Type="http://schemas.openxmlformats.org/officeDocument/2006/relationships/hyperlink" Target="mailto:n_dilbaz@comu.edu.tr" TargetMode="External"/><Relationship Id="rId1" Type="http://schemas.openxmlformats.org/officeDocument/2006/relationships/slideLayout" Target="../slideLayouts/slideLayout2.xml"/><Relationship Id="rId6" Type="http://schemas.openxmlformats.org/officeDocument/2006/relationships/hyperlink" Target="mailto:esrademirel@comu.edu.tr" TargetMode="External"/><Relationship Id="rId5" Type="http://schemas.openxmlformats.org/officeDocument/2006/relationships/hyperlink" Target="mailto:rukiyesonmez@gmail.com" TargetMode="External"/><Relationship Id="rId4" Type="http://schemas.openxmlformats.org/officeDocument/2006/relationships/hyperlink" Target="mailto:balbayrak@comu.edu.tr"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9 Resim">
            <a:extLst>
              <a:ext uri="{FF2B5EF4-FFF2-40B4-BE49-F238E27FC236}">
                <a16:creationId xmlns:a16="http://schemas.microsoft.com/office/drawing/2014/main" id="{F34B1CCB-9A6E-95BE-2939-F25BA0F1B3AD}"/>
              </a:ext>
            </a:extLst>
          </p:cNvPr>
          <p:cNvPicPr/>
          <p:nvPr/>
        </p:nvPicPr>
        <p:blipFill>
          <a:blip r:embed="rId2"/>
          <a:stretch/>
        </p:blipFill>
        <p:spPr>
          <a:xfrm>
            <a:off x="3884751" y="618554"/>
            <a:ext cx="4422498" cy="5620891"/>
          </a:xfrm>
          <a:prstGeom prst="rect">
            <a:avLst/>
          </a:prstGeom>
          <a:ln w="38100">
            <a:solidFill>
              <a:srgbClr val="002060"/>
            </a:solidFill>
          </a:ln>
        </p:spPr>
      </p:pic>
    </p:spTree>
    <p:extLst>
      <p:ext uri="{BB962C8B-B14F-4D97-AF65-F5344CB8AC3E}">
        <p14:creationId xmlns:p14="http://schemas.microsoft.com/office/powerpoint/2010/main" val="207361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349D72-1C0C-6AE5-BA74-5C505BFFF9BF}"/>
              </a:ext>
            </a:extLst>
          </p:cNvPr>
          <p:cNvSpPr>
            <a:spLocks noGrp="1"/>
          </p:cNvSpPr>
          <p:nvPr>
            <p:ph type="title"/>
          </p:nvPr>
        </p:nvSpPr>
        <p:spPr/>
        <p:txBody>
          <a:bodyPr/>
          <a:lstStyle/>
          <a:p>
            <a:r>
              <a:rPr lang="tr-TR" dirty="0"/>
              <a:t>SINAVLAR</a:t>
            </a:r>
          </a:p>
        </p:txBody>
      </p:sp>
      <p:sp>
        <p:nvSpPr>
          <p:cNvPr id="3" name="İçerik Yer Tutucusu 2">
            <a:extLst>
              <a:ext uri="{FF2B5EF4-FFF2-40B4-BE49-F238E27FC236}">
                <a16:creationId xmlns:a16="http://schemas.microsoft.com/office/drawing/2014/main" id="{60B88B24-F00D-D143-2A19-680E05B67E98}"/>
              </a:ext>
            </a:extLst>
          </p:cNvPr>
          <p:cNvSpPr>
            <a:spLocks noGrp="1"/>
          </p:cNvSpPr>
          <p:nvPr>
            <p:ph idx="1"/>
          </p:nvPr>
        </p:nvSpPr>
        <p:spPr/>
        <p:txBody>
          <a:bodyPr>
            <a:normAutofit fontScale="92500" lnSpcReduction="10000"/>
          </a:bodyPr>
          <a:lstStyle/>
          <a:p>
            <a:r>
              <a:rPr lang="tr-TR" dirty="0">
                <a:solidFill>
                  <a:schemeClr val="accent2"/>
                </a:solidFill>
              </a:rPr>
              <a:t>Ara sınavlar: </a:t>
            </a:r>
            <a:r>
              <a:rPr lang="tr-TR" dirty="0"/>
              <a:t>her ders için en az bir kez yapılır. </a:t>
            </a:r>
          </a:p>
          <a:p>
            <a:r>
              <a:rPr lang="tr-TR" dirty="0">
                <a:solidFill>
                  <a:schemeClr val="accent2"/>
                </a:solidFill>
              </a:rPr>
              <a:t>Yarıyıl sonu sınavları: </a:t>
            </a:r>
            <a:r>
              <a:rPr lang="tr-TR" dirty="0"/>
              <a:t>En az on dört haftalık eğitim-öğretim döneminden sonraki iki hafta içerisinde yapılır. Her ders için yarıyıl sonu sınavı yapılır. Yarıyıl sonu sınavına katılmayan öğrenciler o dersten başarısız sayılır ve başarı notu olarak FF verilir. Yarıyıl sonu sınavı için mazeret sınavı açılmaz.</a:t>
            </a:r>
          </a:p>
          <a:p>
            <a:r>
              <a:rPr lang="tr-TR" dirty="0">
                <a:solidFill>
                  <a:schemeClr val="accent2"/>
                </a:solidFill>
              </a:rPr>
              <a:t>Mazeret sınavları: </a:t>
            </a:r>
            <a:r>
              <a:rPr lang="tr-TR" dirty="0"/>
              <a:t>Haklı ve geçerli nedenlere dayalı mazereti dolayısıyla ara sınava katılmayan ve durumunu belgeleyen öğrencilerin mazeretlerinin kabul edilmesi halinde, öğrencinin katılmadığı ara sınavlar öğretim elemanının belirlediği tarihte yazılı olarak yapılır. Mazeret sınavlarına herhangi bir nedenle girmeyen öğrencilere, tekrar mazeret sınavı açılmaz.</a:t>
            </a:r>
          </a:p>
          <a:p>
            <a:r>
              <a:rPr lang="tr-TR" dirty="0">
                <a:solidFill>
                  <a:schemeClr val="accent2"/>
                </a:solidFill>
              </a:rPr>
              <a:t>Bütünleme sınavları: </a:t>
            </a:r>
            <a:r>
              <a:rPr lang="tr-TR" dirty="0"/>
              <a:t>Dönem sonu sınavları sonucunda başarısız olanlar başarısız oldukları derslerin bütünleme sınavlarına girebilirler. </a:t>
            </a:r>
          </a:p>
          <a:p>
            <a:endParaRPr lang="tr-TR" dirty="0"/>
          </a:p>
        </p:txBody>
      </p:sp>
    </p:spTree>
    <p:extLst>
      <p:ext uri="{BB962C8B-B14F-4D97-AF65-F5344CB8AC3E}">
        <p14:creationId xmlns:p14="http://schemas.microsoft.com/office/powerpoint/2010/main" val="378149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CE1C81-EB4D-B5A5-1040-D9E80A550AAC}"/>
              </a:ext>
            </a:extLst>
          </p:cNvPr>
          <p:cNvSpPr>
            <a:spLocks noGrp="1"/>
          </p:cNvSpPr>
          <p:nvPr>
            <p:ph type="title"/>
          </p:nvPr>
        </p:nvSpPr>
        <p:spPr/>
        <p:txBody>
          <a:bodyPr/>
          <a:lstStyle/>
          <a:p>
            <a:r>
              <a:rPr lang="tr-TR" dirty="0"/>
              <a:t>DERS GEÇME SİSTEMİ</a:t>
            </a:r>
          </a:p>
        </p:txBody>
      </p:sp>
      <p:sp>
        <p:nvSpPr>
          <p:cNvPr id="3" name="İçerik Yer Tutucusu 2">
            <a:extLst>
              <a:ext uri="{FF2B5EF4-FFF2-40B4-BE49-F238E27FC236}">
                <a16:creationId xmlns:a16="http://schemas.microsoft.com/office/drawing/2014/main" id="{CF411834-8D5D-BFFB-D19A-AC83D9D09CCD}"/>
              </a:ext>
            </a:extLst>
          </p:cNvPr>
          <p:cNvSpPr>
            <a:spLocks noGrp="1"/>
          </p:cNvSpPr>
          <p:nvPr>
            <p:ph idx="1"/>
          </p:nvPr>
        </p:nvSpPr>
        <p:spPr/>
        <p:txBody>
          <a:bodyPr/>
          <a:lstStyle/>
          <a:p>
            <a:pPr marL="0" indent="0">
              <a:buNone/>
            </a:pPr>
            <a:r>
              <a:rPr lang="tr-TR" dirty="0"/>
              <a:t>Başarı Notu;</a:t>
            </a:r>
          </a:p>
          <a:p>
            <a:r>
              <a:rPr lang="tr-TR" dirty="0">
                <a:solidFill>
                  <a:schemeClr val="accent2"/>
                </a:solidFill>
              </a:rPr>
              <a:t>Ara sınav</a:t>
            </a:r>
            <a:r>
              <a:rPr lang="tr-TR" dirty="0"/>
              <a:t> ve dönem içi etkinliklerden (Uygulama ,staj, seminer, proje, ödev, laboratuvar  ve benzeri.) alınan notların ortalamasının </a:t>
            </a:r>
            <a:r>
              <a:rPr lang="tr-TR" dirty="0">
                <a:solidFill>
                  <a:schemeClr val="accent2"/>
                </a:solidFill>
              </a:rPr>
              <a:t>% 40</a:t>
            </a:r>
            <a:r>
              <a:rPr lang="tr-TR" dirty="0"/>
              <a:t>’ı, </a:t>
            </a:r>
          </a:p>
          <a:p>
            <a:r>
              <a:rPr lang="tr-TR" dirty="0">
                <a:solidFill>
                  <a:schemeClr val="accent1"/>
                </a:solidFill>
              </a:rPr>
              <a:t>Yarıyıl sonu </a:t>
            </a:r>
            <a:r>
              <a:rPr lang="tr-TR" dirty="0"/>
              <a:t>veya bütünleme sınav notunun </a:t>
            </a:r>
            <a:r>
              <a:rPr lang="tr-TR" dirty="0">
                <a:solidFill>
                  <a:schemeClr val="accent1"/>
                </a:solidFill>
              </a:rPr>
              <a:t>% 60 </a:t>
            </a:r>
            <a:r>
              <a:rPr lang="tr-TR" dirty="0"/>
              <a:t>katkısı alınarak</a:t>
            </a:r>
          </a:p>
          <a:p>
            <a:pPr marL="0" indent="0">
              <a:buNone/>
            </a:pPr>
            <a:r>
              <a:rPr lang="tr-TR" dirty="0"/>
              <a:t>hesaplanır.</a:t>
            </a:r>
          </a:p>
          <a:p>
            <a:endParaRPr lang="tr-TR" dirty="0"/>
          </a:p>
        </p:txBody>
      </p:sp>
    </p:spTree>
    <p:extLst>
      <p:ext uri="{BB962C8B-B14F-4D97-AF65-F5344CB8AC3E}">
        <p14:creationId xmlns:p14="http://schemas.microsoft.com/office/powerpoint/2010/main" val="177110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9ACDDC-FF6C-61C9-FFEC-F24605409425}"/>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8CBBDEBD-2B7D-4158-CECC-15414CDB4818}"/>
              </a:ext>
            </a:extLst>
          </p:cNvPr>
          <p:cNvSpPr>
            <a:spLocks noGrp="1"/>
          </p:cNvSpPr>
          <p:nvPr>
            <p:ph idx="1"/>
          </p:nvPr>
        </p:nvSpPr>
        <p:spPr/>
        <p:txBody>
          <a:bodyPr/>
          <a:lstStyle/>
          <a:p>
            <a:r>
              <a:rPr lang="tr-TR" dirty="0"/>
              <a:t>Bir dersin Vize notu 100 bile olsa, o dersten geçmek için Final sınavından ve/veya bütünleme sınavından en az 50 alınması koşulu vardır. </a:t>
            </a:r>
          </a:p>
          <a:p>
            <a:r>
              <a:rPr lang="tr-TR" dirty="0"/>
              <a:t>Finalden 50'nin altında alınan dersten bütünleme sınavına  girilir. </a:t>
            </a:r>
          </a:p>
          <a:p>
            <a:r>
              <a:rPr lang="tr-TR" dirty="0"/>
              <a:t>Bütünlemeye sadece FF ve FD harf notu olan derslerden girilebilir.</a:t>
            </a:r>
          </a:p>
          <a:p>
            <a:endParaRPr lang="tr-TR" dirty="0"/>
          </a:p>
        </p:txBody>
      </p:sp>
    </p:spTree>
    <p:extLst>
      <p:ext uri="{BB962C8B-B14F-4D97-AF65-F5344CB8AC3E}">
        <p14:creationId xmlns:p14="http://schemas.microsoft.com/office/powerpoint/2010/main" val="1216031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CBDDD5-A961-FF97-DFFC-F4C153B03844}"/>
              </a:ext>
            </a:extLst>
          </p:cNvPr>
          <p:cNvSpPr>
            <a:spLocks noGrp="1"/>
          </p:cNvSpPr>
          <p:nvPr>
            <p:ph type="title"/>
          </p:nvPr>
        </p:nvSpPr>
        <p:spPr>
          <a:xfrm>
            <a:off x="838200" y="163816"/>
            <a:ext cx="10515600" cy="964911"/>
          </a:xfrm>
        </p:spPr>
        <p:txBody>
          <a:bodyPr>
            <a:normAutofit/>
          </a:bodyPr>
          <a:lstStyle/>
          <a:p>
            <a:r>
              <a:rPr lang="tr-TR" dirty="0"/>
              <a:t>Harf Notu Değerlendirme Tablosu</a:t>
            </a:r>
          </a:p>
        </p:txBody>
      </p:sp>
      <p:graphicFrame>
        <p:nvGraphicFramePr>
          <p:cNvPr id="4" name="Table 1">
            <a:extLst>
              <a:ext uri="{FF2B5EF4-FFF2-40B4-BE49-F238E27FC236}">
                <a16:creationId xmlns:a16="http://schemas.microsoft.com/office/drawing/2014/main" id="{08EA1767-26E5-3D9F-68E3-F8B46CE0826E}"/>
              </a:ext>
            </a:extLst>
          </p:cNvPr>
          <p:cNvGraphicFramePr/>
          <p:nvPr>
            <p:extLst>
              <p:ext uri="{D42A27DB-BD31-4B8C-83A1-F6EECF244321}">
                <p14:modId xmlns:p14="http://schemas.microsoft.com/office/powerpoint/2010/main" val="1278404417"/>
              </p:ext>
            </p:extLst>
          </p:nvPr>
        </p:nvGraphicFramePr>
        <p:xfrm>
          <a:off x="2788595" y="1128727"/>
          <a:ext cx="6614809" cy="5009077"/>
        </p:xfrm>
        <a:graphic>
          <a:graphicData uri="http://schemas.openxmlformats.org/drawingml/2006/table">
            <a:tbl>
              <a:tblPr>
                <a:tableStyleId>{2D5ABB26-0587-4C30-8999-92F81FD0307C}</a:tableStyleId>
              </a:tblPr>
              <a:tblGrid>
                <a:gridCol w="3311448">
                  <a:extLst>
                    <a:ext uri="{9D8B030D-6E8A-4147-A177-3AD203B41FA5}">
                      <a16:colId xmlns:a16="http://schemas.microsoft.com/office/drawing/2014/main" val="20000"/>
                    </a:ext>
                  </a:extLst>
                </a:gridCol>
                <a:gridCol w="1701955">
                  <a:extLst>
                    <a:ext uri="{9D8B030D-6E8A-4147-A177-3AD203B41FA5}">
                      <a16:colId xmlns:a16="http://schemas.microsoft.com/office/drawing/2014/main" val="20001"/>
                    </a:ext>
                  </a:extLst>
                </a:gridCol>
                <a:gridCol w="1601406">
                  <a:extLst>
                    <a:ext uri="{9D8B030D-6E8A-4147-A177-3AD203B41FA5}">
                      <a16:colId xmlns:a16="http://schemas.microsoft.com/office/drawing/2014/main" val="20002"/>
                    </a:ext>
                  </a:extLst>
                </a:gridCol>
              </a:tblGrid>
              <a:tr h="484378">
                <a:tc>
                  <a:txBody>
                    <a:bodyPr/>
                    <a:lstStyle/>
                    <a:p>
                      <a:pPr algn="ctr">
                        <a:lnSpc>
                          <a:spcPct val="101000"/>
                        </a:lnSpc>
                      </a:pPr>
                      <a:r>
                        <a:rPr lang="tr-TR" sz="1600" b="1" strike="noStrike" spc="-1" dirty="0">
                          <a:solidFill>
                            <a:srgbClr val="000000"/>
                          </a:solidFill>
                        </a:rPr>
                        <a:t>PUAN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00000"/>
                          </a:solidFill>
                        </a:rPr>
                        <a:t>YARIYIL SONU BAŞARI NOTU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00000"/>
                          </a:solidFill>
                        </a:rPr>
                        <a:t>KATSAYISI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0"/>
                  </a:ext>
                </a:extLst>
              </a:tr>
              <a:tr h="262759">
                <a:tc>
                  <a:txBody>
                    <a:bodyPr/>
                    <a:lstStyle/>
                    <a:p>
                      <a:pPr algn="ctr">
                        <a:lnSpc>
                          <a:spcPct val="101000"/>
                        </a:lnSpc>
                      </a:pPr>
                      <a:r>
                        <a:rPr lang="tr-TR" sz="1600" b="1" strike="noStrike" spc="-1" dirty="0">
                          <a:solidFill>
                            <a:srgbClr val="037626"/>
                          </a:solidFill>
                        </a:rPr>
                        <a:t>90 – 100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AA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4.00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1"/>
                  </a:ext>
                </a:extLst>
              </a:tr>
              <a:tr h="262759">
                <a:tc>
                  <a:txBody>
                    <a:bodyPr/>
                    <a:lstStyle/>
                    <a:p>
                      <a:pPr algn="ctr">
                        <a:lnSpc>
                          <a:spcPct val="101000"/>
                        </a:lnSpc>
                      </a:pPr>
                      <a:r>
                        <a:rPr lang="tr-TR" sz="1600" b="1" strike="noStrike" spc="-1">
                          <a:solidFill>
                            <a:srgbClr val="037626"/>
                          </a:solidFill>
                        </a:rPr>
                        <a:t>85 – 89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BA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3.50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2"/>
                  </a:ext>
                </a:extLst>
              </a:tr>
              <a:tr h="262759">
                <a:tc>
                  <a:txBody>
                    <a:bodyPr/>
                    <a:lstStyle/>
                    <a:p>
                      <a:pPr algn="ctr">
                        <a:lnSpc>
                          <a:spcPct val="101000"/>
                        </a:lnSpc>
                      </a:pPr>
                      <a:r>
                        <a:rPr lang="tr-TR" sz="1600" b="1" strike="noStrike" spc="-1" dirty="0">
                          <a:solidFill>
                            <a:srgbClr val="037626"/>
                          </a:solidFill>
                        </a:rPr>
                        <a:t>80 – 84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BB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37626"/>
                          </a:solidFill>
                        </a:rPr>
                        <a:t>3.00 </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3"/>
                  </a:ext>
                </a:extLst>
              </a:tr>
              <a:tr h="262759">
                <a:tc>
                  <a:txBody>
                    <a:bodyPr/>
                    <a:lstStyle/>
                    <a:p>
                      <a:pPr algn="ctr">
                        <a:lnSpc>
                          <a:spcPct val="101000"/>
                        </a:lnSpc>
                      </a:pPr>
                      <a:r>
                        <a:rPr lang="tr-TR" sz="1600" b="1" strike="noStrike" spc="-1">
                          <a:solidFill>
                            <a:srgbClr val="00B0F0"/>
                          </a:solidFill>
                        </a:rPr>
                        <a:t>70 – 79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0B0F0"/>
                          </a:solidFill>
                        </a:rPr>
                        <a:t>CB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0B0F0"/>
                          </a:solidFill>
                        </a:rPr>
                        <a:t>2.50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4"/>
                  </a:ext>
                </a:extLst>
              </a:tr>
              <a:tr h="262759">
                <a:tc>
                  <a:txBody>
                    <a:bodyPr/>
                    <a:lstStyle/>
                    <a:p>
                      <a:pPr algn="ctr">
                        <a:lnSpc>
                          <a:spcPct val="101000"/>
                        </a:lnSpc>
                      </a:pPr>
                      <a:r>
                        <a:rPr lang="tr-TR" sz="1600" b="1" strike="noStrike" spc="-1" dirty="0">
                          <a:solidFill>
                            <a:srgbClr val="00B0F0"/>
                          </a:solidFill>
                        </a:rPr>
                        <a:t>60 – 69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0B0F0"/>
                          </a:solidFill>
                        </a:rPr>
                        <a:t>CC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0B0F0"/>
                          </a:solidFill>
                        </a:rPr>
                        <a:t>2.00 </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5"/>
                  </a:ext>
                </a:extLst>
              </a:tr>
              <a:tr h="262759">
                <a:tc>
                  <a:txBody>
                    <a:bodyPr/>
                    <a:lstStyle/>
                    <a:p>
                      <a:pPr algn="ctr">
                        <a:lnSpc>
                          <a:spcPct val="101000"/>
                        </a:lnSpc>
                      </a:pPr>
                      <a:r>
                        <a:rPr lang="tr-TR" sz="1600" b="1" strike="noStrike" spc="-1" dirty="0">
                          <a:solidFill>
                            <a:srgbClr val="7030A0"/>
                          </a:solidFill>
                        </a:rPr>
                        <a:t>55 – 59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7030A0"/>
                          </a:solidFill>
                        </a:rPr>
                        <a:t>DC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7030A0"/>
                          </a:solidFill>
                        </a:rPr>
                        <a:t>1.50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6"/>
                  </a:ext>
                </a:extLst>
              </a:tr>
              <a:tr h="262759">
                <a:tc>
                  <a:txBody>
                    <a:bodyPr/>
                    <a:lstStyle/>
                    <a:p>
                      <a:pPr algn="ctr">
                        <a:lnSpc>
                          <a:spcPct val="101000"/>
                        </a:lnSpc>
                      </a:pPr>
                      <a:r>
                        <a:rPr lang="tr-TR" sz="1600" b="1" strike="noStrike" spc="-1">
                          <a:solidFill>
                            <a:srgbClr val="7030A0"/>
                          </a:solidFill>
                        </a:rPr>
                        <a:t>50 – 54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7030A0"/>
                          </a:solidFill>
                        </a:rPr>
                        <a:t>DD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7030A0"/>
                          </a:solidFill>
                        </a:rPr>
                        <a:t>1.00 </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7"/>
                  </a:ext>
                </a:extLst>
              </a:tr>
              <a:tr h="262759">
                <a:tc>
                  <a:txBody>
                    <a:bodyPr/>
                    <a:lstStyle/>
                    <a:p>
                      <a:pPr algn="ctr">
                        <a:lnSpc>
                          <a:spcPct val="101000"/>
                        </a:lnSpc>
                      </a:pPr>
                      <a:r>
                        <a:rPr lang="tr-TR" sz="1600" b="1" strike="noStrike" spc="-1">
                          <a:solidFill>
                            <a:srgbClr val="C00000"/>
                          </a:solidFill>
                        </a:rPr>
                        <a:t>40 – 49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C00000"/>
                          </a:solidFill>
                        </a:rPr>
                        <a:t>FD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0.50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8"/>
                  </a:ext>
                </a:extLst>
              </a:tr>
              <a:tr h="262759">
                <a:tc>
                  <a:txBody>
                    <a:bodyPr/>
                    <a:lstStyle/>
                    <a:p>
                      <a:pPr algn="ctr">
                        <a:lnSpc>
                          <a:spcPct val="101000"/>
                        </a:lnSpc>
                      </a:pPr>
                      <a:r>
                        <a:rPr lang="tr-TR" sz="1600" b="1" strike="noStrike" spc="-1">
                          <a:solidFill>
                            <a:srgbClr val="C00000"/>
                          </a:solidFill>
                        </a:rPr>
                        <a:t>0 –  39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FF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0.00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9"/>
                  </a:ext>
                </a:extLst>
              </a:tr>
              <a:tr h="298865">
                <a:tc>
                  <a:txBody>
                    <a:bodyPr/>
                    <a:lstStyle/>
                    <a:p>
                      <a:pPr algn="ctr">
                        <a:lnSpc>
                          <a:spcPct val="101000"/>
                        </a:lnSpc>
                      </a:pPr>
                      <a:r>
                        <a:rPr lang="tr-TR" sz="1600" b="1" strike="noStrike" spc="-1">
                          <a:solidFill>
                            <a:srgbClr val="037626"/>
                          </a:solidFill>
                        </a:rPr>
                        <a:t>Yeterli (Beden Eğitimi ve STAJ için)</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YE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10"/>
                  </a:ext>
                </a:extLst>
              </a:tr>
              <a:tr h="298865">
                <a:tc>
                  <a:txBody>
                    <a:bodyPr/>
                    <a:lstStyle/>
                    <a:p>
                      <a:pPr algn="ctr">
                        <a:lnSpc>
                          <a:spcPct val="101000"/>
                        </a:lnSpc>
                      </a:pPr>
                      <a:r>
                        <a:rPr lang="tr-TR" sz="1600" b="1" strike="noStrike" spc="-1">
                          <a:solidFill>
                            <a:srgbClr val="C00000"/>
                          </a:solidFill>
                        </a:rPr>
                        <a:t>Yetersiz(Beden Eğitimi ve STAJ için)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YS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11"/>
                  </a:ext>
                </a:extLst>
              </a:tr>
              <a:tr h="662436">
                <a:tc>
                  <a:txBody>
                    <a:bodyPr/>
                    <a:lstStyle/>
                    <a:p>
                      <a:pPr algn="ctr">
                        <a:lnSpc>
                          <a:spcPct val="101000"/>
                        </a:lnSpc>
                      </a:pPr>
                      <a:r>
                        <a:rPr lang="tr-TR" sz="1600" b="1" strike="noStrike" spc="-1">
                          <a:solidFill>
                            <a:srgbClr val="000000"/>
                          </a:solidFill>
                        </a:rPr>
                        <a:t>Devamsız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00000"/>
                          </a:solidFill>
                        </a:rPr>
                        <a:t>DS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00000"/>
                          </a:solidFill>
                        </a:rPr>
                        <a:t>0.00 </a:t>
                      </a:r>
                      <a:br>
                        <a:rPr sz="2400" dirty="0"/>
                      </a:br>
                      <a:r>
                        <a:rPr lang="tr-TR" sz="1600" b="1" strike="noStrike" spc="-1" dirty="0">
                          <a:solidFill>
                            <a:srgbClr val="000000"/>
                          </a:solidFill>
                        </a:rPr>
                        <a:t>(Kredili Dersler için)</a:t>
                      </a:r>
                      <a:endParaRPr lang="tr-TR" sz="1600" b="0" strike="noStrike" spc="-1" dirty="0">
                        <a:latin typeface="Times New Roman" panose="02020603050405020304" pitchFamily="18" charset="0"/>
                        <a:cs typeface="Times New Roman" panose="02020603050405020304" pitchFamily="18" charset="0"/>
                      </a:endParaRPr>
                    </a:p>
                  </a:txBody>
                  <a:tcPr marL="43920" marR="4392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657776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47175F-DFD6-9A52-AD84-EF139B9EFE00}"/>
              </a:ext>
            </a:extLst>
          </p:cNvPr>
          <p:cNvSpPr>
            <a:spLocks noGrp="1"/>
          </p:cNvSpPr>
          <p:nvPr>
            <p:ph type="title"/>
          </p:nvPr>
        </p:nvSpPr>
        <p:spPr/>
        <p:txBody>
          <a:bodyPr/>
          <a:lstStyle/>
          <a:p>
            <a:r>
              <a:rPr lang="tr-TR" dirty="0"/>
              <a:t>Bir öğrenci, bir dersten</a:t>
            </a:r>
          </a:p>
        </p:txBody>
      </p:sp>
      <p:sp>
        <p:nvSpPr>
          <p:cNvPr id="3" name="İçerik Yer Tutucusu 2">
            <a:extLst>
              <a:ext uri="{FF2B5EF4-FFF2-40B4-BE49-F238E27FC236}">
                <a16:creationId xmlns:a16="http://schemas.microsoft.com/office/drawing/2014/main" id="{4515A827-5153-62AF-7C6D-BC3C73793169}"/>
              </a:ext>
            </a:extLst>
          </p:cNvPr>
          <p:cNvSpPr>
            <a:spLocks noGrp="1"/>
          </p:cNvSpPr>
          <p:nvPr>
            <p:ph idx="1"/>
          </p:nvPr>
        </p:nvSpPr>
        <p:spPr/>
        <p:txBody>
          <a:bodyPr>
            <a:normAutofit lnSpcReduction="10000"/>
          </a:bodyPr>
          <a:lstStyle/>
          <a:p>
            <a:pPr marL="514350" indent="-514350">
              <a:buClr>
                <a:schemeClr val="tx2"/>
              </a:buClr>
              <a:buFont typeface="+mj-lt"/>
              <a:buAutoNum type="alphaLcParenR"/>
            </a:pPr>
            <a:r>
              <a:rPr lang="tr-TR" dirty="0"/>
              <a:t>(AA), (BA), (BB), (CB) veya (CC) notlarından birini almış ise o dersi başarmış sayılır.</a:t>
            </a:r>
          </a:p>
          <a:p>
            <a:pPr marL="514350" indent="-514350">
              <a:buClr>
                <a:schemeClr val="tx2"/>
              </a:buClr>
              <a:buFont typeface="+mj-lt"/>
              <a:buAutoNum type="alphaLcParenR"/>
            </a:pPr>
            <a:r>
              <a:rPr lang="tr-TR" dirty="0"/>
              <a:t>(DC) veya (DD) notlarından birini almış ise o dersi “koşullu” başarmış sayılır.</a:t>
            </a:r>
          </a:p>
          <a:p>
            <a:pPr marL="514350" indent="-514350">
              <a:buClr>
                <a:schemeClr val="tx2"/>
              </a:buClr>
              <a:buFont typeface="+mj-lt"/>
              <a:buAutoNum type="alphaLcParenR"/>
            </a:pPr>
            <a:r>
              <a:rPr lang="tr-TR" dirty="0"/>
              <a:t>(FD) ve (FF) notlarından birini almış ise o dersi başaramamış sayılır.</a:t>
            </a:r>
          </a:p>
          <a:p>
            <a:pPr marL="514350" indent="-514350">
              <a:buClr>
                <a:schemeClr val="tx2"/>
              </a:buClr>
              <a:buFont typeface="+mj-lt"/>
              <a:buAutoNum type="alphaLcParenR"/>
            </a:pPr>
            <a:r>
              <a:rPr lang="tr-TR" dirty="0"/>
              <a:t>Kredisiz olan dersler ile stajların devamsızlık ve başarı değerlendirmelerinde; (YE) yeterli, (YS) yetersiz, (DS) devamsız sayılır.</a:t>
            </a:r>
          </a:p>
          <a:p>
            <a:pPr marL="514350" indent="-514350">
              <a:buClr>
                <a:schemeClr val="tx2"/>
              </a:buClr>
              <a:buFont typeface="+mj-lt"/>
              <a:buAutoNum type="alphaLcParenR"/>
            </a:pPr>
            <a:r>
              <a:rPr lang="tr-TR" dirty="0"/>
              <a:t>Öğrencinin girmeye hak etmediği bir sınava girmesi sonucunda aldığı not iptal edilir.</a:t>
            </a:r>
          </a:p>
          <a:p>
            <a:endParaRPr lang="tr-TR" dirty="0"/>
          </a:p>
        </p:txBody>
      </p:sp>
    </p:spTree>
    <p:extLst>
      <p:ext uri="{BB962C8B-B14F-4D97-AF65-F5344CB8AC3E}">
        <p14:creationId xmlns:p14="http://schemas.microsoft.com/office/powerpoint/2010/main" val="184974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4AB73B-9E31-DCD5-924E-D75CBA42FBA2}"/>
              </a:ext>
            </a:extLst>
          </p:cNvPr>
          <p:cNvSpPr>
            <a:spLocks noGrp="1"/>
          </p:cNvSpPr>
          <p:nvPr>
            <p:ph type="title"/>
          </p:nvPr>
        </p:nvSpPr>
        <p:spPr/>
        <p:txBody>
          <a:bodyPr/>
          <a:lstStyle/>
          <a:p>
            <a:r>
              <a:rPr lang="tr-TR" dirty="0"/>
              <a:t>Not Ortalamaları</a:t>
            </a:r>
          </a:p>
        </p:txBody>
      </p:sp>
      <p:sp>
        <p:nvSpPr>
          <p:cNvPr id="3" name="İçerik Yer Tutucusu 2">
            <a:extLst>
              <a:ext uri="{FF2B5EF4-FFF2-40B4-BE49-F238E27FC236}">
                <a16:creationId xmlns:a16="http://schemas.microsoft.com/office/drawing/2014/main" id="{DE216513-DA1A-AF07-8295-C3CE89461BF7}"/>
              </a:ext>
            </a:extLst>
          </p:cNvPr>
          <p:cNvSpPr>
            <a:spLocks noGrp="1"/>
          </p:cNvSpPr>
          <p:nvPr>
            <p:ph idx="1"/>
          </p:nvPr>
        </p:nvSpPr>
        <p:spPr/>
        <p:txBody>
          <a:bodyPr/>
          <a:lstStyle/>
          <a:p>
            <a:r>
              <a:rPr lang="tr-TR" dirty="0"/>
              <a:t>Öğrencilerin başarı durumları, derslerden almış oldukları notlar ve derslerin kredileri ile hesaplanan  “Yarıyıl/Dönem Not Ortalaması (DNO)” ve  “Genel Not Ortalaması (GNO)” değerleriyle izlenir.</a:t>
            </a:r>
          </a:p>
          <a:p>
            <a:r>
              <a:rPr lang="tr-TR" dirty="0"/>
              <a:t>Yarıyıl sonu itibariyle </a:t>
            </a:r>
            <a:r>
              <a:rPr lang="tr-TR" dirty="0">
                <a:solidFill>
                  <a:schemeClr val="accent1"/>
                </a:solidFill>
              </a:rPr>
              <a:t>GNO</a:t>
            </a:r>
            <a:r>
              <a:rPr lang="tr-TR" dirty="0"/>
              <a:t>’su en az </a:t>
            </a:r>
            <a:r>
              <a:rPr lang="tr-TR" dirty="0">
                <a:solidFill>
                  <a:schemeClr val="accent1"/>
                </a:solidFill>
              </a:rPr>
              <a:t>2.00</a:t>
            </a:r>
            <a:r>
              <a:rPr lang="tr-TR" dirty="0"/>
              <a:t> olan öğrenciler, başarılı öğrencilerdir. Bu öğrenciler, transkriptlerinde (FF), (FD), (YS) ve (DS) olan dersleri verildikleri ilk yarıyılda tekrar alırlar.</a:t>
            </a:r>
          </a:p>
          <a:p>
            <a:endParaRPr lang="tr-TR" dirty="0"/>
          </a:p>
        </p:txBody>
      </p:sp>
    </p:spTree>
    <p:extLst>
      <p:ext uri="{BB962C8B-B14F-4D97-AF65-F5344CB8AC3E}">
        <p14:creationId xmlns:p14="http://schemas.microsoft.com/office/powerpoint/2010/main" val="3760946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A8A2BA-4C45-0319-36F4-D22ADE1E11D9}"/>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6E1804-C2BC-E8E8-B065-84DD9503127D}"/>
              </a:ext>
            </a:extLst>
          </p:cNvPr>
          <p:cNvSpPr>
            <a:spLocks noGrp="1"/>
          </p:cNvSpPr>
          <p:nvPr>
            <p:ph idx="1"/>
          </p:nvPr>
        </p:nvSpPr>
        <p:spPr/>
        <p:txBody>
          <a:bodyPr/>
          <a:lstStyle/>
          <a:p>
            <a:r>
              <a:rPr lang="tr-TR" dirty="0"/>
              <a:t>GNO’su 2.00’ın altında olan öğrenciler başarısız öğrencilerdir. Başarısız öğrenciler öncelikle transkriptlerindeki (FF), (FD), (YS) ve (DS) olan dersleri yeniden almak zorundadır.</a:t>
            </a:r>
          </a:p>
          <a:p>
            <a:r>
              <a:rPr lang="tr-TR" dirty="0"/>
              <a:t> Lisans programlarında </a:t>
            </a:r>
            <a:r>
              <a:rPr lang="tr-TR" dirty="0">
                <a:solidFill>
                  <a:schemeClr val="accent1"/>
                </a:solidFill>
              </a:rPr>
              <a:t>dördüncü yarıyıl sonundan itibaren </a:t>
            </a:r>
            <a:r>
              <a:rPr lang="tr-TR" dirty="0"/>
              <a:t>GNO’su </a:t>
            </a:r>
            <a:r>
              <a:rPr lang="tr-TR" sz="3600" dirty="0">
                <a:solidFill>
                  <a:schemeClr val="accent2"/>
                </a:solidFill>
              </a:rPr>
              <a:t>1.80’in altında olan başarısız </a:t>
            </a:r>
            <a:r>
              <a:rPr lang="tr-TR" dirty="0"/>
              <a:t>öğrenciler olması gereken yarıyıllardan ders alamazlar. Bu süreler azami öğretim süresinden sayılır.</a:t>
            </a:r>
          </a:p>
        </p:txBody>
      </p:sp>
    </p:spTree>
    <p:extLst>
      <p:ext uri="{BB962C8B-B14F-4D97-AF65-F5344CB8AC3E}">
        <p14:creationId xmlns:p14="http://schemas.microsoft.com/office/powerpoint/2010/main" val="3611016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787F80-45FD-056F-E554-3940DFBA1E2E}"/>
              </a:ext>
            </a:extLst>
          </p:cNvPr>
          <p:cNvSpPr>
            <a:spLocks noGrp="1"/>
          </p:cNvSpPr>
          <p:nvPr>
            <p:ph type="title"/>
          </p:nvPr>
        </p:nvSpPr>
        <p:spPr/>
        <p:txBody>
          <a:bodyPr/>
          <a:lstStyle/>
          <a:p>
            <a:r>
              <a:rPr lang="tr-TR" dirty="0"/>
              <a:t>GENEL NOT ORTALAMASININ YÜKSELTİLMESİ</a:t>
            </a:r>
          </a:p>
        </p:txBody>
      </p:sp>
      <p:sp>
        <p:nvSpPr>
          <p:cNvPr id="3" name="İçerik Yer Tutucusu 2">
            <a:extLst>
              <a:ext uri="{FF2B5EF4-FFF2-40B4-BE49-F238E27FC236}">
                <a16:creationId xmlns:a16="http://schemas.microsoft.com/office/drawing/2014/main" id="{ADC1A3D2-18D8-4CCD-63E3-B53E7F4CEB5A}"/>
              </a:ext>
            </a:extLst>
          </p:cNvPr>
          <p:cNvSpPr>
            <a:spLocks noGrp="1"/>
          </p:cNvSpPr>
          <p:nvPr>
            <p:ph idx="1"/>
          </p:nvPr>
        </p:nvSpPr>
        <p:spPr/>
        <p:txBody>
          <a:bodyPr>
            <a:normAutofit/>
          </a:bodyPr>
          <a:lstStyle/>
          <a:p>
            <a:r>
              <a:rPr lang="tr-TR" dirty="0"/>
              <a:t>Genel Not Ortalamasını yükseltmek isteyen öğrenciler daha önce aldıkları ve başarılı oldukları dersleri o derslerin verildiği yarıyılda tekrarlayabilirler. </a:t>
            </a:r>
          </a:p>
          <a:p>
            <a:r>
              <a:rPr lang="tr-TR" dirty="0"/>
              <a:t>Bir dersin devam koşulunu bir kez yerine getiren öğrencilerin bu dersi tekrar almaları durumunda devam koşulu aranmaz. Ancak öğrenci tekrar aldığı dersin ara sınavına katılmak zorundadır. </a:t>
            </a:r>
          </a:p>
          <a:p>
            <a:r>
              <a:rPr lang="tr-TR" dirty="0"/>
              <a:t>Tekrarlanan derste, önceki not ne olursa olsun, alınan </a:t>
            </a:r>
            <a:r>
              <a:rPr lang="tr-TR" dirty="0">
                <a:solidFill>
                  <a:schemeClr val="accent1"/>
                </a:solidFill>
              </a:rPr>
              <a:t>son not geçerlidir</a:t>
            </a:r>
            <a:r>
              <a:rPr lang="tr-TR" dirty="0"/>
              <a:t>. </a:t>
            </a:r>
          </a:p>
          <a:p>
            <a:r>
              <a:rPr lang="tr-TR" dirty="0"/>
              <a:t>Başarısız öğrenciler </a:t>
            </a:r>
            <a:r>
              <a:rPr lang="tr-TR" dirty="0" err="1"/>
              <a:t>GNO’sını</a:t>
            </a:r>
            <a:r>
              <a:rPr lang="tr-TR" dirty="0"/>
              <a:t> yükseltmek için transkriplerindeki başarı notu ( CC ) ve üstünde olan dersleri tekrar alamazlar.</a:t>
            </a:r>
          </a:p>
        </p:txBody>
      </p:sp>
    </p:spTree>
    <p:extLst>
      <p:ext uri="{BB962C8B-B14F-4D97-AF65-F5344CB8AC3E}">
        <p14:creationId xmlns:p14="http://schemas.microsoft.com/office/powerpoint/2010/main" val="1554849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624698-33D9-BCC1-99A7-3DF21FEDA79A}"/>
              </a:ext>
            </a:extLst>
          </p:cNvPr>
          <p:cNvSpPr>
            <a:spLocks noGrp="1"/>
          </p:cNvSpPr>
          <p:nvPr>
            <p:ph type="title"/>
          </p:nvPr>
        </p:nvSpPr>
        <p:spPr/>
        <p:txBody>
          <a:bodyPr/>
          <a:lstStyle/>
          <a:p>
            <a:r>
              <a:rPr lang="it-IT" dirty="0"/>
              <a:t>Bir Öğrencinin Mezun Olabilmesi İçin;</a:t>
            </a:r>
            <a:endParaRPr lang="tr-TR" dirty="0"/>
          </a:p>
        </p:txBody>
      </p:sp>
      <p:sp>
        <p:nvSpPr>
          <p:cNvPr id="3" name="İçerik Yer Tutucusu 2">
            <a:extLst>
              <a:ext uri="{FF2B5EF4-FFF2-40B4-BE49-F238E27FC236}">
                <a16:creationId xmlns:a16="http://schemas.microsoft.com/office/drawing/2014/main" id="{73845370-0FE3-31AA-59E2-B9A2D6E754BE}"/>
              </a:ext>
            </a:extLst>
          </p:cNvPr>
          <p:cNvSpPr>
            <a:spLocks noGrp="1"/>
          </p:cNvSpPr>
          <p:nvPr>
            <p:ph sz="half" idx="1"/>
          </p:nvPr>
        </p:nvSpPr>
        <p:spPr/>
        <p:txBody>
          <a:bodyPr/>
          <a:lstStyle/>
          <a:p>
            <a:r>
              <a:rPr lang="tr-TR" dirty="0"/>
              <a:t>Bütün </a:t>
            </a:r>
            <a:r>
              <a:rPr lang="tr-TR" b="1" dirty="0">
                <a:solidFill>
                  <a:schemeClr val="accent4"/>
                </a:solidFill>
              </a:rPr>
              <a:t>zorunlu ders</a:t>
            </a:r>
            <a:r>
              <a:rPr lang="tr-TR" dirty="0"/>
              <a:t>leri alıp başarmış olmalıdır. </a:t>
            </a:r>
          </a:p>
          <a:p>
            <a:r>
              <a:rPr lang="tr-TR" dirty="0"/>
              <a:t>Bütün yarıyıllardan </a:t>
            </a:r>
            <a:r>
              <a:rPr lang="tr-TR" b="1" dirty="0">
                <a:solidFill>
                  <a:schemeClr val="accent6"/>
                </a:solidFill>
              </a:rPr>
              <a:t>30 AKTS </a:t>
            </a:r>
            <a:r>
              <a:rPr lang="tr-TR" dirty="0"/>
              <a:t>değerinde ders başarmış olmalıdır. </a:t>
            </a:r>
          </a:p>
          <a:p>
            <a:r>
              <a:rPr lang="tr-TR" b="1" dirty="0">
                <a:solidFill>
                  <a:schemeClr val="accent1"/>
                </a:solidFill>
              </a:rPr>
              <a:t>Staj</a:t>
            </a:r>
            <a:r>
              <a:rPr lang="tr-TR" dirty="0"/>
              <a:t>ını başarılı olarak yapma zorunluluğu vardır. </a:t>
            </a:r>
          </a:p>
          <a:p>
            <a:endParaRPr lang="tr-TR" dirty="0"/>
          </a:p>
        </p:txBody>
      </p:sp>
      <p:sp>
        <p:nvSpPr>
          <p:cNvPr id="5" name="İçerik Yer Tutucusu 4">
            <a:extLst>
              <a:ext uri="{FF2B5EF4-FFF2-40B4-BE49-F238E27FC236}">
                <a16:creationId xmlns:a16="http://schemas.microsoft.com/office/drawing/2014/main" id="{BDD7113E-B1DA-8A6D-A41B-630FD03414C6}"/>
              </a:ext>
            </a:extLst>
          </p:cNvPr>
          <p:cNvSpPr>
            <a:spLocks noGrp="1"/>
          </p:cNvSpPr>
          <p:nvPr>
            <p:ph sz="half" idx="2"/>
          </p:nvPr>
        </p:nvSpPr>
        <p:spPr/>
        <p:txBody>
          <a:bodyPr/>
          <a:lstStyle/>
          <a:p>
            <a:r>
              <a:rPr lang="tr-TR" dirty="0"/>
              <a:t>Genel Not Ortalaması en az </a:t>
            </a:r>
            <a:r>
              <a:rPr lang="tr-TR" sz="3200" dirty="0">
                <a:solidFill>
                  <a:schemeClr val="accent2"/>
                </a:solidFill>
              </a:rPr>
              <a:t>(GNO) 2.00 </a:t>
            </a:r>
            <a:r>
              <a:rPr lang="tr-TR" dirty="0"/>
              <a:t>olmalıdır. Öğrenci bütün derslerden DC veya DD notu ile (şartlı) geçmiş olsa bile </a:t>
            </a:r>
            <a:r>
              <a:rPr lang="tr-TR" dirty="0" err="1"/>
              <a:t>GNO'sı</a:t>
            </a:r>
            <a:r>
              <a:rPr lang="tr-TR" dirty="0"/>
              <a:t> 2.00 olmadığı takdirde mezun olamaz.</a:t>
            </a:r>
          </a:p>
          <a:p>
            <a:endParaRPr lang="tr-TR" dirty="0"/>
          </a:p>
        </p:txBody>
      </p:sp>
      <p:pic>
        <p:nvPicPr>
          <p:cNvPr id="4" name="İçerik Yer Tutucu 3">
            <a:extLst>
              <a:ext uri="{FF2B5EF4-FFF2-40B4-BE49-F238E27FC236}">
                <a16:creationId xmlns:a16="http://schemas.microsoft.com/office/drawing/2014/main" id="{8BF3DF34-A782-8394-D234-ACB1F3B2169C}"/>
              </a:ext>
            </a:extLst>
          </p:cNvPr>
          <p:cNvPicPr/>
          <p:nvPr/>
        </p:nvPicPr>
        <p:blipFill>
          <a:blip r:embed="rId2"/>
          <a:stretch/>
        </p:blipFill>
        <p:spPr>
          <a:xfrm>
            <a:off x="7315200" y="3227036"/>
            <a:ext cx="4599709" cy="3265840"/>
          </a:xfrm>
          <a:prstGeom prst="rect">
            <a:avLst/>
          </a:prstGeom>
          <a:ln>
            <a:noFill/>
          </a:ln>
        </p:spPr>
      </p:pic>
    </p:spTree>
    <p:extLst>
      <p:ext uri="{BB962C8B-B14F-4D97-AF65-F5344CB8AC3E}">
        <p14:creationId xmlns:p14="http://schemas.microsoft.com/office/powerpoint/2010/main" val="2703681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44533F-90CC-2900-5C8C-549E492D1BBD}"/>
              </a:ext>
            </a:extLst>
          </p:cNvPr>
          <p:cNvSpPr>
            <a:spLocks noGrp="1"/>
          </p:cNvSpPr>
          <p:nvPr>
            <p:ph type="title"/>
          </p:nvPr>
        </p:nvSpPr>
        <p:spPr/>
        <p:txBody>
          <a:bodyPr/>
          <a:lstStyle/>
          <a:p>
            <a:r>
              <a:rPr lang="tr-TR" dirty="0"/>
              <a:t>Üst yarıyıldan ders alma</a:t>
            </a:r>
          </a:p>
        </p:txBody>
      </p:sp>
      <p:sp>
        <p:nvSpPr>
          <p:cNvPr id="3" name="İçerik Yer Tutucusu 2">
            <a:extLst>
              <a:ext uri="{FF2B5EF4-FFF2-40B4-BE49-F238E27FC236}">
                <a16:creationId xmlns:a16="http://schemas.microsoft.com/office/drawing/2014/main" id="{97AF7C0A-3AD0-A80A-70A2-8397C544F30F}"/>
              </a:ext>
            </a:extLst>
          </p:cNvPr>
          <p:cNvSpPr>
            <a:spLocks noGrp="1"/>
          </p:cNvSpPr>
          <p:nvPr>
            <p:ph idx="1"/>
          </p:nvPr>
        </p:nvSpPr>
        <p:spPr/>
        <p:txBody>
          <a:bodyPr anchor="ctr"/>
          <a:lstStyle/>
          <a:p>
            <a:r>
              <a:rPr lang="tr-TR" dirty="0"/>
              <a:t> Birinci sınıf ile bulunduğu sınıfın öncesi dönemlerdeki tüm derslerini almış ve başarmış olması halinde bulundukları yarıyıl sonu itibarıyla </a:t>
            </a:r>
            <a:r>
              <a:rPr lang="tr-TR" dirty="0">
                <a:solidFill>
                  <a:schemeClr val="accent2"/>
                </a:solidFill>
              </a:rPr>
              <a:t>GNO’su en az 3.00 </a:t>
            </a:r>
            <a:r>
              <a:rPr lang="tr-TR" dirty="0"/>
              <a:t>olan öğrenciler isterlerse bir üst yarıyıldan da danışmanlarının onayı ile ders alabilirler.</a:t>
            </a:r>
          </a:p>
        </p:txBody>
      </p:sp>
    </p:spTree>
    <p:extLst>
      <p:ext uri="{BB962C8B-B14F-4D97-AF65-F5344CB8AC3E}">
        <p14:creationId xmlns:p14="http://schemas.microsoft.com/office/powerpoint/2010/main" val="40138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AAD66BC6-0ED2-B493-AE76-9A88605F4320}"/>
              </a:ext>
            </a:extLst>
          </p:cNvPr>
          <p:cNvSpPr>
            <a:spLocks noGrp="1"/>
          </p:cNvSpPr>
          <p:nvPr>
            <p:ph type="ctrTitle"/>
          </p:nvPr>
        </p:nvSpPr>
        <p:spPr>
          <a:xfrm>
            <a:off x="982639" y="1012536"/>
            <a:ext cx="4613300" cy="3163224"/>
          </a:xfrm>
        </p:spPr>
        <p:txBody>
          <a:bodyPr anchor="ctr">
            <a:normAutofit/>
          </a:bodyPr>
          <a:lstStyle/>
          <a:p>
            <a:r>
              <a:rPr lang="tr-TR" sz="4800" dirty="0"/>
              <a:t>ÇANAKKALE ONSEKİZ MART ÜNİVERSİTESİ</a:t>
            </a:r>
          </a:p>
        </p:txBody>
      </p:sp>
      <p:sp>
        <p:nvSpPr>
          <p:cNvPr id="3" name="Alt Başlık 2">
            <a:extLst>
              <a:ext uri="{FF2B5EF4-FFF2-40B4-BE49-F238E27FC236}">
                <a16:creationId xmlns:a16="http://schemas.microsoft.com/office/drawing/2014/main" id="{875FC89B-E823-9416-209A-BEA589E729BC}"/>
              </a:ext>
            </a:extLst>
          </p:cNvPr>
          <p:cNvSpPr>
            <a:spLocks noGrp="1"/>
          </p:cNvSpPr>
          <p:nvPr>
            <p:ph type="subTitle" idx="1"/>
          </p:nvPr>
        </p:nvSpPr>
        <p:spPr>
          <a:xfrm>
            <a:off x="982638" y="4389120"/>
            <a:ext cx="4408228" cy="1192815"/>
          </a:xfrm>
        </p:spPr>
        <p:txBody>
          <a:bodyPr anchor="ctr">
            <a:normAutofit/>
          </a:bodyPr>
          <a:lstStyle/>
          <a:p>
            <a:r>
              <a:rPr lang="tr-TR" dirty="0"/>
              <a:t>www.comu.edu.tr</a:t>
            </a:r>
          </a:p>
        </p:txBody>
      </p:sp>
      <p:sp>
        <p:nvSpPr>
          <p:cNvPr id="12" name="Rectangle 1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AEE8AEC2-F882-6BC9-FA1C-6333C35C7CAC}"/>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411741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7A68AA-A2FE-BAD2-BEB2-E4B0321EFD23}"/>
              </a:ext>
            </a:extLst>
          </p:cNvPr>
          <p:cNvSpPr>
            <a:spLocks noGrp="1"/>
          </p:cNvSpPr>
          <p:nvPr>
            <p:ph type="title"/>
          </p:nvPr>
        </p:nvSpPr>
        <p:spPr/>
        <p:txBody>
          <a:bodyPr/>
          <a:lstStyle/>
          <a:p>
            <a:r>
              <a:rPr lang="tr-TR" dirty="0"/>
              <a:t>Disiplin Cezaları</a:t>
            </a:r>
          </a:p>
        </p:txBody>
      </p:sp>
      <p:sp>
        <p:nvSpPr>
          <p:cNvPr id="3" name="İçerik Yer Tutucusu 2">
            <a:extLst>
              <a:ext uri="{FF2B5EF4-FFF2-40B4-BE49-F238E27FC236}">
                <a16:creationId xmlns:a16="http://schemas.microsoft.com/office/drawing/2014/main" id="{3E9EBFE8-F88A-6176-8003-AD9D1B386DFA}"/>
              </a:ext>
            </a:extLst>
          </p:cNvPr>
          <p:cNvSpPr>
            <a:spLocks noGrp="1"/>
          </p:cNvSpPr>
          <p:nvPr>
            <p:ph idx="1"/>
          </p:nvPr>
        </p:nvSpPr>
        <p:spPr>
          <a:xfrm>
            <a:off x="498764" y="1427018"/>
            <a:ext cx="10855036" cy="4749945"/>
          </a:xfrm>
        </p:spPr>
        <p:txBody>
          <a:bodyPr anchor="ctr">
            <a:normAutofit/>
          </a:bodyPr>
          <a:lstStyle/>
          <a:p>
            <a:r>
              <a:rPr lang="tr-TR" dirty="0"/>
              <a:t>Yükseköğretim kurumunun izniyle asılmış duyuruları, program ve benzerlerini koparmak, yırtmak, değiştirmek, karalamak veya kirletmek,</a:t>
            </a:r>
          </a:p>
          <a:p>
            <a:r>
              <a:rPr lang="tr-TR" dirty="0"/>
              <a:t>Ders, seminer, uygulama, laboratuvar, atölye çalışması, bilimsel toplantı ve konferans gibi çalışmaların düzenini bozmak,</a:t>
            </a:r>
          </a:p>
          <a:p>
            <a:r>
              <a:rPr lang="tr-TR" b="1" dirty="0">
                <a:solidFill>
                  <a:schemeClr val="accent2"/>
                </a:solidFill>
              </a:rPr>
              <a:t>Sınavlarda kopyaya teşebbüs etmek</a:t>
            </a:r>
          </a:p>
          <a:p>
            <a:r>
              <a:rPr lang="tr-TR" dirty="0"/>
              <a:t>Yükseköğretim kurumu bünyesinde mevcut bina, demirbaş eşya ve benzeri malzemeyi tahrip etmek veya bilişim sistemine zarar vermek,</a:t>
            </a:r>
          </a:p>
          <a:p>
            <a:pPr marL="0" indent="0">
              <a:buNone/>
            </a:pPr>
            <a:r>
              <a:rPr lang="tr-TR" dirty="0"/>
              <a:t>gibi eylemlerde bulunan öğrenciler uyarı, kınama veya uzaklaştırma cezası almaktadır.</a:t>
            </a:r>
          </a:p>
          <a:p>
            <a:endParaRPr lang="tr-TR" dirty="0"/>
          </a:p>
        </p:txBody>
      </p:sp>
    </p:spTree>
    <p:extLst>
      <p:ext uri="{BB962C8B-B14F-4D97-AF65-F5344CB8AC3E}">
        <p14:creationId xmlns:p14="http://schemas.microsoft.com/office/powerpoint/2010/main" val="2379597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5A85AB-E8FC-C7E2-8F96-3BE106CDA774}"/>
              </a:ext>
            </a:extLst>
          </p:cNvPr>
          <p:cNvSpPr>
            <a:spLocks noGrp="1"/>
          </p:cNvSpPr>
          <p:nvPr>
            <p:ph type="title"/>
          </p:nvPr>
        </p:nvSpPr>
        <p:spPr/>
        <p:txBody>
          <a:bodyPr/>
          <a:lstStyle/>
          <a:p>
            <a:pPr algn="ctr"/>
            <a:r>
              <a:rPr lang="tr-TR" dirty="0"/>
              <a:t>Öğrenci Değişim Programları</a:t>
            </a:r>
          </a:p>
        </p:txBody>
      </p:sp>
      <p:pic>
        <p:nvPicPr>
          <p:cNvPr id="4" name="İçerik Yer Tutucu 1">
            <a:extLst>
              <a:ext uri="{FF2B5EF4-FFF2-40B4-BE49-F238E27FC236}">
                <a16:creationId xmlns:a16="http://schemas.microsoft.com/office/drawing/2014/main" id="{9617E6F1-C048-761D-E242-1F7634C3BE3D}"/>
              </a:ext>
            </a:extLst>
          </p:cNvPr>
          <p:cNvPicPr/>
          <p:nvPr/>
        </p:nvPicPr>
        <p:blipFill>
          <a:blip r:embed="rId2"/>
          <a:stretch/>
        </p:blipFill>
        <p:spPr>
          <a:xfrm>
            <a:off x="8043936" y="2040353"/>
            <a:ext cx="969820" cy="1219200"/>
          </a:xfrm>
          <a:prstGeom prst="rect">
            <a:avLst/>
          </a:prstGeom>
          <a:ln>
            <a:noFill/>
          </a:ln>
        </p:spPr>
      </p:pic>
      <p:pic>
        <p:nvPicPr>
          <p:cNvPr id="5" name="Resim 2">
            <a:extLst>
              <a:ext uri="{FF2B5EF4-FFF2-40B4-BE49-F238E27FC236}">
                <a16:creationId xmlns:a16="http://schemas.microsoft.com/office/drawing/2014/main" id="{7DAF0D99-4E62-1166-40E9-0DC019B70079}"/>
              </a:ext>
            </a:extLst>
          </p:cNvPr>
          <p:cNvPicPr/>
          <p:nvPr/>
        </p:nvPicPr>
        <p:blipFill>
          <a:blip r:embed="rId3"/>
          <a:stretch/>
        </p:blipFill>
        <p:spPr>
          <a:xfrm>
            <a:off x="9436319" y="3259553"/>
            <a:ext cx="1550335" cy="1219200"/>
          </a:xfrm>
          <a:prstGeom prst="rect">
            <a:avLst/>
          </a:prstGeom>
          <a:ln w="9360">
            <a:noFill/>
          </a:ln>
        </p:spPr>
      </p:pic>
      <p:pic>
        <p:nvPicPr>
          <p:cNvPr id="6" name="Resim 3">
            <a:extLst>
              <a:ext uri="{FF2B5EF4-FFF2-40B4-BE49-F238E27FC236}">
                <a16:creationId xmlns:a16="http://schemas.microsoft.com/office/drawing/2014/main" id="{30BF9D6A-45EB-B0B2-3796-7F285A9FCE91}"/>
              </a:ext>
            </a:extLst>
          </p:cNvPr>
          <p:cNvPicPr/>
          <p:nvPr/>
        </p:nvPicPr>
        <p:blipFill>
          <a:blip r:embed="rId4"/>
          <a:stretch/>
        </p:blipFill>
        <p:spPr>
          <a:xfrm>
            <a:off x="7856900" y="4339789"/>
            <a:ext cx="1343892" cy="1219200"/>
          </a:xfrm>
          <a:prstGeom prst="rect">
            <a:avLst/>
          </a:prstGeom>
          <a:ln w="9360">
            <a:noFill/>
          </a:ln>
        </p:spPr>
      </p:pic>
      <p:graphicFrame>
        <p:nvGraphicFramePr>
          <p:cNvPr id="7" name="Tablo 6">
            <a:extLst>
              <a:ext uri="{FF2B5EF4-FFF2-40B4-BE49-F238E27FC236}">
                <a16:creationId xmlns:a16="http://schemas.microsoft.com/office/drawing/2014/main" id="{95907B37-6084-68EE-1A2E-BC5BB5C88E26}"/>
              </a:ext>
            </a:extLst>
          </p:cNvPr>
          <p:cNvGraphicFramePr>
            <a:graphicFrameLocks noGrp="1"/>
          </p:cNvGraphicFramePr>
          <p:nvPr>
            <p:extLst>
              <p:ext uri="{D42A27DB-BD31-4B8C-83A1-F6EECF244321}">
                <p14:modId xmlns:p14="http://schemas.microsoft.com/office/powerpoint/2010/main" val="3869950436"/>
              </p:ext>
            </p:extLst>
          </p:nvPr>
        </p:nvGraphicFramePr>
        <p:xfrm>
          <a:off x="388284" y="2179317"/>
          <a:ext cx="6287876" cy="3379672"/>
        </p:xfrm>
        <a:graphic>
          <a:graphicData uri="http://schemas.openxmlformats.org/drawingml/2006/table">
            <a:tbl>
              <a:tblPr firstRow="1" bandRow="1">
                <a:tableStyleId>{3B4B98B0-60AC-42C2-AFA5-B58CD77FA1E5}</a:tableStyleId>
              </a:tblPr>
              <a:tblGrid>
                <a:gridCol w="3143938">
                  <a:extLst>
                    <a:ext uri="{9D8B030D-6E8A-4147-A177-3AD203B41FA5}">
                      <a16:colId xmlns:a16="http://schemas.microsoft.com/office/drawing/2014/main" val="1402985282"/>
                    </a:ext>
                  </a:extLst>
                </a:gridCol>
                <a:gridCol w="3143938">
                  <a:extLst>
                    <a:ext uri="{9D8B030D-6E8A-4147-A177-3AD203B41FA5}">
                      <a16:colId xmlns:a16="http://schemas.microsoft.com/office/drawing/2014/main" val="2030733095"/>
                    </a:ext>
                  </a:extLst>
                </a:gridCol>
              </a:tblGrid>
              <a:tr h="844918">
                <a:tc>
                  <a:txBody>
                    <a:bodyPr/>
                    <a:lstStyle/>
                    <a:p>
                      <a:pPr algn="ctr"/>
                      <a:r>
                        <a:rPr lang="tr-TR" dirty="0">
                          <a:solidFill>
                            <a:schemeClr val="bg1"/>
                          </a:solidFill>
                        </a:rPr>
                        <a:t>Değişim Programı</a:t>
                      </a:r>
                    </a:p>
                  </a:txBody>
                  <a:tcPr anchor="ctr">
                    <a:solidFill>
                      <a:srgbClr val="038ED5"/>
                    </a:solidFill>
                  </a:tcPr>
                </a:tc>
                <a:tc>
                  <a:txBody>
                    <a:bodyPr/>
                    <a:lstStyle/>
                    <a:p>
                      <a:pPr algn="ctr"/>
                      <a:r>
                        <a:rPr lang="tr-TR" dirty="0">
                          <a:solidFill>
                            <a:schemeClr val="bg1"/>
                          </a:solidFill>
                        </a:rPr>
                        <a:t>Koordinatör Öğretim Elemanı</a:t>
                      </a:r>
                    </a:p>
                  </a:txBody>
                  <a:tcPr anchor="ctr">
                    <a:solidFill>
                      <a:srgbClr val="038ED5"/>
                    </a:solidFill>
                  </a:tcPr>
                </a:tc>
                <a:extLst>
                  <a:ext uri="{0D108BD9-81ED-4DB2-BD59-A6C34878D82A}">
                    <a16:rowId xmlns:a16="http://schemas.microsoft.com/office/drawing/2014/main" val="1366402514"/>
                  </a:ext>
                </a:extLst>
              </a:tr>
              <a:tr h="844918">
                <a:tc>
                  <a:txBody>
                    <a:bodyPr/>
                    <a:lstStyle/>
                    <a:p>
                      <a:pPr algn="ctr"/>
                      <a:r>
                        <a:rPr lang="tr-TR" sz="1800" b="0" kern="1200" dirty="0">
                          <a:solidFill>
                            <a:schemeClr val="dk1"/>
                          </a:solidFill>
                          <a:effectLst/>
                        </a:rPr>
                        <a:t>Erasmus Değişim Programı</a:t>
                      </a:r>
                      <a:endParaRPr lang="tr-TR" b="0" dirty="0"/>
                    </a:p>
                  </a:txBody>
                  <a:tcPr anchor="ctr"/>
                </a:tc>
                <a:tc>
                  <a:txBody>
                    <a:bodyPr/>
                    <a:lstStyle/>
                    <a:p>
                      <a:pPr algn="ctr"/>
                      <a:r>
                        <a:rPr lang="tr-TR" sz="1800" b="0" kern="1200" dirty="0">
                          <a:solidFill>
                            <a:schemeClr val="dk1"/>
                          </a:solidFill>
                          <a:effectLst/>
                        </a:rPr>
                        <a:t>Dr. Öğr. Üyesi Rukiye SÖNMEZ</a:t>
                      </a:r>
                      <a:endParaRPr lang="tr-TR" dirty="0"/>
                    </a:p>
                  </a:txBody>
                  <a:tcPr anchor="ctr"/>
                </a:tc>
                <a:extLst>
                  <a:ext uri="{0D108BD9-81ED-4DB2-BD59-A6C34878D82A}">
                    <a16:rowId xmlns:a16="http://schemas.microsoft.com/office/drawing/2014/main" val="1796032982"/>
                  </a:ext>
                </a:extLst>
              </a:tr>
              <a:tr h="844918">
                <a:tc>
                  <a:txBody>
                    <a:bodyPr/>
                    <a:lstStyle/>
                    <a:p>
                      <a:pPr algn="ctr"/>
                      <a:r>
                        <a:rPr lang="tr-TR" sz="1800" b="0" kern="1200" dirty="0">
                          <a:solidFill>
                            <a:schemeClr val="dk1"/>
                          </a:solidFill>
                          <a:effectLst/>
                        </a:rPr>
                        <a:t>Farabi Değişim Programı</a:t>
                      </a:r>
                      <a:endParaRPr lang="tr-TR" b="0" dirty="0"/>
                    </a:p>
                  </a:txBody>
                  <a:tcPr anchor="ctr"/>
                </a:tc>
                <a:tc>
                  <a:txBody>
                    <a:bodyPr/>
                    <a:lstStyle/>
                    <a:p>
                      <a:pPr algn="ctr"/>
                      <a:r>
                        <a:rPr lang="tr-TR" sz="1800" b="0" kern="1200" dirty="0">
                          <a:solidFill>
                            <a:schemeClr val="dk1"/>
                          </a:solidFill>
                          <a:effectLst/>
                        </a:rPr>
                        <a:t>Doç. Dr. </a:t>
                      </a:r>
                      <a:r>
                        <a:rPr lang="tr-TR" sz="1800" b="0" kern="1200" dirty="0" err="1">
                          <a:solidFill>
                            <a:schemeClr val="dk1"/>
                          </a:solidFill>
                          <a:effectLst/>
                        </a:rPr>
                        <a:t>Ünzüle</a:t>
                      </a:r>
                      <a:r>
                        <a:rPr lang="tr-TR" sz="1800" b="0" kern="1200" dirty="0">
                          <a:solidFill>
                            <a:schemeClr val="dk1"/>
                          </a:solidFill>
                          <a:effectLst/>
                        </a:rPr>
                        <a:t> KURT</a:t>
                      </a:r>
                      <a:endParaRPr lang="tr-TR" dirty="0"/>
                    </a:p>
                  </a:txBody>
                  <a:tcPr anchor="ctr"/>
                </a:tc>
                <a:extLst>
                  <a:ext uri="{0D108BD9-81ED-4DB2-BD59-A6C34878D82A}">
                    <a16:rowId xmlns:a16="http://schemas.microsoft.com/office/drawing/2014/main" val="267990972"/>
                  </a:ext>
                </a:extLst>
              </a:tr>
              <a:tr h="844918">
                <a:tc>
                  <a:txBody>
                    <a:bodyPr/>
                    <a:lstStyle/>
                    <a:p>
                      <a:pPr algn="ctr"/>
                      <a:r>
                        <a:rPr lang="tr-TR" sz="1800" b="0" kern="1200" dirty="0">
                          <a:solidFill>
                            <a:schemeClr val="dk1"/>
                          </a:solidFill>
                          <a:effectLst/>
                        </a:rPr>
                        <a:t>Mevlana Değişim Programı</a:t>
                      </a:r>
                      <a:endParaRPr lang="tr-TR" b="0" dirty="0"/>
                    </a:p>
                  </a:txBody>
                  <a:tcPr anchor="ctr"/>
                </a:tc>
                <a:tc>
                  <a:txBody>
                    <a:bodyPr/>
                    <a:lstStyle/>
                    <a:p>
                      <a:pPr algn="ctr"/>
                      <a:r>
                        <a:rPr lang="tr-TR" sz="1800" b="0" kern="1200" dirty="0">
                          <a:solidFill>
                            <a:schemeClr val="dk1"/>
                          </a:solidFill>
                          <a:effectLst/>
                        </a:rPr>
                        <a:t>Dr. Öğr. Üyesi Esra DEMİREL</a:t>
                      </a:r>
                      <a:endParaRPr lang="tr-TR" dirty="0"/>
                    </a:p>
                  </a:txBody>
                  <a:tcPr anchor="ctr"/>
                </a:tc>
                <a:extLst>
                  <a:ext uri="{0D108BD9-81ED-4DB2-BD59-A6C34878D82A}">
                    <a16:rowId xmlns:a16="http://schemas.microsoft.com/office/drawing/2014/main" val="4252285764"/>
                  </a:ext>
                </a:extLst>
              </a:tr>
            </a:tbl>
          </a:graphicData>
        </a:graphic>
      </p:graphicFrame>
    </p:spTree>
    <p:extLst>
      <p:ext uri="{BB962C8B-B14F-4D97-AF65-F5344CB8AC3E}">
        <p14:creationId xmlns:p14="http://schemas.microsoft.com/office/powerpoint/2010/main" val="2388545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3D5AF1-DF58-2018-4C6B-481D40009789}"/>
              </a:ext>
            </a:extLst>
          </p:cNvPr>
          <p:cNvSpPr>
            <a:spLocks noGrp="1"/>
          </p:cNvSpPr>
          <p:nvPr>
            <p:ph type="title"/>
          </p:nvPr>
        </p:nvSpPr>
        <p:spPr/>
        <p:txBody>
          <a:bodyPr/>
          <a:lstStyle/>
          <a:p>
            <a:pPr algn="ctr"/>
            <a:r>
              <a:rPr lang="tr-TR" dirty="0"/>
              <a:t>ERASMUS DEĞİŞİM PROGRAMI</a:t>
            </a:r>
          </a:p>
        </p:txBody>
      </p:sp>
      <p:sp>
        <p:nvSpPr>
          <p:cNvPr id="3" name="İçerik Yer Tutucusu 2">
            <a:extLst>
              <a:ext uri="{FF2B5EF4-FFF2-40B4-BE49-F238E27FC236}">
                <a16:creationId xmlns:a16="http://schemas.microsoft.com/office/drawing/2014/main" id="{75F6E432-F8F0-E2A5-A2B7-C133C5704FDD}"/>
              </a:ext>
            </a:extLst>
          </p:cNvPr>
          <p:cNvSpPr>
            <a:spLocks noGrp="1"/>
          </p:cNvSpPr>
          <p:nvPr>
            <p:ph idx="1"/>
          </p:nvPr>
        </p:nvSpPr>
        <p:spPr/>
        <p:txBody>
          <a:bodyPr/>
          <a:lstStyle/>
          <a:p>
            <a:r>
              <a:rPr lang="tr-TR" dirty="0"/>
              <a:t>Erasmus programı, yükseköğretim kurumlarının iş birliğini, öğrenci ve akademisyenlerin kısa süreli olarak bu iş birliği çerçevesinde farklı ülke ve üniversitelerde deneyim kazanmasını teşvik eden Avrupa Birliği projesidir.</a:t>
            </a:r>
          </a:p>
        </p:txBody>
      </p:sp>
    </p:spTree>
    <p:extLst>
      <p:ext uri="{BB962C8B-B14F-4D97-AF65-F5344CB8AC3E}">
        <p14:creationId xmlns:p14="http://schemas.microsoft.com/office/powerpoint/2010/main" val="2137897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Çevrimiçi Medya 3" title="Çanakkale Onsekiz Mart Üniversitesi Erasmus ofisi başvuru oryantasyon filmi">
            <a:hlinkClick r:id="" action="ppaction://media"/>
            <a:extLst>
              <a:ext uri="{FF2B5EF4-FFF2-40B4-BE49-F238E27FC236}">
                <a16:creationId xmlns:a16="http://schemas.microsoft.com/office/drawing/2014/main" id="{9AA0D100-0099-824B-B8BC-86139197C341}"/>
              </a:ext>
            </a:extLst>
          </p:cNvPr>
          <p:cNvPicPr>
            <a:picLocks noGrp="1" noRot="1" noChangeAspect="1"/>
          </p:cNvPicPr>
          <p:nvPr>
            <p:ph idx="1"/>
            <a:videoFile r:link="rId1"/>
          </p:nvPr>
        </p:nvPicPr>
        <p:blipFill>
          <a:blip r:embed="rId3"/>
          <a:stretch>
            <a:fillRect/>
          </a:stretch>
        </p:blipFill>
        <p:spPr>
          <a:xfrm>
            <a:off x="630031" y="96982"/>
            <a:ext cx="10931938" cy="6176963"/>
          </a:xfrm>
          <a:prstGeom prst="rect">
            <a:avLst/>
          </a:prstGeom>
        </p:spPr>
      </p:pic>
    </p:spTree>
    <p:extLst>
      <p:ext uri="{BB962C8B-B14F-4D97-AF65-F5344CB8AC3E}">
        <p14:creationId xmlns:p14="http://schemas.microsoft.com/office/powerpoint/2010/main" val="12874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A6312E-417A-A62D-03F8-21E33D516B0F}"/>
              </a:ext>
            </a:extLst>
          </p:cNvPr>
          <p:cNvSpPr>
            <a:spLocks noGrp="1"/>
          </p:cNvSpPr>
          <p:nvPr>
            <p:ph type="title"/>
          </p:nvPr>
        </p:nvSpPr>
        <p:spPr/>
        <p:txBody>
          <a:bodyPr/>
          <a:lstStyle/>
          <a:p>
            <a:r>
              <a:rPr lang="tr-TR" dirty="0"/>
              <a:t>Erasmus Asgari Şartları</a:t>
            </a:r>
          </a:p>
        </p:txBody>
      </p:sp>
      <p:sp>
        <p:nvSpPr>
          <p:cNvPr id="3" name="İçerik Yer Tutucusu 2">
            <a:extLst>
              <a:ext uri="{FF2B5EF4-FFF2-40B4-BE49-F238E27FC236}">
                <a16:creationId xmlns:a16="http://schemas.microsoft.com/office/drawing/2014/main" id="{D4640243-B10E-880A-FAD7-7BC9B86D4A5B}"/>
              </a:ext>
            </a:extLst>
          </p:cNvPr>
          <p:cNvSpPr>
            <a:spLocks noGrp="1"/>
          </p:cNvSpPr>
          <p:nvPr>
            <p:ph idx="1"/>
          </p:nvPr>
        </p:nvSpPr>
        <p:spPr/>
        <p:txBody>
          <a:bodyPr/>
          <a:lstStyle/>
          <a:p>
            <a:r>
              <a:rPr lang="tr-TR" dirty="0"/>
              <a:t>Faaliyete katılabilmek için öğrencilerin öncelikle aşağıdaki asgari şartları sağlamaları gerekmektedir: </a:t>
            </a:r>
          </a:p>
          <a:p>
            <a:r>
              <a:rPr lang="tr-TR" dirty="0"/>
              <a:t>Öğrencinin bir yüksek öğretim programına kayıtlı tam zamanlı öğrenci olması </a:t>
            </a:r>
          </a:p>
          <a:p>
            <a:r>
              <a:rPr lang="tr-TR" dirty="0"/>
              <a:t>Birinci kademe öğrencilerinin (</a:t>
            </a:r>
            <a:r>
              <a:rPr lang="tr-TR" dirty="0" err="1"/>
              <a:t>önlisans</a:t>
            </a:r>
            <a:r>
              <a:rPr lang="tr-TR" dirty="0"/>
              <a:t>/lisans) kümülatif akademik not ortalamasının en az 2.20/4.00 </a:t>
            </a:r>
          </a:p>
          <a:p>
            <a:r>
              <a:rPr lang="tr-TR" dirty="0"/>
              <a:t>Yabancı Dil sınavından en az 50 alınmış olması.</a:t>
            </a:r>
          </a:p>
        </p:txBody>
      </p:sp>
    </p:spTree>
    <p:extLst>
      <p:ext uri="{BB962C8B-B14F-4D97-AF65-F5344CB8AC3E}">
        <p14:creationId xmlns:p14="http://schemas.microsoft.com/office/powerpoint/2010/main" val="1194835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72BA05-DE9E-15F9-F41F-6BD5E3158CA5}"/>
              </a:ext>
            </a:extLst>
          </p:cNvPr>
          <p:cNvSpPr>
            <a:spLocks noGrp="1"/>
          </p:cNvSpPr>
          <p:nvPr>
            <p:ph type="title"/>
          </p:nvPr>
        </p:nvSpPr>
        <p:spPr/>
        <p:txBody>
          <a:bodyPr/>
          <a:lstStyle/>
          <a:p>
            <a:r>
              <a:rPr lang="tr-TR" dirty="0"/>
              <a:t>Erasmus Asgari Şartları</a:t>
            </a:r>
          </a:p>
        </p:txBody>
      </p:sp>
      <p:sp>
        <p:nvSpPr>
          <p:cNvPr id="3" name="İçerik Yer Tutucusu 2">
            <a:extLst>
              <a:ext uri="{FF2B5EF4-FFF2-40B4-BE49-F238E27FC236}">
                <a16:creationId xmlns:a16="http://schemas.microsoft.com/office/drawing/2014/main" id="{A7F34C1D-9E46-F1B7-2CE2-9D3ACDF6FB29}"/>
              </a:ext>
            </a:extLst>
          </p:cNvPr>
          <p:cNvSpPr>
            <a:spLocks noGrp="1"/>
          </p:cNvSpPr>
          <p:nvPr>
            <p:ph idx="1"/>
          </p:nvPr>
        </p:nvSpPr>
        <p:spPr/>
        <p:txBody>
          <a:bodyPr/>
          <a:lstStyle/>
          <a:p>
            <a:r>
              <a:rPr lang="tr-TR" dirty="0"/>
              <a:t>Faaliyet süresi her bir öğrenim kademesi için ayrı ayrı geçerli olmak üzere aynı akademik yıl içerisinde tamamlanabilecek 3 ile 12 ay arasında bir süre olabilir.</a:t>
            </a:r>
          </a:p>
          <a:p>
            <a:r>
              <a:rPr lang="tr-TR" dirty="0"/>
              <a:t>Lisans programlarının birinci sınıfında okuyan öğrenciler ve mezun olmuş öğrenciler öğrenim hareketliliği faaliyetinden yararlanamaz.  Ancak, 1. sınıfta olan  öğrenciler, birinci sınıfta iken  başvuru yapabilir ve 2. sınıfta gidebilirler. </a:t>
            </a:r>
          </a:p>
        </p:txBody>
      </p:sp>
    </p:spTree>
    <p:extLst>
      <p:ext uri="{BB962C8B-B14F-4D97-AF65-F5344CB8AC3E}">
        <p14:creationId xmlns:p14="http://schemas.microsoft.com/office/powerpoint/2010/main" val="1525960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o 8">
            <a:extLst>
              <a:ext uri="{FF2B5EF4-FFF2-40B4-BE49-F238E27FC236}">
                <a16:creationId xmlns:a16="http://schemas.microsoft.com/office/drawing/2014/main" id="{0DF15D7C-2681-469E-2D14-57E886730E81}"/>
              </a:ext>
            </a:extLst>
          </p:cNvPr>
          <p:cNvGraphicFramePr>
            <a:graphicFrameLocks noGrp="1"/>
          </p:cNvGraphicFramePr>
          <p:nvPr>
            <p:extLst>
              <p:ext uri="{D42A27DB-BD31-4B8C-83A1-F6EECF244321}">
                <p14:modId xmlns:p14="http://schemas.microsoft.com/office/powerpoint/2010/main" val="2302613562"/>
              </p:ext>
            </p:extLst>
          </p:nvPr>
        </p:nvGraphicFramePr>
        <p:xfrm>
          <a:off x="256309" y="2320636"/>
          <a:ext cx="11740976" cy="2216727"/>
        </p:xfrm>
        <a:graphic>
          <a:graphicData uri="http://schemas.openxmlformats.org/drawingml/2006/table">
            <a:tbl>
              <a:tblPr firstRow="1" firstCol="1" bandRow="1">
                <a:tableStyleId>{5C22544A-7EE6-4342-B048-85BDC9FD1C3A}</a:tableStyleId>
              </a:tblPr>
              <a:tblGrid>
                <a:gridCol w="269875">
                  <a:extLst>
                    <a:ext uri="{9D8B030D-6E8A-4147-A177-3AD203B41FA5}">
                      <a16:colId xmlns:a16="http://schemas.microsoft.com/office/drawing/2014/main" val="910733051"/>
                    </a:ext>
                  </a:extLst>
                </a:gridCol>
                <a:gridCol w="2153494">
                  <a:extLst>
                    <a:ext uri="{9D8B030D-6E8A-4147-A177-3AD203B41FA5}">
                      <a16:colId xmlns:a16="http://schemas.microsoft.com/office/drawing/2014/main" val="3830182417"/>
                    </a:ext>
                  </a:extLst>
                </a:gridCol>
                <a:gridCol w="1197307">
                  <a:extLst>
                    <a:ext uri="{9D8B030D-6E8A-4147-A177-3AD203B41FA5}">
                      <a16:colId xmlns:a16="http://schemas.microsoft.com/office/drawing/2014/main" val="2156572477"/>
                    </a:ext>
                  </a:extLst>
                </a:gridCol>
                <a:gridCol w="690609">
                  <a:extLst>
                    <a:ext uri="{9D8B030D-6E8A-4147-A177-3AD203B41FA5}">
                      <a16:colId xmlns:a16="http://schemas.microsoft.com/office/drawing/2014/main" val="2674686289"/>
                    </a:ext>
                  </a:extLst>
                </a:gridCol>
                <a:gridCol w="664337">
                  <a:extLst>
                    <a:ext uri="{9D8B030D-6E8A-4147-A177-3AD203B41FA5}">
                      <a16:colId xmlns:a16="http://schemas.microsoft.com/office/drawing/2014/main" val="511048907"/>
                    </a:ext>
                  </a:extLst>
                </a:gridCol>
                <a:gridCol w="1476930">
                  <a:extLst>
                    <a:ext uri="{9D8B030D-6E8A-4147-A177-3AD203B41FA5}">
                      <a16:colId xmlns:a16="http://schemas.microsoft.com/office/drawing/2014/main" val="1883500358"/>
                    </a:ext>
                  </a:extLst>
                </a:gridCol>
                <a:gridCol w="931761">
                  <a:extLst>
                    <a:ext uri="{9D8B030D-6E8A-4147-A177-3AD203B41FA5}">
                      <a16:colId xmlns:a16="http://schemas.microsoft.com/office/drawing/2014/main" val="718517682"/>
                    </a:ext>
                  </a:extLst>
                </a:gridCol>
                <a:gridCol w="931761">
                  <a:extLst>
                    <a:ext uri="{9D8B030D-6E8A-4147-A177-3AD203B41FA5}">
                      <a16:colId xmlns:a16="http://schemas.microsoft.com/office/drawing/2014/main" val="1930462568"/>
                    </a:ext>
                  </a:extLst>
                </a:gridCol>
                <a:gridCol w="855756">
                  <a:extLst>
                    <a:ext uri="{9D8B030D-6E8A-4147-A177-3AD203B41FA5}">
                      <a16:colId xmlns:a16="http://schemas.microsoft.com/office/drawing/2014/main" val="4018864332"/>
                    </a:ext>
                  </a:extLst>
                </a:gridCol>
                <a:gridCol w="855756">
                  <a:extLst>
                    <a:ext uri="{9D8B030D-6E8A-4147-A177-3AD203B41FA5}">
                      <a16:colId xmlns:a16="http://schemas.microsoft.com/office/drawing/2014/main" val="3940342111"/>
                    </a:ext>
                  </a:extLst>
                </a:gridCol>
                <a:gridCol w="856695">
                  <a:extLst>
                    <a:ext uri="{9D8B030D-6E8A-4147-A177-3AD203B41FA5}">
                      <a16:colId xmlns:a16="http://schemas.microsoft.com/office/drawing/2014/main" val="3979349539"/>
                    </a:ext>
                  </a:extLst>
                </a:gridCol>
                <a:gridCol w="856695">
                  <a:extLst>
                    <a:ext uri="{9D8B030D-6E8A-4147-A177-3AD203B41FA5}">
                      <a16:colId xmlns:a16="http://schemas.microsoft.com/office/drawing/2014/main" val="4256963293"/>
                    </a:ext>
                  </a:extLst>
                </a:gridCol>
              </a:tblGrid>
              <a:tr h="517469">
                <a:tc>
                  <a:txBody>
                    <a:bodyPr/>
                    <a:lstStyle/>
                    <a:p>
                      <a:pPr algn="ctr">
                        <a:lnSpc>
                          <a:spcPct val="115000"/>
                        </a:lnSpc>
                        <a:spcAft>
                          <a:spcPts val="1000"/>
                        </a:spcAft>
                      </a:pPr>
                      <a:r>
                        <a:rPr lang="tr-TR" sz="1000" dirty="0">
                          <a:effectLst/>
                        </a:rPr>
                        <a:t>No</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15000"/>
                        </a:lnSpc>
                        <a:spcAft>
                          <a:spcPts val="1000"/>
                        </a:spcAft>
                      </a:pPr>
                      <a:r>
                        <a:rPr lang="tr-TR" sz="1400">
                          <a:effectLst/>
                        </a:rPr>
                        <a:t>Üniversite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15000"/>
                        </a:lnSpc>
                        <a:spcAft>
                          <a:spcPts val="1000"/>
                        </a:spcAft>
                      </a:pPr>
                      <a:r>
                        <a:rPr lang="tr-TR" sz="1400">
                          <a:effectLst/>
                        </a:rPr>
                        <a:t>Ülke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15000"/>
                        </a:lnSpc>
                        <a:spcAft>
                          <a:spcPts val="1000"/>
                        </a:spcAft>
                      </a:pPr>
                      <a:r>
                        <a:rPr lang="tr-TR" sz="1400">
                          <a:effectLst/>
                        </a:rPr>
                        <a:t>Anlaşma Tarihi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rowSpan="2">
                  <a:txBody>
                    <a:bodyPr/>
                    <a:lstStyle/>
                    <a:p>
                      <a:pPr algn="ctr">
                        <a:lnSpc>
                          <a:spcPct val="115000"/>
                        </a:lnSpc>
                        <a:spcAft>
                          <a:spcPts val="1000"/>
                        </a:spcAft>
                      </a:pPr>
                      <a:r>
                        <a:rPr lang="tr-TR" sz="1400" dirty="0">
                          <a:effectLst/>
                        </a:rPr>
                        <a:t>Bölüm / Alan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15000"/>
                        </a:lnSpc>
                        <a:spcAft>
                          <a:spcPts val="1000"/>
                        </a:spcAft>
                      </a:pPr>
                      <a:r>
                        <a:rPr lang="tr-TR" sz="1400">
                          <a:effectLst/>
                        </a:rPr>
                        <a:t>Öğrenci Değişimi Öğrenim</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gridSpan="2">
                  <a:txBody>
                    <a:bodyPr/>
                    <a:lstStyle/>
                    <a:p>
                      <a:pPr algn="ctr">
                        <a:lnSpc>
                          <a:spcPct val="115000"/>
                        </a:lnSpc>
                        <a:spcAft>
                          <a:spcPts val="1000"/>
                        </a:spcAft>
                      </a:pPr>
                      <a:r>
                        <a:rPr lang="tr-TR" sz="1400">
                          <a:effectLst/>
                        </a:rPr>
                        <a:t>Öğretim Elemanı Ders Verme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gridSpan="2">
                  <a:txBody>
                    <a:bodyPr/>
                    <a:lstStyle/>
                    <a:p>
                      <a:pPr algn="ctr">
                        <a:lnSpc>
                          <a:spcPct val="115000"/>
                        </a:lnSpc>
                        <a:spcAft>
                          <a:spcPts val="1000"/>
                        </a:spcAft>
                      </a:pPr>
                      <a:r>
                        <a:rPr lang="tr-TR" sz="1400">
                          <a:effectLst/>
                        </a:rPr>
                        <a:t>Personel Eğitimi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1424398133"/>
                  </a:ext>
                </a:extLst>
              </a:tr>
              <a:tr h="463590">
                <a:tc>
                  <a:txBody>
                    <a:bodyPr/>
                    <a:lstStyle/>
                    <a:p>
                      <a:endParaRPr lang="tr-TR" dirty="0"/>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dirty="0">
                          <a:effectLst/>
                        </a:rPr>
                        <a:t>Baş.</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r>
                        <a:rPr lang="tr-TR" sz="1400" dirty="0">
                          <a:effectLst/>
                        </a:rPr>
                        <a:t>Bitiş</a:t>
                      </a:r>
                      <a:endParaRPr lang="tr-TR" sz="3200" dirty="0"/>
                    </a:p>
                  </a:txBody>
                  <a:tcPr marL="44450" marR="44450" marT="0" marB="0" anchor="ctr"/>
                </a:tc>
                <a:tc vMerge="1">
                  <a:txBody>
                    <a:bodyPr/>
                    <a:lstStyle/>
                    <a:p>
                      <a:endParaRPr lang="tr-TR"/>
                    </a:p>
                  </a:txBody>
                  <a:tcPr/>
                </a:tc>
                <a:tc>
                  <a:txBody>
                    <a:bodyPr/>
                    <a:lstStyle/>
                    <a:p>
                      <a:pPr algn="ctr">
                        <a:lnSpc>
                          <a:spcPct val="115000"/>
                        </a:lnSpc>
                        <a:spcAft>
                          <a:spcPts val="1000"/>
                        </a:spcAft>
                      </a:pPr>
                      <a:r>
                        <a:rPr lang="tr-TR" sz="1400">
                          <a:effectLst/>
                        </a:rPr>
                        <a:t>Sayı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r>
                        <a:rPr lang="tr-TR" sz="1400">
                          <a:effectLst/>
                        </a:rPr>
                        <a:t>Min. Dil Seviyesi</a:t>
                      </a:r>
                      <a:endParaRPr lang="tr-TR" sz="3200"/>
                    </a:p>
                  </a:txBody>
                  <a:tcPr marL="44450" marR="44450" marT="0" marB="0" anchor="ctr"/>
                </a:tc>
                <a:tc>
                  <a:txBody>
                    <a:bodyPr/>
                    <a:lstStyle/>
                    <a:p>
                      <a:pPr algn="ctr">
                        <a:lnSpc>
                          <a:spcPct val="115000"/>
                        </a:lnSpc>
                        <a:spcAft>
                          <a:spcPts val="1000"/>
                        </a:spcAft>
                      </a:pPr>
                      <a:r>
                        <a:rPr lang="tr-TR" sz="1400">
                          <a:effectLst/>
                        </a:rPr>
                        <a:t>Sayı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r>
                        <a:rPr lang="tr-TR" sz="1400" dirty="0">
                          <a:effectLst/>
                        </a:rPr>
                        <a:t>Min. Dil Seviyesi</a:t>
                      </a:r>
                      <a:endParaRPr lang="tr-TR" sz="3200" dirty="0"/>
                    </a:p>
                  </a:txBody>
                  <a:tcPr marL="44450" marR="44450" marT="0" marB="0" anchor="ctr"/>
                </a:tc>
                <a:tc>
                  <a:txBody>
                    <a:bodyPr/>
                    <a:lstStyle/>
                    <a:p>
                      <a:pPr algn="ctr">
                        <a:lnSpc>
                          <a:spcPct val="115000"/>
                        </a:lnSpc>
                        <a:spcAft>
                          <a:spcPts val="1000"/>
                        </a:spcAft>
                      </a:pPr>
                      <a:r>
                        <a:rPr lang="tr-TR" sz="1400">
                          <a:effectLst/>
                        </a:rPr>
                        <a:t>Sayı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r>
                        <a:rPr lang="tr-TR" sz="1400" dirty="0">
                          <a:effectLst/>
                        </a:rPr>
                        <a:t>Min. Dil Seviyesi</a:t>
                      </a:r>
                      <a:endParaRPr lang="tr-TR" sz="3200" dirty="0"/>
                    </a:p>
                  </a:txBody>
                  <a:tcPr marL="44450" marR="44450" marT="0" marB="0" anchor="ctr"/>
                </a:tc>
                <a:extLst>
                  <a:ext uri="{0D108BD9-81ED-4DB2-BD59-A6C34878D82A}">
                    <a16:rowId xmlns:a16="http://schemas.microsoft.com/office/drawing/2014/main" val="614636829"/>
                  </a:ext>
                </a:extLst>
              </a:tr>
              <a:tr h="1235668">
                <a:tc>
                  <a:txBody>
                    <a:bodyPr/>
                    <a:lstStyle/>
                    <a:p>
                      <a:pPr algn="l">
                        <a:lnSpc>
                          <a:spcPct val="115000"/>
                        </a:lnSpc>
                        <a:spcAft>
                          <a:spcPts val="1000"/>
                        </a:spcAft>
                      </a:pPr>
                      <a:r>
                        <a:rPr lang="tr-TR" sz="10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1800" u="none" strike="noStrike" dirty="0" err="1">
                          <a:effectLst/>
                          <a:hlinkClick r:id="rId2"/>
                        </a:rPr>
                        <a:t>University</a:t>
                      </a:r>
                      <a:r>
                        <a:rPr lang="tr-TR" sz="1800" u="none" strike="noStrike" dirty="0">
                          <a:effectLst/>
                          <a:hlinkClick r:id="rId2"/>
                        </a:rPr>
                        <a:t> of </a:t>
                      </a:r>
                      <a:r>
                        <a:rPr lang="tr-TR" sz="1800" u="none" strike="noStrike" dirty="0" err="1">
                          <a:effectLst/>
                          <a:hlinkClick r:id="rId2"/>
                        </a:rPr>
                        <a:t>Tetovo</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1400">
                          <a:effectLst/>
                        </a:rPr>
                        <a:t>Kuzey Makedonya</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1400">
                          <a:effectLst/>
                        </a:rPr>
                        <a:t>2022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1400">
                          <a:effectLst/>
                        </a:rPr>
                        <a:t>2027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n-US" sz="1400" dirty="0" err="1">
                          <a:effectLst/>
                        </a:rPr>
                        <a:t>Bankacılık</a:t>
                      </a:r>
                      <a:r>
                        <a:rPr lang="en-US" sz="1400" dirty="0">
                          <a:effectLst/>
                        </a:rPr>
                        <a:t> </a:t>
                      </a:r>
                      <a:r>
                        <a:rPr lang="en-US" sz="1400" dirty="0" err="1">
                          <a:effectLst/>
                        </a:rPr>
                        <a:t>ve</a:t>
                      </a:r>
                      <a:r>
                        <a:rPr lang="en-US" sz="1400" dirty="0">
                          <a:effectLst/>
                        </a:rPr>
                        <a:t> </a:t>
                      </a:r>
                      <a:r>
                        <a:rPr lang="en-US" sz="1400" dirty="0" err="1">
                          <a:effectLst/>
                        </a:rPr>
                        <a:t>Finans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1400">
                          <a:effectLst/>
                        </a:rPr>
                        <a:t>2 L</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1400">
                          <a:effectLst/>
                        </a:rPr>
                        <a:t>B1 English</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14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1400">
                          <a:effectLst/>
                        </a:rPr>
                        <a:t>B2 English</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14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tr-TR" sz="1400" dirty="0">
                          <a:effectLst/>
                        </a:rPr>
                        <a:t>B2 English</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69750640"/>
                  </a:ext>
                </a:extLst>
              </a:tr>
            </a:tbl>
          </a:graphicData>
        </a:graphic>
      </p:graphicFrame>
    </p:spTree>
    <p:extLst>
      <p:ext uri="{BB962C8B-B14F-4D97-AF65-F5344CB8AC3E}">
        <p14:creationId xmlns:p14="http://schemas.microsoft.com/office/powerpoint/2010/main" val="1652236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6613A8-9E32-EAE6-7B80-EC6CA6A6D8C5}"/>
              </a:ext>
            </a:extLst>
          </p:cNvPr>
          <p:cNvSpPr>
            <a:spLocks noGrp="1"/>
          </p:cNvSpPr>
          <p:nvPr>
            <p:ph type="title"/>
          </p:nvPr>
        </p:nvSpPr>
        <p:spPr/>
        <p:txBody>
          <a:bodyPr/>
          <a:lstStyle/>
          <a:p>
            <a:r>
              <a:rPr lang="tr-TR" dirty="0"/>
              <a:t>Mevlana ve Farabi Değişim Programları</a:t>
            </a:r>
          </a:p>
        </p:txBody>
      </p:sp>
      <p:sp>
        <p:nvSpPr>
          <p:cNvPr id="3" name="İçerik Yer Tutucusu 2">
            <a:extLst>
              <a:ext uri="{FF2B5EF4-FFF2-40B4-BE49-F238E27FC236}">
                <a16:creationId xmlns:a16="http://schemas.microsoft.com/office/drawing/2014/main" id="{CACE74C0-C4C2-CECC-2A1B-E62D46CE81DE}"/>
              </a:ext>
            </a:extLst>
          </p:cNvPr>
          <p:cNvSpPr>
            <a:spLocks noGrp="1"/>
          </p:cNvSpPr>
          <p:nvPr>
            <p:ph idx="1"/>
          </p:nvPr>
        </p:nvSpPr>
        <p:spPr/>
        <p:txBody>
          <a:bodyPr/>
          <a:lstStyle/>
          <a:p>
            <a:r>
              <a:rPr lang="tr-TR" dirty="0"/>
              <a:t>Mevlana Değişim Programı, yurtiçinde eğitim veren yükseköğretim kurumları ile yurtdışında eğitim veren yükseköğretim kurumları arasında öğrenci ve öğretim elemanı değişimini gerçekleştirmeyi amaçlayan bir programdır.</a:t>
            </a:r>
          </a:p>
          <a:p>
            <a:endParaRPr lang="tr-TR" dirty="0"/>
          </a:p>
          <a:p>
            <a:r>
              <a:rPr lang="tr-TR" dirty="0"/>
              <a:t>Farabi Değişim Programı, öğrenci veya öğretim üyelerinin bir veya iki yarıyıl süresince kendi kurumlarının dışında bir yükseköğretim kurumunda eğitim öğretim faaliyetine devam etmelerini amaçlamaktadır. Farabi değişim programı sadece yurt içindeki üniversiteleri kapsamaktadır.</a:t>
            </a:r>
          </a:p>
          <a:p>
            <a:endParaRPr lang="tr-TR" dirty="0"/>
          </a:p>
        </p:txBody>
      </p:sp>
    </p:spTree>
    <p:extLst>
      <p:ext uri="{BB962C8B-B14F-4D97-AF65-F5344CB8AC3E}">
        <p14:creationId xmlns:p14="http://schemas.microsoft.com/office/powerpoint/2010/main" val="2150623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147257-480E-2E57-7950-5E0433915960}"/>
              </a:ext>
            </a:extLst>
          </p:cNvPr>
          <p:cNvSpPr>
            <a:spLocks noGrp="1"/>
          </p:cNvSpPr>
          <p:nvPr>
            <p:ph type="title"/>
          </p:nvPr>
        </p:nvSpPr>
        <p:spPr/>
        <p:txBody>
          <a:bodyPr/>
          <a:lstStyle/>
          <a:p>
            <a:r>
              <a:rPr lang="tr-TR" dirty="0"/>
              <a:t>Yatay Geçiş</a:t>
            </a:r>
          </a:p>
        </p:txBody>
      </p:sp>
      <p:sp>
        <p:nvSpPr>
          <p:cNvPr id="3" name="İçerik Yer Tutucusu 2">
            <a:extLst>
              <a:ext uri="{FF2B5EF4-FFF2-40B4-BE49-F238E27FC236}">
                <a16:creationId xmlns:a16="http://schemas.microsoft.com/office/drawing/2014/main" id="{CF709521-330A-0200-F227-8A273AFA9EBF}"/>
              </a:ext>
            </a:extLst>
          </p:cNvPr>
          <p:cNvSpPr>
            <a:spLocks noGrp="1"/>
          </p:cNvSpPr>
          <p:nvPr>
            <p:ph idx="1"/>
          </p:nvPr>
        </p:nvSpPr>
        <p:spPr/>
        <p:txBody>
          <a:bodyPr/>
          <a:lstStyle/>
          <a:p>
            <a:r>
              <a:rPr lang="tr-TR" dirty="0"/>
              <a:t>Lisans programlarının ilk iki yarıyılı ile son iki yarıyılına yatay geçiş yapılamaz.</a:t>
            </a:r>
          </a:p>
          <a:p>
            <a:r>
              <a:rPr lang="tr-TR" dirty="0"/>
              <a:t>Yatay geçiş başvuruları, sadece ilan edilen süre içerisinde yapılır.</a:t>
            </a:r>
          </a:p>
          <a:p>
            <a:r>
              <a:rPr lang="tr-TR" dirty="0"/>
              <a:t>Kurumlar arası yatay geçiş için öğrencinin, kayıtlı olduğu programda bitirmiş olduğu dönemlere ait genel not ortalamasının en az 100 üzerinden 60 olması şarttır.</a:t>
            </a:r>
          </a:p>
          <a:p>
            <a:r>
              <a:rPr lang="tr-TR" dirty="0"/>
              <a:t>Lisans derecesi verilen diploma programlarında; ikinci ve üçüncü sınıfları için, yatay geçiş kontenjanları ile başvuru ve değerlendirme takvimi Temmuz ayı içinde ilan edilir.</a:t>
            </a:r>
          </a:p>
        </p:txBody>
      </p:sp>
    </p:spTree>
    <p:extLst>
      <p:ext uri="{BB962C8B-B14F-4D97-AF65-F5344CB8AC3E}">
        <p14:creationId xmlns:p14="http://schemas.microsoft.com/office/powerpoint/2010/main" val="1780035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Çevrimiçi Medya 3" title="Kütüphane oryantasyon filmi">
            <a:hlinkClick r:id="" action="ppaction://media"/>
            <a:extLst>
              <a:ext uri="{FF2B5EF4-FFF2-40B4-BE49-F238E27FC236}">
                <a16:creationId xmlns:a16="http://schemas.microsoft.com/office/drawing/2014/main" id="{D8CB2F91-3A8C-2F9A-D774-AAC63501E094}"/>
              </a:ext>
            </a:extLst>
          </p:cNvPr>
          <p:cNvPicPr>
            <a:picLocks noGrp="1" noRot="1" noChangeAspect="1"/>
          </p:cNvPicPr>
          <p:nvPr>
            <p:ph idx="1"/>
            <a:videoFile r:link="rId1"/>
          </p:nvPr>
        </p:nvPicPr>
        <p:blipFill>
          <a:blip r:embed="rId3"/>
          <a:stretch>
            <a:fillRect/>
          </a:stretch>
        </p:blipFill>
        <p:spPr>
          <a:xfrm>
            <a:off x="765288" y="152851"/>
            <a:ext cx="10661424" cy="6024112"/>
          </a:xfrm>
          <a:prstGeom prst="rect">
            <a:avLst/>
          </a:prstGeom>
        </p:spPr>
      </p:pic>
    </p:spTree>
    <p:extLst>
      <p:ext uri="{BB962C8B-B14F-4D97-AF65-F5344CB8AC3E}">
        <p14:creationId xmlns:p14="http://schemas.microsoft.com/office/powerpoint/2010/main" val="237620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E3721B-C229-DF61-549F-59465A77A1DF}"/>
              </a:ext>
            </a:extLst>
          </p:cNvPr>
          <p:cNvSpPr>
            <a:spLocks noGrp="1"/>
          </p:cNvSpPr>
          <p:nvPr>
            <p:ph type="ctrTitle"/>
          </p:nvPr>
        </p:nvSpPr>
        <p:spPr>
          <a:xfrm>
            <a:off x="1032164" y="2235200"/>
            <a:ext cx="10127672" cy="2387600"/>
          </a:xfrm>
        </p:spPr>
        <p:txBody>
          <a:bodyPr>
            <a:normAutofit fontScale="90000"/>
          </a:bodyPr>
          <a:lstStyle/>
          <a:p>
            <a:r>
              <a:rPr lang="tr-TR" dirty="0"/>
              <a:t>Biga Uygulamalı Bilimler Fakültesi</a:t>
            </a:r>
            <a:br>
              <a:rPr lang="tr-TR" dirty="0"/>
            </a:br>
            <a:r>
              <a:rPr lang="tr-TR" dirty="0"/>
              <a:t>Finans ve Bankacılık Bölümü</a:t>
            </a:r>
          </a:p>
        </p:txBody>
      </p:sp>
      <p:sp>
        <p:nvSpPr>
          <p:cNvPr id="4" name="Alt Başlık 3">
            <a:extLst>
              <a:ext uri="{FF2B5EF4-FFF2-40B4-BE49-F238E27FC236}">
                <a16:creationId xmlns:a16="http://schemas.microsoft.com/office/drawing/2014/main" id="{58661D82-89D5-C0DA-76CD-F3430B4D886D}"/>
              </a:ext>
            </a:extLst>
          </p:cNvPr>
          <p:cNvSpPr>
            <a:spLocks noGrp="1"/>
          </p:cNvSpPr>
          <p:nvPr>
            <p:ph type="subTitle" idx="1"/>
          </p:nvPr>
        </p:nvSpPr>
        <p:spPr>
          <a:xfrm>
            <a:off x="1524000" y="4815681"/>
            <a:ext cx="9144000" cy="1655762"/>
          </a:xfrm>
        </p:spPr>
        <p:txBody>
          <a:bodyPr/>
          <a:lstStyle/>
          <a:p>
            <a:r>
              <a:rPr lang="tr-TR" dirty="0"/>
              <a:t>2023-2024 Akademik Yılı</a:t>
            </a:r>
          </a:p>
        </p:txBody>
      </p:sp>
      <p:pic>
        <p:nvPicPr>
          <p:cNvPr id="5" name="Resim 4" descr="simge, sembol, amblem, logo, ticari marka içeren bir resim&#10;&#10;Açıklama otomatik olarak oluşturuldu">
            <a:extLst>
              <a:ext uri="{FF2B5EF4-FFF2-40B4-BE49-F238E27FC236}">
                <a16:creationId xmlns:a16="http://schemas.microsoft.com/office/drawing/2014/main" id="{3A6A446F-901D-7293-F992-4776707D6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335" y="386557"/>
            <a:ext cx="2585665" cy="2585665"/>
          </a:xfrm>
          <a:prstGeom prst="rect">
            <a:avLst/>
          </a:prstGeom>
        </p:spPr>
      </p:pic>
      <p:pic>
        <p:nvPicPr>
          <p:cNvPr id="7" name="Resim 6" descr="amblem, logo, simge, sembol, ticari marka içeren bir resim&#10;&#10;Açıklama otomatik olarak oluşturuldu">
            <a:extLst>
              <a:ext uri="{FF2B5EF4-FFF2-40B4-BE49-F238E27FC236}">
                <a16:creationId xmlns:a16="http://schemas.microsoft.com/office/drawing/2014/main" id="{E3AD41C7-51ED-426F-553F-BEEA8FAD6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386557"/>
            <a:ext cx="2585665" cy="2611522"/>
          </a:xfrm>
          <a:prstGeom prst="rect">
            <a:avLst/>
          </a:prstGeom>
        </p:spPr>
      </p:pic>
    </p:spTree>
    <p:extLst>
      <p:ext uri="{BB962C8B-B14F-4D97-AF65-F5344CB8AC3E}">
        <p14:creationId xmlns:p14="http://schemas.microsoft.com/office/powerpoint/2010/main" val="2169883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C8DE29-DF56-7285-4C56-D20B91588322}"/>
              </a:ext>
            </a:extLst>
          </p:cNvPr>
          <p:cNvSpPr>
            <a:spLocks noGrp="1"/>
          </p:cNvSpPr>
          <p:nvPr>
            <p:ph type="title"/>
          </p:nvPr>
        </p:nvSpPr>
        <p:spPr/>
        <p:txBody>
          <a:bodyPr/>
          <a:lstStyle/>
          <a:p>
            <a:r>
              <a:rPr lang="tr-TR" dirty="0"/>
              <a:t>Kütüphane</a:t>
            </a:r>
          </a:p>
        </p:txBody>
      </p:sp>
      <p:sp>
        <p:nvSpPr>
          <p:cNvPr id="3" name="İçerik Yer Tutucusu 2">
            <a:extLst>
              <a:ext uri="{FF2B5EF4-FFF2-40B4-BE49-F238E27FC236}">
                <a16:creationId xmlns:a16="http://schemas.microsoft.com/office/drawing/2014/main" id="{050A598C-1118-63E8-18FF-6AE03F81B386}"/>
              </a:ext>
            </a:extLst>
          </p:cNvPr>
          <p:cNvSpPr>
            <a:spLocks noGrp="1"/>
          </p:cNvSpPr>
          <p:nvPr>
            <p:ph idx="1"/>
          </p:nvPr>
        </p:nvSpPr>
        <p:spPr/>
        <p:txBody>
          <a:bodyPr>
            <a:normAutofit/>
          </a:bodyPr>
          <a:lstStyle/>
          <a:p>
            <a:r>
              <a:rPr lang="tr-TR" dirty="0"/>
              <a:t>ÇOMÜ öğrencileri, ÇOMÜ Kütüphanesi’ne kurumsal kimlik kartıyla gelerek, Kütüphane bankosundaki görevliler aracılığıyla üyelik hesabı açtırabilir. </a:t>
            </a:r>
          </a:p>
          <a:p>
            <a:r>
              <a:rPr lang="tr-TR" dirty="0"/>
              <a:t>Lisans öğrencileri 1 Seferde 20 gün süreyle 5 kitap materyali ödünç alabilirler.</a:t>
            </a:r>
          </a:p>
          <a:p>
            <a:r>
              <a:rPr lang="tr-TR" dirty="0"/>
              <a:t>Üyeler, kütüphane üyelik şifresi ile Kütüphane Hesabım üzerinde oturum açarak üzerinde bulunan kitapları ve iade tarihlerini görebilir, kullandığınız kitapların iade tarihlerini kütüphaneye gelmeden bir defaya mahsus uzatabilir. </a:t>
            </a:r>
          </a:p>
          <a:p>
            <a:endParaRPr lang="tr-TR" dirty="0"/>
          </a:p>
        </p:txBody>
      </p:sp>
    </p:spTree>
    <p:extLst>
      <p:ext uri="{BB962C8B-B14F-4D97-AF65-F5344CB8AC3E}">
        <p14:creationId xmlns:p14="http://schemas.microsoft.com/office/powerpoint/2010/main" val="1148919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9">
            <a:extLst>
              <a:ext uri="{FF2B5EF4-FFF2-40B4-BE49-F238E27FC236}">
                <a16:creationId xmlns:a16="http://schemas.microsoft.com/office/drawing/2014/main" id="{C76B9480-E01A-930D-A3B2-E34992003B22}"/>
              </a:ext>
            </a:extLst>
          </p:cNvPr>
          <p:cNvSpPr>
            <a:spLocks noGrp="1"/>
          </p:cNvSpPr>
          <p:nvPr>
            <p:ph type="title"/>
          </p:nvPr>
        </p:nvSpPr>
        <p:spPr/>
        <p:txBody>
          <a:bodyPr/>
          <a:lstStyle/>
          <a:p>
            <a:pPr algn="ctr"/>
            <a:r>
              <a:rPr lang="tr-TR" dirty="0">
                <a:solidFill>
                  <a:schemeClr val="accent1"/>
                </a:solidFill>
              </a:rPr>
              <a:t>Çanakkale </a:t>
            </a:r>
            <a:r>
              <a:rPr lang="tr-TR" dirty="0" err="1">
                <a:solidFill>
                  <a:schemeClr val="accent1"/>
                </a:solidFill>
              </a:rPr>
              <a:t>Onsekiz</a:t>
            </a:r>
            <a:r>
              <a:rPr lang="tr-TR" dirty="0">
                <a:solidFill>
                  <a:schemeClr val="accent1"/>
                </a:solidFill>
              </a:rPr>
              <a:t> Mart Üniversitesi Kalite Güvence Politikası</a:t>
            </a:r>
          </a:p>
        </p:txBody>
      </p:sp>
      <p:sp>
        <p:nvSpPr>
          <p:cNvPr id="9" name="İçerik Yer Tutucusu 8">
            <a:extLst>
              <a:ext uri="{FF2B5EF4-FFF2-40B4-BE49-F238E27FC236}">
                <a16:creationId xmlns:a16="http://schemas.microsoft.com/office/drawing/2014/main" id="{D123ACAB-0BEB-7B8D-B797-BC9D3F4FC21D}"/>
              </a:ext>
            </a:extLst>
          </p:cNvPr>
          <p:cNvSpPr>
            <a:spLocks noGrp="1"/>
          </p:cNvSpPr>
          <p:nvPr>
            <p:ph sz="half" idx="1"/>
          </p:nvPr>
        </p:nvSpPr>
        <p:spPr/>
        <p:txBody>
          <a:bodyPr anchor="ctr">
            <a:normAutofit/>
          </a:bodyPr>
          <a:lstStyle/>
          <a:p>
            <a:pPr marL="0" indent="0" algn="ctr">
              <a:buNone/>
            </a:pPr>
            <a:r>
              <a:rPr lang="tr-TR" dirty="0"/>
              <a:t>Üniversitemiz;</a:t>
            </a:r>
          </a:p>
          <a:p>
            <a:pPr marL="0" indent="0" algn="ctr">
              <a:buNone/>
            </a:pPr>
            <a:r>
              <a:rPr lang="tr-TR" dirty="0"/>
              <a:t>Kalite odaklı, girişimci ve yenilikçi bir üniversite anlayışıyla, bulunduğu bölgenin en İyi Üniversitesi olmayı, ülkesinin ve dünyanın güçlü bir bilim kurumu haline gelmeyi hedeflemiştir.</a:t>
            </a:r>
          </a:p>
        </p:txBody>
      </p:sp>
      <p:pic>
        <p:nvPicPr>
          <p:cNvPr id="13" name="İçerik Yer Tutucusu 12" descr="metin içeren bir resim&#10;&#10;Açıklama otomatik olarak oluşturuldu">
            <a:extLst>
              <a:ext uri="{FF2B5EF4-FFF2-40B4-BE49-F238E27FC236}">
                <a16:creationId xmlns:a16="http://schemas.microsoft.com/office/drawing/2014/main" id="{533870F6-DA7C-9832-38FE-84C29B49065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058" t="6539" r="17132" b="69537"/>
          <a:stretch/>
        </p:blipFill>
        <p:spPr>
          <a:xfrm>
            <a:off x="6315076" y="2296552"/>
            <a:ext cx="5445516" cy="2633842"/>
          </a:xfrm>
        </p:spPr>
      </p:pic>
    </p:spTree>
    <p:extLst>
      <p:ext uri="{BB962C8B-B14F-4D97-AF65-F5344CB8AC3E}">
        <p14:creationId xmlns:p14="http://schemas.microsoft.com/office/powerpoint/2010/main" val="3260571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E9B2201-14DD-70DB-761E-508E7D5037CB}"/>
              </a:ext>
            </a:extLst>
          </p:cNvPr>
          <p:cNvSpPr>
            <a:spLocks noGrp="1"/>
          </p:cNvSpPr>
          <p:nvPr>
            <p:ph idx="1"/>
          </p:nvPr>
        </p:nvSpPr>
        <p:spPr>
          <a:xfrm>
            <a:off x="838200" y="1690688"/>
            <a:ext cx="10515600" cy="4351338"/>
          </a:xfrm>
        </p:spPr>
        <p:txBody>
          <a:bodyPr>
            <a:noAutofit/>
          </a:bodyPr>
          <a:lstStyle/>
          <a:p>
            <a:pPr marL="0" indent="0">
              <a:buNone/>
            </a:pPr>
            <a:r>
              <a:rPr lang="tr-TR" dirty="0"/>
              <a:t>Bu hedef doğrultusunda; </a:t>
            </a:r>
          </a:p>
          <a:p>
            <a:r>
              <a:rPr lang="tr-TR" sz="2000" dirty="0"/>
              <a:t>İnsan kaynağının akademik beceri, nitelik ve etkin araştırma yapabilme kapasitesinin arttırılmasını</a:t>
            </a:r>
          </a:p>
          <a:p>
            <a:r>
              <a:rPr lang="tr-TR" sz="2000" dirty="0"/>
              <a:t>Eğitim-öğretim faaliyetlerinde memnuniyet düzeyinin yükseltilmesini</a:t>
            </a:r>
          </a:p>
          <a:p>
            <a:r>
              <a:rPr lang="tr-TR" sz="2000" dirty="0"/>
              <a:t>Üniversitemizi tercih eden uluslararası öğrenciler ve üniversitemizle yurtdışı üniversiteler arasındaki ikili işbirliği anlaşmalarını arttırarak uluslararasılaşma çalışmalarının geliştirilmesini,</a:t>
            </a:r>
          </a:p>
          <a:p>
            <a:r>
              <a:rPr lang="tr-TR" sz="2000" dirty="0"/>
              <a:t>Araştırma faaliyetlerinde: AR-GE çalışmalarına öncelikli ve interdisipliner </a:t>
            </a:r>
            <a:r>
              <a:rPr lang="tr-TR" sz="2000" dirty="0" err="1"/>
              <a:t>arastirma</a:t>
            </a:r>
            <a:r>
              <a:rPr lang="tr-TR" sz="2000" dirty="0"/>
              <a:t> alanlarına yönelik </a:t>
            </a:r>
            <a:r>
              <a:rPr lang="tr-TR" sz="2000" dirty="0" err="1"/>
              <a:t>çalışmalann</a:t>
            </a:r>
            <a:r>
              <a:rPr lang="tr-TR" sz="2000" dirty="0"/>
              <a:t> desteklenmesini</a:t>
            </a:r>
          </a:p>
          <a:p>
            <a:r>
              <a:rPr lang="tr-TR" sz="2000" dirty="0"/>
              <a:t>Ulusal ve uluslararası akademik değerlendirmelerde üniversitemiz üst sıralara çıkarmayı</a:t>
            </a:r>
          </a:p>
          <a:p>
            <a:r>
              <a:rPr lang="tr-TR" sz="2000" dirty="0"/>
              <a:t>Kurumsal akreditasyon çalışmalarına yönelik faaliyetlerin desteklenmesini,</a:t>
            </a:r>
          </a:p>
          <a:p>
            <a:r>
              <a:rPr lang="tr-TR" sz="2000" dirty="0"/>
              <a:t>Kurumsal kültürün geliştirilmesini</a:t>
            </a:r>
          </a:p>
          <a:p>
            <a:r>
              <a:rPr lang="tr-TR" sz="2000" dirty="0"/>
              <a:t>Paydaşlarımızla olan ilişkilerin güçlendirmesini </a:t>
            </a:r>
          </a:p>
          <a:p>
            <a:r>
              <a:rPr lang="tr-TR" sz="2000" dirty="0"/>
              <a:t>Üniversitemiz tarafından topluma sunulan hizmetlerin kalitesinin arttırılmasını ilke edinmiştir.</a:t>
            </a:r>
          </a:p>
        </p:txBody>
      </p:sp>
      <p:sp>
        <p:nvSpPr>
          <p:cNvPr id="4" name="Başlık 9">
            <a:extLst>
              <a:ext uri="{FF2B5EF4-FFF2-40B4-BE49-F238E27FC236}">
                <a16:creationId xmlns:a16="http://schemas.microsoft.com/office/drawing/2014/main" id="{2878F225-6F10-A385-1A94-A0144D7DDF88}"/>
              </a:ext>
            </a:extLst>
          </p:cNvPr>
          <p:cNvSpPr>
            <a:spLocks noGrp="1"/>
          </p:cNvSpPr>
          <p:nvPr>
            <p:ph type="title"/>
          </p:nvPr>
        </p:nvSpPr>
        <p:spPr>
          <a:xfrm>
            <a:off x="838200" y="365125"/>
            <a:ext cx="10515600" cy="1325563"/>
          </a:xfrm>
        </p:spPr>
        <p:txBody>
          <a:bodyPr/>
          <a:lstStyle/>
          <a:p>
            <a:pPr algn="ctr"/>
            <a:r>
              <a:rPr lang="tr-TR" dirty="0">
                <a:solidFill>
                  <a:schemeClr val="accent1"/>
                </a:solidFill>
              </a:rPr>
              <a:t>Çanakkale </a:t>
            </a:r>
            <a:r>
              <a:rPr lang="tr-TR" dirty="0" err="1">
                <a:solidFill>
                  <a:schemeClr val="accent1"/>
                </a:solidFill>
              </a:rPr>
              <a:t>Onsekiz</a:t>
            </a:r>
            <a:r>
              <a:rPr lang="tr-TR" dirty="0">
                <a:solidFill>
                  <a:schemeClr val="accent1"/>
                </a:solidFill>
              </a:rPr>
              <a:t> Mart Üniversitesi Kalite Güvence Politikası</a:t>
            </a:r>
          </a:p>
        </p:txBody>
      </p:sp>
    </p:spTree>
    <p:extLst>
      <p:ext uri="{BB962C8B-B14F-4D97-AF65-F5344CB8AC3E}">
        <p14:creationId xmlns:p14="http://schemas.microsoft.com/office/powerpoint/2010/main" val="888001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8741FF-A601-6713-619D-877E8BCFBA70}"/>
              </a:ext>
            </a:extLst>
          </p:cNvPr>
          <p:cNvSpPr>
            <a:spLocks noGrp="1"/>
          </p:cNvSpPr>
          <p:nvPr>
            <p:ph type="title"/>
          </p:nvPr>
        </p:nvSpPr>
        <p:spPr/>
        <p:txBody>
          <a:bodyPr/>
          <a:lstStyle/>
          <a:p>
            <a:r>
              <a:rPr lang="tr-TR" dirty="0"/>
              <a:t>Üniversite Bilgi Yönetim Sistemi (ÜBYS)</a:t>
            </a:r>
          </a:p>
        </p:txBody>
      </p:sp>
      <p:sp>
        <p:nvSpPr>
          <p:cNvPr id="3" name="İçerik Yer Tutucusu 2">
            <a:extLst>
              <a:ext uri="{FF2B5EF4-FFF2-40B4-BE49-F238E27FC236}">
                <a16:creationId xmlns:a16="http://schemas.microsoft.com/office/drawing/2014/main" id="{8420CB9E-4C23-4C33-F4B3-49BEA0ADEB23}"/>
              </a:ext>
            </a:extLst>
          </p:cNvPr>
          <p:cNvSpPr>
            <a:spLocks noGrp="1"/>
          </p:cNvSpPr>
          <p:nvPr>
            <p:ph idx="1"/>
          </p:nvPr>
        </p:nvSpPr>
        <p:spPr/>
        <p:txBody>
          <a:bodyPr/>
          <a:lstStyle/>
          <a:p>
            <a:r>
              <a:rPr lang="tr-TR" dirty="0"/>
              <a:t>Öğrencilerin ders kayıtlarını yaptıkları, aldıkları notları ve duyuruları takip edebildikleri üniversitemizin kullandığı otomasyon sistemidir.</a:t>
            </a:r>
          </a:p>
          <a:p>
            <a:r>
              <a:rPr lang="tr-TR" dirty="0"/>
              <a:t>Öğrenciler kullanıcı adı ve şifreleriyle bu sisteme girerek işlemlerini yapabilirler.</a:t>
            </a:r>
          </a:p>
          <a:p>
            <a:endParaRPr lang="tr-TR" dirty="0"/>
          </a:p>
        </p:txBody>
      </p:sp>
      <p:pic>
        <p:nvPicPr>
          <p:cNvPr id="4" name="Resim 3">
            <a:extLst>
              <a:ext uri="{FF2B5EF4-FFF2-40B4-BE49-F238E27FC236}">
                <a16:creationId xmlns:a16="http://schemas.microsoft.com/office/drawing/2014/main" id="{1DE3C8CF-F888-CAF0-C88C-28F9979F79F3}"/>
              </a:ext>
            </a:extLst>
          </p:cNvPr>
          <p:cNvPicPr>
            <a:picLocks noChangeAspect="1"/>
          </p:cNvPicPr>
          <p:nvPr/>
        </p:nvPicPr>
        <p:blipFill>
          <a:blip r:embed="rId2"/>
          <a:stretch>
            <a:fillRect/>
          </a:stretch>
        </p:blipFill>
        <p:spPr>
          <a:xfrm>
            <a:off x="4523095" y="3268919"/>
            <a:ext cx="3145809" cy="2908044"/>
          </a:xfrm>
          <a:prstGeom prst="rect">
            <a:avLst/>
          </a:prstGeom>
        </p:spPr>
      </p:pic>
    </p:spTree>
    <p:extLst>
      <p:ext uri="{BB962C8B-B14F-4D97-AF65-F5344CB8AC3E}">
        <p14:creationId xmlns:p14="http://schemas.microsoft.com/office/powerpoint/2010/main" val="2035063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0DF82B-4D5F-6FFB-636A-2A88E93391CA}"/>
              </a:ext>
            </a:extLst>
          </p:cNvPr>
          <p:cNvSpPr>
            <a:spLocks noGrp="1"/>
          </p:cNvSpPr>
          <p:nvPr>
            <p:ph type="title"/>
          </p:nvPr>
        </p:nvSpPr>
        <p:spPr/>
        <p:txBody>
          <a:bodyPr/>
          <a:lstStyle/>
          <a:p>
            <a:r>
              <a:rPr lang="tr-TR" dirty="0"/>
              <a:t>ÜBYS Üzerinden Belge Talebi</a:t>
            </a:r>
          </a:p>
        </p:txBody>
      </p:sp>
      <p:pic>
        <p:nvPicPr>
          <p:cNvPr id="5" name="İçerik Yer Tutucusu 4" descr="metin içeren bir resim&#10;&#10;Açıklama otomatik olarak oluşturuldu">
            <a:extLst>
              <a:ext uri="{FF2B5EF4-FFF2-40B4-BE49-F238E27FC236}">
                <a16:creationId xmlns:a16="http://schemas.microsoft.com/office/drawing/2014/main" id="{6DC2FA3F-6CB2-E565-221E-6F46D52E2FCB}"/>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1301" r="72676" b="13991"/>
          <a:stretch/>
        </p:blipFill>
        <p:spPr>
          <a:xfrm>
            <a:off x="406276" y="1690688"/>
            <a:ext cx="3094161" cy="4119628"/>
          </a:xfrm>
        </p:spPr>
      </p:pic>
      <p:sp>
        <p:nvSpPr>
          <p:cNvPr id="6" name="İçerik Yer Tutucusu 5">
            <a:extLst>
              <a:ext uri="{FF2B5EF4-FFF2-40B4-BE49-F238E27FC236}">
                <a16:creationId xmlns:a16="http://schemas.microsoft.com/office/drawing/2014/main" id="{F2C5E4C7-5C4B-EA27-DB74-6EF8D4216711}"/>
              </a:ext>
            </a:extLst>
          </p:cNvPr>
          <p:cNvSpPr>
            <a:spLocks noGrp="1"/>
          </p:cNvSpPr>
          <p:nvPr>
            <p:ph sz="half" idx="2"/>
          </p:nvPr>
        </p:nvSpPr>
        <p:spPr>
          <a:xfrm>
            <a:off x="4814888" y="1585913"/>
            <a:ext cx="6538912" cy="4591050"/>
          </a:xfrm>
        </p:spPr>
        <p:txBody>
          <a:bodyPr anchor="ctr"/>
          <a:lstStyle/>
          <a:p>
            <a:r>
              <a:rPr lang="tr-TR" dirty="0" err="1"/>
              <a:t>ÜBYS’ye</a:t>
            </a:r>
            <a:r>
              <a:rPr lang="tr-TR" dirty="0"/>
              <a:t> giriş yaptıktan sonra </a:t>
            </a:r>
            <a:r>
              <a:rPr lang="tr-TR" dirty="0">
                <a:solidFill>
                  <a:schemeClr val="accent2"/>
                </a:solidFill>
              </a:rPr>
              <a:t>Öğrenci Sistemi </a:t>
            </a:r>
            <a:r>
              <a:rPr lang="tr-TR" dirty="0"/>
              <a:t>üzerinden</a:t>
            </a:r>
          </a:p>
          <a:p>
            <a:r>
              <a:rPr lang="tr-TR" dirty="0">
                <a:solidFill>
                  <a:schemeClr val="tx2"/>
                </a:solidFill>
              </a:rPr>
              <a:t>Öğrenci Bilgi Ekranı </a:t>
            </a:r>
            <a:r>
              <a:rPr lang="tr-TR" dirty="0"/>
              <a:t>açılır.  </a:t>
            </a:r>
          </a:p>
        </p:txBody>
      </p:sp>
    </p:spTree>
    <p:extLst>
      <p:ext uri="{BB962C8B-B14F-4D97-AF65-F5344CB8AC3E}">
        <p14:creationId xmlns:p14="http://schemas.microsoft.com/office/powerpoint/2010/main" val="774209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descr="metin, ekran görüntüsü, ekran, bilgisayar içeren bir resim">
            <a:extLst>
              <a:ext uri="{FF2B5EF4-FFF2-40B4-BE49-F238E27FC236}">
                <a16:creationId xmlns:a16="http://schemas.microsoft.com/office/drawing/2014/main" id="{E29A1DEC-4860-35F8-F29A-DD5B3F6EB70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0335" b="29444"/>
          <a:stretch/>
        </p:blipFill>
        <p:spPr>
          <a:xfrm>
            <a:off x="493885" y="840607"/>
            <a:ext cx="11204229" cy="3163547"/>
          </a:xfrm>
        </p:spPr>
      </p:pic>
      <p:sp>
        <p:nvSpPr>
          <p:cNvPr id="4" name="İçerik Yer Tutucusu 3">
            <a:extLst>
              <a:ext uri="{FF2B5EF4-FFF2-40B4-BE49-F238E27FC236}">
                <a16:creationId xmlns:a16="http://schemas.microsoft.com/office/drawing/2014/main" id="{72C60611-55CD-18DC-0295-9EFA04ED0CBD}"/>
              </a:ext>
            </a:extLst>
          </p:cNvPr>
          <p:cNvSpPr>
            <a:spLocks noGrp="1"/>
          </p:cNvSpPr>
          <p:nvPr>
            <p:ph sz="half" idx="2"/>
          </p:nvPr>
        </p:nvSpPr>
        <p:spPr>
          <a:xfrm>
            <a:off x="838200" y="4724399"/>
            <a:ext cx="10494818" cy="1452563"/>
          </a:xfrm>
        </p:spPr>
        <p:txBody>
          <a:bodyPr anchor="ctr"/>
          <a:lstStyle/>
          <a:p>
            <a:pPr algn="ctr"/>
            <a:r>
              <a:rPr lang="tr-TR" dirty="0">
                <a:solidFill>
                  <a:schemeClr val="tx2"/>
                </a:solidFill>
              </a:rPr>
              <a:t>Belge </a:t>
            </a:r>
            <a:r>
              <a:rPr lang="tr-TR" dirty="0" err="1">
                <a:solidFill>
                  <a:schemeClr val="tx2"/>
                </a:solidFill>
              </a:rPr>
              <a:t>Talebi</a:t>
            </a:r>
            <a:r>
              <a:rPr lang="tr-TR" dirty="0" err="1"/>
              <a:t>’ne</a:t>
            </a:r>
            <a:r>
              <a:rPr lang="tr-TR" dirty="0"/>
              <a:t> tıklanır. </a:t>
            </a:r>
          </a:p>
        </p:txBody>
      </p:sp>
      <p:sp>
        <p:nvSpPr>
          <p:cNvPr id="7" name="Dikdörtgen 6">
            <a:extLst>
              <a:ext uri="{FF2B5EF4-FFF2-40B4-BE49-F238E27FC236}">
                <a16:creationId xmlns:a16="http://schemas.microsoft.com/office/drawing/2014/main" id="{5BA647E2-3AB2-39E7-8293-6D5E73CA70E5}"/>
              </a:ext>
            </a:extLst>
          </p:cNvPr>
          <p:cNvSpPr/>
          <p:nvPr/>
        </p:nvSpPr>
        <p:spPr>
          <a:xfrm>
            <a:off x="1011382" y="1371600"/>
            <a:ext cx="4946073"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87884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descr="metin, ekran görüntüsü, ekran, bilgisayar içeren bir resim&#10;&#10;Açıklama otomatik olarak oluşturuldu">
            <a:extLst>
              <a:ext uri="{FF2B5EF4-FFF2-40B4-BE49-F238E27FC236}">
                <a16:creationId xmlns:a16="http://schemas.microsoft.com/office/drawing/2014/main" id="{02EDC67D-15E1-22D9-8016-7B4E1BFA9066}"/>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2059" t="23237" r="13823" b="36688"/>
          <a:stretch/>
        </p:blipFill>
        <p:spPr>
          <a:xfrm>
            <a:off x="1098262" y="380283"/>
            <a:ext cx="10255538" cy="3117642"/>
          </a:xfrm>
        </p:spPr>
      </p:pic>
      <p:sp>
        <p:nvSpPr>
          <p:cNvPr id="4" name="İçerik Yer Tutucusu 3">
            <a:extLst>
              <a:ext uri="{FF2B5EF4-FFF2-40B4-BE49-F238E27FC236}">
                <a16:creationId xmlns:a16="http://schemas.microsoft.com/office/drawing/2014/main" id="{F4621EF3-AF89-B387-FDD3-80258C71D034}"/>
              </a:ext>
            </a:extLst>
          </p:cNvPr>
          <p:cNvSpPr>
            <a:spLocks noGrp="1"/>
          </p:cNvSpPr>
          <p:nvPr>
            <p:ph sz="half" idx="2"/>
          </p:nvPr>
        </p:nvSpPr>
        <p:spPr>
          <a:xfrm>
            <a:off x="1098262" y="3657599"/>
            <a:ext cx="10255538" cy="2519363"/>
          </a:xfrm>
        </p:spPr>
        <p:txBody>
          <a:bodyPr/>
          <a:lstStyle/>
          <a:p>
            <a:r>
              <a:rPr lang="tr-TR" dirty="0">
                <a:solidFill>
                  <a:schemeClr val="accent6"/>
                </a:solidFill>
              </a:rPr>
              <a:t>Soldaki açılır listeden </a:t>
            </a:r>
            <a:r>
              <a:rPr lang="tr-TR" dirty="0"/>
              <a:t>talep edilen belge türü ve </a:t>
            </a:r>
            <a:r>
              <a:rPr lang="tr-TR" dirty="0">
                <a:solidFill>
                  <a:schemeClr val="accent2"/>
                </a:solidFill>
              </a:rPr>
              <a:t>sağdaki açılır listeden </a:t>
            </a:r>
            <a:r>
              <a:rPr lang="tr-TR" dirty="0"/>
              <a:t>dil seçilir. </a:t>
            </a:r>
          </a:p>
          <a:p>
            <a:r>
              <a:rPr lang="tr-TR" dirty="0"/>
              <a:t>Belge sistem üzerinden imzalanma sürecini tamamladıktan sonra </a:t>
            </a:r>
            <a:r>
              <a:rPr lang="tr-TR" dirty="0">
                <a:solidFill>
                  <a:schemeClr val="accent1"/>
                </a:solidFill>
              </a:rPr>
              <a:t>sağ alt köşede bulunan butonlar </a:t>
            </a:r>
            <a:r>
              <a:rPr lang="tr-TR" dirty="0"/>
              <a:t>aracılığıyla tıklanarak indirilebilir.</a:t>
            </a:r>
          </a:p>
        </p:txBody>
      </p:sp>
      <p:sp>
        <p:nvSpPr>
          <p:cNvPr id="7" name="Ok: Yukarı 6">
            <a:extLst>
              <a:ext uri="{FF2B5EF4-FFF2-40B4-BE49-F238E27FC236}">
                <a16:creationId xmlns:a16="http://schemas.microsoft.com/office/drawing/2014/main" id="{B23C8149-5665-067C-E360-DB2D4F039507}"/>
              </a:ext>
            </a:extLst>
          </p:cNvPr>
          <p:cNvSpPr/>
          <p:nvPr/>
        </p:nvSpPr>
        <p:spPr>
          <a:xfrm>
            <a:off x="10294373" y="2427387"/>
            <a:ext cx="427703" cy="7669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k: Aşağı 7">
            <a:extLst>
              <a:ext uri="{FF2B5EF4-FFF2-40B4-BE49-F238E27FC236}">
                <a16:creationId xmlns:a16="http://schemas.microsoft.com/office/drawing/2014/main" id="{CABE5E49-F973-651A-F9E9-B3D6E33AB3A9}"/>
              </a:ext>
            </a:extLst>
          </p:cNvPr>
          <p:cNvSpPr/>
          <p:nvPr/>
        </p:nvSpPr>
        <p:spPr>
          <a:xfrm>
            <a:off x="3251200" y="130629"/>
            <a:ext cx="537029" cy="550409"/>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k: Aşağı 8">
            <a:extLst>
              <a:ext uri="{FF2B5EF4-FFF2-40B4-BE49-F238E27FC236}">
                <a16:creationId xmlns:a16="http://schemas.microsoft.com/office/drawing/2014/main" id="{BDD2B675-AD51-33D3-8C85-AF4891CDCA67}"/>
              </a:ext>
            </a:extLst>
          </p:cNvPr>
          <p:cNvSpPr/>
          <p:nvPr/>
        </p:nvSpPr>
        <p:spPr>
          <a:xfrm>
            <a:off x="8316686" y="76662"/>
            <a:ext cx="537029" cy="55040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51922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5A5A0F-4945-5472-FEC7-C3602A18E5FA}"/>
              </a:ext>
            </a:extLst>
          </p:cNvPr>
          <p:cNvSpPr>
            <a:spLocks noGrp="1"/>
          </p:cNvSpPr>
          <p:nvPr>
            <p:ph type="title"/>
          </p:nvPr>
        </p:nvSpPr>
        <p:spPr/>
        <p:txBody>
          <a:bodyPr/>
          <a:lstStyle/>
          <a:p>
            <a:r>
              <a:rPr lang="tr-TR" dirty="0">
                <a:solidFill>
                  <a:srgbClr val="314B6E"/>
                </a:solidFill>
              </a:rPr>
              <a:t>fvb.bigaubf.comu.edu.tr</a:t>
            </a:r>
          </a:p>
        </p:txBody>
      </p:sp>
      <p:pic>
        <p:nvPicPr>
          <p:cNvPr id="6" name="İçerik Yer Tutucusu 5">
            <a:extLst>
              <a:ext uri="{FF2B5EF4-FFF2-40B4-BE49-F238E27FC236}">
                <a16:creationId xmlns:a16="http://schemas.microsoft.com/office/drawing/2014/main" id="{D227F5C2-F06A-C22E-6B95-284A9669304B}"/>
              </a:ext>
            </a:extLst>
          </p:cNvPr>
          <p:cNvPicPr>
            <a:picLocks noGrp="1" noChangeAspect="1"/>
          </p:cNvPicPr>
          <p:nvPr>
            <p:ph sz="half" idx="1"/>
          </p:nvPr>
        </p:nvPicPr>
        <p:blipFill rotWithShape="1">
          <a:blip r:embed="rId2"/>
          <a:srcRect l="7633" t="20764" r="10294" b="4004"/>
          <a:stretch/>
        </p:blipFill>
        <p:spPr>
          <a:xfrm>
            <a:off x="348341" y="2078919"/>
            <a:ext cx="7460343" cy="3844750"/>
          </a:xfrm>
        </p:spPr>
      </p:pic>
      <p:sp>
        <p:nvSpPr>
          <p:cNvPr id="4" name="İçerik Yer Tutucusu 3">
            <a:extLst>
              <a:ext uri="{FF2B5EF4-FFF2-40B4-BE49-F238E27FC236}">
                <a16:creationId xmlns:a16="http://schemas.microsoft.com/office/drawing/2014/main" id="{CCF592A6-F0BE-884F-C75A-6F8EE2B842B0}"/>
              </a:ext>
            </a:extLst>
          </p:cNvPr>
          <p:cNvSpPr>
            <a:spLocks noGrp="1"/>
          </p:cNvSpPr>
          <p:nvPr>
            <p:ph sz="half" idx="2"/>
          </p:nvPr>
        </p:nvSpPr>
        <p:spPr>
          <a:xfrm>
            <a:off x="7968342" y="1825625"/>
            <a:ext cx="3385457" cy="4351338"/>
          </a:xfrm>
        </p:spPr>
        <p:txBody>
          <a:bodyPr anchor="ctr"/>
          <a:lstStyle/>
          <a:p>
            <a:pPr marL="0" indent="0" algn="ctr">
              <a:buNone/>
            </a:pPr>
            <a:r>
              <a:rPr lang="tr-TR" dirty="0"/>
              <a:t>Bölüm internet sayfamızı tüm öğrencilerimizin takip etmeleri gerekmektedir.</a:t>
            </a:r>
          </a:p>
        </p:txBody>
      </p:sp>
    </p:spTree>
    <p:extLst>
      <p:ext uri="{BB962C8B-B14F-4D97-AF65-F5344CB8AC3E}">
        <p14:creationId xmlns:p14="http://schemas.microsoft.com/office/powerpoint/2010/main" val="1521893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34199C-1D6F-4118-3A8D-43DF7741816C}"/>
              </a:ext>
            </a:extLst>
          </p:cNvPr>
          <p:cNvSpPr>
            <a:spLocks noGrp="1"/>
          </p:cNvSpPr>
          <p:nvPr>
            <p:ph type="title"/>
          </p:nvPr>
        </p:nvSpPr>
        <p:spPr/>
        <p:txBody>
          <a:bodyPr/>
          <a:lstStyle/>
          <a:p>
            <a:r>
              <a:rPr lang="tr-TR" dirty="0"/>
              <a:t>Bölümümüz Menüsü</a:t>
            </a:r>
          </a:p>
        </p:txBody>
      </p:sp>
      <p:sp>
        <p:nvSpPr>
          <p:cNvPr id="4" name="İçerik Yer Tutucusu 3">
            <a:extLst>
              <a:ext uri="{FF2B5EF4-FFF2-40B4-BE49-F238E27FC236}">
                <a16:creationId xmlns:a16="http://schemas.microsoft.com/office/drawing/2014/main" id="{D6E5F546-6CA7-2E2D-5799-351954FCCDD1}"/>
              </a:ext>
            </a:extLst>
          </p:cNvPr>
          <p:cNvSpPr>
            <a:spLocks noGrp="1"/>
          </p:cNvSpPr>
          <p:nvPr>
            <p:ph sz="half" idx="2"/>
          </p:nvPr>
        </p:nvSpPr>
        <p:spPr>
          <a:xfrm>
            <a:off x="7010400" y="1825625"/>
            <a:ext cx="5181600" cy="4351338"/>
          </a:xfrm>
        </p:spPr>
        <p:txBody>
          <a:bodyPr anchor="ctr"/>
          <a:lstStyle/>
          <a:p>
            <a:r>
              <a:rPr lang="tr-TR" dirty="0"/>
              <a:t>Bölüm Tanıtımı</a:t>
            </a:r>
          </a:p>
          <a:p>
            <a:r>
              <a:rPr lang="tr-TR" dirty="0"/>
              <a:t>Misyon &amp; Vizyon</a:t>
            </a:r>
          </a:p>
          <a:p>
            <a:r>
              <a:rPr lang="tr-TR" dirty="0"/>
              <a:t>Bölüm Başkanından</a:t>
            </a:r>
          </a:p>
          <a:p>
            <a:r>
              <a:rPr lang="tr-TR" dirty="0"/>
              <a:t>Komisyonlar ve Koordinatörler</a:t>
            </a:r>
          </a:p>
          <a:p>
            <a:r>
              <a:rPr lang="tr-TR" dirty="0"/>
              <a:t>Bölüm Danışma Kurulu</a:t>
            </a:r>
          </a:p>
          <a:p>
            <a:r>
              <a:rPr lang="tr-TR" dirty="0"/>
              <a:t>Dış Paydaşlarımız</a:t>
            </a:r>
          </a:p>
          <a:p>
            <a:r>
              <a:rPr lang="tr-TR" dirty="0"/>
              <a:t>Akademik Kadro</a:t>
            </a:r>
          </a:p>
        </p:txBody>
      </p:sp>
      <p:pic>
        <p:nvPicPr>
          <p:cNvPr id="11" name="İçerik Yer Tutucusu 10">
            <a:extLst>
              <a:ext uri="{FF2B5EF4-FFF2-40B4-BE49-F238E27FC236}">
                <a16:creationId xmlns:a16="http://schemas.microsoft.com/office/drawing/2014/main" id="{CDE14FD7-B261-7D3C-D3C4-40E166E43E04}"/>
              </a:ext>
            </a:extLst>
          </p:cNvPr>
          <p:cNvPicPr>
            <a:picLocks noGrp="1" noChangeAspect="1"/>
          </p:cNvPicPr>
          <p:nvPr>
            <p:ph sz="half" idx="1"/>
          </p:nvPr>
        </p:nvPicPr>
        <p:blipFill rotWithShape="1">
          <a:blip r:embed="rId2"/>
          <a:srcRect l="7546" t="20193" r="16948" b="6226"/>
          <a:stretch/>
        </p:blipFill>
        <p:spPr>
          <a:xfrm>
            <a:off x="0" y="1825624"/>
            <a:ext cx="7010400" cy="3840947"/>
          </a:xfrm>
        </p:spPr>
      </p:pic>
    </p:spTree>
    <p:extLst>
      <p:ext uri="{BB962C8B-B14F-4D97-AF65-F5344CB8AC3E}">
        <p14:creationId xmlns:p14="http://schemas.microsoft.com/office/powerpoint/2010/main" val="2121176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E4EAB708-7D71-94A2-7081-F52AB634918C}"/>
              </a:ext>
            </a:extLst>
          </p:cNvPr>
          <p:cNvSpPr>
            <a:spLocks noGrp="1"/>
          </p:cNvSpPr>
          <p:nvPr>
            <p:ph type="title"/>
          </p:nvPr>
        </p:nvSpPr>
        <p:spPr/>
        <p:txBody>
          <a:bodyPr/>
          <a:lstStyle/>
          <a:p>
            <a:pPr algn="just"/>
            <a:r>
              <a:rPr lang="tr-TR" dirty="0"/>
              <a:t>Aday Öğrenci Menüsü</a:t>
            </a:r>
          </a:p>
        </p:txBody>
      </p:sp>
      <p:sp>
        <p:nvSpPr>
          <p:cNvPr id="9" name="İçerik Yer Tutucusu 8">
            <a:extLst>
              <a:ext uri="{FF2B5EF4-FFF2-40B4-BE49-F238E27FC236}">
                <a16:creationId xmlns:a16="http://schemas.microsoft.com/office/drawing/2014/main" id="{52ED40FE-E6D1-297D-93AA-2CEBC7CA6583}"/>
              </a:ext>
            </a:extLst>
          </p:cNvPr>
          <p:cNvSpPr>
            <a:spLocks noGrp="1"/>
          </p:cNvSpPr>
          <p:nvPr>
            <p:ph sz="half" idx="2"/>
          </p:nvPr>
        </p:nvSpPr>
        <p:spPr>
          <a:xfrm>
            <a:off x="7010400" y="1825625"/>
            <a:ext cx="5181600" cy="4351338"/>
          </a:xfrm>
        </p:spPr>
        <p:txBody>
          <a:bodyPr anchor="ctr"/>
          <a:lstStyle/>
          <a:p>
            <a:r>
              <a:rPr lang="tr-TR" dirty="0"/>
              <a:t>Neden Biz?</a:t>
            </a:r>
          </a:p>
          <a:p>
            <a:r>
              <a:rPr lang="tr-TR" dirty="0"/>
              <a:t>Eğitim ve Yaşam Rehberi</a:t>
            </a:r>
          </a:p>
          <a:p>
            <a:r>
              <a:rPr lang="tr-TR" dirty="0"/>
              <a:t>Mezunlarımız</a:t>
            </a:r>
          </a:p>
          <a:p>
            <a:r>
              <a:rPr lang="tr-TR" dirty="0"/>
              <a:t>İşveren Mezun Değerlendirme Anketi</a:t>
            </a:r>
          </a:p>
          <a:p>
            <a:r>
              <a:rPr lang="tr-TR" dirty="0"/>
              <a:t>Mezun Anketi</a:t>
            </a:r>
          </a:p>
        </p:txBody>
      </p:sp>
      <p:pic>
        <p:nvPicPr>
          <p:cNvPr id="15" name="İçerik Yer Tutucusu 14">
            <a:extLst>
              <a:ext uri="{FF2B5EF4-FFF2-40B4-BE49-F238E27FC236}">
                <a16:creationId xmlns:a16="http://schemas.microsoft.com/office/drawing/2014/main" id="{9486A5EC-B4B2-26E8-82FA-9332C1E6C9CF}"/>
              </a:ext>
            </a:extLst>
          </p:cNvPr>
          <p:cNvPicPr>
            <a:picLocks noGrp="1" noChangeAspect="1"/>
          </p:cNvPicPr>
          <p:nvPr>
            <p:ph sz="half" idx="1"/>
          </p:nvPr>
        </p:nvPicPr>
        <p:blipFill rotWithShape="1">
          <a:blip r:embed="rId2"/>
          <a:srcRect l="7836" t="19163" r="16176" b="5197"/>
          <a:stretch/>
        </p:blipFill>
        <p:spPr>
          <a:xfrm>
            <a:off x="0" y="1825624"/>
            <a:ext cx="6943026" cy="3885627"/>
          </a:xfrm>
        </p:spPr>
      </p:pic>
    </p:spTree>
    <p:extLst>
      <p:ext uri="{BB962C8B-B14F-4D97-AF65-F5344CB8AC3E}">
        <p14:creationId xmlns:p14="http://schemas.microsoft.com/office/powerpoint/2010/main" val="305989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5D679F-D6B9-284A-65C8-094B7CF462AE}"/>
              </a:ext>
            </a:extLst>
          </p:cNvPr>
          <p:cNvSpPr>
            <a:spLocks noGrp="1"/>
          </p:cNvSpPr>
          <p:nvPr>
            <p:ph type="title"/>
          </p:nvPr>
        </p:nvSpPr>
        <p:spPr>
          <a:xfrm>
            <a:off x="7910945" y="60398"/>
            <a:ext cx="4281055" cy="6492802"/>
          </a:xfrm>
        </p:spPr>
        <p:txBody>
          <a:bodyPr>
            <a:normAutofit/>
          </a:bodyPr>
          <a:lstStyle/>
          <a:p>
            <a:pPr algn="ctr"/>
            <a:r>
              <a:rPr lang="tr-TR" dirty="0"/>
              <a:t>ÖNLİSANS-LİSANS EĞİTİM ÖĞRETİM VE SINAV YÖNETMELİĞİ</a:t>
            </a:r>
          </a:p>
        </p:txBody>
      </p:sp>
      <p:grpSp>
        <p:nvGrpSpPr>
          <p:cNvPr id="8" name="Grup 7">
            <a:extLst>
              <a:ext uri="{FF2B5EF4-FFF2-40B4-BE49-F238E27FC236}">
                <a16:creationId xmlns:a16="http://schemas.microsoft.com/office/drawing/2014/main" id="{5958F83A-6B8A-5712-823A-A9D26D91464A}"/>
              </a:ext>
            </a:extLst>
          </p:cNvPr>
          <p:cNvGrpSpPr/>
          <p:nvPr/>
        </p:nvGrpSpPr>
        <p:grpSpPr>
          <a:xfrm>
            <a:off x="-1039092" y="837958"/>
            <a:ext cx="8977746" cy="4937682"/>
            <a:chOff x="1607127" y="1239281"/>
            <a:chExt cx="8977746" cy="4937682"/>
          </a:xfrm>
        </p:grpSpPr>
        <p:pic>
          <p:nvPicPr>
            <p:cNvPr id="5" name="Resim 4">
              <a:extLst>
                <a:ext uri="{FF2B5EF4-FFF2-40B4-BE49-F238E27FC236}">
                  <a16:creationId xmlns:a16="http://schemas.microsoft.com/office/drawing/2014/main" id="{D2DDD1AB-B4CE-AE72-8E78-BC746BF71B80}"/>
                </a:ext>
              </a:extLst>
            </p:cNvPr>
            <p:cNvPicPr>
              <a:picLocks noChangeAspect="1"/>
            </p:cNvPicPr>
            <p:nvPr/>
          </p:nvPicPr>
          <p:blipFill rotWithShape="1">
            <a:blip r:embed="rId2"/>
            <a:srcRect l="8865" t="16106" r="10796" b="5302"/>
            <a:stretch/>
          </p:blipFill>
          <p:spPr>
            <a:xfrm>
              <a:off x="1607127" y="1239281"/>
              <a:ext cx="8977746" cy="4937682"/>
            </a:xfrm>
            <a:prstGeom prst="rect">
              <a:avLst/>
            </a:prstGeom>
          </p:spPr>
        </p:pic>
        <p:cxnSp>
          <p:nvCxnSpPr>
            <p:cNvPr id="7" name="Düz Ok Bağlayıcısı 6">
              <a:extLst>
                <a:ext uri="{FF2B5EF4-FFF2-40B4-BE49-F238E27FC236}">
                  <a16:creationId xmlns:a16="http://schemas.microsoft.com/office/drawing/2014/main" id="{CD237387-9BBF-12CE-1172-8E75E9E885F1}"/>
                </a:ext>
              </a:extLst>
            </p:cNvPr>
            <p:cNvCxnSpPr/>
            <p:nvPr/>
          </p:nvCxnSpPr>
          <p:spPr>
            <a:xfrm>
              <a:off x="6457626" y="3225761"/>
              <a:ext cx="2175164" cy="2563091"/>
            </a:xfrm>
            <a:prstGeom prst="straightConnector1">
              <a:avLst/>
            </a:prstGeom>
            <a:ln w="63500">
              <a:solidFill>
                <a:srgbClr val="FF0000"/>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11471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E4EAB708-7D71-94A2-7081-F52AB634918C}"/>
              </a:ext>
            </a:extLst>
          </p:cNvPr>
          <p:cNvSpPr>
            <a:spLocks noGrp="1"/>
          </p:cNvSpPr>
          <p:nvPr>
            <p:ph type="title"/>
          </p:nvPr>
        </p:nvSpPr>
        <p:spPr/>
        <p:txBody>
          <a:bodyPr/>
          <a:lstStyle/>
          <a:p>
            <a:pPr algn="just"/>
            <a:r>
              <a:rPr lang="tr-TR" dirty="0"/>
              <a:t>Araştırma Menüsü</a:t>
            </a:r>
          </a:p>
        </p:txBody>
      </p:sp>
      <p:sp>
        <p:nvSpPr>
          <p:cNvPr id="9" name="İçerik Yer Tutucusu 8">
            <a:extLst>
              <a:ext uri="{FF2B5EF4-FFF2-40B4-BE49-F238E27FC236}">
                <a16:creationId xmlns:a16="http://schemas.microsoft.com/office/drawing/2014/main" id="{52ED40FE-E6D1-297D-93AA-2CEBC7CA6583}"/>
              </a:ext>
            </a:extLst>
          </p:cNvPr>
          <p:cNvSpPr>
            <a:spLocks noGrp="1"/>
          </p:cNvSpPr>
          <p:nvPr>
            <p:ph sz="half" idx="2"/>
          </p:nvPr>
        </p:nvSpPr>
        <p:spPr>
          <a:xfrm>
            <a:off x="7010400" y="1825625"/>
            <a:ext cx="5181600" cy="4351338"/>
          </a:xfrm>
        </p:spPr>
        <p:txBody>
          <a:bodyPr anchor="ctr"/>
          <a:lstStyle/>
          <a:p>
            <a:r>
              <a:rPr lang="tr-TR" dirty="0"/>
              <a:t>Projeler</a:t>
            </a:r>
          </a:p>
          <a:p>
            <a:r>
              <a:rPr lang="tr-TR" dirty="0"/>
              <a:t>Fiziki İmkanlar</a:t>
            </a:r>
          </a:p>
          <a:p>
            <a:endParaRPr lang="tr-TR" dirty="0"/>
          </a:p>
        </p:txBody>
      </p:sp>
      <p:pic>
        <p:nvPicPr>
          <p:cNvPr id="8" name="Resim 7">
            <a:extLst>
              <a:ext uri="{FF2B5EF4-FFF2-40B4-BE49-F238E27FC236}">
                <a16:creationId xmlns:a16="http://schemas.microsoft.com/office/drawing/2014/main" id="{53FAC525-540E-11D4-32ED-9B26F8F8B8A3}"/>
              </a:ext>
            </a:extLst>
          </p:cNvPr>
          <p:cNvPicPr>
            <a:picLocks noChangeAspect="1"/>
          </p:cNvPicPr>
          <p:nvPr/>
        </p:nvPicPr>
        <p:blipFill rotWithShape="1">
          <a:blip r:embed="rId2"/>
          <a:srcRect l="8975" t="22096" r="18729" b="5302"/>
          <a:stretch/>
        </p:blipFill>
        <p:spPr>
          <a:xfrm>
            <a:off x="0" y="1825625"/>
            <a:ext cx="7011911" cy="3958990"/>
          </a:xfrm>
          <a:prstGeom prst="rect">
            <a:avLst/>
          </a:prstGeom>
        </p:spPr>
      </p:pic>
    </p:spTree>
    <p:extLst>
      <p:ext uri="{BB962C8B-B14F-4D97-AF65-F5344CB8AC3E}">
        <p14:creationId xmlns:p14="http://schemas.microsoft.com/office/powerpoint/2010/main" val="845164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E4EAB708-7D71-94A2-7081-F52AB634918C}"/>
              </a:ext>
            </a:extLst>
          </p:cNvPr>
          <p:cNvSpPr>
            <a:spLocks noGrp="1"/>
          </p:cNvSpPr>
          <p:nvPr>
            <p:ph type="title"/>
          </p:nvPr>
        </p:nvSpPr>
        <p:spPr/>
        <p:txBody>
          <a:bodyPr/>
          <a:lstStyle/>
          <a:p>
            <a:pPr algn="just"/>
            <a:r>
              <a:rPr lang="tr-TR" dirty="0"/>
              <a:t>Öğrenci Menüsü</a:t>
            </a:r>
          </a:p>
        </p:txBody>
      </p:sp>
      <p:sp>
        <p:nvSpPr>
          <p:cNvPr id="9" name="İçerik Yer Tutucusu 8">
            <a:extLst>
              <a:ext uri="{FF2B5EF4-FFF2-40B4-BE49-F238E27FC236}">
                <a16:creationId xmlns:a16="http://schemas.microsoft.com/office/drawing/2014/main" id="{52ED40FE-E6D1-297D-93AA-2CEBC7CA6583}"/>
              </a:ext>
            </a:extLst>
          </p:cNvPr>
          <p:cNvSpPr>
            <a:spLocks noGrp="1"/>
          </p:cNvSpPr>
          <p:nvPr>
            <p:ph sz="half" idx="2"/>
          </p:nvPr>
        </p:nvSpPr>
        <p:spPr>
          <a:xfrm>
            <a:off x="7010400" y="1825625"/>
            <a:ext cx="5181600" cy="4351338"/>
          </a:xfrm>
        </p:spPr>
        <p:txBody>
          <a:bodyPr anchor="ctr">
            <a:normAutofit fontScale="92500" lnSpcReduction="10000"/>
          </a:bodyPr>
          <a:lstStyle/>
          <a:p>
            <a:r>
              <a:rPr lang="tr-TR" dirty="0"/>
              <a:t>Haftalık Ders Programı</a:t>
            </a:r>
          </a:p>
          <a:p>
            <a:r>
              <a:rPr lang="tr-TR" dirty="0"/>
              <a:t>Öğrenci Görüşme Saatleri</a:t>
            </a:r>
          </a:p>
          <a:p>
            <a:r>
              <a:rPr lang="tr-TR" dirty="0"/>
              <a:t>Formlar</a:t>
            </a:r>
          </a:p>
          <a:p>
            <a:r>
              <a:rPr lang="tr-TR" dirty="0"/>
              <a:t>Öğrenci Temsilcileri</a:t>
            </a:r>
          </a:p>
          <a:p>
            <a:r>
              <a:rPr lang="tr-TR" dirty="0"/>
              <a:t>Öğrenci Toplulukları</a:t>
            </a:r>
          </a:p>
          <a:p>
            <a:r>
              <a:rPr lang="tr-TR" dirty="0"/>
              <a:t>Staj</a:t>
            </a:r>
          </a:p>
          <a:p>
            <a:r>
              <a:rPr lang="tr-TR" dirty="0"/>
              <a:t>Kariyer Danışmanları</a:t>
            </a:r>
          </a:p>
          <a:p>
            <a:r>
              <a:rPr lang="tr-TR" dirty="0"/>
              <a:t>Sınavlar, Notlandırma ve Sınav Değerlendirme Süreçleri </a:t>
            </a:r>
          </a:p>
          <a:p>
            <a:r>
              <a:rPr lang="tr-TR" dirty="0"/>
              <a:t>Dersler (Öğretim Planları)</a:t>
            </a:r>
          </a:p>
        </p:txBody>
      </p:sp>
      <p:pic>
        <p:nvPicPr>
          <p:cNvPr id="3" name="Resim 2">
            <a:extLst>
              <a:ext uri="{FF2B5EF4-FFF2-40B4-BE49-F238E27FC236}">
                <a16:creationId xmlns:a16="http://schemas.microsoft.com/office/drawing/2014/main" id="{D97E879D-2ECF-EE31-6E19-E570B5021C0B}"/>
              </a:ext>
            </a:extLst>
          </p:cNvPr>
          <p:cNvPicPr>
            <a:picLocks noChangeAspect="1"/>
          </p:cNvPicPr>
          <p:nvPr/>
        </p:nvPicPr>
        <p:blipFill rotWithShape="1">
          <a:blip r:embed="rId2"/>
          <a:srcRect l="8484" t="21408" r="17868" b="7083"/>
          <a:stretch/>
        </p:blipFill>
        <p:spPr>
          <a:xfrm>
            <a:off x="1" y="1975499"/>
            <a:ext cx="6943026" cy="3790266"/>
          </a:xfrm>
          <a:prstGeom prst="rect">
            <a:avLst/>
          </a:prstGeom>
        </p:spPr>
      </p:pic>
    </p:spTree>
    <p:extLst>
      <p:ext uri="{BB962C8B-B14F-4D97-AF65-F5344CB8AC3E}">
        <p14:creationId xmlns:p14="http://schemas.microsoft.com/office/powerpoint/2010/main" val="1723432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E4EAB708-7D71-94A2-7081-F52AB634918C}"/>
              </a:ext>
            </a:extLst>
          </p:cNvPr>
          <p:cNvSpPr>
            <a:spLocks noGrp="1"/>
          </p:cNvSpPr>
          <p:nvPr>
            <p:ph type="title"/>
          </p:nvPr>
        </p:nvSpPr>
        <p:spPr/>
        <p:txBody>
          <a:bodyPr/>
          <a:lstStyle/>
          <a:p>
            <a:pPr algn="just"/>
            <a:r>
              <a:rPr lang="tr-TR" dirty="0"/>
              <a:t>Yeterlilikler Menüsü</a:t>
            </a:r>
          </a:p>
        </p:txBody>
      </p:sp>
      <p:sp>
        <p:nvSpPr>
          <p:cNvPr id="9" name="İçerik Yer Tutucusu 8">
            <a:extLst>
              <a:ext uri="{FF2B5EF4-FFF2-40B4-BE49-F238E27FC236}">
                <a16:creationId xmlns:a16="http://schemas.microsoft.com/office/drawing/2014/main" id="{52ED40FE-E6D1-297D-93AA-2CEBC7CA6583}"/>
              </a:ext>
            </a:extLst>
          </p:cNvPr>
          <p:cNvSpPr>
            <a:spLocks noGrp="1"/>
          </p:cNvSpPr>
          <p:nvPr>
            <p:ph sz="half" idx="2"/>
          </p:nvPr>
        </p:nvSpPr>
        <p:spPr>
          <a:xfrm>
            <a:off x="7010400" y="1825625"/>
            <a:ext cx="5181600" cy="4351338"/>
          </a:xfrm>
        </p:spPr>
        <p:txBody>
          <a:bodyPr anchor="ctr"/>
          <a:lstStyle/>
          <a:p>
            <a:r>
              <a:rPr lang="tr-TR" dirty="0"/>
              <a:t>Beceri ve Yetkinlikler</a:t>
            </a:r>
          </a:p>
        </p:txBody>
      </p:sp>
      <p:pic>
        <p:nvPicPr>
          <p:cNvPr id="5" name="Resim 4">
            <a:extLst>
              <a:ext uri="{FF2B5EF4-FFF2-40B4-BE49-F238E27FC236}">
                <a16:creationId xmlns:a16="http://schemas.microsoft.com/office/drawing/2014/main" id="{0B8E1C2C-27C3-91CE-376B-E3B0142BF724}"/>
              </a:ext>
            </a:extLst>
          </p:cNvPr>
          <p:cNvPicPr>
            <a:picLocks noChangeAspect="1"/>
          </p:cNvPicPr>
          <p:nvPr/>
        </p:nvPicPr>
        <p:blipFill rotWithShape="1">
          <a:blip r:embed="rId2"/>
          <a:srcRect l="8237" t="20095" r="18361" b="5303"/>
          <a:stretch/>
        </p:blipFill>
        <p:spPr>
          <a:xfrm>
            <a:off x="6237" y="1690688"/>
            <a:ext cx="7004163" cy="4002373"/>
          </a:xfrm>
          <a:prstGeom prst="rect">
            <a:avLst/>
          </a:prstGeom>
        </p:spPr>
      </p:pic>
    </p:spTree>
    <p:extLst>
      <p:ext uri="{BB962C8B-B14F-4D97-AF65-F5344CB8AC3E}">
        <p14:creationId xmlns:p14="http://schemas.microsoft.com/office/powerpoint/2010/main" val="1226106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E4EAB708-7D71-94A2-7081-F52AB634918C}"/>
              </a:ext>
            </a:extLst>
          </p:cNvPr>
          <p:cNvSpPr>
            <a:spLocks noGrp="1"/>
          </p:cNvSpPr>
          <p:nvPr>
            <p:ph type="title"/>
          </p:nvPr>
        </p:nvSpPr>
        <p:spPr/>
        <p:txBody>
          <a:bodyPr/>
          <a:lstStyle/>
          <a:p>
            <a:pPr algn="just"/>
            <a:r>
              <a:rPr lang="tr-TR" dirty="0"/>
              <a:t>Aday Öğrenci Menüsü</a:t>
            </a:r>
          </a:p>
        </p:txBody>
      </p:sp>
      <p:sp>
        <p:nvSpPr>
          <p:cNvPr id="9" name="İçerik Yer Tutucusu 8">
            <a:extLst>
              <a:ext uri="{FF2B5EF4-FFF2-40B4-BE49-F238E27FC236}">
                <a16:creationId xmlns:a16="http://schemas.microsoft.com/office/drawing/2014/main" id="{52ED40FE-E6D1-297D-93AA-2CEBC7CA6583}"/>
              </a:ext>
            </a:extLst>
          </p:cNvPr>
          <p:cNvSpPr>
            <a:spLocks noGrp="1"/>
          </p:cNvSpPr>
          <p:nvPr>
            <p:ph sz="half" idx="2"/>
          </p:nvPr>
        </p:nvSpPr>
        <p:spPr>
          <a:xfrm>
            <a:off x="7010400" y="1825625"/>
            <a:ext cx="5181600" cy="4351338"/>
          </a:xfrm>
        </p:spPr>
        <p:txBody>
          <a:bodyPr anchor="ctr">
            <a:normAutofit fontScale="77500" lnSpcReduction="20000"/>
          </a:bodyPr>
          <a:lstStyle/>
          <a:p>
            <a:r>
              <a:rPr lang="tr-TR" dirty="0"/>
              <a:t>Kurumsal Bilgiler</a:t>
            </a:r>
          </a:p>
          <a:p>
            <a:r>
              <a:rPr lang="tr-TR" dirty="0"/>
              <a:t>Kalite Güvence Politikası</a:t>
            </a:r>
          </a:p>
          <a:p>
            <a:r>
              <a:rPr lang="tr-TR" dirty="0"/>
              <a:t>Kalite Güvence Komisyonu ve Faaliyetleri</a:t>
            </a:r>
          </a:p>
          <a:p>
            <a:r>
              <a:rPr lang="tr-TR" dirty="0"/>
              <a:t>Stratejik Eylem Planı</a:t>
            </a:r>
          </a:p>
          <a:p>
            <a:r>
              <a:rPr lang="tr-TR" dirty="0" err="1"/>
              <a:t>Swot</a:t>
            </a:r>
            <a:r>
              <a:rPr lang="tr-TR" dirty="0"/>
              <a:t> Analizi</a:t>
            </a:r>
          </a:p>
          <a:p>
            <a:r>
              <a:rPr lang="tr-TR" dirty="0"/>
              <a:t>PUKÖ Döngüsü</a:t>
            </a:r>
          </a:p>
          <a:p>
            <a:r>
              <a:rPr lang="tr-TR" dirty="0"/>
              <a:t>İç Kontrol</a:t>
            </a:r>
          </a:p>
          <a:p>
            <a:r>
              <a:rPr lang="tr-TR" dirty="0"/>
              <a:t>Bölüm ve Eğitim Öğretim Bilgi Sistemi</a:t>
            </a:r>
          </a:p>
          <a:p>
            <a:r>
              <a:rPr lang="tr-TR" dirty="0"/>
              <a:t>Paydaş İlişkileri</a:t>
            </a:r>
          </a:p>
          <a:p>
            <a:r>
              <a:rPr lang="tr-TR" dirty="0"/>
              <a:t>Mezunlarımız</a:t>
            </a:r>
          </a:p>
          <a:p>
            <a:r>
              <a:rPr lang="tr-TR" dirty="0"/>
              <a:t>Bölüm Haber Bülteni</a:t>
            </a:r>
          </a:p>
          <a:p>
            <a:r>
              <a:rPr lang="tr-TR" dirty="0"/>
              <a:t>Formlar ve Dilekçeler</a:t>
            </a:r>
          </a:p>
        </p:txBody>
      </p:sp>
      <p:pic>
        <p:nvPicPr>
          <p:cNvPr id="8" name="İçerik Yer Tutucusu 7">
            <a:extLst>
              <a:ext uri="{FF2B5EF4-FFF2-40B4-BE49-F238E27FC236}">
                <a16:creationId xmlns:a16="http://schemas.microsoft.com/office/drawing/2014/main" id="{CDE348F7-C7C4-9611-C499-85ED2C94CA22}"/>
              </a:ext>
            </a:extLst>
          </p:cNvPr>
          <p:cNvPicPr>
            <a:picLocks noGrp="1" noChangeAspect="1"/>
          </p:cNvPicPr>
          <p:nvPr>
            <p:ph sz="half" idx="1"/>
          </p:nvPr>
        </p:nvPicPr>
        <p:blipFill rotWithShape="1">
          <a:blip r:embed="rId2"/>
          <a:srcRect l="8426" t="20696" r="18391" b="4247"/>
          <a:stretch/>
        </p:blipFill>
        <p:spPr>
          <a:xfrm>
            <a:off x="0" y="1825625"/>
            <a:ext cx="7010400" cy="4042360"/>
          </a:xfrm>
        </p:spPr>
      </p:pic>
    </p:spTree>
    <p:extLst>
      <p:ext uri="{BB962C8B-B14F-4D97-AF65-F5344CB8AC3E}">
        <p14:creationId xmlns:p14="http://schemas.microsoft.com/office/powerpoint/2010/main" val="15424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F23E49A9-A2FD-2025-10F1-29952A35910F}"/>
              </a:ext>
            </a:extLst>
          </p:cNvPr>
          <p:cNvSpPr>
            <a:spLocks noGrp="1"/>
          </p:cNvSpPr>
          <p:nvPr>
            <p:ph type="title"/>
          </p:nvPr>
        </p:nvSpPr>
        <p:spPr>
          <a:xfrm>
            <a:off x="838200" y="0"/>
            <a:ext cx="10515600" cy="1325563"/>
          </a:xfrm>
        </p:spPr>
        <p:txBody>
          <a:bodyPr/>
          <a:lstStyle/>
          <a:p>
            <a:pPr algn="ctr"/>
            <a:r>
              <a:rPr lang="tr-TR" dirty="0"/>
              <a:t>Sosyal Transkript</a:t>
            </a:r>
          </a:p>
        </p:txBody>
      </p:sp>
      <p:pic>
        <p:nvPicPr>
          <p:cNvPr id="6" name="Çevrimiçi Medya 5" title="Çanakkale Onsekiz Mart Üniversitesi sosyal transkript oryantasyon filmi">
            <a:hlinkClick r:id="" action="ppaction://media"/>
            <a:extLst>
              <a:ext uri="{FF2B5EF4-FFF2-40B4-BE49-F238E27FC236}">
                <a16:creationId xmlns:a16="http://schemas.microsoft.com/office/drawing/2014/main" id="{0D152E9C-46ED-6355-3CB3-E8F5606D0313}"/>
              </a:ext>
            </a:extLst>
          </p:cNvPr>
          <p:cNvPicPr>
            <a:picLocks noRot="1" noChangeAspect="1"/>
          </p:cNvPicPr>
          <p:nvPr>
            <a:videoFile r:link="rId1"/>
          </p:nvPr>
        </p:nvPicPr>
        <p:blipFill>
          <a:blip r:embed="rId3"/>
          <a:stretch>
            <a:fillRect/>
          </a:stretch>
        </p:blipFill>
        <p:spPr>
          <a:xfrm>
            <a:off x="1398624" y="896504"/>
            <a:ext cx="9394751" cy="5308034"/>
          </a:xfrm>
          <a:prstGeom prst="rect">
            <a:avLst/>
          </a:prstGeom>
        </p:spPr>
      </p:pic>
    </p:spTree>
    <p:extLst>
      <p:ext uri="{BB962C8B-B14F-4D97-AF65-F5344CB8AC3E}">
        <p14:creationId xmlns:p14="http://schemas.microsoft.com/office/powerpoint/2010/main" val="361100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3E5C01-346A-5BC7-3696-2E8E0E7A7E2A}"/>
              </a:ext>
            </a:extLst>
          </p:cNvPr>
          <p:cNvSpPr>
            <a:spLocks noGrp="1"/>
          </p:cNvSpPr>
          <p:nvPr>
            <p:ph type="title"/>
          </p:nvPr>
        </p:nvSpPr>
        <p:spPr/>
        <p:txBody>
          <a:bodyPr/>
          <a:lstStyle/>
          <a:p>
            <a:r>
              <a:rPr lang="tr-TR" dirty="0"/>
              <a:t>AKADEMİK PERSONELİMİZ</a:t>
            </a:r>
          </a:p>
        </p:txBody>
      </p:sp>
      <p:graphicFrame>
        <p:nvGraphicFramePr>
          <p:cNvPr id="4" name="Tablo 9">
            <a:extLst>
              <a:ext uri="{FF2B5EF4-FFF2-40B4-BE49-F238E27FC236}">
                <a16:creationId xmlns:a16="http://schemas.microsoft.com/office/drawing/2014/main" id="{8DBE298E-0192-178C-46B7-2186CD58FE24}"/>
              </a:ext>
            </a:extLst>
          </p:cNvPr>
          <p:cNvGraphicFramePr>
            <a:graphicFrameLocks noGrp="1"/>
          </p:cNvGraphicFramePr>
          <p:nvPr>
            <p:extLst>
              <p:ext uri="{D42A27DB-BD31-4B8C-83A1-F6EECF244321}">
                <p14:modId xmlns:p14="http://schemas.microsoft.com/office/powerpoint/2010/main" val="30457787"/>
              </p:ext>
            </p:extLst>
          </p:nvPr>
        </p:nvGraphicFramePr>
        <p:xfrm>
          <a:off x="686301" y="1475726"/>
          <a:ext cx="10819398" cy="3906548"/>
        </p:xfrm>
        <a:graphic>
          <a:graphicData uri="http://schemas.openxmlformats.org/drawingml/2006/table">
            <a:tbl>
              <a:tblPr firstRow="1" bandRow="1">
                <a:tableStyleId>{3B4B98B0-60AC-42C2-AFA5-B58CD77FA1E5}</a:tableStyleId>
              </a:tblPr>
              <a:tblGrid>
                <a:gridCol w="442530">
                  <a:extLst>
                    <a:ext uri="{9D8B030D-6E8A-4147-A177-3AD203B41FA5}">
                      <a16:colId xmlns:a16="http://schemas.microsoft.com/office/drawing/2014/main" val="3499494653"/>
                    </a:ext>
                  </a:extLst>
                </a:gridCol>
                <a:gridCol w="6033522">
                  <a:extLst>
                    <a:ext uri="{9D8B030D-6E8A-4147-A177-3AD203B41FA5}">
                      <a16:colId xmlns:a16="http://schemas.microsoft.com/office/drawing/2014/main" val="3139017053"/>
                    </a:ext>
                  </a:extLst>
                </a:gridCol>
                <a:gridCol w="4343346">
                  <a:extLst>
                    <a:ext uri="{9D8B030D-6E8A-4147-A177-3AD203B41FA5}">
                      <a16:colId xmlns:a16="http://schemas.microsoft.com/office/drawing/2014/main" val="3898840592"/>
                    </a:ext>
                  </a:extLst>
                </a:gridCol>
              </a:tblGrid>
              <a:tr h="438620">
                <a:tc>
                  <a:txBody>
                    <a:bodyPr/>
                    <a:lstStyle/>
                    <a:p>
                      <a:pPr algn="l"/>
                      <a:r>
                        <a:rPr lang="tr-TR" sz="1800" dirty="0"/>
                        <a:t>#</a:t>
                      </a:r>
                      <a:endParaRPr lang="tr-TR" sz="1800" dirty="0">
                        <a:latin typeface="Times New Roman" panose="02020603050405020304" pitchFamily="18" charset="0"/>
                        <a:cs typeface="Times New Roman" panose="02020603050405020304" pitchFamily="18" charset="0"/>
                      </a:endParaRPr>
                    </a:p>
                  </a:txBody>
                  <a:tcPr/>
                </a:tc>
                <a:tc>
                  <a:txBody>
                    <a:bodyPr/>
                    <a:lstStyle/>
                    <a:p>
                      <a:pPr algn="l"/>
                      <a:r>
                        <a:rPr lang="tr-TR" sz="1800" b="1" dirty="0" err="1"/>
                        <a:t>Ünvanı</a:t>
                      </a:r>
                      <a:r>
                        <a:rPr lang="tr-TR" sz="1800" b="1" dirty="0"/>
                        <a:t> / Adı Soyadı / İdari Görevi</a:t>
                      </a:r>
                      <a:endParaRPr lang="tr-TR" sz="1800" dirty="0">
                        <a:latin typeface="Times New Roman" panose="02020603050405020304" pitchFamily="18" charset="0"/>
                        <a:cs typeface="Times New Roman" panose="02020603050405020304" pitchFamily="18" charset="0"/>
                      </a:endParaRPr>
                    </a:p>
                  </a:txBody>
                  <a:tcPr/>
                </a:tc>
                <a:tc>
                  <a:txBody>
                    <a:bodyPr/>
                    <a:lstStyle/>
                    <a:p>
                      <a:pPr algn="l"/>
                      <a:r>
                        <a:rPr lang="tr-TR" sz="1800" dirty="0"/>
                        <a:t>E-Posta</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92151902"/>
                  </a:ext>
                </a:extLst>
              </a:tr>
              <a:tr h="1322892">
                <a:tc>
                  <a:txBody>
                    <a:bodyPr/>
                    <a:lstStyle/>
                    <a:p>
                      <a:pPr algn="l"/>
                      <a:r>
                        <a:rPr lang="tr-TR" sz="1800" dirty="0"/>
                        <a:t>1</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t>Prof. Dr. Nur DİLBAZ ALACAHAN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dirty="0"/>
                    </a:p>
                    <a:p>
                      <a:pPr marL="285750" indent="-285750" algn="l">
                        <a:buFont typeface="Arial" panose="020B0604020202020204" pitchFamily="34" charset="0"/>
                        <a:buChar char="•"/>
                      </a:pPr>
                      <a:r>
                        <a:rPr lang="tr-TR" sz="1800" dirty="0"/>
                        <a:t>Finans ve Bankacılık Bölüm Başkanı</a:t>
                      </a:r>
                    </a:p>
                    <a:p>
                      <a:pPr marL="285750" indent="-285750" algn="l">
                        <a:buFont typeface="Arial" panose="020B0604020202020204" pitchFamily="34" charset="0"/>
                        <a:buChar char="•"/>
                      </a:pPr>
                      <a:r>
                        <a:rPr lang="tr-TR" sz="1800" dirty="0"/>
                        <a:t>Finans ve Bankacılık ABD Başkan</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hlinkClick r:id="rId2"/>
                        </a:rPr>
                        <a:t>n_dilbaz@comu.edu.tr</a:t>
                      </a:r>
                      <a:endParaRPr lang="tr-TR" sz="1800" dirty="0"/>
                    </a:p>
                  </a:txBody>
                  <a:tcPr anchor="ctr"/>
                </a:tc>
                <a:extLst>
                  <a:ext uri="{0D108BD9-81ED-4DB2-BD59-A6C34878D82A}">
                    <a16:rowId xmlns:a16="http://schemas.microsoft.com/office/drawing/2014/main" val="3629380485"/>
                  </a:ext>
                </a:extLst>
              </a:tr>
              <a:tr h="461771">
                <a:tc>
                  <a:txBody>
                    <a:bodyPr/>
                    <a:lstStyle/>
                    <a:p>
                      <a:pPr algn="l"/>
                      <a:r>
                        <a:rPr lang="tr-TR" sz="1800" dirty="0"/>
                        <a:t>2</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l"/>
                      <a:r>
                        <a:rPr lang="tr-TR" sz="1800" dirty="0"/>
                        <a:t>Doç. Dr. </a:t>
                      </a:r>
                      <a:r>
                        <a:rPr lang="tr-TR" sz="1800" dirty="0" err="1"/>
                        <a:t>Ünzüle</a:t>
                      </a:r>
                      <a:r>
                        <a:rPr lang="tr-TR" sz="1800" dirty="0"/>
                        <a:t> KURT </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hlinkClick r:id="rId3"/>
                        </a:rPr>
                        <a:t>unzulekurt@comu.edu.tr</a:t>
                      </a:r>
                      <a:endParaRPr lang="tr-TR" sz="1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83141762"/>
                  </a:ext>
                </a:extLst>
              </a:tr>
              <a:tr h="460617">
                <a:tc>
                  <a:txBody>
                    <a:bodyPr/>
                    <a:lstStyle/>
                    <a:p>
                      <a:pPr algn="l"/>
                      <a:r>
                        <a:rPr lang="tr-TR" sz="1800" dirty="0"/>
                        <a:t>3</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l"/>
                      <a:r>
                        <a:rPr lang="tr-TR" sz="1800" dirty="0"/>
                        <a:t>Dr. </a:t>
                      </a:r>
                      <a:r>
                        <a:rPr lang="tr-TR" sz="1800" dirty="0" err="1"/>
                        <a:t>Öğr</a:t>
                      </a:r>
                      <a:r>
                        <a:rPr lang="tr-TR" sz="1800" dirty="0"/>
                        <a:t>. Üyesi Barış ALBAYRAK</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l"/>
                      <a:r>
                        <a:rPr lang="tr-TR" sz="1800" dirty="0">
                          <a:hlinkClick r:id="rId4"/>
                        </a:rPr>
                        <a:t>balbayrak@comu.edu.tr</a:t>
                      </a:r>
                      <a:endParaRPr lang="tr-TR" sz="1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69249376"/>
                  </a:ext>
                </a:extLst>
              </a:tr>
              <a:tr h="408560">
                <a:tc>
                  <a:txBody>
                    <a:bodyPr/>
                    <a:lstStyle/>
                    <a:p>
                      <a:pPr algn="l"/>
                      <a:r>
                        <a:rPr lang="tr-TR" sz="1800" dirty="0"/>
                        <a:t>4</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l"/>
                      <a:r>
                        <a:rPr lang="tr-TR" sz="1800" dirty="0"/>
                        <a:t>Dr. </a:t>
                      </a:r>
                      <a:r>
                        <a:rPr lang="tr-TR" sz="1800" dirty="0" err="1"/>
                        <a:t>Öğr</a:t>
                      </a:r>
                      <a:r>
                        <a:rPr lang="tr-TR" sz="1800" dirty="0"/>
                        <a:t>. Üyesi Rukiye SÖNMEZ</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l"/>
                      <a:r>
                        <a:rPr lang="tr-TR" sz="1800" dirty="0">
                          <a:hlinkClick r:id="rId5"/>
                        </a:rPr>
                        <a:t>rukiyesonmez@gmail.com</a:t>
                      </a:r>
                      <a:endParaRPr lang="tr-TR" sz="1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9255927"/>
                  </a:ext>
                </a:extLst>
              </a:tr>
              <a:tr h="407044">
                <a:tc>
                  <a:txBody>
                    <a:bodyPr/>
                    <a:lstStyle/>
                    <a:p>
                      <a:pPr algn="l"/>
                      <a:r>
                        <a:rPr lang="tr-TR" sz="1800" dirty="0"/>
                        <a:t>5</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l"/>
                      <a:r>
                        <a:rPr lang="tr-TR" sz="1800" dirty="0"/>
                        <a:t>Arş. Gör. Dr. Esra DEMİREL</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l"/>
                      <a:r>
                        <a:rPr lang="tr-TR" sz="1800" dirty="0">
                          <a:hlinkClick r:id="rId6"/>
                        </a:rPr>
                        <a:t>esrademirel@comu.edu.tr</a:t>
                      </a:r>
                      <a:r>
                        <a:rPr lang="tr-TR" sz="1800" dirty="0"/>
                        <a:t> </a:t>
                      </a:r>
                      <a:endParaRPr lang="tr-TR" sz="1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33326985"/>
                  </a:ext>
                </a:extLst>
              </a:tr>
              <a:tr h="407044">
                <a:tc>
                  <a:txBody>
                    <a:bodyPr/>
                    <a:lstStyle/>
                    <a:p>
                      <a:pPr algn="l"/>
                      <a:r>
                        <a:rPr lang="tr-TR" sz="1800" dirty="0"/>
                        <a:t>6</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l"/>
                      <a:r>
                        <a:rPr lang="tr-TR" sz="1800" dirty="0"/>
                        <a:t>Arş. Gör. Oğuz CİÇAK</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l"/>
                      <a:r>
                        <a:rPr lang="tr-TR" sz="1800" dirty="0">
                          <a:hlinkClick r:id="rId7"/>
                        </a:rPr>
                        <a:t>oguz.cicak@comu.edu.tr</a:t>
                      </a:r>
                      <a:endParaRPr lang="tr-TR" sz="1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57090829"/>
                  </a:ext>
                </a:extLst>
              </a:tr>
            </a:tbl>
          </a:graphicData>
        </a:graphic>
      </p:graphicFrame>
    </p:spTree>
    <p:extLst>
      <p:ext uri="{BB962C8B-B14F-4D97-AF65-F5344CB8AC3E}">
        <p14:creationId xmlns:p14="http://schemas.microsoft.com/office/powerpoint/2010/main" val="2122817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a:extLst>
              <a:ext uri="{FF2B5EF4-FFF2-40B4-BE49-F238E27FC236}">
                <a16:creationId xmlns:a16="http://schemas.microsoft.com/office/drawing/2014/main" id="{CF82623B-394D-7E8C-37A2-C5393F1EC0C0}"/>
              </a:ext>
            </a:extLst>
          </p:cNvPr>
          <p:cNvGraphicFramePr>
            <a:graphicFrameLocks noGrp="1"/>
          </p:cNvGraphicFramePr>
          <p:nvPr>
            <p:extLst>
              <p:ext uri="{D42A27DB-BD31-4B8C-83A1-F6EECF244321}">
                <p14:modId xmlns:p14="http://schemas.microsoft.com/office/powerpoint/2010/main" val="3983910537"/>
              </p:ext>
            </p:extLst>
          </p:nvPr>
        </p:nvGraphicFramePr>
        <p:xfrm>
          <a:off x="519545" y="255925"/>
          <a:ext cx="11346873" cy="5431752"/>
        </p:xfrm>
        <a:graphic>
          <a:graphicData uri="http://schemas.openxmlformats.org/drawingml/2006/table">
            <a:tbl>
              <a:tblPr firstRow="1" bandRow="1">
                <a:tableStyleId>{306799F8-075E-4A3A-A7F6-7FBC6576F1A4}</a:tableStyleId>
              </a:tblPr>
              <a:tblGrid>
                <a:gridCol w="4672242">
                  <a:extLst>
                    <a:ext uri="{9D8B030D-6E8A-4147-A177-3AD203B41FA5}">
                      <a16:colId xmlns:a16="http://schemas.microsoft.com/office/drawing/2014/main" val="3710675684"/>
                    </a:ext>
                  </a:extLst>
                </a:gridCol>
                <a:gridCol w="1805184">
                  <a:extLst>
                    <a:ext uri="{9D8B030D-6E8A-4147-A177-3AD203B41FA5}">
                      <a16:colId xmlns:a16="http://schemas.microsoft.com/office/drawing/2014/main" val="1049243353"/>
                    </a:ext>
                  </a:extLst>
                </a:gridCol>
                <a:gridCol w="4869447">
                  <a:extLst>
                    <a:ext uri="{9D8B030D-6E8A-4147-A177-3AD203B41FA5}">
                      <a16:colId xmlns:a16="http://schemas.microsoft.com/office/drawing/2014/main" val="3286548303"/>
                    </a:ext>
                  </a:extLst>
                </a:gridCol>
              </a:tblGrid>
              <a:tr h="1357938">
                <a:tc>
                  <a:txBody>
                    <a:bodyPr/>
                    <a:lstStyle/>
                    <a:p>
                      <a:pPr algn="ctr"/>
                      <a:r>
                        <a:rPr lang="tr-TR" sz="2500" b="0" dirty="0">
                          <a:solidFill>
                            <a:schemeClr val="tx1"/>
                          </a:solidFill>
                        </a:rPr>
                        <a:t>Bigaubf.comu.edu.tr</a:t>
                      </a:r>
                    </a:p>
                  </a:txBody>
                  <a:tcPr anchor="ctr">
                    <a:lnB w="28575" cap="flat" cmpd="sng" algn="ctr">
                      <a:solidFill>
                        <a:schemeClr val="tx1"/>
                      </a:solidFill>
                      <a:prstDash val="dash"/>
                      <a:round/>
                      <a:headEnd type="none" w="med" len="med"/>
                      <a:tailEnd type="none" w="med" len="med"/>
                    </a:lnB>
                    <a:solidFill>
                      <a:schemeClr val="bg1">
                        <a:lumMod val="95000"/>
                      </a:schemeClr>
                    </a:solidFill>
                  </a:tcPr>
                </a:tc>
                <a:tc>
                  <a:txBody>
                    <a:bodyPr/>
                    <a:lstStyle/>
                    <a:p>
                      <a:pPr algn="ctr"/>
                      <a:endParaRPr lang="tr-TR" dirty="0"/>
                    </a:p>
                  </a:txBody>
                  <a:tcPr anchor="ctr">
                    <a:lnB w="28575" cap="flat" cmpd="sng" algn="ctr">
                      <a:solidFill>
                        <a:schemeClr val="tx1"/>
                      </a:solidFill>
                      <a:prstDash val="dash"/>
                      <a:round/>
                      <a:headEnd type="none" w="med" len="med"/>
                      <a:tailEnd type="none" w="med" len="med"/>
                    </a:lnB>
                    <a:solidFill>
                      <a:schemeClr val="bg1">
                        <a:lumMod val="95000"/>
                      </a:schemeClr>
                    </a:solidFill>
                  </a:tcPr>
                </a:tc>
                <a:tc>
                  <a:txBody>
                    <a:bodyPr/>
                    <a:lstStyle/>
                    <a:p>
                      <a:pPr algn="ctr"/>
                      <a:r>
                        <a:rPr lang="tr-TR" sz="2500" b="0" dirty="0">
                          <a:solidFill>
                            <a:schemeClr val="tx1"/>
                          </a:solidFill>
                        </a:rPr>
                        <a:t>fvb.bigaubf.comu.edu.tr</a:t>
                      </a:r>
                    </a:p>
                  </a:txBody>
                  <a:tcPr anchor="ctr">
                    <a:lnB w="28575" cap="flat" cmpd="sng" algn="ctr">
                      <a:solidFill>
                        <a:schemeClr val="tx1"/>
                      </a:solidFill>
                      <a:prstDash val="dash"/>
                      <a:round/>
                      <a:headEnd type="none" w="med" len="med"/>
                      <a:tailEnd type="none" w="med" len="med"/>
                    </a:lnB>
                    <a:solidFill>
                      <a:schemeClr val="bg1">
                        <a:lumMod val="95000"/>
                      </a:schemeClr>
                    </a:solidFill>
                  </a:tcPr>
                </a:tc>
                <a:extLst>
                  <a:ext uri="{0D108BD9-81ED-4DB2-BD59-A6C34878D82A}">
                    <a16:rowId xmlns:a16="http://schemas.microsoft.com/office/drawing/2014/main" val="1120999090"/>
                  </a:ext>
                </a:extLst>
              </a:tr>
              <a:tr h="1357938">
                <a:tc>
                  <a:txBody>
                    <a:bodyPr/>
                    <a:lstStyle/>
                    <a:p>
                      <a:pPr algn="ctr"/>
                      <a:r>
                        <a:rPr lang="tr-TR" sz="2500" dirty="0">
                          <a:solidFill>
                            <a:schemeClr val="tx1"/>
                          </a:solidFill>
                        </a:rPr>
                        <a:t>@biga_ubf</a:t>
                      </a:r>
                    </a:p>
                  </a:txBody>
                  <a:tcPr anchor="ct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lumMod val="95000"/>
                      </a:schemeClr>
                    </a:solidFill>
                  </a:tcPr>
                </a:tc>
                <a:tc>
                  <a:txBody>
                    <a:bodyPr/>
                    <a:lstStyle/>
                    <a:p>
                      <a:pPr algn="ctr"/>
                      <a:endParaRPr lang="tr-TR" dirty="0"/>
                    </a:p>
                  </a:txBody>
                  <a:tcPr anchor="ct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lumMod val="95000"/>
                      </a:schemeClr>
                    </a:solidFill>
                  </a:tcPr>
                </a:tc>
                <a:tc>
                  <a:txBody>
                    <a:bodyPr/>
                    <a:lstStyle/>
                    <a:p>
                      <a:pPr algn="ctr"/>
                      <a:r>
                        <a:rPr lang="tr-TR" sz="2500" dirty="0">
                          <a:solidFill>
                            <a:schemeClr val="tx1"/>
                          </a:solidFill>
                        </a:rPr>
                        <a:t>@comufinansbankacilik</a:t>
                      </a:r>
                    </a:p>
                  </a:txBody>
                  <a:tcPr anchor="ct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lumMod val="95000"/>
                      </a:schemeClr>
                    </a:solidFill>
                  </a:tcPr>
                </a:tc>
                <a:extLst>
                  <a:ext uri="{0D108BD9-81ED-4DB2-BD59-A6C34878D82A}">
                    <a16:rowId xmlns:a16="http://schemas.microsoft.com/office/drawing/2014/main" val="1893581351"/>
                  </a:ext>
                </a:extLst>
              </a:tr>
              <a:tr h="13579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500" dirty="0">
                          <a:solidFill>
                            <a:schemeClr val="tx1"/>
                          </a:solidFill>
                        </a:rPr>
                        <a:t>@biga_ubf</a:t>
                      </a:r>
                    </a:p>
                  </a:txBody>
                  <a:tcPr anchor="ct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lumMod val="95000"/>
                      </a:schemeClr>
                    </a:solidFill>
                  </a:tcPr>
                </a:tc>
                <a:tc>
                  <a:txBody>
                    <a:bodyPr/>
                    <a:lstStyle/>
                    <a:p>
                      <a:pPr algn="ctr"/>
                      <a:endParaRPr lang="tr-TR" dirty="0"/>
                    </a:p>
                  </a:txBody>
                  <a:tcPr anchor="ct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lumMod val="95000"/>
                      </a:schemeClr>
                    </a:solidFill>
                  </a:tcPr>
                </a:tc>
                <a:tc>
                  <a:txBody>
                    <a:bodyPr/>
                    <a:lstStyle/>
                    <a:p>
                      <a:pPr algn="ctr"/>
                      <a:r>
                        <a:rPr lang="tr-TR" sz="2400" dirty="0">
                          <a:solidFill>
                            <a:schemeClr val="tx1"/>
                          </a:solidFill>
                        </a:rPr>
                        <a:t>linkedin.com/in/bigaubf-fvb-bölümü/</a:t>
                      </a:r>
                    </a:p>
                  </a:txBody>
                  <a:tcPr anchor="ct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lumMod val="95000"/>
                      </a:schemeClr>
                    </a:solidFill>
                  </a:tcPr>
                </a:tc>
                <a:extLst>
                  <a:ext uri="{0D108BD9-81ED-4DB2-BD59-A6C34878D82A}">
                    <a16:rowId xmlns:a16="http://schemas.microsoft.com/office/drawing/2014/main" val="1286176796"/>
                  </a:ext>
                </a:extLst>
              </a:tr>
              <a:tr h="1357938">
                <a:tc>
                  <a:txBody>
                    <a:bodyPr/>
                    <a:lstStyle/>
                    <a:p>
                      <a:pPr algn="ctr"/>
                      <a:r>
                        <a:rPr lang="tr-TR" sz="2500" b="0" kern="1200" dirty="0">
                          <a:solidFill>
                            <a:schemeClr val="tx1"/>
                          </a:solidFill>
                          <a:effectLst/>
                        </a:rPr>
                        <a:t>0 (286) 218 00 18</a:t>
                      </a:r>
                      <a:endParaRPr lang="tr-TR" sz="2500" dirty="0">
                        <a:solidFill>
                          <a:schemeClr val="tx1"/>
                        </a:solidFill>
                      </a:endParaRPr>
                    </a:p>
                  </a:txBody>
                  <a:tcPr anchor="ctr">
                    <a:lnT w="28575" cap="flat" cmpd="sng" algn="ctr">
                      <a:solidFill>
                        <a:schemeClr val="tx1"/>
                      </a:solidFill>
                      <a:prstDash val="dash"/>
                      <a:round/>
                      <a:headEnd type="none" w="med" len="med"/>
                      <a:tailEnd type="none" w="med" len="med"/>
                    </a:lnT>
                    <a:solidFill>
                      <a:schemeClr val="bg1">
                        <a:lumMod val="95000"/>
                      </a:schemeClr>
                    </a:solidFill>
                  </a:tcPr>
                </a:tc>
                <a:tc>
                  <a:txBody>
                    <a:bodyPr/>
                    <a:lstStyle/>
                    <a:p>
                      <a:pPr algn="ctr"/>
                      <a:endParaRPr lang="tr-TR" dirty="0"/>
                    </a:p>
                  </a:txBody>
                  <a:tcPr anchor="ctr">
                    <a:lnT w="28575" cap="flat" cmpd="sng" algn="ctr">
                      <a:solidFill>
                        <a:schemeClr val="tx1"/>
                      </a:solidFill>
                      <a:prstDash val="dash"/>
                      <a:round/>
                      <a:headEnd type="none" w="med" len="med"/>
                      <a:tailEnd type="none" w="med" len="med"/>
                    </a:lnT>
                    <a:solidFill>
                      <a:schemeClr val="bg1">
                        <a:lumMod val="95000"/>
                      </a:schemeClr>
                    </a:solidFill>
                  </a:tcPr>
                </a:tc>
                <a:tc>
                  <a:txBody>
                    <a:bodyPr/>
                    <a:lstStyle/>
                    <a:p>
                      <a:pPr algn="ctr"/>
                      <a:r>
                        <a:rPr lang="tr-TR" sz="2500" b="0" kern="1200" dirty="0">
                          <a:solidFill>
                            <a:schemeClr val="tx1"/>
                          </a:solidFill>
                          <a:effectLst/>
                        </a:rPr>
                        <a:t>33210 - 33211</a:t>
                      </a:r>
                      <a:endParaRPr lang="tr-TR" sz="2500" dirty="0">
                        <a:solidFill>
                          <a:schemeClr val="tx1"/>
                        </a:solidFill>
                      </a:endParaRPr>
                    </a:p>
                  </a:txBody>
                  <a:tcPr anchor="ctr">
                    <a:lnT w="28575" cap="flat" cmpd="sng" algn="ctr">
                      <a:solidFill>
                        <a:schemeClr val="tx1"/>
                      </a:solidFill>
                      <a:prstDash val="dash"/>
                      <a:round/>
                      <a:headEnd type="none" w="med" len="med"/>
                      <a:tailEnd type="none" w="med" len="med"/>
                    </a:lnT>
                    <a:solidFill>
                      <a:schemeClr val="bg1">
                        <a:lumMod val="95000"/>
                      </a:schemeClr>
                    </a:solidFill>
                  </a:tcPr>
                </a:tc>
                <a:extLst>
                  <a:ext uri="{0D108BD9-81ED-4DB2-BD59-A6C34878D82A}">
                    <a16:rowId xmlns:a16="http://schemas.microsoft.com/office/drawing/2014/main" val="2030254402"/>
                  </a:ext>
                </a:extLst>
              </a:tr>
            </a:tbl>
          </a:graphicData>
        </a:graphic>
      </p:graphicFrame>
      <p:pic>
        <p:nvPicPr>
          <p:cNvPr id="7" name="Grafik 6" descr="İnternet ana hat">
            <a:extLst>
              <a:ext uri="{FF2B5EF4-FFF2-40B4-BE49-F238E27FC236}">
                <a16:creationId xmlns:a16="http://schemas.microsoft.com/office/drawing/2014/main" id="{FC4C2577-36FE-5D8B-0CC4-D5B78E4C25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8033" y="327383"/>
            <a:ext cx="1148262" cy="1148262"/>
          </a:xfrm>
          <a:prstGeom prst="rect">
            <a:avLst/>
          </a:prstGeom>
        </p:spPr>
      </p:pic>
      <p:pic>
        <p:nvPicPr>
          <p:cNvPr id="9" name="Grafik 8">
            <a:extLst>
              <a:ext uri="{FF2B5EF4-FFF2-40B4-BE49-F238E27FC236}">
                <a16:creationId xmlns:a16="http://schemas.microsoft.com/office/drawing/2014/main" id="{F635149E-DB0E-5CF4-852E-A1E4585D9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1489" y="1790797"/>
            <a:ext cx="1009022" cy="1009022"/>
          </a:xfrm>
          <a:prstGeom prst="rect">
            <a:avLst/>
          </a:prstGeom>
        </p:spPr>
      </p:pic>
      <p:pic>
        <p:nvPicPr>
          <p:cNvPr id="11" name="Grafik 10" descr="Telefon düz dolguyla">
            <a:extLst>
              <a:ext uri="{FF2B5EF4-FFF2-40B4-BE49-F238E27FC236}">
                <a16:creationId xmlns:a16="http://schemas.microsoft.com/office/drawing/2014/main" id="{4185D5DD-D36E-AD28-CE99-A8DE815E76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21869" y="4461301"/>
            <a:ext cx="1148262" cy="1148262"/>
          </a:xfrm>
          <a:prstGeom prst="rect">
            <a:avLst/>
          </a:prstGeom>
        </p:spPr>
      </p:pic>
      <p:pic>
        <p:nvPicPr>
          <p:cNvPr id="13" name="Grafik 12">
            <a:extLst>
              <a:ext uri="{FF2B5EF4-FFF2-40B4-BE49-F238E27FC236}">
                <a16:creationId xmlns:a16="http://schemas.microsoft.com/office/drawing/2014/main" id="{F40B8414-1C4F-C431-0E97-C279EAA386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44350" y="3543165"/>
            <a:ext cx="800304" cy="800304"/>
          </a:xfrm>
          <a:prstGeom prst="rect">
            <a:avLst/>
          </a:prstGeom>
        </p:spPr>
      </p:pic>
      <p:pic>
        <p:nvPicPr>
          <p:cNvPr id="15" name="Grafik 14">
            <a:extLst>
              <a:ext uri="{FF2B5EF4-FFF2-40B4-BE49-F238E27FC236}">
                <a16:creationId xmlns:a16="http://schemas.microsoft.com/office/drawing/2014/main" id="{EF12A59C-6D20-3F16-687A-14C788858D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57994" y="3147164"/>
            <a:ext cx="674170" cy="674171"/>
          </a:xfrm>
          <a:prstGeom prst="rect">
            <a:avLst/>
          </a:prstGeom>
        </p:spPr>
      </p:pic>
      <p:cxnSp>
        <p:nvCxnSpPr>
          <p:cNvPr id="17" name="Düz Bağlayıcı 16">
            <a:extLst>
              <a:ext uri="{FF2B5EF4-FFF2-40B4-BE49-F238E27FC236}">
                <a16:creationId xmlns:a16="http://schemas.microsoft.com/office/drawing/2014/main" id="{DFB4FFC5-7D59-38F7-7D8D-088F7F79BE1E}"/>
              </a:ext>
            </a:extLst>
          </p:cNvPr>
          <p:cNvCxnSpPr>
            <a:cxnSpLocks/>
          </p:cNvCxnSpPr>
          <p:nvPr/>
        </p:nvCxnSpPr>
        <p:spPr>
          <a:xfrm flipV="1">
            <a:off x="5521869" y="3034622"/>
            <a:ext cx="1198281" cy="1191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028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AE8DEC-FA8B-3B40-AB40-FDB1656F3199}"/>
              </a:ext>
            </a:extLst>
          </p:cNvPr>
          <p:cNvSpPr>
            <a:spLocks noGrp="1"/>
          </p:cNvSpPr>
          <p:nvPr>
            <p:ph type="title"/>
          </p:nvPr>
        </p:nvSpPr>
        <p:spPr>
          <a:xfrm>
            <a:off x="838200" y="1030792"/>
            <a:ext cx="10515600" cy="1325563"/>
          </a:xfrm>
        </p:spPr>
        <p:txBody>
          <a:bodyPr>
            <a:normAutofit fontScale="90000"/>
          </a:bodyPr>
          <a:lstStyle/>
          <a:p>
            <a:r>
              <a:rPr lang="tr-TR" dirty="0"/>
              <a:t>Sevgili Öğrencilerimiz,</a:t>
            </a:r>
            <a:br>
              <a:rPr lang="tr-TR" dirty="0"/>
            </a:br>
            <a:r>
              <a:rPr lang="tr-TR" dirty="0"/>
              <a:t>Sizlerden gelen her türlü istek ve öneriye açığız.</a:t>
            </a:r>
          </a:p>
        </p:txBody>
      </p:sp>
      <p:sp>
        <p:nvSpPr>
          <p:cNvPr id="3" name="İçerik Yer Tutucusu 2">
            <a:extLst>
              <a:ext uri="{FF2B5EF4-FFF2-40B4-BE49-F238E27FC236}">
                <a16:creationId xmlns:a16="http://schemas.microsoft.com/office/drawing/2014/main" id="{98292D21-E5F0-AD90-E276-DB39C5778798}"/>
              </a:ext>
            </a:extLst>
          </p:cNvPr>
          <p:cNvSpPr>
            <a:spLocks noGrp="1"/>
          </p:cNvSpPr>
          <p:nvPr>
            <p:ph idx="1"/>
          </p:nvPr>
        </p:nvSpPr>
        <p:spPr>
          <a:xfrm>
            <a:off x="838199" y="2356355"/>
            <a:ext cx="11123951" cy="2811390"/>
          </a:xfrm>
        </p:spPr>
        <p:txBody>
          <a:bodyPr anchor="ctr"/>
          <a:lstStyle/>
          <a:p>
            <a:r>
              <a:rPr lang="tr-TR" dirty="0"/>
              <a:t>Bölüm Başkanımız Prof. Dr. Nur DİLBAZ ALACAHAN</a:t>
            </a:r>
          </a:p>
          <a:p>
            <a:r>
              <a:rPr lang="tr-TR" dirty="0"/>
              <a:t>2023 Girişli Öğrenciler için akademik danışman Dr. Öğr. Üyesi Esra Demirel</a:t>
            </a:r>
          </a:p>
          <a:p>
            <a:endParaRPr lang="tr-TR" dirty="0"/>
          </a:p>
        </p:txBody>
      </p:sp>
    </p:spTree>
    <p:extLst>
      <p:ext uri="{BB962C8B-B14F-4D97-AF65-F5344CB8AC3E}">
        <p14:creationId xmlns:p14="http://schemas.microsoft.com/office/powerpoint/2010/main" val="1020636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1">
            <a:extLst>
              <a:ext uri="{FF2B5EF4-FFF2-40B4-BE49-F238E27FC236}">
                <a16:creationId xmlns:a16="http://schemas.microsoft.com/office/drawing/2014/main" id="{A6948F99-95F4-BCAC-6187-613D24C2A1EF}"/>
              </a:ext>
            </a:extLst>
          </p:cNvPr>
          <p:cNvPicPr/>
          <p:nvPr/>
        </p:nvPicPr>
        <p:blipFill>
          <a:blip r:embed="rId2"/>
          <a:stretch/>
        </p:blipFill>
        <p:spPr>
          <a:xfrm>
            <a:off x="2933227" y="2443791"/>
            <a:ext cx="6325546" cy="1970418"/>
          </a:xfrm>
          <a:prstGeom prst="rect">
            <a:avLst/>
          </a:prstGeom>
          <a:ln w="9360">
            <a:noFill/>
          </a:ln>
        </p:spPr>
      </p:pic>
    </p:spTree>
    <p:extLst>
      <p:ext uri="{BB962C8B-B14F-4D97-AF65-F5344CB8AC3E}">
        <p14:creationId xmlns:p14="http://schemas.microsoft.com/office/powerpoint/2010/main" val="128652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7FCC79-7FE4-D8CC-0656-518B6FA1A92E}"/>
              </a:ext>
            </a:extLst>
          </p:cNvPr>
          <p:cNvSpPr>
            <a:spLocks noGrp="1"/>
          </p:cNvSpPr>
          <p:nvPr>
            <p:ph type="title"/>
          </p:nvPr>
        </p:nvSpPr>
        <p:spPr/>
        <p:txBody>
          <a:bodyPr/>
          <a:lstStyle/>
          <a:p>
            <a:r>
              <a:rPr lang="tr-TR" dirty="0"/>
              <a:t>Kayıt Yenileme İşlemleri</a:t>
            </a:r>
          </a:p>
        </p:txBody>
      </p:sp>
      <p:sp>
        <p:nvSpPr>
          <p:cNvPr id="3" name="İçerik Yer Tutucusu 2">
            <a:extLst>
              <a:ext uri="{FF2B5EF4-FFF2-40B4-BE49-F238E27FC236}">
                <a16:creationId xmlns:a16="http://schemas.microsoft.com/office/drawing/2014/main" id="{060E5481-54AD-D5C8-85CF-FFDC348808CB}"/>
              </a:ext>
            </a:extLst>
          </p:cNvPr>
          <p:cNvSpPr>
            <a:spLocks noGrp="1"/>
          </p:cNvSpPr>
          <p:nvPr>
            <p:ph idx="1"/>
          </p:nvPr>
        </p:nvSpPr>
        <p:spPr/>
        <p:txBody>
          <a:bodyPr anchor="ctr">
            <a:normAutofit/>
          </a:bodyPr>
          <a:lstStyle/>
          <a:p>
            <a:r>
              <a:rPr lang="tr-TR" dirty="0"/>
              <a:t>Öğrencilerimiz, kayıt yenileme işlemi yapmak </a:t>
            </a:r>
            <a:r>
              <a:rPr lang="tr-TR" b="1" dirty="0"/>
              <a:t>zorundadırlar</a:t>
            </a:r>
            <a:r>
              <a:rPr lang="tr-TR" dirty="0"/>
              <a:t>. Bu yüzden her öğrencimiz, Üniversitemizin veya fakültemizin internet sayfalarında ilan edilen </a:t>
            </a:r>
            <a:r>
              <a:rPr lang="tr-TR" dirty="0">
                <a:solidFill>
                  <a:schemeClr val="accent2"/>
                </a:solidFill>
              </a:rPr>
              <a:t>Akademik Takvimi </a:t>
            </a:r>
            <a:r>
              <a:rPr lang="tr-TR" dirty="0"/>
              <a:t>takip etmek ve bu takvime göre işlemleri belirtilen zaman aralıklarında yapmak zorundadırlar.</a:t>
            </a:r>
          </a:p>
          <a:p>
            <a:r>
              <a:rPr lang="tr-TR" dirty="0">
                <a:solidFill>
                  <a:schemeClr val="accent2"/>
                </a:solidFill>
              </a:rPr>
              <a:t>Öğrenci bu işlemlerini kendisi takip eder.</a:t>
            </a:r>
          </a:p>
          <a:p>
            <a:r>
              <a:rPr lang="tr-TR" dirty="0"/>
              <a:t>Belirtilen sürede kaydını yeniletmeyen öğrenciler, o yarıyılda ders alamaz, ders ve sınavlarına giremezler. </a:t>
            </a:r>
          </a:p>
          <a:p>
            <a:r>
              <a:rPr lang="tr-TR" dirty="0"/>
              <a:t>Bu süre öğretim süresinden sayılır. Kaydını yeniletmeyen öğrencilere o dönem içinde öğrenci belgesi verilmez.</a:t>
            </a:r>
          </a:p>
        </p:txBody>
      </p:sp>
    </p:spTree>
    <p:extLst>
      <p:ext uri="{BB962C8B-B14F-4D97-AF65-F5344CB8AC3E}">
        <p14:creationId xmlns:p14="http://schemas.microsoft.com/office/powerpoint/2010/main" val="118189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015A1A-7EB1-A08C-5652-168F7FE8D322}"/>
              </a:ext>
            </a:extLst>
          </p:cNvPr>
          <p:cNvSpPr>
            <a:spLocks noGrp="1"/>
          </p:cNvSpPr>
          <p:nvPr>
            <p:ph type="title"/>
          </p:nvPr>
        </p:nvSpPr>
        <p:spPr/>
        <p:txBody>
          <a:bodyPr/>
          <a:lstStyle/>
          <a:p>
            <a:r>
              <a:rPr lang="tr-TR" dirty="0"/>
              <a:t>Ders Alma</a:t>
            </a:r>
          </a:p>
        </p:txBody>
      </p:sp>
      <p:sp>
        <p:nvSpPr>
          <p:cNvPr id="3" name="İçerik Yer Tutucusu 2">
            <a:extLst>
              <a:ext uri="{FF2B5EF4-FFF2-40B4-BE49-F238E27FC236}">
                <a16:creationId xmlns:a16="http://schemas.microsoft.com/office/drawing/2014/main" id="{A9234A7A-D6DD-F9CE-554A-D0DF536B04D7}"/>
              </a:ext>
            </a:extLst>
          </p:cNvPr>
          <p:cNvSpPr>
            <a:spLocks noGrp="1"/>
          </p:cNvSpPr>
          <p:nvPr>
            <p:ph idx="1"/>
          </p:nvPr>
        </p:nvSpPr>
        <p:spPr/>
        <p:txBody>
          <a:bodyPr anchor="ctr"/>
          <a:lstStyle/>
          <a:p>
            <a:r>
              <a:rPr lang="tr-TR" dirty="0"/>
              <a:t>Öğrenciler, tekrarlamak zorunda oldukları dersler hariç, kayıt haftasını izleyen hafta içinde ve danışmanın olumlu görüşünü almak koşuluyla ders ekleyebilir veya bırakabilirler. </a:t>
            </a:r>
          </a:p>
          <a:p>
            <a:r>
              <a:rPr lang="tr-TR" dirty="0"/>
              <a:t>Öğrenci başarısız olduğu seçmeli dersi ileriki yarıyıllarda tekrar edebileceği gibi, bu dersin yerine varsa başka seçmeli ders de seçebilir. Ders tekrarında seçilen farklı bir ders için devam zorunluluğu aranır.</a:t>
            </a:r>
          </a:p>
          <a:p>
            <a:endParaRPr lang="tr-TR" dirty="0"/>
          </a:p>
        </p:txBody>
      </p:sp>
    </p:spTree>
    <p:extLst>
      <p:ext uri="{BB962C8B-B14F-4D97-AF65-F5344CB8AC3E}">
        <p14:creationId xmlns:p14="http://schemas.microsoft.com/office/powerpoint/2010/main" val="396053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6F743D-3239-5480-719A-5E554DB71132}"/>
              </a:ext>
            </a:extLst>
          </p:cNvPr>
          <p:cNvSpPr>
            <a:spLocks noGrp="1"/>
          </p:cNvSpPr>
          <p:nvPr>
            <p:ph type="title"/>
          </p:nvPr>
        </p:nvSpPr>
        <p:spPr/>
        <p:txBody>
          <a:bodyPr/>
          <a:lstStyle/>
          <a:p>
            <a:r>
              <a:rPr lang="tr-TR" dirty="0"/>
              <a:t>Ders Yükü</a:t>
            </a:r>
          </a:p>
        </p:txBody>
      </p:sp>
      <p:sp>
        <p:nvSpPr>
          <p:cNvPr id="3" name="İçerik Yer Tutucusu 2">
            <a:extLst>
              <a:ext uri="{FF2B5EF4-FFF2-40B4-BE49-F238E27FC236}">
                <a16:creationId xmlns:a16="http://schemas.microsoft.com/office/drawing/2014/main" id="{19084141-AA5E-EDF8-88EA-5D1BE5AFC94E}"/>
              </a:ext>
            </a:extLst>
          </p:cNvPr>
          <p:cNvSpPr>
            <a:spLocks noGrp="1"/>
          </p:cNvSpPr>
          <p:nvPr>
            <p:ph idx="1"/>
          </p:nvPr>
        </p:nvSpPr>
        <p:spPr/>
        <p:txBody>
          <a:bodyPr anchor="ctr"/>
          <a:lstStyle/>
          <a:p>
            <a:r>
              <a:rPr lang="tr-TR" dirty="0"/>
              <a:t>Birinci sınıfa ilk kayıt olan öğrenciler, kayıt oldukları yarıyıla ait tüm dersleri almakla yükümlüdürler.</a:t>
            </a:r>
          </a:p>
          <a:p>
            <a:r>
              <a:rPr lang="tr-TR" dirty="0"/>
              <a:t>Bir öğrencinin başarılı olamadığı ve öncelikle almak zorunda olduğu derslerle, bulunduğu yarıyıldan alacağı dersler her yarıyıl için </a:t>
            </a:r>
            <a:r>
              <a:rPr lang="tr-TR" dirty="0">
                <a:solidFill>
                  <a:schemeClr val="accent2"/>
                </a:solidFill>
              </a:rPr>
              <a:t>45 AKTS </a:t>
            </a:r>
            <a:r>
              <a:rPr lang="tr-TR" dirty="0"/>
              <a:t>kredisini mezuniyet aşamasında ise </a:t>
            </a:r>
            <a:r>
              <a:rPr lang="tr-TR" dirty="0">
                <a:solidFill>
                  <a:schemeClr val="accent2"/>
                </a:solidFill>
              </a:rPr>
              <a:t>48 AKTS </a:t>
            </a:r>
            <a:r>
              <a:rPr lang="tr-TR" dirty="0"/>
              <a:t>kredisini geçemez.</a:t>
            </a:r>
          </a:p>
          <a:p>
            <a:endParaRPr lang="tr-TR" dirty="0"/>
          </a:p>
        </p:txBody>
      </p:sp>
    </p:spTree>
    <p:extLst>
      <p:ext uri="{BB962C8B-B14F-4D97-AF65-F5344CB8AC3E}">
        <p14:creationId xmlns:p14="http://schemas.microsoft.com/office/powerpoint/2010/main" val="47219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B253E1-1A5C-CC79-44E3-F91A5AE89B31}"/>
              </a:ext>
            </a:extLst>
          </p:cNvPr>
          <p:cNvSpPr>
            <a:spLocks noGrp="1"/>
          </p:cNvSpPr>
          <p:nvPr>
            <p:ph type="title"/>
          </p:nvPr>
        </p:nvSpPr>
        <p:spPr/>
        <p:txBody>
          <a:bodyPr/>
          <a:lstStyle/>
          <a:p>
            <a:r>
              <a:rPr lang="tr-TR" dirty="0"/>
              <a:t>Derslere Devam Zorunluluğu Var mıdır?</a:t>
            </a:r>
          </a:p>
        </p:txBody>
      </p:sp>
      <p:sp>
        <p:nvSpPr>
          <p:cNvPr id="3" name="İçerik Yer Tutucusu 2">
            <a:extLst>
              <a:ext uri="{FF2B5EF4-FFF2-40B4-BE49-F238E27FC236}">
                <a16:creationId xmlns:a16="http://schemas.microsoft.com/office/drawing/2014/main" id="{68C1F063-239D-E04D-2050-D31B5867FBD3}"/>
              </a:ext>
            </a:extLst>
          </p:cNvPr>
          <p:cNvSpPr>
            <a:spLocks noGrp="1"/>
          </p:cNvSpPr>
          <p:nvPr>
            <p:ph idx="1"/>
          </p:nvPr>
        </p:nvSpPr>
        <p:spPr/>
        <p:txBody>
          <a:bodyPr/>
          <a:lstStyle/>
          <a:p>
            <a:r>
              <a:rPr lang="tr-TR" dirty="0"/>
              <a:t>Teorik derslerin </a:t>
            </a:r>
            <a:r>
              <a:rPr lang="tr-TR" sz="3200" dirty="0">
                <a:solidFill>
                  <a:schemeClr val="accent1"/>
                </a:solidFill>
              </a:rPr>
              <a:t>%70</a:t>
            </a:r>
            <a:r>
              <a:rPr lang="tr-TR" dirty="0"/>
              <a:t>’ine,</a:t>
            </a:r>
          </a:p>
          <a:p>
            <a:r>
              <a:rPr lang="tr-TR" dirty="0"/>
              <a:t>Uygulamalı derslerin %80’ine  devam etme zorunluluğu vardır.</a:t>
            </a:r>
          </a:p>
          <a:p>
            <a:r>
              <a:rPr lang="tr-TR" dirty="0"/>
              <a:t>Ders ve uygulamalarda devamsızlık sınırını aşan öğrenciler, o derse devam etmemiş sayılırlar, sınavlara alınmazlar ve o dersten başarısız kabul edilirler. </a:t>
            </a:r>
            <a:r>
              <a:rPr lang="tr-TR" i="1" dirty="0">
                <a:solidFill>
                  <a:schemeClr val="accent2"/>
                </a:solidFill>
              </a:rPr>
              <a:t>Öğrenciler, ilgili kurullarca kabul edilen sağlık raporlarının kapsadığı süreler içinde de devamsız sayılırlar.</a:t>
            </a:r>
          </a:p>
          <a:p>
            <a:endParaRPr lang="tr-TR" dirty="0"/>
          </a:p>
        </p:txBody>
      </p:sp>
    </p:spTree>
    <p:extLst>
      <p:ext uri="{BB962C8B-B14F-4D97-AF65-F5344CB8AC3E}">
        <p14:creationId xmlns:p14="http://schemas.microsoft.com/office/powerpoint/2010/main" val="410887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4D4E12-0430-E7F8-54FC-71605E3BC96F}"/>
              </a:ext>
            </a:extLst>
          </p:cNvPr>
          <p:cNvSpPr>
            <a:spLocks noGrp="1"/>
          </p:cNvSpPr>
          <p:nvPr>
            <p:ph type="title"/>
          </p:nvPr>
        </p:nvSpPr>
        <p:spPr/>
        <p:txBody>
          <a:bodyPr/>
          <a:lstStyle/>
          <a:p>
            <a:r>
              <a:rPr lang="tr-TR" dirty="0"/>
              <a:t>Sınavlar</a:t>
            </a:r>
          </a:p>
        </p:txBody>
      </p:sp>
      <p:sp>
        <p:nvSpPr>
          <p:cNvPr id="3" name="İçerik Yer Tutucusu 2">
            <a:extLst>
              <a:ext uri="{FF2B5EF4-FFF2-40B4-BE49-F238E27FC236}">
                <a16:creationId xmlns:a16="http://schemas.microsoft.com/office/drawing/2014/main" id="{BB76D4DE-685A-35A0-3946-D4BA5B93FE17}"/>
              </a:ext>
            </a:extLst>
          </p:cNvPr>
          <p:cNvSpPr>
            <a:spLocks noGrp="1"/>
          </p:cNvSpPr>
          <p:nvPr>
            <p:ph idx="1"/>
          </p:nvPr>
        </p:nvSpPr>
        <p:spPr/>
        <p:txBody>
          <a:bodyPr/>
          <a:lstStyle/>
          <a:p>
            <a:pPr marL="0" indent="0">
              <a:buNone/>
            </a:pPr>
            <a:r>
              <a:rPr lang="tr-TR" dirty="0"/>
              <a:t>Fakültemizde; </a:t>
            </a:r>
          </a:p>
          <a:p>
            <a:pPr marL="0" indent="0">
              <a:buNone/>
            </a:pPr>
            <a:endParaRPr lang="tr-TR" dirty="0"/>
          </a:p>
          <a:p>
            <a:r>
              <a:rPr lang="tr-TR" dirty="0"/>
              <a:t>Ara Sınav (Vize)</a:t>
            </a:r>
          </a:p>
          <a:p>
            <a:r>
              <a:rPr lang="tr-TR" dirty="0"/>
              <a:t>Ara Sınav Mazeret Sınavı </a:t>
            </a:r>
          </a:p>
          <a:p>
            <a:r>
              <a:rPr lang="tr-TR" dirty="0"/>
              <a:t>Yarıyıl Sonu Sınavı (Final)</a:t>
            </a:r>
          </a:p>
          <a:p>
            <a:r>
              <a:rPr lang="tr-TR" dirty="0"/>
              <a:t>Bütünleme</a:t>
            </a:r>
          </a:p>
          <a:p>
            <a:endParaRPr lang="tr-TR" dirty="0"/>
          </a:p>
          <a:p>
            <a:pPr marL="0" indent="0">
              <a:buNone/>
            </a:pPr>
            <a:r>
              <a:rPr lang="tr-TR" dirty="0"/>
              <a:t>sınavları yapılır.</a:t>
            </a:r>
          </a:p>
        </p:txBody>
      </p:sp>
    </p:spTree>
    <p:extLst>
      <p:ext uri="{BB962C8B-B14F-4D97-AF65-F5344CB8AC3E}">
        <p14:creationId xmlns:p14="http://schemas.microsoft.com/office/powerpoint/2010/main" val="2047067320"/>
      </p:ext>
    </p:extLst>
  </p:cSld>
  <p:clrMapOvr>
    <a:masterClrMapping/>
  </p:clrMapOvr>
</p:sld>
</file>

<file path=ppt/theme/theme1.xml><?xml version="1.0" encoding="utf-8"?>
<a:theme xmlns:a="http://schemas.openxmlformats.org/drawingml/2006/main" name="GENİŞ EKRAN-BigaUBF-Sunum-1920_108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GENİŞ EKRAN-BigaUBF-Sunum-1920_1080</Template>
  <TotalTime>335</TotalTime>
  <Words>2062</Words>
  <Application>Microsoft Office PowerPoint</Application>
  <PresentationFormat>Geniş ekran</PresentationFormat>
  <Paragraphs>275</Paragraphs>
  <Slides>48</Slides>
  <Notes>0</Notes>
  <HiddenSlides>0</HiddenSlides>
  <MMClips>3</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48</vt:i4>
      </vt:variant>
    </vt:vector>
  </HeadingPairs>
  <TitlesOfParts>
    <vt:vector size="53" baseType="lpstr">
      <vt:lpstr>Arial</vt:lpstr>
      <vt:lpstr>Calibri</vt:lpstr>
      <vt:lpstr>Calibri Light</vt:lpstr>
      <vt:lpstr>Times New Roman</vt:lpstr>
      <vt:lpstr>GENİŞ EKRAN-BigaUBF-Sunum-1920_1080</vt:lpstr>
      <vt:lpstr>PowerPoint Sunusu</vt:lpstr>
      <vt:lpstr>ÇANAKKALE ONSEKİZ MART ÜNİVERSİTESİ</vt:lpstr>
      <vt:lpstr>Biga Uygulamalı Bilimler Fakültesi Finans ve Bankacılık Bölümü</vt:lpstr>
      <vt:lpstr>ÖNLİSANS-LİSANS EĞİTİM ÖĞRETİM VE SINAV YÖNETMELİĞİ</vt:lpstr>
      <vt:lpstr>Kayıt Yenileme İşlemleri</vt:lpstr>
      <vt:lpstr>Ders Alma</vt:lpstr>
      <vt:lpstr>Ders Yükü</vt:lpstr>
      <vt:lpstr>Derslere Devam Zorunluluğu Var mıdır?</vt:lpstr>
      <vt:lpstr>Sınavlar</vt:lpstr>
      <vt:lpstr>SINAVLAR</vt:lpstr>
      <vt:lpstr>DERS GEÇME SİSTEMİ</vt:lpstr>
      <vt:lpstr>PowerPoint Sunusu</vt:lpstr>
      <vt:lpstr>Harf Notu Değerlendirme Tablosu</vt:lpstr>
      <vt:lpstr>Bir öğrenci, bir dersten</vt:lpstr>
      <vt:lpstr>Not Ortalamaları</vt:lpstr>
      <vt:lpstr>PowerPoint Sunusu</vt:lpstr>
      <vt:lpstr>GENEL NOT ORTALAMASININ YÜKSELTİLMESİ</vt:lpstr>
      <vt:lpstr>Bir Öğrencinin Mezun Olabilmesi İçin;</vt:lpstr>
      <vt:lpstr>Üst yarıyıldan ders alma</vt:lpstr>
      <vt:lpstr>Disiplin Cezaları</vt:lpstr>
      <vt:lpstr>Öğrenci Değişim Programları</vt:lpstr>
      <vt:lpstr>ERASMUS DEĞİŞİM PROGRAMI</vt:lpstr>
      <vt:lpstr>PowerPoint Sunusu</vt:lpstr>
      <vt:lpstr>Erasmus Asgari Şartları</vt:lpstr>
      <vt:lpstr>Erasmus Asgari Şartları</vt:lpstr>
      <vt:lpstr>PowerPoint Sunusu</vt:lpstr>
      <vt:lpstr>Mevlana ve Farabi Değişim Programları</vt:lpstr>
      <vt:lpstr>Yatay Geçiş</vt:lpstr>
      <vt:lpstr>PowerPoint Sunusu</vt:lpstr>
      <vt:lpstr>Kütüphane</vt:lpstr>
      <vt:lpstr>Çanakkale Onsekiz Mart Üniversitesi Kalite Güvence Politikası</vt:lpstr>
      <vt:lpstr>Çanakkale Onsekiz Mart Üniversitesi Kalite Güvence Politikası</vt:lpstr>
      <vt:lpstr>Üniversite Bilgi Yönetim Sistemi (ÜBYS)</vt:lpstr>
      <vt:lpstr>ÜBYS Üzerinden Belge Talebi</vt:lpstr>
      <vt:lpstr>PowerPoint Sunusu</vt:lpstr>
      <vt:lpstr>PowerPoint Sunusu</vt:lpstr>
      <vt:lpstr>fvb.bigaubf.comu.edu.tr</vt:lpstr>
      <vt:lpstr>Bölümümüz Menüsü</vt:lpstr>
      <vt:lpstr>Aday Öğrenci Menüsü</vt:lpstr>
      <vt:lpstr>Araştırma Menüsü</vt:lpstr>
      <vt:lpstr>Öğrenci Menüsü</vt:lpstr>
      <vt:lpstr>Yeterlilikler Menüsü</vt:lpstr>
      <vt:lpstr>Aday Öğrenci Menüsü</vt:lpstr>
      <vt:lpstr>Sosyal Transkript</vt:lpstr>
      <vt:lpstr>AKADEMİK PERSONELİMİZ</vt:lpstr>
      <vt:lpstr>PowerPoint Sunusu</vt:lpstr>
      <vt:lpstr>Sevgili Öğrencilerimiz, Sizlerden gelen her türlü istek ve öneriye açığız.</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 Ciçak</dc:creator>
  <cp:lastModifiedBy>Oğuz Ciçak</cp:lastModifiedBy>
  <cp:revision>10</cp:revision>
  <dcterms:created xsi:type="dcterms:W3CDTF">2022-09-29T09:19:33Z</dcterms:created>
  <dcterms:modified xsi:type="dcterms:W3CDTF">2023-10-09T12:32:09Z</dcterms:modified>
</cp:coreProperties>
</file>