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4" r:id="rId3"/>
    <p:sldId id="285"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9" r:id="rId27"/>
    <p:sldId id="290" r:id="rId28"/>
    <p:sldId id="296" r:id="rId29"/>
    <p:sldId id="281" r:id="rId30"/>
    <p:sldId id="282" r:id="rId31"/>
    <p:sldId id="283" r:id="rId32"/>
    <p:sldId id="294" r:id="rId33"/>
    <p:sldId id="295" r:id="rId34"/>
    <p:sldId id="291" r:id="rId35"/>
    <p:sldId id="286" r:id="rId36"/>
    <p:sldId id="287" r:id="rId37"/>
    <p:sldId id="288"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70" autoAdjust="0"/>
    <p:restoredTop sz="94660"/>
  </p:normalViewPr>
  <p:slideViewPr>
    <p:cSldViewPr snapToGrid="0">
      <p:cViewPr varScale="1">
        <p:scale>
          <a:sx n="109" d="100"/>
          <a:sy n="109" d="100"/>
        </p:scale>
        <p:origin x="5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B45ACE-F91B-4847-8D77-10D864C16EF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2C3F50D-9420-42E8-8F05-6DAEEC0C37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CD2EC28-3A63-4AE8-AF72-EE67D05AFD0E}"/>
              </a:ext>
            </a:extLst>
          </p:cNvPr>
          <p:cNvSpPr>
            <a:spLocks noGrp="1"/>
          </p:cNvSpPr>
          <p:nvPr>
            <p:ph type="dt" sz="half" idx="10"/>
          </p:nvPr>
        </p:nvSpPr>
        <p:spPr/>
        <p:txBody>
          <a:bodyPr/>
          <a:lstStyle/>
          <a:p>
            <a:fld id="{F716813A-CC15-4FD9-BFF0-1B05FC82ED04}" type="datetimeFigureOut">
              <a:rPr lang="tr-TR" smtClean="0"/>
              <a:t>21.09.2025</a:t>
            </a:fld>
            <a:endParaRPr lang="tr-TR"/>
          </a:p>
        </p:txBody>
      </p:sp>
      <p:sp>
        <p:nvSpPr>
          <p:cNvPr id="5" name="Alt Bilgi Yer Tutucusu 4">
            <a:extLst>
              <a:ext uri="{FF2B5EF4-FFF2-40B4-BE49-F238E27FC236}">
                <a16:creationId xmlns:a16="http://schemas.microsoft.com/office/drawing/2014/main" id="{73AB3378-0502-4B9F-993C-E9559E609EA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1E32005-46D4-433D-AEC9-73B462C339F2}"/>
              </a:ext>
            </a:extLst>
          </p:cNvPr>
          <p:cNvSpPr>
            <a:spLocks noGrp="1"/>
          </p:cNvSpPr>
          <p:nvPr>
            <p:ph type="sldNum" sz="quarter" idx="12"/>
          </p:nvPr>
        </p:nvSpPr>
        <p:spPr/>
        <p:txBody>
          <a:bodyPr/>
          <a:lstStyle/>
          <a:p>
            <a:fld id="{C784E1F6-E728-4281-9F03-C0D9F412AD78}" type="slidenum">
              <a:rPr lang="tr-TR" smtClean="0"/>
              <a:t>‹#›</a:t>
            </a:fld>
            <a:endParaRPr lang="tr-TR"/>
          </a:p>
        </p:txBody>
      </p:sp>
    </p:spTree>
    <p:extLst>
      <p:ext uri="{BB962C8B-B14F-4D97-AF65-F5344CB8AC3E}">
        <p14:creationId xmlns:p14="http://schemas.microsoft.com/office/powerpoint/2010/main" val="331515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74C0F4-9EA1-49EF-94AF-32C6A501171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83A3BAF-6133-4B0B-B784-ACBE151DB12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E4CD784-A19F-467F-87F0-4630B2976142}"/>
              </a:ext>
            </a:extLst>
          </p:cNvPr>
          <p:cNvSpPr>
            <a:spLocks noGrp="1"/>
          </p:cNvSpPr>
          <p:nvPr>
            <p:ph type="dt" sz="half" idx="10"/>
          </p:nvPr>
        </p:nvSpPr>
        <p:spPr/>
        <p:txBody>
          <a:bodyPr/>
          <a:lstStyle/>
          <a:p>
            <a:fld id="{F716813A-CC15-4FD9-BFF0-1B05FC82ED04}" type="datetimeFigureOut">
              <a:rPr lang="tr-TR" smtClean="0"/>
              <a:t>21.09.2025</a:t>
            </a:fld>
            <a:endParaRPr lang="tr-TR"/>
          </a:p>
        </p:txBody>
      </p:sp>
      <p:sp>
        <p:nvSpPr>
          <p:cNvPr id="5" name="Alt Bilgi Yer Tutucusu 4">
            <a:extLst>
              <a:ext uri="{FF2B5EF4-FFF2-40B4-BE49-F238E27FC236}">
                <a16:creationId xmlns:a16="http://schemas.microsoft.com/office/drawing/2014/main" id="{88400F52-8981-4B82-8995-627473C8FD8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FDD59BB-7FBD-4795-AF17-B44E9D4C17E9}"/>
              </a:ext>
            </a:extLst>
          </p:cNvPr>
          <p:cNvSpPr>
            <a:spLocks noGrp="1"/>
          </p:cNvSpPr>
          <p:nvPr>
            <p:ph type="sldNum" sz="quarter" idx="12"/>
          </p:nvPr>
        </p:nvSpPr>
        <p:spPr/>
        <p:txBody>
          <a:bodyPr/>
          <a:lstStyle/>
          <a:p>
            <a:fld id="{C784E1F6-E728-4281-9F03-C0D9F412AD78}" type="slidenum">
              <a:rPr lang="tr-TR" smtClean="0"/>
              <a:t>‹#›</a:t>
            </a:fld>
            <a:endParaRPr lang="tr-TR"/>
          </a:p>
        </p:txBody>
      </p:sp>
    </p:spTree>
    <p:extLst>
      <p:ext uri="{BB962C8B-B14F-4D97-AF65-F5344CB8AC3E}">
        <p14:creationId xmlns:p14="http://schemas.microsoft.com/office/powerpoint/2010/main" val="3846859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CC296E6-C735-48CA-95A6-F2260A64EBC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5D12B3A-F91C-43B1-A470-9FE80C80F6F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BA90667-244E-441F-80E6-59882D7A7F9F}"/>
              </a:ext>
            </a:extLst>
          </p:cNvPr>
          <p:cNvSpPr>
            <a:spLocks noGrp="1"/>
          </p:cNvSpPr>
          <p:nvPr>
            <p:ph type="dt" sz="half" idx="10"/>
          </p:nvPr>
        </p:nvSpPr>
        <p:spPr/>
        <p:txBody>
          <a:bodyPr/>
          <a:lstStyle/>
          <a:p>
            <a:fld id="{F716813A-CC15-4FD9-BFF0-1B05FC82ED04}" type="datetimeFigureOut">
              <a:rPr lang="tr-TR" smtClean="0"/>
              <a:t>21.09.2025</a:t>
            </a:fld>
            <a:endParaRPr lang="tr-TR"/>
          </a:p>
        </p:txBody>
      </p:sp>
      <p:sp>
        <p:nvSpPr>
          <p:cNvPr id="5" name="Alt Bilgi Yer Tutucusu 4">
            <a:extLst>
              <a:ext uri="{FF2B5EF4-FFF2-40B4-BE49-F238E27FC236}">
                <a16:creationId xmlns:a16="http://schemas.microsoft.com/office/drawing/2014/main" id="{48C23463-6B7E-4A05-9F00-3A4B8BA7F21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55FCD71-60EF-4D2F-A682-ABEE0C3710F3}"/>
              </a:ext>
            </a:extLst>
          </p:cNvPr>
          <p:cNvSpPr>
            <a:spLocks noGrp="1"/>
          </p:cNvSpPr>
          <p:nvPr>
            <p:ph type="sldNum" sz="quarter" idx="12"/>
          </p:nvPr>
        </p:nvSpPr>
        <p:spPr/>
        <p:txBody>
          <a:bodyPr/>
          <a:lstStyle/>
          <a:p>
            <a:fld id="{C784E1F6-E728-4281-9F03-C0D9F412AD78}" type="slidenum">
              <a:rPr lang="tr-TR" smtClean="0"/>
              <a:t>‹#›</a:t>
            </a:fld>
            <a:endParaRPr lang="tr-TR"/>
          </a:p>
        </p:txBody>
      </p:sp>
    </p:spTree>
    <p:extLst>
      <p:ext uri="{BB962C8B-B14F-4D97-AF65-F5344CB8AC3E}">
        <p14:creationId xmlns:p14="http://schemas.microsoft.com/office/powerpoint/2010/main" val="3429615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043CC0-1E68-4EEC-BE0B-29139F5C6B4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4289C00-5916-40E3-9B30-A10C6BF8031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98768EA-A959-4CFA-BEEE-770DCA44D5D8}"/>
              </a:ext>
            </a:extLst>
          </p:cNvPr>
          <p:cNvSpPr>
            <a:spLocks noGrp="1"/>
          </p:cNvSpPr>
          <p:nvPr>
            <p:ph type="dt" sz="half" idx="10"/>
          </p:nvPr>
        </p:nvSpPr>
        <p:spPr/>
        <p:txBody>
          <a:bodyPr/>
          <a:lstStyle/>
          <a:p>
            <a:fld id="{F716813A-CC15-4FD9-BFF0-1B05FC82ED04}" type="datetimeFigureOut">
              <a:rPr lang="tr-TR" smtClean="0"/>
              <a:t>21.09.2025</a:t>
            </a:fld>
            <a:endParaRPr lang="tr-TR"/>
          </a:p>
        </p:txBody>
      </p:sp>
      <p:sp>
        <p:nvSpPr>
          <p:cNvPr id="5" name="Alt Bilgi Yer Tutucusu 4">
            <a:extLst>
              <a:ext uri="{FF2B5EF4-FFF2-40B4-BE49-F238E27FC236}">
                <a16:creationId xmlns:a16="http://schemas.microsoft.com/office/drawing/2014/main" id="{B7CA389A-16FE-4C93-B5F2-660F838DF92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51233D7-F5E5-4F39-8CB8-0FC8F5139F3E}"/>
              </a:ext>
            </a:extLst>
          </p:cNvPr>
          <p:cNvSpPr>
            <a:spLocks noGrp="1"/>
          </p:cNvSpPr>
          <p:nvPr>
            <p:ph type="sldNum" sz="quarter" idx="12"/>
          </p:nvPr>
        </p:nvSpPr>
        <p:spPr/>
        <p:txBody>
          <a:bodyPr/>
          <a:lstStyle/>
          <a:p>
            <a:fld id="{C784E1F6-E728-4281-9F03-C0D9F412AD78}" type="slidenum">
              <a:rPr lang="tr-TR" smtClean="0"/>
              <a:t>‹#›</a:t>
            </a:fld>
            <a:endParaRPr lang="tr-TR"/>
          </a:p>
        </p:txBody>
      </p:sp>
    </p:spTree>
    <p:extLst>
      <p:ext uri="{BB962C8B-B14F-4D97-AF65-F5344CB8AC3E}">
        <p14:creationId xmlns:p14="http://schemas.microsoft.com/office/powerpoint/2010/main" val="420247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3BA43D-F22C-4B2E-8CFD-F99F0929ECA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D6348B7-3322-4C33-BA2D-335315FB3B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DFC4B4F-5146-4FA0-AD97-97B8AFE5E84A}"/>
              </a:ext>
            </a:extLst>
          </p:cNvPr>
          <p:cNvSpPr>
            <a:spLocks noGrp="1"/>
          </p:cNvSpPr>
          <p:nvPr>
            <p:ph type="dt" sz="half" idx="10"/>
          </p:nvPr>
        </p:nvSpPr>
        <p:spPr/>
        <p:txBody>
          <a:bodyPr/>
          <a:lstStyle/>
          <a:p>
            <a:fld id="{F716813A-CC15-4FD9-BFF0-1B05FC82ED04}" type="datetimeFigureOut">
              <a:rPr lang="tr-TR" smtClean="0"/>
              <a:t>21.09.2025</a:t>
            </a:fld>
            <a:endParaRPr lang="tr-TR"/>
          </a:p>
        </p:txBody>
      </p:sp>
      <p:sp>
        <p:nvSpPr>
          <p:cNvPr id="5" name="Alt Bilgi Yer Tutucusu 4">
            <a:extLst>
              <a:ext uri="{FF2B5EF4-FFF2-40B4-BE49-F238E27FC236}">
                <a16:creationId xmlns:a16="http://schemas.microsoft.com/office/drawing/2014/main" id="{92D4E19E-7465-40E6-97DF-B9E6AE6DE16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4D87870-0DE5-48C2-994D-6AAE71D19249}"/>
              </a:ext>
            </a:extLst>
          </p:cNvPr>
          <p:cNvSpPr>
            <a:spLocks noGrp="1"/>
          </p:cNvSpPr>
          <p:nvPr>
            <p:ph type="sldNum" sz="quarter" idx="12"/>
          </p:nvPr>
        </p:nvSpPr>
        <p:spPr/>
        <p:txBody>
          <a:bodyPr/>
          <a:lstStyle/>
          <a:p>
            <a:fld id="{C784E1F6-E728-4281-9F03-C0D9F412AD78}" type="slidenum">
              <a:rPr lang="tr-TR" smtClean="0"/>
              <a:t>‹#›</a:t>
            </a:fld>
            <a:endParaRPr lang="tr-TR"/>
          </a:p>
        </p:txBody>
      </p:sp>
    </p:spTree>
    <p:extLst>
      <p:ext uri="{BB962C8B-B14F-4D97-AF65-F5344CB8AC3E}">
        <p14:creationId xmlns:p14="http://schemas.microsoft.com/office/powerpoint/2010/main" val="23696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D887BC-A3A0-44EE-9A81-28955A18B7C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D2C2E21-7EC9-498B-98E6-FE55F12948E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D0B3884-BAB8-4263-ACC7-E5B140E6D80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C30AFD9-226A-4776-94DC-6725608C6820}"/>
              </a:ext>
            </a:extLst>
          </p:cNvPr>
          <p:cNvSpPr>
            <a:spLocks noGrp="1"/>
          </p:cNvSpPr>
          <p:nvPr>
            <p:ph type="dt" sz="half" idx="10"/>
          </p:nvPr>
        </p:nvSpPr>
        <p:spPr/>
        <p:txBody>
          <a:bodyPr/>
          <a:lstStyle/>
          <a:p>
            <a:fld id="{F716813A-CC15-4FD9-BFF0-1B05FC82ED04}" type="datetimeFigureOut">
              <a:rPr lang="tr-TR" smtClean="0"/>
              <a:t>21.09.2025</a:t>
            </a:fld>
            <a:endParaRPr lang="tr-TR"/>
          </a:p>
        </p:txBody>
      </p:sp>
      <p:sp>
        <p:nvSpPr>
          <p:cNvPr id="6" name="Alt Bilgi Yer Tutucusu 5">
            <a:extLst>
              <a:ext uri="{FF2B5EF4-FFF2-40B4-BE49-F238E27FC236}">
                <a16:creationId xmlns:a16="http://schemas.microsoft.com/office/drawing/2014/main" id="{BF211BDF-EA76-4E20-A440-1E0EF958FA2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4EDE802-FAAD-4746-86E4-B626D0FF85E5}"/>
              </a:ext>
            </a:extLst>
          </p:cNvPr>
          <p:cNvSpPr>
            <a:spLocks noGrp="1"/>
          </p:cNvSpPr>
          <p:nvPr>
            <p:ph type="sldNum" sz="quarter" idx="12"/>
          </p:nvPr>
        </p:nvSpPr>
        <p:spPr/>
        <p:txBody>
          <a:bodyPr/>
          <a:lstStyle/>
          <a:p>
            <a:fld id="{C784E1F6-E728-4281-9F03-C0D9F412AD78}" type="slidenum">
              <a:rPr lang="tr-TR" smtClean="0"/>
              <a:t>‹#›</a:t>
            </a:fld>
            <a:endParaRPr lang="tr-TR"/>
          </a:p>
        </p:txBody>
      </p:sp>
    </p:spTree>
    <p:extLst>
      <p:ext uri="{BB962C8B-B14F-4D97-AF65-F5344CB8AC3E}">
        <p14:creationId xmlns:p14="http://schemas.microsoft.com/office/powerpoint/2010/main" val="134663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8CAFC1-E369-4B41-8E91-EC11170AC26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9D871B1-D8E1-4CD0-ADCD-BF5E1C700D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F58A084F-4E7D-486C-9328-8E1F312381B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E23475D-2FCF-484D-BEA5-CA0A7E21B6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70832E5-50A5-444A-B0A1-30463EB230A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943A77F-92BD-4A79-8B08-DCFB0BE8E059}"/>
              </a:ext>
            </a:extLst>
          </p:cNvPr>
          <p:cNvSpPr>
            <a:spLocks noGrp="1"/>
          </p:cNvSpPr>
          <p:nvPr>
            <p:ph type="dt" sz="half" idx="10"/>
          </p:nvPr>
        </p:nvSpPr>
        <p:spPr/>
        <p:txBody>
          <a:bodyPr/>
          <a:lstStyle/>
          <a:p>
            <a:fld id="{F716813A-CC15-4FD9-BFF0-1B05FC82ED04}" type="datetimeFigureOut">
              <a:rPr lang="tr-TR" smtClean="0"/>
              <a:t>21.09.2025</a:t>
            </a:fld>
            <a:endParaRPr lang="tr-TR"/>
          </a:p>
        </p:txBody>
      </p:sp>
      <p:sp>
        <p:nvSpPr>
          <p:cNvPr id="8" name="Alt Bilgi Yer Tutucusu 7">
            <a:extLst>
              <a:ext uri="{FF2B5EF4-FFF2-40B4-BE49-F238E27FC236}">
                <a16:creationId xmlns:a16="http://schemas.microsoft.com/office/drawing/2014/main" id="{9A37F0E6-F318-495E-9CF2-5A4AED5D38E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000D7C0-2A6F-43E7-A509-59A483ADDA66}"/>
              </a:ext>
            </a:extLst>
          </p:cNvPr>
          <p:cNvSpPr>
            <a:spLocks noGrp="1"/>
          </p:cNvSpPr>
          <p:nvPr>
            <p:ph type="sldNum" sz="quarter" idx="12"/>
          </p:nvPr>
        </p:nvSpPr>
        <p:spPr/>
        <p:txBody>
          <a:bodyPr/>
          <a:lstStyle/>
          <a:p>
            <a:fld id="{C784E1F6-E728-4281-9F03-C0D9F412AD78}" type="slidenum">
              <a:rPr lang="tr-TR" smtClean="0"/>
              <a:t>‹#›</a:t>
            </a:fld>
            <a:endParaRPr lang="tr-TR"/>
          </a:p>
        </p:txBody>
      </p:sp>
    </p:spTree>
    <p:extLst>
      <p:ext uri="{BB962C8B-B14F-4D97-AF65-F5344CB8AC3E}">
        <p14:creationId xmlns:p14="http://schemas.microsoft.com/office/powerpoint/2010/main" val="3725288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F1F932-5852-40D2-821D-7210DA86221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CA0BFE9-2199-4BD5-8EA9-64FFE58692B9}"/>
              </a:ext>
            </a:extLst>
          </p:cNvPr>
          <p:cNvSpPr>
            <a:spLocks noGrp="1"/>
          </p:cNvSpPr>
          <p:nvPr>
            <p:ph type="dt" sz="half" idx="10"/>
          </p:nvPr>
        </p:nvSpPr>
        <p:spPr/>
        <p:txBody>
          <a:bodyPr/>
          <a:lstStyle/>
          <a:p>
            <a:fld id="{F716813A-CC15-4FD9-BFF0-1B05FC82ED04}" type="datetimeFigureOut">
              <a:rPr lang="tr-TR" smtClean="0"/>
              <a:t>21.09.2025</a:t>
            </a:fld>
            <a:endParaRPr lang="tr-TR"/>
          </a:p>
        </p:txBody>
      </p:sp>
      <p:sp>
        <p:nvSpPr>
          <p:cNvPr id="4" name="Alt Bilgi Yer Tutucusu 3">
            <a:extLst>
              <a:ext uri="{FF2B5EF4-FFF2-40B4-BE49-F238E27FC236}">
                <a16:creationId xmlns:a16="http://schemas.microsoft.com/office/drawing/2014/main" id="{49FFED52-C944-4B52-8A07-8EE6AF5472C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76D9CBE-4834-4167-A7A4-9B7C20DC5FCF}"/>
              </a:ext>
            </a:extLst>
          </p:cNvPr>
          <p:cNvSpPr>
            <a:spLocks noGrp="1"/>
          </p:cNvSpPr>
          <p:nvPr>
            <p:ph type="sldNum" sz="quarter" idx="12"/>
          </p:nvPr>
        </p:nvSpPr>
        <p:spPr/>
        <p:txBody>
          <a:bodyPr/>
          <a:lstStyle/>
          <a:p>
            <a:fld id="{C784E1F6-E728-4281-9F03-C0D9F412AD78}" type="slidenum">
              <a:rPr lang="tr-TR" smtClean="0"/>
              <a:t>‹#›</a:t>
            </a:fld>
            <a:endParaRPr lang="tr-TR"/>
          </a:p>
        </p:txBody>
      </p:sp>
    </p:spTree>
    <p:extLst>
      <p:ext uri="{BB962C8B-B14F-4D97-AF65-F5344CB8AC3E}">
        <p14:creationId xmlns:p14="http://schemas.microsoft.com/office/powerpoint/2010/main" val="40170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3C709C5-5D00-4DAB-95C6-2E5DFFDB127F}"/>
              </a:ext>
            </a:extLst>
          </p:cNvPr>
          <p:cNvSpPr>
            <a:spLocks noGrp="1"/>
          </p:cNvSpPr>
          <p:nvPr>
            <p:ph type="dt" sz="half" idx="10"/>
          </p:nvPr>
        </p:nvSpPr>
        <p:spPr/>
        <p:txBody>
          <a:bodyPr/>
          <a:lstStyle/>
          <a:p>
            <a:fld id="{F716813A-CC15-4FD9-BFF0-1B05FC82ED04}" type="datetimeFigureOut">
              <a:rPr lang="tr-TR" smtClean="0"/>
              <a:t>21.09.2025</a:t>
            </a:fld>
            <a:endParaRPr lang="tr-TR"/>
          </a:p>
        </p:txBody>
      </p:sp>
      <p:sp>
        <p:nvSpPr>
          <p:cNvPr id="3" name="Alt Bilgi Yer Tutucusu 2">
            <a:extLst>
              <a:ext uri="{FF2B5EF4-FFF2-40B4-BE49-F238E27FC236}">
                <a16:creationId xmlns:a16="http://schemas.microsoft.com/office/drawing/2014/main" id="{EA1CF158-823B-46EA-8F7D-8180A4A4F50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B78C168-4468-4C88-9401-7E025C3DBB7D}"/>
              </a:ext>
            </a:extLst>
          </p:cNvPr>
          <p:cNvSpPr>
            <a:spLocks noGrp="1"/>
          </p:cNvSpPr>
          <p:nvPr>
            <p:ph type="sldNum" sz="quarter" idx="12"/>
          </p:nvPr>
        </p:nvSpPr>
        <p:spPr/>
        <p:txBody>
          <a:bodyPr/>
          <a:lstStyle/>
          <a:p>
            <a:fld id="{C784E1F6-E728-4281-9F03-C0D9F412AD78}" type="slidenum">
              <a:rPr lang="tr-TR" smtClean="0"/>
              <a:t>‹#›</a:t>
            </a:fld>
            <a:endParaRPr lang="tr-TR"/>
          </a:p>
        </p:txBody>
      </p:sp>
    </p:spTree>
    <p:extLst>
      <p:ext uri="{BB962C8B-B14F-4D97-AF65-F5344CB8AC3E}">
        <p14:creationId xmlns:p14="http://schemas.microsoft.com/office/powerpoint/2010/main" val="309095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15CE1F-15A0-4946-AE00-720D38CD6CE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34A00FC-F8E6-4640-BEFC-29E8D59085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0F4BD92-46B3-49CB-ADCF-1B64E0DDAA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5E4CA52-B86D-4C51-81AA-38CA86A117DD}"/>
              </a:ext>
            </a:extLst>
          </p:cNvPr>
          <p:cNvSpPr>
            <a:spLocks noGrp="1"/>
          </p:cNvSpPr>
          <p:nvPr>
            <p:ph type="dt" sz="half" idx="10"/>
          </p:nvPr>
        </p:nvSpPr>
        <p:spPr/>
        <p:txBody>
          <a:bodyPr/>
          <a:lstStyle/>
          <a:p>
            <a:fld id="{F716813A-CC15-4FD9-BFF0-1B05FC82ED04}" type="datetimeFigureOut">
              <a:rPr lang="tr-TR" smtClean="0"/>
              <a:t>21.09.2025</a:t>
            </a:fld>
            <a:endParaRPr lang="tr-TR"/>
          </a:p>
        </p:txBody>
      </p:sp>
      <p:sp>
        <p:nvSpPr>
          <p:cNvPr id="6" name="Alt Bilgi Yer Tutucusu 5">
            <a:extLst>
              <a:ext uri="{FF2B5EF4-FFF2-40B4-BE49-F238E27FC236}">
                <a16:creationId xmlns:a16="http://schemas.microsoft.com/office/drawing/2014/main" id="{F764EAA3-D7AE-41ED-BA11-11D1B4737CE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38C2413-50EB-426C-9E1E-1D7A566A9E79}"/>
              </a:ext>
            </a:extLst>
          </p:cNvPr>
          <p:cNvSpPr>
            <a:spLocks noGrp="1"/>
          </p:cNvSpPr>
          <p:nvPr>
            <p:ph type="sldNum" sz="quarter" idx="12"/>
          </p:nvPr>
        </p:nvSpPr>
        <p:spPr/>
        <p:txBody>
          <a:bodyPr/>
          <a:lstStyle/>
          <a:p>
            <a:fld id="{C784E1F6-E728-4281-9F03-C0D9F412AD78}" type="slidenum">
              <a:rPr lang="tr-TR" smtClean="0"/>
              <a:t>‹#›</a:t>
            </a:fld>
            <a:endParaRPr lang="tr-TR"/>
          </a:p>
        </p:txBody>
      </p:sp>
    </p:spTree>
    <p:extLst>
      <p:ext uri="{BB962C8B-B14F-4D97-AF65-F5344CB8AC3E}">
        <p14:creationId xmlns:p14="http://schemas.microsoft.com/office/powerpoint/2010/main" val="12470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774024-A516-452B-84AA-6A857DDF2FB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CD4837D-022E-4ADC-B8C7-47410B196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28B984E-2E9F-4489-B6A4-43F911DE3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369AE1E-4364-43BE-A3FE-7644A48A4DEB}"/>
              </a:ext>
            </a:extLst>
          </p:cNvPr>
          <p:cNvSpPr>
            <a:spLocks noGrp="1"/>
          </p:cNvSpPr>
          <p:nvPr>
            <p:ph type="dt" sz="half" idx="10"/>
          </p:nvPr>
        </p:nvSpPr>
        <p:spPr/>
        <p:txBody>
          <a:bodyPr/>
          <a:lstStyle/>
          <a:p>
            <a:fld id="{F716813A-CC15-4FD9-BFF0-1B05FC82ED04}" type="datetimeFigureOut">
              <a:rPr lang="tr-TR" smtClean="0"/>
              <a:t>21.09.2025</a:t>
            </a:fld>
            <a:endParaRPr lang="tr-TR"/>
          </a:p>
        </p:txBody>
      </p:sp>
      <p:sp>
        <p:nvSpPr>
          <p:cNvPr id="6" name="Alt Bilgi Yer Tutucusu 5">
            <a:extLst>
              <a:ext uri="{FF2B5EF4-FFF2-40B4-BE49-F238E27FC236}">
                <a16:creationId xmlns:a16="http://schemas.microsoft.com/office/drawing/2014/main" id="{0E16CE43-E4C1-4D26-A40C-80CE08935A1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DB1EE60-92E2-490C-978F-461F2348824E}"/>
              </a:ext>
            </a:extLst>
          </p:cNvPr>
          <p:cNvSpPr>
            <a:spLocks noGrp="1"/>
          </p:cNvSpPr>
          <p:nvPr>
            <p:ph type="sldNum" sz="quarter" idx="12"/>
          </p:nvPr>
        </p:nvSpPr>
        <p:spPr/>
        <p:txBody>
          <a:bodyPr/>
          <a:lstStyle/>
          <a:p>
            <a:fld id="{C784E1F6-E728-4281-9F03-C0D9F412AD78}" type="slidenum">
              <a:rPr lang="tr-TR" smtClean="0"/>
              <a:t>‹#›</a:t>
            </a:fld>
            <a:endParaRPr lang="tr-TR"/>
          </a:p>
        </p:txBody>
      </p:sp>
    </p:spTree>
    <p:extLst>
      <p:ext uri="{BB962C8B-B14F-4D97-AF65-F5344CB8AC3E}">
        <p14:creationId xmlns:p14="http://schemas.microsoft.com/office/powerpoint/2010/main" val="263809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12E7E04-A06A-41EB-9B69-8694CFBC92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2974FAA-9A37-41A6-ABBF-E844373545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143B9E8-79DD-45DA-A9FE-9A26EC793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6813A-CC15-4FD9-BFF0-1B05FC82ED04}" type="datetimeFigureOut">
              <a:rPr lang="tr-TR" smtClean="0"/>
              <a:t>21.09.2025</a:t>
            </a:fld>
            <a:endParaRPr lang="tr-TR"/>
          </a:p>
        </p:txBody>
      </p:sp>
      <p:sp>
        <p:nvSpPr>
          <p:cNvPr id="5" name="Alt Bilgi Yer Tutucusu 4">
            <a:extLst>
              <a:ext uri="{FF2B5EF4-FFF2-40B4-BE49-F238E27FC236}">
                <a16:creationId xmlns:a16="http://schemas.microsoft.com/office/drawing/2014/main" id="{671BA131-CCAE-48CE-B05C-56B9EFF6DE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272C616-723E-4654-AB9F-7750B3143E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4E1F6-E728-4281-9F03-C0D9F412AD78}" type="slidenum">
              <a:rPr lang="tr-TR" smtClean="0"/>
              <a:t>‹#›</a:t>
            </a:fld>
            <a:endParaRPr lang="tr-TR"/>
          </a:p>
        </p:txBody>
      </p:sp>
    </p:spTree>
    <p:extLst>
      <p:ext uri="{BB962C8B-B14F-4D97-AF65-F5344CB8AC3E}">
        <p14:creationId xmlns:p14="http://schemas.microsoft.com/office/powerpoint/2010/main" val="2240516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hyperlink" Target="mailto:kutlayartuc@comu.edu.tr" TargetMode="External"/><Relationship Id="rId3" Type="http://schemas.openxmlformats.org/officeDocument/2006/relationships/hyperlink" Target="mailto:ypazarcik@comu.edu.tr" TargetMode="External"/><Relationship Id="rId7" Type="http://schemas.openxmlformats.org/officeDocument/2006/relationships/hyperlink" Target="mailto:mkaranfill@comu.edu.tr" TargetMode="External"/><Relationship Id="rId2" Type="http://schemas.openxmlformats.org/officeDocument/2006/relationships/hyperlink" Target="mailto:skanten@comu.edu.tr" TargetMode="External"/><Relationship Id="rId1" Type="http://schemas.openxmlformats.org/officeDocument/2006/relationships/slideLayout" Target="../slideLayouts/slideLayout2.xml"/><Relationship Id="rId6" Type="http://schemas.openxmlformats.org/officeDocument/2006/relationships/hyperlink" Target="mailto:tugdemsayginyucel@comu.edu.tr" TargetMode="External"/><Relationship Id="rId5" Type="http://schemas.openxmlformats.org/officeDocument/2006/relationships/hyperlink" Target="mailto:yasingultekin@comu.edu.tr" TargetMode="External"/><Relationship Id="rId10" Type="http://schemas.openxmlformats.org/officeDocument/2006/relationships/hyperlink" Target="mailto:mehmet.karadag@comu.edu.tr" TargetMode="External"/><Relationship Id="rId4" Type="http://schemas.openxmlformats.org/officeDocument/2006/relationships/hyperlink" Target="mailto:ekanyilmaz@comu.edu.tr" TargetMode="External"/><Relationship Id="rId9" Type="http://schemas.openxmlformats.org/officeDocument/2006/relationships/hyperlink" Target="mailto:mehmetgurturk@comu.edu.t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x-fiwP6ah6A?feature=oembed" TargetMode="Externa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unipo.sk/en/en/internationa-relationships/erasmus/" TargetMode="External"/><Relationship Id="rId2" Type="http://schemas.openxmlformats.org/officeDocument/2006/relationships/hyperlink" Target="https://unite.edu.mk/en/erasmus/" TargetMode="External"/><Relationship Id="rId1" Type="http://schemas.openxmlformats.org/officeDocument/2006/relationships/slideLayout" Target="../slideLayouts/slideLayout2.xml"/><Relationship Id="rId6" Type="http://schemas.openxmlformats.org/officeDocument/2006/relationships/hyperlink" Target="https://unisannio.it/en" TargetMode="External"/><Relationship Id="rId5" Type="http://schemas.openxmlformats.org/officeDocument/2006/relationships/hyperlink" Target="https://www.ibu.edu.mk/" TargetMode="External"/><Relationship Id="rId4" Type="http://schemas.openxmlformats.org/officeDocument/2006/relationships/hyperlink" Target="https://panko.lt/en/stojantiesiems/english-exchange-program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DXlexzqHmuA?feature=oembe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https://www.youtube.com/embed/2ICdUvt41ew?feature=oembed" TargetMode="Externa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nNyrxCTD1N0?feature=oembed"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mailto:ademsacan@comu.edu.tr" TargetMode="External"/><Relationship Id="rId3" Type="http://schemas.openxmlformats.org/officeDocument/2006/relationships/hyperlink" Target="mailto:tolgakuzu@comu.edu.tr" TargetMode="External"/><Relationship Id="rId7" Type="http://schemas.openxmlformats.org/officeDocument/2006/relationships/hyperlink" Target="mailto:tugdemsayginyucel@comu.edu.tr" TargetMode="External"/><Relationship Id="rId2" Type="http://schemas.openxmlformats.org/officeDocument/2006/relationships/hyperlink" Target="mailto:hayricuren@comu.edu.tr" TargetMode="External"/><Relationship Id="rId1" Type="http://schemas.openxmlformats.org/officeDocument/2006/relationships/slideLayout" Target="../slideLayouts/slideLayout2.xml"/><Relationship Id="rId6" Type="http://schemas.openxmlformats.org/officeDocument/2006/relationships/hyperlink" Target="mailto:ekanyilmaz@comu.edu.tr" TargetMode="External"/><Relationship Id="rId5" Type="http://schemas.openxmlformats.org/officeDocument/2006/relationships/hyperlink" Target="mailto:ypazarcik@comu.edu.tr" TargetMode="External"/><Relationship Id="rId4" Type="http://schemas.openxmlformats.org/officeDocument/2006/relationships/hyperlink" Target="mailto:nesrinavci@comu.edu.tr"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utl.bigaubf.comu.edu.tr/" TargetMode="External"/><Relationship Id="rId2" Type="http://schemas.openxmlformats.org/officeDocument/2006/relationships/hyperlink" Target="https://bigaubf.comu.edu.tr/"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Shape 1">
            <a:extLst>
              <a:ext uri="{FF2B5EF4-FFF2-40B4-BE49-F238E27FC236}">
                <a16:creationId xmlns:a16="http://schemas.microsoft.com/office/drawing/2014/main" id="{EC8B4762-AF92-47E1-92D9-99220306B1BB}"/>
              </a:ext>
            </a:extLst>
          </p:cNvPr>
          <p:cNvSpPr txBox="1"/>
          <p:nvPr/>
        </p:nvSpPr>
        <p:spPr>
          <a:xfrm>
            <a:off x="1981380" y="861635"/>
            <a:ext cx="8229240" cy="2678400"/>
          </a:xfrm>
          <a:prstGeom prst="rect">
            <a:avLst/>
          </a:prstGeom>
          <a:noFill/>
          <a:ln>
            <a:noFill/>
          </a:ln>
        </p:spPr>
        <p:txBody>
          <a:bodyPr lIns="0" tIns="0" rIns="0" bIns="0" anchor="ctr"/>
          <a:lstStyle/>
          <a:p>
            <a:pPr marL="272880" indent="-134640" algn="ctr">
              <a:lnSpc>
                <a:spcPct val="100000"/>
              </a:lnSpc>
              <a:spcBef>
                <a:spcPts val="1349"/>
              </a:spcBef>
            </a:pPr>
            <a:r>
              <a:rPr lang="tr-TR" sz="3600" b="1" strike="noStrike" spc="-1" dirty="0">
                <a:solidFill>
                  <a:schemeClr val="accent1">
                    <a:lumMod val="50000"/>
                  </a:schemeClr>
                </a:solidFill>
                <a:latin typeface="Times New Roman" panose="02020603050405020304" pitchFamily="18" charset="0"/>
                <a:cs typeface="Times New Roman" panose="02020603050405020304" pitchFamily="18" charset="0"/>
              </a:rPr>
              <a:t>ÇANAKKALE ONSEKİZ MART   ÜNİVERSİTESİ</a:t>
            </a:r>
            <a:endParaRPr lang="tr-TR" sz="3600" b="1" spc="-1" dirty="0">
              <a:solidFill>
                <a:schemeClr val="accent1">
                  <a:lumMod val="50000"/>
                </a:schemeClr>
              </a:solidFill>
              <a:latin typeface="Times New Roman" panose="02020603050405020304" pitchFamily="18" charset="0"/>
              <a:cs typeface="Times New Roman" panose="02020603050405020304" pitchFamily="18" charset="0"/>
            </a:endParaRPr>
          </a:p>
          <a:p>
            <a:pPr algn="ctr">
              <a:lnSpc>
                <a:spcPct val="100000"/>
              </a:lnSpc>
            </a:pPr>
            <a:r>
              <a:rPr lang="tr-TR" sz="4000" b="1" spc="-1" dirty="0">
                <a:solidFill>
                  <a:schemeClr val="accent1">
                    <a:lumMod val="50000"/>
                  </a:schemeClr>
                </a:solidFill>
                <a:latin typeface="Times New Roman" panose="02020603050405020304" pitchFamily="18" charset="0"/>
                <a:cs typeface="Times New Roman" panose="02020603050405020304" pitchFamily="18" charset="0"/>
              </a:rPr>
              <a:t>Biga</a:t>
            </a:r>
            <a:r>
              <a:rPr lang="tr-TR" sz="3500" b="1" strike="noStrike" spc="-1" dirty="0">
                <a:solidFill>
                  <a:schemeClr val="accent1">
                    <a:lumMod val="50000"/>
                  </a:schemeClr>
                </a:solidFill>
                <a:latin typeface="Times New Roman" panose="02020603050405020304" pitchFamily="18" charset="0"/>
                <a:cs typeface="Times New Roman" panose="02020603050405020304" pitchFamily="18" charset="0"/>
              </a:rPr>
              <a:t> </a:t>
            </a:r>
            <a:r>
              <a:rPr lang="tr-TR" sz="4000" b="1" spc="-1" dirty="0">
                <a:solidFill>
                  <a:schemeClr val="accent1">
                    <a:lumMod val="50000"/>
                  </a:schemeClr>
                </a:solidFill>
                <a:latin typeface="Times New Roman" panose="02020603050405020304" pitchFamily="18" charset="0"/>
                <a:cs typeface="Times New Roman" panose="02020603050405020304" pitchFamily="18" charset="0"/>
              </a:rPr>
              <a:t>Uygulamalı Bilimler Fakültesi</a:t>
            </a:r>
            <a:br>
              <a:rPr lang="tr-TR" sz="4000" b="1" spc="-1" dirty="0">
                <a:solidFill>
                  <a:schemeClr val="accent1">
                    <a:lumMod val="50000"/>
                  </a:schemeClr>
                </a:solidFill>
                <a:latin typeface="Times New Roman" panose="02020603050405020304" pitchFamily="18" charset="0"/>
                <a:cs typeface="Times New Roman" panose="02020603050405020304" pitchFamily="18" charset="0"/>
              </a:rPr>
            </a:br>
            <a:r>
              <a:rPr lang="tr-TR" sz="4000" b="1" spc="-1" dirty="0">
                <a:solidFill>
                  <a:schemeClr val="accent1">
                    <a:lumMod val="50000"/>
                  </a:schemeClr>
                </a:solidFill>
                <a:latin typeface="Times New Roman" panose="02020603050405020304" pitchFamily="18" charset="0"/>
                <a:cs typeface="Times New Roman" panose="02020603050405020304" pitchFamily="18" charset="0"/>
              </a:rPr>
              <a:t>2025-2026 Eğitim ve Öğretim Yılı</a:t>
            </a:r>
          </a:p>
          <a:p>
            <a:pPr algn="ctr">
              <a:lnSpc>
                <a:spcPct val="100000"/>
              </a:lnSpc>
            </a:pPr>
            <a:r>
              <a:rPr lang="tr-TR" sz="4000" b="1" spc="-1" dirty="0">
                <a:solidFill>
                  <a:schemeClr val="accent1">
                    <a:lumMod val="50000"/>
                  </a:schemeClr>
                </a:solidFill>
                <a:latin typeface="Times New Roman" panose="02020603050405020304" pitchFamily="18" charset="0"/>
                <a:cs typeface="Times New Roman" panose="02020603050405020304" pitchFamily="18" charset="0"/>
              </a:rPr>
              <a:t>Oryantasyon Programı</a:t>
            </a:r>
          </a:p>
        </p:txBody>
      </p:sp>
      <p:sp>
        <p:nvSpPr>
          <p:cNvPr id="11" name="Metin kutusu 10">
            <a:extLst>
              <a:ext uri="{FF2B5EF4-FFF2-40B4-BE49-F238E27FC236}">
                <a16:creationId xmlns:a16="http://schemas.microsoft.com/office/drawing/2014/main" id="{307DC056-D88D-4841-A0BE-A34C1C039741}"/>
              </a:ext>
            </a:extLst>
          </p:cNvPr>
          <p:cNvSpPr txBox="1"/>
          <p:nvPr/>
        </p:nvSpPr>
        <p:spPr>
          <a:xfrm>
            <a:off x="3049905" y="4124737"/>
            <a:ext cx="6092190" cy="1508105"/>
          </a:xfrm>
          <a:prstGeom prst="rect">
            <a:avLst/>
          </a:prstGeom>
          <a:noFill/>
        </p:spPr>
        <p:txBody>
          <a:bodyPr wrap="square">
            <a:spAutoFit/>
          </a:bodyPr>
          <a:lstStyle/>
          <a:p>
            <a:pPr algn="ctr"/>
            <a:endParaRPr lang="tr-TR" sz="2800" b="0" strike="noStrike" spc="-1" dirty="0">
              <a:latin typeface="Arial"/>
            </a:endParaRPr>
          </a:p>
          <a:p>
            <a:pPr algn="ctr"/>
            <a:r>
              <a:rPr lang="tr-TR" sz="3200" b="1" strike="noStrike" spc="-1" dirty="0">
                <a:latin typeface="Times New Roman" panose="02020603050405020304" pitchFamily="18" charset="0"/>
                <a:cs typeface="Times New Roman" panose="02020603050405020304" pitchFamily="18" charset="0"/>
              </a:rPr>
              <a:t>Uluslararası Ticaret ve Lojistik Bölümü</a:t>
            </a:r>
          </a:p>
        </p:txBody>
      </p:sp>
    </p:spTree>
    <p:extLst>
      <p:ext uri="{BB962C8B-B14F-4D97-AF65-F5344CB8AC3E}">
        <p14:creationId xmlns:p14="http://schemas.microsoft.com/office/powerpoint/2010/main" val="284974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DD03C8-9066-4A90-A549-71611C6083A4}"/>
              </a:ext>
            </a:extLst>
          </p:cNvPr>
          <p:cNvSpPr>
            <a:spLocks noGrp="1"/>
          </p:cNvSpPr>
          <p:nvPr>
            <p:ph type="title"/>
          </p:nvPr>
        </p:nvSpPr>
        <p:spPr>
          <a:xfrm>
            <a:off x="266700" y="365125"/>
            <a:ext cx="10515600" cy="1325563"/>
          </a:xfrm>
        </p:spPr>
        <p:txBody>
          <a:bodyPr>
            <a:normAutofit/>
          </a:bodyPr>
          <a:lstStyle/>
          <a:p>
            <a:r>
              <a:rPr lang="tr-TR" sz="3600" b="0" strike="noStrike" spc="-1" dirty="0">
                <a:solidFill>
                  <a:schemeClr val="accent1">
                    <a:lumMod val="50000"/>
                  </a:schemeClr>
                </a:solidFill>
                <a:latin typeface="Times New Roman" panose="02020603050405020304" pitchFamily="18" charset="0"/>
                <a:cs typeface="Times New Roman" panose="02020603050405020304" pitchFamily="18" charset="0"/>
              </a:rPr>
              <a:t>	</a:t>
            </a:r>
            <a:r>
              <a:rPr lang="tr-TR" sz="3600" b="1" strike="noStrike" spc="-1" dirty="0">
                <a:solidFill>
                  <a:schemeClr val="accent1">
                    <a:lumMod val="50000"/>
                  </a:schemeClr>
                </a:solidFill>
                <a:latin typeface="Times New Roman" panose="02020603050405020304" pitchFamily="18" charset="0"/>
                <a:cs typeface="Times New Roman" panose="02020603050405020304" pitchFamily="18" charset="0"/>
              </a:rPr>
              <a:t>DERS GEÇME SİSTEMİ</a:t>
            </a:r>
            <a:br>
              <a:rPr lang="tr-TR" sz="3600" b="0" strike="noStrike" spc="-1" dirty="0">
                <a:solidFill>
                  <a:schemeClr val="accent1">
                    <a:lumMod val="50000"/>
                  </a:schemeClr>
                </a:solidFill>
                <a:latin typeface="Times New Roman" panose="02020603050405020304" pitchFamily="18" charset="0"/>
                <a:cs typeface="Times New Roman" panose="02020603050405020304" pitchFamily="18" charset="0"/>
              </a:rPr>
            </a:b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98BAB276-54E3-4990-ACB1-F61E2EC5B2C7}"/>
              </a:ext>
            </a:extLst>
          </p:cNvPr>
          <p:cNvSpPr>
            <a:spLocks noGrp="1"/>
          </p:cNvSpPr>
          <p:nvPr>
            <p:ph idx="1"/>
          </p:nvPr>
        </p:nvSpPr>
        <p:spPr>
          <a:xfrm>
            <a:off x="838200" y="1690688"/>
            <a:ext cx="10515600" cy="4351338"/>
          </a:xfrm>
        </p:spPr>
        <p:txBody>
          <a:bodyPr/>
          <a:lstStyle/>
          <a:p>
            <a:pPr algn="just">
              <a:lnSpc>
                <a:spcPct val="100000"/>
              </a:lnSpc>
            </a:pPr>
            <a:r>
              <a:rPr lang="tr-TR" sz="2800" b="1" spc="-1" dirty="0">
                <a:latin typeface="Times New Roman" panose="02020603050405020304" pitchFamily="18" charset="0"/>
                <a:cs typeface="Times New Roman" panose="02020603050405020304" pitchFamily="18" charset="0"/>
              </a:rPr>
              <a:t>Başarı Notu;</a:t>
            </a:r>
          </a:p>
          <a:p>
            <a:pPr marL="457200" indent="-457200" algn="just">
              <a:lnSpc>
                <a:spcPct val="100000"/>
              </a:lnSpc>
              <a:buFont typeface="Arial" panose="020B0604020202020204" pitchFamily="34" charset="0"/>
              <a:buChar char="•"/>
            </a:pPr>
            <a:r>
              <a:rPr lang="tr-TR" sz="2800" spc="-1" dirty="0">
                <a:latin typeface="Times New Roman" panose="02020603050405020304" pitchFamily="18" charset="0"/>
                <a:cs typeface="Times New Roman" panose="02020603050405020304" pitchFamily="18" charset="0"/>
              </a:rPr>
              <a:t>Ara sınav ve dönem içi etkinliklerden (Uygulama ,staj, seminer, proje, ödev, laboratuvar  ve benzeri.) alınan notların ortalamasının </a:t>
            </a:r>
          </a:p>
          <a:p>
            <a:pPr marL="457200" indent="-457200" algn="just">
              <a:lnSpc>
                <a:spcPct val="100000"/>
              </a:lnSpc>
              <a:buFont typeface="Arial" panose="020B0604020202020204" pitchFamily="34" charset="0"/>
              <a:buChar char="•"/>
            </a:pPr>
            <a:r>
              <a:rPr lang="tr-TR" sz="2800" spc="-1" dirty="0">
                <a:latin typeface="Times New Roman" panose="02020603050405020304" pitchFamily="18" charset="0"/>
                <a:cs typeface="Times New Roman" panose="02020603050405020304" pitchFamily="18" charset="0"/>
              </a:rPr>
              <a:t>% 40’ı, </a:t>
            </a:r>
          </a:p>
          <a:p>
            <a:pPr marL="457200" indent="-457200" algn="just">
              <a:lnSpc>
                <a:spcPct val="100000"/>
              </a:lnSpc>
              <a:buFont typeface="Arial" panose="020B0604020202020204" pitchFamily="34" charset="0"/>
              <a:buChar char="•"/>
            </a:pPr>
            <a:endParaRPr lang="tr-TR" sz="2800" spc="-1" dirty="0">
              <a:latin typeface="Times New Roman" panose="02020603050405020304" pitchFamily="18" charset="0"/>
              <a:cs typeface="Times New Roman" panose="02020603050405020304" pitchFamily="18" charset="0"/>
            </a:endParaRPr>
          </a:p>
          <a:p>
            <a:pPr marL="457200" indent="-457200" algn="just">
              <a:lnSpc>
                <a:spcPct val="100000"/>
              </a:lnSpc>
              <a:buFont typeface="Arial" panose="020B0604020202020204" pitchFamily="34" charset="0"/>
              <a:buChar char="•"/>
            </a:pPr>
            <a:r>
              <a:rPr lang="tr-TR" sz="2800" spc="-1" dirty="0">
                <a:latin typeface="Times New Roman" panose="02020603050405020304" pitchFamily="18" charset="0"/>
                <a:cs typeface="Times New Roman" panose="02020603050405020304" pitchFamily="18" charset="0"/>
              </a:rPr>
              <a:t>Yarıyıl sonu veya bütünleme sınav notunun % 60 katkısı alınarak h</a:t>
            </a:r>
            <a:r>
              <a:rPr lang="tr-TR" sz="2800" b="0" strike="noStrike" spc="-1" dirty="0">
                <a:latin typeface="Times New Roman" panose="02020603050405020304" pitchFamily="18" charset="0"/>
                <a:cs typeface="Times New Roman" panose="02020603050405020304" pitchFamily="18" charset="0"/>
              </a:rPr>
              <a:t>esaplanır.</a:t>
            </a:r>
          </a:p>
          <a:p>
            <a:endParaRPr lang="tr-TR" dirty="0"/>
          </a:p>
        </p:txBody>
      </p:sp>
    </p:spTree>
    <p:extLst>
      <p:ext uri="{BB962C8B-B14F-4D97-AF65-F5344CB8AC3E}">
        <p14:creationId xmlns:p14="http://schemas.microsoft.com/office/powerpoint/2010/main" val="1430910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513EED4-D77B-42C3-895E-70110CD36989}"/>
              </a:ext>
            </a:extLst>
          </p:cNvPr>
          <p:cNvSpPr>
            <a:spLocks noGrp="1"/>
          </p:cNvSpPr>
          <p:nvPr>
            <p:ph idx="1"/>
          </p:nvPr>
        </p:nvSpPr>
        <p:spPr>
          <a:xfrm>
            <a:off x="838200" y="1253331"/>
            <a:ext cx="10515600" cy="4351338"/>
          </a:xfrm>
        </p:spPr>
        <p:txBody>
          <a:bodyPr/>
          <a:lstStyle/>
          <a:p>
            <a:pPr marL="457200" indent="-4572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Bir dersin Vize notu 100 bile olsa, o dersten geçmek için Final sınavından ve/veya bütünleme sınavından en az 50 alınması koşulu vardır. </a:t>
            </a:r>
          </a:p>
          <a:p>
            <a:pPr marL="457200" indent="-457200" algn="just">
              <a:buFont typeface="Arial" panose="020B0604020202020204" pitchFamily="34" charset="0"/>
              <a:buChar char="•"/>
            </a:pPr>
            <a:endParaRPr lang="tr-TR" sz="2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Finalden 50'nin altında alınan dersten bütünleme sınavına  girilir. </a:t>
            </a:r>
          </a:p>
          <a:p>
            <a:pPr marL="457200" indent="-457200" algn="just">
              <a:buFont typeface="Arial" panose="020B0604020202020204" pitchFamily="34" charset="0"/>
              <a:buChar char="•"/>
            </a:pPr>
            <a:endParaRPr lang="tr-TR" sz="2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Bütünlemeye sadece FF ve FD harf notu olan derslerden girilebilir.</a:t>
            </a:r>
          </a:p>
          <a:p>
            <a:endParaRPr lang="tr-TR" sz="3200" dirty="0"/>
          </a:p>
          <a:p>
            <a:endParaRPr lang="tr-TR" dirty="0"/>
          </a:p>
        </p:txBody>
      </p:sp>
    </p:spTree>
    <p:extLst>
      <p:ext uri="{BB962C8B-B14F-4D97-AF65-F5344CB8AC3E}">
        <p14:creationId xmlns:p14="http://schemas.microsoft.com/office/powerpoint/2010/main" val="353206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FE46C7-BCAF-46DA-9988-4DD7AB53FB28}"/>
              </a:ext>
            </a:extLst>
          </p:cNvPr>
          <p:cNvSpPr>
            <a:spLocks noGrp="1"/>
          </p:cNvSpPr>
          <p:nvPr>
            <p:ph type="title"/>
          </p:nvPr>
        </p:nvSpPr>
        <p:spPr>
          <a:xfrm>
            <a:off x="198120" y="18255"/>
            <a:ext cx="8109857" cy="804705"/>
          </a:xfrm>
        </p:spPr>
        <p:txBody>
          <a:bodyPr>
            <a:normAutofit/>
          </a:bodyPr>
          <a:lstStyle/>
          <a:p>
            <a:r>
              <a:rPr lang="tr-TR" sz="3600" b="1" strike="noStrike" spc="-1" dirty="0">
                <a:solidFill>
                  <a:schemeClr val="accent1">
                    <a:lumMod val="50000"/>
                  </a:schemeClr>
                </a:solidFill>
                <a:latin typeface="Times New Roman" panose="02020603050405020304" pitchFamily="18" charset="0"/>
                <a:cs typeface="Times New Roman" panose="02020603050405020304" pitchFamily="18" charset="0"/>
              </a:rPr>
              <a:t>Harf Notu Değerlendirme Tablosu</a:t>
            </a:r>
            <a:endParaRPr lang="tr-TR" sz="3600" dirty="0">
              <a:solidFill>
                <a:schemeClr val="accent1">
                  <a:lumMod val="50000"/>
                </a:schemeClr>
              </a:solidFill>
            </a:endParaRPr>
          </a:p>
        </p:txBody>
      </p:sp>
      <p:graphicFrame>
        <p:nvGraphicFramePr>
          <p:cNvPr id="4" name="Table 1">
            <a:extLst>
              <a:ext uri="{FF2B5EF4-FFF2-40B4-BE49-F238E27FC236}">
                <a16:creationId xmlns:a16="http://schemas.microsoft.com/office/drawing/2014/main" id="{BBD277C7-F4D4-4122-9024-E4F8C2B2A0C2}"/>
              </a:ext>
            </a:extLst>
          </p:cNvPr>
          <p:cNvGraphicFramePr/>
          <p:nvPr>
            <p:extLst>
              <p:ext uri="{D42A27DB-BD31-4B8C-83A1-F6EECF244321}">
                <p14:modId xmlns:p14="http://schemas.microsoft.com/office/powerpoint/2010/main" val="2945925206"/>
              </p:ext>
            </p:extLst>
          </p:nvPr>
        </p:nvGraphicFramePr>
        <p:xfrm>
          <a:off x="721723" y="903550"/>
          <a:ext cx="9349740" cy="5050899"/>
        </p:xfrm>
        <a:graphic>
          <a:graphicData uri="http://schemas.openxmlformats.org/drawingml/2006/table">
            <a:tbl>
              <a:tblPr>
                <a:tableStyleId>{2D5ABB26-0587-4C30-8999-92F81FD0307C}</a:tableStyleId>
              </a:tblPr>
              <a:tblGrid>
                <a:gridCol w="4680584">
                  <a:extLst>
                    <a:ext uri="{9D8B030D-6E8A-4147-A177-3AD203B41FA5}">
                      <a16:colId xmlns:a16="http://schemas.microsoft.com/office/drawing/2014/main" val="20000"/>
                    </a:ext>
                  </a:extLst>
                </a:gridCol>
                <a:gridCol w="1360579">
                  <a:extLst>
                    <a:ext uri="{9D8B030D-6E8A-4147-A177-3AD203B41FA5}">
                      <a16:colId xmlns:a16="http://schemas.microsoft.com/office/drawing/2014/main" val="20001"/>
                    </a:ext>
                  </a:extLst>
                </a:gridCol>
                <a:gridCol w="3308577">
                  <a:extLst>
                    <a:ext uri="{9D8B030D-6E8A-4147-A177-3AD203B41FA5}">
                      <a16:colId xmlns:a16="http://schemas.microsoft.com/office/drawing/2014/main" val="20002"/>
                    </a:ext>
                  </a:extLst>
                </a:gridCol>
              </a:tblGrid>
              <a:tr h="618943">
                <a:tc>
                  <a:txBody>
                    <a:bodyPr/>
                    <a:lstStyle/>
                    <a:p>
                      <a:pPr algn="ctr">
                        <a:lnSpc>
                          <a:spcPct val="101000"/>
                        </a:lnSpc>
                      </a:pPr>
                      <a:r>
                        <a:rPr lang="tr-TR" sz="1600" b="1" strike="noStrike" spc="-1" dirty="0">
                          <a:solidFill>
                            <a:srgbClr val="000000"/>
                          </a:solidFill>
                        </a:rPr>
                        <a:t>PUAN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00000"/>
                          </a:solidFill>
                        </a:rPr>
                        <a:t>YARIYIL SONU BAŞARI NOTU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00000"/>
                          </a:solidFill>
                        </a:rPr>
                        <a:t>KATSAYISI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0"/>
                  </a:ext>
                </a:extLst>
              </a:tr>
              <a:tr h="340628">
                <a:tc>
                  <a:txBody>
                    <a:bodyPr/>
                    <a:lstStyle/>
                    <a:p>
                      <a:pPr algn="ctr">
                        <a:lnSpc>
                          <a:spcPct val="101000"/>
                        </a:lnSpc>
                      </a:pPr>
                      <a:r>
                        <a:rPr lang="tr-TR" sz="1600" b="1" strike="noStrike" spc="-1">
                          <a:solidFill>
                            <a:srgbClr val="037626"/>
                          </a:solidFill>
                        </a:rPr>
                        <a:t>90 – 100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37626"/>
                          </a:solidFill>
                        </a:rPr>
                        <a:t>AA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37626"/>
                          </a:solidFill>
                        </a:rPr>
                        <a:t>4.00 </a:t>
                      </a:r>
                      <a:endParaRPr lang="tr-TR" sz="1600" b="0" strike="noStrike" spc="-1" dirty="0">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1"/>
                  </a:ext>
                </a:extLst>
              </a:tr>
              <a:tr h="340628">
                <a:tc>
                  <a:txBody>
                    <a:bodyPr/>
                    <a:lstStyle/>
                    <a:p>
                      <a:pPr algn="ctr">
                        <a:lnSpc>
                          <a:spcPct val="101000"/>
                        </a:lnSpc>
                      </a:pPr>
                      <a:r>
                        <a:rPr lang="tr-TR" sz="1600" b="1" strike="noStrike" spc="-1">
                          <a:solidFill>
                            <a:srgbClr val="037626"/>
                          </a:solidFill>
                        </a:rPr>
                        <a:t>85 – 89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BA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3.50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2"/>
                  </a:ext>
                </a:extLst>
              </a:tr>
              <a:tr h="340628">
                <a:tc>
                  <a:txBody>
                    <a:bodyPr/>
                    <a:lstStyle/>
                    <a:p>
                      <a:pPr algn="ctr">
                        <a:lnSpc>
                          <a:spcPct val="101000"/>
                        </a:lnSpc>
                      </a:pPr>
                      <a:r>
                        <a:rPr lang="tr-TR" sz="1600" b="1" strike="noStrike" spc="-1" dirty="0">
                          <a:solidFill>
                            <a:srgbClr val="037626"/>
                          </a:solidFill>
                        </a:rPr>
                        <a:t>80 – 84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BB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37626"/>
                          </a:solidFill>
                        </a:rPr>
                        <a:t>3.00 </a:t>
                      </a:r>
                      <a:endParaRPr lang="tr-TR" sz="1600" b="0" strike="noStrike" spc="-1" dirty="0">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3"/>
                  </a:ext>
                </a:extLst>
              </a:tr>
              <a:tr h="340628">
                <a:tc>
                  <a:txBody>
                    <a:bodyPr/>
                    <a:lstStyle/>
                    <a:p>
                      <a:pPr algn="ctr">
                        <a:lnSpc>
                          <a:spcPct val="101000"/>
                        </a:lnSpc>
                      </a:pPr>
                      <a:r>
                        <a:rPr lang="tr-TR" sz="1600" b="1" strike="noStrike" spc="-1" dirty="0">
                          <a:solidFill>
                            <a:srgbClr val="00B0F0"/>
                          </a:solidFill>
                        </a:rPr>
                        <a:t>70 – 79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0B0F0"/>
                          </a:solidFill>
                        </a:rPr>
                        <a:t>CB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0B0F0"/>
                          </a:solidFill>
                        </a:rPr>
                        <a:t>2.50 </a:t>
                      </a:r>
                      <a:endParaRPr lang="tr-TR" sz="1600" b="0" strike="noStrike" spc="-1" dirty="0">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4"/>
                  </a:ext>
                </a:extLst>
              </a:tr>
              <a:tr h="340628">
                <a:tc>
                  <a:txBody>
                    <a:bodyPr/>
                    <a:lstStyle/>
                    <a:p>
                      <a:pPr algn="ctr">
                        <a:lnSpc>
                          <a:spcPct val="101000"/>
                        </a:lnSpc>
                      </a:pPr>
                      <a:r>
                        <a:rPr lang="tr-TR" sz="1600" b="1" strike="noStrike" spc="-1">
                          <a:solidFill>
                            <a:srgbClr val="00B0F0"/>
                          </a:solidFill>
                        </a:rPr>
                        <a:t>60 – 69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0B0F0"/>
                          </a:solidFill>
                        </a:rPr>
                        <a:t>CC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0B0F0"/>
                          </a:solidFill>
                        </a:rPr>
                        <a:t>2.00 </a:t>
                      </a:r>
                      <a:endParaRPr lang="tr-TR" sz="1600" b="0" strike="noStrike" spc="-1" dirty="0">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5"/>
                  </a:ext>
                </a:extLst>
              </a:tr>
              <a:tr h="340628">
                <a:tc>
                  <a:txBody>
                    <a:bodyPr/>
                    <a:lstStyle/>
                    <a:p>
                      <a:pPr algn="ctr">
                        <a:lnSpc>
                          <a:spcPct val="101000"/>
                        </a:lnSpc>
                      </a:pPr>
                      <a:r>
                        <a:rPr lang="tr-TR" sz="1600" b="1" strike="noStrike" spc="-1">
                          <a:solidFill>
                            <a:srgbClr val="7030A0"/>
                          </a:solidFill>
                        </a:rPr>
                        <a:t>55 – 59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7030A0"/>
                          </a:solidFill>
                        </a:rPr>
                        <a:t>DC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7030A0"/>
                          </a:solidFill>
                        </a:rPr>
                        <a:t>1.50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6"/>
                  </a:ext>
                </a:extLst>
              </a:tr>
              <a:tr h="340628">
                <a:tc>
                  <a:txBody>
                    <a:bodyPr/>
                    <a:lstStyle/>
                    <a:p>
                      <a:pPr algn="ctr">
                        <a:lnSpc>
                          <a:spcPct val="101000"/>
                        </a:lnSpc>
                      </a:pPr>
                      <a:r>
                        <a:rPr lang="tr-TR" sz="1600" b="1" strike="noStrike" spc="-1">
                          <a:solidFill>
                            <a:srgbClr val="7030A0"/>
                          </a:solidFill>
                        </a:rPr>
                        <a:t>50 – 54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7030A0"/>
                          </a:solidFill>
                        </a:rPr>
                        <a:t>DD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7030A0"/>
                          </a:solidFill>
                        </a:rPr>
                        <a:t>1.00 </a:t>
                      </a:r>
                      <a:endParaRPr lang="tr-TR" sz="1600" b="0" strike="noStrike" spc="-1" dirty="0">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7"/>
                  </a:ext>
                </a:extLst>
              </a:tr>
              <a:tr h="340628">
                <a:tc>
                  <a:txBody>
                    <a:bodyPr/>
                    <a:lstStyle/>
                    <a:p>
                      <a:pPr algn="ctr">
                        <a:lnSpc>
                          <a:spcPct val="101000"/>
                        </a:lnSpc>
                      </a:pPr>
                      <a:r>
                        <a:rPr lang="tr-TR" sz="1600" b="1" strike="noStrike" spc="-1">
                          <a:solidFill>
                            <a:srgbClr val="C00000"/>
                          </a:solidFill>
                        </a:rPr>
                        <a:t>40 – 49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C00000"/>
                          </a:solidFill>
                        </a:rPr>
                        <a:t>FD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C00000"/>
                          </a:solidFill>
                        </a:rPr>
                        <a:t>0.50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8"/>
                  </a:ext>
                </a:extLst>
              </a:tr>
              <a:tr h="340628">
                <a:tc>
                  <a:txBody>
                    <a:bodyPr/>
                    <a:lstStyle/>
                    <a:p>
                      <a:pPr algn="ctr">
                        <a:lnSpc>
                          <a:spcPct val="101000"/>
                        </a:lnSpc>
                      </a:pPr>
                      <a:r>
                        <a:rPr lang="tr-TR" sz="1600" b="1" strike="noStrike" spc="-1">
                          <a:solidFill>
                            <a:srgbClr val="C00000"/>
                          </a:solidFill>
                        </a:rPr>
                        <a:t>0 –  39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C00000"/>
                          </a:solidFill>
                        </a:rPr>
                        <a:t>FF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C00000"/>
                          </a:solidFill>
                        </a:rPr>
                        <a:t>0.00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09"/>
                  </a:ext>
                </a:extLst>
              </a:tr>
              <a:tr h="381893">
                <a:tc>
                  <a:txBody>
                    <a:bodyPr/>
                    <a:lstStyle/>
                    <a:p>
                      <a:pPr algn="ctr">
                        <a:lnSpc>
                          <a:spcPct val="101000"/>
                        </a:lnSpc>
                      </a:pPr>
                      <a:r>
                        <a:rPr lang="tr-TR" sz="1600" b="1" strike="noStrike" spc="-1">
                          <a:solidFill>
                            <a:srgbClr val="037626"/>
                          </a:solidFill>
                        </a:rPr>
                        <a:t>Yeterli (Beden Eğitimi ve STAJ için)</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YE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037626"/>
                          </a:solidFill>
                        </a:rPr>
                        <a:t>-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10"/>
                  </a:ext>
                </a:extLst>
              </a:tr>
              <a:tr h="381893">
                <a:tc>
                  <a:txBody>
                    <a:bodyPr/>
                    <a:lstStyle/>
                    <a:p>
                      <a:pPr algn="ctr">
                        <a:lnSpc>
                          <a:spcPct val="101000"/>
                        </a:lnSpc>
                      </a:pPr>
                      <a:r>
                        <a:rPr lang="tr-TR" sz="1600" b="1" strike="noStrike" spc="-1">
                          <a:solidFill>
                            <a:srgbClr val="C00000"/>
                          </a:solidFill>
                        </a:rPr>
                        <a:t>Yetersiz(Beden Eğitimi ve STAJ için)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C00000"/>
                          </a:solidFill>
                        </a:rPr>
                        <a:t>YS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a:solidFill>
                            <a:srgbClr val="C00000"/>
                          </a:solidFill>
                        </a:rPr>
                        <a:t>- </a:t>
                      </a:r>
                      <a:endParaRPr lang="tr-TR" sz="1600" b="0" strike="noStrike" spc="-1">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11"/>
                  </a:ext>
                </a:extLst>
              </a:tr>
              <a:tr h="602518">
                <a:tc>
                  <a:txBody>
                    <a:bodyPr/>
                    <a:lstStyle/>
                    <a:p>
                      <a:pPr algn="ctr">
                        <a:lnSpc>
                          <a:spcPct val="101000"/>
                        </a:lnSpc>
                      </a:pPr>
                      <a:r>
                        <a:rPr lang="tr-TR" sz="1600" b="1" strike="noStrike" spc="-1">
                          <a:solidFill>
                            <a:srgbClr val="000000"/>
                          </a:solidFill>
                        </a:rPr>
                        <a:t>Devamsız </a:t>
                      </a:r>
                      <a:endParaRPr lang="tr-TR" sz="1600" b="0" strike="noStrike" spc="-1">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00000"/>
                          </a:solidFill>
                        </a:rPr>
                        <a:t>DS </a:t>
                      </a:r>
                      <a:endParaRPr lang="tr-TR" sz="1600" b="0" strike="noStrike" spc="-1" dirty="0">
                        <a:latin typeface="Times New Roman" panose="02020603050405020304" pitchFamily="18" charset="0"/>
                        <a:cs typeface="Times New Roman" panose="02020603050405020304" pitchFamily="18" charset="0"/>
                      </a:endParaRPr>
                    </a:p>
                  </a:txBody>
                  <a:tcPr marL="43920" marR="43920"/>
                </a:tc>
                <a:tc>
                  <a:txBody>
                    <a:bodyPr/>
                    <a:lstStyle/>
                    <a:p>
                      <a:pPr algn="ctr">
                        <a:lnSpc>
                          <a:spcPct val="101000"/>
                        </a:lnSpc>
                      </a:pPr>
                      <a:r>
                        <a:rPr lang="tr-TR" sz="1600" b="1" strike="noStrike" spc="-1" dirty="0">
                          <a:solidFill>
                            <a:srgbClr val="000000"/>
                          </a:solidFill>
                        </a:rPr>
                        <a:t>0.00 </a:t>
                      </a:r>
                      <a:br>
                        <a:rPr sz="2400" dirty="0"/>
                      </a:br>
                      <a:r>
                        <a:rPr lang="tr-TR" sz="1600" b="1" strike="noStrike" spc="-1" dirty="0">
                          <a:solidFill>
                            <a:srgbClr val="000000"/>
                          </a:solidFill>
                        </a:rPr>
                        <a:t>(Kredili Dersler için)</a:t>
                      </a:r>
                      <a:endParaRPr lang="tr-TR" sz="1600" b="0" strike="noStrike" spc="-1" dirty="0">
                        <a:latin typeface="Times New Roman" panose="02020603050405020304" pitchFamily="18" charset="0"/>
                        <a:cs typeface="Times New Roman" panose="02020603050405020304" pitchFamily="18" charset="0"/>
                      </a:endParaRPr>
                    </a:p>
                  </a:txBody>
                  <a:tcPr marL="43920" marR="4392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909579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F942DD8-84F9-4474-8114-F01730A687B4}"/>
              </a:ext>
            </a:extLst>
          </p:cNvPr>
          <p:cNvSpPr>
            <a:spLocks noGrp="1"/>
          </p:cNvSpPr>
          <p:nvPr>
            <p:ph idx="1"/>
          </p:nvPr>
        </p:nvSpPr>
        <p:spPr>
          <a:xfrm>
            <a:off x="381000" y="671988"/>
            <a:ext cx="10515600" cy="5514023"/>
          </a:xfrm>
        </p:spPr>
        <p:txBody>
          <a:bodyPr>
            <a:normAutofit fontScale="85000" lnSpcReduction="20000"/>
          </a:bodyPr>
          <a:lstStyle/>
          <a:p>
            <a:pPr>
              <a:lnSpc>
                <a:spcPct val="100000"/>
              </a:lnSpc>
              <a:spcBef>
                <a:spcPts val="400"/>
              </a:spcBef>
            </a:pPr>
            <a:r>
              <a:rPr lang="tr-TR" sz="3300" b="0" u="sng" strike="noStrike" spc="-1" dirty="0">
                <a:solidFill>
                  <a:schemeClr val="accent1">
                    <a:lumMod val="50000"/>
                  </a:schemeClr>
                </a:solidFill>
                <a:latin typeface="Times New Roman" panose="02020603050405020304" pitchFamily="18" charset="0"/>
                <a:cs typeface="Times New Roman" panose="02020603050405020304" pitchFamily="18" charset="0"/>
              </a:rPr>
              <a:t>Buna göre bir dersten bir öğrenci;</a:t>
            </a:r>
            <a:br>
              <a:rPr lang="tr-TR" sz="2800" dirty="0">
                <a:solidFill>
                  <a:schemeClr val="accent1">
                    <a:lumMod val="50000"/>
                  </a:schemeClr>
                </a:solidFill>
                <a:latin typeface="Times New Roman" panose="02020603050405020304" pitchFamily="18" charset="0"/>
                <a:cs typeface="Times New Roman" panose="02020603050405020304" pitchFamily="18" charset="0"/>
              </a:rPr>
            </a:br>
            <a:br>
              <a:rPr lang="tr-TR" sz="2800" dirty="0">
                <a:solidFill>
                  <a:schemeClr val="accent1">
                    <a:lumMod val="50000"/>
                  </a:schemeClr>
                </a:solidFill>
                <a:latin typeface="Times New Roman" panose="02020603050405020304" pitchFamily="18" charset="0"/>
                <a:cs typeface="Times New Roman" panose="02020603050405020304" pitchFamily="18" charset="0"/>
              </a:rPr>
            </a:br>
            <a:endParaRPr lang="tr-TR" sz="2800" dirty="0">
              <a:solidFill>
                <a:schemeClr val="accent1">
                  <a:lumMod val="50000"/>
                </a:schemeClr>
              </a:solidFill>
              <a:latin typeface="Times New Roman" panose="02020603050405020304" pitchFamily="18" charset="0"/>
              <a:cs typeface="Times New Roman" panose="02020603050405020304" pitchFamily="18" charset="0"/>
            </a:endParaRPr>
          </a:p>
          <a:p>
            <a:pPr algn="just">
              <a:lnSpc>
                <a:spcPct val="100000"/>
              </a:lnSpc>
              <a:spcBef>
                <a:spcPts val="400"/>
              </a:spcBef>
            </a:pPr>
            <a:r>
              <a:rPr lang="tr-TR" sz="2800" b="0" strike="noStrike" spc="-1" dirty="0">
                <a:solidFill>
                  <a:srgbClr val="000000"/>
                </a:solidFill>
                <a:latin typeface="Times New Roman" panose="02020603050405020304" pitchFamily="18" charset="0"/>
                <a:cs typeface="Times New Roman" panose="02020603050405020304" pitchFamily="18" charset="0"/>
              </a:rPr>
              <a:t>a) (AA), (BA), (BB), (CB) veya (CC) notlarından birini almış ise o dersi </a:t>
            </a:r>
            <a:r>
              <a:rPr lang="tr-TR" sz="2800" b="0" strike="noStrike" spc="-1" dirty="0">
                <a:solidFill>
                  <a:srgbClr val="FF0000"/>
                </a:solidFill>
                <a:latin typeface="Times New Roman" panose="02020603050405020304" pitchFamily="18" charset="0"/>
                <a:cs typeface="Times New Roman" panose="02020603050405020304" pitchFamily="18" charset="0"/>
              </a:rPr>
              <a:t>başarmış sayılır</a:t>
            </a:r>
            <a:r>
              <a:rPr lang="tr-TR" sz="2800" b="0" strike="noStrike" spc="-1" dirty="0">
                <a:solidFill>
                  <a:srgbClr val="000000"/>
                </a:solidFill>
                <a:latin typeface="Times New Roman" panose="02020603050405020304" pitchFamily="18" charset="0"/>
                <a:cs typeface="Times New Roman" panose="02020603050405020304" pitchFamily="18" charset="0"/>
              </a:rPr>
              <a:t>.</a:t>
            </a:r>
          </a:p>
          <a:p>
            <a:pPr algn="just">
              <a:lnSpc>
                <a:spcPct val="100000"/>
              </a:lnSpc>
              <a:spcBef>
                <a:spcPts val="400"/>
              </a:spcBef>
            </a:pPr>
            <a:br>
              <a:rPr lang="tr-TR" sz="2800" dirty="0">
                <a:latin typeface="Times New Roman" panose="02020603050405020304" pitchFamily="18" charset="0"/>
                <a:cs typeface="Times New Roman" panose="02020603050405020304" pitchFamily="18" charset="0"/>
              </a:rPr>
            </a:br>
            <a:r>
              <a:rPr lang="tr-TR" sz="2800" b="0" strike="noStrike" spc="-1" dirty="0">
                <a:solidFill>
                  <a:srgbClr val="000000"/>
                </a:solidFill>
                <a:latin typeface="Times New Roman" panose="02020603050405020304" pitchFamily="18" charset="0"/>
                <a:cs typeface="Times New Roman" panose="02020603050405020304" pitchFamily="18" charset="0"/>
              </a:rPr>
              <a:t>b) (DC) veya (DD) notlarından birini almış ise o dersi “</a:t>
            </a:r>
            <a:r>
              <a:rPr lang="tr-TR" sz="2800" b="0" strike="noStrike" spc="-1" dirty="0">
                <a:solidFill>
                  <a:srgbClr val="FF0000"/>
                </a:solidFill>
                <a:latin typeface="Times New Roman" panose="02020603050405020304" pitchFamily="18" charset="0"/>
                <a:cs typeface="Times New Roman" panose="02020603050405020304" pitchFamily="18" charset="0"/>
              </a:rPr>
              <a:t>koşullu</a:t>
            </a:r>
            <a:r>
              <a:rPr lang="tr-TR" sz="2800" b="0" strike="noStrike" spc="-1" dirty="0">
                <a:solidFill>
                  <a:srgbClr val="000000"/>
                </a:solidFill>
                <a:latin typeface="Times New Roman" panose="02020603050405020304" pitchFamily="18" charset="0"/>
                <a:cs typeface="Times New Roman" panose="02020603050405020304" pitchFamily="18" charset="0"/>
              </a:rPr>
              <a:t>” başarmış sayılır.</a:t>
            </a:r>
          </a:p>
          <a:p>
            <a:pPr algn="just">
              <a:lnSpc>
                <a:spcPct val="100000"/>
              </a:lnSpc>
              <a:spcBef>
                <a:spcPts val="400"/>
              </a:spcBef>
            </a:pPr>
            <a:br>
              <a:rPr lang="tr-TR" sz="2800" dirty="0">
                <a:latin typeface="Times New Roman" panose="02020603050405020304" pitchFamily="18" charset="0"/>
                <a:cs typeface="Times New Roman" panose="02020603050405020304" pitchFamily="18" charset="0"/>
              </a:rPr>
            </a:br>
            <a:r>
              <a:rPr lang="tr-TR" sz="2800" b="0" strike="noStrike" spc="-1" dirty="0">
                <a:solidFill>
                  <a:srgbClr val="000000"/>
                </a:solidFill>
                <a:latin typeface="Times New Roman" panose="02020603050405020304" pitchFamily="18" charset="0"/>
                <a:cs typeface="Times New Roman" panose="02020603050405020304" pitchFamily="18" charset="0"/>
              </a:rPr>
              <a:t>c) (FD) ve (FF) notlarından birini almış ise o dersi </a:t>
            </a:r>
            <a:r>
              <a:rPr lang="tr-TR" sz="2800" b="0" u="sng" strike="noStrike" spc="-1" dirty="0">
                <a:solidFill>
                  <a:srgbClr val="FF0000"/>
                </a:solidFill>
                <a:uFillTx/>
                <a:latin typeface="Times New Roman" panose="02020603050405020304" pitchFamily="18" charset="0"/>
                <a:cs typeface="Times New Roman" panose="02020603050405020304" pitchFamily="18" charset="0"/>
              </a:rPr>
              <a:t>başaramamış</a:t>
            </a:r>
            <a:r>
              <a:rPr lang="tr-TR" sz="2800" b="0" strike="noStrike" spc="-1" dirty="0">
                <a:solidFill>
                  <a:srgbClr val="000000"/>
                </a:solidFill>
                <a:latin typeface="Times New Roman" panose="02020603050405020304" pitchFamily="18" charset="0"/>
                <a:cs typeface="Times New Roman" panose="02020603050405020304" pitchFamily="18" charset="0"/>
              </a:rPr>
              <a:t> sayılır.</a:t>
            </a:r>
          </a:p>
          <a:p>
            <a:pPr algn="just">
              <a:lnSpc>
                <a:spcPct val="100000"/>
              </a:lnSpc>
              <a:spcBef>
                <a:spcPts val="400"/>
              </a:spcBef>
            </a:pPr>
            <a:br>
              <a:rPr lang="tr-TR" sz="2800" dirty="0">
                <a:latin typeface="Times New Roman" panose="02020603050405020304" pitchFamily="18" charset="0"/>
                <a:cs typeface="Times New Roman" panose="02020603050405020304" pitchFamily="18" charset="0"/>
              </a:rPr>
            </a:br>
            <a:r>
              <a:rPr lang="tr-TR" sz="2800" b="0" strike="noStrike" spc="-1" dirty="0">
                <a:solidFill>
                  <a:srgbClr val="000000"/>
                </a:solidFill>
                <a:latin typeface="Times New Roman" panose="02020603050405020304" pitchFamily="18" charset="0"/>
                <a:cs typeface="Times New Roman" panose="02020603050405020304" pitchFamily="18" charset="0"/>
              </a:rPr>
              <a:t>d) Kredisiz olan dersler ile stajların devamsızlık ve başarı değerlendirmelerinde; (YE) yeterli, (YS) yetersiz, (DS) devamsız sayılır.</a:t>
            </a:r>
          </a:p>
          <a:p>
            <a:pPr algn="just">
              <a:lnSpc>
                <a:spcPct val="100000"/>
              </a:lnSpc>
              <a:spcBef>
                <a:spcPts val="400"/>
              </a:spcBef>
            </a:pPr>
            <a:br>
              <a:rPr lang="tr-TR" sz="2800" dirty="0">
                <a:latin typeface="Times New Roman" panose="02020603050405020304" pitchFamily="18" charset="0"/>
                <a:cs typeface="Times New Roman" panose="02020603050405020304" pitchFamily="18" charset="0"/>
              </a:rPr>
            </a:br>
            <a:r>
              <a:rPr lang="tr-TR" sz="2800" b="0" strike="noStrike" spc="-1" dirty="0">
                <a:solidFill>
                  <a:srgbClr val="000000"/>
                </a:solidFill>
                <a:latin typeface="Times New Roman" panose="02020603050405020304" pitchFamily="18" charset="0"/>
                <a:cs typeface="Times New Roman" panose="02020603050405020304" pitchFamily="18" charset="0"/>
              </a:rPr>
              <a:t>e) Öğrencinin girmeye hak etmediği bir sınava girmesi sonucunda aldığı not iptal edilir.</a:t>
            </a:r>
          </a:p>
          <a:p>
            <a:pPr algn="just">
              <a:lnSpc>
                <a:spcPct val="100000"/>
              </a:lnSpc>
              <a:spcBef>
                <a:spcPts val="400"/>
              </a:spcBef>
            </a:pPr>
            <a:br>
              <a:rPr lang="tr-TR" dirty="0"/>
            </a:br>
            <a:endParaRPr lang="tr-TR" sz="2800" b="0" strike="noStrike" spc="-1" dirty="0">
              <a:solidFill>
                <a:srgbClr val="000000"/>
              </a:solidFill>
              <a:latin typeface="Constantia"/>
            </a:endParaRPr>
          </a:p>
          <a:p>
            <a:endParaRPr lang="tr-TR" dirty="0"/>
          </a:p>
        </p:txBody>
      </p:sp>
    </p:spTree>
    <p:extLst>
      <p:ext uri="{BB962C8B-B14F-4D97-AF65-F5344CB8AC3E}">
        <p14:creationId xmlns:p14="http://schemas.microsoft.com/office/powerpoint/2010/main" val="1514760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CC76A4-B351-4D50-BF94-E70320DA4F3D}"/>
              </a:ext>
            </a:extLst>
          </p:cNvPr>
          <p:cNvSpPr>
            <a:spLocks noGrp="1"/>
          </p:cNvSpPr>
          <p:nvPr>
            <p:ph type="title"/>
          </p:nvPr>
        </p:nvSpPr>
        <p:spPr/>
        <p:txBody>
          <a:bodyPr>
            <a:normAutofit/>
          </a:bodyPr>
          <a:lstStyle/>
          <a:p>
            <a:r>
              <a:rPr lang="tr-TR" sz="3600" b="1" spc="-1" dirty="0">
                <a:solidFill>
                  <a:schemeClr val="accent1">
                    <a:lumMod val="50000"/>
                  </a:schemeClr>
                </a:solidFill>
                <a:latin typeface="Times New Roman" panose="02020603050405020304" pitchFamily="18" charset="0"/>
                <a:cs typeface="Times New Roman" panose="02020603050405020304" pitchFamily="18" charset="0"/>
              </a:rPr>
              <a:t>NOT ORTALAMALARI</a:t>
            </a:r>
            <a:br>
              <a:rPr lang="tr-TR" sz="3600" spc="-1" dirty="0">
                <a:solidFill>
                  <a:schemeClr val="accent1">
                    <a:lumMod val="50000"/>
                  </a:schemeClr>
                </a:solidFill>
                <a:latin typeface="Times New Roman" panose="02020603050405020304" pitchFamily="18" charset="0"/>
                <a:cs typeface="Times New Roman" panose="02020603050405020304" pitchFamily="18" charset="0"/>
              </a:rPr>
            </a:b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66632390-E914-44AC-B6B8-8E3C96B7E902}"/>
              </a:ext>
            </a:extLst>
          </p:cNvPr>
          <p:cNvSpPr>
            <a:spLocks noGrp="1"/>
          </p:cNvSpPr>
          <p:nvPr>
            <p:ph idx="1"/>
          </p:nvPr>
        </p:nvSpPr>
        <p:spPr>
          <a:xfrm>
            <a:off x="312420" y="1666876"/>
            <a:ext cx="10515600" cy="4351338"/>
          </a:xfrm>
        </p:spPr>
        <p:txBody>
          <a:bodyPr/>
          <a:lstStyle/>
          <a:p>
            <a:pPr marL="0" indent="0" algn="just">
              <a:lnSpc>
                <a:spcPct val="100000"/>
              </a:lnSpc>
              <a:spcBef>
                <a:spcPts val="479"/>
              </a:spcBef>
              <a:buNone/>
            </a:pPr>
            <a:br>
              <a:rPr lang="tr-TR" sz="2800" dirty="0">
                <a:latin typeface="Times New Roman" panose="02020603050405020304" pitchFamily="18" charset="0"/>
                <a:cs typeface="Times New Roman" panose="02020603050405020304" pitchFamily="18" charset="0"/>
              </a:rPr>
            </a:br>
            <a:r>
              <a:rPr lang="tr-TR" sz="2800" b="0" strike="noStrike" spc="-1" dirty="0">
                <a:solidFill>
                  <a:srgbClr val="000000"/>
                </a:solidFill>
                <a:latin typeface="Times New Roman" panose="02020603050405020304" pitchFamily="18" charset="0"/>
                <a:cs typeface="Times New Roman" panose="02020603050405020304" pitchFamily="18" charset="0"/>
              </a:rPr>
              <a:t>Öğrencilerin başarı durumları, derslerden almış oldukları notlar ve derslerin kredileri ile hesaplanan  “Yarıyıl/Dönem Not Ortalaması (</a:t>
            </a:r>
            <a:r>
              <a:rPr lang="tr-TR" sz="2800" b="0" strike="noStrike" spc="-1" dirty="0">
                <a:solidFill>
                  <a:srgbClr val="FF0000"/>
                </a:solidFill>
                <a:latin typeface="Times New Roman" panose="02020603050405020304" pitchFamily="18" charset="0"/>
                <a:cs typeface="Times New Roman" panose="02020603050405020304" pitchFamily="18" charset="0"/>
              </a:rPr>
              <a:t>DNO</a:t>
            </a:r>
            <a:r>
              <a:rPr lang="tr-TR" sz="2800" b="0" strike="noStrike" spc="-1" dirty="0">
                <a:solidFill>
                  <a:srgbClr val="000000"/>
                </a:solidFill>
                <a:latin typeface="Times New Roman" panose="02020603050405020304" pitchFamily="18" charset="0"/>
                <a:cs typeface="Times New Roman" panose="02020603050405020304" pitchFamily="18" charset="0"/>
              </a:rPr>
              <a:t>)” ve  “Genel Not Ortalaması (</a:t>
            </a:r>
            <a:r>
              <a:rPr lang="tr-TR" sz="2800" b="0" strike="noStrike" spc="-1" dirty="0">
                <a:solidFill>
                  <a:srgbClr val="FF0000"/>
                </a:solidFill>
                <a:latin typeface="Times New Roman" panose="02020603050405020304" pitchFamily="18" charset="0"/>
                <a:cs typeface="Times New Roman" panose="02020603050405020304" pitchFamily="18" charset="0"/>
              </a:rPr>
              <a:t>GNO</a:t>
            </a:r>
            <a:r>
              <a:rPr lang="tr-TR" sz="2800" b="0" strike="noStrike" spc="-1" dirty="0">
                <a:solidFill>
                  <a:srgbClr val="000000"/>
                </a:solidFill>
                <a:latin typeface="Times New Roman" panose="02020603050405020304" pitchFamily="18" charset="0"/>
                <a:cs typeface="Times New Roman" panose="02020603050405020304" pitchFamily="18" charset="0"/>
              </a:rPr>
              <a:t>)” değerleriyle izlenir.</a:t>
            </a:r>
          </a:p>
          <a:p>
            <a:pPr marL="0" indent="0" algn="just">
              <a:lnSpc>
                <a:spcPct val="100000"/>
              </a:lnSpc>
              <a:spcBef>
                <a:spcPts val="479"/>
              </a:spcBef>
              <a:buNone/>
            </a:pPr>
            <a:endParaRPr lang="tr-TR" sz="2800" b="0" strike="noStrike" spc="-1" dirty="0">
              <a:solidFill>
                <a:srgbClr val="000000"/>
              </a:solidFill>
              <a:latin typeface="Times New Roman" panose="02020603050405020304" pitchFamily="18" charset="0"/>
              <a:cs typeface="Times New Roman" panose="02020603050405020304" pitchFamily="18" charset="0"/>
            </a:endParaRPr>
          </a:p>
          <a:p>
            <a:pPr algn="just">
              <a:lnSpc>
                <a:spcPct val="100000"/>
              </a:lnSpc>
              <a:spcBef>
                <a:spcPts val="479"/>
              </a:spcBef>
            </a:pPr>
            <a:r>
              <a:rPr lang="tr-TR" sz="2800" strike="noStrike" spc="-1" dirty="0">
                <a:latin typeface="Times New Roman" panose="02020603050405020304" pitchFamily="18" charset="0"/>
                <a:cs typeface="Times New Roman" panose="02020603050405020304" pitchFamily="18" charset="0"/>
              </a:rPr>
              <a:t>Yarıyıl sonu itibariyle </a:t>
            </a:r>
            <a:r>
              <a:rPr lang="tr-TR" sz="2800" strike="noStrike" spc="-1" dirty="0" err="1">
                <a:latin typeface="Times New Roman" panose="02020603050405020304" pitchFamily="18" charset="0"/>
                <a:cs typeface="Times New Roman" panose="02020603050405020304" pitchFamily="18" charset="0"/>
              </a:rPr>
              <a:t>GNO’su</a:t>
            </a:r>
            <a:r>
              <a:rPr lang="tr-TR" sz="2800" strike="noStrike" spc="-1" dirty="0">
                <a:latin typeface="Times New Roman" panose="02020603050405020304" pitchFamily="18" charset="0"/>
                <a:cs typeface="Times New Roman" panose="02020603050405020304" pitchFamily="18" charset="0"/>
              </a:rPr>
              <a:t> en az 2.00 olan öğrenciler, başarılı öğrencilerdir. Bu öğrenciler, transkriptlerinde (FF), (FD), (YS) ve (DS) olan dersleri verildikleri ilk yarıyılda tekrar alırlar.</a:t>
            </a:r>
          </a:p>
          <a:p>
            <a:endParaRPr lang="tr-TR" dirty="0"/>
          </a:p>
        </p:txBody>
      </p:sp>
    </p:spTree>
    <p:extLst>
      <p:ext uri="{BB962C8B-B14F-4D97-AF65-F5344CB8AC3E}">
        <p14:creationId xmlns:p14="http://schemas.microsoft.com/office/powerpoint/2010/main" val="3878697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65E9673-143B-4F30-8811-0AE804454AF0}"/>
              </a:ext>
            </a:extLst>
          </p:cNvPr>
          <p:cNvSpPr>
            <a:spLocks noGrp="1"/>
          </p:cNvSpPr>
          <p:nvPr>
            <p:ph idx="1"/>
          </p:nvPr>
        </p:nvSpPr>
        <p:spPr>
          <a:xfrm>
            <a:off x="838200" y="1577340"/>
            <a:ext cx="10515600" cy="4599623"/>
          </a:xfrm>
        </p:spPr>
        <p:txBody>
          <a:bodyPr/>
          <a:lstStyle/>
          <a:p>
            <a:pPr marL="274320" indent="-273960" algn="just">
              <a:lnSpc>
                <a:spcPct val="100000"/>
              </a:lnSpc>
              <a:spcBef>
                <a:spcPts val="519"/>
              </a:spcBef>
              <a:buClr>
                <a:srgbClr val="0BD0D9"/>
              </a:buClr>
              <a:buSzPct val="95000"/>
              <a:buFont typeface="Wingdings 2" charset="2"/>
              <a:buChar char=""/>
            </a:pPr>
            <a:r>
              <a:rPr lang="tr-TR" sz="2800" b="0" strike="noStrike" spc="-1" dirty="0" err="1">
                <a:latin typeface="Times New Roman" panose="02020603050405020304" pitchFamily="18" charset="0"/>
                <a:cs typeface="Times New Roman" panose="02020603050405020304" pitchFamily="18" charset="0"/>
              </a:rPr>
              <a:t>GNO’su</a:t>
            </a:r>
            <a:r>
              <a:rPr lang="tr-TR" sz="2800" b="0" strike="noStrike" spc="-1" dirty="0">
                <a:latin typeface="Times New Roman" panose="02020603050405020304" pitchFamily="18" charset="0"/>
                <a:cs typeface="Times New Roman" panose="02020603050405020304" pitchFamily="18" charset="0"/>
              </a:rPr>
              <a:t> 2.00’ın altında olan öğrenciler başarısız öğrencilerdir. Başarısız öğrenciler öncelikle transkriptlerindeki (FF), (FD), (YS) ve (DS) olan dersleri yeniden almak zorundadır.</a:t>
            </a:r>
          </a:p>
          <a:p>
            <a:pPr marL="274320" indent="-273960" algn="just">
              <a:lnSpc>
                <a:spcPct val="100000"/>
              </a:lnSpc>
              <a:spcBef>
                <a:spcPts val="519"/>
              </a:spcBef>
              <a:buClr>
                <a:srgbClr val="0BD0D9"/>
              </a:buClr>
              <a:buSzPct val="95000"/>
              <a:buFont typeface="Wingdings 2" charset="2"/>
              <a:buChar char=""/>
            </a:pPr>
            <a:r>
              <a:rPr lang="tr-TR" sz="2800" b="0" strike="noStrike" spc="-1" dirty="0">
                <a:latin typeface="Times New Roman" panose="02020603050405020304" pitchFamily="18" charset="0"/>
                <a:cs typeface="Times New Roman" panose="02020603050405020304" pitchFamily="18" charset="0"/>
              </a:rPr>
              <a:t> Lisans programlarında dördüncü yarıyıl sonundan itibaren </a:t>
            </a:r>
            <a:r>
              <a:rPr lang="tr-TR" sz="2800" b="0" u="sng" strike="noStrike" spc="-1" dirty="0" err="1">
                <a:uFillTx/>
                <a:latin typeface="Times New Roman" panose="02020603050405020304" pitchFamily="18" charset="0"/>
                <a:cs typeface="Times New Roman" panose="02020603050405020304" pitchFamily="18" charset="0"/>
              </a:rPr>
              <a:t>GNO’su</a:t>
            </a:r>
            <a:r>
              <a:rPr lang="tr-TR" sz="2800" b="0" u="sng" strike="noStrike" spc="-1" dirty="0">
                <a:uFillTx/>
                <a:latin typeface="Times New Roman" panose="02020603050405020304" pitchFamily="18" charset="0"/>
                <a:cs typeface="Times New Roman" panose="02020603050405020304" pitchFamily="18" charset="0"/>
              </a:rPr>
              <a:t> 1.80’in </a:t>
            </a:r>
            <a:r>
              <a:rPr lang="tr-TR" sz="2800" b="0" strike="noStrike" spc="-1" dirty="0">
                <a:latin typeface="Times New Roman" panose="02020603050405020304" pitchFamily="18" charset="0"/>
                <a:cs typeface="Times New Roman" panose="02020603050405020304" pitchFamily="18" charset="0"/>
              </a:rPr>
              <a:t>altında olan başarısız öğrenciler olması gereken yarıyıllardan ders alamazlar. Bu süreler azami öğretim süresinden sayılır.</a:t>
            </a:r>
          </a:p>
          <a:p>
            <a:endParaRPr lang="tr-TR" dirty="0"/>
          </a:p>
        </p:txBody>
      </p:sp>
    </p:spTree>
    <p:extLst>
      <p:ext uri="{BB962C8B-B14F-4D97-AF65-F5344CB8AC3E}">
        <p14:creationId xmlns:p14="http://schemas.microsoft.com/office/powerpoint/2010/main" val="1640198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3C8221-3C42-4B44-8D43-7BE6EFBDE8EE}"/>
              </a:ext>
            </a:extLst>
          </p:cNvPr>
          <p:cNvSpPr>
            <a:spLocks noGrp="1"/>
          </p:cNvSpPr>
          <p:nvPr>
            <p:ph type="title"/>
          </p:nvPr>
        </p:nvSpPr>
        <p:spPr>
          <a:xfrm>
            <a:off x="213360" y="18255"/>
            <a:ext cx="11140440" cy="1325563"/>
          </a:xfrm>
        </p:spPr>
        <p:txBody>
          <a:bodyPr>
            <a:normAutofit/>
          </a:bodyPr>
          <a:lstStyle/>
          <a:p>
            <a:r>
              <a:rPr lang="tr-TR" sz="3200" b="1" dirty="0">
                <a:ln w="0"/>
                <a:solidFill>
                  <a:schemeClr val="accent1">
                    <a:lumMod val="50000"/>
                  </a:schemeClr>
                </a:solidFill>
                <a:latin typeface="Times New Roman" panose="02020603050405020304" pitchFamily="18" charset="0"/>
                <a:cs typeface="Times New Roman" panose="02020603050405020304" pitchFamily="18" charset="0"/>
              </a:rPr>
              <a:t>GENEL NOT ORTALAMASININ YÜKSELTİLMESİ</a:t>
            </a:r>
            <a:endParaRPr lang="tr-TR" sz="3200" b="1" strike="noStrike" dirty="0">
              <a:ln w="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A4FE8101-D343-43C3-8292-5912CC98A444}"/>
              </a:ext>
            </a:extLst>
          </p:cNvPr>
          <p:cNvSpPr>
            <a:spLocks noGrp="1"/>
          </p:cNvSpPr>
          <p:nvPr>
            <p:ph idx="1"/>
          </p:nvPr>
        </p:nvSpPr>
        <p:spPr>
          <a:xfrm>
            <a:off x="213360" y="1253331"/>
            <a:ext cx="11765280" cy="4351338"/>
          </a:xfrm>
        </p:spPr>
        <p:txBody>
          <a:bodyPr>
            <a:normAutofit/>
          </a:bodyPr>
          <a:lstStyle/>
          <a:p>
            <a:pPr marL="274320" indent="-273960" algn="just">
              <a:lnSpc>
                <a:spcPct val="100000"/>
              </a:lnSpc>
              <a:spcBef>
                <a:spcPts val="519"/>
              </a:spcBef>
              <a:buClr>
                <a:srgbClr val="0BD0D9"/>
              </a:buClr>
              <a:buSzPct val="95000"/>
              <a:buFont typeface="Wingdings 2" charset="2"/>
              <a:buChar char=""/>
            </a:pPr>
            <a:r>
              <a:rPr lang="tr-TR" sz="2800" spc="-1" dirty="0">
                <a:solidFill>
                  <a:srgbClr val="000000"/>
                </a:solidFill>
                <a:latin typeface="Times New Roman" panose="02020603050405020304" pitchFamily="18" charset="0"/>
                <a:cs typeface="Times New Roman" panose="02020603050405020304" pitchFamily="18" charset="0"/>
              </a:rPr>
              <a:t>Genel Not Ortalamasını yükseltmek isteyen öğrenciler daha önce aldıkları ve başarılı oldukları dersleri o derslerin verildiği yarıyılda tekrarlayabilirler. </a:t>
            </a:r>
          </a:p>
          <a:p>
            <a:pPr marL="274320" indent="-273960" algn="just">
              <a:lnSpc>
                <a:spcPct val="100000"/>
              </a:lnSpc>
              <a:spcBef>
                <a:spcPts val="519"/>
              </a:spcBef>
              <a:buClr>
                <a:srgbClr val="0BD0D9"/>
              </a:buClr>
              <a:buSzPct val="95000"/>
              <a:buFont typeface="Wingdings 2" charset="2"/>
              <a:buChar char=""/>
            </a:pPr>
            <a:r>
              <a:rPr lang="tr-TR" sz="2800" spc="-1" dirty="0">
                <a:solidFill>
                  <a:srgbClr val="000000"/>
                </a:solidFill>
                <a:latin typeface="Times New Roman" panose="02020603050405020304" pitchFamily="18" charset="0"/>
                <a:cs typeface="Times New Roman" panose="02020603050405020304" pitchFamily="18" charset="0"/>
              </a:rPr>
              <a:t>Bir dersin </a:t>
            </a:r>
            <a:r>
              <a:rPr lang="tr-TR" sz="2800" u="sng" spc="-1" dirty="0">
                <a:solidFill>
                  <a:srgbClr val="000000"/>
                </a:solidFill>
                <a:latin typeface="Times New Roman" panose="02020603050405020304" pitchFamily="18" charset="0"/>
                <a:cs typeface="Times New Roman" panose="02020603050405020304" pitchFamily="18" charset="0"/>
              </a:rPr>
              <a:t>devam koşulunu bir kez yerine getiren öğrencilerin bu dersi tekrar almaları durumunda devam koşulu aranmaz. </a:t>
            </a:r>
          </a:p>
          <a:p>
            <a:pPr marL="274320" indent="-273960" algn="just">
              <a:lnSpc>
                <a:spcPct val="100000"/>
              </a:lnSpc>
              <a:spcBef>
                <a:spcPts val="519"/>
              </a:spcBef>
              <a:buClr>
                <a:srgbClr val="0BD0D9"/>
              </a:buClr>
              <a:buSzPct val="95000"/>
              <a:buFont typeface="Wingdings 2" charset="2"/>
              <a:buChar char=""/>
            </a:pPr>
            <a:r>
              <a:rPr lang="tr-TR" sz="2800" spc="-1" dirty="0">
                <a:solidFill>
                  <a:srgbClr val="000000"/>
                </a:solidFill>
                <a:latin typeface="Times New Roman" panose="02020603050405020304" pitchFamily="18" charset="0"/>
                <a:cs typeface="Times New Roman" panose="02020603050405020304" pitchFamily="18" charset="0"/>
              </a:rPr>
              <a:t>Ancak öğrenci tekrar aldığı dersin ara sınavına katılmak zorundadır. </a:t>
            </a:r>
          </a:p>
          <a:p>
            <a:pPr marL="274320" indent="-273960" algn="just">
              <a:lnSpc>
                <a:spcPct val="100000"/>
              </a:lnSpc>
              <a:spcBef>
                <a:spcPts val="519"/>
              </a:spcBef>
              <a:buClr>
                <a:srgbClr val="0BD0D9"/>
              </a:buClr>
              <a:buSzPct val="95000"/>
              <a:buFont typeface="Wingdings 2" charset="2"/>
              <a:buChar char=""/>
            </a:pPr>
            <a:r>
              <a:rPr lang="tr-TR" sz="2800" spc="-1" dirty="0">
                <a:solidFill>
                  <a:srgbClr val="FF0000"/>
                </a:solidFill>
                <a:latin typeface="Times New Roman" panose="02020603050405020304" pitchFamily="18" charset="0"/>
                <a:cs typeface="Times New Roman" panose="02020603050405020304" pitchFamily="18" charset="0"/>
              </a:rPr>
              <a:t>Tekrarlanan derste, önceki not ne olursa olsun, alınan son not geçerlidir. </a:t>
            </a:r>
          </a:p>
          <a:p>
            <a:pPr marL="274320" indent="-273960" algn="just">
              <a:lnSpc>
                <a:spcPct val="100000"/>
              </a:lnSpc>
              <a:spcBef>
                <a:spcPts val="519"/>
              </a:spcBef>
              <a:buClr>
                <a:srgbClr val="0BD0D9"/>
              </a:buClr>
              <a:buSzPct val="95000"/>
              <a:buFont typeface="Wingdings 2" charset="2"/>
              <a:buChar char=""/>
            </a:pPr>
            <a:r>
              <a:rPr lang="tr-TR" sz="2800" spc="-1" dirty="0">
                <a:solidFill>
                  <a:srgbClr val="000000"/>
                </a:solidFill>
                <a:latin typeface="Times New Roman" panose="02020603050405020304" pitchFamily="18" charset="0"/>
                <a:cs typeface="Times New Roman" panose="02020603050405020304" pitchFamily="18" charset="0"/>
              </a:rPr>
              <a:t>Başarısız öğrenciler </a:t>
            </a:r>
            <a:r>
              <a:rPr lang="tr-TR" sz="2800" spc="-1" dirty="0" err="1">
                <a:solidFill>
                  <a:srgbClr val="000000"/>
                </a:solidFill>
                <a:latin typeface="Times New Roman" panose="02020603050405020304" pitchFamily="18" charset="0"/>
                <a:cs typeface="Times New Roman" panose="02020603050405020304" pitchFamily="18" charset="0"/>
              </a:rPr>
              <a:t>GNO’sını</a:t>
            </a:r>
            <a:r>
              <a:rPr lang="tr-TR" sz="2800" spc="-1" dirty="0">
                <a:solidFill>
                  <a:srgbClr val="000000"/>
                </a:solidFill>
                <a:latin typeface="Times New Roman" panose="02020603050405020304" pitchFamily="18" charset="0"/>
                <a:cs typeface="Times New Roman" panose="02020603050405020304" pitchFamily="18" charset="0"/>
              </a:rPr>
              <a:t> yükseltmek için transkriptlerindeki başarı notu</a:t>
            </a:r>
          </a:p>
          <a:p>
            <a:pPr marL="360" indent="0" algn="just">
              <a:lnSpc>
                <a:spcPct val="100000"/>
              </a:lnSpc>
              <a:spcBef>
                <a:spcPts val="519"/>
              </a:spcBef>
              <a:buClr>
                <a:srgbClr val="0BD0D9"/>
              </a:buClr>
              <a:buSzPct val="95000"/>
              <a:buNone/>
            </a:pPr>
            <a:r>
              <a:rPr lang="tr-TR" sz="2800" spc="-1" dirty="0">
                <a:solidFill>
                  <a:srgbClr val="000000"/>
                </a:solidFill>
                <a:latin typeface="Times New Roman" panose="02020603050405020304" pitchFamily="18" charset="0"/>
                <a:cs typeface="Times New Roman" panose="02020603050405020304" pitchFamily="18" charset="0"/>
              </a:rPr>
              <a:t> ( CC ) ve üstünde olan dersleri tekrar alamazlar.</a:t>
            </a:r>
            <a:endParaRPr lang="tr-TR" sz="2800" b="0" strike="noStrike" spc="-1" dirty="0">
              <a:solidFill>
                <a:srgbClr val="000000"/>
              </a:solidFill>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866714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F9B35E-026E-48FB-B2AA-50470DCFC6A4}"/>
              </a:ext>
            </a:extLst>
          </p:cNvPr>
          <p:cNvSpPr>
            <a:spLocks noGrp="1"/>
          </p:cNvSpPr>
          <p:nvPr>
            <p:ph type="title"/>
          </p:nvPr>
        </p:nvSpPr>
        <p:spPr/>
        <p:txBody>
          <a:bodyPr>
            <a:normAutofit/>
          </a:bodyPr>
          <a:lstStyle/>
          <a:p>
            <a:r>
              <a:rPr lang="tr-TR" sz="3600" b="1" spc="-1">
                <a:solidFill>
                  <a:schemeClr val="accent1">
                    <a:lumMod val="50000"/>
                  </a:schemeClr>
                </a:solidFill>
                <a:latin typeface="Times New Roman" panose="02020603050405020304" pitchFamily="18" charset="0"/>
                <a:cs typeface="Times New Roman" panose="02020603050405020304" pitchFamily="18" charset="0"/>
              </a:rPr>
              <a:t>Bir Öğrencinin Mezun Olabilmesi İçin;</a:t>
            </a:r>
            <a:br>
              <a:rPr lang="tr-TR" sz="3600" spc="-1">
                <a:solidFill>
                  <a:schemeClr val="accent1">
                    <a:lumMod val="50000"/>
                  </a:schemeClr>
                </a:solidFill>
                <a:latin typeface="Times New Roman" panose="02020603050405020304" pitchFamily="18" charset="0"/>
                <a:cs typeface="Times New Roman" panose="02020603050405020304" pitchFamily="18" charset="0"/>
              </a:rPr>
            </a:b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3D87646D-5C8A-4685-9467-3C898F981CE1}"/>
              </a:ext>
            </a:extLst>
          </p:cNvPr>
          <p:cNvSpPr>
            <a:spLocks noGrp="1"/>
          </p:cNvSpPr>
          <p:nvPr>
            <p:ph idx="1"/>
          </p:nvPr>
        </p:nvSpPr>
        <p:spPr>
          <a:xfrm>
            <a:off x="349432" y="1690688"/>
            <a:ext cx="7010400" cy="4351338"/>
          </a:xfrm>
        </p:spPr>
        <p:txBody>
          <a:bodyPr/>
          <a:lstStyle/>
          <a:p>
            <a:pPr marL="272880" indent="-134640" algn="just">
              <a:lnSpc>
                <a:spcPct val="100000"/>
              </a:lnSpc>
              <a:spcBef>
                <a:spcPts val="601"/>
              </a:spcBef>
              <a:buClr>
                <a:srgbClr val="000000"/>
              </a:buClr>
              <a:buFont typeface="Arial"/>
              <a:buChar char="•"/>
            </a:pPr>
            <a:r>
              <a:rPr lang="tr-TR" sz="2800" strike="noStrike" spc="-1" dirty="0">
                <a:solidFill>
                  <a:srgbClr val="000000"/>
                </a:solidFill>
                <a:latin typeface="Times New Roman" panose="02020603050405020304" pitchFamily="18" charset="0"/>
                <a:cs typeface="Times New Roman" panose="02020603050405020304" pitchFamily="18" charset="0"/>
              </a:rPr>
              <a:t>Stajını </a:t>
            </a:r>
            <a:r>
              <a:rPr lang="tr-TR" sz="2800" strike="noStrike" spc="-1" dirty="0">
                <a:solidFill>
                  <a:srgbClr val="FF0000"/>
                </a:solidFill>
                <a:latin typeface="Times New Roman" panose="02020603050405020304" pitchFamily="18" charset="0"/>
                <a:cs typeface="Times New Roman" panose="02020603050405020304" pitchFamily="18" charset="0"/>
              </a:rPr>
              <a:t>başarılı</a:t>
            </a:r>
            <a:r>
              <a:rPr lang="tr-TR" sz="2800" strike="noStrike" spc="-1" dirty="0">
                <a:solidFill>
                  <a:srgbClr val="000000"/>
                </a:solidFill>
                <a:latin typeface="Times New Roman" panose="02020603050405020304" pitchFamily="18" charset="0"/>
                <a:cs typeface="Times New Roman" panose="02020603050405020304" pitchFamily="18" charset="0"/>
              </a:rPr>
              <a:t> olarak yapma zorunluluğu vardır. </a:t>
            </a:r>
            <a:endParaRPr lang="tr-TR" sz="2800" strike="noStrike" spc="-1" dirty="0">
              <a:latin typeface="Times New Roman" panose="02020603050405020304" pitchFamily="18" charset="0"/>
              <a:cs typeface="Times New Roman" panose="02020603050405020304" pitchFamily="18" charset="0"/>
            </a:endParaRPr>
          </a:p>
          <a:p>
            <a:pPr marL="272880" indent="-134640" algn="just">
              <a:lnSpc>
                <a:spcPct val="100000"/>
              </a:lnSpc>
              <a:spcBef>
                <a:spcPts val="601"/>
              </a:spcBef>
              <a:buClr>
                <a:srgbClr val="C00000"/>
              </a:buClr>
              <a:buFont typeface="Arial"/>
              <a:buChar char="•"/>
            </a:pPr>
            <a:r>
              <a:rPr lang="tr-TR" sz="2800" strike="noStrike" spc="-1" dirty="0">
                <a:solidFill>
                  <a:srgbClr val="FF0000"/>
                </a:solidFill>
                <a:latin typeface="Times New Roman" panose="02020603050405020304" pitchFamily="18" charset="0"/>
                <a:cs typeface="Times New Roman" panose="02020603050405020304" pitchFamily="18" charset="0"/>
              </a:rPr>
              <a:t>Genel Not Ortalaması en az (GNO) 2.00 olmalıdır.</a:t>
            </a:r>
          </a:p>
          <a:p>
            <a:pPr marL="272880" indent="-134640" algn="just">
              <a:lnSpc>
                <a:spcPct val="100000"/>
              </a:lnSpc>
              <a:spcBef>
                <a:spcPts val="601"/>
              </a:spcBef>
              <a:buClr>
                <a:srgbClr val="000000"/>
              </a:buClr>
              <a:buFont typeface="Arial"/>
              <a:buChar char="•"/>
            </a:pPr>
            <a:r>
              <a:rPr lang="tr-TR" sz="2800" strike="noStrike" spc="-1" dirty="0">
                <a:solidFill>
                  <a:srgbClr val="000000"/>
                </a:solidFill>
                <a:latin typeface="Times New Roman" panose="02020603050405020304" pitchFamily="18" charset="0"/>
                <a:cs typeface="Times New Roman" panose="02020603050405020304" pitchFamily="18" charset="0"/>
              </a:rPr>
              <a:t>Öğrenci bütün derslerden </a:t>
            </a:r>
            <a:r>
              <a:rPr lang="tr-TR" sz="2800" strike="noStrike" spc="-1" dirty="0">
                <a:solidFill>
                  <a:srgbClr val="FF0000"/>
                </a:solidFill>
                <a:latin typeface="Times New Roman" panose="02020603050405020304" pitchFamily="18" charset="0"/>
                <a:cs typeface="Times New Roman" panose="02020603050405020304" pitchFamily="18" charset="0"/>
              </a:rPr>
              <a:t>DC</a:t>
            </a:r>
            <a:r>
              <a:rPr lang="tr-TR" sz="2800" strike="noStrike" spc="-1" dirty="0">
                <a:solidFill>
                  <a:srgbClr val="000000"/>
                </a:solidFill>
                <a:latin typeface="Times New Roman" panose="02020603050405020304" pitchFamily="18" charset="0"/>
                <a:cs typeface="Times New Roman" panose="02020603050405020304" pitchFamily="18" charset="0"/>
              </a:rPr>
              <a:t> veya </a:t>
            </a:r>
            <a:r>
              <a:rPr lang="tr-TR" sz="2800" strike="noStrike" spc="-1" dirty="0">
                <a:solidFill>
                  <a:srgbClr val="FF0000"/>
                </a:solidFill>
                <a:latin typeface="Times New Roman" panose="02020603050405020304" pitchFamily="18" charset="0"/>
                <a:cs typeface="Times New Roman" panose="02020603050405020304" pitchFamily="18" charset="0"/>
              </a:rPr>
              <a:t>DD</a:t>
            </a:r>
            <a:r>
              <a:rPr lang="tr-TR" sz="2800" strike="noStrike" spc="-1" dirty="0">
                <a:solidFill>
                  <a:srgbClr val="C00000"/>
                </a:solidFill>
                <a:latin typeface="Times New Roman" panose="02020603050405020304" pitchFamily="18" charset="0"/>
                <a:cs typeface="Times New Roman" panose="02020603050405020304" pitchFamily="18" charset="0"/>
              </a:rPr>
              <a:t> </a:t>
            </a:r>
            <a:r>
              <a:rPr lang="tr-TR" sz="2800" strike="noStrike" spc="-1" dirty="0">
                <a:solidFill>
                  <a:srgbClr val="000000"/>
                </a:solidFill>
                <a:latin typeface="Times New Roman" panose="02020603050405020304" pitchFamily="18" charset="0"/>
                <a:cs typeface="Times New Roman" panose="02020603050405020304" pitchFamily="18" charset="0"/>
              </a:rPr>
              <a:t>notu ile (</a:t>
            </a:r>
            <a:r>
              <a:rPr lang="tr-TR" sz="2800" strike="noStrike" spc="-1" dirty="0">
                <a:solidFill>
                  <a:srgbClr val="FF0000"/>
                </a:solidFill>
                <a:latin typeface="Times New Roman" panose="02020603050405020304" pitchFamily="18" charset="0"/>
                <a:cs typeface="Times New Roman" panose="02020603050405020304" pitchFamily="18" charset="0"/>
              </a:rPr>
              <a:t>şartlı</a:t>
            </a:r>
            <a:r>
              <a:rPr lang="tr-TR" sz="2800" strike="noStrike" spc="-1" dirty="0">
                <a:solidFill>
                  <a:srgbClr val="000000"/>
                </a:solidFill>
                <a:latin typeface="Times New Roman" panose="02020603050405020304" pitchFamily="18" charset="0"/>
                <a:cs typeface="Times New Roman" panose="02020603050405020304" pitchFamily="18" charset="0"/>
              </a:rPr>
              <a:t>) geçmiş olsa bile </a:t>
            </a:r>
            <a:r>
              <a:rPr lang="tr-TR" sz="2800" strike="noStrike" spc="-1" dirty="0" err="1">
                <a:solidFill>
                  <a:srgbClr val="000000"/>
                </a:solidFill>
                <a:latin typeface="Times New Roman" panose="02020603050405020304" pitchFamily="18" charset="0"/>
                <a:cs typeface="Times New Roman" panose="02020603050405020304" pitchFamily="18" charset="0"/>
              </a:rPr>
              <a:t>GNO'sı</a:t>
            </a:r>
            <a:r>
              <a:rPr lang="tr-TR" sz="2800" strike="noStrike" spc="-1" dirty="0">
                <a:solidFill>
                  <a:srgbClr val="000000"/>
                </a:solidFill>
                <a:latin typeface="Times New Roman" panose="02020603050405020304" pitchFamily="18" charset="0"/>
                <a:cs typeface="Times New Roman" panose="02020603050405020304" pitchFamily="18" charset="0"/>
              </a:rPr>
              <a:t> </a:t>
            </a:r>
            <a:r>
              <a:rPr lang="tr-TR" sz="2800" strike="noStrike" spc="-1" dirty="0">
                <a:solidFill>
                  <a:srgbClr val="FF0000"/>
                </a:solidFill>
                <a:latin typeface="Times New Roman" panose="02020603050405020304" pitchFamily="18" charset="0"/>
                <a:cs typeface="Times New Roman" panose="02020603050405020304" pitchFamily="18" charset="0"/>
              </a:rPr>
              <a:t>2.00</a:t>
            </a:r>
            <a:r>
              <a:rPr lang="tr-TR" sz="2800" strike="noStrike" spc="-1" dirty="0">
                <a:solidFill>
                  <a:srgbClr val="000000"/>
                </a:solidFill>
                <a:latin typeface="Times New Roman" panose="02020603050405020304" pitchFamily="18" charset="0"/>
                <a:cs typeface="Times New Roman" panose="02020603050405020304" pitchFamily="18" charset="0"/>
              </a:rPr>
              <a:t> olmadığı takdirde mezun olamaz.</a:t>
            </a:r>
            <a:endParaRPr lang="tr-TR" sz="2800" strike="noStrike" spc="-1" dirty="0">
              <a:latin typeface="Times New Roman" panose="02020603050405020304" pitchFamily="18" charset="0"/>
              <a:cs typeface="Times New Roman" panose="02020603050405020304" pitchFamily="18" charset="0"/>
            </a:endParaRPr>
          </a:p>
          <a:p>
            <a:endParaRPr lang="tr-TR" dirty="0"/>
          </a:p>
        </p:txBody>
      </p:sp>
      <p:pic>
        <p:nvPicPr>
          <p:cNvPr id="4" name="İçerik Yer Tutucu 3">
            <a:extLst>
              <a:ext uri="{FF2B5EF4-FFF2-40B4-BE49-F238E27FC236}">
                <a16:creationId xmlns:a16="http://schemas.microsoft.com/office/drawing/2014/main" id="{0C8AA4F7-1A1E-4C1A-B2CE-C28BD2F5B01C}"/>
              </a:ext>
            </a:extLst>
          </p:cNvPr>
          <p:cNvPicPr/>
          <p:nvPr/>
        </p:nvPicPr>
        <p:blipFill>
          <a:blip r:embed="rId2"/>
          <a:stretch/>
        </p:blipFill>
        <p:spPr>
          <a:xfrm>
            <a:off x="7061809" y="1713548"/>
            <a:ext cx="5130191" cy="3111048"/>
          </a:xfrm>
          <a:prstGeom prst="rect">
            <a:avLst/>
          </a:prstGeom>
          <a:ln>
            <a:noFill/>
          </a:ln>
        </p:spPr>
      </p:pic>
    </p:spTree>
    <p:extLst>
      <p:ext uri="{BB962C8B-B14F-4D97-AF65-F5344CB8AC3E}">
        <p14:creationId xmlns:p14="http://schemas.microsoft.com/office/powerpoint/2010/main" val="2938404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D7F923-34F5-4FDA-AEE9-8224FBC83168}"/>
              </a:ext>
            </a:extLst>
          </p:cNvPr>
          <p:cNvSpPr>
            <a:spLocks noGrp="1"/>
          </p:cNvSpPr>
          <p:nvPr>
            <p:ph type="title"/>
          </p:nvPr>
        </p:nvSpPr>
        <p:spPr>
          <a:xfrm>
            <a:off x="220980" y="18255"/>
            <a:ext cx="10515600" cy="1325563"/>
          </a:xfrm>
        </p:spPr>
        <p:txBody>
          <a:bodyPr>
            <a:normAutofit/>
          </a:bodyPr>
          <a:lstStyle/>
          <a:p>
            <a:pPr>
              <a:lnSpc>
                <a:spcPct val="100000"/>
              </a:lnSpc>
            </a:pPr>
            <a:r>
              <a:rPr lang="tr-TR" sz="3600" b="1" strike="noStrike" spc="-1" dirty="0">
                <a:solidFill>
                  <a:schemeClr val="accent1">
                    <a:lumMod val="50000"/>
                  </a:schemeClr>
                </a:solidFill>
                <a:latin typeface="Times New Roman" panose="02020603050405020304" pitchFamily="18" charset="0"/>
                <a:cs typeface="Times New Roman" panose="02020603050405020304" pitchFamily="18" charset="0"/>
              </a:rPr>
              <a:t>DİSİPLİN CEZALARI</a:t>
            </a:r>
            <a:endParaRPr lang="tr-TR" sz="3600" b="0" strike="noStrike" spc="-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96E9B269-FA15-4691-B8E4-81160702A696}"/>
              </a:ext>
            </a:extLst>
          </p:cNvPr>
          <p:cNvSpPr>
            <a:spLocks noGrp="1"/>
          </p:cNvSpPr>
          <p:nvPr>
            <p:ph idx="1"/>
          </p:nvPr>
        </p:nvSpPr>
        <p:spPr>
          <a:xfrm>
            <a:off x="220980" y="1253331"/>
            <a:ext cx="11483340" cy="4351338"/>
          </a:xfrm>
        </p:spPr>
        <p:txBody>
          <a:bodyPr>
            <a:normAutofit lnSpcReduction="10000"/>
          </a:bodyPr>
          <a:lstStyle/>
          <a:p>
            <a:pPr marL="606420" indent="-571500" algn="just">
              <a:lnSpc>
                <a:spcPct val="100000"/>
              </a:lnSpc>
              <a:spcBef>
                <a:spcPts val="879"/>
              </a:spcBef>
              <a:buClr>
                <a:srgbClr val="0BD0D9"/>
              </a:buClr>
              <a:buSzPct val="95000"/>
              <a:buFont typeface="Arial" panose="020B0604020202020204" pitchFamily="34" charset="0"/>
              <a:buChar char="•"/>
            </a:pPr>
            <a:r>
              <a:rPr lang="tr-TR" sz="2800" spc="-1" dirty="0">
                <a:solidFill>
                  <a:srgbClr val="000000"/>
                </a:solidFill>
                <a:latin typeface="Times New Roman" panose="02020603050405020304" pitchFamily="18" charset="0"/>
                <a:cs typeface="Times New Roman" panose="02020603050405020304" pitchFamily="18" charset="0"/>
              </a:rPr>
              <a:t>Yükseköğretim kurumunun izniyle asılmış duyuruları, program ve benzerlerini koparmak, yırtmak, değiştirmek, karalamak veya kirletmek,</a:t>
            </a:r>
          </a:p>
          <a:p>
            <a:pPr marL="606420" indent="-571500" algn="just">
              <a:lnSpc>
                <a:spcPct val="100000"/>
              </a:lnSpc>
              <a:spcBef>
                <a:spcPts val="879"/>
              </a:spcBef>
              <a:buClr>
                <a:srgbClr val="0BD0D9"/>
              </a:buClr>
              <a:buSzPct val="95000"/>
              <a:buFont typeface="Arial" panose="020B0604020202020204" pitchFamily="34" charset="0"/>
              <a:buChar char="•"/>
            </a:pPr>
            <a:r>
              <a:rPr lang="tr-TR" sz="2800" spc="-1" dirty="0">
                <a:solidFill>
                  <a:srgbClr val="000000"/>
                </a:solidFill>
                <a:latin typeface="Times New Roman" panose="02020603050405020304" pitchFamily="18" charset="0"/>
                <a:cs typeface="Times New Roman" panose="02020603050405020304" pitchFamily="18" charset="0"/>
              </a:rPr>
              <a:t>Ders, seminer, uygulama, laboratuvar, atölye çalışması, bilimsel toplantı ve konferans gibi çalışmaların düzenini bozmak,</a:t>
            </a:r>
          </a:p>
          <a:p>
            <a:pPr marL="606420" indent="-571500" algn="just">
              <a:lnSpc>
                <a:spcPct val="100000"/>
              </a:lnSpc>
              <a:spcBef>
                <a:spcPts val="879"/>
              </a:spcBef>
              <a:buClr>
                <a:srgbClr val="0BD0D9"/>
              </a:buClr>
              <a:buSzPct val="95000"/>
              <a:buFont typeface="Arial" panose="020B0604020202020204" pitchFamily="34" charset="0"/>
              <a:buChar char="•"/>
            </a:pPr>
            <a:r>
              <a:rPr lang="tr-TR" sz="2800" u="sng" spc="-1" dirty="0">
                <a:solidFill>
                  <a:srgbClr val="000000"/>
                </a:solidFill>
                <a:latin typeface="Times New Roman" panose="02020603050405020304" pitchFamily="18" charset="0"/>
                <a:cs typeface="Times New Roman" panose="02020603050405020304" pitchFamily="18" charset="0"/>
              </a:rPr>
              <a:t>Sınavlarda kopyaya teşebbüs etmek</a:t>
            </a:r>
          </a:p>
          <a:p>
            <a:pPr marL="606420" indent="-571500" algn="just">
              <a:lnSpc>
                <a:spcPct val="100000"/>
              </a:lnSpc>
              <a:spcBef>
                <a:spcPts val="879"/>
              </a:spcBef>
              <a:buClr>
                <a:srgbClr val="0BD0D9"/>
              </a:buClr>
              <a:buSzPct val="95000"/>
              <a:buFont typeface="Arial" panose="020B0604020202020204" pitchFamily="34" charset="0"/>
              <a:buChar char="•"/>
            </a:pPr>
            <a:r>
              <a:rPr lang="tr-TR" sz="2800" spc="-1" dirty="0">
                <a:solidFill>
                  <a:srgbClr val="000000"/>
                </a:solidFill>
                <a:latin typeface="Times New Roman" panose="02020603050405020304" pitchFamily="18" charset="0"/>
                <a:cs typeface="Times New Roman" panose="02020603050405020304" pitchFamily="18" charset="0"/>
              </a:rPr>
              <a:t>Yükseköğretim kurumu bünyesinde mevcut bina, demirbaş eşya ve benzeri malzemeyi tahrip etmek veya bilişim sistemine zarar vermek,</a:t>
            </a:r>
          </a:p>
          <a:p>
            <a:pPr marL="0" indent="0" algn="just">
              <a:lnSpc>
                <a:spcPct val="100000"/>
              </a:lnSpc>
              <a:spcBef>
                <a:spcPts val="879"/>
              </a:spcBef>
              <a:buClr>
                <a:srgbClr val="0BD0D9"/>
              </a:buClr>
              <a:buSzPct val="95000"/>
              <a:buNone/>
            </a:pPr>
            <a:r>
              <a:rPr lang="tr-TR" sz="2800" spc="-1" dirty="0">
                <a:solidFill>
                  <a:srgbClr val="000000"/>
                </a:solidFill>
                <a:latin typeface="Times New Roman" panose="02020603050405020304" pitchFamily="18" charset="0"/>
                <a:cs typeface="Times New Roman" panose="02020603050405020304" pitchFamily="18" charset="0"/>
              </a:rPr>
              <a:t>gibi eylemlerde bulunan öğrenciler </a:t>
            </a:r>
            <a:r>
              <a:rPr lang="tr-TR" sz="2800" u="sng" spc="-1" dirty="0">
                <a:solidFill>
                  <a:srgbClr val="000000"/>
                </a:solidFill>
                <a:latin typeface="Times New Roman" panose="02020603050405020304" pitchFamily="18" charset="0"/>
                <a:cs typeface="Times New Roman" panose="02020603050405020304" pitchFamily="18" charset="0"/>
              </a:rPr>
              <a:t>uyarı, kınama veya uzaklaştırma </a:t>
            </a:r>
            <a:r>
              <a:rPr lang="tr-TR" sz="2800" spc="-1" dirty="0">
                <a:solidFill>
                  <a:srgbClr val="000000"/>
                </a:solidFill>
                <a:latin typeface="Times New Roman" panose="02020603050405020304" pitchFamily="18" charset="0"/>
                <a:cs typeface="Times New Roman" panose="02020603050405020304" pitchFamily="18" charset="0"/>
              </a:rPr>
              <a:t>cezası almaktadır.</a:t>
            </a:r>
          </a:p>
          <a:p>
            <a:pPr marL="34920" algn="ctr">
              <a:lnSpc>
                <a:spcPct val="100000"/>
              </a:lnSpc>
              <a:spcBef>
                <a:spcPts val="879"/>
              </a:spcBef>
              <a:buClr>
                <a:srgbClr val="0BD0D9"/>
              </a:buClr>
              <a:buSzPct val="95000"/>
            </a:pPr>
            <a:endParaRPr lang="tr-TR" sz="1050" spc="-1" dirty="0">
              <a:solidFill>
                <a:srgbClr val="000000"/>
              </a:solidFill>
              <a:latin typeface="Constantia"/>
            </a:endParaRPr>
          </a:p>
          <a:p>
            <a:pPr marL="34920" algn="ctr">
              <a:lnSpc>
                <a:spcPct val="100000"/>
              </a:lnSpc>
              <a:spcBef>
                <a:spcPts val="879"/>
              </a:spcBef>
              <a:buClr>
                <a:srgbClr val="0BD0D9"/>
              </a:buClr>
              <a:buSzPct val="95000"/>
            </a:pPr>
            <a:endParaRPr lang="tr-TR" sz="1050" b="0" strike="noStrike" spc="-1" dirty="0">
              <a:solidFill>
                <a:srgbClr val="000000"/>
              </a:solidFill>
              <a:latin typeface="Constantia"/>
            </a:endParaRPr>
          </a:p>
          <a:p>
            <a:endParaRPr lang="tr-TR" dirty="0"/>
          </a:p>
        </p:txBody>
      </p:sp>
    </p:spTree>
    <p:extLst>
      <p:ext uri="{BB962C8B-B14F-4D97-AF65-F5344CB8AC3E}">
        <p14:creationId xmlns:p14="http://schemas.microsoft.com/office/powerpoint/2010/main" val="809940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2F8809-E183-47AA-A8E0-D9663E5CF42F}"/>
              </a:ext>
            </a:extLst>
          </p:cNvPr>
          <p:cNvSpPr>
            <a:spLocks noGrp="1"/>
          </p:cNvSpPr>
          <p:nvPr>
            <p:ph type="title"/>
          </p:nvPr>
        </p:nvSpPr>
        <p:spPr>
          <a:xfrm>
            <a:off x="175260" y="0"/>
            <a:ext cx="10515600" cy="1325563"/>
          </a:xfrm>
        </p:spPr>
        <p:txBody>
          <a:bodyPr>
            <a:normAutofit/>
          </a:bodyPr>
          <a:lstStyle/>
          <a:p>
            <a:r>
              <a:rPr lang="tr-TR" sz="3600" b="1" strike="noStrike" spc="-1">
                <a:solidFill>
                  <a:schemeClr val="accent1">
                    <a:lumMod val="50000"/>
                  </a:schemeClr>
                </a:solidFill>
                <a:latin typeface="Times New Roman" panose="02020603050405020304" pitchFamily="18" charset="0"/>
                <a:cs typeface="Times New Roman" panose="02020603050405020304" pitchFamily="18" charset="0"/>
              </a:rPr>
              <a:t>Öğrenci Değişim Programları</a:t>
            </a:r>
            <a:br>
              <a:rPr lang="tr-TR" sz="3600" b="0" strike="noStrike" spc="-1">
                <a:solidFill>
                  <a:schemeClr val="accent1">
                    <a:lumMod val="50000"/>
                  </a:schemeClr>
                </a:solidFill>
                <a:latin typeface="Times New Roman" panose="02020603050405020304" pitchFamily="18" charset="0"/>
                <a:cs typeface="Times New Roman" panose="02020603050405020304" pitchFamily="18" charset="0"/>
              </a:rPr>
            </a:b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84E1B014-D7AF-4545-9F82-68C4DE8B6EAA}"/>
              </a:ext>
            </a:extLst>
          </p:cNvPr>
          <p:cNvSpPr>
            <a:spLocks noGrp="1"/>
          </p:cNvSpPr>
          <p:nvPr>
            <p:ph idx="1"/>
          </p:nvPr>
        </p:nvSpPr>
        <p:spPr>
          <a:xfrm>
            <a:off x="732915" y="957592"/>
            <a:ext cx="9852660" cy="4345036"/>
          </a:xfrm>
        </p:spPr>
        <p:txBody>
          <a:bodyPr>
            <a:normAutofit fontScale="85000" lnSpcReduction="20000"/>
          </a:bodyPr>
          <a:lstStyle/>
          <a:p>
            <a:pPr algn="ctr">
              <a:lnSpc>
                <a:spcPct val="100000"/>
              </a:lnSpc>
              <a:spcBef>
                <a:spcPts val="320"/>
              </a:spcBef>
              <a:buClr>
                <a:srgbClr val="0BD0D9"/>
              </a:buClr>
              <a:buSzPct val="95000"/>
            </a:pPr>
            <a:r>
              <a:rPr lang="tr-TR" sz="2800" b="1" strike="noStrike" spc="-1" dirty="0">
                <a:solidFill>
                  <a:srgbClr val="000000"/>
                </a:solidFill>
                <a:latin typeface="Times New Roman" panose="02020603050405020304" pitchFamily="18" charset="0"/>
                <a:cs typeface="Times New Roman" panose="02020603050405020304" pitchFamily="18" charset="0"/>
              </a:rPr>
              <a:t>Öğrencilerimiz </a:t>
            </a:r>
            <a:r>
              <a:rPr lang="tr-TR" sz="2800" b="1" strike="noStrike" spc="-1" dirty="0">
                <a:solidFill>
                  <a:srgbClr val="0070C0"/>
                </a:solidFill>
                <a:latin typeface="Times New Roman" panose="02020603050405020304" pitchFamily="18" charset="0"/>
                <a:cs typeface="Times New Roman" panose="02020603050405020304" pitchFamily="18" charset="0"/>
              </a:rPr>
              <a:t>ERASMUS, MEVLANA ve FARABİ</a:t>
            </a:r>
            <a:r>
              <a:rPr lang="tr-TR" sz="2800" spc="-1" dirty="0">
                <a:solidFill>
                  <a:srgbClr val="000000"/>
                </a:solidFill>
                <a:latin typeface="Times New Roman" panose="02020603050405020304" pitchFamily="18" charset="0"/>
                <a:cs typeface="Times New Roman" panose="02020603050405020304" pitchFamily="18" charset="0"/>
              </a:rPr>
              <a:t> </a:t>
            </a:r>
            <a:r>
              <a:rPr lang="tr-TR" sz="2800" b="1" strike="noStrike" spc="-1" dirty="0">
                <a:solidFill>
                  <a:srgbClr val="000000"/>
                </a:solidFill>
                <a:latin typeface="Times New Roman" panose="02020603050405020304" pitchFamily="18" charset="0"/>
                <a:cs typeface="Times New Roman" panose="02020603050405020304" pitchFamily="18" charset="0"/>
              </a:rPr>
              <a:t>değişim programları ile eğitim alabilirler, staj yapabilirler.</a:t>
            </a:r>
            <a:br>
              <a:rPr lang="tr-TR" sz="2800" dirty="0">
                <a:latin typeface="Times New Roman" panose="02020603050405020304" pitchFamily="18" charset="0"/>
                <a:cs typeface="Times New Roman" panose="02020603050405020304" pitchFamily="18" charset="0"/>
              </a:rPr>
            </a:br>
            <a:r>
              <a:rPr lang="tr-TR" sz="2800" b="1" strike="noStrike" spc="-1" dirty="0">
                <a:solidFill>
                  <a:srgbClr val="000000"/>
                </a:solidFill>
                <a:latin typeface="Times New Roman" panose="02020603050405020304" pitchFamily="18" charset="0"/>
                <a:cs typeface="Times New Roman" panose="02020603050405020304" pitchFamily="18" charset="0"/>
              </a:rPr>
              <a:t> </a:t>
            </a:r>
            <a:endParaRPr lang="tr-TR" sz="2800" b="0" strike="noStrike" spc="-1" dirty="0">
              <a:solidFill>
                <a:srgbClr val="000000"/>
              </a:solidFill>
              <a:latin typeface="Times New Roman" panose="02020603050405020304" pitchFamily="18" charset="0"/>
              <a:cs typeface="Times New Roman" panose="02020603050405020304" pitchFamily="18" charset="0"/>
            </a:endParaRPr>
          </a:p>
          <a:p>
            <a:pPr algn="ctr">
              <a:lnSpc>
                <a:spcPct val="100000"/>
              </a:lnSpc>
              <a:spcBef>
                <a:spcPts val="320"/>
              </a:spcBef>
              <a:buClr>
                <a:srgbClr val="0BD0D9"/>
              </a:buClr>
              <a:buSzPct val="95000"/>
            </a:pPr>
            <a:r>
              <a:rPr lang="tr-TR" sz="2800" b="1" strike="noStrike" spc="-1" dirty="0">
                <a:solidFill>
                  <a:srgbClr val="2D2DB7"/>
                </a:solidFill>
                <a:latin typeface="Times New Roman" panose="02020603050405020304" pitchFamily="18" charset="0"/>
                <a:cs typeface="Times New Roman" panose="02020603050405020304" pitchFamily="18" charset="0"/>
              </a:rPr>
              <a:t>ERASMUS  Koordinatörü</a:t>
            </a:r>
            <a:endParaRPr lang="tr-TR" sz="2800" b="0" strike="noStrike" spc="-1" dirty="0">
              <a:solidFill>
                <a:srgbClr val="000000"/>
              </a:solidFill>
              <a:latin typeface="Times New Roman" panose="02020603050405020304" pitchFamily="18" charset="0"/>
              <a:cs typeface="Times New Roman" panose="02020603050405020304" pitchFamily="18" charset="0"/>
            </a:endParaRPr>
          </a:p>
          <a:p>
            <a:pPr algn="ctr">
              <a:lnSpc>
                <a:spcPct val="100000"/>
              </a:lnSpc>
              <a:spcBef>
                <a:spcPts val="320"/>
              </a:spcBef>
              <a:buClr>
                <a:srgbClr val="0BD0D9"/>
              </a:buClr>
              <a:buSzPct val="95000"/>
            </a:pPr>
            <a:r>
              <a:rPr lang="tr-TR" sz="2800" b="1" strike="noStrike" spc="-1" dirty="0">
                <a:solidFill>
                  <a:srgbClr val="2D2DB7"/>
                </a:solidFill>
                <a:latin typeface="Times New Roman" panose="02020603050405020304" pitchFamily="18" charset="0"/>
                <a:cs typeface="Times New Roman" panose="02020603050405020304" pitchFamily="18" charset="0"/>
              </a:rPr>
              <a:t>Doç</a:t>
            </a:r>
            <a:r>
              <a:rPr lang="tr-TR" b="1" spc="-1" dirty="0">
                <a:solidFill>
                  <a:srgbClr val="2D2DB7"/>
                </a:solidFill>
                <a:latin typeface="Times New Roman" panose="02020603050405020304" pitchFamily="18" charset="0"/>
                <a:cs typeface="Times New Roman" panose="02020603050405020304" pitchFamily="18" charset="0"/>
              </a:rPr>
              <a:t>. Dr. </a:t>
            </a:r>
            <a:r>
              <a:rPr lang="tr-TR" sz="2800" b="1" strike="noStrike" spc="-1" dirty="0">
                <a:solidFill>
                  <a:srgbClr val="2D2DB7"/>
                </a:solidFill>
                <a:latin typeface="Times New Roman" panose="02020603050405020304" pitchFamily="18" charset="0"/>
                <a:cs typeface="Times New Roman" panose="02020603050405020304" pitchFamily="18" charset="0"/>
              </a:rPr>
              <a:t>Yasin GÜLTEKİN</a:t>
            </a:r>
          </a:p>
          <a:p>
            <a:pPr marL="0" indent="0" algn="ctr">
              <a:lnSpc>
                <a:spcPct val="100000"/>
              </a:lnSpc>
              <a:spcBef>
                <a:spcPts val="320"/>
              </a:spcBef>
              <a:buClr>
                <a:srgbClr val="0BD0D9"/>
              </a:buClr>
              <a:buSzPct val="95000"/>
              <a:buNone/>
            </a:pPr>
            <a:r>
              <a:rPr lang="tr-TR" b="1" spc="-1" dirty="0">
                <a:solidFill>
                  <a:schemeClr val="accent2">
                    <a:lumMod val="75000"/>
                  </a:schemeClr>
                </a:solidFill>
                <a:latin typeface="Times New Roman" panose="02020603050405020304" pitchFamily="18" charset="0"/>
                <a:cs typeface="Times New Roman" panose="02020603050405020304" pitchFamily="18" charset="0"/>
              </a:rPr>
              <a:t>(Fakülte ve Bölüm Koordinatörü)</a:t>
            </a:r>
            <a:endParaRPr lang="tr-TR" sz="2800" b="1" strike="noStrike" spc="-1" dirty="0">
              <a:solidFill>
                <a:schemeClr val="accent2">
                  <a:lumMod val="75000"/>
                </a:schemeClr>
              </a:solidFill>
              <a:latin typeface="Times New Roman" panose="02020603050405020304" pitchFamily="18" charset="0"/>
              <a:cs typeface="Times New Roman" panose="02020603050405020304" pitchFamily="18" charset="0"/>
            </a:endParaRPr>
          </a:p>
          <a:p>
            <a:pPr algn="ctr">
              <a:lnSpc>
                <a:spcPct val="100000"/>
              </a:lnSpc>
              <a:spcBef>
                <a:spcPts val="320"/>
              </a:spcBef>
              <a:buClr>
                <a:srgbClr val="0BD0D9"/>
              </a:buClr>
              <a:buSzPct val="95000"/>
            </a:pPr>
            <a:endParaRPr lang="tr-TR" sz="2800" b="0" strike="noStrike" spc="-1" dirty="0">
              <a:solidFill>
                <a:srgbClr val="000000"/>
              </a:solidFill>
              <a:latin typeface="Times New Roman" panose="02020603050405020304" pitchFamily="18" charset="0"/>
              <a:cs typeface="Times New Roman" panose="02020603050405020304" pitchFamily="18" charset="0"/>
            </a:endParaRPr>
          </a:p>
          <a:p>
            <a:pPr algn="ctr">
              <a:lnSpc>
                <a:spcPct val="100000"/>
              </a:lnSpc>
              <a:spcBef>
                <a:spcPts val="320"/>
              </a:spcBef>
            </a:pPr>
            <a:r>
              <a:rPr lang="tr-TR" sz="2800" b="1" strike="noStrike" spc="-1" dirty="0">
                <a:solidFill>
                  <a:srgbClr val="2D2DB7"/>
                </a:solidFill>
                <a:latin typeface="Times New Roman" panose="02020603050405020304" pitchFamily="18" charset="0"/>
                <a:ea typeface="Microsoft YaHei"/>
                <a:cs typeface="Times New Roman" panose="02020603050405020304" pitchFamily="18" charset="0"/>
              </a:rPr>
              <a:t>FARABİ</a:t>
            </a:r>
            <a:r>
              <a:rPr lang="tr-TR" sz="2800" b="1" strike="noStrike" spc="-1" dirty="0">
                <a:solidFill>
                  <a:srgbClr val="2D2DB7"/>
                </a:solidFill>
                <a:latin typeface="Times New Roman" panose="02020603050405020304" pitchFamily="18" charset="0"/>
                <a:cs typeface="Times New Roman" panose="02020603050405020304" pitchFamily="18" charset="0"/>
              </a:rPr>
              <a:t>- MEVLANA Koordinatörü</a:t>
            </a:r>
            <a:endParaRPr lang="tr-TR" sz="2800" b="0" strike="noStrike" spc="-1" dirty="0">
              <a:solidFill>
                <a:srgbClr val="000000"/>
              </a:solidFill>
              <a:latin typeface="Times New Roman" panose="02020603050405020304" pitchFamily="18" charset="0"/>
              <a:cs typeface="Times New Roman" panose="02020603050405020304" pitchFamily="18" charset="0"/>
            </a:endParaRPr>
          </a:p>
          <a:p>
            <a:pPr algn="ctr">
              <a:lnSpc>
                <a:spcPct val="100000"/>
              </a:lnSpc>
              <a:spcBef>
                <a:spcPts val="320"/>
              </a:spcBef>
              <a:buClr>
                <a:srgbClr val="0BD0D9"/>
              </a:buClr>
              <a:buSzPct val="95000"/>
            </a:pPr>
            <a:r>
              <a:rPr lang="tr-TR" sz="2800" b="1" strike="noStrike" spc="-1" dirty="0">
                <a:solidFill>
                  <a:srgbClr val="2D2DB7"/>
                </a:solidFill>
                <a:latin typeface="Times New Roman" panose="02020603050405020304" pitchFamily="18" charset="0"/>
                <a:cs typeface="Times New Roman" panose="02020603050405020304" pitchFamily="18" charset="0"/>
              </a:rPr>
              <a:t>Dr. Öğr. Üyesi Muhammet KARANFİL</a:t>
            </a:r>
          </a:p>
          <a:p>
            <a:pPr marL="0" indent="0" algn="ctr">
              <a:lnSpc>
                <a:spcPct val="100000"/>
              </a:lnSpc>
              <a:spcBef>
                <a:spcPts val="320"/>
              </a:spcBef>
              <a:buClr>
                <a:srgbClr val="0BD0D9"/>
              </a:buClr>
              <a:buSzPct val="95000"/>
              <a:buNone/>
            </a:pPr>
            <a:r>
              <a:rPr lang="tr-TR" b="1" spc="-1" dirty="0">
                <a:solidFill>
                  <a:schemeClr val="accent2">
                    <a:lumMod val="75000"/>
                  </a:schemeClr>
                </a:solidFill>
                <a:latin typeface="Times New Roman" panose="02020603050405020304" pitchFamily="18" charset="0"/>
                <a:cs typeface="Times New Roman" panose="02020603050405020304" pitchFamily="18" charset="0"/>
              </a:rPr>
              <a:t>(Fakülte Koordinatörü)</a:t>
            </a:r>
          </a:p>
          <a:p>
            <a:pPr algn="ctr">
              <a:lnSpc>
                <a:spcPct val="100000"/>
              </a:lnSpc>
              <a:spcBef>
                <a:spcPts val="320"/>
              </a:spcBef>
              <a:buClr>
                <a:srgbClr val="0BD0D9"/>
              </a:buClr>
              <a:buSzPct val="95000"/>
            </a:pPr>
            <a:r>
              <a:rPr lang="tr-TR" sz="2800" b="1" strike="noStrike" spc="-1" dirty="0">
                <a:solidFill>
                  <a:srgbClr val="2D2DB7"/>
                </a:solidFill>
                <a:latin typeface="Times New Roman" panose="02020603050405020304" pitchFamily="18" charset="0"/>
                <a:cs typeface="Times New Roman" panose="02020603050405020304" pitchFamily="18" charset="0"/>
              </a:rPr>
              <a:t>Doç</a:t>
            </a:r>
            <a:r>
              <a:rPr lang="tr-TR" b="1" spc="-1" dirty="0">
                <a:solidFill>
                  <a:srgbClr val="2D2DB7"/>
                </a:solidFill>
                <a:latin typeface="Times New Roman" panose="02020603050405020304" pitchFamily="18" charset="0"/>
                <a:cs typeface="Times New Roman" panose="02020603050405020304" pitchFamily="18" charset="0"/>
              </a:rPr>
              <a:t>. </a:t>
            </a:r>
            <a:r>
              <a:rPr lang="tr-TR" b="1" spc="-1" dirty="0" err="1">
                <a:solidFill>
                  <a:srgbClr val="2D2DB7"/>
                </a:solidFill>
                <a:latin typeface="Times New Roman" panose="02020603050405020304" pitchFamily="18" charset="0"/>
                <a:cs typeface="Times New Roman" panose="02020603050405020304" pitchFamily="18" charset="0"/>
              </a:rPr>
              <a:t>Dr</a:t>
            </a:r>
            <a:r>
              <a:rPr lang="tr-TR" b="1" spc="-1" dirty="0">
                <a:solidFill>
                  <a:srgbClr val="2D2DB7"/>
                </a:solidFill>
                <a:latin typeface="Times New Roman" panose="02020603050405020304" pitchFamily="18" charset="0"/>
                <a:cs typeface="Times New Roman" panose="02020603050405020304" pitchFamily="18" charset="0"/>
              </a:rPr>
              <a:t> </a:t>
            </a:r>
            <a:r>
              <a:rPr lang="tr-TR" sz="2800" b="1" strike="noStrike" spc="-1" dirty="0">
                <a:solidFill>
                  <a:srgbClr val="2D2DB7"/>
                </a:solidFill>
                <a:latin typeface="Times New Roman" panose="02020603050405020304" pitchFamily="18" charset="0"/>
                <a:cs typeface="Times New Roman" panose="02020603050405020304" pitchFamily="18" charset="0"/>
              </a:rPr>
              <a:t>Yasin GÜLTEKİN</a:t>
            </a:r>
          </a:p>
          <a:p>
            <a:pPr marL="0" indent="0" algn="ctr">
              <a:lnSpc>
                <a:spcPct val="100000"/>
              </a:lnSpc>
              <a:spcBef>
                <a:spcPts val="320"/>
              </a:spcBef>
              <a:buClr>
                <a:srgbClr val="0BD0D9"/>
              </a:buClr>
              <a:buSzPct val="95000"/>
              <a:buNone/>
            </a:pPr>
            <a:r>
              <a:rPr lang="tr-TR" b="1" spc="-1" dirty="0">
                <a:solidFill>
                  <a:schemeClr val="accent2">
                    <a:lumMod val="75000"/>
                  </a:schemeClr>
                </a:solidFill>
                <a:latin typeface="Times New Roman" panose="02020603050405020304" pitchFamily="18" charset="0"/>
                <a:cs typeface="Times New Roman" panose="02020603050405020304" pitchFamily="18" charset="0"/>
              </a:rPr>
              <a:t>(Bölüm Koordinatörü)</a:t>
            </a:r>
            <a:endParaRPr lang="tr-TR" sz="2800" b="1" strike="noStrike" spc="-1" dirty="0">
              <a:solidFill>
                <a:schemeClr val="accent2">
                  <a:lumMod val="75000"/>
                </a:schemeClr>
              </a:solidFill>
              <a:latin typeface="Times New Roman" panose="02020603050405020304" pitchFamily="18" charset="0"/>
              <a:cs typeface="Times New Roman" panose="02020603050405020304" pitchFamily="18" charset="0"/>
            </a:endParaRPr>
          </a:p>
          <a:p>
            <a:pPr algn="ctr">
              <a:lnSpc>
                <a:spcPct val="100000"/>
              </a:lnSpc>
              <a:spcBef>
                <a:spcPts val="320"/>
              </a:spcBef>
              <a:buClr>
                <a:srgbClr val="0BD0D9"/>
              </a:buClr>
              <a:buSzPct val="95000"/>
            </a:pPr>
            <a:endParaRPr lang="tr-TR" sz="2800" b="0" strike="noStrike" spc="-1" dirty="0">
              <a:solidFill>
                <a:srgbClr val="000000"/>
              </a:solidFill>
              <a:latin typeface="Times New Roman" panose="02020603050405020304" pitchFamily="18" charset="0"/>
              <a:cs typeface="Times New Roman" panose="02020603050405020304" pitchFamily="18" charset="0"/>
            </a:endParaRPr>
          </a:p>
          <a:p>
            <a:endParaRPr lang="tr-TR" dirty="0"/>
          </a:p>
        </p:txBody>
      </p:sp>
      <p:pic>
        <p:nvPicPr>
          <p:cNvPr id="4" name="Resim 2">
            <a:extLst>
              <a:ext uri="{FF2B5EF4-FFF2-40B4-BE49-F238E27FC236}">
                <a16:creationId xmlns:a16="http://schemas.microsoft.com/office/drawing/2014/main" id="{ACF0464B-98BA-4CBE-B7BD-E99B7B7A8B9D}"/>
              </a:ext>
            </a:extLst>
          </p:cNvPr>
          <p:cNvPicPr/>
          <p:nvPr/>
        </p:nvPicPr>
        <p:blipFill>
          <a:blip r:embed="rId2"/>
          <a:stretch/>
        </p:blipFill>
        <p:spPr>
          <a:xfrm>
            <a:off x="412879" y="2352870"/>
            <a:ext cx="1550335" cy="1219200"/>
          </a:xfrm>
          <a:prstGeom prst="rect">
            <a:avLst/>
          </a:prstGeom>
          <a:ln w="9360">
            <a:noFill/>
          </a:ln>
        </p:spPr>
      </p:pic>
      <p:pic>
        <p:nvPicPr>
          <p:cNvPr id="5" name="İçerik Yer Tutucu 1">
            <a:extLst>
              <a:ext uri="{FF2B5EF4-FFF2-40B4-BE49-F238E27FC236}">
                <a16:creationId xmlns:a16="http://schemas.microsoft.com/office/drawing/2014/main" id="{33328867-D89D-49DF-8D0A-8021FFD67839}"/>
              </a:ext>
            </a:extLst>
          </p:cNvPr>
          <p:cNvPicPr/>
          <p:nvPr/>
        </p:nvPicPr>
        <p:blipFill>
          <a:blip r:embed="rId3"/>
          <a:stretch/>
        </p:blipFill>
        <p:spPr>
          <a:xfrm>
            <a:off x="5433060" y="4948416"/>
            <a:ext cx="969820" cy="1219200"/>
          </a:xfrm>
          <a:prstGeom prst="rect">
            <a:avLst/>
          </a:prstGeom>
          <a:ln>
            <a:noFill/>
          </a:ln>
        </p:spPr>
      </p:pic>
      <p:pic>
        <p:nvPicPr>
          <p:cNvPr id="6" name="Resim 3">
            <a:extLst>
              <a:ext uri="{FF2B5EF4-FFF2-40B4-BE49-F238E27FC236}">
                <a16:creationId xmlns:a16="http://schemas.microsoft.com/office/drawing/2014/main" id="{E6FB0038-7794-4873-B684-1048B5C1B84C}"/>
              </a:ext>
            </a:extLst>
          </p:cNvPr>
          <p:cNvPicPr/>
          <p:nvPr/>
        </p:nvPicPr>
        <p:blipFill>
          <a:blip r:embed="rId4"/>
          <a:stretch/>
        </p:blipFill>
        <p:spPr>
          <a:xfrm>
            <a:off x="10284281" y="2520510"/>
            <a:ext cx="1343892" cy="1219200"/>
          </a:xfrm>
          <a:prstGeom prst="rect">
            <a:avLst/>
          </a:prstGeom>
          <a:ln w="9360">
            <a:noFill/>
          </a:ln>
        </p:spPr>
      </p:pic>
    </p:spTree>
    <p:extLst>
      <p:ext uri="{BB962C8B-B14F-4D97-AF65-F5344CB8AC3E}">
        <p14:creationId xmlns:p14="http://schemas.microsoft.com/office/powerpoint/2010/main" val="3702661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D83BAF-70C2-4F94-B536-75BB0E19490C}"/>
              </a:ext>
            </a:extLst>
          </p:cNvPr>
          <p:cNvSpPr>
            <a:spLocks noGrp="1"/>
          </p:cNvSpPr>
          <p:nvPr>
            <p:ph type="title"/>
          </p:nvPr>
        </p:nvSpPr>
        <p:spPr>
          <a:xfrm>
            <a:off x="3120389" y="0"/>
            <a:ext cx="5951220" cy="823595"/>
          </a:xfrm>
        </p:spPr>
        <p:txBody>
          <a:bodyPr>
            <a:normAutofit/>
          </a:bodyPr>
          <a:lstStyle/>
          <a:p>
            <a:pPr algn="ctr"/>
            <a:r>
              <a:rPr lang="tr-TR" sz="3200" b="1" dirty="0">
                <a:solidFill>
                  <a:schemeClr val="accent1">
                    <a:lumMod val="50000"/>
                  </a:schemeClr>
                </a:solidFill>
                <a:latin typeface="Times New Roman" panose="02020603050405020304" pitchFamily="18" charset="0"/>
                <a:cs typeface="Times New Roman" panose="02020603050405020304" pitchFamily="18" charset="0"/>
              </a:rPr>
              <a:t>Akademik Personel</a:t>
            </a:r>
            <a:endParaRPr lang="tr-TR" sz="3200" dirty="0">
              <a:solidFill>
                <a:schemeClr val="accent1">
                  <a:lumMod val="50000"/>
                </a:schemeClr>
              </a:solidFill>
            </a:endParaRPr>
          </a:p>
        </p:txBody>
      </p:sp>
      <p:graphicFrame>
        <p:nvGraphicFramePr>
          <p:cNvPr id="6" name="Tablo 9">
            <a:extLst>
              <a:ext uri="{FF2B5EF4-FFF2-40B4-BE49-F238E27FC236}">
                <a16:creationId xmlns:a16="http://schemas.microsoft.com/office/drawing/2014/main" id="{938CB088-D004-47A3-BA53-2F55B1ACD82A}"/>
              </a:ext>
            </a:extLst>
          </p:cNvPr>
          <p:cNvGraphicFramePr>
            <a:graphicFrameLocks noGrp="1"/>
          </p:cNvGraphicFramePr>
          <p:nvPr>
            <p:extLst>
              <p:ext uri="{D42A27DB-BD31-4B8C-83A1-F6EECF244321}">
                <p14:modId xmlns:p14="http://schemas.microsoft.com/office/powerpoint/2010/main" val="544029127"/>
              </p:ext>
            </p:extLst>
          </p:nvPr>
        </p:nvGraphicFramePr>
        <p:xfrm>
          <a:off x="847248" y="644131"/>
          <a:ext cx="10497501" cy="4782568"/>
        </p:xfrm>
        <a:graphic>
          <a:graphicData uri="http://schemas.openxmlformats.org/drawingml/2006/table">
            <a:tbl>
              <a:tblPr firstRow="1" bandRow="1">
                <a:tableStyleId>{5C22544A-7EE6-4342-B048-85BDC9FD1C3A}</a:tableStyleId>
              </a:tblPr>
              <a:tblGrid>
                <a:gridCol w="660716">
                  <a:extLst>
                    <a:ext uri="{9D8B030D-6E8A-4147-A177-3AD203B41FA5}">
                      <a16:colId xmlns:a16="http://schemas.microsoft.com/office/drawing/2014/main" val="3499494653"/>
                    </a:ext>
                  </a:extLst>
                </a:gridCol>
                <a:gridCol w="5564759">
                  <a:extLst>
                    <a:ext uri="{9D8B030D-6E8A-4147-A177-3AD203B41FA5}">
                      <a16:colId xmlns:a16="http://schemas.microsoft.com/office/drawing/2014/main" val="3139017053"/>
                    </a:ext>
                  </a:extLst>
                </a:gridCol>
                <a:gridCol w="4272026">
                  <a:extLst>
                    <a:ext uri="{9D8B030D-6E8A-4147-A177-3AD203B41FA5}">
                      <a16:colId xmlns:a16="http://schemas.microsoft.com/office/drawing/2014/main" val="3898840592"/>
                    </a:ext>
                  </a:extLst>
                </a:gridCol>
              </a:tblGrid>
              <a:tr h="327031">
                <a:tc>
                  <a:txBody>
                    <a:bodyPr/>
                    <a:lstStyle/>
                    <a:p>
                      <a:pPr algn="l"/>
                      <a:r>
                        <a:rPr lang="tr-TR" sz="1600" dirty="0"/>
                        <a:t>#</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b="1" dirty="0" err="1"/>
                        <a:t>Ünvanı</a:t>
                      </a:r>
                      <a:r>
                        <a:rPr lang="tr-TR" sz="1600" b="1" dirty="0"/>
                        <a:t> / Adı Soyadı / İdari Görevi</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t>E-Posta</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92151902"/>
                  </a:ext>
                </a:extLst>
              </a:tr>
              <a:tr h="564872">
                <a:tc>
                  <a:txBody>
                    <a:bodyPr/>
                    <a:lstStyle/>
                    <a:p>
                      <a:pPr algn="l"/>
                      <a:r>
                        <a:rPr lang="tr-TR" sz="1600" dirty="0"/>
                        <a:t>1</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t>Prof. Dr. Selahattin KANTEN </a:t>
                      </a:r>
                    </a:p>
                  </a:txBody>
                  <a:tcPr/>
                </a:tc>
                <a:tc>
                  <a:txBody>
                    <a:bodyPr/>
                    <a:lstStyle/>
                    <a:p>
                      <a:pPr algn="l"/>
                      <a:r>
                        <a:rPr lang="tr-TR" sz="1600" dirty="0">
                          <a:hlinkClick r:id="rId2"/>
                        </a:rPr>
                        <a:t>skanten@comu.edu.tr</a:t>
                      </a:r>
                      <a:r>
                        <a:rPr lang="tr-TR" sz="1600" dirty="0"/>
                        <a:t> </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29380485"/>
                  </a:ext>
                </a:extLst>
              </a:tr>
              <a:tr h="802712">
                <a:tc>
                  <a:txBody>
                    <a:bodyPr/>
                    <a:lstStyle/>
                    <a:p>
                      <a:pPr algn="l"/>
                      <a:r>
                        <a:rPr lang="tr-TR" sz="1600" dirty="0"/>
                        <a:t>2</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t>Prof. Dr. Yener PAZARCIK</a:t>
                      </a:r>
                    </a:p>
                    <a:p>
                      <a:pPr marL="171450" indent="-171450" algn="l">
                        <a:buFont typeface="Arial" panose="020B0604020202020204" pitchFamily="34" charset="0"/>
                        <a:buChar char="•"/>
                      </a:pPr>
                      <a:r>
                        <a:rPr lang="tr-TR" sz="1600" dirty="0"/>
                        <a:t>Uluslararası Ticaret ve Lojistik Bölüm Başkanı</a:t>
                      </a:r>
                    </a:p>
                    <a:p>
                      <a:pPr marL="171450" indent="-171450" algn="l">
                        <a:buFont typeface="Arial" panose="020B0604020202020204" pitchFamily="34" charset="0"/>
                        <a:buChar char="•"/>
                      </a:pPr>
                      <a:r>
                        <a:rPr lang="tr-TR" sz="1600" dirty="0"/>
                        <a:t>Uluslararası Ticaret ve Lojistik ABD Başkanı</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hlinkClick r:id="rId3"/>
                        </a:rPr>
                        <a:t>ypazarcik@comu.edu.tr</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83141762"/>
                  </a:ext>
                </a:extLst>
              </a:tr>
              <a:tr h="564872">
                <a:tc>
                  <a:txBody>
                    <a:bodyPr/>
                    <a:lstStyle/>
                    <a:p>
                      <a:pPr algn="l"/>
                      <a:r>
                        <a:rPr lang="tr-TR" sz="1600" dirty="0"/>
                        <a:t>3</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t>Doç. Dr. Ebru KANYILMAZ POLAT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600" kern="1200" dirty="0">
                          <a:solidFill>
                            <a:schemeClr val="dk1"/>
                          </a:solidFill>
                          <a:latin typeface="+mn-lt"/>
                          <a:ea typeface="+mn-ea"/>
                          <a:cs typeface="+mn-cs"/>
                        </a:rPr>
                        <a:t>Bölüm Başkan Yardımcısı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dirty="0">
                          <a:hlinkClick r:id="rId4"/>
                        </a:rPr>
                        <a:t>ekanyilmaz@comu.edu.tr</a:t>
                      </a:r>
                      <a:endParaRPr lang="tr-TR" sz="1600" dirty="0">
                        <a:latin typeface="Times New Roman" panose="02020603050405020304" pitchFamily="18" charset="0"/>
                        <a:cs typeface="Times New Roman" panose="02020603050405020304" pitchFamily="18" charset="0"/>
                      </a:endParaRPr>
                    </a:p>
                    <a:p>
                      <a:pPr algn="l"/>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69249376"/>
                  </a:ext>
                </a:extLst>
              </a:tr>
              <a:tr h="327031">
                <a:tc>
                  <a:txBody>
                    <a:bodyPr/>
                    <a:lstStyle/>
                    <a:p>
                      <a:pPr algn="l"/>
                      <a:r>
                        <a:rPr lang="tr-TR" sz="1600" dirty="0"/>
                        <a:t>4</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t>Doç. Dr. Yasin GÜLTEKİN</a:t>
                      </a:r>
                    </a:p>
                  </a:txBody>
                  <a:tcPr/>
                </a:tc>
                <a:tc>
                  <a:txBody>
                    <a:bodyPr/>
                    <a:lstStyle/>
                    <a:p>
                      <a:pPr algn="l"/>
                      <a:r>
                        <a:rPr lang="tr-TR" sz="1600" dirty="0">
                          <a:hlinkClick r:id="rId5"/>
                        </a:rPr>
                        <a:t>yasingultekin@comu.edu.tr</a:t>
                      </a:r>
                      <a:r>
                        <a:rPr lang="tr-TR" sz="1600" dirty="0"/>
                        <a:t> </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9255927"/>
                  </a:ext>
                </a:extLst>
              </a:tr>
              <a:tr h="327031">
                <a:tc>
                  <a:txBody>
                    <a:bodyPr/>
                    <a:lstStyle/>
                    <a:p>
                      <a:pPr algn="l"/>
                      <a:r>
                        <a:rPr lang="tr-TR" sz="1600" dirty="0"/>
                        <a:t>5</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t>Dr. </a:t>
                      </a:r>
                      <a:r>
                        <a:rPr lang="tr-TR" sz="1600" dirty="0" err="1"/>
                        <a:t>Öğr</a:t>
                      </a:r>
                      <a:r>
                        <a:rPr lang="tr-TR" sz="1600" dirty="0"/>
                        <a:t>. Üyesi </a:t>
                      </a:r>
                      <a:r>
                        <a:rPr lang="tr-TR" sz="1600" dirty="0" err="1"/>
                        <a:t>Tuğdem</a:t>
                      </a:r>
                      <a:r>
                        <a:rPr lang="tr-TR" sz="1600" dirty="0"/>
                        <a:t> SAYGIN</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hlinkClick r:id="rId6"/>
                        </a:rPr>
                        <a:t>tugdemsayginyucel@comu.edu.tr</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33326985"/>
                  </a:ext>
                </a:extLst>
              </a:tr>
              <a:tr h="327031">
                <a:tc>
                  <a:txBody>
                    <a:bodyPr/>
                    <a:lstStyle/>
                    <a:p>
                      <a:pPr algn="l"/>
                      <a:r>
                        <a:rPr lang="tr-TR" sz="1600" dirty="0">
                          <a:latin typeface="Times New Roman" panose="02020603050405020304" pitchFamily="18" charset="0"/>
                          <a:cs typeface="Times New Roman" panose="02020603050405020304" pitchFamily="18" charset="0"/>
                        </a:rPr>
                        <a:t>6</a:t>
                      </a:r>
                    </a:p>
                  </a:txBody>
                  <a:tcPr/>
                </a:tc>
                <a:tc>
                  <a:txBody>
                    <a:bodyPr/>
                    <a:lstStyle/>
                    <a:p>
                      <a:pPr algn="l"/>
                      <a:r>
                        <a:rPr lang="tr-TR" sz="1600" dirty="0"/>
                        <a:t>Dr. Öğr. Üyesi Muhammet KARANFİL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600" kern="1200" dirty="0">
                          <a:solidFill>
                            <a:schemeClr val="dk1"/>
                          </a:solidFill>
                          <a:latin typeface="+mn-lt"/>
                          <a:ea typeface="+mn-ea"/>
                          <a:cs typeface="+mn-cs"/>
                        </a:rPr>
                        <a:t>Bölüm Başkan Yardımcısı</a:t>
                      </a:r>
                    </a:p>
                  </a:txBody>
                  <a:tcPr/>
                </a:tc>
                <a:tc>
                  <a:txBody>
                    <a:bodyPr/>
                    <a:lstStyle/>
                    <a:p>
                      <a:pPr algn="l"/>
                      <a:r>
                        <a:rPr lang="tr-TR" sz="1600" dirty="0">
                          <a:hlinkClick r:id="rId7"/>
                        </a:rPr>
                        <a:t>mkaranfill@comu.edu.tr</a:t>
                      </a:r>
                      <a:r>
                        <a:rPr lang="tr-TR" sz="1600" dirty="0"/>
                        <a:t> </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83782447"/>
                  </a:ext>
                </a:extLst>
              </a:tr>
              <a:tr h="327031">
                <a:tc>
                  <a:txBody>
                    <a:bodyPr/>
                    <a:lstStyle/>
                    <a:p>
                      <a:pPr algn="l"/>
                      <a:r>
                        <a:rPr lang="tr-TR" sz="1600" dirty="0">
                          <a:latin typeface="Times New Roman" panose="02020603050405020304" pitchFamily="18" charset="0"/>
                          <a:cs typeface="Times New Roman" panose="02020603050405020304" pitchFamily="18" charset="0"/>
                        </a:rPr>
                        <a:t>7</a:t>
                      </a:r>
                    </a:p>
                  </a:txBody>
                  <a:tcPr/>
                </a:tc>
                <a:tc>
                  <a:txBody>
                    <a:bodyPr/>
                    <a:lstStyle/>
                    <a:p>
                      <a:pPr algn="l"/>
                      <a:r>
                        <a:rPr lang="tr-TR" sz="1600" dirty="0"/>
                        <a:t>Öğr. Gör. Kutlay ARTUÇ</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hlinkClick r:id="rId8"/>
                        </a:rPr>
                        <a:t>kutlayartuc@comu.edu.tr</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16127824"/>
                  </a:ext>
                </a:extLst>
              </a:tr>
              <a:tr h="447688">
                <a:tc>
                  <a:txBody>
                    <a:bodyPr/>
                    <a:lstStyle/>
                    <a:p>
                      <a:pPr algn="l"/>
                      <a:r>
                        <a:rPr lang="tr-TR" sz="1600" dirty="0">
                          <a:latin typeface="Times New Roman" panose="02020603050405020304" pitchFamily="18" charset="0"/>
                          <a:cs typeface="Times New Roman" panose="02020603050405020304" pitchFamily="18" charset="0"/>
                        </a:rPr>
                        <a:t>8</a:t>
                      </a:r>
                    </a:p>
                  </a:txBody>
                  <a:tcPr/>
                </a:tc>
                <a:tc>
                  <a:txBody>
                    <a:bodyPr/>
                    <a:lstStyle/>
                    <a:p>
                      <a:pPr algn="l"/>
                      <a:r>
                        <a:rPr lang="tr-TR" sz="1600" dirty="0"/>
                        <a:t>Arş. Gör. Dr. Mehmet GÜRTÜRK</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hlinkClick r:id="rId9"/>
                        </a:rPr>
                        <a:t>mehmetgurturk@comu.edu.tr</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8132738"/>
                  </a:ext>
                </a:extLst>
              </a:tr>
              <a:tr h="447688">
                <a:tc>
                  <a:txBody>
                    <a:bodyPr/>
                    <a:lstStyle/>
                    <a:p>
                      <a:pPr algn="l"/>
                      <a:r>
                        <a:rPr lang="tr-TR" sz="1600" dirty="0">
                          <a:latin typeface="Times New Roman" panose="02020603050405020304" pitchFamily="18" charset="0"/>
                          <a:cs typeface="Times New Roman" panose="02020603050405020304" pitchFamily="18" charset="0"/>
                        </a:rPr>
                        <a:t>9</a:t>
                      </a:r>
                    </a:p>
                  </a:txBody>
                  <a:tcPr/>
                </a:tc>
                <a:tc>
                  <a:txBody>
                    <a:bodyPr/>
                    <a:lstStyle/>
                    <a:p>
                      <a:pPr algn="l"/>
                      <a:r>
                        <a:rPr lang="tr-TR" sz="1600" dirty="0"/>
                        <a:t>Arş. Gör. Mehmet KARADAĞ</a:t>
                      </a:r>
                      <a:endParaRPr lang="tr-TR" sz="1600" dirty="0">
                        <a:latin typeface="Times New Roman" panose="02020603050405020304" pitchFamily="18" charset="0"/>
                        <a:cs typeface="Times New Roman" panose="02020603050405020304" pitchFamily="18" charset="0"/>
                      </a:endParaRPr>
                    </a:p>
                  </a:txBody>
                  <a:tcPr/>
                </a:tc>
                <a:tc>
                  <a:txBody>
                    <a:bodyPr/>
                    <a:lstStyle/>
                    <a:p>
                      <a:pPr algn="l"/>
                      <a:r>
                        <a:rPr lang="tr-TR" sz="1600" dirty="0">
                          <a:hlinkClick r:id="rId10"/>
                        </a:rPr>
                        <a:t>mehmet.karadag@comu.edu.tr</a:t>
                      </a:r>
                      <a:r>
                        <a:rPr lang="tr-TR" sz="1600" dirty="0"/>
                        <a:t> </a:t>
                      </a:r>
                      <a:endParaRPr lang="tr-TR"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33667472"/>
                  </a:ext>
                </a:extLst>
              </a:tr>
            </a:tbl>
          </a:graphicData>
        </a:graphic>
      </p:graphicFrame>
    </p:spTree>
    <p:extLst>
      <p:ext uri="{BB962C8B-B14F-4D97-AF65-F5344CB8AC3E}">
        <p14:creationId xmlns:p14="http://schemas.microsoft.com/office/powerpoint/2010/main" val="2333187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0162B6-B2C9-4D42-9E1B-4B1CBB56AE44}"/>
              </a:ext>
            </a:extLst>
          </p:cNvPr>
          <p:cNvSpPr>
            <a:spLocks noGrp="1"/>
          </p:cNvSpPr>
          <p:nvPr>
            <p:ph type="title"/>
          </p:nvPr>
        </p:nvSpPr>
        <p:spPr>
          <a:xfrm>
            <a:off x="157067" y="271715"/>
            <a:ext cx="10515600" cy="662782"/>
          </a:xfrm>
        </p:spPr>
        <p:txBody>
          <a:bodyPr>
            <a:normAutofit/>
          </a:bodyPr>
          <a:lstStyle/>
          <a:p>
            <a:r>
              <a:rPr lang="tr-TR" sz="3600" b="1" dirty="0">
                <a:solidFill>
                  <a:schemeClr val="accent1">
                    <a:lumMod val="50000"/>
                  </a:schemeClr>
                </a:solidFill>
                <a:latin typeface="Times New Roman" panose="02020603050405020304" pitchFamily="18" charset="0"/>
                <a:cs typeface="Times New Roman" panose="02020603050405020304" pitchFamily="18" charset="0"/>
              </a:rPr>
              <a:t>ERASMUS DEĞİŞİM PROGRAMI</a:t>
            </a: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4FA66590-8FC7-44E4-9770-164380E176EB}"/>
              </a:ext>
            </a:extLst>
          </p:cNvPr>
          <p:cNvSpPr>
            <a:spLocks noGrp="1"/>
          </p:cNvSpPr>
          <p:nvPr>
            <p:ph idx="1"/>
          </p:nvPr>
        </p:nvSpPr>
        <p:spPr>
          <a:xfrm>
            <a:off x="157066" y="1101861"/>
            <a:ext cx="3276599" cy="2686368"/>
          </a:xfrm>
        </p:spPr>
        <p:txBody>
          <a:bodyPr>
            <a:normAutofit/>
          </a:bodyPr>
          <a:lstStyle/>
          <a:p>
            <a:pPr>
              <a:lnSpc>
                <a:spcPct val="110000"/>
              </a:lnSpc>
              <a:spcBef>
                <a:spcPts val="600"/>
              </a:spcBef>
              <a:spcAft>
                <a:spcPts val="600"/>
              </a:spcAft>
            </a:pPr>
            <a:r>
              <a:rPr lang="tr-TR" sz="1600" dirty="0">
                <a:latin typeface="Times New Roman" panose="02020603050405020304" pitchFamily="18" charset="0"/>
                <a:cs typeface="Times New Roman" panose="02020603050405020304" pitchFamily="18" charset="0"/>
              </a:rPr>
              <a:t>Erasmus programı, yükseköğretim kurumlarının iş birliğini, öğrenci ve akademisyenlerin kısa süreli olarak bu iş birliği çerçevesinde farklı ülke ve üniversitelerde deneyim kazanmasını teşvik eden Avrupa Birliği projesidir.</a:t>
            </a:r>
          </a:p>
        </p:txBody>
      </p:sp>
      <p:pic>
        <p:nvPicPr>
          <p:cNvPr id="4" name="İçerik Yer Tutucu 1">
            <a:extLst>
              <a:ext uri="{FF2B5EF4-FFF2-40B4-BE49-F238E27FC236}">
                <a16:creationId xmlns:a16="http://schemas.microsoft.com/office/drawing/2014/main" id="{9B75B8B8-57FD-4360-986F-78156D257129}"/>
              </a:ext>
            </a:extLst>
          </p:cNvPr>
          <p:cNvPicPr/>
          <p:nvPr/>
        </p:nvPicPr>
        <p:blipFill>
          <a:blip r:embed="rId3"/>
          <a:stretch/>
        </p:blipFill>
        <p:spPr>
          <a:xfrm>
            <a:off x="567612" y="3429000"/>
            <a:ext cx="2222240" cy="2156460"/>
          </a:xfrm>
          <a:prstGeom prst="rect">
            <a:avLst/>
          </a:prstGeom>
          <a:ln>
            <a:noFill/>
          </a:ln>
        </p:spPr>
      </p:pic>
      <p:pic>
        <p:nvPicPr>
          <p:cNvPr id="5" name="Çevrimiçi Medya 4" title="Çanakkale Onsekiz Mart Üniversitesi Erasmus ofisi başvuru oryantasyon filmi">
            <a:hlinkClick r:id="" action="ppaction://media"/>
            <a:extLst>
              <a:ext uri="{FF2B5EF4-FFF2-40B4-BE49-F238E27FC236}">
                <a16:creationId xmlns:a16="http://schemas.microsoft.com/office/drawing/2014/main" id="{9026F654-5A5E-B09B-2493-A76FFF7B8C3D}"/>
              </a:ext>
            </a:extLst>
          </p:cNvPr>
          <p:cNvPicPr>
            <a:picLocks noRot="1" noChangeAspect="1"/>
          </p:cNvPicPr>
          <p:nvPr>
            <a:videoFile r:link="rId1"/>
          </p:nvPr>
        </p:nvPicPr>
        <p:blipFill>
          <a:blip r:embed="rId4"/>
          <a:stretch>
            <a:fillRect/>
          </a:stretch>
        </p:blipFill>
        <p:spPr>
          <a:xfrm>
            <a:off x="4126205" y="980185"/>
            <a:ext cx="7621037" cy="4496884"/>
          </a:xfrm>
          <a:prstGeom prst="rect">
            <a:avLst/>
          </a:prstGeom>
        </p:spPr>
      </p:pic>
    </p:spTree>
    <p:extLst>
      <p:ext uri="{BB962C8B-B14F-4D97-AF65-F5344CB8AC3E}">
        <p14:creationId xmlns:p14="http://schemas.microsoft.com/office/powerpoint/2010/main" val="328554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1F8313-E638-458C-B596-661549B40E63}"/>
              </a:ext>
            </a:extLst>
          </p:cNvPr>
          <p:cNvSpPr>
            <a:spLocks noGrp="1"/>
          </p:cNvSpPr>
          <p:nvPr>
            <p:ph type="title"/>
          </p:nvPr>
        </p:nvSpPr>
        <p:spPr/>
        <p:txBody>
          <a:bodyPr>
            <a:normAutofit/>
          </a:bodyPr>
          <a:lstStyle/>
          <a:p>
            <a:r>
              <a:rPr lang="tr-TR" sz="3600" b="1" dirty="0" err="1">
                <a:solidFill>
                  <a:schemeClr val="accent1">
                    <a:lumMod val="50000"/>
                  </a:schemeClr>
                </a:solidFill>
                <a:latin typeface="Times New Roman" panose="02020603050405020304" pitchFamily="18" charset="0"/>
                <a:cs typeface="Times New Roman" panose="02020603050405020304" pitchFamily="18" charset="0"/>
              </a:rPr>
              <a:t>Erasmus</a:t>
            </a:r>
            <a:r>
              <a:rPr lang="tr-TR" sz="3600" b="1" dirty="0">
                <a:solidFill>
                  <a:schemeClr val="accent1">
                    <a:lumMod val="50000"/>
                  </a:schemeClr>
                </a:solidFill>
                <a:latin typeface="Times New Roman" panose="02020603050405020304" pitchFamily="18" charset="0"/>
                <a:cs typeface="Times New Roman" panose="02020603050405020304" pitchFamily="18" charset="0"/>
              </a:rPr>
              <a:t> Asgari Şartları</a:t>
            </a: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4933974D-2750-4386-85D9-863635B63848}"/>
              </a:ext>
            </a:extLst>
          </p:cNvPr>
          <p:cNvSpPr>
            <a:spLocks noGrp="1"/>
          </p:cNvSpPr>
          <p:nvPr>
            <p:ph idx="1"/>
          </p:nvPr>
        </p:nvSpPr>
        <p:spPr>
          <a:xfrm>
            <a:off x="609600" y="1690688"/>
            <a:ext cx="10515600" cy="4351338"/>
          </a:xfrm>
        </p:spPr>
        <p:txBody>
          <a:bodyPr/>
          <a:lstStyle/>
          <a:p>
            <a:pPr algn="just"/>
            <a:r>
              <a:rPr lang="tr-TR" sz="2800" dirty="0">
                <a:latin typeface="Times New Roman" panose="02020603050405020304" pitchFamily="18" charset="0"/>
                <a:cs typeface="Times New Roman" panose="02020603050405020304" pitchFamily="18" charset="0"/>
              </a:rPr>
              <a:t>Faaliyete katılabilmek için öğrencilerin öncelikle aşağıdaki asgari şartları sağlamaları gerekmektedir: </a:t>
            </a:r>
          </a:p>
          <a:p>
            <a:pPr marL="457200" indent="-4572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Öğrencinin bir yüksek öğretim programına kayıtlı tam zamanlı öğrenci olması </a:t>
            </a:r>
          </a:p>
          <a:p>
            <a:pPr marL="457200" indent="-4572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Birinci kademe öğrencilerinin (</a:t>
            </a:r>
            <a:r>
              <a:rPr lang="tr-TR" sz="2800" dirty="0" err="1">
                <a:latin typeface="Times New Roman" panose="02020603050405020304" pitchFamily="18" charset="0"/>
                <a:cs typeface="Times New Roman" panose="02020603050405020304" pitchFamily="18" charset="0"/>
              </a:rPr>
              <a:t>önlisans</a:t>
            </a:r>
            <a:r>
              <a:rPr lang="tr-TR" sz="2800" dirty="0">
                <a:latin typeface="Times New Roman" panose="02020603050405020304" pitchFamily="18" charset="0"/>
                <a:cs typeface="Times New Roman" panose="02020603050405020304" pitchFamily="18" charset="0"/>
              </a:rPr>
              <a:t>/lisans) kümülatif akademik not ortalamasının en az 2.20/4.00 </a:t>
            </a:r>
          </a:p>
          <a:p>
            <a:pPr marL="457200" indent="-4572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Yabancı Dil sınavından en az 50 alınmış olması.</a:t>
            </a:r>
          </a:p>
          <a:p>
            <a:endParaRPr lang="tr-TR" dirty="0"/>
          </a:p>
        </p:txBody>
      </p:sp>
    </p:spTree>
    <p:extLst>
      <p:ext uri="{BB962C8B-B14F-4D97-AF65-F5344CB8AC3E}">
        <p14:creationId xmlns:p14="http://schemas.microsoft.com/office/powerpoint/2010/main" val="1516417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1098106-DAD1-4BF0-BE69-69AADBA334CB}"/>
              </a:ext>
            </a:extLst>
          </p:cNvPr>
          <p:cNvSpPr>
            <a:spLocks noGrp="1"/>
          </p:cNvSpPr>
          <p:nvPr>
            <p:ph idx="1"/>
          </p:nvPr>
        </p:nvSpPr>
        <p:spPr>
          <a:xfrm>
            <a:off x="838200" y="1280160"/>
            <a:ext cx="10515600" cy="4896803"/>
          </a:xfrm>
        </p:spPr>
        <p:txBody>
          <a:bodyPr/>
          <a:lstStyle/>
          <a:p>
            <a:pPr marL="274320" indent="-273960" algn="just">
              <a:lnSpc>
                <a:spcPct val="100000"/>
              </a:lnSpc>
              <a:spcBef>
                <a:spcPts val="519"/>
              </a:spcBef>
              <a:buClr>
                <a:srgbClr val="0BD0D9"/>
              </a:buClr>
              <a:buSzPct val="95000"/>
              <a:buFont typeface="Wingdings 2" charset="2"/>
              <a:buChar char=""/>
            </a:pPr>
            <a:r>
              <a:rPr lang="tr-TR" sz="2800" b="0" strike="noStrike" spc="-1" dirty="0">
                <a:solidFill>
                  <a:srgbClr val="000000"/>
                </a:solidFill>
                <a:latin typeface="Times New Roman" panose="02020603050405020304" pitchFamily="18" charset="0"/>
                <a:cs typeface="Times New Roman" panose="02020603050405020304" pitchFamily="18" charset="0"/>
              </a:rPr>
              <a:t>Faaliyet süresi her bir öğrenim kademesi için ayrı ayrı geçerli olmak üzere aynı akademik yıl içerisinde tamamlanabilecek </a:t>
            </a:r>
            <a:r>
              <a:rPr lang="tr-TR" sz="2800" b="1" strike="noStrike" spc="-1" dirty="0">
                <a:solidFill>
                  <a:srgbClr val="000000"/>
                </a:solidFill>
                <a:latin typeface="Times New Roman" panose="02020603050405020304" pitchFamily="18" charset="0"/>
                <a:cs typeface="Times New Roman" panose="02020603050405020304" pitchFamily="18" charset="0"/>
              </a:rPr>
              <a:t>3 ile 12 ay arasında bir süre</a:t>
            </a:r>
            <a:r>
              <a:rPr lang="tr-TR" sz="2800" b="0" strike="noStrike" spc="-1" dirty="0">
                <a:solidFill>
                  <a:srgbClr val="000000"/>
                </a:solidFill>
                <a:latin typeface="Times New Roman" panose="02020603050405020304" pitchFamily="18" charset="0"/>
                <a:cs typeface="Times New Roman" panose="02020603050405020304" pitchFamily="18" charset="0"/>
              </a:rPr>
              <a:t> olabilir.</a:t>
            </a:r>
          </a:p>
          <a:p>
            <a:pPr marL="274320" indent="-273960" algn="just">
              <a:lnSpc>
                <a:spcPct val="100000"/>
              </a:lnSpc>
              <a:spcBef>
                <a:spcPts val="519"/>
              </a:spcBef>
              <a:buClr>
                <a:srgbClr val="0BD0D9"/>
              </a:buClr>
              <a:buSzPct val="95000"/>
              <a:buFont typeface="Wingdings 2" charset="2"/>
              <a:buChar char=""/>
            </a:pPr>
            <a:r>
              <a:rPr lang="tr-TR" sz="2800" b="0" strike="noStrike" spc="-1" dirty="0">
                <a:solidFill>
                  <a:srgbClr val="000000"/>
                </a:solidFill>
                <a:latin typeface="Times New Roman" panose="02020603050405020304" pitchFamily="18" charset="0"/>
                <a:cs typeface="Times New Roman" panose="02020603050405020304" pitchFamily="18" charset="0"/>
              </a:rPr>
              <a:t>Lisans programlarının </a:t>
            </a:r>
            <a:r>
              <a:rPr lang="tr-TR" sz="2800" b="1" strike="noStrike" spc="-1" dirty="0">
                <a:solidFill>
                  <a:srgbClr val="000000"/>
                </a:solidFill>
                <a:latin typeface="Times New Roman" panose="02020603050405020304" pitchFamily="18" charset="0"/>
                <a:cs typeface="Times New Roman" panose="02020603050405020304" pitchFamily="18" charset="0"/>
              </a:rPr>
              <a:t>birinci sınıfında okuyan öğrenciler ve mezun olmuş öğrenciler</a:t>
            </a:r>
            <a:r>
              <a:rPr lang="tr-TR" sz="2800" b="0" strike="noStrike" spc="-1" dirty="0">
                <a:solidFill>
                  <a:srgbClr val="000000"/>
                </a:solidFill>
                <a:latin typeface="Times New Roman" panose="02020603050405020304" pitchFamily="18" charset="0"/>
                <a:cs typeface="Times New Roman" panose="02020603050405020304" pitchFamily="18" charset="0"/>
              </a:rPr>
              <a:t> öğrenim hareketliliği faaliyetinden yararlanamaz.  Ancak, 1. sınıfta olan  öğrenciler, birinci sınıfta iken  başvuru yapabilir ve 2. sınıfta gidebilirler. </a:t>
            </a:r>
          </a:p>
          <a:p>
            <a:endParaRPr lang="tr-TR" dirty="0"/>
          </a:p>
        </p:txBody>
      </p:sp>
    </p:spTree>
    <p:extLst>
      <p:ext uri="{BB962C8B-B14F-4D97-AF65-F5344CB8AC3E}">
        <p14:creationId xmlns:p14="http://schemas.microsoft.com/office/powerpoint/2010/main" val="2078764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43E255B3-6362-C2FA-51B8-FD6FA7C303DB}"/>
              </a:ext>
            </a:extLst>
          </p:cNvPr>
          <p:cNvGraphicFramePr>
            <a:graphicFrameLocks noGrp="1"/>
          </p:cNvGraphicFramePr>
          <p:nvPr>
            <p:extLst>
              <p:ext uri="{D42A27DB-BD31-4B8C-83A1-F6EECF244321}">
                <p14:modId xmlns:p14="http://schemas.microsoft.com/office/powerpoint/2010/main" val="1757033379"/>
              </p:ext>
            </p:extLst>
          </p:nvPr>
        </p:nvGraphicFramePr>
        <p:xfrm>
          <a:off x="912006" y="568325"/>
          <a:ext cx="10632294" cy="4722131"/>
        </p:xfrm>
        <a:graphic>
          <a:graphicData uri="http://schemas.openxmlformats.org/drawingml/2006/table">
            <a:tbl>
              <a:tblPr/>
              <a:tblGrid>
                <a:gridCol w="4595801">
                  <a:extLst>
                    <a:ext uri="{9D8B030D-6E8A-4147-A177-3AD203B41FA5}">
                      <a16:colId xmlns:a16="http://schemas.microsoft.com/office/drawing/2014/main" val="2229636464"/>
                    </a:ext>
                  </a:extLst>
                </a:gridCol>
                <a:gridCol w="1815271">
                  <a:extLst>
                    <a:ext uri="{9D8B030D-6E8A-4147-A177-3AD203B41FA5}">
                      <a16:colId xmlns:a16="http://schemas.microsoft.com/office/drawing/2014/main" val="904495985"/>
                    </a:ext>
                  </a:extLst>
                </a:gridCol>
                <a:gridCol w="922042">
                  <a:extLst>
                    <a:ext uri="{9D8B030D-6E8A-4147-A177-3AD203B41FA5}">
                      <a16:colId xmlns:a16="http://schemas.microsoft.com/office/drawing/2014/main" val="725150409"/>
                    </a:ext>
                  </a:extLst>
                </a:gridCol>
                <a:gridCol w="3299180">
                  <a:extLst>
                    <a:ext uri="{9D8B030D-6E8A-4147-A177-3AD203B41FA5}">
                      <a16:colId xmlns:a16="http://schemas.microsoft.com/office/drawing/2014/main" val="806792322"/>
                    </a:ext>
                  </a:extLst>
                </a:gridCol>
              </a:tblGrid>
              <a:tr h="903906">
                <a:tc>
                  <a:txBody>
                    <a:bodyPr/>
                    <a:lstStyle/>
                    <a:p>
                      <a:pPr algn="l" fontAlgn="t">
                        <a:buNone/>
                      </a:pPr>
                      <a:r>
                        <a:rPr lang="tr-TR" sz="1400" b="1" dirty="0">
                          <a:effectLst/>
                        </a:rPr>
                        <a:t>Üniversite</a:t>
                      </a:r>
                      <a:endParaRPr lang="tr-TR" sz="1400" dirty="0">
                        <a:effectLst/>
                      </a:endParaRP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5F5F5"/>
                    </a:solidFill>
                  </a:tcPr>
                </a:tc>
                <a:tc>
                  <a:txBody>
                    <a:bodyPr/>
                    <a:lstStyle/>
                    <a:p>
                      <a:pPr algn="l" fontAlgn="t">
                        <a:buNone/>
                      </a:pPr>
                      <a:r>
                        <a:rPr lang="tr-TR" sz="1400" b="1">
                          <a:effectLst/>
                        </a:rPr>
                        <a:t>Ülke </a:t>
                      </a:r>
                      <a:endParaRPr lang="tr-TR" sz="1400">
                        <a:effectLst/>
                      </a:endParaRP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5F5F5"/>
                    </a:solidFill>
                  </a:tcPr>
                </a:tc>
                <a:tc>
                  <a:txBody>
                    <a:bodyPr/>
                    <a:lstStyle/>
                    <a:p>
                      <a:pPr fontAlgn="t">
                        <a:buNone/>
                      </a:pPr>
                      <a:r>
                        <a:rPr lang="tr-TR" sz="1400" b="1">
                          <a:effectLst/>
                        </a:rPr>
                        <a:t>Geçerlilik Tarihi</a:t>
                      </a:r>
                      <a:endParaRPr lang="tr-TR" sz="1400">
                        <a:effectLst/>
                      </a:endParaRP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5F5F5"/>
                    </a:solidFill>
                  </a:tcPr>
                </a:tc>
                <a:tc>
                  <a:txBody>
                    <a:bodyPr/>
                    <a:lstStyle/>
                    <a:p>
                      <a:pPr algn="l" fontAlgn="t">
                        <a:buNone/>
                      </a:pPr>
                      <a:r>
                        <a:rPr lang="tr-TR" sz="1400" b="1">
                          <a:effectLst/>
                        </a:rPr>
                        <a:t>Bölüm/Alan</a:t>
                      </a:r>
                      <a:endParaRPr lang="tr-TR" sz="1400">
                        <a:effectLst/>
                      </a:endParaRP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3477739451"/>
                  </a:ext>
                </a:extLst>
              </a:tr>
              <a:tr h="763645">
                <a:tc>
                  <a:txBody>
                    <a:bodyPr/>
                    <a:lstStyle/>
                    <a:p>
                      <a:pPr fontAlgn="t">
                        <a:buNone/>
                      </a:pPr>
                      <a:r>
                        <a:rPr lang="tr-TR" sz="1400" u="none" strike="noStrike">
                          <a:solidFill>
                            <a:srgbClr val="333333"/>
                          </a:solidFill>
                          <a:effectLst/>
                          <a:hlinkClick r:id="rId2"/>
                        </a:rPr>
                        <a:t>University of Tetova</a:t>
                      </a:r>
                      <a:endParaRPr lang="tr-TR" sz="1400">
                        <a:effectLst/>
                      </a:endParaRP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tr-TR" sz="1400">
                          <a:effectLst/>
                        </a:rPr>
                        <a:t> Kuzey Makedonya</a:t>
                      </a: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tr-TR" sz="1400">
                          <a:effectLst/>
                        </a:rPr>
                        <a:t>2022-2027</a:t>
                      </a: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tr-TR" sz="1400">
                          <a:effectLst/>
                        </a:rPr>
                        <a:t>Uluslararası Ticaret ve Lojistik, Finans ve Bankacılık</a:t>
                      </a: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70703345"/>
                  </a:ext>
                </a:extLst>
              </a:tr>
              <a:tr h="763645">
                <a:tc>
                  <a:txBody>
                    <a:bodyPr/>
                    <a:lstStyle/>
                    <a:p>
                      <a:pPr fontAlgn="t">
                        <a:buNone/>
                      </a:pPr>
                      <a:r>
                        <a:rPr lang="tr-TR" sz="1400" u="none" strike="noStrike">
                          <a:solidFill>
                            <a:srgbClr val="333333"/>
                          </a:solidFill>
                          <a:effectLst/>
                          <a:hlinkClick r:id="rId3"/>
                        </a:rPr>
                        <a:t>University of Presov</a:t>
                      </a:r>
                      <a:endParaRPr lang="tr-TR" sz="1400">
                        <a:effectLst/>
                      </a:endParaRP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buNone/>
                      </a:pPr>
                      <a:r>
                        <a:rPr lang="tr-TR" sz="1400">
                          <a:effectLst/>
                        </a:rPr>
                        <a:t> Slovakya</a:t>
                      </a: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t">
                        <a:buNone/>
                      </a:pPr>
                      <a:r>
                        <a:rPr lang="tr-TR" sz="1400">
                          <a:effectLst/>
                        </a:rPr>
                        <a:t>2022-2027</a:t>
                      </a: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buNone/>
                      </a:pPr>
                      <a:r>
                        <a:rPr lang="tr-TR" sz="1400">
                          <a:effectLst/>
                        </a:rPr>
                        <a:t>Uluslararası Ticaret ve Lojistik</a:t>
                      </a: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314492730"/>
                  </a:ext>
                </a:extLst>
              </a:tr>
              <a:tr h="763645">
                <a:tc>
                  <a:txBody>
                    <a:bodyPr/>
                    <a:lstStyle/>
                    <a:p>
                      <a:pPr fontAlgn="t">
                        <a:buNone/>
                      </a:pPr>
                      <a:r>
                        <a:rPr lang="en-US" sz="1400" u="none" strike="noStrike">
                          <a:solidFill>
                            <a:srgbClr val="333333"/>
                          </a:solidFill>
                          <a:effectLst/>
                          <a:hlinkClick r:id="rId4"/>
                        </a:rPr>
                        <a:t>Panevezys University of Applied Sciences</a:t>
                      </a:r>
                      <a:endParaRPr lang="en-US" sz="1400">
                        <a:effectLst/>
                      </a:endParaRP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tr-TR" sz="1400">
                          <a:effectLst/>
                        </a:rPr>
                        <a:t> Litvanya</a:t>
                      </a: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tr-TR" sz="1400">
                          <a:effectLst/>
                        </a:rPr>
                        <a:t>2022-2027</a:t>
                      </a: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tr-TR" sz="1400">
                          <a:effectLst/>
                        </a:rPr>
                        <a:t>Uluslararası Ticaret ve Lojistik</a:t>
                      </a: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62780795"/>
                  </a:ext>
                </a:extLst>
              </a:tr>
              <a:tr h="763645">
                <a:tc>
                  <a:txBody>
                    <a:bodyPr/>
                    <a:lstStyle/>
                    <a:p>
                      <a:pPr fontAlgn="t">
                        <a:buNone/>
                      </a:pPr>
                      <a:r>
                        <a:rPr lang="tr-TR" sz="1400" u="none" strike="noStrike">
                          <a:solidFill>
                            <a:srgbClr val="333333"/>
                          </a:solidFill>
                          <a:effectLst/>
                          <a:hlinkClick r:id="rId5"/>
                        </a:rPr>
                        <a:t>International Balkan University</a:t>
                      </a:r>
                      <a:endParaRPr lang="tr-TR" sz="1400">
                        <a:effectLst/>
                      </a:endParaRP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buNone/>
                      </a:pPr>
                      <a:r>
                        <a:rPr lang="tr-TR" sz="1400">
                          <a:effectLst/>
                        </a:rPr>
                        <a:t> Kuzey Makedonya</a:t>
                      </a: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algn="ctr" fontAlgn="t">
                        <a:buNone/>
                      </a:pPr>
                      <a:r>
                        <a:rPr lang="tr-TR" sz="1400">
                          <a:effectLst/>
                        </a:rPr>
                        <a:t>2022-2027</a:t>
                      </a: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tc>
                  <a:txBody>
                    <a:bodyPr/>
                    <a:lstStyle/>
                    <a:p>
                      <a:pPr fontAlgn="t">
                        <a:buNone/>
                      </a:pPr>
                      <a:r>
                        <a:rPr lang="tr-TR" sz="1400">
                          <a:effectLst/>
                        </a:rPr>
                        <a:t>Uluslararası Ticaret ve Lojistik</a:t>
                      </a: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580447297"/>
                  </a:ext>
                </a:extLst>
              </a:tr>
              <a:tr h="763645">
                <a:tc>
                  <a:txBody>
                    <a:bodyPr/>
                    <a:lstStyle/>
                    <a:p>
                      <a:pPr fontAlgn="t">
                        <a:buNone/>
                      </a:pPr>
                      <a:r>
                        <a:rPr lang="it-IT" sz="1400" u="none" strike="noStrike">
                          <a:solidFill>
                            <a:srgbClr val="333333"/>
                          </a:solidFill>
                          <a:effectLst/>
                          <a:hlinkClick r:id="rId6"/>
                        </a:rPr>
                        <a:t>Università degli Studi del Sannio di Benevento</a:t>
                      </a:r>
                      <a:endParaRPr lang="it-IT" sz="1400">
                        <a:effectLst/>
                      </a:endParaRP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tr-TR" sz="1400">
                          <a:effectLst/>
                        </a:rPr>
                        <a:t>İtalya</a:t>
                      </a: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algn="ctr" fontAlgn="t">
                        <a:buNone/>
                      </a:pPr>
                      <a:r>
                        <a:rPr lang="tr-TR" sz="1400">
                          <a:effectLst/>
                        </a:rPr>
                        <a:t>2025-2027</a:t>
                      </a: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tc>
                  <a:txBody>
                    <a:bodyPr/>
                    <a:lstStyle/>
                    <a:p>
                      <a:pPr fontAlgn="t">
                        <a:buNone/>
                      </a:pPr>
                      <a:r>
                        <a:rPr lang="tr-TR" sz="1400" dirty="0">
                          <a:effectLst/>
                        </a:rPr>
                        <a:t>Uluslararası Ticaret ve Lojistik, Finans ve Bankacılık</a:t>
                      </a:r>
                    </a:p>
                  </a:txBody>
                  <a:tcPr marL="28722" marR="28722" marT="28722" marB="28722">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429977368"/>
                  </a:ext>
                </a:extLst>
              </a:tr>
            </a:tbl>
          </a:graphicData>
        </a:graphic>
      </p:graphicFrame>
    </p:spTree>
    <p:extLst>
      <p:ext uri="{BB962C8B-B14F-4D97-AF65-F5344CB8AC3E}">
        <p14:creationId xmlns:p14="http://schemas.microsoft.com/office/powerpoint/2010/main" val="757753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DAD6F4B-835B-4EC9-9D0E-553C95D6118A}"/>
              </a:ext>
            </a:extLst>
          </p:cNvPr>
          <p:cNvSpPr>
            <a:spLocks noGrp="1"/>
          </p:cNvSpPr>
          <p:nvPr>
            <p:ph idx="1"/>
          </p:nvPr>
        </p:nvSpPr>
        <p:spPr>
          <a:xfrm>
            <a:off x="655320" y="979805"/>
            <a:ext cx="10515600" cy="4351338"/>
          </a:xfrm>
        </p:spPr>
        <p:txBody>
          <a:bodyPr/>
          <a:lstStyle/>
          <a:p>
            <a:pPr algn="just"/>
            <a:r>
              <a:rPr lang="tr-TR" sz="2800" b="1" dirty="0">
                <a:latin typeface="Times New Roman" panose="02020603050405020304" pitchFamily="18" charset="0"/>
                <a:cs typeface="Times New Roman" panose="02020603050405020304" pitchFamily="18" charset="0"/>
              </a:rPr>
              <a:t>Mevlana Değişim Programı</a:t>
            </a:r>
            <a:r>
              <a:rPr lang="tr-TR" sz="2800" dirty="0">
                <a:latin typeface="Times New Roman" panose="02020603050405020304" pitchFamily="18" charset="0"/>
                <a:cs typeface="Times New Roman" panose="02020603050405020304" pitchFamily="18" charset="0"/>
              </a:rPr>
              <a:t>, </a:t>
            </a:r>
            <a:r>
              <a:rPr lang="tr-TR" sz="2800" i="1" dirty="0">
                <a:solidFill>
                  <a:srgbClr val="FF0000"/>
                </a:solidFill>
                <a:latin typeface="Times New Roman" panose="02020603050405020304" pitchFamily="18" charset="0"/>
                <a:cs typeface="Times New Roman" panose="02020603050405020304" pitchFamily="18" charset="0"/>
              </a:rPr>
              <a:t>yurtiçinde eğitim veren yükseköğretim kurumları ile yurtdışında eğitim veren yükseköğretim kurumları arasında </a:t>
            </a:r>
            <a:r>
              <a:rPr lang="tr-TR" sz="2800" dirty="0">
                <a:latin typeface="Times New Roman" panose="02020603050405020304" pitchFamily="18" charset="0"/>
                <a:cs typeface="Times New Roman" panose="02020603050405020304" pitchFamily="18" charset="0"/>
              </a:rPr>
              <a:t>öğrenci ve öğretim elemanı değişimini gerçekleştirmeyi amaçlayan bir programdır.</a:t>
            </a:r>
          </a:p>
          <a:p>
            <a:pPr algn="just"/>
            <a:endParaRPr lang="tr-TR" sz="2800" dirty="0">
              <a:latin typeface="Times New Roman" panose="02020603050405020304" pitchFamily="18" charset="0"/>
              <a:cs typeface="Times New Roman" panose="02020603050405020304" pitchFamily="18" charset="0"/>
            </a:endParaRPr>
          </a:p>
          <a:p>
            <a:pPr algn="just"/>
            <a:r>
              <a:rPr lang="tr-TR" sz="2800" b="1" dirty="0">
                <a:latin typeface="Times New Roman" panose="02020603050405020304" pitchFamily="18" charset="0"/>
                <a:cs typeface="Times New Roman" panose="02020603050405020304" pitchFamily="18" charset="0"/>
              </a:rPr>
              <a:t>Farabi Değişim Programı</a:t>
            </a:r>
            <a:r>
              <a:rPr lang="tr-TR" sz="2800" dirty="0">
                <a:latin typeface="Times New Roman" panose="02020603050405020304" pitchFamily="18" charset="0"/>
                <a:cs typeface="Times New Roman" panose="02020603050405020304" pitchFamily="18" charset="0"/>
              </a:rPr>
              <a:t>, öğrenci veya öğretim üyelerinin </a:t>
            </a:r>
            <a:r>
              <a:rPr lang="tr-TR" sz="2800" i="1" dirty="0">
                <a:solidFill>
                  <a:srgbClr val="FF0000"/>
                </a:solidFill>
                <a:latin typeface="Times New Roman" panose="02020603050405020304" pitchFamily="18" charset="0"/>
                <a:cs typeface="Times New Roman" panose="02020603050405020304" pitchFamily="18" charset="0"/>
              </a:rPr>
              <a:t>bir veya iki yarıyıl süresince kendi kurumlarının dışında bir yükseköğretim kurumunda</a:t>
            </a:r>
            <a:r>
              <a:rPr lang="tr-TR" sz="2800" dirty="0">
                <a:latin typeface="Times New Roman" panose="02020603050405020304" pitchFamily="18" charset="0"/>
                <a:cs typeface="Times New Roman" panose="02020603050405020304" pitchFamily="18" charset="0"/>
              </a:rPr>
              <a:t> eğitim öğretim faaliyetine devam etmelerini amaçlamaktadır. </a:t>
            </a:r>
            <a:r>
              <a:rPr lang="tr-TR" sz="2800" i="1" dirty="0">
                <a:solidFill>
                  <a:srgbClr val="FF0000"/>
                </a:solidFill>
                <a:latin typeface="Times New Roman" panose="02020603050405020304" pitchFamily="18" charset="0"/>
                <a:cs typeface="Times New Roman" panose="02020603050405020304" pitchFamily="18" charset="0"/>
              </a:rPr>
              <a:t>Farabi değişim programı sadece yurt içindeki üniversiteleri kapsamaktadır.</a:t>
            </a:r>
          </a:p>
        </p:txBody>
      </p:sp>
    </p:spTree>
    <p:extLst>
      <p:ext uri="{BB962C8B-B14F-4D97-AF65-F5344CB8AC3E}">
        <p14:creationId xmlns:p14="http://schemas.microsoft.com/office/powerpoint/2010/main" val="1043380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AD0833-2D54-48B8-A84B-76B77240BC0E}"/>
              </a:ext>
            </a:extLst>
          </p:cNvPr>
          <p:cNvSpPr>
            <a:spLocks noGrp="1"/>
          </p:cNvSpPr>
          <p:nvPr>
            <p:ph type="title"/>
          </p:nvPr>
        </p:nvSpPr>
        <p:spPr>
          <a:xfrm>
            <a:off x="838200" y="365126"/>
            <a:ext cx="10515600" cy="1025136"/>
          </a:xfrm>
        </p:spPr>
        <p:txBody>
          <a:bodyPr>
            <a:normAutofit fontScale="90000"/>
          </a:bodyPr>
          <a:lstStyle/>
          <a:p>
            <a:r>
              <a:rPr lang="tr-TR" sz="3600" b="1" strike="noStrike" spc="-1" dirty="0">
                <a:solidFill>
                  <a:schemeClr val="accent1">
                    <a:lumMod val="50000"/>
                  </a:schemeClr>
                </a:solidFill>
                <a:latin typeface="Times New Roman" panose="02020603050405020304" pitchFamily="18" charset="0"/>
                <a:cs typeface="Times New Roman" panose="02020603050405020304" pitchFamily="18" charset="0"/>
              </a:rPr>
              <a:t>YATAY GEÇİŞ</a:t>
            </a:r>
            <a:br>
              <a:rPr lang="tr-TR" sz="3600" b="1" strike="noStrike" spc="-1" dirty="0">
                <a:solidFill>
                  <a:schemeClr val="accent1">
                    <a:lumMod val="50000"/>
                  </a:schemeClr>
                </a:solidFill>
                <a:latin typeface="Times New Roman" panose="02020603050405020304" pitchFamily="18" charset="0"/>
                <a:cs typeface="Times New Roman" panose="02020603050405020304" pitchFamily="18" charset="0"/>
              </a:rPr>
            </a:b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4245076D-191E-4610-B8D9-2F55F3431C7B}"/>
              </a:ext>
            </a:extLst>
          </p:cNvPr>
          <p:cNvSpPr>
            <a:spLocks noGrp="1"/>
          </p:cNvSpPr>
          <p:nvPr>
            <p:ph idx="1"/>
          </p:nvPr>
        </p:nvSpPr>
        <p:spPr>
          <a:xfrm>
            <a:off x="472440" y="1253331"/>
            <a:ext cx="10881360" cy="4351338"/>
          </a:xfrm>
        </p:spPr>
        <p:txBody>
          <a:bodyPr/>
          <a:lstStyle/>
          <a:p>
            <a:pPr marL="274320" indent="-273960" algn="just">
              <a:lnSpc>
                <a:spcPct val="100000"/>
              </a:lnSpc>
              <a:spcBef>
                <a:spcPts val="519"/>
              </a:spcBef>
              <a:buClr>
                <a:srgbClr val="0BD0D9"/>
              </a:buClr>
              <a:buSzPct val="95000"/>
              <a:buFont typeface="Wingdings 2" charset="2"/>
              <a:buChar char=""/>
            </a:pPr>
            <a:r>
              <a:rPr lang="tr-TR" sz="2800" b="0" strike="noStrike" spc="-1" dirty="0">
                <a:solidFill>
                  <a:srgbClr val="000000"/>
                </a:solidFill>
                <a:latin typeface="Times New Roman" panose="02020603050405020304" pitchFamily="18" charset="0"/>
                <a:cs typeface="Times New Roman" panose="02020603050405020304" pitchFamily="18" charset="0"/>
              </a:rPr>
              <a:t>Lisans programlarının ilk iki yarıyılı ile son iki yarıyılına yatay geçiş yapılamaz.</a:t>
            </a:r>
          </a:p>
          <a:p>
            <a:pPr marL="274320" indent="-273960" algn="just">
              <a:lnSpc>
                <a:spcPct val="100000"/>
              </a:lnSpc>
              <a:spcBef>
                <a:spcPts val="519"/>
              </a:spcBef>
              <a:buClr>
                <a:srgbClr val="0BD0D9"/>
              </a:buClr>
              <a:buSzPct val="95000"/>
              <a:buFont typeface="Wingdings 2" charset="2"/>
              <a:buChar char=""/>
            </a:pPr>
            <a:r>
              <a:rPr lang="tr-TR" sz="2800" b="0" strike="noStrike" spc="-1" dirty="0">
                <a:solidFill>
                  <a:srgbClr val="000000"/>
                </a:solidFill>
                <a:latin typeface="Times New Roman" panose="02020603050405020304" pitchFamily="18" charset="0"/>
                <a:cs typeface="Times New Roman" panose="02020603050405020304" pitchFamily="18" charset="0"/>
              </a:rPr>
              <a:t>Yatay geçiş başvuruları, sadece ilan edilen süre içerisinde yapılır.</a:t>
            </a:r>
          </a:p>
          <a:p>
            <a:pPr marL="274320" indent="-273960" algn="just">
              <a:lnSpc>
                <a:spcPct val="100000"/>
              </a:lnSpc>
              <a:spcBef>
                <a:spcPts val="519"/>
              </a:spcBef>
              <a:buClr>
                <a:srgbClr val="0BD0D9"/>
              </a:buClr>
              <a:buSzPct val="95000"/>
              <a:buFont typeface="Wingdings 2" charset="2"/>
              <a:buChar char=""/>
            </a:pPr>
            <a:r>
              <a:rPr lang="tr-TR" sz="2800" b="0" strike="noStrike" spc="-1" dirty="0">
                <a:solidFill>
                  <a:srgbClr val="000000"/>
                </a:solidFill>
                <a:latin typeface="Times New Roman" panose="02020603050405020304" pitchFamily="18" charset="0"/>
                <a:cs typeface="Times New Roman" panose="02020603050405020304" pitchFamily="18" charset="0"/>
              </a:rPr>
              <a:t>Kurumlar arası yatay geçiş için öğrencinin, kayıtlı olduğu programda bitirmiş olduğu dönemlere ait genel not ortalamasının en az </a:t>
            </a:r>
            <a:r>
              <a:rPr lang="tr-TR" sz="2800" b="1" strike="noStrike" spc="-1" dirty="0">
                <a:solidFill>
                  <a:srgbClr val="000000"/>
                </a:solidFill>
                <a:latin typeface="Times New Roman" panose="02020603050405020304" pitchFamily="18" charset="0"/>
                <a:cs typeface="Times New Roman" panose="02020603050405020304" pitchFamily="18" charset="0"/>
              </a:rPr>
              <a:t>100 üzerinden 60 </a:t>
            </a:r>
            <a:r>
              <a:rPr lang="tr-TR" sz="2800" b="0" strike="noStrike" spc="-1" dirty="0">
                <a:solidFill>
                  <a:srgbClr val="000000"/>
                </a:solidFill>
                <a:latin typeface="Times New Roman" panose="02020603050405020304" pitchFamily="18" charset="0"/>
                <a:cs typeface="Times New Roman" panose="02020603050405020304" pitchFamily="18" charset="0"/>
              </a:rPr>
              <a:t>olması şarttır.</a:t>
            </a:r>
          </a:p>
          <a:p>
            <a:pPr marL="274320" indent="-273960" algn="just">
              <a:lnSpc>
                <a:spcPct val="100000"/>
              </a:lnSpc>
              <a:spcBef>
                <a:spcPts val="519"/>
              </a:spcBef>
              <a:buClr>
                <a:srgbClr val="0BD0D9"/>
              </a:buClr>
              <a:buSzPct val="95000"/>
              <a:buFont typeface="Wingdings 2" charset="2"/>
              <a:buChar char=""/>
            </a:pPr>
            <a:r>
              <a:rPr lang="tr-TR" sz="2800" b="0" strike="noStrike" spc="-1" dirty="0">
                <a:solidFill>
                  <a:srgbClr val="000000"/>
                </a:solidFill>
                <a:latin typeface="Times New Roman" panose="02020603050405020304" pitchFamily="18" charset="0"/>
                <a:cs typeface="Times New Roman" panose="02020603050405020304" pitchFamily="18" charset="0"/>
              </a:rPr>
              <a:t>Lisans derecesi verilen diploma programlarında; ikinci ve üçüncü sınıfları için, yatay geçiş kontenjanları ile başvuru ve değerlendirme takvimi </a:t>
            </a:r>
            <a:r>
              <a:rPr lang="tr-TR" sz="2800" b="1" strike="noStrike" spc="-1" dirty="0">
                <a:solidFill>
                  <a:srgbClr val="000000"/>
                </a:solidFill>
                <a:latin typeface="Times New Roman" panose="02020603050405020304" pitchFamily="18" charset="0"/>
                <a:cs typeface="Times New Roman" panose="02020603050405020304" pitchFamily="18" charset="0"/>
              </a:rPr>
              <a:t>Temmuz ayı </a:t>
            </a:r>
            <a:r>
              <a:rPr lang="tr-TR" sz="2800" b="0" strike="noStrike" spc="-1" dirty="0">
                <a:solidFill>
                  <a:srgbClr val="000000"/>
                </a:solidFill>
                <a:latin typeface="Times New Roman" panose="02020603050405020304" pitchFamily="18" charset="0"/>
                <a:cs typeface="Times New Roman" panose="02020603050405020304" pitchFamily="18" charset="0"/>
              </a:rPr>
              <a:t>içinde ilan edilir.</a:t>
            </a:r>
          </a:p>
          <a:p>
            <a:endParaRPr lang="tr-TR" dirty="0"/>
          </a:p>
        </p:txBody>
      </p:sp>
    </p:spTree>
    <p:extLst>
      <p:ext uri="{BB962C8B-B14F-4D97-AF65-F5344CB8AC3E}">
        <p14:creationId xmlns:p14="http://schemas.microsoft.com/office/powerpoint/2010/main" val="23304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9C56D9-8470-967D-B032-BBBD91837163}"/>
              </a:ext>
            </a:extLst>
          </p:cNvPr>
          <p:cNvSpPr>
            <a:spLocks noGrp="1"/>
          </p:cNvSpPr>
          <p:nvPr>
            <p:ph type="title"/>
          </p:nvPr>
        </p:nvSpPr>
        <p:spPr>
          <a:xfrm>
            <a:off x="315686" y="35174"/>
            <a:ext cx="10515600" cy="1325563"/>
          </a:xfrm>
        </p:spPr>
        <p:txBody>
          <a:bodyPr/>
          <a:lstStyle/>
          <a:p>
            <a:r>
              <a:rPr lang="tr-TR" b="1" spc="-1" dirty="0">
                <a:solidFill>
                  <a:schemeClr val="accent1">
                    <a:lumMod val="50000"/>
                  </a:schemeClr>
                </a:solidFill>
                <a:latin typeface="Times New Roman" panose="02020603050405020304" pitchFamily="18" charset="0"/>
                <a:cs typeface="Times New Roman" panose="02020603050405020304" pitchFamily="18" charset="0"/>
              </a:rPr>
              <a:t>SOSYAL TRANSKRİPT</a:t>
            </a:r>
            <a:endParaRPr lang="tr-TR" dirty="0"/>
          </a:p>
        </p:txBody>
      </p:sp>
      <p:pic>
        <p:nvPicPr>
          <p:cNvPr id="9" name="Çevrimiçi Medya 8" title="Çanakkale Onsekiz Mart Üniversitesi sosyal transkript oryantasyon filmi">
            <a:hlinkClick r:id="" action="ppaction://media"/>
            <a:extLst>
              <a:ext uri="{FF2B5EF4-FFF2-40B4-BE49-F238E27FC236}">
                <a16:creationId xmlns:a16="http://schemas.microsoft.com/office/drawing/2014/main" id="{F1A47F42-D37C-0865-2D0C-C9103B1AD723}"/>
              </a:ext>
            </a:extLst>
          </p:cNvPr>
          <p:cNvPicPr>
            <a:picLocks noGrp="1" noRot="1" noChangeAspect="1"/>
          </p:cNvPicPr>
          <p:nvPr>
            <p:ph idx="1"/>
            <a:videoFile r:link="rId1"/>
          </p:nvPr>
        </p:nvPicPr>
        <p:blipFill>
          <a:blip r:embed="rId3"/>
          <a:stretch>
            <a:fillRect/>
          </a:stretch>
        </p:blipFill>
        <p:spPr>
          <a:xfrm>
            <a:off x="4655976" y="1349699"/>
            <a:ext cx="7343808" cy="4147564"/>
          </a:xfrm>
          <a:prstGeom prst="rect">
            <a:avLst/>
          </a:prstGeom>
        </p:spPr>
      </p:pic>
      <p:sp>
        <p:nvSpPr>
          <p:cNvPr id="11" name="Metin kutusu 10">
            <a:extLst>
              <a:ext uri="{FF2B5EF4-FFF2-40B4-BE49-F238E27FC236}">
                <a16:creationId xmlns:a16="http://schemas.microsoft.com/office/drawing/2014/main" id="{83E4FB7C-D958-EE2A-F6BC-B18021AA80B7}"/>
              </a:ext>
            </a:extLst>
          </p:cNvPr>
          <p:cNvSpPr txBox="1"/>
          <p:nvPr/>
        </p:nvSpPr>
        <p:spPr>
          <a:xfrm>
            <a:off x="0" y="1349699"/>
            <a:ext cx="4469363" cy="4093428"/>
          </a:xfrm>
          <a:prstGeom prst="rect">
            <a:avLst/>
          </a:prstGeom>
          <a:noFill/>
        </p:spPr>
        <p:txBody>
          <a:bodyPr wrap="square">
            <a:spAutoFit/>
          </a:bodyPr>
          <a:lstStyle/>
          <a:p>
            <a:pPr algn="l"/>
            <a:r>
              <a:rPr lang="tr-TR" sz="2000" b="0" i="0" dirty="0">
                <a:effectLst/>
                <a:latin typeface="Times New Roman" panose="02020603050405020304" pitchFamily="18" charset="0"/>
                <a:cs typeface="Times New Roman" panose="02020603050405020304" pitchFamily="18" charset="0"/>
              </a:rPr>
              <a:t>Çanakkale </a:t>
            </a:r>
            <a:r>
              <a:rPr lang="tr-TR" sz="2000" b="0" i="0" dirty="0" err="1">
                <a:effectLst/>
                <a:latin typeface="Times New Roman" panose="02020603050405020304" pitchFamily="18" charset="0"/>
                <a:cs typeface="Times New Roman" panose="02020603050405020304" pitchFamily="18" charset="0"/>
              </a:rPr>
              <a:t>Onsekiz</a:t>
            </a:r>
            <a:r>
              <a:rPr lang="tr-TR" sz="2000" b="0" i="0" dirty="0">
                <a:effectLst/>
                <a:latin typeface="Times New Roman" panose="02020603050405020304" pitchFamily="18" charset="0"/>
                <a:cs typeface="Times New Roman" panose="02020603050405020304" pitchFamily="18" charset="0"/>
              </a:rPr>
              <a:t> Mart Üniversitesi’ne kayıtlı öğrencilerin, öğrenim  süreleri boyunca kurum içerişinde ve</a:t>
            </a:r>
            <a:r>
              <a:rPr lang="tr-TR" sz="2000" dirty="0">
                <a:latin typeface="Times New Roman" panose="02020603050405020304" pitchFamily="18" charset="0"/>
                <a:cs typeface="Times New Roman" panose="02020603050405020304" pitchFamily="18" charset="0"/>
              </a:rPr>
              <a:t> </a:t>
            </a:r>
            <a:r>
              <a:rPr lang="tr-TR" sz="2000" b="0" i="0" dirty="0">
                <a:effectLst/>
                <a:latin typeface="Times New Roman" panose="02020603050405020304" pitchFamily="18" charset="0"/>
                <a:cs typeface="Times New Roman" panose="02020603050405020304" pitchFamily="18" charset="0"/>
              </a:rPr>
              <a:t>dışarısında </a:t>
            </a:r>
            <a:r>
              <a:rPr lang="tr-TR" sz="2000" dirty="0">
                <a:latin typeface="Times New Roman" panose="02020603050405020304" pitchFamily="18" charset="0"/>
                <a:cs typeface="Times New Roman" panose="02020603050405020304" pitchFamily="18" charset="0"/>
              </a:rPr>
              <a:t> </a:t>
            </a:r>
            <a:r>
              <a:rPr lang="tr-TR" sz="2000" b="0" i="0" dirty="0">
                <a:effectLst/>
                <a:latin typeface="Times New Roman" panose="02020603050405020304" pitchFamily="18" charset="0"/>
                <a:cs typeface="Times New Roman" panose="02020603050405020304" pitchFamily="18" charset="0"/>
              </a:rPr>
              <a:t>sivil toplum kuruluşları, özel sektör ve</a:t>
            </a:r>
            <a:r>
              <a:rPr lang="tr-TR" sz="2000" dirty="0">
                <a:latin typeface="Times New Roman" panose="02020603050405020304" pitchFamily="18" charset="0"/>
                <a:cs typeface="Times New Roman" panose="02020603050405020304" pitchFamily="18" charset="0"/>
              </a:rPr>
              <a:t> </a:t>
            </a:r>
            <a:r>
              <a:rPr lang="tr-TR" sz="2000" b="0" i="0" dirty="0">
                <a:effectLst/>
                <a:latin typeface="Times New Roman" panose="02020603050405020304" pitchFamily="18" charset="0"/>
                <a:cs typeface="Times New Roman" panose="02020603050405020304" pitchFamily="18" charset="0"/>
              </a:rPr>
              <a:t>kamu kurumları ortaklığıyla </a:t>
            </a:r>
            <a:r>
              <a:rPr lang="tr-TR" sz="2000" dirty="0">
                <a:latin typeface="Times New Roman" panose="02020603050405020304" pitchFamily="18" charset="0"/>
                <a:cs typeface="Times New Roman" panose="02020603050405020304" pitchFamily="18" charset="0"/>
              </a:rPr>
              <a:t> </a:t>
            </a:r>
            <a:r>
              <a:rPr lang="tr-TR" sz="2000" b="0" i="0" dirty="0">
                <a:effectLst/>
                <a:latin typeface="Times New Roman" panose="02020603050405020304" pitchFamily="18" charset="0"/>
                <a:cs typeface="Times New Roman" panose="02020603050405020304" pitchFamily="18" charset="0"/>
              </a:rPr>
              <a:t>organize edilen bütçeli ve </a:t>
            </a:r>
            <a:r>
              <a:rPr lang="tr-TR" sz="2000" dirty="0">
                <a:latin typeface="Times New Roman" panose="02020603050405020304" pitchFamily="18" charset="0"/>
                <a:cs typeface="Times New Roman" panose="02020603050405020304" pitchFamily="18" charset="0"/>
              </a:rPr>
              <a:t>b</a:t>
            </a:r>
            <a:r>
              <a:rPr lang="tr-TR" sz="2000" b="0" i="0" dirty="0">
                <a:effectLst/>
                <a:latin typeface="Times New Roman" panose="02020603050405020304" pitchFamily="18" charset="0"/>
                <a:cs typeface="Times New Roman" panose="02020603050405020304" pitchFamily="18" charset="0"/>
              </a:rPr>
              <a:t>ütçesiz kanıtlı</a:t>
            </a:r>
            <a:r>
              <a:rPr lang="tr-TR" sz="2000" dirty="0">
                <a:latin typeface="Times New Roman" panose="02020603050405020304" pitchFamily="18" charset="0"/>
                <a:cs typeface="Times New Roman" panose="02020603050405020304" pitchFamily="18" charset="0"/>
              </a:rPr>
              <a:t> </a:t>
            </a:r>
            <a:r>
              <a:rPr lang="tr-TR" sz="2000" b="0" i="0" dirty="0">
                <a:effectLst/>
                <a:latin typeface="Times New Roman" panose="02020603050405020304" pitchFamily="18" charset="0"/>
                <a:cs typeface="Times New Roman" panose="02020603050405020304" pitchFamily="18" charset="0"/>
              </a:rPr>
              <a:t>her tür bilimsel, kurumsal, sosyal etkinlik, proje ve  faaliyete katılımları neticesinde elde edilen çeşitli bireysel, sosyal ve kurumsal kazanımların tanınarak  sistemli biçimde kayıt altına alınması sosyal transkripti meydana getirmektedir.</a:t>
            </a:r>
          </a:p>
          <a:p>
            <a:pPr algn="l"/>
            <a:endParaRPr lang="tr-TR" sz="20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173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799E43-A5FA-082D-3B4A-745F9C52C123}"/>
              </a:ext>
            </a:extLst>
          </p:cNvPr>
          <p:cNvSpPr>
            <a:spLocks noGrp="1"/>
          </p:cNvSpPr>
          <p:nvPr>
            <p:ph type="title"/>
          </p:nvPr>
        </p:nvSpPr>
        <p:spPr>
          <a:xfrm>
            <a:off x="297024" y="225068"/>
            <a:ext cx="10515600" cy="922499"/>
          </a:xfrm>
        </p:spPr>
        <p:txBody>
          <a:bodyPr/>
          <a:lstStyle/>
          <a:p>
            <a:r>
              <a:rPr lang="tr-TR" b="1" spc="-1" dirty="0">
                <a:solidFill>
                  <a:schemeClr val="accent1">
                    <a:lumMod val="50000"/>
                  </a:schemeClr>
                </a:solidFill>
                <a:latin typeface="Times New Roman" panose="02020603050405020304" pitchFamily="18" charset="0"/>
                <a:cs typeface="Times New Roman" panose="02020603050405020304" pitchFamily="18" charset="0"/>
              </a:rPr>
              <a:t>SOSYAL TRANSKRİPT</a:t>
            </a:r>
            <a:endParaRPr lang="tr-TR" dirty="0"/>
          </a:p>
        </p:txBody>
      </p:sp>
      <p:sp>
        <p:nvSpPr>
          <p:cNvPr id="3" name="İçerik Yer Tutucusu 2">
            <a:extLst>
              <a:ext uri="{FF2B5EF4-FFF2-40B4-BE49-F238E27FC236}">
                <a16:creationId xmlns:a16="http://schemas.microsoft.com/office/drawing/2014/main" id="{7A290838-F021-9FC9-8E10-366419411AE9}"/>
              </a:ext>
            </a:extLst>
          </p:cNvPr>
          <p:cNvSpPr>
            <a:spLocks noGrp="1"/>
          </p:cNvSpPr>
          <p:nvPr>
            <p:ph idx="1"/>
          </p:nvPr>
        </p:nvSpPr>
        <p:spPr>
          <a:xfrm>
            <a:off x="446313" y="1147567"/>
            <a:ext cx="10515600" cy="4351338"/>
          </a:xfrm>
        </p:spPr>
        <p:txBody>
          <a:bodyPr>
            <a:normAutofit fontScale="92500"/>
          </a:bodyPr>
          <a:lstStyle/>
          <a:p>
            <a:pPr>
              <a:lnSpc>
                <a:spcPct val="107000"/>
              </a:lnSpc>
              <a:spcAft>
                <a:spcPts val="800"/>
              </a:spcAft>
            </a:pPr>
            <a:r>
              <a:rPr lang="tr-TR" sz="1800" kern="100" dirty="0">
                <a:effectLst/>
                <a:latin typeface="Times New Roman" panose="02020603050405020304" pitchFamily="18" charset="0"/>
                <a:ea typeface="Calibri" panose="020F0502020204030204" pitchFamily="34" charset="0"/>
                <a:cs typeface="Times New Roman" panose="02020603050405020304" pitchFamily="18" charset="0"/>
              </a:rPr>
              <a:t>Sosyal Transkript;</a:t>
            </a:r>
          </a:p>
          <a:p>
            <a:pPr>
              <a:lnSpc>
                <a:spcPct val="107000"/>
              </a:lnSpc>
              <a:spcAft>
                <a:spcPts val="800"/>
              </a:spcAft>
            </a:pPr>
            <a:r>
              <a:rPr lang="tr-TR" sz="1800" kern="100" dirty="0">
                <a:effectLst/>
                <a:latin typeface="Times New Roman" panose="02020603050405020304" pitchFamily="18" charset="0"/>
                <a:ea typeface="Calibri" panose="020F0502020204030204" pitchFamily="34" charset="0"/>
                <a:cs typeface="Times New Roman" panose="02020603050405020304" pitchFamily="18" charset="0"/>
              </a:rPr>
              <a:t>(1) Sosyal transkript, </a:t>
            </a:r>
            <a:r>
              <a:rPr lang="tr-TR" sz="1800" u="sng" kern="100" dirty="0">
                <a:effectLst/>
                <a:latin typeface="Times New Roman" panose="02020603050405020304" pitchFamily="18" charset="0"/>
                <a:ea typeface="Calibri" panose="020F0502020204030204" pitchFamily="34" charset="0"/>
                <a:cs typeface="Times New Roman" panose="02020603050405020304" pitchFamily="18" charset="0"/>
              </a:rPr>
              <a:t>akademik not döküm belgesinden ayrı olarak </a:t>
            </a:r>
            <a:r>
              <a:rPr lang="tr-TR" sz="1800" kern="100" dirty="0">
                <a:effectLst/>
                <a:latin typeface="Times New Roman" panose="02020603050405020304" pitchFamily="18" charset="0"/>
                <a:ea typeface="Calibri" panose="020F0502020204030204" pitchFamily="34" charset="0"/>
                <a:cs typeface="Times New Roman" panose="02020603050405020304" pitchFamily="18" charset="0"/>
              </a:rPr>
              <a:t>öğrencilik süresince öğrenci tarafından gerçekleştirilen </a:t>
            </a:r>
            <a:r>
              <a:rPr lang="tr-TR" sz="1800" u="sng" kern="100" dirty="0">
                <a:effectLst/>
                <a:latin typeface="Times New Roman" panose="02020603050405020304" pitchFamily="18" charset="0"/>
                <a:ea typeface="Calibri" panose="020F0502020204030204" pitchFamily="34" charset="0"/>
                <a:cs typeface="Times New Roman" panose="02020603050405020304" pitchFamily="18" charset="0"/>
              </a:rPr>
              <a:t>sosyal etkinlik ve faaliyetler ile çeşitli alanlarda elde edilen kazanım, tecrübe ve belgeleri listeler</a:t>
            </a:r>
            <a:r>
              <a:rPr lang="tr-TR" sz="18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tr-TR" sz="1800" kern="100" dirty="0">
                <a:effectLst/>
                <a:latin typeface="Times New Roman" panose="02020603050405020304" pitchFamily="18" charset="0"/>
                <a:ea typeface="Calibri" panose="020F0502020204030204" pitchFamily="34" charset="0"/>
                <a:cs typeface="Times New Roman" panose="02020603050405020304" pitchFamily="18" charset="0"/>
              </a:rPr>
              <a:t>(2) Onaylanan sosyal transkript faaliyetleri Öğrenci Bilgi Sistemi veri tabanına kaydedilir ve öğrenci tarafından da Öğrenci Bilgi Sistemi üzerinden görülüp takip edilebilir ve indirilerek çıktı alınabilir.</a:t>
            </a:r>
          </a:p>
          <a:p>
            <a:pPr>
              <a:lnSpc>
                <a:spcPct val="107000"/>
              </a:lnSpc>
              <a:spcAft>
                <a:spcPts val="800"/>
              </a:spcAft>
            </a:pPr>
            <a:r>
              <a:rPr lang="tr-TR" sz="1800" kern="100" dirty="0">
                <a:effectLst/>
                <a:latin typeface="Times New Roman" panose="02020603050405020304" pitchFamily="18" charset="0"/>
                <a:ea typeface="Calibri" panose="020F0502020204030204" pitchFamily="34" charset="0"/>
                <a:cs typeface="Times New Roman" panose="02020603050405020304" pitchFamily="18" charset="0"/>
              </a:rPr>
              <a:t>(3)  Sosyal transkript; üniversitenin, birimin ve programın akreditasyon belgelerine ait bilgileri ve logoları içerir.</a:t>
            </a:r>
          </a:p>
          <a:p>
            <a:pPr>
              <a:lnSpc>
                <a:spcPct val="107000"/>
              </a:lnSpc>
              <a:spcAft>
                <a:spcPts val="800"/>
              </a:spcAft>
            </a:pPr>
            <a:r>
              <a:rPr lang="tr-TR" sz="1800" kern="100" dirty="0">
                <a:effectLst/>
                <a:latin typeface="Times New Roman" panose="02020603050405020304" pitchFamily="18" charset="0"/>
                <a:ea typeface="Calibri" panose="020F0502020204030204" pitchFamily="34" charset="0"/>
                <a:cs typeface="Times New Roman" panose="02020603050405020304" pitchFamily="18" charset="0"/>
              </a:rPr>
              <a:t>(4)  Kopya veya sahte transkriptleri engellemek için yazdırılan transkriptlerde kurum logosu ile akreditasyon bilgi ve logoları dışında doğrulama kodu ve/veya QR kod bulunur.</a:t>
            </a:r>
          </a:p>
          <a:p>
            <a:pPr>
              <a:lnSpc>
                <a:spcPct val="107000"/>
              </a:lnSpc>
              <a:spcAft>
                <a:spcPts val="800"/>
              </a:spcAft>
            </a:pPr>
            <a:r>
              <a:rPr lang="tr-TR" sz="1800" kern="100" dirty="0">
                <a:effectLst/>
                <a:latin typeface="Times New Roman" panose="02020603050405020304" pitchFamily="18" charset="0"/>
                <a:ea typeface="Calibri" panose="020F0502020204030204" pitchFamily="34" charset="0"/>
                <a:cs typeface="Times New Roman" panose="02020603050405020304" pitchFamily="18" charset="0"/>
              </a:rPr>
              <a:t>(5) Sosyal transkript öğrenci tarafından talep edildiği takdirde </a:t>
            </a:r>
            <a:r>
              <a:rPr lang="tr-TR" sz="1800" u="sng" kern="100" dirty="0">
                <a:effectLst/>
                <a:latin typeface="Times New Roman" panose="02020603050405020304" pitchFamily="18" charset="0"/>
                <a:ea typeface="Calibri" panose="020F0502020204030204" pitchFamily="34" charset="0"/>
                <a:cs typeface="Times New Roman" panose="02020603050405020304" pitchFamily="18" charset="0"/>
              </a:rPr>
              <a:t>İngilizce </a:t>
            </a:r>
            <a:r>
              <a:rPr lang="tr-TR" sz="1800" kern="100" dirty="0">
                <a:effectLst/>
                <a:latin typeface="Times New Roman" panose="02020603050405020304" pitchFamily="18" charset="0"/>
                <a:ea typeface="Calibri" panose="020F0502020204030204" pitchFamily="34" charset="0"/>
                <a:cs typeface="Times New Roman" panose="02020603050405020304" pitchFamily="18" charset="0"/>
              </a:rPr>
              <a:t>olarak da hazırlanıp basılabilir.</a:t>
            </a:r>
          </a:p>
          <a:p>
            <a:pPr>
              <a:lnSpc>
                <a:spcPct val="107000"/>
              </a:lnSpc>
              <a:spcAft>
                <a:spcPts val="800"/>
              </a:spcAft>
            </a:pPr>
            <a:r>
              <a:rPr lang="tr-TR" sz="1800" kern="100" dirty="0">
                <a:effectLst/>
                <a:latin typeface="Times New Roman" panose="02020603050405020304" pitchFamily="18" charset="0"/>
                <a:ea typeface="Calibri" panose="020F0502020204030204" pitchFamily="34" charset="0"/>
                <a:cs typeface="Times New Roman" panose="02020603050405020304" pitchFamily="18" charset="0"/>
              </a:rPr>
              <a:t>(6)  Onaylanan faaliyetler kısa adlar ile sınıflandırılmış bir şekilde kronolojik olarak transkriptte görünür.</a:t>
            </a:r>
          </a:p>
          <a:p>
            <a:pPr marL="0" indent="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0079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B3BD30-B15D-0F99-A5CB-2597F4689C0D}"/>
              </a:ext>
            </a:extLst>
          </p:cNvPr>
          <p:cNvSpPr>
            <a:spLocks noGrp="1"/>
          </p:cNvSpPr>
          <p:nvPr>
            <p:ph type="title"/>
          </p:nvPr>
        </p:nvSpPr>
        <p:spPr>
          <a:xfrm>
            <a:off x="2472611" y="349223"/>
            <a:ext cx="7445830" cy="1325563"/>
          </a:xfrm>
        </p:spPr>
        <p:txBody>
          <a:bodyPr>
            <a:noAutofit/>
          </a:bodyPr>
          <a:lstStyle/>
          <a:p>
            <a:pPr algn="ctr"/>
            <a:r>
              <a:rPr lang="tr-TR" sz="2800" b="1" spc="-1" dirty="0">
                <a:solidFill>
                  <a:schemeClr val="accent1">
                    <a:lumMod val="50000"/>
                  </a:schemeClr>
                </a:solidFill>
                <a:latin typeface="Times New Roman" panose="02020603050405020304" pitchFamily="18" charset="0"/>
                <a:cs typeface="Times New Roman" panose="02020603050405020304" pitchFamily="18" charset="0"/>
              </a:rPr>
              <a:t>ÇANAKKALE ONSEKİZ MART ÜNİVERSİTESİ</a:t>
            </a:r>
            <a:br>
              <a:rPr lang="tr-TR" sz="2800" b="1" spc="-1" dirty="0">
                <a:solidFill>
                  <a:schemeClr val="accent1">
                    <a:lumMod val="50000"/>
                  </a:schemeClr>
                </a:solidFill>
                <a:latin typeface="Times New Roman" panose="02020603050405020304" pitchFamily="18" charset="0"/>
                <a:cs typeface="Times New Roman" panose="02020603050405020304" pitchFamily="18" charset="0"/>
              </a:rPr>
            </a:br>
            <a:r>
              <a:rPr lang="tr-TR" sz="2800" b="1" spc="-1" dirty="0">
                <a:solidFill>
                  <a:schemeClr val="accent1">
                    <a:lumMod val="50000"/>
                  </a:schemeClr>
                </a:solidFill>
                <a:latin typeface="Times New Roman" panose="02020603050405020304" pitchFamily="18" charset="0"/>
                <a:cs typeface="Times New Roman" panose="02020603050405020304" pitchFamily="18" charset="0"/>
              </a:rPr>
              <a:t>Sosyal Sorumluluk Proje Koordinatörlüğü</a:t>
            </a:r>
            <a:br>
              <a:rPr lang="tr-TR" sz="2800" b="0" i="0" dirty="0">
                <a:effectLst/>
                <a:latin typeface="Open Sans" panose="020B0606030504020204" pitchFamily="34" charset="0"/>
              </a:rPr>
            </a:br>
            <a:endParaRPr lang="tr-TR" sz="2800" dirty="0"/>
          </a:p>
        </p:txBody>
      </p:sp>
      <p:sp>
        <p:nvSpPr>
          <p:cNvPr id="3" name="İçerik Yer Tutucusu 2">
            <a:extLst>
              <a:ext uri="{FF2B5EF4-FFF2-40B4-BE49-F238E27FC236}">
                <a16:creationId xmlns:a16="http://schemas.microsoft.com/office/drawing/2014/main" id="{BED0B6DC-1ADC-8AF6-352B-C08B57727B09}"/>
              </a:ext>
            </a:extLst>
          </p:cNvPr>
          <p:cNvSpPr>
            <a:spLocks noGrp="1"/>
          </p:cNvSpPr>
          <p:nvPr>
            <p:ph idx="1"/>
          </p:nvPr>
        </p:nvSpPr>
        <p:spPr>
          <a:xfrm>
            <a:off x="0" y="1674786"/>
            <a:ext cx="4581331" cy="4351338"/>
          </a:xfrm>
        </p:spPr>
        <p:txBody>
          <a:bodyPr>
            <a:normAutofit fontScale="92500"/>
          </a:bodyPr>
          <a:lstStyle/>
          <a:p>
            <a:pPr algn="just">
              <a:lnSpc>
                <a:spcPct val="150000"/>
              </a:lnSpc>
            </a:pPr>
            <a:r>
              <a:rPr lang="tr-TR" sz="1600" b="0" i="0" dirty="0">
                <a:solidFill>
                  <a:srgbClr val="212529"/>
                </a:solidFill>
                <a:effectLst/>
                <a:latin typeface="Times New Roman" panose="02020603050405020304" pitchFamily="18" charset="0"/>
                <a:cs typeface="Times New Roman" panose="02020603050405020304" pitchFamily="18" charset="0"/>
              </a:rPr>
              <a:t>Çanakkale </a:t>
            </a:r>
            <a:r>
              <a:rPr lang="tr-TR" sz="1600" b="0" i="0" dirty="0" err="1">
                <a:solidFill>
                  <a:srgbClr val="212529"/>
                </a:solidFill>
                <a:effectLst/>
                <a:latin typeface="Times New Roman" panose="02020603050405020304" pitchFamily="18" charset="0"/>
                <a:cs typeface="Times New Roman" panose="02020603050405020304" pitchFamily="18" charset="0"/>
              </a:rPr>
              <a:t>Onsekiz</a:t>
            </a:r>
            <a:r>
              <a:rPr lang="tr-TR" sz="1600" b="0" i="0" dirty="0">
                <a:solidFill>
                  <a:srgbClr val="212529"/>
                </a:solidFill>
                <a:effectLst/>
                <a:latin typeface="Times New Roman" panose="02020603050405020304" pitchFamily="18" charset="0"/>
                <a:cs typeface="Times New Roman" panose="02020603050405020304" pitchFamily="18" charset="0"/>
              </a:rPr>
              <a:t> Mart Üniversitesi (ÇOMÜ) Rektörlüğüne bağlı olarak kurulan Sosyal Sorumluluk Proje Koordinatörlüğü; etik çerçevede bireysel çıkarlardan ziyade toplumsal fayda gözetilerek, üniversitemiz </a:t>
            </a:r>
            <a:r>
              <a:rPr lang="tr-TR" sz="1600" b="0" i="0" u="sng" dirty="0">
                <a:solidFill>
                  <a:srgbClr val="212529"/>
                </a:solidFill>
                <a:effectLst/>
                <a:latin typeface="Times New Roman" panose="02020603050405020304" pitchFamily="18" charset="0"/>
                <a:cs typeface="Times New Roman" panose="02020603050405020304" pitchFamily="18" charset="0"/>
              </a:rPr>
              <a:t>öğrencileri, akademik ve idari personellerinin aktif katılımlarıyla </a:t>
            </a:r>
            <a:r>
              <a:rPr lang="tr-TR" sz="1600" b="0" i="0" dirty="0">
                <a:solidFill>
                  <a:srgbClr val="212529"/>
                </a:solidFill>
                <a:effectLst/>
                <a:latin typeface="Times New Roman" panose="02020603050405020304" pitchFamily="18" charset="0"/>
                <a:cs typeface="Times New Roman" panose="02020603050405020304" pitchFamily="18" charset="0"/>
              </a:rPr>
              <a:t>toplumsal sorunlara karşı çözüm üretme; </a:t>
            </a:r>
            <a:r>
              <a:rPr lang="tr-TR" sz="1600" b="0" i="0" u="sng" dirty="0">
                <a:solidFill>
                  <a:srgbClr val="212529"/>
                </a:solidFill>
                <a:effectLst/>
                <a:latin typeface="Times New Roman" panose="02020603050405020304" pitchFamily="18" charset="0"/>
                <a:cs typeface="Times New Roman" panose="02020603050405020304" pitchFamily="18" charset="0"/>
              </a:rPr>
              <a:t>engelli, çocuk, genç, yaşlı, kadın gibi hassas gruplara yönelik iyileştirme çalışmalarında bulunma; ekonomik, kültürel ve sosyal ihtiyaçlara cevap verme hedefleri ile kâr amacı gütmeyen, toplumda farkındalık oluşturacak çalışmaları</a:t>
            </a:r>
            <a:r>
              <a:rPr lang="tr-TR" sz="1600" b="0" i="0" dirty="0">
                <a:solidFill>
                  <a:srgbClr val="212529"/>
                </a:solidFill>
                <a:effectLst/>
                <a:latin typeface="Times New Roman" panose="02020603050405020304" pitchFamily="18" charset="0"/>
                <a:cs typeface="Times New Roman" panose="02020603050405020304" pitchFamily="18" charset="0"/>
              </a:rPr>
              <a:t> bünyesinde barındırmaktadır.</a:t>
            </a:r>
            <a:endParaRPr lang="tr-TR" sz="1600" dirty="0">
              <a:latin typeface="Times New Roman" panose="02020603050405020304" pitchFamily="18" charset="0"/>
              <a:cs typeface="Times New Roman" panose="02020603050405020304" pitchFamily="18" charset="0"/>
            </a:endParaRPr>
          </a:p>
        </p:txBody>
      </p:sp>
      <p:pic>
        <p:nvPicPr>
          <p:cNvPr id="1026" name="Picture 2" descr="logo">
            <a:extLst>
              <a:ext uri="{FF2B5EF4-FFF2-40B4-BE49-F238E27FC236}">
                <a16:creationId xmlns:a16="http://schemas.microsoft.com/office/drawing/2014/main" id="{F0FADB81-BFD9-02F8-0079-1592D52AF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05" y="115027"/>
            <a:ext cx="1408921" cy="1408921"/>
          </a:xfrm>
          <a:prstGeom prst="rect">
            <a:avLst/>
          </a:prstGeom>
          <a:noFill/>
          <a:extLst>
            <a:ext uri="{909E8E84-426E-40DD-AFC4-6F175D3DCCD1}">
              <a14:hiddenFill xmlns:a14="http://schemas.microsoft.com/office/drawing/2010/main">
                <a:solidFill>
                  <a:srgbClr val="FFFFFF"/>
                </a:solidFill>
              </a14:hiddenFill>
            </a:ext>
          </a:extLst>
        </p:spPr>
      </p:pic>
      <p:pic>
        <p:nvPicPr>
          <p:cNvPr id="4" name="Çevrimiçi Medya 3" title="SSPK TANITIM">
            <a:hlinkClick r:id="" action="ppaction://media"/>
            <a:extLst>
              <a:ext uri="{FF2B5EF4-FFF2-40B4-BE49-F238E27FC236}">
                <a16:creationId xmlns:a16="http://schemas.microsoft.com/office/drawing/2014/main" id="{AD2EB6C1-4466-8F34-36B7-02BCFD0B0D8C}"/>
              </a:ext>
            </a:extLst>
          </p:cNvPr>
          <p:cNvPicPr>
            <a:picLocks noRot="1" noChangeAspect="1"/>
          </p:cNvPicPr>
          <p:nvPr>
            <a:videoFile r:link="rId1"/>
          </p:nvPr>
        </p:nvPicPr>
        <p:blipFill>
          <a:blip r:embed="rId4"/>
          <a:stretch>
            <a:fillRect/>
          </a:stretch>
        </p:blipFill>
        <p:spPr>
          <a:xfrm>
            <a:off x="4917233" y="1589679"/>
            <a:ext cx="6935301" cy="3915382"/>
          </a:xfrm>
          <a:prstGeom prst="rect">
            <a:avLst/>
          </a:prstGeom>
        </p:spPr>
      </p:pic>
    </p:spTree>
    <p:extLst>
      <p:ext uri="{BB962C8B-B14F-4D97-AF65-F5344CB8AC3E}">
        <p14:creationId xmlns:p14="http://schemas.microsoft.com/office/powerpoint/2010/main" val="233448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FBC294-051D-4DC8-9C6A-1CA6A031A21B}"/>
              </a:ext>
            </a:extLst>
          </p:cNvPr>
          <p:cNvSpPr>
            <a:spLocks noGrp="1"/>
          </p:cNvSpPr>
          <p:nvPr>
            <p:ph type="title"/>
          </p:nvPr>
        </p:nvSpPr>
        <p:spPr>
          <a:xfrm>
            <a:off x="312420" y="1"/>
            <a:ext cx="9745980" cy="931226"/>
          </a:xfrm>
        </p:spPr>
        <p:txBody>
          <a:bodyPr>
            <a:normAutofit/>
          </a:bodyPr>
          <a:lstStyle/>
          <a:p>
            <a:r>
              <a:rPr lang="tr-TR" sz="3600" b="1" dirty="0">
                <a:solidFill>
                  <a:schemeClr val="accent1">
                    <a:lumMod val="50000"/>
                  </a:schemeClr>
                </a:solidFill>
                <a:latin typeface="Times New Roman" panose="02020603050405020304" pitchFamily="18" charset="0"/>
                <a:cs typeface="Times New Roman" panose="02020603050405020304" pitchFamily="18" charset="0"/>
              </a:rPr>
              <a:t>KÜTÜPHANE</a:t>
            </a: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275B953F-B4D0-4548-BE8F-1631444AA696}"/>
              </a:ext>
            </a:extLst>
          </p:cNvPr>
          <p:cNvSpPr>
            <a:spLocks noGrp="1"/>
          </p:cNvSpPr>
          <p:nvPr>
            <p:ph idx="1"/>
          </p:nvPr>
        </p:nvSpPr>
        <p:spPr>
          <a:xfrm>
            <a:off x="132728" y="1188017"/>
            <a:ext cx="4513917" cy="4351338"/>
          </a:xfrm>
        </p:spPr>
        <p:txBody>
          <a:bodyPr>
            <a:normAutofit fontScale="62500" lnSpcReduction="20000"/>
          </a:bodyPr>
          <a:lstStyle/>
          <a:p>
            <a:pPr algn="just">
              <a:lnSpc>
                <a:spcPct val="120000"/>
              </a:lnSpc>
              <a:spcBef>
                <a:spcPts val="600"/>
              </a:spcBef>
              <a:spcAft>
                <a:spcPts val="600"/>
              </a:spcAft>
            </a:pPr>
            <a:r>
              <a:rPr lang="tr-TR" sz="2800" dirty="0">
                <a:latin typeface="Times New Roman" panose="02020603050405020304" pitchFamily="18" charset="0"/>
                <a:cs typeface="Times New Roman" panose="02020603050405020304" pitchFamily="18" charset="0"/>
              </a:rPr>
              <a:t>ÇOMÜ öğrencileri, ÇOMÜ Kütüphanesi’ne kurumsal kimlik kartıyla gelerek, Kütüphane bankosundaki görevliler aracılığıyla üyelik hesabı açtırabilir. </a:t>
            </a:r>
          </a:p>
          <a:p>
            <a:pPr algn="just">
              <a:lnSpc>
                <a:spcPct val="120000"/>
              </a:lnSpc>
              <a:spcBef>
                <a:spcPts val="600"/>
              </a:spcBef>
              <a:spcAft>
                <a:spcPts val="600"/>
              </a:spcAft>
            </a:pPr>
            <a:r>
              <a:rPr lang="tr-TR" sz="2800" dirty="0">
                <a:latin typeface="Times New Roman" panose="02020603050405020304" pitchFamily="18" charset="0"/>
                <a:cs typeface="Times New Roman" panose="02020603050405020304" pitchFamily="18" charset="0"/>
              </a:rPr>
              <a:t>Lisans öğrencileri </a:t>
            </a:r>
            <a:r>
              <a:rPr lang="tr-TR" sz="2800" u="sng" dirty="0">
                <a:latin typeface="Times New Roman" panose="02020603050405020304" pitchFamily="18" charset="0"/>
                <a:cs typeface="Times New Roman" panose="02020603050405020304" pitchFamily="18" charset="0"/>
              </a:rPr>
              <a:t>1 Seferde 20 gün süreyle 5 kitap materyali ödünç alabilirler</a:t>
            </a:r>
            <a:r>
              <a:rPr lang="tr-TR" sz="2800" dirty="0">
                <a:latin typeface="Times New Roman" panose="02020603050405020304" pitchFamily="18" charset="0"/>
                <a:cs typeface="Times New Roman" panose="02020603050405020304" pitchFamily="18" charset="0"/>
              </a:rPr>
              <a:t>.</a:t>
            </a:r>
          </a:p>
          <a:p>
            <a:pPr algn="just">
              <a:lnSpc>
                <a:spcPct val="120000"/>
              </a:lnSpc>
              <a:spcBef>
                <a:spcPts val="600"/>
              </a:spcBef>
              <a:spcAft>
                <a:spcPts val="600"/>
              </a:spcAft>
            </a:pPr>
            <a:r>
              <a:rPr lang="tr-TR" sz="2800" dirty="0">
                <a:latin typeface="Times New Roman" panose="02020603050405020304" pitchFamily="18" charset="0"/>
                <a:cs typeface="Times New Roman" panose="02020603050405020304" pitchFamily="18" charset="0"/>
              </a:rPr>
              <a:t>Üyeler, kütüphane üyelik şifresi ile Kütüphane Hesabım üzerinde oturum açarak üzerinde bulunan kitapları ve iade tarihlerini görebilir, kullandığınız kitapların iade tarihlerini kütüphaneye gelmeden bir defaya mahsus uzatabilir. </a:t>
            </a:r>
          </a:p>
          <a:p>
            <a:endParaRPr lang="tr-TR" dirty="0"/>
          </a:p>
        </p:txBody>
      </p:sp>
      <p:pic>
        <p:nvPicPr>
          <p:cNvPr id="4" name="Çevrimiçi Medya 3" title="Kütüphane oryantasyon filmi">
            <a:hlinkClick r:id="" action="ppaction://media"/>
            <a:extLst>
              <a:ext uri="{FF2B5EF4-FFF2-40B4-BE49-F238E27FC236}">
                <a16:creationId xmlns:a16="http://schemas.microsoft.com/office/drawing/2014/main" id="{FAAD423A-A25B-46E8-0C68-5AFB553740FA}"/>
              </a:ext>
            </a:extLst>
          </p:cNvPr>
          <p:cNvPicPr>
            <a:picLocks noRot="1" noChangeAspect="1"/>
          </p:cNvPicPr>
          <p:nvPr>
            <a:videoFile r:link="rId1"/>
          </p:nvPr>
        </p:nvPicPr>
        <p:blipFill>
          <a:blip r:embed="rId3"/>
          <a:stretch>
            <a:fillRect/>
          </a:stretch>
        </p:blipFill>
        <p:spPr>
          <a:xfrm>
            <a:off x="4786604" y="943587"/>
            <a:ext cx="7272668" cy="4676692"/>
          </a:xfrm>
          <a:prstGeom prst="rect">
            <a:avLst/>
          </a:prstGeom>
        </p:spPr>
      </p:pic>
    </p:spTree>
    <p:extLst>
      <p:ext uri="{BB962C8B-B14F-4D97-AF65-F5344CB8AC3E}">
        <p14:creationId xmlns:p14="http://schemas.microsoft.com/office/powerpoint/2010/main" val="120231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F7B31B-F689-4089-810C-2ABFB6C4ECEC}"/>
              </a:ext>
            </a:extLst>
          </p:cNvPr>
          <p:cNvSpPr>
            <a:spLocks noGrp="1"/>
          </p:cNvSpPr>
          <p:nvPr>
            <p:ph type="title"/>
          </p:nvPr>
        </p:nvSpPr>
        <p:spPr>
          <a:xfrm>
            <a:off x="1512024" y="0"/>
            <a:ext cx="9167949" cy="478511"/>
          </a:xfrm>
        </p:spPr>
        <p:txBody>
          <a:bodyPr>
            <a:noAutofit/>
          </a:bodyPr>
          <a:lstStyle/>
          <a:p>
            <a:pPr algn="ctr"/>
            <a:r>
              <a:rPr lang="tr-TR" sz="3200" dirty="0">
                <a:solidFill>
                  <a:schemeClr val="accent1">
                    <a:lumMod val="50000"/>
                  </a:schemeClr>
                </a:solidFill>
                <a:latin typeface="Times New Roman" panose="02020603050405020304" pitchFamily="18" charset="0"/>
                <a:cs typeface="Times New Roman" panose="02020603050405020304" pitchFamily="18" charset="0"/>
              </a:rPr>
              <a:t>İdari Personel</a:t>
            </a:r>
          </a:p>
        </p:txBody>
      </p:sp>
      <p:graphicFrame>
        <p:nvGraphicFramePr>
          <p:cNvPr id="4" name="Tablo 9">
            <a:extLst>
              <a:ext uri="{FF2B5EF4-FFF2-40B4-BE49-F238E27FC236}">
                <a16:creationId xmlns:a16="http://schemas.microsoft.com/office/drawing/2014/main" id="{B0BD4218-CED4-4179-BAB0-6C4BD51800FA}"/>
              </a:ext>
            </a:extLst>
          </p:cNvPr>
          <p:cNvGraphicFramePr>
            <a:graphicFrameLocks noGrp="1"/>
          </p:cNvGraphicFramePr>
          <p:nvPr>
            <p:extLst>
              <p:ext uri="{D42A27DB-BD31-4B8C-83A1-F6EECF244321}">
                <p14:modId xmlns:p14="http://schemas.microsoft.com/office/powerpoint/2010/main" val="3013511398"/>
              </p:ext>
            </p:extLst>
          </p:nvPr>
        </p:nvGraphicFramePr>
        <p:xfrm>
          <a:off x="847249" y="478511"/>
          <a:ext cx="10497501" cy="5995420"/>
        </p:xfrm>
        <a:graphic>
          <a:graphicData uri="http://schemas.openxmlformats.org/drawingml/2006/table">
            <a:tbl>
              <a:tblPr firstRow="1" bandRow="1">
                <a:tableStyleId>{5C22544A-7EE6-4342-B048-85BDC9FD1C3A}</a:tableStyleId>
              </a:tblPr>
              <a:tblGrid>
                <a:gridCol w="660716">
                  <a:extLst>
                    <a:ext uri="{9D8B030D-6E8A-4147-A177-3AD203B41FA5}">
                      <a16:colId xmlns:a16="http://schemas.microsoft.com/office/drawing/2014/main" val="3499494653"/>
                    </a:ext>
                  </a:extLst>
                </a:gridCol>
                <a:gridCol w="4780868">
                  <a:extLst>
                    <a:ext uri="{9D8B030D-6E8A-4147-A177-3AD203B41FA5}">
                      <a16:colId xmlns:a16="http://schemas.microsoft.com/office/drawing/2014/main" val="3139017053"/>
                    </a:ext>
                  </a:extLst>
                </a:gridCol>
                <a:gridCol w="5055917">
                  <a:extLst>
                    <a:ext uri="{9D8B030D-6E8A-4147-A177-3AD203B41FA5}">
                      <a16:colId xmlns:a16="http://schemas.microsoft.com/office/drawing/2014/main" val="3898840592"/>
                    </a:ext>
                  </a:extLst>
                </a:gridCol>
              </a:tblGrid>
              <a:tr h="401348">
                <a:tc>
                  <a:txBody>
                    <a:bodyPr/>
                    <a:lstStyle/>
                    <a:p>
                      <a:pPr algn="l"/>
                      <a:r>
                        <a:rPr lang="tr-TR" sz="1400" dirty="0"/>
                        <a:t>#</a:t>
                      </a:r>
                      <a:endParaRPr lang="tr-TR" sz="1400" dirty="0">
                        <a:latin typeface="Times New Roman" panose="02020603050405020304" pitchFamily="18" charset="0"/>
                        <a:cs typeface="Times New Roman" panose="02020603050405020304" pitchFamily="18" charset="0"/>
                      </a:endParaRPr>
                    </a:p>
                  </a:txBody>
                  <a:tcPr/>
                </a:tc>
                <a:tc>
                  <a:txBody>
                    <a:bodyPr/>
                    <a:lstStyle/>
                    <a:p>
                      <a:pPr algn="l"/>
                      <a:r>
                        <a:rPr lang="tr-TR" sz="1400" b="1" dirty="0" err="1"/>
                        <a:t>Ünvanı</a:t>
                      </a:r>
                      <a:r>
                        <a:rPr lang="tr-TR" sz="1400" b="1" dirty="0"/>
                        <a:t> / Adı Soyadı / İdari Görevi</a:t>
                      </a:r>
                      <a:endParaRPr lang="tr-TR" sz="1400" dirty="0">
                        <a:latin typeface="Times New Roman" panose="02020603050405020304" pitchFamily="18" charset="0"/>
                        <a:cs typeface="Times New Roman" panose="02020603050405020304" pitchFamily="18" charset="0"/>
                      </a:endParaRPr>
                    </a:p>
                  </a:txBody>
                  <a:tcPr/>
                </a:tc>
                <a:tc>
                  <a:txBody>
                    <a:bodyPr/>
                    <a:lstStyle/>
                    <a:p>
                      <a:pPr algn="l"/>
                      <a:r>
                        <a:rPr lang="tr-TR" sz="1400" dirty="0"/>
                        <a:t>E-Posta</a:t>
                      </a:r>
                      <a:endParaRPr lang="tr-TR"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92151902"/>
                  </a:ext>
                </a:extLst>
              </a:tr>
              <a:tr h="564872">
                <a:tc>
                  <a:txBody>
                    <a:bodyPr/>
                    <a:lstStyle/>
                    <a:p>
                      <a:pPr algn="l"/>
                      <a:r>
                        <a:rPr lang="tr-TR" sz="1400" dirty="0"/>
                        <a:t>1</a:t>
                      </a:r>
                      <a:endParaRPr lang="tr-TR" sz="1400" dirty="0">
                        <a:latin typeface="Times New Roman" panose="02020603050405020304" pitchFamily="18" charset="0"/>
                        <a:cs typeface="Times New Roman" panose="02020603050405020304" pitchFamily="18" charset="0"/>
                      </a:endParaRPr>
                    </a:p>
                  </a:txBody>
                  <a:tcPr/>
                </a:tc>
                <a:tc>
                  <a:txBody>
                    <a:bodyPr/>
                    <a:lstStyle/>
                    <a:p>
                      <a:pPr algn="l"/>
                      <a:r>
                        <a:rPr lang="tr-TR" sz="1200" dirty="0"/>
                        <a:t>Basri ÇORAK</a:t>
                      </a:r>
                    </a:p>
                    <a:p>
                      <a:pPr marL="285750" indent="-285750" algn="l">
                        <a:buFont typeface="Arial" panose="020B0604020202020204" pitchFamily="34" charset="0"/>
                        <a:buChar char="•"/>
                      </a:pPr>
                      <a:r>
                        <a:rPr lang="tr-TR" sz="1200" dirty="0">
                          <a:latin typeface="Times New Roman" panose="02020603050405020304" pitchFamily="18" charset="0"/>
                          <a:cs typeface="Times New Roman" panose="02020603050405020304" pitchFamily="18" charset="0"/>
                        </a:rPr>
                        <a:t>Fakülte Sekreteri</a:t>
                      </a:r>
                    </a:p>
                  </a:txBody>
                  <a:tcPr/>
                </a:tc>
                <a:tc>
                  <a:txBody>
                    <a:bodyPr/>
                    <a:lstStyle/>
                    <a:p>
                      <a:pPr algn="l"/>
                      <a:r>
                        <a:rPr lang="tr-TR" sz="1200" dirty="0">
                          <a:latin typeface="Times New Roman" panose="02020603050405020304" pitchFamily="18" charset="0"/>
                          <a:cs typeface="Times New Roman" panose="02020603050405020304" pitchFamily="18" charset="0"/>
                          <a:hlinkClick r:id="rId2"/>
                        </a:rPr>
                        <a:t>basri@comu.edu.tr</a:t>
                      </a:r>
                      <a:r>
                        <a:rPr lang="tr-TR" sz="12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3629380485"/>
                  </a:ext>
                </a:extLst>
              </a:tr>
              <a:tr h="564872">
                <a:tc>
                  <a:txBody>
                    <a:bodyPr/>
                    <a:lstStyle/>
                    <a:p>
                      <a:pPr algn="l"/>
                      <a:r>
                        <a:rPr lang="tr-TR" sz="1400" dirty="0">
                          <a:latin typeface="Times New Roman" panose="02020603050405020304" pitchFamily="18" charset="0"/>
                          <a:cs typeface="Times New Roman" panose="02020603050405020304" pitchFamily="18" charset="0"/>
                        </a:rPr>
                        <a:t>2</a:t>
                      </a:r>
                    </a:p>
                  </a:txBody>
                  <a:tcPr/>
                </a:tc>
                <a:tc>
                  <a:txBody>
                    <a:bodyPr/>
                    <a:lstStyle/>
                    <a:p>
                      <a:pPr algn="l"/>
                      <a:r>
                        <a:rPr lang="tr-TR" sz="1200" dirty="0"/>
                        <a:t>Tolga KUZU</a:t>
                      </a:r>
                    </a:p>
                    <a:p>
                      <a:pPr marL="171450" indent="-171450" algn="l">
                        <a:buFont typeface="Arial" panose="020B0604020202020204" pitchFamily="34" charset="0"/>
                        <a:buChar char="•"/>
                      </a:pPr>
                      <a:r>
                        <a:rPr lang="tr-TR" sz="1200" dirty="0">
                          <a:latin typeface="Times New Roman" panose="02020603050405020304" pitchFamily="18" charset="0"/>
                          <a:cs typeface="Times New Roman" panose="02020603050405020304" pitchFamily="18" charset="0"/>
                        </a:rPr>
                        <a:t>Öğrenci İşleri</a:t>
                      </a:r>
                    </a:p>
                    <a:p>
                      <a:pPr marL="171450" indent="-171450" algn="l">
                        <a:buFont typeface="Arial" panose="020B0604020202020204" pitchFamily="34" charset="0"/>
                        <a:buChar char="•"/>
                      </a:pPr>
                      <a:r>
                        <a:rPr lang="tr-TR" sz="1200" dirty="0">
                          <a:latin typeface="Times New Roman" panose="02020603050405020304" pitchFamily="18" charset="0"/>
                          <a:cs typeface="Times New Roman" panose="02020603050405020304" pitchFamily="18" charset="0"/>
                        </a:rPr>
                        <a:t>Şef, Fakülte Sekreter V.</a:t>
                      </a:r>
                    </a:p>
                  </a:txBody>
                  <a:tcPr/>
                </a:tc>
                <a:tc>
                  <a:txBody>
                    <a:bodyPr/>
                    <a:lstStyle/>
                    <a:p>
                      <a:pPr algn="l"/>
                      <a:r>
                        <a:rPr lang="tr-TR" sz="1200" dirty="0">
                          <a:hlinkClick r:id="rId3"/>
                        </a:rPr>
                        <a:t>tolgakuzu@comu.edu.tr</a:t>
                      </a:r>
                      <a:r>
                        <a:rPr lang="tr-TR" sz="1200" dirty="0"/>
                        <a:t> </a:t>
                      </a:r>
                      <a:endParaRPr lang="tr-TR"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59847432"/>
                  </a:ext>
                </a:extLst>
              </a:tr>
              <a:tr h="564872">
                <a:tc>
                  <a:txBody>
                    <a:bodyPr/>
                    <a:lstStyle/>
                    <a:p>
                      <a:pPr algn="l"/>
                      <a:r>
                        <a:rPr lang="tr-TR" sz="1400" dirty="0">
                          <a:latin typeface="Times New Roman" panose="02020603050405020304" pitchFamily="18" charset="0"/>
                          <a:cs typeface="Times New Roman" panose="02020603050405020304" pitchFamily="18" charset="0"/>
                        </a:rPr>
                        <a:t>3</a:t>
                      </a:r>
                    </a:p>
                  </a:txBody>
                  <a:tcPr/>
                </a:tc>
                <a:tc>
                  <a:txBody>
                    <a:bodyPr/>
                    <a:lstStyle/>
                    <a:p>
                      <a:pPr marL="171450" indent="-171450" algn="l">
                        <a:buFont typeface="Arial" panose="020B0604020202020204" pitchFamily="34" charset="0"/>
                        <a:buChar char="•"/>
                      </a:pPr>
                      <a:r>
                        <a:rPr lang="tr-TR" sz="1200" dirty="0">
                          <a:latin typeface="Times New Roman" panose="02020603050405020304" pitchFamily="18" charset="0"/>
                          <a:cs typeface="Times New Roman" panose="02020603050405020304" pitchFamily="18" charset="0"/>
                        </a:rPr>
                        <a:t>Nesrin AVCI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a:latin typeface="Times New Roman" panose="02020603050405020304" pitchFamily="18" charset="0"/>
                          <a:cs typeface="Times New Roman" panose="02020603050405020304" pitchFamily="18" charset="0"/>
                        </a:rPr>
                        <a:t>Öğrenci İşleri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dirty="0">
                          <a:latin typeface="Times New Roman" panose="02020603050405020304" pitchFamily="18" charset="0"/>
                          <a:cs typeface="Times New Roman" panose="02020603050405020304" pitchFamily="18" charset="0"/>
                        </a:rPr>
                        <a:t>Bölüm ve Anabilim Dalı Sekreteri</a:t>
                      </a:r>
                    </a:p>
                  </a:txBody>
                  <a:tcPr/>
                </a:tc>
                <a:tc>
                  <a:txBody>
                    <a:bodyPr/>
                    <a:lstStyle/>
                    <a:p>
                      <a:pPr marL="0" algn="l" defTabSz="914400" rtl="0" eaLnBrk="1" latinLnBrk="0" hangingPunct="1"/>
                      <a:r>
                        <a:rPr lang="tr-TR" sz="1200" kern="1200" dirty="0">
                          <a:solidFill>
                            <a:schemeClr val="dk1"/>
                          </a:solidFill>
                          <a:latin typeface="+mn-lt"/>
                          <a:ea typeface="+mn-ea"/>
                          <a:cs typeface="+mn-cs"/>
                          <a:hlinkClick r:id="rId4"/>
                        </a:rPr>
                        <a:t>nesrinavci@comu.edu.tr</a:t>
                      </a:r>
                      <a:r>
                        <a:rPr lang="tr-TR" sz="1200" kern="1200" dirty="0">
                          <a:solidFill>
                            <a:schemeClr val="dk1"/>
                          </a:solidFill>
                          <a:latin typeface="+mn-lt"/>
                          <a:ea typeface="+mn-ea"/>
                          <a:cs typeface="+mn-cs"/>
                        </a:rPr>
                        <a:t>   </a:t>
                      </a:r>
                    </a:p>
                  </a:txBody>
                  <a:tcPr/>
                </a:tc>
                <a:extLst>
                  <a:ext uri="{0D108BD9-81ED-4DB2-BD59-A6C34878D82A}">
                    <a16:rowId xmlns:a16="http://schemas.microsoft.com/office/drawing/2014/main" val="4053128994"/>
                  </a:ext>
                </a:extLst>
              </a:tr>
              <a:tr h="564872">
                <a:tc>
                  <a:txBody>
                    <a:bodyPr/>
                    <a:lstStyle/>
                    <a:p>
                      <a:pPr algn="l"/>
                      <a:r>
                        <a:rPr lang="tr-TR" sz="1400" dirty="0">
                          <a:latin typeface="Times New Roman" panose="02020603050405020304" pitchFamily="18" charset="0"/>
                          <a:cs typeface="Times New Roman" panose="02020603050405020304" pitchFamily="18" charset="0"/>
                        </a:rPr>
                        <a:t>4</a:t>
                      </a:r>
                    </a:p>
                  </a:txBody>
                  <a:tcPr/>
                </a:tc>
                <a:tc>
                  <a:txBody>
                    <a:bodyPr/>
                    <a:lstStyle/>
                    <a:p>
                      <a:pPr algn="l"/>
                      <a:r>
                        <a:rPr lang="tr-TR" sz="1200" dirty="0"/>
                        <a:t>Elmas GÜNDÜZ</a:t>
                      </a:r>
                    </a:p>
                    <a:p>
                      <a:pPr marL="171450" indent="-171450" algn="l">
                        <a:buFont typeface="Arial" panose="020B0604020202020204" pitchFamily="34" charset="0"/>
                        <a:buChar char="•"/>
                      </a:pPr>
                      <a:r>
                        <a:rPr lang="tr-TR" sz="1200" dirty="0"/>
                        <a:t>Muhasebe</a:t>
                      </a:r>
                    </a:p>
                    <a:p>
                      <a:pPr marL="171450" indent="-171450" algn="l">
                        <a:buFont typeface="Arial" panose="020B0604020202020204" pitchFamily="34" charset="0"/>
                        <a:buChar char="•"/>
                      </a:pPr>
                      <a:r>
                        <a:rPr lang="tr-TR" sz="1200" dirty="0" err="1"/>
                        <a:t>Satınalma</a:t>
                      </a:r>
                      <a:endParaRPr lang="tr-TR" sz="1200" dirty="0"/>
                    </a:p>
                  </a:txBody>
                  <a:tcPr/>
                </a:tc>
                <a:tc>
                  <a:txBody>
                    <a:bodyPr/>
                    <a:lstStyle/>
                    <a:p>
                      <a:pPr algn="l"/>
                      <a:r>
                        <a:rPr lang="tr-TR" sz="1200" dirty="0">
                          <a:hlinkClick r:id="rId5"/>
                        </a:rPr>
                        <a:t>elmasgunduz@comu.edu.tr</a:t>
                      </a:r>
                      <a:endParaRPr lang="tr-TR"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69249376"/>
                  </a:ext>
                </a:extLst>
              </a:tr>
              <a:tr h="327031">
                <a:tc>
                  <a:txBody>
                    <a:bodyPr/>
                    <a:lstStyle/>
                    <a:p>
                      <a:pPr algn="l"/>
                      <a:r>
                        <a:rPr lang="tr-TR" sz="1400" dirty="0">
                          <a:latin typeface="Times New Roman" panose="02020603050405020304" pitchFamily="18" charset="0"/>
                          <a:cs typeface="Times New Roman" panose="02020603050405020304" pitchFamily="18" charset="0"/>
                        </a:rPr>
                        <a:t>5</a:t>
                      </a:r>
                    </a:p>
                  </a:txBody>
                  <a:tcPr/>
                </a:tc>
                <a:tc>
                  <a:txBody>
                    <a:bodyPr/>
                    <a:lstStyle/>
                    <a:p>
                      <a:pPr algn="l"/>
                      <a:r>
                        <a:rPr lang="tr-TR" sz="1200" dirty="0"/>
                        <a:t>Mehmet Değirmenci</a:t>
                      </a:r>
                    </a:p>
                    <a:p>
                      <a:pPr marL="285750" indent="-285750" algn="l">
                        <a:buFont typeface="Arial" panose="020B0604020202020204" pitchFamily="34" charset="0"/>
                        <a:buChar char="•"/>
                      </a:pPr>
                      <a:r>
                        <a:rPr lang="tr-TR" sz="1200" dirty="0">
                          <a:latin typeface="Times New Roman" panose="02020603050405020304" pitchFamily="18" charset="0"/>
                          <a:cs typeface="Times New Roman" panose="02020603050405020304" pitchFamily="18" charset="0"/>
                        </a:rPr>
                        <a:t>Teknisyen </a:t>
                      </a:r>
                    </a:p>
                    <a:p>
                      <a:pPr marL="285750" indent="-285750" algn="l">
                        <a:buFont typeface="Arial" panose="020B0604020202020204" pitchFamily="34" charset="0"/>
                        <a:buChar char="•"/>
                      </a:pPr>
                      <a:r>
                        <a:rPr lang="tr-TR" sz="1200" dirty="0">
                          <a:latin typeface="Times New Roman" panose="02020603050405020304" pitchFamily="18" charset="0"/>
                          <a:cs typeface="Times New Roman" panose="02020603050405020304" pitchFamily="18" charset="0"/>
                        </a:rPr>
                        <a:t>Taşınır Kayıt Kontrol</a:t>
                      </a:r>
                    </a:p>
                  </a:txBody>
                  <a:tcPr/>
                </a:tc>
                <a:tc>
                  <a:txBody>
                    <a:bodyPr/>
                    <a:lstStyle/>
                    <a:p>
                      <a:pPr algn="l"/>
                      <a:r>
                        <a:rPr lang="tr-TR" sz="1200" dirty="0">
                          <a:hlinkClick r:id="rId6"/>
                        </a:rPr>
                        <a:t>mehmetdegirmenci@comu.edu.tr</a:t>
                      </a:r>
                      <a:endParaRPr lang="tr-TR"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9255927"/>
                  </a:ext>
                </a:extLst>
              </a:tr>
              <a:tr h="327031">
                <a:tc>
                  <a:txBody>
                    <a:bodyPr/>
                    <a:lstStyle/>
                    <a:p>
                      <a:pPr algn="l"/>
                      <a:r>
                        <a:rPr lang="tr-TR" sz="1400" dirty="0">
                          <a:latin typeface="Times New Roman" panose="02020603050405020304" pitchFamily="18" charset="0"/>
                          <a:cs typeface="Times New Roman" panose="02020603050405020304" pitchFamily="18" charset="0"/>
                        </a:rPr>
                        <a:t>6</a:t>
                      </a:r>
                    </a:p>
                  </a:txBody>
                  <a:tcPr/>
                </a:tc>
                <a:tc>
                  <a:txBody>
                    <a:bodyPr/>
                    <a:lstStyle/>
                    <a:p>
                      <a:pPr algn="l"/>
                      <a:r>
                        <a:rPr lang="tr-TR" sz="1200" dirty="0" err="1">
                          <a:latin typeface="Times New Roman" panose="02020603050405020304" pitchFamily="18" charset="0"/>
                          <a:cs typeface="Times New Roman" panose="02020603050405020304" pitchFamily="18" charset="0"/>
                        </a:rPr>
                        <a:t>Yakuphan</a:t>
                      </a:r>
                      <a:r>
                        <a:rPr lang="tr-TR" sz="1200" dirty="0">
                          <a:latin typeface="Times New Roman" panose="02020603050405020304" pitchFamily="18" charset="0"/>
                          <a:cs typeface="Times New Roman" panose="02020603050405020304" pitchFamily="18" charset="0"/>
                        </a:rPr>
                        <a:t> DANYILDIZ</a:t>
                      </a:r>
                    </a:p>
                    <a:p>
                      <a:pPr marL="285750" indent="-285750" algn="l">
                        <a:buFont typeface="Arial" panose="020B0604020202020204" pitchFamily="34" charset="0"/>
                        <a:buChar char="•"/>
                      </a:pPr>
                      <a:r>
                        <a:rPr lang="tr-TR" sz="1200" dirty="0">
                          <a:latin typeface="Times New Roman" panose="02020603050405020304" pitchFamily="18" charset="0"/>
                          <a:cs typeface="Times New Roman" panose="02020603050405020304" pitchFamily="18" charset="0"/>
                        </a:rPr>
                        <a:t>Tekniker</a:t>
                      </a:r>
                    </a:p>
                    <a:p>
                      <a:pPr marL="285750" indent="-285750" algn="l">
                        <a:buFont typeface="Arial" panose="020B0604020202020204" pitchFamily="34" charset="0"/>
                        <a:buChar char="•"/>
                      </a:pPr>
                      <a:r>
                        <a:rPr lang="tr-TR" sz="1200" dirty="0">
                          <a:latin typeface="Times New Roman" panose="02020603050405020304" pitchFamily="18" charset="0"/>
                          <a:cs typeface="Times New Roman" panose="02020603050405020304" pitchFamily="18" charset="0"/>
                        </a:rPr>
                        <a:t>Yazı İşleri, Personel İşleri</a:t>
                      </a:r>
                    </a:p>
                  </a:txBody>
                  <a:tcPr/>
                </a:tc>
                <a:tc>
                  <a:txBody>
                    <a:bodyPr/>
                    <a:lstStyle/>
                    <a:p>
                      <a:pPr algn="l"/>
                      <a:r>
                        <a:rPr lang="tr-TR" sz="1200" dirty="0">
                          <a:hlinkClick r:id="rId7"/>
                        </a:rPr>
                        <a:t>yakuphandanyildiz@comu.edu.tr</a:t>
                      </a:r>
                      <a:endParaRPr lang="tr-TR"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33326985"/>
                  </a:ext>
                </a:extLst>
              </a:tr>
              <a:tr h="327031">
                <a:tc>
                  <a:txBody>
                    <a:bodyPr/>
                    <a:lstStyle/>
                    <a:p>
                      <a:pPr algn="l"/>
                      <a:r>
                        <a:rPr lang="tr-TR" sz="1400" dirty="0">
                          <a:latin typeface="Times New Roman" panose="02020603050405020304" pitchFamily="18" charset="0"/>
                          <a:cs typeface="Times New Roman" panose="02020603050405020304" pitchFamily="18" charset="0"/>
                        </a:rPr>
                        <a:t>7</a:t>
                      </a:r>
                    </a:p>
                  </a:txBody>
                  <a:tcPr/>
                </a:tc>
                <a:tc>
                  <a:txBody>
                    <a:bodyPr/>
                    <a:lstStyle/>
                    <a:p>
                      <a:pPr algn="l"/>
                      <a:r>
                        <a:rPr lang="tr-TR" sz="1200" dirty="0"/>
                        <a:t>Adem SAÇAN</a:t>
                      </a:r>
                    </a:p>
                    <a:p>
                      <a:pPr marL="285750" indent="-285750" algn="l">
                        <a:buFont typeface="Arial" panose="020B0604020202020204" pitchFamily="34" charset="0"/>
                        <a:buChar char="•"/>
                      </a:pPr>
                      <a:r>
                        <a:rPr lang="tr-TR" sz="1200" dirty="0">
                          <a:latin typeface="Times New Roman" panose="02020603050405020304" pitchFamily="18" charset="0"/>
                          <a:cs typeface="Times New Roman" panose="02020603050405020304" pitchFamily="18" charset="0"/>
                        </a:rPr>
                        <a:t>Memur/ Muhasebe ve </a:t>
                      </a:r>
                      <a:r>
                        <a:rPr lang="tr-TR" sz="1200" dirty="0" err="1">
                          <a:latin typeface="Times New Roman" panose="02020603050405020304" pitchFamily="18" charset="0"/>
                          <a:cs typeface="Times New Roman" panose="02020603050405020304" pitchFamily="18" charset="0"/>
                        </a:rPr>
                        <a:t>Satınalma</a:t>
                      </a:r>
                      <a:endParaRPr lang="tr-TR" sz="1200" dirty="0">
                        <a:latin typeface="Times New Roman" panose="02020603050405020304" pitchFamily="18" charset="0"/>
                        <a:cs typeface="Times New Roman" panose="02020603050405020304" pitchFamily="18" charset="0"/>
                      </a:endParaRPr>
                    </a:p>
                  </a:txBody>
                  <a:tcPr/>
                </a:tc>
                <a:tc>
                  <a:txBody>
                    <a:bodyPr/>
                    <a:lstStyle/>
                    <a:p>
                      <a:pPr algn="l"/>
                      <a:r>
                        <a:rPr lang="tr-TR" sz="1200" dirty="0">
                          <a:hlinkClick r:id="rId8"/>
                        </a:rPr>
                        <a:t>ademsacan@comu.edu.tr</a:t>
                      </a:r>
                      <a:r>
                        <a:rPr lang="tr-TR" sz="1200" dirty="0"/>
                        <a:t> </a:t>
                      </a:r>
                      <a:endParaRPr lang="tr-TR"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86928824"/>
                  </a:ext>
                </a:extLst>
              </a:tr>
              <a:tr h="327031">
                <a:tc>
                  <a:txBody>
                    <a:bodyPr/>
                    <a:lstStyle/>
                    <a:p>
                      <a:pPr algn="l"/>
                      <a:r>
                        <a:rPr lang="tr-TR" sz="1400" dirty="0">
                          <a:latin typeface="Times New Roman" panose="02020603050405020304" pitchFamily="18" charset="0"/>
                          <a:cs typeface="Times New Roman" panose="02020603050405020304" pitchFamily="18" charset="0"/>
                        </a:rPr>
                        <a:t>8</a:t>
                      </a:r>
                    </a:p>
                  </a:txBody>
                  <a:tcPr/>
                </a:tc>
                <a:tc>
                  <a:txBody>
                    <a:bodyPr/>
                    <a:lstStyle/>
                    <a:p>
                      <a:pPr algn="l"/>
                      <a:r>
                        <a:rPr lang="tr-TR" sz="1200" dirty="0"/>
                        <a:t>Celal DENİZ</a:t>
                      </a:r>
                    </a:p>
                    <a:p>
                      <a:pPr marL="285750" indent="-285750" algn="l">
                        <a:buFont typeface="Arial" panose="020B0604020202020204" pitchFamily="34" charset="0"/>
                        <a:buChar char="•"/>
                      </a:pPr>
                      <a:r>
                        <a:rPr lang="tr-TR" sz="1200" dirty="0">
                          <a:latin typeface="Times New Roman" panose="02020603050405020304" pitchFamily="18" charset="0"/>
                          <a:cs typeface="Times New Roman" panose="02020603050405020304" pitchFamily="18" charset="0"/>
                        </a:rPr>
                        <a:t>Hizmetli, Danışma</a:t>
                      </a:r>
                    </a:p>
                  </a:txBody>
                  <a:tcPr/>
                </a:tc>
                <a:tc>
                  <a:txBody>
                    <a:bodyPr/>
                    <a:lstStyle/>
                    <a:p>
                      <a:pPr algn="l"/>
                      <a:endParaRPr lang="tr-TR"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83782447"/>
                  </a:ext>
                </a:extLst>
              </a:tr>
              <a:tr h="327031">
                <a:tc>
                  <a:txBody>
                    <a:bodyPr/>
                    <a:lstStyle/>
                    <a:p>
                      <a:pPr algn="l"/>
                      <a:r>
                        <a:rPr lang="tr-TR" sz="1400" dirty="0">
                          <a:latin typeface="Times New Roman" panose="02020603050405020304" pitchFamily="18" charset="0"/>
                          <a:cs typeface="Times New Roman" panose="02020603050405020304" pitchFamily="18" charset="0"/>
                        </a:rPr>
                        <a:t>9</a:t>
                      </a:r>
                    </a:p>
                  </a:txBody>
                  <a:tcPr/>
                </a:tc>
                <a:tc>
                  <a:txBody>
                    <a:bodyPr/>
                    <a:lstStyle/>
                    <a:p>
                      <a:pPr algn="l"/>
                      <a:r>
                        <a:rPr lang="tr-TR" sz="1200" dirty="0"/>
                        <a:t>Selma MERDİN</a:t>
                      </a:r>
                    </a:p>
                    <a:p>
                      <a:pPr marL="285750" indent="-285750" algn="l">
                        <a:buFont typeface="Arial" panose="020B0604020202020204" pitchFamily="34" charset="0"/>
                        <a:buChar char="•"/>
                      </a:pPr>
                      <a:r>
                        <a:rPr lang="tr-TR" sz="1200" dirty="0">
                          <a:latin typeface="Times New Roman" panose="02020603050405020304" pitchFamily="18" charset="0"/>
                          <a:cs typeface="Times New Roman" panose="02020603050405020304" pitchFamily="18" charset="0"/>
                        </a:rPr>
                        <a:t>Temizlik İşleri</a:t>
                      </a:r>
                    </a:p>
                  </a:txBody>
                  <a:tcPr/>
                </a:tc>
                <a:tc>
                  <a:txBody>
                    <a:bodyPr/>
                    <a:lstStyle/>
                    <a:p>
                      <a:pPr algn="l"/>
                      <a:endParaRPr lang="tr-TR"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16127824"/>
                  </a:ext>
                </a:extLst>
              </a:tr>
              <a:tr h="447688">
                <a:tc>
                  <a:txBody>
                    <a:bodyPr/>
                    <a:lstStyle/>
                    <a:p>
                      <a:pPr algn="l"/>
                      <a:r>
                        <a:rPr lang="tr-TR" sz="1400" dirty="0">
                          <a:latin typeface="Times New Roman" panose="02020603050405020304" pitchFamily="18" charset="0"/>
                          <a:cs typeface="Times New Roman" panose="02020603050405020304" pitchFamily="18" charset="0"/>
                        </a:rPr>
                        <a:t>10</a:t>
                      </a:r>
                    </a:p>
                  </a:txBody>
                  <a:tcPr/>
                </a:tc>
                <a:tc>
                  <a:txBody>
                    <a:bodyPr/>
                    <a:lstStyle/>
                    <a:p>
                      <a:pPr algn="l"/>
                      <a:r>
                        <a:rPr lang="tr-TR" sz="1200" dirty="0"/>
                        <a:t>Halil ATEŞ</a:t>
                      </a:r>
                    </a:p>
                    <a:p>
                      <a:pPr marL="285750" indent="-285750" algn="l">
                        <a:buFont typeface="Arial" panose="020B0604020202020204" pitchFamily="34" charset="0"/>
                        <a:buChar char="•"/>
                      </a:pPr>
                      <a:r>
                        <a:rPr lang="tr-TR" sz="1200" dirty="0">
                          <a:latin typeface="Times New Roman" panose="02020603050405020304" pitchFamily="18" charset="0"/>
                          <a:cs typeface="Times New Roman" panose="02020603050405020304" pitchFamily="18" charset="0"/>
                        </a:rPr>
                        <a:t>Temizlik İşleri</a:t>
                      </a:r>
                    </a:p>
                  </a:txBody>
                  <a:tcPr/>
                </a:tc>
                <a:tc>
                  <a:txBody>
                    <a:bodyPr/>
                    <a:lstStyle/>
                    <a:p>
                      <a:pPr algn="l"/>
                      <a:endParaRPr lang="tr-TR"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8132738"/>
                  </a:ext>
                </a:extLst>
              </a:tr>
            </a:tbl>
          </a:graphicData>
        </a:graphic>
      </p:graphicFrame>
    </p:spTree>
    <p:extLst>
      <p:ext uri="{BB962C8B-B14F-4D97-AF65-F5344CB8AC3E}">
        <p14:creationId xmlns:p14="http://schemas.microsoft.com/office/powerpoint/2010/main" val="446096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2DB241-73A6-4694-A241-C162775CA59B}"/>
              </a:ext>
            </a:extLst>
          </p:cNvPr>
          <p:cNvSpPr>
            <a:spLocks noGrp="1"/>
          </p:cNvSpPr>
          <p:nvPr>
            <p:ph type="title"/>
          </p:nvPr>
        </p:nvSpPr>
        <p:spPr>
          <a:xfrm>
            <a:off x="220980" y="205105"/>
            <a:ext cx="10515600" cy="1325563"/>
          </a:xfrm>
        </p:spPr>
        <p:txBody>
          <a:bodyPr>
            <a:normAutofit/>
          </a:bodyPr>
          <a:lstStyle/>
          <a:p>
            <a:r>
              <a:rPr lang="tr-TR" sz="3600" b="1" dirty="0">
                <a:solidFill>
                  <a:schemeClr val="accent1">
                    <a:lumMod val="50000"/>
                  </a:schemeClr>
                </a:solidFill>
                <a:latin typeface="Times New Roman" panose="02020603050405020304" pitchFamily="18" charset="0"/>
                <a:cs typeface="Times New Roman" panose="02020603050405020304" pitchFamily="18" charset="0"/>
              </a:rPr>
              <a:t>ÜNİVERSİTE BİLGİ YÖNETİM SİSTEMİ(ÜBYS)</a:t>
            </a: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F0032C49-EF02-442B-9471-6AA4A6A26AF7}"/>
              </a:ext>
            </a:extLst>
          </p:cNvPr>
          <p:cNvSpPr>
            <a:spLocks noGrp="1"/>
          </p:cNvSpPr>
          <p:nvPr>
            <p:ph idx="1"/>
          </p:nvPr>
        </p:nvSpPr>
        <p:spPr>
          <a:xfrm>
            <a:off x="281939" y="1530668"/>
            <a:ext cx="7145227" cy="4351338"/>
          </a:xfrm>
        </p:spPr>
        <p:txBody>
          <a:bodyPr/>
          <a:lstStyle/>
          <a:p>
            <a:pPr algn="just"/>
            <a:r>
              <a:rPr lang="tr-TR" sz="2800" dirty="0">
                <a:latin typeface="Times New Roman" panose="02020603050405020304" pitchFamily="18" charset="0"/>
                <a:cs typeface="Times New Roman" panose="02020603050405020304" pitchFamily="18" charset="0"/>
              </a:rPr>
              <a:t>Öğrencilerin ders kayıtlarını yaptıkları, aldıkları notları ve duyuruları takip edebildikleri üniversitemizin kullandığı otomasyon sistemidir.</a:t>
            </a:r>
          </a:p>
          <a:p>
            <a:pPr algn="just"/>
            <a:r>
              <a:rPr lang="tr-TR" sz="2800" dirty="0">
                <a:latin typeface="Times New Roman" panose="02020603050405020304" pitchFamily="18" charset="0"/>
                <a:cs typeface="Times New Roman" panose="02020603050405020304" pitchFamily="18" charset="0"/>
              </a:rPr>
              <a:t>Öğrenciler kullanıcı adı ve şifreleriyle bu sisteme girerek işlemlerini yapabilirler.</a:t>
            </a:r>
          </a:p>
          <a:p>
            <a:pPr algn="just"/>
            <a:r>
              <a:rPr lang="tr-TR" dirty="0">
                <a:latin typeface="Times New Roman" panose="02020603050405020304" pitchFamily="18" charset="0"/>
                <a:cs typeface="Times New Roman" panose="02020603050405020304" pitchFamily="18" charset="0"/>
              </a:rPr>
              <a:t>Öğrenci belgesi ve not döküm tablosu (transkript) gibi belge talebinde bulunabilirler.</a:t>
            </a:r>
            <a:endParaRPr lang="tr-TR" sz="28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DE4B9811-7241-4F5D-8DE7-FCB15EE72673}"/>
              </a:ext>
            </a:extLst>
          </p:cNvPr>
          <p:cNvPicPr>
            <a:picLocks noChangeAspect="1"/>
          </p:cNvPicPr>
          <p:nvPr/>
        </p:nvPicPr>
        <p:blipFill>
          <a:blip r:embed="rId2"/>
          <a:stretch>
            <a:fillRect/>
          </a:stretch>
        </p:blipFill>
        <p:spPr>
          <a:xfrm>
            <a:off x="7779546" y="1530668"/>
            <a:ext cx="4027784" cy="3727132"/>
          </a:xfrm>
          <a:prstGeom prst="rect">
            <a:avLst/>
          </a:prstGeom>
        </p:spPr>
      </p:pic>
    </p:spTree>
    <p:extLst>
      <p:ext uri="{BB962C8B-B14F-4D97-AF65-F5344CB8AC3E}">
        <p14:creationId xmlns:p14="http://schemas.microsoft.com/office/powerpoint/2010/main" val="3754596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ADB72E-2549-4FC6-AFAF-94C28442B3FA}"/>
              </a:ext>
            </a:extLst>
          </p:cNvPr>
          <p:cNvSpPr>
            <a:spLocks noGrp="1"/>
          </p:cNvSpPr>
          <p:nvPr>
            <p:ph idx="1"/>
          </p:nvPr>
        </p:nvSpPr>
        <p:spPr>
          <a:xfrm>
            <a:off x="7850451" y="1253331"/>
            <a:ext cx="4234545" cy="4351338"/>
          </a:xfrm>
        </p:spPr>
        <p:txBody>
          <a:bodyPr/>
          <a:lstStyle/>
          <a:p>
            <a:r>
              <a:rPr lang="tr-TR" sz="2800" dirty="0">
                <a:latin typeface="Times New Roman" panose="02020603050405020304" pitchFamily="18" charset="0"/>
                <a:cs typeface="Times New Roman" panose="02020603050405020304" pitchFamily="18" charset="0"/>
              </a:rPr>
              <a:t>Fakültemiz ve bölümüze ait internet sitesindeki haberleri ve duyuruları takip etmeniz gerekmektedir.</a:t>
            </a:r>
          </a:p>
          <a:p>
            <a:r>
              <a:rPr lang="tr-TR" dirty="0">
                <a:hlinkClick r:id="rId2"/>
              </a:rPr>
              <a:t>https://bigaubf.comu.edu.tr/</a:t>
            </a:r>
            <a:r>
              <a:rPr lang="tr-TR" dirty="0"/>
              <a:t> (Fakülte Sitesi)</a:t>
            </a:r>
          </a:p>
          <a:p>
            <a:r>
              <a:rPr lang="tr-TR" dirty="0">
                <a:hlinkClick r:id="rId3"/>
              </a:rPr>
              <a:t>http://utl.bigaubf.comu.edu.tr/</a:t>
            </a:r>
            <a:r>
              <a:rPr lang="tr-TR" dirty="0"/>
              <a:t> (Bölüm Sitesi)</a:t>
            </a:r>
          </a:p>
        </p:txBody>
      </p:sp>
      <p:sp>
        <p:nvSpPr>
          <p:cNvPr id="6" name="Başlık 5">
            <a:extLst>
              <a:ext uri="{FF2B5EF4-FFF2-40B4-BE49-F238E27FC236}">
                <a16:creationId xmlns:a16="http://schemas.microsoft.com/office/drawing/2014/main" id="{A69E785D-10D1-4CEC-A432-2335E4F62F71}"/>
              </a:ext>
            </a:extLst>
          </p:cNvPr>
          <p:cNvSpPr>
            <a:spLocks noGrp="1"/>
          </p:cNvSpPr>
          <p:nvPr>
            <p:ph type="title"/>
          </p:nvPr>
        </p:nvSpPr>
        <p:spPr>
          <a:xfrm>
            <a:off x="224244" y="18256"/>
            <a:ext cx="9324705" cy="948396"/>
          </a:xfrm>
        </p:spPr>
        <p:txBody>
          <a:bodyPr>
            <a:normAutofit fontScale="90000"/>
          </a:bodyPr>
          <a:lstStyle/>
          <a:p>
            <a:r>
              <a:rPr lang="tr-TR" sz="3600" b="1" dirty="0">
                <a:solidFill>
                  <a:schemeClr val="accent1">
                    <a:lumMod val="50000"/>
                  </a:schemeClr>
                </a:solidFill>
                <a:latin typeface="+mn-lt"/>
              </a:rPr>
              <a:t>Biga Uygulamalı Bilimler Fakültesi ve Bölüm İnternet Sitesi</a:t>
            </a:r>
          </a:p>
        </p:txBody>
      </p:sp>
      <p:pic>
        <p:nvPicPr>
          <p:cNvPr id="4" name="Resim 3">
            <a:extLst>
              <a:ext uri="{FF2B5EF4-FFF2-40B4-BE49-F238E27FC236}">
                <a16:creationId xmlns:a16="http://schemas.microsoft.com/office/drawing/2014/main" id="{74E9CA03-B113-9AFA-0244-43DF9229458A}"/>
              </a:ext>
            </a:extLst>
          </p:cNvPr>
          <p:cNvPicPr>
            <a:picLocks noChangeAspect="1"/>
          </p:cNvPicPr>
          <p:nvPr/>
        </p:nvPicPr>
        <p:blipFill>
          <a:blip r:embed="rId4"/>
          <a:srcRect l="11587" t="1847" r="9416"/>
          <a:stretch/>
        </p:blipFill>
        <p:spPr>
          <a:xfrm>
            <a:off x="224243" y="1147664"/>
            <a:ext cx="7557487" cy="4674637"/>
          </a:xfrm>
          <a:prstGeom prst="rect">
            <a:avLst/>
          </a:prstGeom>
        </p:spPr>
      </p:pic>
    </p:spTree>
    <p:extLst>
      <p:ext uri="{BB962C8B-B14F-4D97-AF65-F5344CB8AC3E}">
        <p14:creationId xmlns:p14="http://schemas.microsoft.com/office/powerpoint/2010/main" val="2692593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9">
            <a:extLst>
              <a:ext uri="{FF2B5EF4-FFF2-40B4-BE49-F238E27FC236}">
                <a16:creationId xmlns:a16="http://schemas.microsoft.com/office/drawing/2014/main" id="{C76B9480-E01A-930D-A3B2-E34992003B22}"/>
              </a:ext>
            </a:extLst>
          </p:cNvPr>
          <p:cNvSpPr>
            <a:spLocks noGrp="1"/>
          </p:cNvSpPr>
          <p:nvPr>
            <p:ph type="title"/>
          </p:nvPr>
        </p:nvSpPr>
        <p:spPr>
          <a:xfrm>
            <a:off x="632927" y="243827"/>
            <a:ext cx="10515600" cy="1325563"/>
          </a:xfrm>
        </p:spPr>
        <p:txBody>
          <a:bodyPr/>
          <a:lstStyle/>
          <a:p>
            <a:pPr algn="ctr"/>
            <a:r>
              <a:rPr lang="tr-TR" sz="3600" b="1" dirty="0">
                <a:solidFill>
                  <a:schemeClr val="accent1">
                    <a:lumMod val="50000"/>
                  </a:schemeClr>
                </a:solidFill>
                <a:latin typeface="Times New Roman" panose="02020603050405020304" pitchFamily="18" charset="0"/>
                <a:cs typeface="Times New Roman" panose="02020603050405020304" pitchFamily="18" charset="0"/>
              </a:rPr>
              <a:t>Çanakkale </a:t>
            </a:r>
            <a:r>
              <a:rPr lang="tr-TR" sz="3600" b="1" dirty="0" err="1">
                <a:solidFill>
                  <a:schemeClr val="accent1">
                    <a:lumMod val="50000"/>
                  </a:schemeClr>
                </a:solidFill>
                <a:latin typeface="Times New Roman" panose="02020603050405020304" pitchFamily="18" charset="0"/>
                <a:cs typeface="Times New Roman" panose="02020603050405020304" pitchFamily="18" charset="0"/>
              </a:rPr>
              <a:t>Onsekiz</a:t>
            </a:r>
            <a:r>
              <a:rPr lang="tr-TR" sz="3600" b="1" dirty="0">
                <a:solidFill>
                  <a:schemeClr val="accent1">
                    <a:lumMod val="50000"/>
                  </a:schemeClr>
                </a:solidFill>
                <a:latin typeface="Times New Roman" panose="02020603050405020304" pitchFamily="18" charset="0"/>
                <a:cs typeface="Times New Roman" panose="02020603050405020304" pitchFamily="18" charset="0"/>
              </a:rPr>
              <a:t> Mart Üniversitesi Kalite Güvence Politikası</a:t>
            </a:r>
          </a:p>
        </p:txBody>
      </p:sp>
      <p:sp>
        <p:nvSpPr>
          <p:cNvPr id="9" name="İçerik Yer Tutucusu 8">
            <a:extLst>
              <a:ext uri="{FF2B5EF4-FFF2-40B4-BE49-F238E27FC236}">
                <a16:creationId xmlns:a16="http://schemas.microsoft.com/office/drawing/2014/main" id="{D123ACAB-0BEB-7B8D-B797-BC9D3F4FC21D}"/>
              </a:ext>
            </a:extLst>
          </p:cNvPr>
          <p:cNvSpPr>
            <a:spLocks noGrp="1"/>
          </p:cNvSpPr>
          <p:nvPr>
            <p:ph sz="half" idx="1"/>
          </p:nvPr>
        </p:nvSpPr>
        <p:spPr>
          <a:xfrm>
            <a:off x="632927" y="1405748"/>
            <a:ext cx="5181600" cy="4117974"/>
          </a:xfrm>
        </p:spPr>
        <p:txBody>
          <a:bodyPr anchor="ctr">
            <a:normAutofit/>
          </a:bodyPr>
          <a:lstStyle/>
          <a:p>
            <a:pPr marL="0" indent="0" algn="ctr">
              <a:buNone/>
            </a:pPr>
            <a:r>
              <a:rPr lang="tr-TR" dirty="0"/>
              <a:t>Üniversitemiz;</a:t>
            </a:r>
          </a:p>
          <a:p>
            <a:pPr marL="0" indent="0" algn="ctr">
              <a:buNone/>
            </a:pPr>
            <a:r>
              <a:rPr lang="tr-TR" dirty="0"/>
              <a:t>Kalite odaklı, girişimci ve yenilikçi bir üniversite anlayışıyla, bulunduğu bölgenin en İyi Üniversitesi olmayı, ülkesinin ve dünyanın güçlü bir bilim kurumu haline gelmeyi hedeflemiştir.</a:t>
            </a:r>
          </a:p>
        </p:txBody>
      </p:sp>
      <p:pic>
        <p:nvPicPr>
          <p:cNvPr id="13" name="İçerik Yer Tutucusu 12" descr="metin içeren bir resim&#10;&#10;Açıklama otomatik olarak oluşturuldu">
            <a:extLst>
              <a:ext uri="{FF2B5EF4-FFF2-40B4-BE49-F238E27FC236}">
                <a16:creationId xmlns:a16="http://schemas.microsoft.com/office/drawing/2014/main" id="{533870F6-DA7C-9832-38FE-84C29B49065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4058" t="6539" r="17132" b="69537"/>
          <a:stretch/>
        </p:blipFill>
        <p:spPr>
          <a:xfrm>
            <a:off x="6622986" y="2112079"/>
            <a:ext cx="5445516" cy="2633842"/>
          </a:xfrm>
        </p:spPr>
      </p:pic>
    </p:spTree>
    <p:extLst>
      <p:ext uri="{BB962C8B-B14F-4D97-AF65-F5344CB8AC3E}">
        <p14:creationId xmlns:p14="http://schemas.microsoft.com/office/powerpoint/2010/main" val="3260571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E9B2201-14DD-70DB-761E-508E7D5037CB}"/>
              </a:ext>
            </a:extLst>
          </p:cNvPr>
          <p:cNvSpPr>
            <a:spLocks noGrp="1"/>
          </p:cNvSpPr>
          <p:nvPr>
            <p:ph idx="1"/>
          </p:nvPr>
        </p:nvSpPr>
        <p:spPr>
          <a:xfrm>
            <a:off x="157066" y="1045030"/>
            <a:ext cx="10515600" cy="4351338"/>
          </a:xfrm>
        </p:spPr>
        <p:txBody>
          <a:bodyPr>
            <a:noAutofit/>
          </a:bodyPr>
          <a:lstStyle/>
          <a:p>
            <a:pPr marL="0" indent="0">
              <a:buNone/>
            </a:pPr>
            <a:r>
              <a:rPr lang="tr-TR" dirty="0"/>
              <a:t>Bu hedef doğrultusunda; </a:t>
            </a:r>
          </a:p>
          <a:p>
            <a:r>
              <a:rPr lang="tr-TR" sz="2000" dirty="0"/>
              <a:t>İnsan kaynağının akademik beceri, nitelik ve etkin araştırma yapabilme kapasitesinin arttırılmasını</a:t>
            </a:r>
          </a:p>
          <a:p>
            <a:r>
              <a:rPr lang="tr-TR" sz="2000" dirty="0"/>
              <a:t>Eğitim-öğretim faaliyetlerinde memnuniyet düzeyinin yükseltilmesini</a:t>
            </a:r>
          </a:p>
          <a:p>
            <a:r>
              <a:rPr lang="tr-TR" sz="2000" dirty="0"/>
              <a:t>Üniversitemizi tercih eden uluslararası öğrenciler ve üniversitemizle yurtdışı üniversiteler arasındaki ikili işbirliği anlaşmalarını arttırarak uluslararasılaşma çalışmalarının geliştirilmesini,</a:t>
            </a:r>
          </a:p>
          <a:p>
            <a:r>
              <a:rPr lang="tr-TR" sz="2000" dirty="0"/>
              <a:t>Araştırma faaliyetlerinde: AR-GE çalışmalarına öncelikli ve interdisipliner araştırma alanlarına yönelik çalışmaların desteklenmesini</a:t>
            </a:r>
          </a:p>
          <a:p>
            <a:r>
              <a:rPr lang="tr-TR" sz="2000" dirty="0"/>
              <a:t>Ulusal ve uluslararası akademik değerlendirmelerde üniversitemiz üst sıralara çıkarmayı</a:t>
            </a:r>
          </a:p>
          <a:p>
            <a:r>
              <a:rPr lang="tr-TR" sz="2000" dirty="0"/>
              <a:t>Kurumsal akreditasyon çalışmalarına yönelik faaliyetlerin desteklenmesini,</a:t>
            </a:r>
          </a:p>
          <a:p>
            <a:r>
              <a:rPr lang="tr-TR" sz="2000" dirty="0"/>
              <a:t>Kurumsal kültürün geliştirilmesini</a:t>
            </a:r>
          </a:p>
          <a:p>
            <a:r>
              <a:rPr lang="tr-TR" sz="2000" dirty="0"/>
              <a:t>Paydaşlarımızla olan ilişkilerin güçlendirmesini </a:t>
            </a:r>
          </a:p>
          <a:p>
            <a:r>
              <a:rPr lang="tr-TR" sz="2000" dirty="0"/>
              <a:t>Üniversitemiz tarafından topluma sunulan hizmetlerin kalitesinin arttırılmasını ilke edinmiştir.</a:t>
            </a:r>
          </a:p>
        </p:txBody>
      </p:sp>
      <p:sp>
        <p:nvSpPr>
          <p:cNvPr id="4" name="Başlık 9">
            <a:extLst>
              <a:ext uri="{FF2B5EF4-FFF2-40B4-BE49-F238E27FC236}">
                <a16:creationId xmlns:a16="http://schemas.microsoft.com/office/drawing/2014/main" id="{2878F225-6F10-A385-1A94-A0144D7DDF88}"/>
              </a:ext>
            </a:extLst>
          </p:cNvPr>
          <p:cNvSpPr>
            <a:spLocks noGrp="1"/>
          </p:cNvSpPr>
          <p:nvPr>
            <p:ph type="title"/>
          </p:nvPr>
        </p:nvSpPr>
        <p:spPr>
          <a:xfrm>
            <a:off x="838200" y="131862"/>
            <a:ext cx="10515600" cy="913168"/>
          </a:xfrm>
        </p:spPr>
        <p:txBody>
          <a:bodyPr>
            <a:normAutofit fontScale="90000"/>
          </a:bodyPr>
          <a:lstStyle/>
          <a:p>
            <a:pPr algn="ctr"/>
            <a:r>
              <a:rPr lang="tr-TR" sz="4000" b="1" dirty="0">
                <a:solidFill>
                  <a:schemeClr val="accent1">
                    <a:lumMod val="50000"/>
                  </a:schemeClr>
                </a:solidFill>
                <a:latin typeface="Times New Roman" panose="02020603050405020304" pitchFamily="18" charset="0"/>
                <a:cs typeface="Times New Roman" panose="02020603050405020304" pitchFamily="18" charset="0"/>
              </a:rPr>
              <a:t>Çanakkale </a:t>
            </a:r>
            <a:r>
              <a:rPr lang="tr-TR" sz="4000" b="1" dirty="0" err="1">
                <a:solidFill>
                  <a:schemeClr val="accent1">
                    <a:lumMod val="50000"/>
                  </a:schemeClr>
                </a:solidFill>
                <a:latin typeface="Times New Roman" panose="02020603050405020304" pitchFamily="18" charset="0"/>
                <a:cs typeface="Times New Roman" panose="02020603050405020304" pitchFamily="18" charset="0"/>
              </a:rPr>
              <a:t>Onsekiz</a:t>
            </a:r>
            <a:r>
              <a:rPr lang="tr-TR" sz="4000" b="1" dirty="0">
                <a:solidFill>
                  <a:schemeClr val="accent1">
                    <a:lumMod val="50000"/>
                  </a:schemeClr>
                </a:solidFill>
                <a:latin typeface="Times New Roman" panose="02020603050405020304" pitchFamily="18" charset="0"/>
                <a:cs typeface="Times New Roman" panose="02020603050405020304" pitchFamily="18" charset="0"/>
              </a:rPr>
              <a:t> Mart Üniversitesi Kalite Güvence Politikası</a:t>
            </a:r>
            <a:endParaRPr lang="tr-TR" sz="4000" dirty="0">
              <a:solidFill>
                <a:schemeClr val="accent1"/>
              </a:solidFill>
            </a:endParaRPr>
          </a:p>
        </p:txBody>
      </p:sp>
    </p:spTree>
    <p:extLst>
      <p:ext uri="{BB962C8B-B14F-4D97-AF65-F5344CB8AC3E}">
        <p14:creationId xmlns:p14="http://schemas.microsoft.com/office/powerpoint/2010/main" val="888001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9E40E0-4E99-884B-EDCF-97D87332573F}"/>
              </a:ext>
            </a:extLst>
          </p:cNvPr>
          <p:cNvSpPr>
            <a:spLocks noGrp="1"/>
          </p:cNvSpPr>
          <p:nvPr>
            <p:ph type="title"/>
          </p:nvPr>
        </p:nvSpPr>
        <p:spPr>
          <a:xfrm>
            <a:off x="371669" y="215738"/>
            <a:ext cx="10515600" cy="791968"/>
          </a:xfrm>
        </p:spPr>
        <p:txBody>
          <a:bodyPr>
            <a:normAutofit/>
          </a:bodyPr>
          <a:lstStyle/>
          <a:p>
            <a:r>
              <a:rPr lang="tr-TR" sz="3600" b="1" dirty="0">
                <a:solidFill>
                  <a:schemeClr val="accent1">
                    <a:lumMod val="50000"/>
                  </a:schemeClr>
                </a:solidFill>
                <a:latin typeface="Times New Roman" panose="02020603050405020304" pitchFamily="18" charset="0"/>
                <a:cs typeface="Times New Roman" panose="02020603050405020304" pitchFamily="18" charset="0"/>
              </a:rPr>
              <a:t>AKREDİTASYON</a:t>
            </a:r>
          </a:p>
        </p:txBody>
      </p:sp>
      <p:sp>
        <p:nvSpPr>
          <p:cNvPr id="3" name="İçerik Yer Tutucusu 2">
            <a:extLst>
              <a:ext uri="{FF2B5EF4-FFF2-40B4-BE49-F238E27FC236}">
                <a16:creationId xmlns:a16="http://schemas.microsoft.com/office/drawing/2014/main" id="{67FE69E8-CFC0-CA39-02D7-5710030386AE}"/>
              </a:ext>
            </a:extLst>
          </p:cNvPr>
          <p:cNvSpPr>
            <a:spLocks noGrp="1"/>
          </p:cNvSpPr>
          <p:nvPr>
            <p:ph idx="1"/>
          </p:nvPr>
        </p:nvSpPr>
        <p:spPr>
          <a:xfrm>
            <a:off x="91751" y="1337307"/>
            <a:ext cx="6822233" cy="4354366"/>
          </a:xfrm>
        </p:spPr>
        <p:txBody>
          <a:bodyPr>
            <a:noAutofit/>
          </a:bodyPr>
          <a:lstStyle/>
          <a:p>
            <a:pPr algn="just"/>
            <a:r>
              <a:rPr lang="tr-TR" sz="2400" dirty="0"/>
              <a:t>Uluslararası Ticaret ve Lojistik Bölümü olarak gelişimimizi artırmak, eğitim-öğretim faaliyetlerimizin kalitesini sürekli geliştirmek ve güvence altına almak için akreditasyon sürecini başarıyla tamamlamış olup;</a:t>
            </a:r>
          </a:p>
          <a:p>
            <a:pPr algn="just"/>
            <a:r>
              <a:rPr lang="tr-TR" sz="2400" dirty="0"/>
              <a:t>Sosyal Beşeri ve Temel Bilimler Akreditasyon ve Rating Derneği (STAR) tarafından yapılan değerlendirme sonucu </a:t>
            </a:r>
            <a:r>
              <a:rPr lang="tr-TR" sz="2400" b="1" dirty="0"/>
              <a:t>18 Nisan 2024 – 18 Nisan 2028</a:t>
            </a:r>
            <a:r>
              <a:rPr lang="tr-TR" sz="2400" dirty="0"/>
              <a:t> tarihleri arasında geçerli olmak üzere AKREDİTASYON almaya hak kazanmıştı</a:t>
            </a:r>
          </a:p>
        </p:txBody>
      </p:sp>
      <p:pic>
        <p:nvPicPr>
          <p:cNvPr id="1026" name="Picture 2">
            <a:extLst>
              <a:ext uri="{FF2B5EF4-FFF2-40B4-BE49-F238E27FC236}">
                <a16:creationId xmlns:a16="http://schemas.microsoft.com/office/drawing/2014/main" id="{9738D8FF-DEB5-37A6-3BC1-415053DDC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8905" y="0"/>
            <a:ext cx="3852195" cy="5449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681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AC94AE-3A2B-4FD6-A0E1-E4FD8E3B205F}"/>
              </a:ext>
            </a:extLst>
          </p:cNvPr>
          <p:cNvSpPr>
            <a:spLocks noGrp="1"/>
          </p:cNvSpPr>
          <p:nvPr>
            <p:ph type="title"/>
          </p:nvPr>
        </p:nvSpPr>
        <p:spPr>
          <a:xfrm>
            <a:off x="2297429" y="22860"/>
            <a:ext cx="7608570" cy="909478"/>
          </a:xfrm>
        </p:spPr>
        <p:txBody>
          <a:bodyPr>
            <a:normAutofit/>
          </a:bodyPr>
          <a:lstStyle/>
          <a:p>
            <a:r>
              <a:rPr lang="tr-TR" sz="4000" b="1" dirty="0">
                <a:solidFill>
                  <a:schemeClr val="accent1">
                    <a:lumMod val="50000"/>
                  </a:schemeClr>
                </a:solidFill>
                <a:latin typeface="Times New Roman" panose="02020603050405020304" pitchFamily="18" charset="0"/>
                <a:cs typeface="Times New Roman" panose="02020603050405020304" pitchFamily="18" charset="0"/>
              </a:rPr>
              <a:t>SOSYAL MEDYA ve İLETİŞİM</a:t>
            </a:r>
            <a:endParaRPr lang="tr-TR" sz="4000" dirty="0">
              <a:solidFill>
                <a:schemeClr val="accent1">
                  <a:lumMod val="50000"/>
                </a:schemeClr>
              </a:solidFill>
            </a:endParaRPr>
          </a:p>
        </p:txBody>
      </p:sp>
      <p:pic>
        <p:nvPicPr>
          <p:cNvPr id="4" name="Resim 3">
            <a:extLst>
              <a:ext uri="{FF2B5EF4-FFF2-40B4-BE49-F238E27FC236}">
                <a16:creationId xmlns:a16="http://schemas.microsoft.com/office/drawing/2014/main" id="{BEF7D892-0C07-4565-B86F-BAA8F47FCC80}"/>
              </a:ext>
            </a:extLst>
          </p:cNvPr>
          <p:cNvPicPr>
            <a:picLocks noChangeAspect="1"/>
          </p:cNvPicPr>
          <p:nvPr/>
        </p:nvPicPr>
        <p:blipFill>
          <a:blip r:embed="rId2"/>
          <a:stretch>
            <a:fillRect/>
          </a:stretch>
        </p:blipFill>
        <p:spPr>
          <a:xfrm>
            <a:off x="2286001" y="909478"/>
            <a:ext cx="7265670" cy="4794834"/>
          </a:xfrm>
          <a:prstGeom prst="rect">
            <a:avLst/>
          </a:prstGeom>
        </p:spPr>
      </p:pic>
    </p:spTree>
    <p:extLst>
      <p:ext uri="{BB962C8B-B14F-4D97-AF65-F5344CB8AC3E}">
        <p14:creationId xmlns:p14="http://schemas.microsoft.com/office/powerpoint/2010/main" val="3195659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6D563D15-A7AA-4E34-918F-E6592C75731B}"/>
              </a:ext>
            </a:extLst>
          </p:cNvPr>
          <p:cNvSpPr txBox="1"/>
          <p:nvPr/>
        </p:nvSpPr>
        <p:spPr>
          <a:xfrm>
            <a:off x="1097279" y="320040"/>
            <a:ext cx="10687283" cy="3822752"/>
          </a:xfrm>
          <a:prstGeom prst="rect">
            <a:avLst/>
          </a:prstGeom>
          <a:noFill/>
        </p:spPr>
        <p:txBody>
          <a:bodyPr wrap="square">
            <a:spAutoFit/>
          </a:bodyPr>
          <a:lstStyle/>
          <a:p>
            <a:pPr marL="33480" algn="ctr">
              <a:lnSpc>
                <a:spcPct val="100000"/>
              </a:lnSpc>
              <a:spcBef>
                <a:spcPts val="641"/>
              </a:spcBef>
              <a:buClr>
                <a:srgbClr val="0BD0D9"/>
              </a:buClr>
              <a:buSzPct val="95000"/>
            </a:pPr>
            <a:r>
              <a:rPr lang="tr-TR" sz="3200" b="1" strike="noStrike" spc="-1" dirty="0">
                <a:solidFill>
                  <a:schemeClr val="accent1">
                    <a:lumMod val="50000"/>
                  </a:schemeClr>
                </a:solidFill>
                <a:latin typeface="Times New Roman" panose="02020603050405020304" pitchFamily="18" charset="0"/>
                <a:cs typeface="Times New Roman" panose="02020603050405020304" pitchFamily="18" charset="0"/>
              </a:rPr>
              <a:t>Sevgili Öğrencilerimiz,</a:t>
            </a:r>
            <a:endParaRPr lang="tr-TR" sz="3200" b="0" strike="noStrike" spc="-1" dirty="0">
              <a:solidFill>
                <a:schemeClr val="accent1">
                  <a:lumMod val="50000"/>
                </a:schemeClr>
              </a:solidFill>
              <a:latin typeface="Times New Roman" panose="02020603050405020304" pitchFamily="18" charset="0"/>
              <a:cs typeface="Times New Roman" panose="02020603050405020304" pitchFamily="18" charset="0"/>
            </a:endParaRPr>
          </a:p>
          <a:p>
            <a:pPr marL="33480" algn="ctr">
              <a:lnSpc>
                <a:spcPct val="100000"/>
              </a:lnSpc>
              <a:spcBef>
                <a:spcPts val="641"/>
              </a:spcBef>
              <a:buClr>
                <a:srgbClr val="0BD0D9"/>
              </a:buClr>
              <a:buSzPct val="95000"/>
            </a:pPr>
            <a:r>
              <a:rPr lang="tr-TR" sz="3200" b="1" spc="-1" dirty="0">
                <a:solidFill>
                  <a:schemeClr val="accent1">
                    <a:lumMod val="50000"/>
                  </a:schemeClr>
                </a:solidFill>
                <a:latin typeface="Times New Roman" panose="02020603050405020304" pitchFamily="18" charset="0"/>
                <a:cs typeface="Times New Roman" panose="02020603050405020304" pitchFamily="18" charset="0"/>
              </a:rPr>
              <a:t>b</a:t>
            </a:r>
            <a:r>
              <a:rPr lang="tr-TR" sz="3200" b="1" strike="noStrike" spc="-1" dirty="0">
                <a:solidFill>
                  <a:schemeClr val="accent1">
                    <a:lumMod val="50000"/>
                  </a:schemeClr>
                </a:solidFill>
                <a:latin typeface="Times New Roman" panose="02020603050405020304" pitchFamily="18" charset="0"/>
                <a:cs typeface="Times New Roman" panose="02020603050405020304" pitchFamily="18" charset="0"/>
              </a:rPr>
              <a:t>izler sizlerden gelen her türlü </a:t>
            </a:r>
            <a:endParaRPr lang="tr-TR" sz="3200" b="0" strike="noStrike" spc="-1" dirty="0">
              <a:solidFill>
                <a:schemeClr val="accent1">
                  <a:lumMod val="50000"/>
                </a:schemeClr>
              </a:solidFill>
              <a:latin typeface="Times New Roman" panose="02020603050405020304" pitchFamily="18" charset="0"/>
              <a:cs typeface="Times New Roman" panose="02020603050405020304" pitchFamily="18" charset="0"/>
            </a:endParaRPr>
          </a:p>
          <a:p>
            <a:pPr marL="33480" algn="ctr">
              <a:lnSpc>
                <a:spcPct val="100000"/>
              </a:lnSpc>
              <a:spcBef>
                <a:spcPts val="641"/>
              </a:spcBef>
              <a:buClr>
                <a:srgbClr val="0BD0D9"/>
              </a:buClr>
              <a:buSzPct val="95000"/>
            </a:pPr>
            <a:r>
              <a:rPr lang="tr-TR" sz="3200" b="1" strike="noStrike" spc="-1" dirty="0">
                <a:solidFill>
                  <a:schemeClr val="accent1">
                    <a:lumMod val="50000"/>
                  </a:schemeClr>
                </a:solidFill>
                <a:latin typeface="Times New Roman" panose="02020603050405020304" pitchFamily="18" charset="0"/>
                <a:cs typeface="Times New Roman" panose="02020603050405020304" pitchFamily="18" charset="0"/>
              </a:rPr>
              <a:t>istek ve öneriye açığız.</a:t>
            </a:r>
          </a:p>
          <a:p>
            <a:pPr marL="33480" algn="ctr">
              <a:lnSpc>
                <a:spcPct val="100000"/>
              </a:lnSpc>
              <a:spcBef>
                <a:spcPts val="641"/>
              </a:spcBef>
              <a:buClr>
                <a:srgbClr val="0BD0D9"/>
              </a:buClr>
              <a:buSzPct val="95000"/>
            </a:pPr>
            <a:endParaRPr lang="tr-TR" sz="3200" spc="-1" dirty="0">
              <a:solidFill>
                <a:schemeClr val="accent1">
                  <a:lumMod val="50000"/>
                </a:schemeClr>
              </a:solidFill>
              <a:latin typeface="Times New Roman" panose="02020603050405020304" pitchFamily="18" charset="0"/>
              <a:cs typeface="Times New Roman" panose="02020603050405020304" pitchFamily="18" charset="0"/>
            </a:endParaRPr>
          </a:p>
          <a:p>
            <a:pPr marL="33480" algn="just">
              <a:lnSpc>
                <a:spcPct val="100000"/>
              </a:lnSpc>
              <a:spcBef>
                <a:spcPts val="641"/>
              </a:spcBef>
              <a:buClr>
                <a:srgbClr val="0BD0D9"/>
              </a:buClr>
              <a:buSzPct val="95000"/>
            </a:pPr>
            <a:r>
              <a:rPr lang="tr-TR" sz="2800" b="1" strike="noStrike" spc="-1" dirty="0">
                <a:solidFill>
                  <a:srgbClr val="000000"/>
                </a:solidFill>
                <a:latin typeface="Times New Roman" panose="02020603050405020304" pitchFamily="18" charset="0"/>
                <a:cs typeface="Times New Roman" panose="02020603050405020304" pitchFamily="18" charset="0"/>
              </a:rPr>
              <a:t>Ayrıca;</a:t>
            </a:r>
          </a:p>
          <a:p>
            <a:pPr marL="376380" indent="-342900" algn="just">
              <a:spcBef>
                <a:spcPts val="400"/>
              </a:spcBef>
              <a:buClr>
                <a:srgbClr val="0BD0D9"/>
              </a:buClr>
              <a:buSzPct val="95000"/>
              <a:buFont typeface="Arial" panose="020B0604020202020204" pitchFamily="34" charset="0"/>
              <a:buChar char="•"/>
            </a:pPr>
            <a:r>
              <a:rPr lang="tr-TR" sz="2800" b="1" spc="-1" dirty="0">
                <a:solidFill>
                  <a:srgbClr val="000000"/>
                </a:solidFill>
                <a:latin typeface="Times New Roman" panose="02020603050405020304" pitchFamily="18" charset="0"/>
                <a:cs typeface="Times New Roman" panose="02020603050405020304" pitchFamily="18" charset="0"/>
              </a:rPr>
              <a:t>2025 Yılı Girişli Öğrencilerin Danışmanı Dr. Öğr. Üyesi Muhammet KARANFİL g</a:t>
            </a:r>
            <a:r>
              <a:rPr lang="tr-TR" sz="2800" b="1" strike="noStrike" spc="-1" dirty="0">
                <a:solidFill>
                  <a:srgbClr val="000000"/>
                </a:solidFill>
                <a:latin typeface="Times New Roman" panose="02020603050405020304" pitchFamily="18" charset="0"/>
                <a:cs typeface="Times New Roman" panose="02020603050405020304" pitchFamily="18" charset="0"/>
              </a:rPr>
              <a:t>erektiğinde ulaşabilirsiniz.</a:t>
            </a:r>
            <a:endParaRPr lang="tr-TR" sz="2800" b="0" strike="noStrike" spc="-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546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D9832E-19D7-4D3B-AB92-926E7F9E8D49}"/>
              </a:ext>
            </a:extLst>
          </p:cNvPr>
          <p:cNvSpPr>
            <a:spLocks noGrp="1"/>
          </p:cNvSpPr>
          <p:nvPr>
            <p:ph type="title"/>
          </p:nvPr>
        </p:nvSpPr>
        <p:spPr/>
        <p:txBody>
          <a:bodyPr>
            <a:normAutofit/>
          </a:bodyPr>
          <a:lstStyle/>
          <a:p>
            <a:pPr algn="ctr"/>
            <a:r>
              <a:rPr lang="tr-TR" sz="4800" dirty="0"/>
              <a:t>TEŞEKKÜRLER</a:t>
            </a:r>
          </a:p>
        </p:txBody>
      </p:sp>
      <p:graphicFrame>
        <p:nvGraphicFramePr>
          <p:cNvPr id="6" name="Tablo 5">
            <a:extLst>
              <a:ext uri="{FF2B5EF4-FFF2-40B4-BE49-F238E27FC236}">
                <a16:creationId xmlns:a16="http://schemas.microsoft.com/office/drawing/2014/main" id="{5257094B-33C5-4328-984C-6C58E7B502FA}"/>
              </a:ext>
            </a:extLst>
          </p:cNvPr>
          <p:cNvGraphicFramePr/>
          <p:nvPr>
            <p:extLst>
              <p:ext uri="{D42A27DB-BD31-4B8C-83A1-F6EECF244321}">
                <p14:modId xmlns:p14="http://schemas.microsoft.com/office/powerpoint/2010/main" val="3896694588"/>
              </p:ext>
            </p:extLst>
          </p:nvPr>
        </p:nvGraphicFramePr>
        <p:xfrm>
          <a:off x="2084070" y="1777500"/>
          <a:ext cx="8023860" cy="3303000"/>
        </p:xfrm>
        <a:graphic>
          <a:graphicData uri="http://schemas.openxmlformats.org/drawingml/2006/table">
            <a:tbl>
              <a:tblPr>
                <a:tableStyleId>{EB9631B5-78F2-41C9-869B-9F39066F8104}</a:tableStyleId>
              </a:tblPr>
              <a:tblGrid>
                <a:gridCol w="2684848">
                  <a:extLst>
                    <a:ext uri="{9D8B030D-6E8A-4147-A177-3AD203B41FA5}">
                      <a16:colId xmlns:a16="http://schemas.microsoft.com/office/drawing/2014/main" val="2055733766"/>
                    </a:ext>
                  </a:extLst>
                </a:gridCol>
                <a:gridCol w="5339012">
                  <a:extLst>
                    <a:ext uri="{9D8B030D-6E8A-4147-A177-3AD203B41FA5}">
                      <a16:colId xmlns:a16="http://schemas.microsoft.com/office/drawing/2014/main" val="2843733382"/>
                    </a:ext>
                  </a:extLst>
                </a:gridCol>
              </a:tblGrid>
              <a:tr h="595623">
                <a:tc>
                  <a:txBody>
                    <a:bodyPr/>
                    <a:lstStyle/>
                    <a:p>
                      <a:pPr algn="r" fontAlgn="t">
                        <a:spcBef>
                          <a:spcPts val="0"/>
                        </a:spcBef>
                        <a:spcAft>
                          <a:spcPts val="0"/>
                        </a:spcAft>
                      </a:pPr>
                      <a:r>
                        <a:rPr lang="tr-TR" sz="2000" b="1" u="none" strike="noStrike" dirty="0">
                          <a:solidFill>
                            <a:srgbClr val="002060"/>
                          </a:solidFill>
                          <a:effectLst/>
                        </a:rPr>
                        <a:t>E-posta :</a:t>
                      </a:r>
                      <a:endParaRPr lang="tr-TR" sz="2000" b="1" i="0" u="none" strike="noStrike" dirty="0">
                        <a:solidFill>
                          <a:srgbClr val="002060"/>
                        </a:solidFill>
                        <a:effectLst/>
                        <a:latin typeface="Arial" panose="020B0604020202020204" pitchFamily="34" charset="0"/>
                      </a:endParaRPr>
                    </a:p>
                  </a:txBody>
                  <a:tcPr marL="76200" marR="76200" marT="76200" marB="76200">
                    <a:noFill/>
                  </a:tcPr>
                </a:tc>
                <a:tc>
                  <a:txBody>
                    <a:bodyPr/>
                    <a:lstStyle/>
                    <a:p>
                      <a:pPr algn="l" fontAlgn="t">
                        <a:spcBef>
                          <a:spcPts val="0"/>
                        </a:spcBef>
                        <a:spcAft>
                          <a:spcPts val="0"/>
                        </a:spcAft>
                      </a:pPr>
                      <a:r>
                        <a:rPr lang="tr-TR" sz="2000" u="none" strike="noStrike" dirty="0">
                          <a:effectLst/>
                        </a:rPr>
                        <a:t>bigaubf@comu.edu.tr</a:t>
                      </a:r>
                      <a:endParaRPr lang="tr-TR" sz="2000" b="0" i="0" u="none" strike="noStrike" dirty="0">
                        <a:effectLst/>
                        <a:latin typeface="Arial" panose="020B0604020202020204" pitchFamily="34" charset="0"/>
                      </a:endParaRPr>
                    </a:p>
                  </a:txBody>
                  <a:tcPr marL="76200" marR="76200" marT="76200" marB="76200">
                    <a:noFill/>
                  </a:tcPr>
                </a:tc>
                <a:extLst>
                  <a:ext uri="{0D108BD9-81ED-4DB2-BD59-A6C34878D82A}">
                    <a16:rowId xmlns:a16="http://schemas.microsoft.com/office/drawing/2014/main" val="3904650568"/>
                  </a:ext>
                </a:extLst>
              </a:tr>
              <a:tr h="595623">
                <a:tc>
                  <a:txBody>
                    <a:bodyPr/>
                    <a:lstStyle/>
                    <a:p>
                      <a:pPr algn="r" fontAlgn="t">
                        <a:spcBef>
                          <a:spcPts val="0"/>
                        </a:spcBef>
                        <a:spcAft>
                          <a:spcPts val="0"/>
                        </a:spcAft>
                      </a:pPr>
                      <a:r>
                        <a:rPr lang="tr-TR" sz="2000" b="1" u="none" strike="noStrike" dirty="0">
                          <a:solidFill>
                            <a:srgbClr val="002060"/>
                          </a:solidFill>
                          <a:effectLst/>
                        </a:rPr>
                        <a:t>Telefon :</a:t>
                      </a:r>
                      <a:endParaRPr lang="tr-TR" sz="2000" b="1" i="0" u="none" strike="noStrike" dirty="0">
                        <a:solidFill>
                          <a:srgbClr val="002060"/>
                        </a:solidFill>
                        <a:effectLst/>
                        <a:latin typeface="Arial" panose="020B0604020202020204" pitchFamily="34" charset="0"/>
                      </a:endParaRPr>
                    </a:p>
                  </a:txBody>
                  <a:tcPr marL="76200" marR="76200" marT="76200" marB="76200">
                    <a:noFill/>
                  </a:tcPr>
                </a:tc>
                <a:tc>
                  <a:txBody>
                    <a:bodyPr/>
                    <a:lstStyle/>
                    <a:p>
                      <a:pPr algn="l" fontAlgn="t">
                        <a:spcBef>
                          <a:spcPts val="0"/>
                        </a:spcBef>
                        <a:spcAft>
                          <a:spcPts val="0"/>
                        </a:spcAft>
                      </a:pPr>
                      <a:r>
                        <a:rPr lang="tr-TR" sz="2000" dirty="0"/>
                        <a:t>Santral: 0 (286) 218 00 18</a:t>
                      </a:r>
                      <a:endParaRPr lang="tr-TR" sz="2000" b="0" i="0" u="none" strike="noStrike" dirty="0">
                        <a:effectLst/>
                        <a:latin typeface="Arial" panose="020B0604020202020204" pitchFamily="34" charset="0"/>
                      </a:endParaRPr>
                    </a:p>
                  </a:txBody>
                  <a:tcPr marL="76200" marR="76200" marT="76200" marB="76200">
                    <a:noFill/>
                  </a:tcPr>
                </a:tc>
                <a:extLst>
                  <a:ext uri="{0D108BD9-81ED-4DB2-BD59-A6C34878D82A}">
                    <a16:rowId xmlns:a16="http://schemas.microsoft.com/office/drawing/2014/main" val="1489097105"/>
                  </a:ext>
                </a:extLst>
              </a:tr>
              <a:tr h="595623">
                <a:tc>
                  <a:txBody>
                    <a:bodyPr/>
                    <a:lstStyle/>
                    <a:p>
                      <a:pPr algn="r" fontAlgn="t">
                        <a:spcBef>
                          <a:spcPts val="0"/>
                        </a:spcBef>
                        <a:spcAft>
                          <a:spcPts val="0"/>
                        </a:spcAft>
                      </a:pPr>
                      <a:r>
                        <a:rPr lang="tr-TR" sz="2000" b="1" u="none" strike="noStrike" dirty="0">
                          <a:solidFill>
                            <a:srgbClr val="002060"/>
                          </a:solidFill>
                          <a:effectLst/>
                        </a:rPr>
                        <a:t>Öğrenci İşleri 1 :</a:t>
                      </a:r>
                      <a:endParaRPr lang="tr-TR" sz="2000" b="1" i="0" u="none" strike="noStrike" dirty="0">
                        <a:solidFill>
                          <a:srgbClr val="002060"/>
                        </a:solidFill>
                        <a:effectLst/>
                        <a:latin typeface="Arial" panose="020B0604020202020204" pitchFamily="34" charset="0"/>
                      </a:endParaRPr>
                    </a:p>
                  </a:txBody>
                  <a:tcPr marL="76200" marR="76200" marT="76200" marB="76200">
                    <a:noFill/>
                  </a:tcPr>
                </a:tc>
                <a:tc>
                  <a:txBody>
                    <a:bodyPr/>
                    <a:lstStyle/>
                    <a:p>
                      <a:pPr algn="l" fontAlgn="t">
                        <a:spcBef>
                          <a:spcPts val="0"/>
                        </a:spcBef>
                        <a:spcAft>
                          <a:spcPts val="0"/>
                        </a:spcAft>
                      </a:pPr>
                      <a:r>
                        <a:rPr lang="tr-TR" sz="2000" dirty="0"/>
                        <a:t>Öğrenci İşleri Dahili: 33211</a:t>
                      </a:r>
                      <a:endParaRPr lang="sv-SE" sz="2000" b="0" i="0" u="none" strike="noStrike" dirty="0">
                        <a:effectLst/>
                        <a:latin typeface="Arial" panose="020B0604020202020204" pitchFamily="34" charset="0"/>
                      </a:endParaRPr>
                    </a:p>
                  </a:txBody>
                  <a:tcPr marL="76200" marR="76200" marT="76200" marB="76200">
                    <a:noFill/>
                  </a:tcPr>
                </a:tc>
                <a:extLst>
                  <a:ext uri="{0D108BD9-81ED-4DB2-BD59-A6C34878D82A}">
                    <a16:rowId xmlns:a16="http://schemas.microsoft.com/office/drawing/2014/main" val="855011611"/>
                  </a:ext>
                </a:extLst>
              </a:tr>
              <a:tr h="595623">
                <a:tc>
                  <a:txBody>
                    <a:bodyPr/>
                    <a:lstStyle/>
                    <a:p>
                      <a:pPr algn="r" fontAlgn="t">
                        <a:spcBef>
                          <a:spcPts val="0"/>
                        </a:spcBef>
                        <a:spcAft>
                          <a:spcPts val="0"/>
                        </a:spcAft>
                      </a:pPr>
                      <a:r>
                        <a:rPr lang="tr-TR" sz="2000" b="1" u="none" strike="noStrike" dirty="0">
                          <a:solidFill>
                            <a:srgbClr val="002060"/>
                          </a:solidFill>
                          <a:effectLst/>
                        </a:rPr>
                        <a:t>Öğrenci İşleri 2 :</a:t>
                      </a:r>
                      <a:endParaRPr lang="tr-TR" sz="2000" b="1" i="0" u="none" strike="noStrike" dirty="0">
                        <a:solidFill>
                          <a:srgbClr val="002060"/>
                        </a:solidFill>
                        <a:effectLst/>
                        <a:latin typeface="Arial" panose="020B0604020202020204" pitchFamily="34" charset="0"/>
                      </a:endParaRPr>
                    </a:p>
                  </a:txBody>
                  <a:tcPr marL="76200" marR="76200" marT="76200" marB="76200">
                    <a:noFill/>
                  </a:tcPr>
                </a:tc>
                <a:tc>
                  <a:txBody>
                    <a:bodyPr/>
                    <a:lstStyle/>
                    <a:p>
                      <a:pPr algn="l" fontAlgn="t">
                        <a:spcBef>
                          <a:spcPts val="0"/>
                        </a:spcBef>
                        <a:spcAft>
                          <a:spcPts val="0"/>
                        </a:spcAft>
                      </a:pPr>
                      <a:r>
                        <a:rPr lang="tr-TR" sz="2000" dirty="0"/>
                        <a:t>Öğrenci İşleri Dahili: 33210</a:t>
                      </a:r>
                      <a:endParaRPr lang="tr-TR" sz="2000" b="0" i="0" u="none" strike="noStrike" dirty="0">
                        <a:effectLst/>
                        <a:latin typeface="Arial" panose="020B0604020202020204" pitchFamily="34" charset="0"/>
                      </a:endParaRPr>
                    </a:p>
                  </a:txBody>
                  <a:tcPr marL="76200" marR="76200" marT="76200" marB="76200">
                    <a:noFill/>
                  </a:tcPr>
                </a:tc>
                <a:extLst>
                  <a:ext uri="{0D108BD9-81ED-4DB2-BD59-A6C34878D82A}">
                    <a16:rowId xmlns:a16="http://schemas.microsoft.com/office/drawing/2014/main" val="1918776104"/>
                  </a:ext>
                </a:extLst>
              </a:tr>
              <a:tr h="920508">
                <a:tc>
                  <a:txBody>
                    <a:bodyPr/>
                    <a:lstStyle/>
                    <a:p>
                      <a:pPr algn="r" fontAlgn="t">
                        <a:spcBef>
                          <a:spcPts val="0"/>
                        </a:spcBef>
                        <a:spcAft>
                          <a:spcPts val="0"/>
                        </a:spcAft>
                      </a:pPr>
                      <a:r>
                        <a:rPr lang="tr-TR" sz="2000" b="1" u="none" strike="noStrike" dirty="0">
                          <a:solidFill>
                            <a:srgbClr val="002060"/>
                          </a:solidFill>
                          <a:effectLst/>
                        </a:rPr>
                        <a:t>Adres :</a:t>
                      </a:r>
                      <a:endParaRPr lang="tr-TR" sz="2000" b="1" i="0" u="none" strike="noStrike" dirty="0">
                        <a:solidFill>
                          <a:srgbClr val="002060"/>
                        </a:solidFill>
                        <a:effectLst/>
                        <a:latin typeface="Arial" panose="020B0604020202020204" pitchFamily="34" charset="0"/>
                      </a:endParaRPr>
                    </a:p>
                  </a:txBody>
                  <a:tcPr marL="76200" marR="76200" marT="76200" marB="76200">
                    <a:noFill/>
                  </a:tcPr>
                </a:tc>
                <a:tc>
                  <a:txBody>
                    <a:bodyPr/>
                    <a:lstStyle/>
                    <a:p>
                      <a:pPr algn="l" fontAlgn="t">
                        <a:spcBef>
                          <a:spcPts val="0"/>
                        </a:spcBef>
                        <a:spcAft>
                          <a:spcPts val="0"/>
                        </a:spcAft>
                      </a:pPr>
                      <a:r>
                        <a:rPr lang="tr-TR" sz="2000" u="none" strike="noStrike" dirty="0">
                          <a:effectLst/>
                        </a:rPr>
                        <a:t>Prof. Dr. Ramazan Aydın Yerleşkesi </a:t>
                      </a:r>
                    </a:p>
                    <a:p>
                      <a:pPr algn="l" fontAlgn="t">
                        <a:spcBef>
                          <a:spcPts val="0"/>
                        </a:spcBef>
                        <a:spcAft>
                          <a:spcPts val="0"/>
                        </a:spcAft>
                      </a:pPr>
                      <a:r>
                        <a:rPr lang="tr-TR" sz="2000" u="none" strike="noStrike" dirty="0">
                          <a:effectLst/>
                        </a:rPr>
                        <a:t>17200 </a:t>
                      </a:r>
                      <a:r>
                        <a:rPr lang="tr-TR" sz="2000" u="none" strike="noStrike" dirty="0" err="1">
                          <a:effectLst/>
                        </a:rPr>
                        <a:t>Ağaköy</a:t>
                      </a:r>
                      <a:r>
                        <a:rPr lang="tr-TR" sz="2000" u="none" strike="noStrike" dirty="0">
                          <a:effectLst/>
                        </a:rPr>
                        <a:t>, Biga/ÇANAKKALE</a:t>
                      </a:r>
                      <a:endParaRPr lang="tr-TR" sz="2000" b="0" i="0" u="none" strike="noStrike" dirty="0">
                        <a:effectLst/>
                        <a:latin typeface="Arial" panose="020B0604020202020204" pitchFamily="34" charset="0"/>
                      </a:endParaRPr>
                    </a:p>
                  </a:txBody>
                  <a:tcPr marL="76200" marR="76200" marT="76200" marB="76200">
                    <a:noFill/>
                  </a:tcPr>
                </a:tc>
                <a:extLst>
                  <a:ext uri="{0D108BD9-81ED-4DB2-BD59-A6C34878D82A}">
                    <a16:rowId xmlns:a16="http://schemas.microsoft.com/office/drawing/2014/main" val="3803632678"/>
                  </a:ext>
                </a:extLst>
              </a:tr>
            </a:tbl>
          </a:graphicData>
        </a:graphic>
      </p:graphicFrame>
    </p:spTree>
    <p:extLst>
      <p:ext uri="{BB962C8B-B14F-4D97-AF65-F5344CB8AC3E}">
        <p14:creationId xmlns:p14="http://schemas.microsoft.com/office/powerpoint/2010/main" val="264787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a:extLst>
              <a:ext uri="{FF2B5EF4-FFF2-40B4-BE49-F238E27FC236}">
                <a16:creationId xmlns:a16="http://schemas.microsoft.com/office/drawing/2014/main" id="{0E0B460C-53A9-4892-823F-680AF74339D9}"/>
              </a:ext>
            </a:extLst>
          </p:cNvPr>
          <p:cNvSpPr txBox="1"/>
          <p:nvPr/>
        </p:nvSpPr>
        <p:spPr>
          <a:xfrm>
            <a:off x="1122997" y="1143759"/>
            <a:ext cx="9458326" cy="4570482"/>
          </a:xfrm>
          <a:prstGeom prst="rect">
            <a:avLst/>
          </a:prstGeom>
          <a:noFill/>
        </p:spPr>
        <p:txBody>
          <a:bodyPr wrap="square">
            <a:spAutoFit/>
          </a:bodyPr>
          <a:lstStyle/>
          <a:p>
            <a:endParaRPr lang="tr-TR" dirty="0"/>
          </a:p>
          <a:p>
            <a:pPr marL="508500" lvl="0" indent="-342900" algn="just">
              <a:lnSpc>
                <a:spcPct val="100000"/>
              </a:lnSpc>
              <a:spcBef>
                <a:spcPts val="479"/>
              </a:spcBef>
              <a:buClr>
                <a:srgbClr val="0BD0D9"/>
              </a:buClr>
              <a:buSzPct val="95000"/>
              <a:buFont typeface="Arial" panose="020B0604020202020204" pitchFamily="34" charset="0"/>
              <a:buChar char="•"/>
            </a:pPr>
            <a:r>
              <a:rPr lang="tr-TR" sz="1800" b="1" spc="-1" dirty="0">
                <a:solidFill>
                  <a:srgbClr val="000000"/>
                </a:solidFill>
                <a:latin typeface="Times New Roman" panose="02020603050405020304" pitchFamily="18" charset="0"/>
                <a:cs typeface="Times New Roman" panose="02020603050405020304" pitchFamily="18" charset="0"/>
              </a:rPr>
              <a:t>Öğrencilerimiz, kayıt yenileme işlemi yapmak zorundadırlar. Bu yüzden her öğrencimiz, Üniversitemizin veya fakültemizin web sayfalarında ilan edilen</a:t>
            </a:r>
            <a:r>
              <a:rPr lang="tr-TR" sz="1800" b="1" spc="-1" dirty="0">
                <a:solidFill>
                  <a:srgbClr val="0066CC"/>
                </a:solidFill>
                <a:latin typeface="Times New Roman" panose="02020603050405020304" pitchFamily="18" charset="0"/>
                <a:cs typeface="Times New Roman" panose="02020603050405020304" pitchFamily="18" charset="0"/>
              </a:rPr>
              <a:t> </a:t>
            </a:r>
            <a:r>
              <a:rPr lang="tr-TR" sz="1800" b="1" spc="-1" dirty="0">
                <a:solidFill>
                  <a:srgbClr val="C00000"/>
                </a:solidFill>
                <a:latin typeface="Times New Roman" panose="02020603050405020304" pitchFamily="18" charset="0"/>
                <a:cs typeface="Times New Roman" panose="02020603050405020304" pitchFamily="18" charset="0"/>
              </a:rPr>
              <a:t>Akademik Takvimi</a:t>
            </a:r>
            <a:r>
              <a:rPr lang="tr-TR" sz="1800" b="1" spc="-1" dirty="0">
                <a:solidFill>
                  <a:srgbClr val="000000"/>
                </a:solidFill>
                <a:latin typeface="Times New Roman" panose="02020603050405020304" pitchFamily="18" charset="0"/>
                <a:cs typeface="Times New Roman" panose="02020603050405020304" pitchFamily="18" charset="0"/>
              </a:rPr>
              <a:t> takip etmek ve bu takvime göre işlemleri belirtilen zaman aralıklarında </a:t>
            </a:r>
            <a:r>
              <a:rPr lang="tr-TR" sz="1800" b="1" u="sng" spc="-1" dirty="0">
                <a:solidFill>
                  <a:srgbClr val="000000"/>
                </a:solidFill>
                <a:latin typeface="Times New Roman" panose="02020603050405020304" pitchFamily="18" charset="0"/>
                <a:cs typeface="Times New Roman" panose="02020603050405020304" pitchFamily="18" charset="0"/>
              </a:rPr>
              <a:t>yapmak zorundadırlar.</a:t>
            </a:r>
          </a:p>
          <a:p>
            <a:pPr marL="508500" lvl="0" indent="-342900" algn="just">
              <a:lnSpc>
                <a:spcPct val="100000"/>
              </a:lnSpc>
              <a:spcBef>
                <a:spcPts val="479"/>
              </a:spcBef>
              <a:buClr>
                <a:srgbClr val="0BD0D9"/>
              </a:buClr>
              <a:buSzPct val="95000"/>
              <a:buFont typeface="Arial" panose="020B0604020202020204" pitchFamily="34" charset="0"/>
              <a:buChar char="•"/>
            </a:pPr>
            <a:endParaRPr lang="tr-TR" sz="1800" b="1" spc="-1" dirty="0">
              <a:solidFill>
                <a:srgbClr val="000000"/>
              </a:solidFill>
              <a:latin typeface="Times New Roman" panose="02020603050405020304" pitchFamily="18" charset="0"/>
              <a:cs typeface="Times New Roman" panose="02020603050405020304" pitchFamily="18" charset="0"/>
            </a:endParaRPr>
          </a:p>
          <a:p>
            <a:pPr marL="439560" indent="-273960" algn="just">
              <a:lnSpc>
                <a:spcPct val="100000"/>
              </a:lnSpc>
              <a:spcBef>
                <a:spcPts val="479"/>
              </a:spcBef>
              <a:buClr>
                <a:srgbClr val="0BD0D9"/>
              </a:buClr>
              <a:buSzPct val="95000"/>
              <a:buFont typeface="Arial"/>
              <a:buChar char="•"/>
            </a:pPr>
            <a:r>
              <a:rPr lang="tr-TR" sz="1800" b="1" spc="-1" dirty="0">
                <a:solidFill>
                  <a:srgbClr val="C00000"/>
                </a:solidFill>
                <a:latin typeface="Times New Roman" panose="02020603050405020304" pitchFamily="18" charset="0"/>
                <a:cs typeface="Times New Roman" panose="02020603050405020304" pitchFamily="18" charset="0"/>
              </a:rPr>
              <a:t>Öğrenci bu işlemlerini kendisi takip eder.</a:t>
            </a:r>
          </a:p>
          <a:p>
            <a:pPr marL="439560" indent="-273960" algn="just">
              <a:lnSpc>
                <a:spcPct val="100000"/>
              </a:lnSpc>
              <a:spcBef>
                <a:spcPts val="479"/>
              </a:spcBef>
              <a:buClr>
                <a:srgbClr val="0BD0D9"/>
              </a:buClr>
              <a:buSzPct val="95000"/>
              <a:buFont typeface="Arial"/>
              <a:buChar char="•"/>
            </a:pPr>
            <a:endParaRPr lang="tr-TR" sz="1800" b="1" spc="-1" dirty="0">
              <a:solidFill>
                <a:srgbClr val="C0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tr-TR" sz="1800" dirty="0">
                <a:latin typeface="Times New Roman" panose="02020603050405020304" pitchFamily="18" charset="0"/>
                <a:cs typeface="Times New Roman" panose="02020603050405020304" pitchFamily="18" charset="0"/>
              </a:rPr>
              <a:t>Belirtilen sürede kaydını yeniletmeyen öğrenciler, o yarıyılda ders alamaz, ders ve sınavlarına giremezler. </a:t>
            </a:r>
          </a:p>
          <a:p>
            <a:pPr algn="just"/>
            <a:endParaRPr lang="tr-TR" sz="1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tr-TR" sz="1800" dirty="0">
                <a:latin typeface="Times New Roman" panose="02020603050405020304" pitchFamily="18" charset="0"/>
                <a:cs typeface="Times New Roman" panose="02020603050405020304" pitchFamily="18" charset="0"/>
              </a:rPr>
              <a:t>Bu süre öğretim süresinden sayılır. Kaydını yeniletmeyen öğrencilere o dönem içinde öğrenci belgesi verilmez.</a:t>
            </a:r>
          </a:p>
          <a:p>
            <a:pPr marL="439560" indent="-273960" algn="just">
              <a:lnSpc>
                <a:spcPct val="100000"/>
              </a:lnSpc>
              <a:spcBef>
                <a:spcPts val="479"/>
              </a:spcBef>
              <a:buClr>
                <a:srgbClr val="0BD0D9"/>
              </a:buClr>
              <a:buSzPct val="95000"/>
              <a:buFont typeface="Arial"/>
              <a:buChar char="•"/>
            </a:pPr>
            <a:endParaRPr lang="tr-TR" sz="1800" spc="-1" dirty="0">
              <a:solidFill>
                <a:srgbClr val="000000"/>
              </a:solidFill>
              <a:latin typeface="Times New Roman" panose="02020603050405020304" pitchFamily="18" charset="0"/>
              <a:cs typeface="Times New Roman" panose="02020603050405020304" pitchFamily="18" charset="0"/>
            </a:endParaRPr>
          </a:p>
          <a:p>
            <a:pPr marL="165600" lvl="0">
              <a:lnSpc>
                <a:spcPct val="100000"/>
              </a:lnSpc>
              <a:spcBef>
                <a:spcPts val="479"/>
              </a:spcBef>
              <a:buClr>
                <a:srgbClr val="0BD0D9"/>
              </a:buClr>
              <a:buSzPct val="95000"/>
            </a:pPr>
            <a:br>
              <a:rPr lang="tr-TR" sz="1400" dirty="0">
                <a:solidFill>
                  <a:prstClr val="black"/>
                </a:solidFill>
              </a:rPr>
            </a:br>
            <a:r>
              <a:rPr lang="tr-TR" sz="1800" b="1" spc="-1" dirty="0">
                <a:solidFill>
                  <a:srgbClr val="000000"/>
                </a:solidFill>
              </a:rPr>
              <a:t> </a:t>
            </a:r>
            <a:endParaRPr lang="tr-TR" sz="1800" spc="-1" dirty="0">
              <a:solidFill>
                <a:srgbClr val="000000"/>
              </a:solidFill>
              <a:latin typeface="Constantia"/>
            </a:endParaRPr>
          </a:p>
        </p:txBody>
      </p:sp>
      <p:sp>
        <p:nvSpPr>
          <p:cNvPr id="11" name="Metin kutusu 10">
            <a:extLst>
              <a:ext uri="{FF2B5EF4-FFF2-40B4-BE49-F238E27FC236}">
                <a16:creationId xmlns:a16="http://schemas.microsoft.com/office/drawing/2014/main" id="{EC8621E0-C7B5-43B6-BE5D-F921ACFC0C77}"/>
              </a:ext>
            </a:extLst>
          </p:cNvPr>
          <p:cNvSpPr txBox="1"/>
          <p:nvPr/>
        </p:nvSpPr>
        <p:spPr>
          <a:xfrm>
            <a:off x="1472021" y="410453"/>
            <a:ext cx="4380139" cy="584775"/>
          </a:xfrm>
          <a:prstGeom prst="rect">
            <a:avLst/>
          </a:prstGeom>
          <a:noFill/>
        </p:spPr>
        <p:txBody>
          <a:bodyPr wrap="square">
            <a:spAutoFit/>
          </a:bodyPr>
          <a:lstStyle/>
          <a:p>
            <a:r>
              <a:rPr lang="tr-TR" sz="3200" b="1" dirty="0">
                <a:solidFill>
                  <a:schemeClr val="accent1">
                    <a:lumMod val="50000"/>
                  </a:schemeClr>
                </a:solidFill>
                <a:latin typeface="Times New Roman" panose="02020603050405020304" pitchFamily="18" charset="0"/>
                <a:cs typeface="Times New Roman" panose="02020603050405020304" pitchFamily="18" charset="0"/>
              </a:rPr>
              <a:t>KAYIT YENİLEME</a:t>
            </a:r>
            <a:endParaRPr lang="tr-TR" sz="3200" b="1" spc="-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806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60C5AC-F6EC-4B25-99FB-172E1BAEB728}"/>
              </a:ext>
            </a:extLst>
          </p:cNvPr>
          <p:cNvSpPr>
            <a:spLocks noGrp="1"/>
          </p:cNvSpPr>
          <p:nvPr>
            <p:ph type="title"/>
          </p:nvPr>
        </p:nvSpPr>
        <p:spPr>
          <a:xfrm>
            <a:off x="838200" y="18255"/>
            <a:ext cx="10515600" cy="1325563"/>
          </a:xfrm>
        </p:spPr>
        <p:txBody>
          <a:bodyPr>
            <a:normAutofit/>
          </a:bodyPr>
          <a:lstStyle/>
          <a:p>
            <a:r>
              <a:rPr lang="tr-TR" sz="3600" b="1" dirty="0">
                <a:solidFill>
                  <a:schemeClr val="accent1">
                    <a:lumMod val="50000"/>
                  </a:schemeClr>
                </a:solidFill>
                <a:latin typeface="Times New Roman" panose="02020603050405020304" pitchFamily="18" charset="0"/>
                <a:cs typeface="Times New Roman" panose="02020603050405020304" pitchFamily="18" charset="0"/>
              </a:rPr>
              <a:t>DERS ALMA</a:t>
            </a:r>
          </a:p>
        </p:txBody>
      </p:sp>
      <p:sp>
        <p:nvSpPr>
          <p:cNvPr id="3" name="İçerik Yer Tutucusu 2">
            <a:extLst>
              <a:ext uri="{FF2B5EF4-FFF2-40B4-BE49-F238E27FC236}">
                <a16:creationId xmlns:a16="http://schemas.microsoft.com/office/drawing/2014/main" id="{E2A1BB08-7623-4606-9580-E8CC9E4FC3BD}"/>
              </a:ext>
            </a:extLst>
          </p:cNvPr>
          <p:cNvSpPr>
            <a:spLocks noGrp="1"/>
          </p:cNvSpPr>
          <p:nvPr>
            <p:ph idx="1"/>
          </p:nvPr>
        </p:nvSpPr>
        <p:spPr/>
        <p:txBody>
          <a:bodyPr/>
          <a:lstStyle/>
          <a:p>
            <a:pPr marL="457200" indent="-4572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Öğrenciler, tekrarlamak zorunda oldukları dersler hariç, kayıt haftasını izleyen hafta içinde ve danışmanın olumlu görüşünü almak koşuluyla ders ekleyebilir veya bırakabilirler. </a:t>
            </a:r>
          </a:p>
          <a:p>
            <a:pPr marL="457200" indent="-457200" algn="just">
              <a:buFont typeface="Arial" panose="020B0604020202020204" pitchFamily="34" charset="0"/>
              <a:buChar char="•"/>
            </a:pPr>
            <a:endParaRPr lang="tr-TR" sz="28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Öğrenci başarısız olduğu seçmeli dersi ileriki yarıyıllarda tekrar edebileceği gibi, bu dersin yerine varsa başka seçmeli ders de seçebilir. Ders tekrarında seçilen farklı bir ders için devam zorunluluğu aranır.</a:t>
            </a:r>
          </a:p>
          <a:p>
            <a:endParaRPr lang="tr-TR" dirty="0"/>
          </a:p>
        </p:txBody>
      </p:sp>
    </p:spTree>
    <p:extLst>
      <p:ext uri="{BB962C8B-B14F-4D97-AF65-F5344CB8AC3E}">
        <p14:creationId xmlns:p14="http://schemas.microsoft.com/office/powerpoint/2010/main" val="2720230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49DD5F-DD41-43A4-94F6-32049BFD44D4}"/>
              </a:ext>
            </a:extLst>
          </p:cNvPr>
          <p:cNvSpPr>
            <a:spLocks noGrp="1"/>
          </p:cNvSpPr>
          <p:nvPr>
            <p:ph type="title"/>
          </p:nvPr>
        </p:nvSpPr>
        <p:spPr/>
        <p:txBody>
          <a:bodyPr>
            <a:normAutofit/>
          </a:bodyPr>
          <a:lstStyle/>
          <a:p>
            <a:r>
              <a:rPr lang="tr-TR" sz="3600" b="1" dirty="0">
                <a:solidFill>
                  <a:schemeClr val="accent1">
                    <a:lumMod val="50000"/>
                  </a:schemeClr>
                </a:solidFill>
                <a:latin typeface="Times New Roman" panose="02020603050405020304" pitchFamily="18" charset="0"/>
                <a:cs typeface="Times New Roman" panose="02020603050405020304" pitchFamily="18" charset="0"/>
              </a:rPr>
              <a:t>DERS YÜKÜ</a:t>
            </a: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15A21A28-04E9-409D-AC61-6C4C6C0D0FD0}"/>
              </a:ext>
            </a:extLst>
          </p:cNvPr>
          <p:cNvSpPr>
            <a:spLocks noGrp="1"/>
          </p:cNvSpPr>
          <p:nvPr>
            <p:ph idx="1"/>
          </p:nvPr>
        </p:nvSpPr>
        <p:spPr/>
        <p:txBody>
          <a:bodyPr/>
          <a:lstStyle/>
          <a:p>
            <a:pPr marL="571500" indent="-571500" algn="just">
              <a:buFont typeface="Arial" panose="020B0604020202020204" pitchFamily="34" charset="0"/>
              <a:buChar char="•"/>
            </a:pPr>
            <a:r>
              <a:rPr lang="tr-TR" sz="2800" u="sng" dirty="0">
                <a:latin typeface="Times New Roman" panose="02020603050405020304" pitchFamily="18" charset="0"/>
                <a:cs typeface="Times New Roman" panose="02020603050405020304" pitchFamily="18" charset="0"/>
              </a:rPr>
              <a:t>Birinci sınıfa ilk kayıt olan öğrenciler, kayıt oldukları yarıyıla ait tüm dersleri almakla yükümlüdürler.</a:t>
            </a:r>
          </a:p>
          <a:p>
            <a:pPr marL="571500" indent="-571500" algn="just">
              <a:buFont typeface="Arial" panose="020B0604020202020204" pitchFamily="34" charset="0"/>
              <a:buChar char="•"/>
            </a:pPr>
            <a:endParaRPr lang="tr-TR" sz="2800" dirty="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Bir öğrencinin başarılı olamadığı ve öncelikle almak zorunda olduğu derslerle, bulunduğu yarıyıldan alacağı dersler her yarıyıl için 45 AKTS kredisini</a:t>
            </a:r>
            <a:r>
              <a:rPr lang="tr-TR" sz="2800" u="sng" dirty="0">
                <a:latin typeface="Times New Roman" panose="02020603050405020304" pitchFamily="18" charset="0"/>
                <a:cs typeface="Times New Roman" panose="02020603050405020304" pitchFamily="18" charset="0"/>
              </a:rPr>
              <a:t>, lisans öğretiminde yedinci ve sekizinci, ön lisans öğretiminde üçüncü ve dördüncü yarıyılda mezuniyet aşamasında ise 48 AKTS </a:t>
            </a:r>
            <a:r>
              <a:rPr lang="tr-TR" sz="2800" dirty="0">
                <a:latin typeface="Times New Roman" panose="02020603050405020304" pitchFamily="18" charset="0"/>
                <a:cs typeface="Times New Roman" panose="02020603050405020304" pitchFamily="18" charset="0"/>
              </a:rPr>
              <a:t>kredisini geçemez.</a:t>
            </a:r>
          </a:p>
          <a:p>
            <a:endParaRPr lang="tr-TR" dirty="0"/>
          </a:p>
        </p:txBody>
      </p:sp>
    </p:spTree>
    <p:extLst>
      <p:ext uri="{BB962C8B-B14F-4D97-AF65-F5344CB8AC3E}">
        <p14:creationId xmlns:p14="http://schemas.microsoft.com/office/powerpoint/2010/main" val="2059070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95C3CA-6232-4FCD-A18C-8858A064850D}"/>
              </a:ext>
            </a:extLst>
          </p:cNvPr>
          <p:cNvSpPr>
            <a:spLocks noGrp="1"/>
          </p:cNvSpPr>
          <p:nvPr>
            <p:ph type="title"/>
          </p:nvPr>
        </p:nvSpPr>
        <p:spPr/>
        <p:txBody>
          <a:bodyPr>
            <a:normAutofit/>
          </a:bodyPr>
          <a:lstStyle/>
          <a:p>
            <a:r>
              <a:rPr lang="tr-TR" sz="3600" b="1" dirty="0">
                <a:solidFill>
                  <a:schemeClr val="accent1">
                    <a:lumMod val="50000"/>
                  </a:schemeClr>
                </a:solidFill>
                <a:latin typeface="Times New Roman" panose="02020603050405020304" pitchFamily="18" charset="0"/>
                <a:cs typeface="Times New Roman" panose="02020603050405020304" pitchFamily="18" charset="0"/>
              </a:rPr>
              <a:t>Derslere Devam Zorunluluğu Var mıdır?</a:t>
            </a:r>
            <a:br>
              <a:rPr lang="tr-TR" sz="3600" dirty="0">
                <a:solidFill>
                  <a:schemeClr val="accent1">
                    <a:lumMod val="50000"/>
                  </a:schemeClr>
                </a:solidFill>
              </a:rPr>
            </a:b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F1E9D41C-19C4-4707-8852-22D5A40BB75F}"/>
              </a:ext>
            </a:extLst>
          </p:cNvPr>
          <p:cNvSpPr>
            <a:spLocks noGrp="1"/>
          </p:cNvSpPr>
          <p:nvPr>
            <p:ph idx="1"/>
          </p:nvPr>
        </p:nvSpPr>
        <p:spPr>
          <a:xfrm>
            <a:off x="678180" y="1621156"/>
            <a:ext cx="10515600" cy="4351338"/>
          </a:xfrm>
        </p:spPr>
        <p:txBody>
          <a:bodyPr/>
          <a:lstStyle/>
          <a:p>
            <a:pPr marL="571500" indent="-5715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Teorik derslerin %70’ine,</a:t>
            </a:r>
          </a:p>
          <a:p>
            <a:pPr marL="571500" indent="-571500" algn="just">
              <a:buFont typeface="Arial" panose="020B0604020202020204" pitchFamily="34" charset="0"/>
              <a:buChar char="•"/>
            </a:pPr>
            <a:endParaRPr lang="tr-TR" sz="2800" dirty="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Uygulamalı derslerin %80’ine  devam etme zorunluluğu vardır.</a:t>
            </a:r>
          </a:p>
          <a:p>
            <a:pPr marL="571500" indent="-571500" algn="just">
              <a:buFont typeface="Arial" panose="020B0604020202020204" pitchFamily="34" charset="0"/>
              <a:buChar char="•"/>
            </a:pPr>
            <a:endParaRPr lang="tr-TR" sz="2800" dirty="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tr-TR" sz="2800" dirty="0">
                <a:latin typeface="Times New Roman" panose="02020603050405020304" pitchFamily="18" charset="0"/>
                <a:cs typeface="Times New Roman" panose="02020603050405020304" pitchFamily="18" charset="0"/>
              </a:rPr>
              <a:t>Ders ve uygulamalarda devamsızlık sınırını aşan öğrenciler, o derse devam etmemiş sayılırlar, sınavlara alınmazlar ve o dersten başarısız kabul edilirler. Öğrenciler, ilgili kurullarca kabul edilen sağlık raporlarının kapsadığı süreler içinde de devamsız sayılırlar.</a:t>
            </a:r>
          </a:p>
          <a:p>
            <a:endParaRPr lang="tr-TR" dirty="0"/>
          </a:p>
        </p:txBody>
      </p:sp>
    </p:spTree>
    <p:extLst>
      <p:ext uri="{BB962C8B-B14F-4D97-AF65-F5344CB8AC3E}">
        <p14:creationId xmlns:p14="http://schemas.microsoft.com/office/powerpoint/2010/main" val="2043076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D53810-0A24-42A8-8F4F-B57CE618637E}"/>
              </a:ext>
            </a:extLst>
          </p:cNvPr>
          <p:cNvSpPr>
            <a:spLocks noGrp="1"/>
          </p:cNvSpPr>
          <p:nvPr>
            <p:ph type="title"/>
          </p:nvPr>
        </p:nvSpPr>
        <p:spPr>
          <a:xfrm>
            <a:off x="1238250" y="222250"/>
            <a:ext cx="3062288" cy="1325563"/>
          </a:xfrm>
        </p:spPr>
        <p:txBody>
          <a:bodyPr>
            <a:normAutofit/>
          </a:bodyPr>
          <a:lstStyle/>
          <a:p>
            <a:r>
              <a:rPr lang="tr-TR" sz="3600" b="1" dirty="0">
                <a:solidFill>
                  <a:schemeClr val="accent1">
                    <a:lumMod val="50000"/>
                  </a:schemeClr>
                </a:solidFill>
                <a:latin typeface="Times New Roman" panose="02020603050405020304" pitchFamily="18" charset="0"/>
                <a:cs typeface="Times New Roman" panose="02020603050405020304" pitchFamily="18" charset="0"/>
              </a:rPr>
              <a:t>SINAVLAR</a:t>
            </a:r>
            <a:endParaRPr lang="tr-TR" sz="3600" dirty="0">
              <a:solidFill>
                <a:schemeClr val="accent1">
                  <a:lumMod val="50000"/>
                </a:schemeClr>
              </a:solidFill>
            </a:endParaRPr>
          </a:p>
        </p:txBody>
      </p:sp>
      <p:sp>
        <p:nvSpPr>
          <p:cNvPr id="3" name="İçerik Yer Tutucusu 2">
            <a:extLst>
              <a:ext uri="{FF2B5EF4-FFF2-40B4-BE49-F238E27FC236}">
                <a16:creationId xmlns:a16="http://schemas.microsoft.com/office/drawing/2014/main" id="{BB22B4FA-D79F-48C8-A47B-9148FBAC7A1E}"/>
              </a:ext>
            </a:extLst>
          </p:cNvPr>
          <p:cNvSpPr>
            <a:spLocks noGrp="1"/>
          </p:cNvSpPr>
          <p:nvPr>
            <p:ph idx="1"/>
          </p:nvPr>
        </p:nvSpPr>
        <p:spPr>
          <a:xfrm>
            <a:off x="838200" y="1825625"/>
            <a:ext cx="4476750" cy="4351338"/>
          </a:xfrm>
        </p:spPr>
        <p:txBody>
          <a:bodyPr>
            <a:normAutofit/>
          </a:bodyPr>
          <a:lstStyle/>
          <a:p>
            <a:pPr algn="just"/>
            <a:r>
              <a:rPr lang="tr-TR" sz="3200" dirty="0">
                <a:latin typeface="Times New Roman" panose="02020603050405020304" pitchFamily="18" charset="0"/>
                <a:cs typeface="Times New Roman" panose="02020603050405020304" pitchFamily="18" charset="0"/>
              </a:rPr>
              <a:t>Fakültemizde; ara sınav, ara sınav mazeret sınavı, yarıyıl sonu sınavı ve bütünleme sınavları yapılır.</a:t>
            </a:r>
          </a:p>
          <a:p>
            <a:endParaRPr lang="tr-TR" sz="3200" dirty="0"/>
          </a:p>
        </p:txBody>
      </p:sp>
      <p:pic>
        <p:nvPicPr>
          <p:cNvPr id="5" name="Resim 4" descr="Çoktan seçmeli sınav kağıdı ve kurşun kalem">
            <a:extLst>
              <a:ext uri="{FF2B5EF4-FFF2-40B4-BE49-F238E27FC236}">
                <a16:creationId xmlns:a16="http://schemas.microsoft.com/office/drawing/2014/main" id="{C8874F71-C8B8-494F-85C6-135B2ACEA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6050" y="1547813"/>
            <a:ext cx="5284117" cy="3429000"/>
          </a:xfrm>
          <a:prstGeom prst="rect">
            <a:avLst/>
          </a:prstGeom>
        </p:spPr>
      </p:pic>
    </p:spTree>
    <p:extLst>
      <p:ext uri="{BB962C8B-B14F-4D97-AF65-F5344CB8AC3E}">
        <p14:creationId xmlns:p14="http://schemas.microsoft.com/office/powerpoint/2010/main" val="2278724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6A0E0A9F-1492-4646-A70C-80C59ECDA266}"/>
              </a:ext>
            </a:extLst>
          </p:cNvPr>
          <p:cNvSpPr txBox="1"/>
          <p:nvPr/>
        </p:nvSpPr>
        <p:spPr>
          <a:xfrm>
            <a:off x="323850" y="444014"/>
            <a:ext cx="11174730" cy="6740307"/>
          </a:xfrm>
          <a:prstGeom prst="rect">
            <a:avLst/>
          </a:prstGeom>
          <a:noFill/>
        </p:spPr>
        <p:txBody>
          <a:bodyPr wrap="square">
            <a:spAutoFit/>
          </a:bodyPr>
          <a:lstStyle/>
          <a:p>
            <a:pPr algn="just"/>
            <a:r>
              <a:rPr lang="tr-TR" sz="2400" b="1" dirty="0">
                <a:latin typeface="Times New Roman" panose="02020603050405020304" pitchFamily="18" charset="0"/>
                <a:cs typeface="Times New Roman" panose="02020603050405020304" pitchFamily="18" charset="0"/>
              </a:rPr>
              <a:t>Ara sınavlar</a:t>
            </a:r>
            <a:r>
              <a:rPr lang="tr-TR" sz="2400" dirty="0">
                <a:latin typeface="Times New Roman" panose="02020603050405020304" pitchFamily="18" charset="0"/>
                <a:cs typeface="Times New Roman" panose="02020603050405020304" pitchFamily="18" charset="0"/>
              </a:rPr>
              <a:t>; her ders için en az bir kez yapılır.</a:t>
            </a:r>
          </a:p>
          <a:p>
            <a:pPr algn="just"/>
            <a:endParaRPr lang="tr-TR" sz="2400" dirty="0">
              <a:latin typeface="Times New Roman" panose="02020603050405020304" pitchFamily="18" charset="0"/>
              <a:cs typeface="Times New Roman" panose="02020603050405020304" pitchFamily="18" charset="0"/>
            </a:endParaRPr>
          </a:p>
          <a:p>
            <a:pPr algn="just"/>
            <a:r>
              <a:rPr lang="tr-TR" sz="2400" b="1" dirty="0">
                <a:latin typeface="Times New Roman" panose="02020603050405020304" pitchFamily="18" charset="0"/>
                <a:cs typeface="Times New Roman" panose="02020603050405020304" pitchFamily="18" charset="0"/>
              </a:rPr>
              <a:t>Yarıyıl sonu sınavları</a:t>
            </a:r>
            <a:r>
              <a:rPr lang="tr-TR" sz="2400" dirty="0">
                <a:latin typeface="Times New Roman" panose="02020603050405020304" pitchFamily="18" charset="0"/>
                <a:cs typeface="Times New Roman" panose="02020603050405020304" pitchFamily="18" charset="0"/>
              </a:rPr>
              <a:t>: En az on dört haftalık eğitim-öğretim döneminden sonraki iki hafta içerisinde yapılır. Her ders için yarıyıl sonu sınavı yapılır. Yarıyıl sonu sınavına katılmayan öğrenciler o dersten başarısız sayılır ve başarı notu olarak FF verilir. Yarıyıl sonu sınavı için mazeret sınavı açılmaz.</a:t>
            </a:r>
          </a:p>
          <a:p>
            <a:pPr algn="just"/>
            <a:endParaRPr lang="tr-TR" sz="2400" dirty="0">
              <a:latin typeface="Times New Roman" panose="02020603050405020304" pitchFamily="18" charset="0"/>
              <a:cs typeface="Times New Roman" panose="02020603050405020304" pitchFamily="18" charset="0"/>
            </a:endParaRPr>
          </a:p>
          <a:p>
            <a:pPr algn="just"/>
            <a:r>
              <a:rPr lang="tr-TR" sz="2400" b="1" dirty="0">
                <a:latin typeface="Times New Roman" panose="02020603050405020304" pitchFamily="18" charset="0"/>
                <a:cs typeface="Times New Roman" panose="02020603050405020304" pitchFamily="18" charset="0"/>
              </a:rPr>
              <a:t>Mazeret sınavları</a:t>
            </a:r>
            <a:r>
              <a:rPr lang="tr-TR" sz="2400" dirty="0">
                <a:latin typeface="Times New Roman" panose="02020603050405020304" pitchFamily="18" charset="0"/>
                <a:cs typeface="Times New Roman" panose="02020603050405020304" pitchFamily="18" charset="0"/>
              </a:rPr>
              <a:t>: Haklı ve geçerli nedenlere dayalı mazereti dolayısıyla ara sınava katılmayan ve durumunu belgeleyen öğrencilerin mazeretlerinin kabul edilmesi halinde, öğrencinin katılmadığı ara sınavlar öğretim elemanının belirlediği tarihte yazılı olarak yapılır. Mazeret sınavlarına herhangi bir nedenle girmeyen öğrencilere, tekrar mazeret sınavı açılmaz.</a:t>
            </a:r>
          </a:p>
          <a:p>
            <a:pPr algn="just"/>
            <a:endParaRPr lang="tr-TR" sz="2400" dirty="0">
              <a:latin typeface="Times New Roman" panose="02020603050405020304" pitchFamily="18" charset="0"/>
              <a:cs typeface="Times New Roman" panose="02020603050405020304" pitchFamily="18" charset="0"/>
            </a:endParaRPr>
          </a:p>
          <a:p>
            <a:pPr algn="just"/>
            <a:r>
              <a:rPr lang="tr-TR" sz="2400" b="1" dirty="0">
                <a:latin typeface="Times New Roman" panose="02020603050405020304" pitchFamily="18" charset="0"/>
                <a:cs typeface="Times New Roman" panose="02020603050405020304" pitchFamily="18" charset="0"/>
              </a:rPr>
              <a:t>Bütünleme sınavları</a:t>
            </a:r>
            <a:r>
              <a:rPr lang="tr-TR" sz="2400" dirty="0">
                <a:latin typeface="Times New Roman" panose="02020603050405020304" pitchFamily="18" charset="0"/>
                <a:cs typeface="Times New Roman" panose="02020603050405020304" pitchFamily="18" charset="0"/>
              </a:rPr>
              <a:t>: Dönem sonu sınavları sonucunda başarısız olanlar başarısız oldukları derslerin bütünleme sınavlarına girebilirler. </a:t>
            </a:r>
          </a:p>
          <a:p>
            <a:pPr algn="just"/>
            <a:endParaRPr lang="tr-TR" sz="2400" dirty="0">
              <a:latin typeface="Times New Roman" panose="02020603050405020304" pitchFamily="18" charset="0"/>
              <a:cs typeface="Times New Roman" panose="02020603050405020304" pitchFamily="18" charset="0"/>
            </a:endParaRPr>
          </a:p>
          <a:p>
            <a:endParaRPr lang="tr-TR" sz="2400" dirty="0"/>
          </a:p>
          <a:p>
            <a:endParaRPr lang="tr-TR" sz="2400" dirty="0"/>
          </a:p>
        </p:txBody>
      </p:sp>
    </p:spTree>
    <p:extLst>
      <p:ext uri="{BB962C8B-B14F-4D97-AF65-F5344CB8AC3E}">
        <p14:creationId xmlns:p14="http://schemas.microsoft.com/office/powerpoint/2010/main" val="108803491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2497</Words>
  <Application>Microsoft Macintosh PowerPoint</Application>
  <PresentationFormat>Geniş ekran</PresentationFormat>
  <Paragraphs>315</Paragraphs>
  <Slides>37</Slides>
  <Notes>0</Notes>
  <HiddenSlides>0</HiddenSlides>
  <MMClips>4</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37</vt:i4>
      </vt:variant>
    </vt:vector>
  </HeadingPairs>
  <TitlesOfParts>
    <vt:vector size="45" baseType="lpstr">
      <vt:lpstr>Arial</vt:lpstr>
      <vt:lpstr>Calibri</vt:lpstr>
      <vt:lpstr>Calibri Light</vt:lpstr>
      <vt:lpstr>Constantia</vt:lpstr>
      <vt:lpstr>Open Sans</vt:lpstr>
      <vt:lpstr>Times New Roman</vt:lpstr>
      <vt:lpstr>Wingdings 2</vt:lpstr>
      <vt:lpstr>Office Teması</vt:lpstr>
      <vt:lpstr>PowerPoint Sunusu</vt:lpstr>
      <vt:lpstr>Akademik Personel</vt:lpstr>
      <vt:lpstr>İdari Personel</vt:lpstr>
      <vt:lpstr>PowerPoint Sunusu</vt:lpstr>
      <vt:lpstr>DERS ALMA</vt:lpstr>
      <vt:lpstr>DERS YÜKÜ</vt:lpstr>
      <vt:lpstr>Derslere Devam Zorunluluğu Var mıdır? </vt:lpstr>
      <vt:lpstr>SINAVLAR</vt:lpstr>
      <vt:lpstr>PowerPoint Sunusu</vt:lpstr>
      <vt:lpstr> DERS GEÇME SİSTEMİ </vt:lpstr>
      <vt:lpstr>PowerPoint Sunusu</vt:lpstr>
      <vt:lpstr>Harf Notu Değerlendirme Tablosu</vt:lpstr>
      <vt:lpstr>PowerPoint Sunusu</vt:lpstr>
      <vt:lpstr>NOT ORTALAMALARI </vt:lpstr>
      <vt:lpstr>PowerPoint Sunusu</vt:lpstr>
      <vt:lpstr>GENEL NOT ORTALAMASININ YÜKSELTİLMESİ</vt:lpstr>
      <vt:lpstr>Bir Öğrencinin Mezun Olabilmesi İçin; </vt:lpstr>
      <vt:lpstr>DİSİPLİN CEZALARI</vt:lpstr>
      <vt:lpstr>Öğrenci Değişim Programları </vt:lpstr>
      <vt:lpstr>ERASMUS DEĞİŞİM PROGRAMI</vt:lpstr>
      <vt:lpstr>Erasmus Asgari Şartları</vt:lpstr>
      <vt:lpstr>PowerPoint Sunusu</vt:lpstr>
      <vt:lpstr>PowerPoint Sunusu</vt:lpstr>
      <vt:lpstr>PowerPoint Sunusu</vt:lpstr>
      <vt:lpstr>YATAY GEÇİŞ </vt:lpstr>
      <vt:lpstr>SOSYAL TRANSKRİPT</vt:lpstr>
      <vt:lpstr>SOSYAL TRANSKRİPT</vt:lpstr>
      <vt:lpstr>ÇANAKKALE ONSEKİZ MART ÜNİVERSİTESİ Sosyal Sorumluluk Proje Koordinatörlüğü </vt:lpstr>
      <vt:lpstr>KÜTÜPHANE</vt:lpstr>
      <vt:lpstr>ÜNİVERSİTE BİLGİ YÖNETİM SİSTEMİ(ÜBYS)</vt:lpstr>
      <vt:lpstr>Biga Uygulamalı Bilimler Fakültesi ve Bölüm İnternet Sitesi</vt:lpstr>
      <vt:lpstr>Çanakkale Onsekiz Mart Üniversitesi Kalite Güvence Politikası</vt:lpstr>
      <vt:lpstr>Çanakkale Onsekiz Mart Üniversitesi Kalite Güvence Politikası</vt:lpstr>
      <vt:lpstr>AKREDİTASYON</vt:lpstr>
      <vt:lpstr>SOSYAL MEDYA ve İLETİŞİM</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Başlık</dc:title>
  <dc:creator>Hayri Çüren</dc:creator>
  <cp:lastModifiedBy>Mehmet Gürtürk</cp:lastModifiedBy>
  <cp:revision>43</cp:revision>
  <dcterms:created xsi:type="dcterms:W3CDTF">2021-02-25T09:54:35Z</dcterms:created>
  <dcterms:modified xsi:type="dcterms:W3CDTF">2025-09-21T12:09:44Z</dcterms:modified>
</cp:coreProperties>
</file>