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8" r:id="rId1"/>
  </p:sldMasterIdLst>
  <p:notesMasterIdLst>
    <p:notesMasterId r:id="rId16"/>
  </p:notesMasterIdLst>
  <p:sldIdLst>
    <p:sldId id="256" r:id="rId2"/>
    <p:sldId id="339" r:id="rId3"/>
    <p:sldId id="435" r:id="rId4"/>
    <p:sldId id="405" r:id="rId5"/>
    <p:sldId id="446" r:id="rId6"/>
    <p:sldId id="447" r:id="rId7"/>
    <p:sldId id="448" r:id="rId8"/>
    <p:sldId id="452" r:id="rId9"/>
    <p:sldId id="449" r:id="rId10"/>
    <p:sldId id="451" r:id="rId11"/>
    <p:sldId id="453" r:id="rId12"/>
    <p:sldId id="454" r:id="rId13"/>
    <p:sldId id="455" r:id="rId14"/>
    <p:sldId id="45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0724" autoAdjust="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7D82-671C-4A24-BAAF-D6D539F7EB7E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2329-12A1-47F3-BD8C-C5B94705BA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44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E2B3973-2AAF-4E27-9B5A-DCA7764DB1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  <a:tab pos="1435100" algn="l"/>
                <a:tab pos="2154238" algn="l"/>
                <a:tab pos="28717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D691DC7-A0AC-44E0-A3F2-B6A8A70E760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4F235931-A521-43B7-848E-7B1604D2C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804863"/>
            <a:ext cx="7061200" cy="3971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15D4AC3B-DB99-45E4-A8AC-16E0CA1AA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0888" y="5032375"/>
            <a:ext cx="6011862" cy="477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6057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720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66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363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481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03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9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029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508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677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03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EB3470-3237-485C-A39F-073305840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3189"/>
            <a:ext cx="6321552" cy="266700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BİGA İKTİSADİ VE İDARİ BİLİMLER FAKÜLTESİ</a:t>
            </a:r>
            <a:br>
              <a:rPr lang="tr-TR" sz="3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ÇALIŞMA EKONOMİSİ VE ENDÜSTRİ İLİŞKİLERİ</a:t>
            </a:r>
            <a:br>
              <a:rPr lang="tr-TR" sz="3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 </a:t>
            </a:r>
          </a:p>
        </p:txBody>
      </p:sp>
      <p:pic>
        <p:nvPicPr>
          <p:cNvPr id="19" name="Picture 3" descr="Raftaki kitaplar">
            <a:extLst>
              <a:ext uri="{FF2B5EF4-FFF2-40B4-BE49-F238E27FC236}">
                <a16:creationId xmlns:a16="http://schemas.microsoft.com/office/drawing/2014/main" id="{ABE9DE08-9E54-49FF-BD34-C74097AF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r="20498"/>
          <a:stretch/>
        </p:blipFill>
        <p:spPr>
          <a:xfrm>
            <a:off x="7000568" y="561887"/>
            <a:ext cx="5029200" cy="56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9FEEC64-7F54-4B27-A6B5-27FEC7E7BC79}"/>
              </a:ext>
            </a:extLst>
          </p:cNvPr>
          <p:cNvSpPr txBox="1"/>
          <p:nvPr/>
        </p:nvSpPr>
        <p:spPr>
          <a:xfrm>
            <a:off x="0" y="95331"/>
            <a:ext cx="12192000" cy="666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Dilbaz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Alacahan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, Akarsu Y. (2019). Lisans Ve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Önlisans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Öğrencilerinin Üniversiteden Beklentilerinin Karşılaştırmalı Analizi: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Biga Ve Gökçeada Örneği,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Önetim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Ekonomi Araştırmaları Dergisi, cilt.17, sa.4, ss.180-199.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Özdemir Y. (2019). Ev Hizmetleri Alanında Çalışan Yerli Kadın İşgücünün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-Ekonomik Analizi: İzmir İli Alan Araştırması, SOSYAL GÜVENLİK DERGİSİ, cilt.9, sa.1, ss.45-63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Kurt Ü. , Kılıç C. (2019). Sağlık Yatırımlarının Bebek Ölüm Oranları Üzerindeki Etkisi:TR2 Batı Marmara Bölgesi İçin Panel Veri Analiz, 3rd International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Role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Symposium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IRDARUS’19, Bandırma, Türkiye, 21 - 22 Kasım 2019, ss.585-592.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Selçuk D., UĞUR S. (2019). Engellilerin Çalışma Hayatında Karşılaştığı Sorunlar: Çanakkale Belediyesi Örneği, 10. Uluslararası Sivil Toplum Kuruluşları Kongresi, Balıkesir, Türkiye, 1 - 03 Kasım 2019, cilt.1, sa.1, ss.32-52.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Dilbaz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Alacahan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, Akarsu Y. (2019).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Öğrencilerinin Beklenti ve Memnuniyetlerinin Ölçülmesi, Business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İzmir, Türkiye, 4 - 06 Eylül 2019, ss.398-411.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Dilbaz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Alacahan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N., Akarsu Y. (2019).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Öğrencilerinin Üniversiteden Beklentilerinin Karşılaştırmalı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Analizi:Biga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Gökçeada Örneği, 5.Uluslararası Sosyal ve Eğitim Bilimleri Araştırmaları Kongresi, Balıkesir, Türkiye, 11 - 14 Temmuz 2019.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(2019). 4857 Sayılı İş Kanunu Kapsamında İş Sözleşmesini Fesih Hakkını Kullanma Süresi, Selçuk Üniversitesi Hukuk Fakültesi Dergisi, cilt.27, sa.3, ss.749-784.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Özkır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(2019). İşçi Kuruluşlarına Üyelik Koşulları ve E-Devlet Üzerinden Üyeliğin Kazanılma Prosedürü /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MembershipConditions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Acquiring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e-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Non-Governmental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NGO's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Balıkesir, Türkiye, 1 - 03 Kasım 2019, ss.741-758.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Gezer G. , Topkaya Ö. (2019). Engellilik Değerlendirmesi ve Mesleki Rehabilitasyon Uygulamaları: Çeşitli Ülkeler İle Türkiye Karşılaştırması, Kara Tahta, sa.14, ss.155-171.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Benli A. (2019). Türkiye’de İkamet Eden Geçici Koruma Statüsündeki Suriyelilere Yönelik Sosyal İçerme Politikaları, Yönetim ve Çalışma, cilt.3, sa.2, ss.186-199.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Benli A. (2019).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Endüsri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ve Refah Payı Kapsamında Vatandaşlık Geliri, 10. Uluslararası Sivil Toplum Kuruluşları Kongresi, Balıkesir, Türkiye, 1 - 03 Kasım 2019.</a:t>
            </a:r>
          </a:p>
        </p:txBody>
      </p:sp>
    </p:spTree>
    <p:extLst>
      <p:ext uri="{BB962C8B-B14F-4D97-AF65-F5344CB8AC3E}">
        <p14:creationId xmlns:p14="http://schemas.microsoft.com/office/powerpoint/2010/main" val="405396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C0B5D08-A1B0-49F2-ACB3-42A7B012F5D8}"/>
              </a:ext>
            </a:extLst>
          </p:cNvPr>
          <p:cNvSpPr txBox="1"/>
          <p:nvPr/>
        </p:nvSpPr>
        <p:spPr>
          <a:xfrm>
            <a:off x="0" y="-36404"/>
            <a:ext cx="12192000" cy="693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Ataklı Yavuz R. , Topkaya Ö. (2019). 1980-1989 Dönemi Türkiye Ekonomisi, Türkiye Ekonomisi, Meliha Ener, Cüneyt KILIÇ, Editör, Sayda Yayıncılık, Bursa.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(2019). 1961 Anayasası Çerçevesinde Türk Sendikal Yaşamında Değişim ve Kamu İşveren Sendikaları, Türkiye’de Kamu İşveren Sendikacılığının Gelişimi, Mustafa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Çöpoğlu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Editör, Der Yayınevi, İstanbul, ss.107-132.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Torun M. (2019). 1990-2000 Dönemi Türkiye Ekonomisi, Türkiye Ekonomisi, Meliha Ener, Cüneyt Kılıç, Editör, Sayda Yayıncılık, ss.210-237.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Ataklı Yavuz R. , Topkaya Ö. (2019). 1980-1990 Dönemi Türkiye Ekonomisi, Türkiye Ekonomisi, Cüneyt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KILIÇ,Meliha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ENER, Editör, Sayda Yayıncılık, Bursa, ss.170-209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Ataklı Yavuz R. , Topkaya Ö. (2019). 1980-1990 Dönemi Türkiye Ekonomisi, Türkiye Ekonomisi, Meliha Ener, Cüneyt Kılıç, Editör, Sayda Yayıncılık, ss.170-205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, Şenkal A. (2019). Emek Göçü ve Uluslararası Çalışma Standartları: Emek Piyasası Açısından Bir Değerlendirme, İnsan ve İnsan Dergisi, cilt.6, ss.45-62.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Özkır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(2019). ENGELLİ İSTİHDAMININ BELİRLEYİCİLERİ: TÜRKİYE ÖRNEĞİNE İLİŞKİN BİR ZAMAN SERİSİ ANALİZİ, TAEM Uluslararası Sosyal Politika Kongresi, Ankara, Türkiye, 18 - 20 Haziran 2019, sa.33, ss.191-200.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Gezer G. , Topkaya Ö. (2019). Engellilik Değerlendirmesi ve Mesleki Rehabilitasyon Uygulamaları: Çeşitli Ülkeler ile Türkiye Karşılaştırması TAEM Uluslararası Sosyal Politikalar Kongresi, Ankara, Türkiye, 18 - 20 Haziran 2019, ss.55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(2019). Göçmenlerin Entegrasyonunda Yerel Yönetimlerin ve Sivil Toplum Kuruluşlarının Rolü X. ULUSLARARASI SİVİL TOPLUM KURULUŞLARI KONGRESİ, Balıkesir, Türkiye, 01 Kasım 2019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, Kara M. (2019). Türkiye’de Mekânsal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Erişilebilirlilik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Bağlamında Engellilerin İstihdamı Sorunu TAEM Uluslararası Sosyal Politikalar Kongresi, Ankara, Türkiye, 18 Haziran 2019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Sanatci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Hırlak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(2019).  İKLİM DEĞİŞİKLİĞİNİN İKLİM GÖÇMENLERİ VE ÇEVRE GÜVENLİĞİ ÜZERİNE ETKİLERİ.13. ULUSLARARASI KAMU YÖNETİMİ SEMPOZYUMU, Gaziantep, Türkiye, 18 Nisan 2019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Özkır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(2019). İşçi Kuruluşlarına Üyelik Koşulları ve E-Devlet Üzerinden Üyeliğin Kazanılma Prosedürü /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MembershipConditions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Acquiring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e-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Non-Governmental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NGO's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Balıkesir, Türkiye, 1 - 03 Kasım 2019, ss.741-758</a:t>
            </a:r>
          </a:p>
        </p:txBody>
      </p:sp>
    </p:spTree>
    <p:extLst>
      <p:ext uri="{BB962C8B-B14F-4D97-AF65-F5344CB8AC3E}">
        <p14:creationId xmlns:p14="http://schemas.microsoft.com/office/powerpoint/2010/main" val="284855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90C6414-5EB7-4BF7-90BC-1246B4969654}"/>
              </a:ext>
            </a:extLst>
          </p:cNvPr>
          <p:cNvSpPr txBox="1"/>
          <p:nvPr/>
        </p:nvSpPr>
        <p:spPr>
          <a:xfrm>
            <a:off x="117987" y="640023"/>
            <a:ext cx="12339484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Örenç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D., Dönmez Kara C. Ö. , Uğur S. (2020). Türkiye’de Uygulamalı Girişimcilik Eğitimlerinin İstihdam Kapasitesinin Artırılmasındaki Rolü, Üsküdar Üniversitesi Sosyal Bilimler Dergisi, sa.11, ss.411-447.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YİĞİT Y. (2020). Evaluation of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Emerging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Mandatory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(COVID-19), ISTANBUL HUKUK MECMUASI, cilt.78, sa.2, ss.265-297.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(2020). Bireysel İş Hukuku Açısından Zorlayıcı ve Zorunlu Sebeplere Bağlı Olarak Ortaya Çıkan Çalışma Koşullarının Yeni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Koronavirüs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(Covid-19) Nedeniyle Gerçekleştirilen Son Yasal Değişiklikler Bağlamında Değerlendirilmesi, İstanbul Hukuk Mecmuası, cilt.78, sa.2, ss.265-297.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Özkır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(2020). İş Hukuku Açısından Dava Şartı (Zorunlu) Arabuluculuk Uygulamasına Başvurunun Hukuki Sonuçları, International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cilt.4, sa.3, ss.69-93.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(2020). Yargıtay Kararları Işığında İşyerinde Yaşanan Duygusal (Romantik) İlişkilerin İşverenin İş Sözleşmesini Fesih Hakkına Etkisi, Çankaya Üniversitesi Hukuk Fakültesi Dergisi, cilt.5, ss.1800-1830.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(2020). Sosyal Politika Bağlamında Engellilere Yönelik Hizmetlerin Çanakkale Belediyesi Örneğinde Analizi, Yönetim ve Ekonomi Araştırmaları Dergisi, cilt.18, sa.1, ss.249-275.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(2020). TEK EBEVEYNLI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AiILELERIN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ALDIKLARI SOSYAL YARDIMLAR VE SOSYAL YARDIM BEKLENTILERI UZERINE BIR ARASTIRMA,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Kirklareli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Universitesi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Sosyal Bilimler Meslek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Yiiksekokulu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Dergisi,, cilt.1, sa.2, ss.81-103.</a:t>
            </a:r>
          </a:p>
        </p:txBody>
      </p:sp>
    </p:spTree>
    <p:extLst>
      <p:ext uri="{BB962C8B-B14F-4D97-AF65-F5344CB8AC3E}">
        <p14:creationId xmlns:p14="http://schemas.microsoft.com/office/powerpoint/2010/main" val="254596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9389CCB-5342-4219-BFC2-7091070ECC9A}"/>
              </a:ext>
            </a:extLst>
          </p:cNvPr>
          <p:cNvSpPr txBox="1"/>
          <p:nvPr/>
        </p:nvSpPr>
        <p:spPr>
          <a:xfrm>
            <a:off x="1" y="0"/>
            <a:ext cx="12191999" cy="693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, Gezer G. (2021). Analysis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Assistance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Editör: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Bulent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Akkaya, Manisa Celal Bayar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Kıttısak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Jermsıttıparsert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Muhammad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Abıd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Malık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Iqra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Pakistan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Yesım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Kocyıgıt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Istanbul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Gelisim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Emergıng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Strategıes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Durıng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Beyond Covıd-19Sciendo, ss.12-47, 2021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Rzayev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A., Dönmez Kara C. Ö. (2021).Türkiye’de Eğitim Gören Ortadoğu Kökenli Öğrencilerin Sosyal Dışlanma Bağlamında Sosyal Sorunları: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Örneği, Editör: Meryem Bulut, Ceren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Sugıyama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Aksoy, Kadriye Şahin,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Migration, Bilgin Kültür Sanat Yayınları, Ankara, ss.532-553, 2021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(2021). Türkiye'de Suriyelilere Yönelik Uyum Politikaları, Editör: Şinasi Akdemir, İşletme ve Sosyal Politikalar Bilimsel Araştırma ve Değerlendirmeler, LAP Lambert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Publishing, ss.182-220, 2021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Akdemir A., Şener S., Topkaya Ö. , Kurt S. , Yılmaz G.,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D., Karakaş A. T. , Aydın O. (2021).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Non-Governmental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Organization's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Insitutional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Identity Using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of ASKON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Interdsciplinary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Editör: Ali Akdemir, Hasan Arslan, WN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House,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Bialystok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ss.129-139, 2021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Rzayev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A., Dönmez Kara C. Ö. (2021).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Studying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of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International Migration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Ankara, Türkiye, 20 - 22 Mayıs 2021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Yalçın S. , Topkaya Ö.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İşsever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H. (2021). COVID-19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Pandemisinde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Tarım Çalışanlarına Yönelik İş Sağlığı ve Güvenliği Politikaları, Sosyal Bilimlerde Güncel Araştırmalar, Editör: Selçuk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İpek,Cüneyt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Kılıç, kin Basım Yayın Dağıtım, Bursa, ss.10-27.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Benli A. (2031).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Migration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Syrian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Migration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Sosyal Bilimlerde Güncel Araştırmalar , Editör: Selçuk İpek, Cüneyt Kılıç, Ekin Yayınevi, Bursa, ss.349-357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Topkaya, Özgür (2021). Girişimcilik Faaliyetleri Kapsamında KOBİ’ler ve Kurumsal Kimlik Oluşturma Süreçleri, Editör: Ece Kuzulu, Girişimciliğin Esasları, Nobel Yayınları, 249-260.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Topkaya, Ö. Benli A., (2021). COVID-19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Gursoy,Mehmet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Sarıışık,Robin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Nunkoo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Erhan Boğan, Editör: Edward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Elgar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ss.225-235.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(2021). Türkiye’de Milli Eğitim Bakanlığı Kapsamında Suriyelilere Yönelik Eğitim Politikaları,: Editör: Enes Muhammet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Kayagil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Murat Kalkan, Sosyal Politikada Kurum ve Kuruluşlar: Ulusal ve Uluslararası Boyutlarıyla Değerlendirmeler I, Filiz Kitabevi, İstanbul, ss.1-25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5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FB181BE-9E19-4FCC-B1D6-4C39737D5045}"/>
              </a:ext>
            </a:extLst>
          </p:cNvPr>
          <p:cNvSpPr txBox="1"/>
          <p:nvPr/>
        </p:nvSpPr>
        <p:spPr>
          <a:xfrm>
            <a:off x="0" y="0"/>
            <a:ext cx="12192000" cy="693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(2021). Yerel Yönetimler ve Suriyelilere Yönelik Sosyal Politika Uygulamaları, Editör: Mustafa Kara, İbrahim Tanju Akyol, Nahit Bek, Güncel Gelişmeler Perspektifinde Türkiye'de Yerel Yönetimler Ekin Basım Yayın Dağıtım, Bursa, ss.375-402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Rzayev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A., Dönmez Kara C. Ö. (2021)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Azerbaijan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Editör Bülent Akkaya,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Kittisak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Jermsittiparsert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Ayşe Günsel, IGI Global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Handbook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Business,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Administration, ss.283-295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Kanyılmaz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Polat E. , Gezer G. (2021). Türkiye’de İşçi Sendikalarının Sosyal Politikalar Üzerindeki Etkisi: Konfederasyonlar Üzerine Karşılaştırmalı Bir Analiz, , Editör: Muhammed Enes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Kayagil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Murat Kalkan, Sosyal Politikada Kurum Ve Kuruluşlar: Ulusal ve Uluslararası Boyutlarıyla Değerlendirmeler I, Filiz Kitabevi, İstanbul, ss.149-181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Özer U. (2021), Türkiye'de istihdam yaratmayan ekonomik büyüme hipotezinin sınanması (1960-2014), Editör: Şenol Öztürk, 2000’li Yıllarda Türkiye’de İş Gücü Piyasası Dinamikleri, Orion Kitabevi, Ankara, ss.51-70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(2021). Kovid-19 Salgını Başlangıcında Emek Piyasalarının Refleksi: Güney Avrupa Ülkeleri Üzerine Bir İnceleme, Editör: Nihat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Altuntepe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Türkiye'de İktisat Politikaları ve İstihdam (1990-2020), Gazi Kitabevi, Ankara, ss.603-626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Atalay M., Karaaslan İ. , Gümüş İ., Can Y. (2021). TR21 Trakya Bölgesi Örneğinde Kadınların Emek Piyasasına Girişte Karşılaştığı Engellere İlişkin Bir Alan Araştırması, , Editör:  Muhammet Atalay, Trakya'da Sanayileşme ve Kadın İstihdamı, İskenderiye Kitap, İstanbul, ss.50-81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(2021). 2000'li Yıllarda Türkiye'de İşgücü Piyasası Dinamikleri, Şenol Öztürk, Editör, Orion Kitabevi, Ankara, ss.7-238,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(2021)Kadın İstihdamının Önündeki Engeller, Editör: Muhammet Atalay,  Trakya'da Sanayileşme ve Kadın İstihdamı İskenderiye, Kitap, İstanbul, ss.23-49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Uygun A. (2021). 2000'li Yıllarda Türkiye'de İşgücü Piyasası Dinamikleri, Editör: Şenol Öztürk,  ORION, Ankara, ss.197-223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Gezer G. (2021). İşgücünün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Prekerleşmesi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Sürecinde Beyaz Yakalılar: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Avm’de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Çalışanlar Üzerine Bir Alan Araştırması, İstanbul Ticaret Üniversitesi Sosyal Bilimler Dergisi, cilt.20, sa.40, ss.197-219.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(2021). Türkiye’de Mekânsal Erişilebilirliği Sınırlayan Altyapı Eksikliklerinin Engelli İstihdamına Etkisi, Sosyal Güvenlik Dergisi, cilt.11, sa.1, ss.117-140.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Shamilov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G., Dönmez Kara C. Ö. (2021). Birinci Dağlık Karabağ Savaşı Göçmenlerinin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-Ekonomik Sorunları: Bakü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Binegedi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İlçesi Örneği, Yönetim Bilimleri Dergisi, cilt.19, ss.107-136.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Shamilov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G., Dönmez Kara C. Ö. (2021). Birinci Dağlık Karabağ Savaşı Göçmenlerinin Sosyoekonomik Sorunları: Bakü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Binegedi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İlçesi Örneği, T.C.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Uluslararası Sosyal Bilimler Konferansı, Çanakkale, Türkiye, 5 Temmuz - 07 Eylül 2021</a:t>
            </a:r>
          </a:p>
        </p:txBody>
      </p:sp>
    </p:spTree>
    <p:extLst>
      <p:ext uri="{BB962C8B-B14F-4D97-AF65-F5344CB8AC3E}">
        <p14:creationId xmlns:p14="http://schemas.microsoft.com/office/powerpoint/2010/main" val="62870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C2B521B7-66DC-48F1-8161-D2C6C8B4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23" y="2205198"/>
            <a:ext cx="10942800" cy="14465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tr-TR" alt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ARAŞTIRMA, YAYIN VE PROJE BİLGİLERİ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BEB57ED-FA53-42A3-AE82-BD1BB3D9A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09014"/>
              </p:ext>
            </p:extLst>
          </p:nvPr>
        </p:nvGraphicFramePr>
        <p:xfrm>
          <a:off x="216552" y="339213"/>
          <a:ext cx="11758895" cy="54083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3916">
                  <a:extLst>
                    <a:ext uri="{9D8B030D-6E8A-4147-A177-3AD203B41FA5}">
                      <a16:colId xmlns:a16="http://schemas.microsoft.com/office/drawing/2014/main" val="1315755744"/>
                    </a:ext>
                  </a:extLst>
                </a:gridCol>
                <a:gridCol w="1142270">
                  <a:extLst>
                    <a:ext uri="{9D8B030D-6E8A-4147-A177-3AD203B41FA5}">
                      <a16:colId xmlns:a16="http://schemas.microsoft.com/office/drawing/2014/main" val="2274881490"/>
                    </a:ext>
                  </a:extLst>
                </a:gridCol>
                <a:gridCol w="770635">
                  <a:extLst>
                    <a:ext uri="{9D8B030D-6E8A-4147-A177-3AD203B41FA5}">
                      <a16:colId xmlns:a16="http://schemas.microsoft.com/office/drawing/2014/main" val="585448784"/>
                    </a:ext>
                  </a:extLst>
                </a:gridCol>
                <a:gridCol w="947405">
                  <a:extLst>
                    <a:ext uri="{9D8B030D-6E8A-4147-A177-3AD203B41FA5}">
                      <a16:colId xmlns:a16="http://schemas.microsoft.com/office/drawing/2014/main" val="217145608"/>
                    </a:ext>
                  </a:extLst>
                </a:gridCol>
                <a:gridCol w="1106080">
                  <a:extLst>
                    <a:ext uri="{9D8B030D-6E8A-4147-A177-3AD203B41FA5}">
                      <a16:colId xmlns:a16="http://schemas.microsoft.com/office/drawing/2014/main" val="3773319222"/>
                    </a:ext>
                  </a:extLst>
                </a:gridCol>
                <a:gridCol w="649540">
                  <a:extLst>
                    <a:ext uri="{9D8B030D-6E8A-4147-A177-3AD203B41FA5}">
                      <a16:colId xmlns:a16="http://schemas.microsoft.com/office/drawing/2014/main" val="2064790677"/>
                    </a:ext>
                  </a:extLst>
                </a:gridCol>
                <a:gridCol w="1106080">
                  <a:extLst>
                    <a:ext uri="{9D8B030D-6E8A-4147-A177-3AD203B41FA5}">
                      <a16:colId xmlns:a16="http://schemas.microsoft.com/office/drawing/2014/main" val="2625004101"/>
                    </a:ext>
                  </a:extLst>
                </a:gridCol>
                <a:gridCol w="649540">
                  <a:extLst>
                    <a:ext uri="{9D8B030D-6E8A-4147-A177-3AD203B41FA5}">
                      <a16:colId xmlns:a16="http://schemas.microsoft.com/office/drawing/2014/main" val="2584515914"/>
                    </a:ext>
                  </a:extLst>
                </a:gridCol>
                <a:gridCol w="1106080">
                  <a:extLst>
                    <a:ext uri="{9D8B030D-6E8A-4147-A177-3AD203B41FA5}">
                      <a16:colId xmlns:a16="http://schemas.microsoft.com/office/drawing/2014/main" val="2475211059"/>
                    </a:ext>
                  </a:extLst>
                </a:gridCol>
                <a:gridCol w="649540">
                  <a:extLst>
                    <a:ext uri="{9D8B030D-6E8A-4147-A177-3AD203B41FA5}">
                      <a16:colId xmlns:a16="http://schemas.microsoft.com/office/drawing/2014/main" val="3188934409"/>
                    </a:ext>
                  </a:extLst>
                </a:gridCol>
                <a:gridCol w="1106080">
                  <a:extLst>
                    <a:ext uri="{9D8B030D-6E8A-4147-A177-3AD203B41FA5}">
                      <a16:colId xmlns:a16="http://schemas.microsoft.com/office/drawing/2014/main" val="2339591394"/>
                    </a:ext>
                  </a:extLst>
                </a:gridCol>
                <a:gridCol w="649540">
                  <a:extLst>
                    <a:ext uri="{9D8B030D-6E8A-4147-A177-3AD203B41FA5}">
                      <a16:colId xmlns:a16="http://schemas.microsoft.com/office/drawing/2014/main" val="3473028921"/>
                    </a:ext>
                  </a:extLst>
                </a:gridCol>
                <a:gridCol w="652325">
                  <a:extLst>
                    <a:ext uri="{9D8B030D-6E8A-4147-A177-3AD203B41FA5}">
                      <a16:colId xmlns:a16="http://schemas.microsoft.com/office/drawing/2014/main" val="2171670306"/>
                    </a:ext>
                  </a:extLst>
                </a:gridCol>
                <a:gridCol w="799864">
                  <a:extLst>
                    <a:ext uri="{9D8B030D-6E8A-4147-A177-3AD203B41FA5}">
                      <a16:colId xmlns:a16="http://schemas.microsoft.com/office/drawing/2014/main" val="3718051039"/>
                    </a:ext>
                  </a:extLst>
                </a:gridCol>
              </a:tblGrid>
              <a:tr h="105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48" marR="6227" marT="11957" marB="89675" anchor="b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A. MAKALELER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KONGRE SUNULARI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KİTAP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KİTAP BÖLÜMÜ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ATIF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PROJELER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56759"/>
                  </a:ext>
                </a:extLst>
              </a:tr>
              <a:tr h="1763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Yıl</a:t>
                      </a:r>
                      <a:endParaRPr lang="tr-T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SCI. SCI-E. SSCI. ESCI  kapsamında</a:t>
                      </a:r>
                      <a:endParaRPr lang="it-IT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SCI. SCI-E. SSCI. ESCI  Dışında</a:t>
                      </a:r>
                      <a:endParaRPr lang="it-IT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Ulusal hakemli dergilerde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Uluslararası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Ulusal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Uluslararası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Ulusal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Uluslararası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Ulusal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Uluslararası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Ulusal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Proje Sayısı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Bütçe Tutarı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extLst>
                  <a:ext uri="{0D108BD9-81ED-4DB2-BD59-A6C34878D82A}">
                    <a16:rowId xmlns:a16="http://schemas.microsoft.com/office/drawing/2014/main" val="3506777471"/>
                  </a:ext>
                </a:extLst>
              </a:tr>
              <a:tr h="518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tr-T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extLst>
                  <a:ext uri="{0D108BD9-81ED-4DB2-BD59-A6C34878D82A}">
                    <a16:rowId xmlns:a16="http://schemas.microsoft.com/office/drawing/2014/main" val="109492481"/>
                  </a:ext>
                </a:extLst>
              </a:tr>
              <a:tr h="518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extLst>
                  <a:ext uri="{0D108BD9-81ED-4DB2-BD59-A6C34878D82A}">
                    <a16:rowId xmlns:a16="http://schemas.microsoft.com/office/drawing/2014/main" val="3642218619"/>
                  </a:ext>
                </a:extLst>
              </a:tr>
              <a:tr h="518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tr-T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230.000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extLst>
                  <a:ext uri="{0D108BD9-81ED-4DB2-BD59-A6C34878D82A}">
                    <a16:rowId xmlns:a16="http://schemas.microsoft.com/office/drawing/2014/main" val="3077747081"/>
                  </a:ext>
                </a:extLst>
              </a:tr>
              <a:tr h="518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tr-T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143.000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ctr"/>
                </a:tc>
                <a:extLst>
                  <a:ext uri="{0D108BD9-81ED-4DB2-BD59-A6C34878D82A}">
                    <a16:rowId xmlns:a16="http://schemas.microsoft.com/office/drawing/2014/main" val="1628966236"/>
                  </a:ext>
                </a:extLst>
              </a:tr>
              <a:tr h="518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tr-TR" sz="11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8" marR="6227" marT="11957" marB="896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3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16 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2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166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endParaRPr lang="tr-TR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83.000</a:t>
                      </a:r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48" marR="6227" marT="11957" marB="89675" anchor="b"/>
                </a:tc>
                <a:extLst>
                  <a:ext uri="{0D108BD9-81ED-4DB2-BD59-A6C34878D82A}">
                    <a16:rowId xmlns:a16="http://schemas.microsoft.com/office/drawing/2014/main" val="360215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0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9A1B76DF-07F0-44E5-AAED-2200C853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51" y="116320"/>
            <a:ext cx="10077725" cy="517458"/>
          </a:xfrm>
          <a:prstGeom prst="rect">
            <a:avLst/>
          </a:prstGeom>
          <a:solidFill>
            <a:srgbClr val="008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4994" rIns="89988" bIns="449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tr-TR" altLang="tr-TR" sz="2800" b="1">
                <a:solidFill>
                  <a:srgbClr val="FFFFFF"/>
                </a:solidFill>
                <a:latin typeface="Calibri" panose="020F0502020204030204" pitchFamily="34" charset="0"/>
              </a:rPr>
              <a:t>Proje Bilgileri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21F6EB7C-9830-4CF3-B0E5-945162811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13325"/>
              </p:ext>
            </p:extLst>
          </p:nvPr>
        </p:nvGraphicFramePr>
        <p:xfrm>
          <a:off x="185396" y="1220941"/>
          <a:ext cx="11097120" cy="36460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0422">
                  <a:extLst>
                    <a:ext uri="{9D8B030D-6E8A-4147-A177-3AD203B41FA5}">
                      <a16:colId xmlns:a16="http://schemas.microsoft.com/office/drawing/2014/main" val="3247087707"/>
                    </a:ext>
                  </a:extLst>
                </a:gridCol>
                <a:gridCol w="3611489">
                  <a:extLst>
                    <a:ext uri="{9D8B030D-6E8A-4147-A177-3AD203B41FA5}">
                      <a16:colId xmlns:a16="http://schemas.microsoft.com/office/drawing/2014/main" val="1236697634"/>
                    </a:ext>
                  </a:extLst>
                </a:gridCol>
                <a:gridCol w="2300301">
                  <a:extLst>
                    <a:ext uri="{9D8B030D-6E8A-4147-A177-3AD203B41FA5}">
                      <a16:colId xmlns:a16="http://schemas.microsoft.com/office/drawing/2014/main" val="4137186581"/>
                    </a:ext>
                  </a:extLst>
                </a:gridCol>
                <a:gridCol w="1892663">
                  <a:extLst>
                    <a:ext uri="{9D8B030D-6E8A-4147-A177-3AD203B41FA5}">
                      <a16:colId xmlns:a16="http://schemas.microsoft.com/office/drawing/2014/main" val="3563487319"/>
                    </a:ext>
                  </a:extLst>
                </a:gridCol>
                <a:gridCol w="1069232">
                  <a:extLst>
                    <a:ext uri="{9D8B030D-6E8A-4147-A177-3AD203B41FA5}">
                      <a16:colId xmlns:a16="http://schemas.microsoft.com/office/drawing/2014/main" val="1566160928"/>
                    </a:ext>
                  </a:extLst>
                </a:gridCol>
                <a:gridCol w="803013">
                  <a:extLst>
                    <a:ext uri="{9D8B030D-6E8A-4147-A177-3AD203B41FA5}">
                      <a16:colId xmlns:a16="http://schemas.microsoft.com/office/drawing/2014/main" val="1502191618"/>
                    </a:ext>
                  </a:extLst>
                </a:gridCol>
              </a:tblGrid>
              <a:tr h="702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YIL</a:t>
                      </a:r>
                    </a:p>
                  </a:txBody>
                  <a:tcPr marL="108036" marR="108036" marT="72301" marB="72301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tr-TR" altLang="tr-T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Adı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108020" marR="108020" marT="71723" marB="71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Proje Konusu</a:t>
                      </a:r>
                    </a:p>
                  </a:txBody>
                  <a:tcPr marL="108020" marR="108020" marT="71723" marB="71723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tr-TR" altLang="tr-T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Yürütücüsü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108020" marR="108020" marT="71723" marB="71723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tr-TR" altLang="tr-T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Ortakları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marL="108020" marR="108020" marT="71723" marB="71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charset="-122"/>
                          <a:cs typeface="Times New Roman" panose="02020603050405020304" pitchFamily="18" charset="0"/>
                        </a:rPr>
                        <a:t>Bütçe</a:t>
                      </a:r>
                    </a:p>
                  </a:txBody>
                  <a:tcPr marL="108020" marR="108020" marT="71723" marB="71723" anchor="ctr" horzOverflow="overflow"/>
                </a:tc>
                <a:extLst>
                  <a:ext uri="{0D108BD9-81ED-4DB2-BD59-A6C34878D82A}">
                    <a16:rowId xmlns:a16="http://schemas.microsoft.com/office/drawing/2014/main" val="4071555028"/>
                  </a:ext>
                </a:extLst>
              </a:tr>
              <a:tr h="29437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itchFamily="34" charset="-122"/>
                          <a:cs typeface="Times New Roman" panose="02020603050405020304" pitchFamily="18" charset="0"/>
                        </a:rPr>
                        <a:t>2017-2021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itchFamily="34" charset="-122"/>
                          <a:cs typeface="Times New Roman" panose="02020603050405020304" pitchFamily="18" charset="0"/>
                        </a:rPr>
                        <a:t>(devam etmekte olan proje)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</a:pP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itchFamily="34" charset="-122"/>
                          <a:cs typeface="Times New Roman" panose="02020603050405020304" pitchFamily="18" charset="0"/>
                        </a:rPr>
                        <a:t>Batı Trakya Bölgesi’nde Yaşayan Türk Öğrencilere Yönelik Uzaktan Öğretim Ders Projesi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</a:pP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/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itchFamily="34" charset="-122"/>
                          <a:cs typeface="Times New Roman" panose="02020603050405020304" pitchFamily="18" charset="0"/>
                        </a:rPr>
                        <a:t>Uzaktan Öğretim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  <a:tab pos="10134600" algn="l"/>
                          <a:tab pos="10858500" algn="l"/>
                        </a:tabLst>
                        <a:defRPr/>
                      </a:pPr>
                      <a:endParaRPr kumimoji="0" lang="tr-TR" alt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itchFamily="34" charset="-122"/>
                          <a:cs typeface="Times New Roman" panose="02020603050405020304" pitchFamily="18" charset="0"/>
                        </a:rPr>
                        <a:t>Prof. Dr. Bünyamin BACAK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itchFamily="34" charset="-122"/>
                          <a:cs typeface="Times New Roman" panose="02020603050405020304" pitchFamily="18" charset="0"/>
                        </a:rPr>
                        <a:t>Kültür ve Turizm Bakanlığı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Yurtdışı Türkler ve Akraba Topluluklar Başkanlığı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14043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04EBF98-62DD-4347-86FB-51FCE2C37430}"/>
              </a:ext>
            </a:extLst>
          </p:cNvPr>
          <p:cNvSpPr txBox="1"/>
          <p:nvPr/>
        </p:nvSpPr>
        <p:spPr>
          <a:xfrm>
            <a:off x="1" y="51619"/>
            <a:ext cx="12191999" cy="699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YILMAZ T., YENİHAN B., BACAK B. (2017). Sınav Deneyimleri Işığında KOBİ Danışmanlığı Yeterliliğinin Kritiği, Yönetim Bilimleri Dergisi, cilt.15, sa.30, ss.605-618.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UZUNAY Ş. C. (2017). Sosyal Yardımlar Kapsamında Yerel Yönetimlerin Göç Politikaları, IX. ULUSLARARASI SİVİL TOPLUM KURULUŞLARI KONGRESİ, Çanakkale, Türkiye, 15 - 17 Kasım 2018, ss.98-117.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UZUNAY Ş. C. (2017). Türkiye’de Yerel Yönetimlerin Yoksullukla Mücadelede Sosyal Politika Uygulamaları: Balıkesir Büyükşehir ve Çanakkale Belediyesi Örneği, 1. Eğitim Bilimleri ve Sosyal Bilimler Sempozyumu, Bandırma 17 Eylül Üniversitesi, 3 - 05 Kasım 2017.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UZUNAY Ş. C. (2017). Yerel Yönetimlerin Dezavantajlı Gruplar Kapsamında Çocuk ve Gençlere Yönelik Sosyal ve Eğitim Faaliyetleri, X INTERNATIONAL CONGRESS OF EDUCATIONAL RESEARCH, Türkiye, 11 - 14 Mayıs 2017.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YILMAZ T., YENİHAN B., BACAK B. (2017). A Critical Evaluation on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Adequacy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SME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CONFERENCE on LIFELONGLEARNING AND LEADERSHIP FOR ALL, Porto, Portekiz, 12 - 14 Eylül 2017, ss.50.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KAZANCI YABANOVA E., YABANOVA U. (2017). Yeni Yasal Düzenlemeler ile Çıraklık Eğitimi, IX. International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Ordu, Türkiye, 11 - 14 Mayıs 2017.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YİĞİT Y. (2017). İŞ HUKUKU AÇISINDAN DOĞUM NEDENİYLE EBEVEYNİN KISMİ SÜRELİ ÇALIŞMA HAKKI, Trakya Üniversitesi, İktisadi ve İdari Bilimler Fakültesi E-Dergi, cilt.6, sa.1, ss.71-100.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UĞUR Ö. (2017). İş Kanunu ve Devlet Memurları Kanunu Kapsamında Çalışanların Ebeveynliğe İlişkin Hakları, Süleyman Demirel Üniversitesi İktisadi ve İdari Bilimler Fakültesi Dergisi, cilt.22, sa.3, ss.663-684.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(2017). Türkiye’de Bireysel Emeklilik Sistemindeki Dönüşümlerin Analizi, 8. ÇALIŞMA EKONOMİSİ VE ENDÜSTRİ İLİŞKİLERİ BÖLÜMLERİ KONGRESİ, Antalya, Türkiye, 19 Ekim 1997 - 22 Ekim 2017, ss.29-33.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(2017). Türkiye'de Bireysel Emeklilik Sistemindeki Dönüşümlerin Analizi, 18. ÇALIŞMA EKONOMİSİ VE ENDÜSTRİ İLİŞKİLERİ BÖLÜMLERİ KONGRESİ, Antalya, Türkiye, 19 - 22 Ekim 2017, ss.29-33.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Özdemir Y. (2017). Ev Hizmetleri Alanında Çalışan Kadınların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Sosyo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-Ekonomik Analizi: İzmir İli Alan Araştırması, 18.Çalışma Ekonomisi ve Endüstri İlişkileri Bölümleri Kongresi, Antalya, Türkiye, 19 - 22 Ekim 2017, ss.99-102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KILIÇ C. , TOPKAYA Ö. (2017). Üniversiteli Girişimcilerin Yerel Kalkınmaya Etkisi: Çanakkale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Örneği, Trakya Bölgesinde Üniversitelerin Bölgesel Kalkınmaya Etkisi, Editör: Prof. Dr. Ensar Nişancı, Doç. Dr. Ümit </a:t>
            </a:r>
            <a:r>
              <a:rPr lang="tr-T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İzmen</a:t>
            </a: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Doç. Dr. Seda H. Bostancı, , Trakya Üniversiteler Birliği/Namık Kemal Üniversitesi, Tekirdağ, ss.1-15.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YİĞİT Y. , Hüseyinli N. (2017). İş Hukuku’nda Kadın Çalışanların Korunmasına İlişkin Hukuki Düzenlemeler (Azerbaycan ve Türk İş Hukuku Karşılaştırmalı Olarak), Selçuk Üniversitesi Hukuk Fakültesi Dergisi, cilt.25, sa.2, ss.279-328.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YİĞİT Y. , Topkaya S. (2017). TÜRK İŞ HUKUKU’NDA GEBE VE EMZİREN ANNE İŞÇİLERİN KORUNMASINA İLİŞKİN DÜZENLEMELER, Hak-İş Uluslararası Emek ve Toplum Dergisi, cilt.6, sa.14, ss.114-134,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4BA908-CB26-43B1-B8C3-7D8FEA06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15" y="-15515"/>
            <a:ext cx="10077725" cy="517458"/>
          </a:xfrm>
          <a:prstGeom prst="rect">
            <a:avLst/>
          </a:prstGeom>
          <a:solidFill>
            <a:srgbClr val="008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88" tIns="44994" rIns="89988" bIns="449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tr-TR" altLang="tr-TR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Araştırma ve Yayın Bilgileri</a:t>
            </a:r>
          </a:p>
        </p:txBody>
      </p:sp>
    </p:spTree>
    <p:extLst>
      <p:ext uri="{BB962C8B-B14F-4D97-AF65-F5344CB8AC3E}">
        <p14:creationId xmlns:p14="http://schemas.microsoft.com/office/powerpoint/2010/main" val="237852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53A3EAA-6146-42E4-BB73-4F098A9981FC}"/>
              </a:ext>
            </a:extLst>
          </p:cNvPr>
          <p:cNvSpPr txBox="1"/>
          <p:nvPr/>
        </p:nvSpPr>
        <p:spPr>
          <a:xfrm>
            <a:off x="117987" y="414611"/>
            <a:ext cx="12191999" cy="614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(2017). Emeklilik Sonrasında Bireylerin Çalışma Hayatına Katılımını Etkileyen Faktörler, 18. Çalışma Ekonomisi ve Endüstri İlişkileri Bölümleri Kongresi, Sosyal Politikada Dönüşümler, Antalya, Türkiye, 19 - 22 Ekim 2017, ss.267-277.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Uzunoğlu İ. S. , Demirel E.,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Atakişi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A., Gündüz İ. O. , Savrul M. , Yaş H., Topkaya Ö. , Torun M. , Altaylı B., Çankaya V. (2017). Ekonominin Temelleri., ...Daha Az Literatür Yayıncılık, İstanbul.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TOPKAYA Ö. (2017). 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249.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of Kızılay.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 in 21st Century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Editör: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Arapgirlioğlu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H., Atık A.,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Elliott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R.L.,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Turgeon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E., Gece Publishing, Ankara, ss.2223-2233.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(2017). Geçici Koruma Statüsünde Türkiye’de İkamet Eden Suriye Vatandaşlarının İşgücü Piyasasına Kazandırılmasına Yönelik Tedbirler Türkiye’deki Suriyeli Sığınmacılar, Coşkun Taştan, Ayşe Çolpan Kavuncu, Editör,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Akademisi Yayınları, Ankara, ss.57-72.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ÇOLAKOĞLU T. , KANYILMAZ POLAT E. , GEZER G. (2017). İktisadi ve İdari Bilimler Fakültesi Öğrencilerinin İşsizlik Kaygısı Üzerine Bir Araştırma: Biga İİBF Örneği, International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cilt.1, sa.1, ss.29-39.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Gezer Aydın G. (2017). Toplumsal Hareket Sendikacılığının Türkiye Örneğinde İncelenmesi: Zonguldak Grevi ve Yürüyüşü, Yatağan Direnişi ve Tekel Direnişi, International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cilt.1, sa.1, ss.49-70.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KANYILMAZ POLAT E. , GEZER G. , ÇOLAKOĞLU T. (2017). İİBF Öğrencilerinin İşsizlik Kaygısı Üzerine Bir araştırma, 18. Çalışma Ekonomisi ve Endüstri İlişkileri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Böümleri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Kongresi, Antalya, Türkiye, 19 - 22 Ekim 2017, cilt.20, sa.5, ss.53-62.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Özer U. , Topal M. H. (2017). Genç işsizliği, suç, göç, intihar ve boşanma düzeyleri ile ilişkili midir? Türkiye’den ampirik bir kanıt, Kırklareli Üniversitesi İktisadi ve İdari Bilimler Fakültesi Dergisi, cilt.6, sa.5, ss.50-63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Topal M. H. , Özer U. , Dokuzlu E. (2017).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Syrian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refugees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empirical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explanation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integrative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roblemy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Spolecznej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Dyskusje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cilt.38, sa.3, ss.35-58.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ÖZER U. , TOPAL M. H. (2017). Türkiye’de Genç İşsizliğinin Toplumsal Sonuçları: Bölgesel Düzeyde Panel veri Analizi, 18. Çalışma Ekonomisi ve Endüstri İlişkileri Kongresi, Antalya, Türkiye, 19 - 22 Ekim 2017, ss.71-75.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(2017). Dünyada ve Türkiye’de Şartlı Nakit Transferi Uygulamaları; Kırklareli Merkez Yayla Mahallesi’nde Bir Alan Çalışması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Mediterranean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Conference on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Podgorica, Karadağ, 19 - 22 Mayıs 2017, ss.1</a:t>
            </a:r>
          </a:p>
        </p:txBody>
      </p:sp>
    </p:spTree>
    <p:extLst>
      <p:ext uri="{BB962C8B-B14F-4D97-AF65-F5344CB8AC3E}">
        <p14:creationId xmlns:p14="http://schemas.microsoft.com/office/powerpoint/2010/main" val="406910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4283E3E-3CDD-4D3E-B02E-CEEFD6692B20}"/>
              </a:ext>
            </a:extLst>
          </p:cNvPr>
          <p:cNvSpPr txBox="1"/>
          <p:nvPr/>
        </p:nvSpPr>
        <p:spPr>
          <a:xfrm>
            <a:off x="117987" y="302301"/>
            <a:ext cx="12192000" cy="666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Kanyılmaz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Polat E., Bacak B. (2018). İşveren Cephesinden Yabancı İşçi Sorunu, IX. ULUSLARARASI SİVİL TOPLUM KURULUŞLARI KONGRESİ, Çanakkale, Türkiye, 15 - 17 Kasım 2018, ss.200-210.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Uzunay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Ş. C. (2018). Sosyal Yardımlar Kapsamında Yerel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YönetimlerinGöç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Politikaları, IX. ULUSLARARASI SİVİL TOPLUM KURULUŞLARI KONGRESİ, Çanakkale, Türkiye, 15 - 17 Kasım 2018, ss.98-117.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Uzunay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Ş. C. (2018). Yoksulluk Sorununa Karşı Yürütülen Politikalarda Yerel Yönetimlerin Rolü, Yoksulluk Farklı Boyutlarıyla, Gökçe CEREV, Bora YENİHAN, Editör, Dora, Bursa, ss.115-131,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Özdemir Y. (2018). Ev Hizmetleri Alanında Çalışan Yabancı Kadın İşgücünün İncelenmesi: İzmir İli Alan Araştırması, e-İş Güç, Endüstri İlişkileri ve İnsan Kaynakları Dergisi, cilt.20, sa.5, ss.341-357.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ÇİÇEK S. T. , DÖNMEZ KARA C. Ö. , UĞUR S. (2018).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Nordrhein-Westfalen’da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Göçmen Türk Kadınlarının Çalışma Hayatına Entegrasyonu Sorunu. IX.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Uluslarası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Sivil Toplum Kuruluşları Kongresi, Çanakkale, Türkiye, 15 - 17 Kasım 2018, ss.458-473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, SUBAŞI İ. (2018). İş Sözleşmesinin Sona Erme Nedeninin İşsizlik Sigortasından Yararlanma Hakkına Etkisi ve Uygulamadan Doğan Sorunlar, İş ve Hayat Dergisi, sa.8, ss.135-166.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(2018). Uluslararası İşgücü Kanunu Açısından Türkiye’de Yabancıların Çalışma Koşulları, IX. ULUSLARARASI SİVİL TOPLUM KURULUŞLARI KONGRESİ, Çanakkale, Türkiye, 15 - 17 Kasım 2018, ss.560-573.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(2018). Hukukun Temel Kavramları, Pozitif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Yayın Dağıtım, Ankara.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Subaşı İ., Yiğit Y. (2018). YOKSULLUKLA MÜCADELEDE TÜRKSOSYAL GÜVENLĠK SĠSTEMĠKAPSAMINDA YAPILAN SOSYALYARDIM UYGULAMALARI, YOKSULLUK - FARKLI BOYUTLARIYLA, Dr.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Üyesi Gökçe CEREV Doç. Dr. Bora YENĠHAN, Editör, DORA YAYINCILIK, Bursa, ss.133-151.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Subaşı İ., Yiğit Y. (2018). İŞVERENİN ÇALIŞANLARINKİŞİLİĞİNİ KORUMAYÜKÜMLÜLÜĞÜNÜNİŞ SAĞLIĞI VE GÜVENLİĞİBAĞLAMINDA TÜRK BORÇLARKANUNU AÇISINDANDEĞERLENDİRİLMESİ, Ş SAĞLIĞI VE GÜVENLİĞİ, Gökçe CEREV Yakup KÖSEOĞLU, Editör, DORA YAYINCILIK, Bursa, ss.143-163.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Korucu G. (2018). Hizmetler Sektöründe Kadın Çalışanların İş Tatmin Düzeyleri ve Pozitif Psikolojik Sermaye Arasındaki İlişkiye Yönelik Bir Alan Araştırması, Uluslararası Sosyal Bilimler Dergisi, cilt.3, sa.1, ss.39-53.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(2018).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9. Sivil Toplum Kuruluşları Kongresi, Çanakkale, Türkiye, 15 - 17 Kasım 2018, ss.430-438.</a:t>
            </a:r>
          </a:p>
        </p:txBody>
      </p:sp>
    </p:spTree>
    <p:extLst>
      <p:ext uri="{BB962C8B-B14F-4D97-AF65-F5344CB8AC3E}">
        <p14:creationId xmlns:p14="http://schemas.microsoft.com/office/powerpoint/2010/main" val="372775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89D30B4-E23F-4FC3-AF3C-628C2E291122}"/>
              </a:ext>
            </a:extLst>
          </p:cNvPr>
          <p:cNvSpPr txBox="1"/>
          <p:nvPr/>
        </p:nvSpPr>
        <p:spPr>
          <a:xfrm>
            <a:off x="103238" y="175769"/>
            <a:ext cx="11985523" cy="680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Kanyılmaz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Polat E., Bacak B. (2018). İşveren Cephesinden Yabancı İşçi Sorunu, IX. 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ULUSLARARASI SİVİL TOPLUM KURULUŞLARI KONGRESİ, Çanakkale, Türkiye, 15 - 17 Kasım 2018, ss.200-210.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Uzunay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Ş. C. (2018). Sosyal Yardımlar Kapsamında Yerel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YönetimlerinGöç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Politikaları, IX. ULUSLARARASI SİVİL TOPLUM KURULUŞLARI KONGRESİ, Çanakkale, Türkiye, 15 - 17 Kasım 2018, ss.98-117.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Uzunay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Ş. C. (2018). Yoksulluk Sorununa Karşı Yürütülen Politikalarda Yerel Yönetimlerin Rolü, Yoksulluk Farklı Boyutlarıyla, Gökçe CEREV, Bora YENİHAN, Editör, Dora, Bursa, ss.115-131,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Uğur S. , Özdemir Y. (2018). Ev Hizmetleri Alanında Çalışan Yabancı Kadın İşgücünün İncelenmesi: İzmir İli Alan Araştırması, e-İş Güç, Endüstri İlişkileri ve İnsan Kaynakları Dergisi, cilt.20, sa.5, ss.341-357.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ÇİÇEK S. T. , DÖNMEZ KARA C. Ö. , UĞUR S. (2018).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Nordrhein-Westfalen’da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Göçmen Türk Kadınlarının Çalışma Hayatına Entegrasyonu Sorunu. IX.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Uluslarası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Sivil Toplum Kuruluşları Kongresi, Çanakkale, Türkiye, 15 - 17 Kasım 2018, ss.458-473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, SUBAŞI İ. (2018). İş Sözleşmesinin Sona Erme Nedeninin İşsizlik Sigortasından Yararlanma Hakkına Etkisi ve Uygulamadan Doğan Sorunlar, İş ve Hayat Dergisi, sa.8, ss.135-166.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(2018). Uluslararası İşgücü Kanunu Açısından Türkiye’de Yabancıların Çalışma Koşulları, IX. ULUSLARARASI SİVİL TOPLUM KURULUŞLARI KONGRESİ, Çanakkale, Türkiye, 15 - 17 Kasım 2018, ss.560-573.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Yiğit Y. (2018). Hukukun Temel Kavramları, Pozitif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Yayın Dağıtım, Ankara.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Subaşı İ., Yiğit Y. (2018). YOKSULLUKLA MÜCADELEDE TÜRKSOSYAL GÜVENLĠK SĠSTEMĠKAPSAMINDA YAPILAN SOSYALYARDIM UYGULAMALARI, YOKSULLUK - FARKLI BOYUTLARIYLA, Dr.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Üyesi Gökçe CEREV Doç. Dr. Bora YENĠHAN, Editör, DORA YAYINCILIK, Bursa, ss.133-151.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Subaşı İ., Yiğit Y. (2018). İŞVERENİN ÇALIŞANLARINKİŞİLİĞİNİ KORUMAYÜKÜMLÜLÜĞÜNÜNİŞ SAĞLIĞI VE GÜVENLİĞİBAĞLAMINDA TÜRK BORÇLARKANUNU AÇISINDANDEĞERLENDİRİLMESİ, Ş SAĞLIĞI VE GÜVENLİĞİ, Gökçe CEREV Yakup KÖSEOĞLU, Editör, DORA YAYINCILIK, Bursa, ss.143-163.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(2018).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9. Sivil Toplum Kuruluşları Kongresi, Çanakkale, Türkiye, 15 - 17 Kasım 2018, ss.430-438.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Korucu G. (2018). Hizmetler Sektöründe Kadın Çalışanların İş Tatmin Düzeyleri ve Pozitif Psikolojik Sermaye Arasındaki İlişkiye Yönelik Bir Alan Araştırması, Uluslararası Sosyal Bilimler Dergisi, cilt.3, sa.1, ss.39-53.</a:t>
            </a:r>
          </a:p>
        </p:txBody>
      </p:sp>
    </p:spTree>
    <p:extLst>
      <p:ext uri="{BB962C8B-B14F-4D97-AF65-F5344CB8AC3E}">
        <p14:creationId xmlns:p14="http://schemas.microsoft.com/office/powerpoint/2010/main" val="68874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CD3101B-E94D-4D65-8B03-4FCE3340C1C2}"/>
              </a:ext>
            </a:extLst>
          </p:cNvPr>
          <p:cNvSpPr txBox="1"/>
          <p:nvPr/>
        </p:nvSpPr>
        <p:spPr>
          <a:xfrm>
            <a:off x="117987" y="0"/>
            <a:ext cx="12191999" cy="614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Topkaya Ö. , Benli A. (2018). Dünyada ve Türkiye’de Göçmenlere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YönelikSosyal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İçerme Faaliyetleri: Geçici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KorumaStatüsündeki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Suriyeliler Yeni Bir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ToplumsalTabaka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mı?, 9. Sivil Toplum Kuruluşları Kongresi, Çanakkale, Türkiye, 15 - 17 Kasım 2018, ss.418-429.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Bacak B. , Topkaya Ö. , Kıray A. , Tuna M. Ç. (2018). IX. Uluslararası Sivil Toplum Kuruluşları Kongresi “Göç ve Toplum”, Bildiri Tam Metin E-Kitabı, E-Kitap, Çanakkale,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Dönmez Kara C. Ö.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Hırlak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Sanatci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 (2018). Çanakkale’de İnşaat Sektöründe Çalışan Düzensiz Göçmenlerin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Kayıtdışı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İstihdam Sorunu, IX. ULUSLARARASI SİVİL TOPLUM KURULUŞLARI KONGRESİ, Çanakkale, Türkiye, 15 Kasım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Çiçek S. T. , Dönmez Kara C. Ö. , Uğur S. (2018).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Nordrhein-Westfalen’da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Göçmen Türk Kadınlarının Çalışma Hayatına Entegrasyonu Sorunu, IX.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Uluslarası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Sivil Toplum Kuruluşları Kongresi, Çanakkale, Türkiye, 15 - 17 Kasım 2018, ss.458-473.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Erdem A. D. , DÖNMEZ KARA C. Ö. (2018). Belediye Meslek Edindirme Kurslarının Türkiye’de Kadınların Ekonomik ve Sosyal Hayata Katılmalarındaki Rolü, 12. ULUSLARARASI KAMU YÖNETİMİ SEMPOZYUMU, Kırıkkale, Türkiye, 25 Ekim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Çolakoğlu T. (2018). Göç, Sosyal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Dışlamnma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Sessizlik, 9. Uluslararası Sivil Toplum Kuruluşları Kongresi, Çanakkale, Türkiye, 15 - 17 Kasım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Çolakoğlu T. ,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Özkalp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(2018). Yükseköğretim Kurumlarında Öğretim Elemanlarının Sahip Olduğu Duygusal Zekânın, Örgütsel Sessizlik Davranışı ile Etkileşimi Üzerine Bir Çalışma: Anadolu Üniversitesi ve Çanakkale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Onsekiz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 Üniversitesi Örneği, 6. Örgütsel Davranış Kongresi, Isparta, Türkiye, 2 - 03 Kasım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Topal M. H. , Özer U. (2018).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Unionization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Expenditures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Is it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Policy-feedback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?, 33rd International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Finance Conference, Antalya, Türkiye, 8 - 12 Mayıs 2018, ss.132-136.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, Gümüş İ., Atalay M., Can Y. (2018). YENİ SANAYİLEŞEN KENTLERDE KADINLARIN EMEK PİYASASINA GİRİŞTE KARŞILAŞTIĞI ENGELLER, 19. Çalışma Ekonomisi ve Endüstri İlişkileri Kongresi, Ankara, Türkiye, 4 - 06 Ekim 2018.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Karaaslan İ. , Gümüş İ., Atalay M., Can Y. (2018). Kadınların İşe Girişte Karşılaştığı Engeller; Kırklareli Emek Piyasası Üzerine Bir Araştırma Bölgesel Kalkınma ve Üniversitelerin Rolü: Kırklareli'nin Geleceği Sempozyumu, Kırklareli, Türkiye, 28 - 29 Kasım 2018, ss.1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Çolakoğlu T. (2018). Sosyal Politika ve İyi Yönetişim Siyasal, Ekonomik ve </a:t>
            </a:r>
            <a:r>
              <a:rPr lang="tr-T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Entellektüel</a:t>
            </a:r>
            <a:r>
              <a:rPr lang="tr-T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Boyutlarıyla İyi Yönetişim, Editör: Karakaş Mehmet, Karatepe Selin, Benli Fatma, , Beta Yayıncılık, ss.201-211.</a:t>
            </a:r>
          </a:p>
        </p:txBody>
      </p:sp>
    </p:spTree>
    <p:extLst>
      <p:ext uri="{BB962C8B-B14F-4D97-AF65-F5344CB8AC3E}">
        <p14:creationId xmlns:p14="http://schemas.microsoft.com/office/powerpoint/2010/main" val="1642728111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831</TotalTime>
  <Words>5134</Words>
  <Application>Microsoft Office PowerPoint</Application>
  <PresentationFormat>Geniş ekran</PresentationFormat>
  <Paragraphs>227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Geçmişe bakış</vt:lpstr>
      <vt:lpstr>BİGA İKTİSADİ VE İDARİ BİLİMLER FAKÜLTESİ  ÇALIŞMA EKONOMİSİ VE ENDÜSTRİ İLİŞKİLERİ BÖLÜMÜ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BİGA İKTİSADİ VE İDARİ BİLİMLER FAKÜLTESİ  ÇALIŞMA EKONOMİSİ VE ENDÜSTRİ İLİŞKİLERİ BÖLÜMÜ </dc:title>
  <dc:creator>Özgür Topkaya</dc:creator>
  <cp:lastModifiedBy>Mehdican ÖZKIR</cp:lastModifiedBy>
  <cp:revision>49</cp:revision>
  <dcterms:created xsi:type="dcterms:W3CDTF">2021-11-12T06:42:40Z</dcterms:created>
  <dcterms:modified xsi:type="dcterms:W3CDTF">2021-11-26T13:35:37Z</dcterms:modified>
</cp:coreProperties>
</file>