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45"/>
  </p:notesMasterIdLst>
  <p:sldIdLst>
    <p:sldId id="256" r:id="rId2"/>
    <p:sldId id="258" r:id="rId3"/>
    <p:sldId id="300" r:id="rId4"/>
    <p:sldId id="301" r:id="rId5"/>
    <p:sldId id="260" r:id="rId6"/>
    <p:sldId id="272" r:id="rId7"/>
    <p:sldId id="270" r:id="rId8"/>
    <p:sldId id="266" r:id="rId9"/>
    <p:sldId id="303" r:id="rId10"/>
    <p:sldId id="261" r:id="rId11"/>
    <p:sldId id="268" r:id="rId12"/>
    <p:sldId id="302" r:id="rId13"/>
    <p:sldId id="273" r:id="rId14"/>
    <p:sldId id="264" r:id="rId15"/>
    <p:sldId id="304" r:id="rId16"/>
    <p:sldId id="267" r:id="rId17"/>
    <p:sldId id="262" r:id="rId18"/>
    <p:sldId id="330" r:id="rId19"/>
    <p:sldId id="332" r:id="rId20"/>
    <p:sldId id="331" r:id="rId21"/>
    <p:sldId id="329" r:id="rId22"/>
    <p:sldId id="305" r:id="rId23"/>
    <p:sldId id="314" r:id="rId24"/>
    <p:sldId id="306" r:id="rId25"/>
    <p:sldId id="280" r:id="rId26"/>
    <p:sldId id="307" r:id="rId27"/>
    <p:sldId id="309" r:id="rId28"/>
    <p:sldId id="310" r:id="rId29"/>
    <p:sldId id="311" r:id="rId30"/>
    <p:sldId id="328" r:id="rId31"/>
    <p:sldId id="323" r:id="rId32"/>
    <p:sldId id="324" r:id="rId33"/>
    <p:sldId id="325" r:id="rId34"/>
    <p:sldId id="312" r:id="rId35"/>
    <p:sldId id="320" r:id="rId36"/>
    <p:sldId id="321" r:id="rId37"/>
    <p:sldId id="322" r:id="rId38"/>
    <p:sldId id="313" r:id="rId39"/>
    <p:sldId id="315" r:id="rId40"/>
    <p:sldId id="316" r:id="rId41"/>
    <p:sldId id="317" r:id="rId42"/>
    <p:sldId id="269" r:id="rId43"/>
    <p:sldId id="30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33"/>
  </p:normalViewPr>
  <p:slideViewPr>
    <p:cSldViewPr snapToGrid="0">
      <p:cViewPr varScale="1">
        <p:scale>
          <a:sx n="83" d="100"/>
          <a:sy n="83" d="100"/>
        </p:scale>
        <p:origin x="2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C08FF-E7AC-4BA2-A164-171D7A742866}"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E6BE3EF9-91C5-4AD0-8828-61E90A2FA1FD}">
      <dgm:prSet custT="1"/>
      <dgm:spPr/>
      <dgm:t>
        <a:bodyPr/>
        <a:lstStyle/>
        <a:p>
          <a:pPr algn="just"/>
          <a:r>
            <a:rPr lang="tr-TR" sz="1600" dirty="0"/>
            <a:t>Çanakkale </a:t>
          </a:r>
          <a:r>
            <a:rPr lang="tr-TR" sz="1600" dirty="0" err="1"/>
            <a:t>Onsekiz</a:t>
          </a:r>
          <a:r>
            <a:rPr lang="tr-TR" sz="1600" dirty="0"/>
            <a:t> Mart Üniversitesi'nde öğrenci hareketliliği Erasmus, Farabi ve Mevlâna değişim programları ile yapılmaktadır. </a:t>
          </a:r>
          <a:endParaRPr lang="en-US" sz="1600" dirty="0"/>
        </a:p>
      </dgm:t>
    </dgm:pt>
    <dgm:pt modelId="{BD0362AA-2015-4EC5-8BB8-1E53605C8EE9}" type="parTrans" cxnId="{20709EB4-2F74-4C5B-B55B-A8DD35BD3B0F}">
      <dgm:prSet/>
      <dgm:spPr/>
      <dgm:t>
        <a:bodyPr/>
        <a:lstStyle/>
        <a:p>
          <a:endParaRPr lang="en-US"/>
        </a:p>
      </dgm:t>
    </dgm:pt>
    <dgm:pt modelId="{D09A2731-E07D-46F0-8F99-73B1707FE6E3}" type="sibTrans" cxnId="{20709EB4-2F74-4C5B-B55B-A8DD35BD3B0F}">
      <dgm:prSet/>
      <dgm:spPr/>
      <dgm:t>
        <a:bodyPr/>
        <a:lstStyle/>
        <a:p>
          <a:endParaRPr lang="en-US"/>
        </a:p>
      </dgm:t>
    </dgm:pt>
    <dgm:pt modelId="{D68434B7-6093-4815-989D-904B0FD246A1}">
      <dgm:prSet custT="1"/>
      <dgm:spPr/>
      <dgm:t>
        <a:bodyPr/>
        <a:lstStyle/>
        <a:p>
          <a:pPr algn="just"/>
          <a:r>
            <a:rPr lang="tr-TR" sz="1600" dirty="0"/>
            <a:t>Erasmus programı ile Avrupa Birliği tarafından eğitim ve gençlik alanında, kişilere yeni beceriler kazandırılması, onların kişisel gelişimlerinin güçlendirilmesi ve istihdam olanaklarının arttırılması amaçlanıyor. İktisat Bölümü öğrencilerinin Erasmus değişim programından faydalanabileceği sekiz üniversite ile ikili anlaşma bulunmaktadır</a:t>
          </a:r>
          <a:r>
            <a:rPr lang="tr-TR" sz="1400" dirty="0"/>
            <a:t>.</a:t>
          </a:r>
          <a:endParaRPr lang="en-US" sz="1400" dirty="0"/>
        </a:p>
      </dgm:t>
    </dgm:pt>
    <dgm:pt modelId="{58458276-9C26-495A-8290-FAB51F2D61EA}" type="parTrans" cxnId="{777D29D5-1F36-4A7A-B19C-D022975399C3}">
      <dgm:prSet/>
      <dgm:spPr/>
      <dgm:t>
        <a:bodyPr/>
        <a:lstStyle/>
        <a:p>
          <a:endParaRPr lang="en-US"/>
        </a:p>
      </dgm:t>
    </dgm:pt>
    <dgm:pt modelId="{EA777B05-38F9-49EF-B564-FE7DDA2B9CD9}" type="sibTrans" cxnId="{777D29D5-1F36-4A7A-B19C-D022975399C3}">
      <dgm:prSet/>
      <dgm:spPr/>
      <dgm:t>
        <a:bodyPr/>
        <a:lstStyle/>
        <a:p>
          <a:endParaRPr lang="en-US"/>
        </a:p>
      </dgm:t>
    </dgm:pt>
    <dgm:pt modelId="{FD3296E2-B7AA-4885-ADCE-D3CA92B01F0F}">
      <dgm:prSet custT="1"/>
      <dgm:spPr/>
      <dgm:t>
        <a:bodyPr/>
        <a:lstStyle/>
        <a:p>
          <a:pPr algn="just"/>
          <a:r>
            <a:rPr lang="tr-TR" sz="1600" dirty="0"/>
            <a:t>Farabi Değişim Programı, öğrencilerin bir veya iki yarıyıl süresince kendi kurumlarının dışında bir yükseköğretim kurumunda eğitim ve öğretim faaliyetlerine devam etmelerini amaçlamaktadır. Çanakkale </a:t>
          </a:r>
          <a:r>
            <a:rPr lang="tr-TR" sz="1600" dirty="0" err="1"/>
            <a:t>Onsekiz</a:t>
          </a:r>
          <a:r>
            <a:rPr lang="tr-TR" sz="1600" dirty="0"/>
            <a:t> Mart Üniversitesi'nin 95 üniversite ile Farabi anlaşması bulunmaktadır. Bu üniversitelerden İktisat Bölümü olanlar ile öğrenciler Farabi programından faydalanabilmektedir</a:t>
          </a:r>
          <a:r>
            <a:rPr lang="tr-TR" sz="1200" dirty="0"/>
            <a:t>.</a:t>
          </a:r>
          <a:endParaRPr lang="en-US" sz="1200" dirty="0"/>
        </a:p>
      </dgm:t>
    </dgm:pt>
    <dgm:pt modelId="{BA260B3E-A51D-41CE-A877-07E09660A446}" type="parTrans" cxnId="{4443C85F-AA29-4330-8D89-9B940795A2D4}">
      <dgm:prSet/>
      <dgm:spPr/>
      <dgm:t>
        <a:bodyPr/>
        <a:lstStyle/>
        <a:p>
          <a:endParaRPr lang="en-US"/>
        </a:p>
      </dgm:t>
    </dgm:pt>
    <dgm:pt modelId="{49E800A0-F656-4D48-AF4C-991CC30C3A3D}" type="sibTrans" cxnId="{4443C85F-AA29-4330-8D89-9B940795A2D4}">
      <dgm:prSet/>
      <dgm:spPr/>
      <dgm:t>
        <a:bodyPr/>
        <a:lstStyle/>
        <a:p>
          <a:endParaRPr lang="en-US"/>
        </a:p>
      </dgm:t>
    </dgm:pt>
    <dgm:pt modelId="{08937462-429E-4CF7-BDF7-7412BDF9E74A}">
      <dgm:prSet/>
      <dgm:spPr/>
      <dgm:t>
        <a:bodyPr/>
        <a:lstStyle/>
        <a:p>
          <a:pPr algn="just"/>
          <a:r>
            <a:rPr lang="tr-TR" dirty="0"/>
            <a:t>Mevlâna Değişim Programı, yurtiçinde eğitim veren yükseköğretim kurumları ile yurtdışında eğitim veren yükseköğretim kurumları arasında öğrenci değişimini mümkün kılan bir programdır. Değişim programına katılmak isteyen öğrenciler en az bir en fazla iki yarıyıl eğitim için programdan faydalanabilmektedir. </a:t>
          </a:r>
          <a:endParaRPr lang="en-US" dirty="0"/>
        </a:p>
      </dgm:t>
    </dgm:pt>
    <dgm:pt modelId="{129EF632-EBF4-47A7-B8B2-12962AD5BDEC}" type="parTrans" cxnId="{3104FC7E-BDB8-46E4-9CDD-6F6C8D10EE97}">
      <dgm:prSet/>
      <dgm:spPr/>
      <dgm:t>
        <a:bodyPr/>
        <a:lstStyle/>
        <a:p>
          <a:endParaRPr lang="en-US"/>
        </a:p>
      </dgm:t>
    </dgm:pt>
    <dgm:pt modelId="{9F84E956-C693-4FA9-8336-3B20A206578F}" type="sibTrans" cxnId="{3104FC7E-BDB8-46E4-9CDD-6F6C8D10EE97}">
      <dgm:prSet/>
      <dgm:spPr/>
      <dgm:t>
        <a:bodyPr/>
        <a:lstStyle/>
        <a:p>
          <a:endParaRPr lang="en-US"/>
        </a:p>
      </dgm:t>
    </dgm:pt>
    <dgm:pt modelId="{3AE3A544-446D-42B8-954E-87889A06E035}" type="pres">
      <dgm:prSet presAssocID="{932C08FF-E7AC-4BA2-A164-171D7A742866}" presName="root" presStyleCnt="0">
        <dgm:presLayoutVars>
          <dgm:dir/>
          <dgm:resizeHandles val="exact"/>
        </dgm:presLayoutVars>
      </dgm:prSet>
      <dgm:spPr/>
    </dgm:pt>
    <dgm:pt modelId="{B1E7332E-94AD-4BA0-94D3-91B21276410E}" type="pres">
      <dgm:prSet presAssocID="{932C08FF-E7AC-4BA2-A164-171D7A742866}" presName="container" presStyleCnt="0">
        <dgm:presLayoutVars>
          <dgm:dir/>
          <dgm:resizeHandles val="exact"/>
        </dgm:presLayoutVars>
      </dgm:prSet>
      <dgm:spPr/>
    </dgm:pt>
    <dgm:pt modelId="{5B9DFC94-01E1-460F-A21E-8748D5C57E81}" type="pres">
      <dgm:prSet presAssocID="{E6BE3EF9-91C5-4AD0-8828-61E90A2FA1FD}" presName="compNode" presStyleCnt="0"/>
      <dgm:spPr/>
    </dgm:pt>
    <dgm:pt modelId="{C029E377-96C5-46B9-A929-0C45E7970EC9}" type="pres">
      <dgm:prSet presAssocID="{E6BE3EF9-91C5-4AD0-8828-61E90A2FA1FD}" presName="iconBgRect" presStyleLbl="bgShp" presStyleIdx="0" presStyleCnt="4" custLinFactX="-6355" custLinFactNeighborX="-100000" custLinFactNeighborY="-6163"/>
      <dgm:spPr/>
    </dgm:pt>
    <dgm:pt modelId="{FE3B0940-AD5E-47B2-AB89-61C42FBD5151}" type="pres">
      <dgm:prSet presAssocID="{E6BE3EF9-91C5-4AD0-8828-61E90A2FA1FD}" presName="iconRect" presStyleLbl="node1" presStyleIdx="0" presStyleCnt="4" custLinFactX="-83370" custLinFactNeighborX="-100000" custLinFactNeighborY="-1062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F393AC37-3FB5-4F7D-AB84-05B750C6B3EC}" type="pres">
      <dgm:prSet presAssocID="{E6BE3EF9-91C5-4AD0-8828-61E90A2FA1FD}" presName="spaceRect" presStyleCnt="0"/>
      <dgm:spPr/>
    </dgm:pt>
    <dgm:pt modelId="{D33D288A-4358-437A-A69C-C3613BFBB7C7}" type="pres">
      <dgm:prSet presAssocID="{E6BE3EF9-91C5-4AD0-8828-61E90A2FA1FD}" presName="textRect" presStyleLbl="revTx" presStyleIdx="0" presStyleCnt="4" custScaleX="174902" custLinFactNeighborX="991" custLinFactNeighborY="3598">
        <dgm:presLayoutVars>
          <dgm:chMax val="1"/>
          <dgm:chPref val="1"/>
        </dgm:presLayoutVars>
      </dgm:prSet>
      <dgm:spPr/>
    </dgm:pt>
    <dgm:pt modelId="{80AD327C-F3CE-4AA0-857D-C049955F6D80}" type="pres">
      <dgm:prSet presAssocID="{D09A2731-E07D-46F0-8F99-73B1707FE6E3}" presName="sibTrans" presStyleLbl="sibTrans2D1" presStyleIdx="0" presStyleCnt="0"/>
      <dgm:spPr/>
    </dgm:pt>
    <dgm:pt modelId="{63ABCBCB-045F-4156-82A6-30BEC07971B7}" type="pres">
      <dgm:prSet presAssocID="{D68434B7-6093-4815-989D-904B0FD246A1}" presName="compNode" presStyleCnt="0"/>
      <dgm:spPr/>
    </dgm:pt>
    <dgm:pt modelId="{4D043291-F19E-429C-A72D-7EE1E4D95D2F}" type="pres">
      <dgm:prSet presAssocID="{D68434B7-6093-4815-989D-904B0FD246A1}" presName="iconBgRect" presStyleLbl="bgShp" presStyleIdx="1" presStyleCnt="4" custLinFactNeighborX="-13460" custLinFactNeighborY="-1683"/>
      <dgm:spPr/>
    </dgm:pt>
    <dgm:pt modelId="{BF33512F-73F5-4E86-B0F5-B6BA49509118}" type="pres">
      <dgm:prSet presAssocID="{D68434B7-6093-4815-989D-904B0FD246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90E0C0A-A0D0-4F2B-BC46-DE1DAABEF078}" type="pres">
      <dgm:prSet presAssocID="{D68434B7-6093-4815-989D-904B0FD246A1}" presName="spaceRect" presStyleCnt="0"/>
      <dgm:spPr/>
    </dgm:pt>
    <dgm:pt modelId="{66740D45-E63C-4525-8677-B4C0493B71D5}" type="pres">
      <dgm:prSet presAssocID="{D68434B7-6093-4815-989D-904B0FD246A1}" presName="textRect" presStyleLbl="revTx" presStyleIdx="1" presStyleCnt="4" custScaleX="184791" custScaleY="172264" custLinFactNeighborX="30796" custLinFactNeighborY="17807">
        <dgm:presLayoutVars>
          <dgm:chMax val="1"/>
          <dgm:chPref val="1"/>
        </dgm:presLayoutVars>
      </dgm:prSet>
      <dgm:spPr/>
    </dgm:pt>
    <dgm:pt modelId="{87FD17AD-B263-4E03-BB12-05921D068FFE}" type="pres">
      <dgm:prSet presAssocID="{EA777B05-38F9-49EF-B564-FE7DDA2B9CD9}" presName="sibTrans" presStyleLbl="sibTrans2D1" presStyleIdx="0" presStyleCnt="0"/>
      <dgm:spPr/>
    </dgm:pt>
    <dgm:pt modelId="{4B5FCA20-4EAE-4C35-B702-B7ECFB036027}" type="pres">
      <dgm:prSet presAssocID="{FD3296E2-B7AA-4885-ADCE-D3CA92B01F0F}" presName="compNode" presStyleCnt="0"/>
      <dgm:spPr/>
    </dgm:pt>
    <dgm:pt modelId="{D647E720-8D96-4A9E-92B4-426BFFCF9BB2}" type="pres">
      <dgm:prSet presAssocID="{FD3296E2-B7AA-4885-ADCE-D3CA92B01F0F}" presName="iconBgRect" presStyleLbl="bgShp" presStyleIdx="2" presStyleCnt="4" custLinFactX="-8692" custLinFactNeighborX="-100000" custLinFactNeighborY="-23375"/>
      <dgm:spPr/>
    </dgm:pt>
    <dgm:pt modelId="{96C941FE-F2BD-4C18-AB4C-D1F139D9E975}" type="pres">
      <dgm:prSet presAssocID="{FD3296E2-B7AA-4885-ADCE-D3CA92B01F0F}" presName="iconRect" presStyleLbl="node1" presStyleIdx="2" presStyleCnt="4" custLinFactX="-87401" custLinFactNeighborX="-100000" custLinFactNeighborY="-4030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A9E6C261-A67E-4C70-899A-1AD844C92000}" type="pres">
      <dgm:prSet presAssocID="{FD3296E2-B7AA-4885-ADCE-D3CA92B01F0F}" presName="spaceRect" presStyleCnt="0"/>
      <dgm:spPr/>
    </dgm:pt>
    <dgm:pt modelId="{6CF180FB-13D4-49CA-BF0F-91ADFA850198}" type="pres">
      <dgm:prSet presAssocID="{FD3296E2-B7AA-4885-ADCE-D3CA92B01F0F}" presName="textRect" presStyleLbl="revTx" presStyleIdx="2" presStyleCnt="4" custScaleX="190996" custScaleY="192818" custLinFactNeighborX="4535" custLinFactNeighborY="-22205">
        <dgm:presLayoutVars>
          <dgm:chMax val="1"/>
          <dgm:chPref val="1"/>
        </dgm:presLayoutVars>
      </dgm:prSet>
      <dgm:spPr/>
    </dgm:pt>
    <dgm:pt modelId="{FF1CFE79-B5C4-4AD4-A0EC-64A77985AE46}" type="pres">
      <dgm:prSet presAssocID="{49E800A0-F656-4D48-AF4C-991CC30C3A3D}" presName="sibTrans" presStyleLbl="sibTrans2D1" presStyleIdx="0" presStyleCnt="0"/>
      <dgm:spPr/>
    </dgm:pt>
    <dgm:pt modelId="{2240433F-53D0-4A7D-A0D4-D6484C47B10C}" type="pres">
      <dgm:prSet presAssocID="{08937462-429E-4CF7-BDF7-7412BDF9E74A}" presName="compNode" presStyleCnt="0"/>
      <dgm:spPr/>
    </dgm:pt>
    <dgm:pt modelId="{910B4C2F-2F1C-481D-8812-23478911DAD3}" type="pres">
      <dgm:prSet presAssocID="{08937462-429E-4CF7-BDF7-7412BDF9E74A}" presName="iconBgRect" presStyleLbl="bgShp" presStyleIdx="3" presStyleCnt="4" custLinFactNeighborX="-8785" custLinFactNeighborY="-38706"/>
      <dgm:spPr/>
    </dgm:pt>
    <dgm:pt modelId="{D2BB4D01-416F-43EE-A3CC-8C66885916D3}" type="pres">
      <dgm:prSet presAssocID="{08937462-429E-4CF7-BDF7-7412BDF9E74A}" presName="iconRect" presStyleLbl="node1" presStyleIdx="3" presStyleCnt="4" custLinFactNeighborX="-44331" custLinFactNeighborY="-6531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38D4CADF-0C1C-4593-B3B4-2A1562A3D2A0}" type="pres">
      <dgm:prSet presAssocID="{08937462-429E-4CF7-BDF7-7412BDF9E74A}" presName="spaceRect" presStyleCnt="0"/>
      <dgm:spPr/>
    </dgm:pt>
    <dgm:pt modelId="{C9C09DB7-824D-4854-BA0C-457469EE153A}" type="pres">
      <dgm:prSet presAssocID="{08937462-429E-4CF7-BDF7-7412BDF9E74A}" presName="textRect" presStyleLbl="revTx" presStyleIdx="3" presStyleCnt="4" custScaleX="167591" custScaleY="204238" custLinFactNeighborX="21843" custLinFactNeighborY="-15193">
        <dgm:presLayoutVars>
          <dgm:chMax val="1"/>
          <dgm:chPref val="1"/>
        </dgm:presLayoutVars>
      </dgm:prSet>
      <dgm:spPr/>
    </dgm:pt>
  </dgm:ptLst>
  <dgm:cxnLst>
    <dgm:cxn modelId="{41AE071D-0709-4989-9FA1-E4890811936D}" type="presOf" srcId="{D09A2731-E07D-46F0-8F99-73B1707FE6E3}" destId="{80AD327C-F3CE-4AA0-857D-C049955F6D80}" srcOrd="0" destOrd="0" presId="urn:microsoft.com/office/officeart/2018/2/layout/IconCircleList"/>
    <dgm:cxn modelId="{EBDFBD21-CF2D-4018-BDDB-C7A544FDDF59}" type="presOf" srcId="{EA777B05-38F9-49EF-B564-FE7DDA2B9CD9}" destId="{87FD17AD-B263-4E03-BB12-05921D068FFE}" srcOrd="0" destOrd="0" presId="urn:microsoft.com/office/officeart/2018/2/layout/IconCircleList"/>
    <dgm:cxn modelId="{46F21438-D498-4645-8556-522E165AADE1}" type="presOf" srcId="{FD3296E2-B7AA-4885-ADCE-D3CA92B01F0F}" destId="{6CF180FB-13D4-49CA-BF0F-91ADFA850198}" srcOrd="0" destOrd="0" presId="urn:microsoft.com/office/officeart/2018/2/layout/IconCircleList"/>
    <dgm:cxn modelId="{63C5233F-339A-42BA-9C25-25B6276C3D83}" type="presOf" srcId="{08937462-429E-4CF7-BDF7-7412BDF9E74A}" destId="{C9C09DB7-824D-4854-BA0C-457469EE153A}" srcOrd="0" destOrd="0" presId="urn:microsoft.com/office/officeart/2018/2/layout/IconCircleList"/>
    <dgm:cxn modelId="{4443C85F-AA29-4330-8D89-9B940795A2D4}" srcId="{932C08FF-E7AC-4BA2-A164-171D7A742866}" destId="{FD3296E2-B7AA-4885-ADCE-D3CA92B01F0F}" srcOrd="2" destOrd="0" parTransId="{BA260B3E-A51D-41CE-A877-07E09660A446}" sibTransId="{49E800A0-F656-4D48-AF4C-991CC30C3A3D}"/>
    <dgm:cxn modelId="{56C38758-5327-4D55-B565-04511C9F6A4A}" type="presOf" srcId="{932C08FF-E7AC-4BA2-A164-171D7A742866}" destId="{3AE3A544-446D-42B8-954E-87889A06E035}" srcOrd="0" destOrd="0" presId="urn:microsoft.com/office/officeart/2018/2/layout/IconCircleList"/>
    <dgm:cxn modelId="{3104FC7E-BDB8-46E4-9CDD-6F6C8D10EE97}" srcId="{932C08FF-E7AC-4BA2-A164-171D7A742866}" destId="{08937462-429E-4CF7-BDF7-7412BDF9E74A}" srcOrd="3" destOrd="0" parTransId="{129EF632-EBF4-47A7-B8B2-12962AD5BDEC}" sibTransId="{9F84E956-C693-4FA9-8336-3B20A206578F}"/>
    <dgm:cxn modelId="{5CB84D81-8A83-4B4B-A6D0-0E308F8A6663}" type="presOf" srcId="{D68434B7-6093-4815-989D-904B0FD246A1}" destId="{66740D45-E63C-4525-8677-B4C0493B71D5}" srcOrd="0" destOrd="0" presId="urn:microsoft.com/office/officeart/2018/2/layout/IconCircleList"/>
    <dgm:cxn modelId="{20709EB4-2F74-4C5B-B55B-A8DD35BD3B0F}" srcId="{932C08FF-E7AC-4BA2-A164-171D7A742866}" destId="{E6BE3EF9-91C5-4AD0-8828-61E90A2FA1FD}" srcOrd="0" destOrd="0" parTransId="{BD0362AA-2015-4EC5-8BB8-1E53605C8EE9}" sibTransId="{D09A2731-E07D-46F0-8F99-73B1707FE6E3}"/>
    <dgm:cxn modelId="{777D29D5-1F36-4A7A-B19C-D022975399C3}" srcId="{932C08FF-E7AC-4BA2-A164-171D7A742866}" destId="{D68434B7-6093-4815-989D-904B0FD246A1}" srcOrd="1" destOrd="0" parTransId="{58458276-9C26-495A-8290-FAB51F2D61EA}" sibTransId="{EA777B05-38F9-49EF-B564-FE7DDA2B9CD9}"/>
    <dgm:cxn modelId="{97C08AEE-BBBC-47A8-8526-B5C67A22E035}" type="presOf" srcId="{E6BE3EF9-91C5-4AD0-8828-61E90A2FA1FD}" destId="{D33D288A-4358-437A-A69C-C3613BFBB7C7}" srcOrd="0" destOrd="0" presId="urn:microsoft.com/office/officeart/2018/2/layout/IconCircleList"/>
    <dgm:cxn modelId="{40A4ADF5-78A3-4732-A88D-15F956950AA1}" type="presOf" srcId="{49E800A0-F656-4D48-AF4C-991CC30C3A3D}" destId="{FF1CFE79-B5C4-4AD4-A0EC-64A77985AE46}" srcOrd="0" destOrd="0" presId="urn:microsoft.com/office/officeart/2018/2/layout/IconCircleList"/>
    <dgm:cxn modelId="{66413E5D-6C23-4D29-8AF1-38C1865F0DD4}" type="presParOf" srcId="{3AE3A544-446D-42B8-954E-87889A06E035}" destId="{B1E7332E-94AD-4BA0-94D3-91B21276410E}" srcOrd="0" destOrd="0" presId="urn:microsoft.com/office/officeart/2018/2/layout/IconCircleList"/>
    <dgm:cxn modelId="{BFF66E8B-6699-47F3-8547-1750CE8AC642}" type="presParOf" srcId="{B1E7332E-94AD-4BA0-94D3-91B21276410E}" destId="{5B9DFC94-01E1-460F-A21E-8748D5C57E81}" srcOrd="0" destOrd="0" presId="urn:microsoft.com/office/officeart/2018/2/layout/IconCircleList"/>
    <dgm:cxn modelId="{CC87FADD-882F-4484-8B3C-C74C70DA259E}" type="presParOf" srcId="{5B9DFC94-01E1-460F-A21E-8748D5C57E81}" destId="{C029E377-96C5-46B9-A929-0C45E7970EC9}" srcOrd="0" destOrd="0" presId="urn:microsoft.com/office/officeart/2018/2/layout/IconCircleList"/>
    <dgm:cxn modelId="{A64702D7-2343-495C-97BE-CC872C80F933}" type="presParOf" srcId="{5B9DFC94-01E1-460F-A21E-8748D5C57E81}" destId="{FE3B0940-AD5E-47B2-AB89-61C42FBD5151}" srcOrd="1" destOrd="0" presId="urn:microsoft.com/office/officeart/2018/2/layout/IconCircleList"/>
    <dgm:cxn modelId="{1EC000CB-76E5-48AF-9AA3-FBB3137A281C}" type="presParOf" srcId="{5B9DFC94-01E1-460F-A21E-8748D5C57E81}" destId="{F393AC37-3FB5-4F7D-AB84-05B750C6B3EC}" srcOrd="2" destOrd="0" presId="urn:microsoft.com/office/officeart/2018/2/layout/IconCircleList"/>
    <dgm:cxn modelId="{656FFF8B-F9CE-43DC-A077-85C7D93A4E8A}" type="presParOf" srcId="{5B9DFC94-01E1-460F-A21E-8748D5C57E81}" destId="{D33D288A-4358-437A-A69C-C3613BFBB7C7}" srcOrd="3" destOrd="0" presId="urn:microsoft.com/office/officeart/2018/2/layout/IconCircleList"/>
    <dgm:cxn modelId="{BD626847-31BE-4861-9A66-DE816B0C2878}" type="presParOf" srcId="{B1E7332E-94AD-4BA0-94D3-91B21276410E}" destId="{80AD327C-F3CE-4AA0-857D-C049955F6D80}" srcOrd="1" destOrd="0" presId="urn:microsoft.com/office/officeart/2018/2/layout/IconCircleList"/>
    <dgm:cxn modelId="{47AE3811-FF9E-47B6-8637-1C8F7C0BD4F4}" type="presParOf" srcId="{B1E7332E-94AD-4BA0-94D3-91B21276410E}" destId="{63ABCBCB-045F-4156-82A6-30BEC07971B7}" srcOrd="2" destOrd="0" presId="urn:microsoft.com/office/officeart/2018/2/layout/IconCircleList"/>
    <dgm:cxn modelId="{DEB1A5E4-AD2B-4DA1-B558-9A099B5E9D73}" type="presParOf" srcId="{63ABCBCB-045F-4156-82A6-30BEC07971B7}" destId="{4D043291-F19E-429C-A72D-7EE1E4D95D2F}" srcOrd="0" destOrd="0" presId="urn:microsoft.com/office/officeart/2018/2/layout/IconCircleList"/>
    <dgm:cxn modelId="{2607B09D-7784-4AD1-88FB-54207838C4F3}" type="presParOf" srcId="{63ABCBCB-045F-4156-82A6-30BEC07971B7}" destId="{BF33512F-73F5-4E86-B0F5-B6BA49509118}" srcOrd="1" destOrd="0" presId="urn:microsoft.com/office/officeart/2018/2/layout/IconCircleList"/>
    <dgm:cxn modelId="{115DA812-271A-4191-8A6A-DC39DD38542C}" type="presParOf" srcId="{63ABCBCB-045F-4156-82A6-30BEC07971B7}" destId="{790E0C0A-A0D0-4F2B-BC46-DE1DAABEF078}" srcOrd="2" destOrd="0" presId="urn:microsoft.com/office/officeart/2018/2/layout/IconCircleList"/>
    <dgm:cxn modelId="{1BDCFCA9-065B-4A85-8207-3BB8AE6D9E7A}" type="presParOf" srcId="{63ABCBCB-045F-4156-82A6-30BEC07971B7}" destId="{66740D45-E63C-4525-8677-B4C0493B71D5}" srcOrd="3" destOrd="0" presId="urn:microsoft.com/office/officeart/2018/2/layout/IconCircleList"/>
    <dgm:cxn modelId="{C179EFA1-7833-452C-8F2C-1CFE88252D6F}" type="presParOf" srcId="{B1E7332E-94AD-4BA0-94D3-91B21276410E}" destId="{87FD17AD-B263-4E03-BB12-05921D068FFE}" srcOrd="3" destOrd="0" presId="urn:microsoft.com/office/officeart/2018/2/layout/IconCircleList"/>
    <dgm:cxn modelId="{D4EC8A33-A646-487B-A076-7DCB0691BAF8}" type="presParOf" srcId="{B1E7332E-94AD-4BA0-94D3-91B21276410E}" destId="{4B5FCA20-4EAE-4C35-B702-B7ECFB036027}" srcOrd="4" destOrd="0" presId="urn:microsoft.com/office/officeart/2018/2/layout/IconCircleList"/>
    <dgm:cxn modelId="{48590144-4DCE-4965-972E-63561DBAB16E}" type="presParOf" srcId="{4B5FCA20-4EAE-4C35-B702-B7ECFB036027}" destId="{D647E720-8D96-4A9E-92B4-426BFFCF9BB2}" srcOrd="0" destOrd="0" presId="urn:microsoft.com/office/officeart/2018/2/layout/IconCircleList"/>
    <dgm:cxn modelId="{15F3B485-17E0-4F72-85AB-6F19132019BF}" type="presParOf" srcId="{4B5FCA20-4EAE-4C35-B702-B7ECFB036027}" destId="{96C941FE-F2BD-4C18-AB4C-D1F139D9E975}" srcOrd="1" destOrd="0" presId="urn:microsoft.com/office/officeart/2018/2/layout/IconCircleList"/>
    <dgm:cxn modelId="{87D6C7EB-9DE7-4121-ADEB-E824FDA0982C}" type="presParOf" srcId="{4B5FCA20-4EAE-4C35-B702-B7ECFB036027}" destId="{A9E6C261-A67E-4C70-899A-1AD844C92000}" srcOrd="2" destOrd="0" presId="urn:microsoft.com/office/officeart/2018/2/layout/IconCircleList"/>
    <dgm:cxn modelId="{5A80B6CA-6344-407D-8F86-2530677AE5BE}" type="presParOf" srcId="{4B5FCA20-4EAE-4C35-B702-B7ECFB036027}" destId="{6CF180FB-13D4-49CA-BF0F-91ADFA850198}" srcOrd="3" destOrd="0" presId="urn:microsoft.com/office/officeart/2018/2/layout/IconCircleList"/>
    <dgm:cxn modelId="{B79DF4F5-EEB2-474C-B70B-F0EB6DC5B59F}" type="presParOf" srcId="{B1E7332E-94AD-4BA0-94D3-91B21276410E}" destId="{FF1CFE79-B5C4-4AD4-A0EC-64A77985AE46}" srcOrd="5" destOrd="0" presId="urn:microsoft.com/office/officeart/2018/2/layout/IconCircleList"/>
    <dgm:cxn modelId="{49F5D380-BB75-4044-BAA0-919F9B2C93C5}" type="presParOf" srcId="{B1E7332E-94AD-4BA0-94D3-91B21276410E}" destId="{2240433F-53D0-4A7D-A0D4-D6484C47B10C}" srcOrd="6" destOrd="0" presId="urn:microsoft.com/office/officeart/2018/2/layout/IconCircleList"/>
    <dgm:cxn modelId="{5021E566-8B09-49C2-95EA-9239472A9877}" type="presParOf" srcId="{2240433F-53D0-4A7D-A0D4-D6484C47B10C}" destId="{910B4C2F-2F1C-481D-8812-23478911DAD3}" srcOrd="0" destOrd="0" presId="urn:microsoft.com/office/officeart/2018/2/layout/IconCircleList"/>
    <dgm:cxn modelId="{857DF238-9B6C-4EE9-AC31-CE7039195E28}" type="presParOf" srcId="{2240433F-53D0-4A7D-A0D4-D6484C47B10C}" destId="{D2BB4D01-416F-43EE-A3CC-8C66885916D3}" srcOrd="1" destOrd="0" presId="urn:microsoft.com/office/officeart/2018/2/layout/IconCircleList"/>
    <dgm:cxn modelId="{9216AA35-4BEC-4DDC-8EE7-51F005217E4F}" type="presParOf" srcId="{2240433F-53D0-4A7D-A0D4-D6484C47B10C}" destId="{38D4CADF-0C1C-4593-B3B4-2A1562A3D2A0}" srcOrd="2" destOrd="0" presId="urn:microsoft.com/office/officeart/2018/2/layout/IconCircleList"/>
    <dgm:cxn modelId="{B79DDF43-5BB9-4EA3-BE88-E9316D881DE0}" type="presParOf" srcId="{2240433F-53D0-4A7D-A0D4-D6484C47B10C}" destId="{C9C09DB7-824D-4854-BA0C-457469EE153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22FBF-510D-49FE-AC97-3295E09D567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8E7AD10-582F-4B91-AF7B-5CEC1CC17BF1}">
      <dgm:prSet custT="1"/>
      <dgm:spPr/>
      <dgm:t>
        <a:bodyPr/>
        <a:lstStyle/>
        <a:p>
          <a:pPr algn="just">
            <a:lnSpc>
              <a:spcPct val="100000"/>
            </a:lnSpc>
          </a:pPr>
          <a:r>
            <a:rPr lang="tr-TR" sz="1600" dirty="0"/>
            <a:t>Erasmus öğrenim hareketliliği, Yükseköğretim Kurumu öğrencilerinin bir akademik yıl içerisinde eğitimlerinin bir veya iki dönemini Avrupa Birliği üyesi bir ülkedeki anlaşmalı bir yükseköğretim kurumunda gerçekleştirmesi olarak tanımlanmaktadır. Değişimin gerçekleşeceği akademik yıl birinci sınıfta okuyan lisans öğrencilerimiz Erasmus öğrenim hareketliliğine başvuruda bulunabilmekte, ancak değişim başladığında öğrencilerimizin 1. sınıf öğrencisi olmamaları gerekmektedir. Erasmus’a başvuru aşamasında minimum eğitim sürelerini o akademik yılın sonunda tamamlayacak öğrenciler (lisans 4. sınıf öğrencileri) artık yılda faydalanmak üzere programa başvuru yapamamaktadırlar.</a:t>
          </a:r>
          <a:endParaRPr lang="en-US" sz="1600" dirty="0"/>
        </a:p>
      </dgm:t>
    </dgm:pt>
    <dgm:pt modelId="{CCB2BC3C-3115-44F6-BCE9-9D938798005D}" type="parTrans" cxnId="{0782724E-4A45-43DD-9324-9007D09009B3}">
      <dgm:prSet/>
      <dgm:spPr/>
      <dgm:t>
        <a:bodyPr/>
        <a:lstStyle/>
        <a:p>
          <a:endParaRPr lang="en-US"/>
        </a:p>
      </dgm:t>
    </dgm:pt>
    <dgm:pt modelId="{E4624C5F-D232-450F-A4DE-CFDD53BC61BF}" type="sibTrans" cxnId="{0782724E-4A45-43DD-9324-9007D09009B3}">
      <dgm:prSet/>
      <dgm:spPr/>
      <dgm:t>
        <a:bodyPr/>
        <a:lstStyle/>
        <a:p>
          <a:endParaRPr lang="en-US"/>
        </a:p>
      </dgm:t>
    </dgm:pt>
    <dgm:pt modelId="{17EF7160-8D9D-410C-ACBE-9F2BBD0ED76B}">
      <dgm:prSet/>
      <dgm:spPr/>
      <dgm:t>
        <a:bodyPr/>
        <a:lstStyle/>
        <a:p>
          <a:pPr algn="just">
            <a:lnSpc>
              <a:spcPct val="100000"/>
            </a:lnSpc>
          </a:pPr>
          <a:r>
            <a:rPr lang="tr-TR" dirty="0"/>
            <a:t>Erasmus değişim programına başvurabilmesi için öğrencilerimizin yükseköğretim kurumu bünyesinde örgün eğitim kademelerinin herhangi birinde (birinci, ikinci veya üçüncü kademe) bir yükseköğretim programına kayıtlı, tam zamanlı öğrenci olması gerekmektedir. Bölüm öğrencilerimizin kümülatif akademik not ortalamasının (GNO) en az 2.20/4.00 olması gerekmektedir.</a:t>
          </a:r>
          <a:endParaRPr lang="en-US" dirty="0"/>
        </a:p>
      </dgm:t>
    </dgm:pt>
    <dgm:pt modelId="{732C2C34-B431-44C4-8CB9-78E35BEC7C7F}" type="parTrans" cxnId="{FB813B69-AEE4-4717-B179-1818D9B70431}">
      <dgm:prSet/>
      <dgm:spPr/>
      <dgm:t>
        <a:bodyPr/>
        <a:lstStyle/>
        <a:p>
          <a:endParaRPr lang="en-US"/>
        </a:p>
      </dgm:t>
    </dgm:pt>
    <dgm:pt modelId="{D608216E-6A1A-4C32-88AB-90396CFA6EC8}" type="sibTrans" cxnId="{FB813B69-AEE4-4717-B179-1818D9B70431}">
      <dgm:prSet/>
      <dgm:spPr/>
      <dgm:t>
        <a:bodyPr/>
        <a:lstStyle/>
        <a:p>
          <a:endParaRPr lang="en-US"/>
        </a:p>
      </dgm:t>
    </dgm:pt>
    <dgm:pt modelId="{9EEA12BD-5815-47E0-9275-7B0896D91876}" type="pres">
      <dgm:prSet presAssocID="{CBF22FBF-510D-49FE-AC97-3295E09D5676}" presName="root" presStyleCnt="0">
        <dgm:presLayoutVars>
          <dgm:dir/>
          <dgm:resizeHandles val="exact"/>
        </dgm:presLayoutVars>
      </dgm:prSet>
      <dgm:spPr/>
    </dgm:pt>
    <dgm:pt modelId="{5518A9D7-A6A1-4F85-9C36-2EFCE83ABCC6}" type="pres">
      <dgm:prSet presAssocID="{98E7AD10-582F-4B91-AF7B-5CEC1CC17BF1}" presName="compNode" presStyleCnt="0"/>
      <dgm:spPr/>
    </dgm:pt>
    <dgm:pt modelId="{756C5B87-A88E-4299-A655-1A1ED4ADFC30}" type="pres">
      <dgm:prSet presAssocID="{98E7AD10-582F-4B91-AF7B-5CEC1CC17BF1}" presName="bgRect" presStyleLbl="bgShp" presStyleIdx="0" presStyleCnt="2"/>
      <dgm:spPr/>
    </dgm:pt>
    <dgm:pt modelId="{F3CABF9C-DB43-48AA-ACE2-7F84C3455114}" type="pres">
      <dgm:prSet presAssocID="{98E7AD10-582F-4B91-AF7B-5CEC1CC17B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C0D332C-3209-499B-9DF2-C4C6BF21E83F}" type="pres">
      <dgm:prSet presAssocID="{98E7AD10-582F-4B91-AF7B-5CEC1CC17BF1}" presName="spaceRect" presStyleCnt="0"/>
      <dgm:spPr/>
    </dgm:pt>
    <dgm:pt modelId="{C5E7F5DB-B06C-47EE-9FDE-E12452991730}" type="pres">
      <dgm:prSet presAssocID="{98E7AD10-582F-4B91-AF7B-5CEC1CC17BF1}" presName="parTx" presStyleLbl="revTx" presStyleIdx="0" presStyleCnt="2" custScaleY="116337">
        <dgm:presLayoutVars>
          <dgm:chMax val="0"/>
          <dgm:chPref val="0"/>
        </dgm:presLayoutVars>
      </dgm:prSet>
      <dgm:spPr/>
    </dgm:pt>
    <dgm:pt modelId="{81BED053-BF21-4BA4-BDB4-2DE310B01481}" type="pres">
      <dgm:prSet presAssocID="{E4624C5F-D232-450F-A4DE-CFDD53BC61BF}" presName="sibTrans" presStyleCnt="0"/>
      <dgm:spPr/>
    </dgm:pt>
    <dgm:pt modelId="{B743DD89-29BF-414E-9F12-9E37C242DC7A}" type="pres">
      <dgm:prSet presAssocID="{17EF7160-8D9D-410C-ACBE-9F2BBD0ED76B}" presName="compNode" presStyleCnt="0"/>
      <dgm:spPr/>
    </dgm:pt>
    <dgm:pt modelId="{D848C3D8-C116-4101-A202-ABEF75C56F5F}" type="pres">
      <dgm:prSet presAssocID="{17EF7160-8D9D-410C-ACBE-9F2BBD0ED76B}" presName="bgRect" presStyleLbl="bgShp" presStyleIdx="1" presStyleCnt="2"/>
      <dgm:spPr/>
    </dgm:pt>
    <dgm:pt modelId="{D58DAC4B-A77A-43C3-B648-FE35DB81D04D}" type="pres">
      <dgm:prSet presAssocID="{17EF7160-8D9D-410C-ACBE-9F2BBD0ED76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4D72B72-C6A3-4F14-AAF3-D021D65A3E0C}" type="pres">
      <dgm:prSet presAssocID="{17EF7160-8D9D-410C-ACBE-9F2BBD0ED76B}" presName="spaceRect" presStyleCnt="0"/>
      <dgm:spPr/>
    </dgm:pt>
    <dgm:pt modelId="{155096AD-BB38-45FF-A130-C13C8159C9D9}" type="pres">
      <dgm:prSet presAssocID="{17EF7160-8D9D-410C-ACBE-9F2BBD0ED76B}" presName="parTx" presStyleLbl="revTx" presStyleIdx="1" presStyleCnt="2">
        <dgm:presLayoutVars>
          <dgm:chMax val="0"/>
          <dgm:chPref val="0"/>
        </dgm:presLayoutVars>
      </dgm:prSet>
      <dgm:spPr/>
    </dgm:pt>
  </dgm:ptLst>
  <dgm:cxnLst>
    <dgm:cxn modelId="{5333C341-3B60-464E-A71B-1E3AA80F7D92}" type="presOf" srcId="{17EF7160-8D9D-410C-ACBE-9F2BBD0ED76B}" destId="{155096AD-BB38-45FF-A130-C13C8159C9D9}" srcOrd="0" destOrd="0" presId="urn:microsoft.com/office/officeart/2018/2/layout/IconVerticalSolidList"/>
    <dgm:cxn modelId="{FB813B69-AEE4-4717-B179-1818D9B70431}" srcId="{CBF22FBF-510D-49FE-AC97-3295E09D5676}" destId="{17EF7160-8D9D-410C-ACBE-9F2BBD0ED76B}" srcOrd="1" destOrd="0" parTransId="{732C2C34-B431-44C4-8CB9-78E35BEC7C7F}" sibTransId="{D608216E-6A1A-4C32-88AB-90396CFA6EC8}"/>
    <dgm:cxn modelId="{889B4B4A-519D-4CCD-9E99-C561B915EACD}" type="presOf" srcId="{98E7AD10-582F-4B91-AF7B-5CEC1CC17BF1}" destId="{C5E7F5DB-B06C-47EE-9FDE-E12452991730}" srcOrd="0" destOrd="0" presId="urn:microsoft.com/office/officeart/2018/2/layout/IconVerticalSolidList"/>
    <dgm:cxn modelId="{0782724E-4A45-43DD-9324-9007D09009B3}" srcId="{CBF22FBF-510D-49FE-AC97-3295E09D5676}" destId="{98E7AD10-582F-4B91-AF7B-5CEC1CC17BF1}" srcOrd="0" destOrd="0" parTransId="{CCB2BC3C-3115-44F6-BCE9-9D938798005D}" sibTransId="{E4624C5F-D232-450F-A4DE-CFDD53BC61BF}"/>
    <dgm:cxn modelId="{C2C6EEFE-AA0D-4971-8BC1-9A8FBF86D43E}" type="presOf" srcId="{CBF22FBF-510D-49FE-AC97-3295E09D5676}" destId="{9EEA12BD-5815-47E0-9275-7B0896D91876}" srcOrd="0" destOrd="0" presId="urn:microsoft.com/office/officeart/2018/2/layout/IconVerticalSolidList"/>
    <dgm:cxn modelId="{EE457A4C-59BB-466F-B206-F1BB102CCBA4}" type="presParOf" srcId="{9EEA12BD-5815-47E0-9275-7B0896D91876}" destId="{5518A9D7-A6A1-4F85-9C36-2EFCE83ABCC6}" srcOrd="0" destOrd="0" presId="urn:microsoft.com/office/officeart/2018/2/layout/IconVerticalSolidList"/>
    <dgm:cxn modelId="{773A2806-934A-4F6E-8A60-D6CB5FC221E2}" type="presParOf" srcId="{5518A9D7-A6A1-4F85-9C36-2EFCE83ABCC6}" destId="{756C5B87-A88E-4299-A655-1A1ED4ADFC30}" srcOrd="0" destOrd="0" presId="urn:microsoft.com/office/officeart/2018/2/layout/IconVerticalSolidList"/>
    <dgm:cxn modelId="{732CC311-04DF-49A6-AC5B-D5AD3701661F}" type="presParOf" srcId="{5518A9D7-A6A1-4F85-9C36-2EFCE83ABCC6}" destId="{F3CABF9C-DB43-48AA-ACE2-7F84C3455114}" srcOrd="1" destOrd="0" presId="urn:microsoft.com/office/officeart/2018/2/layout/IconVerticalSolidList"/>
    <dgm:cxn modelId="{7E4552CA-5792-408A-AB36-42CB8F2E8072}" type="presParOf" srcId="{5518A9D7-A6A1-4F85-9C36-2EFCE83ABCC6}" destId="{9C0D332C-3209-499B-9DF2-C4C6BF21E83F}" srcOrd="2" destOrd="0" presId="urn:microsoft.com/office/officeart/2018/2/layout/IconVerticalSolidList"/>
    <dgm:cxn modelId="{0F0ACAC5-91AF-4342-BF47-3AD7BDF3092C}" type="presParOf" srcId="{5518A9D7-A6A1-4F85-9C36-2EFCE83ABCC6}" destId="{C5E7F5DB-B06C-47EE-9FDE-E12452991730}" srcOrd="3" destOrd="0" presId="urn:microsoft.com/office/officeart/2018/2/layout/IconVerticalSolidList"/>
    <dgm:cxn modelId="{59FB2D2E-872C-4D8C-8DFA-A6BFA26CEAF7}" type="presParOf" srcId="{9EEA12BD-5815-47E0-9275-7B0896D91876}" destId="{81BED053-BF21-4BA4-BDB4-2DE310B01481}" srcOrd="1" destOrd="0" presId="urn:microsoft.com/office/officeart/2018/2/layout/IconVerticalSolidList"/>
    <dgm:cxn modelId="{B1FA9D07-E7F8-40E5-969D-8AE678A0F5AF}" type="presParOf" srcId="{9EEA12BD-5815-47E0-9275-7B0896D91876}" destId="{B743DD89-29BF-414E-9F12-9E37C242DC7A}" srcOrd="2" destOrd="0" presId="urn:microsoft.com/office/officeart/2018/2/layout/IconVerticalSolidList"/>
    <dgm:cxn modelId="{B1924097-F4A1-419D-B0A3-2B65B28AE78F}" type="presParOf" srcId="{B743DD89-29BF-414E-9F12-9E37C242DC7A}" destId="{D848C3D8-C116-4101-A202-ABEF75C56F5F}" srcOrd="0" destOrd="0" presId="urn:microsoft.com/office/officeart/2018/2/layout/IconVerticalSolidList"/>
    <dgm:cxn modelId="{BB9B276D-9580-424B-B474-6DEA7DF2D421}" type="presParOf" srcId="{B743DD89-29BF-414E-9F12-9E37C242DC7A}" destId="{D58DAC4B-A77A-43C3-B648-FE35DB81D04D}" srcOrd="1" destOrd="0" presId="urn:microsoft.com/office/officeart/2018/2/layout/IconVerticalSolidList"/>
    <dgm:cxn modelId="{32C0B1BF-D898-4EC4-B180-5AA3DB14AB5D}" type="presParOf" srcId="{B743DD89-29BF-414E-9F12-9E37C242DC7A}" destId="{74D72B72-C6A3-4F14-AAF3-D021D65A3E0C}" srcOrd="2" destOrd="0" presId="urn:microsoft.com/office/officeart/2018/2/layout/IconVerticalSolidList"/>
    <dgm:cxn modelId="{630C0E3B-B6AC-4835-8E78-17EE42359DE1}" type="presParOf" srcId="{B743DD89-29BF-414E-9F12-9E37C242DC7A}" destId="{155096AD-BB38-45FF-A130-C13C8159C9D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1B5D83-D61C-49E1-8313-AB166A7C7E5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9677852-31B5-4C24-BB47-68F54E807C05}">
      <dgm:prSet/>
      <dgm:spPr/>
      <dgm:t>
        <a:bodyPr/>
        <a:lstStyle/>
        <a:p>
          <a:r>
            <a:rPr lang="tr-TR" b="0" i="0"/>
            <a:t>İktisat Tezli Yüksek Lisans Programı</a:t>
          </a:r>
          <a:endParaRPr lang="en-US"/>
        </a:p>
      </dgm:t>
    </dgm:pt>
    <dgm:pt modelId="{F4495463-BFEB-47E0-A185-C7A0AED892C1}" type="parTrans" cxnId="{72E977D6-BD3C-40B0-8545-BF45269353CF}">
      <dgm:prSet/>
      <dgm:spPr/>
      <dgm:t>
        <a:bodyPr/>
        <a:lstStyle/>
        <a:p>
          <a:endParaRPr lang="en-US"/>
        </a:p>
      </dgm:t>
    </dgm:pt>
    <dgm:pt modelId="{3980B4DE-CFB7-4B01-B1D9-3D27CC4F540D}" type="sibTrans" cxnId="{72E977D6-BD3C-40B0-8545-BF45269353CF}">
      <dgm:prSet/>
      <dgm:spPr/>
      <dgm:t>
        <a:bodyPr/>
        <a:lstStyle/>
        <a:p>
          <a:endParaRPr lang="en-US"/>
        </a:p>
      </dgm:t>
    </dgm:pt>
    <dgm:pt modelId="{667E3C06-E4A0-4536-9157-6120CD5ACBD4}">
      <dgm:prSet/>
      <dgm:spPr/>
      <dgm:t>
        <a:bodyPr/>
        <a:lstStyle/>
        <a:p>
          <a:r>
            <a:rPr lang="tr-TR" b="0" i="0" dirty="0"/>
            <a:t>Yönetim Ekonomisi ve Para Yönetimi Uzaktan Eğitim Tezsiz Yüksek Lisans Programı</a:t>
          </a:r>
          <a:endParaRPr lang="en-US" dirty="0"/>
        </a:p>
      </dgm:t>
    </dgm:pt>
    <dgm:pt modelId="{ED2BC7F5-502A-4C7E-A3C8-C4E24D550FB0}" type="parTrans" cxnId="{8BFC133B-80F2-4BCA-8D3A-D3AF788B19C6}">
      <dgm:prSet/>
      <dgm:spPr/>
      <dgm:t>
        <a:bodyPr/>
        <a:lstStyle/>
        <a:p>
          <a:endParaRPr lang="en-US"/>
        </a:p>
      </dgm:t>
    </dgm:pt>
    <dgm:pt modelId="{51505B40-0B0C-41CB-8E64-A5B5EB5DAC7A}" type="sibTrans" cxnId="{8BFC133B-80F2-4BCA-8D3A-D3AF788B19C6}">
      <dgm:prSet/>
      <dgm:spPr/>
      <dgm:t>
        <a:bodyPr/>
        <a:lstStyle/>
        <a:p>
          <a:endParaRPr lang="en-US"/>
        </a:p>
      </dgm:t>
    </dgm:pt>
    <dgm:pt modelId="{9A4137F5-D9C4-4440-AA4A-E00DA7FD896F}">
      <dgm:prSet/>
      <dgm:spPr/>
      <dgm:t>
        <a:bodyPr/>
        <a:lstStyle/>
        <a:p>
          <a:r>
            <a:rPr lang="tr-TR" b="0" i="0"/>
            <a:t>İktisat Doktora Programı</a:t>
          </a:r>
        </a:p>
      </dgm:t>
    </dgm:pt>
    <dgm:pt modelId="{9B9375CD-7B47-48BB-A0D4-E5ACD5D40ED7}" type="parTrans" cxnId="{CD332A4C-2B09-42E6-81FB-DCD1CA8C62B7}">
      <dgm:prSet/>
      <dgm:spPr/>
      <dgm:t>
        <a:bodyPr/>
        <a:lstStyle/>
        <a:p>
          <a:endParaRPr lang="en-US"/>
        </a:p>
      </dgm:t>
    </dgm:pt>
    <dgm:pt modelId="{CBC2F2C8-D7CB-4FBF-B304-779DB4564BDF}" type="sibTrans" cxnId="{CD332A4C-2B09-42E6-81FB-DCD1CA8C62B7}">
      <dgm:prSet/>
      <dgm:spPr/>
      <dgm:t>
        <a:bodyPr/>
        <a:lstStyle/>
        <a:p>
          <a:endParaRPr lang="en-US"/>
        </a:p>
      </dgm:t>
    </dgm:pt>
    <dgm:pt modelId="{BB1B1221-B18F-479A-99FD-CDDAC658B891}">
      <dgm:prSet/>
      <dgm:spPr/>
      <dgm:t>
        <a:bodyPr/>
        <a:lstStyle/>
        <a:p>
          <a:r>
            <a:rPr lang="tr-TR"/>
            <a:t>İktisat Uzaktan Tezsiz Yüksek Lisans Programı</a:t>
          </a:r>
          <a:endParaRPr lang="en-US"/>
        </a:p>
      </dgm:t>
    </dgm:pt>
    <dgm:pt modelId="{BA87A4C4-517C-4BA3-AC7D-21CC6F622015}" type="parTrans" cxnId="{2B59EEC1-EE50-49BB-840D-B3B35E70BDD3}">
      <dgm:prSet/>
      <dgm:spPr/>
      <dgm:t>
        <a:bodyPr/>
        <a:lstStyle/>
        <a:p>
          <a:endParaRPr lang="tr-TR"/>
        </a:p>
      </dgm:t>
    </dgm:pt>
    <dgm:pt modelId="{835A9FBA-5B29-415A-AF42-9EDDBBBB8575}" type="sibTrans" cxnId="{2B59EEC1-EE50-49BB-840D-B3B35E70BDD3}">
      <dgm:prSet/>
      <dgm:spPr/>
      <dgm:t>
        <a:bodyPr/>
        <a:lstStyle/>
        <a:p>
          <a:endParaRPr lang="tr-TR"/>
        </a:p>
      </dgm:t>
    </dgm:pt>
    <dgm:pt modelId="{282E4815-BEC0-3B4C-8066-6A3C7583A556}">
      <dgm:prSet/>
      <dgm:spPr/>
      <dgm:t>
        <a:bodyPr/>
        <a:lstStyle/>
        <a:p>
          <a:r>
            <a:rPr lang="en-GB"/>
            <a:t>İktisat Yönetim Ekonomisi Tezli Yüksek Lisans</a:t>
          </a:r>
        </a:p>
      </dgm:t>
    </dgm:pt>
    <dgm:pt modelId="{972DAFC7-0334-E44B-9E40-91EBA6A5FD95}" type="parTrans" cxnId="{A368FDC6-1798-EE40-AF9B-5F1D1FC38029}">
      <dgm:prSet/>
      <dgm:spPr/>
      <dgm:t>
        <a:bodyPr/>
        <a:lstStyle/>
        <a:p>
          <a:endParaRPr lang="tr-TR"/>
        </a:p>
      </dgm:t>
    </dgm:pt>
    <dgm:pt modelId="{647DB66E-D00E-AE46-88DE-34FA43544739}" type="sibTrans" cxnId="{A368FDC6-1798-EE40-AF9B-5F1D1FC38029}">
      <dgm:prSet/>
      <dgm:spPr/>
      <dgm:t>
        <a:bodyPr/>
        <a:lstStyle/>
        <a:p>
          <a:endParaRPr lang="tr-TR"/>
        </a:p>
      </dgm:t>
    </dgm:pt>
    <dgm:pt modelId="{920102E7-68E8-4D33-A69E-7FED89D21505}" type="pres">
      <dgm:prSet presAssocID="{381B5D83-D61C-49E1-8313-AB166A7C7E50}" presName="outerComposite" presStyleCnt="0">
        <dgm:presLayoutVars>
          <dgm:chMax val="5"/>
          <dgm:dir/>
          <dgm:resizeHandles val="exact"/>
        </dgm:presLayoutVars>
      </dgm:prSet>
      <dgm:spPr/>
    </dgm:pt>
    <dgm:pt modelId="{107F8AB8-C49C-43E5-BA3A-F7631321EC0E}" type="pres">
      <dgm:prSet presAssocID="{381B5D83-D61C-49E1-8313-AB166A7C7E50}" presName="dummyMaxCanvas" presStyleCnt="0">
        <dgm:presLayoutVars/>
      </dgm:prSet>
      <dgm:spPr/>
    </dgm:pt>
    <dgm:pt modelId="{851E21A5-F1C1-4136-91A5-C4F52E338B13}" type="pres">
      <dgm:prSet presAssocID="{381B5D83-D61C-49E1-8313-AB166A7C7E50}" presName="FiveNodes_1" presStyleLbl="node1" presStyleIdx="0" presStyleCnt="5">
        <dgm:presLayoutVars>
          <dgm:bulletEnabled val="1"/>
        </dgm:presLayoutVars>
      </dgm:prSet>
      <dgm:spPr/>
    </dgm:pt>
    <dgm:pt modelId="{8553433B-8221-4866-9196-4CB8EA779111}" type="pres">
      <dgm:prSet presAssocID="{381B5D83-D61C-49E1-8313-AB166A7C7E50}" presName="FiveNodes_2" presStyleLbl="node1" presStyleIdx="1" presStyleCnt="5">
        <dgm:presLayoutVars>
          <dgm:bulletEnabled val="1"/>
        </dgm:presLayoutVars>
      </dgm:prSet>
      <dgm:spPr/>
    </dgm:pt>
    <dgm:pt modelId="{783110D0-C849-4C5C-9DAA-5170C2AF33B9}" type="pres">
      <dgm:prSet presAssocID="{381B5D83-D61C-49E1-8313-AB166A7C7E50}" presName="FiveNodes_3" presStyleLbl="node1" presStyleIdx="2" presStyleCnt="5">
        <dgm:presLayoutVars>
          <dgm:bulletEnabled val="1"/>
        </dgm:presLayoutVars>
      </dgm:prSet>
      <dgm:spPr/>
    </dgm:pt>
    <dgm:pt modelId="{1F8A6B34-4656-4CF1-822A-28ACB67F75D0}" type="pres">
      <dgm:prSet presAssocID="{381B5D83-D61C-49E1-8313-AB166A7C7E50}" presName="FiveNodes_4" presStyleLbl="node1" presStyleIdx="3" presStyleCnt="5">
        <dgm:presLayoutVars>
          <dgm:bulletEnabled val="1"/>
        </dgm:presLayoutVars>
      </dgm:prSet>
      <dgm:spPr/>
    </dgm:pt>
    <dgm:pt modelId="{46E6835B-04CA-4D44-890F-66B42C31BA5B}" type="pres">
      <dgm:prSet presAssocID="{381B5D83-D61C-49E1-8313-AB166A7C7E50}" presName="FiveNodes_5" presStyleLbl="node1" presStyleIdx="4" presStyleCnt="5">
        <dgm:presLayoutVars>
          <dgm:bulletEnabled val="1"/>
        </dgm:presLayoutVars>
      </dgm:prSet>
      <dgm:spPr/>
    </dgm:pt>
    <dgm:pt modelId="{1B0AA1FD-BBEC-45F9-A6A4-C171F8E97951}" type="pres">
      <dgm:prSet presAssocID="{381B5D83-D61C-49E1-8313-AB166A7C7E50}" presName="FiveConn_1-2" presStyleLbl="fgAccFollowNode1" presStyleIdx="0" presStyleCnt="4">
        <dgm:presLayoutVars>
          <dgm:bulletEnabled val="1"/>
        </dgm:presLayoutVars>
      </dgm:prSet>
      <dgm:spPr/>
    </dgm:pt>
    <dgm:pt modelId="{B7E4C2F5-45AC-44AE-AAB9-2F29C8CA422D}" type="pres">
      <dgm:prSet presAssocID="{381B5D83-D61C-49E1-8313-AB166A7C7E50}" presName="FiveConn_2-3" presStyleLbl="fgAccFollowNode1" presStyleIdx="1" presStyleCnt="4">
        <dgm:presLayoutVars>
          <dgm:bulletEnabled val="1"/>
        </dgm:presLayoutVars>
      </dgm:prSet>
      <dgm:spPr/>
    </dgm:pt>
    <dgm:pt modelId="{9F6DD8D9-C758-4764-BA57-11BE6B8984D4}" type="pres">
      <dgm:prSet presAssocID="{381B5D83-D61C-49E1-8313-AB166A7C7E50}" presName="FiveConn_3-4" presStyleLbl="fgAccFollowNode1" presStyleIdx="2" presStyleCnt="4">
        <dgm:presLayoutVars>
          <dgm:bulletEnabled val="1"/>
        </dgm:presLayoutVars>
      </dgm:prSet>
      <dgm:spPr/>
    </dgm:pt>
    <dgm:pt modelId="{79A3273F-5661-4FB3-94E7-54FBB75D715C}" type="pres">
      <dgm:prSet presAssocID="{381B5D83-D61C-49E1-8313-AB166A7C7E50}" presName="FiveConn_4-5" presStyleLbl="fgAccFollowNode1" presStyleIdx="3" presStyleCnt="4">
        <dgm:presLayoutVars>
          <dgm:bulletEnabled val="1"/>
        </dgm:presLayoutVars>
      </dgm:prSet>
      <dgm:spPr/>
    </dgm:pt>
    <dgm:pt modelId="{F328AFA4-DF23-4E65-88AF-24B0C85A8AB1}" type="pres">
      <dgm:prSet presAssocID="{381B5D83-D61C-49E1-8313-AB166A7C7E50}" presName="FiveNodes_1_text" presStyleLbl="node1" presStyleIdx="4" presStyleCnt="5">
        <dgm:presLayoutVars>
          <dgm:bulletEnabled val="1"/>
        </dgm:presLayoutVars>
      </dgm:prSet>
      <dgm:spPr/>
    </dgm:pt>
    <dgm:pt modelId="{298D5133-B72A-431C-B46A-67E68D9B5E8B}" type="pres">
      <dgm:prSet presAssocID="{381B5D83-D61C-49E1-8313-AB166A7C7E50}" presName="FiveNodes_2_text" presStyleLbl="node1" presStyleIdx="4" presStyleCnt="5">
        <dgm:presLayoutVars>
          <dgm:bulletEnabled val="1"/>
        </dgm:presLayoutVars>
      </dgm:prSet>
      <dgm:spPr/>
    </dgm:pt>
    <dgm:pt modelId="{5F54CF75-7BA6-46FD-96E2-D66025394A97}" type="pres">
      <dgm:prSet presAssocID="{381B5D83-D61C-49E1-8313-AB166A7C7E50}" presName="FiveNodes_3_text" presStyleLbl="node1" presStyleIdx="4" presStyleCnt="5">
        <dgm:presLayoutVars>
          <dgm:bulletEnabled val="1"/>
        </dgm:presLayoutVars>
      </dgm:prSet>
      <dgm:spPr/>
    </dgm:pt>
    <dgm:pt modelId="{BF47619E-6AE5-481A-83E4-56C5B7D0EC82}" type="pres">
      <dgm:prSet presAssocID="{381B5D83-D61C-49E1-8313-AB166A7C7E50}" presName="FiveNodes_4_text" presStyleLbl="node1" presStyleIdx="4" presStyleCnt="5">
        <dgm:presLayoutVars>
          <dgm:bulletEnabled val="1"/>
        </dgm:presLayoutVars>
      </dgm:prSet>
      <dgm:spPr/>
    </dgm:pt>
    <dgm:pt modelId="{DEAB79F2-F035-4CB4-9E9B-36C7D3709636}" type="pres">
      <dgm:prSet presAssocID="{381B5D83-D61C-49E1-8313-AB166A7C7E50}" presName="FiveNodes_5_text" presStyleLbl="node1" presStyleIdx="4" presStyleCnt="5">
        <dgm:presLayoutVars>
          <dgm:bulletEnabled val="1"/>
        </dgm:presLayoutVars>
      </dgm:prSet>
      <dgm:spPr/>
    </dgm:pt>
  </dgm:ptLst>
  <dgm:cxnLst>
    <dgm:cxn modelId="{03362026-B301-4B3E-843F-64B213938FEF}" type="presOf" srcId="{381B5D83-D61C-49E1-8313-AB166A7C7E50}" destId="{920102E7-68E8-4D33-A69E-7FED89D21505}" srcOrd="0" destOrd="0" presId="urn:microsoft.com/office/officeart/2005/8/layout/vProcess5"/>
    <dgm:cxn modelId="{F5EBC82B-C57E-4F8E-A961-32C393C8E5FF}" type="presOf" srcId="{39677852-31B5-4C24-BB47-68F54E807C05}" destId="{851E21A5-F1C1-4136-91A5-C4F52E338B13}" srcOrd="0" destOrd="0" presId="urn:microsoft.com/office/officeart/2005/8/layout/vProcess5"/>
    <dgm:cxn modelId="{8BFC133B-80F2-4BCA-8D3A-D3AF788B19C6}" srcId="{381B5D83-D61C-49E1-8313-AB166A7C7E50}" destId="{667E3C06-E4A0-4536-9157-6120CD5ACBD4}" srcOrd="1" destOrd="0" parTransId="{ED2BC7F5-502A-4C7E-A3C8-C4E24D550FB0}" sibTransId="{51505B40-0B0C-41CB-8E64-A5B5EB5DAC7A}"/>
    <dgm:cxn modelId="{800C0960-8134-4BE8-983B-B841B0379054}" type="presOf" srcId="{39677852-31B5-4C24-BB47-68F54E807C05}" destId="{F328AFA4-DF23-4E65-88AF-24B0C85A8AB1}" srcOrd="1" destOrd="0" presId="urn:microsoft.com/office/officeart/2005/8/layout/vProcess5"/>
    <dgm:cxn modelId="{D8368D6A-27F3-48E4-AA1E-BC9EA626B591}" type="presOf" srcId="{282E4815-BEC0-3B4C-8066-6A3C7583A556}" destId="{46E6835B-04CA-4D44-890F-66B42C31BA5B}" srcOrd="0" destOrd="0" presId="urn:microsoft.com/office/officeart/2005/8/layout/vProcess5"/>
    <dgm:cxn modelId="{CD332A4C-2B09-42E6-81FB-DCD1CA8C62B7}" srcId="{381B5D83-D61C-49E1-8313-AB166A7C7E50}" destId="{9A4137F5-D9C4-4440-AA4A-E00DA7FD896F}" srcOrd="3" destOrd="0" parTransId="{9B9375CD-7B47-48BB-A0D4-E5ACD5D40ED7}" sibTransId="{CBC2F2C8-D7CB-4FBF-B304-779DB4564BDF}"/>
    <dgm:cxn modelId="{6782DD81-FE3D-4A4C-856F-A5980BAFB25E}" type="presOf" srcId="{3980B4DE-CFB7-4B01-B1D9-3D27CC4F540D}" destId="{1B0AA1FD-BBEC-45F9-A6A4-C171F8E97951}" srcOrd="0" destOrd="0" presId="urn:microsoft.com/office/officeart/2005/8/layout/vProcess5"/>
    <dgm:cxn modelId="{CEC25786-81DB-49E6-9530-9D733D84C4BB}" type="presOf" srcId="{CBC2F2C8-D7CB-4FBF-B304-779DB4564BDF}" destId="{79A3273F-5661-4FB3-94E7-54FBB75D715C}" srcOrd="0" destOrd="0" presId="urn:microsoft.com/office/officeart/2005/8/layout/vProcess5"/>
    <dgm:cxn modelId="{09A0D19B-AA35-4E53-80FF-CA8B164E1E63}" type="presOf" srcId="{BB1B1221-B18F-479A-99FD-CDDAC658B891}" destId="{783110D0-C849-4C5C-9DAA-5170C2AF33B9}" srcOrd="0" destOrd="0" presId="urn:microsoft.com/office/officeart/2005/8/layout/vProcess5"/>
    <dgm:cxn modelId="{C6485AA7-C134-4D93-B0B0-86F5C2DA0FFA}" type="presOf" srcId="{667E3C06-E4A0-4536-9157-6120CD5ACBD4}" destId="{298D5133-B72A-431C-B46A-67E68D9B5E8B}" srcOrd="1" destOrd="0" presId="urn:microsoft.com/office/officeart/2005/8/layout/vProcess5"/>
    <dgm:cxn modelId="{95BFDDB7-1324-46F2-9030-10CD0B47A93B}" type="presOf" srcId="{835A9FBA-5B29-415A-AF42-9EDDBBBB8575}" destId="{9F6DD8D9-C758-4764-BA57-11BE6B8984D4}" srcOrd="0" destOrd="0" presId="urn:microsoft.com/office/officeart/2005/8/layout/vProcess5"/>
    <dgm:cxn modelId="{30A8ECB9-5A66-4840-9CC3-6623648EC584}" type="presOf" srcId="{667E3C06-E4A0-4536-9157-6120CD5ACBD4}" destId="{8553433B-8221-4866-9196-4CB8EA779111}" srcOrd="0" destOrd="0" presId="urn:microsoft.com/office/officeart/2005/8/layout/vProcess5"/>
    <dgm:cxn modelId="{2B59EEC1-EE50-49BB-840D-B3B35E70BDD3}" srcId="{381B5D83-D61C-49E1-8313-AB166A7C7E50}" destId="{BB1B1221-B18F-479A-99FD-CDDAC658B891}" srcOrd="2" destOrd="0" parTransId="{BA87A4C4-517C-4BA3-AC7D-21CC6F622015}" sibTransId="{835A9FBA-5B29-415A-AF42-9EDDBBBB8575}"/>
    <dgm:cxn modelId="{A368FDC6-1798-EE40-AF9B-5F1D1FC38029}" srcId="{381B5D83-D61C-49E1-8313-AB166A7C7E50}" destId="{282E4815-BEC0-3B4C-8066-6A3C7583A556}" srcOrd="4" destOrd="0" parTransId="{972DAFC7-0334-E44B-9E40-91EBA6A5FD95}" sibTransId="{647DB66E-D00E-AE46-88DE-34FA43544739}"/>
    <dgm:cxn modelId="{C436F8C7-B9E4-4F9C-81AF-075861322ED1}" type="presOf" srcId="{51505B40-0B0C-41CB-8E64-A5B5EB5DAC7A}" destId="{B7E4C2F5-45AC-44AE-AAB9-2F29C8CA422D}" srcOrd="0" destOrd="0" presId="urn:microsoft.com/office/officeart/2005/8/layout/vProcess5"/>
    <dgm:cxn modelId="{72E977D6-BD3C-40B0-8545-BF45269353CF}" srcId="{381B5D83-D61C-49E1-8313-AB166A7C7E50}" destId="{39677852-31B5-4C24-BB47-68F54E807C05}" srcOrd="0" destOrd="0" parTransId="{F4495463-BFEB-47E0-A185-C7A0AED892C1}" sibTransId="{3980B4DE-CFB7-4B01-B1D9-3D27CC4F540D}"/>
    <dgm:cxn modelId="{D8E160EB-E5CB-49FC-98F4-1CEB015AE663}" type="presOf" srcId="{9A4137F5-D9C4-4440-AA4A-E00DA7FD896F}" destId="{BF47619E-6AE5-481A-83E4-56C5B7D0EC82}" srcOrd="1" destOrd="0" presId="urn:microsoft.com/office/officeart/2005/8/layout/vProcess5"/>
    <dgm:cxn modelId="{209FC7EE-34CD-4328-8F78-F48F4DCC2CFC}" type="presOf" srcId="{9A4137F5-D9C4-4440-AA4A-E00DA7FD896F}" destId="{1F8A6B34-4656-4CF1-822A-28ACB67F75D0}" srcOrd="0" destOrd="0" presId="urn:microsoft.com/office/officeart/2005/8/layout/vProcess5"/>
    <dgm:cxn modelId="{A5244FFE-EE69-4A59-978D-4744B3C8B959}" type="presOf" srcId="{BB1B1221-B18F-479A-99FD-CDDAC658B891}" destId="{5F54CF75-7BA6-46FD-96E2-D66025394A97}" srcOrd="1" destOrd="0" presId="urn:microsoft.com/office/officeart/2005/8/layout/vProcess5"/>
    <dgm:cxn modelId="{21CBB7FF-F6DD-411C-8ADB-F08453997926}" type="presOf" srcId="{282E4815-BEC0-3B4C-8066-6A3C7583A556}" destId="{DEAB79F2-F035-4CB4-9E9B-36C7D3709636}" srcOrd="1" destOrd="0" presId="urn:microsoft.com/office/officeart/2005/8/layout/vProcess5"/>
    <dgm:cxn modelId="{A3C40F6F-B24A-49E6-958F-16C2C89FBAED}" type="presParOf" srcId="{920102E7-68E8-4D33-A69E-7FED89D21505}" destId="{107F8AB8-C49C-43E5-BA3A-F7631321EC0E}" srcOrd="0" destOrd="0" presId="urn:microsoft.com/office/officeart/2005/8/layout/vProcess5"/>
    <dgm:cxn modelId="{7DE4CDE9-A7CF-4027-AA4E-7C7EDC88817F}" type="presParOf" srcId="{920102E7-68E8-4D33-A69E-7FED89D21505}" destId="{851E21A5-F1C1-4136-91A5-C4F52E338B13}" srcOrd="1" destOrd="0" presId="urn:microsoft.com/office/officeart/2005/8/layout/vProcess5"/>
    <dgm:cxn modelId="{0A95AE2B-85BB-4D19-AD5C-C5F9C94B89E2}" type="presParOf" srcId="{920102E7-68E8-4D33-A69E-7FED89D21505}" destId="{8553433B-8221-4866-9196-4CB8EA779111}" srcOrd="2" destOrd="0" presId="urn:microsoft.com/office/officeart/2005/8/layout/vProcess5"/>
    <dgm:cxn modelId="{93B19918-EE53-42C2-A5A5-864EA778CA62}" type="presParOf" srcId="{920102E7-68E8-4D33-A69E-7FED89D21505}" destId="{783110D0-C849-4C5C-9DAA-5170C2AF33B9}" srcOrd="3" destOrd="0" presId="urn:microsoft.com/office/officeart/2005/8/layout/vProcess5"/>
    <dgm:cxn modelId="{C7CF5A12-66A0-41E2-B7E0-A72430905606}" type="presParOf" srcId="{920102E7-68E8-4D33-A69E-7FED89D21505}" destId="{1F8A6B34-4656-4CF1-822A-28ACB67F75D0}" srcOrd="4" destOrd="0" presId="urn:microsoft.com/office/officeart/2005/8/layout/vProcess5"/>
    <dgm:cxn modelId="{591AD481-15D6-42D8-A766-F1D63B7CF382}" type="presParOf" srcId="{920102E7-68E8-4D33-A69E-7FED89D21505}" destId="{46E6835B-04CA-4D44-890F-66B42C31BA5B}" srcOrd="5" destOrd="0" presId="urn:microsoft.com/office/officeart/2005/8/layout/vProcess5"/>
    <dgm:cxn modelId="{6D3BD726-AB1A-4996-85B5-5D4AA0717B73}" type="presParOf" srcId="{920102E7-68E8-4D33-A69E-7FED89D21505}" destId="{1B0AA1FD-BBEC-45F9-A6A4-C171F8E97951}" srcOrd="6" destOrd="0" presId="urn:microsoft.com/office/officeart/2005/8/layout/vProcess5"/>
    <dgm:cxn modelId="{71353EFC-CDB7-448D-B7E4-33459FABC5F1}" type="presParOf" srcId="{920102E7-68E8-4D33-A69E-7FED89D21505}" destId="{B7E4C2F5-45AC-44AE-AAB9-2F29C8CA422D}" srcOrd="7" destOrd="0" presId="urn:microsoft.com/office/officeart/2005/8/layout/vProcess5"/>
    <dgm:cxn modelId="{AE8B39AD-833E-4CEA-96AC-82C535E6B27D}" type="presParOf" srcId="{920102E7-68E8-4D33-A69E-7FED89D21505}" destId="{9F6DD8D9-C758-4764-BA57-11BE6B8984D4}" srcOrd="8" destOrd="0" presId="urn:microsoft.com/office/officeart/2005/8/layout/vProcess5"/>
    <dgm:cxn modelId="{6EE9F828-242A-4DE8-B21F-F5EC8E0B8D33}" type="presParOf" srcId="{920102E7-68E8-4D33-A69E-7FED89D21505}" destId="{79A3273F-5661-4FB3-94E7-54FBB75D715C}" srcOrd="9" destOrd="0" presId="urn:microsoft.com/office/officeart/2005/8/layout/vProcess5"/>
    <dgm:cxn modelId="{0F2A7CC1-7FBD-4316-B570-0D161D07E71D}" type="presParOf" srcId="{920102E7-68E8-4D33-A69E-7FED89D21505}" destId="{F328AFA4-DF23-4E65-88AF-24B0C85A8AB1}" srcOrd="10" destOrd="0" presId="urn:microsoft.com/office/officeart/2005/8/layout/vProcess5"/>
    <dgm:cxn modelId="{C1104D25-4FEA-4C8E-BC50-7537F3FAA3E8}" type="presParOf" srcId="{920102E7-68E8-4D33-A69E-7FED89D21505}" destId="{298D5133-B72A-431C-B46A-67E68D9B5E8B}" srcOrd="11" destOrd="0" presId="urn:microsoft.com/office/officeart/2005/8/layout/vProcess5"/>
    <dgm:cxn modelId="{47D83E04-7E07-4347-BAA9-AF5C74A15A1A}" type="presParOf" srcId="{920102E7-68E8-4D33-A69E-7FED89D21505}" destId="{5F54CF75-7BA6-46FD-96E2-D66025394A97}" srcOrd="12" destOrd="0" presId="urn:microsoft.com/office/officeart/2005/8/layout/vProcess5"/>
    <dgm:cxn modelId="{7DC5BA43-1F47-4903-9B73-9BFA32109AEB}" type="presParOf" srcId="{920102E7-68E8-4D33-A69E-7FED89D21505}" destId="{BF47619E-6AE5-481A-83E4-56C5B7D0EC82}" srcOrd="13" destOrd="0" presId="urn:microsoft.com/office/officeart/2005/8/layout/vProcess5"/>
    <dgm:cxn modelId="{F467182F-9588-45A6-B2E9-0E1702F16879}" type="presParOf" srcId="{920102E7-68E8-4D33-A69E-7FED89D21505}" destId="{DEAB79F2-F035-4CB4-9E9B-36C7D370963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9E377-96C5-46B9-A929-0C45E7970EC9}">
      <dsp:nvSpPr>
        <dsp:cNvPr id="0" name=""/>
        <dsp:cNvSpPr/>
      </dsp:nvSpPr>
      <dsp:spPr>
        <a:xfrm>
          <a:off x="0" y="344661"/>
          <a:ext cx="990360" cy="99036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B0940-AD5E-47B2-AB89-61C42FBD5151}">
      <dsp:nvSpPr>
        <dsp:cNvPr id="0" name=""/>
        <dsp:cNvSpPr/>
      </dsp:nvSpPr>
      <dsp:spPr>
        <a:xfrm>
          <a:off x="0" y="552641"/>
          <a:ext cx="574408" cy="574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3D288A-4358-437A-A69C-C3613BFBB7C7}">
      <dsp:nvSpPr>
        <dsp:cNvPr id="0" name=""/>
        <dsp:cNvSpPr/>
      </dsp:nvSpPr>
      <dsp:spPr>
        <a:xfrm>
          <a:off x="1165496" y="441330"/>
          <a:ext cx="4082947" cy="99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tr-TR" sz="1600" kern="1200" dirty="0"/>
            <a:t>Çanakkale </a:t>
          </a:r>
          <a:r>
            <a:rPr lang="tr-TR" sz="1600" kern="1200" dirty="0" err="1"/>
            <a:t>Onsekiz</a:t>
          </a:r>
          <a:r>
            <a:rPr lang="tr-TR" sz="1600" kern="1200" dirty="0"/>
            <a:t> Mart Üniversitesi'nde öğrenci hareketliliği Erasmus, Farabi ve Mevlâna değişim programları ile yapılmaktadır. </a:t>
          </a:r>
          <a:endParaRPr lang="en-US" sz="1600" kern="1200" dirty="0"/>
        </a:p>
      </dsp:txBody>
      <dsp:txXfrm>
        <a:off x="1165496" y="441330"/>
        <a:ext cx="4082947" cy="990360"/>
      </dsp:txXfrm>
    </dsp:sp>
    <dsp:sp modelId="{4D043291-F19E-429C-A72D-7EE1E4D95D2F}">
      <dsp:nvSpPr>
        <dsp:cNvPr id="0" name=""/>
        <dsp:cNvSpPr/>
      </dsp:nvSpPr>
      <dsp:spPr>
        <a:xfrm>
          <a:off x="5498762" y="389029"/>
          <a:ext cx="990360" cy="99036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3512F-73F5-4E86-B0F5-B6BA49509118}">
      <dsp:nvSpPr>
        <dsp:cNvPr id="0" name=""/>
        <dsp:cNvSpPr/>
      </dsp:nvSpPr>
      <dsp:spPr>
        <a:xfrm>
          <a:off x="5840040" y="613672"/>
          <a:ext cx="574408" cy="574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740D45-E63C-4525-8677-B4C0493B71D5}">
      <dsp:nvSpPr>
        <dsp:cNvPr id="0" name=""/>
        <dsp:cNvSpPr/>
      </dsp:nvSpPr>
      <dsp:spPr>
        <a:xfrm>
          <a:off x="6563863" y="224213"/>
          <a:ext cx="4313798" cy="1706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tr-TR" sz="1600" kern="1200" dirty="0"/>
            <a:t>Erasmus programı ile Avrupa Birliği tarafından eğitim ve gençlik alanında, kişilere yeni beceriler kazandırılması, onların kişisel gelişimlerinin güçlendirilmesi ve istihdam olanaklarının arttırılması amaçlanıyor. İktisat Bölümü öğrencilerinin Erasmus değişim programından faydalanabileceği sekiz üniversite ile ikili anlaşma bulunmaktadır</a:t>
          </a:r>
          <a:r>
            <a:rPr lang="tr-TR" sz="1400" kern="1200" dirty="0"/>
            <a:t>.</a:t>
          </a:r>
          <a:endParaRPr lang="en-US" sz="1400" kern="1200" dirty="0"/>
        </a:p>
      </dsp:txBody>
      <dsp:txXfrm>
        <a:off x="6563863" y="224213"/>
        <a:ext cx="4313798" cy="1706033"/>
      </dsp:txXfrm>
    </dsp:sp>
    <dsp:sp modelId="{D647E720-8D96-4A9E-92B4-426BFFCF9BB2}">
      <dsp:nvSpPr>
        <dsp:cNvPr id="0" name=""/>
        <dsp:cNvSpPr/>
      </dsp:nvSpPr>
      <dsp:spPr>
        <a:xfrm>
          <a:off x="0" y="2821883"/>
          <a:ext cx="990360" cy="99036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C941FE-F2BD-4C18-AB4C-D1F139D9E975}">
      <dsp:nvSpPr>
        <dsp:cNvPr id="0" name=""/>
        <dsp:cNvSpPr/>
      </dsp:nvSpPr>
      <dsp:spPr>
        <a:xfrm>
          <a:off x="0" y="3029863"/>
          <a:ext cx="574408" cy="574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F180FB-13D4-49CA-BF0F-91ADFA850198}">
      <dsp:nvSpPr>
        <dsp:cNvPr id="0" name=""/>
        <dsp:cNvSpPr/>
      </dsp:nvSpPr>
      <dsp:spPr>
        <a:xfrm>
          <a:off x="1060377" y="2373854"/>
          <a:ext cx="4458648" cy="1909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tr-TR" sz="1600" kern="1200" dirty="0"/>
            <a:t>Farabi Değişim Programı, öğrencilerin bir veya iki yarıyıl süresince kendi kurumlarının dışında bir yükseköğretim kurumunda eğitim ve öğretim faaliyetlerine devam etmelerini amaçlamaktadır. Çanakkale </a:t>
          </a:r>
          <a:r>
            <a:rPr lang="tr-TR" sz="1600" kern="1200" dirty="0" err="1"/>
            <a:t>Onsekiz</a:t>
          </a:r>
          <a:r>
            <a:rPr lang="tr-TR" sz="1600" kern="1200" dirty="0"/>
            <a:t> Mart Üniversitesi'nin 95 üniversite ile Farabi anlaşması bulunmaktadır. Bu üniversitelerden İktisat Bölümü olanlar ile öğrenciler Farabi programından faydalanabilmektedir</a:t>
          </a:r>
          <a:r>
            <a:rPr lang="tr-TR" sz="1200" kern="1200" dirty="0"/>
            <a:t>.</a:t>
          </a:r>
          <a:endParaRPr lang="en-US" sz="1200" kern="1200" dirty="0"/>
        </a:p>
      </dsp:txBody>
      <dsp:txXfrm>
        <a:off x="1060377" y="2373854"/>
        <a:ext cx="4458648" cy="1909592"/>
      </dsp:txXfrm>
    </dsp:sp>
    <dsp:sp modelId="{910B4C2F-2F1C-481D-8812-23478911DAD3}">
      <dsp:nvSpPr>
        <dsp:cNvPr id="0" name=""/>
        <dsp:cNvSpPr/>
      </dsp:nvSpPr>
      <dsp:spPr>
        <a:xfrm>
          <a:off x="5732912" y="2670051"/>
          <a:ext cx="990360" cy="99036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B4D01-416F-43EE-A3CC-8C66885916D3}">
      <dsp:nvSpPr>
        <dsp:cNvPr id="0" name=""/>
        <dsp:cNvSpPr/>
      </dsp:nvSpPr>
      <dsp:spPr>
        <a:xfrm>
          <a:off x="5773250" y="2886203"/>
          <a:ext cx="574408" cy="574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C09DB7-824D-4854-BA0C-457469EE153A}">
      <dsp:nvSpPr>
        <dsp:cNvPr id="0" name=""/>
        <dsp:cNvSpPr/>
      </dsp:nvSpPr>
      <dsp:spPr>
        <a:xfrm>
          <a:off x="6743474" y="2386748"/>
          <a:ext cx="3912277" cy="202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tr-TR" sz="1600" kern="1200" dirty="0"/>
            <a:t>Mevlâna Değişim Programı, yurtiçinde eğitim veren yükseköğretim kurumları ile yurtdışında eğitim veren yükseköğretim kurumları arasında öğrenci değişimini mümkün kılan bir programdır. Değişim programına katılmak isteyen öğrenciler en az bir en fazla iki yarıyıl eğitim için programdan faydalanabilmektedir. </a:t>
          </a:r>
          <a:endParaRPr lang="en-US" sz="1600" kern="1200" dirty="0"/>
        </a:p>
      </dsp:txBody>
      <dsp:txXfrm>
        <a:off x="6743474" y="2386748"/>
        <a:ext cx="3912277" cy="2022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C5B87-A88E-4299-A655-1A1ED4ADFC30}">
      <dsp:nvSpPr>
        <dsp:cNvPr id="0" name=""/>
        <dsp:cNvSpPr/>
      </dsp:nvSpPr>
      <dsp:spPr>
        <a:xfrm>
          <a:off x="0" y="150127"/>
          <a:ext cx="10058399" cy="1565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CABF9C-DB43-48AA-ACE2-7F84C3455114}">
      <dsp:nvSpPr>
        <dsp:cNvPr id="0" name=""/>
        <dsp:cNvSpPr/>
      </dsp:nvSpPr>
      <dsp:spPr>
        <a:xfrm>
          <a:off x="473525" y="502336"/>
          <a:ext cx="860955" cy="860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E7F5DB-B06C-47EE-9FDE-E12452991730}">
      <dsp:nvSpPr>
        <dsp:cNvPr id="0" name=""/>
        <dsp:cNvSpPr/>
      </dsp:nvSpPr>
      <dsp:spPr>
        <a:xfrm>
          <a:off x="1808007" y="1369"/>
          <a:ext cx="7775867" cy="2118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34" tIns="192734" rIns="192734" bIns="192734" numCol="1" spcCol="1270" anchor="ctr" anchorCtr="0">
          <a:noAutofit/>
        </a:bodyPr>
        <a:lstStyle/>
        <a:p>
          <a:pPr marL="0" lvl="0" indent="0" algn="just" defTabSz="711200">
            <a:lnSpc>
              <a:spcPct val="100000"/>
            </a:lnSpc>
            <a:spcBef>
              <a:spcPct val="0"/>
            </a:spcBef>
            <a:spcAft>
              <a:spcPct val="35000"/>
            </a:spcAft>
            <a:buNone/>
          </a:pPr>
          <a:r>
            <a:rPr lang="tr-TR" sz="1600" kern="1200" dirty="0"/>
            <a:t>Erasmus öğrenim hareketliliği, Yükseköğretim Kurumu öğrencilerinin bir akademik yıl içerisinde eğitimlerinin bir veya iki dönemini Avrupa Birliği üyesi bir ülkedeki anlaşmalı bir yükseköğretim kurumunda gerçekleştirmesi olarak tanımlanmaktadır. Değişimin gerçekleşeceği akademik yıl birinci sınıfta okuyan lisans öğrencilerimiz Erasmus öğrenim hareketliliğine başvuruda bulunabilmekte, ancak değişim başladığında öğrencilerimizin 1. sınıf öğrencisi olmamaları gerekmektedir. Erasmus’a başvuru aşamasında minimum eğitim sürelerini o akademik yılın sonunda tamamlayacak öğrenciler (lisans 4. sınıf öğrencileri) artık yılda faydalanmak üzere programa başvuru yapamamaktadırlar.</a:t>
          </a:r>
          <a:endParaRPr lang="en-US" sz="1600" kern="1200" dirty="0"/>
        </a:p>
      </dsp:txBody>
      <dsp:txXfrm>
        <a:off x="1808007" y="1369"/>
        <a:ext cx="7775867" cy="2118624"/>
      </dsp:txXfrm>
    </dsp:sp>
    <dsp:sp modelId="{D848C3D8-C116-4101-A202-ABEF75C56F5F}">
      <dsp:nvSpPr>
        <dsp:cNvPr id="0" name=""/>
        <dsp:cNvSpPr/>
      </dsp:nvSpPr>
      <dsp:spPr>
        <a:xfrm>
          <a:off x="0" y="2354976"/>
          <a:ext cx="10058399" cy="1565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DAC4B-A77A-43C3-B648-FE35DB81D04D}">
      <dsp:nvSpPr>
        <dsp:cNvPr id="0" name=""/>
        <dsp:cNvSpPr/>
      </dsp:nvSpPr>
      <dsp:spPr>
        <a:xfrm>
          <a:off x="473525" y="2707185"/>
          <a:ext cx="860955" cy="8609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5096AD-BB38-45FF-A130-C13C8159C9D9}">
      <dsp:nvSpPr>
        <dsp:cNvPr id="0" name=""/>
        <dsp:cNvSpPr/>
      </dsp:nvSpPr>
      <dsp:spPr>
        <a:xfrm>
          <a:off x="1808007" y="2354976"/>
          <a:ext cx="7775867" cy="1821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734" tIns="192734" rIns="192734" bIns="192734" numCol="1" spcCol="1270" anchor="ctr" anchorCtr="0">
          <a:noAutofit/>
        </a:bodyPr>
        <a:lstStyle/>
        <a:p>
          <a:pPr marL="0" lvl="0" indent="0" algn="just" defTabSz="711200">
            <a:lnSpc>
              <a:spcPct val="100000"/>
            </a:lnSpc>
            <a:spcBef>
              <a:spcPct val="0"/>
            </a:spcBef>
            <a:spcAft>
              <a:spcPct val="35000"/>
            </a:spcAft>
            <a:buNone/>
          </a:pPr>
          <a:r>
            <a:rPr lang="tr-TR" sz="1600" kern="1200" dirty="0"/>
            <a:t>Erasmus değişim programına başvurabilmesi için öğrencilerimizin yükseköğretim kurumu bünyesinde örgün eğitim kademelerinin herhangi birinde (birinci, ikinci veya üçüncü kademe) bir yükseköğretim programına kayıtlı, tam zamanlı öğrenci olması gerekmektedir. Bölüm öğrencilerimizin kümülatif akademik not ortalamasının (GNO) en az 2.20/4.00 olması gerekmektedir.</a:t>
          </a:r>
          <a:endParaRPr lang="en-US" sz="1600" kern="1200" dirty="0"/>
        </a:p>
      </dsp:txBody>
      <dsp:txXfrm>
        <a:off x="1808007" y="2354976"/>
        <a:ext cx="7775867" cy="1821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E21A5-F1C1-4136-91A5-C4F52E338B13}">
      <dsp:nvSpPr>
        <dsp:cNvPr id="0" name=""/>
        <dsp:cNvSpPr/>
      </dsp:nvSpPr>
      <dsp:spPr>
        <a:xfrm>
          <a:off x="0" y="0"/>
          <a:ext cx="7744967" cy="65121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0" i="0" kern="1200"/>
            <a:t>İktisat Tezli Yüksek Lisans Programı</a:t>
          </a:r>
          <a:endParaRPr lang="en-US" sz="1700" kern="1200"/>
        </a:p>
      </dsp:txBody>
      <dsp:txXfrm>
        <a:off x="19073" y="19073"/>
        <a:ext cx="6966068" cy="613066"/>
      </dsp:txXfrm>
    </dsp:sp>
    <dsp:sp modelId="{8553433B-8221-4866-9196-4CB8EA779111}">
      <dsp:nvSpPr>
        <dsp:cNvPr id="0" name=""/>
        <dsp:cNvSpPr/>
      </dsp:nvSpPr>
      <dsp:spPr>
        <a:xfrm>
          <a:off x="578358" y="741658"/>
          <a:ext cx="7744967" cy="651212"/>
        </a:xfrm>
        <a:prstGeom prst="roundRect">
          <a:avLst>
            <a:gd name="adj" fmla="val 10000"/>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0" i="0" kern="1200" dirty="0"/>
            <a:t>Yönetim Ekonomisi ve Para Yönetimi Uzaktan Eğitim Tezsiz Yüksek Lisans Programı</a:t>
          </a:r>
          <a:endParaRPr lang="en-US" sz="1700" kern="1200" dirty="0"/>
        </a:p>
      </dsp:txBody>
      <dsp:txXfrm>
        <a:off x="597431" y="760731"/>
        <a:ext cx="6705176" cy="613066"/>
      </dsp:txXfrm>
    </dsp:sp>
    <dsp:sp modelId="{783110D0-C849-4C5C-9DAA-5170C2AF33B9}">
      <dsp:nvSpPr>
        <dsp:cNvPr id="0" name=""/>
        <dsp:cNvSpPr/>
      </dsp:nvSpPr>
      <dsp:spPr>
        <a:xfrm>
          <a:off x="1156716" y="1483316"/>
          <a:ext cx="7744967" cy="651212"/>
        </a:xfrm>
        <a:prstGeom prst="roundRect">
          <a:avLst>
            <a:gd name="adj" fmla="val 10000"/>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İktisat Uzaktan Tezsiz Yüksek Lisans Programı</a:t>
          </a:r>
          <a:endParaRPr lang="en-US" sz="1700" kern="1200"/>
        </a:p>
      </dsp:txBody>
      <dsp:txXfrm>
        <a:off x="1175789" y="1502389"/>
        <a:ext cx="6705176" cy="613066"/>
      </dsp:txXfrm>
    </dsp:sp>
    <dsp:sp modelId="{1F8A6B34-4656-4CF1-822A-28ACB67F75D0}">
      <dsp:nvSpPr>
        <dsp:cNvPr id="0" name=""/>
        <dsp:cNvSpPr/>
      </dsp:nvSpPr>
      <dsp:spPr>
        <a:xfrm>
          <a:off x="1735073" y="2224974"/>
          <a:ext cx="7744967" cy="651212"/>
        </a:xfrm>
        <a:prstGeom prst="roundRect">
          <a:avLst>
            <a:gd name="adj" fmla="val 10000"/>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b="0" i="0" kern="1200"/>
            <a:t>İktisat Doktora Programı</a:t>
          </a:r>
        </a:p>
      </dsp:txBody>
      <dsp:txXfrm>
        <a:off x="1754146" y="2244047"/>
        <a:ext cx="6705176" cy="613066"/>
      </dsp:txXfrm>
    </dsp:sp>
    <dsp:sp modelId="{46E6835B-04CA-4D44-890F-66B42C31BA5B}">
      <dsp:nvSpPr>
        <dsp:cNvPr id="0" name=""/>
        <dsp:cNvSpPr/>
      </dsp:nvSpPr>
      <dsp:spPr>
        <a:xfrm>
          <a:off x="2313432" y="2966632"/>
          <a:ext cx="7744967" cy="651212"/>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İktisat Yönetim Ekonomisi Tezli Yüksek Lisans</a:t>
          </a:r>
        </a:p>
      </dsp:txBody>
      <dsp:txXfrm>
        <a:off x="2332505" y="2985705"/>
        <a:ext cx="6705176" cy="613066"/>
      </dsp:txXfrm>
    </dsp:sp>
    <dsp:sp modelId="{1B0AA1FD-BBEC-45F9-A6A4-C171F8E97951}">
      <dsp:nvSpPr>
        <dsp:cNvPr id="0" name=""/>
        <dsp:cNvSpPr/>
      </dsp:nvSpPr>
      <dsp:spPr>
        <a:xfrm>
          <a:off x="7321680" y="475746"/>
          <a:ext cx="423287" cy="42328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416920" y="475746"/>
        <a:ext cx="232807" cy="318523"/>
      </dsp:txXfrm>
    </dsp:sp>
    <dsp:sp modelId="{B7E4C2F5-45AC-44AE-AAB9-2F29C8CA422D}">
      <dsp:nvSpPr>
        <dsp:cNvPr id="0" name=""/>
        <dsp:cNvSpPr/>
      </dsp:nvSpPr>
      <dsp:spPr>
        <a:xfrm>
          <a:off x="7900038" y="1217404"/>
          <a:ext cx="423287" cy="423287"/>
        </a:xfrm>
        <a:prstGeom prst="downArrow">
          <a:avLst>
            <a:gd name="adj1" fmla="val 55000"/>
            <a:gd name="adj2" fmla="val 45000"/>
          </a:avLst>
        </a:prstGeom>
        <a:solidFill>
          <a:schemeClr val="accent2">
            <a:tint val="40000"/>
            <a:alpha val="90000"/>
            <a:hueOff val="1092372"/>
            <a:satOff val="-14205"/>
            <a:lumOff val="-449"/>
            <a:alphaOff val="0"/>
          </a:schemeClr>
        </a:solidFill>
        <a:ln w="12700" cap="flat" cmpd="sng" algn="ctr">
          <a:solidFill>
            <a:schemeClr val="accent2">
              <a:tint val="40000"/>
              <a:alpha val="90000"/>
              <a:hueOff val="1092372"/>
              <a:satOff val="-14205"/>
              <a:lumOff val="-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95278" y="1217404"/>
        <a:ext cx="232807" cy="318523"/>
      </dsp:txXfrm>
    </dsp:sp>
    <dsp:sp modelId="{9F6DD8D9-C758-4764-BA57-11BE6B8984D4}">
      <dsp:nvSpPr>
        <dsp:cNvPr id="0" name=""/>
        <dsp:cNvSpPr/>
      </dsp:nvSpPr>
      <dsp:spPr>
        <a:xfrm>
          <a:off x="8478396" y="1948209"/>
          <a:ext cx="423287" cy="423287"/>
        </a:xfrm>
        <a:prstGeom prst="downArrow">
          <a:avLst>
            <a:gd name="adj1" fmla="val 55000"/>
            <a:gd name="adj2" fmla="val 45000"/>
          </a:avLst>
        </a:prstGeom>
        <a:solidFill>
          <a:schemeClr val="accent2">
            <a:tint val="40000"/>
            <a:alpha val="90000"/>
            <a:hueOff val="2184745"/>
            <a:satOff val="-28410"/>
            <a:lumOff val="-898"/>
            <a:alphaOff val="0"/>
          </a:schemeClr>
        </a:solidFill>
        <a:ln w="12700" cap="flat" cmpd="sng" algn="ctr">
          <a:solidFill>
            <a:schemeClr val="accent2">
              <a:tint val="40000"/>
              <a:alpha val="90000"/>
              <a:hueOff val="2184745"/>
              <a:satOff val="-28410"/>
              <a:lumOff val="-8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8573636" y="1948209"/>
        <a:ext cx="232807" cy="318523"/>
      </dsp:txXfrm>
    </dsp:sp>
    <dsp:sp modelId="{79A3273F-5661-4FB3-94E7-54FBB75D715C}">
      <dsp:nvSpPr>
        <dsp:cNvPr id="0" name=""/>
        <dsp:cNvSpPr/>
      </dsp:nvSpPr>
      <dsp:spPr>
        <a:xfrm>
          <a:off x="9056754" y="2697103"/>
          <a:ext cx="423287" cy="423287"/>
        </a:xfrm>
        <a:prstGeom prst="downArrow">
          <a:avLst>
            <a:gd name="adj1" fmla="val 55000"/>
            <a:gd name="adj2" fmla="val 45000"/>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51994" y="2697103"/>
        <a:ext cx="232807" cy="31852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B7C89-8CBE-405F-A4F6-ACF98C9E6E77}" type="datetimeFigureOut">
              <a:rPr lang="tr-TR" smtClean="0"/>
              <a:t>11.10.2023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87502-AC41-4784-A537-ED1000A28933}" type="slidenum">
              <a:rPr lang="tr-TR" smtClean="0"/>
              <a:t>‹#›</a:t>
            </a:fld>
            <a:endParaRPr lang="tr-TR"/>
          </a:p>
        </p:txBody>
      </p:sp>
    </p:spTree>
    <p:extLst>
      <p:ext uri="{BB962C8B-B14F-4D97-AF65-F5344CB8AC3E}">
        <p14:creationId xmlns:p14="http://schemas.microsoft.com/office/powerpoint/2010/main" val="116270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E487502-AC41-4784-A537-ED1000A28933}" type="slidenum">
              <a:rPr lang="tr-TR" smtClean="0"/>
              <a:t>13</a:t>
            </a:fld>
            <a:endParaRPr lang="tr-TR"/>
          </a:p>
        </p:txBody>
      </p:sp>
    </p:spTree>
    <p:extLst>
      <p:ext uri="{BB962C8B-B14F-4D97-AF65-F5344CB8AC3E}">
        <p14:creationId xmlns:p14="http://schemas.microsoft.com/office/powerpoint/2010/main" val="26416010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CE09D1-E86B-4D79-A9AE-181406232B8E}" type="datetimeFigureOut">
              <a:rPr lang="tr-TR" smtClean="0"/>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DAEABC37-3D97-48FD-842B-21A79CEEB343}" type="slidenum">
              <a:rPr lang="tr-TR" smtClean="0"/>
              <a:t>‹#›</a:t>
            </a:fld>
            <a:endParaRPr lang="tr-TR"/>
          </a:p>
        </p:txBody>
      </p:sp>
    </p:spTree>
    <p:extLst>
      <p:ext uri="{BB962C8B-B14F-4D97-AF65-F5344CB8AC3E}">
        <p14:creationId xmlns:p14="http://schemas.microsoft.com/office/powerpoint/2010/main" val="796805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E09D1-E86B-4D79-A9AE-181406232B8E}" type="datetimeFigureOut">
              <a:rPr lang="tr-TR" smtClean="0"/>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252388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CE09D1-E86B-4D79-A9AE-181406232B8E}" type="datetimeFigureOut">
              <a:rPr lang="tr-TR" smtClean="0"/>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94676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CE09D1-E86B-4D79-A9AE-181406232B8E}" type="datetimeFigureOut">
              <a:rPr lang="tr-TR" smtClean="0"/>
              <a:t>11.10.2023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68056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3CE09D1-E86B-4D79-A9AE-181406232B8E}" type="datetimeFigureOut">
              <a:rPr lang="tr-TR" smtClean="0"/>
              <a:t>11.10.2023</a:t>
            </a:fld>
            <a:endParaRPr lang="tr-TR"/>
          </a:p>
        </p:txBody>
      </p:sp>
      <p:sp>
        <p:nvSpPr>
          <p:cNvPr id="5" name="Footer Placeholder 4"/>
          <p:cNvSpPr>
            <a:spLocks noGrp="1"/>
          </p:cNvSpPr>
          <p:nvPr>
            <p:ph type="ftr" sz="quarter" idx="11"/>
          </p:nvPr>
        </p:nvSpPr>
        <p:spPr>
          <a:xfrm>
            <a:off x="2182708" y="6272784"/>
            <a:ext cx="6327648" cy="365125"/>
          </a:xfrm>
        </p:spPr>
        <p:txBody>
          <a:body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AEABC37-3D97-48FD-842B-21A79CEEB343}" type="slidenum">
              <a:rPr lang="tr-TR" smtClean="0"/>
              <a:t>‹#›</a:t>
            </a:fld>
            <a:endParaRPr lang="tr-TR"/>
          </a:p>
        </p:txBody>
      </p:sp>
    </p:spTree>
    <p:extLst>
      <p:ext uri="{BB962C8B-B14F-4D97-AF65-F5344CB8AC3E}">
        <p14:creationId xmlns:p14="http://schemas.microsoft.com/office/powerpoint/2010/main" val="47893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CE09D1-E86B-4D79-A9AE-181406232B8E}" type="datetimeFigureOut">
              <a:rPr lang="tr-TR" smtClean="0"/>
              <a:t>11.10.2023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26766708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CE09D1-E86B-4D79-A9AE-181406232B8E}" type="datetimeFigureOut">
              <a:rPr lang="tr-TR" smtClean="0"/>
              <a:t>11.10.2023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EABC37-3D97-48FD-842B-21A79CEEB343}" type="slidenum">
              <a:rPr lang="tr-TR" smtClean="0"/>
              <a:t>‹#›</a:t>
            </a:fld>
            <a:endParaRPr lang="tr-TR"/>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4058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3CE09D1-E86B-4D79-A9AE-181406232B8E}" type="datetimeFigureOut">
              <a:rPr lang="tr-TR" smtClean="0"/>
              <a:t>11.10.2023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EABC37-3D97-48FD-842B-21A79CEEB343}" type="slidenum">
              <a:rPr lang="tr-TR" smtClean="0"/>
              <a:t>‹#›</a:t>
            </a:fld>
            <a:endParaRPr lang="tr-TR"/>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17391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09D1-E86B-4D79-A9AE-181406232B8E}" type="datetimeFigureOut">
              <a:rPr lang="tr-TR" smtClean="0"/>
              <a:t>11.10.2023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311461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E09D1-E86B-4D79-A9AE-181406232B8E}" type="datetimeFigureOut">
              <a:rPr lang="tr-TR" smtClean="0"/>
              <a:t>11.10.2023</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216595839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E09D1-E86B-4D79-A9AE-181406232B8E}" type="datetimeFigureOut">
              <a:rPr lang="tr-TR" smtClean="0"/>
              <a:t>11.10.2023</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AEABC37-3D97-48FD-842B-21A79CEEB343}" type="slidenum">
              <a:rPr lang="tr-TR" smtClean="0"/>
              <a:t>‹#›</a:t>
            </a:fld>
            <a:endParaRPr lang="tr-TR"/>
          </a:p>
        </p:txBody>
      </p:sp>
    </p:spTree>
    <p:extLst>
      <p:ext uri="{BB962C8B-B14F-4D97-AF65-F5344CB8AC3E}">
        <p14:creationId xmlns:p14="http://schemas.microsoft.com/office/powerpoint/2010/main" val="125876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3CE09D1-E86B-4D79-A9AE-181406232B8E}" type="datetimeFigureOut">
              <a:rPr lang="tr-TR" smtClean="0"/>
              <a:t>11.10.2023</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DAEABC37-3D97-48FD-842B-21A79CEEB343}" type="slidenum">
              <a:rPr lang="tr-TR" smtClean="0"/>
              <a:t>‹#›</a:t>
            </a:fld>
            <a:endParaRPr lang="tr-TR"/>
          </a:p>
        </p:txBody>
      </p:sp>
    </p:spTree>
    <p:extLst>
      <p:ext uri="{BB962C8B-B14F-4D97-AF65-F5344CB8AC3E}">
        <p14:creationId xmlns:p14="http://schemas.microsoft.com/office/powerpoint/2010/main" val="205811324"/>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kariyerkapisi.cbiko.gov.tr/ulusalstajprogrami" TargetMode="External"/><Relationship Id="rId5" Type="http://schemas.openxmlformats.org/officeDocument/2006/relationships/image" Target="../media/image13.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4.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microsoft.com/office/2007/relationships/hdphoto" Target="../media/hdphoto2.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2.jpeg"/><Relationship Id="rId5" Type="http://schemas.microsoft.com/office/2007/relationships/hdphoto" Target="../media/hdphoto2.wdp"/><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oleObject" Target="../embeddings/oleObject2.bin"/><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7.jpeg"/><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8.jpe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microsoft.com/office/2007/relationships/hdphoto" Target="../media/hdphoto2.wdp"/><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3.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5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jpeg"/><Relationship Id="rId5" Type="http://schemas.microsoft.com/office/2007/relationships/hdphoto" Target="../media/hdphoto1.wdp"/><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8.jpeg"/><Relationship Id="rId5" Type="http://schemas.microsoft.com/office/2007/relationships/hdphoto" Target="../media/hdphoto1.wdp"/><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9.jpg"/><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26F95E-0630-4B9C-BF24-2DF7E6424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459C568-BF02-4E5F-B26F-E4B0A8275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930A14-1387-EBBC-8B94-47EF96B684D7}"/>
              </a:ext>
            </a:extLst>
          </p:cNvPr>
          <p:cNvSpPr>
            <a:spLocks noGrp="1"/>
          </p:cNvSpPr>
          <p:nvPr>
            <p:ph type="ctrTitle"/>
          </p:nvPr>
        </p:nvSpPr>
        <p:spPr>
          <a:xfrm>
            <a:off x="1051560" y="4355692"/>
            <a:ext cx="9085940" cy="1472224"/>
          </a:xfrm>
        </p:spPr>
        <p:txBody>
          <a:bodyPr anchor="b">
            <a:normAutofit/>
          </a:bodyPr>
          <a:lstStyle/>
          <a:p>
            <a:r>
              <a:rPr lang="tr-TR" sz="2400"/>
              <a:t>BİGA İKTİSADİ VE İDARİ BİLİMLER FAKÜLTESİ</a:t>
            </a:r>
            <a:br>
              <a:rPr lang="tr-TR" sz="2400"/>
            </a:br>
            <a:br>
              <a:rPr lang="tr-TR" sz="2400"/>
            </a:br>
            <a:r>
              <a:rPr lang="tr-TR" sz="2400"/>
              <a:t>İKTİSAT BÖLÜMÜ </a:t>
            </a:r>
          </a:p>
        </p:txBody>
      </p:sp>
      <p:pic>
        <p:nvPicPr>
          <p:cNvPr id="5" name="Picture 4" descr="A building with trees in the background&#10;&#10;Description automatically generated">
            <a:extLst>
              <a:ext uri="{FF2B5EF4-FFF2-40B4-BE49-F238E27FC236}">
                <a16:creationId xmlns:a16="http://schemas.microsoft.com/office/drawing/2014/main" id="{3A90AB85-BD2D-72BF-0BB8-C1947B8C2C26}"/>
              </a:ext>
            </a:extLst>
          </p:cNvPr>
          <p:cNvPicPr>
            <a:picLocks noChangeAspect="1"/>
          </p:cNvPicPr>
          <p:nvPr/>
        </p:nvPicPr>
        <p:blipFill rotWithShape="1">
          <a:blip r:embed="rId3">
            <a:extLst>
              <a:ext uri="{28A0092B-C50C-407E-A947-70E740481C1C}">
                <a14:useLocalDpi xmlns:a14="http://schemas.microsoft.com/office/drawing/2010/main" val="0"/>
              </a:ext>
            </a:extLst>
          </a:blip>
          <a:srcRect t="21599" r="-1" b="-1"/>
          <a:stretch/>
        </p:blipFill>
        <p:spPr>
          <a:xfrm>
            <a:off x="635457" y="557214"/>
            <a:ext cx="10916463" cy="3399356"/>
          </a:xfrm>
          <a:prstGeom prst="rect">
            <a:avLst/>
          </a:prstGeom>
        </p:spPr>
      </p:pic>
      <p:grpSp>
        <p:nvGrpSpPr>
          <p:cNvPr id="9" name="Group 13">
            <a:extLst>
              <a:ext uri="{FF2B5EF4-FFF2-40B4-BE49-F238E27FC236}">
                <a16:creationId xmlns:a16="http://schemas.microsoft.com/office/drawing/2014/main" id="{D1F27042-868A-4D09-95FE-74BAD43611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15" name="Oval 14">
              <a:extLst>
                <a:ext uri="{FF2B5EF4-FFF2-40B4-BE49-F238E27FC236}">
                  <a16:creationId xmlns:a16="http://schemas.microsoft.com/office/drawing/2014/main" id="{023528AA-4572-4923-9DD8-FC4860A82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7C5867C9-ECD5-4EF6-8CDE-1AB5FFAF4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0614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0DC1598-D23D-4818-B091-83CE72631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37AA5E-869D-46E2-8CEC-DB6850FF2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0738BFF-FB48-4671-A176-A7CD857CF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5A94B-3921-5015-7800-CB478C2AEE91}"/>
              </a:ext>
            </a:extLst>
          </p:cNvPr>
          <p:cNvSpPr>
            <a:spLocks noGrp="1"/>
          </p:cNvSpPr>
          <p:nvPr>
            <p:ph type="title"/>
          </p:nvPr>
        </p:nvSpPr>
        <p:spPr>
          <a:xfrm>
            <a:off x="7044268" y="1477131"/>
            <a:ext cx="3816126" cy="3915866"/>
          </a:xfrm>
        </p:spPr>
        <p:txBody>
          <a:bodyPr>
            <a:normAutofit/>
          </a:bodyPr>
          <a:lstStyle/>
          <a:p>
            <a:pPr algn="ctr"/>
            <a:r>
              <a:rPr lang="tr-TR" sz="2900" b="1" dirty="0">
                <a:latin typeface="Times New Roman" panose="02020603050405020304" pitchFamily="18" charset="0"/>
                <a:cs typeface="Times New Roman" panose="02020603050405020304" pitchFamily="18" charset="0"/>
              </a:rPr>
              <a:t>AKADEMİK DANIŞMANLIK GÖREV DAĞILIMI</a:t>
            </a:r>
            <a:endParaRPr lang="tr-TR" sz="2900" dirty="0"/>
          </a:p>
        </p:txBody>
      </p:sp>
      <p:sp>
        <p:nvSpPr>
          <p:cNvPr id="17" name="Rectangle 16">
            <a:extLst>
              <a:ext uri="{FF2B5EF4-FFF2-40B4-BE49-F238E27FC236}">
                <a16:creationId xmlns:a16="http://schemas.microsoft.com/office/drawing/2014/main" id="{23213481-B020-4E37-BBAB-3F969A7A3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65A9744-BAD0-1540-8B27-324256A3C241}"/>
              </a:ext>
            </a:extLst>
          </p:cNvPr>
          <p:cNvGraphicFramePr>
            <a:graphicFrameLocks noGrp="1"/>
          </p:cNvGraphicFramePr>
          <p:nvPr>
            <p:ph idx="1"/>
            <p:extLst>
              <p:ext uri="{D42A27DB-BD31-4B8C-83A1-F6EECF244321}">
                <p14:modId xmlns:p14="http://schemas.microsoft.com/office/powerpoint/2010/main" val="948223528"/>
              </p:ext>
            </p:extLst>
          </p:nvPr>
        </p:nvGraphicFramePr>
        <p:xfrm>
          <a:off x="732628" y="1125081"/>
          <a:ext cx="4935545" cy="4605423"/>
        </p:xfrm>
        <a:graphic>
          <a:graphicData uri="http://schemas.openxmlformats.org/drawingml/2006/table">
            <a:tbl>
              <a:tblPr firstRow="1" firstCol="1" bandRow="1"/>
              <a:tblGrid>
                <a:gridCol w="1451600">
                  <a:extLst>
                    <a:ext uri="{9D8B030D-6E8A-4147-A177-3AD203B41FA5}">
                      <a16:colId xmlns:a16="http://schemas.microsoft.com/office/drawing/2014/main" val="2894113787"/>
                    </a:ext>
                  </a:extLst>
                </a:gridCol>
                <a:gridCol w="1649457">
                  <a:extLst>
                    <a:ext uri="{9D8B030D-6E8A-4147-A177-3AD203B41FA5}">
                      <a16:colId xmlns:a16="http://schemas.microsoft.com/office/drawing/2014/main" val="4021463131"/>
                    </a:ext>
                  </a:extLst>
                </a:gridCol>
                <a:gridCol w="1834488">
                  <a:extLst>
                    <a:ext uri="{9D8B030D-6E8A-4147-A177-3AD203B41FA5}">
                      <a16:colId xmlns:a16="http://schemas.microsoft.com/office/drawing/2014/main" val="3414815169"/>
                    </a:ext>
                  </a:extLst>
                </a:gridCol>
              </a:tblGrid>
              <a:tr h="447155">
                <a:tc gridSpan="3">
                  <a:txBody>
                    <a:bodyPr/>
                    <a:lstStyle/>
                    <a:p>
                      <a:pPr algn="ctr" fontAlgn="ctr">
                        <a:lnSpc>
                          <a:spcPct val="150000"/>
                        </a:lnSpc>
                        <a:spcBef>
                          <a:spcPts val="0"/>
                        </a:spcBef>
                        <a:spcAft>
                          <a:spcPts val="800"/>
                        </a:spcAft>
                      </a:pPr>
                      <a:endParaRPr lang="tr-TR" sz="1800" b="0" i="0" u="none" strike="noStrike" dirty="0">
                        <a:effectLst/>
                        <a:latin typeface="Arial" panose="020B0604020202020204" pitchFamily="34" charset="0"/>
                      </a:endParaRPr>
                    </a:p>
                  </a:txBody>
                  <a:tcPr marL="93109" marR="93109" marT="46555" marB="46555">
                    <a:lnL>
                      <a:noFill/>
                    </a:lnL>
                    <a:lnR>
                      <a:noFill/>
                    </a:lnR>
                    <a:lnT>
                      <a:noFill/>
                    </a:lnT>
                    <a:lnB>
                      <a:noFill/>
                    </a:lnB>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42098974"/>
                  </a:ext>
                </a:extLst>
              </a:tr>
              <a:tr h="0">
                <a:tc>
                  <a:txBody>
                    <a:bodyPr/>
                    <a:lstStyle/>
                    <a:p>
                      <a:pPr algn="l" fontAlgn="b">
                        <a:lnSpc>
                          <a:spcPct val="107000"/>
                        </a:lnSpc>
                        <a:spcBef>
                          <a:spcPts val="0"/>
                        </a:spcBef>
                        <a:spcAft>
                          <a:spcPts val="0"/>
                        </a:spcAft>
                      </a:pPr>
                      <a:endParaRPr lang="tr-TR" sz="1800" b="0" i="0" u="none" strike="noStrike">
                        <a:effectLst/>
                        <a:latin typeface="Arial" panose="020B0604020202020204" pitchFamily="34" charset="0"/>
                      </a:endParaRPr>
                    </a:p>
                  </a:txBody>
                  <a:tcPr marL="69832" marR="69832" marT="96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7000"/>
                        </a:lnSpc>
                        <a:spcBef>
                          <a:spcPts val="0"/>
                        </a:spcBef>
                        <a:spcAft>
                          <a:spcPts val="0"/>
                        </a:spcAft>
                      </a:pPr>
                      <a:endParaRPr lang="tr-TR" sz="1800" b="0" i="0" u="none" strike="noStrike">
                        <a:effectLst/>
                        <a:latin typeface="Arial" panose="020B0604020202020204" pitchFamily="34" charset="0"/>
                      </a:endParaRPr>
                    </a:p>
                  </a:txBody>
                  <a:tcPr marL="69832" marR="69832" marT="969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lnSpc>
                          <a:spcPct val="107000"/>
                        </a:lnSpc>
                        <a:spcBef>
                          <a:spcPts val="0"/>
                        </a:spcBef>
                        <a:spcAft>
                          <a:spcPts val="0"/>
                        </a:spcAft>
                      </a:pPr>
                      <a:endParaRPr lang="tr-TR" sz="1800" b="0" i="0" u="none" strike="noStrike" dirty="0">
                        <a:effectLst/>
                        <a:latin typeface="Arial" panose="020B0604020202020204" pitchFamily="34" charset="0"/>
                      </a:endParaRPr>
                    </a:p>
                  </a:txBody>
                  <a:tcPr marL="69832" marR="69832" marT="96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378835"/>
                  </a:ext>
                </a:extLst>
              </a:tr>
              <a:tr h="447155">
                <a:tc gridSpan="2">
                  <a:txBody>
                    <a:bodyPr/>
                    <a:lstStyle/>
                    <a:p>
                      <a:pPr algn="ct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Öğretim Elemanının</a:t>
                      </a:r>
                      <a:endParaRPr lang="tr-TR" sz="1800" b="0" i="0" u="none" strike="noStrike">
                        <a:effectLst/>
                        <a:latin typeface="Arial" panose="020B0604020202020204" pitchFamily="34" charset="0"/>
                      </a:endParaRPr>
                    </a:p>
                  </a:txBody>
                  <a:tcPr marL="93109" marR="93109" marT="46555" marB="465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rowSpan="2">
                  <a:txBody>
                    <a:bodyPr/>
                    <a:lstStyle/>
                    <a:p>
                      <a:pPr algn="ct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Öğrenci Sayısı</a:t>
                      </a:r>
                      <a:endParaRPr lang="tr-TR" sz="1800" b="0" i="0" u="none" strike="noStrike" dirty="0">
                        <a:effectLst/>
                        <a:latin typeface="Arial" panose="020B0604020202020204" pitchFamily="34" charset="0"/>
                      </a:endParaRPr>
                    </a:p>
                  </a:txBody>
                  <a:tcPr marL="93109" marR="93109" marT="46555" marB="465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00539986"/>
                  </a:ext>
                </a:extLst>
              </a:tr>
              <a:tr h="350631">
                <a:tc>
                  <a:txBody>
                    <a:bodyPr/>
                    <a:lstStyle/>
                    <a:p>
                      <a:pPr algn="ct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Akademik Ünvanı</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Adı-Soyadı</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tr-TR"/>
                    </a:p>
                  </a:txBody>
                  <a:tcPr/>
                </a:tc>
                <a:extLst>
                  <a:ext uri="{0D108BD9-81ED-4DB2-BD59-A6C34878D82A}">
                    <a16:rowId xmlns:a16="http://schemas.microsoft.com/office/drawing/2014/main" val="606975358"/>
                  </a:ext>
                </a:extLst>
              </a:tr>
              <a:tr h="350631">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 DR.</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MELİHA ENER </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163552"/>
                  </a:ext>
                </a:extLst>
              </a:tr>
              <a:tr h="350631">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 DR.</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CÜNEYT KILIÇ</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68133"/>
                  </a:ext>
                </a:extLst>
              </a:tr>
              <a:tr h="646938">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 DR.</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BURCU KILINÇ SAVRUL</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09956"/>
                  </a:ext>
                </a:extLst>
              </a:tr>
              <a:tr h="350631">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 DR.</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FEYZA ARICA</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785264"/>
                  </a:ext>
                </a:extLst>
              </a:tr>
              <a:tr h="350631">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 ÖĞR. ÜYESİ</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MUSTAFA TORUN</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tr-TR" sz="1800" b="0" i="0" u="none" strike="noStrike" dirty="0">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806482"/>
                  </a:ext>
                </a:extLst>
              </a:tr>
              <a:tr h="646938">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 ÖĞR. ÜYESİ</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RÜYA ATAKLI YAVUZ</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tr-TR" sz="1800" b="0" i="0" u="none" strike="noStrike" dirty="0">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226855"/>
                  </a:ext>
                </a:extLst>
              </a:tr>
              <a:tr h="350631">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 ÖĞR. ÜYESİ</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HASAN AZAZİ</a:t>
                      </a:r>
                      <a:endParaRPr lang="tr-TR" sz="1800" b="0" i="0" u="none" strike="noStrike">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37160" algn="r" fontAlgn="ctr">
                        <a:lnSpc>
                          <a:spcPct val="150000"/>
                        </a:lnSpc>
                        <a:spcBef>
                          <a:spcPts val="0"/>
                        </a:spcBef>
                        <a:spcAft>
                          <a:spcPts val="800"/>
                        </a:spcAft>
                      </a:pPr>
                      <a:r>
                        <a:rPr lang="tr-TR" sz="11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tr-TR" sz="1800" b="0" i="0" u="none" strike="noStrike" dirty="0">
                        <a:effectLst/>
                        <a:latin typeface="Arial" panose="020B0604020202020204" pitchFamily="34" charset="0"/>
                      </a:endParaRPr>
                    </a:p>
                  </a:txBody>
                  <a:tcPr marL="69832" marR="69832" marT="969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885712"/>
                  </a:ext>
                </a:extLst>
              </a:tr>
            </a:tbl>
          </a:graphicData>
        </a:graphic>
      </p:graphicFrame>
    </p:spTree>
    <p:extLst>
      <p:ext uri="{BB962C8B-B14F-4D97-AF65-F5344CB8AC3E}">
        <p14:creationId xmlns:p14="http://schemas.microsoft.com/office/powerpoint/2010/main" val="26007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1" name="Oval 50">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2" name="Oval 51">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4" name="Rectangle 53">
            <a:extLst>
              <a:ext uri="{FF2B5EF4-FFF2-40B4-BE49-F238E27FC236}">
                <a16:creationId xmlns:a16="http://schemas.microsoft.com/office/drawing/2014/main" id="{D34FBC04-57AB-4095-AAB5-728DB5660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id="{F86959FB-5C68-4CF9-AC58-12D3CF3AF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0941E39-22F7-4792-9F18-488C68FEA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6FA13-55B0-8CBD-C57D-328630A3031F}"/>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marL="0" marR="0" lvl="0" indent="0" fontAlgn="base">
              <a:lnSpc>
                <a:spcPct val="80000"/>
              </a:lnSpc>
              <a:spcAft>
                <a:spcPct val="0"/>
              </a:spcAft>
              <a:buClrTx/>
              <a:buSzTx/>
              <a:tabLst>
                <a:tab pos="900113" algn="l"/>
              </a:tabLst>
            </a:pPr>
            <a:r>
              <a:rPr kumimoji="0" lang="en-US" altLang="tr-TR" sz="3300" b="0" i="0" u="none" strike="noStrike" normalizeH="0">
                <a:ln>
                  <a:noFill/>
                </a:ln>
                <a:blipFill dpi="0" rotWithShape="1">
                  <a:blip r:embed="rId4"/>
                  <a:srcRect/>
                  <a:tile tx="6350" ty="-127000" sx="65000" sy="64000" flip="none" algn="tl"/>
                </a:blipFill>
                <a:effectLst/>
              </a:rPr>
              <a:t>Sınıflara Göre Akademik Danışmanlık Görev Dağılımı</a:t>
            </a:r>
          </a:p>
        </p:txBody>
      </p:sp>
      <p:sp>
        <p:nvSpPr>
          <p:cNvPr id="60" name="Rectangle 59">
            <a:extLst>
              <a:ext uri="{FF2B5EF4-FFF2-40B4-BE49-F238E27FC236}">
                <a16:creationId xmlns:a16="http://schemas.microsoft.com/office/drawing/2014/main" id="{93BE7253-4D33-466B-A636-651F30502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249A8E0B-540E-4FFF-A9D3-1CCDAA4E8B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3" name="Oval 62">
              <a:extLst>
                <a:ext uri="{FF2B5EF4-FFF2-40B4-BE49-F238E27FC236}">
                  <a16:creationId xmlns:a16="http://schemas.microsoft.com/office/drawing/2014/main" id="{1348CF69-5A66-4F02-A8A2-DC550CCC5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4" name="Oval 63">
              <a:extLst>
                <a:ext uri="{FF2B5EF4-FFF2-40B4-BE49-F238E27FC236}">
                  <a16:creationId xmlns:a16="http://schemas.microsoft.com/office/drawing/2014/main" id="{B1B7CB07-CEF7-4A1A-8335-EDE3BE9D35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 name="Table 6">
            <a:extLst>
              <a:ext uri="{FF2B5EF4-FFF2-40B4-BE49-F238E27FC236}">
                <a16:creationId xmlns:a16="http://schemas.microsoft.com/office/drawing/2014/main" id="{78D42061-3001-3D42-9106-3DBE8545A961}"/>
              </a:ext>
            </a:extLst>
          </p:cNvPr>
          <p:cNvGraphicFramePr>
            <a:graphicFrameLocks noGrp="1"/>
          </p:cNvGraphicFramePr>
          <p:nvPr>
            <p:extLst>
              <p:ext uri="{D42A27DB-BD31-4B8C-83A1-F6EECF244321}">
                <p14:modId xmlns:p14="http://schemas.microsoft.com/office/powerpoint/2010/main" val="1355553897"/>
              </p:ext>
            </p:extLst>
          </p:nvPr>
        </p:nvGraphicFramePr>
        <p:xfrm>
          <a:off x="920834" y="1812163"/>
          <a:ext cx="6631745" cy="3165040"/>
        </p:xfrm>
        <a:graphic>
          <a:graphicData uri="http://schemas.openxmlformats.org/drawingml/2006/table">
            <a:tbl>
              <a:tblPr firstRow="1" firstCol="1" bandRow="1"/>
              <a:tblGrid>
                <a:gridCol w="2132002">
                  <a:extLst>
                    <a:ext uri="{9D8B030D-6E8A-4147-A177-3AD203B41FA5}">
                      <a16:colId xmlns:a16="http://schemas.microsoft.com/office/drawing/2014/main" val="2050179147"/>
                    </a:ext>
                  </a:extLst>
                </a:gridCol>
                <a:gridCol w="1756537">
                  <a:extLst>
                    <a:ext uri="{9D8B030D-6E8A-4147-A177-3AD203B41FA5}">
                      <a16:colId xmlns:a16="http://schemas.microsoft.com/office/drawing/2014/main" val="1285647225"/>
                    </a:ext>
                  </a:extLst>
                </a:gridCol>
                <a:gridCol w="2743206">
                  <a:extLst>
                    <a:ext uri="{9D8B030D-6E8A-4147-A177-3AD203B41FA5}">
                      <a16:colId xmlns:a16="http://schemas.microsoft.com/office/drawing/2014/main" val="2726351966"/>
                    </a:ext>
                  </a:extLst>
                </a:gridCol>
              </a:tblGrid>
              <a:tr h="536936">
                <a:tc>
                  <a:txBody>
                    <a:bodyPr/>
                    <a:lstStyle/>
                    <a:p>
                      <a:pPr algn="l" fontAlgn="t">
                        <a:lnSpc>
                          <a:spcPct val="107000"/>
                        </a:lnSpc>
                        <a:spcBef>
                          <a:spcPts val="0"/>
                        </a:spcBef>
                        <a:spcAft>
                          <a:spcPts val="0"/>
                        </a:spcAft>
                      </a:pPr>
                      <a:r>
                        <a:rPr lang="tr-TR" sz="15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Danışman Öğretim Üyesi</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Danışman Olduğu Sınıf</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1"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İletişim </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121385"/>
                  </a:ext>
                </a:extLst>
              </a:tr>
              <a:tr h="777116">
                <a:tc>
                  <a:txBody>
                    <a:bodyPr/>
                    <a:lstStyle/>
                    <a:p>
                      <a:pPr algn="l" fontAlgn="t">
                        <a:lnSpc>
                          <a:spcPct val="107000"/>
                        </a:lnSpc>
                        <a:spcBef>
                          <a:spcPts val="0"/>
                        </a:spcBef>
                        <a:spcAft>
                          <a:spcPts val="0"/>
                        </a:spcAft>
                      </a:pPr>
                      <a:r>
                        <a:rPr lang="tr-TR" sz="1500" b="0" i="0" u="none" strike="noStrike"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Dr.Öğr.Üyesi Mustafa TORUN</a:t>
                      </a:r>
                      <a:endParaRPr lang="tr-TR" sz="2200" b="0" i="0" u="none" strike="noStrike">
                        <a:effectLst/>
                        <a:latin typeface="Arial" panose="020B0604020202020204" pitchFamily="34" charset="0"/>
                      </a:endParaRPr>
                    </a:p>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1. Sınıf</a:t>
                      </a:r>
                      <a:endParaRPr lang="tr-TR" sz="2200" b="0" i="0" u="none" strike="noStrike" dirty="0">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7000"/>
                        </a:lnSpc>
                        <a:spcBef>
                          <a:spcPts val="0"/>
                        </a:spcBef>
                        <a:spcAft>
                          <a:spcPts val="0"/>
                        </a:spcAft>
                        <a:buClrTx/>
                        <a:buSzTx/>
                        <a:buFontTx/>
                        <a:buNone/>
                        <a:tabLst/>
                        <a:defRPr/>
                      </a:pP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500" b="0" i="0" u="none" strike="noStrike" kern="100" dirty="0" err="1">
                          <a:effectLst/>
                          <a:latin typeface="Times New Roman" panose="02020603050405020304" pitchFamily="18" charset="0"/>
                          <a:ea typeface="Calibri" panose="020F0502020204030204" pitchFamily="34" charset="0"/>
                          <a:cs typeface="Times New Roman" panose="02020603050405020304" pitchFamily="18" charset="0"/>
                        </a:rPr>
                        <a:t>mustafatorun@comu.edu.tr</a:t>
                      </a: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1203</a:t>
                      </a:r>
                      <a:endParaRPr lang="tr-TR" sz="2200" b="0" i="0" u="none" strike="noStrike" dirty="0">
                        <a:effectLst/>
                        <a:latin typeface="Arial" panose="020B0604020202020204" pitchFamily="34" charset="0"/>
                      </a:endParaRPr>
                    </a:p>
                    <a:p>
                      <a:pPr algn="l" fontAlgn="t">
                        <a:lnSpc>
                          <a:spcPct val="107000"/>
                        </a:lnSpc>
                        <a:spcBef>
                          <a:spcPts val="0"/>
                        </a:spcBef>
                        <a:spcAft>
                          <a:spcPts val="0"/>
                        </a:spcAft>
                      </a:pP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b="0" i="0" u="none" strike="noStrike" dirty="0">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57104"/>
                  </a:ext>
                </a:extLst>
              </a:tr>
              <a:tr h="536936">
                <a:tc>
                  <a:txBody>
                    <a:bodyPr/>
                    <a:lstStyle/>
                    <a:p>
                      <a:pPr algn="l" fontAlgn="t">
                        <a:lnSpc>
                          <a:spcPct val="107000"/>
                        </a:lnSpc>
                        <a:spcBef>
                          <a:spcPts val="0"/>
                        </a:spcBef>
                        <a:spcAft>
                          <a:spcPts val="0"/>
                        </a:spcAft>
                      </a:pPr>
                      <a:r>
                        <a:rPr lang="tr-TR" sz="1500" b="0" i="0" u="none" strike="noStrike"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Prof. Dr. Burcu KILINÇ SAVRUL</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2. Sınıf</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kilincburcu@hotmail.com/ 1197</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247169"/>
                  </a:ext>
                </a:extLst>
              </a:tr>
              <a:tr h="536936">
                <a:tc>
                  <a:txBody>
                    <a:bodyPr/>
                    <a:lstStyle/>
                    <a:p>
                      <a:pPr algn="l" fontAlgn="t">
                        <a:lnSpc>
                          <a:spcPct val="107000"/>
                        </a:lnSpc>
                        <a:spcBef>
                          <a:spcPts val="0"/>
                        </a:spcBef>
                        <a:spcAft>
                          <a:spcPts val="0"/>
                        </a:spcAft>
                      </a:pPr>
                      <a:r>
                        <a:rPr lang="tr-TR" sz="1500" b="0" i="0" u="none" strike="noStrike"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Dr.Öğr.Üyesi Hasan AZAZİ</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3. Sınıf</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hasanazazi@comu.edu.tr/ 1199</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334049"/>
                  </a:ext>
                </a:extLst>
              </a:tr>
              <a:tr h="777116">
                <a:tc>
                  <a:txBody>
                    <a:bodyPr/>
                    <a:lstStyle/>
                    <a:p>
                      <a:pPr algn="l" fontAlgn="t">
                        <a:lnSpc>
                          <a:spcPct val="107000"/>
                        </a:lnSpc>
                        <a:spcBef>
                          <a:spcPts val="0"/>
                        </a:spcBef>
                        <a:spcAft>
                          <a:spcPts val="0"/>
                        </a:spcAft>
                      </a:pPr>
                      <a:r>
                        <a:rPr lang="tr-TR" sz="1500" b="0" i="0" u="none" strike="noStrike"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Dr.Öğr.Üyesi Rüya ATAKLI YAVUZ</a:t>
                      </a:r>
                      <a:endParaRPr lang="tr-TR" sz="2200" b="0" i="0" u="none" strike="noStrike">
                        <a:effectLst/>
                        <a:latin typeface="Arial" panose="020B0604020202020204" pitchFamily="34" charset="0"/>
                      </a:endParaRPr>
                    </a:p>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a:effectLst/>
                          <a:latin typeface="Times New Roman" panose="02020603050405020304" pitchFamily="18" charset="0"/>
                          <a:ea typeface="Calibri" panose="020F0502020204030204" pitchFamily="34" charset="0"/>
                          <a:cs typeface="Times New Roman" panose="02020603050405020304" pitchFamily="18" charset="0"/>
                        </a:rPr>
                        <a:t>4. Sınıf</a:t>
                      </a:r>
                      <a:endParaRPr lang="tr-TR" sz="2200" b="0" i="0" u="none" strike="noStrike">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tr-TR" sz="1500" b="0" i="0" u="none" strike="noStrike" kern="100" dirty="0" err="1">
                          <a:effectLst/>
                          <a:latin typeface="Times New Roman" panose="02020603050405020304" pitchFamily="18" charset="0"/>
                          <a:ea typeface="Calibri" panose="020F0502020204030204" pitchFamily="34" charset="0"/>
                          <a:cs typeface="Times New Roman" panose="02020603050405020304" pitchFamily="18" charset="0"/>
                        </a:rPr>
                        <a:t>ruyaatakli@comu.edu.tr</a:t>
                      </a: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1300</a:t>
                      </a:r>
                      <a:endParaRPr lang="tr-TR" sz="2200" b="0" i="0" u="none" strike="noStrike" dirty="0">
                        <a:effectLst/>
                        <a:latin typeface="Arial" panose="020B0604020202020204" pitchFamily="34" charset="0"/>
                      </a:endParaRPr>
                    </a:p>
                    <a:p>
                      <a:pPr algn="l" fontAlgn="t">
                        <a:lnSpc>
                          <a:spcPct val="107000"/>
                        </a:lnSpc>
                        <a:spcBef>
                          <a:spcPts val="0"/>
                        </a:spcBef>
                        <a:spcAft>
                          <a:spcPts val="0"/>
                        </a:spcAft>
                      </a:pPr>
                      <a:r>
                        <a:rPr lang="tr-TR" sz="1500" b="0" i="0" u="none" strike="noStrike"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2200" b="0" i="0" u="none" strike="noStrike" dirty="0">
                        <a:effectLst/>
                        <a:latin typeface="Arial" panose="020B0604020202020204" pitchFamily="34" charset="0"/>
                      </a:endParaRPr>
                    </a:p>
                  </a:txBody>
                  <a:tcPr marL="84164" marR="84164" marT="116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335141"/>
                  </a:ext>
                </a:extLst>
              </a:tr>
            </a:tbl>
          </a:graphicData>
        </a:graphic>
      </p:graphicFrame>
    </p:spTree>
    <p:extLst>
      <p:ext uri="{BB962C8B-B14F-4D97-AF65-F5344CB8AC3E}">
        <p14:creationId xmlns:p14="http://schemas.microsoft.com/office/powerpoint/2010/main" val="121793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A4D7-8F0E-0C4B-9059-607C8DC74C39}"/>
              </a:ext>
            </a:extLst>
          </p:cNvPr>
          <p:cNvSpPr>
            <a:spLocks noGrp="1"/>
          </p:cNvSpPr>
          <p:nvPr>
            <p:ph type="title"/>
          </p:nvPr>
        </p:nvSpPr>
        <p:spPr>
          <a:xfrm>
            <a:off x="8156350" y="484632"/>
            <a:ext cx="3673381" cy="1609344"/>
          </a:xfrm>
          <a:ln>
            <a:noFill/>
          </a:ln>
        </p:spPr>
        <p:txBody>
          <a:bodyPr>
            <a:normAutofit/>
          </a:bodyPr>
          <a:lstStyle/>
          <a:p>
            <a:pPr algn="ctr"/>
            <a:r>
              <a:rPr lang="tr-TR" sz="3200" dirty="0"/>
              <a:t>BÖLÜM ORYANTASYON TOPLANTISI</a:t>
            </a:r>
          </a:p>
        </p:txBody>
      </p:sp>
      <p:pic>
        <p:nvPicPr>
          <p:cNvPr id="4" name="Picture 2" descr="https://cdn.comu.edu.tr/cms/biibf.iktisat/foto/32-yeni-donem-iktisat-bolumu-oryantasyon-toplantisi.jpeg">
            <a:extLst>
              <a:ext uri="{FF2B5EF4-FFF2-40B4-BE49-F238E27FC236}">
                <a16:creationId xmlns:a16="http://schemas.microsoft.com/office/drawing/2014/main" id="{D0F665DF-7647-1F41-ACC3-D91354F28333}"/>
              </a:ext>
            </a:extLst>
          </p:cNvPr>
          <p:cNvPicPr>
            <a:picLocks noChangeAspect="1" noChangeArrowheads="1"/>
          </p:cNvPicPr>
          <p:nvPr/>
        </p:nvPicPr>
        <p:blipFill>
          <a:blip r:embed="rId2"/>
          <a:stretch>
            <a:fillRect/>
          </a:stretch>
        </p:blipFill>
        <p:spPr bwMode="auto">
          <a:xfrm>
            <a:off x="633999" y="853280"/>
            <a:ext cx="6882269" cy="5161701"/>
          </a:xfrm>
          <a:prstGeom prst="rect">
            <a:avLst/>
          </a:prstGeom>
          <a:noFill/>
        </p:spPr>
      </p:pic>
      <p:sp>
        <p:nvSpPr>
          <p:cNvPr id="3" name="Content Placeholder 2">
            <a:extLst>
              <a:ext uri="{FF2B5EF4-FFF2-40B4-BE49-F238E27FC236}">
                <a16:creationId xmlns:a16="http://schemas.microsoft.com/office/drawing/2014/main" id="{C4566FDC-4398-1640-BDCD-5A1E5C736258}"/>
              </a:ext>
            </a:extLst>
          </p:cNvPr>
          <p:cNvSpPr>
            <a:spLocks noGrp="1"/>
          </p:cNvSpPr>
          <p:nvPr>
            <p:ph idx="1"/>
          </p:nvPr>
        </p:nvSpPr>
        <p:spPr>
          <a:xfrm>
            <a:off x="8156350" y="2578608"/>
            <a:ext cx="3673380" cy="4050792"/>
          </a:xfrm>
        </p:spPr>
        <p:txBody>
          <a:bodyPr>
            <a:normAutofit/>
          </a:bodyPr>
          <a:lstStyle/>
          <a:p>
            <a:pPr algn="ctr">
              <a:lnSpc>
                <a:spcPct val="150000"/>
              </a:lnSpc>
            </a:pPr>
            <a:r>
              <a:rPr lang="tr-TR" dirty="0">
                <a:latin typeface="Times New Roman" panose="02020603050405020304" pitchFamily="18" charset="0"/>
                <a:cs typeface="Times New Roman" panose="02020603050405020304" pitchFamily="18" charset="0"/>
              </a:rPr>
              <a:t>Her dönem başında bölüm başkanımızın sunumuyla gerçekleştirilen Oryantasyon Toplantısı ile lisans öğrenimine yeni başlayan öğrencilerin okula adaptasyon süreci hızlandırılmaktadır.</a:t>
            </a:r>
          </a:p>
        </p:txBody>
      </p:sp>
    </p:spTree>
    <p:extLst>
      <p:ext uri="{BB962C8B-B14F-4D97-AF65-F5344CB8AC3E}">
        <p14:creationId xmlns:p14="http://schemas.microsoft.com/office/powerpoint/2010/main" val="200431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02A0B-1C5C-3074-7C15-184E5EC6347A}"/>
              </a:ext>
            </a:extLst>
          </p:cNvPr>
          <p:cNvSpPr>
            <a:spLocks noGrp="1"/>
          </p:cNvSpPr>
          <p:nvPr>
            <p:ph type="title"/>
          </p:nvPr>
        </p:nvSpPr>
        <p:spPr>
          <a:xfrm>
            <a:off x="6330739" y="207620"/>
            <a:ext cx="5299586" cy="864919"/>
          </a:xfrm>
          <a:ln>
            <a:noFill/>
          </a:ln>
        </p:spPr>
        <p:txBody>
          <a:bodyPr>
            <a:normAutofit/>
          </a:bodyPr>
          <a:lstStyle/>
          <a:p>
            <a:r>
              <a:rPr lang="tr-TR" sz="4000" b="1" dirty="0"/>
              <a:t>Staj İmkanı</a:t>
            </a:r>
          </a:p>
        </p:txBody>
      </p:sp>
      <p:pic>
        <p:nvPicPr>
          <p:cNvPr id="5" name="Picture 4" descr="Bir kitabın üzerinde gözlük">
            <a:extLst>
              <a:ext uri="{FF2B5EF4-FFF2-40B4-BE49-F238E27FC236}">
                <a16:creationId xmlns:a16="http://schemas.microsoft.com/office/drawing/2014/main" id="{FE02AECA-BC8E-3F87-8933-F16869B6C4CB}"/>
              </a:ext>
            </a:extLst>
          </p:cNvPr>
          <p:cNvPicPr>
            <a:picLocks noChangeAspect="1"/>
          </p:cNvPicPr>
          <p:nvPr/>
        </p:nvPicPr>
        <p:blipFill rotWithShape="1">
          <a:blip r:embed="rId5"/>
          <a:srcRect l="8157" r="32470" b="-3"/>
          <a:stretch/>
        </p:blipFill>
        <p:spPr>
          <a:xfrm>
            <a:off x="686286" y="640080"/>
            <a:ext cx="5007887" cy="5588101"/>
          </a:xfrm>
          <a:prstGeom prst="rect">
            <a:avLst/>
          </a:prstGeom>
        </p:spPr>
      </p:pic>
      <p:sp>
        <p:nvSpPr>
          <p:cNvPr id="3" name="Content Placeholder 2">
            <a:extLst>
              <a:ext uri="{FF2B5EF4-FFF2-40B4-BE49-F238E27FC236}">
                <a16:creationId xmlns:a16="http://schemas.microsoft.com/office/drawing/2014/main" id="{6C05F23D-7E3A-2C95-CF18-90E118A528B5}"/>
              </a:ext>
            </a:extLst>
          </p:cNvPr>
          <p:cNvSpPr>
            <a:spLocks noGrp="1"/>
          </p:cNvSpPr>
          <p:nvPr>
            <p:ph idx="1"/>
          </p:nvPr>
        </p:nvSpPr>
        <p:spPr>
          <a:xfrm>
            <a:off x="6206129" y="1101732"/>
            <a:ext cx="5299585" cy="5437964"/>
          </a:xfrm>
        </p:spPr>
        <p:txBody>
          <a:bodyPr>
            <a:noAutofit/>
          </a:bodyPr>
          <a:lstStyle/>
          <a:p>
            <a:pPr algn="just">
              <a:spcBef>
                <a:spcPts val="600"/>
              </a:spcBef>
              <a:spcAft>
                <a:spcPts val="600"/>
              </a:spcAft>
            </a:pPr>
            <a:r>
              <a:rPr lang="tr-TR" sz="1600" dirty="0">
                <a:latin typeface="Times New Roman" panose="02020603050405020304" pitchFamily="18" charset="0"/>
                <a:ea typeface="Calibri Light" panose="020F0302020204030204" pitchFamily="34" charset="0"/>
                <a:cs typeface="Times New Roman" panose="02020603050405020304" pitchFamily="18" charset="0"/>
              </a:rPr>
              <a:t>Fakültemiz öğrencilerine çalışma hayatı ile ilgili tecrübe kazanmalarını amaçlayan isteğe bağlı staj imkanı sunulmaktadır. Staj yaz dönemlerinde yapılabilmektedir ve ikinci ve üçüncü sınıf öğrencileri bu imkandan yararlanmaktadır. Staj süresince öğrencilerimizin iş kazası ve meslek hastalıkları sigortası Fakültemiz tarafından karşılanmaktadır. Ayrıca staj öncesinde iş sağlığı ve güvenliği eğitimi zorunlu olup, Fakültemiz ücretsiz olarak bu eğitimi sağlamaktadır. </a:t>
            </a:r>
          </a:p>
          <a:p>
            <a:pPr algn="just">
              <a:spcBef>
                <a:spcPts val="600"/>
              </a:spcBef>
              <a:spcAft>
                <a:spcPts val="600"/>
              </a:spcAft>
            </a:pPr>
            <a:r>
              <a:rPr lang="tr-TR" sz="1600" dirty="0">
                <a:latin typeface="Times New Roman" panose="02020603050405020304" pitchFamily="18" charset="0"/>
                <a:ea typeface="Calibri Light" panose="020F0302020204030204" pitchFamily="34" charset="0"/>
                <a:cs typeface="Times New Roman" panose="02020603050405020304" pitchFamily="18" charset="0"/>
              </a:rPr>
              <a:t>Cumhurbaşkanlığı İnsan Kaynakları Ofisi’nin ‘Ulusal Staj’ Programı bir diğer staj seçeneğidir. Fakültemiz tüm sınıflarına açıktır ve ara dönemde de öğrencilerimiz bu stajdan faydalanabilmektedir.  </a:t>
            </a:r>
          </a:p>
          <a:p>
            <a:pPr algn="just">
              <a:spcBef>
                <a:spcPts val="600"/>
              </a:spcBef>
              <a:spcAft>
                <a:spcPts val="600"/>
              </a:spcAft>
            </a:pPr>
            <a:r>
              <a:rPr lang="tr-TR" sz="1600" dirty="0">
                <a:latin typeface="Times New Roman" panose="02020603050405020304" pitchFamily="18" charset="0"/>
                <a:ea typeface="Calibri Light" panose="020F0302020204030204" pitchFamily="34" charset="0"/>
                <a:cs typeface="Times New Roman" panose="02020603050405020304" pitchFamily="18" charset="0"/>
              </a:rPr>
              <a:t>Staj süreci ile ilgili bilgiler ve belgeler Fakültemizin internet sayfasında staj sekmesinde yer almaktadır. https://biibf.comu.edu.tr/staj-r25.html . </a:t>
            </a:r>
          </a:p>
          <a:p>
            <a:pPr algn="just">
              <a:spcBef>
                <a:spcPts val="600"/>
              </a:spcBef>
              <a:spcAft>
                <a:spcPts val="600"/>
              </a:spcAft>
            </a:pPr>
            <a:r>
              <a:rPr lang="tr-TR" sz="1600" dirty="0">
                <a:latin typeface="Times New Roman" panose="02020603050405020304" pitchFamily="18" charset="0"/>
                <a:ea typeface="Calibri Light" panose="020F0302020204030204" pitchFamily="34" charset="0"/>
                <a:cs typeface="Times New Roman" panose="02020603050405020304" pitchFamily="18" charset="0"/>
              </a:rPr>
              <a:t>Cumhurbaşkanlığı İnsan Kaynakları Ofisi’nin sunduğu Ulusal Staj Programı ile ilgili bilgiler ise</a:t>
            </a:r>
          </a:p>
          <a:p>
            <a:pPr algn="just">
              <a:spcBef>
                <a:spcPts val="600"/>
              </a:spcBef>
              <a:spcAft>
                <a:spcPts val="600"/>
              </a:spcAft>
            </a:pPr>
            <a:r>
              <a:rPr lang="tr-TR" sz="1600" dirty="0">
                <a:latin typeface="Times New Roman" panose="02020603050405020304" pitchFamily="18" charset="0"/>
                <a:ea typeface="Calibri Light" panose="020F0302020204030204" pitchFamily="34" charset="0"/>
                <a:cs typeface="Times New Roman" panose="02020603050405020304" pitchFamily="18" charset="0"/>
              </a:rPr>
              <a:t> </a:t>
            </a:r>
            <a:r>
              <a:rPr lang="tr-TR" sz="1600" dirty="0">
                <a:latin typeface="Times New Roman" panose="02020603050405020304" pitchFamily="18" charset="0"/>
                <a:ea typeface="Calibri Light" panose="020F0302020204030204" pitchFamily="34" charset="0"/>
                <a:cs typeface="Times New Roman" panose="02020603050405020304" pitchFamily="18" charset="0"/>
                <a:hlinkClick r:id="rId6"/>
              </a:rPr>
              <a:t>https://kariyerkapisi.cbiko.gov.tr/ulusalstajprogrami</a:t>
            </a:r>
            <a:r>
              <a:rPr lang="tr-TR" sz="1600" dirty="0">
                <a:latin typeface="Times New Roman" panose="02020603050405020304" pitchFamily="18" charset="0"/>
                <a:ea typeface="Calibri Light" panose="020F0302020204030204" pitchFamily="34" charset="0"/>
                <a:cs typeface="Times New Roman" panose="02020603050405020304" pitchFamily="18" charset="0"/>
              </a:rPr>
              <a:t> sayfasında yer almaktadır. </a:t>
            </a:r>
          </a:p>
          <a:p>
            <a:endParaRPr lang="tr-TR" sz="1600" dirty="0"/>
          </a:p>
        </p:txBody>
      </p:sp>
      <p:grpSp>
        <p:nvGrpSpPr>
          <p:cNvPr id="17"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79463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64A6-C798-CF09-4E72-781224E4D9C5}"/>
              </a:ext>
            </a:extLst>
          </p:cNvPr>
          <p:cNvSpPr>
            <a:spLocks noGrp="1"/>
          </p:cNvSpPr>
          <p:nvPr>
            <p:ph type="title"/>
          </p:nvPr>
        </p:nvSpPr>
        <p:spPr>
          <a:xfrm>
            <a:off x="1069848" y="484632"/>
            <a:ext cx="10058400" cy="592153"/>
          </a:xfrm>
        </p:spPr>
        <p:txBody>
          <a:bodyPr>
            <a:normAutofit fontScale="90000"/>
          </a:bodyPr>
          <a:lstStyle/>
          <a:p>
            <a:r>
              <a:rPr lang="tr-TR" sz="4400" dirty="0">
                <a:effectLst/>
                <a:latin typeface="Times New Roman" panose="02020603050405020304" pitchFamily="18" charset="0"/>
                <a:ea typeface="Calibri Light" panose="020F0302020204030204" pitchFamily="34" charset="0"/>
                <a:cs typeface="Times New Roman" panose="02020603050405020304" pitchFamily="18" charset="0"/>
              </a:rPr>
              <a:t>ERASMUS, FARABİ VE MEVALANA DEĞİŞİM PROGRAMLARI</a:t>
            </a:r>
            <a:endParaRPr lang="tr-TR" sz="44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1583DAD8-0DD8-139B-E7EE-A9891DC6D478}"/>
              </a:ext>
            </a:extLst>
          </p:cNvPr>
          <p:cNvGraphicFramePr>
            <a:graphicFrameLocks noGrp="1"/>
          </p:cNvGraphicFramePr>
          <p:nvPr>
            <p:ph idx="1"/>
            <p:extLst>
              <p:ext uri="{D42A27DB-BD31-4B8C-83A1-F6EECF244321}">
                <p14:modId xmlns:p14="http://schemas.microsoft.com/office/powerpoint/2010/main" val="1020947308"/>
              </p:ext>
            </p:extLst>
          </p:nvPr>
        </p:nvGraphicFramePr>
        <p:xfrm>
          <a:off x="462987" y="2093976"/>
          <a:ext cx="10972800" cy="4607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4860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B12966-3819-014F-B449-58E3F850483D}"/>
              </a:ext>
            </a:extLst>
          </p:cNvPr>
          <p:cNvSpPr>
            <a:spLocks noGrp="1"/>
          </p:cNvSpPr>
          <p:nvPr>
            <p:ph type="title"/>
          </p:nvPr>
        </p:nvSpPr>
        <p:spPr>
          <a:xfrm>
            <a:off x="1069848" y="484632"/>
            <a:ext cx="10058400" cy="684411"/>
          </a:xfrm>
        </p:spPr>
        <p:txBody>
          <a:bodyPr>
            <a:normAutofit fontScale="90000"/>
          </a:bodyPr>
          <a:lstStyle/>
          <a:p>
            <a:r>
              <a:rPr lang="tr-TR" sz="4400" dirty="0">
                <a:effectLst/>
                <a:latin typeface="Times New Roman" panose="02020603050405020304" pitchFamily="18" charset="0"/>
                <a:ea typeface="Calibri Light" panose="020F0302020204030204" pitchFamily="34" charset="0"/>
                <a:cs typeface="Times New Roman" panose="02020603050405020304" pitchFamily="18" charset="0"/>
              </a:rPr>
              <a:t>ERASMUS, FARABİ VE MEVALANA DEĞİŞİM PROGRAMLARI</a:t>
            </a:r>
            <a:endParaRPr lang="tr-TR" sz="44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56055551-DA6F-EB4F-5ABF-787FA60834F4}"/>
              </a:ext>
            </a:extLst>
          </p:cNvPr>
          <p:cNvGraphicFramePr>
            <a:graphicFrameLocks noGrp="1"/>
          </p:cNvGraphicFramePr>
          <p:nvPr>
            <p:ph idx="1"/>
            <p:extLst>
              <p:ext uri="{D42A27DB-BD31-4B8C-83A1-F6EECF244321}">
                <p14:modId xmlns:p14="http://schemas.microsoft.com/office/powerpoint/2010/main" val="3709477955"/>
              </p:ext>
            </p:extLst>
          </p:nvPr>
        </p:nvGraphicFramePr>
        <p:xfrm>
          <a:off x="1069975" y="2385390"/>
          <a:ext cx="10058400" cy="4177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777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74B6-3AEB-DF76-A061-26E030537E60}"/>
              </a:ext>
            </a:extLst>
          </p:cNvPr>
          <p:cNvSpPr>
            <a:spLocks noGrp="1"/>
          </p:cNvSpPr>
          <p:nvPr>
            <p:ph type="title"/>
          </p:nvPr>
        </p:nvSpPr>
        <p:spPr>
          <a:xfrm>
            <a:off x="1069848" y="484632"/>
            <a:ext cx="10058400" cy="1609344"/>
          </a:xfrm>
        </p:spPr>
        <p:txBody>
          <a:bodyPr>
            <a:normAutofit/>
          </a:bodyPr>
          <a:lstStyle/>
          <a:p>
            <a:pPr marL="0" marR="0" lvl="0" indent="0" defTabSz="914400" rtl="0" eaLnBrk="0" fontAlgn="base" latinLnBrk="0" hangingPunct="0">
              <a:spcBef>
                <a:spcPct val="0"/>
              </a:spcBef>
              <a:spcAft>
                <a:spcPct val="0"/>
              </a:spcAft>
              <a:buClrTx/>
              <a:buSzTx/>
              <a:buFontTx/>
              <a:buNone/>
              <a:tabLst>
                <a:tab pos="900113" algn="l"/>
              </a:tabLst>
            </a:pPr>
            <a:r>
              <a:rPr lang="tr-TR" altLang="tr-TR" b="0" dirty="0">
                <a:latin typeface="Calibri" panose="020F0502020204030204" pitchFamily="34" charset="0"/>
                <a:cs typeface="Times New Roman" panose="02020603050405020304" pitchFamily="18" charset="0"/>
              </a:rPr>
              <a:t>ÖĞRENCİ HAREKETLİLİĞİ</a:t>
            </a:r>
            <a:endParaRPr kumimoji="0" lang="tr-TR" altLang="tr-TR" b="0" i="0" u="none" strike="noStrike" cap="none" normalizeH="0" baseline="0" dirty="0">
              <a:ln>
                <a:noFill/>
              </a:ln>
              <a:effectLst/>
              <a:latin typeface="Arial" panose="020B0604020202020204" pitchFamily="34" charset="0"/>
            </a:endParaRPr>
          </a:p>
        </p:txBody>
      </p:sp>
      <p:graphicFrame>
        <p:nvGraphicFramePr>
          <p:cNvPr id="6" name="Content Placeholder 5">
            <a:extLst>
              <a:ext uri="{FF2B5EF4-FFF2-40B4-BE49-F238E27FC236}">
                <a16:creationId xmlns:a16="http://schemas.microsoft.com/office/drawing/2014/main" id="{99C336C8-3976-9542-8028-11A289D42507}"/>
              </a:ext>
            </a:extLst>
          </p:cNvPr>
          <p:cNvGraphicFramePr>
            <a:graphicFrameLocks noGrp="1"/>
          </p:cNvGraphicFramePr>
          <p:nvPr>
            <p:ph idx="1"/>
          </p:nvPr>
        </p:nvGraphicFramePr>
        <p:xfrm>
          <a:off x="1069975" y="2419596"/>
          <a:ext cx="10058405" cy="3549436"/>
        </p:xfrm>
        <a:graphic>
          <a:graphicData uri="http://schemas.openxmlformats.org/drawingml/2006/table">
            <a:tbl>
              <a:tblPr firstRow="1" firstCol="1" bandRow="1"/>
              <a:tblGrid>
                <a:gridCol w="2141005">
                  <a:extLst>
                    <a:ext uri="{9D8B030D-6E8A-4147-A177-3AD203B41FA5}">
                      <a16:colId xmlns:a16="http://schemas.microsoft.com/office/drawing/2014/main" val="4117478141"/>
                    </a:ext>
                  </a:extLst>
                </a:gridCol>
                <a:gridCol w="996433">
                  <a:extLst>
                    <a:ext uri="{9D8B030D-6E8A-4147-A177-3AD203B41FA5}">
                      <a16:colId xmlns:a16="http://schemas.microsoft.com/office/drawing/2014/main" val="2243352904"/>
                    </a:ext>
                  </a:extLst>
                </a:gridCol>
                <a:gridCol w="982917">
                  <a:extLst>
                    <a:ext uri="{9D8B030D-6E8A-4147-A177-3AD203B41FA5}">
                      <a16:colId xmlns:a16="http://schemas.microsoft.com/office/drawing/2014/main" val="3905491152"/>
                    </a:ext>
                  </a:extLst>
                </a:gridCol>
                <a:gridCol w="996433">
                  <a:extLst>
                    <a:ext uri="{9D8B030D-6E8A-4147-A177-3AD203B41FA5}">
                      <a16:colId xmlns:a16="http://schemas.microsoft.com/office/drawing/2014/main" val="2037189100"/>
                    </a:ext>
                  </a:extLst>
                </a:gridCol>
                <a:gridCol w="982917">
                  <a:extLst>
                    <a:ext uri="{9D8B030D-6E8A-4147-A177-3AD203B41FA5}">
                      <a16:colId xmlns:a16="http://schemas.microsoft.com/office/drawing/2014/main" val="1643404967"/>
                    </a:ext>
                  </a:extLst>
                </a:gridCol>
                <a:gridCol w="996433">
                  <a:extLst>
                    <a:ext uri="{9D8B030D-6E8A-4147-A177-3AD203B41FA5}">
                      <a16:colId xmlns:a16="http://schemas.microsoft.com/office/drawing/2014/main" val="2209461058"/>
                    </a:ext>
                  </a:extLst>
                </a:gridCol>
                <a:gridCol w="982917">
                  <a:extLst>
                    <a:ext uri="{9D8B030D-6E8A-4147-A177-3AD203B41FA5}">
                      <a16:colId xmlns:a16="http://schemas.microsoft.com/office/drawing/2014/main" val="1844826718"/>
                    </a:ext>
                  </a:extLst>
                </a:gridCol>
                <a:gridCol w="996433">
                  <a:extLst>
                    <a:ext uri="{9D8B030D-6E8A-4147-A177-3AD203B41FA5}">
                      <a16:colId xmlns:a16="http://schemas.microsoft.com/office/drawing/2014/main" val="1918494707"/>
                    </a:ext>
                  </a:extLst>
                </a:gridCol>
                <a:gridCol w="982917">
                  <a:extLst>
                    <a:ext uri="{9D8B030D-6E8A-4147-A177-3AD203B41FA5}">
                      <a16:colId xmlns:a16="http://schemas.microsoft.com/office/drawing/2014/main" val="3742257514"/>
                    </a:ext>
                  </a:extLst>
                </a:gridCol>
              </a:tblGrid>
              <a:tr h="626626">
                <a:tc rowSpan="2">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Akademik Yıl</a:t>
                      </a:r>
                      <a:endParaRPr lang="tr-TR" sz="3100" b="0" i="0" u="none" strike="noStrike">
                        <a:effectLst/>
                        <a:latin typeface="Arial" panose="020B0604020202020204" pitchFamily="34" charset="0"/>
                      </a:endParaRPr>
                    </a:p>
                  </a:txBody>
                  <a:tcPr marL="155709" marR="155709" marT="77855" marB="77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Erasmus</a:t>
                      </a:r>
                      <a:endParaRPr lang="tr-TR" sz="3100" b="0" i="0" u="none" strike="noStrike">
                        <a:effectLst/>
                        <a:latin typeface="Arial" panose="020B0604020202020204" pitchFamily="34" charset="0"/>
                      </a:endParaRPr>
                    </a:p>
                  </a:txBody>
                  <a:tcPr marL="155709" marR="155709" marT="77855" marB="77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gridSpan="2">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Farabi</a:t>
                      </a:r>
                      <a:endParaRPr lang="tr-TR" sz="3100" b="0" i="0" u="none" strike="noStrike">
                        <a:effectLst/>
                        <a:latin typeface="Arial" panose="020B0604020202020204" pitchFamily="34" charset="0"/>
                      </a:endParaRPr>
                    </a:p>
                  </a:txBody>
                  <a:tcPr marL="155709" marR="155709" marT="77855" marB="77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gridSpan="2">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Mevlana</a:t>
                      </a:r>
                      <a:endParaRPr lang="tr-TR" sz="3100" b="0" i="0" u="none" strike="noStrike">
                        <a:effectLst/>
                        <a:latin typeface="Arial" panose="020B0604020202020204" pitchFamily="34" charset="0"/>
                      </a:endParaRPr>
                    </a:p>
                  </a:txBody>
                  <a:tcPr marL="155709" marR="155709" marT="77855" marB="77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gridSpan="2">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Diğer</a:t>
                      </a:r>
                      <a:endParaRPr lang="tr-TR" sz="3100" b="0" i="0" u="none" strike="noStrike">
                        <a:effectLst/>
                        <a:latin typeface="Arial" panose="020B0604020202020204" pitchFamily="34" charset="0"/>
                      </a:endParaRPr>
                    </a:p>
                  </a:txBody>
                  <a:tcPr marL="155709" marR="155709" marT="77855" marB="77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extLst>
                  <a:ext uri="{0D108BD9-81ED-4DB2-BD59-A6C34878D82A}">
                    <a16:rowId xmlns:a16="http://schemas.microsoft.com/office/drawing/2014/main" val="2461860899"/>
                  </a:ext>
                </a:extLst>
              </a:tr>
              <a:tr h="487135">
                <a:tc vMerge="1">
                  <a:txBody>
                    <a:bodyPr/>
                    <a:lstStyle/>
                    <a:p>
                      <a:endParaRPr lang="tr-TR"/>
                    </a:p>
                  </a:txBody>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Giden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Gelen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Giden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Gelen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Giden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Gelen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Giden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Gelen</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7020230"/>
                  </a:ext>
                </a:extLst>
              </a:tr>
              <a:tr h="487135">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2023</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441000"/>
                  </a:ext>
                </a:extLst>
              </a:tr>
              <a:tr h="487135">
                <a:tc>
                  <a:txBody>
                    <a:bodyPr/>
                    <a:lstStyle/>
                    <a:p>
                      <a:pPr algn="ctr" fontAlgn="ctr">
                        <a:lnSpc>
                          <a:spcPct val="150000"/>
                        </a:lnSpc>
                        <a:spcBef>
                          <a:spcPts val="0"/>
                        </a:spcBef>
                        <a:spcAft>
                          <a:spcPts val="800"/>
                        </a:spcAft>
                      </a:pPr>
                      <a:r>
                        <a:rPr lang="tr-TR" sz="19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2022</a:t>
                      </a:r>
                      <a:endParaRPr lang="tr-TR" sz="3100" b="0" i="0" u="none" strike="noStrike" dirty="0">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4614580"/>
                  </a:ext>
                </a:extLst>
              </a:tr>
              <a:tr h="487135">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754754"/>
                  </a:ext>
                </a:extLst>
              </a:tr>
              <a:tr h="487135">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094539"/>
                  </a:ext>
                </a:extLst>
              </a:tr>
              <a:tr h="487135">
                <a:tc>
                  <a:txBody>
                    <a:bodyPr/>
                    <a:lstStyle/>
                    <a:p>
                      <a:pPr algn="ct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50000"/>
                        </a:lnSpc>
                        <a:spcBef>
                          <a:spcPts val="0"/>
                        </a:spcBef>
                        <a:spcAft>
                          <a:spcPts val="800"/>
                        </a:spcAft>
                      </a:pPr>
                      <a:r>
                        <a:rPr lang="tr-TR" sz="1900" b="0" i="0"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tr-TR" sz="3100" b="0" i="0" u="none" strike="noStrike" dirty="0">
                        <a:effectLst/>
                        <a:latin typeface="Arial" panose="020B0604020202020204" pitchFamily="34" charset="0"/>
                      </a:endParaRPr>
                    </a:p>
                  </a:txBody>
                  <a:tcPr marL="116782" marR="116782" marT="162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906953"/>
                  </a:ext>
                </a:extLst>
              </a:tr>
            </a:tbl>
          </a:graphicData>
        </a:graphic>
      </p:graphicFrame>
    </p:spTree>
    <p:extLst>
      <p:ext uri="{BB962C8B-B14F-4D97-AF65-F5344CB8AC3E}">
        <p14:creationId xmlns:p14="http://schemas.microsoft.com/office/powerpoint/2010/main" val="336138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35F9-9662-E67A-BE9F-6DFC4F505208}"/>
              </a:ext>
            </a:extLst>
          </p:cNvPr>
          <p:cNvSpPr>
            <a:spLocks noGrp="1"/>
          </p:cNvSpPr>
          <p:nvPr>
            <p:ph type="title"/>
          </p:nvPr>
        </p:nvSpPr>
        <p:spPr>
          <a:xfrm>
            <a:off x="1069848" y="484632"/>
            <a:ext cx="10058400" cy="1609344"/>
          </a:xfrm>
        </p:spPr>
        <p:txBody>
          <a:bodyPr>
            <a:normAutofit/>
          </a:bodyPr>
          <a:lstStyle/>
          <a:p>
            <a:r>
              <a:rPr lang="en-US" kern="1200">
                <a:latin typeface="+mj-lt"/>
                <a:ea typeface="+mj-ea"/>
                <a:cs typeface="+mj-cs"/>
              </a:rPr>
              <a:t>LİSANSÜSTÜ PROGRAMLARI</a:t>
            </a:r>
            <a:endParaRPr lang="tr-TR"/>
          </a:p>
        </p:txBody>
      </p:sp>
      <p:sp>
        <p:nvSpPr>
          <p:cNvPr id="23" name="Rectangle 2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FF6AF588-45BB-C5A5-E89F-807C00559598}"/>
              </a:ext>
            </a:extLst>
          </p:cNvPr>
          <p:cNvGraphicFramePr>
            <a:graphicFrameLocks noGrp="1"/>
          </p:cNvGraphicFramePr>
          <p:nvPr>
            <p:ph idx="1"/>
            <p:extLst>
              <p:ext uri="{D42A27DB-BD31-4B8C-83A1-F6EECF244321}">
                <p14:modId xmlns:p14="http://schemas.microsoft.com/office/powerpoint/2010/main" val="238751547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97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3" name="Oval 12">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5" name="Rectangle 14">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9" name="Rectangle 18">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1 Tablo">
            <a:extLst>
              <a:ext uri="{FF2B5EF4-FFF2-40B4-BE49-F238E27FC236}">
                <a16:creationId xmlns:a16="http://schemas.microsoft.com/office/drawing/2014/main" id="{811A9BA7-381B-D345-FEEE-6D29FBB290EE}"/>
              </a:ext>
            </a:extLst>
          </p:cNvPr>
          <p:cNvGraphicFramePr>
            <a:graphicFrameLocks noGrp="1"/>
          </p:cNvGraphicFramePr>
          <p:nvPr>
            <p:extLst>
              <p:ext uri="{D42A27DB-BD31-4B8C-83A1-F6EECF244321}">
                <p14:modId xmlns:p14="http://schemas.microsoft.com/office/powerpoint/2010/main" val="4282721620"/>
              </p:ext>
            </p:extLst>
          </p:nvPr>
        </p:nvGraphicFramePr>
        <p:xfrm>
          <a:off x="796201" y="1113181"/>
          <a:ext cx="10599601" cy="4631646"/>
        </p:xfrm>
        <a:graphic>
          <a:graphicData uri="http://schemas.openxmlformats.org/drawingml/2006/table">
            <a:tbl>
              <a:tblPr firstRow="1" bandRow="1"/>
              <a:tblGrid>
                <a:gridCol w="1476189">
                  <a:extLst>
                    <a:ext uri="{9D8B030D-6E8A-4147-A177-3AD203B41FA5}">
                      <a16:colId xmlns:a16="http://schemas.microsoft.com/office/drawing/2014/main" val="20000"/>
                    </a:ext>
                  </a:extLst>
                </a:gridCol>
                <a:gridCol w="788280">
                  <a:extLst>
                    <a:ext uri="{9D8B030D-6E8A-4147-A177-3AD203B41FA5}">
                      <a16:colId xmlns:a16="http://schemas.microsoft.com/office/drawing/2014/main" val="20001"/>
                    </a:ext>
                  </a:extLst>
                </a:gridCol>
                <a:gridCol w="5447309">
                  <a:extLst>
                    <a:ext uri="{9D8B030D-6E8A-4147-A177-3AD203B41FA5}">
                      <a16:colId xmlns:a16="http://schemas.microsoft.com/office/drawing/2014/main" val="20002"/>
                    </a:ext>
                  </a:extLst>
                </a:gridCol>
                <a:gridCol w="584682">
                  <a:extLst>
                    <a:ext uri="{9D8B030D-6E8A-4147-A177-3AD203B41FA5}">
                      <a16:colId xmlns:a16="http://schemas.microsoft.com/office/drawing/2014/main" val="20003"/>
                    </a:ext>
                  </a:extLst>
                </a:gridCol>
                <a:gridCol w="612446">
                  <a:extLst>
                    <a:ext uri="{9D8B030D-6E8A-4147-A177-3AD203B41FA5}">
                      <a16:colId xmlns:a16="http://schemas.microsoft.com/office/drawing/2014/main" val="20004"/>
                    </a:ext>
                  </a:extLst>
                </a:gridCol>
                <a:gridCol w="612446">
                  <a:extLst>
                    <a:ext uri="{9D8B030D-6E8A-4147-A177-3AD203B41FA5}">
                      <a16:colId xmlns:a16="http://schemas.microsoft.com/office/drawing/2014/main" val="20005"/>
                    </a:ext>
                  </a:extLst>
                </a:gridCol>
                <a:gridCol w="1078249">
                  <a:extLst>
                    <a:ext uri="{9D8B030D-6E8A-4147-A177-3AD203B41FA5}">
                      <a16:colId xmlns:a16="http://schemas.microsoft.com/office/drawing/2014/main" val="20006"/>
                    </a:ext>
                  </a:extLst>
                </a:gridCol>
              </a:tblGrid>
              <a:tr h="959496">
                <a:tc>
                  <a:txBody>
                    <a:bodyPr/>
                    <a:lstStyle/>
                    <a:p>
                      <a:pPr>
                        <a:spcAft>
                          <a:spcPts val="0"/>
                        </a:spcAft>
                      </a:pPr>
                      <a:r>
                        <a:rPr lang="tr-TR" sz="1900" kern="150">
                          <a:latin typeface="Times New Roman"/>
                          <a:ea typeface="Times New Roman"/>
                          <a:cs typeface="Times New Roman"/>
                        </a:rPr>
                        <a:t>Kodu</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Z/S</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İKTİSAT</a:t>
                      </a:r>
                      <a:r>
                        <a:rPr lang="tr-TR" sz="1900" kern="150" baseline="0">
                          <a:latin typeface="Times New Roman"/>
                          <a:ea typeface="Times New Roman"/>
                          <a:cs typeface="Times New Roman"/>
                        </a:rPr>
                        <a:t>  YL TEZLİ PROGRAM GÜZ DÖNEMİ</a:t>
                      </a:r>
                    </a:p>
                    <a:p>
                      <a:pPr>
                        <a:spcAft>
                          <a:spcPts val="0"/>
                        </a:spcAft>
                      </a:pPr>
                      <a:endParaRPr lang="tr-TR" sz="1900" kern="150" baseline="0">
                        <a:latin typeface="Times New Roman"/>
                        <a:ea typeface="Times New Roman"/>
                        <a:cs typeface="Times New Roman"/>
                      </a:endParaRPr>
                    </a:p>
                    <a:p>
                      <a:pPr>
                        <a:spcAft>
                          <a:spcPts val="0"/>
                        </a:spcAft>
                      </a:pPr>
                      <a:r>
                        <a:rPr lang="tr-TR" sz="1900" kern="150">
                          <a:latin typeface="Times New Roman"/>
                          <a:ea typeface="Times New Roman"/>
                          <a:cs typeface="Times New Roman"/>
                        </a:rPr>
                        <a:t>Dersin Adı</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T</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U</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K</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AKTS</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7215">
                <a:tc>
                  <a:txBody>
                    <a:bodyPr/>
                    <a:lstStyle/>
                    <a:p>
                      <a:pPr>
                        <a:spcAft>
                          <a:spcPts val="0"/>
                        </a:spcAft>
                      </a:pPr>
                      <a:endParaRPr lang="tr-TR" sz="19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Z</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Bilimsel Araştırma Teknikleri I</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215">
                <a:tc>
                  <a:txBody>
                    <a:bodyPr/>
                    <a:lstStyle/>
                    <a:p>
                      <a:pPr>
                        <a:spcAft>
                          <a:spcPts val="0"/>
                        </a:spcAft>
                      </a:pPr>
                      <a:r>
                        <a:rPr lang="tr-TR" sz="1900" kern="150">
                          <a:latin typeface="Times New Roman"/>
                          <a:ea typeface="Times New Roman"/>
                          <a:cs typeface="Times New Roman"/>
                        </a:rPr>
                        <a:t>İKTS5003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Mikro İktisadi Analiz I</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7215">
                <a:tc>
                  <a:txBody>
                    <a:bodyPr/>
                    <a:lstStyle/>
                    <a:p>
                      <a:pPr>
                        <a:spcAft>
                          <a:spcPts val="0"/>
                        </a:spcAft>
                      </a:pPr>
                      <a:r>
                        <a:rPr lang="tr-TR" sz="1900" kern="150">
                          <a:latin typeface="Times New Roman"/>
                          <a:ea typeface="Times New Roman"/>
                          <a:cs typeface="Times New Roman"/>
                        </a:rPr>
                        <a:t>İKTS5005</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Makro İktisadi Analiz I</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215">
                <a:tc>
                  <a:txBody>
                    <a:bodyPr/>
                    <a:lstStyle/>
                    <a:p>
                      <a:pPr>
                        <a:spcAft>
                          <a:spcPts val="0"/>
                        </a:spcAft>
                      </a:pPr>
                      <a:r>
                        <a:rPr lang="tr-TR" sz="1900" kern="150">
                          <a:latin typeface="Times New Roman"/>
                          <a:ea typeface="Times New Roman"/>
                          <a:cs typeface="Times New Roman"/>
                        </a:rPr>
                        <a:t>İKTS5007</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Teorik İktisat Politikası  </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119284" marR="1192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215">
                <a:tc>
                  <a:txBody>
                    <a:bodyPr/>
                    <a:lstStyle/>
                    <a:p>
                      <a:pPr>
                        <a:spcAft>
                          <a:spcPts val="0"/>
                        </a:spcAft>
                      </a:pPr>
                      <a:r>
                        <a:rPr lang="tr-TR" sz="1900" kern="150">
                          <a:latin typeface="Times New Roman"/>
                          <a:ea typeface="Times New Roman"/>
                          <a:cs typeface="Times New Roman"/>
                        </a:rPr>
                        <a:t>İKTS5023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Büyüme Teorisi</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215">
                <a:tc>
                  <a:txBody>
                    <a:bodyPr/>
                    <a:lstStyle/>
                    <a:p>
                      <a:pPr>
                        <a:spcAft>
                          <a:spcPts val="0"/>
                        </a:spcAft>
                      </a:pPr>
                      <a:r>
                        <a:rPr lang="tr-TR" sz="1900" kern="150">
                          <a:latin typeface="Times New Roman"/>
                          <a:ea typeface="Times New Roman"/>
                          <a:cs typeface="Times New Roman"/>
                        </a:rPr>
                        <a:t>İKTS5015</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Küreselleşme</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7215">
                <a:tc>
                  <a:txBody>
                    <a:bodyPr/>
                    <a:lstStyle/>
                    <a:p>
                      <a:pPr>
                        <a:spcAft>
                          <a:spcPts val="0"/>
                        </a:spcAft>
                      </a:pPr>
                      <a:endParaRPr lang="tr-TR" sz="19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İktisadi Düşünce Analizi</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7215">
                <a:tc>
                  <a:txBody>
                    <a:bodyPr/>
                    <a:lstStyle/>
                    <a:p>
                      <a:pPr>
                        <a:spcAft>
                          <a:spcPts val="0"/>
                        </a:spcAft>
                      </a:pPr>
                      <a:r>
                        <a:rPr lang="tr-TR" sz="1900" kern="150">
                          <a:latin typeface="Times New Roman"/>
                          <a:ea typeface="Times New Roman"/>
                          <a:cs typeface="Times New Roman"/>
                        </a:rPr>
                        <a:t>İKTS5019</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Enflasyon Hedeflemesi</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0</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3</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6</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7215">
                <a:tc>
                  <a:txBody>
                    <a:bodyPr/>
                    <a:lstStyle/>
                    <a:p>
                      <a:pPr>
                        <a:spcAft>
                          <a:spcPts val="0"/>
                        </a:spcAft>
                      </a:pPr>
                      <a:endParaRPr lang="tr-TR" sz="19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b="1" kern="150">
                          <a:solidFill>
                            <a:srgbClr val="FF0000"/>
                          </a:solidFill>
                          <a:latin typeface="Times New Roman"/>
                          <a:ea typeface="Times New Roman"/>
                          <a:cs typeface="Times New Roman"/>
                        </a:rPr>
                        <a:t>S</a:t>
                      </a:r>
                      <a:endParaRPr lang="tr-TR" sz="1700" b="1" kern="150">
                        <a:solidFill>
                          <a:srgbClr val="FF0000"/>
                        </a:solidFill>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b="1" kern="150">
                          <a:solidFill>
                            <a:srgbClr val="FF0000"/>
                          </a:solidFill>
                          <a:latin typeface="Times New Roman"/>
                          <a:ea typeface="Times New Roman"/>
                          <a:cs typeface="Times New Roman"/>
                        </a:rPr>
                        <a:t>İktisadi Krizler</a:t>
                      </a:r>
                      <a:endParaRPr lang="tr-TR" sz="1700" b="1" kern="150">
                        <a:solidFill>
                          <a:srgbClr val="FF0000"/>
                        </a:solidFill>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b="1" kern="150">
                          <a:solidFill>
                            <a:srgbClr val="FF0000"/>
                          </a:solidFill>
                          <a:latin typeface="Times New Roman"/>
                          <a:ea typeface="SimSun"/>
                          <a:cs typeface="Times New Roman"/>
                        </a:rPr>
                        <a:t>3</a:t>
                      </a:r>
                      <a:endParaRPr lang="tr-TR" sz="2100" b="1" kern="150">
                        <a:solidFill>
                          <a:srgbClr val="FF0000"/>
                        </a:solidFill>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b="1" kern="150">
                          <a:solidFill>
                            <a:srgbClr val="FF0000"/>
                          </a:solidFill>
                          <a:latin typeface="Times New Roman"/>
                          <a:ea typeface="SimSun"/>
                          <a:cs typeface="Times New Roman"/>
                        </a:rPr>
                        <a:t>0</a:t>
                      </a:r>
                      <a:endParaRPr lang="tr-TR" sz="2100" b="1" kern="150">
                        <a:solidFill>
                          <a:srgbClr val="FF0000"/>
                        </a:solidFill>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b="1" kern="150">
                          <a:solidFill>
                            <a:srgbClr val="FF0000"/>
                          </a:solidFill>
                          <a:latin typeface="Times New Roman"/>
                          <a:ea typeface="SimSun"/>
                          <a:cs typeface="Times New Roman"/>
                        </a:rPr>
                        <a:t>3</a:t>
                      </a:r>
                      <a:endParaRPr lang="tr-TR" sz="2100" b="1" kern="150">
                        <a:solidFill>
                          <a:srgbClr val="FF0000"/>
                        </a:solidFill>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b="1" kern="150">
                          <a:solidFill>
                            <a:srgbClr val="FF0000"/>
                          </a:solidFill>
                          <a:latin typeface="Times New Roman"/>
                          <a:ea typeface="SimSun"/>
                          <a:cs typeface="Times New Roman"/>
                        </a:rPr>
                        <a:t>6</a:t>
                      </a:r>
                      <a:endParaRPr lang="tr-TR" sz="2100" b="1" kern="150">
                        <a:solidFill>
                          <a:srgbClr val="FF0000"/>
                        </a:solidFill>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7215">
                <a:tc>
                  <a:txBody>
                    <a:bodyPr/>
                    <a:lstStyle/>
                    <a:p>
                      <a:pPr>
                        <a:spcAft>
                          <a:spcPts val="0"/>
                        </a:spcAft>
                      </a:pPr>
                      <a:endParaRPr lang="tr-TR" sz="19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Times New Roman"/>
                          <a:cs typeface="Times New Roman"/>
                        </a:rPr>
                        <a:t>S</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900" kern="150">
                          <a:latin typeface="Times New Roman"/>
                          <a:ea typeface="Times New Roman"/>
                          <a:cs typeface="Times New Roman"/>
                        </a:rPr>
                        <a:t>Uluslararası İktisat Politikası</a:t>
                      </a:r>
                      <a:endParaRPr lang="tr-TR" sz="1700" kern="150">
                        <a:latin typeface="Times New Roman"/>
                        <a:ea typeface="Times New Roman"/>
                        <a:cs typeface="Times New Roman"/>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SimSun"/>
                          <a:cs typeface="Times New Roman"/>
                        </a:rPr>
                        <a:t>3</a:t>
                      </a:r>
                      <a:endParaRPr lang="tr-TR" sz="2100" kern="150">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SimSun"/>
                          <a:cs typeface="Times New Roman"/>
                        </a:rPr>
                        <a:t>0</a:t>
                      </a:r>
                      <a:endParaRPr lang="tr-TR" sz="2100" kern="150">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SimSun"/>
                          <a:cs typeface="Times New Roman"/>
                        </a:rPr>
                        <a:t>3</a:t>
                      </a:r>
                      <a:endParaRPr lang="tr-TR" sz="2100" kern="150">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900" kern="150">
                          <a:latin typeface="Times New Roman"/>
                          <a:ea typeface="SimSun"/>
                          <a:cs typeface="Times New Roman"/>
                        </a:rPr>
                        <a:t>6</a:t>
                      </a:r>
                      <a:endParaRPr lang="tr-TR" sz="2100" kern="150">
                        <a:latin typeface="Times New Roman"/>
                        <a:ea typeface="SimSun"/>
                        <a:cs typeface="Mangal"/>
                      </a:endParaRPr>
                    </a:p>
                  </a:txBody>
                  <a:tcPr marL="77313" marR="77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8380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1 Tablo">
            <a:extLst>
              <a:ext uri="{FF2B5EF4-FFF2-40B4-BE49-F238E27FC236}">
                <a16:creationId xmlns:a16="http://schemas.microsoft.com/office/drawing/2014/main" id="{281EBCAB-FDB2-F666-7CAF-82A660D6DFF2}"/>
              </a:ext>
            </a:extLst>
          </p:cNvPr>
          <p:cNvGraphicFramePr>
            <a:graphicFrameLocks noGrp="1"/>
          </p:cNvGraphicFramePr>
          <p:nvPr>
            <p:extLst>
              <p:ext uri="{D42A27DB-BD31-4B8C-83A1-F6EECF244321}">
                <p14:modId xmlns:p14="http://schemas.microsoft.com/office/powerpoint/2010/main" val="3902911219"/>
              </p:ext>
            </p:extLst>
          </p:nvPr>
        </p:nvGraphicFramePr>
        <p:xfrm>
          <a:off x="796201" y="1533820"/>
          <a:ext cx="10599600" cy="3790360"/>
        </p:xfrm>
        <a:graphic>
          <a:graphicData uri="http://schemas.openxmlformats.org/drawingml/2006/table">
            <a:tbl>
              <a:tblPr firstRow="1" bandRow="1"/>
              <a:tblGrid>
                <a:gridCol w="1470842">
                  <a:extLst>
                    <a:ext uri="{9D8B030D-6E8A-4147-A177-3AD203B41FA5}">
                      <a16:colId xmlns:a16="http://schemas.microsoft.com/office/drawing/2014/main" val="20000"/>
                    </a:ext>
                  </a:extLst>
                </a:gridCol>
                <a:gridCol w="838063">
                  <a:extLst>
                    <a:ext uri="{9D8B030D-6E8A-4147-A177-3AD203B41FA5}">
                      <a16:colId xmlns:a16="http://schemas.microsoft.com/office/drawing/2014/main" val="20001"/>
                    </a:ext>
                  </a:extLst>
                </a:gridCol>
                <a:gridCol w="5217677">
                  <a:extLst>
                    <a:ext uri="{9D8B030D-6E8A-4147-A177-3AD203B41FA5}">
                      <a16:colId xmlns:a16="http://schemas.microsoft.com/office/drawing/2014/main" val="20002"/>
                    </a:ext>
                  </a:extLst>
                </a:gridCol>
                <a:gridCol w="623764">
                  <a:extLst>
                    <a:ext uri="{9D8B030D-6E8A-4147-A177-3AD203B41FA5}">
                      <a16:colId xmlns:a16="http://schemas.microsoft.com/office/drawing/2014/main" val="20003"/>
                    </a:ext>
                  </a:extLst>
                </a:gridCol>
                <a:gridCol w="652988">
                  <a:extLst>
                    <a:ext uri="{9D8B030D-6E8A-4147-A177-3AD203B41FA5}">
                      <a16:colId xmlns:a16="http://schemas.microsoft.com/office/drawing/2014/main" val="20004"/>
                    </a:ext>
                  </a:extLst>
                </a:gridCol>
                <a:gridCol w="652988">
                  <a:extLst>
                    <a:ext uri="{9D8B030D-6E8A-4147-A177-3AD203B41FA5}">
                      <a16:colId xmlns:a16="http://schemas.microsoft.com/office/drawing/2014/main" val="20005"/>
                    </a:ext>
                  </a:extLst>
                </a:gridCol>
                <a:gridCol w="1143278">
                  <a:extLst>
                    <a:ext uri="{9D8B030D-6E8A-4147-A177-3AD203B41FA5}">
                      <a16:colId xmlns:a16="http://schemas.microsoft.com/office/drawing/2014/main" val="20006"/>
                    </a:ext>
                  </a:extLst>
                </a:gridCol>
              </a:tblGrid>
              <a:tr h="698224">
                <a:tc>
                  <a:txBody>
                    <a:bodyPr/>
                    <a:lstStyle/>
                    <a:p>
                      <a:pPr>
                        <a:spcAft>
                          <a:spcPts val="0"/>
                        </a:spcAft>
                      </a:pPr>
                      <a:r>
                        <a:rPr lang="tr-TR" sz="2000" kern="150">
                          <a:latin typeface="Times New Roman"/>
                          <a:ea typeface="Times New Roman"/>
                          <a:cs typeface="Times New Roman"/>
                        </a:rPr>
                        <a:t>Kodu</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Z/S</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İKTİSAT DOKTORA PROGRAMI     Dersin Adı</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T</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U</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K</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AKTS</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6517">
                <a:tc>
                  <a:txBody>
                    <a:bodyPr/>
                    <a:lstStyle/>
                    <a:p>
                      <a:pPr>
                        <a:spcAft>
                          <a:spcPts val="0"/>
                        </a:spcAft>
                      </a:pP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Z</a:t>
                      </a:r>
                      <a:endParaRPr lang="tr-TR" sz="1800" kern="150">
                        <a:latin typeface="Times New Roman"/>
                        <a:ea typeface="Times New Roman"/>
                        <a:cs typeface="Times New Roman"/>
                      </a:endParaRPr>
                    </a:p>
                  </a:txBody>
                  <a:tcPr marL="129729" marR="129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İktisat Araştırmaları Metodolojisi I</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20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20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20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20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6517">
                <a:tc>
                  <a:txBody>
                    <a:bodyPr/>
                    <a:lstStyle/>
                    <a:p>
                      <a:pPr>
                        <a:spcAft>
                          <a:spcPts val="0"/>
                        </a:spcAft>
                      </a:pPr>
                      <a:endParaRPr lang="tr-TR" sz="20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Uluslararası İktisat Teorisi</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129729" marR="1297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6517">
                <a:tc>
                  <a:txBody>
                    <a:bodyPr/>
                    <a:lstStyle/>
                    <a:p>
                      <a:pPr>
                        <a:spcAft>
                          <a:spcPts val="0"/>
                        </a:spcAft>
                      </a:pPr>
                      <a:r>
                        <a:rPr lang="tr-TR" sz="2000" kern="150">
                          <a:latin typeface="Times New Roman"/>
                          <a:ea typeface="Times New Roman"/>
                          <a:cs typeface="Times New Roman"/>
                        </a:rPr>
                        <a:t>İKTS6007</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İktisadi Kalkınma ve Büyüme Modelleri</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6517">
                <a:tc>
                  <a:txBody>
                    <a:bodyPr/>
                    <a:lstStyle/>
                    <a:p>
                      <a:pPr>
                        <a:spcAft>
                          <a:spcPts val="0"/>
                        </a:spcAft>
                      </a:pPr>
                      <a:endParaRPr lang="tr-TR" sz="20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Uluslararası Para Piyasaları</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6517">
                <a:tc>
                  <a:txBody>
                    <a:bodyPr/>
                    <a:lstStyle/>
                    <a:p>
                      <a:pPr>
                        <a:spcAft>
                          <a:spcPts val="0"/>
                        </a:spcAft>
                      </a:pPr>
                      <a:endParaRPr lang="tr-TR" sz="20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Kuramsal İktisat Politikaları</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6517">
                <a:tc>
                  <a:txBody>
                    <a:bodyPr/>
                    <a:lstStyle/>
                    <a:p>
                      <a:pPr>
                        <a:spcAft>
                          <a:spcPts val="0"/>
                        </a:spcAft>
                      </a:pPr>
                      <a:r>
                        <a:rPr lang="tr-TR" sz="2000" kern="150">
                          <a:latin typeface="Times New Roman"/>
                          <a:ea typeface="Times New Roman"/>
                          <a:cs typeface="Times New Roman"/>
                        </a:rPr>
                        <a:t>İKTS6013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İktisat Tarihi</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6517">
                <a:tc>
                  <a:txBody>
                    <a:bodyPr/>
                    <a:lstStyle/>
                    <a:p>
                      <a:pPr>
                        <a:spcAft>
                          <a:spcPts val="0"/>
                        </a:spcAft>
                      </a:pPr>
                      <a:endParaRPr lang="tr-TR" sz="20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S</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kern="150">
                          <a:latin typeface="Times New Roman"/>
                          <a:ea typeface="Times New Roman"/>
                          <a:cs typeface="Times New Roman"/>
                        </a:rPr>
                        <a:t>Çağdaş İktisadi Yaklaşımlar</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0</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3</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kern="150">
                          <a:latin typeface="Times New Roman"/>
                          <a:ea typeface="Times New Roman"/>
                          <a:cs typeface="Times New Roman"/>
                        </a:rPr>
                        <a:t>6</a:t>
                      </a: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6517">
                <a:tc>
                  <a:txBody>
                    <a:bodyPr/>
                    <a:lstStyle/>
                    <a:p>
                      <a:pPr>
                        <a:spcAft>
                          <a:spcPts val="0"/>
                        </a:spcAft>
                      </a:pPr>
                      <a:endParaRPr lang="tr-TR" sz="1800" kern="150">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50">
                          <a:solidFill>
                            <a:srgbClr val="FF0000"/>
                          </a:solidFill>
                          <a:latin typeface="Times New Roman"/>
                          <a:ea typeface="Times New Roman"/>
                          <a:cs typeface="Times New Roman"/>
                        </a:rPr>
                        <a:t>S</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b="1" kern="150">
                          <a:solidFill>
                            <a:srgbClr val="FF0000"/>
                          </a:solidFill>
                          <a:latin typeface="Times New Roman"/>
                          <a:ea typeface="Times New Roman"/>
                          <a:cs typeface="Times New Roman"/>
                        </a:rPr>
                        <a:t>Dünya Ticaret Tarihi</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50">
                          <a:solidFill>
                            <a:srgbClr val="FF0000"/>
                          </a:solidFill>
                          <a:latin typeface="Times New Roman"/>
                          <a:ea typeface="Times New Roman"/>
                          <a:cs typeface="Times New Roman"/>
                        </a:rPr>
                        <a:t>3</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50">
                          <a:solidFill>
                            <a:srgbClr val="FF0000"/>
                          </a:solidFill>
                          <a:latin typeface="Times New Roman"/>
                          <a:ea typeface="Times New Roman"/>
                          <a:cs typeface="Times New Roman"/>
                        </a:rPr>
                        <a:t>0</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50">
                          <a:solidFill>
                            <a:srgbClr val="FF0000"/>
                          </a:solidFill>
                          <a:latin typeface="Times New Roman"/>
                          <a:ea typeface="Times New Roman"/>
                          <a:cs typeface="Times New Roman"/>
                        </a:rPr>
                        <a:t>3</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b="1" kern="150">
                          <a:solidFill>
                            <a:srgbClr val="FF0000"/>
                          </a:solidFill>
                          <a:latin typeface="Times New Roman"/>
                          <a:ea typeface="Times New Roman"/>
                          <a:cs typeface="Times New Roman"/>
                        </a:rPr>
                        <a:t>6</a:t>
                      </a:r>
                      <a:endParaRPr lang="tr-TR" sz="1800" b="1" kern="150">
                        <a:solidFill>
                          <a:srgbClr val="FF0000"/>
                        </a:solidFill>
                        <a:latin typeface="Times New Roman"/>
                        <a:ea typeface="Times New Roman"/>
                        <a:cs typeface="Times New Roman"/>
                      </a:endParaRPr>
                    </a:p>
                  </a:txBody>
                  <a:tcPr marL="84083" marR="84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55059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CE2A87-DBA0-4B0D-98B6-FA36B850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A9B6D-9217-DB27-F6B1-1CF4E01E2666}"/>
              </a:ext>
            </a:extLst>
          </p:cNvPr>
          <p:cNvSpPr>
            <a:spLocks noGrp="1"/>
          </p:cNvSpPr>
          <p:nvPr>
            <p:ph type="title"/>
          </p:nvPr>
        </p:nvSpPr>
        <p:spPr>
          <a:xfrm>
            <a:off x="382280" y="484632"/>
            <a:ext cx="6743844" cy="881181"/>
          </a:xfrm>
        </p:spPr>
        <p:txBody>
          <a:bodyPr>
            <a:normAutofit/>
          </a:bodyPr>
          <a:lstStyle/>
          <a:p>
            <a:r>
              <a:rPr lang="tr-TR" sz="3700" b="1" dirty="0"/>
              <a:t>İktisat Bölümü </a:t>
            </a:r>
          </a:p>
        </p:txBody>
      </p:sp>
      <p:sp>
        <p:nvSpPr>
          <p:cNvPr id="3" name="Content Placeholder 2">
            <a:extLst>
              <a:ext uri="{FF2B5EF4-FFF2-40B4-BE49-F238E27FC236}">
                <a16:creationId xmlns:a16="http://schemas.microsoft.com/office/drawing/2014/main" id="{AD71C5E4-9C13-E1E6-D55F-E8D0AC504CDF}"/>
              </a:ext>
            </a:extLst>
          </p:cNvPr>
          <p:cNvSpPr>
            <a:spLocks noGrp="1"/>
          </p:cNvSpPr>
          <p:nvPr>
            <p:ph idx="1"/>
          </p:nvPr>
        </p:nvSpPr>
        <p:spPr>
          <a:xfrm>
            <a:off x="115747" y="1632029"/>
            <a:ext cx="7303625" cy="5025659"/>
          </a:xfrm>
        </p:spPr>
        <p:txBody>
          <a:bodyPr>
            <a:normAutofit fontScale="85000" lnSpcReduction="10000"/>
          </a:bodyPr>
          <a:lstStyle/>
          <a:p>
            <a:pPr marL="0" indent="0" algn="just">
              <a:lnSpc>
                <a:spcPct val="150000"/>
              </a:lnSpc>
              <a:buNone/>
            </a:pPr>
            <a:r>
              <a:rPr lang="tr-TR" sz="1800"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1994 yılında eğitim ve öğretime başlayan iktisat bölümü, iktisat ilminin temel kavramlarını ve yöntemlerini aktarmayı ve çağımız ekonomilerinin yapı, işleyiş ve sorunlarını irdelemeyi kendine misyon edinmiştir. Bu bağlamda Türkiye ve dünya ekonomisi ile ilgili güncel      gelişmeleri teoriler ışığında irdeleyerek tartışma ortamları yaratmaktadır. Ayrıca programda ulusal ve uluslararası ekonomik ilişkiler irdelenmekte ve hukuksal yapılar hakkında bilgiler verilmektedir. Ekonomik ve sosyal hayatta etkisi giderek artan Sivil Toplum Kuruluşlarını da içeren programdan öğrenciler; iktisadi, ticari, hukuki, kamu ve özel alanlarda ulusal ve uluslar arası düzeyde ekonomik bilgilerle donatılmış olarak mezun olmaktadır.</a:t>
            </a:r>
          </a:p>
          <a:p>
            <a:pPr marL="0" indent="0" algn="just">
              <a:lnSpc>
                <a:spcPct val="150000"/>
              </a:lnSpc>
              <a:buNone/>
            </a:pPr>
            <a:r>
              <a:rPr lang="tr-TR" sz="1900" dirty="0">
                <a:latin typeface="Times New Roman" panose="02020603050405020304" pitchFamily="18" charset="0"/>
                <a:cs typeface="Times New Roman" panose="02020603050405020304" pitchFamily="18" charset="0"/>
              </a:rPr>
              <a:t>   Bu bölümün mezunları değişik sektörlerde istihdam edilebilmektedirler. Üretim ve dağım yapan sektörlerin departmanlarının yanı sıra kamu sektöründe, merkez bankasında ve benzer kuruluşlarda istihdam olanakları vardır. Özel şirketler ve uluslararası şirketler, bunların arasında yer almaktadır.</a:t>
            </a:r>
            <a:endParaRPr lang="tr-TR" sz="1900" b="0" i="0" u="none" strike="noStrike" baseline="0" dirty="0">
              <a:latin typeface="Times New Roman" panose="02020603050405020304" pitchFamily="18" charset="0"/>
              <a:cs typeface="Times New Roman" panose="02020603050405020304" pitchFamily="18" charset="0"/>
            </a:endParaRPr>
          </a:p>
          <a:p>
            <a:pPr marL="0" indent="0" algn="just">
              <a:buNone/>
            </a:pPr>
            <a:endParaRPr lang="tr-TR" sz="1800" dirty="0">
              <a:latin typeface="Times New Roman" panose="02020603050405020304" pitchFamily="18" charset="0"/>
              <a:cs typeface="Times New Roman" panose="02020603050405020304" pitchFamily="18" charset="0"/>
            </a:endParaRPr>
          </a:p>
        </p:txBody>
      </p:sp>
      <p:pic>
        <p:nvPicPr>
          <p:cNvPr id="5" name="Picture 4" descr="Rafların göründüğü bulanık soyut halk kütüphanesi">
            <a:extLst>
              <a:ext uri="{FF2B5EF4-FFF2-40B4-BE49-F238E27FC236}">
                <a16:creationId xmlns:a16="http://schemas.microsoft.com/office/drawing/2014/main" id="{3F45A6AC-24C2-54B9-E3A3-7A126A54CCCB}"/>
              </a:ext>
            </a:extLst>
          </p:cNvPr>
          <p:cNvPicPr>
            <a:picLocks noChangeAspect="1"/>
          </p:cNvPicPr>
          <p:nvPr/>
        </p:nvPicPr>
        <p:blipFill rotWithShape="1">
          <a:blip r:embed="rId4"/>
          <a:srcRect l="16216" r="38556" b="-1"/>
          <a:stretch/>
        </p:blipFill>
        <p:spPr>
          <a:xfrm>
            <a:off x="7545274" y="10"/>
            <a:ext cx="4646726" cy="6857990"/>
          </a:xfrm>
          <a:prstGeom prst="rect">
            <a:avLst/>
          </a:prstGeom>
        </p:spPr>
      </p:pic>
      <p:grpSp>
        <p:nvGrpSpPr>
          <p:cNvPr id="11" name="Group 10">
            <a:extLst>
              <a:ext uri="{FF2B5EF4-FFF2-40B4-BE49-F238E27FC236}">
                <a16:creationId xmlns:a16="http://schemas.microsoft.com/office/drawing/2014/main" id="{3F4FDEC5-B98A-4D9F-BB63-FA5A1ED9D3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779EAC7-1067-454B-8145-AE5BF6EC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BEA0E4E-FF8C-4EBC-87F8-743D03BEB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9354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1 Tablo">
            <a:extLst>
              <a:ext uri="{FF2B5EF4-FFF2-40B4-BE49-F238E27FC236}">
                <a16:creationId xmlns:a16="http://schemas.microsoft.com/office/drawing/2014/main" id="{F59EDE52-9E3B-D811-21CF-1BEE7A61D0CC}"/>
              </a:ext>
            </a:extLst>
          </p:cNvPr>
          <p:cNvGraphicFramePr>
            <a:graphicFrameLocks noGrp="1"/>
          </p:cNvGraphicFramePr>
          <p:nvPr>
            <p:extLst>
              <p:ext uri="{D42A27DB-BD31-4B8C-83A1-F6EECF244321}">
                <p14:modId xmlns:p14="http://schemas.microsoft.com/office/powerpoint/2010/main" val="369315201"/>
              </p:ext>
            </p:extLst>
          </p:nvPr>
        </p:nvGraphicFramePr>
        <p:xfrm>
          <a:off x="796201" y="980034"/>
          <a:ext cx="10599600" cy="4897932"/>
        </p:xfrm>
        <a:graphic>
          <a:graphicData uri="http://schemas.openxmlformats.org/drawingml/2006/table">
            <a:tbl>
              <a:tblPr firstRow="1" bandRow="1">
                <a:solidFill>
                  <a:schemeClr val="bg1"/>
                </a:solidFill>
              </a:tblPr>
              <a:tblGrid>
                <a:gridCol w="1989505">
                  <a:extLst>
                    <a:ext uri="{9D8B030D-6E8A-4147-A177-3AD203B41FA5}">
                      <a16:colId xmlns:a16="http://schemas.microsoft.com/office/drawing/2014/main" val="20000"/>
                    </a:ext>
                  </a:extLst>
                </a:gridCol>
                <a:gridCol w="866504">
                  <a:extLst>
                    <a:ext uri="{9D8B030D-6E8A-4147-A177-3AD203B41FA5}">
                      <a16:colId xmlns:a16="http://schemas.microsoft.com/office/drawing/2014/main" val="20001"/>
                    </a:ext>
                  </a:extLst>
                </a:gridCol>
                <a:gridCol w="4418300">
                  <a:extLst>
                    <a:ext uri="{9D8B030D-6E8A-4147-A177-3AD203B41FA5}">
                      <a16:colId xmlns:a16="http://schemas.microsoft.com/office/drawing/2014/main" val="20002"/>
                    </a:ext>
                  </a:extLst>
                </a:gridCol>
                <a:gridCol w="679002">
                  <a:extLst>
                    <a:ext uri="{9D8B030D-6E8A-4147-A177-3AD203B41FA5}">
                      <a16:colId xmlns:a16="http://schemas.microsoft.com/office/drawing/2014/main" val="20003"/>
                    </a:ext>
                  </a:extLst>
                </a:gridCol>
                <a:gridCol w="705211">
                  <a:extLst>
                    <a:ext uri="{9D8B030D-6E8A-4147-A177-3AD203B41FA5}">
                      <a16:colId xmlns:a16="http://schemas.microsoft.com/office/drawing/2014/main" val="20004"/>
                    </a:ext>
                  </a:extLst>
                </a:gridCol>
                <a:gridCol w="705211">
                  <a:extLst>
                    <a:ext uri="{9D8B030D-6E8A-4147-A177-3AD203B41FA5}">
                      <a16:colId xmlns:a16="http://schemas.microsoft.com/office/drawing/2014/main" val="20005"/>
                    </a:ext>
                  </a:extLst>
                </a:gridCol>
                <a:gridCol w="1235867">
                  <a:extLst>
                    <a:ext uri="{9D8B030D-6E8A-4147-A177-3AD203B41FA5}">
                      <a16:colId xmlns:a16="http://schemas.microsoft.com/office/drawing/2014/main" val="20006"/>
                    </a:ext>
                  </a:extLst>
                </a:gridCol>
              </a:tblGrid>
              <a:tr h="408161">
                <a:tc>
                  <a:txBody>
                    <a:bodyPr/>
                    <a:lstStyle/>
                    <a:p>
                      <a:pPr>
                        <a:spcAft>
                          <a:spcPts val="0"/>
                        </a:spcAft>
                      </a:pPr>
                      <a:r>
                        <a:rPr lang="tr-TR" sz="1300" b="0" kern="150" cap="none" spc="0">
                          <a:solidFill>
                            <a:schemeClr val="bg1"/>
                          </a:solidFill>
                          <a:latin typeface="Times New Roman"/>
                          <a:ea typeface="SimSun"/>
                          <a:cs typeface="Mangal"/>
                        </a:rPr>
                        <a:t>Kodu</a:t>
                      </a:r>
                    </a:p>
                  </a:txBody>
                  <a:tcPr marL="112101" marR="57648" marT="86231" marB="8623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a:spcAft>
                          <a:spcPts val="0"/>
                        </a:spcAft>
                      </a:pPr>
                      <a:r>
                        <a:rPr lang="tr-TR" sz="1300" b="0" kern="150" cap="none" spc="0">
                          <a:solidFill>
                            <a:schemeClr val="bg1"/>
                          </a:solidFill>
                          <a:latin typeface="Times New Roman"/>
                          <a:ea typeface="SimSun"/>
                          <a:cs typeface="Mangal"/>
                        </a:rPr>
                        <a:t>Z/S</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spcAft>
                          <a:spcPts val="0"/>
                        </a:spcAft>
                      </a:pPr>
                      <a:r>
                        <a:rPr lang="tr-TR" sz="1300" b="0" kern="150" cap="none" spc="0">
                          <a:solidFill>
                            <a:schemeClr val="bg1"/>
                          </a:solidFill>
                          <a:latin typeface="Times New Roman"/>
                          <a:ea typeface="SimSun"/>
                          <a:cs typeface="Mangal"/>
                        </a:rPr>
                        <a:t>İKTİSAT</a:t>
                      </a:r>
                      <a:r>
                        <a:rPr lang="tr-TR" sz="1300" b="0" kern="150" cap="none" spc="0" baseline="0">
                          <a:solidFill>
                            <a:schemeClr val="bg1"/>
                          </a:solidFill>
                          <a:latin typeface="Times New Roman"/>
                          <a:ea typeface="SimSun"/>
                          <a:cs typeface="Mangal"/>
                        </a:rPr>
                        <a:t> YLTEZLİ BAHAR DÖNEMİ   </a:t>
                      </a:r>
                      <a:r>
                        <a:rPr lang="tr-TR" sz="1300" b="0" kern="150" cap="none" spc="0">
                          <a:solidFill>
                            <a:schemeClr val="bg1"/>
                          </a:solidFill>
                          <a:latin typeface="Times New Roman"/>
                          <a:ea typeface="SimSun"/>
                          <a:cs typeface="Mangal"/>
                        </a:rPr>
                        <a:t>Dersin Adı</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spcAft>
                          <a:spcPts val="0"/>
                        </a:spcAft>
                      </a:pPr>
                      <a:r>
                        <a:rPr lang="tr-TR" sz="1300" b="0" kern="150" cap="none" spc="0">
                          <a:solidFill>
                            <a:schemeClr val="bg1"/>
                          </a:solidFill>
                          <a:latin typeface="Times New Roman"/>
                          <a:ea typeface="SimSun"/>
                          <a:cs typeface="Mangal"/>
                        </a:rPr>
                        <a:t>T</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spcAft>
                          <a:spcPts val="0"/>
                        </a:spcAft>
                      </a:pPr>
                      <a:r>
                        <a:rPr lang="tr-TR" sz="1300" b="0" kern="150" cap="none" spc="0">
                          <a:solidFill>
                            <a:schemeClr val="bg1"/>
                          </a:solidFill>
                          <a:latin typeface="Times New Roman"/>
                          <a:ea typeface="SimSun"/>
                          <a:cs typeface="Mangal"/>
                        </a:rPr>
                        <a:t>U</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spcAft>
                          <a:spcPts val="0"/>
                        </a:spcAft>
                      </a:pPr>
                      <a:r>
                        <a:rPr lang="tr-TR" sz="1300" b="0" kern="150" cap="none" spc="0">
                          <a:solidFill>
                            <a:schemeClr val="bg1"/>
                          </a:solidFill>
                          <a:latin typeface="Times New Roman"/>
                          <a:ea typeface="SimSun"/>
                          <a:cs typeface="Mangal"/>
                        </a:rPr>
                        <a:t>K</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a:spcAft>
                          <a:spcPts val="0"/>
                        </a:spcAft>
                      </a:pPr>
                      <a:r>
                        <a:rPr lang="tr-TR" sz="1300" b="0" kern="150" cap="none" spc="0">
                          <a:solidFill>
                            <a:schemeClr val="bg1"/>
                          </a:solidFill>
                          <a:latin typeface="Times New Roman"/>
                          <a:ea typeface="SimSun"/>
                          <a:cs typeface="Mangal"/>
                        </a:rPr>
                        <a:t>AKTS</a:t>
                      </a:r>
                    </a:p>
                  </a:txBody>
                  <a:tcPr marL="112101" marR="57648" marT="86231" marB="86231"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0000"/>
                  </a:ext>
                </a:extLst>
              </a:tr>
              <a:tr h="408161">
                <a:tc>
                  <a:txBody>
                    <a:bodyPr/>
                    <a:lstStyle/>
                    <a:p>
                      <a:pPr>
                        <a:spcAft>
                          <a:spcPts val="0"/>
                        </a:spcAft>
                      </a:pP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Z</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Bilimsel Araştırma Teknikleri II</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1"/>
                  </a:ext>
                </a:extLst>
              </a:tr>
              <a:tr h="408161">
                <a:tc>
                  <a:txBody>
                    <a:bodyPr/>
                    <a:lstStyle/>
                    <a:p>
                      <a:pPr>
                        <a:spcAft>
                          <a:spcPts val="0"/>
                        </a:spcAft>
                      </a:pPr>
                      <a:r>
                        <a:rPr lang="tr-TR" sz="1300" kern="150" cap="none" spc="0">
                          <a:solidFill>
                            <a:schemeClr val="tx1"/>
                          </a:solidFill>
                          <a:latin typeface="Times New Roman"/>
                          <a:ea typeface="SimSun"/>
                          <a:cs typeface="Mangal"/>
                        </a:rPr>
                        <a:t>SBEYL5002</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Z</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Seminer </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2</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408161">
                <a:tc>
                  <a:txBody>
                    <a:bodyPr/>
                    <a:lstStyle/>
                    <a:p>
                      <a:pPr>
                        <a:spcAft>
                          <a:spcPts val="0"/>
                        </a:spcAft>
                      </a:pPr>
                      <a:r>
                        <a:rPr lang="tr-TR" sz="1300" kern="150" cap="none" spc="0">
                          <a:solidFill>
                            <a:schemeClr val="tx1"/>
                          </a:solidFill>
                          <a:latin typeface="Times New Roman"/>
                          <a:ea typeface="SimSun"/>
                          <a:cs typeface="Mangal"/>
                        </a:rPr>
                        <a:t>İKTS5004</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Mikro İktisadi Analiz II </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3"/>
                  </a:ext>
                </a:extLst>
              </a:tr>
              <a:tr h="408161">
                <a:tc>
                  <a:txBody>
                    <a:bodyPr/>
                    <a:lstStyle/>
                    <a:p>
                      <a:pPr>
                        <a:spcAft>
                          <a:spcPts val="0"/>
                        </a:spcAft>
                      </a:pPr>
                      <a:r>
                        <a:rPr lang="tr-TR" sz="1300" kern="150" cap="none" spc="0">
                          <a:solidFill>
                            <a:schemeClr val="tx1"/>
                          </a:solidFill>
                          <a:latin typeface="Times New Roman"/>
                          <a:ea typeface="SimSun"/>
                          <a:cs typeface="Mangal"/>
                        </a:rPr>
                        <a:t>İKTS5006</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Makro İktisadi Analiz II </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4"/>
                  </a:ext>
                </a:extLst>
              </a:tr>
              <a:tr h="408161">
                <a:tc>
                  <a:txBody>
                    <a:bodyPr/>
                    <a:lstStyle/>
                    <a:p>
                      <a:pPr>
                        <a:spcAft>
                          <a:spcPts val="0"/>
                        </a:spcAft>
                      </a:pPr>
                      <a:r>
                        <a:rPr lang="tr-TR" sz="1300" kern="150" cap="none" spc="0">
                          <a:solidFill>
                            <a:schemeClr val="tx1"/>
                          </a:solidFill>
                          <a:latin typeface="Times New Roman"/>
                          <a:ea typeface="SimSun"/>
                          <a:cs typeface="Mangal"/>
                        </a:rPr>
                        <a:t>İKTS5008</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Türk İktisat Politikası </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5"/>
                  </a:ext>
                </a:extLst>
              </a:tr>
              <a:tr h="408161">
                <a:tc>
                  <a:txBody>
                    <a:bodyPr/>
                    <a:lstStyle/>
                    <a:p>
                      <a:pPr>
                        <a:spcAft>
                          <a:spcPts val="0"/>
                        </a:spcAft>
                      </a:pPr>
                      <a:r>
                        <a:rPr lang="tr-TR" sz="1300" kern="150" cap="none" spc="0">
                          <a:solidFill>
                            <a:schemeClr val="tx1"/>
                          </a:solidFill>
                          <a:latin typeface="Times New Roman"/>
                          <a:ea typeface="SimSun"/>
                          <a:cs typeface="Mangal"/>
                        </a:rPr>
                        <a:t>İKTS5020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Güncel Ekonomik Göstergeler </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6"/>
                  </a:ext>
                </a:extLst>
              </a:tr>
              <a:tr h="408161">
                <a:tc>
                  <a:txBody>
                    <a:bodyPr/>
                    <a:lstStyle/>
                    <a:p>
                      <a:pPr>
                        <a:spcAft>
                          <a:spcPts val="0"/>
                        </a:spcAft>
                      </a:pP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Bölgesel İktisat</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7"/>
                  </a:ext>
                </a:extLst>
              </a:tr>
              <a:tr h="408161">
                <a:tc>
                  <a:txBody>
                    <a:bodyPr/>
                    <a:lstStyle/>
                    <a:p>
                      <a:pPr>
                        <a:spcAft>
                          <a:spcPts val="0"/>
                        </a:spcAft>
                      </a:pPr>
                      <a:r>
                        <a:rPr lang="tr-TR" sz="1300" kern="150" cap="none" spc="0">
                          <a:solidFill>
                            <a:schemeClr val="tx1"/>
                          </a:solidFill>
                          <a:latin typeface="Times New Roman"/>
                          <a:ea typeface="SimSun"/>
                          <a:cs typeface="Mangal"/>
                        </a:rPr>
                        <a:t>İKTS5014</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  S</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Türkiye’de Sanayileşme Politikası</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08"/>
                  </a:ext>
                </a:extLst>
              </a:tr>
              <a:tr h="408161">
                <a:tc>
                  <a:txBody>
                    <a:bodyPr/>
                    <a:lstStyle/>
                    <a:p>
                      <a:pPr>
                        <a:spcAft>
                          <a:spcPts val="0"/>
                        </a:spcAft>
                      </a:pP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spcAft>
                          <a:spcPts val="0"/>
                        </a:spcAft>
                      </a:pPr>
                      <a:r>
                        <a:rPr lang="tr-TR" sz="1300" kern="150" cap="none" spc="0">
                          <a:solidFill>
                            <a:schemeClr val="tx1"/>
                          </a:solidFill>
                          <a:latin typeface="Times New Roman"/>
                          <a:ea typeface="SimSun"/>
                          <a:cs typeface="Mangal"/>
                        </a:rPr>
                        <a:t>Ekonomik Entegrasyon ve Uyum Politikaları</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009"/>
                  </a:ext>
                </a:extLst>
              </a:tr>
              <a:tr h="408161">
                <a:tc>
                  <a:txBody>
                    <a:bodyPr/>
                    <a:lstStyle/>
                    <a:p>
                      <a:pPr>
                        <a:spcAft>
                          <a:spcPts val="0"/>
                        </a:spcAft>
                      </a:pPr>
                      <a:r>
                        <a:rPr lang="tr-TR" sz="1300" kern="150" cap="none" spc="0">
                          <a:solidFill>
                            <a:schemeClr val="tx1"/>
                          </a:solidFill>
                          <a:latin typeface="Times New Roman"/>
                          <a:ea typeface="SimSun"/>
                          <a:cs typeface="Mangal"/>
                        </a:rPr>
                        <a:t>İKTS5028</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S</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spcAft>
                          <a:spcPts val="0"/>
                        </a:spcAft>
                      </a:pPr>
                      <a:r>
                        <a:rPr lang="tr-TR" sz="1300" kern="150" cap="none" spc="0">
                          <a:solidFill>
                            <a:schemeClr val="tx1"/>
                          </a:solidFill>
                          <a:latin typeface="Times New Roman"/>
                          <a:ea typeface="SimSun"/>
                          <a:cs typeface="Mangal"/>
                        </a:rPr>
                        <a:t>Çağdaş Para Teori ve Politikası </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0</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3</a:t>
                      </a:r>
                    </a:p>
                  </a:txBody>
                  <a:tcPr marL="112101" marR="57648" marT="86231" marB="86231">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a:spcAft>
                          <a:spcPts val="0"/>
                        </a:spcAft>
                      </a:pPr>
                      <a:r>
                        <a:rPr lang="tr-TR" sz="1300" kern="150" cap="none" spc="0">
                          <a:solidFill>
                            <a:schemeClr val="tx1"/>
                          </a:solidFill>
                          <a:latin typeface="Times New Roman"/>
                          <a:ea typeface="SimSun"/>
                          <a:cs typeface="Mangal"/>
                        </a:rPr>
                        <a:t>6</a:t>
                      </a:r>
                    </a:p>
                  </a:txBody>
                  <a:tcPr marL="112101" marR="57648" marT="86231" marB="86231">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0010"/>
                  </a:ext>
                </a:extLst>
              </a:tr>
              <a:tr h="408161">
                <a:tc>
                  <a:txBody>
                    <a:bodyPr/>
                    <a:lstStyle/>
                    <a:p>
                      <a:pPr>
                        <a:spcAft>
                          <a:spcPts val="0"/>
                        </a:spcAft>
                      </a:pP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spcAft>
                          <a:spcPts val="0"/>
                        </a:spcAft>
                      </a:pPr>
                      <a:r>
                        <a:rPr lang="tr-TR" sz="1300" b="1" kern="150" cap="none" spc="0">
                          <a:solidFill>
                            <a:schemeClr val="tx1"/>
                          </a:solidFill>
                          <a:latin typeface="Times New Roman"/>
                          <a:ea typeface="SimSun"/>
                          <a:cs typeface="Mangal"/>
                        </a:rPr>
                        <a:t>S</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spcAft>
                          <a:spcPts val="0"/>
                        </a:spcAft>
                      </a:pPr>
                      <a:r>
                        <a:rPr lang="tr-TR" sz="1300" b="1" kern="150" cap="none" spc="0">
                          <a:solidFill>
                            <a:schemeClr val="tx1"/>
                          </a:solidFill>
                          <a:latin typeface="Times New Roman"/>
                          <a:ea typeface="SimSun"/>
                          <a:cs typeface="Mangal"/>
                        </a:rPr>
                        <a:t>Dünya Ekonomisi</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spcAft>
                          <a:spcPts val="0"/>
                        </a:spcAft>
                      </a:pPr>
                      <a:r>
                        <a:rPr lang="tr-TR" sz="1300" b="1" kern="150" cap="none" spc="0">
                          <a:solidFill>
                            <a:schemeClr val="tx1"/>
                          </a:solidFill>
                          <a:latin typeface="Times New Roman"/>
                          <a:ea typeface="SimSun"/>
                          <a:cs typeface="Mangal"/>
                        </a:rPr>
                        <a:t>3</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spcAft>
                          <a:spcPts val="0"/>
                        </a:spcAft>
                      </a:pPr>
                      <a:r>
                        <a:rPr lang="tr-TR" sz="1300" b="1" kern="150" cap="none" spc="0">
                          <a:solidFill>
                            <a:schemeClr val="tx1"/>
                          </a:solidFill>
                          <a:latin typeface="Times New Roman"/>
                          <a:ea typeface="SimSun"/>
                          <a:cs typeface="Mangal"/>
                        </a:rPr>
                        <a:t>0</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spcAft>
                          <a:spcPts val="0"/>
                        </a:spcAft>
                      </a:pPr>
                      <a:r>
                        <a:rPr lang="tr-TR" sz="1300" b="1" kern="150" cap="none" spc="0">
                          <a:solidFill>
                            <a:schemeClr val="tx1"/>
                          </a:solidFill>
                          <a:latin typeface="Times New Roman"/>
                          <a:ea typeface="SimSun"/>
                          <a:cs typeface="Mangal"/>
                        </a:rPr>
                        <a:t>3</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pPr algn="ctr">
                        <a:spcAft>
                          <a:spcPts val="0"/>
                        </a:spcAft>
                      </a:pPr>
                      <a:r>
                        <a:rPr lang="tr-TR" sz="1300" b="1" kern="150" cap="none" spc="0">
                          <a:solidFill>
                            <a:schemeClr val="tx1"/>
                          </a:solidFill>
                          <a:latin typeface="Times New Roman"/>
                          <a:ea typeface="SimSun"/>
                          <a:cs typeface="Mangal"/>
                        </a:rPr>
                        <a:t>6</a:t>
                      </a:r>
                      <a:endParaRPr lang="tr-TR" sz="1300" kern="150" cap="none" spc="0">
                        <a:solidFill>
                          <a:schemeClr val="tx1"/>
                        </a:solidFill>
                        <a:latin typeface="Times New Roman"/>
                        <a:ea typeface="SimSun"/>
                        <a:cs typeface="Mangal"/>
                      </a:endParaRPr>
                    </a:p>
                  </a:txBody>
                  <a:tcPr marL="112101" marR="57648" marT="86231" marB="86231">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5632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960774-84B9-9E71-8268-F101488E706D}"/>
              </a:ext>
            </a:extLst>
          </p:cNvPr>
          <p:cNvPicPr>
            <a:picLocks noChangeAspect="1" noChangeArrowheads="1"/>
          </p:cNvPicPr>
          <p:nvPr/>
        </p:nvPicPr>
        <p:blipFill>
          <a:blip r:embed="rId2"/>
          <a:srcRect/>
          <a:stretch>
            <a:fillRect/>
          </a:stretch>
        </p:blipFill>
        <p:spPr bwMode="auto">
          <a:xfrm>
            <a:off x="118530" y="703836"/>
            <a:ext cx="7279971" cy="1597615"/>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DEB9A17E-D40C-2BE4-5180-502A76E5EA63}"/>
              </a:ext>
            </a:extLst>
          </p:cNvPr>
          <p:cNvPicPr>
            <a:picLocks noChangeAspect="1" noChangeArrowheads="1"/>
          </p:cNvPicPr>
          <p:nvPr/>
        </p:nvPicPr>
        <p:blipFill>
          <a:blip r:embed="rId3"/>
          <a:srcRect/>
          <a:stretch>
            <a:fillRect/>
          </a:stretch>
        </p:blipFill>
        <p:spPr bwMode="auto">
          <a:xfrm>
            <a:off x="118530" y="2543009"/>
            <a:ext cx="5977470" cy="3229507"/>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BD43253D-C3A1-E2A2-3F47-077E54E96389}"/>
              </a:ext>
            </a:extLst>
          </p:cNvPr>
          <p:cNvPicPr>
            <a:picLocks noChangeAspect="1" noChangeArrowheads="1"/>
          </p:cNvPicPr>
          <p:nvPr/>
        </p:nvPicPr>
        <p:blipFill>
          <a:blip r:embed="rId4"/>
          <a:srcRect/>
          <a:stretch>
            <a:fillRect/>
          </a:stretch>
        </p:blipFill>
        <p:spPr bwMode="auto">
          <a:xfrm>
            <a:off x="6141618" y="2221052"/>
            <a:ext cx="5663073" cy="3052178"/>
          </a:xfrm>
          <a:prstGeom prst="rect">
            <a:avLst/>
          </a:prstGeom>
          <a:noFill/>
          <a:ln w="9525">
            <a:noFill/>
            <a:miter lim="800000"/>
            <a:headEnd/>
            <a:tailEnd/>
          </a:ln>
          <a:effectLst/>
        </p:spPr>
      </p:pic>
      <p:pic>
        <p:nvPicPr>
          <p:cNvPr id="7" name="Picture 3">
            <a:extLst>
              <a:ext uri="{FF2B5EF4-FFF2-40B4-BE49-F238E27FC236}">
                <a16:creationId xmlns:a16="http://schemas.microsoft.com/office/drawing/2014/main" id="{88BBCCA1-D556-6D34-E419-4A982C1DF2F5}"/>
              </a:ext>
            </a:extLst>
          </p:cNvPr>
          <p:cNvPicPr>
            <a:picLocks noChangeAspect="1" noChangeArrowheads="1"/>
          </p:cNvPicPr>
          <p:nvPr/>
        </p:nvPicPr>
        <p:blipFill>
          <a:blip r:embed="rId5"/>
          <a:srcRect/>
          <a:stretch>
            <a:fillRect/>
          </a:stretch>
        </p:blipFill>
        <p:spPr bwMode="auto">
          <a:xfrm>
            <a:off x="6141618" y="5029420"/>
            <a:ext cx="5766038" cy="1213524"/>
          </a:xfrm>
          <a:prstGeom prst="rect">
            <a:avLst/>
          </a:prstGeom>
          <a:noFill/>
          <a:ln w="9525">
            <a:noFill/>
            <a:miter lim="800000"/>
            <a:headEnd/>
            <a:tailEnd/>
          </a:ln>
          <a:effectLst/>
        </p:spPr>
      </p:pic>
    </p:spTree>
    <p:extLst>
      <p:ext uri="{BB962C8B-B14F-4D97-AF65-F5344CB8AC3E}">
        <p14:creationId xmlns:p14="http://schemas.microsoft.com/office/powerpoint/2010/main" val="4259612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8DBA1EA-A83D-7342-AB80-DF6F5F843FBB}"/>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BÖLÜM PROJELERİ</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Content Placeholder 2">
            <a:extLst>
              <a:ext uri="{FF2B5EF4-FFF2-40B4-BE49-F238E27FC236}">
                <a16:creationId xmlns:a16="http://schemas.microsoft.com/office/drawing/2014/main" id="{5B6158C8-21AD-F74E-BEFB-A69E0D4565FA}"/>
              </a:ext>
            </a:extLst>
          </p:cNvPr>
          <p:cNvSpPr>
            <a:spLocks noGrp="1"/>
          </p:cNvSpPr>
          <p:nvPr>
            <p:ph idx="1"/>
          </p:nvPr>
        </p:nvSpPr>
        <p:spPr>
          <a:xfrm>
            <a:off x="6081089" y="725394"/>
            <a:ext cx="5142658" cy="5407212"/>
          </a:xfrm>
        </p:spPr>
        <p:txBody>
          <a:bodyPr anchor="ctr">
            <a:normAutofit/>
          </a:bodyPr>
          <a:lstStyle/>
          <a:p>
            <a:pPr marL="0" indent="0">
              <a:buNone/>
            </a:pPr>
            <a:endParaRPr lang="tr-TR" dirty="0"/>
          </a:p>
          <a:p>
            <a:r>
              <a:rPr lang="tr-TR" dirty="0"/>
              <a:t>ÜNİVERSİTE ÖĞRENCİLERİNİ EKONOMİK KALKINMAYA ETKİSİ: BİGA ÇAN VE YENİCE ÖRNEĞİ, Yükseköğretim Kurumları tarafından destekli bilimsel araştırma projesi.</a:t>
            </a:r>
          </a:p>
          <a:p>
            <a:endParaRPr lang="tr-TR" dirty="0"/>
          </a:p>
        </p:txBody>
      </p:sp>
    </p:spTree>
    <p:extLst>
      <p:ext uri="{BB962C8B-B14F-4D97-AF65-F5344CB8AC3E}">
        <p14:creationId xmlns:p14="http://schemas.microsoft.com/office/powerpoint/2010/main" val="76693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2E79C-66D0-8E09-41C7-442E3C3766D7}"/>
              </a:ext>
            </a:extLst>
          </p:cNvPr>
          <p:cNvSpPr>
            <a:spLocks noGrp="1"/>
          </p:cNvSpPr>
          <p:nvPr>
            <p:ph type="title"/>
          </p:nvPr>
        </p:nvSpPr>
        <p:spPr/>
        <p:txBody>
          <a:bodyPr>
            <a:normAutofit/>
          </a:bodyPr>
          <a:lstStyle/>
          <a:p>
            <a:pPr algn="ctr"/>
            <a:r>
              <a:rPr kumimoji="0" lang="tr-TR" sz="27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“ÜNİVERSİTE ÖĞRENCİLERİNİN YEREL EKONOMİYE KATKILARI: BİGA, ÇAN VE YENİCE ÖRNEĞİ”  BAP Projesi   2023  yılında   tamamlanmıştır.</a:t>
            </a:r>
            <a:br>
              <a:rPr kumimoji="0" lang="tr-TR" sz="6000" b="0" i="0" u="none" strike="noStrike" cap="none" normalizeH="0" baseline="0" dirty="0">
                <a:ln>
                  <a:noFill/>
                </a:ln>
                <a:solidFill>
                  <a:schemeClr val="tx1"/>
                </a:solidFill>
                <a:effectLst/>
                <a:latin typeface="Arial" pitchFamily="34" charset="0"/>
                <a:cs typeface="Arial" pitchFamily="34" charset="0"/>
              </a:rPr>
            </a:br>
            <a:endParaRPr lang="tr-TR" dirty="0"/>
          </a:p>
        </p:txBody>
      </p:sp>
      <p:pic>
        <p:nvPicPr>
          <p:cNvPr id="4" name="Picture 2">
            <a:extLst>
              <a:ext uri="{FF2B5EF4-FFF2-40B4-BE49-F238E27FC236}">
                <a16:creationId xmlns:a16="http://schemas.microsoft.com/office/drawing/2014/main" id="{2407A37B-BA36-FF32-F38A-36D03C293947}"/>
              </a:ext>
            </a:extLst>
          </p:cNvPr>
          <p:cNvPicPr>
            <a:picLocks noGrp="1" noChangeAspect="1" noChangeArrowheads="1"/>
          </p:cNvPicPr>
          <p:nvPr>
            <p:ph idx="1"/>
          </p:nvPr>
        </p:nvPicPr>
        <p:blipFill>
          <a:blip r:embed="rId2"/>
          <a:srcRect/>
          <a:stretch>
            <a:fillRect/>
          </a:stretch>
        </p:blipFill>
        <p:spPr bwMode="auto">
          <a:xfrm>
            <a:off x="391101" y="2093976"/>
            <a:ext cx="4634893" cy="4279392"/>
          </a:xfrm>
          <a:prstGeom prst="rect">
            <a:avLst/>
          </a:prstGeom>
          <a:noFill/>
          <a:ln w="9525">
            <a:noFill/>
            <a:miter lim="800000"/>
            <a:headEnd/>
            <a:tailEnd/>
          </a:ln>
          <a:effectLst/>
        </p:spPr>
      </p:pic>
      <p:pic>
        <p:nvPicPr>
          <p:cNvPr id="5" name="Picture 1">
            <a:extLst>
              <a:ext uri="{FF2B5EF4-FFF2-40B4-BE49-F238E27FC236}">
                <a16:creationId xmlns:a16="http://schemas.microsoft.com/office/drawing/2014/main" id="{23C6D98E-38C3-4322-5823-96E0E73041F8}"/>
              </a:ext>
            </a:extLst>
          </p:cNvPr>
          <p:cNvPicPr>
            <a:picLocks noChangeAspect="1" noChangeArrowheads="1"/>
          </p:cNvPicPr>
          <p:nvPr/>
        </p:nvPicPr>
        <p:blipFill>
          <a:blip r:embed="rId3"/>
          <a:srcRect/>
          <a:stretch>
            <a:fillRect/>
          </a:stretch>
        </p:blipFill>
        <p:spPr bwMode="auto">
          <a:xfrm>
            <a:off x="6336286" y="1496291"/>
            <a:ext cx="5599868" cy="4877077"/>
          </a:xfrm>
          <a:prstGeom prst="rect">
            <a:avLst/>
          </a:prstGeom>
          <a:noFill/>
          <a:ln w="9525">
            <a:noFill/>
            <a:miter lim="800000"/>
            <a:headEnd/>
            <a:tailEnd/>
          </a:ln>
          <a:effectLst/>
        </p:spPr>
      </p:pic>
    </p:spTree>
    <p:extLst>
      <p:ext uri="{BB962C8B-B14F-4D97-AF65-F5344CB8AC3E}">
        <p14:creationId xmlns:p14="http://schemas.microsoft.com/office/powerpoint/2010/main" val="124563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57BAA-CAD8-42D7-8DDF-E2075435DA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F3244-CDDE-6247-B10F-4848E70A0A5B}"/>
              </a:ext>
            </a:extLst>
          </p:cNvPr>
          <p:cNvSpPr>
            <a:spLocks noGrp="1"/>
          </p:cNvSpPr>
          <p:nvPr>
            <p:ph type="title"/>
          </p:nvPr>
        </p:nvSpPr>
        <p:spPr>
          <a:xfrm>
            <a:off x="6400800" y="484632"/>
            <a:ext cx="5299586" cy="1609344"/>
          </a:xfrm>
          <a:ln>
            <a:noFill/>
          </a:ln>
        </p:spPr>
        <p:txBody>
          <a:bodyPr>
            <a:normAutofit/>
          </a:bodyPr>
          <a:lstStyle/>
          <a:p>
            <a:r>
              <a:rPr lang="tr-TR" sz="4000" dirty="0"/>
              <a:t>KARİYER PLANLAMASI</a:t>
            </a:r>
          </a:p>
        </p:txBody>
      </p:sp>
      <p:pic>
        <p:nvPicPr>
          <p:cNvPr id="5" name="Picture 4" descr="Bir kitabın üzerinde gözlük">
            <a:extLst>
              <a:ext uri="{FF2B5EF4-FFF2-40B4-BE49-F238E27FC236}">
                <a16:creationId xmlns:a16="http://schemas.microsoft.com/office/drawing/2014/main" id="{087C26C9-E808-4985-932C-A7F6837381D8}"/>
              </a:ext>
            </a:extLst>
          </p:cNvPr>
          <p:cNvPicPr>
            <a:picLocks noChangeAspect="1"/>
          </p:cNvPicPr>
          <p:nvPr/>
        </p:nvPicPr>
        <p:blipFill rotWithShape="1">
          <a:blip r:embed="rId3"/>
          <a:srcRect l="9424" r="33738" b="-1"/>
          <a:stretch/>
        </p:blipFill>
        <p:spPr>
          <a:xfrm>
            <a:off x="633999" y="640080"/>
            <a:ext cx="4794199" cy="5588101"/>
          </a:xfrm>
          <a:prstGeom prst="rect">
            <a:avLst/>
          </a:prstGeom>
        </p:spPr>
      </p:pic>
      <p:sp>
        <p:nvSpPr>
          <p:cNvPr id="3" name="Content Placeholder 2">
            <a:extLst>
              <a:ext uri="{FF2B5EF4-FFF2-40B4-BE49-F238E27FC236}">
                <a16:creationId xmlns:a16="http://schemas.microsoft.com/office/drawing/2014/main" id="{B45102FB-6B3C-F14A-9389-6E665FB517CA}"/>
              </a:ext>
            </a:extLst>
          </p:cNvPr>
          <p:cNvSpPr>
            <a:spLocks noGrp="1"/>
          </p:cNvSpPr>
          <p:nvPr>
            <p:ph idx="1"/>
          </p:nvPr>
        </p:nvSpPr>
        <p:spPr>
          <a:xfrm>
            <a:off x="6400799" y="2121408"/>
            <a:ext cx="5299585" cy="4050792"/>
          </a:xfrm>
        </p:spPr>
        <p:txBody>
          <a:bodyPr>
            <a:normAutofit/>
          </a:bodyPr>
          <a:lstStyle/>
          <a:p>
            <a:pPr algn="just"/>
            <a:r>
              <a:rPr lang="tr-TR" sz="1800" dirty="0"/>
              <a:t>İktisat bölümü olarak lisans düzeyinde son sınıf öğrencilerimize, Kariyer Planlaması dersi ile mezun olduktan sonra iş bulma konularında mülakat teknikleri ile ileri CV hazırlama konularında eğitim verilmektedir. Buna ek olarak rektörlüğümüz tarafından Öğrenci Yaşam, Kariyer ve Mezun İlişkileri Koordinatörlüğü ismi ile kurulan birimde, hem mezunlarımız ve mezuniyet aşamasına gelen öğrencilerimiz ile daha sağlıklı bir iletişim kurmak hem de mevcut öğrencilerimizin üniversite eğitimlerini ve burada geçirdikleri süreyi daha nitelikli hale getirmek amacıyla kendilerine destek olmak üzere çalışmalar yürütülmesi amaçlanmaktadır.</a:t>
            </a:r>
          </a:p>
          <a:p>
            <a:endParaRPr lang="tr-TR" sz="1800" dirty="0"/>
          </a:p>
        </p:txBody>
      </p:sp>
      <p:grpSp>
        <p:nvGrpSpPr>
          <p:cNvPr id="7" name="Group 11">
            <a:extLst>
              <a:ext uri="{FF2B5EF4-FFF2-40B4-BE49-F238E27FC236}">
                <a16:creationId xmlns:a16="http://schemas.microsoft.com/office/drawing/2014/main" id="{ECBD3C71-5915-4215-B435-9334BCE4BE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 name="Oval 12">
              <a:extLst>
                <a:ext uri="{FF2B5EF4-FFF2-40B4-BE49-F238E27FC236}">
                  <a16:creationId xmlns:a16="http://schemas.microsoft.com/office/drawing/2014/main" id="{118961C7-3F52-4908-BA1D-EE6B50734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C640DAE0-FDB1-4C88-B414-A361A75EA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2712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933CE-ED4C-2487-5E6C-2EC3F7A34A04}"/>
              </a:ext>
            </a:extLst>
          </p:cNvPr>
          <p:cNvSpPr>
            <a:spLocks noGrp="1"/>
          </p:cNvSpPr>
          <p:nvPr>
            <p:ph type="title"/>
          </p:nvPr>
        </p:nvSpPr>
        <p:spPr>
          <a:xfrm>
            <a:off x="6330738" y="260546"/>
            <a:ext cx="5299586" cy="800158"/>
          </a:xfrm>
          <a:ln>
            <a:noFill/>
          </a:ln>
        </p:spPr>
        <p:txBody>
          <a:bodyPr>
            <a:normAutofit/>
          </a:bodyPr>
          <a:lstStyle/>
          <a:p>
            <a:r>
              <a:rPr lang="tr-TR" sz="4000" dirty="0"/>
              <a:t>Sürekli İyileştirme</a:t>
            </a:r>
          </a:p>
        </p:txBody>
      </p:sp>
      <p:pic>
        <p:nvPicPr>
          <p:cNvPr id="7" name="Graphic 6" descr="Research">
            <a:extLst>
              <a:ext uri="{FF2B5EF4-FFF2-40B4-BE49-F238E27FC236}">
                <a16:creationId xmlns:a16="http://schemas.microsoft.com/office/drawing/2014/main" id="{AC6B678E-B232-47F8-D63D-966DDD915D8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877900"/>
            <a:ext cx="5112461" cy="5112461"/>
          </a:xfrm>
          <a:prstGeom prst="rect">
            <a:avLst/>
          </a:prstGeom>
        </p:spPr>
      </p:pic>
      <p:sp>
        <p:nvSpPr>
          <p:cNvPr id="3" name="Content Placeholder 2">
            <a:extLst>
              <a:ext uri="{FF2B5EF4-FFF2-40B4-BE49-F238E27FC236}">
                <a16:creationId xmlns:a16="http://schemas.microsoft.com/office/drawing/2014/main" id="{2807B25F-FC19-E38C-75FD-44E936039E09}"/>
              </a:ext>
            </a:extLst>
          </p:cNvPr>
          <p:cNvSpPr>
            <a:spLocks noGrp="1"/>
          </p:cNvSpPr>
          <p:nvPr>
            <p:ph idx="1"/>
          </p:nvPr>
        </p:nvSpPr>
        <p:spPr>
          <a:xfrm>
            <a:off x="6330739" y="1507949"/>
            <a:ext cx="5299585" cy="4881275"/>
          </a:xfrm>
        </p:spPr>
        <p:txBody>
          <a:bodyPr>
            <a:normAutofit fontScale="92500" lnSpcReduction="10000"/>
          </a:bodyPr>
          <a:lstStyle/>
          <a:p>
            <a:pPr algn="just">
              <a:spcBef>
                <a:spcPts val="600"/>
              </a:spcBef>
              <a:spcAft>
                <a:spcPts val="600"/>
              </a:spcAft>
            </a:pPr>
            <a:r>
              <a:rPr lang="tr-TR" sz="1400" dirty="0">
                <a:effectLst/>
                <a:latin typeface="Times New Roman" panose="02020603050405020304" pitchFamily="18" charset="0"/>
                <a:ea typeface="Calibri Light" panose="020F0302020204030204" pitchFamily="34" charset="0"/>
                <a:cs typeface="Times New Roman" panose="02020603050405020304" pitchFamily="18" charset="0"/>
              </a:rPr>
              <a:t>Üniversitemizin Kalite Güvencesi çalışmaları kapsamında bölümümüz gerekli görülen çalışmaları yerine getirmiştir. Bu bağlamda bölümümüzde, 2021- 2025 yılları arasını kapsayan stratejik plan hazırlanmış, bölümüze ait bir web sitesi kurulmuştur.</a:t>
            </a:r>
          </a:p>
          <a:p>
            <a:pPr algn="just">
              <a:spcBef>
                <a:spcPts val="600"/>
              </a:spcBef>
              <a:spcAft>
                <a:spcPts val="600"/>
              </a:spcAft>
            </a:pPr>
            <a:r>
              <a:rPr lang="tr-TR" sz="1400" dirty="0">
                <a:effectLst/>
                <a:latin typeface="Times New Roman" panose="02020603050405020304" pitchFamily="18" charset="0"/>
                <a:ea typeface="Calibri Light" panose="020F0302020204030204" pitchFamily="34" charset="0"/>
                <a:cs typeface="Times New Roman" panose="02020603050405020304" pitchFamily="18" charset="0"/>
              </a:rPr>
              <a:t> Bunun yanı sıra 2018, 2019, 2020, 2021 ve 2022 yıllarında KİDR (Kurum İçi Değerlendirme Raporu) raporları hazırlanmıştır. Bölümüzde program çıktılarının sağlanma düzeyini belirlemek amacıyla öğrenci ve mezunlar için anket çalışmaları yapılmıştır. </a:t>
            </a:r>
          </a:p>
          <a:p>
            <a:pPr algn="just">
              <a:spcBef>
                <a:spcPts val="600"/>
              </a:spcBef>
              <a:spcAft>
                <a:spcPts val="600"/>
              </a:spcAft>
            </a:pPr>
            <a:r>
              <a:rPr lang="tr-TR" sz="1400" dirty="0">
                <a:effectLst/>
                <a:latin typeface="Times New Roman" panose="02020603050405020304" pitchFamily="18" charset="0"/>
                <a:ea typeface="Calibri Light" panose="020F0302020204030204" pitchFamily="34" charset="0"/>
                <a:cs typeface="Times New Roman" panose="02020603050405020304" pitchFamily="18" charset="0"/>
              </a:rPr>
              <a:t>Bölüm olarak 6 kalite elçisi seçilmiştir. Kalite elçileri ile toplantı düzenlenerek bölüm kurulumuzda görüşülmek üzere öğrencilerimizin bölüm müfredatı (öğretim planı) ve diğer faaliyetler (öğrenci toplulukları vb.) hakkında görüş, talep ve önerilerini alınmıştır. </a:t>
            </a:r>
          </a:p>
          <a:p>
            <a:pPr algn="just">
              <a:spcBef>
                <a:spcPts val="600"/>
              </a:spcBef>
              <a:spcAft>
                <a:spcPts val="600"/>
              </a:spcAft>
            </a:pPr>
            <a:r>
              <a:rPr lang="tr-TR" sz="1400" dirty="0">
                <a:effectLst/>
                <a:latin typeface="Times New Roman" panose="02020603050405020304" pitchFamily="18" charset="0"/>
                <a:ea typeface="Calibri Light" panose="020F0302020204030204" pitchFamily="34" charset="0"/>
                <a:cs typeface="Times New Roman" panose="02020603050405020304" pitchFamily="18" charset="0"/>
              </a:rPr>
              <a:t>Bölüm mezunlarımız ile toplantılar düzenlenmiş ve düzenli olarak mezun bulaşması etkinliği yapma yönünde kararlar alınmıştır. Ayrıca </a:t>
            </a:r>
            <a:r>
              <a:rPr lang="tr-TR" sz="1400" dirty="0">
                <a:latin typeface="Times New Roman" panose="02020603050405020304" pitchFamily="18" charset="0"/>
                <a:ea typeface="Calibri" panose="020F0502020204030204" pitchFamily="34" charset="0"/>
                <a:cs typeface="Times New Roman" panose="02020603050405020304" pitchFamily="18" charset="0"/>
              </a:rPr>
              <a:t>b</a:t>
            </a: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ölümümüz, eğitim amaçlarını değerlendirmek ve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güncelleme</a:t>
            </a: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k için aşağıdaki süreçleri uygulamaktadır</a:t>
            </a:r>
            <a:r>
              <a:rPr lang="tr-TR" sz="1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3 yılda bir yapılan işveren/yönetici anketi,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3 yılda bir yapılan deneyimli mezun anketi,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tr-TR" sz="1400" dirty="0">
                <a:effectLst/>
                <a:latin typeface="Times New Roman" panose="02020603050405020304" pitchFamily="18" charset="0"/>
                <a:ea typeface="Calibri" panose="020F0502020204030204" pitchFamily="34" charset="0"/>
                <a:cs typeface="Times New Roman" panose="02020603050405020304" pitchFamily="18" charset="0"/>
              </a:rPr>
              <a:t>3 yılda bir yapılan eğitim amaçlarının değerlendirilmesine ve güncellenmesine ilişkin Bölüm Özdeğerlendirme Komisyonunun da katıldığı Dış Danışma Kurulu toplantısı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400" dirty="0">
              <a:effectLst/>
              <a:latin typeface="Times New Roman" panose="02020603050405020304" pitchFamily="18" charset="0"/>
              <a:ea typeface="Calibri Light" panose="020F0302020204030204" pitchFamily="34" charset="0"/>
              <a:cs typeface="Times New Roman" panose="02020603050405020304" pitchFamily="18" charset="0"/>
            </a:endParaRPr>
          </a:p>
          <a:p>
            <a:pPr marL="0" indent="0">
              <a:buNone/>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100" dirty="0"/>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7620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DC60A7C-C6D9-9541-9638-69606E99FFA7}"/>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Bölüm Derigisi</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 name="Content Placeholder 2">
            <a:extLst>
              <a:ext uri="{FF2B5EF4-FFF2-40B4-BE49-F238E27FC236}">
                <a16:creationId xmlns:a16="http://schemas.microsoft.com/office/drawing/2014/main" id="{751B5EEA-BF58-E244-B695-3B0D7BCFEF36}"/>
              </a:ext>
            </a:extLst>
          </p:cNvPr>
          <p:cNvSpPr>
            <a:spLocks noGrp="1"/>
          </p:cNvSpPr>
          <p:nvPr>
            <p:ph idx="1"/>
          </p:nvPr>
        </p:nvSpPr>
        <p:spPr>
          <a:xfrm>
            <a:off x="6081089" y="725394"/>
            <a:ext cx="5142658" cy="5407212"/>
          </a:xfrm>
        </p:spPr>
        <p:txBody>
          <a:bodyPr anchor="ctr">
            <a:normAutofit/>
          </a:bodyPr>
          <a:lstStyle/>
          <a:p>
            <a:endParaRPr lang="tr-TR"/>
          </a:p>
        </p:txBody>
      </p:sp>
      <p:sp>
        <p:nvSpPr>
          <p:cNvPr id="6" name="Rectangle 4">
            <a:extLst>
              <a:ext uri="{FF2B5EF4-FFF2-40B4-BE49-F238E27FC236}">
                <a16:creationId xmlns:a16="http://schemas.microsoft.com/office/drawing/2014/main" id="{6ED46608-0254-6547-BF08-3A5FEC746DA7}"/>
              </a:ext>
            </a:extLst>
          </p:cNvPr>
          <p:cNvSpPr>
            <a:spLocks noChangeArrowheads="1"/>
          </p:cNvSpPr>
          <p:nvPr/>
        </p:nvSpPr>
        <p:spPr bwMode="auto">
          <a:xfrm>
            <a:off x="5724647" y="-215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 name="Object 6">
            <a:extLst>
              <a:ext uri="{FF2B5EF4-FFF2-40B4-BE49-F238E27FC236}">
                <a16:creationId xmlns:a16="http://schemas.microsoft.com/office/drawing/2014/main" id="{A452410C-641E-0D4B-94F7-BAB4A6ED17D8}"/>
              </a:ext>
            </a:extLst>
          </p:cNvPr>
          <p:cNvGraphicFramePr>
            <a:graphicFrameLocks noChangeAspect="1"/>
          </p:cNvGraphicFramePr>
          <p:nvPr>
            <p:extLst>
              <p:ext uri="{D42A27DB-BD31-4B8C-83A1-F6EECF244321}">
                <p14:modId xmlns:p14="http://schemas.microsoft.com/office/powerpoint/2010/main" val="2912293564"/>
              </p:ext>
            </p:extLst>
          </p:nvPr>
        </p:nvGraphicFramePr>
        <p:xfrm>
          <a:off x="6081089" y="241300"/>
          <a:ext cx="5499100" cy="6375400"/>
        </p:xfrm>
        <a:graphic>
          <a:graphicData uri="http://schemas.openxmlformats.org/presentationml/2006/ole">
            <mc:AlternateContent xmlns:mc="http://schemas.openxmlformats.org/markup-compatibility/2006">
              <mc:Choice xmlns:v="urn:schemas-microsoft-com:vml" Requires="v">
                <p:oleObj r:id="rId6" imgW="4711700" imgH="6096000" progId="AcroExch.Document.7">
                  <p:embed/>
                </p:oleObj>
              </mc:Choice>
              <mc:Fallback>
                <p:oleObj r:id="rId6" imgW="4711700" imgH="609600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089" y="241300"/>
                        <a:ext cx="5499100" cy="637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0581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Resim">
            <a:extLst>
              <a:ext uri="{FF2B5EF4-FFF2-40B4-BE49-F238E27FC236}">
                <a16:creationId xmlns:a16="http://schemas.microsoft.com/office/drawing/2014/main" id="{C1252D62-EAFB-72A4-DCAE-8725F9F13FBF}"/>
              </a:ext>
            </a:extLst>
          </p:cNvPr>
          <p:cNvPicPr>
            <a:picLocks noGrp="1"/>
          </p:cNvPicPr>
          <p:nvPr>
            <p:ph idx="1"/>
          </p:nvPr>
        </p:nvPicPr>
        <p:blipFill>
          <a:blip r:embed="rId2"/>
          <a:srcRect/>
          <a:stretch>
            <a:fillRect/>
          </a:stretch>
        </p:blipFill>
        <p:spPr bwMode="auto">
          <a:xfrm>
            <a:off x="0" y="0"/>
            <a:ext cx="8285018" cy="6192982"/>
          </a:xfrm>
          <a:prstGeom prst="rect">
            <a:avLst/>
          </a:prstGeom>
          <a:noFill/>
          <a:ln w="9525">
            <a:noFill/>
            <a:miter lim="800000"/>
            <a:headEnd/>
            <a:tailEnd/>
          </a:ln>
        </p:spPr>
      </p:pic>
      <p:pic>
        <p:nvPicPr>
          <p:cNvPr id="5" name="Picture 2">
            <a:extLst>
              <a:ext uri="{FF2B5EF4-FFF2-40B4-BE49-F238E27FC236}">
                <a16:creationId xmlns:a16="http://schemas.microsoft.com/office/drawing/2014/main" id="{9E076133-E7E1-CC45-DFFA-B7688FACE930}"/>
              </a:ext>
            </a:extLst>
          </p:cNvPr>
          <p:cNvPicPr>
            <a:picLocks noChangeAspect="1" noChangeArrowheads="1"/>
          </p:cNvPicPr>
          <p:nvPr/>
        </p:nvPicPr>
        <p:blipFill>
          <a:blip r:embed="rId3"/>
          <a:srcRect/>
          <a:stretch>
            <a:fillRect/>
          </a:stretch>
        </p:blipFill>
        <p:spPr bwMode="auto">
          <a:xfrm>
            <a:off x="7661565" y="354018"/>
            <a:ext cx="4294908" cy="5589582"/>
          </a:xfrm>
          <a:prstGeom prst="rect">
            <a:avLst/>
          </a:prstGeom>
          <a:noFill/>
          <a:ln w="9525">
            <a:noFill/>
            <a:miter lim="800000"/>
            <a:headEnd/>
            <a:tailEnd/>
          </a:ln>
          <a:effectLst/>
        </p:spPr>
      </p:pic>
    </p:spTree>
    <p:extLst>
      <p:ext uri="{BB962C8B-B14F-4D97-AF65-F5344CB8AC3E}">
        <p14:creationId xmlns:p14="http://schemas.microsoft.com/office/powerpoint/2010/main" val="405241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C0EFCE-32AC-BC87-44A2-DC3259C7B97F}"/>
              </a:ext>
            </a:extLst>
          </p:cNvPr>
          <p:cNvPicPr>
            <a:picLocks noGrp="1" noChangeAspect="1" noChangeArrowheads="1"/>
          </p:cNvPicPr>
          <p:nvPr>
            <p:ph idx="1"/>
          </p:nvPr>
        </p:nvPicPr>
        <p:blipFill>
          <a:blip r:embed="rId2"/>
          <a:srcRect/>
          <a:stretch>
            <a:fillRect/>
          </a:stretch>
        </p:blipFill>
        <p:spPr bwMode="auto">
          <a:xfrm>
            <a:off x="568036" y="498757"/>
            <a:ext cx="11042073" cy="5860485"/>
          </a:xfrm>
          <a:prstGeom prst="rect">
            <a:avLst/>
          </a:prstGeom>
          <a:noFill/>
          <a:ln w="9525">
            <a:noFill/>
            <a:miter lim="800000"/>
            <a:headEnd/>
            <a:tailEnd/>
          </a:ln>
          <a:effectLst/>
        </p:spPr>
      </p:pic>
    </p:spTree>
    <p:extLst>
      <p:ext uri="{BB962C8B-B14F-4D97-AF65-F5344CB8AC3E}">
        <p14:creationId xmlns:p14="http://schemas.microsoft.com/office/powerpoint/2010/main" val="118049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691D4F0-5049-CC49-8238-A29523C7F374}"/>
              </a:ext>
            </a:extLst>
          </p:cNvPr>
          <p:cNvPicPr>
            <a:picLocks noGrp="1" noChangeAspect="1" noChangeArrowheads="1"/>
          </p:cNvPicPr>
          <p:nvPr>
            <p:ph idx="1"/>
          </p:nvPr>
        </p:nvPicPr>
        <p:blipFill>
          <a:blip r:embed="rId2"/>
          <a:srcRect/>
          <a:stretch>
            <a:fillRect/>
          </a:stretch>
        </p:blipFill>
        <p:spPr bwMode="auto">
          <a:xfrm>
            <a:off x="1004454" y="235527"/>
            <a:ext cx="10183091" cy="6151419"/>
          </a:xfrm>
          <a:prstGeom prst="rect">
            <a:avLst/>
          </a:prstGeom>
          <a:noFill/>
          <a:ln w="9525">
            <a:noFill/>
            <a:miter lim="800000"/>
            <a:headEnd/>
            <a:tailEnd/>
          </a:ln>
          <a:effectLst/>
        </p:spPr>
      </p:pic>
    </p:spTree>
    <p:extLst>
      <p:ext uri="{BB962C8B-B14F-4D97-AF65-F5344CB8AC3E}">
        <p14:creationId xmlns:p14="http://schemas.microsoft.com/office/powerpoint/2010/main" val="224962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5"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a:extLst>
              <a:ext uri="{FF2B5EF4-FFF2-40B4-BE49-F238E27FC236}">
                <a16:creationId xmlns:a16="http://schemas.microsoft.com/office/drawing/2014/main" id="{F2E33D15-417C-A242-A480-AD45C1CEFE36}"/>
              </a:ext>
            </a:extLst>
          </p:cNvPr>
          <p:cNvSpPr>
            <a:spLocks noGrp="1"/>
          </p:cNvSpPr>
          <p:nvPr>
            <p:ph type="title"/>
          </p:nvPr>
        </p:nvSpPr>
        <p:spPr>
          <a:xfrm>
            <a:off x="1069848" y="484632"/>
            <a:ext cx="10058400" cy="1609344"/>
          </a:xfrm>
        </p:spPr>
        <p:txBody>
          <a:bodyPr>
            <a:normAutofit/>
          </a:bodyPr>
          <a:lstStyle/>
          <a:p>
            <a:r>
              <a:rPr lang="tr-TR" dirty="0"/>
              <a:t>Bölümün Amacı</a:t>
            </a:r>
          </a:p>
        </p:txBody>
      </p:sp>
      <p:sp>
        <p:nvSpPr>
          <p:cNvPr id="3" name="Content Placeholder 2">
            <a:extLst>
              <a:ext uri="{FF2B5EF4-FFF2-40B4-BE49-F238E27FC236}">
                <a16:creationId xmlns:a16="http://schemas.microsoft.com/office/drawing/2014/main" id="{9EB4505B-3F7D-B449-90AC-8D421D0FDE3F}"/>
              </a:ext>
            </a:extLst>
          </p:cNvPr>
          <p:cNvSpPr>
            <a:spLocks noGrp="1"/>
          </p:cNvSpPr>
          <p:nvPr>
            <p:ph idx="1"/>
          </p:nvPr>
        </p:nvSpPr>
        <p:spPr>
          <a:xfrm>
            <a:off x="1069848" y="2320412"/>
            <a:ext cx="10058400" cy="3851787"/>
          </a:xfrm>
        </p:spPr>
        <p:txBody>
          <a:bodyPr>
            <a:normAutofit/>
          </a:bodyPr>
          <a:lstStyle/>
          <a:p>
            <a:pPr algn="just">
              <a:lnSpc>
                <a:spcPct val="150000"/>
              </a:lnSpc>
            </a:pPr>
            <a:r>
              <a:rPr lang="tr-TR" dirty="0">
                <a:latin typeface="Times New Roman" panose="02020603050405020304" pitchFamily="18" charset="0"/>
                <a:cs typeface="Times New Roman" panose="02020603050405020304" pitchFamily="18" charset="0"/>
              </a:rPr>
              <a:t>Bu programın amacı kamu ve özel sektör işletme ve kuruluşlarının üretim ve hizmet faaliyetlerinin verimli bir şekilde yürütülmesinde çalışacak, çağdaş işletmecilik anlayışına uygun ve günümüz teknolojisi ile faaliyet gösteren, meslek elemanı özelliklerine sahip ara elemanlar yetiştirmektir. Bu doğrultuda öğrencilere işletmelerin sahip oldukları para, insan gücü, bilgi ve teknolojiden en iyi biçimde yararlanmayı sağlayacak çalışma düzeninin planlanması için ofis bilgilerini arttırmaya yönelik teorik bilgiler verilmekte, uygulamalı derslerle de öğrenciler iş hayatına hazırlanmaktadır. </a:t>
            </a:r>
          </a:p>
          <a:p>
            <a:endParaRPr lang="tr-TR" dirty="0">
              <a:latin typeface="Times New Roman" panose="02020603050405020304" pitchFamily="18" charset="0"/>
              <a:cs typeface="Times New Roman" panose="02020603050405020304" pitchFamily="18" charset="0"/>
            </a:endParaRP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86682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5C48AD-F381-39A1-78AF-5B6D419B4FB5}"/>
              </a:ext>
            </a:extLst>
          </p:cNvPr>
          <p:cNvSpPr>
            <a:spLocks noGrp="1"/>
          </p:cNvSpPr>
          <p:nvPr>
            <p:ph type="title"/>
          </p:nvPr>
        </p:nvSpPr>
        <p:spPr>
          <a:xfrm>
            <a:off x="2940212" y="276813"/>
            <a:ext cx="10058400" cy="512895"/>
          </a:xfrm>
        </p:spPr>
        <p:txBody>
          <a:bodyPr>
            <a:normAutofit fontScale="90000"/>
          </a:bodyPr>
          <a:lstStyle/>
          <a:p>
            <a:r>
              <a:rPr lang="tr-TR"/>
              <a:t>Bölüm Kitapları</a:t>
            </a:r>
            <a:endParaRPr lang="tr-TR" dirty="0"/>
          </a:p>
        </p:txBody>
      </p:sp>
      <p:pic>
        <p:nvPicPr>
          <p:cNvPr id="4" name="Picture 5" descr="C:\Users\kilin\Desktop\AAAAAA.jpg">
            <a:extLst>
              <a:ext uri="{FF2B5EF4-FFF2-40B4-BE49-F238E27FC236}">
                <a16:creationId xmlns:a16="http://schemas.microsoft.com/office/drawing/2014/main" id="{48E7AFBC-B259-98CB-73AE-E9B7DC458DAB}"/>
              </a:ext>
            </a:extLst>
          </p:cNvPr>
          <p:cNvPicPr>
            <a:picLocks noChangeAspect="1" noChangeArrowheads="1"/>
          </p:cNvPicPr>
          <p:nvPr/>
        </p:nvPicPr>
        <p:blipFill>
          <a:blip r:embed="rId2"/>
          <a:srcRect/>
          <a:stretch>
            <a:fillRect/>
          </a:stretch>
        </p:blipFill>
        <p:spPr bwMode="auto">
          <a:xfrm>
            <a:off x="812650" y="1053223"/>
            <a:ext cx="10566700" cy="5375564"/>
          </a:xfrm>
          <a:prstGeom prst="rect">
            <a:avLst/>
          </a:prstGeom>
          <a:noFill/>
        </p:spPr>
      </p:pic>
    </p:spTree>
    <p:extLst>
      <p:ext uri="{BB962C8B-B14F-4D97-AF65-F5344CB8AC3E}">
        <p14:creationId xmlns:p14="http://schemas.microsoft.com/office/powerpoint/2010/main" val="238187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Freeform: Shape 1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2" descr="C:\Users\kilin\Desktop\PHOTO-2022-10-05-10-36-24.jpg">
            <a:extLst>
              <a:ext uri="{FF2B5EF4-FFF2-40B4-BE49-F238E27FC236}">
                <a16:creationId xmlns:a16="http://schemas.microsoft.com/office/drawing/2014/main" id="{07163A6C-4B7E-036D-E0D6-D542349A2C4E}"/>
              </a:ext>
            </a:extLst>
          </p:cNvPr>
          <p:cNvPicPr>
            <a:picLocks noChangeAspect="1" noChangeArrowheads="1"/>
          </p:cNvPicPr>
          <p:nvPr/>
        </p:nvPicPr>
        <p:blipFill>
          <a:blip r:embed="rId5"/>
          <a:stretch>
            <a:fillRect/>
          </a:stretch>
        </p:blipFill>
        <p:spPr bwMode="auto">
          <a:xfrm>
            <a:off x="148285" y="642500"/>
            <a:ext cx="5391877" cy="5573000"/>
          </a:xfrm>
          <a:prstGeom prst="rect">
            <a:avLst/>
          </a:prstGeom>
          <a:noFill/>
        </p:spPr>
      </p:pic>
      <p:pic>
        <p:nvPicPr>
          <p:cNvPr id="5" name="Picture 2" descr="C:\Users\kilin\Desktop\PHOTO-2022-10-05-10-37-09.jpg">
            <a:extLst>
              <a:ext uri="{FF2B5EF4-FFF2-40B4-BE49-F238E27FC236}">
                <a16:creationId xmlns:a16="http://schemas.microsoft.com/office/drawing/2014/main" id="{75C8440F-1749-2858-3AD1-765EDF16A4A4}"/>
              </a:ext>
            </a:extLst>
          </p:cNvPr>
          <p:cNvPicPr>
            <a:picLocks noChangeAspect="1" noChangeArrowheads="1"/>
          </p:cNvPicPr>
          <p:nvPr/>
        </p:nvPicPr>
        <p:blipFill>
          <a:blip r:embed="rId6"/>
          <a:srcRect/>
          <a:stretch>
            <a:fillRect/>
          </a:stretch>
        </p:blipFill>
        <p:spPr bwMode="auto">
          <a:xfrm>
            <a:off x="5235225" y="-42553"/>
            <a:ext cx="6063882" cy="6729434"/>
          </a:xfrm>
          <a:prstGeom prst="rect">
            <a:avLst/>
          </a:prstGeom>
          <a:noFill/>
        </p:spPr>
      </p:pic>
    </p:spTree>
    <p:extLst>
      <p:ext uri="{BB962C8B-B14F-4D97-AF65-F5344CB8AC3E}">
        <p14:creationId xmlns:p14="http://schemas.microsoft.com/office/powerpoint/2010/main" val="2026360857"/>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E2A7988-0AC8-4A38-B50C-98AB68FBC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E1FC82A6-F8A0-4CAF-9A07-E9E063936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20" name="Oval 19">
              <a:extLst>
                <a:ext uri="{FF2B5EF4-FFF2-40B4-BE49-F238E27FC236}">
                  <a16:creationId xmlns:a16="http://schemas.microsoft.com/office/drawing/2014/main" id="{526563EE-360A-48F5-B99D-0055D1134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useBgFill="1">
        <p:nvSpPr>
          <p:cNvPr id="22" name="Rectangle 21">
            <a:extLst>
              <a:ext uri="{FF2B5EF4-FFF2-40B4-BE49-F238E27FC236}">
                <a16:creationId xmlns:a16="http://schemas.microsoft.com/office/drawing/2014/main" id="{037DD5FF-25DE-48A7-970B-DFA4A2C3F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9D8625-268D-4585-A435-24EDB4A17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6" name="Rectangle 25">
            <a:extLst>
              <a:ext uri="{FF2B5EF4-FFF2-40B4-BE49-F238E27FC236}">
                <a16:creationId xmlns:a16="http://schemas.microsoft.com/office/drawing/2014/main" id="{7E80DA97-6AD0-404A-8AF9-8BB143472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0"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C:\Users\kilin\Desktop\PHOTO-2022-10-05-10-41-43.jpg">
            <a:extLst>
              <a:ext uri="{FF2B5EF4-FFF2-40B4-BE49-F238E27FC236}">
                <a16:creationId xmlns:a16="http://schemas.microsoft.com/office/drawing/2014/main" id="{03A7A9C2-894D-B780-3111-B5A79BC0FA01}"/>
              </a:ext>
            </a:extLst>
          </p:cNvPr>
          <p:cNvPicPr>
            <a:picLocks noChangeAspect="1" noChangeArrowheads="1"/>
          </p:cNvPicPr>
          <p:nvPr/>
        </p:nvPicPr>
        <p:blipFill rotWithShape="1">
          <a:blip r:embed="rId6"/>
          <a:srcRect t="4026" r="2" b="34899"/>
          <a:stretch/>
        </p:blipFill>
        <p:spPr bwMode="auto">
          <a:xfrm>
            <a:off x="643467" y="643467"/>
            <a:ext cx="5130797" cy="5571066"/>
          </a:xfrm>
          <a:prstGeom prst="rect">
            <a:avLst/>
          </a:prstGeom>
          <a:noFill/>
        </p:spPr>
      </p:pic>
      <p:sp>
        <p:nvSpPr>
          <p:cNvPr id="28" name="Rectangle 27">
            <a:extLst>
              <a:ext uri="{FF2B5EF4-FFF2-40B4-BE49-F238E27FC236}">
                <a16:creationId xmlns:a16="http://schemas.microsoft.com/office/drawing/2014/main" id="{D3F6123B-68BF-4AA8-8973-B89BEB949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5" y="480060"/>
            <a:ext cx="5458120"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kilin\Desktop\PHOTO-2022-10-05-10-41-44.jpg">
            <a:extLst>
              <a:ext uri="{FF2B5EF4-FFF2-40B4-BE49-F238E27FC236}">
                <a16:creationId xmlns:a16="http://schemas.microsoft.com/office/drawing/2014/main" id="{AA0DA8F6-C7F6-E384-22B9-24C2D630161E}"/>
              </a:ext>
            </a:extLst>
          </p:cNvPr>
          <p:cNvPicPr>
            <a:picLocks noChangeAspect="1" noChangeArrowheads="1"/>
          </p:cNvPicPr>
          <p:nvPr/>
        </p:nvPicPr>
        <p:blipFill rotWithShape="1">
          <a:blip r:embed="rId7"/>
          <a:srcRect t="3941" r="-2" b="23579"/>
          <a:stretch/>
        </p:blipFill>
        <p:spPr bwMode="auto">
          <a:xfrm>
            <a:off x="6423320" y="643467"/>
            <a:ext cx="5130797" cy="5571066"/>
          </a:xfrm>
          <a:prstGeom prst="rect">
            <a:avLst/>
          </a:prstGeom>
          <a:noFill/>
        </p:spPr>
      </p:pic>
    </p:spTree>
    <p:extLst>
      <p:ext uri="{BB962C8B-B14F-4D97-AF65-F5344CB8AC3E}">
        <p14:creationId xmlns:p14="http://schemas.microsoft.com/office/powerpoint/2010/main" val="1564792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Freeform: Shape 1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2" descr="C:\Users\kilin\Desktop\PHOTO-2022-10-05-10-44-36.jpg">
            <a:extLst>
              <a:ext uri="{FF2B5EF4-FFF2-40B4-BE49-F238E27FC236}">
                <a16:creationId xmlns:a16="http://schemas.microsoft.com/office/drawing/2014/main" id="{120F1207-D745-2FA5-E0CE-FBAE40C1DF8D}"/>
              </a:ext>
            </a:extLst>
          </p:cNvPr>
          <p:cNvPicPr>
            <a:picLocks noChangeAspect="1" noChangeArrowheads="1"/>
          </p:cNvPicPr>
          <p:nvPr/>
        </p:nvPicPr>
        <p:blipFill>
          <a:blip r:embed="rId4"/>
          <a:stretch>
            <a:fillRect/>
          </a:stretch>
        </p:blipFill>
        <p:spPr bwMode="auto">
          <a:xfrm>
            <a:off x="2193642" y="702980"/>
            <a:ext cx="3902358" cy="5220546"/>
          </a:xfrm>
          <a:prstGeom prst="rect">
            <a:avLst/>
          </a:prstGeom>
          <a:noFill/>
        </p:spPr>
      </p:pic>
      <p:graphicFrame>
        <p:nvGraphicFramePr>
          <p:cNvPr id="6" name="Object 3">
            <a:extLst>
              <a:ext uri="{FF2B5EF4-FFF2-40B4-BE49-F238E27FC236}">
                <a16:creationId xmlns:a16="http://schemas.microsoft.com/office/drawing/2014/main" id="{D6380BEF-CA44-30B5-10FC-D75A2D951D25}"/>
              </a:ext>
            </a:extLst>
          </p:cNvPr>
          <p:cNvGraphicFramePr>
            <a:graphicFrameLocks noChangeAspect="1"/>
          </p:cNvGraphicFramePr>
          <p:nvPr>
            <p:extLst>
              <p:ext uri="{D42A27DB-BD31-4B8C-83A1-F6EECF244321}">
                <p14:modId xmlns:p14="http://schemas.microsoft.com/office/powerpoint/2010/main" val="4106058030"/>
              </p:ext>
            </p:extLst>
          </p:nvPr>
        </p:nvGraphicFramePr>
        <p:xfrm>
          <a:off x="6096000" y="702979"/>
          <a:ext cx="4008699" cy="5220545"/>
        </p:xfrm>
        <a:graphic>
          <a:graphicData uri="http://schemas.openxmlformats.org/presentationml/2006/ole">
            <mc:AlternateContent xmlns:mc="http://schemas.openxmlformats.org/markup-compatibility/2006">
              <mc:Choice xmlns:v="urn:schemas-microsoft-com:vml" Requires="v">
                <p:oleObj name="Acrobat Document" r:id="rId5" imgW="4323997" imgH="6476700" progId="AcroExch.Document.7">
                  <p:embed/>
                </p:oleObj>
              </mc:Choice>
              <mc:Fallback>
                <p:oleObj name="Acrobat Document" r:id="rId5" imgW="4323997" imgH="6476700" progId="AcroExch.Document.7">
                  <p:embed/>
                  <p:pic>
                    <p:nvPicPr>
                      <p:cNvPr id="6963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702979"/>
                        <a:ext cx="4008699" cy="522054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3784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Çok sayıda gri kağıt uçağın tersi yönde uçan sarı kağıt uçak">
            <a:extLst>
              <a:ext uri="{FF2B5EF4-FFF2-40B4-BE49-F238E27FC236}">
                <a16:creationId xmlns:a16="http://schemas.microsoft.com/office/drawing/2014/main" id="{AC85C8C8-8608-9A16-F2C7-C2865B4DAB02}"/>
              </a:ext>
            </a:extLst>
          </p:cNvPr>
          <p:cNvPicPr>
            <a:picLocks noChangeAspect="1"/>
          </p:cNvPicPr>
          <p:nvPr/>
        </p:nvPicPr>
        <p:blipFill rotWithShape="1">
          <a:blip r:embed="rId2"/>
          <a:srcRect l="2304" r="24220" b="-1"/>
          <a:stretch/>
        </p:blipFill>
        <p:spPr>
          <a:xfrm>
            <a:off x="3343" y="10"/>
            <a:ext cx="7548923" cy="6857990"/>
          </a:xfrm>
          <a:prstGeom prst="rect">
            <a:avLst/>
          </a:prstGeom>
        </p:spPr>
      </p:pic>
      <p:sp>
        <p:nvSpPr>
          <p:cNvPr id="10" name="Rectangle 9">
            <a:extLst>
              <a:ext uri="{FF2B5EF4-FFF2-40B4-BE49-F238E27FC236}">
                <a16:creationId xmlns:a16="http://schemas.microsoft.com/office/drawing/2014/main" id="{04015B9C-179F-43A5-894D-58193B6A8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266" y="0"/>
            <a:ext cx="4639734"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3E02940-5A3E-CC5A-0C19-591A227D081E}"/>
              </a:ext>
            </a:extLst>
          </p:cNvPr>
          <p:cNvSpPr>
            <a:spLocks noGrp="1"/>
          </p:cNvSpPr>
          <p:nvPr>
            <p:ph type="title"/>
          </p:nvPr>
        </p:nvSpPr>
        <p:spPr>
          <a:xfrm>
            <a:off x="7614144" y="1704012"/>
            <a:ext cx="3816774" cy="1067077"/>
          </a:xfrm>
          <a:ln>
            <a:noFill/>
          </a:ln>
        </p:spPr>
        <p:txBody>
          <a:bodyPr vert="horz" lIns="91440" tIns="45720" rIns="91440" bIns="45720" rtlCol="0" anchor="ctr">
            <a:normAutofit fontScale="90000"/>
          </a:bodyPr>
          <a:lstStyle/>
          <a:p>
            <a:pPr marL="457200" indent="-457200">
              <a:buFont typeface="Arial" panose="020B0604020202020204" pitchFamily="34" charset="0"/>
              <a:buChar char="•"/>
            </a:pPr>
            <a:r>
              <a:rPr lang="en-US" sz="3100" dirty="0" err="1"/>
              <a:t>Paydaşlarımız</a:t>
            </a:r>
            <a:r>
              <a:rPr lang="en-US" sz="3100" dirty="0"/>
              <a:t> </a:t>
            </a:r>
            <a:r>
              <a:rPr lang="en-US" sz="3100" dirty="0" err="1"/>
              <a:t>ile</a:t>
            </a:r>
            <a:r>
              <a:rPr lang="en-US" sz="3100" dirty="0"/>
              <a:t> </a:t>
            </a:r>
            <a:r>
              <a:rPr lang="en-US" sz="3100" dirty="0" err="1"/>
              <a:t>İlişkilerimiz</a:t>
            </a:r>
            <a:br>
              <a:rPr lang="en-US" sz="3100" dirty="0"/>
            </a:br>
            <a:r>
              <a:rPr lang="en-US" sz="3100" dirty="0"/>
              <a:t>                        </a:t>
            </a:r>
            <a:br>
              <a:rPr lang="en-US" sz="3100" dirty="0"/>
            </a:br>
            <a:br>
              <a:rPr lang="en-US" sz="2200" dirty="0"/>
            </a:br>
            <a:r>
              <a:rPr lang="en-US" sz="2200" dirty="0"/>
              <a:t>                                  </a:t>
            </a:r>
          </a:p>
        </p:txBody>
      </p:sp>
      <p:sp>
        <p:nvSpPr>
          <p:cNvPr id="4" name="Başlık 1">
            <a:extLst>
              <a:ext uri="{FF2B5EF4-FFF2-40B4-BE49-F238E27FC236}">
                <a16:creationId xmlns:a16="http://schemas.microsoft.com/office/drawing/2014/main" id="{6430081B-F7D6-272F-2CEF-9F694BEFA5BF}"/>
              </a:ext>
            </a:extLst>
          </p:cNvPr>
          <p:cNvSpPr txBox="1">
            <a:spLocks/>
          </p:cNvSpPr>
          <p:nvPr/>
        </p:nvSpPr>
        <p:spPr>
          <a:xfrm>
            <a:off x="7926641" y="3000339"/>
            <a:ext cx="3816774" cy="85731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800" b="1" kern="1200" cap="none"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indent="-182880">
              <a:spcAft>
                <a:spcPts val="600"/>
              </a:spcAft>
              <a:buClr>
                <a:schemeClr val="accent1">
                  <a:lumMod val="75000"/>
                </a:schemeClr>
              </a:buClr>
              <a:buSzPct val="85000"/>
              <a:buFont typeface="Wingdings" pitchFamily="2" charset="2"/>
              <a:buChar char="§"/>
            </a:pPr>
            <a:r>
              <a:rPr lang="en-US" sz="2800" dirty="0" err="1">
                <a:solidFill>
                  <a:schemeClr val="tx1"/>
                </a:solidFill>
                <a:latin typeface="+mn-lt"/>
                <a:ea typeface="+mn-ea"/>
                <a:cs typeface="+mn-cs"/>
              </a:rPr>
              <a:t>Topluma</a:t>
            </a:r>
            <a:r>
              <a:rPr lang="en-US" sz="2800" dirty="0">
                <a:solidFill>
                  <a:schemeClr val="tx1"/>
                </a:solidFill>
                <a:latin typeface="+mn-lt"/>
                <a:ea typeface="+mn-ea"/>
                <a:cs typeface="+mn-cs"/>
              </a:rPr>
              <a:t> </a:t>
            </a:r>
            <a:r>
              <a:rPr lang="en-US" sz="2800" dirty="0" err="1">
                <a:solidFill>
                  <a:schemeClr val="tx1"/>
                </a:solidFill>
                <a:latin typeface="+mn-lt"/>
                <a:ea typeface="+mn-ea"/>
                <a:cs typeface="+mn-cs"/>
              </a:rPr>
              <a:t>Katkı</a:t>
            </a:r>
            <a:endParaRPr lang="en-US" sz="2800" dirty="0">
              <a:solidFill>
                <a:schemeClr val="tx1"/>
              </a:solidFill>
              <a:latin typeface="+mn-lt"/>
              <a:ea typeface="+mn-ea"/>
              <a:cs typeface="+mn-cs"/>
            </a:endParaRPr>
          </a:p>
        </p:txBody>
      </p:sp>
      <p:grpSp>
        <p:nvGrpSpPr>
          <p:cNvPr id="12" name="Group 11">
            <a:extLst>
              <a:ext uri="{FF2B5EF4-FFF2-40B4-BE49-F238E27FC236}">
                <a16:creationId xmlns:a16="http://schemas.microsoft.com/office/drawing/2014/main" id="{66F85F57-956F-40FF-BE22-C6EB6E36C9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5AA35EF8-94F7-4A24-AA24-845DB2A1F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A38E4383-DE91-4221-BD38-50EFE3891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1347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230494B-B055-D5A3-D381-A0AC59BE2A97}"/>
              </a:ext>
            </a:extLst>
          </p:cNvPr>
          <p:cNvSpPr txBox="1"/>
          <p:nvPr/>
        </p:nvSpPr>
        <p:spPr>
          <a:xfrm>
            <a:off x="698340" y="309126"/>
            <a:ext cx="6096000" cy="6278642"/>
          </a:xfrm>
          <a:prstGeom prst="rect">
            <a:avLst/>
          </a:prstGeom>
          <a:noFill/>
        </p:spPr>
        <p:txBody>
          <a:bodyPr wrap="square">
            <a:spAutoFit/>
          </a:bodyPr>
          <a:lstStyle/>
          <a:p>
            <a:r>
              <a:rPr lang="tr-TR"/>
              <a:t>Dış paydaşlar:</a:t>
            </a:r>
          </a:p>
          <a:p>
            <a:endParaRPr lang="tr-TR"/>
          </a:p>
          <a:p>
            <a:endParaRPr lang="tr-TR"/>
          </a:p>
          <a:p>
            <a:endParaRPr lang="tr-TR"/>
          </a:p>
          <a:p>
            <a:pPr marL="285750" indent="-285750">
              <a:buFont typeface="Arial" panose="020B0604020202020204" pitchFamily="34" charset="0"/>
              <a:buChar char="•"/>
            </a:pPr>
            <a:r>
              <a:rPr lang="tr-TR"/>
              <a:t>Maliye Bakanlığı</a:t>
            </a:r>
          </a:p>
          <a:p>
            <a:pPr marL="285750" indent="-285750">
              <a:buFont typeface="Arial" panose="020B0604020202020204" pitchFamily="34" charset="0"/>
              <a:buChar char="•"/>
            </a:pPr>
            <a:r>
              <a:rPr lang="tr-TR"/>
              <a:t>Kaymakamlık</a:t>
            </a:r>
          </a:p>
          <a:p>
            <a:pPr marL="285750" indent="-285750">
              <a:buFont typeface="Arial" panose="020B0604020202020204" pitchFamily="34" charset="0"/>
              <a:buChar char="•"/>
            </a:pPr>
            <a:r>
              <a:rPr lang="tr-TR"/>
              <a:t>Şirketler</a:t>
            </a:r>
          </a:p>
          <a:p>
            <a:pPr marL="285750" indent="-285750">
              <a:buFont typeface="Arial" panose="020B0604020202020204" pitchFamily="34" charset="0"/>
              <a:buChar char="•"/>
            </a:pPr>
            <a:r>
              <a:rPr lang="tr-TR"/>
              <a:t>Gümrük ve Dış Ticaret Müdürlükleri</a:t>
            </a:r>
          </a:p>
          <a:p>
            <a:pPr marL="285750" indent="-285750">
              <a:buFont typeface="Arial" panose="020B0604020202020204" pitchFamily="34" charset="0"/>
              <a:buChar char="•"/>
            </a:pPr>
            <a:r>
              <a:rPr lang="tr-TR"/>
              <a:t>İl ve İlçe Tarım Müdürlükleri</a:t>
            </a:r>
          </a:p>
          <a:p>
            <a:pPr marL="285750" indent="-285750">
              <a:buFont typeface="Arial" panose="020B0604020202020204" pitchFamily="34" charset="0"/>
              <a:buChar char="•"/>
            </a:pPr>
            <a:r>
              <a:rPr lang="tr-TR"/>
              <a:t>Vergi Dairesi Başkanlığı</a:t>
            </a:r>
          </a:p>
          <a:p>
            <a:pPr marL="285750" indent="-285750">
              <a:buFont typeface="Arial" panose="020B0604020202020204" pitchFamily="34" charset="0"/>
              <a:buChar char="•"/>
            </a:pPr>
            <a:r>
              <a:rPr lang="tr-TR"/>
              <a:t>Yazılım ve Ar-Ge Müdürlükleri</a:t>
            </a:r>
          </a:p>
          <a:p>
            <a:endParaRPr lang="tr-TR"/>
          </a:p>
          <a:p>
            <a:r>
              <a:rPr lang="tr-TR" sz="2400"/>
              <a:t>Kariyer Günleri:</a:t>
            </a:r>
          </a:p>
          <a:p>
            <a:pPr marL="285750" indent="-285750">
              <a:buFont typeface="Arial" panose="020B0604020202020204" pitchFamily="34" charset="0"/>
              <a:buChar char="•"/>
            </a:pPr>
            <a:r>
              <a:rPr lang="tr-TR" sz="1800"/>
              <a:t>Cihan Engin PUSULUK:DOĞTAŞ Türkiye Ticari Pazarlama ve Perakende Geliştirme Müdürü</a:t>
            </a:r>
          </a:p>
          <a:p>
            <a:pPr marL="285750" indent="-285750">
              <a:buFont typeface="Arial" panose="020B0604020202020204" pitchFamily="34" charset="0"/>
              <a:buChar char="•"/>
            </a:pPr>
            <a:r>
              <a:rPr lang="tr-TR" sz="1800"/>
              <a:t>Ersin ALAYVAZ: AVEK Satış Şefi</a:t>
            </a:r>
          </a:p>
          <a:p>
            <a:pPr marL="285750" indent="-285750">
              <a:buFont typeface="Arial" panose="020B0604020202020204" pitchFamily="34" charset="0"/>
              <a:buChar char="•"/>
            </a:pPr>
            <a:r>
              <a:rPr lang="tr-TR" sz="1800"/>
              <a:t>Oğuzhan ÇAKIR: E mail Marketing Manager</a:t>
            </a:r>
          </a:p>
          <a:p>
            <a:pPr marL="285750" indent="-285750">
              <a:buFont typeface="Arial" panose="020B0604020202020204" pitchFamily="34" charset="0"/>
              <a:buChar char="•"/>
            </a:pPr>
            <a:r>
              <a:rPr lang="tr-TR" sz="1800"/>
              <a:t>İsmet YILDIZ: Koton Merchandise Planning Manager</a:t>
            </a:r>
          </a:p>
          <a:p>
            <a:pPr marL="285750" indent="-285750">
              <a:buFont typeface="Arial" panose="020B0604020202020204" pitchFamily="34" charset="0"/>
              <a:buChar char="•"/>
            </a:pPr>
            <a:r>
              <a:rPr lang="tr-TR" sz="1800"/>
              <a:t>Ahmet İlker ERDOĞAN: Dora Smart Süreç Otomasyon ve Yazılım Teknolojileri, Ar-Ge Müdürü</a:t>
            </a:r>
          </a:p>
          <a:p>
            <a:pPr marL="285750" indent="-285750">
              <a:buFont typeface="Arial" panose="020B0604020202020204" pitchFamily="34" charset="0"/>
              <a:buChar char="•"/>
            </a:pPr>
            <a:r>
              <a:rPr lang="tr-TR" sz="1800"/>
              <a:t>Serhat ÇELİKKAYA: Batı Anadolu Bölgesi Tarım Bankacılık 	Bölge Yöneticisi</a:t>
            </a:r>
            <a:endParaRPr lang="tr-TR" dirty="0"/>
          </a:p>
        </p:txBody>
      </p:sp>
      <p:sp>
        <p:nvSpPr>
          <p:cNvPr id="9" name="Metin kutusu 8">
            <a:extLst>
              <a:ext uri="{FF2B5EF4-FFF2-40B4-BE49-F238E27FC236}">
                <a16:creationId xmlns:a16="http://schemas.microsoft.com/office/drawing/2014/main" id="{036726B8-0A9F-60AA-B399-D3D9DCCA9A6A}"/>
              </a:ext>
            </a:extLst>
          </p:cNvPr>
          <p:cNvSpPr txBox="1"/>
          <p:nvPr/>
        </p:nvSpPr>
        <p:spPr>
          <a:xfrm>
            <a:off x="5188353" y="1004515"/>
            <a:ext cx="6094070" cy="2308324"/>
          </a:xfrm>
          <a:prstGeom prst="rect">
            <a:avLst/>
          </a:prstGeom>
          <a:noFill/>
        </p:spPr>
        <p:txBody>
          <a:bodyPr wrap="square">
            <a:spAutoFit/>
          </a:bodyPr>
          <a:lstStyle/>
          <a:p>
            <a:pPr marL="285750" indent="-285750">
              <a:buFont typeface="Arial" panose="020B0604020202020204" pitchFamily="34" charset="0"/>
              <a:buChar char="•"/>
            </a:pPr>
            <a:r>
              <a:rPr lang="tr-TR" sz="1800"/>
              <a:t>Erdinç Dolu:Biga Kaymakamı</a:t>
            </a:r>
          </a:p>
          <a:p>
            <a:pPr marL="285750" indent="-285750">
              <a:buFont typeface="Arial" panose="020B0604020202020204" pitchFamily="34" charset="0"/>
              <a:buChar char="•"/>
            </a:pPr>
            <a:r>
              <a:rPr lang="tr-TR" sz="1800"/>
              <a:t>Gülçin Durmaz: Maliye Bakanlığı Gelir Uzman Yard</a:t>
            </a:r>
          </a:p>
          <a:p>
            <a:pPr marL="285750" indent="-285750">
              <a:buFont typeface="Arial" panose="020B0604020202020204" pitchFamily="34" charset="0"/>
              <a:buChar char="•"/>
            </a:pPr>
            <a:r>
              <a:rPr lang="tr-TR" sz="1800"/>
              <a:t>Bilge Yelkenci:Mali müşavir</a:t>
            </a:r>
          </a:p>
          <a:p>
            <a:pPr marL="285750" indent="-285750">
              <a:buFont typeface="Arial" panose="020B0604020202020204" pitchFamily="34" charset="0"/>
              <a:buChar char="•"/>
            </a:pPr>
            <a:r>
              <a:rPr lang="tr-TR" sz="1800"/>
              <a:t>Volkan Güler:Vergi Müfettişi</a:t>
            </a:r>
          </a:p>
          <a:p>
            <a:pPr marL="285750" indent="-285750">
              <a:buFont typeface="Arial" panose="020B0604020202020204" pitchFamily="34" charset="0"/>
              <a:buChar char="•"/>
            </a:pPr>
            <a:r>
              <a:rPr lang="tr-TR" sz="1800"/>
              <a:t>Fatih Demirtürk: Trakya Gümrük ve Dış ticaret Bölge Müdürlüğü</a:t>
            </a:r>
          </a:p>
          <a:p>
            <a:endParaRPr lang="tr-TR" sz="1800" b="1"/>
          </a:p>
          <a:p>
            <a:endParaRPr lang="tr-TR" sz="1800" b="1" dirty="0"/>
          </a:p>
        </p:txBody>
      </p:sp>
    </p:spTree>
    <p:extLst>
      <p:ext uri="{BB962C8B-B14F-4D97-AF65-F5344CB8AC3E}">
        <p14:creationId xmlns:p14="http://schemas.microsoft.com/office/powerpoint/2010/main" val="3187107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Rectangle 12">
            <a:extLst>
              <a:ext uri="{FF2B5EF4-FFF2-40B4-BE49-F238E27FC236}">
                <a16:creationId xmlns:a16="http://schemas.microsoft.com/office/drawing/2014/main" id="{AE20707D-5841-41A3-B3F5-FD5979CAE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94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F05012-3070-48EC-BC58-E908A8D70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4">
              <a:alphaModFix amt="5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pic>
        <p:nvPicPr>
          <p:cNvPr id="4" name="Resim 3">
            <a:extLst>
              <a:ext uri="{FF2B5EF4-FFF2-40B4-BE49-F238E27FC236}">
                <a16:creationId xmlns:a16="http://schemas.microsoft.com/office/drawing/2014/main" id="{65CCFB7E-517D-3C68-514C-D32A968A56FE}"/>
              </a:ext>
            </a:extLst>
          </p:cNvPr>
          <p:cNvPicPr>
            <a:picLocks noChangeAspect="1"/>
          </p:cNvPicPr>
          <p:nvPr/>
        </p:nvPicPr>
        <p:blipFill rotWithShape="1">
          <a:blip r:embed="rId6">
            <a:extLst>
              <a:ext uri="{28A0092B-C50C-407E-A947-70E740481C1C}">
                <a14:useLocalDpi xmlns:a14="http://schemas.microsoft.com/office/drawing/2010/main" val="0"/>
              </a:ext>
            </a:extLst>
          </a:blip>
          <a:srcRect t="2114" r="1" b="579"/>
          <a:stretch/>
        </p:blipFill>
        <p:spPr>
          <a:xfrm>
            <a:off x="643467" y="643467"/>
            <a:ext cx="10905066" cy="5571066"/>
          </a:xfrm>
          <a:prstGeom prst="rect">
            <a:avLst/>
          </a:prstGeom>
        </p:spPr>
      </p:pic>
      <p:sp>
        <p:nvSpPr>
          <p:cNvPr id="17" name="Rectangle 16">
            <a:extLst>
              <a:ext uri="{FF2B5EF4-FFF2-40B4-BE49-F238E27FC236}">
                <a16:creationId xmlns:a16="http://schemas.microsoft.com/office/drawing/2014/main" id="{33EAD004-AB0B-4352-9991-A040EA93D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015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tr-TR"/>
            </a:p>
          </p:txBody>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tr-TR"/>
            </a:p>
          </p:txBody>
        </p:sp>
      </p:grpSp>
      <p:sp>
        <p:nvSpPr>
          <p:cNvPr id="13" name="Freeform: Shape 12">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Resim 3">
            <a:extLst>
              <a:ext uri="{FF2B5EF4-FFF2-40B4-BE49-F238E27FC236}">
                <a16:creationId xmlns:a16="http://schemas.microsoft.com/office/drawing/2014/main" id="{DC1982B6-4E5F-FCE7-C430-CE6BF7571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292" y="217634"/>
            <a:ext cx="6567054" cy="6422731"/>
          </a:xfrm>
          <a:prstGeom prst="rect">
            <a:avLst/>
          </a:prstGeom>
        </p:spPr>
      </p:pic>
    </p:spTree>
    <p:extLst>
      <p:ext uri="{BB962C8B-B14F-4D97-AF65-F5344CB8AC3E}">
        <p14:creationId xmlns:p14="http://schemas.microsoft.com/office/powerpoint/2010/main" val="2861560985"/>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C176B6-6AEA-41A6-B67A-A7D9A137A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6D82B92A-9157-4482-A1BD-8D96F1732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70E824B7-8E29-4374-87C2-0BED4EF00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nvGrpSpPr>
          <p:cNvPr id="18" name="Group 17">
            <a:extLst>
              <a:ext uri="{FF2B5EF4-FFF2-40B4-BE49-F238E27FC236}">
                <a16:creationId xmlns:a16="http://schemas.microsoft.com/office/drawing/2014/main" id="{4B80DF8B-BF70-48C8-9845-8A29CB26A2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A2643716-CEEB-4D36-87D5-741A4A07B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tr-TR"/>
            </a:p>
          </p:txBody>
        </p:sp>
        <p:sp>
          <p:nvSpPr>
            <p:cNvPr id="20" name="Oval 19">
              <a:extLst>
                <a:ext uri="{FF2B5EF4-FFF2-40B4-BE49-F238E27FC236}">
                  <a16:creationId xmlns:a16="http://schemas.microsoft.com/office/drawing/2014/main" id="{63BF37E5-F5CE-408D-B812-865BE052A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tr-TR"/>
            </a:p>
          </p:txBody>
        </p:sp>
      </p:grpSp>
      <p:sp useBgFill="1">
        <p:nvSpPr>
          <p:cNvPr id="22" name="Rectangle 21">
            <a:extLst>
              <a:ext uri="{FF2B5EF4-FFF2-40B4-BE49-F238E27FC236}">
                <a16:creationId xmlns:a16="http://schemas.microsoft.com/office/drawing/2014/main" id="{38432D54-B60F-4CDA-BFB8-50697CF4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4FA62FF6-B51C-0C7A-01A8-97ECFDB5C3CF}"/>
              </a:ext>
            </a:extLst>
          </p:cNvPr>
          <p:cNvSpPr>
            <a:spLocks noGrp="1"/>
          </p:cNvSpPr>
          <p:nvPr>
            <p:ph type="title"/>
          </p:nvPr>
        </p:nvSpPr>
        <p:spPr>
          <a:xfrm>
            <a:off x="5053263" y="4665605"/>
            <a:ext cx="6788164" cy="1292433"/>
          </a:xfrm>
        </p:spPr>
        <p:txBody>
          <a:bodyPr vert="horz" lIns="91440" tIns="45720" rIns="91440" bIns="45720" rtlCol="0" anchor="ctr">
            <a:normAutofit/>
          </a:bodyPr>
          <a:lstStyle/>
          <a:p>
            <a:pPr>
              <a:lnSpc>
                <a:spcPct val="80000"/>
              </a:lnSpc>
            </a:pPr>
            <a:r>
              <a:rPr lang="en-US" sz="4200">
                <a:blipFill dpi="0" rotWithShape="1">
                  <a:blip r:embed="rId4"/>
                  <a:srcRect/>
                  <a:tile tx="6350" ty="-127000" sx="65000" sy="64000" flip="none" algn="tl"/>
                </a:blipFill>
              </a:rPr>
              <a:t>Gönüllülük Çalışmaları Ders Faaliyetleri</a:t>
            </a:r>
          </a:p>
        </p:txBody>
      </p:sp>
      <p:pic>
        <p:nvPicPr>
          <p:cNvPr id="6" name="Resim 5">
            <a:extLst>
              <a:ext uri="{FF2B5EF4-FFF2-40B4-BE49-F238E27FC236}">
                <a16:creationId xmlns:a16="http://schemas.microsoft.com/office/drawing/2014/main" id="{59528F22-66F8-EF92-065B-93690E722A53}"/>
              </a:ext>
            </a:extLst>
          </p:cNvPr>
          <p:cNvPicPr>
            <a:picLocks noChangeAspect="1"/>
          </p:cNvPicPr>
          <p:nvPr/>
        </p:nvPicPr>
        <p:blipFill rotWithShape="1">
          <a:blip r:embed="rId6">
            <a:extLst>
              <a:ext uri="{28A0092B-C50C-407E-A947-70E740481C1C}">
                <a14:useLocalDpi xmlns:a14="http://schemas.microsoft.com/office/drawing/2010/main" val="0"/>
              </a:ext>
            </a:extLst>
          </a:blip>
          <a:srcRect l="18736" r="8257" b="-2"/>
          <a:stretch/>
        </p:blipFill>
        <p:spPr>
          <a:xfrm>
            <a:off x="306314" y="334791"/>
            <a:ext cx="4541990" cy="4024647"/>
          </a:xfrm>
          <a:prstGeom prst="rect">
            <a:avLst/>
          </a:prstGeom>
        </p:spPr>
      </p:pic>
      <p:pic>
        <p:nvPicPr>
          <p:cNvPr id="4" name="Resim 3">
            <a:extLst>
              <a:ext uri="{FF2B5EF4-FFF2-40B4-BE49-F238E27FC236}">
                <a16:creationId xmlns:a16="http://schemas.microsoft.com/office/drawing/2014/main" id="{8224C2E2-9701-E14B-5BFA-46A175ABC365}"/>
              </a:ext>
            </a:extLst>
          </p:cNvPr>
          <p:cNvPicPr>
            <a:picLocks noChangeAspect="1"/>
          </p:cNvPicPr>
          <p:nvPr/>
        </p:nvPicPr>
        <p:blipFill rotWithShape="1">
          <a:blip r:embed="rId7">
            <a:extLst>
              <a:ext uri="{28A0092B-C50C-407E-A947-70E740481C1C}">
                <a14:useLocalDpi xmlns:a14="http://schemas.microsoft.com/office/drawing/2010/main" val="0"/>
              </a:ext>
            </a:extLst>
          </a:blip>
          <a:srcRect l="26609" r="12885" b="-2"/>
          <a:stretch/>
        </p:blipFill>
        <p:spPr>
          <a:xfrm>
            <a:off x="4972050" y="334791"/>
            <a:ext cx="2543175" cy="4024647"/>
          </a:xfrm>
          <a:prstGeom prst="rect">
            <a:avLst/>
          </a:prstGeom>
        </p:spPr>
      </p:pic>
      <p:pic>
        <p:nvPicPr>
          <p:cNvPr id="7" name="Resim 6">
            <a:extLst>
              <a:ext uri="{FF2B5EF4-FFF2-40B4-BE49-F238E27FC236}">
                <a16:creationId xmlns:a16="http://schemas.microsoft.com/office/drawing/2014/main" id="{C51E8CEE-1C88-79C3-1029-1C340D6B8996}"/>
              </a:ext>
            </a:extLst>
          </p:cNvPr>
          <p:cNvPicPr>
            <a:picLocks noChangeAspect="1"/>
          </p:cNvPicPr>
          <p:nvPr/>
        </p:nvPicPr>
        <p:blipFill rotWithShape="1">
          <a:blip r:embed="rId8">
            <a:extLst>
              <a:ext uri="{28A0092B-C50C-407E-A947-70E740481C1C}">
                <a14:useLocalDpi xmlns:a14="http://schemas.microsoft.com/office/drawing/2010/main" val="0"/>
              </a:ext>
            </a:extLst>
          </a:blip>
          <a:srcRect l="15241" r="2385" b="-2"/>
          <a:stretch/>
        </p:blipFill>
        <p:spPr>
          <a:xfrm>
            <a:off x="7620000" y="334791"/>
            <a:ext cx="4248149" cy="4024647"/>
          </a:xfrm>
          <a:prstGeom prst="rect">
            <a:avLst/>
          </a:prstGeom>
        </p:spPr>
      </p:pic>
      <p:pic>
        <p:nvPicPr>
          <p:cNvPr id="5" name="Resim 4">
            <a:extLst>
              <a:ext uri="{FF2B5EF4-FFF2-40B4-BE49-F238E27FC236}">
                <a16:creationId xmlns:a16="http://schemas.microsoft.com/office/drawing/2014/main" id="{F4341642-7B9B-3D06-21B9-407FA02899F3}"/>
              </a:ext>
            </a:extLst>
          </p:cNvPr>
          <p:cNvPicPr>
            <a:picLocks noChangeAspect="1"/>
          </p:cNvPicPr>
          <p:nvPr/>
        </p:nvPicPr>
        <p:blipFill rotWithShape="1">
          <a:blip r:embed="rId9">
            <a:extLst>
              <a:ext uri="{28A0092B-C50C-407E-A947-70E740481C1C}">
                <a14:useLocalDpi xmlns:a14="http://schemas.microsoft.com/office/drawing/2010/main" val="0"/>
              </a:ext>
            </a:extLst>
          </a:blip>
          <a:srcRect t="15885" b="1867"/>
          <a:stretch/>
        </p:blipFill>
        <p:spPr>
          <a:xfrm>
            <a:off x="306314" y="4472610"/>
            <a:ext cx="4541990" cy="1998606"/>
          </a:xfrm>
          <a:prstGeom prst="rect">
            <a:avLst/>
          </a:prstGeom>
        </p:spPr>
      </p:pic>
      <p:sp>
        <p:nvSpPr>
          <p:cNvPr id="24" name="Rectangle 23">
            <a:extLst>
              <a:ext uri="{FF2B5EF4-FFF2-40B4-BE49-F238E27FC236}">
                <a16:creationId xmlns:a16="http://schemas.microsoft.com/office/drawing/2014/main" id="{F714D09D-B9AD-48A7-843B-9831DFA5B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7F0AE1C-0F69-4949-B9DA-82101967E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4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41B0A5-DEC9-47D6-BDB2-D2F6D09E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6" name="Rectangle 25">
            <a:extLst>
              <a:ext uri="{FF2B5EF4-FFF2-40B4-BE49-F238E27FC236}">
                <a16:creationId xmlns:a16="http://schemas.microsoft.com/office/drawing/2014/main" id="{E8C5D644-1DA7-48F6-80AF-F90A20FDF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8" name="Rectangle 27">
            <a:extLst>
              <a:ext uri="{FF2B5EF4-FFF2-40B4-BE49-F238E27FC236}">
                <a16:creationId xmlns:a16="http://schemas.microsoft.com/office/drawing/2014/main" id="{2715DF76-DD03-4EB4-B03E-19099DC4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nvGrpSpPr>
          <p:cNvPr id="30" name="Group 29">
            <a:extLst>
              <a:ext uri="{FF2B5EF4-FFF2-40B4-BE49-F238E27FC236}">
                <a16:creationId xmlns:a16="http://schemas.microsoft.com/office/drawing/2014/main" id="{B9C508F5-6773-40A1-B765-5934A0B471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1" name="Oval 30">
              <a:extLst>
                <a:ext uri="{FF2B5EF4-FFF2-40B4-BE49-F238E27FC236}">
                  <a16:creationId xmlns:a16="http://schemas.microsoft.com/office/drawing/2014/main" id="{312C171B-51EC-4686-B887-48DB0C3D3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tr-TR"/>
            </a:p>
          </p:txBody>
        </p:sp>
        <p:sp>
          <p:nvSpPr>
            <p:cNvPr id="32" name="Oval 31">
              <a:extLst>
                <a:ext uri="{FF2B5EF4-FFF2-40B4-BE49-F238E27FC236}">
                  <a16:creationId xmlns:a16="http://schemas.microsoft.com/office/drawing/2014/main" id="{487C594B-8DAA-4E5A-A86E-0C3D2708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tr-TR"/>
            </a:p>
          </p:txBody>
        </p:sp>
      </p:grpSp>
      <p:sp>
        <p:nvSpPr>
          <p:cNvPr id="34" name="Rectangle 33">
            <a:extLst>
              <a:ext uri="{FF2B5EF4-FFF2-40B4-BE49-F238E27FC236}">
                <a16:creationId xmlns:a16="http://schemas.microsoft.com/office/drawing/2014/main" id="{56A9E994-CC48-454B-8C05-16F6A8410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Başlık 1">
            <a:extLst>
              <a:ext uri="{FF2B5EF4-FFF2-40B4-BE49-F238E27FC236}">
                <a16:creationId xmlns:a16="http://schemas.microsoft.com/office/drawing/2014/main" id="{DA5D79B2-BF34-3822-6458-553611AD7C18}"/>
              </a:ext>
            </a:extLst>
          </p:cNvPr>
          <p:cNvSpPr txBox="1">
            <a:spLocks/>
          </p:cNvSpPr>
          <p:nvPr/>
        </p:nvSpPr>
        <p:spPr>
          <a:xfrm>
            <a:off x="5053263" y="4665605"/>
            <a:ext cx="6788164" cy="1292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nSpc>
                <a:spcPct val="85000"/>
              </a:lnSpc>
              <a:spcAft>
                <a:spcPts val="600"/>
              </a:spcAft>
            </a:pPr>
            <a:r>
              <a:rPr lang="en-US" sz="4200">
                <a:blipFill dpi="0" rotWithShape="1">
                  <a:blip r:embed="rId4"/>
                  <a:srcRect/>
                  <a:tile tx="6350" ty="-127000" sx="65000" sy="64000" flip="none" algn="tl"/>
                </a:blipFill>
              </a:rPr>
              <a:t>Gönüllülük Çalışmaları Ders Faaliyetleri</a:t>
            </a:r>
          </a:p>
        </p:txBody>
      </p:sp>
      <p:pic>
        <p:nvPicPr>
          <p:cNvPr id="19" name="Resim 18">
            <a:extLst>
              <a:ext uri="{FF2B5EF4-FFF2-40B4-BE49-F238E27FC236}">
                <a16:creationId xmlns:a16="http://schemas.microsoft.com/office/drawing/2014/main" id="{9F41627E-AF27-0133-C89D-C3008648530B}"/>
              </a:ext>
            </a:extLst>
          </p:cNvPr>
          <p:cNvPicPr>
            <a:picLocks noChangeAspect="1"/>
          </p:cNvPicPr>
          <p:nvPr/>
        </p:nvPicPr>
        <p:blipFill rotWithShape="1">
          <a:blip r:embed="rId6">
            <a:extLst>
              <a:ext uri="{28A0092B-C50C-407E-A947-70E740481C1C}">
                <a14:useLocalDpi xmlns:a14="http://schemas.microsoft.com/office/drawing/2010/main" val="0"/>
              </a:ext>
            </a:extLst>
          </a:blip>
          <a:srcRect t="6803" r="2" b="16423"/>
          <a:stretch/>
        </p:blipFill>
        <p:spPr>
          <a:xfrm>
            <a:off x="306314" y="334791"/>
            <a:ext cx="4541990" cy="6199359"/>
          </a:xfrm>
          <a:prstGeom prst="rect">
            <a:avLst/>
          </a:prstGeom>
        </p:spPr>
      </p:pic>
      <p:pic>
        <p:nvPicPr>
          <p:cNvPr id="18" name="Resim 17">
            <a:extLst>
              <a:ext uri="{FF2B5EF4-FFF2-40B4-BE49-F238E27FC236}">
                <a16:creationId xmlns:a16="http://schemas.microsoft.com/office/drawing/2014/main" id="{F4D65D0B-6F3D-55F9-7C50-3E1FB03E1DBD}"/>
              </a:ext>
            </a:extLst>
          </p:cNvPr>
          <p:cNvPicPr>
            <a:picLocks noChangeAspect="1"/>
          </p:cNvPicPr>
          <p:nvPr/>
        </p:nvPicPr>
        <p:blipFill rotWithShape="1">
          <a:blip r:embed="rId7">
            <a:extLst>
              <a:ext uri="{28A0092B-C50C-407E-A947-70E740481C1C}">
                <a14:useLocalDpi xmlns:a14="http://schemas.microsoft.com/office/drawing/2010/main" val="0"/>
              </a:ext>
            </a:extLst>
          </a:blip>
          <a:srcRect t="13588" r="-1" b="8596"/>
          <a:stretch/>
        </p:blipFill>
        <p:spPr>
          <a:xfrm>
            <a:off x="4972050" y="334791"/>
            <a:ext cx="6896099" cy="4024647"/>
          </a:xfrm>
          <a:prstGeom prst="rect">
            <a:avLst/>
          </a:prstGeom>
        </p:spPr>
      </p:pic>
      <p:sp>
        <p:nvSpPr>
          <p:cNvPr id="36" name="Rectangle 35">
            <a:extLst>
              <a:ext uri="{FF2B5EF4-FFF2-40B4-BE49-F238E27FC236}">
                <a16:creationId xmlns:a16="http://schemas.microsoft.com/office/drawing/2014/main" id="{D92DB347-5657-4466-80E6-B167D8276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EAE9F4E-ECFC-4E68-A0B5-157FFF9BD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2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BAFF7C63-253F-7844-842B-6C87EB617F8C}"/>
              </a:ext>
            </a:extLst>
          </p:cNvPr>
          <p:cNvSpPr>
            <a:spLocks noGrp="1"/>
          </p:cNvSpPr>
          <p:nvPr>
            <p:ph type="title"/>
          </p:nvPr>
        </p:nvSpPr>
        <p:spPr>
          <a:xfrm>
            <a:off x="643468" y="643466"/>
            <a:ext cx="3686312" cy="5528734"/>
          </a:xfrm>
        </p:spPr>
        <p:txBody>
          <a:bodyPr>
            <a:normAutofit/>
          </a:bodyPr>
          <a:lstStyle/>
          <a:p>
            <a:pPr algn="r"/>
            <a:r>
              <a:rPr lang="tr-TR" dirty="0">
                <a:solidFill>
                  <a:srgbClr val="FFFFFF"/>
                </a:solidFill>
              </a:rPr>
              <a:t>Bölümün Hedefi</a:t>
            </a:r>
          </a:p>
        </p:txBody>
      </p:sp>
      <p:sp>
        <p:nvSpPr>
          <p:cNvPr id="3" name="Content Placeholder 2">
            <a:extLst>
              <a:ext uri="{FF2B5EF4-FFF2-40B4-BE49-F238E27FC236}">
                <a16:creationId xmlns:a16="http://schemas.microsoft.com/office/drawing/2014/main" id="{0FC73E41-397B-AC4A-ACF0-0C6DB82E0F69}"/>
              </a:ext>
            </a:extLst>
          </p:cNvPr>
          <p:cNvSpPr>
            <a:spLocks noGrp="1"/>
          </p:cNvSpPr>
          <p:nvPr>
            <p:ph idx="1"/>
          </p:nvPr>
        </p:nvSpPr>
        <p:spPr>
          <a:xfrm>
            <a:off x="4838218" y="104172"/>
            <a:ext cx="7020707" cy="5954390"/>
          </a:xfrm>
        </p:spPr>
        <p:txBody>
          <a:bodyPr anchor="ctr">
            <a:normAutofit/>
          </a:bodyPr>
          <a:lstStyle/>
          <a:p>
            <a:pPr algn="just">
              <a:lnSpc>
                <a:spcPct val="100000"/>
              </a:lnSpc>
            </a:pPr>
            <a:r>
              <a:rPr lang="tr-TR" sz="1600" dirty="0">
                <a:latin typeface="Times New Roman" panose="02020603050405020304" pitchFamily="18" charset="0"/>
                <a:cs typeface="Times New Roman" panose="02020603050405020304" pitchFamily="18" charset="0"/>
              </a:rPr>
              <a:t>Program mezunlarının, yetişmiş işgücü potansiyeli olarak, çalışacakları sektörle ilgili ulusal ve uluslararası platformda yaşanan güncel gelişmeleri takip eden, iletişim becerisi yüksek, özgüveni tam, girişimci ve yenilikçi uzmanlar olarak hizmet vermeleri hedeflenmektedir. Zira bir ekonomist, çalıştığı kurumda planlama, örgütleme, düzenleme, denetim gibi genel görevlerin yanında, ürünün iyileştirilmesi, üretimin arttırılması ve ürünlerin satışı için planlar yapmak, kuruma parasal kaynak sağlamak ve kurumun parasal olanaklarını en ekonomik biçimde dağıtmak, kurumun insan gücünü en verimli olacaklar alanlarda çalıştırmak ve en uygun elemanları bulup işe almak gibi işleri dikkate almaktadır. Bu bağlamda olmak üzere işletme kaynakları üzerine yönetsel ve girişimsel çabalara azami önem vermek işletmeciliğin de temel ilkesi sayılmaktadır. Bununla birlikte İktisat Programı; </a:t>
            </a:r>
          </a:p>
          <a:p>
            <a:pPr algn="just"/>
            <a:r>
              <a:rPr lang="tr-TR" sz="1600" dirty="0">
                <a:latin typeface="Times New Roman" panose="02020603050405020304" pitchFamily="18" charset="0"/>
                <a:cs typeface="Times New Roman" panose="02020603050405020304" pitchFamily="18" charset="0"/>
              </a:rPr>
              <a:t>Başta ekonomi olmak üzere diğer beşerî alanlara da ilgi duyan; </a:t>
            </a:r>
          </a:p>
          <a:p>
            <a:pPr algn="just"/>
            <a:r>
              <a:rPr lang="tr-TR" sz="1600" dirty="0">
                <a:latin typeface="Times New Roman" panose="02020603050405020304" pitchFamily="18" charset="0"/>
                <a:cs typeface="Times New Roman" panose="02020603050405020304" pitchFamily="18" charset="0"/>
              </a:rPr>
              <a:t>İnsan ilişkileri ve iletişime azami derecede önem veren; </a:t>
            </a:r>
          </a:p>
          <a:p>
            <a:pPr algn="just"/>
            <a:r>
              <a:rPr lang="tr-TR" sz="1600" dirty="0">
                <a:latin typeface="Times New Roman" panose="02020603050405020304" pitchFamily="18" charset="0"/>
                <a:cs typeface="Times New Roman" panose="02020603050405020304" pitchFamily="18" charset="0"/>
              </a:rPr>
              <a:t>Ekip ve proje çalışmalarına yatkın; </a:t>
            </a:r>
          </a:p>
          <a:p>
            <a:pPr algn="just"/>
            <a:r>
              <a:rPr lang="tr-TR" sz="1600" dirty="0">
                <a:latin typeface="Times New Roman" panose="02020603050405020304" pitchFamily="18" charset="0"/>
                <a:cs typeface="Times New Roman" panose="02020603050405020304" pitchFamily="18" charset="0"/>
              </a:rPr>
              <a:t>Girişimcilik ruhuna sahip; </a:t>
            </a:r>
          </a:p>
          <a:p>
            <a:pPr algn="just"/>
            <a:r>
              <a:rPr lang="tr-TR" sz="1600" dirty="0">
                <a:latin typeface="Times New Roman" panose="02020603050405020304" pitchFamily="18" charset="0"/>
                <a:cs typeface="Times New Roman" panose="02020603050405020304" pitchFamily="18" charset="0"/>
              </a:rPr>
              <a:t>Bilgisayar bilen (azami Office programı düzeyinde); </a:t>
            </a:r>
          </a:p>
          <a:p>
            <a:pPr algn="just"/>
            <a:r>
              <a:rPr lang="tr-TR" sz="1600" dirty="0">
                <a:latin typeface="Times New Roman" panose="02020603050405020304" pitchFamily="18" charset="0"/>
                <a:cs typeface="Times New Roman" panose="02020603050405020304" pitchFamily="18" charset="0"/>
              </a:rPr>
              <a:t>Yabancı dil öğrenmeye önem veren öğrenciler yetiştirmeyi amaç edinmektedir.</a:t>
            </a:r>
          </a:p>
          <a:p>
            <a:pPr marL="0" indent="0" algn="just">
              <a:buNone/>
            </a:pPr>
            <a:r>
              <a:rPr lang="tr-TR" sz="1600" dirty="0">
                <a:latin typeface="Times New Roman" panose="02020603050405020304" pitchFamily="18" charset="0"/>
                <a:cs typeface="Times New Roman" panose="02020603050405020304" pitchFamily="18" charset="0"/>
              </a:rPr>
              <a:t> </a:t>
            </a:r>
          </a:p>
          <a:p>
            <a:pPr algn="just"/>
            <a:endParaRPr lang="tr-TR" sz="1300" dirty="0">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5735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2CCA655-6BBA-5B2C-C183-9503E6B33266}"/>
              </a:ext>
            </a:extLst>
          </p:cNvPr>
          <p:cNvPicPr>
            <a:picLocks noChangeAspect="1"/>
          </p:cNvPicPr>
          <p:nvPr/>
        </p:nvPicPr>
        <p:blipFill rotWithShape="1">
          <a:blip r:embed="rId2">
            <a:extLst>
              <a:ext uri="{28A0092B-C50C-407E-A947-70E740481C1C}">
                <a14:useLocalDpi xmlns:a14="http://schemas.microsoft.com/office/drawing/2010/main" val="0"/>
              </a:ext>
            </a:extLst>
          </a:blip>
          <a:srcRect l="13929" r="14946"/>
          <a:stretch/>
        </p:blipFill>
        <p:spPr>
          <a:xfrm>
            <a:off x="633999" y="640080"/>
            <a:ext cx="6912217" cy="5588101"/>
          </a:xfrm>
          <a:prstGeom prst="rect">
            <a:avLst/>
          </a:prstGeom>
        </p:spPr>
      </p:pic>
      <p:sp>
        <p:nvSpPr>
          <p:cNvPr id="5" name="Metin kutusu 4">
            <a:extLst>
              <a:ext uri="{FF2B5EF4-FFF2-40B4-BE49-F238E27FC236}">
                <a16:creationId xmlns:a16="http://schemas.microsoft.com/office/drawing/2014/main" id="{FE39D3D7-45B6-22ED-2B93-C039CAC20FDB}"/>
              </a:ext>
            </a:extLst>
          </p:cNvPr>
          <p:cNvSpPr txBox="1"/>
          <p:nvPr/>
        </p:nvSpPr>
        <p:spPr>
          <a:xfrm>
            <a:off x="7865805" y="2121408"/>
            <a:ext cx="3677263" cy="4092579"/>
          </a:xfrm>
          <a:prstGeom prst="rect">
            <a:avLst/>
          </a:prstGeom>
        </p:spPr>
        <p:txBody>
          <a:bodyPr vert="horz" lIns="91440" tIns="45720" rIns="91440" bIns="45720" rtlCol="0">
            <a:normAutofit/>
          </a:bodyPr>
          <a:lstStyle/>
          <a:p>
            <a:pPr indent="-182880">
              <a:lnSpc>
                <a:spcPct val="90000"/>
              </a:lnSpc>
              <a:spcAft>
                <a:spcPts val="600"/>
              </a:spcAft>
              <a:buClr>
                <a:schemeClr val="accent1">
                  <a:lumMod val="75000"/>
                </a:schemeClr>
              </a:buClr>
              <a:buSzPct val="85000"/>
              <a:buFont typeface="Wingdings" pitchFamily="2" charset="2"/>
              <a:buChar char="§"/>
            </a:pPr>
            <a:r>
              <a:rPr lang="en-US" sz="1600"/>
              <a:t>İlkokul öğrencilerini kütüphanemizle buluşturduk kitap okuma günleri düzenledi</a:t>
            </a:r>
          </a:p>
        </p:txBody>
      </p:sp>
    </p:spTree>
    <p:extLst>
      <p:ext uri="{BB962C8B-B14F-4D97-AF65-F5344CB8AC3E}">
        <p14:creationId xmlns:p14="http://schemas.microsoft.com/office/powerpoint/2010/main" val="91572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2">
            <a:extLst>
              <a:ext uri="{FF2B5EF4-FFF2-40B4-BE49-F238E27FC236}">
                <a16:creationId xmlns:a16="http://schemas.microsoft.com/office/drawing/2014/main" id="{CA41B0A5-DEC9-47D6-BDB2-D2F6D09E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2" name="Rectangle 14">
            <a:extLst>
              <a:ext uri="{FF2B5EF4-FFF2-40B4-BE49-F238E27FC236}">
                <a16:creationId xmlns:a16="http://schemas.microsoft.com/office/drawing/2014/main" id="{E8C5D644-1DA7-48F6-80AF-F90A20FDF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33" name="Rectangle 16">
            <a:extLst>
              <a:ext uri="{FF2B5EF4-FFF2-40B4-BE49-F238E27FC236}">
                <a16:creationId xmlns:a16="http://schemas.microsoft.com/office/drawing/2014/main" id="{2715DF76-DD03-4EB4-B03E-19099DC4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nvGrpSpPr>
          <p:cNvPr id="34" name="Group 18">
            <a:extLst>
              <a:ext uri="{FF2B5EF4-FFF2-40B4-BE49-F238E27FC236}">
                <a16:creationId xmlns:a16="http://schemas.microsoft.com/office/drawing/2014/main" id="{B9C508F5-6773-40A1-B765-5934A0B471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5" name="Oval 34">
              <a:extLst>
                <a:ext uri="{FF2B5EF4-FFF2-40B4-BE49-F238E27FC236}">
                  <a16:creationId xmlns:a16="http://schemas.microsoft.com/office/drawing/2014/main" id="{312C171B-51EC-4686-B887-48DB0C3D34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tr-TR"/>
            </a:p>
          </p:txBody>
        </p:sp>
        <p:sp>
          <p:nvSpPr>
            <p:cNvPr id="36" name="Oval 35">
              <a:extLst>
                <a:ext uri="{FF2B5EF4-FFF2-40B4-BE49-F238E27FC236}">
                  <a16:creationId xmlns:a16="http://schemas.microsoft.com/office/drawing/2014/main" id="{487C594B-8DAA-4E5A-A86E-0C3D27081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tr-TR"/>
            </a:p>
          </p:txBody>
        </p:sp>
      </p:grpSp>
      <p:sp>
        <p:nvSpPr>
          <p:cNvPr id="37" name="Rectangle 22">
            <a:extLst>
              <a:ext uri="{FF2B5EF4-FFF2-40B4-BE49-F238E27FC236}">
                <a16:creationId xmlns:a16="http://schemas.microsoft.com/office/drawing/2014/main" id="{56A9E994-CC48-454B-8C05-16F6A8410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5C8BDD45-9720-2CFE-01EF-08CC041951BE}"/>
              </a:ext>
            </a:extLst>
          </p:cNvPr>
          <p:cNvSpPr>
            <a:spLocks noGrp="1"/>
          </p:cNvSpPr>
          <p:nvPr>
            <p:ph type="title"/>
          </p:nvPr>
        </p:nvSpPr>
        <p:spPr>
          <a:xfrm>
            <a:off x="5053263" y="4665605"/>
            <a:ext cx="6788164" cy="1292433"/>
          </a:xfrm>
        </p:spPr>
        <p:txBody>
          <a:bodyPr vert="horz" lIns="91440" tIns="45720" rIns="91440" bIns="45720" rtlCol="0" anchor="ctr">
            <a:normAutofit/>
          </a:bodyPr>
          <a:lstStyle/>
          <a:p>
            <a:pPr>
              <a:lnSpc>
                <a:spcPct val="85000"/>
              </a:lnSpc>
            </a:pPr>
            <a:r>
              <a:rPr lang="en-US" sz="3400">
                <a:blipFill dpi="0" rotWithShape="1">
                  <a:blip r:embed="rId4"/>
                  <a:srcRect/>
                  <a:tile tx="6350" ty="-127000" sx="65000" sy="64000" flip="none" algn="tl"/>
                </a:blipFill>
              </a:rPr>
              <a:t>Öğrenciler ile Cumhuriyet Yürüyüşü 29 Ekim Etkinliği</a:t>
            </a:r>
          </a:p>
        </p:txBody>
      </p:sp>
      <p:pic>
        <p:nvPicPr>
          <p:cNvPr id="7" name="Resim 6">
            <a:extLst>
              <a:ext uri="{FF2B5EF4-FFF2-40B4-BE49-F238E27FC236}">
                <a16:creationId xmlns:a16="http://schemas.microsoft.com/office/drawing/2014/main" id="{4902FB7A-1D70-B105-1E7C-59554C8F8A70}"/>
              </a:ext>
            </a:extLst>
          </p:cNvPr>
          <p:cNvPicPr>
            <a:picLocks noChangeAspect="1"/>
          </p:cNvPicPr>
          <p:nvPr/>
        </p:nvPicPr>
        <p:blipFill rotWithShape="1">
          <a:blip r:embed="rId6">
            <a:extLst>
              <a:ext uri="{28A0092B-C50C-407E-A947-70E740481C1C}">
                <a14:useLocalDpi xmlns:a14="http://schemas.microsoft.com/office/drawing/2010/main" val="0"/>
              </a:ext>
            </a:extLst>
          </a:blip>
          <a:srcRect l="34634" r="10418" b="2"/>
          <a:stretch/>
        </p:blipFill>
        <p:spPr>
          <a:xfrm>
            <a:off x="306314" y="334791"/>
            <a:ext cx="4541990" cy="6199359"/>
          </a:xfrm>
          <a:prstGeom prst="rect">
            <a:avLst/>
          </a:prstGeom>
        </p:spPr>
      </p:pic>
      <p:pic>
        <p:nvPicPr>
          <p:cNvPr id="8" name="Resim 7">
            <a:extLst>
              <a:ext uri="{FF2B5EF4-FFF2-40B4-BE49-F238E27FC236}">
                <a16:creationId xmlns:a16="http://schemas.microsoft.com/office/drawing/2014/main" id="{AD194A41-0459-0081-0064-C3D482F33F75}"/>
              </a:ext>
            </a:extLst>
          </p:cNvPr>
          <p:cNvPicPr>
            <a:picLocks noChangeAspect="1"/>
          </p:cNvPicPr>
          <p:nvPr/>
        </p:nvPicPr>
        <p:blipFill rotWithShape="1">
          <a:blip r:embed="rId7">
            <a:extLst>
              <a:ext uri="{28A0092B-C50C-407E-A947-70E740481C1C}">
                <a14:useLocalDpi xmlns:a14="http://schemas.microsoft.com/office/drawing/2010/main" val="0"/>
              </a:ext>
            </a:extLst>
          </a:blip>
          <a:srcRect r="3616" b="-2"/>
          <a:stretch/>
        </p:blipFill>
        <p:spPr>
          <a:xfrm>
            <a:off x="4972050" y="334791"/>
            <a:ext cx="6896099" cy="4024647"/>
          </a:xfrm>
          <a:prstGeom prst="rect">
            <a:avLst/>
          </a:prstGeom>
        </p:spPr>
      </p:pic>
      <p:sp>
        <p:nvSpPr>
          <p:cNvPr id="38" name="Rectangle 24">
            <a:extLst>
              <a:ext uri="{FF2B5EF4-FFF2-40B4-BE49-F238E27FC236}">
                <a16:creationId xmlns:a16="http://schemas.microsoft.com/office/drawing/2014/main" id="{D92DB347-5657-4466-80E6-B167D8276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4497360"/>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6">
            <a:extLst>
              <a:ext uri="{FF2B5EF4-FFF2-40B4-BE49-F238E27FC236}">
                <a16:creationId xmlns:a16="http://schemas.microsoft.com/office/drawing/2014/main" id="{6EAE9F4E-ECFC-4E68-A0B5-157FFF9BD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2050" y="6432278"/>
            <a:ext cx="689457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14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E3D2E7-AD93-44A1-8BC6-0E1343A3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20">
            <a:extLst>
              <a:ext uri="{FF2B5EF4-FFF2-40B4-BE49-F238E27FC236}">
                <a16:creationId xmlns:a16="http://schemas.microsoft.com/office/drawing/2014/main" id="{9CC5271D-3244-41E2-B819-CBCB46B7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3" name="Rectangle 22">
            <a:extLst>
              <a:ext uri="{FF2B5EF4-FFF2-40B4-BE49-F238E27FC236}">
                <a16:creationId xmlns:a16="http://schemas.microsoft.com/office/drawing/2014/main" id="{5683B5F4-86FD-4BF8-88F1-837F5B70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nvGrpSpPr>
          <p:cNvPr id="25" name="Group 24">
            <a:extLst>
              <a:ext uri="{FF2B5EF4-FFF2-40B4-BE49-F238E27FC236}">
                <a16:creationId xmlns:a16="http://schemas.microsoft.com/office/drawing/2014/main" id="{468FD2E2-2BBC-4CE0-8728-F7F04CF3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6" name="Oval 25">
              <a:extLst>
                <a:ext uri="{FF2B5EF4-FFF2-40B4-BE49-F238E27FC236}">
                  <a16:creationId xmlns:a16="http://schemas.microsoft.com/office/drawing/2014/main" id="{DFDB4C9A-B334-4F22-B77C-0ABDFA48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tr-TR"/>
            </a:p>
          </p:txBody>
        </p:sp>
        <p:sp>
          <p:nvSpPr>
            <p:cNvPr id="27" name="Oval 26">
              <a:extLst>
                <a:ext uri="{FF2B5EF4-FFF2-40B4-BE49-F238E27FC236}">
                  <a16:creationId xmlns:a16="http://schemas.microsoft.com/office/drawing/2014/main" id="{20B25D87-B509-4BDD-8E23-850E1C39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tr-TR"/>
            </a:p>
          </p:txBody>
        </p:sp>
      </p:grpSp>
      <p:sp>
        <p:nvSpPr>
          <p:cNvPr id="29" name="Rectangle 28">
            <a:extLst>
              <a:ext uri="{FF2B5EF4-FFF2-40B4-BE49-F238E27FC236}">
                <a16:creationId xmlns:a16="http://schemas.microsoft.com/office/drawing/2014/main" id="{22BC10F2-2F80-47BD-8877-A00F4501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996B4A9D-86A6-4478-9C25-401649C5F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DF12ACD-E18E-4547-BCF1-2E319C6B6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C367F-C9EF-5D89-1952-7AA4D4BA6E01}"/>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5000"/>
              </a:lnSpc>
            </a:pPr>
            <a:r>
              <a:rPr lang="en-US" sz="3300" b="1" kern="1200" cap="none" baseline="0">
                <a:blipFill dpi="0" rotWithShape="1">
                  <a:blip r:embed="rId4"/>
                  <a:srcRect/>
                  <a:tile tx="6350" ty="-127000" sx="65000" sy="64000" flip="none" algn="tl"/>
                </a:blipFill>
                <a:latin typeface="+mj-lt"/>
                <a:ea typeface="+mj-ea"/>
                <a:cs typeface="+mj-cs"/>
              </a:rPr>
              <a:t>Mezunlara Yönelik Telegram Grupları</a:t>
            </a:r>
          </a:p>
        </p:txBody>
      </p:sp>
      <p:sp>
        <p:nvSpPr>
          <p:cNvPr id="3" name="Content Placeholder 2">
            <a:extLst>
              <a:ext uri="{FF2B5EF4-FFF2-40B4-BE49-F238E27FC236}">
                <a16:creationId xmlns:a16="http://schemas.microsoft.com/office/drawing/2014/main" id="{C47E8DF3-2F59-35B5-413D-C2A5C1C38B44}"/>
              </a:ext>
            </a:extLst>
          </p:cNvPr>
          <p:cNvSpPr>
            <a:spLocks noGrp="1"/>
          </p:cNvSpPr>
          <p:nvPr>
            <p:ph idx="1"/>
          </p:nvPr>
        </p:nvSpPr>
        <p:spPr>
          <a:xfrm>
            <a:off x="8200102" y="4790198"/>
            <a:ext cx="2818418" cy="687058"/>
          </a:xfrm>
        </p:spPr>
        <p:txBody>
          <a:bodyPr vert="horz" lIns="91440" tIns="45720" rIns="91440" bIns="45720" rtlCol="0">
            <a:normAutofit/>
          </a:bodyPr>
          <a:lstStyle/>
          <a:p>
            <a:pPr marL="0" indent="0">
              <a:buNone/>
            </a:pPr>
            <a:r>
              <a:rPr lang="en-US" sz="1600"/>
              <a:t>ÇOMÜ İktisat Lisans Mezunları: 39 Katılımcı</a:t>
            </a:r>
          </a:p>
        </p:txBody>
      </p:sp>
      <p:pic>
        <p:nvPicPr>
          <p:cNvPr id="5" name="Picture 4" descr="Bir mezun satırının arka kısmı">
            <a:extLst>
              <a:ext uri="{FF2B5EF4-FFF2-40B4-BE49-F238E27FC236}">
                <a16:creationId xmlns:a16="http://schemas.microsoft.com/office/drawing/2014/main" id="{D0869DCF-74C2-85E0-EF86-B131AD2F564B}"/>
              </a:ext>
            </a:extLst>
          </p:cNvPr>
          <p:cNvPicPr>
            <a:picLocks noChangeAspect="1"/>
          </p:cNvPicPr>
          <p:nvPr/>
        </p:nvPicPr>
        <p:blipFill rotWithShape="1">
          <a:blip r:embed="rId6"/>
          <a:srcRect t="2789" r="-2" b="3901"/>
          <a:stretch/>
        </p:blipFill>
        <p:spPr>
          <a:xfrm>
            <a:off x="920833" y="1323098"/>
            <a:ext cx="6642941" cy="4137427"/>
          </a:xfrm>
          <a:prstGeom prst="rect">
            <a:avLst/>
          </a:prstGeom>
        </p:spPr>
      </p:pic>
      <p:sp>
        <p:nvSpPr>
          <p:cNvPr id="35" name="Rectangle 34">
            <a:extLst>
              <a:ext uri="{FF2B5EF4-FFF2-40B4-BE49-F238E27FC236}">
                <a16:creationId xmlns:a16="http://schemas.microsoft.com/office/drawing/2014/main" id="{8953CF86-986D-488F-A3AF-B94B80BB7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A4A1979-18ED-43FF-928C-D885BA3AF5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8" name="Oval 37">
              <a:extLst>
                <a:ext uri="{FF2B5EF4-FFF2-40B4-BE49-F238E27FC236}">
                  <a16:creationId xmlns:a16="http://schemas.microsoft.com/office/drawing/2014/main" id="{6DE72037-CD20-44D1-87B6-1E3B3E037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A5577C86-7C15-4F34-9F3B-D1AC13C2C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049532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5E3D2E7-AD93-44A1-8BC6-0E1343A3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9">
            <a:extLst>
              <a:ext uri="{FF2B5EF4-FFF2-40B4-BE49-F238E27FC236}">
                <a16:creationId xmlns:a16="http://schemas.microsoft.com/office/drawing/2014/main" id="{9CC5271D-3244-41E2-B819-CBCB46B71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2" name="Rectangle 21">
            <a:extLst>
              <a:ext uri="{FF2B5EF4-FFF2-40B4-BE49-F238E27FC236}">
                <a16:creationId xmlns:a16="http://schemas.microsoft.com/office/drawing/2014/main" id="{5683B5F4-86FD-4BF8-88F1-837F5B70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nvGrpSpPr>
          <p:cNvPr id="24" name="Group 23">
            <a:extLst>
              <a:ext uri="{FF2B5EF4-FFF2-40B4-BE49-F238E27FC236}">
                <a16:creationId xmlns:a16="http://schemas.microsoft.com/office/drawing/2014/main" id="{468FD2E2-2BBC-4CE0-8728-F7F04CF3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5" name="Oval 24">
              <a:extLst>
                <a:ext uri="{FF2B5EF4-FFF2-40B4-BE49-F238E27FC236}">
                  <a16:creationId xmlns:a16="http://schemas.microsoft.com/office/drawing/2014/main" id="{DFDB4C9A-B334-4F22-B77C-0ABDFA48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tr-TR"/>
            </a:p>
          </p:txBody>
        </p:sp>
        <p:sp>
          <p:nvSpPr>
            <p:cNvPr id="26" name="Oval 25">
              <a:extLst>
                <a:ext uri="{FF2B5EF4-FFF2-40B4-BE49-F238E27FC236}">
                  <a16:creationId xmlns:a16="http://schemas.microsoft.com/office/drawing/2014/main" id="{20B25D87-B509-4BDD-8E23-850E1C39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tr-TR"/>
            </a:p>
          </p:txBody>
        </p:sp>
      </p:grpSp>
      <p:sp useBgFill="1">
        <p:nvSpPr>
          <p:cNvPr id="28" name="Rectangle 27">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1DAA6-D940-FD4F-AD4A-729C90FAECB2}"/>
              </a:ext>
            </a:extLst>
          </p:cNvPr>
          <p:cNvSpPr>
            <a:spLocks noGrp="1"/>
          </p:cNvSpPr>
          <p:nvPr>
            <p:ph type="title"/>
          </p:nvPr>
        </p:nvSpPr>
        <p:spPr>
          <a:xfrm>
            <a:off x="7534654" y="702365"/>
            <a:ext cx="3896264" cy="3765666"/>
          </a:xfrm>
        </p:spPr>
        <p:txBody>
          <a:bodyPr vert="horz" lIns="91440" tIns="45720" rIns="91440" bIns="45720" rtlCol="0" anchor="b">
            <a:normAutofit/>
          </a:bodyPr>
          <a:lstStyle/>
          <a:p>
            <a:pPr>
              <a:lnSpc>
                <a:spcPct val="85000"/>
              </a:lnSpc>
            </a:pPr>
            <a:r>
              <a:rPr lang="en-US" sz="4500" b="1" kern="1200" cap="none" baseline="0" dirty="0">
                <a:blipFill dpi="0" rotWithShape="1">
                  <a:blip r:embed="rId4"/>
                  <a:srcRect/>
                  <a:tile tx="6350" ty="-127000" sx="65000" sy="64000" flip="none" algn="tl"/>
                </a:blipFill>
                <a:latin typeface="+mj-lt"/>
                <a:ea typeface="+mj-ea"/>
                <a:cs typeface="+mj-cs"/>
              </a:rPr>
              <a:t>SOSYAL MEDYA HESAPLARI</a:t>
            </a:r>
          </a:p>
        </p:txBody>
      </p:sp>
      <p:pic>
        <p:nvPicPr>
          <p:cNvPr id="4" name="Resim 1" descr="metin, ekran görüntüsü, çevrimiçi reklamcılık, web sitesi içeren bir resim&#10;&#10;Açıklama otomatik olarak oluşturuldu">
            <a:extLst>
              <a:ext uri="{FF2B5EF4-FFF2-40B4-BE49-F238E27FC236}">
                <a16:creationId xmlns:a16="http://schemas.microsoft.com/office/drawing/2014/main" id="{74354679-B006-F249-9B8F-B030A9EFA228}"/>
              </a:ext>
            </a:extLst>
          </p:cNvPr>
          <p:cNvPicPr/>
          <p:nvPr/>
        </p:nvPicPr>
        <p:blipFill rotWithShape="1">
          <a:blip r:embed="rId6">
            <a:extLst>
              <a:ext uri="{28A0092B-C50C-407E-A947-70E740481C1C}">
                <a14:useLocalDpi xmlns:a14="http://schemas.microsoft.com/office/drawing/2010/main" val="0"/>
              </a:ext>
            </a:extLst>
          </a:blip>
          <a:srcRect t="19235" r="-2" b="27102"/>
          <a:stretch/>
        </p:blipFill>
        <p:spPr>
          <a:xfrm>
            <a:off x="20" y="10"/>
            <a:ext cx="6901088" cy="6857990"/>
          </a:xfrm>
          <a:prstGeom prst="rect">
            <a:avLst/>
          </a:prstGeom>
        </p:spPr>
      </p:pic>
      <p:grpSp>
        <p:nvGrpSpPr>
          <p:cNvPr id="32" name="Group 31">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33" name="Oval 32">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33">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9880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Verimlilik öğeleri bulunan masa">
            <a:extLst>
              <a:ext uri="{FF2B5EF4-FFF2-40B4-BE49-F238E27FC236}">
                <a16:creationId xmlns:a16="http://schemas.microsoft.com/office/drawing/2014/main" id="{C75FF09D-52FC-F253-0D56-C5F0174636EC}"/>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3A289-CA0A-3F36-2CA2-C6352F388F7B}"/>
              </a:ext>
            </a:extLst>
          </p:cNvPr>
          <p:cNvSpPr>
            <a:spLocks noGrp="1"/>
          </p:cNvSpPr>
          <p:nvPr>
            <p:ph type="title"/>
          </p:nvPr>
        </p:nvSpPr>
        <p:spPr>
          <a:xfrm>
            <a:off x="1065276" y="148966"/>
            <a:ext cx="10058400" cy="1182123"/>
          </a:xfrm>
        </p:spPr>
        <p:txBody>
          <a:bodyPr>
            <a:normAutofit/>
          </a:bodyPr>
          <a:lstStyle/>
          <a:p>
            <a:pPr algn="ctr"/>
            <a:r>
              <a:rPr lang="tr-TR" sz="3200" dirty="0"/>
              <a:t>Bölümün Eğitim Amaçları ve Öğrenme Çıktıları</a:t>
            </a:r>
          </a:p>
        </p:txBody>
      </p:sp>
      <p:sp>
        <p:nvSpPr>
          <p:cNvPr id="3" name="Content Placeholder 2">
            <a:extLst>
              <a:ext uri="{FF2B5EF4-FFF2-40B4-BE49-F238E27FC236}">
                <a16:creationId xmlns:a16="http://schemas.microsoft.com/office/drawing/2014/main" id="{055DDB46-C277-5145-03E1-F8B33824BC59}"/>
              </a:ext>
            </a:extLst>
          </p:cNvPr>
          <p:cNvSpPr>
            <a:spLocks noGrp="1"/>
          </p:cNvSpPr>
          <p:nvPr>
            <p:ph idx="1"/>
          </p:nvPr>
        </p:nvSpPr>
        <p:spPr>
          <a:xfrm>
            <a:off x="560561" y="1331090"/>
            <a:ext cx="11269169" cy="5377944"/>
          </a:xfrm>
        </p:spPr>
        <p:txBody>
          <a:bodyPr>
            <a:noAutofit/>
          </a:bodyPr>
          <a:lstStyle/>
          <a:p>
            <a:pPr algn="just">
              <a:lnSpc>
                <a:spcPct val="150000"/>
              </a:lnSpc>
            </a:pPr>
            <a:r>
              <a:rPr lang="tr-TR" dirty="0">
                <a:latin typeface="Times New Roman" panose="02020603050405020304" pitchFamily="18" charset="0"/>
                <a:cs typeface="Times New Roman" panose="02020603050405020304" pitchFamily="18" charset="0"/>
              </a:rPr>
              <a:t>Eğitim planının uygulanmasında kullanılacak eğitim yöntemleri, istenen bilgi, beceri ve davranışların öğrencilere kazandırılmasını garanti edebilmelidir.</a:t>
            </a:r>
          </a:p>
          <a:p>
            <a:pPr algn="just">
              <a:lnSpc>
                <a:spcPct val="150000"/>
              </a:lnSpc>
            </a:pPr>
            <a:r>
              <a:rPr lang="tr-TR" dirty="0">
                <a:latin typeface="Times New Roman" panose="02020603050405020304" pitchFamily="18" charset="0"/>
                <a:cs typeface="Times New Roman" panose="02020603050405020304" pitchFamily="18" charset="0"/>
              </a:rPr>
              <a:t> Çanakkale </a:t>
            </a:r>
            <a:r>
              <a:rPr lang="tr-TR" dirty="0" err="1">
                <a:latin typeface="Times New Roman" panose="02020603050405020304" pitchFamily="18" charset="0"/>
                <a:cs typeface="Times New Roman" panose="02020603050405020304" pitchFamily="18" charset="0"/>
              </a:rPr>
              <a:t>Onsekiz</a:t>
            </a:r>
            <a:r>
              <a:rPr lang="tr-TR" dirty="0">
                <a:latin typeface="Times New Roman" panose="02020603050405020304" pitchFamily="18" charset="0"/>
                <a:cs typeface="Times New Roman" panose="02020603050405020304" pitchFamily="18" charset="0"/>
              </a:rPr>
              <a:t> Mart Üniversitesi Biga İktisadi ve İdari Bilimler Fakültesi’ne bağlı bir birim olarak 1994 yılından itibaren faaliyetini devam ettiren İktisat Bölümü eğitim planı doğrultusunda yürüttüğü araştırmalarla iktisat yazınına katkı sağlamayı hedeflemektedir. Bu doğrultuda, iktisat fakültesinde öğrenim gören öğrencilerin bölümde aldıkları temel derslerin dışında olan İktisadi ve İdari Bilimler Fakültesinin çatısı altındaki maliye, işletme, kamu yönetimi gibi bölümlerin temel derslerini de seçmeli dersler olarak almalarına olanak tanınarak öğrencilerin uzmanlık bilgi ve becerilerinin geliştirilmesi için fırsatlar verilmesi hedeflenmiştir. Bu sayede, T.C. Merkez Bankası, Borsa İstanbul gibi kurumlarda görev almayı hedefleyen öğrenciler için gerekli müfredat planlaması yapılmıştır.</a:t>
            </a:r>
          </a:p>
        </p:txBody>
      </p:sp>
      <p:grpSp>
        <p:nvGrpSpPr>
          <p:cNvPr id="13" name="Group 12">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496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Masanın üzerinde bir takvim">
            <a:extLst>
              <a:ext uri="{FF2B5EF4-FFF2-40B4-BE49-F238E27FC236}">
                <a16:creationId xmlns:a16="http://schemas.microsoft.com/office/drawing/2014/main" id="{1AD64785-126F-3EB3-A755-0F52D22F438E}"/>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89"/>
          </a:xfrm>
          <a:prstGeom prst="rect">
            <a:avLst/>
          </a:prstGeom>
        </p:spPr>
      </p:pic>
      <p:sp>
        <p:nvSpPr>
          <p:cNvPr id="11" name="Rectangle 10">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E3D7B-590D-F55B-B3BD-3C075060C537}"/>
              </a:ext>
            </a:extLst>
          </p:cNvPr>
          <p:cNvSpPr>
            <a:spLocks noGrp="1"/>
          </p:cNvSpPr>
          <p:nvPr>
            <p:ph type="title"/>
          </p:nvPr>
        </p:nvSpPr>
        <p:spPr>
          <a:xfrm>
            <a:off x="1069848" y="484632"/>
            <a:ext cx="10058400" cy="858031"/>
          </a:xfrm>
        </p:spPr>
        <p:txBody>
          <a:bodyPr>
            <a:normAutofit fontScale="90000"/>
          </a:bodyPr>
          <a:lstStyle/>
          <a:p>
            <a:pPr algn="ctr"/>
            <a:r>
              <a:rPr lang="tr-TR" sz="3200" b="1" dirty="0"/>
              <a:t>Bölümün Eğitim Amaçları ve Öğrenme Çıktıları</a:t>
            </a:r>
            <a:endParaRPr lang="tr-TR" sz="3200" dirty="0"/>
          </a:p>
        </p:txBody>
      </p:sp>
      <p:sp>
        <p:nvSpPr>
          <p:cNvPr id="3" name="Content Placeholder 2">
            <a:extLst>
              <a:ext uri="{FF2B5EF4-FFF2-40B4-BE49-F238E27FC236}">
                <a16:creationId xmlns:a16="http://schemas.microsoft.com/office/drawing/2014/main" id="{4EA8947B-E668-ABEE-23B3-7EE77F34503D}"/>
              </a:ext>
            </a:extLst>
          </p:cNvPr>
          <p:cNvSpPr>
            <a:spLocks noGrp="1"/>
          </p:cNvSpPr>
          <p:nvPr>
            <p:ph idx="1"/>
          </p:nvPr>
        </p:nvSpPr>
        <p:spPr>
          <a:xfrm>
            <a:off x="965675" y="1681569"/>
            <a:ext cx="10058400" cy="4976119"/>
          </a:xfrm>
        </p:spPr>
        <p:txBody>
          <a:bodyPr>
            <a:normAutofit fontScale="55000" lnSpcReduction="20000"/>
          </a:bodyPr>
          <a:lstStyle/>
          <a:p>
            <a:pPr algn="just">
              <a:lnSpc>
                <a:spcPct val="150000"/>
              </a:lnSpc>
            </a:pPr>
            <a:r>
              <a:rPr lang="tr-TR" sz="3600" dirty="0">
                <a:effectLst/>
                <a:latin typeface="Times New Roman" panose="02020603050405020304" pitchFamily="18" charset="0"/>
                <a:ea typeface="Calibri" panose="020F0502020204030204" pitchFamily="34" charset="0"/>
                <a:cs typeface="Times New Roman" panose="02020603050405020304" pitchFamily="18" charset="0"/>
              </a:rPr>
              <a:t>Programın amaçları en son 2021-2025 yılları arasını kapsayan stratejik plan çalışmaları kapsamında güncellenmiştir. Ayrıca her ay İktisat bölüm öğretim üye ve elemanlarının katıldığı bölüm toplantısı düzenlenmektedir. Bu toplantılar, Bölüm başkanımız sayın Prof. Dr. Burcu Kılınç </a:t>
            </a:r>
            <a:r>
              <a:rPr lang="tr-TR" sz="3600" dirty="0" err="1">
                <a:effectLst/>
                <a:latin typeface="Times New Roman" panose="02020603050405020304" pitchFamily="18" charset="0"/>
                <a:ea typeface="Calibri" panose="020F0502020204030204" pitchFamily="34" charset="0"/>
                <a:cs typeface="Times New Roman" panose="02020603050405020304" pitchFamily="18" charset="0"/>
              </a:rPr>
              <a:t>Savrul'un</a:t>
            </a:r>
            <a:r>
              <a:rPr lang="tr-TR" sz="3600" dirty="0">
                <a:effectLst/>
                <a:latin typeface="Times New Roman" panose="02020603050405020304" pitchFamily="18" charset="0"/>
                <a:ea typeface="Calibri" panose="020F0502020204030204" pitchFamily="34" charset="0"/>
                <a:cs typeface="Times New Roman" panose="02020603050405020304" pitchFamily="18" charset="0"/>
              </a:rPr>
              <a:t> öncülüğünde gerçekleştirilmekte olup bölüm toplantımızda bölümümüzün faaliyetlerine ve gündem konularına ilişkin genel değerlendirmeler yapılmaktadır. </a:t>
            </a:r>
          </a:p>
          <a:p>
            <a:pPr algn="just"/>
            <a:endParaRPr lang="tr-TR" sz="3600" dirty="0">
              <a:latin typeface="Times New Roman" panose="02020603050405020304" pitchFamily="18" charset="0"/>
              <a:cs typeface="Times New Roman" panose="02020603050405020304" pitchFamily="18" charset="0"/>
            </a:endParaRPr>
          </a:p>
          <a:p>
            <a:pPr algn="just"/>
            <a:endParaRPr lang="tr-TR" sz="3600" dirty="0">
              <a:latin typeface="Times New Roman" panose="02020603050405020304" pitchFamily="18" charset="0"/>
              <a:cs typeface="Times New Roman" panose="02020603050405020304" pitchFamily="18" charset="0"/>
            </a:endParaRPr>
          </a:p>
          <a:p>
            <a:pPr algn="just">
              <a:lnSpc>
                <a:spcPct val="160000"/>
              </a:lnSpc>
            </a:pPr>
            <a:r>
              <a:rPr lang="tr-TR" sz="3600" dirty="0">
                <a:latin typeface="Times New Roman" panose="02020603050405020304" pitchFamily="18" charset="0"/>
                <a:cs typeface="Times New Roman" panose="02020603050405020304" pitchFamily="18" charset="0"/>
              </a:rPr>
              <a:t>Eğitim amaçlarının iyileştirilmesi için </a:t>
            </a:r>
            <a:r>
              <a:rPr lang="tr-TR" sz="3600" dirty="0">
                <a:latin typeface="Times New Roman" panose="02020603050405020304" pitchFamily="18" charset="0"/>
                <a:ea typeface="Calibri Light" panose="020F0302020204030204" pitchFamily="34" charset="0"/>
                <a:cs typeface="Times New Roman" panose="02020603050405020304" pitchFamily="18" charset="0"/>
              </a:rPr>
              <a:t>f</a:t>
            </a:r>
            <a:r>
              <a:rPr lang="tr-TR" sz="3600" dirty="0">
                <a:effectLst/>
                <a:latin typeface="Times New Roman" panose="02020603050405020304" pitchFamily="18" charset="0"/>
                <a:ea typeface="Calibri Light" panose="020F0302020204030204" pitchFamily="34" charset="0"/>
                <a:cs typeface="Times New Roman" panose="02020603050405020304" pitchFamily="18" charset="0"/>
              </a:rPr>
              <a:t>akültemiz bünyesinde her yıl öğrenci kurumsal değerlendirme ve memnuniyet anketleri yapılmaktadır. Ayrıca 5 yılda 1 stratejik plan anketleri yapılmaktadır. Yılda bir kez iç ve dış paydaşlar ile toplantı ve her ayın ilk haftası bölüm toplantısı yapılmaktadır.</a:t>
            </a:r>
            <a:endParaRPr lang="tr-TR"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86809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4160-0161-6B51-6714-469296497BFB}"/>
              </a:ext>
            </a:extLst>
          </p:cNvPr>
          <p:cNvSpPr>
            <a:spLocks noGrp="1"/>
          </p:cNvSpPr>
          <p:nvPr>
            <p:ph type="title"/>
          </p:nvPr>
        </p:nvSpPr>
        <p:spPr>
          <a:xfrm>
            <a:off x="1069848" y="484632"/>
            <a:ext cx="10058400" cy="1609344"/>
          </a:xfrm>
        </p:spPr>
        <p:txBody>
          <a:bodyPr>
            <a:normAutofit/>
          </a:bodyPr>
          <a:lstStyle/>
          <a:p>
            <a:pPr marL="0" marR="0" lvl="0" indent="0" defTabSz="914400" rtl="0" eaLnBrk="0" fontAlgn="base" latinLnBrk="0" hangingPunct="0">
              <a:spcBef>
                <a:spcPct val="0"/>
              </a:spcBef>
              <a:spcAft>
                <a:spcPct val="0"/>
              </a:spcAft>
              <a:buClrTx/>
              <a:buSzTx/>
              <a:buFontTx/>
              <a:buNone/>
              <a:tabLst>
                <a:tab pos="900113" algn="l"/>
              </a:tabLst>
            </a:pPr>
            <a:r>
              <a:rPr kumimoji="0" lang="tr-TR" altLang="tr-TR" b="1" i="0" u="none" strike="noStrike" cap="none" normalizeH="0" baseline="0">
                <a:ln>
                  <a:noFill/>
                </a:ln>
                <a:effectLst/>
                <a:latin typeface="Times New Roman" panose="02020603050405020304" pitchFamily="18" charset="0"/>
                <a:ea typeface="Calibri" panose="020F0502020204030204" pitchFamily="34" charset="0"/>
                <a:cs typeface="Times New Roman" panose="02020603050405020304" pitchFamily="18" charset="0"/>
              </a:rPr>
              <a:t>Öğrencilerinin Yerleştirme Derecelerine İlişkin Bilgileri</a:t>
            </a:r>
            <a:endParaRPr kumimoji="0" lang="tr-TR" altLang="tr-TR" b="1" i="0" u="none" strike="noStrike" cap="none" normalizeH="0" baseline="0">
              <a:ln>
                <a:noFill/>
              </a:ln>
              <a:effectLst/>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ECFD9934-B7E6-2E49-83B2-01697C217623}"/>
              </a:ext>
            </a:extLst>
          </p:cNvPr>
          <p:cNvGraphicFramePr>
            <a:graphicFrameLocks noGrp="1"/>
          </p:cNvGraphicFramePr>
          <p:nvPr>
            <p:ph idx="1"/>
          </p:nvPr>
        </p:nvGraphicFramePr>
        <p:xfrm>
          <a:off x="1069975" y="2519411"/>
          <a:ext cx="10058401" cy="3349806"/>
        </p:xfrm>
        <a:graphic>
          <a:graphicData uri="http://schemas.openxmlformats.org/drawingml/2006/table">
            <a:tbl>
              <a:tblPr firstRow="1" firstCol="1" bandRow="1">
                <a:noFill/>
                <a:tableStyleId>{5C22544A-7EE6-4342-B048-85BDC9FD1C3A}</a:tableStyleId>
              </a:tblPr>
              <a:tblGrid>
                <a:gridCol w="1971908">
                  <a:extLst>
                    <a:ext uri="{9D8B030D-6E8A-4147-A177-3AD203B41FA5}">
                      <a16:colId xmlns:a16="http://schemas.microsoft.com/office/drawing/2014/main" val="2528735421"/>
                    </a:ext>
                  </a:extLst>
                </a:gridCol>
                <a:gridCol w="4051496">
                  <a:extLst>
                    <a:ext uri="{9D8B030D-6E8A-4147-A177-3AD203B41FA5}">
                      <a16:colId xmlns:a16="http://schemas.microsoft.com/office/drawing/2014/main" val="3301974531"/>
                    </a:ext>
                  </a:extLst>
                </a:gridCol>
                <a:gridCol w="4034997">
                  <a:extLst>
                    <a:ext uri="{9D8B030D-6E8A-4147-A177-3AD203B41FA5}">
                      <a16:colId xmlns:a16="http://schemas.microsoft.com/office/drawing/2014/main" val="1951573903"/>
                    </a:ext>
                  </a:extLst>
                </a:gridCol>
              </a:tblGrid>
              <a:tr h="717670">
                <a:tc>
                  <a:txBody>
                    <a:bodyPr/>
                    <a:lstStyle/>
                    <a:p>
                      <a:pPr algn="ctr">
                        <a:lnSpc>
                          <a:spcPct val="107000"/>
                        </a:lnSpc>
                        <a:spcAft>
                          <a:spcPts val="0"/>
                        </a:spcAft>
                      </a:pPr>
                      <a:r>
                        <a:rPr lang="tr-TR" sz="2100" b="0" kern="100" cap="all" spc="150" dirty="0">
                          <a:solidFill>
                            <a:schemeClr val="lt1"/>
                          </a:solidFill>
                          <a:effectLst/>
                        </a:rPr>
                        <a:t>Yıl</a:t>
                      </a:r>
                      <a:endParaRPr lang="tr-TR" sz="2100" b="0" kern="100" cap="all" spc="15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lnL w="12700" cmpd="sng">
                      <a:noFill/>
                    </a:lnL>
                    <a:lnR w="12700" cmpd="sng">
                      <a:noFill/>
                    </a:lnR>
                    <a:lnT w="12700" cmpd="sng">
                      <a:noFill/>
                    </a:lnT>
                    <a:lnB w="38100" cmpd="sng">
                      <a:noFill/>
                    </a:lnB>
                    <a:solidFill>
                      <a:srgbClr val="505356"/>
                    </a:solidFill>
                  </a:tcPr>
                </a:tc>
                <a:tc>
                  <a:txBody>
                    <a:bodyPr/>
                    <a:lstStyle/>
                    <a:p>
                      <a:pPr algn="ctr">
                        <a:lnSpc>
                          <a:spcPct val="107000"/>
                        </a:lnSpc>
                        <a:spcAft>
                          <a:spcPts val="0"/>
                        </a:spcAft>
                      </a:pPr>
                      <a:r>
                        <a:rPr lang="tr-TR" sz="2100" b="0" kern="100" cap="all" spc="150">
                          <a:solidFill>
                            <a:schemeClr val="lt1"/>
                          </a:solidFill>
                          <a:effectLst/>
                        </a:rPr>
                        <a:t>En Küçük Puan</a:t>
                      </a:r>
                      <a:endParaRPr lang="tr-TR" sz="2100" b="0" kern="10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ctr">
                    <a:lnL w="12700" cmpd="sng">
                      <a:noFill/>
                    </a:lnL>
                    <a:lnR w="12700" cmpd="sng">
                      <a:noFill/>
                    </a:lnR>
                    <a:lnT w="12700" cmpd="sng">
                      <a:noFill/>
                    </a:lnT>
                    <a:lnB w="38100" cmpd="sng">
                      <a:noFill/>
                    </a:lnB>
                    <a:solidFill>
                      <a:srgbClr val="505356"/>
                    </a:solidFill>
                  </a:tcPr>
                </a:tc>
                <a:tc>
                  <a:txBody>
                    <a:bodyPr/>
                    <a:lstStyle/>
                    <a:p>
                      <a:pPr algn="ctr">
                        <a:lnSpc>
                          <a:spcPct val="107000"/>
                        </a:lnSpc>
                        <a:spcAft>
                          <a:spcPts val="0"/>
                        </a:spcAft>
                      </a:pPr>
                      <a:r>
                        <a:rPr lang="tr-TR" sz="2100" b="0" kern="100" cap="all" spc="150">
                          <a:solidFill>
                            <a:schemeClr val="lt1"/>
                          </a:solidFill>
                          <a:effectLst/>
                        </a:rPr>
                        <a:t>En Büyük Puan</a:t>
                      </a:r>
                      <a:endParaRPr lang="tr-TR" sz="2100" b="0" kern="100" cap="all" spc="150">
                        <a:solidFill>
                          <a:schemeClr val="lt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2820846601"/>
                  </a:ext>
                </a:extLst>
              </a:tr>
              <a:tr h="658034">
                <a:tc>
                  <a:txBody>
                    <a:bodyPr/>
                    <a:lstStyle/>
                    <a:p>
                      <a:pPr algn="ctr">
                        <a:lnSpc>
                          <a:spcPct val="107000"/>
                        </a:lnSpc>
                        <a:spcAft>
                          <a:spcPts val="0"/>
                        </a:spcAft>
                      </a:pPr>
                      <a:r>
                        <a:rPr lang="tr-TR" sz="1700" b="1" kern="0" cap="none" spc="0" dirty="0">
                          <a:solidFill>
                            <a:schemeClr val="tx1"/>
                          </a:solidFill>
                          <a:effectLst/>
                        </a:rPr>
                        <a:t>2022</a:t>
                      </a:r>
                      <a:endParaRPr lang="tr-TR" sz="1700" b="1"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lnL w="12700" cmpd="sng">
                      <a:noFill/>
                      <a:prstDash val="solid"/>
                    </a:lnL>
                    <a:lnR w="12700" cmpd="sng">
                      <a:noFill/>
                      <a:prstDash val="solid"/>
                    </a:lnR>
                    <a:lnT w="38100" cmpd="sng">
                      <a:noFill/>
                    </a:lnT>
                    <a:lnB w="12700" cmpd="sng">
                      <a:noFill/>
                      <a:prstDash val="solid"/>
                    </a:lnB>
                    <a:noFill/>
                  </a:tcPr>
                </a:tc>
                <a:tc>
                  <a:txBody>
                    <a:bodyPr/>
                    <a:lstStyle/>
                    <a:p>
                      <a:pPr algn="ctr">
                        <a:lnSpc>
                          <a:spcPct val="107000"/>
                        </a:lnSpc>
                        <a:spcAft>
                          <a:spcPts val="0"/>
                        </a:spcAft>
                      </a:pPr>
                      <a:r>
                        <a:rPr lang="tr-TR" sz="1700" kern="0" cap="none" spc="0">
                          <a:solidFill>
                            <a:schemeClr val="tx1"/>
                          </a:solidFill>
                          <a:effectLst/>
                        </a:rPr>
                        <a:t>265,27392</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38100" cmpd="sng">
                      <a:noFill/>
                    </a:lnT>
                    <a:lnB w="12700" cmpd="sng">
                      <a:noFill/>
                      <a:prstDash val="solid"/>
                    </a:lnB>
                    <a:noFill/>
                  </a:tcPr>
                </a:tc>
                <a:tc>
                  <a:txBody>
                    <a:bodyPr/>
                    <a:lstStyle/>
                    <a:p>
                      <a:pPr algn="ctr">
                        <a:lnSpc>
                          <a:spcPct val="107000"/>
                        </a:lnSpc>
                        <a:spcAft>
                          <a:spcPts val="0"/>
                        </a:spcAft>
                      </a:pPr>
                      <a:r>
                        <a:rPr lang="tr-TR" sz="1700" kern="0" cap="none" spc="0">
                          <a:solidFill>
                            <a:schemeClr val="tx1"/>
                          </a:solidFill>
                          <a:effectLst/>
                        </a:rPr>
                        <a:t>300,78256</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4187217265"/>
                  </a:ext>
                </a:extLst>
              </a:tr>
              <a:tr h="658034">
                <a:tc>
                  <a:txBody>
                    <a:bodyPr/>
                    <a:lstStyle/>
                    <a:p>
                      <a:pPr algn="ctr">
                        <a:lnSpc>
                          <a:spcPct val="107000"/>
                        </a:lnSpc>
                        <a:spcAft>
                          <a:spcPts val="0"/>
                        </a:spcAft>
                      </a:pPr>
                      <a:r>
                        <a:rPr lang="tr-TR" sz="1700" b="1" kern="100" cap="none" spc="0">
                          <a:solidFill>
                            <a:schemeClr val="tx1"/>
                          </a:solidFill>
                          <a:effectLst/>
                        </a:rPr>
                        <a:t>2021</a:t>
                      </a:r>
                      <a:endParaRPr lang="tr-TR" sz="1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07000"/>
                        </a:lnSpc>
                        <a:spcAft>
                          <a:spcPts val="0"/>
                        </a:spcAft>
                      </a:pPr>
                      <a:r>
                        <a:rPr lang="tr-TR" sz="1700" kern="100" cap="none" spc="0">
                          <a:solidFill>
                            <a:schemeClr val="tx1"/>
                          </a:solidFill>
                          <a:effectLst/>
                        </a:rPr>
                        <a:t>213,38863</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07000"/>
                        </a:lnSpc>
                        <a:spcAft>
                          <a:spcPts val="0"/>
                        </a:spcAft>
                      </a:pPr>
                      <a:r>
                        <a:rPr lang="tr-TR" sz="1700" kern="100" cap="none" spc="0">
                          <a:solidFill>
                            <a:schemeClr val="tx1"/>
                          </a:solidFill>
                          <a:effectLst/>
                        </a:rPr>
                        <a:t>236,26233</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3778690084"/>
                  </a:ext>
                </a:extLst>
              </a:tr>
              <a:tr h="658034">
                <a:tc>
                  <a:txBody>
                    <a:bodyPr/>
                    <a:lstStyle/>
                    <a:p>
                      <a:pPr algn="ctr">
                        <a:lnSpc>
                          <a:spcPct val="107000"/>
                        </a:lnSpc>
                        <a:spcAft>
                          <a:spcPts val="0"/>
                        </a:spcAft>
                      </a:pPr>
                      <a:r>
                        <a:rPr lang="tr-TR" sz="1700" b="1" kern="100" cap="none" spc="0">
                          <a:solidFill>
                            <a:schemeClr val="tx1"/>
                          </a:solidFill>
                          <a:effectLst/>
                        </a:rPr>
                        <a:t>2020</a:t>
                      </a:r>
                      <a:endParaRPr lang="tr-TR" sz="1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Aft>
                          <a:spcPts val="0"/>
                        </a:spcAft>
                      </a:pPr>
                      <a:r>
                        <a:rPr lang="tr-TR" sz="1700" kern="100" cap="none" spc="0">
                          <a:solidFill>
                            <a:schemeClr val="tx1"/>
                          </a:solidFill>
                          <a:effectLst/>
                        </a:rPr>
                        <a:t>232,36275</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noFill/>
                  </a:tcPr>
                </a:tc>
                <a:tc>
                  <a:txBody>
                    <a:bodyPr/>
                    <a:lstStyle/>
                    <a:p>
                      <a:pPr algn="ctr">
                        <a:lnSpc>
                          <a:spcPct val="107000"/>
                        </a:lnSpc>
                        <a:spcAft>
                          <a:spcPts val="0"/>
                        </a:spcAft>
                      </a:pPr>
                      <a:r>
                        <a:rPr lang="tr-TR" sz="1700" kern="100" cap="none" spc="0">
                          <a:solidFill>
                            <a:schemeClr val="tx1"/>
                          </a:solidFill>
                          <a:effectLst/>
                        </a:rPr>
                        <a:t>266,64285</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502694464"/>
                  </a:ext>
                </a:extLst>
              </a:tr>
              <a:tr h="658034">
                <a:tc>
                  <a:txBody>
                    <a:bodyPr/>
                    <a:lstStyle/>
                    <a:p>
                      <a:pPr algn="ctr">
                        <a:lnSpc>
                          <a:spcPct val="107000"/>
                        </a:lnSpc>
                        <a:spcAft>
                          <a:spcPts val="0"/>
                        </a:spcAft>
                      </a:pPr>
                      <a:r>
                        <a:rPr lang="tr-TR" sz="1700" b="1" kern="100" cap="none" spc="0">
                          <a:solidFill>
                            <a:schemeClr val="tx1"/>
                          </a:solidFill>
                          <a:effectLst/>
                        </a:rPr>
                        <a:t>2019</a:t>
                      </a:r>
                      <a:endParaRPr lang="tr-TR" sz="1700" b="1"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07000"/>
                        </a:lnSpc>
                        <a:spcAft>
                          <a:spcPts val="0"/>
                        </a:spcAft>
                      </a:pPr>
                      <a:r>
                        <a:rPr lang="tr-TR" sz="1700" kern="100" cap="none" spc="0">
                          <a:solidFill>
                            <a:schemeClr val="tx1"/>
                          </a:solidFill>
                          <a:effectLst/>
                        </a:rPr>
                        <a:t>228,66705</a:t>
                      </a:r>
                      <a:endParaRPr lang="tr-TR" sz="17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lnSpc>
                          <a:spcPct val="107000"/>
                        </a:lnSpc>
                        <a:spcAft>
                          <a:spcPts val="0"/>
                        </a:spcAft>
                      </a:pPr>
                      <a:r>
                        <a:rPr lang="tr-TR" sz="1700" kern="100" cap="none" spc="0" dirty="0">
                          <a:solidFill>
                            <a:schemeClr val="tx1"/>
                          </a:solidFill>
                          <a:effectLst/>
                        </a:rPr>
                        <a:t>316,87418</a:t>
                      </a:r>
                      <a:endParaRPr lang="tr-TR" sz="17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6215" marR="176215" marT="176215" marB="176215" anchor="b">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4240274482"/>
                  </a:ext>
                </a:extLst>
              </a:tr>
            </a:tbl>
          </a:graphicData>
        </a:graphic>
      </p:graphicFrame>
    </p:spTree>
    <p:extLst>
      <p:ext uri="{BB962C8B-B14F-4D97-AF65-F5344CB8AC3E}">
        <p14:creationId xmlns:p14="http://schemas.microsoft.com/office/powerpoint/2010/main" val="113870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24AB2-D517-3D06-6CA3-B57660F5DA15}"/>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5100" b="1">
                <a:blipFill dpi="0" rotWithShape="1">
                  <a:blip r:embed="rId2"/>
                  <a:srcRect/>
                  <a:tile tx="6350" ty="-127000" sx="65000" sy="64000" flip="none" algn="tl"/>
                </a:blipFill>
              </a:rPr>
              <a:t>Mezun Sayıları</a:t>
            </a:r>
            <a:endParaRPr lang="en-US" sz="5100">
              <a:blipFill dpi="0" rotWithShape="1">
                <a:blip r:embed="rId2"/>
                <a:srcRect/>
                <a:tile tx="6350" ty="-127000" sx="65000" sy="64000" flip="none" algn="tl"/>
              </a:blipFill>
            </a:endParaRPr>
          </a:p>
        </p:txBody>
      </p:sp>
      <p:graphicFrame>
        <p:nvGraphicFramePr>
          <p:cNvPr id="6" name="Content Placeholder 2">
            <a:extLst>
              <a:ext uri="{FF2B5EF4-FFF2-40B4-BE49-F238E27FC236}">
                <a16:creationId xmlns:a16="http://schemas.microsoft.com/office/drawing/2014/main" id="{021C41D1-24F2-6241-8B4C-02ADBB537813}"/>
              </a:ext>
            </a:extLst>
          </p:cNvPr>
          <p:cNvGraphicFramePr>
            <a:graphicFrameLocks/>
          </p:cNvGraphicFramePr>
          <p:nvPr/>
        </p:nvGraphicFramePr>
        <p:xfrm>
          <a:off x="1019722" y="1388911"/>
          <a:ext cx="6433969" cy="4011546"/>
        </p:xfrm>
        <a:graphic>
          <a:graphicData uri="http://schemas.openxmlformats.org/drawingml/2006/table">
            <a:tbl>
              <a:tblPr firstRow="1" firstCol="1" bandRow="1">
                <a:solidFill>
                  <a:schemeClr val="bg1"/>
                </a:solidFill>
                <a:tableStyleId>{5C22544A-7EE6-4342-B048-85BDC9FD1C3A}</a:tableStyleId>
              </a:tblPr>
              <a:tblGrid>
                <a:gridCol w="1772333">
                  <a:extLst>
                    <a:ext uri="{9D8B030D-6E8A-4147-A177-3AD203B41FA5}">
                      <a16:colId xmlns:a16="http://schemas.microsoft.com/office/drawing/2014/main" val="3455900261"/>
                    </a:ext>
                  </a:extLst>
                </a:gridCol>
                <a:gridCol w="4661636">
                  <a:extLst>
                    <a:ext uri="{9D8B030D-6E8A-4147-A177-3AD203B41FA5}">
                      <a16:colId xmlns:a16="http://schemas.microsoft.com/office/drawing/2014/main" val="3620716584"/>
                    </a:ext>
                  </a:extLst>
                </a:gridCol>
              </a:tblGrid>
              <a:tr h="668591">
                <a:tc>
                  <a:txBody>
                    <a:bodyPr/>
                    <a:lstStyle/>
                    <a:p>
                      <a:pPr>
                        <a:lnSpc>
                          <a:spcPct val="107000"/>
                        </a:lnSpc>
                        <a:spcAft>
                          <a:spcPts val="0"/>
                        </a:spcAft>
                      </a:pPr>
                      <a:r>
                        <a:rPr lang="tr-TR" sz="2200" b="0" kern="100" cap="none" spc="0">
                          <a:solidFill>
                            <a:schemeClr val="bg1"/>
                          </a:solidFill>
                          <a:effectLst/>
                        </a:rPr>
                        <a:t>Yıl</a:t>
                      </a:r>
                      <a:endParaRPr lang="tr-TR" sz="2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nSpc>
                          <a:spcPct val="107000"/>
                        </a:lnSpc>
                        <a:spcAft>
                          <a:spcPts val="0"/>
                        </a:spcAft>
                      </a:pPr>
                      <a:r>
                        <a:rPr lang="tr-TR" sz="2200" b="0" kern="100" cap="none" spc="0">
                          <a:solidFill>
                            <a:schemeClr val="bg1"/>
                          </a:solidFill>
                          <a:effectLst/>
                        </a:rPr>
                        <a:t>Mezun Öğrenci Sayısı</a:t>
                      </a:r>
                      <a:endParaRPr lang="tr-TR" sz="2200" b="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205424417"/>
                  </a:ext>
                </a:extLst>
              </a:tr>
              <a:tr h="668591">
                <a:tc>
                  <a:txBody>
                    <a:bodyPr/>
                    <a:lstStyle/>
                    <a:p>
                      <a:pPr>
                        <a:lnSpc>
                          <a:spcPct val="107000"/>
                        </a:lnSpc>
                        <a:spcAft>
                          <a:spcPts val="0"/>
                        </a:spcAft>
                      </a:pPr>
                      <a:r>
                        <a:rPr lang="tr-TR" sz="2200" kern="100" cap="none" spc="0" dirty="0">
                          <a:solidFill>
                            <a:schemeClr val="tx1"/>
                          </a:solidFill>
                          <a:effectLst/>
                        </a:rPr>
                        <a:t>2018</a:t>
                      </a:r>
                      <a:endParaRPr lang="tr-TR" sz="2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a:lnSpc>
                          <a:spcPct val="107000"/>
                        </a:lnSpc>
                        <a:spcAft>
                          <a:spcPts val="0"/>
                        </a:spcAft>
                      </a:pPr>
                      <a:r>
                        <a:rPr lang="tr-TR" sz="2200" kern="100" cap="none" spc="0">
                          <a:solidFill>
                            <a:schemeClr val="tx1"/>
                          </a:solidFill>
                          <a:effectLst/>
                        </a:rPr>
                        <a:t>172</a:t>
                      </a:r>
                      <a:endParaRPr lang="tr-TR" sz="2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81507"/>
                  </a:ext>
                </a:extLst>
              </a:tr>
              <a:tr h="668591">
                <a:tc>
                  <a:txBody>
                    <a:bodyPr/>
                    <a:lstStyle/>
                    <a:p>
                      <a:pPr>
                        <a:lnSpc>
                          <a:spcPct val="107000"/>
                        </a:lnSpc>
                        <a:spcAft>
                          <a:spcPts val="0"/>
                        </a:spcAft>
                      </a:pPr>
                      <a:r>
                        <a:rPr lang="tr-TR" sz="2200" kern="100" cap="none" spc="0">
                          <a:solidFill>
                            <a:schemeClr val="bg1"/>
                          </a:solidFill>
                          <a:effectLst/>
                        </a:rPr>
                        <a:t>2019</a:t>
                      </a:r>
                      <a:endParaRPr lang="tr-TR" sz="22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nSpc>
                          <a:spcPct val="107000"/>
                        </a:lnSpc>
                        <a:spcAft>
                          <a:spcPts val="0"/>
                        </a:spcAft>
                      </a:pPr>
                      <a:r>
                        <a:rPr lang="tr-TR" sz="2200" kern="100" cap="none" spc="0">
                          <a:solidFill>
                            <a:schemeClr val="tx1"/>
                          </a:solidFill>
                          <a:effectLst/>
                        </a:rPr>
                        <a:t>135</a:t>
                      </a:r>
                      <a:endParaRPr lang="tr-TR" sz="2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848542881"/>
                  </a:ext>
                </a:extLst>
              </a:tr>
              <a:tr h="668591">
                <a:tc>
                  <a:txBody>
                    <a:bodyPr/>
                    <a:lstStyle/>
                    <a:p>
                      <a:pPr>
                        <a:lnSpc>
                          <a:spcPct val="107000"/>
                        </a:lnSpc>
                        <a:spcAft>
                          <a:spcPts val="0"/>
                        </a:spcAft>
                      </a:pPr>
                      <a:r>
                        <a:rPr lang="tr-TR" sz="2200" kern="100" cap="none" spc="0" dirty="0">
                          <a:solidFill>
                            <a:schemeClr val="tx1"/>
                          </a:solidFill>
                          <a:effectLst/>
                        </a:rPr>
                        <a:t>2020</a:t>
                      </a:r>
                      <a:endParaRPr lang="tr-TR" sz="2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nSpc>
                          <a:spcPct val="107000"/>
                        </a:lnSpc>
                        <a:spcAft>
                          <a:spcPts val="0"/>
                        </a:spcAft>
                      </a:pPr>
                      <a:r>
                        <a:rPr lang="tr-TR" sz="2200" kern="100" cap="none" spc="0">
                          <a:solidFill>
                            <a:schemeClr val="tx1"/>
                          </a:solidFill>
                          <a:effectLst/>
                        </a:rPr>
                        <a:t>159</a:t>
                      </a:r>
                      <a:endParaRPr lang="tr-TR" sz="2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729300619"/>
                  </a:ext>
                </a:extLst>
              </a:tr>
              <a:tr h="668591">
                <a:tc>
                  <a:txBody>
                    <a:bodyPr/>
                    <a:lstStyle/>
                    <a:p>
                      <a:pPr>
                        <a:lnSpc>
                          <a:spcPct val="107000"/>
                        </a:lnSpc>
                        <a:spcAft>
                          <a:spcPts val="0"/>
                        </a:spcAft>
                      </a:pPr>
                      <a:r>
                        <a:rPr lang="tr-TR" sz="2200" kern="100" cap="none" spc="0">
                          <a:solidFill>
                            <a:schemeClr val="bg1"/>
                          </a:solidFill>
                          <a:effectLst/>
                        </a:rPr>
                        <a:t>2021</a:t>
                      </a:r>
                      <a:endParaRPr lang="tr-TR" sz="2200" kern="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nSpc>
                          <a:spcPct val="107000"/>
                        </a:lnSpc>
                        <a:spcAft>
                          <a:spcPts val="0"/>
                        </a:spcAft>
                      </a:pPr>
                      <a:r>
                        <a:rPr lang="tr-TR" sz="2200" kern="100" cap="none" spc="0">
                          <a:solidFill>
                            <a:schemeClr val="tx1"/>
                          </a:solidFill>
                          <a:effectLst/>
                        </a:rPr>
                        <a:t>137</a:t>
                      </a:r>
                      <a:endParaRPr lang="tr-TR" sz="2200" kern="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379963503"/>
                  </a:ext>
                </a:extLst>
              </a:tr>
              <a:tr h="668591">
                <a:tc>
                  <a:txBody>
                    <a:bodyPr/>
                    <a:lstStyle/>
                    <a:p>
                      <a:pPr>
                        <a:lnSpc>
                          <a:spcPct val="107000"/>
                        </a:lnSpc>
                        <a:spcAft>
                          <a:spcPts val="0"/>
                        </a:spcAft>
                      </a:pPr>
                      <a:r>
                        <a:rPr lang="tr-TR" sz="2200" kern="100" cap="none" spc="0" dirty="0">
                          <a:solidFill>
                            <a:schemeClr val="tx1"/>
                          </a:solidFill>
                          <a:effectLst/>
                        </a:rPr>
                        <a:t>2022</a:t>
                      </a:r>
                      <a:endParaRPr lang="tr-TR" sz="2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nSpc>
                          <a:spcPct val="107000"/>
                        </a:lnSpc>
                        <a:spcAft>
                          <a:spcPts val="0"/>
                        </a:spcAft>
                      </a:pPr>
                      <a:r>
                        <a:rPr lang="tr-TR" sz="2200" kern="100" cap="none" spc="0" dirty="0">
                          <a:solidFill>
                            <a:schemeClr val="tx1"/>
                          </a:solidFill>
                          <a:effectLst/>
                        </a:rPr>
                        <a:t>101</a:t>
                      </a:r>
                      <a:endParaRPr lang="tr-TR" sz="2200" kern="1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8892" marR="108976" marT="145301" marB="14530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485827833"/>
                  </a:ext>
                </a:extLst>
              </a:tr>
            </a:tbl>
          </a:graphicData>
        </a:graphic>
      </p:graphicFrame>
    </p:spTree>
    <p:extLst>
      <p:ext uri="{BB962C8B-B14F-4D97-AF65-F5344CB8AC3E}">
        <p14:creationId xmlns:p14="http://schemas.microsoft.com/office/powerpoint/2010/main" val="126379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41">
            <a:extLst>
              <a:ext uri="{FF2B5EF4-FFF2-40B4-BE49-F238E27FC236}">
                <a16:creationId xmlns:a16="http://schemas.microsoft.com/office/drawing/2014/main" id="{F44B2CE7-FD25-42E3-AB52-73B889FDA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43">
            <a:extLst>
              <a:ext uri="{FF2B5EF4-FFF2-40B4-BE49-F238E27FC236}">
                <a16:creationId xmlns:a16="http://schemas.microsoft.com/office/drawing/2014/main" id="{4CEA8393-144C-4FCF-9A6C-1102F988A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45">
            <a:extLst>
              <a:ext uri="{FF2B5EF4-FFF2-40B4-BE49-F238E27FC236}">
                <a16:creationId xmlns:a16="http://schemas.microsoft.com/office/drawing/2014/main" id="{35C31E2E-65FD-40B6-B604-C096F5B75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47">
            <a:extLst>
              <a:ext uri="{FF2B5EF4-FFF2-40B4-BE49-F238E27FC236}">
                <a16:creationId xmlns:a16="http://schemas.microsoft.com/office/drawing/2014/main" id="{A97B9141-8535-472D-B922-E499D77F8C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9" name="Oval 48">
              <a:extLst>
                <a:ext uri="{FF2B5EF4-FFF2-40B4-BE49-F238E27FC236}">
                  <a16:creationId xmlns:a16="http://schemas.microsoft.com/office/drawing/2014/main" id="{605CD65F-BF66-4468-B683-A882ED3D2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0" name="Oval 49">
              <a:extLst>
                <a:ext uri="{FF2B5EF4-FFF2-40B4-BE49-F238E27FC236}">
                  <a16:creationId xmlns:a16="http://schemas.microsoft.com/office/drawing/2014/main" id="{251A7AF1-716F-4EC1-9804-7539576FB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8" name="Rectangle 51">
            <a:extLst>
              <a:ext uri="{FF2B5EF4-FFF2-40B4-BE49-F238E27FC236}">
                <a16:creationId xmlns:a16="http://schemas.microsoft.com/office/drawing/2014/main" id="{CFFC7534-D2DC-4722-9610-A8D548B1A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53">
            <a:extLst>
              <a:ext uri="{FF2B5EF4-FFF2-40B4-BE49-F238E27FC236}">
                <a16:creationId xmlns:a16="http://schemas.microsoft.com/office/drawing/2014/main" id="{AE722E31-088F-4298-A111-83EF79556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5">
            <a:extLst>
              <a:ext uri="{FF2B5EF4-FFF2-40B4-BE49-F238E27FC236}">
                <a16:creationId xmlns:a16="http://schemas.microsoft.com/office/drawing/2014/main" id="{8FC7CA02-3F31-4224-9678-A88447A38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5A94B-3921-5015-7800-CB478C2AEE91}"/>
              </a:ext>
            </a:extLst>
          </p:cNvPr>
          <p:cNvSpPr>
            <a:spLocks noGrp="1"/>
          </p:cNvSpPr>
          <p:nvPr>
            <p:ph type="title"/>
          </p:nvPr>
        </p:nvSpPr>
        <p:spPr>
          <a:xfrm>
            <a:off x="6713220" y="1054100"/>
            <a:ext cx="4615180" cy="3736099"/>
          </a:xfrm>
        </p:spPr>
        <p:txBody>
          <a:bodyPr vert="horz" lIns="91440" tIns="45720" rIns="91440" bIns="45720" rtlCol="0" anchor="ctr">
            <a:normAutofit/>
          </a:bodyPr>
          <a:lstStyle/>
          <a:p>
            <a:pPr algn="ctr">
              <a:lnSpc>
                <a:spcPct val="80000"/>
              </a:lnSpc>
            </a:pPr>
            <a:r>
              <a:rPr lang="en-US" sz="4000" b="1" dirty="0">
                <a:blipFill dpi="0" rotWithShape="1">
                  <a:blip r:embed="rId4"/>
                  <a:srcRect/>
                  <a:tile tx="6350" ty="-127000" sx="65000" sy="64000" flip="none" algn="tl"/>
                </a:blipFill>
              </a:rPr>
              <a:t>AKADEMİK KADROMUZ</a:t>
            </a:r>
            <a:endParaRPr lang="en-US" sz="4000" dirty="0">
              <a:blipFill dpi="0" rotWithShape="1">
                <a:blip r:embed="rId4"/>
                <a:srcRect/>
                <a:tile tx="6350" ty="-127000" sx="65000" sy="64000" flip="none" algn="tl"/>
              </a:blipFill>
            </a:endParaRPr>
          </a:p>
        </p:txBody>
      </p:sp>
      <p:pic>
        <p:nvPicPr>
          <p:cNvPr id="12" name="Content Placeholder 11">
            <a:extLst>
              <a:ext uri="{FF2B5EF4-FFF2-40B4-BE49-F238E27FC236}">
                <a16:creationId xmlns:a16="http://schemas.microsoft.com/office/drawing/2014/main" id="{24AD560F-15CA-2E44-B7A0-3098B2B685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34" y="822325"/>
            <a:ext cx="4657394" cy="4846227"/>
          </a:xfrm>
          <a:prstGeom prst="rect">
            <a:avLst/>
          </a:prstGeom>
        </p:spPr>
      </p:pic>
      <p:sp>
        <p:nvSpPr>
          <p:cNvPr id="71" name="Rectangle 57">
            <a:extLst>
              <a:ext uri="{FF2B5EF4-FFF2-40B4-BE49-F238E27FC236}">
                <a16:creationId xmlns:a16="http://schemas.microsoft.com/office/drawing/2014/main" id="{F8C1FA76-2206-46D9-95A5-775468E9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9">
            <a:extLst>
              <a:ext uri="{FF2B5EF4-FFF2-40B4-BE49-F238E27FC236}">
                <a16:creationId xmlns:a16="http://schemas.microsoft.com/office/drawing/2014/main" id="{0320E753-2761-4BF3-884D-CD5C1D82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61" name="Oval 60">
              <a:extLst>
                <a:ext uri="{FF2B5EF4-FFF2-40B4-BE49-F238E27FC236}">
                  <a16:creationId xmlns:a16="http://schemas.microsoft.com/office/drawing/2014/main" id="{1A2299C3-C2A2-43E0-8DD2-3769CEA3C5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2" name="Oval 61">
              <a:extLst>
                <a:ext uri="{FF2B5EF4-FFF2-40B4-BE49-F238E27FC236}">
                  <a16:creationId xmlns:a16="http://schemas.microsoft.com/office/drawing/2014/main" id="{9DA5719C-F946-4F77-99CE-530DD81E8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66817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402</TotalTime>
  <Words>2158</Words>
  <Application>Microsoft Office PowerPoint</Application>
  <PresentationFormat>Geniş ekran</PresentationFormat>
  <Paragraphs>439</Paragraphs>
  <Slides>43</Slides>
  <Notes>1</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2</vt:i4>
      </vt:variant>
      <vt:variant>
        <vt:lpstr>Slayt Başlıkları</vt:lpstr>
      </vt:variant>
      <vt:variant>
        <vt:i4>43</vt:i4>
      </vt:variant>
    </vt:vector>
  </HeadingPairs>
  <TitlesOfParts>
    <vt:vector size="54" baseType="lpstr">
      <vt:lpstr>Arial</vt:lpstr>
      <vt:lpstr>Calibri</vt:lpstr>
      <vt:lpstr>Georgia</vt:lpstr>
      <vt:lpstr>Rockwell Extra Bold</vt:lpstr>
      <vt:lpstr>Symbol</vt:lpstr>
      <vt:lpstr>Times New Roman</vt:lpstr>
      <vt:lpstr>Trebuchet MS</vt:lpstr>
      <vt:lpstr>Wingdings</vt:lpstr>
      <vt:lpstr>Wood Type</vt:lpstr>
      <vt:lpstr>AcroExch.Document.7</vt:lpstr>
      <vt:lpstr>Acrobat Document</vt:lpstr>
      <vt:lpstr>BİGA İKTİSADİ VE İDARİ BİLİMLER FAKÜLTESİ  İKTİSAT BÖLÜMÜ </vt:lpstr>
      <vt:lpstr>İktisat Bölümü </vt:lpstr>
      <vt:lpstr>Bölümün Amacı</vt:lpstr>
      <vt:lpstr>Bölümün Hedefi</vt:lpstr>
      <vt:lpstr>Bölümün Eğitim Amaçları ve Öğrenme Çıktıları</vt:lpstr>
      <vt:lpstr>Bölümün Eğitim Amaçları ve Öğrenme Çıktıları</vt:lpstr>
      <vt:lpstr>Öğrencilerinin Yerleştirme Derecelerine İlişkin Bilgileri</vt:lpstr>
      <vt:lpstr>Mezun Sayıları</vt:lpstr>
      <vt:lpstr>AKADEMİK KADROMUZ</vt:lpstr>
      <vt:lpstr>AKADEMİK DANIŞMANLIK GÖREV DAĞILIMI</vt:lpstr>
      <vt:lpstr>Sınıflara Göre Akademik Danışmanlık Görev Dağılımı</vt:lpstr>
      <vt:lpstr>BÖLÜM ORYANTASYON TOPLANTISI</vt:lpstr>
      <vt:lpstr>Staj İmkanı</vt:lpstr>
      <vt:lpstr>ERASMUS, FARABİ VE MEVALANA DEĞİŞİM PROGRAMLARI</vt:lpstr>
      <vt:lpstr>ERASMUS, FARABİ VE MEVALANA DEĞİŞİM PROGRAMLARI</vt:lpstr>
      <vt:lpstr>ÖĞRENCİ HAREKETLİLİĞİ</vt:lpstr>
      <vt:lpstr>LİSANSÜSTÜ PROGRAMLARI</vt:lpstr>
      <vt:lpstr>PowerPoint Sunusu</vt:lpstr>
      <vt:lpstr>PowerPoint Sunusu</vt:lpstr>
      <vt:lpstr>PowerPoint Sunusu</vt:lpstr>
      <vt:lpstr>PowerPoint Sunusu</vt:lpstr>
      <vt:lpstr>BÖLÜM PROJELERİ</vt:lpstr>
      <vt:lpstr>“ÜNİVERSİTE ÖĞRENCİLERİNİN YEREL EKONOMİYE KATKILARI: BİGA, ÇAN VE YENİCE ÖRNEĞİ”  BAP Projesi   2023  yılında   tamamlanmıştır. </vt:lpstr>
      <vt:lpstr>KARİYER PLANLAMASI</vt:lpstr>
      <vt:lpstr>Sürekli İyileştirme</vt:lpstr>
      <vt:lpstr>Bölüm Derigisi</vt:lpstr>
      <vt:lpstr>PowerPoint Sunusu</vt:lpstr>
      <vt:lpstr>PowerPoint Sunusu</vt:lpstr>
      <vt:lpstr>PowerPoint Sunusu</vt:lpstr>
      <vt:lpstr>Bölüm Kitapları</vt:lpstr>
      <vt:lpstr>PowerPoint Sunusu</vt:lpstr>
      <vt:lpstr>PowerPoint Sunusu</vt:lpstr>
      <vt:lpstr>PowerPoint Sunusu</vt:lpstr>
      <vt:lpstr>Paydaşlarımız ile İlişkilerimiz                                                             </vt:lpstr>
      <vt:lpstr>PowerPoint Sunusu</vt:lpstr>
      <vt:lpstr>PowerPoint Sunusu</vt:lpstr>
      <vt:lpstr>PowerPoint Sunusu</vt:lpstr>
      <vt:lpstr>Gönüllülük Çalışmaları Ders Faaliyetleri</vt:lpstr>
      <vt:lpstr>PowerPoint Sunusu</vt:lpstr>
      <vt:lpstr>PowerPoint Sunusu</vt:lpstr>
      <vt:lpstr>Öğrenciler ile Cumhuriyet Yürüyüşü 29 Ekim Etkinliği</vt:lpstr>
      <vt:lpstr>Mezunlara Yönelik Telegram Grupları</vt:lpstr>
      <vt:lpstr>SOSYAL MEDYA HESAPLARI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BİGA İKTİSADİ VE İDARİ BİLİMLER FAKÜLTESİ  İKTİSAT BÖLÜMÜ</dc:title>
  <dc:creator>MUHAMMED BAHÇA</dc:creator>
  <cp:lastModifiedBy>Hasan Azazi</cp:lastModifiedBy>
  <cp:revision>14</cp:revision>
  <dcterms:created xsi:type="dcterms:W3CDTF">2023-09-04T13:20:25Z</dcterms:created>
  <dcterms:modified xsi:type="dcterms:W3CDTF">2023-10-11T12:42:32Z</dcterms:modified>
</cp:coreProperties>
</file>