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60" r:id="rId3"/>
    <p:sldId id="262" r:id="rId4"/>
    <p:sldId id="263" r:id="rId5"/>
    <p:sldId id="264" r:id="rId6"/>
    <p:sldId id="265" r:id="rId7"/>
    <p:sldId id="267" r:id="rId8"/>
    <p:sldId id="266" r:id="rId9"/>
    <p:sldId id="317" r:id="rId10"/>
    <p:sldId id="316" r:id="rId11"/>
    <p:sldId id="318" r:id="rId12"/>
    <p:sldId id="319" r:id="rId13"/>
    <p:sldId id="261"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5" r:id="rId27"/>
    <p:sldId id="302" r:id="rId28"/>
    <p:sldId id="301" r:id="rId29"/>
    <p:sldId id="303" r:id="rId30"/>
    <p:sldId id="304" r:id="rId31"/>
    <p:sldId id="306" r:id="rId32"/>
    <p:sldId id="307" r:id="rId33"/>
    <p:sldId id="308" r:id="rId34"/>
    <p:sldId id="311" r:id="rId35"/>
    <p:sldId id="309" r:id="rId36"/>
    <p:sldId id="310" r:id="rId37"/>
    <p:sldId id="312" r:id="rId38"/>
    <p:sldId id="313" r:id="rId39"/>
    <p:sldId id="314" r:id="rId40"/>
    <p:sldId id="315" r:id="rId41"/>
    <p:sldId id="320" r:id="rId42"/>
    <p:sldId id="321" r:id="rId43"/>
    <p:sldId id="322" r:id="rId44"/>
    <p:sldId id="323" r:id="rId45"/>
    <p:sldId id="324" r:id="rId46"/>
    <p:sldId id="325" r:id="rId47"/>
    <p:sldId id="329" r:id="rId48"/>
    <p:sldId id="326" r:id="rId49"/>
    <p:sldId id="327" r:id="rId50"/>
    <p:sldId id="328" r:id="rId51"/>
    <p:sldId id="332" r:id="rId52"/>
    <p:sldId id="333" r:id="rId5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89118" autoAdjust="0"/>
  </p:normalViewPr>
  <p:slideViewPr>
    <p:cSldViewPr snapToGrid="0">
      <p:cViewPr varScale="1">
        <p:scale>
          <a:sx n="81" d="100"/>
          <a:sy n="81" d="100"/>
        </p:scale>
        <p:origin x="9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3498AD-9AE9-429F-B087-B9D9A75C3AF6}" type="datetimeFigureOut">
              <a:rPr lang="tr-TR" smtClean="0"/>
              <a:t>02.01.2024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E1863-E21A-4C07-B5EB-96B20FD8E547}" type="slidenum">
              <a:rPr lang="tr-TR" smtClean="0"/>
              <a:t>‹#›</a:t>
            </a:fld>
            <a:endParaRPr lang="tr-TR"/>
          </a:p>
        </p:txBody>
      </p:sp>
    </p:spTree>
    <p:extLst>
      <p:ext uri="{BB962C8B-B14F-4D97-AF65-F5344CB8AC3E}">
        <p14:creationId xmlns:p14="http://schemas.microsoft.com/office/powerpoint/2010/main" val="243089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25E1863-E21A-4C07-B5EB-96B20FD8E547}" type="slidenum">
              <a:rPr lang="tr-TR" smtClean="0"/>
              <a:t>12</a:t>
            </a:fld>
            <a:endParaRPr lang="tr-TR"/>
          </a:p>
        </p:txBody>
      </p:sp>
    </p:spTree>
    <p:extLst>
      <p:ext uri="{BB962C8B-B14F-4D97-AF65-F5344CB8AC3E}">
        <p14:creationId xmlns:p14="http://schemas.microsoft.com/office/powerpoint/2010/main" val="541220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25E1863-E21A-4C07-B5EB-96B20FD8E547}" type="slidenum">
              <a:rPr lang="tr-TR" smtClean="0"/>
              <a:t>16</a:t>
            </a:fld>
            <a:endParaRPr lang="tr-TR"/>
          </a:p>
        </p:txBody>
      </p:sp>
    </p:spTree>
    <p:extLst>
      <p:ext uri="{BB962C8B-B14F-4D97-AF65-F5344CB8AC3E}">
        <p14:creationId xmlns:p14="http://schemas.microsoft.com/office/powerpoint/2010/main" val="2094622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25E1863-E21A-4C07-B5EB-96B20FD8E547}" type="slidenum">
              <a:rPr lang="tr-TR" smtClean="0"/>
              <a:t>52</a:t>
            </a:fld>
            <a:endParaRPr lang="tr-TR"/>
          </a:p>
        </p:txBody>
      </p:sp>
    </p:spTree>
    <p:extLst>
      <p:ext uri="{BB962C8B-B14F-4D97-AF65-F5344CB8AC3E}">
        <p14:creationId xmlns:p14="http://schemas.microsoft.com/office/powerpoint/2010/main" val="2737150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EEF8B29F-1D87-4AC8-8E50-8751CC700529}" type="datetimeFigureOut">
              <a:rPr lang="tr-TR" smtClean="0"/>
              <a:t>02.01.2024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3679292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EF8B29F-1D87-4AC8-8E50-8751CC700529}" type="datetimeFigureOut">
              <a:rPr lang="tr-TR" smtClean="0"/>
              <a:t>02.01.2024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57596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EF8B29F-1D87-4AC8-8E50-8751CC700529}" type="datetimeFigureOut">
              <a:rPr lang="tr-TR" smtClean="0"/>
              <a:t>02.01.2024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3040749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EF8B29F-1D87-4AC8-8E50-8751CC700529}" type="datetimeFigureOut">
              <a:rPr lang="tr-TR" smtClean="0"/>
              <a:t>02.01.2024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3676287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EEF8B29F-1D87-4AC8-8E50-8751CC700529}" type="datetimeFigureOut">
              <a:rPr lang="tr-TR" smtClean="0"/>
              <a:t>02.01.2024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3536922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EEF8B29F-1D87-4AC8-8E50-8751CC700529}" type="datetimeFigureOut">
              <a:rPr lang="tr-TR" smtClean="0"/>
              <a:t>02.01.2024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2253053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EEF8B29F-1D87-4AC8-8E50-8751CC700529}" type="datetimeFigureOut">
              <a:rPr lang="tr-TR" smtClean="0"/>
              <a:t>02.01.2024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4202334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EEF8B29F-1D87-4AC8-8E50-8751CC700529}" type="datetimeFigureOut">
              <a:rPr lang="tr-TR" smtClean="0"/>
              <a:t>02.01.2024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2877434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EF8B29F-1D87-4AC8-8E50-8751CC700529}" type="datetimeFigureOut">
              <a:rPr lang="tr-TR" smtClean="0"/>
              <a:t>02.01.2024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4004677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EEF8B29F-1D87-4AC8-8E50-8751CC700529}" type="datetimeFigureOut">
              <a:rPr lang="tr-TR" smtClean="0"/>
              <a:t>02.01.2024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2799503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EEF8B29F-1D87-4AC8-8E50-8751CC700529}" type="datetimeFigureOut">
              <a:rPr lang="tr-TR" smtClean="0"/>
              <a:t>02.01.2024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4213549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F8B29F-1D87-4AC8-8E50-8751CC700529}" type="datetimeFigureOut">
              <a:rPr lang="tr-TR" smtClean="0"/>
              <a:t>02.01.2024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F23BCD-D4F2-4CF2-B172-86A222D37A90}" type="slidenum">
              <a:rPr lang="tr-TR" smtClean="0"/>
              <a:t>‹#›</a:t>
            </a:fld>
            <a:endParaRPr lang="tr-TR"/>
          </a:p>
        </p:txBody>
      </p:sp>
    </p:spTree>
    <p:extLst>
      <p:ext uri="{BB962C8B-B14F-4D97-AF65-F5344CB8AC3E}">
        <p14:creationId xmlns:p14="http://schemas.microsoft.com/office/powerpoint/2010/main" val="2898538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hyperlink" Target="https://casem.comu.edu.tr/arsiv/haberler/gelibolu-bilsem-dis-paydas-toplantisi-r70.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s://casem.comu.edu.tr/arsiv/haberler/umut-tohumlari-projesi-dis-paydas-toplantisi-r71.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casem.comu.edu.tr/arsiv/haberler/umut-tohumlari-proje-bilgilendirme-toplantisi-r72.html"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hyperlink" Target="https://casem.comu.edu.tr/arsiv/haberler/tubitak-3005-proje-calismalari-paydas-toplantisi-r73.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casem.comu.edu.tr/arsiv/haberler/gelibolu-bilsem-ogrencilerinin-casem-ziyareti-r75.html"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emf"/><Relationship Id="rId5" Type="http://schemas.openxmlformats.org/officeDocument/2006/relationships/oleObject" Target="../embeddings/oleObject2.bin"/><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KEom-Ui9V14&amp;t=11s" TargetMode="External"/><Relationship Id="rId1" Type="http://schemas.openxmlformats.org/officeDocument/2006/relationships/slideLayout" Target="../slideLayouts/slideLayout2.xml"/><Relationship Id="rId4" Type="http://schemas.openxmlformats.org/officeDocument/2006/relationships/hyperlink" Target="https://casem.comu.edu.tr/arsiv/haberler/umut-tohumlari-etkinlik-takvimi-r79.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casem.comu.edu.tr/arsiv/haberler/bogazin-baliklari-comlekci-tornasi-calistayi-r77.html"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hyperlink" Target="https://casem.comu.edu.tr/arsiv/haberler/bogazin-baliklari-comlekci-tornasi-calistayi-r81.html" TargetMode="Externa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casem.comu.edu.tr/arsiv/haberler/ustalarimiz-ile-kale-seramik-fabrikalarindayiz-r82.html"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casem.comu.edu.tr/arsiv/haberler/umut-tohumlari-casem-etkinlikleri-r83.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casem.comu.edu.tr/arsiv/haberler/acil-sifalar-olsun-ismail-usta-r84.html" TargetMode="Externa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asem.comu.edu.tr/arsiv/haberler/umut-tohumlari-projesi-sergimiz-r85.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casem.comu.edu.tr/arsiv/haberler/arsekol-firmasindan-casem-ziyareti-r87.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casem.comu.edu.tr/arsiv/haberler/kinikta-comlekci-olmak-kitabinin-yayina-hazirlik-c-r88.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casem.comu.edu.tr/arsiv/haberler/casem-standi-insea-2023-kongresinde-r90.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casem.comu.edu.tr/arsiv/haberler/3-ulusal-1uluslararasi-tip-ogrenci-kongresi-etkinl-r92.html" TargetMode="Externa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casem.comu.edu.tr/arsiv/haberler/3-ulusal-1uluslararasi-tip-ogrenci-kongresi-etkinl-r92.html" TargetMode="Externa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casem.comu.edu.tr/arsiv/haberler/somut-olmayan-kulturel-miras-kapsaminda-geleneksel-r94.html"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casem.comu.edu.tr/arsiv/haberler/comlekci-tornasi-calistayi-ve-100-yil-etkinlikleri-r96.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casem.comu.edu.tr/arsiv/haberler/topragin-dili-seramik-ve-ebru-calistayi-r108.html" TargetMode="Externa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hyperlink" Target="https://casem.comu.edu.tr/arsiv/haberler/comu-ve-bahcesehir-koleji-arasinda-ikili-isbirligi-r107.html" TargetMode="External"/><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casem.comu.edu.tr/arsiv/haberler/2023-asik-veysel-yili-etkinlikleri-paydas-toplanti-r100.html" TargetMode="External"/><Relationship Id="rId2" Type="http://schemas.openxmlformats.org/officeDocument/2006/relationships/hyperlink" Target="https://casem.comu.edu.tr/arsiv/haberler/2023-asik-veysel-anma-yili-calistay-etkinligi-r106.html" TargetMode="Externa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hyperlink" Target="https://videopress.com/v/z0aYl4mk" TargetMode="External"/><Relationship Id="rId2" Type="http://schemas.openxmlformats.org/officeDocument/2006/relationships/hyperlink" Target="https://casem.comu.edu.tr/arsiv/haberler/tubitak-3005-projesi-kapsaminda-casem-tanitim-film-r105.html"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casem.comu.edu.tr/arsiv/haberler/rektor-danismani-ogr-gor-milker-gulcemal-hocamizda-r104.html"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casem.comu.edu.tr/arsiv/haberler/cocuk-universitesi-etkinligi-casem-seramik-atolyes-r103.html" TargetMode="Externa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casem.comu.edu.tr/arsiv/haberler/gelibolu-bilsem-dis-paydas-toplantisi-r102.html"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casem.comu.edu.tr/arsiv/haberler/2024-yilinda-divanu-lugatit-turkun-yazilisinin-950-r101.htm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casem.comu.edu.tr/arsiv/haberler/seramik-yuzey-kaplama-projesi-r99.html" TargetMode="Externa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casem.comu.edu.tr/arsiv/haberler/kinikta-comlekci-olmak-e-kitabi-erisime-acildi-r98.html"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casem.comu.edu.tr/arsiv/haberler/geleneksel-canakkale-seramikleri-cografi-isaret-ba-r97.html"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idx="4294967295"/>
          </p:nvPr>
        </p:nvSpPr>
        <p:spPr>
          <a:xfrm>
            <a:off x="114300" y="2792542"/>
            <a:ext cx="11919857" cy="2122358"/>
          </a:xfrm>
        </p:spPr>
        <p:txBody>
          <a:bodyPr>
            <a:normAutofit fontScale="90000"/>
          </a:bodyPr>
          <a:lstStyle/>
          <a:p>
            <a:pPr algn="ctr"/>
            <a:r>
              <a:rPr lang="tr-TR" b="1" dirty="0" smtClean="0"/>
              <a:t/>
            </a:r>
            <a:br>
              <a:rPr lang="tr-TR" b="1" dirty="0" smtClean="0"/>
            </a:br>
            <a:r>
              <a:rPr lang="tr-TR" b="1" dirty="0" smtClean="0"/>
              <a:t>Çanakkale Seramikleri Araştırma Geliştirme ve Uygulama Merkezi  ( ÇASEM  )</a:t>
            </a:r>
            <a:br>
              <a:rPr lang="tr-TR" b="1" dirty="0" smtClean="0"/>
            </a:br>
            <a:r>
              <a:rPr lang="tr-TR" b="1" dirty="0" smtClean="0"/>
              <a:t> </a:t>
            </a:r>
            <a:endParaRPr lang="tr-TR" b="1" dirty="0"/>
          </a:p>
        </p:txBody>
      </p:sp>
      <p:sp>
        <p:nvSpPr>
          <p:cNvPr id="3" name="Alt Başlık 2"/>
          <p:cNvSpPr>
            <a:spLocks noGrp="1"/>
          </p:cNvSpPr>
          <p:nvPr>
            <p:ph type="subTitle" idx="4294967295"/>
          </p:nvPr>
        </p:nvSpPr>
        <p:spPr>
          <a:xfrm>
            <a:off x="1355272" y="5306785"/>
            <a:ext cx="9144000" cy="1175658"/>
          </a:xfrm>
        </p:spPr>
        <p:txBody>
          <a:bodyPr/>
          <a:lstStyle/>
          <a:p>
            <a:pPr algn="ctr"/>
            <a:endParaRPr lang="tr-TR" dirty="0" smtClean="0"/>
          </a:p>
          <a:p>
            <a:pPr algn="ctr"/>
            <a:r>
              <a:rPr lang="tr-TR" sz="4000" dirty="0" smtClean="0"/>
              <a:t>2023 YILI FAALİYETLERİMİZ</a:t>
            </a:r>
            <a:endParaRPr lang="tr-TR" sz="4000"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050" y="0"/>
            <a:ext cx="4196443" cy="2792543"/>
          </a:xfrm>
          <a:prstGeom prst="rect">
            <a:avLst/>
          </a:prstGeom>
        </p:spPr>
      </p:pic>
    </p:spTree>
    <p:extLst>
      <p:ext uri="{BB962C8B-B14F-4D97-AF65-F5344CB8AC3E}">
        <p14:creationId xmlns:p14="http://schemas.microsoft.com/office/powerpoint/2010/main" val="6206163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250731" y="201057"/>
            <a:ext cx="10016358" cy="647700"/>
          </a:xfrm>
          <a:prstGeom prst="rect">
            <a:avLst/>
          </a:prstGeom>
        </p:spPr>
      </p:pic>
      <p:pic>
        <p:nvPicPr>
          <p:cNvPr id="5" name="Resim 4"/>
          <p:cNvPicPr>
            <a:picLocks noChangeAspect="1"/>
          </p:cNvPicPr>
          <p:nvPr/>
        </p:nvPicPr>
        <p:blipFill>
          <a:blip r:embed="rId3"/>
          <a:stretch>
            <a:fillRect/>
          </a:stretch>
        </p:blipFill>
        <p:spPr>
          <a:xfrm>
            <a:off x="1140031" y="1222411"/>
            <a:ext cx="9737766" cy="5142763"/>
          </a:xfrm>
          <a:prstGeom prst="rect">
            <a:avLst/>
          </a:prstGeom>
        </p:spPr>
      </p:pic>
    </p:spTree>
    <p:extLst>
      <p:ext uri="{BB962C8B-B14F-4D97-AF65-F5344CB8AC3E}">
        <p14:creationId xmlns:p14="http://schemas.microsoft.com/office/powerpoint/2010/main" val="4095945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250731" y="201057"/>
            <a:ext cx="10016358" cy="647700"/>
          </a:xfrm>
          <a:prstGeom prst="rect">
            <a:avLst/>
          </a:prstGeom>
        </p:spPr>
      </p:pic>
      <p:pic>
        <p:nvPicPr>
          <p:cNvPr id="4" name="Resim 3"/>
          <p:cNvPicPr>
            <a:picLocks noChangeAspect="1"/>
          </p:cNvPicPr>
          <p:nvPr/>
        </p:nvPicPr>
        <p:blipFill>
          <a:blip r:embed="rId3"/>
          <a:stretch>
            <a:fillRect/>
          </a:stretch>
        </p:blipFill>
        <p:spPr>
          <a:xfrm>
            <a:off x="1104900" y="848757"/>
            <a:ext cx="10366664" cy="6054852"/>
          </a:xfrm>
          <a:prstGeom prst="rect">
            <a:avLst/>
          </a:prstGeom>
        </p:spPr>
      </p:pic>
    </p:spTree>
    <p:extLst>
      <p:ext uri="{BB962C8B-B14F-4D97-AF65-F5344CB8AC3E}">
        <p14:creationId xmlns:p14="http://schemas.microsoft.com/office/powerpoint/2010/main" val="4287059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1250731" y="201057"/>
            <a:ext cx="10016358" cy="647700"/>
          </a:xfrm>
          <a:prstGeom prst="rect">
            <a:avLst/>
          </a:prstGeom>
        </p:spPr>
      </p:pic>
      <p:pic>
        <p:nvPicPr>
          <p:cNvPr id="4" name="Resim 3"/>
          <p:cNvPicPr>
            <a:picLocks noChangeAspect="1"/>
          </p:cNvPicPr>
          <p:nvPr/>
        </p:nvPicPr>
        <p:blipFill>
          <a:blip r:embed="rId4"/>
          <a:stretch>
            <a:fillRect/>
          </a:stretch>
        </p:blipFill>
        <p:spPr>
          <a:xfrm>
            <a:off x="1284889" y="1187364"/>
            <a:ext cx="9982200" cy="2743368"/>
          </a:xfrm>
          <a:prstGeom prst="rect">
            <a:avLst/>
          </a:prstGeom>
        </p:spPr>
      </p:pic>
    </p:spTree>
    <p:extLst>
      <p:ext uri="{BB962C8B-B14F-4D97-AF65-F5344CB8AC3E}">
        <p14:creationId xmlns:p14="http://schemas.microsoft.com/office/powerpoint/2010/main" val="2297273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3610518" y="269906"/>
            <a:ext cx="4898970" cy="369332"/>
          </a:xfrm>
          <a:prstGeom prst="rect">
            <a:avLst/>
          </a:prstGeom>
        </p:spPr>
        <p:txBody>
          <a:bodyPr wrap="none">
            <a:spAutoFit/>
          </a:bodyPr>
          <a:lstStyle/>
          <a:p>
            <a:r>
              <a:rPr lang="tr-TR" dirty="0"/>
              <a:t>Gelibolu BİLSEM Dış paydaş </a:t>
            </a:r>
            <a:r>
              <a:rPr lang="tr-TR" dirty="0" smtClean="0"/>
              <a:t>toplantısı   27.01.2023</a:t>
            </a:r>
            <a:endParaRPr lang="tr-TR"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784" y="1261240"/>
            <a:ext cx="2585545" cy="3226677"/>
          </a:xfrm>
          <a:prstGeom prst="rect">
            <a:avLst/>
          </a:prstGeom>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426" y="1177159"/>
            <a:ext cx="5132552" cy="3310758"/>
          </a:xfrm>
          <a:prstGeom prst="rect">
            <a:avLst/>
          </a:prstGeom>
        </p:spPr>
      </p:pic>
      <p:sp>
        <p:nvSpPr>
          <p:cNvPr id="9" name="Dikdörtgen 8"/>
          <p:cNvSpPr/>
          <p:nvPr/>
        </p:nvSpPr>
        <p:spPr>
          <a:xfrm>
            <a:off x="1627150" y="5025838"/>
            <a:ext cx="8180552" cy="1754326"/>
          </a:xfrm>
          <a:prstGeom prst="rect">
            <a:avLst/>
          </a:prstGeom>
        </p:spPr>
        <p:txBody>
          <a:bodyPr wrap="square">
            <a:spAutoFit/>
          </a:bodyPr>
          <a:lstStyle/>
          <a:p>
            <a:r>
              <a:rPr lang="tr-TR" dirty="0"/>
              <a:t>Gelibolu BİLSEM 8-15 yaş grubu öğrencilerine yönelik, Geleneksel Çanakkale Seramiklerinin tarihsel süreci hakkında öğrencilerin bilgilendirilmesi ve  üretimine ilişkin deneyim kazanmaları hedeflenmektedir. </a:t>
            </a:r>
            <a:r>
              <a:rPr lang="tr-TR" dirty="0">
                <a:hlinkClick r:id="rId4"/>
              </a:rPr>
              <a:t>https://</a:t>
            </a:r>
            <a:r>
              <a:rPr lang="tr-TR" dirty="0" smtClean="0">
                <a:hlinkClick r:id="rId4"/>
              </a:rPr>
              <a:t>casem.comu.edu.tr/arsiv/haberler/gelibolu-bilsem-dis-paydas-toplantisi-r70.html</a:t>
            </a:r>
            <a:endParaRPr lang="tr-TR" dirty="0" smtClean="0"/>
          </a:p>
          <a:p>
            <a:endParaRPr lang="tr-TR" dirty="0"/>
          </a:p>
        </p:txBody>
      </p:sp>
      <p:pic>
        <p:nvPicPr>
          <p:cNvPr id="2" name="Resi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855" y="1261241"/>
            <a:ext cx="2188703" cy="3226676"/>
          </a:xfrm>
          <a:prstGeom prst="rect">
            <a:avLst/>
          </a:prstGeom>
        </p:spPr>
      </p:pic>
    </p:spTree>
    <p:extLst>
      <p:ext uri="{BB962C8B-B14F-4D97-AF65-F5344CB8AC3E}">
        <p14:creationId xmlns:p14="http://schemas.microsoft.com/office/powerpoint/2010/main" val="21439166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214143" y="301437"/>
            <a:ext cx="5701882" cy="369332"/>
          </a:xfrm>
          <a:prstGeom prst="rect">
            <a:avLst/>
          </a:prstGeom>
        </p:spPr>
        <p:txBody>
          <a:bodyPr wrap="none">
            <a:spAutoFit/>
          </a:bodyPr>
          <a:lstStyle/>
          <a:p>
            <a:r>
              <a:rPr lang="tr-TR" dirty="0"/>
              <a:t>"Umut Tohumları" Projesi Dış paydaş </a:t>
            </a:r>
            <a:r>
              <a:rPr lang="tr-TR" dirty="0" smtClean="0"/>
              <a:t>toplantısı  10.03.2023</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679" y="882869"/>
            <a:ext cx="3959542" cy="2971514"/>
          </a:xfrm>
          <a:prstGeom prst="rect">
            <a:avLst/>
          </a:prstGeom>
        </p:spPr>
      </p:pic>
      <p:pic>
        <p:nvPicPr>
          <p:cNvPr id="5" name="Resim 4"/>
          <p:cNvPicPr>
            <a:picLocks noChangeAspect="1"/>
          </p:cNvPicPr>
          <p:nvPr/>
        </p:nvPicPr>
        <p:blipFill>
          <a:blip r:embed="rId3"/>
          <a:stretch>
            <a:fillRect/>
          </a:stretch>
        </p:blipFill>
        <p:spPr>
          <a:xfrm>
            <a:off x="4669753" y="1669689"/>
            <a:ext cx="7125461" cy="2795434"/>
          </a:xfrm>
          <a:prstGeom prst="rect">
            <a:avLst/>
          </a:prstGeom>
        </p:spPr>
      </p:pic>
      <p:sp>
        <p:nvSpPr>
          <p:cNvPr id="6" name="Dikdörtgen 5"/>
          <p:cNvSpPr/>
          <p:nvPr/>
        </p:nvSpPr>
        <p:spPr>
          <a:xfrm>
            <a:off x="2454234" y="4853303"/>
            <a:ext cx="6096000" cy="923330"/>
          </a:xfrm>
          <a:prstGeom prst="rect">
            <a:avLst/>
          </a:prstGeom>
        </p:spPr>
        <p:txBody>
          <a:bodyPr>
            <a:spAutoFit/>
          </a:bodyPr>
          <a:lstStyle/>
          <a:p>
            <a:r>
              <a:rPr lang="tr-TR" dirty="0">
                <a:hlinkClick r:id="rId4"/>
              </a:rPr>
              <a:t>https://</a:t>
            </a:r>
            <a:r>
              <a:rPr lang="tr-TR" dirty="0" smtClean="0">
                <a:hlinkClick r:id="rId4"/>
              </a:rPr>
              <a:t>casem.comu.edu.tr/arsiv/haberler/umut-tohumlari-projesi-dis-paydas-toplantisi-r71.html</a:t>
            </a:r>
            <a:endParaRPr lang="tr-TR" dirty="0" smtClean="0"/>
          </a:p>
          <a:p>
            <a:endParaRPr lang="tr-TR" dirty="0"/>
          </a:p>
        </p:txBody>
      </p:sp>
    </p:spTree>
    <p:extLst>
      <p:ext uri="{BB962C8B-B14F-4D97-AF65-F5344CB8AC3E}">
        <p14:creationId xmlns:p14="http://schemas.microsoft.com/office/powerpoint/2010/main" val="2520947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144578" y="332968"/>
            <a:ext cx="5893216" cy="369332"/>
          </a:xfrm>
          <a:prstGeom prst="rect">
            <a:avLst/>
          </a:prstGeom>
        </p:spPr>
        <p:txBody>
          <a:bodyPr wrap="none">
            <a:spAutoFit/>
          </a:bodyPr>
          <a:lstStyle/>
          <a:p>
            <a:r>
              <a:rPr lang="tr-TR" dirty="0"/>
              <a:t>"Umut Tohumları" Projesi bilgilendirme </a:t>
            </a:r>
            <a:r>
              <a:rPr lang="tr-TR" dirty="0" smtClean="0"/>
              <a:t>toplantısı 23.03.2023</a:t>
            </a:r>
            <a:endParaRPr lang="tr-TR" dirty="0"/>
          </a:p>
        </p:txBody>
      </p:sp>
      <p:sp>
        <p:nvSpPr>
          <p:cNvPr id="5" name="Dikdörtgen 4"/>
          <p:cNvSpPr/>
          <p:nvPr/>
        </p:nvSpPr>
        <p:spPr>
          <a:xfrm>
            <a:off x="604344" y="4309241"/>
            <a:ext cx="10210800" cy="2585323"/>
          </a:xfrm>
          <a:prstGeom prst="rect">
            <a:avLst/>
          </a:prstGeom>
        </p:spPr>
        <p:txBody>
          <a:bodyPr wrap="square">
            <a:spAutoFit/>
          </a:bodyPr>
          <a:lstStyle/>
          <a:p>
            <a:pPr algn="just">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Çanakkale </a:t>
            </a:r>
            <a:r>
              <a:rPr lang="tr-TR" dirty="0" err="1">
                <a:latin typeface="Times New Roman" panose="02020603050405020304" pitchFamily="18" charset="0"/>
                <a:ea typeface="Calibri" panose="020F0502020204030204" pitchFamily="34" charset="0"/>
                <a:cs typeface="Times New Roman" panose="02020603050405020304" pitchFamily="18" charset="0"/>
              </a:rPr>
              <a:t>Onsekiz</a:t>
            </a:r>
            <a:r>
              <a:rPr lang="tr-TR" dirty="0">
                <a:latin typeface="Times New Roman" panose="02020603050405020304" pitchFamily="18" charset="0"/>
                <a:ea typeface="Calibri" panose="020F0502020204030204" pitchFamily="34" charset="0"/>
                <a:cs typeface="Times New Roman" panose="02020603050405020304" pitchFamily="18" charset="0"/>
              </a:rPr>
              <a:t> Mart Üniversitesi Güzel Sanatlar </a:t>
            </a:r>
            <a:r>
              <a:rPr lang="tr-TR" dirty="0" err="1" smtClean="0">
                <a:latin typeface="Times New Roman" panose="02020603050405020304" pitchFamily="18" charset="0"/>
                <a:ea typeface="Calibri" panose="020F0502020204030204" pitchFamily="34" charset="0"/>
                <a:cs typeface="Times New Roman" panose="02020603050405020304" pitchFamily="18" charset="0"/>
              </a:rPr>
              <a:t>Fakülte</a:t>
            </a:r>
            <a:r>
              <a:rPr lang="tr-TR" dirty="0" err="1">
                <a:latin typeface="Times New Roman" panose="02020603050405020304" pitchFamily="18" charset="0"/>
                <a:ea typeface="Calibri" panose="020F0502020204030204" pitchFamily="34" charset="0"/>
                <a:cs typeface="Times New Roman" panose="02020603050405020304" pitchFamily="18" charset="0"/>
              </a:rPr>
              <a:t>ÇASEMDER</a:t>
            </a:r>
            <a:r>
              <a:rPr lang="tr-TR" dirty="0">
                <a:latin typeface="Times New Roman" panose="02020603050405020304" pitchFamily="18" charset="0"/>
                <a:ea typeface="Calibri" panose="020F0502020204030204" pitchFamily="34" charset="0"/>
                <a:cs typeface="Times New Roman" panose="02020603050405020304" pitchFamily="18" charset="0"/>
              </a:rPr>
              <a:t> (Çanakkale Sağlık Çalışanları Derneği), ÇASEM (Çanakkale Seramikleri Araştırma Geliştirme ve Uygulama Merkezi), ESAM (El Sanatları Araştırma ve Uygulama Merkezi)  başta olmak </a:t>
            </a:r>
            <a:r>
              <a:rPr lang="tr-TR" dirty="0" smtClean="0">
                <a:latin typeface="Times New Roman" panose="02020603050405020304" pitchFamily="18" charset="0"/>
                <a:ea typeface="Calibri" panose="020F0502020204030204" pitchFamily="34" charset="0"/>
                <a:cs typeface="Times New Roman" panose="02020603050405020304" pitchFamily="18" charset="0"/>
              </a:rPr>
              <a:t>si</a:t>
            </a:r>
            <a:r>
              <a:rPr lang="tr-TR" dirty="0">
                <a:latin typeface="Times New Roman" panose="02020603050405020304" pitchFamily="18" charset="0"/>
                <a:ea typeface="Calibri" panose="020F0502020204030204" pitchFamily="34" charset="0"/>
                <a:cs typeface="Times New Roman" panose="02020603050405020304" pitchFamily="18" charset="0"/>
              </a:rPr>
              <a:t>, </a:t>
            </a:r>
            <a:r>
              <a:rPr lang="tr-TR" dirty="0" smtClean="0">
                <a:latin typeface="Times New Roman" panose="02020603050405020304" pitchFamily="18" charset="0"/>
                <a:ea typeface="Calibri" panose="020F0502020204030204" pitchFamily="34" charset="0"/>
                <a:cs typeface="Times New Roman" panose="02020603050405020304" pitchFamily="18" charset="0"/>
              </a:rPr>
              <a:t>üzere</a:t>
            </a:r>
            <a:r>
              <a:rPr lang="tr-TR" dirty="0">
                <a:latin typeface="Times New Roman" panose="02020603050405020304" pitchFamily="18" charset="0"/>
                <a:ea typeface="Calibri" panose="020F0502020204030204" pitchFamily="34" charset="0"/>
                <a:cs typeface="Times New Roman" panose="02020603050405020304" pitchFamily="18" charset="0"/>
              </a:rPr>
              <a:t>, “Umut Tohumları” projesi hakkında bilgilendirme toplantısı yapıldı.</a:t>
            </a:r>
            <a:endParaRPr lang="tr-TR"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r>
              <a:rPr lang="tr-TR" dirty="0" smtClean="0">
                <a:latin typeface="Times New Roman" panose="02020603050405020304" pitchFamily="18" charset="0"/>
                <a:ea typeface="Calibri" panose="020F0502020204030204" pitchFamily="34" charset="0"/>
              </a:rPr>
              <a:t>23 </a:t>
            </a:r>
            <a:r>
              <a:rPr lang="tr-TR" dirty="0">
                <a:latin typeface="Times New Roman" panose="02020603050405020304" pitchFamily="18" charset="0"/>
                <a:ea typeface="Calibri" panose="020F0502020204030204" pitchFamily="34" charset="0"/>
              </a:rPr>
              <a:t>Mart 2023 tarihinde, şehrimizin STK ve üniversitemiz farklı birimlerinden gönüllülük esasına dayanarak bir araya gelen katılımcılara, proje uygulamaları hakkında detaylı bilgilendirme yapılarak, projenin yol haritası belirlendi. </a:t>
            </a:r>
            <a:r>
              <a:rPr lang="tr-TR" dirty="0">
                <a:latin typeface="Times New Roman" panose="02020603050405020304" pitchFamily="18" charset="0"/>
                <a:ea typeface="Calibri" panose="020F0502020204030204" pitchFamily="34" charset="0"/>
                <a:hlinkClick r:id="rId2"/>
              </a:rPr>
              <a:t>https://</a:t>
            </a:r>
            <a:r>
              <a:rPr lang="tr-TR" dirty="0" smtClean="0">
                <a:latin typeface="Times New Roman" panose="02020603050405020304" pitchFamily="18" charset="0"/>
                <a:ea typeface="Calibri" panose="020F0502020204030204" pitchFamily="34" charset="0"/>
                <a:hlinkClick r:id="rId2"/>
              </a:rPr>
              <a:t>casem.comu.edu.tr/arsiv/haberler/umut-tohumlari-proje-bilgilendirme-toplantisi-r72.html</a:t>
            </a:r>
            <a:endParaRPr lang="tr-TR" dirty="0" smtClean="0">
              <a:latin typeface="Times New Roman" panose="02020603050405020304" pitchFamily="18" charset="0"/>
              <a:ea typeface="Calibri" panose="020F0502020204030204" pitchFamily="34" charset="0"/>
            </a:endParaRPr>
          </a:p>
          <a:p>
            <a:pPr algn="just">
              <a:spcAft>
                <a:spcPts val="0"/>
              </a:spcAft>
            </a:pPr>
            <a:endParaRPr lang="tr-TR"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152" y="903890"/>
            <a:ext cx="4545282" cy="3330134"/>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9308" y="903890"/>
            <a:ext cx="4924251" cy="3330134"/>
          </a:xfrm>
          <a:prstGeom prst="rect">
            <a:avLst/>
          </a:prstGeom>
        </p:spPr>
      </p:pic>
    </p:spTree>
    <p:extLst>
      <p:ext uri="{BB962C8B-B14F-4D97-AF65-F5344CB8AC3E}">
        <p14:creationId xmlns:p14="http://schemas.microsoft.com/office/powerpoint/2010/main" val="2608972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104602" y="270422"/>
            <a:ext cx="5867568" cy="369332"/>
          </a:xfrm>
          <a:prstGeom prst="rect">
            <a:avLst/>
          </a:prstGeom>
        </p:spPr>
        <p:txBody>
          <a:bodyPr wrap="none">
            <a:spAutoFit/>
          </a:bodyPr>
          <a:lstStyle/>
          <a:p>
            <a:r>
              <a:rPr lang="tr-TR" dirty="0"/>
              <a:t>TÜBİTAK 3005 Proje çalışmaları, paydaş </a:t>
            </a:r>
            <a:r>
              <a:rPr lang="tr-TR" dirty="0" smtClean="0"/>
              <a:t>toplantısı </a:t>
            </a:r>
            <a:r>
              <a:rPr lang="tr-TR" dirty="0" smtClean="0">
                <a:solidFill>
                  <a:srgbClr val="000000"/>
                </a:solidFill>
                <a:latin typeface="Times New Roman" panose="02020603050405020304" pitchFamily="18" charset="0"/>
              </a:rPr>
              <a:t>05.04.2023 </a:t>
            </a:r>
            <a:endParaRPr lang="tr-TR" dirty="0"/>
          </a:p>
        </p:txBody>
      </p:sp>
      <p:sp>
        <p:nvSpPr>
          <p:cNvPr id="5" name="Dikdörtgen 4"/>
          <p:cNvSpPr/>
          <p:nvPr/>
        </p:nvSpPr>
        <p:spPr>
          <a:xfrm>
            <a:off x="944687" y="4080768"/>
            <a:ext cx="10205544" cy="2554545"/>
          </a:xfrm>
          <a:prstGeom prst="rect">
            <a:avLst/>
          </a:prstGeom>
        </p:spPr>
        <p:txBody>
          <a:bodyPr wrap="square">
            <a:spAutoFit/>
          </a:bodyPr>
          <a:lstStyle/>
          <a:p>
            <a:pPr algn="just">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Üniversitemiz Turizm Fakültesi Öğretim Üyesi Doç. Dr. Tülay </a:t>
            </a:r>
            <a:r>
              <a:rPr lang="tr-TR" dirty="0" err="1">
                <a:latin typeface="Times New Roman" panose="02020603050405020304" pitchFamily="18" charset="0"/>
                <a:ea typeface="Calibri" panose="020F0502020204030204" pitchFamily="34" charset="0"/>
                <a:cs typeface="Times New Roman" panose="02020603050405020304" pitchFamily="18" charset="0"/>
              </a:rPr>
              <a:t>GÜZEL’in</a:t>
            </a:r>
            <a:r>
              <a:rPr lang="tr-TR" dirty="0">
                <a:latin typeface="Times New Roman" panose="02020603050405020304" pitchFamily="18" charset="0"/>
                <a:ea typeface="Calibri" panose="020F0502020204030204" pitchFamily="34" charset="0"/>
                <a:cs typeface="Times New Roman" panose="02020603050405020304" pitchFamily="18" charset="0"/>
              </a:rPr>
              <a:t>  koordinatörlüğünü yaptığı TÜBİTAK 3005 “Somut olmayan kültürel miras kapsamında geleneksel Çanakkale seramik üretiminin değerlendirilmesi ve turizm açısından geliştirilmesi” proje çalışması kapsamında paydaşlarla bir araya gelindi.</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r>
              <a:rPr lang="tr-TR" dirty="0" smtClean="0">
                <a:latin typeface="Times New Roman" panose="02020603050405020304" pitchFamily="18" charset="0"/>
                <a:ea typeface="Calibri" panose="020F0502020204030204" pitchFamily="34" charset="0"/>
                <a:cs typeface="Times New Roman" panose="02020603050405020304" pitchFamily="18" charset="0"/>
              </a:rPr>
              <a:t>05 </a:t>
            </a:r>
            <a:r>
              <a:rPr lang="tr-TR" dirty="0">
                <a:latin typeface="Times New Roman" panose="02020603050405020304" pitchFamily="18" charset="0"/>
                <a:ea typeface="Calibri" panose="020F0502020204030204" pitchFamily="34" charset="0"/>
                <a:cs typeface="Times New Roman" panose="02020603050405020304" pitchFamily="18" charset="0"/>
              </a:rPr>
              <a:t>Nisan 2023 Çarşamba günü Güzel Sanatlar Fakültesi’nde yapılan paydaş toplantısında, proje çalışmalarına danışmanlık hizmeti verilmesi ve odak grup çalışmaları hakkında detaylar belirlenerek görüş birliğine varılmıştır. </a:t>
            </a:r>
            <a:r>
              <a:rPr lang="tr-TR" dirty="0">
                <a:latin typeface="Times New Roman" panose="02020603050405020304" pitchFamily="18" charset="0"/>
                <a:ea typeface="Calibri" panose="020F0502020204030204" pitchFamily="34" charset="0"/>
                <a:cs typeface="Times New Roman" panose="02020603050405020304" pitchFamily="18" charset="0"/>
                <a:hlinkClick r:id="rId3"/>
              </a:rPr>
              <a:t>https://</a:t>
            </a:r>
            <a:r>
              <a:rPr lang="tr-TR" dirty="0" smtClean="0">
                <a:latin typeface="Times New Roman" panose="02020603050405020304" pitchFamily="18" charset="0"/>
                <a:ea typeface="Calibri" panose="020F0502020204030204" pitchFamily="34" charset="0"/>
                <a:cs typeface="Times New Roman" panose="02020603050405020304" pitchFamily="18" charset="0"/>
                <a:hlinkClick r:id="rId3"/>
              </a:rPr>
              <a:t>casem.comu.edu.tr/arsiv/haberler/tubitak-3005-proje-calismalari-paydas-toplantisi-r73.html</a:t>
            </a:r>
            <a:endParaRPr lang="tr-TR"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574" y="914400"/>
            <a:ext cx="2518778" cy="2921876"/>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3020" y="654076"/>
            <a:ext cx="5056016" cy="2940462"/>
          </a:xfrm>
          <a:prstGeom prst="rect">
            <a:avLst/>
          </a:prstGeom>
        </p:spPr>
      </p:pic>
      <p:pic>
        <p:nvPicPr>
          <p:cNvPr id="2" name="Resim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4602" y="884246"/>
            <a:ext cx="2333030" cy="2952030"/>
          </a:xfrm>
          <a:prstGeom prst="rect">
            <a:avLst/>
          </a:prstGeom>
        </p:spPr>
      </p:pic>
    </p:spTree>
    <p:extLst>
      <p:ext uri="{BB962C8B-B14F-4D97-AF65-F5344CB8AC3E}">
        <p14:creationId xmlns:p14="http://schemas.microsoft.com/office/powerpoint/2010/main" val="3004714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63463" y="175830"/>
            <a:ext cx="5182829" cy="369332"/>
          </a:xfrm>
          <a:prstGeom prst="rect">
            <a:avLst/>
          </a:prstGeom>
        </p:spPr>
        <p:txBody>
          <a:bodyPr wrap="none">
            <a:spAutoFit/>
          </a:bodyPr>
          <a:lstStyle/>
          <a:p>
            <a:r>
              <a:rPr lang="tr-TR" dirty="0">
                <a:solidFill>
                  <a:srgbClr val="000000"/>
                </a:solidFill>
                <a:latin typeface="Times New Roman" panose="02020603050405020304" pitchFamily="18" charset="0"/>
              </a:rPr>
              <a:t>GELİBOLU BİLSEM Öğrenci Etkinliği</a:t>
            </a:r>
            <a:r>
              <a:rPr lang="tr-TR" dirty="0"/>
              <a:t> </a:t>
            </a:r>
            <a:r>
              <a:rPr lang="tr-TR" dirty="0" smtClean="0"/>
              <a:t>– 13.04.2023</a:t>
            </a:r>
            <a:endParaRPr lang="tr-TR" dirty="0"/>
          </a:p>
        </p:txBody>
      </p:sp>
      <p:sp>
        <p:nvSpPr>
          <p:cNvPr id="5" name="Dikdörtgen 4"/>
          <p:cNvSpPr/>
          <p:nvPr/>
        </p:nvSpPr>
        <p:spPr>
          <a:xfrm>
            <a:off x="273270" y="4655203"/>
            <a:ext cx="11056883" cy="2339167"/>
          </a:xfrm>
          <a:prstGeom prst="rect">
            <a:avLst/>
          </a:prstGeom>
        </p:spPr>
        <p:txBody>
          <a:bodyPr wrap="square">
            <a:spAutoFit/>
          </a:bodyPr>
          <a:lstStyle/>
          <a:p>
            <a:pPr algn="just">
              <a:lnSpc>
                <a:spcPct val="107000"/>
              </a:lnSpc>
              <a:spcAft>
                <a:spcPts val="800"/>
              </a:spcAft>
            </a:pPr>
            <a:r>
              <a:rPr lang="tr-TR" dirty="0">
                <a:latin typeface="Times New Roman" panose="02020603050405020304" pitchFamily="18" charset="0"/>
                <a:ea typeface="Calibri" panose="020F0502020204030204" pitchFamily="34" charset="0"/>
                <a:cs typeface="Times New Roman" panose="02020603050405020304" pitchFamily="18" charset="0"/>
              </a:rPr>
              <a:t>Gelibolu Bilim ve Sanat Merkezi (BİLSEM) bünyesinde eğitim gören 08-15 yaş gurubu öğrencilerimizin, 2023 yılı faaliyet programı kapsamında, kültürel değerlerimizin tanıtımı amacıyla 13 Nisan 2023 tarihinde, Üniversitemiz Çanakkale Seramikleri Araştırma Geliştirme ve Uygulama Merkezimizi ziyaret etmişlerdir.</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dirty="0">
                <a:latin typeface="Times New Roman" panose="02020603050405020304" pitchFamily="18" charset="0"/>
                <a:ea typeface="Calibri" panose="020F0502020204030204" pitchFamily="34" charset="0"/>
                <a:cs typeface="Times New Roman" panose="02020603050405020304" pitchFamily="18" charset="0"/>
              </a:rPr>
              <a:t>Kendine has özellikleriyle bir halk sanatı olma özelliği taşıyan ve bölgenin kültürel bir mirası olarak bu değerlerimizin gelecek nesillere aktarılmasına katkı sunulmuştur. </a:t>
            </a:r>
            <a:r>
              <a:rPr lang="tr-TR" dirty="0">
                <a:latin typeface="Times New Roman" panose="02020603050405020304" pitchFamily="18" charset="0"/>
                <a:ea typeface="Calibri" panose="020F0502020204030204" pitchFamily="34" charset="0"/>
                <a:cs typeface="Times New Roman" panose="02020603050405020304" pitchFamily="18" charset="0"/>
                <a:hlinkClick r:id="rId2"/>
              </a:rPr>
              <a:t>https://</a:t>
            </a:r>
            <a:r>
              <a:rPr lang="tr-TR" dirty="0" smtClean="0">
                <a:latin typeface="Times New Roman" panose="02020603050405020304" pitchFamily="18" charset="0"/>
                <a:ea typeface="Calibri" panose="020F0502020204030204" pitchFamily="34" charset="0"/>
                <a:cs typeface="Times New Roman" panose="02020603050405020304" pitchFamily="18" charset="0"/>
                <a:hlinkClick r:id="rId2"/>
              </a:rPr>
              <a:t>casem.comu.edu.tr/arsiv/haberler/gelibolu-bilsem-ogrencilerinin-casem-ziyareti-r75.html</a:t>
            </a:r>
            <a:endParaRPr lang="tr-TR"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70" y="714702"/>
            <a:ext cx="4708634" cy="3531475"/>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5629" y="714702"/>
            <a:ext cx="3580743" cy="3961524"/>
          </a:xfrm>
          <a:prstGeom prst="rect">
            <a:avLst/>
          </a:prstGeom>
        </p:spPr>
      </p:pic>
    </p:spTree>
    <p:extLst>
      <p:ext uri="{BB962C8B-B14F-4D97-AF65-F5344CB8AC3E}">
        <p14:creationId xmlns:p14="http://schemas.microsoft.com/office/powerpoint/2010/main" val="3570447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Nesne 3"/>
          <p:cNvGraphicFramePr>
            <a:graphicFrameLocks noChangeAspect="1"/>
          </p:cNvGraphicFramePr>
          <p:nvPr>
            <p:extLst>
              <p:ext uri="{D42A27DB-BD31-4B8C-83A1-F6EECF244321}">
                <p14:modId xmlns:p14="http://schemas.microsoft.com/office/powerpoint/2010/main" val="1842468051"/>
              </p:ext>
            </p:extLst>
          </p:nvPr>
        </p:nvGraphicFramePr>
        <p:xfrm>
          <a:off x="0" y="1056904"/>
          <a:ext cx="4275117" cy="5367647"/>
        </p:xfrm>
        <a:graphic>
          <a:graphicData uri="http://schemas.openxmlformats.org/presentationml/2006/ole">
            <mc:AlternateContent xmlns:mc="http://schemas.openxmlformats.org/markup-compatibility/2006">
              <mc:Choice xmlns:v="urn:schemas-microsoft-com:vml" Requires="v">
                <p:oleObj spid="_x0000_s1040" name="Acrobat Document" r:id="rId3" imgW="5667172" imgH="8019870" progId="AcroExch.Document.DC">
                  <p:embed/>
                </p:oleObj>
              </mc:Choice>
              <mc:Fallback>
                <p:oleObj name="Acrobat Document" r:id="rId3" imgW="5667172" imgH="8019870" progId="AcroExch.Document.DC">
                  <p:embed/>
                  <p:pic>
                    <p:nvPicPr>
                      <p:cNvPr id="0" name=""/>
                      <p:cNvPicPr/>
                      <p:nvPr/>
                    </p:nvPicPr>
                    <p:blipFill>
                      <a:blip r:embed="rId4"/>
                      <a:stretch>
                        <a:fillRect/>
                      </a:stretch>
                    </p:blipFill>
                    <p:spPr>
                      <a:xfrm>
                        <a:off x="0" y="1056904"/>
                        <a:ext cx="4275117" cy="5367647"/>
                      </a:xfrm>
                      <a:prstGeom prst="rect">
                        <a:avLst/>
                      </a:prstGeom>
                    </p:spPr>
                  </p:pic>
                </p:oleObj>
              </mc:Fallback>
            </mc:AlternateContent>
          </a:graphicData>
        </a:graphic>
      </p:graphicFrame>
      <p:graphicFrame>
        <p:nvGraphicFramePr>
          <p:cNvPr id="6" name="Nesne 5"/>
          <p:cNvGraphicFramePr>
            <a:graphicFrameLocks noChangeAspect="1"/>
          </p:cNvGraphicFramePr>
          <p:nvPr>
            <p:extLst>
              <p:ext uri="{D42A27DB-BD31-4B8C-83A1-F6EECF244321}">
                <p14:modId xmlns:p14="http://schemas.microsoft.com/office/powerpoint/2010/main" val="873713572"/>
              </p:ext>
            </p:extLst>
          </p:nvPr>
        </p:nvGraphicFramePr>
        <p:xfrm>
          <a:off x="5237017" y="1306285"/>
          <a:ext cx="4215741" cy="5118266"/>
        </p:xfrm>
        <a:graphic>
          <a:graphicData uri="http://schemas.openxmlformats.org/presentationml/2006/ole">
            <mc:AlternateContent xmlns:mc="http://schemas.openxmlformats.org/markup-compatibility/2006">
              <mc:Choice xmlns:v="urn:schemas-microsoft-com:vml" Requires="v">
                <p:oleObj spid="_x0000_s1041" name="Acrobat Document" r:id="rId5" imgW="5705272" imgH="8001000" progId="AcroExch.Document.DC">
                  <p:embed/>
                </p:oleObj>
              </mc:Choice>
              <mc:Fallback>
                <p:oleObj name="Acrobat Document" r:id="rId5" imgW="5705272" imgH="8001000" progId="AcroExch.Document.DC">
                  <p:embed/>
                  <p:pic>
                    <p:nvPicPr>
                      <p:cNvPr id="0" name=""/>
                      <p:cNvPicPr/>
                      <p:nvPr/>
                    </p:nvPicPr>
                    <p:blipFill>
                      <a:blip r:embed="rId6"/>
                      <a:stretch>
                        <a:fillRect/>
                      </a:stretch>
                    </p:blipFill>
                    <p:spPr>
                      <a:xfrm>
                        <a:off x="5237017" y="1306285"/>
                        <a:ext cx="4215741" cy="5118266"/>
                      </a:xfrm>
                      <a:prstGeom prst="rect">
                        <a:avLst/>
                      </a:prstGeom>
                    </p:spPr>
                  </p:pic>
                </p:oleObj>
              </mc:Fallback>
            </mc:AlternateContent>
          </a:graphicData>
        </a:graphic>
      </p:graphicFrame>
      <p:pic>
        <p:nvPicPr>
          <p:cNvPr id="8" name="Resim 7"/>
          <p:cNvPicPr>
            <a:picLocks noChangeAspect="1"/>
          </p:cNvPicPr>
          <p:nvPr/>
        </p:nvPicPr>
        <p:blipFill>
          <a:blip r:embed="rId7"/>
          <a:stretch>
            <a:fillRect/>
          </a:stretch>
        </p:blipFill>
        <p:spPr>
          <a:xfrm>
            <a:off x="3141984" y="550892"/>
            <a:ext cx="5243014" cy="506012"/>
          </a:xfrm>
          <a:prstGeom prst="rect">
            <a:avLst/>
          </a:prstGeom>
        </p:spPr>
      </p:pic>
    </p:spTree>
    <p:extLst>
      <p:ext uri="{BB962C8B-B14F-4D97-AF65-F5344CB8AC3E}">
        <p14:creationId xmlns:p14="http://schemas.microsoft.com/office/powerpoint/2010/main" val="2651946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69973" y="430398"/>
            <a:ext cx="6504858" cy="369332"/>
          </a:xfrm>
          <a:prstGeom prst="rect">
            <a:avLst/>
          </a:prstGeom>
        </p:spPr>
        <p:txBody>
          <a:bodyPr wrap="none">
            <a:spAutoFit/>
          </a:bodyPr>
          <a:lstStyle/>
          <a:p>
            <a:r>
              <a:rPr lang="tr-TR" dirty="0">
                <a:solidFill>
                  <a:srgbClr val="000000"/>
                </a:solidFill>
                <a:latin typeface="Times New Roman" panose="02020603050405020304" pitchFamily="18" charset="0"/>
              </a:rPr>
              <a:t>Umut Tohumları Çocuklar ve aileleri tanışma </a:t>
            </a:r>
            <a:r>
              <a:rPr lang="tr-TR" dirty="0" smtClean="0">
                <a:solidFill>
                  <a:srgbClr val="000000"/>
                </a:solidFill>
                <a:latin typeface="Times New Roman" panose="02020603050405020304" pitchFamily="18" charset="0"/>
              </a:rPr>
              <a:t>Toplantısı 28.04.2023 </a:t>
            </a:r>
            <a:endParaRPr lang="tr-TR" dirty="0"/>
          </a:p>
        </p:txBody>
      </p:sp>
      <p:sp>
        <p:nvSpPr>
          <p:cNvPr id="5" name="Dikdörtgen 4"/>
          <p:cNvSpPr/>
          <p:nvPr/>
        </p:nvSpPr>
        <p:spPr>
          <a:xfrm>
            <a:off x="6229829" y="5061259"/>
            <a:ext cx="5622501" cy="646331"/>
          </a:xfrm>
          <a:prstGeom prst="rect">
            <a:avLst/>
          </a:prstGeom>
        </p:spPr>
        <p:txBody>
          <a:bodyPr wrap="none">
            <a:spAutoFit/>
          </a:bodyPr>
          <a:lstStyle/>
          <a:p>
            <a:r>
              <a:rPr lang="tr-TR" dirty="0">
                <a:hlinkClick r:id="rId2"/>
              </a:rPr>
              <a:t>https://</a:t>
            </a:r>
            <a:r>
              <a:rPr lang="tr-TR" dirty="0" smtClean="0">
                <a:hlinkClick r:id="rId2"/>
              </a:rPr>
              <a:t>www.youtube.com/watch?v=KEom-Ui9V14&amp;t=11s</a:t>
            </a:r>
            <a:endParaRPr lang="tr-TR" dirty="0" smtClean="0"/>
          </a:p>
          <a:p>
            <a:endParaRPr lang="tr-TR" dirty="0"/>
          </a:p>
        </p:txBody>
      </p:sp>
      <p:sp>
        <p:nvSpPr>
          <p:cNvPr id="6" name="Dikdörtgen 5"/>
          <p:cNvSpPr/>
          <p:nvPr/>
        </p:nvSpPr>
        <p:spPr>
          <a:xfrm>
            <a:off x="6020791" y="1835174"/>
            <a:ext cx="5332020" cy="923330"/>
          </a:xfrm>
          <a:prstGeom prst="rect">
            <a:avLst/>
          </a:prstGeom>
        </p:spPr>
        <p:txBody>
          <a:bodyPr wrap="square">
            <a:spAutoFit/>
          </a:bodyPr>
          <a:lstStyle/>
          <a:p>
            <a:r>
              <a:rPr lang="tr-TR" dirty="0"/>
              <a:t>"Umut Tohumları" projesi Etkinlik takvimi belirlendi. Etkinliğe katılacak çocuklar ve aileleri ile tanışma toplantısı yapıldı</a:t>
            </a:r>
          </a:p>
        </p:txBody>
      </p:sp>
      <p:pic>
        <p:nvPicPr>
          <p:cNvPr id="7" name="Resim 6"/>
          <p:cNvPicPr>
            <a:picLocks noChangeAspect="1"/>
          </p:cNvPicPr>
          <p:nvPr/>
        </p:nvPicPr>
        <p:blipFill>
          <a:blip r:embed="rId3"/>
          <a:stretch>
            <a:fillRect/>
          </a:stretch>
        </p:blipFill>
        <p:spPr>
          <a:xfrm>
            <a:off x="862182" y="986684"/>
            <a:ext cx="4968602" cy="5625042"/>
          </a:xfrm>
          <a:prstGeom prst="rect">
            <a:avLst/>
          </a:prstGeom>
        </p:spPr>
      </p:pic>
      <p:sp>
        <p:nvSpPr>
          <p:cNvPr id="8" name="Dikdörtgen 7"/>
          <p:cNvSpPr/>
          <p:nvPr/>
        </p:nvSpPr>
        <p:spPr>
          <a:xfrm>
            <a:off x="6650181" y="3793948"/>
            <a:ext cx="4524499" cy="923330"/>
          </a:xfrm>
          <a:prstGeom prst="rect">
            <a:avLst/>
          </a:prstGeom>
        </p:spPr>
        <p:txBody>
          <a:bodyPr wrap="square">
            <a:spAutoFit/>
          </a:bodyPr>
          <a:lstStyle/>
          <a:p>
            <a:r>
              <a:rPr lang="tr-TR" dirty="0">
                <a:hlinkClick r:id="rId4"/>
              </a:rPr>
              <a:t>https://</a:t>
            </a:r>
            <a:r>
              <a:rPr lang="tr-TR" dirty="0" smtClean="0">
                <a:hlinkClick r:id="rId4"/>
              </a:rPr>
              <a:t>casem.comu.edu.tr/arsiv/haberler/umut-tohumlari-etkinlik-takvimi-r79.html</a:t>
            </a:r>
            <a:endParaRPr lang="tr-TR" dirty="0" smtClean="0"/>
          </a:p>
          <a:p>
            <a:endParaRPr lang="tr-TR" dirty="0"/>
          </a:p>
        </p:txBody>
      </p:sp>
    </p:spTree>
    <p:extLst>
      <p:ext uri="{BB962C8B-B14F-4D97-AF65-F5344CB8AC3E}">
        <p14:creationId xmlns:p14="http://schemas.microsoft.com/office/powerpoint/2010/main" val="3229072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9741126" cy="636814"/>
          </a:xfrm>
        </p:spPr>
        <p:txBody>
          <a:bodyPr/>
          <a:lstStyle/>
          <a:p>
            <a:pPr algn="ctr"/>
            <a:r>
              <a:rPr lang="tr-TR" b="1" dirty="0" smtClean="0"/>
              <a:t>     ÇASEM YÖNETİM PLANI</a:t>
            </a:r>
            <a:endParaRPr lang="tr-TR" b="1" dirty="0"/>
          </a:p>
        </p:txBody>
      </p:sp>
      <p:sp>
        <p:nvSpPr>
          <p:cNvPr id="5" name="Dikdörtgen 4"/>
          <p:cNvSpPr/>
          <p:nvPr/>
        </p:nvSpPr>
        <p:spPr>
          <a:xfrm>
            <a:off x="375557" y="1094014"/>
            <a:ext cx="11576958" cy="5793381"/>
          </a:xfrm>
          <a:prstGeom prst="rect">
            <a:avLst/>
          </a:prstGeom>
        </p:spPr>
        <p:txBody>
          <a:bodyPr wrap="square">
            <a:spAutoFit/>
          </a:bodyPr>
          <a:lstStyle/>
          <a:p>
            <a:pPr algn="ctr">
              <a:lnSpc>
                <a:spcPct val="107000"/>
              </a:lnSpc>
              <a:spcAft>
                <a:spcPts val="800"/>
              </a:spcAft>
            </a:pPr>
            <a:r>
              <a:rPr lang="tr-TR" sz="2000" b="1" dirty="0" smtClean="0">
                <a:effectLst/>
                <a:latin typeface="Times New Roman" panose="02020603050405020304" pitchFamily="18" charset="0"/>
                <a:ea typeface="Calibri" panose="020F0502020204030204" pitchFamily="34" charset="0"/>
                <a:cs typeface="Times New Roman" panose="02020603050405020304" pitchFamily="18" charset="0"/>
              </a:rPr>
              <a:t>MÜDÜR</a:t>
            </a:r>
            <a:endParaRPr lang="tr-TR"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dirty="0" smtClean="0">
                <a:latin typeface="Times New Roman" panose="02020603050405020304" pitchFamily="18" charset="0"/>
                <a:ea typeface="Calibri" panose="020F0502020204030204" pitchFamily="34" charset="0"/>
                <a:cs typeface="Times New Roman" panose="02020603050405020304" pitchFamily="18" charset="0"/>
              </a:rPr>
              <a:t>Prof.</a:t>
            </a:r>
            <a:r>
              <a:rPr lang="tr-TR" dirty="0" smtClean="0">
                <a:effectLst/>
                <a:latin typeface="Times New Roman" panose="02020603050405020304" pitchFamily="18" charset="0"/>
                <a:ea typeface="Calibri" panose="020F0502020204030204" pitchFamily="34" charset="0"/>
                <a:cs typeface="Times New Roman" panose="02020603050405020304" pitchFamily="18" charset="0"/>
              </a:rPr>
              <a:t> Yeşim ZÜMRÜT</a:t>
            </a:r>
          </a:p>
          <a:p>
            <a:pPr algn="ctr">
              <a:lnSpc>
                <a:spcPct val="107000"/>
              </a:lnSpc>
              <a:spcAft>
                <a:spcPts val="800"/>
              </a:spcAft>
            </a:pPr>
            <a:endParaRPr lang="tr-TR" sz="1600"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tr-TR" sz="2000" b="1" dirty="0" smtClean="0">
                <a:effectLst/>
                <a:latin typeface="Times New Roman" panose="02020603050405020304" pitchFamily="18" charset="0"/>
                <a:ea typeface="Calibri" panose="020F0502020204030204" pitchFamily="34" charset="0"/>
                <a:cs typeface="Times New Roman" panose="02020603050405020304" pitchFamily="18" charset="0"/>
              </a:rPr>
              <a:t>MÜDÜR YRD.                              MÜDÜR YRD.</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dirty="0" err="1" smtClean="0">
                <a:effectLst/>
                <a:latin typeface="Times New Roman" panose="02020603050405020304" pitchFamily="18" charset="0"/>
                <a:ea typeface="Calibri" panose="020F0502020204030204" pitchFamily="34" charset="0"/>
                <a:cs typeface="Times New Roman" panose="02020603050405020304" pitchFamily="18" charset="0"/>
              </a:rPr>
              <a:t>Öğr.Gör</a:t>
            </a:r>
            <a:r>
              <a:rPr lang="tr-TR" dirty="0" smtClean="0">
                <a:effectLst/>
                <a:latin typeface="Times New Roman" panose="02020603050405020304" pitchFamily="18" charset="0"/>
                <a:ea typeface="Calibri" panose="020F0502020204030204" pitchFamily="34" charset="0"/>
                <a:cs typeface="Times New Roman" panose="02020603050405020304" pitchFamily="18" charset="0"/>
              </a:rPr>
              <a:t>. Necmi TEKİN                         </a:t>
            </a:r>
            <a:r>
              <a:rPr lang="tr-TR" dirty="0" err="1" smtClean="0">
                <a:effectLst/>
                <a:latin typeface="Times New Roman" panose="02020603050405020304" pitchFamily="18" charset="0"/>
                <a:ea typeface="Calibri" panose="020F0502020204030204" pitchFamily="34" charset="0"/>
                <a:cs typeface="Times New Roman" panose="02020603050405020304" pitchFamily="18" charset="0"/>
              </a:rPr>
              <a:t>Öğr.Gör</a:t>
            </a:r>
            <a:r>
              <a:rPr lang="tr-TR" dirty="0" smtClean="0">
                <a:effectLst/>
                <a:latin typeface="Times New Roman" panose="02020603050405020304" pitchFamily="18" charset="0"/>
                <a:ea typeface="Calibri" panose="020F0502020204030204" pitchFamily="34" charset="0"/>
                <a:cs typeface="Times New Roman" panose="02020603050405020304" pitchFamily="18" charset="0"/>
              </a:rPr>
              <a:t>. Necati IŞIK</a:t>
            </a:r>
            <a:endParaRPr lang="tr-TR"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tr-TR"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2000" b="1" dirty="0" smtClean="0">
                <a:effectLst/>
                <a:latin typeface="Times New Roman" panose="02020603050405020304" pitchFamily="18" charset="0"/>
                <a:ea typeface="Calibri" panose="020F0502020204030204" pitchFamily="34" charset="0"/>
                <a:cs typeface="Times New Roman" panose="02020603050405020304" pitchFamily="18" charset="0"/>
              </a:rPr>
              <a:t>YÖNETİM KURULU</a:t>
            </a:r>
            <a:endParaRPr lang="tr-TR"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2000" b="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600" dirty="0" smtClean="0">
                <a:latin typeface="Times New Roman" panose="02020603050405020304" pitchFamily="18" charset="0"/>
                <a:ea typeface="Calibri" panose="020F0502020204030204" pitchFamily="34" charset="0"/>
                <a:cs typeface="Times New Roman" panose="02020603050405020304" pitchFamily="18" charset="0"/>
              </a:rPr>
              <a:t>Prof. </a:t>
            </a:r>
            <a:r>
              <a:rPr lang="tr-TR" sz="1600" dirty="0" smtClean="0">
                <a:effectLst/>
                <a:latin typeface="Times New Roman" panose="02020603050405020304" pitchFamily="18" charset="0"/>
                <a:ea typeface="Calibri" panose="020F0502020204030204" pitchFamily="34" charset="0"/>
                <a:cs typeface="Times New Roman" panose="02020603050405020304" pitchFamily="18" charset="0"/>
              </a:rPr>
              <a:t>Yeşim ZÜMRÜT                                Müdür</a:t>
            </a:r>
            <a:endParaRPr lang="tr-TR"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600" dirty="0" err="1" smtClean="0">
                <a:effectLst/>
                <a:latin typeface="Times New Roman" panose="02020603050405020304" pitchFamily="18" charset="0"/>
                <a:ea typeface="Calibri" panose="020F0502020204030204" pitchFamily="34" charset="0"/>
                <a:cs typeface="Times New Roman" panose="02020603050405020304" pitchFamily="18" charset="0"/>
              </a:rPr>
              <a:t>Öğr.Gör</a:t>
            </a:r>
            <a:r>
              <a:rPr lang="tr-TR" sz="1600" dirty="0" smtClean="0">
                <a:effectLst/>
                <a:latin typeface="Times New Roman" panose="02020603050405020304" pitchFamily="18" charset="0"/>
                <a:ea typeface="Calibri" panose="020F0502020204030204" pitchFamily="34" charset="0"/>
                <a:cs typeface="Times New Roman" panose="02020603050405020304" pitchFamily="18" charset="0"/>
              </a:rPr>
              <a:t>. Necmi TEKİN                               Md. Yrd.</a:t>
            </a:r>
            <a:endParaRPr lang="tr-TR"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600" dirty="0" err="1" smtClean="0">
                <a:effectLst/>
                <a:latin typeface="Times New Roman" panose="02020603050405020304" pitchFamily="18" charset="0"/>
                <a:ea typeface="Calibri" panose="020F0502020204030204" pitchFamily="34" charset="0"/>
                <a:cs typeface="Times New Roman" panose="02020603050405020304" pitchFamily="18" charset="0"/>
              </a:rPr>
              <a:t>Öğr.Gör</a:t>
            </a:r>
            <a:r>
              <a:rPr lang="tr-TR" sz="1600" dirty="0" smtClean="0">
                <a:effectLst/>
                <a:latin typeface="Times New Roman" panose="02020603050405020304" pitchFamily="18" charset="0"/>
                <a:ea typeface="Calibri" panose="020F0502020204030204" pitchFamily="34" charset="0"/>
                <a:cs typeface="Times New Roman" panose="02020603050405020304" pitchFamily="18" charset="0"/>
              </a:rPr>
              <a:t>. Necati IŞIK                                    Md. Yrd.</a:t>
            </a:r>
            <a:endParaRPr lang="tr-TR"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600" dirty="0" err="1" smtClean="0">
                <a:effectLst/>
                <a:latin typeface="Times New Roman" panose="02020603050405020304" pitchFamily="18" charset="0"/>
                <a:ea typeface="Calibri" panose="020F0502020204030204" pitchFamily="34" charset="0"/>
                <a:cs typeface="Times New Roman" panose="02020603050405020304" pitchFamily="18" charset="0"/>
              </a:rPr>
              <a:t>Dr.Öğr.Gör</a:t>
            </a:r>
            <a:r>
              <a:rPr lang="tr-TR" sz="1600" dirty="0" smtClean="0">
                <a:effectLst/>
                <a:latin typeface="Times New Roman" panose="02020603050405020304" pitchFamily="18" charset="0"/>
                <a:ea typeface="Calibri" panose="020F0502020204030204" pitchFamily="34" charset="0"/>
                <a:cs typeface="Times New Roman" panose="02020603050405020304" pitchFamily="18" charset="0"/>
              </a:rPr>
              <a:t>. Müjde YÜCEL COŞAR           Üye</a:t>
            </a:r>
            <a:endParaRPr lang="tr-TR"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600" dirty="0" err="1" smtClean="0">
                <a:effectLst/>
                <a:latin typeface="Times New Roman" panose="02020603050405020304" pitchFamily="18" charset="0"/>
                <a:ea typeface="Calibri" panose="020F0502020204030204" pitchFamily="34" charset="0"/>
                <a:cs typeface="Times New Roman" panose="02020603050405020304" pitchFamily="18" charset="0"/>
              </a:rPr>
              <a:t>Öğr.Gör</a:t>
            </a:r>
            <a:r>
              <a:rPr lang="tr-TR" sz="1600" dirty="0" smtClean="0">
                <a:effectLst/>
                <a:latin typeface="Times New Roman" panose="02020603050405020304" pitchFamily="18" charset="0"/>
                <a:ea typeface="Calibri" panose="020F0502020204030204" pitchFamily="34" charset="0"/>
                <a:cs typeface="Times New Roman" panose="02020603050405020304" pitchFamily="18" charset="0"/>
              </a:rPr>
              <a:t>. Arzu DOĞAN                                Üye</a:t>
            </a:r>
            <a:endParaRPr lang="tr-TR"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600" dirty="0" err="1" smtClean="0">
                <a:effectLst/>
                <a:latin typeface="Times New Roman" panose="02020603050405020304" pitchFamily="18" charset="0"/>
                <a:ea typeface="Calibri" panose="020F0502020204030204" pitchFamily="34" charset="0"/>
                <a:cs typeface="Times New Roman" panose="02020603050405020304" pitchFamily="18" charset="0"/>
              </a:rPr>
              <a:t>Öğr.Gör</a:t>
            </a:r>
            <a:r>
              <a:rPr lang="tr-TR" sz="1600" dirty="0" smtClean="0">
                <a:effectLst/>
                <a:latin typeface="Times New Roman" panose="02020603050405020304" pitchFamily="18" charset="0"/>
                <a:ea typeface="Calibri" panose="020F0502020204030204" pitchFamily="34" charset="0"/>
                <a:cs typeface="Times New Roman" panose="02020603050405020304" pitchFamily="18" charset="0"/>
              </a:rPr>
              <a:t>. Şeyma BİL                                     Üye</a:t>
            </a:r>
            <a:endParaRPr lang="tr-TR"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1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4742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479780" y="359146"/>
            <a:ext cx="5734840" cy="369332"/>
          </a:xfrm>
          <a:prstGeom prst="rect">
            <a:avLst/>
          </a:prstGeom>
        </p:spPr>
        <p:txBody>
          <a:bodyPr wrap="none">
            <a:spAutoFit/>
          </a:bodyPr>
          <a:lstStyle/>
          <a:p>
            <a:r>
              <a:rPr lang="tr-TR" dirty="0">
                <a:solidFill>
                  <a:srgbClr val="000000"/>
                </a:solidFill>
                <a:latin typeface="Times New Roman" panose="02020603050405020304" pitchFamily="18" charset="0"/>
              </a:rPr>
              <a:t>"Boğazın Balıkları" Çömlekçi Tornası </a:t>
            </a:r>
            <a:r>
              <a:rPr lang="tr-TR" dirty="0" err="1" smtClean="0">
                <a:solidFill>
                  <a:srgbClr val="000000"/>
                </a:solidFill>
                <a:latin typeface="Times New Roman" panose="02020603050405020304" pitchFamily="18" charset="0"/>
              </a:rPr>
              <a:t>Çalıştayı</a:t>
            </a:r>
            <a:r>
              <a:rPr lang="tr-TR" dirty="0" smtClean="0">
                <a:solidFill>
                  <a:srgbClr val="000000"/>
                </a:solidFill>
                <a:latin typeface="Times New Roman" panose="02020603050405020304" pitchFamily="18" charset="0"/>
              </a:rPr>
              <a:t> 29.04.2023</a:t>
            </a:r>
            <a:r>
              <a:rPr lang="tr-TR" dirty="0" smtClean="0"/>
              <a:t> </a:t>
            </a:r>
            <a:endParaRPr lang="tr-TR" dirty="0"/>
          </a:p>
        </p:txBody>
      </p:sp>
      <p:pic>
        <p:nvPicPr>
          <p:cNvPr id="2050" name="Picture 2" descr="https://cdn.comu.edu.tr/cms/casem/foto/76-bogazin-baliklari-comlekci-tornasi-calistay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813170"/>
            <a:ext cx="4162591" cy="4162591"/>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5423064" y="1475187"/>
            <a:ext cx="6096000" cy="2862322"/>
          </a:xfrm>
          <a:prstGeom prst="rect">
            <a:avLst/>
          </a:prstGeom>
        </p:spPr>
        <p:txBody>
          <a:bodyPr>
            <a:spAutoFit/>
          </a:bodyPr>
          <a:lstStyle/>
          <a:p>
            <a:r>
              <a:rPr lang="tr-TR" dirty="0">
                <a:solidFill>
                  <a:srgbClr val="333333"/>
                </a:solidFill>
                <a:latin typeface="Source Sans Pro"/>
              </a:rPr>
              <a:t>Çanakkale Seramikleri Araştırma Geliştirme ve Uygulama Merkezimiz tarafından, 23 Nisan Ulusal Egemenlik ve Çocuk Bayramı'nın 103. yıl dönümünde "BOĞAZIN BALIKLARI" Çömlekçi Tornası </a:t>
            </a:r>
            <a:r>
              <a:rPr lang="tr-TR" dirty="0" err="1">
                <a:solidFill>
                  <a:srgbClr val="333333"/>
                </a:solidFill>
                <a:latin typeface="Source Sans Pro"/>
              </a:rPr>
              <a:t>Çalıştayı</a:t>
            </a:r>
            <a:r>
              <a:rPr lang="tr-TR" dirty="0">
                <a:solidFill>
                  <a:srgbClr val="333333"/>
                </a:solidFill>
                <a:latin typeface="Source Sans Pro"/>
              </a:rPr>
              <a:t> düzenlenecektir. 29 Nisan 2023 Cumartesi günü saat 13.00-17.00 arasında, dış paydaş Çanakkale Belediyesi Karina Deniz Kültürü Merkezi'nde </a:t>
            </a:r>
            <a:r>
              <a:rPr lang="tr-TR" dirty="0" smtClean="0">
                <a:solidFill>
                  <a:srgbClr val="333333"/>
                </a:solidFill>
                <a:latin typeface="Source Sans Pro"/>
              </a:rPr>
              <a:t>gerçekleştirildi.</a:t>
            </a:r>
          </a:p>
          <a:p>
            <a:r>
              <a:rPr lang="tr-TR" dirty="0">
                <a:hlinkClick r:id="rId3"/>
              </a:rPr>
              <a:t>https://</a:t>
            </a:r>
            <a:r>
              <a:rPr lang="tr-TR" dirty="0" smtClean="0">
                <a:hlinkClick r:id="rId3"/>
              </a:rPr>
              <a:t>casem.comu.edu.tr/arsiv/haberler/bogazin-baliklari-comlekci-tornasi-calistayi-r77.html</a:t>
            </a:r>
            <a:endParaRPr lang="tr-TR" dirty="0" smtClean="0"/>
          </a:p>
          <a:p>
            <a:endParaRPr lang="tr-TR" dirty="0"/>
          </a:p>
        </p:txBody>
      </p:sp>
    </p:spTree>
    <p:extLst>
      <p:ext uri="{BB962C8B-B14F-4D97-AF65-F5344CB8AC3E}">
        <p14:creationId xmlns:p14="http://schemas.microsoft.com/office/powerpoint/2010/main" val="748675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dn.comu.edu.tr/cms/casem/foto/80-bogazin-baliklari-comlekci-tornasi-calistayi.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060124"/>
            <a:ext cx="4675493" cy="3666255"/>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3479780" y="359146"/>
            <a:ext cx="5734840" cy="369332"/>
          </a:xfrm>
          <a:prstGeom prst="rect">
            <a:avLst/>
          </a:prstGeom>
        </p:spPr>
        <p:txBody>
          <a:bodyPr wrap="none">
            <a:spAutoFit/>
          </a:bodyPr>
          <a:lstStyle/>
          <a:p>
            <a:r>
              <a:rPr lang="tr-TR" dirty="0">
                <a:solidFill>
                  <a:srgbClr val="000000"/>
                </a:solidFill>
                <a:latin typeface="Times New Roman" panose="02020603050405020304" pitchFamily="18" charset="0"/>
              </a:rPr>
              <a:t>"Boğazın Balıkları" Çömlekçi Tornası </a:t>
            </a:r>
            <a:r>
              <a:rPr lang="tr-TR" dirty="0" err="1" smtClean="0">
                <a:solidFill>
                  <a:srgbClr val="000000"/>
                </a:solidFill>
                <a:latin typeface="Times New Roman" panose="02020603050405020304" pitchFamily="18" charset="0"/>
              </a:rPr>
              <a:t>Çalıştayı</a:t>
            </a:r>
            <a:r>
              <a:rPr lang="tr-TR" dirty="0" smtClean="0">
                <a:solidFill>
                  <a:srgbClr val="000000"/>
                </a:solidFill>
                <a:latin typeface="Times New Roman" panose="02020603050405020304" pitchFamily="18" charset="0"/>
              </a:rPr>
              <a:t> 29.04.2023</a:t>
            </a:r>
            <a:r>
              <a:rPr lang="tr-TR" dirty="0" smtClean="0"/>
              <a:t> </a:t>
            </a:r>
            <a:endParaRPr lang="tr-TR" dirty="0"/>
          </a:p>
        </p:txBody>
      </p:sp>
      <p:pic>
        <p:nvPicPr>
          <p:cNvPr id="4" name="Resim 3"/>
          <p:cNvPicPr>
            <a:picLocks noChangeAspect="1"/>
          </p:cNvPicPr>
          <p:nvPr/>
        </p:nvPicPr>
        <p:blipFill>
          <a:blip r:embed="rId3"/>
          <a:stretch>
            <a:fillRect/>
          </a:stretch>
        </p:blipFill>
        <p:spPr>
          <a:xfrm>
            <a:off x="9606976" y="846368"/>
            <a:ext cx="2196935" cy="3194463"/>
          </a:xfrm>
          <a:prstGeom prst="rect">
            <a:avLst/>
          </a:prstGeom>
        </p:spPr>
      </p:pic>
      <p:pic>
        <p:nvPicPr>
          <p:cNvPr id="6" name="Resim 5"/>
          <p:cNvPicPr>
            <a:picLocks noChangeAspect="1"/>
          </p:cNvPicPr>
          <p:nvPr/>
        </p:nvPicPr>
        <p:blipFill>
          <a:blip r:embed="rId4"/>
          <a:stretch>
            <a:fillRect/>
          </a:stretch>
        </p:blipFill>
        <p:spPr>
          <a:xfrm>
            <a:off x="4565846" y="2177646"/>
            <a:ext cx="5306353" cy="3463134"/>
          </a:xfrm>
          <a:prstGeom prst="rect">
            <a:avLst/>
          </a:prstGeom>
        </p:spPr>
      </p:pic>
      <p:sp>
        <p:nvSpPr>
          <p:cNvPr id="7" name="Dikdörtgen 6"/>
          <p:cNvSpPr/>
          <p:nvPr/>
        </p:nvSpPr>
        <p:spPr>
          <a:xfrm>
            <a:off x="251200" y="5852380"/>
            <a:ext cx="6096000" cy="923330"/>
          </a:xfrm>
          <a:prstGeom prst="rect">
            <a:avLst/>
          </a:prstGeom>
        </p:spPr>
        <p:txBody>
          <a:bodyPr>
            <a:spAutoFit/>
          </a:bodyPr>
          <a:lstStyle/>
          <a:p>
            <a:r>
              <a:rPr lang="tr-TR" dirty="0">
                <a:hlinkClick r:id="rId5"/>
              </a:rPr>
              <a:t>https://</a:t>
            </a:r>
            <a:r>
              <a:rPr lang="tr-TR" dirty="0" smtClean="0">
                <a:hlinkClick r:id="rId5"/>
              </a:rPr>
              <a:t>casem.comu.edu.tr/arsiv/haberler/bogazin-baliklari-comlekci-tornasi-calistayi-r81.html</a:t>
            </a:r>
            <a:endParaRPr lang="tr-TR" dirty="0" smtClean="0"/>
          </a:p>
          <a:p>
            <a:endParaRPr lang="tr-TR" dirty="0"/>
          </a:p>
        </p:txBody>
      </p:sp>
    </p:spTree>
    <p:extLst>
      <p:ext uri="{BB962C8B-B14F-4D97-AF65-F5344CB8AC3E}">
        <p14:creationId xmlns:p14="http://schemas.microsoft.com/office/powerpoint/2010/main" val="65215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429392" y="454149"/>
            <a:ext cx="4910896" cy="369332"/>
          </a:xfrm>
          <a:prstGeom prst="rect">
            <a:avLst/>
          </a:prstGeom>
        </p:spPr>
        <p:txBody>
          <a:bodyPr wrap="none">
            <a:spAutoFit/>
          </a:bodyPr>
          <a:lstStyle/>
          <a:p>
            <a:r>
              <a:rPr lang="da-DK" dirty="0">
                <a:solidFill>
                  <a:srgbClr val="000000"/>
                </a:solidFill>
                <a:latin typeface="Times New Roman" panose="02020603050405020304" pitchFamily="18" charset="0"/>
              </a:rPr>
              <a:t> Kale Seramik Fabrikaları Teknik </a:t>
            </a:r>
            <a:r>
              <a:rPr lang="da-DK" dirty="0" smtClean="0">
                <a:solidFill>
                  <a:srgbClr val="000000"/>
                </a:solidFill>
                <a:latin typeface="Times New Roman" panose="02020603050405020304" pitchFamily="18" charset="0"/>
              </a:rPr>
              <a:t>Gezi</a:t>
            </a:r>
            <a:r>
              <a:rPr lang="tr-TR" dirty="0" smtClean="0">
                <a:solidFill>
                  <a:srgbClr val="000000"/>
                </a:solidFill>
                <a:latin typeface="Times New Roman" panose="02020603050405020304" pitchFamily="18" charset="0"/>
              </a:rPr>
              <a:t> 12.05.2023</a:t>
            </a:r>
            <a:r>
              <a:rPr lang="da-DK" dirty="0" smtClean="0"/>
              <a:t> </a:t>
            </a:r>
            <a:endParaRPr lang="tr-TR" dirty="0"/>
          </a:p>
        </p:txBody>
      </p:sp>
      <p:sp>
        <p:nvSpPr>
          <p:cNvPr id="5" name="Dikdörtgen 4"/>
          <p:cNvSpPr/>
          <p:nvPr/>
        </p:nvSpPr>
        <p:spPr>
          <a:xfrm>
            <a:off x="2836840" y="5967789"/>
            <a:ext cx="6096000" cy="923330"/>
          </a:xfrm>
          <a:prstGeom prst="rect">
            <a:avLst/>
          </a:prstGeom>
        </p:spPr>
        <p:txBody>
          <a:bodyPr>
            <a:spAutoFit/>
          </a:bodyPr>
          <a:lstStyle/>
          <a:p>
            <a:r>
              <a:rPr lang="tr-TR" dirty="0">
                <a:hlinkClick r:id="rId2"/>
              </a:rPr>
              <a:t>https://</a:t>
            </a:r>
            <a:r>
              <a:rPr lang="tr-TR" dirty="0" smtClean="0">
                <a:hlinkClick r:id="rId2"/>
              </a:rPr>
              <a:t>casem.comu.edu.tr/arsiv/haberler/ustalarimiz-ile-kale-seramik-fabrikalarindayiz-r82.html</a:t>
            </a:r>
            <a:endParaRPr lang="tr-TR" dirty="0" smtClean="0"/>
          </a:p>
          <a:p>
            <a:endParaRPr lang="tr-TR" dirty="0"/>
          </a:p>
        </p:txBody>
      </p:sp>
      <p:pic>
        <p:nvPicPr>
          <p:cNvPr id="6" name="Resim 5"/>
          <p:cNvPicPr>
            <a:picLocks noChangeAspect="1"/>
          </p:cNvPicPr>
          <p:nvPr/>
        </p:nvPicPr>
        <p:blipFill>
          <a:blip r:embed="rId3"/>
          <a:stretch>
            <a:fillRect/>
          </a:stretch>
        </p:blipFill>
        <p:spPr>
          <a:xfrm>
            <a:off x="132546" y="1106790"/>
            <a:ext cx="4451330" cy="3339690"/>
          </a:xfrm>
          <a:prstGeom prst="rect">
            <a:avLst/>
          </a:prstGeom>
        </p:spPr>
      </p:pic>
      <p:pic>
        <p:nvPicPr>
          <p:cNvPr id="7" name="Resim 6"/>
          <p:cNvPicPr>
            <a:picLocks noChangeAspect="1"/>
          </p:cNvPicPr>
          <p:nvPr/>
        </p:nvPicPr>
        <p:blipFill>
          <a:blip r:embed="rId4"/>
          <a:stretch>
            <a:fillRect/>
          </a:stretch>
        </p:blipFill>
        <p:spPr>
          <a:xfrm>
            <a:off x="4680795" y="1106790"/>
            <a:ext cx="4451330" cy="3339690"/>
          </a:xfrm>
          <a:prstGeom prst="rect">
            <a:avLst/>
          </a:prstGeom>
        </p:spPr>
      </p:pic>
      <p:sp>
        <p:nvSpPr>
          <p:cNvPr id="8" name="Dikdörtgen 7"/>
          <p:cNvSpPr/>
          <p:nvPr/>
        </p:nvSpPr>
        <p:spPr>
          <a:xfrm>
            <a:off x="1365662" y="4606970"/>
            <a:ext cx="9179625" cy="923330"/>
          </a:xfrm>
          <a:prstGeom prst="rect">
            <a:avLst/>
          </a:prstGeom>
        </p:spPr>
        <p:txBody>
          <a:bodyPr wrap="square">
            <a:spAutoFit/>
          </a:bodyPr>
          <a:lstStyle/>
          <a:p>
            <a:r>
              <a:rPr lang="tr-TR" dirty="0"/>
              <a:t>Çanakkale Seramikleri Araştırma Geliştirme ve Uygulama Merkezi olarak, Çanakkale merkezinde faaliyet gösteren seramik ustaları ve aileleri ile Kale Seramik Çanakkale Kalebodur Seramik Fabrikalarına teknik gezi düzenledik. </a:t>
            </a:r>
          </a:p>
        </p:txBody>
      </p:sp>
    </p:spTree>
    <p:extLst>
      <p:ext uri="{BB962C8B-B14F-4D97-AF65-F5344CB8AC3E}">
        <p14:creationId xmlns:p14="http://schemas.microsoft.com/office/powerpoint/2010/main" val="1367295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349976" y="299769"/>
            <a:ext cx="5664308" cy="369332"/>
          </a:xfrm>
          <a:prstGeom prst="rect">
            <a:avLst/>
          </a:prstGeom>
        </p:spPr>
        <p:txBody>
          <a:bodyPr wrap="none">
            <a:spAutoFit/>
          </a:bodyPr>
          <a:lstStyle/>
          <a:p>
            <a:r>
              <a:rPr lang="tr-TR" dirty="0">
                <a:solidFill>
                  <a:srgbClr val="000000"/>
                </a:solidFill>
                <a:latin typeface="Times New Roman" panose="02020603050405020304" pitchFamily="18" charset="0"/>
              </a:rPr>
              <a:t>"Umut Tohumları" projesi ÇASEM Etkinlikleri</a:t>
            </a:r>
            <a:r>
              <a:rPr lang="tr-TR" dirty="0"/>
              <a:t> </a:t>
            </a:r>
            <a:r>
              <a:rPr lang="tr-TR" dirty="0" smtClean="0"/>
              <a:t>13.05.2023</a:t>
            </a:r>
            <a:endParaRPr lang="tr-TR" dirty="0"/>
          </a:p>
        </p:txBody>
      </p:sp>
      <p:sp>
        <p:nvSpPr>
          <p:cNvPr id="5" name="Dikdörtgen 4"/>
          <p:cNvSpPr/>
          <p:nvPr/>
        </p:nvSpPr>
        <p:spPr>
          <a:xfrm>
            <a:off x="2608613" y="5837160"/>
            <a:ext cx="6096000" cy="923330"/>
          </a:xfrm>
          <a:prstGeom prst="rect">
            <a:avLst/>
          </a:prstGeom>
        </p:spPr>
        <p:txBody>
          <a:bodyPr>
            <a:spAutoFit/>
          </a:bodyPr>
          <a:lstStyle/>
          <a:p>
            <a:r>
              <a:rPr lang="tr-TR" dirty="0">
                <a:hlinkClick r:id="rId2"/>
              </a:rPr>
              <a:t>https://</a:t>
            </a:r>
            <a:r>
              <a:rPr lang="tr-TR" dirty="0" smtClean="0">
                <a:hlinkClick r:id="rId2"/>
              </a:rPr>
              <a:t>casem.comu.edu.tr/arsiv/haberler/umut-tohumlari-casem-etkinlikleri-r83.html</a:t>
            </a:r>
            <a:endParaRPr lang="tr-TR" dirty="0" smtClean="0"/>
          </a:p>
          <a:p>
            <a:endParaRPr lang="tr-TR" dirty="0"/>
          </a:p>
        </p:txBody>
      </p:sp>
      <p:pic>
        <p:nvPicPr>
          <p:cNvPr id="6" name="Resim 5"/>
          <p:cNvPicPr>
            <a:picLocks noChangeAspect="1"/>
          </p:cNvPicPr>
          <p:nvPr/>
        </p:nvPicPr>
        <p:blipFill>
          <a:blip r:embed="rId3"/>
          <a:stretch>
            <a:fillRect/>
          </a:stretch>
        </p:blipFill>
        <p:spPr>
          <a:xfrm>
            <a:off x="148277" y="890649"/>
            <a:ext cx="5023263" cy="3348842"/>
          </a:xfrm>
          <a:prstGeom prst="rect">
            <a:avLst/>
          </a:prstGeom>
        </p:spPr>
      </p:pic>
      <p:sp>
        <p:nvSpPr>
          <p:cNvPr id="7" name="Dikdörtgen 6"/>
          <p:cNvSpPr/>
          <p:nvPr/>
        </p:nvSpPr>
        <p:spPr>
          <a:xfrm>
            <a:off x="5351813" y="890649"/>
            <a:ext cx="6096000" cy="4247317"/>
          </a:xfrm>
          <a:prstGeom prst="rect">
            <a:avLst/>
          </a:prstGeom>
        </p:spPr>
        <p:txBody>
          <a:bodyPr>
            <a:spAutoFit/>
          </a:bodyPr>
          <a:lstStyle/>
          <a:p>
            <a:pPr algn="just"/>
            <a:r>
              <a:rPr lang="tr-TR" dirty="0">
                <a:solidFill>
                  <a:srgbClr val="333333"/>
                </a:solidFill>
                <a:latin typeface="Source Sans Pro"/>
              </a:rPr>
              <a:t>Çanakkale </a:t>
            </a:r>
            <a:r>
              <a:rPr lang="tr-TR" dirty="0" err="1">
                <a:solidFill>
                  <a:srgbClr val="333333"/>
                </a:solidFill>
                <a:latin typeface="Source Sans Pro"/>
              </a:rPr>
              <a:t>Onsekiz</a:t>
            </a:r>
            <a:r>
              <a:rPr lang="tr-TR" dirty="0">
                <a:solidFill>
                  <a:srgbClr val="333333"/>
                </a:solidFill>
                <a:latin typeface="Source Sans Pro"/>
              </a:rPr>
              <a:t> Mart Üniversitesi Güzel Sanatlar Fakültesi, Çanakkale Sağlık Çalışanları ve Emeklileri Derneği, Çanakkale Seramikleri Araştırma Geliştirme ve Uygulama Merkezi, El Sanatları Araştırma ve Uygulama Merkezi Çanakkale Gençlik ve Spor İl Müdürlüğü, Çanakkale Belediyesi dış paydaşlığında gerçekleştirilen "Umut Tohumları" sosyal sorumluluk projesi atölye çalışmaları büyük bir coşku ile devam ediyor. </a:t>
            </a:r>
          </a:p>
          <a:p>
            <a:pPr algn="just"/>
            <a:r>
              <a:rPr lang="tr-TR" dirty="0">
                <a:solidFill>
                  <a:srgbClr val="333333"/>
                </a:solidFill>
                <a:latin typeface="Source Sans Pro"/>
              </a:rPr>
              <a:t>Depremden etkilenen 7-12 yaş çocuklarımızla birlikte dört hafta sonu sürecek atölyelerin ilk ayağı 06-07 Mayıs 2023 tarihlerinde tamamlandı. </a:t>
            </a:r>
          </a:p>
          <a:p>
            <a:pPr algn="just"/>
            <a:r>
              <a:rPr lang="tr-TR" dirty="0">
                <a:solidFill>
                  <a:srgbClr val="333333"/>
                </a:solidFill>
                <a:latin typeface="Source Sans Pro"/>
              </a:rPr>
              <a:t>İkinci hafta etkinliklerimiz  ÇASEM Atölyesinde yapılmıştır. 13 Mayıs 2023 Cumartesi günü 13.oo -17.oo saatleri arasında Seramik Atölyesi, Animasyon Atölyesi ve Oyun Atölyesi etkinlikleri yapılmıştır.</a:t>
            </a:r>
            <a:endParaRPr lang="tr-TR" b="0" i="0" dirty="0">
              <a:solidFill>
                <a:srgbClr val="333333"/>
              </a:solidFill>
              <a:effectLst/>
              <a:latin typeface="Source Sans Pro"/>
            </a:endParaRPr>
          </a:p>
        </p:txBody>
      </p:sp>
    </p:spTree>
    <p:extLst>
      <p:ext uri="{BB962C8B-B14F-4D97-AF65-F5344CB8AC3E}">
        <p14:creationId xmlns:p14="http://schemas.microsoft.com/office/powerpoint/2010/main" val="1817483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3349976" y="299769"/>
            <a:ext cx="5664308" cy="369332"/>
          </a:xfrm>
          <a:prstGeom prst="rect">
            <a:avLst/>
          </a:prstGeom>
        </p:spPr>
        <p:txBody>
          <a:bodyPr wrap="none">
            <a:spAutoFit/>
          </a:bodyPr>
          <a:lstStyle/>
          <a:p>
            <a:r>
              <a:rPr lang="tr-TR" dirty="0">
                <a:solidFill>
                  <a:srgbClr val="000000"/>
                </a:solidFill>
                <a:latin typeface="Times New Roman" panose="02020603050405020304" pitchFamily="18" charset="0"/>
              </a:rPr>
              <a:t>"Umut Tohumları" projesi ÇASEM Etkinlikleri</a:t>
            </a:r>
            <a:r>
              <a:rPr lang="tr-TR" dirty="0"/>
              <a:t> </a:t>
            </a:r>
            <a:r>
              <a:rPr lang="tr-TR" dirty="0" smtClean="0"/>
              <a:t>13.05.2023</a:t>
            </a:r>
            <a:endParaRPr lang="tr-TR" dirty="0"/>
          </a:p>
        </p:txBody>
      </p:sp>
      <p:pic>
        <p:nvPicPr>
          <p:cNvPr id="7" name="Resim 6"/>
          <p:cNvPicPr>
            <a:picLocks noChangeAspect="1"/>
          </p:cNvPicPr>
          <p:nvPr/>
        </p:nvPicPr>
        <p:blipFill>
          <a:blip r:embed="rId2"/>
          <a:stretch>
            <a:fillRect/>
          </a:stretch>
        </p:blipFill>
        <p:spPr>
          <a:xfrm>
            <a:off x="370939" y="843148"/>
            <a:ext cx="4355440" cy="2903627"/>
          </a:xfrm>
          <a:prstGeom prst="rect">
            <a:avLst/>
          </a:prstGeom>
        </p:spPr>
      </p:pic>
      <p:pic>
        <p:nvPicPr>
          <p:cNvPr id="4098" name="Picture 2" descr="https://cdn.comu.edu.tr/cms/casem/galeri/745-150520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5823" y="843148"/>
            <a:ext cx="4328743" cy="28858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cdn.comu.edu.tr/cms/casem/galeri/754-150520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4706" y="2957259"/>
            <a:ext cx="5449578" cy="363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232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373726" y="394772"/>
            <a:ext cx="5766900" cy="369332"/>
          </a:xfrm>
          <a:prstGeom prst="rect">
            <a:avLst/>
          </a:prstGeom>
        </p:spPr>
        <p:txBody>
          <a:bodyPr wrap="none">
            <a:spAutoFit/>
          </a:bodyPr>
          <a:lstStyle/>
          <a:p>
            <a:r>
              <a:rPr lang="tr-TR" dirty="0">
                <a:solidFill>
                  <a:srgbClr val="000000"/>
                </a:solidFill>
                <a:latin typeface="Times New Roman" panose="02020603050405020304" pitchFamily="18" charset="0"/>
              </a:rPr>
              <a:t>"Umut Tohumları" projesi ÇASEM </a:t>
            </a:r>
            <a:r>
              <a:rPr lang="tr-TR" dirty="0" smtClean="0">
                <a:solidFill>
                  <a:srgbClr val="000000"/>
                </a:solidFill>
                <a:latin typeface="Times New Roman" panose="02020603050405020304" pitchFamily="18" charset="0"/>
              </a:rPr>
              <a:t>Etkinlikleri  20.05.2023</a:t>
            </a:r>
            <a:r>
              <a:rPr lang="tr-TR" dirty="0" smtClean="0"/>
              <a:t> </a:t>
            </a:r>
            <a:endParaRPr lang="tr-TR" dirty="0"/>
          </a:p>
        </p:txBody>
      </p:sp>
      <p:pic>
        <p:nvPicPr>
          <p:cNvPr id="5122" name="Picture 2" descr="https://cdn.comu.edu.tr/cms/casem/galeri/781-150520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966161"/>
            <a:ext cx="3751407" cy="250093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cdn.comu.edu.tr/cms/casem/galeri/728-150520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849" y="3669156"/>
            <a:ext cx="4024992" cy="2683328"/>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4"/>
          <a:stretch>
            <a:fillRect/>
          </a:stretch>
        </p:blipFill>
        <p:spPr>
          <a:xfrm>
            <a:off x="4874104" y="966161"/>
            <a:ext cx="4266522" cy="2844348"/>
          </a:xfrm>
          <a:prstGeom prst="rect">
            <a:avLst/>
          </a:prstGeom>
        </p:spPr>
      </p:pic>
      <p:pic>
        <p:nvPicPr>
          <p:cNvPr id="7" name="Resim 6"/>
          <p:cNvPicPr>
            <a:picLocks noChangeAspect="1"/>
          </p:cNvPicPr>
          <p:nvPr/>
        </p:nvPicPr>
        <p:blipFill>
          <a:blip r:embed="rId5"/>
          <a:stretch>
            <a:fillRect/>
          </a:stretch>
        </p:blipFill>
        <p:spPr>
          <a:xfrm>
            <a:off x="6325054" y="3810509"/>
            <a:ext cx="4390281" cy="2926854"/>
          </a:xfrm>
          <a:prstGeom prst="rect">
            <a:avLst/>
          </a:prstGeom>
        </p:spPr>
      </p:pic>
    </p:spTree>
    <p:extLst>
      <p:ext uri="{BB962C8B-B14F-4D97-AF65-F5344CB8AC3E}">
        <p14:creationId xmlns:p14="http://schemas.microsoft.com/office/powerpoint/2010/main" val="389274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268830" y="252268"/>
            <a:ext cx="4065537" cy="369332"/>
          </a:xfrm>
          <a:prstGeom prst="rect">
            <a:avLst/>
          </a:prstGeom>
        </p:spPr>
        <p:txBody>
          <a:bodyPr wrap="none">
            <a:spAutoFit/>
          </a:bodyPr>
          <a:lstStyle/>
          <a:p>
            <a:r>
              <a:rPr lang="tr-TR" dirty="0">
                <a:solidFill>
                  <a:srgbClr val="000000"/>
                </a:solidFill>
                <a:latin typeface="Times New Roman" panose="02020603050405020304" pitchFamily="18" charset="0"/>
              </a:rPr>
              <a:t>İsmail BÜTÜN Ustayı ziyaret</a:t>
            </a:r>
            <a:r>
              <a:rPr lang="tr-TR" dirty="0"/>
              <a:t> </a:t>
            </a:r>
            <a:r>
              <a:rPr lang="tr-TR" dirty="0" smtClean="0"/>
              <a:t>29.05.2023</a:t>
            </a:r>
            <a:endParaRPr lang="tr-TR" dirty="0"/>
          </a:p>
        </p:txBody>
      </p:sp>
      <p:sp>
        <p:nvSpPr>
          <p:cNvPr id="5" name="Dikdörtgen 4"/>
          <p:cNvSpPr/>
          <p:nvPr/>
        </p:nvSpPr>
        <p:spPr>
          <a:xfrm>
            <a:off x="3107377" y="6027165"/>
            <a:ext cx="6096000" cy="923330"/>
          </a:xfrm>
          <a:prstGeom prst="rect">
            <a:avLst/>
          </a:prstGeom>
        </p:spPr>
        <p:txBody>
          <a:bodyPr>
            <a:spAutoFit/>
          </a:bodyPr>
          <a:lstStyle/>
          <a:p>
            <a:r>
              <a:rPr lang="tr-TR" dirty="0">
                <a:hlinkClick r:id="rId2"/>
              </a:rPr>
              <a:t>https://</a:t>
            </a:r>
            <a:r>
              <a:rPr lang="tr-TR" dirty="0" smtClean="0">
                <a:hlinkClick r:id="rId2"/>
              </a:rPr>
              <a:t>casem.comu.edu.tr/arsiv/haberler/acil-sifalar-olsun-ismail-usta-r84.html</a:t>
            </a:r>
            <a:endParaRPr lang="tr-TR" dirty="0" smtClean="0"/>
          </a:p>
          <a:p>
            <a:endParaRPr lang="tr-TR" dirty="0"/>
          </a:p>
        </p:txBody>
      </p:sp>
      <p:pic>
        <p:nvPicPr>
          <p:cNvPr id="6146" name="Picture 2" descr="https://cdn.comu.edu.tr/cms/casem/foto/84-acil-sifalar-olsun-ismail-ust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6" y="783770"/>
            <a:ext cx="3576494" cy="268332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cdn.comu.edu.tr/cms/casem/foto/84-168543657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0339" y="655664"/>
            <a:ext cx="4217862" cy="3015836"/>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356259" y="3961776"/>
            <a:ext cx="10450285" cy="2031325"/>
          </a:xfrm>
          <a:prstGeom prst="rect">
            <a:avLst/>
          </a:prstGeom>
        </p:spPr>
        <p:txBody>
          <a:bodyPr wrap="square">
            <a:spAutoFit/>
          </a:bodyPr>
          <a:lstStyle/>
          <a:p>
            <a:pPr algn="just"/>
            <a:r>
              <a:rPr lang="tr-TR" dirty="0">
                <a:solidFill>
                  <a:srgbClr val="333333"/>
                </a:solidFill>
                <a:latin typeface="Source Sans Pro"/>
              </a:rPr>
              <a:t>Çanakkale’nin  UNESCO’nun Somut Olmayan Kültürel Mirasın Korunması sözleşmesi kapsamında düzenlenen “Yaşayan İnsan Hazineleri” ödülüne de layık görülen, Kültür Bakanlığı “Geleneksel El Sanatları Sanatkârı” unvanına sahip, 82 yaşındaki seramik ustası İsmail BÜTÜN, rahatsızlığı nedeniyle ÇANAKKALE Mehmet Akif Ersoy Devlet Hastanesi Dahiliye Servisinde tedavi görmektedir.</a:t>
            </a:r>
          </a:p>
          <a:p>
            <a:pPr algn="just"/>
            <a:r>
              <a:rPr lang="tr-TR" dirty="0">
                <a:solidFill>
                  <a:srgbClr val="333333"/>
                </a:solidFill>
                <a:latin typeface="Source Sans Pro"/>
              </a:rPr>
              <a:t>Çanakkale’nin değeri İsmail Ustayı, 29 Mayıs 2023 tarihinde Çanakkale Seramikleri Araştırma Geliştirme ve Uygulama Merkezi olarak, Müdür Yardımcıları </a:t>
            </a:r>
            <a:r>
              <a:rPr lang="tr-TR" dirty="0" err="1">
                <a:solidFill>
                  <a:srgbClr val="333333"/>
                </a:solidFill>
                <a:latin typeface="Source Sans Pro"/>
              </a:rPr>
              <a:t>Öğr.Gör</a:t>
            </a:r>
            <a:r>
              <a:rPr lang="tr-TR" dirty="0">
                <a:solidFill>
                  <a:srgbClr val="333333"/>
                </a:solidFill>
                <a:latin typeface="Source Sans Pro"/>
              </a:rPr>
              <a:t>. Necmi TEKİN ve </a:t>
            </a:r>
            <a:r>
              <a:rPr lang="tr-TR" dirty="0" err="1">
                <a:solidFill>
                  <a:srgbClr val="333333"/>
                </a:solidFill>
                <a:latin typeface="Source Sans Pro"/>
              </a:rPr>
              <a:t>Öğr.Gör</a:t>
            </a:r>
            <a:r>
              <a:rPr lang="tr-TR" dirty="0">
                <a:solidFill>
                  <a:srgbClr val="333333"/>
                </a:solidFill>
                <a:latin typeface="Source Sans Pro"/>
              </a:rPr>
              <a:t>. Necati IŞIK, kendisini hastanede ziyaret ederek geçmiş olsun dileklerimizi ilettik.</a:t>
            </a:r>
            <a:endParaRPr lang="tr-TR" b="0" i="0" dirty="0">
              <a:solidFill>
                <a:srgbClr val="333333"/>
              </a:solidFill>
              <a:effectLst/>
              <a:latin typeface="Source Sans Pro"/>
            </a:endParaRPr>
          </a:p>
        </p:txBody>
      </p:sp>
    </p:spTree>
    <p:extLst>
      <p:ext uri="{BB962C8B-B14F-4D97-AF65-F5344CB8AC3E}">
        <p14:creationId xmlns:p14="http://schemas.microsoft.com/office/powerpoint/2010/main" val="4224538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32727" y="371021"/>
            <a:ext cx="5249770" cy="369332"/>
          </a:xfrm>
          <a:prstGeom prst="rect">
            <a:avLst/>
          </a:prstGeom>
        </p:spPr>
        <p:txBody>
          <a:bodyPr wrap="none">
            <a:spAutoFit/>
          </a:bodyPr>
          <a:lstStyle/>
          <a:p>
            <a:r>
              <a:rPr lang="tr-TR" dirty="0">
                <a:solidFill>
                  <a:srgbClr val="000000"/>
                </a:solidFill>
                <a:latin typeface="Times New Roman" panose="02020603050405020304" pitchFamily="18" charset="0"/>
              </a:rPr>
              <a:t>"Umut Tohumları" projesi Final ve </a:t>
            </a:r>
            <a:r>
              <a:rPr lang="tr-TR" dirty="0" smtClean="0">
                <a:solidFill>
                  <a:srgbClr val="000000"/>
                </a:solidFill>
                <a:latin typeface="Times New Roman" panose="02020603050405020304" pitchFamily="18" charset="0"/>
              </a:rPr>
              <a:t>Sergisi 29.05.2023</a:t>
            </a:r>
            <a:r>
              <a:rPr lang="tr-TR" dirty="0" smtClean="0"/>
              <a:t> </a:t>
            </a:r>
            <a:endParaRPr lang="tr-TR" dirty="0"/>
          </a:p>
        </p:txBody>
      </p:sp>
      <p:sp>
        <p:nvSpPr>
          <p:cNvPr id="5" name="Dikdörtgen 4"/>
          <p:cNvSpPr/>
          <p:nvPr/>
        </p:nvSpPr>
        <p:spPr>
          <a:xfrm>
            <a:off x="2386497" y="5837159"/>
            <a:ext cx="6096000" cy="923330"/>
          </a:xfrm>
          <a:prstGeom prst="rect">
            <a:avLst/>
          </a:prstGeom>
        </p:spPr>
        <p:txBody>
          <a:bodyPr>
            <a:spAutoFit/>
          </a:bodyPr>
          <a:lstStyle/>
          <a:p>
            <a:r>
              <a:rPr lang="tr-TR" dirty="0">
                <a:hlinkClick r:id="rId2"/>
              </a:rPr>
              <a:t>https://</a:t>
            </a:r>
            <a:r>
              <a:rPr lang="tr-TR" dirty="0" smtClean="0">
                <a:hlinkClick r:id="rId2"/>
              </a:rPr>
              <a:t>casem.comu.edu.tr/arsiv/haberler/umut-tohumlari-projesi-sergimiz-r85.html</a:t>
            </a:r>
            <a:endParaRPr lang="tr-TR" dirty="0" smtClean="0"/>
          </a:p>
          <a:p>
            <a:endParaRPr lang="tr-TR" dirty="0"/>
          </a:p>
        </p:txBody>
      </p:sp>
      <p:sp>
        <p:nvSpPr>
          <p:cNvPr id="6" name="Dikdörtgen 5"/>
          <p:cNvSpPr/>
          <p:nvPr/>
        </p:nvSpPr>
        <p:spPr>
          <a:xfrm>
            <a:off x="7255823" y="1324812"/>
            <a:ext cx="4203865" cy="3139321"/>
          </a:xfrm>
          <a:prstGeom prst="rect">
            <a:avLst/>
          </a:prstGeom>
        </p:spPr>
        <p:txBody>
          <a:bodyPr wrap="square">
            <a:spAutoFit/>
          </a:bodyPr>
          <a:lstStyle/>
          <a:p>
            <a:r>
              <a:rPr lang="tr-TR" dirty="0">
                <a:solidFill>
                  <a:srgbClr val="333333"/>
                </a:solidFill>
                <a:latin typeface="Source Sans Pro"/>
              </a:rPr>
              <a:t>Çanakkale </a:t>
            </a:r>
            <a:r>
              <a:rPr lang="tr-TR" dirty="0" err="1">
                <a:solidFill>
                  <a:srgbClr val="333333"/>
                </a:solidFill>
                <a:latin typeface="Source Sans Pro"/>
              </a:rPr>
              <a:t>Onsekiz</a:t>
            </a:r>
            <a:r>
              <a:rPr lang="tr-TR" dirty="0">
                <a:solidFill>
                  <a:srgbClr val="333333"/>
                </a:solidFill>
                <a:latin typeface="Source Sans Pro"/>
              </a:rPr>
              <a:t> Mart Üniversitesi Güzel Sanatlar Fakültesi, Çanakkale Belediyesi, Çanakkale Sağlık Çalışanları ve Emeklileri Derneği, Çanakkale Seramikleri Araştırma Geliştirme ve Uygulama Merkezi, El Sanatları Araştırma ve Uygulama Merkezi ile Çanakkale Gençlik ve Spor İl Müdürlüğü işbirliğinde gerçekleştirilen "Umut Tohumları" projesi sergisi Karina Deniz Kültürü Merkezinde açıldı.</a:t>
            </a:r>
            <a:endParaRPr lang="tr-TR" dirty="0"/>
          </a:p>
        </p:txBody>
      </p:sp>
      <p:pic>
        <p:nvPicPr>
          <p:cNvPr id="7" name="Resim 6"/>
          <p:cNvPicPr>
            <a:picLocks noChangeAspect="1"/>
          </p:cNvPicPr>
          <p:nvPr/>
        </p:nvPicPr>
        <p:blipFill>
          <a:blip r:embed="rId3"/>
          <a:stretch>
            <a:fillRect/>
          </a:stretch>
        </p:blipFill>
        <p:spPr>
          <a:xfrm>
            <a:off x="209158" y="961901"/>
            <a:ext cx="6047138" cy="4031425"/>
          </a:xfrm>
          <a:prstGeom prst="rect">
            <a:avLst/>
          </a:prstGeom>
        </p:spPr>
      </p:pic>
    </p:spTree>
    <p:extLst>
      <p:ext uri="{BB962C8B-B14F-4D97-AF65-F5344CB8AC3E}">
        <p14:creationId xmlns:p14="http://schemas.microsoft.com/office/powerpoint/2010/main" val="1748542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32727" y="371021"/>
            <a:ext cx="5249770" cy="369332"/>
          </a:xfrm>
          <a:prstGeom prst="rect">
            <a:avLst/>
          </a:prstGeom>
        </p:spPr>
        <p:txBody>
          <a:bodyPr wrap="none">
            <a:spAutoFit/>
          </a:bodyPr>
          <a:lstStyle/>
          <a:p>
            <a:r>
              <a:rPr lang="tr-TR" dirty="0">
                <a:solidFill>
                  <a:srgbClr val="000000"/>
                </a:solidFill>
                <a:latin typeface="Times New Roman" panose="02020603050405020304" pitchFamily="18" charset="0"/>
              </a:rPr>
              <a:t>"Umut Tohumları" projesi Final ve </a:t>
            </a:r>
            <a:r>
              <a:rPr lang="tr-TR" dirty="0" smtClean="0">
                <a:solidFill>
                  <a:srgbClr val="000000"/>
                </a:solidFill>
                <a:latin typeface="Times New Roman" panose="02020603050405020304" pitchFamily="18" charset="0"/>
              </a:rPr>
              <a:t>Sergisi 29.05.2023</a:t>
            </a:r>
            <a:r>
              <a:rPr lang="tr-TR" dirty="0" smtClean="0"/>
              <a:t> </a:t>
            </a:r>
            <a:endParaRPr lang="tr-TR" dirty="0"/>
          </a:p>
        </p:txBody>
      </p:sp>
      <p:pic>
        <p:nvPicPr>
          <p:cNvPr id="7170" name="Picture 2" descr="https://cdn.comu.edu.tr/cms/casem/galeri/914-310520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6" y="740352"/>
            <a:ext cx="5153552" cy="2726747"/>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a:stretch>
            <a:fillRect/>
          </a:stretch>
        </p:blipFill>
        <p:spPr>
          <a:xfrm>
            <a:off x="2106806" y="3566678"/>
            <a:ext cx="4372211" cy="2914807"/>
          </a:xfrm>
          <a:prstGeom prst="rect">
            <a:avLst/>
          </a:prstGeom>
        </p:spPr>
      </p:pic>
      <p:pic>
        <p:nvPicPr>
          <p:cNvPr id="7174" name="Picture 6" descr="https://cdn.comu.edu.tr/cms/casem/galeri/950-310520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2701" y="1096240"/>
            <a:ext cx="4013860" cy="537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665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418918" y="347271"/>
            <a:ext cx="5050806" cy="369332"/>
          </a:xfrm>
          <a:prstGeom prst="rect">
            <a:avLst/>
          </a:prstGeom>
        </p:spPr>
        <p:txBody>
          <a:bodyPr wrap="none">
            <a:spAutoFit/>
          </a:bodyPr>
          <a:lstStyle/>
          <a:p>
            <a:r>
              <a:rPr lang="tr-TR" dirty="0">
                <a:solidFill>
                  <a:srgbClr val="000000"/>
                </a:solidFill>
                <a:latin typeface="Times New Roman" panose="02020603050405020304" pitchFamily="18" charset="0"/>
              </a:rPr>
              <a:t>ARSEKOL Firmasının ÇASEM </a:t>
            </a:r>
            <a:r>
              <a:rPr lang="tr-TR" dirty="0" smtClean="0">
                <a:solidFill>
                  <a:srgbClr val="000000"/>
                </a:solidFill>
                <a:latin typeface="Times New Roman" panose="02020603050405020304" pitchFamily="18" charset="0"/>
              </a:rPr>
              <a:t>ziyareti 27.07.2023</a:t>
            </a:r>
            <a:r>
              <a:rPr lang="tr-TR" dirty="0" smtClean="0"/>
              <a:t> </a:t>
            </a:r>
            <a:endParaRPr lang="tr-TR" dirty="0"/>
          </a:p>
        </p:txBody>
      </p:sp>
      <p:sp>
        <p:nvSpPr>
          <p:cNvPr id="5" name="Dikdörtgen 4"/>
          <p:cNvSpPr/>
          <p:nvPr/>
        </p:nvSpPr>
        <p:spPr>
          <a:xfrm>
            <a:off x="2477984" y="6136574"/>
            <a:ext cx="6096000" cy="923330"/>
          </a:xfrm>
          <a:prstGeom prst="rect">
            <a:avLst/>
          </a:prstGeom>
        </p:spPr>
        <p:txBody>
          <a:bodyPr>
            <a:spAutoFit/>
          </a:bodyPr>
          <a:lstStyle/>
          <a:p>
            <a:r>
              <a:rPr lang="tr-TR" dirty="0">
                <a:hlinkClick r:id="rId2"/>
              </a:rPr>
              <a:t>https://</a:t>
            </a:r>
            <a:r>
              <a:rPr lang="tr-TR" dirty="0" smtClean="0">
                <a:hlinkClick r:id="rId2"/>
              </a:rPr>
              <a:t>casem.comu.edu.tr/arsiv/haberler/arsekol-firmasindan-casem-ziyareti-r87.html</a:t>
            </a:r>
            <a:endParaRPr lang="tr-TR" dirty="0" smtClean="0"/>
          </a:p>
          <a:p>
            <a:endParaRPr lang="tr-TR" dirty="0"/>
          </a:p>
        </p:txBody>
      </p:sp>
      <p:pic>
        <p:nvPicPr>
          <p:cNvPr id="8194" name="Picture 2" descr="https://cdn.comu.edu.tr/cms/casem/foto/87-arsekol-firmasindan-casem-ziyare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83" y="772345"/>
            <a:ext cx="7470403" cy="3000162"/>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689489" y="3828250"/>
            <a:ext cx="10509663" cy="2308324"/>
          </a:xfrm>
          <a:prstGeom prst="rect">
            <a:avLst/>
          </a:prstGeom>
        </p:spPr>
        <p:txBody>
          <a:bodyPr wrap="square">
            <a:spAutoFit/>
          </a:bodyPr>
          <a:lstStyle/>
          <a:p>
            <a:pPr algn="just"/>
            <a:r>
              <a:rPr lang="tr-TR" dirty="0">
                <a:solidFill>
                  <a:srgbClr val="333333"/>
                </a:solidFill>
                <a:latin typeface="Source Sans Pro"/>
              </a:rPr>
              <a:t>ARSEKOL Yapı Kimyasalları Firması yetkilisi Metin KOÇYİĞİT ve ekibi tarafından 27 TEMMUZ 2023 tarihinde Araştırma Merkezimiz </a:t>
            </a:r>
            <a:r>
              <a:rPr lang="tr-TR" dirty="0" err="1">
                <a:solidFill>
                  <a:srgbClr val="333333"/>
                </a:solidFill>
                <a:latin typeface="Source Sans Pro"/>
              </a:rPr>
              <a:t>ÇASEM’e</a:t>
            </a:r>
            <a:r>
              <a:rPr lang="tr-TR" dirty="0">
                <a:solidFill>
                  <a:srgbClr val="333333"/>
                </a:solidFill>
                <a:latin typeface="Source Sans Pro"/>
              </a:rPr>
              <a:t> bir ziyaret gerçekleştirilmiştir.</a:t>
            </a:r>
          </a:p>
          <a:p>
            <a:pPr algn="just"/>
            <a:r>
              <a:rPr lang="tr-TR" dirty="0">
                <a:solidFill>
                  <a:srgbClr val="333333"/>
                </a:solidFill>
                <a:latin typeface="Source Sans Pro"/>
              </a:rPr>
              <a:t>İnşaat, yapı kimyasalları ve yapı izolasyonu sektörlerinde önde gelen ARSEKOL firması, sektörde işbirliği ve paydaşlar ile bilgi alışverişi kapsamında güçlü bağların oluşmasına katkı sunmak amacıyla gerçekleştirilen ziyaret için Çanakkale Seramikleri Araştırma Geliştirme ve Uygulama Merkezi olarak teşekkür ediyoruz.</a:t>
            </a:r>
          </a:p>
          <a:p>
            <a:pPr algn="just"/>
            <a:r>
              <a:rPr lang="tr-TR" dirty="0">
                <a:solidFill>
                  <a:srgbClr val="333333"/>
                </a:solidFill>
                <a:latin typeface="Source Sans Pro"/>
              </a:rPr>
              <a:t>İstanbul’da faaliyet gösteren ve 2009 yılında sektöre adım atmıştır olan firma Üniversitemiz içinde bulunan farklı birimlere de ziyarette bulundular.</a:t>
            </a:r>
            <a:endParaRPr lang="tr-TR" b="0" i="0" dirty="0">
              <a:solidFill>
                <a:srgbClr val="333333"/>
              </a:solidFill>
              <a:effectLst/>
              <a:latin typeface="Source Sans Pro"/>
            </a:endParaRPr>
          </a:p>
        </p:txBody>
      </p:sp>
    </p:spTree>
    <p:extLst>
      <p:ext uri="{BB962C8B-B14F-4D97-AF65-F5344CB8AC3E}">
        <p14:creationId xmlns:p14="http://schemas.microsoft.com/office/powerpoint/2010/main" val="781235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25516" y="605397"/>
            <a:ext cx="9911255" cy="3262432"/>
          </a:xfrm>
          <a:prstGeom prst="rect">
            <a:avLst/>
          </a:prstGeom>
        </p:spPr>
        <p:txBody>
          <a:bodyPr wrap="square">
            <a:spAutoFit/>
          </a:bodyPr>
          <a:lstStyle/>
          <a:p>
            <a:endParaRPr lang="tr-TR" sz="1200" b="0" i="0" u="none" strike="noStrike" baseline="0" dirty="0" smtClean="0">
              <a:solidFill>
                <a:srgbClr val="000000"/>
              </a:solidFill>
              <a:latin typeface="Times New Roman" panose="02020603050405020304" pitchFamily="18" charset="0"/>
            </a:endParaRPr>
          </a:p>
          <a:p>
            <a:pPr algn="ctr"/>
            <a:r>
              <a:rPr lang="tr-TR" sz="1200" b="0" i="0" u="none" strike="noStrike" baseline="0" dirty="0" smtClean="0">
                <a:solidFill>
                  <a:srgbClr val="000000"/>
                </a:solidFill>
                <a:latin typeface="Times New Roman" panose="02020603050405020304" pitchFamily="18" charset="0"/>
              </a:rPr>
              <a:t> </a:t>
            </a:r>
            <a:r>
              <a:rPr lang="tr-TR" sz="1400" b="1" i="0" u="none" strike="noStrike" baseline="0" dirty="0" smtClean="0">
                <a:solidFill>
                  <a:srgbClr val="000000"/>
                </a:solidFill>
                <a:latin typeface="Times New Roman" panose="02020603050405020304" pitchFamily="18" charset="0"/>
              </a:rPr>
              <a:t>ÇANAKKALE ONSEKİZ MART ÜNİVERSİTESİ </a:t>
            </a:r>
            <a:endParaRPr lang="tr-TR" sz="1400" b="0" i="0" u="none" strike="noStrike" baseline="0" dirty="0" smtClean="0">
              <a:solidFill>
                <a:srgbClr val="000000"/>
              </a:solidFill>
              <a:latin typeface="Times New Roman" panose="02020603050405020304" pitchFamily="18" charset="0"/>
            </a:endParaRPr>
          </a:p>
          <a:p>
            <a:pPr algn="ctr"/>
            <a:r>
              <a:rPr lang="tr-TR" sz="1400" b="1" i="0" u="none" strike="noStrike" baseline="0" dirty="0" smtClean="0">
                <a:solidFill>
                  <a:srgbClr val="000000"/>
                </a:solidFill>
                <a:latin typeface="Times New Roman" panose="02020603050405020304" pitchFamily="18" charset="0"/>
              </a:rPr>
              <a:t>ÇANAKKALE SERAMİKLERİ ARAŞTIRMA GELİŞTİRME VE UYGULAMA MERKEZİ </a:t>
            </a:r>
            <a:endParaRPr lang="tr-TR" sz="1400" b="0" i="0" u="none" strike="noStrike" baseline="0" dirty="0" smtClean="0">
              <a:solidFill>
                <a:srgbClr val="000000"/>
              </a:solidFill>
              <a:latin typeface="Times New Roman" panose="02020603050405020304" pitchFamily="18" charset="0"/>
            </a:endParaRPr>
          </a:p>
          <a:p>
            <a:pPr algn="ctr"/>
            <a:r>
              <a:rPr lang="tr-TR" sz="1400" b="1" i="0" u="none" strike="noStrike" baseline="0" dirty="0" smtClean="0">
                <a:solidFill>
                  <a:srgbClr val="000000"/>
                </a:solidFill>
                <a:latin typeface="Times New Roman" panose="02020603050405020304" pitchFamily="18" charset="0"/>
              </a:rPr>
              <a:t>PERSONEL İSİM LİSTESİ </a:t>
            </a:r>
          </a:p>
          <a:p>
            <a:endParaRPr lang="tr-TR" sz="1600" b="1" dirty="0">
              <a:solidFill>
                <a:srgbClr val="000000"/>
              </a:solidFill>
              <a:latin typeface="Times New Roman" panose="02020603050405020304" pitchFamily="18" charset="0"/>
            </a:endParaRPr>
          </a:p>
          <a:p>
            <a:r>
              <a:rPr lang="tr-TR" sz="1600" b="1" i="0" u="none" strike="noStrike" baseline="0" dirty="0" smtClean="0">
                <a:solidFill>
                  <a:srgbClr val="000000"/>
                </a:solidFill>
                <a:latin typeface="Times New Roman" panose="02020603050405020304" pitchFamily="18" charset="0"/>
              </a:rPr>
              <a:t>S.NO </a:t>
            </a:r>
            <a:r>
              <a:rPr lang="tr-TR" sz="1600" dirty="0">
                <a:solidFill>
                  <a:srgbClr val="000000"/>
                </a:solidFill>
                <a:latin typeface="Times New Roman" panose="02020603050405020304" pitchFamily="18" charset="0"/>
              </a:rPr>
              <a:t> </a:t>
            </a:r>
            <a:r>
              <a:rPr lang="tr-TR" sz="1600" dirty="0" smtClean="0">
                <a:solidFill>
                  <a:srgbClr val="000000"/>
                </a:solidFill>
                <a:latin typeface="Times New Roman" panose="02020603050405020304" pitchFamily="18" charset="0"/>
              </a:rPr>
              <a:t>  </a:t>
            </a:r>
            <a:r>
              <a:rPr lang="tr-TR" sz="1600" b="1" i="0" u="none" strike="noStrike" baseline="0" dirty="0" smtClean="0">
                <a:solidFill>
                  <a:srgbClr val="000000"/>
                </a:solidFill>
                <a:latin typeface="Times New Roman" panose="02020603050405020304" pitchFamily="18" charset="0"/>
              </a:rPr>
              <a:t>ÜNVAN </a:t>
            </a:r>
            <a:r>
              <a:rPr lang="tr-TR" sz="1600" b="0" i="0" u="none" strike="noStrike" baseline="0" dirty="0" smtClean="0">
                <a:solidFill>
                  <a:srgbClr val="000000"/>
                </a:solidFill>
                <a:latin typeface="Times New Roman" panose="02020603050405020304" pitchFamily="18" charset="0"/>
              </a:rPr>
              <a:t>	</a:t>
            </a:r>
            <a:r>
              <a:rPr lang="tr-TR" sz="1600" b="1" i="0" u="none" strike="noStrike" baseline="0" dirty="0" smtClean="0">
                <a:solidFill>
                  <a:srgbClr val="000000"/>
                </a:solidFill>
                <a:latin typeface="Times New Roman" panose="02020603050405020304" pitchFamily="18" charset="0"/>
              </a:rPr>
              <a:t>ADI </a:t>
            </a:r>
            <a:r>
              <a:rPr lang="tr-TR" sz="1600" b="0" i="0" u="none" strike="noStrike" baseline="0" dirty="0" smtClean="0">
                <a:solidFill>
                  <a:srgbClr val="000000"/>
                </a:solidFill>
                <a:latin typeface="Times New Roman" panose="02020603050405020304" pitchFamily="18" charset="0"/>
              </a:rPr>
              <a:t>	</a:t>
            </a:r>
            <a:r>
              <a:rPr lang="tr-TR" sz="1600" b="1" i="0" u="none" strike="noStrike" baseline="0" dirty="0" smtClean="0">
                <a:solidFill>
                  <a:srgbClr val="000000"/>
                </a:solidFill>
                <a:latin typeface="Times New Roman" panose="02020603050405020304" pitchFamily="18" charset="0"/>
              </a:rPr>
              <a:t>SOYADI </a:t>
            </a:r>
            <a:r>
              <a:rPr lang="tr-TR" sz="1600" b="0" i="0" u="none" strike="noStrike" baseline="0" dirty="0" smtClean="0">
                <a:solidFill>
                  <a:srgbClr val="000000"/>
                </a:solidFill>
                <a:latin typeface="Times New Roman" panose="02020603050405020304" pitchFamily="18" charset="0"/>
              </a:rPr>
              <a:t>	        </a:t>
            </a:r>
            <a:r>
              <a:rPr lang="tr-TR" sz="1600" b="1" i="0" u="none" strike="noStrike" baseline="0" dirty="0" smtClean="0">
                <a:solidFill>
                  <a:srgbClr val="000000"/>
                </a:solidFill>
                <a:latin typeface="Times New Roman" panose="02020603050405020304" pitchFamily="18" charset="0"/>
              </a:rPr>
              <a:t>GÖREV </a:t>
            </a:r>
            <a:r>
              <a:rPr lang="tr-TR" sz="1600" dirty="0">
                <a:solidFill>
                  <a:srgbClr val="000000"/>
                </a:solidFill>
                <a:latin typeface="Times New Roman" panose="02020603050405020304" pitchFamily="18" charset="0"/>
              </a:rPr>
              <a:t> </a:t>
            </a:r>
            <a:r>
              <a:rPr lang="tr-TR" sz="1600" dirty="0" smtClean="0">
                <a:solidFill>
                  <a:srgbClr val="000000"/>
                </a:solidFill>
                <a:latin typeface="Times New Roman" panose="02020603050405020304" pitchFamily="18" charset="0"/>
              </a:rPr>
              <a:t>        </a:t>
            </a:r>
            <a:r>
              <a:rPr lang="tr-TR" sz="1600" b="1" i="0" u="none" strike="noStrike" baseline="0" dirty="0" smtClean="0">
                <a:solidFill>
                  <a:srgbClr val="000000"/>
                </a:solidFill>
                <a:latin typeface="Times New Roman" panose="02020603050405020304" pitchFamily="18" charset="0"/>
              </a:rPr>
              <a:t>E-MAİL </a:t>
            </a:r>
            <a:r>
              <a:rPr lang="tr-TR" sz="1600" b="0" i="0" u="none" strike="noStrike" baseline="0" dirty="0" smtClean="0">
                <a:solidFill>
                  <a:srgbClr val="000000"/>
                </a:solidFill>
                <a:latin typeface="Times New Roman" panose="02020603050405020304" pitchFamily="18" charset="0"/>
              </a:rPr>
              <a:t>	                      </a:t>
            </a:r>
            <a:r>
              <a:rPr lang="tr-TR" sz="1600" b="1" i="0" u="none" strike="noStrike" baseline="0" dirty="0" smtClean="0">
                <a:solidFill>
                  <a:srgbClr val="000000"/>
                </a:solidFill>
                <a:latin typeface="Times New Roman" panose="02020603050405020304" pitchFamily="18" charset="0"/>
              </a:rPr>
              <a:t>TEL</a:t>
            </a:r>
            <a:r>
              <a:rPr lang="tr-TR" sz="900" b="1" i="0" u="none" strike="noStrike" baseline="0" dirty="0" smtClean="0">
                <a:solidFill>
                  <a:srgbClr val="000000"/>
                </a:solidFill>
                <a:latin typeface="Times New Roman" panose="02020603050405020304" pitchFamily="18" charset="0"/>
              </a:rPr>
              <a:t>. </a:t>
            </a:r>
            <a:r>
              <a:rPr lang="tr-TR" sz="1100" b="0" i="0" u="none" strike="noStrike" baseline="0" dirty="0" smtClean="0">
                <a:solidFill>
                  <a:srgbClr val="000000"/>
                </a:solidFill>
                <a:latin typeface="Times New Roman" panose="02020603050405020304" pitchFamily="18" charset="0"/>
              </a:rPr>
              <a:t>	</a:t>
            </a:r>
          </a:p>
          <a:p>
            <a:pPr marL="228600" indent="-228600">
              <a:buAutoNum type="arabicPlain"/>
            </a:pPr>
            <a:r>
              <a:rPr lang="tr-TR" sz="1200" b="0" i="0" u="none" strike="noStrike" baseline="0" dirty="0" smtClean="0">
                <a:solidFill>
                  <a:srgbClr val="000000"/>
                </a:solidFill>
                <a:latin typeface="Times New Roman" panose="02020603050405020304" pitchFamily="18" charset="0"/>
              </a:rPr>
              <a:t>             </a:t>
            </a:r>
            <a:r>
              <a:rPr lang="tr-TR" sz="1200" dirty="0" smtClean="0">
                <a:solidFill>
                  <a:srgbClr val="000000"/>
                </a:solidFill>
                <a:latin typeface="Times New Roman" panose="02020603050405020304" pitchFamily="18" charset="0"/>
              </a:rPr>
              <a:t>Prof.</a:t>
            </a:r>
            <a:r>
              <a:rPr lang="tr-TR" sz="1200" b="0" i="0" u="none" strike="noStrike" baseline="0" dirty="0" smtClean="0">
                <a:solidFill>
                  <a:srgbClr val="000000"/>
                </a:solidFill>
                <a:latin typeface="Times New Roman" panose="02020603050405020304" pitchFamily="18" charset="0"/>
              </a:rPr>
              <a:t> 	Yeşim 	ZÜMRÜT 	           Müdür 	                    zumrutyesim@gmail.com 	0286 -218 00 18 dahili 27008 </a:t>
            </a:r>
          </a:p>
          <a:p>
            <a:r>
              <a:rPr lang="tr-TR" sz="1200" b="0" i="0" u="none" strike="noStrike" baseline="0" dirty="0" smtClean="0">
                <a:solidFill>
                  <a:srgbClr val="000000"/>
                </a:solidFill>
                <a:latin typeface="Times New Roman" panose="02020603050405020304" pitchFamily="18" charset="0"/>
              </a:rPr>
              <a:t>	</a:t>
            </a:r>
          </a:p>
          <a:p>
            <a:pPr marL="228600" indent="-228600">
              <a:buAutoNum type="arabicPlain" startAt="2"/>
            </a:pPr>
            <a:r>
              <a:rPr lang="tr-TR" sz="1200" b="0" i="0" u="none" strike="noStrike" baseline="0" dirty="0" smtClean="0">
                <a:solidFill>
                  <a:srgbClr val="000000"/>
                </a:solidFill>
                <a:latin typeface="Times New Roman" panose="02020603050405020304" pitchFamily="18" charset="0"/>
              </a:rPr>
              <a:t>            </a:t>
            </a:r>
            <a:r>
              <a:rPr lang="tr-TR" sz="1200" b="0" i="0" u="none" strike="noStrike" baseline="0" dirty="0" err="1" smtClean="0">
                <a:solidFill>
                  <a:srgbClr val="000000"/>
                </a:solidFill>
                <a:latin typeface="Times New Roman" panose="02020603050405020304" pitchFamily="18" charset="0"/>
              </a:rPr>
              <a:t>Öğr.Gör</a:t>
            </a:r>
            <a:r>
              <a:rPr lang="tr-TR" sz="1200" b="0" i="0" u="none" strike="noStrike" baseline="0" dirty="0" smtClean="0">
                <a:solidFill>
                  <a:srgbClr val="000000"/>
                </a:solidFill>
                <a:latin typeface="Times New Roman" panose="02020603050405020304" pitchFamily="18" charset="0"/>
              </a:rPr>
              <a:t>. 	Arzu 	DOĞAN 	Akademik Personel </a:t>
            </a:r>
            <a:r>
              <a:rPr lang="tr-TR" sz="1200" b="0" i="0" u="none" strike="noStrike" dirty="0" smtClean="0">
                <a:solidFill>
                  <a:srgbClr val="000000"/>
                </a:solidFill>
                <a:latin typeface="Times New Roman" panose="02020603050405020304" pitchFamily="18" charset="0"/>
              </a:rPr>
              <a:t>           </a:t>
            </a:r>
            <a:r>
              <a:rPr lang="tr-TR" sz="1200" b="0" i="0" u="none" strike="noStrike" baseline="0" dirty="0" smtClean="0">
                <a:solidFill>
                  <a:srgbClr val="000000"/>
                </a:solidFill>
                <a:latin typeface="Times New Roman" panose="02020603050405020304" pitchFamily="18" charset="0"/>
              </a:rPr>
              <a:t>tualimarzu@gmail.com 	0286 -218 00 18 dahili 27008 </a:t>
            </a:r>
          </a:p>
          <a:p>
            <a:r>
              <a:rPr lang="tr-TR" sz="1200" b="0" i="0" u="none" strike="noStrike" baseline="0" dirty="0" smtClean="0">
                <a:solidFill>
                  <a:srgbClr val="000000"/>
                </a:solidFill>
                <a:latin typeface="Times New Roman" panose="02020603050405020304" pitchFamily="18" charset="0"/>
              </a:rPr>
              <a:t>	</a:t>
            </a:r>
          </a:p>
          <a:p>
            <a:pPr marL="228600" indent="-228600">
              <a:buAutoNum type="arabicPlain" startAt="3"/>
            </a:pPr>
            <a:r>
              <a:rPr lang="tr-TR" sz="1200" b="0" i="0" u="none" strike="noStrike" baseline="0" dirty="0" smtClean="0">
                <a:solidFill>
                  <a:srgbClr val="000000"/>
                </a:solidFill>
                <a:latin typeface="Times New Roman" panose="02020603050405020304" pitchFamily="18" charset="0"/>
              </a:rPr>
              <a:t>            </a:t>
            </a:r>
            <a:r>
              <a:rPr lang="tr-TR" sz="1200" b="0" i="0" u="none" strike="noStrike" baseline="0" dirty="0" err="1" smtClean="0">
                <a:solidFill>
                  <a:srgbClr val="000000"/>
                </a:solidFill>
                <a:latin typeface="Times New Roman" panose="02020603050405020304" pitchFamily="18" charset="0"/>
              </a:rPr>
              <a:t>Öğr.Gör</a:t>
            </a:r>
            <a:r>
              <a:rPr lang="tr-TR" sz="1200" b="0" i="0" u="none" strike="noStrike" baseline="0" dirty="0" smtClean="0">
                <a:solidFill>
                  <a:srgbClr val="000000"/>
                </a:solidFill>
                <a:latin typeface="Times New Roman" panose="02020603050405020304" pitchFamily="18" charset="0"/>
              </a:rPr>
              <a:t>. 	Necati 	IŞIK 	</a:t>
            </a:r>
            <a:r>
              <a:rPr lang="tr-TR" sz="1200" b="0" i="0" u="none" strike="noStrike" baseline="0" dirty="0" err="1" smtClean="0">
                <a:solidFill>
                  <a:srgbClr val="000000"/>
                </a:solidFill>
                <a:latin typeface="Times New Roman" panose="02020603050405020304" pitchFamily="18" charset="0"/>
              </a:rPr>
              <a:t>Md.Yrd</a:t>
            </a:r>
            <a:r>
              <a:rPr lang="tr-TR" sz="1200" b="0" i="0" u="none" strike="noStrike" baseline="0" dirty="0" smtClean="0">
                <a:solidFill>
                  <a:srgbClr val="000000"/>
                </a:solidFill>
                <a:latin typeface="Times New Roman" panose="02020603050405020304" pitchFamily="18" charset="0"/>
              </a:rPr>
              <a:t>.                              nisik@comu.edu.tr 	0286 -218 00 18 dahili 27008 </a:t>
            </a:r>
          </a:p>
          <a:p>
            <a:r>
              <a:rPr lang="tr-TR" sz="1200" b="0" i="0" u="none" strike="noStrike" baseline="0" dirty="0" smtClean="0">
                <a:solidFill>
                  <a:srgbClr val="000000"/>
                </a:solidFill>
                <a:latin typeface="Times New Roman" panose="02020603050405020304" pitchFamily="18" charset="0"/>
              </a:rPr>
              <a:t>	</a:t>
            </a:r>
          </a:p>
          <a:p>
            <a:pPr marL="228600" indent="-228600">
              <a:buAutoNum type="arabicPlain" startAt="4"/>
            </a:pPr>
            <a:r>
              <a:rPr lang="tr-TR" sz="1200" b="0" i="0" u="none" strike="noStrike" baseline="0" dirty="0" smtClean="0">
                <a:solidFill>
                  <a:srgbClr val="000000"/>
                </a:solidFill>
                <a:latin typeface="Times New Roman" panose="02020603050405020304" pitchFamily="18" charset="0"/>
              </a:rPr>
              <a:t>            </a:t>
            </a:r>
            <a:r>
              <a:rPr lang="tr-TR" sz="1200" b="0" i="0" u="none" strike="noStrike" baseline="0" dirty="0" err="1" smtClean="0">
                <a:solidFill>
                  <a:srgbClr val="000000"/>
                </a:solidFill>
                <a:latin typeface="Times New Roman" panose="02020603050405020304" pitchFamily="18" charset="0"/>
              </a:rPr>
              <a:t>Öğr.Gör</a:t>
            </a:r>
            <a:r>
              <a:rPr lang="tr-TR" sz="1200" b="0" i="0" u="none" strike="noStrike" baseline="0" dirty="0" smtClean="0">
                <a:solidFill>
                  <a:srgbClr val="000000"/>
                </a:solidFill>
                <a:latin typeface="Times New Roman" panose="02020603050405020304" pitchFamily="18" charset="0"/>
              </a:rPr>
              <a:t>. 	Necmi 	TEKİN 	</a:t>
            </a:r>
            <a:r>
              <a:rPr lang="tr-TR" sz="1200" dirty="0" err="1" smtClean="0">
                <a:solidFill>
                  <a:srgbClr val="000000"/>
                </a:solidFill>
                <a:latin typeface="Times New Roman" panose="02020603050405020304" pitchFamily="18" charset="0"/>
              </a:rPr>
              <a:t>Md.Yrd</a:t>
            </a:r>
            <a:r>
              <a:rPr lang="tr-TR" sz="1200" dirty="0" smtClean="0">
                <a:solidFill>
                  <a:srgbClr val="000000"/>
                </a:solidFill>
                <a:latin typeface="Times New Roman" panose="02020603050405020304" pitchFamily="18" charset="0"/>
              </a:rPr>
              <a:t>.                  </a:t>
            </a:r>
            <a:r>
              <a:rPr lang="tr-TR" sz="1200" b="0" i="0" u="none" strike="noStrike" baseline="0" dirty="0" smtClean="0">
                <a:solidFill>
                  <a:srgbClr val="000000"/>
                </a:solidFill>
                <a:latin typeface="Times New Roman" panose="02020603050405020304" pitchFamily="18" charset="0"/>
              </a:rPr>
              <a:t>            ntekin@comu.edu.tr 	0286 -218 00 18 dahili 27008 </a:t>
            </a:r>
          </a:p>
          <a:p>
            <a:r>
              <a:rPr lang="tr-TR" sz="1200" b="0" i="0" u="none" strike="noStrike" baseline="0" dirty="0" smtClean="0">
                <a:solidFill>
                  <a:srgbClr val="000000"/>
                </a:solidFill>
                <a:latin typeface="Times New Roman" panose="02020603050405020304" pitchFamily="18" charset="0"/>
              </a:rPr>
              <a:t>	</a:t>
            </a:r>
          </a:p>
          <a:p>
            <a:pPr marL="228600" indent="-228600">
              <a:buAutoNum type="arabicPlain" startAt="5"/>
            </a:pPr>
            <a:r>
              <a:rPr lang="tr-TR" sz="1200" b="0" i="0" u="none" strike="noStrike" baseline="0" dirty="0" smtClean="0">
                <a:solidFill>
                  <a:srgbClr val="000000"/>
                </a:solidFill>
                <a:latin typeface="Times New Roman" panose="02020603050405020304" pitchFamily="18" charset="0"/>
              </a:rPr>
              <a:t>    Seramik </a:t>
            </a:r>
            <a:r>
              <a:rPr lang="tr-TR" sz="1200" b="0" i="0" u="none" strike="noStrike" baseline="0" dirty="0" err="1" smtClean="0">
                <a:solidFill>
                  <a:srgbClr val="000000"/>
                </a:solidFill>
                <a:latin typeface="Times New Roman" panose="02020603050405020304" pitchFamily="18" charset="0"/>
              </a:rPr>
              <a:t>Tekn</a:t>
            </a:r>
            <a:r>
              <a:rPr lang="tr-TR" sz="1200" b="0" i="0" u="none" strike="noStrike" baseline="0" dirty="0" smtClean="0">
                <a:solidFill>
                  <a:srgbClr val="000000"/>
                </a:solidFill>
                <a:latin typeface="Times New Roman" panose="02020603050405020304" pitchFamily="18" charset="0"/>
              </a:rPr>
              <a:t>. 	Murat 	BİÇER 	İdari Personel 	                   mb_19_19@hotmail.com 	0286 -218 00 18 dahili 27008 </a:t>
            </a:r>
          </a:p>
          <a:p>
            <a:r>
              <a:rPr lang="tr-TR" sz="1200" b="0" i="0" u="none" strike="noStrike" baseline="0" dirty="0" smtClean="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32518472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70085" y="240393"/>
            <a:ext cx="5647123" cy="369332"/>
          </a:xfrm>
          <a:prstGeom prst="rect">
            <a:avLst/>
          </a:prstGeom>
        </p:spPr>
        <p:txBody>
          <a:bodyPr wrap="none">
            <a:spAutoFit/>
          </a:bodyPr>
          <a:lstStyle/>
          <a:p>
            <a:r>
              <a:rPr lang="tr-TR" dirty="0">
                <a:solidFill>
                  <a:srgbClr val="000000"/>
                </a:solidFill>
                <a:latin typeface="Times New Roman" panose="02020603050405020304" pitchFamily="18" charset="0"/>
              </a:rPr>
              <a:t>"Kınık'ta Çömlekçi Olmak" Kitabı </a:t>
            </a:r>
            <a:r>
              <a:rPr lang="tr-TR" dirty="0" smtClean="0">
                <a:solidFill>
                  <a:srgbClr val="000000"/>
                </a:solidFill>
                <a:latin typeface="Times New Roman" panose="02020603050405020304" pitchFamily="18" charset="0"/>
              </a:rPr>
              <a:t>Çalışmaları 11.08.2023</a:t>
            </a:r>
            <a:r>
              <a:rPr lang="tr-TR" dirty="0" smtClean="0"/>
              <a:t> </a:t>
            </a:r>
            <a:endParaRPr lang="tr-TR" dirty="0"/>
          </a:p>
        </p:txBody>
      </p:sp>
      <p:sp>
        <p:nvSpPr>
          <p:cNvPr id="5" name="Dikdörtgen 4"/>
          <p:cNvSpPr/>
          <p:nvPr/>
        </p:nvSpPr>
        <p:spPr>
          <a:xfrm>
            <a:off x="6266212" y="5212379"/>
            <a:ext cx="6096000" cy="800219"/>
          </a:xfrm>
          <a:prstGeom prst="rect">
            <a:avLst/>
          </a:prstGeom>
        </p:spPr>
        <p:txBody>
          <a:bodyPr>
            <a:spAutoFit/>
          </a:bodyPr>
          <a:lstStyle/>
          <a:p>
            <a:r>
              <a:rPr lang="tr-TR" sz="1400" dirty="0">
                <a:hlinkClick r:id="rId2"/>
              </a:rPr>
              <a:t>https://</a:t>
            </a:r>
            <a:r>
              <a:rPr lang="tr-TR" sz="1400" dirty="0" smtClean="0">
                <a:hlinkClick r:id="rId2"/>
              </a:rPr>
              <a:t>casem.comu.edu.tr/arsiv/haberler/kinikta-comlekci-olmak-kitabinin-yayina-hazirlik-c-r88.html</a:t>
            </a:r>
            <a:endParaRPr lang="tr-TR" sz="1400" dirty="0" smtClean="0"/>
          </a:p>
          <a:p>
            <a:endParaRPr lang="tr-TR" dirty="0"/>
          </a:p>
        </p:txBody>
      </p:sp>
      <p:sp>
        <p:nvSpPr>
          <p:cNvPr id="8" name="Dikdörtgen 7"/>
          <p:cNvSpPr/>
          <p:nvPr/>
        </p:nvSpPr>
        <p:spPr>
          <a:xfrm>
            <a:off x="890649" y="1211284"/>
            <a:ext cx="10925299" cy="2677656"/>
          </a:xfrm>
          <a:prstGeom prst="rect">
            <a:avLst/>
          </a:prstGeom>
        </p:spPr>
        <p:txBody>
          <a:bodyPr wrap="square">
            <a:spAutoFit/>
          </a:bodyPr>
          <a:lstStyle/>
          <a:p>
            <a:r>
              <a:rPr lang="tr-TR" sz="1400" dirty="0"/>
              <a:t>Üniversitemiz Çanakkale Seramikleri Araştırma Geliştirme ve Uygulama Merkezimiz yayını olarak planlanan ve editörlüğünü Merkez Müdür Yardımcımız </a:t>
            </a:r>
            <a:r>
              <a:rPr lang="tr-TR" sz="1400" dirty="0" err="1"/>
              <a:t>Öğr</a:t>
            </a:r>
            <a:r>
              <a:rPr lang="tr-TR" sz="1400" dirty="0"/>
              <a:t>. Gör. Necmi Tekin’in yaptığı “Kınık’ta Çömlekçi Olmak”  başlıklı kitabın hazırlık çalışmaları sürdürülmektedir.</a:t>
            </a:r>
          </a:p>
          <a:p>
            <a:endParaRPr lang="tr-TR" sz="1400" dirty="0"/>
          </a:p>
          <a:p>
            <a:r>
              <a:rPr lang="tr-TR" sz="1400" dirty="0"/>
              <a:t>Geleneksel çömlek üretim merkezlerinden Bilecik ili, Pazaryeri ilçesi, Kınık köyünde, 140 yılı aşkın zamandır sürdürülen çömlekçiliği konu alan, </a:t>
            </a:r>
            <a:r>
              <a:rPr lang="tr-TR" sz="1400" dirty="0" err="1"/>
              <a:t>Öğr</a:t>
            </a:r>
            <a:r>
              <a:rPr lang="tr-TR" sz="1400" dirty="0"/>
              <a:t>. Gör. Necmi TEKİN koordinatörlüğünde ve Üniversitemiz Akademik personelinin katkılarıyla gerçekleştirilen “Kınık’ta Çömlekçi Olmak” </a:t>
            </a:r>
            <a:r>
              <a:rPr lang="tr-TR" sz="1400" dirty="0" err="1"/>
              <a:t>çalıştayına</a:t>
            </a:r>
            <a:r>
              <a:rPr lang="tr-TR" sz="1400" dirty="0"/>
              <a:t> ait sonuç çıktılarının yer alacağı kitap yeni araştırmalar ile de desteklenecek. </a:t>
            </a:r>
          </a:p>
          <a:p>
            <a:r>
              <a:rPr lang="tr-TR" sz="1400" dirty="0" smtClean="0"/>
              <a:t>Necmi </a:t>
            </a:r>
            <a:r>
              <a:rPr lang="tr-TR" sz="1400" dirty="0"/>
              <a:t>TEKİN tarafından 11 Ağustos 2023 Cuma günü, Kınık Köyünde Kınıklı çömlekçi ustaları ile köyün tarihçesi ve Kınık çömlekçiliğinin tarihsel sürecinin anlatıldığı bölümler hakkında sunum yapılarak bilgi paylaşımında bulunulmuştur.</a:t>
            </a:r>
          </a:p>
          <a:p>
            <a:r>
              <a:rPr lang="tr-TR" sz="1400" dirty="0" smtClean="0"/>
              <a:t>Uzun </a:t>
            </a:r>
            <a:r>
              <a:rPr lang="tr-TR" sz="1400" dirty="0"/>
              <a:t>bir hazırlık sürecinden geçen çalışmanın, Cumhuriyetimizin 100. Yılında yayınlanması için merkez olarak hazırlıklarımızı hızlandırmış bulunuyoruz.</a:t>
            </a:r>
          </a:p>
          <a:p>
            <a:endParaRPr lang="tr-TR" sz="1400" dirty="0"/>
          </a:p>
          <a:p>
            <a:r>
              <a:rPr lang="tr-TR" sz="1400" dirty="0"/>
              <a:t> </a:t>
            </a:r>
          </a:p>
        </p:txBody>
      </p:sp>
    </p:spTree>
    <p:extLst>
      <p:ext uri="{BB962C8B-B14F-4D97-AF65-F5344CB8AC3E}">
        <p14:creationId xmlns:p14="http://schemas.microsoft.com/office/powerpoint/2010/main" val="341818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21670" y="945687"/>
            <a:ext cx="5554143" cy="3887570"/>
          </a:xfrm>
          <a:prstGeom prst="rect">
            <a:avLst/>
          </a:prstGeom>
        </p:spPr>
      </p:pic>
      <p:pic>
        <p:nvPicPr>
          <p:cNvPr id="5" name="Resim 4"/>
          <p:cNvPicPr>
            <a:picLocks noChangeAspect="1"/>
          </p:cNvPicPr>
          <p:nvPr/>
        </p:nvPicPr>
        <p:blipFill>
          <a:blip r:embed="rId3"/>
          <a:stretch>
            <a:fillRect/>
          </a:stretch>
        </p:blipFill>
        <p:spPr>
          <a:xfrm>
            <a:off x="6188961" y="945687"/>
            <a:ext cx="5181575" cy="3887570"/>
          </a:xfrm>
          <a:prstGeom prst="rect">
            <a:avLst/>
          </a:prstGeom>
        </p:spPr>
      </p:pic>
      <p:sp>
        <p:nvSpPr>
          <p:cNvPr id="7" name="Dikdörtgen 6"/>
          <p:cNvSpPr/>
          <p:nvPr/>
        </p:nvSpPr>
        <p:spPr>
          <a:xfrm>
            <a:off x="3270085" y="240393"/>
            <a:ext cx="5647123" cy="369332"/>
          </a:xfrm>
          <a:prstGeom prst="rect">
            <a:avLst/>
          </a:prstGeom>
        </p:spPr>
        <p:txBody>
          <a:bodyPr wrap="none">
            <a:spAutoFit/>
          </a:bodyPr>
          <a:lstStyle/>
          <a:p>
            <a:r>
              <a:rPr lang="tr-TR" dirty="0">
                <a:solidFill>
                  <a:srgbClr val="000000"/>
                </a:solidFill>
                <a:latin typeface="Times New Roman" panose="02020603050405020304" pitchFamily="18" charset="0"/>
              </a:rPr>
              <a:t>"Kınık'ta Çömlekçi Olmak" Kitabı </a:t>
            </a:r>
            <a:r>
              <a:rPr lang="tr-TR" dirty="0" smtClean="0">
                <a:solidFill>
                  <a:srgbClr val="000000"/>
                </a:solidFill>
                <a:latin typeface="Times New Roman" panose="02020603050405020304" pitchFamily="18" charset="0"/>
              </a:rPr>
              <a:t>Çalışmaları 11.08.2023</a:t>
            </a:r>
            <a:r>
              <a:rPr lang="tr-TR" dirty="0" smtClean="0"/>
              <a:t> </a:t>
            </a:r>
            <a:endParaRPr lang="tr-TR" dirty="0"/>
          </a:p>
        </p:txBody>
      </p:sp>
    </p:spTree>
    <p:extLst>
      <p:ext uri="{BB962C8B-B14F-4D97-AF65-F5344CB8AC3E}">
        <p14:creationId xmlns:p14="http://schemas.microsoft.com/office/powerpoint/2010/main" val="3591703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023736" y="382896"/>
            <a:ext cx="3821880" cy="369332"/>
          </a:xfrm>
          <a:prstGeom prst="rect">
            <a:avLst/>
          </a:prstGeom>
        </p:spPr>
        <p:txBody>
          <a:bodyPr wrap="none">
            <a:spAutoFit/>
          </a:bodyPr>
          <a:lstStyle/>
          <a:p>
            <a:r>
              <a:rPr lang="tr-TR" dirty="0" err="1">
                <a:solidFill>
                  <a:srgbClr val="000000"/>
                </a:solidFill>
                <a:latin typeface="Times New Roman" panose="02020603050405020304" pitchFamily="18" charset="0"/>
              </a:rPr>
              <a:t>Insea</a:t>
            </a:r>
            <a:r>
              <a:rPr lang="tr-TR" dirty="0">
                <a:solidFill>
                  <a:srgbClr val="000000"/>
                </a:solidFill>
                <a:latin typeface="Times New Roman" panose="02020603050405020304" pitchFamily="18" charset="0"/>
              </a:rPr>
              <a:t> 2023 </a:t>
            </a:r>
            <a:r>
              <a:rPr lang="tr-TR" dirty="0" smtClean="0">
                <a:solidFill>
                  <a:srgbClr val="000000"/>
                </a:solidFill>
                <a:latin typeface="Times New Roman" panose="02020603050405020304" pitchFamily="18" charset="0"/>
              </a:rPr>
              <a:t>Kongresi 04-08 Eylül 2023</a:t>
            </a:r>
            <a:r>
              <a:rPr lang="tr-TR" dirty="0" smtClean="0"/>
              <a:t> </a:t>
            </a:r>
            <a:endParaRPr lang="tr-TR" dirty="0"/>
          </a:p>
        </p:txBody>
      </p:sp>
      <p:sp>
        <p:nvSpPr>
          <p:cNvPr id="5" name="Dikdörtgen 4"/>
          <p:cNvSpPr/>
          <p:nvPr/>
        </p:nvSpPr>
        <p:spPr>
          <a:xfrm>
            <a:off x="2323605" y="5635280"/>
            <a:ext cx="6096000" cy="923330"/>
          </a:xfrm>
          <a:prstGeom prst="rect">
            <a:avLst/>
          </a:prstGeom>
        </p:spPr>
        <p:txBody>
          <a:bodyPr>
            <a:spAutoFit/>
          </a:bodyPr>
          <a:lstStyle/>
          <a:p>
            <a:r>
              <a:rPr lang="tr-TR" dirty="0">
                <a:hlinkClick r:id="rId2"/>
              </a:rPr>
              <a:t>https://</a:t>
            </a:r>
            <a:r>
              <a:rPr lang="tr-TR" dirty="0" smtClean="0">
                <a:hlinkClick r:id="rId2"/>
              </a:rPr>
              <a:t>casem.comu.edu.tr/arsiv/haberler/casem-standi-insea-2023-kongresinde-r90.html</a:t>
            </a:r>
            <a:endParaRPr lang="tr-TR" dirty="0" smtClean="0"/>
          </a:p>
          <a:p>
            <a:endParaRPr lang="tr-TR" dirty="0"/>
          </a:p>
        </p:txBody>
      </p:sp>
      <p:pic>
        <p:nvPicPr>
          <p:cNvPr id="6" name="Resim 5"/>
          <p:cNvPicPr>
            <a:picLocks noChangeAspect="1"/>
          </p:cNvPicPr>
          <p:nvPr/>
        </p:nvPicPr>
        <p:blipFill>
          <a:blip r:embed="rId3"/>
          <a:stretch>
            <a:fillRect/>
          </a:stretch>
        </p:blipFill>
        <p:spPr>
          <a:xfrm>
            <a:off x="634093" y="866899"/>
            <a:ext cx="4346369" cy="4655127"/>
          </a:xfrm>
          <a:prstGeom prst="rect">
            <a:avLst/>
          </a:prstGeom>
        </p:spPr>
      </p:pic>
      <p:sp>
        <p:nvSpPr>
          <p:cNvPr id="7" name="Dikdörtgen 6"/>
          <p:cNvSpPr/>
          <p:nvPr/>
        </p:nvSpPr>
        <p:spPr>
          <a:xfrm>
            <a:off x="5173683" y="992442"/>
            <a:ext cx="6096000" cy="3139321"/>
          </a:xfrm>
          <a:prstGeom prst="rect">
            <a:avLst/>
          </a:prstGeom>
        </p:spPr>
        <p:txBody>
          <a:bodyPr>
            <a:spAutoFit/>
          </a:bodyPr>
          <a:lstStyle/>
          <a:p>
            <a:pPr algn="just"/>
            <a:r>
              <a:rPr lang="tr-TR" dirty="0">
                <a:solidFill>
                  <a:srgbClr val="333333"/>
                </a:solidFill>
                <a:latin typeface="Source Sans Pro"/>
              </a:rPr>
              <a:t>Türkiye Cumhuriyeti’nin kuruluşunun 100. Yılı etkinlikleri çerçevesinde Fay Hatları teması ile Çanakkale </a:t>
            </a:r>
            <a:r>
              <a:rPr lang="tr-TR" dirty="0" err="1">
                <a:solidFill>
                  <a:srgbClr val="333333"/>
                </a:solidFill>
                <a:latin typeface="Source Sans Pro"/>
              </a:rPr>
              <a:t>Onsekiz</a:t>
            </a:r>
            <a:r>
              <a:rPr lang="tr-TR" dirty="0">
                <a:solidFill>
                  <a:srgbClr val="333333"/>
                </a:solidFill>
                <a:latin typeface="Source Sans Pro"/>
              </a:rPr>
              <a:t> Mart Üniversitesinin ev sahipliğinde 4-8 Eylül 2023 tarihlerinde gerçekleştirilen </a:t>
            </a:r>
            <a:r>
              <a:rPr lang="tr-TR" dirty="0" err="1">
                <a:solidFill>
                  <a:srgbClr val="333333"/>
                </a:solidFill>
                <a:latin typeface="Source Sans Pro"/>
              </a:rPr>
              <a:t>İnsea</a:t>
            </a:r>
            <a:r>
              <a:rPr lang="tr-TR" dirty="0">
                <a:solidFill>
                  <a:srgbClr val="333333"/>
                </a:solidFill>
                <a:latin typeface="Source Sans Pro"/>
              </a:rPr>
              <a:t> Dünya Kongresi 2023 kongresinde yer alan Çanakkale Seramikleri Araştırma Geliştirme ve Uygulama Merkezimiz ÇASEM standı sanatseverlerin ilgisini çekti.</a:t>
            </a:r>
          </a:p>
          <a:p>
            <a:pPr algn="just"/>
            <a:r>
              <a:rPr lang="tr-TR" dirty="0">
                <a:solidFill>
                  <a:srgbClr val="333333"/>
                </a:solidFill>
                <a:latin typeface="Source Sans Pro"/>
              </a:rPr>
              <a:t>Tarihsel bir sürece sahip olan geleneksel Çanakkale seramiklerinin üretim aşamaları canlı performans olarak gösterildiği etkinliğimizde, katılımcıların üretim sürecine dahil olarak deneyim yaşadılar.</a:t>
            </a:r>
            <a:endParaRPr lang="tr-TR" b="0" i="0" dirty="0">
              <a:solidFill>
                <a:srgbClr val="333333"/>
              </a:solidFill>
              <a:effectLst/>
              <a:latin typeface="Source Sans Pro"/>
            </a:endParaRPr>
          </a:p>
        </p:txBody>
      </p:sp>
    </p:spTree>
    <p:extLst>
      <p:ext uri="{BB962C8B-B14F-4D97-AF65-F5344CB8AC3E}">
        <p14:creationId xmlns:p14="http://schemas.microsoft.com/office/powerpoint/2010/main" val="1936189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023736" y="382896"/>
            <a:ext cx="3821880" cy="369332"/>
          </a:xfrm>
          <a:prstGeom prst="rect">
            <a:avLst/>
          </a:prstGeom>
        </p:spPr>
        <p:txBody>
          <a:bodyPr wrap="none">
            <a:spAutoFit/>
          </a:bodyPr>
          <a:lstStyle/>
          <a:p>
            <a:r>
              <a:rPr lang="tr-TR" dirty="0" err="1">
                <a:solidFill>
                  <a:srgbClr val="000000"/>
                </a:solidFill>
                <a:latin typeface="Times New Roman" panose="02020603050405020304" pitchFamily="18" charset="0"/>
              </a:rPr>
              <a:t>Insea</a:t>
            </a:r>
            <a:r>
              <a:rPr lang="tr-TR" dirty="0">
                <a:solidFill>
                  <a:srgbClr val="000000"/>
                </a:solidFill>
                <a:latin typeface="Times New Roman" panose="02020603050405020304" pitchFamily="18" charset="0"/>
              </a:rPr>
              <a:t> 2023 </a:t>
            </a:r>
            <a:r>
              <a:rPr lang="tr-TR" dirty="0" smtClean="0">
                <a:solidFill>
                  <a:srgbClr val="000000"/>
                </a:solidFill>
                <a:latin typeface="Times New Roman" panose="02020603050405020304" pitchFamily="18" charset="0"/>
              </a:rPr>
              <a:t>Kongresi 04-08 Eylül 2023</a:t>
            </a:r>
            <a:r>
              <a:rPr lang="tr-TR" dirty="0" smtClean="0"/>
              <a:t> </a:t>
            </a:r>
            <a:endParaRPr lang="tr-TR" dirty="0"/>
          </a:p>
        </p:txBody>
      </p:sp>
      <p:pic>
        <p:nvPicPr>
          <p:cNvPr id="8" name="Resim 7"/>
          <p:cNvPicPr>
            <a:picLocks noChangeAspect="1"/>
          </p:cNvPicPr>
          <p:nvPr/>
        </p:nvPicPr>
        <p:blipFill>
          <a:blip r:embed="rId2"/>
          <a:stretch>
            <a:fillRect/>
          </a:stretch>
        </p:blipFill>
        <p:spPr>
          <a:xfrm>
            <a:off x="548182" y="878774"/>
            <a:ext cx="3853815" cy="2891394"/>
          </a:xfrm>
          <a:prstGeom prst="rect">
            <a:avLst/>
          </a:prstGeom>
        </p:spPr>
      </p:pic>
      <p:pic>
        <p:nvPicPr>
          <p:cNvPr id="9" name="Resim 8"/>
          <p:cNvPicPr>
            <a:picLocks noChangeAspect="1"/>
          </p:cNvPicPr>
          <p:nvPr/>
        </p:nvPicPr>
        <p:blipFill>
          <a:blip r:embed="rId3"/>
          <a:stretch>
            <a:fillRect/>
          </a:stretch>
        </p:blipFill>
        <p:spPr>
          <a:xfrm>
            <a:off x="4541075" y="973777"/>
            <a:ext cx="3161805" cy="4215740"/>
          </a:xfrm>
          <a:prstGeom prst="rect">
            <a:avLst/>
          </a:prstGeom>
        </p:spPr>
      </p:pic>
      <p:pic>
        <p:nvPicPr>
          <p:cNvPr id="10" name="Resim 9"/>
          <p:cNvPicPr>
            <a:picLocks noChangeAspect="1"/>
          </p:cNvPicPr>
          <p:nvPr/>
        </p:nvPicPr>
        <p:blipFill>
          <a:blip r:embed="rId4"/>
          <a:stretch>
            <a:fillRect/>
          </a:stretch>
        </p:blipFill>
        <p:spPr>
          <a:xfrm>
            <a:off x="8020545" y="973777"/>
            <a:ext cx="3161804" cy="4215739"/>
          </a:xfrm>
          <a:prstGeom prst="rect">
            <a:avLst/>
          </a:prstGeom>
        </p:spPr>
      </p:pic>
    </p:spTree>
    <p:extLst>
      <p:ext uri="{BB962C8B-B14F-4D97-AF65-F5344CB8AC3E}">
        <p14:creationId xmlns:p14="http://schemas.microsoft.com/office/powerpoint/2010/main" val="1201696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146508" y="513525"/>
            <a:ext cx="6311984" cy="369332"/>
          </a:xfrm>
          <a:prstGeom prst="rect">
            <a:avLst/>
          </a:prstGeom>
        </p:spPr>
        <p:txBody>
          <a:bodyPr wrap="none">
            <a:spAutoFit/>
          </a:bodyPr>
          <a:lstStyle/>
          <a:p>
            <a:r>
              <a:rPr lang="tr-TR" dirty="0">
                <a:solidFill>
                  <a:srgbClr val="000000"/>
                </a:solidFill>
                <a:latin typeface="Times New Roman" panose="02020603050405020304" pitchFamily="18" charset="0"/>
              </a:rPr>
              <a:t>Tıp Öğrenci Kongresi 3. Ulusal, 1. </a:t>
            </a:r>
            <a:r>
              <a:rPr lang="tr-TR" dirty="0" smtClean="0">
                <a:solidFill>
                  <a:srgbClr val="000000"/>
                </a:solidFill>
                <a:latin typeface="Times New Roman" panose="02020603050405020304" pitchFamily="18" charset="0"/>
              </a:rPr>
              <a:t>Uluslararası Sergi  13.10.2023</a:t>
            </a:r>
            <a:r>
              <a:rPr lang="tr-TR" dirty="0" smtClean="0"/>
              <a:t> </a:t>
            </a:r>
            <a:endParaRPr lang="tr-TR" dirty="0"/>
          </a:p>
        </p:txBody>
      </p:sp>
      <p:sp>
        <p:nvSpPr>
          <p:cNvPr id="5" name="Dikdörtgen 4"/>
          <p:cNvSpPr/>
          <p:nvPr/>
        </p:nvSpPr>
        <p:spPr>
          <a:xfrm>
            <a:off x="1496952" y="4457317"/>
            <a:ext cx="8684821" cy="1908215"/>
          </a:xfrm>
          <a:prstGeom prst="rect">
            <a:avLst/>
          </a:prstGeom>
        </p:spPr>
        <p:txBody>
          <a:bodyPr wrap="square">
            <a:spAutoFit/>
          </a:bodyPr>
          <a:lstStyle/>
          <a:p>
            <a:r>
              <a:rPr lang="tr-TR" dirty="0"/>
              <a:t>Çanakkale  </a:t>
            </a:r>
            <a:r>
              <a:rPr lang="tr-TR" dirty="0" err="1"/>
              <a:t>Onsekiz</a:t>
            </a:r>
            <a:r>
              <a:rPr lang="tr-TR" dirty="0"/>
              <a:t>  Mart  Üniversitesi  (ÇOMÜ)  Tıp  Fakültesi Öğrencileri tarafından 13-15  Ekim  2023  tarihlerinde İÇDAŞ Kara Yusuf Kongre  Merkezinde  “3.  Ulusal  1.  Uluslararası  Tıp  Öğrenci Kongresi"  düzenlenmiştir.  Çanakkale Seramikleri Araştırma Geliştirme ve Uygulama Merkezi olarak katılım sağladığımız “Geleneksel Çanakkale Seramikleri” sergisi, İÇDAŞ Kongre merkezinde gerçekleştirildi </a:t>
            </a:r>
            <a:endParaRPr lang="tr-TR" dirty="0" smtClean="0"/>
          </a:p>
          <a:p>
            <a:r>
              <a:rPr lang="tr-TR" sz="1400" dirty="0">
                <a:hlinkClick r:id="rId2"/>
              </a:rPr>
              <a:t>https://</a:t>
            </a:r>
            <a:r>
              <a:rPr lang="tr-TR" sz="1400" dirty="0" smtClean="0">
                <a:hlinkClick r:id="rId2"/>
              </a:rPr>
              <a:t>casem.comu.edu.tr/arsiv/haberler/3-ulusal-1uluslararasi-tip-ogrenci-kongresi-etkinl-r92.html</a:t>
            </a:r>
            <a:endParaRPr lang="tr-TR" sz="1400" dirty="0" smtClean="0"/>
          </a:p>
          <a:p>
            <a:endParaRPr lang="tr-TR" sz="1400" dirty="0"/>
          </a:p>
        </p:txBody>
      </p:sp>
      <p:pic>
        <p:nvPicPr>
          <p:cNvPr id="6" name="Resim 5"/>
          <p:cNvPicPr>
            <a:picLocks noChangeAspect="1"/>
          </p:cNvPicPr>
          <p:nvPr/>
        </p:nvPicPr>
        <p:blipFill>
          <a:blip r:embed="rId3"/>
          <a:stretch>
            <a:fillRect/>
          </a:stretch>
        </p:blipFill>
        <p:spPr>
          <a:xfrm>
            <a:off x="279728" y="1140031"/>
            <a:ext cx="4750791" cy="3060112"/>
          </a:xfrm>
          <a:prstGeom prst="rect">
            <a:avLst/>
          </a:prstGeom>
        </p:spPr>
      </p:pic>
      <p:pic>
        <p:nvPicPr>
          <p:cNvPr id="7" name="Resim 6"/>
          <p:cNvPicPr>
            <a:picLocks noChangeAspect="1"/>
          </p:cNvPicPr>
          <p:nvPr/>
        </p:nvPicPr>
        <p:blipFill>
          <a:blip r:embed="rId4"/>
          <a:stretch>
            <a:fillRect/>
          </a:stretch>
        </p:blipFill>
        <p:spPr>
          <a:xfrm>
            <a:off x="5687621" y="1140032"/>
            <a:ext cx="4957289" cy="3060112"/>
          </a:xfrm>
          <a:prstGeom prst="rect">
            <a:avLst/>
          </a:prstGeom>
        </p:spPr>
      </p:pic>
    </p:spTree>
    <p:extLst>
      <p:ext uri="{BB962C8B-B14F-4D97-AF65-F5344CB8AC3E}">
        <p14:creationId xmlns:p14="http://schemas.microsoft.com/office/powerpoint/2010/main" val="865522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146508" y="513525"/>
            <a:ext cx="5713424" cy="369332"/>
          </a:xfrm>
          <a:prstGeom prst="rect">
            <a:avLst/>
          </a:prstGeom>
        </p:spPr>
        <p:txBody>
          <a:bodyPr wrap="none">
            <a:spAutoFit/>
          </a:bodyPr>
          <a:lstStyle/>
          <a:p>
            <a:r>
              <a:rPr lang="tr-TR" dirty="0">
                <a:solidFill>
                  <a:srgbClr val="000000"/>
                </a:solidFill>
                <a:latin typeface="Times New Roman" panose="02020603050405020304" pitchFamily="18" charset="0"/>
              </a:rPr>
              <a:t>Tıp Öğrenci Kongresi 3. Ulusal, 1. </a:t>
            </a:r>
            <a:r>
              <a:rPr lang="tr-TR" dirty="0" smtClean="0">
                <a:solidFill>
                  <a:srgbClr val="000000"/>
                </a:solidFill>
                <a:latin typeface="Times New Roman" panose="02020603050405020304" pitchFamily="18" charset="0"/>
              </a:rPr>
              <a:t>Uluslararası 18.10.2023</a:t>
            </a:r>
            <a:r>
              <a:rPr lang="tr-TR" dirty="0" smtClean="0"/>
              <a:t> </a:t>
            </a:r>
            <a:endParaRPr lang="tr-TR" dirty="0"/>
          </a:p>
        </p:txBody>
      </p:sp>
      <p:sp>
        <p:nvSpPr>
          <p:cNvPr id="5" name="Dikdörtgen 4"/>
          <p:cNvSpPr/>
          <p:nvPr/>
        </p:nvSpPr>
        <p:spPr>
          <a:xfrm>
            <a:off x="2418608" y="5837160"/>
            <a:ext cx="6096000" cy="923330"/>
          </a:xfrm>
          <a:prstGeom prst="rect">
            <a:avLst/>
          </a:prstGeom>
        </p:spPr>
        <p:txBody>
          <a:bodyPr>
            <a:spAutoFit/>
          </a:bodyPr>
          <a:lstStyle/>
          <a:p>
            <a:r>
              <a:rPr lang="tr-TR" dirty="0">
                <a:hlinkClick r:id="rId2"/>
              </a:rPr>
              <a:t>https://</a:t>
            </a:r>
            <a:r>
              <a:rPr lang="tr-TR" dirty="0" smtClean="0">
                <a:hlinkClick r:id="rId2"/>
              </a:rPr>
              <a:t>casem.comu.edu.tr/arsiv/haberler/3-ulusal-1uluslararasi-tip-ogrenci-kongresi-etkinl-r92.html</a:t>
            </a:r>
            <a:endParaRPr lang="tr-TR" dirty="0" smtClean="0"/>
          </a:p>
          <a:p>
            <a:endParaRPr lang="tr-TR" dirty="0"/>
          </a:p>
        </p:txBody>
      </p:sp>
      <p:pic>
        <p:nvPicPr>
          <p:cNvPr id="6" name="Resim 5"/>
          <p:cNvPicPr>
            <a:picLocks noChangeAspect="1"/>
          </p:cNvPicPr>
          <p:nvPr/>
        </p:nvPicPr>
        <p:blipFill>
          <a:blip r:embed="rId3"/>
          <a:stretch>
            <a:fillRect/>
          </a:stretch>
        </p:blipFill>
        <p:spPr>
          <a:xfrm>
            <a:off x="1120982" y="973776"/>
            <a:ext cx="3047257" cy="4063009"/>
          </a:xfrm>
          <a:prstGeom prst="rect">
            <a:avLst/>
          </a:prstGeom>
        </p:spPr>
      </p:pic>
      <p:pic>
        <p:nvPicPr>
          <p:cNvPr id="10242" name="Picture 2" descr="https://cdn.comu.edu.tr/cms/casem/galeri/1091-181020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3368" y="1341912"/>
            <a:ext cx="3194658" cy="369487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cdn.comu.edu.tr/cms/casem/galeri/1093-181020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2716" y="1366137"/>
            <a:ext cx="3534911" cy="367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86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146508" y="513525"/>
            <a:ext cx="5713424" cy="369332"/>
          </a:xfrm>
          <a:prstGeom prst="rect">
            <a:avLst/>
          </a:prstGeom>
        </p:spPr>
        <p:txBody>
          <a:bodyPr wrap="none">
            <a:spAutoFit/>
          </a:bodyPr>
          <a:lstStyle/>
          <a:p>
            <a:r>
              <a:rPr lang="tr-TR" dirty="0">
                <a:solidFill>
                  <a:srgbClr val="000000"/>
                </a:solidFill>
                <a:latin typeface="Times New Roman" panose="02020603050405020304" pitchFamily="18" charset="0"/>
              </a:rPr>
              <a:t>Tıp Öğrenci Kongresi 3. Ulusal, 1. </a:t>
            </a:r>
            <a:r>
              <a:rPr lang="tr-TR" dirty="0" smtClean="0">
                <a:solidFill>
                  <a:srgbClr val="000000"/>
                </a:solidFill>
                <a:latin typeface="Times New Roman" panose="02020603050405020304" pitchFamily="18" charset="0"/>
              </a:rPr>
              <a:t>Uluslararası 18.10.2023</a:t>
            </a:r>
            <a:r>
              <a:rPr lang="tr-TR" dirty="0" smtClean="0"/>
              <a:t> </a:t>
            </a:r>
            <a:endParaRPr lang="tr-TR" dirty="0"/>
          </a:p>
        </p:txBody>
      </p:sp>
      <p:sp>
        <p:nvSpPr>
          <p:cNvPr id="5" name="Dikdörtgen 4"/>
          <p:cNvSpPr/>
          <p:nvPr/>
        </p:nvSpPr>
        <p:spPr>
          <a:xfrm>
            <a:off x="5735781" y="1412082"/>
            <a:ext cx="5284519" cy="3416320"/>
          </a:xfrm>
          <a:prstGeom prst="rect">
            <a:avLst/>
          </a:prstGeom>
        </p:spPr>
        <p:txBody>
          <a:bodyPr wrap="square">
            <a:spAutoFit/>
          </a:bodyPr>
          <a:lstStyle/>
          <a:p>
            <a:pPr algn="just"/>
            <a:r>
              <a:rPr lang="tr-TR" dirty="0">
                <a:solidFill>
                  <a:srgbClr val="333333"/>
                </a:solidFill>
                <a:latin typeface="Source Sans Pro"/>
              </a:rPr>
              <a:t>Çanakkale  </a:t>
            </a:r>
            <a:r>
              <a:rPr lang="tr-TR" dirty="0" err="1">
                <a:solidFill>
                  <a:srgbClr val="333333"/>
                </a:solidFill>
                <a:latin typeface="Source Sans Pro"/>
              </a:rPr>
              <a:t>Onsekiz</a:t>
            </a:r>
            <a:r>
              <a:rPr lang="tr-TR" dirty="0">
                <a:solidFill>
                  <a:srgbClr val="333333"/>
                </a:solidFill>
                <a:latin typeface="Source Sans Pro"/>
              </a:rPr>
              <a:t>  Mart  Üniversitesi  (ÇOMÜ)  Tıp  Fakültesi  Öğrencileri, ÇOMÜ  Tıp Fakültesi Dekanlığı ve ÇOMÜ Rektörlüğü himayelerinde 13-15  Ekim  2023  tarihlerinde İÇDAŞ Kara Yusuf Kongre  Merkezinde  “3.  Ulusal  1.  Uluslararası  Tıp  Öğrenci Kongresi"  düzenlenmiştir.</a:t>
            </a:r>
          </a:p>
          <a:p>
            <a:pPr algn="just"/>
            <a:r>
              <a:rPr lang="tr-TR" dirty="0">
                <a:solidFill>
                  <a:srgbClr val="333333"/>
                </a:solidFill>
                <a:latin typeface="Source Sans Pro"/>
              </a:rPr>
              <a:t> Çanakkale Seramikleri Araştırma Geliştirme ve Uygulama Merkezi olarak katılım sağladığımız “Geleneksel Çanakkale Seramikleri” sergisi, İÇDAŞ Kongre merkezinde ve “Toprakta Saklı Anlatılar” seramik uygulama atölyesi (Workshop) etkinlikleri, TROYA Müzesinde gerçekleştirildi.</a:t>
            </a:r>
            <a:endParaRPr lang="tr-TR" b="0" i="0" dirty="0">
              <a:solidFill>
                <a:srgbClr val="333333"/>
              </a:solidFill>
              <a:effectLst/>
              <a:latin typeface="Source Sans Pro"/>
            </a:endParaRPr>
          </a:p>
        </p:txBody>
      </p:sp>
      <p:pic>
        <p:nvPicPr>
          <p:cNvPr id="11266" name="Picture 2" descr="https://cdn.comu.edu.tr/cms/casem/galeri/1085-181020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773" y="1211283"/>
            <a:ext cx="3951445" cy="5268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689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307484" y="192892"/>
            <a:ext cx="5509200" cy="369332"/>
          </a:xfrm>
          <a:prstGeom prst="rect">
            <a:avLst/>
          </a:prstGeom>
        </p:spPr>
        <p:txBody>
          <a:bodyPr wrap="none">
            <a:spAutoFit/>
          </a:bodyPr>
          <a:lstStyle/>
          <a:p>
            <a:r>
              <a:rPr lang="tr-TR" dirty="0">
                <a:solidFill>
                  <a:srgbClr val="000000"/>
                </a:solidFill>
                <a:latin typeface="Times New Roman" panose="02020603050405020304" pitchFamily="18" charset="0"/>
              </a:rPr>
              <a:t>Yaşayan İnsan  Hazinesi İsmail BÜTÜN </a:t>
            </a:r>
            <a:r>
              <a:rPr lang="tr-TR" dirty="0" smtClean="0">
                <a:solidFill>
                  <a:srgbClr val="000000"/>
                </a:solidFill>
                <a:latin typeface="Times New Roman" panose="02020603050405020304" pitchFamily="18" charset="0"/>
              </a:rPr>
              <a:t>usta 19.10.2023 </a:t>
            </a:r>
            <a:endParaRPr lang="tr-TR" dirty="0"/>
          </a:p>
        </p:txBody>
      </p:sp>
      <p:pic>
        <p:nvPicPr>
          <p:cNvPr id="8" name="Resim 7"/>
          <p:cNvPicPr>
            <a:picLocks noChangeAspect="1"/>
          </p:cNvPicPr>
          <p:nvPr/>
        </p:nvPicPr>
        <p:blipFill>
          <a:blip r:embed="rId2"/>
          <a:stretch>
            <a:fillRect/>
          </a:stretch>
        </p:blipFill>
        <p:spPr>
          <a:xfrm>
            <a:off x="631309" y="807522"/>
            <a:ext cx="5183377" cy="3206338"/>
          </a:xfrm>
          <a:prstGeom prst="rect">
            <a:avLst/>
          </a:prstGeom>
        </p:spPr>
      </p:pic>
      <p:sp>
        <p:nvSpPr>
          <p:cNvPr id="11" name="Dikdörtgen 10"/>
          <p:cNvSpPr/>
          <p:nvPr/>
        </p:nvSpPr>
        <p:spPr>
          <a:xfrm>
            <a:off x="6131569" y="807522"/>
            <a:ext cx="5268743" cy="5909310"/>
          </a:xfrm>
          <a:prstGeom prst="rect">
            <a:avLst/>
          </a:prstGeom>
        </p:spPr>
        <p:txBody>
          <a:bodyPr wrap="square">
            <a:spAutoFit/>
          </a:bodyPr>
          <a:lstStyle/>
          <a:p>
            <a:r>
              <a:rPr lang="tr-TR" dirty="0"/>
              <a:t>Somut Olmayan Kültürel Miras Kapsamında Geleneksel Çanakkale Seramikleri -TÜBİTAK Projesi çalışmaları devam ediyor.</a:t>
            </a:r>
          </a:p>
          <a:p>
            <a:r>
              <a:rPr lang="tr-TR" dirty="0" smtClean="0"/>
              <a:t>Üniversitemiz </a:t>
            </a:r>
            <a:r>
              <a:rPr lang="tr-TR" dirty="0"/>
              <a:t>Turizm Fakültesi Öğretim Üyesi </a:t>
            </a:r>
            <a:r>
              <a:rPr lang="tr-TR" dirty="0" err="1"/>
              <a:t>Prtof.Dr</a:t>
            </a:r>
            <a:r>
              <a:rPr lang="tr-TR" dirty="0"/>
              <a:t>. Tülay </a:t>
            </a:r>
            <a:r>
              <a:rPr lang="tr-TR" dirty="0" err="1"/>
              <a:t>GÜZEL'in</a:t>
            </a:r>
            <a:r>
              <a:rPr lang="tr-TR" dirty="0"/>
              <a:t> proje </a:t>
            </a:r>
            <a:r>
              <a:rPr lang="tr-TR" dirty="0" err="1"/>
              <a:t>Koordinatölüünü</a:t>
            </a:r>
            <a:r>
              <a:rPr lang="tr-TR" dirty="0"/>
              <a:t> yaptığı TÜBİTAK - "Somut Olmayan Kültürel Miras Kapsamında Geleneksel Çanakkale Seramiklerinin Değerlendirilmesi ve </a:t>
            </a:r>
            <a:r>
              <a:rPr lang="tr-TR" dirty="0" err="1"/>
              <a:t>Turizim</a:t>
            </a:r>
            <a:r>
              <a:rPr lang="tr-TR" dirty="0"/>
              <a:t> Açısından geliştirilmesi" konulu proje çalışmaları devam ediyor.</a:t>
            </a:r>
          </a:p>
          <a:p>
            <a:r>
              <a:rPr lang="tr-TR" dirty="0" smtClean="0"/>
              <a:t>Geleneksel </a:t>
            </a:r>
            <a:r>
              <a:rPr lang="tr-TR" dirty="0"/>
              <a:t>Çanakkale Seramiklerinin en eski ustalarından olan ve Yaşayan İnsan Hazineleri" ödüllü İsmail BÜTÜN usta ile yapılan söyleşi Çanakkale Seramikleri Araştırma Geliştirme ve Uygulama Merkezinde yapılmıştır. </a:t>
            </a:r>
          </a:p>
          <a:p>
            <a:r>
              <a:rPr lang="tr-TR" dirty="0" smtClean="0"/>
              <a:t>Proje </a:t>
            </a:r>
            <a:r>
              <a:rPr lang="tr-TR" dirty="0"/>
              <a:t>çalışmaları kapsamında oluşturulan belgesel ve kitap için çok değerli tecrübelerini paylaşan ustamızın video çekimlerinin yapıldığı bu etkinlikte, merkezimiz Müdür Yardımcıları </a:t>
            </a:r>
            <a:r>
              <a:rPr lang="tr-TR" dirty="0" err="1"/>
              <a:t>Öğr.Gör</a:t>
            </a:r>
            <a:r>
              <a:rPr lang="tr-TR" dirty="0"/>
              <a:t>. Necmi TEKİN ve </a:t>
            </a:r>
            <a:r>
              <a:rPr lang="tr-TR" dirty="0" err="1"/>
              <a:t>Öğr.Gör</a:t>
            </a:r>
            <a:r>
              <a:rPr lang="tr-TR" dirty="0"/>
              <a:t>. Necati IŞIK tarafından da ÇASEM ve Geleneksel Çanakkale Seramiklerinin üretimi konusunda bilgiler verilmiştir.</a:t>
            </a:r>
          </a:p>
        </p:txBody>
      </p:sp>
    </p:spTree>
    <p:extLst>
      <p:ext uri="{BB962C8B-B14F-4D97-AF65-F5344CB8AC3E}">
        <p14:creationId xmlns:p14="http://schemas.microsoft.com/office/powerpoint/2010/main" val="1164396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606382" y="1267472"/>
            <a:ext cx="5590963" cy="3732039"/>
          </a:xfrm>
          <a:prstGeom prst="rect">
            <a:avLst/>
          </a:prstGeom>
        </p:spPr>
      </p:pic>
      <p:sp>
        <p:nvSpPr>
          <p:cNvPr id="5" name="Dikdörtgen 4"/>
          <p:cNvSpPr/>
          <p:nvPr/>
        </p:nvSpPr>
        <p:spPr>
          <a:xfrm>
            <a:off x="1456706" y="5654509"/>
            <a:ext cx="6096000" cy="923330"/>
          </a:xfrm>
          <a:prstGeom prst="rect">
            <a:avLst/>
          </a:prstGeom>
        </p:spPr>
        <p:txBody>
          <a:bodyPr>
            <a:spAutoFit/>
          </a:bodyPr>
          <a:lstStyle/>
          <a:p>
            <a:r>
              <a:rPr lang="tr-TR" dirty="0">
                <a:hlinkClick r:id="rId3"/>
              </a:rPr>
              <a:t>https://</a:t>
            </a:r>
            <a:r>
              <a:rPr lang="tr-TR" dirty="0" smtClean="0">
                <a:hlinkClick r:id="rId3"/>
              </a:rPr>
              <a:t>casem.comu.edu.tr/arsiv/haberler/somut-olmayan-kulturel-miras-kapsaminda-geleneksel-r94.html</a:t>
            </a:r>
            <a:endParaRPr lang="tr-TR" dirty="0" smtClean="0"/>
          </a:p>
          <a:p>
            <a:endParaRPr lang="tr-TR" dirty="0"/>
          </a:p>
        </p:txBody>
      </p:sp>
      <p:sp>
        <p:nvSpPr>
          <p:cNvPr id="6" name="Dikdörtgen 5"/>
          <p:cNvSpPr/>
          <p:nvPr/>
        </p:nvSpPr>
        <p:spPr>
          <a:xfrm>
            <a:off x="3307484" y="192892"/>
            <a:ext cx="5509200" cy="369332"/>
          </a:xfrm>
          <a:prstGeom prst="rect">
            <a:avLst/>
          </a:prstGeom>
        </p:spPr>
        <p:txBody>
          <a:bodyPr wrap="none">
            <a:spAutoFit/>
          </a:bodyPr>
          <a:lstStyle/>
          <a:p>
            <a:r>
              <a:rPr lang="tr-TR" dirty="0">
                <a:solidFill>
                  <a:srgbClr val="000000"/>
                </a:solidFill>
                <a:latin typeface="Times New Roman" panose="02020603050405020304" pitchFamily="18" charset="0"/>
              </a:rPr>
              <a:t>Yaşayan İnsan  Hazinesi İsmail BÜTÜN </a:t>
            </a:r>
            <a:r>
              <a:rPr lang="tr-TR" dirty="0" smtClean="0">
                <a:solidFill>
                  <a:srgbClr val="000000"/>
                </a:solidFill>
                <a:latin typeface="Times New Roman" panose="02020603050405020304" pitchFamily="18" charset="0"/>
              </a:rPr>
              <a:t>usta 19.10.2023 </a:t>
            </a:r>
            <a:endParaRPr lang="tr-TR" dirty="0"/>
          </a:p>
        </p:txBody>
      </p:sp>
      <p:pic>
        <p:nvPicPr>
          <p:cNvPr id="9" name="Resim 8"/>
          <p:cNvPicPr>
            <a:picLocks noChangeAspect="1"/>
          </p:cNvPicPr>
          <p:nvPr/>
        </p:nvPicPr>
        <p:blipFill>
          <a:blip r:embed="rId4"/>
          <a:stretch>
            <a:fillRect/>
          </a:stretch>
        </p:blipFill>
        <p:spPr>
          <a:xfrm>
            <a:off x="7220197" y="909443"/>
            <a:ext cx="3558800" cy="4745066"/>
          </a:xfrm>
          <a:prstGeom prst="rect">
            <a:avLst/>
          </a:prstGeom>
        </p:spPr>
      </p:pic>
    </p:spTree>
    <p:extLst>
      <p:ext uri="{BB962C8B-B14F-4D97-AF65-F5344CB8AC3E}">
        <p14:creationId xmlns:p14="http://schemas.microsoft.com/office/powerpoint/2010/main" val="2616620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346555" y="394772"/>
            <a:ext cx="3956532" cy="369332"/>
          </a:xfrm>
          <a:prstGeom prst="rect">
            <a:avLst/>
          </a:prstGeom>
        </p:spPr>
        <p:txBody>
          <a:bodyPr wrap="none">
            <a:spAutoFit/>
          </a:bodyPr>
          <a:lstStyle/>
          <a:p>
            <a:r>
              <a:rPr lang="tr-TR" dirty="0">
                <a:solidFill>
                  <a:srgbClr val="000000"/>
                </a:solidFill>
                <a:latin typeface="Times New Roman" panose="02020603050405020304" pitchFamily="18" charset="0"/>
              </a:rPr>
              <a:t>ÇASEM  100.yıl Etkinlikleri</a:t>
            </a:r>
            <a:r>
              <a:rPr lang="tr-TR" dirty="0"/>
              <a:t> </a:t>
            </a:r>
            <a:r>
              <a:rPr lang="tr-TR" dirty="0" smtClean="0"/>
              <a:t>28.10.2023</a:t>
            </a:r>
            <a:endParaRPr lang="tr-TR" dirty="0"/>
          </a:p>
        </p:txBody>
      </p:sp>
      <p:sp>
        <p:nvSpPr>
          <p:cNvPr id="5" name="Dikdörtgen 4"/>
          <p:cNvSpPr/>
          <p:nvPr/>
        </p:nvSpPr>
        <p:spPr>
          <a:xfrm>
            <a:off x="1991096" y="5777783"/>
            <a:ext cx="6096000" cy="923330"/>
          </a:xfrm>
          <a:prstGeom prst="rect">
            <a:avLst/>
          </a:prstGeom>
        </p:spPr>
        <p:txBody>
          <a:bodyPr>
            <a:spAutoFit/>
          </a:bodyPr>
          <a:lstStyle/>
          <a:p>
            <a:r>
              <a:rPr lang="tr-TR" dirty="0">
                <a:hlinkClick r:id="rId2"/>
              </a:rPr>
              <a:t>https://</a:t>
            </a:r>
            <a:r>
              <a:rPr lang="tr-TR" dirty="0" smtClean="0">
                <a:hlinkClick r:id="rId2"/>
              </a:rPr>
              <a:t>casem.comu.edu.tr/arsiv/haberler/comlekci-tornasi-calistayi-ve-100-yil-etkinlikleri-r96.html</a:t>
            </a:r>
            <a:endParaRPr lang="tr-TR" dirty="0" smtClean="0"/>
          </a:p>
          <a:p>
            <a:endParaRPr lang="tr-TR" dirty="0"/>
          </a:p>
        </p:txBody>
      </p:sp>
      <p:pic>
        <p:nvPicPr>
          <p:cNvPr id="6" name="Resim 5"/>
          <p:cNvPicPr>
            <a:picLocks noChangeAspect="1"/>
          </p:cNvPicPr>
          <p:nvPr/>
        </p:nvPicPr>
        <p:blipFill>
          <a:blip r:embed="rId3"/>
          <a:stretch>
            <a:fillRect/>
          </a:stretch>
        </p:blipFill>
        <p:spPr>
          <a:xfrm>
            <a:off x="835974" y="890649"/>
            <a:ext cx="4295783" cy="4282230"/>
          </a:xfrm>
          <a:prstGeom prst="rect">
            <a:avLst/>
          </a:prstGeom>
        </p:spPr>
      </p:pic>
      <p:sp>
        <p:nvSpPr>
          <p:cNvPr id="7" name="Dikdörtgen 6"/>
          <p:cNvSpPr/>
          <p:nvPr/>
        </p:nvSpPr>
        <p:spPr>
          <a:xfrm>
            <a:off x="5482441" y="1047951"/>
            <a:ext cx="6096000" cy="3693319"/>
          </a:xfrm>
          <a:prstGeom prst="rect">
            <a:avLst/>
          </a:prstGeom>
        </p:spPr>
        <p:txBody>
          <a:bodyPr>
            <a:spAutoFit/>
          </a:bodyPr>
          <a:lstStyle/>
          <a:p>
            <a:pPr algn="just"/>
            <a:r>
              <a:rPr lang="tr-TR" dirty="0">
                <a:solidFill>
                  <a:srgbClr val="333333"/>
                </a:solidFill>
                <a:latin typeface="Source Sans Pro"/>
              </a:rPr>
              <a:t> Çanakkale </a:t>
            </a:r>
            <a:r>
              <a:rPr lang="tr-TR" dirty="0" err="1">
                <a:solidFill>
                  <a:srgbClr val="333333"/>
                </a:solidFill>
                <a:latin typeface="Source Sans Pro"/>
              </a:rPr>
              <a:t>Onsekiz</a:t>
            </a:r>
            <a:r>
              <a:rPr lang="tr-TR" dirty="0">
                <a:solidFill>
                  <a:srgbClr val="333333"/>
                </a:solidFill>
                <a:latin typeface="Source Sans Pro"/>
              </a:rPr>
              <a:t> Mart Üniversitesi, Çanakkale Seramikleri Araştırma Geliştirme ve Uygulama </a:t>
            </a:r>
            <a:r>
              <a:rPr lang="tr-TR" dirty="0" err="1">
                <a:solidFill>
                  <a:srgbClr val="333333"/>
                </a:solidFill>
                <a:latin typeface="Source Sans Pro"/>
              </a:rPr>
              <a:t>Mewrkezi</a:t>
            </a:r>
            <a:r>
              <a:rPr lang="tr-TR" dirty="0">
                <a:solidFill>
                  <a:srgbClr val="333333"/>
                </a:solidFill>
                <a:latin typeface="Source Sans Pro"/>
              </a:rPr>
              <a:t> (ÇASEM)’in de katıldığı, Cumhuriyetimizin 100. Yılı kapsamında dış paydaş Çanakkale Belediyesi’nin desteği ve </a:t>
            </a:r>
            <a:r>
              <a:rPr lang="tr-TR" dirty="0" err="1">
                <a:solidFill>
                  <a:srgbClr val="333333"/>
                </a:solidFill>
                <a:latin typeface="Source Sans Pro"/>
              </a:rPr>
              <a:t>Kaleseramik</a:t>
            </a:r>
            <a:r>
              <a:rPr lang="tr-TR" dirty="0">
                <a:solidFill>
                  <a:srgbClr val="333333"/>
                </a:solidFill>
                <a:latin typeface="Source Sans Pro"/>
              </a:rPr>
              <a:t> Atölyesi </a:t>
            </a:r>
            <a:r>
              <a:rPr lang="tr-TR" dirty="0" err="1">
                <a:solidFill>
                  <a:srgbClr val="333333"/>
                </a:solidFill>
                <a:latin typeface="Source Sans Pro"/>
              </a:rPr>
              <a:t>nin</a:t>
            </a:r>
            <a:r>
              <a:rPr lang="tr-TR" dirty="0">
                <a:solidFill>
                  <a:srgbClr val="333333"/>
                </a:solidFill>
                <a:latin typeface="Source Sans Pro"/>
              </a:rPr>
              <a:t> de katılım sağladığı sanat etkinlikleri 28 EKİM 2023 Cumartesi günü Karina Deniz Kültürü Merkezinde gerçekleştirildi.</a:t>
            </a:r>
          </a:p>
          <a:p>
            <a:pPr algn="just"/>
            <a:r>
              <a:rPr lang="tr-TR" dirty="0">
                <a:solidFill>
                  <a:srgbClr val="333333"/>
                </a:solidFill>
                <a:latin typeface="Source Sans Pro"/>
              </a:rPr>
              <a:t>Üniversitemiz Güzel Sanatlar Fakültesi, El Sanatları Araştırma ve Uygulama Merkezi ve Çanakkale Seramikleri Araştırma Geliştirme ve Uygulama Merkezimizin katıldığı sanat etkinliklerinde,  ÇASEM  “100. Yıl Çömlekçi </a:t>
            </a:r>
            <a:r>
              <a:rPr lang="tr-TR" dirty="0" err="1">
                <a:solidFill>
                  <a:srgbClr val="333333"/>
                </a:solidFill>
                <a:latin typeface="Source Sans Pro"/>
              </a:rPr>
              <a:t>Çalıştayı”na</a:t>
            </a:r>
            <a:r>
              <a:rPr lang="tr-TR" dirty="0">
                <a:solidFill>
                  <a:srgbClr val="333333"/>
                </a:solidFill>
                <a:latin typeface="Source Sans Pro"/>
              </a:rPr>
              <a:t>  Cumhuriyetin çocuklarının ilgisi  görülmeye değerdi..</a:t>
            </a:r>
            <a:endParaRPr lang="tr-TR" b="0" i="0" dirty="0">
              <a:solidFill>
                <a:srgbClr val="333333"/>
              </a:solidFill>
              <a:effectLst/>
              <a:latin typeface="Source Sans Pro"/>
            </a:endParaRPr>
          </a:p>
        </p:txBody>
      </p:sp>
    </p:spTree>
    <p:extLst>
      <p:ext uri="{BB962C8B-B14F-4D97-AF65-F5344CB8AC3E}">
        <p14:creationId xmlns:p14="http://schemas.microsoft.com/office/powerpoint/2010/main" val="3595342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1250731" y="201057"/>
            <a:ext cx="9669518" cy="647700"/>
          </a:xfrm>
          <a:prstGeom prst="rect">
            <a:avLst/>
          </a:prstGeom>
        </p:spPr>
      </p:pic>
      <p:graphicFrame>
        <p:nvGraphicFramePr>
          <p:cNvPr id="6" name="Tablo 5"/>
          <p:cNvGraphicFramePr>
            <a:graphicFrameLocks noGrp="1"/>
          </p:cNvGraphicFramePr>
          <p:nvPr>
            <p:extLst>
              <p:ext uri="{D42A27DB-BD31-4B8C-83A1-F6EECF244321}">
                <p14:modId xmlns:p14="http://schemas.microsoft.com/office/powerpoint/2010/main" val="207750370"/>
              </p:ext>
            </p:extLst>
          </p:nvPr>
        </p:nvGraphicFramePr>
        <p:xfrm>
          <a:off x="795647" y="848756"/>
          <a:ext cx="11091553" cy="5328207"/>
        </p:xfrm>
        <a:graphic>
          <a:graphicData uri="http://schemas.openxmlformats.org/drawingml/2006/table">
            <a:tbl>
              <a:tblPr firstRow="1" firstCol="1" bandRow="1"/>
              <a:tblGrid>
                <a:gridCol w="329701">
                  <a:extLst>
                    <a:ext uri="{9D8B030D-6E8A-4147-A177-3AD203B41FA5}">
                      <a16:colId xmlns:a16="http://schemas.microsoft.com/office/drawing/2014/main" val="2161087717"/>
                    </a:ext>
                  </a:extLst>
                </a:gridCol>
                <a:gridCol w="501718">
                  <a:extLst>
                    <a:ext uri="{9D8B030D-6E8A-4147-A177-3AD203B41FA5}">
                      <a16:colId xmlns:a16="http://schemas.microsoft.com/office/drawing/2014/main" val="1764218069"/>
                    </a:ext>
                  </a:extLst>
                </a:gridCol>
                <a:gridCol w="745410">
                  <a:extLst>
                    <a:ext uri="{9D8B030D-6E8A-4147-A177-3AD203B41FA5}">
                      <a16:colId xmlns:a16="http://schemas.microsoft.com/office/drawing/2014/main" val="214313512"/>
                    </a:ext>
                  </a:extLst>
                </a:gridCol>
                <a:gridCol w="1017770">
                  <a:extLst>
                    <a:ext uri="{9D8B030D-6E8A-4147-A177-3AD203B41FA5}">
                      <a16:colId xmlns:a16="http://schemas.microsoft.com/office/drawing/2014/main" val="915221871"/>
                    </a:ext>
                  </a:extLst>
                </a:gridCol>
                <a:gridCol w="1046441">
                  <a:extLst>
                    <a:ext uri="{9D8B030D-6E8A-4147-A177-3AD203B41FA5}">
                      <a16:colId xmlns:a16="http://schemas.microsoft.com/office/drawing/2014/main" val="4269082172"/>
                    </a:ext>
                  </a:extLst>
                </a:gridCol>
                <a:gridCol w="1103780">
                  <a:extLst>
                    <a:ext uri="{9D8B030D-6E8A-4147-A177-3AD203B41FA5}">
                      <a16:colId xmlns:a16="http://schemas.microsoft.com/office/drawing/2014/main" val="639132647"/>
                    </a:ext>
                  </a:extLst>
                </a:gridCol>
                <a:gridCol w="458714">
                  <a:extLst>
                    <a:ext uri="{9D8B030D-6E8A-4147-A177-3AD203B41FA5}">
                      <a16:colId xmlns:a16="http://schemas.microsoft.com/office/drawing/2014/main" val="955652606"/>
                    </a:ext>
                  </a:extLst>
                </a:gridCol>
                <a:gridCol w="415710">
                  <a:extLst>
                    <a:ext uri="{9D8B030D-6E8A-4147-A177-3AD203B41FA5}">
                      <a16:colId xmlns:a16="http://schemas.microsoft.com/office/drawing/2014/main" val="3195622619"/>
                    </a:ext>
                  </a:extLst>
                </a:gridCol>
                <a:gridCol w="516052">
                  <a:extLst>
                    <a:ext uri="{9D8B030D-6E8A-4147-A177-3AD203B41FA5}">
                      <a16:colId xmlns:a16="http://schemas.microsoft.com/office/drawing/2014/main" val="4088735688"/>
                    </a:ext>
                  </a:extLst>
                </a:gridCol>
                <a:gridCol w="4956257">
                  <a:extLst>
                    <a:ext uri="{9D8B030D-6E8A-4147-A177-3AD203B41FA5}">
                      <a16:colId xmlns:a16="http://schemas.microsoft.com/office/drawing/2014/main" val="4053361117"/>
                    </a:ext>
                  </a:extLst>
                </a:gridCol>
              </a:tblGrid>
              <a:tr h="2112178">
                <a:tc>
                  <a:txBody>
                    <a:bodyPr/>
                    <a:lstStyle/>
                    <a:p>
                      <a:pPr>
                        <a:lnSpc>
                          <a:spcPct val="107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S.N</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ETKİNLİK TARİHİ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ETKİNLİK ADI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ETKİNLİK TÜRÜ (KONGRE/KONFERANS/SEMİNER/ ÇALIŞTAY/TOPLANTI/SERGİ/ ZİYARET   VS.)</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KATILIMCILAR</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PAYDAŞLAR/ ORTAKLAR</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ULUSLAR ARASI/ ULUSAL</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DEZAVANTAJLI GRUP/SOSYAL SORUMLULUK</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PATENT/ FAYDALI MODEL/ TASARIM</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AÇIKLAMA</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923434"/>
                  </a:ext>
                </a:extLst>
              </a:tr>
              <a:tr h="1570865">
                <a:tc>
                  <a:txBody>
                    <a:bodyPr/>
                    <a:lstStyle/>
                    <a:p>
                      <a:pPr algn="ctr">
                        <a:lnSpc>
                          <a:spcPct val="107000"/>
                        </a:lnSpc>
                        <a:spcAft>
                          <a:spcPts val="0"/>
                        </a:spcAft>
                      </a:pPr>
                      <a:r>
                        <a:rPr lang="tr-T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27.01.2023</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Gelibolu BİLSEM Dış paydaş toplantısı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Toplantı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Gelibolu BİLSEM ve ÇASEM Temsilcileri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Gelibolu BİLSEM - ÇASEM</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Yerel</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Gelibolu BİLSEM 8-15 yaş grubu öğrencilerine yönelik, Geleneksel Çanakkale Seramiklerinin tarihsel süreci hakkında öğrencilerin bilgilendirilmesi ve  üretimine ilişkin deneyim kazanmaları hedeflenmektedir.</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5997487"/>
                  </a:ext>
                </a:extLst>
              </a:tr>
              <a:tr h="1645164">
                <a:tc>
                  <a:txBody>
                    <a:bodyPr/>
                    <a:lstStyle/>
                    <a:p>
                      <a:pPr algn="ct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10.03.2023</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"Umut Tohumları" Projesi Dış paydaş toplantısı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Toplantı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Çanakkale'de misafir edilen depremzede ailelerin çocukları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ÇASEMDER-GSF-ÇASEM-ESAM</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Yerel</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Çanakkale’de misafir edilen ve sonraki süreçte yerleşen depremzede çocuklara toprak ve doğanın sağaltım gücü ile profesyonel sanat, müzik ve oyun etkinlikleri düzenleyerek </a:t>
                      </a:r>
                      <a:r>
                        <a:rPr lang="tr-TR" sz="1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psiko</a:t>
                      </a:r>
                      <a:r>
                        <a:rPr lang="tr-TR"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-sosyal destek sağlanması hedeflenmektedir.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451" marR="40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1283465"/>
                  </a:ext>
                </a:extLst>
              </a:tr>
            </a:tbl>
          </a:graphicData>
        </a:graphic>
      </p:graphicFrame>
    </p:spTree>
    <p:extLst>
      <p:ext uri="{BB962C8B-B14F-4D97-AF65-F5344CB8AC3E}">
        <p14:creationId xmlns:p14="http://schemas.microsoft.com/office/powerpoint/2010/main" val="38712491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346555" y="394772"/>
            <a:ext cx="3956532" cy="369332"/>
          </a:xfrm>
          <a:prstGeom prst="rect">
            <a:avLst/>
          </a:prstGeom>
        </p:spPr>
        <p:txBody>
          <a:bodyPr wrap="none">
            <a:spAutoFit/>
          </a:bodyPr>
          <a:lstStyle/>
          <a:p>
            <a:r>
              <a:rPr lang="tr-TR" dirty="0">
                <a:solidFill>
                  <a:srgbClr val="000000"/>
                </a:solidFill>
                <a:latin typeface="Times New Roman" panose="02020603050405020304" pitchFamily="18" charset="0"/>
              </a:rPr>
              <a:t>ÇASEM  100.yıl Etkinlikleri</a:t>
            </a:r>
            <a:r>
              <a:rPr lang="tr-TR" dirty="0"/>
              <a:t> </a:t>
            </a:r>
            <a:r>
              <a:rPr lang="tr-TR" dirty="0" smtClean="0"/>
              <a:t>28.10.2023</a:t>
            </a:r>
            <a:endParaRPr lang="tr-TR" dirty="0"/>
          </a:p>
        </p:txBody>
      </p:sp>
      <p:pic>
        <p:nvPicPr>
          <p:cNvPr id="12290" name="Picture 2" descr="https://cdn.comu.edu.tr/cms/casem/galeri/1103-311020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848" y="985651"/>
            <a:ext cx="2870282" cy="3823855"/>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3"/>
          <a:stretch>
            <a:fillRect/>
          </a:stretch>
        </p:blipFill>
        <p:spPr>
          <a:xfrm>
            <a:off x="4204051" y="985650"/>
            <a:ext cx="3408032" cy="3823855"/>
          </a:xfrm>
          <a:prstGeom prst="rect">
            <a:avLst/>
          </a:prstGeom>
        </p:spPr>
      </p:pic>
      <p:pic>
        <p:nvPicPr>
          <p:cNvPr id="7" name="Resim 6"/>
          <p:cNvPicPr>
            <a:picLocks noChangeAspect="1"/>
          </p:cNvPicPr>
          <p:nvPr/>
        </p:nvPicPr>
        <p:blipFill>
          <a:blip r:embed="rId4"/>
          <a:stretch>
            <a:fillRect/>
          </a:stretch>
        </p:blipFill>
        <p:spPr>
          <a:xfrm>
            <a:off x="8114937" y="1052820"/>
            <a:ext cx="3689513" cy="3689513"/>
          </a:xfrm>
          <a:prstGeom prst="rect">
            <a:avLst/>
          </a:prstGeom>
        </p:spPr>
      </p:pic>
    </p:spTree>
    <p:extLst>
      <p:ext uri="{BB962C8B-B14F-4D97-AF65-F5344CB8AC3E}">
        <p14:creationId xmlns:p14="http://schemas.microsoft.com/office/powerpoint/2010/main" val="251955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526970" y="365126"/>
            <a:ext cx="4108863" cy="513648"/>
          </a:xfrm>
        </p:spPr>
        <p:txBody>
          <a:bodyPr>
            <a:normAutofit fontScale="90000"/>
          </a:bodyPr>
          <a:lstStyle/>
          <a:p>
            <a:pPr algn="ctr"/>
            <a:r>
              <a:rPr lang="tr-TR" sz="2000" dirty="0" smtClean="0"/>
              <a:t>«TOPRAĞIN DİLİ» Seramik ve Ebru </a:t>
            </a:r>
            <a:r>
              <a:rPr lang="tr-TR" sz="2000" dirty="0" err="1" smtClean="0"/>
              <a:t>Çalıştayı</a:t>
            </a:r>
            <a:r>
              <a:rPr lang="tr-TR" sz="2000" dirty="0" smtClean="0"/>
              <a:t>  26.12.2023</a:t>
            </a:r>
            <a:endParaRPr lang="tr-TR" sz="2000" dirty="0"/>
          </a:p>
        </p:txBody>
      </p:sp>
      <p:sp>
        <p:nvSpPr>
          <p:cNvPr id="3" name="İçerik Yer Tutucusu 2"/>
          <p:cNvSpPr>
            <a:spLocks noGrp="1"/>
          </p:cNvSpPr>
          <p:nvPr>
            <p:ph idx="1"/>
          </p:nvPr>
        </p:nvSpPr>
        <p:spPr>
          <a:xfrm>
            <a:off x="5581401" y="1045029"/>
            <a:ext cx="5783285" cy="3408218"/>
          </a:xfrm>
        </p:spPr>
        <p:txBody>
          <a:bodyPr>
            <a:normAutofit fontScale="55000" lnSpcReduction="20000"/>
          </a:bodyPr>
          <a:lstStyle/>
          <a:p>
            <a:endParaRPr lang="tr-TR" sz="1400" dirty="0" smtClean="0"/>
          </a:p>
          <a:p>
            <a:endParaRPr lang="tr-TR" sz="1400" dirty="0"/>
          </a:p>
          <a:p>
            <a:pPr marL="0" indent="0">
              <a:buNone/>
            </a:pPr>
            <a:r>
              <a:rPr lang="tr-TR" sz="2300" dirty="0" smtClean="0"/>
              <a:t>Aşık </a:t>
            </a:r>
            <a:r>
              <a:rPr lang="tr-TR" sz="2300" dirty="0"/>
              <a:t>Veysel 2022 yılında "Vefa" kategorisinde Cumhurbaşkanlığı Kültür ve Sanat Büyük Ödülüne layık görülmüştür. Ayrıca sanatçıyı yurt genelinde ve yurt dışında anmak amacıyla Cumhurbaşkanlığı Genelgesi ile 2023 yılının "Aşık Veysel Yılı" olmasına karar verilmiştir.</a:t>
            </a:r>
          </a:p>
          <a:p>
            <a:pPr marL="0" indent="0">
              <a:buNone/>
            </a:pPr>
            <a:r>
              <a:rPr lang="tr-TR" sz="2300" dirty="0"/>
              <a:t>Aşık Veysel’in vefatının 50. Yılı anma programı kapsamında TÖMER öğrencileri ile ÇASEM Seramik Atölyesinde "Toprağın Dili” Seramik ve Ebru </a:t>
            </a:r>
            <a:r>
              <a:rPr lang="tr-TR" sz="2300" dirty="0" err="1"/>
              <a:t>Çalıştayı</a:t>
            </a:r>
            <a:r>
              <a:rPr lang="tr-TR" sz="2300" dirty="0"/>
              <a:t> yapıldı. GSF, TÖMER, ÇASEM ve ESAM paydaşları ile yürütülen </a:t>
            </a:r>
            <a:r>
              <a:rPr lang="tr-TR" sz="2300" dirty="0" err="1"/>
              <a:t>çalıştay</a:t>
            </a:r>
            <a:r>
              <a:rPr lang="tr-TR" sz="2300" dirty="0"/>
              <a:t> sürecinde Aşık Veysel’i konu alan bir seramik pano yapımı gerçekleştirildi.</a:t>
            </a:r>
          </a:p>
          <a:p>
            <a:pPr marL="0" indent="0">
              <a:buNone/>
            </a:pPr>
            <a:r>
              <a:rPr lang="tr-TR" sz="2300" dirty="0"/>
              <a:t>Aşık Veysel’i anma programı kapsamında, 26 Aralık 2023 Salı günü saat; 13.00 – 17.00 saatleri arasında ÇASEM Seramik Atölyesinde kültürümüz için önemli bir yere sahip olan seramik ve ebru sanatımızın tanıtımı ve uygulamalarıyla bir arada gerçekleştirildi.</a:t>
            </a:r>
          </a:p>
          <a:p>
            <a:pPr marL="0" indent="0">
              <a:buNone/>
            </a:pPr>
            <a:endParaRPr lang="tr-TR" sz="2300" dirty="0" smtClean="0"/>
          </a:p>
          <a:p>
            <a:pPr marL="0" indent="0">
              <a:buNone/>
            </a:pPr>
            <a:endParaRPr lang="tr-TR" sz="2300" dirty="0" smtClean="0"/>
          </a:p>
          <a:p>
            <a:pPr marL="0" indent="0">
              <a:buNone/>
            </a:pPr>
            <a:r>
              <a:rPr lang="tr-TR" sz="2300" dirty="0" smtClean="0">
                <a:hlinkClick r:id="rId2"/>
              </a:rPr>
              <a:t>https</a:t>
            </a:r>
            <a:r>
              <a:rPr lang="tr-TR" sz="2300" dirty="0">
                <a:hlinkClick r:id="rId2"/>
              </a:rPr>
              <a:t>://</a:t>
            </a:r>
            <a:r>
              <a:rPr lang="tr-TR" sz="2300" dirty="0" smtClean="0">
                <a:hlinkClick r:id="rId2"/>
              </a:rPr>
              <a:t>casem.comu.edu.tr/arsiv/haberler/topragin-dili-seramik-ve-ebru-calistayi-r108.html</a:t>
            </a:r>
            <a:endParaRPr lang="tr-TR" sz="2300" dirty="0" smtClean="0"/>
          </a:p>
          <a:p>
            <a:pPr marL="0" indent="0">
              <a:buNone/>
            </a:pPr>
            <a:endParaRPr lang="tr-TR" sz="2300" dirty="0"/>
          </a:p>
        </p:txBody>
      </p:sp>
      <p:pic>
        <p:nvPicPr>
          <p:cNvPr id="4" name="Resim 3"/>
          <p:cNvPicPr>
            <a:picLocks noChangeAspect="1"/>
          </p:cNvPicPr>
          <p:nvPr/>
        </p:nvPicPr>
        <p:blipFill>
          <a:blip r:embed="rId3"/>
          <a:stretch>
            <a:fillRect/>
          </a:stretch>
        </p:blipFill>
        <p:spPr>
          <a:xfrm>
            <a:off x="838199" y="961901"/>
            <a:ext cx="1988129" cy="2650838"/>
          </a:xfrm>
          <a:prstGeom prst="rect">
            <a:avLst/>
          </a:prstGeom>
        </p:spPr>
      </p:pic>
      <p:pic>
        <p:nvPicPr>
          <p:cNvPr id="5" name="Resim 4"/>
          <p:cNvPicPr>
            <a:picLocks noChangeAspect="1"/>
          </p:cNvPicPr>
          <p:nvPr/>
        </p:nvPicPr>
        <p:blipFill>
          <a:blip r:embed="rId4"/>
          <a:stretch>
            <a:fillRect/>
          </a:stretch>
        </p:blipFill>
        <p:spPr>
          <a:xfrm>
            <a:off x="3004455" y="961901"/>
            <a:ext cx="2108858" cy="2650838"/>
          </a:xfrm>
          <a:prstGeom prst="rect">
            <a:avLst/>
          </a:prstGeom>
        </p:spPr>
      </p:pic>
    </p:spTree>
    <p:extLst>
      <p:ext uri="{BB962C8B-B14F-4D97-AF65-F5344CB8AC3E}">
        <p14:creationId xmlns:p14="http://schemas.microsoft.com/office/powerpoint/2010/main" val="1078587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58177" y="1262599"/>
            <a:ext cx="3691308" cy="2339439"/>
          </a:xfrm>
          <a:prstGeom prst="rect">
            <a:avLst/>
          </a:prstGeom>
        </p:spPr>
      </p:pic>
      <p:sp>
        <p:nvSpPr>
          <p:cNvPr id="5" name="Unvan 4"/>
          <p:cNvSpPr>
            <a:spLocks noGrp="1"/>
          </p:cNvSpPr>
          <p:nvPr>
            <p:ph type="ctrTitle"/>
          </p:nvPr>
        </p:nvSpPr>
        <p:spPr>
          <a:xfrm>
            <a:off x="3218213" y="760021"/>
            <a:ext cx="4987636" cy="332509"/>
          </a:xfrm>
        </p:spPr>
        <p:txBody>
          <a:bodyPr>
            <a:normAutofit fontScale="90000"/>
          </a:bodyPr>
          <a:lstStyle/>
          <a:p>
            <a:r>
              <a:rPr lang="tr-TR" sz="1800" dirty="0"/>
              <a:t>ÇOMÜ ve </a:t>
            </a:r>
            <a:r>
              <a:rPr lang="tr-TR" sz="1800" dirty="0" err="1"/>
              <a:t>Bahçeşehir</a:t>
            </a:r>
            <a:r>
              <a:rPr lang="tr-TR" sz="1800" dirty="0"/>
              <a:t> Koleji arasında ikili işbirliği </a:t>
            </a:r>
            <a:r>
              <a:rPr lang="tr-TR" sz="1800" dirty="0" smtClean="0"/>
              <a:t>protokolü paydaş toplantısı 19.12.2023</a:t>
            </a:r>
            <a:endParaRPr lang="tr-TR" sz="1800" dirty="0"/>
          </a:p>
        </p:txBody>
      </p:sp>
      <p:sp>
        <p:nvSpPr>
          <p:cNvPr id="6" name="Alt Başlık 5"/>
          <p:cNvSpPr>
            <a:spLocks noGrp="1"/>
          </p:cNvSpPr>
          <p:nvPr>
            <p:ph type="subTitle" idx="1"/>
          </p:nvPr>
        </p:nvSpPr>
        <p:spPr>
          <a:xfrm>
            <a:off x="5177641" y="1369477"/>
            <a:ext cx="5498275" cy="2798762"/>
          </a:xfrm>
        </p:spPr>
        <p:txBody>
          <a:bodyPr>
            <a:normAutofit fontScale="62500" lnSpcReduction="20000"/>
          </a:bodyPr>
          <a:lstStyle/>
          <a:p>
            <a:pPr algn="l"/>
            <a:r>
              <a:rPr lang="tr-TR" dirty="0"/>
              <a:t>19 Aralık 2023 tarihinde Üniversitemiz Güzel Sanatlar Fakültesi Dekanlığında yapılan toplantıya, Özel Çanakkale </a:t>
            </a:r>
            <a:r>
              <a:rPr lang="tr-TR" dirty="0" err="1"/>
              <a:t>Bahçeşehir</a:t>
            </a:r>
            <a:r>
              <a:rPr lang="tr-TR" dirty="0"/>
              <a:t> Koleji Kampüs Müdürü </a:t>
            </a:r>
            <a:r>
              <a:rPr lang="tr-TR" dirty="0" err="1"/>
              <a:t>Ü.Talip</a:t>
            </a:r>
            <a:r>
              <a:rPr lang="tr-TR" dirty="0"/>
              <a:t> KAYA, Kolej Ortaokul Müdür Zeynep </a:t>
            </a:r>
            <a:r>
              <a:rPr lang="tr-TR" dirty="0" err="1"/>
              <a:t>ÇENGEL’in</a:t>
            </a:r>
            <a:r>
              <a:rPr lang="tr-TR" dirty="0"/>
              <a:t> yanı sıra Çanakkale </a:t>
            </a:r>
            <a:r>
              <a:rPr lang="tr-TR" dirty="0" err="1"/>
              <a:t>Onsekiz</a:t>
            </a:r>
            <a:r>
              <a:rPr lang="tr-TR" dirty="0"/>
              <a:t> Mart Üniversitesi birimleri; Ziraat Fakültesi, Turizm Fakültesi, Güzel Sanatlar Fakültesi, Teknik Bilimler MYO, ÇASEM, SEM, Döner Sermaye Müdürlüğü temsilcileri katılım sağladı. Toplantıda ikili işbirliği konuları ve genel protokol şartları görüşüldü</a:t>
            </a:r>
            <a:r>
              <a:rPr lang="tr-TR" dirty="0" smtClean="0"/>
              <a:t>.</a:t>
            </a:r>
          </a:p>
          <a:p>
            <a:pPr algn="l"/>
            <a:endParaRPr lang="tr-TR" dirty="0"/>
          </a:p>
          <a:p>
            <a:pPr algn="l"/>
            <a:endParaRPr lang="tr-TR" dirty="0" smtClean="0"/>
          </a:p>
          <a:p>
            <a:pPr algn="l"/>
            <a:endParaRPr lang="tr-TR" dirty="0" smtClean="0"/>
          </a:p>
          <a:p>
            <a:pPr algn="l"/>
            <a:r>
              <a:rPr lang="tr-TR" dirty="0">
                <a:hlinkClick r:id="rId3"/>
              </a:rPr>
              <a:t>https://</a:t>
            </a:r>
            <a:r>
              <a:rPr lang="tr-TR" dirty="0" smtClean="0">
                <a:hlinkClick r:id="rId3"/>
              </a:rPr>
              <a:t>casem.comu.edu.tr/arsiv/haberler/comu-ve-bahcesehir-koleji-arasinda-ikili-isbirligi-r107.html</a:t>
            </a:r>
            <a:endParaRPr lang="tr-TR" dirty="0" smtClean="0"/>
          </a:p>
          <a:p>
            <a:pPr algn="l"/>
            <a:endParaRPr lang="tr-TR" dirty="0"/>
          </a:p>
        </p:txBody>
      </p:sp>
    </p:spTree>
    <p:extLst>
      <p:ext uri="{BB962C8B-B14F-4D97-AF65-F5344CB8AC3E}">
        <p14:creationId xmlns:p14="http://schemas.microsoft.com/office/powerpoint/2010/main" val="1462481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956956" y="365126"/>
            <a:ext cx="6899563" cy="703654"/>
          </a:xfrm>
        </p:spPr>
        <p:txBody>
          <a:bodyPr>
            <a:normAutofit/>
          </a:bodyPr>
          <a:lstStyle/>
          <a:p>
            <a:r>
              <a:rPr lang="tr-TR" sz="1800" b="1" dirty="0" smtClean="0"/>
              <a:t>2023-AŞIK VEYSEL Anma Etkinlikleri Paydaş Toplantısı 01.12.2023</a:t>
            </a:r>
            <a:endParaRPr lang="tr-TR" sz="1800" b="1" dirty="0"/>
          </a:p>
        </p:txBody>
      </p:sp>
      <p:sp>
        <p:nvSpPr>
          <p:cNvPr id="3" name="İçerik Yer Tutucusu 2"/>
          <p:cNvSpPr>
            <a:spLocks noGrp="1"/>
          </p:cNvSpPr>
          <p:nvPr>
            <p:ph idx="1"/>
          </p:nvPr>
        </p:nvSpPr>
        <p:spPr>
          <a:xfrm>
            <a:off x="3621973" y="1769422"/>
            <a:ext cx="4370120" cy="3336967"/>
          </a:xfrm>
        </p:spPr>
        <p:txBody>
          <a:bodyPr>
            <a:normAutofit fontScale="47500" lnSpcReduction="20000"/>
          </a:bodyPr>
          <a:lstStyle/>
          <a:p>
            <a:r>
              <a:rPr lang="tr-TR" dirty="0"/>
              <a:t>Aşık Veysel 2022 yılında "Vefa" kategorisinde Cumhurbaşkanlığı Kültür ve Sanat Büyük Ödülüne layık görülmüştür. Ayrıca sanatçıyı yurt genelinde ve yurt dışında anmak amacıyla Cumhurbaşkanlığı Genelgesi ile 2023 yılının "Aşık Veysel Yılı" olmasına karar verilmiştir.</a:t>
            </a:r>
          </a:p>
          <a:p>
            <a:r>
              <a:rPr lang="tr-TR" dirty="0"/>
              <a:t>Aşık Veysel 2023 yılı anma programı kapsamında TÖMER öğrencileri ile ÇASEM Seramik Atölyesinde "Toprağın Dili Seramik ve Ebru" </a:t>
            </a:r>
            <a:r>
              <a:rPr lang="tr-TR" dirty="0" err="1"/>
              <a:t>Çalıştayı</a:t>
            </a:r>
            <a:r>
              <a:rPr lang="tr-TR" dirty="0"/>
              <a:t> yapılacak. GSF, TÖMER, ÇASEM ve ESAM paydaşları ile yürütülen </a:t>
            </a:r>
            <a:r>
              <a:rPr lang="tr-TR" dirty="0" err="1"/>
              <a:t>çalıştay</a:t>
            </a:r>
            <a:r>
              <a:rPr lang="tr-TR" dirty="0"/>
              <a:t> sürecinde Aşık Veysel’i konu alan bir seramik pano yapımı gerçekleştirilecek. Ebru atölyesinde yapılacak çalışmalarda yine Aşık Veysel temalı olacak</a:t>
            </a:r>
            <a:r>
              <a:rPr lang="tr-TR" dirty="0" smtClean="0"/>
              <a:t>.</a:t>
            </a:r>
          </a:p>
          <a:p>
            <a:endParaRPr lang="tr-TR" dirty="0"/>
          </a:p>
          <a:p>
            <a:r>
              <a:rPr lang="tr-TR" dirty="0">
                <a:hlinkClick r:id="rId2"/>
              </a:rPr>
              <a:t>https://</a:t>
            </a:r>
            <a:r>
              <a:rPr lang="tr-TR" dirty="0" smtClean="0">
                <a:hlinkClick r:id="rId2"/>
              </a:rPr>
              <a:t>casem.comu.edu.tr/arsiv/haberler/2023-asik-veysel-anma-yili-calistay-etkinligi-r106.html</a:t>
            </a:r>
            <a:endParaRPr lang="tr-TR" dirty="0" smtClean="0"/>
          </a:p>
          <a:p>
            <a:endParaRPr lang="tr-TR" dirty="0"/>
          </a:p>
          <a:p>
            <a:r>
              <a:rPr lang="tr-TR" dirty="0">
                <a:hlinkClick r:id="rId3"/>
              </a:rPr>
              <a:t>https://</a:t>
            </a:r>
            <a:r>
              <a:rPr lang="tr-TR" dirty="0" smtClean="0">
                <a:hlinkClick r:id="rId3"/>
              </a:rPr>
              <a:t>casem.comu.edu.tr/arsiv/haberler/2023-asik-veysel-yili-etkinlikleri-paydas-toplanti-r100.html</a:t>
            </a:r>
            <a:endParaRPr lang="tr-TR" dirty="0" smtClean="0"/>
          </a:p>
          <a:p>
            <a:endParaRPr lang="tr-TR" dirty="0"/>
          </a:p>
        </p:txBody>
      </p:sp>
      <p:pic>
        <p:nvPicPr>
          <p:cNvPr id="4" name="Resim 3"/>
          <p:cNvPicPr>
            <a:picLocks noChangeAspect="1"/>
          </p:cNvPicPr>
          <p:nvPr/>
        </p:nvPicPr>
        <p:blipFill>
          <a:blip r:embed="rId4"/>
          <a:stretch>
            <a:fillRect/>
          </a:stretch>
        </p:blipFill>
        <p:spPr>
          <a:xfrm>
            <a:off x="108796" y="1165575"/>
            <a:ext cx="3545496" cy="2660072"/>
          </a:xfrm>
          <a:prstGeom prst="rect">
            <a:avLst/>
          </a:prstGeom>
        </p:spPr>
      </p:pic>
      <p:pic>
        <p:nvPicPr>
          <p:cNvPr id="5" name="Resim 4"/>
          <p:cNvPicPr>
            <a:picLocks noChangeAspect="1"/>
          </p:cNvPicPr>
          <p:nvPr/>
        </p:nvPicPr>
        <p:blipFill>
          <a:blip r:embed="rId5"/>
          <a:stretch>
            <a:fillRect/>
          </a:stretch>
        </p:blipFill>
        <p:spPr>
          <a:xfrm>
            <a:off x="8078210" y="1068780"/>
            <a:ext cx="3556618" cy="5224277"/>
          </a:xfrm>
          <a:prstGeom prst="rect">
            <a:avLst/>
          </a:prstGeom>
        </p:spPr>
      </p:pic>
    </p:spTree>
    <p:extLst>
      <p:ext uri="{BB962C8B-B14F-4D97-AF65-F5344CB8AC3E}">
        <p14:creationId xmlns:p14="http://schemas.microsoft.com/office/powerpoint/2010/main" val="668864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40082" y="365126"/>
            <a:ext cx="5248895" cy="691778"/>
          </a:xfrm>
        </p:spPr>
        <p:txBody>
          <a:bodyPr>
            <a:normAutofit/>
          </a:bodyPr>
          <a:lstStyle/>
          <a:p>
            <a:r>
              <a:rPr lang="tr-TR" sz="1800" b="1" dirty="0" smtClean="0"/>
              <a:t>ÇASEM tanıtım Filmi Hazırlandı. 20.12.2023</a:t>
            </a:r>
            <a:endParaRPr lang="tr-TR" sz="1800" b="1" dirty="0"/>
          </a:p>
        </p:txBody>
      </p:sp>
      <p:sp>
        <p:nvSpPr>
          <p:cNvPr id="3" name="İçerik Yer Tutucusu 2"/>
          <p:cNvSpPr>
            <a:spLocks noGrp="1"/>
          </p:cNvSpPr>
          <p:nvPr>
            <p:ph idx="1"/>
          </p:nvPr>
        </p:nvSpPr>
        <p:spPr>
          <a:xfrm>
            <a:off x="5954981" y="1440810"/>
            <a:ext cx="4667992" cy="2691803"/>
          </a:xfrm>
        </p:spPr>
        <p:txBody>
          <a:bodyPr>
            <a:normAutofit fontScale="40000" lnSpcReduction="20000"/>
          </a:bodyPr>
          <a:lstStyle/>
          <a:p>
            <a:r>
              <a:rPr lang="tr-TR" dirty="0"/>
              <a:t>Üniversitemiz Turizm Fakültesi Öğretim </a:t>
            </a:r>
            <a:r>
              <a:rPr lang="tr-TR" dirty="0" err="1"/>
              <a:t>üyesiTülay</a:t>
            </a:r>
            <a:r>
              <a:rPr lang="tr-TR" dirty="0"/>
              <a:t> GÜZEL Koordinatörlüğünde yürütülen TÜBİTAK "Somut Olmayan Kültürel Miras Kapsamında Geleneksel Çanakkale Seramik Üretiminin Değerlendirilmesi ve Turizm Açısından Geliştirilmesi"  Araştırma projesi kapsamında sürdürülen çalışmalar devam etmektedir.</a:t>
            </a:r>
          </a:p>
          <a:p>
            <a:r>
              <a:rPr lang="tr-TR" dirty="0"/>
              <a:t>Proje çalışmaları kapsamında, Geleneksel Çanakkale Seramiklerinin üretimini gerçekleştiren ve bu alanda önemli bir misyonu üstlenen Çanakkale Seramikleri Araştırma </a:t>
            </a:r>
            <a:r>
              <a:rPr lang="tr-TR" dirty="0" err="1"/>
              <a:t>Geliştrirme</a:t>
            </a:r>
            <a:r>
              <a:rPr lang="tr-TR" dirty="0"/>
              <a:t> ve Uygulama Merkezimiz </a:t>
            </a:r>
            <a:r>
              <a:rPr lang="tr-TR" dirty="0" err="1"/>
              <a:t>ÇASEM'in</a:t>
            </a:r>
            <a:r>
              <a:rPr lang="tr-TR" dirty="0"/>
              <a:t> tanıtım filmi hazırlanmıştır. </a:t>
            </a:r>
          </a:p>
          <a:p>
            <a:endParaRPr lang="tr-TR" dirty="0" smtClean="0"/>
          </a:p>
          <a:p>
            <a:endParaRPr lang="tr-TR" dirty="0"/>
          </a:p>
          <a:p>
            <a:r>
              <a:rPr lang="tr-TR" dirty="0">
                <a:hlinkClick r:id="rId2"/>
              </a:rPr>
              <a:t>https://</a:t>
            </a:r>
            <a:r>
              <a:rPr lang="tr-TR" dirty="0" smtClean="0">
                <a:hlinkClick r:id="rId2"/>
              </a:rPr>
              <a:t>casem.comu.edu.tr/arsiv/haberler/tubitak-3005-projesi-kapsaminda-casem-tanitim-film-r105.html</a:t>
            </a:r>
            <a:endParaRPr lang="tr-TR" dirty="0" smtClean="0"/>
          </a:p>
          <a:p>
            <a:r>
              <a:rPr lang="tr-TR" dirty="0"/>
              <a:t> </a:t>
            </a:r>
            <a:r>
              <a:rPr lang="tr-TR" u="sng" dirty="0">
                <a:hlinkClick r:id="rId3"/>
              </a:rPr>
              <a:t>https://videopress.com/v/z0aYl4mk</a:t>
            </a:r>
            <a:endParaRPr lang="tr-TR" dirty="0"/>
          </a:p>
          <a:p>
            <a:r>
              <a:rPr lang="tr-TR" dirty="0"/>
              <a:t> </a:t>
            </a:r>
          </a:p>
          <a:p>
            <a:endParaRPr lang="tr-TR" dirty="0"/>
          </a:p>
        </p:txBody>
      </p:sp>
      <p:pic>
        <p:nvPicPr>
          <p:cNvPr id="4" name="Resim 3"/>
          <p:cNvPicPr>
            <a:picLocks noChangeAspect="1"/>
          </p:cNvPicPr>
          <p:nvPr/>
        </p:nvPicPr>
        <p:blipFill>
          <a:blip r:embed="rId4"/>
          <a:stretch>
            <a:fillRect/>
          </a:stretch>
        </p:blipFill>
        <p:spPr>
          <a:xfrm>
            <a:off x="619434" y="1330036"/>
            <a:ext cx="4138721" cy="3105150"/>
          </a:xfrm>
          <a:prstGeom prst="rect">
            <a:avLst/>
          </a:prstGeom>
        </p:spPr>
      </p:pic>
    </p:spTree>
    <p:extLst>
      <p:ext uri="{BB962C8B-B14F-4D97-AF65-F5344CB8AC3E}">
        <p14:creationId xmlns:p14="http://schemas.microsoft.com/office/powerpoint/2010/main" val="2502595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873828" y="365126"/>
            <a:ext cx="5284520" cy="774906"/>
          </a:xfrm>
        </p:spPr>
        <p:txBody>
          <a:bodyPr>
            <a:normAutofit/>
          </a:bodyPr>
          <a:lstStyle/>
          <a:p>
            <a:r>
              <a:rPr lang="tr-TR" sz="1800" b="1" dirty="0"/>
              <a:t>Rektör Danışmanı </a:t>
            </a:r>
            <a:r>
              <a:rPr lang="tr-TR" sz="1800" b="1" dirty="0" err="1"/>
              <a:t>Öğr</a:t>
            </a:r>
            <a:r>
              <a:rPr lang="tr-TR" sz="1800" b="1" dirty="0"/>
              <a:t>. Gör. </a:t>
            </a:r>
            <a:r>
              <a:rPr lang="tr-TR" sz="1800" b="1" dirty="0" err="1"/>
              <a:t>M.İlker</a:t>
            </a:r>
            <a:r>
              <a:rPr lang="tr-TR" sz="1800" b="1" dirty="0"/>
              <a:t> GÜLCEMAL hocamızdan ÇASEM </a:t>
            </a:r>
            <a:r>
              <a:rPr lang="tr-TR" sz="1800" b="1" dirty="0" smtClean="0"/>
              <a:t>ziyareti 15.12.2023</a:t>
            </a:r>
            <a:endParaRPr lang="tr-TR" sz="1800" b="1" dirty="0"/>
          </a:p>
        </p:txBody>
      </p:sp>
      <p:sp>
        <p:nvSpPr>
          <p:cNvPr id="3" name="İçerik Yer Tutucusu 2"/>
          <p:cNvSpPr>
            <a:spLocks noGrp="1"/>
          </p:cNvSpPr>
          <p:nvPr>
            <p:ph idx="1"/>
          </p:nvPr>
        </p:nvSpPr>
        <p:spPr>
          <a:xfrm>
            <a:off x="5949537" y="1741683"/>
            <a:ext cx="5866411" cy="3540641"/>
          </a:xfrm>
        </p:spPr>
        <p:txBody>
          <a:bodyPr>
            <a:normAutofit/>
          </a:bodyPr>
          <a:lstStyle/>
          <a:p>
            <a:r>
              <a:rPr lang="tr-TR" sz="1800" dirty="0"/>
              <a:t>Rektör Danışmanı </a:t>
            </a:r>
            <a:r>
              <a:rPr lang="tr-TR" sz="1800" dirty="0" err="1"/>
              <a:t>Öğr</a:t>
            </a:r>
            <a:r>
              <a:rPr lang="tr-TR" sz="1800" dirty="0"/>
              <a:t>. Gör. M. İlker GÜLCEMAL hocamız Çanakkale Seramikleri Araştırma Geliştirme ve Uygulama Merkezimiz Seramik Üretim Atölyesine 15. Aralık 2023 cuma günü bir ziyarette bulundu. Atölyemiz üretim çalışmaları ve merkezimiz çalışmaları hakkında kendisine bilgiler verilmiştir.</a:t>
            </a:r>
            <a:r>
              <a:rPr lang="tr-TR" dirty="0"/>
              <a:t> </a:t>
            </a:r>
            <a:endParaRPr lang="tr-TR" dirty="0" smtClean="0"/>
          </a:p>
          <a:p>
            <a:r>
              <a:rPr lang="tr-TR" sz="1400" dirty="0">
                <a:hlinkClick r:id="rId2"/>
              </a:rPr>
              <a:t>https://</a:t>
            </a:r>
            <a:r>
              <a:rPr lang="tr-TR" sz="1400" dirty="0" smtClean="0">
                <a:hlinkClick r:id="rId2"/>
              </a:rPr>
              <a:t>casem.comu.edu.tr/arsiv/haberler/rektor-danismani-ogr-gor-milker-gulcemal-hocamizda-r104.html</a:t>
            </a:r>
            <a:endParaRPr lang="tr-TR" sz="1400" dirty="0" smtClean="0"/>
          </a:p>
          <a:p>
            <a:endParaRPr lang="tr-TR" dirty="0"/>
          </a:p>
        </p:txBody>
      </p:sp>
      <p:pic>
        <p:nvPicPr>
          <p:cNvPr id="6" name="Resim 5"/>
          <p:cNvPicPr>
            <a:picLocks noChangeAspect="1"/>
          </p:cNvPicPr>
          <p:nvPr/>
        </p:nvPicPr>
        <p:blipFill>
          <a:blip r:embed="rId3"/>
          <a:stretch>
            <a:fillRect/>
          </a:stretch>
        </p:blipFill>
        <p:spPr>
          <a:xfrm>
            <a:off x="429428" y="1840676"/>
            <a:ext cx="4455283" cy="3342656"/>
          </a:xfrm>
          <a:prstGeom prst="rect">
            <a:avLst/>
          </a:prstGeom>
        </p:spPr>
      </p:pic>
    </p:spTree>
    <p:extLst>
      <p:ext uri="{BB962C8B-B14F-4D97-AF65-F5344CB8AC3E}">
        <p14:creationId xmlns:p14="http://schemas.microsoft.com/office/powerpoint/2010/main" val="1527558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15739" y="365125"/>
            <a:ext cx="5094515" cy="478023"/>
          </a:xfrm>
        </p:spPr>
        <p:txBody>
          <a:bodyPr>
            <a:normAutofit/>
          </a:bodyPr>
          <a:lstStyle/>
          <a:p>
            <a:r>
              <a:rPr lang="tr-TR" sz="1800" b="1" dirty="0" smtClean="0"/>
              <a:t>Çocuk Üniversitesi </a:t>
            </a:r>
            <a:r>
              <a:rPr lang="tr-TR" sz="1800" b="1" dirty="0" err="1" smtClean="0"/>
              <a:t>Çalıştayı</a:t>
            </a:r>
            <a:r>
              <a:rPr lang="tr-TR" sz="1800" b="1" dirty="0" smtClean="0"/>
              <a:t> </a:t>
            </a:r>
            <a:endParaRPr lang="tr-TR" sz="1800" b="1" dirty="0"/>
          </a:p>
        </p:txBody>
      </p:sp>
      <p:sp>
        <p:nvSpPr>
          <p:cNvPr id="3" name="İçerik Yer Tutucusu 2"/>
          <p:cNvSpPr>
            <a:spLocks noGrp="1"/>
          </p:cNvSpPr>
          <p:nvPr>
            <p:ph idx="1"/>
          </p:nvPr>
        </p:nvSpPr>
        <p:spPr>
          <a:xfrm>
            <a:off x="6282047" y="1068778"/>
            <a:ext cx="5272644" cy="4286994"/>
          </a:xfrm>
        </p:spPr>
        <p:txBody>
          <a:bodyPr>
            <a:normAutofit fontScale="77500" lnSpcReduction="20000"/>
          </a:bodyPr>
          <a:lstStyle/>
          <a:p>
            <a:r>
              <a:rPr lang="tr-TR" sz="2200" dirty="0"/>
              <a:t>Üniversitemiz Bilimsel Araştırma Projeleri Koordinasyon Birimi tarafından desteklenen ve yürütücülüğünü Dr. Öğretim Üyesi Merve </a:t>
            </a:r>
            <a:r>
              <a:rPr lang="tr-TR" sz="2200" dirty="0" err="1"/>
              <a:t>ÖNOL’ın</a:t>
            </a:r>
            <a:r>
              <a:rPr lang="tr-TR" sz="2200" dirty="0"/>
              <a:t> yaptığı “Okuldan Üniversiteye Bilim Yolculuğu: Çocuk Üniversitesi” adlı projenin sanatsal uygulama aşaması ÇASEM Seramik Atölyesinde gerçekleştirildi.</a:t>
            </a:r>
          </a:p>
          <a:p>
            <a:r>
              <a:rPr lang="tr-TR" sz="2200" dirty="0"/>
              <a:t>13. ARALIK 2023 tarihinde Araştırma Merkezimiz seramik atölyesinde  gerçekleştirilen ve Araştırma Merkezimiz çalışanları </a:t>
            </a:r>
            <a:r>
              <a:rPr lang="tr-TR" sz="2200" dirty="0" err="1"/>
              <a:t>Öğr.Gör</a:t>
            </a:r>
            <a:r>
              <a:rPr lang="tr-TR" sz="2200" dirty="0"/>
              <a:t>. Necmi TEKİN, </a:t>
            </a:r>
            <a:r>
              <a:rPr lang="tr-TR" sz="2200" dirty="0" err="1"/>
              <a:t>Öğr.Gör</a:t>
            </a:r>
            <a:r>
              <a:rPr lang="tr-TR" sz="2200" dirty="0"/>
              <a:t>. Necati IŞIK, </a:t>
            </a:r>
            <a:r>
              <a:rPr lang="tr-TR" sz="2200" dirty="0" err="1"/>
              <a:t>Öğr.Gör</a:t>
            </a:r>
            <a:r>
              <a:rPr lang="tr-TR" sz="2200" dirty="0"/>
              <a:t>. Arzu DOĞAN ve Seramik Teknikeri Murat </a:t>
            </a:r>
            <a:r>
              <a:rPr lang="tr-TR" sz="2200" dirty="0" err="1"/>
              <a:t>BİÇER’in</a:t>
            </a:r>
            <a:r>
              <a:rPr lang="tr-TR" sz="2200" dirty="0"/>
              <a:t> katkı verdiği etkinliğe Çanakkale 18 Mart İlköğretim Okulu 4. Sınıfından 50 öğrenci, sınıf öğretmenleri ve sınıf annesi ile proje koordinatörü </a:t>
            </a:r>
            <a:r>
              <a:rPr lang="tr-TR" sz="2200" dirty="0" err="1"/>
              <a:t>Dr.Öğretim</a:t>
            </a:r>
            <a:r>
              <a:rPr lang="tr-TR" sz="2200" dirty="0"/>
              <a:t> Üyesi Merve ÖNOL katılmışlardır. </a:t>
            </a:r>
            <a:endParaRPr lang="tr-TR" sz="2200" dirty="0" smtClean="0"/>
          </a:p>
          <a:p>
            <a:endParaRPr lang="tr-TR" sz="2200" dirty="0"/>
          </a:p>
          <a:p>
            <a:r>
              <a:rPr lang="tr-TR" sz="2200" dirty="0">
                <a:hlinkClick r:id="rId2"/>
              </a:rPr>
              <a:t>https://</a:t>
            </a:r>
            <a:r>
              <a:rPr lang="tr-TR" sz="2200" dirty="0" smtClean="0">
                <a:hlinkClick r:id="rId2"/>
              </a:rPr>
              <a:t>casem.comu.edu.tr/arsiv/haberler/cocuk-universitesi-etkinligi-casem-seramik-atolyes-r103.html</a:t>
            </a:r>
            <a:endParaRPr lang="tr-TR" sz="2200" dirty="0" smtClean="0"/>
          </a:p>
          <a:p>
            <a:r>
              <a:rPr lang="tr-TR" sz="2200" dirty="0"/>
              <a:t> </a:t>
            </a:r>
            <a:r>
              <a:rPr lang="tr-TR" dirty="0"/>
              <a:t>                      </a:t>
            </a:r>
          </a:p>
          <a:p>
            <a:endParaRPr lang="tr-TR" sz="2500" dirty="0"/>
          </a:p>
        </p:txBody>
      </p:sp>
      <p:pic>
        <p:nvPicPr>
          <p:cNvPr id="4" name="Resim 3"/>
          <p:cNvPicPr>
            <a:picLocks noChangeAspect="1"/>
          </p:cNvPicPr>
          <p:nvPr/>
        </p:nvPicPr>
        <p:blipFill>
          <a:blip r:embed="rId3"/>
          <a:stretch>
            <a:fillRect/>
          </a:stretch>
        </p:blipFill>
        <p:spPr>
          <a:xfrm>
            <a:off x="565069" y="3477265"/>
            <a:ext cx="2178132" cy="2904175"/>
          </a:xfrm>
          <a:prstGeom prst="rect">
            <a:avLst/>
          </a:prstGeom>
        </p:spPr>
      </p:pic>
      <p:pic>
        <p:nvPicPr>
          <p:cNvPr id="5" name="Resim 4"/>
          <p:cNvPicPr>
            <a:picLocks noChangeAspect="1"/>
          </p:cNvPicPr>
          <p:nvPr/>
        </p:nvPicPr>
        <p:blipFill>
          <a:blip r:embed="rId4"/>
          <a:stretch>
            <a:fillRect/>
          </a:stretch>
        </p:blipFill>
        <p:spPr>
          <a:xfrm>
            <a:off x="534390" y="1068778"/>
            <a:ext cx="5118009" cy="2232562"/>
          </a:xfrm>
          <a:prstGeom prst="rect">
            <a:avLst/>
          </a:prstGeom>
        </p:spPr>
      </p:pic>
      <p:pic>
        <p:nvPicPr>
          <p:cNvPr id="6" name="Resim 5"/>
          <p:cNvPicPr>
            <a:picLocks noChangeAspect="1"/>
          </p:cNvPicPr>
          <p:nvPr/>
        </p:nvPicPr>
        <p:blipFill>
          <a:blip r:embed="rId5"/>
          <a:stretch>
            <a:fillRect/>
          </a:stretch>
        </p:blipFill>
        <p:spPr>
          <a:xfrm>
            <a:off x="3213675" y="3477265"/>
            <a:ext cx="2438724" cy="2904175"/>
          </a:xfrm>
          <a:prstGeom prst="rect">
            <a:avLst/>
          </a:prstGeom>
        </p:spPr>
      </p:pic>
    </p:spTree>
    <p:extLst>
      <p:ext uri="{BB962C8B-B14F-4D97-AF65-F5344CB8AC3E}">
        <p14:creationId xmlns:p14="http://schemas.microsoft.com/office/powerpoint/2010/main" val="2238206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503220" y="365126"/>
            <a:ext cx="5462649" cy="608652"/>
          </a:xfrm>
        </p:spPr>
        <p:txBody>
          <a:bodyPr>
            <a:normAutofit/>
          </a:bodyPr>
          <a:lstStyle/>
          <a:p>
            <a:r>
              <a:rPr lang="tr-TR" sz="1800" b="1" dirty="0" smtClean="0"/>
              <a:t>GELİBOLU BİLSEM PAYDAŞ TOPLANTISI. 12.12.2023</a:t>
            </a:r>
            <a:endParaRPr lang="tr-TR" sz="1800" b="1" dirty="0"/>
          </a:p>
        </p:txBody>
      </p:sp>
      <p:sp>
        <p:nvSpPr>
          <p:cNvPr id="3" name="İçerik Yer Tutucusu 2"/>
          <p:cNvSpPr>
            <a:spLocks noGrp="1"/>
          </p:cNvSpPr>
          <p:nvPr>
            <p:ph idx="1"/>
          </p:nvPr>
        </p:nvSpPr>
        <p:spPr>
          <a:xfrm>
            <a:off x="5973287" y="1517374"/>
            <a:ext cx="5640781" cy="3362511"/>
          </a:xfrm>
        </p:spPr>
        <p:txBody>
          <a:bodyPr>
            <a:normAutofit fontScale="55000" lnSpcReduction="20000"/>
          </a:bodyPr>
          <a:lstStyle/>
          <a:p>
            <a:r>
              <a:rPr lang="tr-TR" dirty="0"/>
              <a:t>GELİBOLU ilçesi Bilim ve Sanat Merkezi öğrencilerinin 2024 yılı faaliyet takvimi içerisinde Geleneksel Çanakkale Seramikleri konulu </a:t>
            </a:r>
            <a:r>
              <a:rPr lang="tr-TR" dirty="0" err="1"/>
              <a:t>Çalıştay</a:t>
            </a:r>
            <a:r>
              <a:rPr lang="tr-TR" dirty="0"/>
              <a:t> yapılması planlanmıştır. Bilim ve Sanat Merkezi öğrencilerinin Görsel Sanatlar dersi içerisinde Kültürümüzün de bir parçası olan geleneksel sanatların, uygulamalı öğrenilmesi için NİSAN 2024 ayı içerisinde ÇASEM Seramik Atölyesinde bir </a:t>
            </a:r>
            <a:r>
              <a:rPr lang="tr-TR" dirty="0" err="1"/>
              <a:t>Çalıştay</a:t>
            </a:r>
            <a:r>
              <a:rPr lang="tr-TR" dirty="0"/>
              <a:t> yapılması kararı alınmıştır.</a:t>
            </a:r>
          </a:p>
          <a:p>
            <a:r>
              <a:rPr lang="tr-TR" dirty="0"/>
              <a:t>Bu kapsamda, Bilim Sanat Merkezi öğrencilerinin bir günlük program kapsamında çömlekçi çarkı ve serbest şekillendirme yöntemleri ile seramik üretimini gerçekleştireceklerdir.  12.12.2023 tarihinde gerçekleştirilen toplantıya ÇASEM Müdür Yardımcıları </a:t>
            </a:r>
            <a:r>
              <a:rPr lang="tr-TR" dirty="0" err="1"/>
              <a:t>Öğr.Gör</a:t>
            </a:r>
            <a:r>
              <a:rPr lang="tr-TR" dirty="0"/>
              <a:t>. Necmi TEKİN ve </a:t>
            </a:r>
            <a:r>
              <a:rPr lang="tr-TR" dirty="0" err="1"/>
              <a:t>Öğr</a:t>
            </a:r>
            <a:r>
              <a:rPr lang="tr-TR" dirty="0"/>
              <a:t>. Gör. Necati IŞIK ile Gelibolu BİLSEM Görsel Sanatlar Öğretmeni Yeşim YAVAŞ katıldı.</a:t>
            </a:r>
          </a:p>
          <a:p>
            <a:endParaRPr lang="tr-TR" dirty="0" smtClean="0"/>
          </a:p>
          <a:p>
            <a:r>
              <a:rPr lang="tr-TR" dirty="0">
                <a:hlinkClick r:id="rId2"/>
              </a:rPr>
              <a:t>https://</a:t>
            </a:r>
            <a:r>
              <a:rPr lang="tr-TR" dirty="0" smtClean="0">
                <a:hlinkClick r:id="rId2"/>
              </a:rPr>
              <a:t>casem.comu.edu.tr/arsiv/haberler/gelibolu-bilsem-dis-paydas-toplantisi-r102.html</a:t>
            </a:r>
            <a:endParaRPr lang="tr-TR" dirty="0" smtClean="0"/>
          </a:p>
          <a:p>
            <a:endParaRPr lang="tr-TR" dirty="0"/>
          </a:p>
        </p:txBody>
      </p:sp>
      <p:pic>
        <p:nvPicPr>
          <p:cNvPr id="4" name="Resim 3"/>
          <p:cNvPicPr>
            <a:picLocks noChangeAspect="1"/>
          </p:cNvPicPr>
          <p:nvPr/>
        </p:nvPicPr>
        <p:blipFill>
          <a:blip r:embed="rId3"/>
          <a:stretch>
            <a:fillRect/>
          </a:stretch>
        </p:blipFill>
        <p:spPr>
          <a:xfrm>
            <a:off x="488805" y="1158693"/>
            <a:ext cx="5128224" cy="3255390"/>
          </a:xfrm>
          <a:prstGeom prst="rect">
            <a:avLst/>
          </a:prstGeom>
        </p:spPr>
      </p:pic>
    </p:spTree>
    <p:extLst>
      <p:ext uri="{BB962C8B-B14F-4D97-AF65-F5344CB8AC3E}">
        <p14:creationId xmlns:p14="http://schemas.microsoft.com/office/powerpoint/2010/main" val="2712786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70156" y="365126"/>
            <a:ext cx="4736338" cy="727404"/>
          </a:xfrm>
        </p:spPr>
        <p:txBody>
          <a:bodyPr>
            <a:normAutofit fontScale="90000"/>
          </a:bodyPr>
          <a:lstStyle/>
          <a:p>
            <a:r>
              <a:rPr lang="tr-TR" sz="1800" b="1" dirty="0"/>
              <a:t>2024 yılında "</a:t>
            </a:r>
            <a:r>
              <a:rPr lang="tr-TR" sz="1800" b="1" dirty="0" err="1"/>
              <a:t>Divanu</a:t>
            </a:r>
            <a:r>
              <a:rPr lang="tr-TR" sz="1800" b="1" dirty="0"/>
              <a:t> </a:t>
            </a:r>
            <a:r>
              <a:rPr lang="tr-TR" sz="1800" b="1" dirty="0" err="1"/>
              <a:t>Lügati't</a:t>
            </a:r>
            <a:r>
              <a:rPr lang="tr-TR" sz="1800" b="1" dirty="0"/>
              <a:t> Türk'ün Yazılışının 950. Yıl Dönümü" </a:t>
            </a:r>
            <a:r>
              <a:rPr lang="tr-TR" sz="1800" b="1" dirty="0" smtClean="0"/>
              <a:t>etkinlikleri Paydaş Toplantısı. 11.12.2023</a:t>
            </a:r>
            <a:endParaRPr lang="tr-TR" sz="1800" b="1" dirty="0"/>
          </a:p>
        </p:txBody>
      </p:sp>
      <p:sp>
        <p:nvSpPr>
          <p:cNvPr id="3" name="İçerik Yer Tutucusu 2"/>
          <p:cNvSpPr>
            <a:spLocks noGrp="1"/>
          </p:cNvSpPr>
          <p:nvPr>
            <p:ph idx="1"/>
          </p:nvPr>
        </p:nvSpPr>
        <p:spPr>
          <a:xfrm>
            <a:off x="4952010" y="1092531"/>
            <a:ext cx="6401789" cy="5084432"/>
          </a:xfrm>
        </p:spPr>
        <p:txBody>
          <a:bodyPr>
            <a:normAutofit/>
          </a:bodyPr>
          <a:lstStyle/>
          <a:p>
            <a:r>
              <a:rPr lang="tr-TR" sz="1500" dirty="0"/>
              <a:t>UNESCO Anma ve Kutlama Yıl Dönümleri Programları kapsamında, 2024 yılında "</a:t>
            </a:r>
            <a:r>
              <a:rPr lang="tr-TR" sz="1500" dirty="0" err="1"/>
              <a:t>Divanu</a:t>
            </a:r>
            <a:r>
              <a:rPr lang="tr-TR" sz="1500" dirty="0"/>
              <a:t> </a:t>
            </a:r>
            <a:r>
              <a:rPr lang="tr-TR" sz="1500" dirty="0" err="1"/>
              <a:t>Lügati't</a:t>
            </a:r>
            <a:r>
              <a:rPr lang="tr-TR" sz="1500" dirty="0"/>
              <a:t> Türk'ün Yazılışının 950. Yıl Dönümü" etkinlikleri yapılması kabul edilmiştir.</a:t>
            </a:r>
          </a:p>
          <a:p>
            <a:r>
              <a:rPr lang="tr-TR" sz="1500" dirty="0"/>
              <a:t>Program kapsamında, üniversitemiz iç paydaşları olarak 11.12.2023 tarihinde Güzel sanatlar Fakültesi Dekanlığının ev sahipliğinde bir araya gelinmiştir.</a:t>
            </a:r>
          </a:p>
          <a:p>
            <a:r>
              <a:rPr lang="tr-TR" sz="1500" dirty="0"/>
              <a:t>Güzel Sanatlar Fakültesi Dekanlığı, ÇASEM, ve TÖMER temsilcilerinin hazır bulunduğu toplantıda, 2024 yılı içinde "</a:t>
            </a:r>
            <a:r>
              <a:rPr lang="tr-TR" sz="1500" dirty="0" err="1"/>
              <a:t>Divanu</a:t>
            </a:r>
            <a:r>
              <a:rPr lang="tr-TR" sz="1500" dirty="0"/>
              <a:t> </a:t>
            </a:r>
            <a:r>
              <a:rPr lang="tr-TR" sz="1500" dirty="0" err="1"/>
              <a:t>Lügati't</a:t>
            </a:r>
            <a:r>
              <a:rPr lang="tr-TR" sz="1500" dirty="0"/>
              <a:t> Türk'ün Yazılışının 950. Yıl Dönümü" temalı bir proje hazırlanması konusunda görüş birliğine varılmıştır.</a:t>
            </a:r>
          </a:p>
          <a:p>
            <a:endParaRPr lang="tr-TR" dirty="0" smtClean="0"/>
          </a:p>
          <a:p>
            <a:r>
              <a:rPr lang="tr-TR" sz="1800" dirty="0">
                <a:hlinkClick r:id="rId2"/>
              </a:rPr>
              <a:t>https://</a:t>
            </a:r>
            <a:r>
              <a:rPr lang="tr-TR" sz="1800" dirty="0" smtClean="0">
                <a:hlinkClick r:id="rId2"/>
              </a:rPr>
              <a:t>casem.comu.edu.tr/arsiv/haberler/2024-yilinda-divanu-lugatit-turkun-yazilisinin-950-r101.html</a:t>
            </a:r>
            <a:endParaRPr lang="tr-TR" sz="1800" dirty="0" smtClean="0"/>
          </a:p>
          <a:p>
            <a:endParaRPr lang="tr-TR" dirty="0"/>
          </a:p>
        </p:txBody>
      </p:sp>
      <p:pic>
        <p:nvPicPr>
          <p:cNvPr id="4" name="Resim 3"/>
          <p:cNvPicPr>
            <a:picLocks noChangeAspect="1"/>
          </p:cNvPicPr>
          <p:nvPr/>
        </p:nvPicPr>
        <p:blipFill>
          <a:blip r:embed="rId3"/>
          <a:stretch>
            <a:fillRect/>
          </a:stretch>
        </p:blipFill>
        <p:spPr>
          <a:xfrm>
            <a:off x="251297" y="1436913"/>
            <a:ext cx="3918859" cy="2832018"/>
          </a:xfrm>
          <a:prstGeom prst="rect">
            <a:avLst/>
          </a:prstGeom>
        </p:spPr>
      </p:pic>
    </p:spTree>
    <p:extLst>
      <p:ext uri="{BB962C8B-B14F-4D97-AF65-F5344CB8AC3E}">
        <p14:creationId xmlns:p14="http://schemas.microsoft.com/office/powerpoint/2010/main" val="810223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889248" y="340741"/>
            <a:ext cx="5108448" cy="768731"/>
          </a:xfrm>
        </p:spPr>
        <p:txBody>
          <a:bodyPr>
            <a:normAutofit/>
          </a:bodyPr>
          <a:lstStyle/>
          <a:p>
            <a:r>
              <a:rPr lang="tr-TR" sz="1600" b="1" dirty="0" smtClean="0"/>
              <a:t>Seramik Yüzey Kaplama </a:t>
            </a:r>
            <a:r>
              <a:rPr lang="tr-TR" sz="1600" b="1" dirty="0" err="1" smtClean="0"/>
              <a:t>Çalıştayı</a:t>
            </a:r>
            <a:r>
              <a:rPr lang="tr-TR" sz="1600" b="1" dirty="0" smtClean="0"/>
              <a:t>. 30.11.2023</a:t>
            </a:r>
            <a:endParaRPr lang="tr-TR" sz="1600" b="1" dirty="0"/>
          </a:p>
        </p:txBody>
      </p:sp>
      <p:sp>
        <p:nvSpPr>
          <p:cNvPr id="3" name="İçerik Yer Tutucusu 2"/>
          <p:cNvSpPr>
            <a:spLocks noGrp="1"/>
          </p:cNvSpPr>
          <p:nvPr>
            <p:ph idx="1"/>
          </p:nvPr>
        </p:nvSpPr>
        <p:spPr>
          <a:xfrm>
            <a:off x="7668768" y="1219200"/>
            <a:ext cx="3901440" cy="2942916"/>
          </a:xfrm>
        </p:spPr>
        <p:txBody>
          <a:bodyPr>
            <a:normAutofit fontScale="55000" lnSpcReduction="20000"/>
          </a:bodyPr>
          <a:lstStyle/>
          <a:p>
            <a:r>
              <a:rPr lang="tr-TR" dirty="0"/>
              <a:t>Çanakkale Belediyesi, Çanakkale </a:t>
            </a:r>
            <a:r>
              <a:rPr lang="tr-TR" dirty="0" err="1"/>
              <a:t>Onsekiz</a:t>
            </a:r>
            <a:r>
              <a:rPr lang="tr-TR" dirty="0"/>
              <a:t> Mart Üniversitesi (Güzel Sanatlar Fakültesi, Çanakkale Seramikleri Araştırma Geliştirme ve Uygulama Merkezi) ile </a:t>
            </a:r>
            <a:r>
              <a:rPr lang="tr-TR" dirty="0" err="1"/>
              <a:t>Kaleseramik</a:t>
            </a:r>
            <a:r>
              <a:rPr lang="tr-TR" dirty="0"/>
              <a:t> Çanakkale Kalebodur Seramik San. A.Ş. işbirliğinde gerçekleştirilen “Çanakkale Belediyesi Yeşil Yerel Yönetim Binası Açık Alan </a:t>
            </a:r>
            <a:r>
              <a:rPr lang="tr-TR" dirty="0" err="1"/>
              <a:t>Kimliklendirme</a:t>
            </a:r>
            <a:r>
              <a:rPr lang="tr-TR" dirty="0"/>
              <a:t>” Çalışması kapsamında hayata geçirilen “Seramik Mozaik Yüzey Kaplama </a:t>
            </a:r>
            <a:r>
              <a:rPr lang="tr-TR" dirty="0" err="1"/>
              <a:t>Projesi”nin</a:t>
            </a:r>
            <a:r>
              <a:rPr lang="tr-TR" dirty="0"/>
              <a:t>  20-30 Kasım 2023 tarihleri arasında yürütülen ve projenin 15 modülünün tamamlanacağı ilk </a:t>
            </a:r>
            <a:r>
              <a:rPr lang="tr-TR" dirty="0" err="1"/>
              <a:t>çalıştay</a:t>
            </a:r>
            <a:r>
              <a:rPr lang="tr-TR" dirty="0"/>
              <a:t> için sertifika töreni gerçekleştirildi</a:t>
            </a:r>
            <a:r>
              <a:rPr lang="tr-TR" dirty="0" smtClean="0"/>
              <a:t>.</a:t>
            </a:r>
          </a:p>
          <a:p>
            <a:r>
              <a:rPr lang="tr-TR" dirty="0">
                <a:hlinkClick r:id="rId2"/>
              </a:rPr>
              <a:t>https://</a:t>
            </a:r>
            <a:r>
              <a:rPr lang="tr-TR" dirty="0" smtClean="0">
                <a:hlinkClick r:id="rId2"/>
              </a:rPr>
              <a:t>casem.comu.edu.tr/arsiv/haberler/seramik-yuzey-kaplama-projesi-r99.html</a:t>
            </a:r>
            <a:endParaRPr lang="tr-TR" dirty="0" smtClean="0"/>
          </a:p>
          <a:p>
            <a:endParaRPr lang="tr-TR" dirty="0"/>
          </a:p>
        </p:txBody>
      </p:sp>
      <p:pic>
        <p:nvPicPr>
          <p:cNvPr id="4" name="Resim 3"/>
          <p:cNvPicPr>
            <a:picLocks noChangeAspect="1"/>
          </p:cNvPicPr>
          <p:nvPr/>
        </p:nvPicPr>
        <p:blipFill>
          <a:blip r:embed="rId3"/>
          <a:stretch>
            <a:fillRect/>
          </a:stretch>
        </p:blipFill>
        <p:spPr>
          <a:xfrm>
            <a:off x="224790" y="1109472"/>
            <a:ext cx="3435858" cy="3435858"/>
          </a:xfrm>
          <a:prstGeom prst="rect">
            <a:avLst/>
          </a:prstGeom>
        </p:spPr>
      </p:pic>
      <p:pic>
        <p:nvPicPr>
          <p:cNvPr id="6" name="Resim 5"/>
          <p:cNvPicPr>
            <a:picLocks noChangeAspect="1"/>
          </p:cNvPicPr>
          <p:nvPr/>
        </p:nvPicPr>
        <p:blipFill>
          <a:blip r:embed="rId4"/>
          <a:stretch>
            <a:fillRect/>
          </a:stretch>
        </p:blipFill>
        <p:spPr>
          <a:xfrm>
            <a:off x="3660648" y="1109472"/>
            <a:ext cx="3216402" cy="3435858"/>
          </a:xfrm>
          <a:prstGeom prst="rect">
            <a:avLst/>
          </a:prstGeom>
        </p:spPr>
      </p:pic>
    </p:spTree>
    <p:extLst>
      <p:ext uri="{BB962C8B-B14F-4D97-AF65-F5344CB8AC3E}">
        <p14:creationId xmlns:p14="http://schemas.microsoft.com/office/powerpoint/2010/main" val="48006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1250731" y="201057"/>
            <a:ext cx="9669518" cy="647700"/>
          </a:xfrm>
          <a:prstGeom prst="rect">
            <a:avLst/>
          </a:prstGeom>
        </p:spPr>
      </p:pic>
      <p:pic>
        <p:nvPicPr>
          <p:cNvPr id="2" name="Resim 1"/>
          <p:cNvPicPr>
            <a:picLocks noChangeAspect="1"/>
          </p:cNvPicPr>
          <p:nvPr/>
        </p:nvPicPr>
        <p:blipFill>
          <a:blip r:embed="rId3"/>
          <a:stretch>
            <a:fillRect/>
          </a:stretch>
        </p:blipFill>
        <p:spPr>
          <a:xfrm>
            <a:off x="676894" y="848757"/>
            <a:ext cx="10747168" cy="5386220"/>
          </a:xfrm>
          <a:prstGeom prst="rect">
            <a:avLst/>
          </a:prstGeom>
        </p:spPr>
      </p:pic>
    </p:spTree>
    <p:extLst>
      <p:ext uri="{BB962C8B-B14F-4D97-AF65-F5344CB8AC3E}">
        <p14:creationId xmlns:p14="http://schemas.microsoft.com/office/powerpoint/2010/main" val="8642701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801112" y="450469"/>
            <a:ext cx="6013704" cy="659003"/>
          </a:xfrm>
        </p:spPr>
        <p:txBody>
          <a:bodyPr>
            <a:normAutofit/>
          </a:bodyPr>
          <a:lstStyle/>
          <a:p>
            <a:r>
              <a:rPr lang="tr-TR" sz="1800" b="1" dirty="0" smtClean="0"/>
              <a:t>KINIK’TA ÇÖMLEKÇİ OLMAK Kitap Yayını.01.12.2023</a:t>
            </a:r>
            <a:endParaRPr lang="tr-TR" sz="1800" b="1" dirty="0"/>
          </a:p>
        </p:txBody>
      </p:sp>
      <p:sp>
        <p:nvSpPr>
          <p:cNvPr id="3" name="İçerik Yer Tutucusu 2"/>
          <p:cNvSpPr>
            <a:spLocks noGrp="1"/>
          </p:cNvSpPr>
          <p:nvPr>
            <p:ph idx="1"/>
          </p:nvPr>
        </p:nvSpPr>
        <p:spPr>
          <a:xfrm>
            <a:off x="4328160" y="2097214"/>
            <a:ext cx="7181088" cy="3486722"/>
          </a:xfrm>
        </p:spPr>
        <p:txBody>
          <a:bodyPr>
            <a:normAutofit fontScale="77500" lnSpcReduction="20000"/>
          </a:bodyPr>
          <a:lstStyle/>
          <a:p>
            <a:r>
              <a:rPr lang="tr-TR" dirty="0"/>
              <a:t>Üniversitemiz Çanakkale Seramikleri Araştırma Geliştirme ve Uygulama Merkezimiz yayını olarak hazırlanan ve editörlüğünü Merkez Müdür Yardımcımız </a:t>
            </a:r>
            <a:r>
              <a:rPr lang="tr-TR" dirty="0" err="1"/>
              <a:t>Öğr</a:t>
            </a:r>
            <a:r>
              <a:rPr lang="tr-TR" dirty="0"/>
              <a:t>. Gör. Necmi Tekin’in yaptığı “Kınık’ta Çömlekçi Olmak” isimli  e-kitap, Üniversitemiz yayını olarak erişime açılmıştır.</a:t>
            </a:r>
          </a:p>
          <a:p>
            <a:r>
              <a:rPr lang="tr-TR" dirty="0"/>
              <a:t>Geleneksel çömlek üretim merkezlerinden Bilecik ili, Pazaryeri ilçesi, Kınık köyünde, 120 yılı aşkın zamandır sürdürülen çömlekçiliği konu alan, </a:t>
            </a:r>
            <a:r>
              <a:rPr lang="tr-TR" dirty="0" err="1"/>
              <a:t>Öğr</a:t>
            </a:r>
            <a:r>
              <a:rPr lang="tr-TR" dirty="0"/>
              <a:t>. Gör. Necmi TEKİN koordinatörlüğünde ve Üniversitemiz Akademik personelinin katkılarıyla gerçekleştirilen “Kınık’ta Çömlekçi Olmak” </a:t>
            </a:r>
            <a:r>
              <a:rPr lang="tr-TR" dirty="0" err="1"/>
              <a:t>çalıştayına</a:t>
            </a:r>
            <a:r>
              <a:rPr lang="tr-TR" dirty="0"/>
              <a:t> ait sonuç </a:t>
            </a:r>
            <a:r>
              <a:rPr lang="tr-TR" dirty="0" smtClean="0"/>
              <a:t>çıktıları </a:t>
            </a:r>
            <a:r>
              <a:rPr lang="tr-TR" dirty="0"/>
              <a:t>yer </a:t>
            </a:r>
            <a:r>
              <a:rPr lang="tr-TR" dirty="0" smtClean="0"/>
              <a:t>almaktadır.</a:t>
            </a:r>
            <a:endParaRPr lang="tr-TR" dirty="0"/>
          </a:p>
          <a:p>
            <a:r>
              <a:rPr lang="tr-TR" dirty="0">
                <a:hlinkClick r:id="rId2"/>
              </a:rPr>
              <a:t>https://</a:t>
            </a:r>
            <a:r>
              <a:rPr lang="tr-TR" dirty="0" smtClean="0">
                <a:hlinkClick r:id="rId2"/>
              </a:rPr>
              <a:t>casem.comu.edu.tr/arsiv/haberler/kinikta-comlekci-olmak-e-kitabi-erisime-acildi-r98.html</a:t>
            </a:r>
            <a:endParaRPr lang="tr-TR" dirty="0" smtClean="0"/>
          </a:p>
          <a:p>
            <a:endParaRPr lang="tr-TR" dirty="0"/>
          </a:p>
        </p:txBody>
      </p:sp>
      <p:pic>
        <p:nvPicPr>
          <p:cNvPr id="4" name="Resim 3"/>
          <p:cNvPicPr>
            <a:picLocks noChangeAspect="1"/>
          </p:cNvPicPr>
          <p:nvPr/>
        </p:nvPicPr>
        <p:blipFill>
          <a:blip r:embed="rId3"/>
          <a:stretch>
            <a:fillRect/>
          </a:stretch>
        </p:blipFill>
        <p:spPr>
          <a:xfrm>
            <a:off x="216408" y="1021335"/>
            <a:ext cx="3977640" cy="5038089"/>
          </a:xfrm>
          <a:prstGeom prst="rect">
            <a:avLst/>
          </a:prstGeom>
        </p:spPr>
      </p:pic>
    </p:spTree>
    <p:extLst>
      <p:ext uri="{BB962C8B-B14F-4D97-AF65-F5344CB8AC3E}">
        <p14:creationId xmlns:p14="http://schemas.microsoft.com/office/powerpoint/2010/main" val="311879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479470" y="365126"/>
            <a:ext cx="6020790" cy="573025"/>
          </a:xfrm>
        </p:spPr>
        <p:txBody>
          <a:bodyPr>
            <a:noAutofit/>
          </a:bodyPr>
          <a:lstStyle/>
          <a:p>
            <a:r>
              <a:rPr lang="tr-TR" sz="1800" b="1" dirty="0"/>
              <a:t>Geleneksel Çanakkale Seramikleri Coğrafi İşaret başvuru süreci görüşüldü</a:t>
            </a:r>
            <a:r>
              <a:rPr lang="tr-TR" sz="1800" dirty="0" smtClean="0"/>
              <a:t>. 13.11.2023</a:t>
            </a:r>
            <a:endParaRPr lang="tr-TR" sz="1800" dirty="0"/>
          </a:p>
        </p:txBody>
      </p:sp>
      <p:sp>
        <p:nvSpPr>
          <p:cNvPr id="3" name="İçerik Yer Tutucusu 2"/>
          <p:cNvSpPr>
            <a:spLocks noGrp="1"/>
          </p:cNvSpPr>
          <p:nvPr>
            <p:ph idx="1"/>
          </p:nvPr>
        </p:nvSpPr>
        <p:spPr>
          <a:xfrm>
            <a:off x="4441371" y="1508167"/>
            <a:ext cx="6912429" cy="3182586"/>
          </a:xfrm>
        </p:spPr>
        <p:txBody>
          <a:bodyPr>
            <a:normAutofit fontScale="55000" lnSpcReduction="20000"/>
          </a:bodyPr>
          <a:lstStyle/>
          <a:p>
            <a:r>
              <a:rPr lang="tr-TR" dirty="0"/>
              <a:t>Güzel Sanatlar Fakültesi Dekanı Prof. Yeşim ZÜMRÜT başkanlığında gerçekleştirilen toplantıya, dış paydaş olarak katılan İl Kültür ve Turizm Müdürlüğü yanı sıra iç paydaşlar; Güzel Sanatlar Fakültesi, Çanakkale Seramikleri Araştırma Geliştirme ve Uygulama Merkezi, Turizm Fakültesi TÜBİTAK 3005 “Somut olmayan kültürel miras kapsamında geleneksel Çanakkale seramik üretiminin değerlendirilmesi ve turizm açısından geliştirilmesi” proje koordinatörlüğü katılmışlardır</a:t>
            </a:r>
            <a:r>
              <a:rPr lang="tr-TR" dirty="0" smtClean="0"/>
              <a:t>.</a:t>
            </a:r>
          </a:p>
          <a:p>
            <a:r>
              <a:rPr lang="tr-TR" dirty="0"/>
              <a:t>Gerçekleştirilen toplantıda paydaşlar konuya ilişkin görüş ve önerilerini sundu. “Geleneksel Çanakkale Seramikleri Coğrafi İşaret Başvurusu” için oluşturulması gereken başvuru dosyasının Güzel Sanatlar Fakültesi ve ÇASEM işbirliğinde hazırlanması yönündeki talepler detaylıca görüşüldü. İç ve dış paydaşlarla sürece ve iş akışına dair ön planlama yapıldı</a:t>
            </a:r>
            <a:r>
              <a:rPr lang="tr-TR" dirty="0" smtClean="0"/>
              <a:t>.</a:t>
            </a:r>
          </a:p>
          <a:p>
            <a:r>
              <a:rPr lang="tr-TR" dirty="0">
                <a:hlinkClick r:id="rId2"/>
              </a:rPr>
              <a:t>https://</a:t>
            </a:r>
            <a:r>
              <a:rPr lang="tr-TR" dirty="0" smtClean="0">
                <a:hlinkClick r:id="rId2"/>
              </a:rPr>
              <a:t>casem.comu.edu.tr/arsiv/haberler/geleneksel-canakkale-seramikleri-cografi-isaret-ba-r97.html</a:t>
            </a:r>
            <a:endParaRPr lang="tr-TR" dirty="0" smtClean="0"/>
          </a:p>
          <a:p>
            <a:endParaRPr lang="tr-TR" dirty="0"/>
          </a:p>
        </p:txBody>
      </p:sp>
      <p:pic>
        <p:nvPicPr>
          <p:cNvPr id="4" name="Resim 3"/>
          <p:cNvPicPr>
            <a:picLocks noChangeAspect="1"/>
          </p:cNvPicPr>
          <p:nvPr/>
        </p:nvPicPr>
        <p:blipFill>
          <a:blip r:embed="rId3"/>
          <a:stretch>
            <a:fillRect/>
          </a:stretch>
        </p:blipFill>
        <p:spPr>
          <a:xfrm>
            <a:off x="156296" y="1033153"/>
            <a:ext cx="4273591" cy="3206338"/>
          </a:xfrm>
          <a:prstGeom prst="rect">
            <a:avLst/>
          </a:prstGeom>
        </p:spPr>
      </p:pic>
    </p:spTree>
    <p:extLst>
      <p:ext uri="{BB962C8B-B14F-4D97-AF65-F5344CB8AC3E}">
        <p14:creationId xmlns:p14="http://schemas.microsoft.com/office/powerpoint/2010/main" val="2066551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03812" y="365126"/>
            <a:ext cx="7350827" cy="608652"/>
          </a:xfrm>
        </p:spPr>
        <p:txBody>
          <a:bodyPr>
            <a:normAutofit/>
          </a:bodyPr>
          <a:lstStyle/>
          <a:p>
            <a:r>
              <a:rPr lang="tr-TR" sz="2800" dirty="0"/>
              <a:t>“Toprağın Dili” Seramik ve Ebru </a:t>
            </a:r>
            <a:r>
              <a:rPr lang="tr-TR" sz="2800" dirty="0" err="1"/>
              <a:t>Çalıştayı</a:t>
            </a:r>
            <a:endParaRPr lang="tr-TR" sz="2800" dirty="0"/>
          </a:p>
        </p:txBody>
      </p:sp>
      <p:sp>
        <p:nvSpPr>
          <p:cNvPr id="3" name="İçerik Yer Tutucusu 2"/>
          <p:cNvSpPr>
            <a:spLocks noGrp="1"/>
          </p:cNvSpPr>
          <p:nvPr>
            <p:ph idx="1"/>
          </p:nvPr>
        </p:nvSpPr>
        <p:spPr>
          <a:xfrm>
            <a:off x="6840187" y="1092531"/>
            <a:ext cx="4513613" cy="5041074"/>
          </a:xfrm>
        </p:spPr>
        <p:txBody>
          <a:bodyPr>
            <a:normAutofit fontScale="77500" lnSpcReduction="20000"/>
          </a:bodyPr>
          <a:lstStyle/>
          <a:p>
            <a:r>
              <a:rPr lang="tr-TR" dirty="0"/>
              <a:t>Aşık Veysel’in vefatının 50. Yılı anma programı kapsamında TÖMER öğrencileri ile ÇASEM Seramik Atölyesinde "Toprağın Dili” Seramik ve Ebru </a:t>
            </a:r>
            <a:r>
              <a:rPr lang="tr-TR" dirty="0" err="1"/>
              <a:t>Çalıştayı</a:t>
            </a:r>
            <a:r>
              <a:rPr lang="tr-TR" dirty="0"/>
              <a:t> yapıldı. GSF, TÖMER, ÇASEM ve ESAM paydaşları ile yürütülen </a:t>
            </a:r>
            <a:r>
              <a:rPr lang="tr-TR" dirty="0" err="1"/>
              <a:t>çalıştay</a:t>
            </a:r>
            <a:r>
              <a:rPr lang="tr-TR" dirty="0"/>
              <a:t> sürecinde Aşık Veysel’i konu alan bir seramik pano yapımı gerçekleştirildi.</a:t>
            </a:r>
          </a:p>
          <a:p>
            <a:r>
              <a:rPr lang="tr-TR" dirty="0"/>
              <a:t>Aşık Veysel’i anma programı kapsamında, 26 Aralık 2023 Salı günü saat; 13.00 – 17.00 saatleri arasında ÇASEM Seramik Atölyesinde kültürümüz için önemli bir yere sahip olan seramik ve ebru sanatımızın tanıtımı ve uygulamalarıyla bir arada gerçekleştirildi.</a:t>
            </a:r>
          </a:p>
          <a:p>
            <a:endParaRPr lang="tr-TR" dirty="0"/>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839" y="973778"/>
            <a:ext cx="3095501" cy="2321626"/>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6660" y="973778"/>
            <a:ext cx="2921329" cy="2190997"/>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839" y="3443844"/>
            <a:ext cx="2881745" cy="2689761"/>
          </a:xfrm>
          <a:prstGeom prst="rect">
            <a:avLst/>
          </a:prstGeom>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3449783" y="3443844"/>
            <a:ext cx="3028206" cy="2752107"/>
          </a:xfrm>
          <a:prstGeom prst="rect">
            <a:avLst/>
          </a:prstGeom>
        </p:spPr>
      </p:pic>
    </p:spTree>
    <p:extLst>
      <p:ext uri="{BB962C8B-B14F-4D97-AF65-F5344CB8AC3E}">
        <p14:creationId xmlns:p14="http://schemas.microsoft.com/office/powerpoint/2010/main" val="530364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402147" y="99192"/>
            <a:ext cx="9591674" cy="647700"/>
          </a:xfrm>
          <a:prstGeom prst="rect">
            <a:avLst/>
          </a:prstGeom>
        </p:spPr>
      </p:pic>
      <p:pic>
        <p:nvPicPr>
          <p:cNvPr id="3" name="Resim 2"/>
          <p:cNvPicPr>
            <a:picLocks noChangeAspect="1"/>
          </p:cNvPicPr>
          <p:nvPr/>
        </p:nvPicPr>
        <p:blipFill>
          <a:blip r:embed="rId3"/>
          <a:stretch>
            <a:fillRect/>
          </a:stretch>
        </p:blipFill>
        <p:spPr>
          <a:xfrm>
            <a:off x="1011620" y="746892"/>
            <a:ext cx="10424317" cy="5932932"/>
          </a:xfrm>
          <a:prstGeom prst="rect">
            <a:avLst/>
          </a:prstGeom>
        </p:spPr>
      </p:pic>
    </p:spTree>
    <p:extLst>
      <p:ext uri="{BB962C8B-B14F-4D97-AF65-F5344CB8AC3E}">
        <p14:creationId xmlns:p14="http://schemas.microsoft.com/office/powerpoint/2010/main" val="1847941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250731" y="201057"/>
            <a:ext cx="9669518" cy="647700"/>
          </a:xfrm>
          <a:prstGeom prst="rect">
            <a:avLst/>
          </a:prstGeom>
        </p:spPr>
      </p:pic>
      <p:pic>
        <p:nvPicPr>
          <p:cNvPr id="3" name="Resim 2"/>
          <p:cNvPicPr>
            <a:picLocks noChangeAspect="1"/>
          </p:cNvPicPr>
          <p:nvPr/>
        </p:nvPicPr>
        <p:blipFill>
          <a:blip r:embed="rId3"/>
          <a:stretch>
            <a:fillRect/>
          </a:stretch>
        </p:blipFill>
        <p:spPr>
          <a:xfrm>
            <a:off x="1013122" y="848757"/>
            <a:ext cx="10482191" cy="6047232"/>
          </a:xfrm>
          <a:prstGeom prst="rect">
            <a:avLst/>
          </a:prstGeom>
        </p:spPr>
      </p:pic>
    </p:spTree>
    <p:extLst>
      <p:ext uri="{BB962C8B-B14F-4D97-AF65-F5344CB8AC3E}">
        <p14:creationId xmlns:p14="http://schemas.microsoft.com/office/powerpoint/2010/main" val="38831126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250731" y="201057"/>
            <a:ext cx="10016358" cy="647700"/>
          </a:xfrm>
          <a:prstGeom prst="rect">
            <a:avLst/>
          </a:prstGeom>
        </p:spPr>
      </p:pic>
      <p:pic>
        <p:nvPicPr>
          <p:cNvPr id="3" name="Resim 2"/>
          <p:cNvPicPr>
            <a:picLocks noChangeAspect="1"/>
          </p:cNvPicPr>
          <p:nvPr/>
        </p:nvPicPr>
        <p:blipFill>
          <a:blip r:embed="rId3"/>
          <a:stretch>
            <a:fillRect/>
          </a:stretch>
        </p:blipFill>
        <p:spPr>
          <a:xfrm>
            <a:off x="1021772" y="848757"/>
            <a:ext cx="10627921" cy="5721096"/>
          </a:xfrm>
          <a:prstGeom prst="rect">
            <a:avLst/>
          </a:prstGeom>
        </p:spPr>
      </p:pic>
    </p:spTree>
    <p:extLst>
      <p:ext uri="{BB962C8B-B14F-4D97-AF65-F5344CB8AC3E}">
        <p14:creationId xmlns:p14="http://schemas.microsoft.com/office/powerpoint/2010/main" val="2131555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250731" y="201057"/>
            <a:ext cx="10016358" cy="647700"/>
          </a:xfrm>
          <a:prstGeom prst="rect">
            <a:avLst/>
          </a:prstGeom>
        </p:spPr>
      </p:pic>
      <p:pic>
        <p:nvPicPr>
          <p:cNvPr id="3" name="Resim 2"/>
          <p:cNvPicPr>
            <a:picLocks noChangeAspect="1"/>
          </p:cNvPicPr>
          <p:nvPr/>
        </p:nvPicPr>
        <p:blipFill>
          <a:blip r:embed="rId3"/>
          <a:stretch>
            <a:fillRect/>
          </a:stretch>
        </p:blipFill>
        <p:spPr>
          <a:xfrm>
            <a:off x="641268" y="848757"/>
            <a:ext cx="11008426" cy="5672328"/>
          </a:xfrm>
          <a:prstGeom prst="rect">
            <a:avLst/>
          </a:prstGeom>
        </p:spPr>
      </p:pic>
    </p:spTree>
    <p:extLst>
      <p:ext uri="{BB962C8B-B14F-4D97-AF65-F5344CB8AC3E}">
        <p14:creationId xmlns:p14="http://schemas.microsoft.com/office/powerpoint/2010/main" val="906992940"/>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TotalTime>
  <Words>3071</Words>
  <Application>Microsoft Office PowerPoint</Application>
  <PresentationFormat>Geniş ekran</PresentationFormat>
  <Paragraphs>212</Paragraphs>
  <Slides>52</Slides>
  <Notes>3</Notes>
  <HiddenSlides>0</HiddenSlides>
  <MMClips>0</MMClips>
  <ScaleCrop>false</ScaleCrop>
  <HeadingPairs>
    <vt:vector size="8" baseType="variant">
      <vt:variant>
        <vt:lpstr>Kullanılan Yazı Tipleri</vt:lpstr>
      </vt:variant>
      <vt:variant>
        <vt:i4>5</vt:i4>
      </vt:variant>
      <vt:variant>
        <vt:lpstr>Tema</vt:lpstr>
      </vt:variant>
      <vt:variant>
        <vt:i4>1</vt:i4>
      </vt:variant>
      <vt:variant>
        <vt:lpstr>Eklenmiş OLE Hizmet Programları</vt:lpstr>
      </vt:variant>
      <vt:variant>
        <vt:i4>1</vt:i4>
      </vt:variant>
      <vt:variant>
        <vt:lpstr>Slayt Başlıkları</vt:lpstr>
      </vt:variant>
      <vt:variant>
        <vt:i4>52</vt:i4>
      </vt:variant>
    </vt:vector>
  </HeadingPairs>
  <TitlesOfParts>
    <vt:vector size="59" baseType="lpstr">
      <vt:lpstr>Arial</vt:lpstr>
      <vt:lpstr>Calibri</vt:lpstr>
      <vt:lpstr>Calibri Light</vt:lpstr>
      <vt:lpstr>Source Sans Pro</vt:lpstr>
      <vt:lpstr>Times New Roman</vt:lpstr>
      <vt:lpstr>Office Teması</vt:lpstr>
      <vt:lpstr>Acrobat Document</vt:lpstr>
      <vt:lpstr> Çanakkale Seramikleri Araştırma Geliştirme ve Uygulama Merkezi  ( ÇASEM  )  </vt:lpstr>
      <vt:lpstr>     ÇASEM YÖNETİM PLANI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«TOPRAĞIN DİLİ» Seramik ve Ebru Çalıştayı  26.12.2023</vt:lpstr>
      <vt:lpstr>ÇOMÜ ve Bahçeşehir Koleji arasında ikili işbirliği protokolü paydaş toplantısı 19.12.2023</vt:lpstr>
      <vt:lpstr>2023-AŞIK VEYSEL Anma Etkinlikleri Paydaş Toplantısı 01.12.2023</vt:lpstr>
      <vt:lpstr>ÇASEM tanıtım Filmi Hazırlandı. 20.12.2023</vt:lpstr>
      <vt:lpstr>Rektör Danışmanı Öğr. Gör. M.İlker GÜLCEMAL hocamızdan ÇASEM ziyareti 15.12.2023</vt:lpstr>
      <vt:lpstr>Çocuk Üniversitesi Çalıştayı </vt:lpstr>
      <vt:lpstr>GELİBOLU BİLSEM PAYDAŞ TOPLANTISI. 12.12.2023</vt:lpstr>
      <vt:lpstr>2024 yılında "Divanu Lügati't Türk'ün Yazılışının 950. Yıl Dönümü" etkinlikleri Paydaş Toplantısı. 11.12.2023</vt:lpstr>
      <vt:lpstr>Seramik Yüzey Kaplama Çalıştayı. 30.11.2023</vt:lpstr>
      <vt:lpstr>KINIK’TA ÇÖMLEKÇİ OLMAK Kitap Yayını.01.12.2023</vt:lpstr>
      <vt:lpstr>Geleneksel Çanakkale Seramikleri Coğrafi İşaret başvuru süreci görüşüldü. 13.11.2023</vt:lpstr>
      <vt:lpstr>“Toprağın Dili” Seramik ve Ebru Çalıştayı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Çanakkale Seramikleri Araştırma Geliştirme ve Uygulama Merkezi     ÇASEM</dc:title>
  <dc:creator>COMU</dc:creator>
  <cp:lastModifiedBy>COMU</cp:lastModifiedBy>
  <cp:revision>43</cp:revision>
  <dcterms:created xsi:type="dcterms:W3CDTF">2023-02-16T07:58:40Z</dcterms:created>
  <dcterms:modified xsi:type="dcterms:W3CDTF">2024-01-02T11:31:34Z</dcterms:modified>
</cp:coreProperties>
</file>