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422433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4199613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252073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82583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1871514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C9393114-A28F-4B2D-AA9D-E749B64EDF4A}" type="datetimeFigureOut">
              <a:rPr lang="en-US" smtClean="0"/>
              <a:t>1/5/2024</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2574139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C9393114-A28F-4B2D-AA9D-E749B64EDF4A}" type="datetimeFigureOut">
              <a:rPr lang="en-US" smtClean="0"/>
              <a:t>1/5/2024</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1977882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C9393114-A28F-4B2D-AA9D-E749B64EDF4A}" type="datetimeFigureOut">
              <a:rPr lang="en-US" smtClean="0"/>
              <a:t>1/5/2024</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395365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9393114-A28F-4B2D-AA9D-E749B64EDF4A}" type="datetimeFigureOut">
              <a:rPr lang="en-US" smtClean="0"/>
              <a:t>1/5/2024</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2215888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9393114-A28F-4B2D-AA9D-E749B64EDF4A}" type="datetimeFigureOut">
              <a:rPr lang="en-US" smtClean="0"/>
              <a:t>1/5/2024</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3225047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9393114-A28F-4B2D-AA9D-E749B64EDF4A}" type="datetimeFigureOut">
              <a:rPr lang="en-US" smtClean="0"/>
              <a:t>1/5/2024</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201270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93114-A28F-4B2D-AA9D-E749B64EDF4A}" type="datetimeFigureOut">
              <a:rPr lang="en-US" smtClean="0"/>
              <a:t>1/5/2024</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58059-ABF0-4213-9007-B5FACC939AAA}" type="slidenum">
              <a:rPr lang="en-US" smtClean="0"/>
              <a:t>‹#›</a:t>
            </a:fld>
            <a:endParaRPr lang="en-US"/>
          </a:p>
        </p:txBody>
      </p:sp>
    </p:spTree>
    <p:extLst>
      <p:ext uri="{BB962C8B-B14F-4D97-AF65-F5344CB8AC3E}">
        <p14:creationId xmlns:p14="http://schemas.microsoft.com/office/powerpoint/2010/main" val="3564181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lstStyle/>
          <a:p>
            <a:endParaRPr lang="tr-TR" b="1" dirty="0" smtClean="0"/>
          </a:p>
          <a:p>
            <a:endParaRPr lang="tr-TR" b="1" dirty="0"/>
          </a:p>
          <a:p>
            <a:endParaRPr lang="tr-TR" b="1" dirty="0" smtClean="0"/>
          </a:p>
          <a:p>
            <a:endParaRPr lang="tr-TR" b="1" dirty="0"/>
          </a:p>
          <a:p>
            <a:r>
              <a:rPr lang="tr-TR" b="1" dirty="0" smtClean="0">
                <a:solidFill>
                  <a:schemeClr val="tx1"/>
                </a:solidFill>
              </a:rPr>
              <a:t>ÇANAKKALE </a:t>
            </a:r>
            <a:r>
              <a:rPr lang="tr-TR" b="1" dirty="0">
                <a:solidFill>
                  <a:schemeClr val="tx1"/>
                </a:solidFill>
              </a:rPr>
              <a:t>ONSEKİZ MART ÜNİVERSİTESİ                                           </a:t>
            </a:r>
            <a:endParaRPr lang="en-US" dirty="0">
              <a:solidFill>
                <a:schemeClr val="tx1"/>
              </a:solidFill>
            </a:endParaRPr>
          </a:p>
          <a:p>
            <a:r>
              <a:rPr lang="tr-TR" b="1" dirty="0">
                <a:solidFill>
                  <a:schemeClr val="tx1"/>
                </a:solidFill>
              </a:rPr>
              <a:t>DENEYSEL ARAŞTIRMALARUYGULAMA VE ARAŞTIRMA MERKEZİ </a:t>
            </a:r>
            <a:endParaRPr lang="en-US" dirty="0">
              <a:solidFill>
                <a:schemeClr val="tx1"/>
              </a:solidFill>
            </a:endParaRPr>
          </a:p>
          <a:p>
            <a:r>
              <a:rPr lang="tr-TR" b="1" dirty="0">
                <a:solidFill>
                  <a:schemeClr val="tx1"/>
                </a:solidFill>
              </a:rPr>
              <a:t> </a:t>
            </a:r>
            <a:r>
              <a:rPr lang="tr-TR" b="1" dirty="0" smtClean="0">
                <a:solidFill>
                  <a:schemeClr val="tx1"/>
                </a:solidFill>
              </a:rPr>
              <a:t>2022 </a:t>
            </a:r>
            <a:r>
              <a:rPr lang="tr-TR" b="1" dirty="0">
                <a:solidFill>
                  <a:schemeClr val="tx1"/>
                </a:solidFill>
              </a:rPr>
              <a:t>YILI FAALİYET RAPORU</a:t>
            </a:r>
            <a:r>
              <a:rPr lang="tr-TR" b="1" dirty="0"/>
              <a:t> </a:t>
            </a:r>
            <a:endParaRPr lang="en-US" dirty="0"/>
          </a:p>
        </p:txBody>
      </p:sp>
    </p:spTree>
    <p:extLst>
      <p:ext uri="{BB962C8B-B14F-4D97-AF65-F5344CB8AC3E}">
        <p14:creationId xmlns:p14="http://schemas.microsoft.com/office/powerpoint/2010/main" val="240859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noAutofit/>
          </a:bodyPr>
          <a:lstStyle/>
          <a:p>
            <a:pPr lvl="0"/>
            <a:endParaRPr lang="tr-TR" sz="2000" b="1" dirty="0" smtClean="0">
              <a:solidFill>
                <a:schemeClr val="tx1"/>
              </a:solidFill>
            </a:endParaRPr>
          </a:p>
          <a:p>
            <a:pPr lvl="0"/>
            <a:r>
              <a:rPr lang="tr-TR" sz="2800" b="1" dirty="0" smtClean="0">
                <a:solidFill>
                  <a:schemeClr val="tx1"/>
                </a:solidFill>
              </a:rPr>
              <a:t>Kurumsal faaliyetler</a:t>
            </a:r>
          </a:p>
          <a:p>
            <a:pPr lvl="0"/>
            <a:endParaRPr lang="en-US" sz="2000" dirty="0">
              <a:solidFill>
                <a:schemeClr val="tx1"/>
              </a:solidFill>
            </a:endParaRPr>
          </a:p>
          <a:p>
            <a:pPr algn="l"/>
            <a:r>
              <a:rPr lang="tr-TR" sz="2000" dirty="0" smtClean="0">
                <a:solidFill>
                  <a:schemeClr val="tx1"/>
                </a:solidFill>
              </a:rPr>
              <a:t>	24.10.2022 </a:t>
            </a:r>
            <a:r>
              <a:rPr lang="tr-TR" sz="2000" dirty="0">
                <a:solidFill>
                  <a:schemeClr val="tx1"/>
                </a:solidFill>
              </a:rPr>
              <a:t>tarihinde yayımlana Deneysel ve Diğer Bilimsel Amaçlar için Kullanılan Hayvanların Refah ve Korunmasına Dair Yönetmelik’in Tarım Bakanlığı Pendik Enstitü Müdürlüğü ve Tarım ve Orman İl Müdürlüğü mevzuat hükümlerine uygunluğunu doğrulamak için birimimiz denetlenmiştir.</a:t>
            </a:r>
            <a:endParaRPr lang="en-US" sz="2000" dirty="0">
              <a:solidFill>
                <a:schemeClr val="tx1"/>
              </a:solidFill>
            </a:endParaRPr>
          </a:p>
          <a:p>
            <a:pPr algn="l"/>
            <a:r>
              <a:rPr lang="tr-TR" sz="2000" dirty="0" smtClean="0">
                <a:solidFill>
                  <a:schemeClr val="tx1"/>
                </a:solidFill>
              </a:rPr>
              <a:t>	19.10.2022 </a:t>
            </a:r>
            <a:r>
              <a:rPr lang="tr-TR" sz="2000" dirty="0">
                <a:solidFill>
                  <a:schemeClr val="tx1"/>
                </a:solidFill>
              </a:rPr>
              <a:t>tarihinde Üniversitemiz lisans öğrencilerine merkezimizin tanıtımı yapılmıştır.</a:t>
            </a:r>
            <a:endParaRPr lang="en-US" sz="2000" dirty="0">
              <a:solidFill>
                <a:schemeClr val="tx1"/>
              </a:solidFill>
            </a:endParaRPr>
          </a:p>
          <a:p>
            <a:pPr algn="l"/>
            <a:r>
              <a:rPr lang="tr-TR" sz="2000" dirty="0" smtClean="0">
                <a:solidFill>
                  <a:schemeClr val="tx1"/>
                </a:solidFill>
              </a:rPr>
              <a:t>	25.10.2022 </a:t>
            </a:r>
            <a:r>
              <a:rPr lang="tr-TR" sz="2000" dirty="0">
                <a:solidFill>
                  <a:schemeClr val="tx1"/>
                </a:solidFill>
              </a:rPr>
              <a:t>tarihinde Merkezimiz ruhsatı kapsamında faaliyet gösteren alt birimler ile iç paydaş görüşmeleri gerçekleştirilmiştir. </a:t>
            </a:r>
            <a:endParaRPr lang="en-US" sz="2000" dirty="0">
              <a:solidFill>
                <a:schemeClr val="tx1"/>
              </a:solidFill>
            </a:endParaRPr>
          </a:p>
          <a:p>
            <a:pPr algn="l"/>
            <a:r>
              <a:rPr lang="tr-TR" sz="2000" dirty="0" smtClean="0">
                <a:solidFill>
                  <a:schemeClr val="tx1"/>
                </a:solidFill>
              </a:rPr>
              <a:t>	Veteriner </a:t>
            </a:r>
            <a:r>
              <a:rPr lang="tr-TR" sz="2000" dirty="0">
                <a:solidFill>
                  <a:schemeClr val="tx1"/>
                </a:solidFill>
              </a:rPr>
              <a:t>Tıbbi Ürünler Hakkında Yönetmelik kapsamında E- Reçete, İTS, ATS sistemleri hakkında dikkat edilmesi gereken hususlar ve yaşanan sorunlarla ilgili, 15.12.2022 tarihinde Tarım ve Orman İl Müdürlüğü personelleri tarafından eğitim ve rehberlik çalışması yapmıştır.</a:t>
            </a:r>
            <a:endParaRPr lang="en-US" sz="2000" dirty="0">
              <a:solidFill>
                <a:schemeClr val="tx1"/>
              </a:solidFill>
            </a:endParaRPr>
          </a:p>
          <a:p>
            <a:pPr algn="l"/>
            <a:r>
              <a:rPr lang="tr-TR" sz="2000" dirty="0" smtClean="0">
                <a:solidFill>
                  <a:schemeClr val="tx1"/>
                </a:solidFill>
              </a:rPr>
              <a:t>	Merkezimizde </a:t>
            </a:r>
            <a:r>
              <a:rPr lang="tr-TR" sz="2000" dirty="0">
                <a:solidFill>
                  <a:schemeClr val="tx1"/>
                </a:solidFill>
              </a:rPr>
              <a:t>üretim ve kullanım ruhsatına sahip olduğumuz hayvanların yer aldığı 01.01.2022 - 31.12.2022 tarihleri arasında sonuçlanan deney hayvanı araştırma proje sayısı 28 adet olarak gerçekleşmiştir. Üretilmiş hayvanların kullanıldığı çalışmalar ve hayvan dağılımı Tablo-1’de sunulmuştur.</a:t>
            </a:r>
            <a:endParaRPr lang="en-US" sz="2000" dirty="0">
              <a:solidFill>
                <a:schemeClr val="tx1"/>
              </a:solidFill>
            </a:endParaRPr>
          </a:p>
        </p:txBody>
      </p:sp>
    </p:spTree>
    <p:extLst>
      <p:ext uri="{BB962C8B-B14F-4D97-AF65-F5344CB8AC3E}">
        <p14:creationId xmlns:p14="http://schemas.microsoft.com/office/powerpoint/2010/main" val="253923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lstStyle/>
          <a:p>
            <a:pPr algn="l"/>
            <a:endParaRPr lang="tr-TR" sz="2400" b="1" dirty="0" smtClean="0">
              <a:solidFill>
                <a:schemeClr val="tx1"/>
              </a:solidFill>
            </a:endParaRPr>
          </a:p>
          <a:p>
            <a:pPr algn="l"/>
            <a:r>
              <a:rPr lang="tr-TR" sz="2000" b="1" dirty="0" smtClean="0">
                <a:solidFill>
                  <a:schemeClr val="tx1"/>
                </a:solidFill>
              </a:rPr>
              <a:t>Tablo-1. </a:t>
            </a:r>
            <a:r>
              <a:rPr lang="tr-TR" sz="2000" b="1" dirty="0">
                <a:solidFill>
                  <a:schemeClr val="tx1"/>
                </a:solidFill>
              </a:rPr>
              <a:t>Merkezimizde 2022 yılı içerisinde deney hayvanlarının </a:t>
            </a:r>
            <a:r>
              <a:rPr lang="tr-TR" sz="2000" b="1" dirty="0" smtClean="0">
                <a:solidFill>
                  <a:schemeClr val="tx1"/>
                </a:solidFill>
              </a:rPr>
              <a:t>kullanıldığı çalışmalar</a:t>
            </a:r>
          </a:p>
          <a:p>
            <a:endParaRPr lang="en-US" dirty="0"/>
          </a:p>
        </p:txBody>
      </p:sp>
      <p:graphicFrame>
        <p:nvGraphicFramePr>
          <p:cNvPr id="2" name="Tablo 1"/>
          <p:cNvGraphicFramePr>
            <a:graphicFrameLocks noGrp="1"/>
          </p:cNvGraphicFramePr>
          <p:nvPr>
            <p:extLst>
              <p:ext uri="{D42A27DB-BD31-4B8C-83A1-F6EECF244321}">
                <p14:modId xmlns:p14="http://schemas.microsoft.com/office/powerpoint/2010/main" val="2860726133"/>
              </p:ext>
            </p:extLst>
          </p:nvPr>
        </p:nvGraphicFramePr>
        <p:xfrm>
          <a:off x="395535" y="1196749"/>
          <a:ext cx="8280921" cy="5544623"/>
        </p:xfrm>
        <a:graphic>
          <a:graphicData uri="http://schemas.openxmlformats.org/drawingml/2006/table">
            <a:tbl>
              <a:tblPr>
                <a:tableStyleId>{3C2FFA5D-87B4-456A-9821-1D502468CF0F}</a:tableStyleId>
              </a:tblPr>
              <a:tblGrid>
                <a:gridCol w="508250">
                  <a:extLst>
                    <a:ext uri="{9D8B030D-6E8A-4147-A177-3AD203B41FA5}">
                      <a16:colId xmlns:a16="http://schemas.microsoft.com/office/drawing/2014/main" val="20000"/>
                    </a:ext>
                  </a:extLst>
                </a:gridCol>
                <a:gridCol w="5876985">
                  <a:extLst>
                    <a:ext uri="{9D8B030D-6E8A-4147-A177-3AD203B41FA5}">
                      <a16:colId xmlns:a16="http://schemas.microsoft.com/office/drawing/2014/main" val="20001"/>
                    </a:ext>
                  </a:extLst>
                </a:gridCol>
                <a:gridCol w="1895686">
                  <a:extLst>
                    <a:ext uri="{9D8B030D-6E8A-4147-A177-3AD203B41FA5}">
                      <a16:colId xmlns:a16="http://schemas.microsoft.com/office/drawing/2014/main" val="20002"/>
                    </a:ext>
                  </a:extLst>
                </a:gridCol>
              </a:tblGrid>
              <a:tr h="248889">
                <a:tc>
                  <a:txBody>
                    <a:bodyPr/>
                    <a:lstStyle/>
                    <a:p>
                      <a:pPr algn="ctr">
                        <a:lnSpc>
                          <a:spcPct val="115000"/>
                        </a:lnSpc>
                        <a:spcAft>
                          <a:spcPts val="0"/>
                        </a:spcAft>
                      </a:pPr>
                      <a:r>
                        <a:rPr lang="tr-TR" sz="600" b="1" dirty="0">
                          <a:solidFill>
                            <a:schemeClr val="tx1"/>
                          </a:solidFill>
                          <a:effectLst/>
                        </a:rPr>
                        <a:t>Sayı</a:t>
                      </a:r>
                      <a:endParaRPr lang="en-US" sz="600" b="1" dirty="0">
                        <a:solidFill>
                          <a:schemeClr val="tx1"/>
                        </a:solidFill>
                        <a:effectLst/>
                        <a:latin typeface="Calibri"/>
                        <a:ea typeface="Calibri"/>
                        <a:cs typeface="Times New Roman"/>
                      </a:endParaRPr>
                    </a:p>
                  </a:txBody>
                  <a:tcPr marL="24618" marR="24618" marT="0" marB="0"/>
                </a:tc>
                <a:tc>
                  <a:txBody>
                    <a:bodyPr/>
                    <a:lstStyle/>
                    <a:p>
                      <a:pPr algn="ctr">
                        <a:lnSpc>
                          <a:spcPct val="115000"/>
                        </a:lnSpc>
                        <a:spcAft>
                          <a:spcPts val="0"/>
                        </a:spcAft>
                      </a:pPr>
                      <a:r>
                        <a:rPr lang="tr-TR" sz="600" b="1" dirty="0">
                          <a:effectLst/>
                        </a:rPr>
                        <a:t>Araştırma adı</a:t>
                      </a:r>
                      <a:endParaRPr lang="en-US" sz="600" b="1" dirty="0">
                        <a:effectLst/>
                        <a:latin typeface="Calibri"/>
                        <a:ea typeface="Calibri"/>
                        <a:cs typeface="Times New Roman"/>
                      </a:endParaRPr>
                    </a:p>
                  </a:txBody>
                  <a:tcPr marL="24618" marR="24618" marT="0" marB="0"/>
                </a:tc>
                <a:tc>
                  <a:txBody>
                    <a:bodyPr/>
                    <a:lstStyle/>
                    <a:p>
                      <a:pPr algn="ctr">
                        <a:lnSpc>
                          <a:spcPct val="115000"/>
                        </a:lnSpc>
                        <a:spcAft>
                          <a:spcPts val="0"/>
                        </a:spcAft>
                      </a:pPr>
                      <a:r>
                        <a:rPr lang="tr-TR" sz="600" b="1" dirty="0">
                          <a:effectLst/>
                        </a:rPr>
                        <a:t>Kullanılan hayvan türü ve sayısı</a:t>
                      </a:r>
                      <a:endParaRPr lang="en-US" sz="600" b="1" dirty="0">
                        <a:effectLst/>
                        <a:latin typeface="Calibri"/>
                        <a:ea typeface="Calibri"/>
                        <a:cs typeface="Times New Roman"/>
                      </a:endParaRPr>
                    </a:p>
                  </a:txBody>
                  <a:tcPr marL="24618" marR="24618" marT="0" marB="0"/>
                </a:tc>
                <a:extLst>
                  <a:ext uri="{0D108BD9-81ED-4DB2-BD59-A6C34878D82A}">
                    <a16:rowId xmlns:a16="http://schemas.microsoft.com/office/drawing/2014/main" val="10000"/>
                  </a:ext>
                </a:extLst>
              </a:tr>
              <a:tr h="420603">
                <a:tc>
                  <a:txBody>
                    <a:bodyPr/>
                    <a:lstStyle/>
                    <a:p>
                      <a:pPr algn="ctr">
                        <a:lnSpc>
                          <a:spcPct val="115000"/>
                        </a:lnSpc>
                        <a:spcAft>
                          <a:spcPts val="1000"/>
                        </a:spcAft>
                      </a:pPr>
                      <a:r>
                        <a:rPr lang="tr-TR" sz="600" b="1" dirty="0">
                          <a:effectLst/>
                        </a:rPr>
                        <a:t>1</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Rat Mesanelerinde Diabetes Mellitus ve İnfravezikal Obstrüksiyona Bağlı Gelişen Sistopatide B3 Reseptör Düzeylerinin Değişimi</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Wistar albino Rat /            60 Adet</a:t>
                      </a:r>
                      <a:endParaRPr lang="en-US" sz="600">
                        <a:effectLst/>
                        <a:latin typeface="Calibri"/>
                        <a:ea typeface="Calibri"/>
                        <a:cs typeface="Times New Roman"/>
                      </a:endParaRPr>
                    </a:p>
                  </a:txBody>
                  <a:tcPr marL="24618" marR="24618" marT="0" marB="0"/>
                </a:tc>
                <a:extLst>
                  <a:ext uri="{0D108BD9-81ED-4DB2-BD59-A6C34878D82A}">
                    <a16:rowId xmlns:a16="http://schemas.microsoft.com/office/drawing/2014/main" val="10001"/>
                  </a:ext>
                </a:extLst>
              </a:tr>
              <a:tr h="277615">
                <a:tc>
                  <a:txBody>
                    <a:bodyPr/>
                    <a:lstStyle/>
                    <a:p>
                      <a:pPr algn="ctr">
                        <a:lnSpc>
                          <a:spcPct val="115000"/>
                        </a:lnSpc>
                        <a:spcAft>
                          <a:spcPts val="1000"/>
                        </a:spcAft>
                      </a:pPr>
                      <a:r>
                        <a:rPr lang="tr-TR" sz="600" b="1" dirty="0">
                          <a:effectLst/>
                        </a:rPr>
                        <a:t>2</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Çoklu Bellek Sistemlerinin Nöroanatomik Mekanizmalarının Bireysel Farklılıklar Işığında İncelenmesi</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Wistar albino Rat /            12 Adet</a:t>
                      </a:r>
                      <a:endParaRPr lang="en-US" sz="600">
                        <a:effectLst/>
                        <a:latin typeface="Calibri"/>
                        <a:ea typeface="Calibri"/>
                        <a:cs typeface="Times New Roman"/>
                      </a:endParaRPr>
                    </a:p>
                  </a:txBody>
                  <a:tcPr marL="24618" marR="24618" marT="0" marB="0"/>
                </a:tc>
                <a:extLst>
                  <a:ext uri="{0D108BD9-81ED-4DB2-BD59-A6C34878D82A}">
                    <a16:rowId xmlns:a16="http://schemas.microsoft.com/office/drawing/2014/main" val="10002"/>
                  </a:ext>
                </a:extLst>
              </a:tr>
              <a:tr h="277615">
                <a:tc>
                  <a:txBody>
                    <a:bodyPr/>
                    <a:lstStyle/>
                    <a:p>
                      <a:pPr algn="ctr">
                        <a:lnSpc>
                          <a:spcPct val="115000"/>
                        </a:lnSpc>
                        <a:spcAft>
                          <a:spcPts val="1000"/>
                        </a:spcAft>
                      </a:pPr>
                      <a:r>
                        <a:rPr lang="tr-TR" sz="600" b="1" dirty="0">
                          <a:effectLst/>
                        </a:rPr>
                        <a:t>3</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TLT-1008 Histopatoloji Dersi İçin Eğitim Amaçlı Rat Talebi</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Wistar albino Rat /            1 Adet</a:t>
                      </a:r>
                      <a:endParaRPr lang="en-US" sz="600">
                        <a:effectLst/>
                        <a:latin typeface="Calibri"/>
                        <a:ea typeface="Calibri"/>
                        <a:cs typeface="Times New Roman"/>
                      </a:endParaRPr>
                    </a:p>
                  </a:txBody>
                  <a:tcPr marL="24618" marR="24618" marT="0" marB="0"/>
                </a:tc>
                <a:extLst>
                  <a:ext uri="{0D108BD9-81ED-4DB2-BD59-A6C34878D82A}">
                    <a16:rowId xmlns:a16="http://schemas.microsoft.com/office/drawing/2014/main" val="10003"/>
                  </a:ext>
                </a:extLst>
              </a:tr>
              <a:tr h="420603">
                <a:tc>
                  <a:txBody>
                    <a:bodyPr/>
                    <a:lstStyle/>
                    <a:p>
                      <a:pPr algn="ctr">
                        <a:lnSpc>
                          <a:spcPct val="115000"/>
                        </a:lnSpc>
                        <a:spcAft>
                          <a:spcPts val="1000"/>
                        </a:spcAft>
                      </a:pPr>
                      <a:r>
                        <a:rPr lang="tr-TR" sz="600" b="1" dirty="0">
                          <a:effectLst/>
                        </a:rPr>
                        <a:t>4</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Rat Modelinde Lokal Ozon Uygulamasının Laminektomi Sonrası Spinal Epidural Fibrozisi Engellemedeki Koruyucu Etkinliği</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Wistar albino Rat /            50 Adet</a:t>
                      </a:r>
                      <a:endParaRPr lang="en-US" sz="600">
                        <a:effectLst/>
                        <a:latin typeface="Calibri"/>
                        <a:ea typeface="Calibri"/>
                        <a:cs typeface="Times New Roman"/>
                      </a:endParaRPr>
                    </a:p>
                  </a:txBody>
                  <a:tcPr marL="24618" marR="24618" marT="0" marB="0"/>
                </a:tc>
                <a:extLst>
                  <a:ext uri="{0D108BD9-81ED-4DB2-BD59-A6C34878D82A}">
                    <a16:rowId xmlns:a16="http://schemas.microsoft.com/office/drawing/2014/main" val="10004"/>
                  </a:ext>
                </a:extLst>
              </a:tr>
              <a:tr h="420603">
                <a:tc>
                  <a:txBody>
                    <a:bodyPr/>
                    <a:lstStyle/>
                    <a:p>
                      <a:pPr algn="ctr">
                        <a:lnSpc>
                          <a:spcPct val="115000"/>
                        </a:lnSpc>
                        <a:spcAft>
                          <a:spcPts val="1000"/>
                        </a:spcAft>
                      </a:pPr>
                      <a:r>
                        <a:rPr lang="tr-TR" sz="600" b="1" dirty="0">
                          <a:effectLst/>
                        </a:rPr>
                        <a:t>5</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Topikal Hemostatik Ajanlarından Okside Rejenere Selüloz Türlerinin Karın içi Yapışıklık Oluşumunda EtkilerininKarşılaştırılması</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Wistar albino Rat /            35 Adet</a:t>
                      </a:r>
                      <a:endParaRPr lang="en-US" sz="600">
                        <a:effectLst/>
                        <a:latin typeface="Calibri"/>
                        <a:ea typeface="Calibri"/>
                        <a:cs typeface="Times New Roman"/>
                      </a:endParaRPr>
                    </a:p>
                  </a:txBody>
                  <a:tcPr marL="24618" marR="24618" marT="0" marB="0"/>
                </a:tc>
                <a:extLst>
                  <a:ext uri="{0D108BD9-81ED-4DB2-BD59-A6C34878D82A}">
                    <a16:rowId xmlns:a16="http://schemas.microsoft.com/office/drawing/2014/main" val="10005"/>
                  </a:ext>
                </a:extLst>
              </a:tr>
              <a:tr h="277615">
                <a:tc>
                  <a:txBody>
                    <a:bodyPr/>
                    <a:lstStyle/>
                    <a:p>
                      <a:pPr algn="ctr">
                        <a:lnSpc>
                          <a:spcPct val="115000"/>
                        </a:lnSpc>
                        <a:spcAft>
                          <a:spcPts val="1000"/>
                        </a:spcAft>
                      </a:pPr>
                      <a:r>
                        <a:rPr lang="tr-TR" sz="600" b="1" dirty="0">
                          <a:effectLst/>
                        </a:rPr>
                        <a:t>6</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a:effectLst/>
                        </a:rPr>
                        <a:t>Sıçanlarda Deneysel </a:t>
                      </a:r>
                      <a:r>
                        <a:rPr lang="tr-TR" sz="700" dirty="0" err="1">
                          <a:effectLst/>
                        </a:rPr>
                        <a:t>Ülseratif</a:t>
                      </a:r>
                      <a:r>
                        <a:rPr lang="tr-TR" sz="700" dirty="0">
                          <a:effectLst/>
                        </a:rPr>
                        <a:t> Kolit Üzerinde Süpürge Otu (</a:t>
                      </a:r>
                      <a:r>
                        <a:rPr lang="tr-TR" sz="700" dirty="0" err="1">
                          <a:effectLst/>
                        </a:rPr>
                        <a:t>Calluna</a:t>
                      </a:r>
                      <a:r>
                        <a:rPr lang="tr-TR" sz="700" dirty="0">
                          <a:effectLst/>
                        </a:rPr>
                        <a:t> </a:t>
                      </a:r>
                      <a:r>
                        <a:rPr lang="tr-TR" sz="700" dirty="0" err="1">
                          <a:effectLst/>
                        </a:rPr>
                        <a:t>vulgaris</a:t>
                      </a:r>
                      <a:r>
                        <a:rPr lang="tr-TR" sz="700" dirty="0">
                          <a:effectLst/>
                        </a:rPr>
                        <a:t>) Tohumunun Etkisi</a:t>
                      </a:r>
                      <a:endParaRPr lang="en-US" sz="600"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Wistar albino Rat /            36 Adet</a:t>
                      </a:r>
                      <a:endParaRPr lang="en-US" sz="600">
                        <a:effectLst/>
                        <a:latin typeface="Calibri"/>
                        <a:ea typeface="Calibri"/>
                        <a:cs typeface="Times New Roman"/>
                      </a:endParaRPr>
                    </a:p>
                  </a:txBody>
                  <a:tcPr marL="24618" marR="24618" marT="0" marB="0"/>
                </a:tc>
                <a:extLst>
                  <a:ext uri="{0D108BD9-81ED-4DB2-BD59-A6C34878D82A}">
                    <a16:rowId xmlns:a16="http://schemas.microsoft.com/office/drawing/2014/main" val="10006"/>
                  </a:ext>
                </a:extLst>
              </a:tr>
              <a:tr h="420603">
                <a:tc>
                  <a:txBody>
                    <a:bodyPr/>
                    <a:lstStyle/>
                    <a:p>
                      <a:pPr algn="ctr">
                        <a:lnSpc>
                          <a:spcPct val="115000"/>
                        </a:lnSpc>
                        <a:spcAft>
                          <a:spcPts val="1000"/>
                        </a:spcAft>
                      </a:pPr>
                      <a:r>
                        <a:rPr lang="tr-TR" sz="600" b="1" dirty="0">
                          <a:effectLst/>
                        </a:rPr>
                        <a:t>7</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Deneysel İntrauterin Adezyon Oluşturulmuş Ratlarda Mikroalg (Spirulina platensis) Ekstraktının Antioksidan ve Antifibrotik Etkileri</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Wistar albino Rat /            32 Adet</a:t>
                      </a:r>
                      <a:endParaRPr lang="en-US" sz="600">
                        <a:effectLst/>
                        <a:latin typeface="Calibri"/>
                        <a:ea typeface="Calibri"/>
                        <a:cs typeface="Times New Roman"/>
                      </a:endParaRPr>
                    </a:p>
                  </a:txBody>
                  <a:tcPr marL="24618" marR="24618" marT="0" marB="0"/>
                </a:tc>
                <a:extLst>
                  <a:ext uri="{0D108BD9-81ED-4DB2-BD59-A6C34878D82A}">
                    <a16:rowId xmlns:a16="http://schemas.microsoft.com/office/drawing/2014/main" val="10007"/>
                  </a:ext>
                </a:extLst>
              </a:tr>
              <a:tr h="420603">
                <a:tc>
                  <a:txBody>
                    <a:bodyPr/>
                    <a:lstStyle/>
                    <a:p>
                      <a:pPr algn="ctr">
                        <a:lnSpc>
                          <a:spcPct val="115000"/>
                        </a:lnSpc>
                        <a:spcAft>
                          <a:spcPts val="1000"/>
                        </a:spcAft>
                      </a:pPr>
                      <a:r>
                        <a:rPr lang="tr-TR" sz="600" b="1" dirty="0">
                          <a:effectLst/>
                        </a:rPr>
                        <a:t>8</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a:effectLst/>
                        </a:rPr>
                        <a:t>Ayva Çekirdeği </a:t>
                      </a:r>
                      <a:r>
                        <a:rPr lang="tr-TR" sz="700" dirty="0" err="1">
                          <a:effectLst/>
                        </a:rPr>
                        <a:t>Müsilajı</a:t>
                      </a:r>
                      <a:r>
                        <a:rPr lang="tr-TR" sz="700" dirty="0">
                          <a:effectLst/>
                        </a:rPr>
                        <a:t>/</a:t>
                      </a:r>
                      <a:r>
                        <a:rPr lang="tr-TR" sz="700" dirty="0" err="1">
                          <a:effectLst/>
                        </a:rPr>
                        <a:t>Nanohidroksiapatit</a:t>
                      </a:r>
                      <a:r>
                        <a:rPr lang="tr-TR" sz="700" dirty="0">
                          <a:effectLst/>
                        </a:rPr>
                        <a:t> (AÇM/</a:t>
                      </a:r>
                      <a:r>
                        <a:rPr lang="tr-TR" sz="700" dirty="0" err="1">
                          <a:effectLst/>
                        </a:rPr>
                        <a:t>nHAp</a:t>
                      </a:r>
                      <a:r>
                        <a:rPr lang="tr-TR" sz="700" dirty="0">
                          <a:effectLst/>
                        </a:rPr>
                        <a:t>) Temelli </a:t>
                      </a:r>
                      <a:r>
                        <a:rPr lang="tr-TR" sz="700" dirty="0" err="1">
                          <a:effectLst/>
                        </a:rPr>
                        <a:t>Biyoiskelelerin</a:t>
                      </a:r>
                      <a:r>
                        <a:rPr lang="tr-TR" sz="700" dirty="0">
                          <a:effectLst/>
                        </a:rPr>
                        <a:t> Tavşan Çene Kemiğinde (</a:t>
                      </a:r>
                      <a:r>
                        <a:rPr lang="tr-TR" sz="700" dirty="0" err="1">
                          <a:effectLst/>
                        </a:rPr>
                        <a:t>Mandibula</a:t>
                      </a:r>
                      <a:r>
                        <a:rPr lang="tr-TR" sz="700" dirty="0">
                          <a:effectLst/>
                        </a:rPr>
                        <a:t>) Oluşturulan </a:t>
                      </a:r>
                      <a:r>
                        <a:rPr lang="tr-TR" sz="700" dirty="0" err="1">
                          <a:effectLst/>
                        </a:rPr>
                        <a:t>Defek</a:t>
                      </a:r>
                      <a:r>
                        <a:rPr lang="tr-TR" sz="700" dirty="0">
                          <a:effectLst/>
                        </a:rPr>
                        <a:t> Alanının İyileşmesine Olan Etkisi</a:t>
                      </a:r>
                      <a:endParaRPr lang="en-US" sz="600"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a:effectLst/>
                        </a:rPr>
                        <a:t>Yeni Zelanda Tavşan /       </a:t>
                      </a:r>
                      <a:r>
                        <a:rPr lang="tr-TR" sz="700" dirty="0" smtClean="0">
                          <a:effectLst/>
                        </a:rPr>
                        <a:t> </a:t>
                      </a:r>
                      <a:r>
                        <a:rPr lang="tr-TR" sz="700" dirty="0">
                          <a:effectLst/>
                        </a:rPr>
                        <a:t>36 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08"/>
                  </a:ext>
                </a:extLst>
              </a:tr>
              <a:tr h="277615">
                <a:tc>
                  <a:txBody>
                    <a:bodyPr/>
                    <a:lstStyle/>
                    <a:p>
                      <a:pPr algn="ctr">
                        <a:lnSpc>
                          <a:spcPct val="115000"/>
                        </a:lnSpc>
                        <a:spcAft>
                          <a:spcPts val="1000"/>
                        </a:spcAft>
                      </a:pPr>
                      <a:r>
                        <a:rPr lang="tr-TR" sz="600" b="1" dirty="0">
                          <a:effectLst/>
                        </a:rPr>
                        <a:t>9</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Parkinson Hastalığının Tedavisinde Birden Fazla Reseptörü Hedefleyebilen Özgün Terapötik Moleküllerin Geliştirilmesi</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err="1">
                          <a:effectLst/>
                        </a:rPr>
                        <a:t>Balb</a:t>
                      </a:r>
                      <a:r>
                        <a:rPr lang="tr-TR" sz="700" dirty="0">
                          <a:effectLst/>
                        </a:rPr>
                        <a:t> C Fare /          </a:t>
                      </a:r>
                      <a:r>
                        <a:rPr lang="tr-TR" sz="700" dirty="0" smtClean="0">
                          <a:effectLst/>
                        </a:rPr>
                        <a:t>              40 </a:t>
                      </a:r>
                      <a:r>
                        <a:rPr lang="tr-TR" sz="700" dirty="0">
                          <a:effectLst/>
                        </a:rPr>
                        <a:t>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09"/>
                  </a:ext>
                </a:extLst>
              </a:tr>
              <a:tr h="277615">
                <a:tc>
                  <a:txBody>
                    <a:bodyPr/>
                    <a:lstStyle/>
                    <a:p>
                      <a:pPr algn="ctr">
                        <a:lnSpc>
                          <a:spcPct val="115000"/>
                        </a:lnSpc>
                        <a:spcAft>
                          <a:spcPts val="1000"/>
                        </a:spcAft>
                      </a:pPr>
                      <a:r>
                        <a:rPr lang="tr-TR" sz="600" b="1" dirty="0">
                          <a:effectLst/>
                        </a:rPr>
                        <a:t>10</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Karın İçi Yapışıklıkları Engellemek Amacı ile Melatonin İçeren Matriks Geliştirilmesi ve Etkinliğinin Araştırılması </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err="1">
                          <a:effectLst/>
                        </a:rPr>
                        <a:t>Wistar</a:t>
                      </a:r>
                      <a:r>
                        <a:rPr lang="tr-TR" sz="700" dirty="0">
                          <a:effectLst/>
                        </a:rPr>
                        <a:t> albino </a:t>
                      </a:r>
                      <a:r>
                        <a:rPr lang="tr-TR" sz="700" dirty="0" err="1">
                          <a:effectLst/>
                        </a:rPr>
                        <a:t>Rat</a:t>
                      </a:r>
                      <a:r>
                        <a:rPr lang="tr-TR" sz="700" dirty="0">
                          <a:effectLst/>
                        </a:rPr>
                        <a:t> /            26 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10"/>
                  </a:ext>
                </a:extLst>
              </a:tr>
              <a:tr h="277615">
                <a:tc>
                  <a:txBody>
                    <a:bodyPr/>
                    <a:lstStyle/>
                    <a:p>
                      <a:pPr algn="ctr">
                        <a:lnSpc>
                          <a:spcPct val="115000"/>
                        </a:lnSpc>
                        <a:spcAft>
                          <a:spcPts val="1000"/>
                        </a:spcAft>
                      </a:pPr>
                      <a:r>
                        <a:rPr lang="tr-TR" sz="600" b="1" dirty="0">
                          <a:effectLst/>
                        </a:rPr>
                        <a:t>11</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Ratlarda Deneysel Olarak Gerçekleştirilen Brid Üzerine L Karnitinin Etkisi</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err="1">
                          <a:effectLst/>
                        </a:rPr>
                        <a:t>Wistar</a:t>
                      </a:r>
                      <a:r>
                        <a:rPr lang="tr-TR" sz="700" dirty="0">
                          <a:effectLst/>
                        </a:rPr>
                        <a:t> albino </a:t>
                      </a:r>
                      <a:r>
                        <a:rPr lang="tr-TR" sz="700" dirty="0" err="1">
                          <a:effectLst/>
                        </a:rPr>
                        <a:t>Rat</a:t>
                      </a:r>
                      <a:r>
                        <a:rPr lang="tr-TR" sz="700" dirty="0">
                          <a:effectLst/>
                        </a:rPr>
                        <a:t> /            35 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11"/>
                  </a:ext>
                </a:extLst>
              </a:tr>
              <a:tr h="277615">
                <a:tc>
                  <a:txBody>
                    <a:bodyPr/>
                    <a:lstStyle/>
                    <a:p>
                      <a:pPr algn="ctr">
                        <a:lnSpc>
                          <a:spcPct val="115000"/>
                        </a:lnSpc>
                        <a:spcAft>
                          <a:spcPts val="1000"/>
                        </a:spcAft>
                      </a:pPr>
                      <a:r>
                        <a:rPr lang="tr-TR" sz="600" b="1" dirty="0">
                          <a:effectLst/>
                        </a:rPr>
                        <a:t>12</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Sıçan Anatomisi ve Organ/Sistemlerinin Öğetilmesi</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err="1">
                          <a:effectLst/>
                        </a:rPr>
                        <a:t>Wistar</a:t>
                      </a:r>
                      <a:r>
                        <a:rPr lang="tr-TR" sz="700" dirty="0">
                          <a:effectLst/>
                        </a:rPr>
                        <a:t> albino </a:t>
                      </a:r>
                      <a:r>
                        <a:rPr lang="tr-TR" sz="700" dirty="0" err="1">
                          <a:effectLst/>
                        </a:rPr>
                        <a:t>Rat</a:t>
                      </a:r>
                      <a:r>
                        <a:rPr lang="tr-TR" sz="700" dirty="0">
                          <a:effectLst/>
                        </a:rPr>
                        <a:t> /            2 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12"/>
                  </a:ext>
                </a:extLst>
              </a:tr>
              <a:tr h="277615">
                <a:tc>
                  <a:txBody>
                    <a:bodyPr/>
                    <a:lstStyle/>
                    <a:p>
                      <a:pPr algn="ctr">
                        <a:lnSpc>
                          <a:spcPct val="115000"/>
                        </a:lnSpc>
                        <a:spcAft>
                          <a:spcPts val="1000"/>
                        </a:spcAft>
                      </a:pPr>
                      <a:r>
                        <a:rPr lang="tr-TR" sz="600" b="1" dirty="0">
                          <a:effectLst/>
                        </a:rPr>
                        <a:t>13</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Farelerde Asprosin Hormonu ve Reseptör Düzeyinin Sirkadiyen Ritminin Araştırılması</a:t>
                      </a:r>
                      <a:endParaRPr lang="en-US" sz="600">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err="1">
                          <a:effectLst/>
                        </a:rPr>
                        <a:t>Balb</a:t>
                      </a:r>
                      <a:r>
                        <a:rPr lang="tr-TR" sz="700" dirty="0">
                          <a:effectLst/>
                        </a:rPr>
                        <a:t> C Fare /            </a:t>
                      </a:r>
                      <a:r>
                        <a:rPr lang="tr-TR" sz="700" dirty="0" smtClean="0">
                          <a:effectLst/>
                        </a:rPr>
                        <a:t>           26 </a:t>
                      </a:r>
                      <a:r>
                        <a:rPr lang="tr-TR" sz="700" dirty="0">
                          <a:effectLst/>
                        </a:rPr>
                        <a:t>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13"/>
                  </a:ext>
                </a:extLst>
              </a:tr>
              <a:tr h="277615">
                <a:tc>
                  <a:txBody>
                    <a:bodyPr/>
                    <a:lstStyle/>
                    <a:p>
                      <a:pPr algn="ctr">
                        <a:lnSpc>
                          <a:spcPct val="115000"/>
                        </a:lnSpc>
                        <a:spcAft>
                          <a:spcPts val="1000"/>
                        </a:spcAft>
                      </a:pPr>
                      <a:r>
                        <a:rPr lang="tr-TR" sz="600" b="1" dirty="0">
                          <a:effectLst/>
                        </a:rPr>
                        <a:t>14</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600" b="0" dirty="0" err="1">
                          <a:solidFill>
                            <a:schemeClr val="tx1"/>
                          </a:solidFill>
                          <a:effectLst/>
                        </a:rPr>
                        <a:t>Kurkuminin</a:t>
                      </a:r>
                      <a:r>
                        <a:rPr lang="tr-TR" sz="600" b="0" dirty="0">
                          <a:solidFill>
                            <a:schemeClr val="tx1"/>
                          </a:solidFill>
                          <a:effectLst/>
                        </a:rPr>
                        <a:t> ve </a:t>
                      </a:r>
                      <a:r>
                        <a:rPr lang="tr-TR" sz="600" b="0" dirty="0" err="1">
                          <a:solidFill>
                            <a:schemeClr val="tx1"/>
                          </a:solidFill>
                          <a:effectLst/>
                        </a:rPr>
                        <a:t>Resveratrol’ün</a:t>
                      </a:r>
                      <a:r>
                        <a:rPr lang="tr-TR" sz="600" b="0" dirty="0">
                          <a:solidFill>
                            <a:schemeClr val="tx1"/>
                          </a:solidFill>
                          <a:effectLst/>
                        </a:rPr>
                        <a:t> sıçanlarda kadmiyum kaynaklı </a:t>
                      </a:r>
                      <a:r>
                        <a:rPr lang="tr-TR" sz="600" b="0" dirty="0" err="1">
                          <a:solidFill>
                            <a:schemeClr val="tx1"/>
                          </a:solidFill>
                          <a:effectLst/>
                        </a:rPr>
                        <a:t>oksidatif</a:t>
                      </a:r>
                      <a:r>
                        <a:rPr lang="tr-TR" sz="600" b="0" dirty="0">
                          <a:solidFill>
                            <a:schemeClr val="tx1"/>
                          </a:solidFill>
                          <a:effectLst/>
                        </a:rPr>
                        <a:t> strese karşı böbrek dokusunda koruyucu etkisi</a:t>
                      </a:r>
                      <a:endParaRPr lang="en-US" sz="600" b="0" dirty="0">
                        <a:solidFill>
                          <a:schemeClr val="tx1"/>
                        </a:solidFill>
                        <a:effectLst/>
                        <a:latin typeface="Calibri"/>
                        <a:ea typeface="Calibri"/>
                        <a:cs typeface="Times New Roman"/>
                      </a:endParaRPr>
                    </a:p>
                  </a:txBody>
                  <a:tcPr marL="24618" marR="24618" marT="0" marB="0"/>
                </a:tc>
                <a:tc>
                  <a:txBody>
                    <a:bodyPr/>
                    <a:lstStyle/>
                    <a:p>
                      <a:pPr>
                        <a:lnSpc>
                          <a:spcPct val="115000"/>
                        </a:lnSpc>
                        <a:spcAft>
                          <a:spcPts val="0"/>
                        </a:spcAft>
                      </a:pPr>
                      <a:r>
                        <a:rPr lang="tr-TR" sz="700" dirty="0" err="1">
                          <a:effectLst/>
                        </a:rPr>
                        <a:t>Wistar</a:t>
                      </a:r>
                      <a:r>
                        <a:rPr lang="tr-TR" sz="700" dirty="0">
                          <a:effectLst/>
                        </a:rPr>
                        <a:t> albino </a:t>
                      </a:r>
                      <a:r>
                        <a:rPr lang="tr-TR" sz="700" dirty="0" err="1">
                          <a:effectLst/>
                        </a:rPr>
                        <a:t>Rat</a:t>
                      </a:r>
                      <a:r>
                        <a:rPr lang="tr-TR" sz="700" dirty="0">
                          <a:effectLst/>
                        </a:rPr>
                        <a:t> /            36 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14"/>
                  </a:ext>
                </a:extLst>
              </a:tr>
              <a:tr h="277615">
                <a:tc>
                  <a:txBody>
                    <a:bodyPr/>
                    <a:lstStyle/>
                    <a:p>
                      <a:pPr algn="ctr">
                        <a:lnSpc>
                          <a:spcPct val="115000"/>
                        </a:lnSpc>
                        <a:spcAft>
                          <a:spcPts val="1000"/>
                        </a:spcAft>
                      </a:pPr>
                      <a:r>
                        <a:rPr lang="tr-TR" sz="700" b="1" dirty="0">
                          <a:effectLst/>
                        </a:rPr>
                        <a:t>15</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Erkek Suriye Hamsterlarında Lipopolisakkarit Uygulamasının Melatonin ve Leptin Ritimlerinlerine Etkisi</a:t>
                      </a:r>
                      <a:endParaRPr lang="en-US" sz="600">
                        <a:effectLst/>
                        <a:latin typeface="Calibri"/>
                        <a:ea typeface="Calibri"/>
                        <a:cs typeface="Times New Roman"/>
                      </a:endParaRPr>
                    </a:p>
                  </a:txBody>
                  <a:tcPr marL="24618" marR="24618" marT="0" marB="0"/>
                </a:tc>
                <a:tc>
                  <a:txBody>
                    <a:bodyPr/>
                    <a:lstStyle/>
                    <a:p>
                      <a:pPr>
                        <a:lnSpc>
                          <a:spcPct val="115000"/>
                        </a:lnSpc>
                        <a:spcAft>
                          <a:spcPts val="1000"/>
                        </a:spcAft>
                      </a:pPr>
                      <a:r>
                        <a:rPr lang="tr-TR" sz="700" dirty="0">
                          <a:effectLst/>
                        </a:rPr>
                        <a:t>Suriye </a:t>
                      </a:r>
                      <a:r>
                        <a:rPr lang="tr-TR" sz="700" dirty="0" err="1">
                          <a:effectLst/>
                        </a:rPr>
                        <a:t>Hamster</a:t>
                      </a:r>
                      <a:r>
                        <a:rPr lang="tr-TR" sz="700" dirty="0">
                          <a:effectLst/>
                        </a:rPr>
                        <a:t>/         </a:t>
                      </a:r>
                      <a:r>
                        <a:rPr lang="tr-TR" sz="700" dirty="0" smtClean="0">
                          <a:effectLst/>
                        </a:rPr>
                        <a:t>       20 </a:t>
                      </a:r>
                      <a:r>
                        <a:rPr lang="tr-TR" sz="700" dirty="0">
                          <a:effectLst/>
                        </a:rPr>
                        <a:t>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15"/>
                  </a:ext>
                </a:extLst>
              </a:tr>
              <a:tr h="277615">
                <a:tc>
                  <a:txBody>
                    <a:bodyPr/>
                    <a:lstStyle/>
                    <a:p>
                      <a:pPr algn="ctr">
                        <a:lnSpc>
                          <a:spcPct val="115000"/>
                        </a:lnSpc>
                        <a:spcAft>
                          <a:spcPts val="1000"/>
                        </a:spcAft>
                      </a:pPr>
                      <a:r>
                        <a:rPr lang="tr-TR" sz="700" b="1" dirty="0">
                          <a:effectLst/>
                        </a:rPr>
                        <a:t>16</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Japon Bıldırcınlarında Kum Banyosu Yoksunluğunun Davranışsal ve Nöroanatomik etkileri</a:t>
                      </a:r>
                      <a:endParaRPr lang="en-US" sz="600">
                        <a:effectLst/>
                        <a:latin typeface="Calibri"/>
                        <a:ea typeface="Calibri"/>
                        <a:cs typeface="Times New Roman"/>
                      </a:endParaRPr>
                    </a:p>
                  </a:txBody>
                  <a:tcPr marL="24618" marR="24618" marT="0" marB="0"/>
                </a:tc>
                <a:tc>
                  <a:txBody>
                    <a:bodyPr/>
                    <a:lstStyle/>
                    <a:p>
                      <a:pPr>
                        <a:lnSpc>
                          <a:spcPct val="115000"/>
                        </a:lnSpc>
                        <a:spcAft>
                          <a:spcPts val="1000"/>
                        </a:spcAft>
                      </a:pPr>
                      <a:r>
                        <a:rPr lang="tr-TR" sz="700" dirty="0">
                          <a:effectLst/>
                        </a:rPr>
                        <a:t>Japon Bıldırcını/ </a:t>
                      </a:r>
                      <a:r>
                        <a:rPr lang="tr-TR" sz="700" dirty="0" smtClean="0">
                          <a:effectLst/>
                        </a:rPr>
                        <a:t>                216 </a:t>
                      </a:r>
                      <a:r>
                        <a:rPr lang="tr-TR" sz="700" dirty="0">
                          <a:effectLst/>
                        </a:rPr>
                        <a:t>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16"/>
                  </a:ext>
                </a:extLst>
              </a:tr>
              <a:tr h="138954">
                <a:tc>
                  <a:txBody>
                    <a:bodyPr/>
                    <a:lstStyle/>
                    <a:p>
                      <a:pPr algn="ctr">
                        <a:lnSpc>
                          <a:spcPct val="115000"/>
                        </a:lnSpc>
                        <a:spcAft>
                          <a:spcPts val="1000"/>
                        </a:spcAft>
                      </a:pPr>
                      <a:r>
                        <a:rPr lang="tr-TR" sz="700" b="1" dirty="0">
                          <a:effectLst/>
                        </a:rPr>
                        <a:t>17</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700">
                          <a:effectLst/>
                        </a:rPr>
                        <a:t>Güvercinlerde Takla Atma Davranışı ve Beyin Anatomisi</a:t>
                      </a:r>
                      <a:endParaRPr lang="en-US" sz="600">
                        <a:effectLst/>
                        <a:latin typeface="Calibri"/>
                        <a:ea typeface="Calibri"/>
                        <a:cs typeface="Times New Roman"/>
                      </a:endParaRPr>
                    </a:p>
                  </a:txBody>
                  <a:tcPr marL="24618" marR="24618" marT="0" marB="0"/>
                </a:tc>
                <a:tc>
                  <a:txBody>
                    <a:bodyPr/>
                    <a:lstStyle/>
                    <a:p>
                      <a:pPr>
                        <a:lnSpc>
                          <a:spcPct val="115000"/>
                        </a:lnSpc>
                        <a:spcAft>
                          <a:spcPts val="1000"/>
                        </a:spcAft>
                      </a:pPr>
                      <a:r>
                        <a:rPr lang="tr-TR" sz="700" dirty="0">
                          <a:effectLst/>
                        </a:rPr>
                        <a:t>Güvercin</a:t>
                      </a:r>
                      <a:r>
                        <a:rPr lang="tr-TR" sz="700" dirty="0" smtClean="0">
                          <a:effectLst/>
                        </a:rPr>
                        <a:t>/                            24 </a:t>
                      </a:r>
                      <a:r>
                        <a:rPr lang="tr-TR" sz="700" dirty="0">
                          <a:effectLst/>
                        </a:rPr>
                        <a:t>Adet</a:t>
                      </a:r>
                      <a:endParaRPr lang="en-US" sz="600" dirty="0">
                        <a:effectLst/>
                        <a:latin typeface="Calibri"/>
                        <a:ea typeface="Calibri"/>
                        <a:cs typeface="Times New Roman"/>
                      </a:endParaRPr>
                    </a:p>
                  </a:txBody>
                  <a:tcPr marL="24618" marR="24618" marT="0" marB="0"/>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53923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normAutofit/>
          </a:bodyPr>
          <a:lstStyle/>
          <a:p>
            <a:pPr algn="l"/>
            <a:endParaRPr lang="tr-TR" sz="2000" dirty="0" smtClean="0">
              <a:solidFill>
                <a:schemeClr val="tx1"/>
              </a:solidFill>
            </a:endParaRPr>
          </a:p>
          <a:p>
            <a:pPr algn="l"/>
            <a:endParaRPr lang="tr-TR" sz="2000" dirty="0">
              <a:solidFill>
                <a:schemeClr val="tx1"/>
              </a:solidFill>
            </a:endParaRPr>
          </a:p>
          <a:p>
            <a:pPr algn="l"/>
            <a:endParaRPr lang="tr-TR" sz="2000" dirty="0" smtClean="0">
              <a:solidFill>
                <a:schemeClr val="tx1"/>
              </a:solidFill>
            </a:endParaRPr>
          </a:p>
          <a:p>
            <a:pPr algn="l"/>
            <a:endParaRPr lang="tr-TR" sz="2000" dirty="0">
              <a:solidFill>
                <a:schemeClr val="tx1"/>
              </a:solidFill>
            </a:endParaRPr>
          </a:p>
          <a:p>
            <a:pPr algn="l"/>
            <a:endParaRPr lang="tr-TR" sz="2000" dirty="0" smtClean="0">
              <a:solidFill>
                <a:schemeClr val="tx1"/>
              </a:solidFill>
            </a:endParaRPr>
          </a:p>
          <a:p>
            <a:pPr algn="l"/>
            <a:r>
              <a:rPr lang="tr-TR" sz="2000" dirty="0" smtClean="0">
                <a:solidFill>
                  <a:schemeClr val="tx1"/>
                </a:solidFill>
              </a:rPr>
              <a:t>	Merkezimiz </a:t>
            </a:r>
            <a:r>
              <a:rPr lang="tr-TR" sz="2000" dirty="0">
                <a:solidFill>
                  <a:schemeClr val="tx1"/>
                </a:solidFill>
              </a:rPr>
              <a:t>bakım ve tamirat işlemleri için Üniversitemiz Yapı İşleri ve Teknik Daire Başkanlığı teknik personelinden yardım alınmakta, Havalandırma sistemi tamiratı, asansör rutin bakım ve tamiratı, malzeme alımları ve merkezimizin aylık rutin böcek ilaçlaması   Üniversitemiz İdari ve Mali İşler Daire Başkanlığı bütçesi ile karşılanmaktadır</a:t>
            </a:r>
            <a:r>
              <a:rPr lang="tr-TR" sz="2000" dirty="0" smtClean="0">
                <a:solidFill>
                  <a:schemeClr val="tx1"/>
                </a:solidFill>
              </a:rPr>
              <a:t>.</a:t>
            </a:r>
          </a:p>
          <a:p>
            <a:pPr algn="l"/>
            <a:endParaRPr lang="en-US" sz="2000" dirty="0">
              <a:solidFill>
                <a:schemeClr val="tx1"/>
              </a:solidFill>
            </a:endParaRPr>
          </a:p>
          <a:p>
            <a:pPr algn="l"/>
            <a:r>
              <a:rPr lang="tr-TR" sz="2000" dirty="0" smtClean="0">
                <a:solidFill>
                  <a:schemeClr val="tx1"/>
                </a:solidFill>
              </a:rPr>
              <a:t>	Merkezimiz </a:t>
            </a:r>
            <a:r>
              <a:rPr lang="tr-TR" sz="2000" dirty="0">
                <a:solidFill>
                  <a:schemeClr val="tx1"/>
                </a:solidFill>
              </a:rPr>
              <a:t>2022 yılı faaliyetlerinden KDV hariç 66 211,05 </a:t>
            </a:r>
            <a:r>
              <a:rPr lang="tr-TR" sz="2000" b="1" dirty="0">
                <a:solidFill>
                  <a:schemeClr val="tx1"/>
                </a:solidFill>
              </a:rPr>
              <a:t>TL</a:t>
            </a:r>
            <a:r>
              <a:rPr lang="tr-TR" sz="2000" dirty="0">
                <a:solidFill>
                  <a:schemeClr val="tx1"/>
                </a:solidFill>
              </a:rPr>
              <a:t> gelir elde edilmiş olup, birimimiz tarafından 2022 yılında </a:t>
            </a:r>
            <a:r>
              <a:rPr lang="tr-TR" sz="2000" b="1" dirty="0">
                <a:solidFill>
                  <a:schemeClr val="tx1"/>
                </a:solidFill>
              </a:rPr>
              <a:t>36 346,30 TL </a:t>
            </a:r>
            <a:r>
              <a:rPr lang="tr-TR" sz="2000" dirty="0">
                <a:solidFill>
                  <a:schemeClr val="tx1"/>
                </a:solidFill>
              </a:rPr>
              <a:t>harcama yapılmış, </a:t>
            </a:r>
            <a:r>
              <a:rPr lang="tr-TR" sz="2000" b="1" dirty="0">
                <a:solidFill>
                  <a:schemeClr val="tx1"/>
                </a:solidFill>
              </a:rPr>
              <a:t>51 254,05 TL</a:t>
            </a:r>
            <a:r>
              <a:rPr lang="tr-TR" sz="2000" dirty="0">
                <a:solidFill>
                  <a:schemeClr val="tx1"/>
                </a:solidFill>
              </a:rPr>
              <a:t> 2023 yılına devretmiştir. Yapılan harcamaların dağılımı </a:t>
            </a:r>
            <a:r>
              <a:rPr lang="tr-TR" sz="2000" dirty="0" smtClean="0">
                <a:solidFill>
                  <a:schemeClr val="tx1"/>
                </a:solidFill>
              </a:rPr>
              <a:t>Tablo-2’de </a:t>
            </a:r>
            <a:r>
              <a:rPr lang="tr-TR" sz="2000" dirty="0">
                <a:solidFill>
                  <a:schemeClr val="tx1"/>
                </a:solidFill>
              </a:rPr>
              <a:t>sunulmuştur. </a:t>
            </a:r>
            <a:endParaRPr lang="en-US" sz="2000" dirty="0">
              <a:solidFill>
                <a:schemeClr val="tx1"/>
              </a:solidFill>
            </a:endParaRPr>
          </a:p>
        </p:txBody>
      </p:sp>
    </p:spTree>
    <p:extLst>
      <p:ext uri="{BB962C8B-B14F-4D97-AF65-F5344CB8AC3E}">
        <p14:creationId xmlns:p14="http://schemas.microsoft.com/office/powerpoint/2010/main" val="2539230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lstStyle/>
          <a:p>
            <a:endParaRPr lang="tr-TR" dirty="0" smtClean="0"/>
          </a:p>
          <a:p>
            <a:endParaRPr lang="tr-TR" sz="2000" dirty="0" smtClean="0">
              <a:solidFill>
                <a:schemeClr val="tx1"/>
              </a:solidFill>
            </a:endParaRPr>
          </a:p>
          <a:p>
            <a:endParaRPr lang="tr-TR" sz="2000" dirty="0">
              <a:solidFill>
                <a:schemeClr val="tx1"/>
              </a:solidFill>
            </a:endParaRPr>
          </a:p>
          <a:p>
            <a:r>
              <a:rPr lang="tr-TR" sz="2000" b="1" dirty="0" smtClean="0">
                <a:solidFill>
                  <a:schemeClr val="tx1"/>
                </a:solidFill>
              </a:rPr>
              <a:t>Tablo-2. Merkezimiz </a:t>
            </a:r>
            <a:r>
              <a:rPr lang="tr-TR" sz="2000" b="1" dirty="0">
                <a:solidFill>
                  <a:schemeClr val="tx1"/>
                </a:solidFill>
              </a:rPr>
              <a:t>2022 yılı yapılan harcama </a:t>
            </a:r>
            <a:r>
              <a:rPr lang="tr-TR" sz="2000" b="1" dirty="0" smtClean="0">
                <a:solidFill>
                  <a:schemeClr val="tx1"/>
                </a:solidFill>
              </a:rPr>
              <a:t>listesi</a:t>
            </a:r>
          </a:p>
          <a:p>
            <a:endParaRPr lang="tr-TR" dirty="0"/>
          </a:p>
          <a:p>
            <a:endParaRPr lang="en-US" dirty="0"/>
          </a:p>
        </p:txBody>
      </p:sp>
      <p:graphicFrame>
        <p:nvGraphicFramePr>
          <p:cNvPr id="2" name="Tablo 1"/>
          <p:cNvGraphicFramePr>
            <a:graphicFrameLocks noGrp="1"/>
          </p:cNvGraphicFramePr>
          <p:nvPr>
            <p:extLst>
              <p:ext uri="{D42A27DB-BD31-4B8C-83A1-F6EECF244321}">
                <p14:modId xmlns:p14="http://schemas.microsoft.com/office/powerpoint/2010/main" val="34190867"/>
              </p:ext>
            </p:extLst>
          </p:nvPr>
        </p:nvGraphicFramePr>
        <p:xfrm>
          <a:off x="1259632" y="2060848"/>
          <a:ext cx="6912767" cy="2304258"/>
        </p:xfrm>
        <a:graphic>
          <a:graphicData uri="http://schemas.openxmlformats.org/drawingml/2006/table">
            <a:tbl>
              <a:tblPr firstRow="1" firstCol="1" bandRow="1">
                <a:tableStyleId>{5C22544A-7EE6-4342-B048-85BDC9FD1C3A}</a:tableStyleId>
              </a:tblPr>
              <a:tblGrid>
                <a:gridCol w="349321">
                  <a:extLst>
                    <a:ext uri="{9D8B030D-6E8A-4147-A177-3AD203B41FA5}">
                      <a16:colId xmlns:a16="http://schemas.microsoft.com/office/drawing/2014/main" val="20000"/>
                    </a:ext>
                  </a:extLst>
                </a:gridCol>
                <a:gridCol w="969880">
                  <a:extLst>
                    <a:ext uri="{9D8B030D-6E8A-4147-A177-3AD203B41FA5}">
                      <a16:colId xmlns:a16="http://schemas.microsoft.com/office/drawing/2014/main" val="20001"/>
                    </a:ext>
                  </a:extLst>
                </a:gridCol>
                <a:gridCol w="1487698">
                  <a:extLst>
                    <a:ext uri="{9D8B030D-6E8A-4147-A177-3AD203B41FA5}">
                      <a16:colId xmlns:a16="http://schemas.microsoft.com/office/drawing/2014/main" val="20002"/>
                    </a:ext>
                  </a:extLst>
                </a:gridCol>
                <a:gridCol w="2544566">
                  <a:extLst>
                    <a:ext uri="{9D8B030D-6E8A-4147-A177-3AD203B41FA5}">
                      <a16:colId xmlns:a16="http://schemas.microsoft.com/office/drawing/2014/main" val="20003"/>
                    </a:ext>
                  </a:extLst>
                </a:gridCol>
                <a:gridCol w="1561302">
                  <a:extLst>
                    <a:ext uri="{9D8B030D-6E8A-4147-A177-3AD203B41FA5}">
                      <a16:colId xmlns:a16="http://schemas.microsoft.com/office/drawing/2014/main" val="20004"/>
                    </a:ext>
                  </a:extLst>
                </a:gridCol>
              </a:tblGrid>
              <a:tr h="327995">
                <a:tc>
                  <a:txBody>
                    <a:bodyPr/>
                    <a:lstStyle/>
                    <a:p>
                      <a:pPr>
                        <a:lnSpc>
                          <a:spcPct val="115000"/>
                        </a:lnSpc>
                        <a:spcAft>
                          <a:spcPts val="0"/>
                        </a:spcAft>
                      </a:pPr>
                      <a:r>
                        <a:rPr lang="tr-TR" sz="1200" kern="1200" dirty="0">
                          <a:effectLst/>
                        </a:rPr>
                        <a:t>No</a:t>
                      </a:r>
                      <a:endParaRPr lang="en-US" sz="1100" dirty="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kern="1200">
                          <a:effectLst/>
                        </a:rPr>
                        <a:t>Tarih</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kern="1200">
                          <a:effectLst/>
                        </a:rPr>
                        <a:t>Firma</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kern="1200">
                          <a:effectLst/>
                        </a:rPr>
                        <a:t>Alınan Malzeme</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kern="1200">
                          <a:effectLst/>
                        </a:rPr>
                        <a:t>Fiyatı</a:t>
                      </a:r>
                      <a:endParaRPr lang="en-US" sz="1100">
                        <a:effectLst/>
                        <a:latin typeface="Calibri"/>
                        <a:ea typeface="Calibri"/>
                        <a:cs typeface="Times New Roman"/>
                      </a:endParaRPr>
                    </a:p>
                  </a:txBody>
                  <a:tcPr marL="68580" marR="68580" marT="9525" marB="0"/>
                </a:tc>
                <a:extLst>
                  <a:ext uri="{0D108BD9-81ED-4DB2-BD59-A6C34878D82A}">
                    <a16:rowId xmlns:a16="http://schemas.microsoft.com/office/drawing/2014/main" val="10000"/>
                  </a:ext>
                </a:extLst>
              </a:tr>
              <a:tr h="496139">
                <a:tc>
                  <a:txBody>
                    <a:bodyPr/>
                    <a:lstStyle/>
                    <a:p>
                      <a:pPr>
                        <a:lnSpc>
                          <a:spcPct val="115000"/>
                        </a:lnSpc>
                        <a:spcAft>
                          <a:spcPts val="0"/>
                        </a:spcAft>
                      </a:pPr>
                      <a:r>
                        <a:rPr lang="tr-TR" sz="1200">
                          <a:effectLst/>
                        </a:rPr>
                        <a:t>1</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07.03.2022</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Nükleon Laboratuvarı</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Fare- Rat Yemi 1250 Kg</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15000 TL</a:t>
                      </a:r>
                      <a:endParaRPr lang="en-US" sz="1100">
                        <a:effectLst/>
                        <a:latin typeface="Calibri"/>
                        <a:ea typeface="Calibri"/>
                        <a:cs typeface="Times New Roman"/>
                      </a:endParaRPr>
                    </a:p>
                  </a:txBody>
                  <a:tcPr marL="68580" marR="68580" marT="9525" marB="0"/>
                </a:tc>
                <a:extLst>
                  <a:ext uri="{0D108BD9-81ED-4DB2-BD59-A6C34878D82A}">
                    <a16:rowId xmlns:a16="http://schemas.microsoft.com/office/drawing/2014/main" val="10001"/>
                  </a:ext>
                </a:extLst>
              </a:tr>
              <a:tr h="327995">
                <a:tc>
                  <a:txBody>
                    <a:bodyPr/>
                    <a:lstStyle/>
                    <a:p>
                      <a:pPr>
                        <a:lnSpc>
                          <a:spcPct val="115000"/>
                        </a:lnSpc>
                        <a:spcAft>
                          <a:spcPts val="0"/>
                        </a:spcAft>
                      </a:pPr>
                      <a:r>
                        <a:rPr lang="tr-TR" sz="1200">
                          <a:effectLst/>
                        </a:rPr>
                        <a:t>2</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15.08.2022</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Atakan Çan Elekt</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dirty="0">
                          <a:effectLst/>
                        </a:rPr>
                        <a:t>Genleşme Tankı </a:t>
                      </a:r>
                      <a:r>
                        <a:rPr lang="tr-TR" sz="1200" dirty="0" err="1">
                          <a:effectLst/>
                        </a:rPr>
                        <a:t>Membran</a:t>
                      </a:r>
                      <a:endParaRPr lang="en-US" sz="1100" dirty="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2360 TL</a:t>
                      </a:r>
                      <a:endParaRPr lang="en-US" sz="1100">
                        <a:effectLst/>
                        <a:latin typeface="Calibri"/>
                        <a:ea typeface="Calibri"/>
                        <a:cs typeface="Times New Roman"/>
                      </a:endParaRPr>
                    </a:p>
                  </a:txBody>
                  <a:tcPr marL="68580" marR="68580" marT="9525" marB="0"/>
                </a:tc>
                <a:extLst>
                  <a:ext uri="{0D108BD9-81ED-4DB2-BD59-A6C34878D82A}">
                    <a16:rowId xmlns:a16="http://schemas.microsoft.com/office/drawing/2014/main" val="10002"/>
                  </a:ext>
                </a:extLst>
              </a:tr>
              <a:tr h="496139">
                <a:tc>
                  <a:txBody>
                    <a:bodyPr/>
                    <a:lstStyle/>
                    <a:p>
                      <a:pPr>
                        <a:lnSpc>
                          <a:spcPct val="115000"/>
                        </a:lnSpc>
                        <a:spcAft>
                          <a:spcPts val="0"/>
                        </a:spcAft>
                      </a:pPr>
                      <a:r>
                        <a:rPr lang="tr-TR" sz="1200">
                          <a:effectLst/>
                        </a:rPr>
                        <a:t>3</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14.10.2022</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Nükleon Laboratuvarı</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Fare- Rat Yemi 1250 Kg</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18125 TL</a:t>
                      </a:r>
                      <a:endParaRPr lang="en-US" sz="1100">
                        <a:effectLst/>
                        <a:latin typeface="Calibri"/>
                        <a:ea typeface="Calibri"/>
                        <a:cs typeface="Times New Roman"/>
                      </a:endParaRPr>
                    </a:p>
                  </a:txBody>
                  <a:tcPr marL="68580" marR="68580" marT="9525" marB="0"/>
                </a:tc>
                <a:extLst>
                  <a:ext uri="{0D108BD9-81ED-4DB2-BD59-A6C34878D82A}">
                    <a16:rowId xmlns:a16="http://schemas.microsoft.com/office/drawing/2014/main" val="10003"/>
                  </a:ext>
                </a:extLst>
              </a:tr>
              <a:tr h="327995">
                <a:tc>
                  <a:txBody>
                    <a:bodyPr/>
                    <a:lstStyle/>
                    <a:p>
                      <a:pPr>
                        <a:lnSpc>
                          <a:spcPct val="115000"/>
                        </a:lnSpc>
                        <a:spcAft>
                          <a:spcPts val="0"/>
                        </a:spcAft>
                      </a:pPr>
                      <a:r>
                        <a:rPr lang="tr-TR" sz="1200">
                          <a:effectLst/>
                        </a:rPr>
                        <a:t>4</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dirty="0">
                          <a:effectLst/>
                        </a:rPr>
                        <a:t>14.12.2022</a:t>
                      </a:r>
                      <a:endParaRPr lang="en-US" sz="1100" dirty="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Atlas Vet.</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Ksilazin 50 ml (5 adet)</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rPr>
                        <a:t>861,30 TL</a:t>
                      </a:r>
                      <a:endParaRPr lang="en-US" sz="1100">
                        <a:effectLst/>
                        <a:latin typeface="Calibri"/>
                        <a:ea typeface="Calibri"/>
                        <a:cs typeface="Times New Roman"/>
                      </a:endParaRPr>
                    </a:p>
                  </a:txBody>
                  <a:tcPr marL="68580" marR="68580" marT="9525" marB="0"/>
                </a:tc>
                <a:extLst>
                  <a:ext uri="{0D108BD9-81ED-4DB2-BD59-A6C34878D82A}">
                    <a16:rowId xmlns:a16="http://schemas.microsoft.com/office/drawing/2014/main" val="10004"/>
                  </a:ext>
                </a:extLst>
              </a:tr>
              <a:tr h="327995">
                <a:tc>
                  <a:txBody>
                    <a:bodyPr/>
                    <a:lstStyle/>
                    <a:p>
                      <a:pPr>
                        <a:lnSpc>
                          <a:spcPct val="115000"/>
                        </a:lnSpc>
                      </a:pPr>
                      <a:endParaRPr lang="en-US" sz="1100">
                        <a:effectLst/>
                        <a:latin typeface="Calibri"/>
                        <a:cs typeface="Times New Roman"/>
                      </a:endParaRPr>
                    </a:p>
                  </a:txBody>
                  <a:tcPr marL="68580" marR="68580" marT="9525" marB="0"/>
                </a:tc>
                <a:tc>
                  <a:txBody>
                    <a:bodyPr/>
                    <a:lstStyle/>
                    <a:p>
                      <a:pPr>
                        <a:lnSpc>
                          <a:spcPct val="115000"/>
                        </a:lnSpc>
                      </a:pPr>
                      <a:endParaRPr lang="en-US" sz="1100">
                        <a:effectLst/>
                        <a:latin typeface="Calibri"/>
                        <a:cs typeface="Times New Roman"/>
                      </a:endParaRPr>
                    </a:p>
                  </a:txBody>
                  <a:tcPr marL="68580" marR="68580" marT="9525" marB="0"/>
                </a:tc>
                <a:tc>
                  <a:txBody>
                    <a:bodyPr/>
                    <a:lstStyle/>
                    <a:p>
                      <a:pPr>
                        <a:lnSpc>
                          <a:spcPct val="115000"/>
                        </a:lnSpc>
                      </a:pPr>
                      <a:endParaRPr lang="en-US" sz="1100">
                        <a:effectLst/>
                        <a:latin typeface="Calibri"/>
                        <a:cs typeface="Times New Roman"/>
                      </a:endParaRPr>
                    </a:p>
                  </a:txBody>
                  <a:tcPr marL="68580" marR="68580" marT="9525" marB="0"/>
                </a:tc>
                <a:tc>
                  <a:txBody>
                    <a:bodyPr/>
                    <a:lstStyle/>
                    <a:p>
                      <a:pPr>
                        <a:lnSpc>
                          <a:spcPct val="115000"/>
                        </a:lnSpc>
                        <a:spcAft>
                          <a:spcPts val="0"/>
                        </a:spcAft>
                      </a:pPr>
                      <a:r>
                        <a:rPr lang="tr-TR" sz="1200" dirty="0">
                          <a:effectLst/>
                        </a:rPr>
                        <a:t>TOPLAM</a:t>
                      </a:r>
                      <a:endParaRPr lang="en-US" sz="1100" dirty="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dirty="0">
                          <a:effectLst/>
                        </a:rPr>
                        <a:t>36346,30 TL</a:t>
                      </a:r>
                      <a:endParaRPr lang="en-US" sz="1100" dirty="0">
                        <a:effectLst/>
                        <a:latin typeface="Calibri"/>
                        <a:ea typeface="Calibri"/>
                        <a:cs typeface="Times New Roman"/>
                      </a:endParaRPr>
                    </a:p>
                  </a:txBody>
                  <a:tcPr marL="68580" marR="68580" marT="9525"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39230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normAutofit/>
          </a:bodyPr>
          <a:lstStyle/>
          <a:p>
            <a:pPr lvl="0"/>
            <a:endParaRPr lang="tr-TR" sz="2000" b="1" dirty="0" smtClean="0">
              <a:solidFill>
                <a:schemeClr val="tx1"/>
              </a:solidFill>
            </a:endParaRPr>
          </a:p>
          <a:p>
            <a:pPr lvl="0"/>
            <a:endParaRPr lang="tr-TR" sz="2000" b="1" dirty="0">
              <a:solidFill>
                <a:schemeClr val="tx1"/>
              </a:solidFill>
            </a:endParaRPr>
          </a:p>
          <a:p>
            <a:pPr lvl="0"/>
            <a:endParaRPr lang="tr-TR" sz="2000" b="1" dirty="0" smtClean="0">
              <a:solidFill>
                <a:schemeClr val="tx1"/>
              </a:solidFill>
            </a:endParaRPr>
          </a:p>
          <a:p>
            <a:pPr lvl="0"/>
            <a:endParaRPr lang="tr-TR" sz="2000" b="1" dirty="0">
              <a:solidFill>
                <a:schemeClr val="tx1"/>
              </a:solidFill>
            </a:endParaRPr>
          </a:p>
          <a:p>
            <a:pPr lvl="0"/>
            <a:r>
              <a:rPr lang="tr-TR" sz="2000" b="1" dirty="0" smtClean="0">
                <a:solidFill>
                  <a:schemeClr val="tx1"/>
                </a:solidFill>
              </a:rPr>
              <a:t>Deney </a:t>
            </a:r>
            <a:r>
              <a:rPr lang="tr-TR" sz="2000" b="1" dirty="0">
                <a:solidFill>
                  <a:schemeClr val="tx1"/>
                </a:solidFill>
              </a:rPr>
              <a:t>Hayvanları Faaliyetleri</a:t>
            </a:r>
            <a:endParaRPr lang="en-US" sz="2000" dirty="0">
              <a:solidFill>
                <a:schemeClr val="tx1"/>
              </a:solidFill>
            </a:endParaRPr>
          </a:p>
          <a:p>
            <a:endParaRPr lang="tr-TR" sz="2000" dirty="0" smtClean="0">
              <a:solidFill>
                <a:schemeClr val="tx1"/>
              </a:solidFill>
            </a:endParaRPr>
          </a:p>
          <a:p>
            <a:pPr algn="l"/>
            <a:r>
              <a:rPr lang="tr-TR" sz="2000" dirty="0">
                <a:solidFill>
                  <a:schemeClr val="tx1"/>
                </a:solidFill>
              </a:rPr>
              <a:t>	</a:t>
            </a:r>
            <a:r>
              <a:rPr lang="tr-TR" sz="2000" dirty="0" smtClean="0">
                <a:solidFill>
                  <a:schemeClr val="tx1"/>
                </a:solidFill>
              </a:rPr>
              <a:t>Deney </a:t>
            </a:r>
            <a:r>
              <a:rPr lang="tr-TR" sz="2000" dirty="0">
                <a:solidFill>
                  <a:schemeClr val="tx1"/>
                </a:solidFill>
              </a:rPr>
              <a:t>hayvanları üretimi, barındırma, yetiştirme işlemleri ve </a:t>
            </a:r>
            <a:r>
              <a:rPr lang="tr-TR" sz="2000" dirty="0" err="1">
                <a:solidFill>
                  <a:schemeClr val="tx1"/>
                </a:solidFill>
              </a:rPr>
              <a:t>anestezik</a:t>
            </a:r>
            <a:r>
              <a:rPr lang="tr-TR" sz="2000" dirty="0">
                <a:solidFill>
                  <a:schemeClr val="tx1"/>
                </a:solidFill>
              </a:rPr>
              <a:t> madde hizmeti temini araştırmacı talepleri doğrultusunda devam etmektedir. </a:t>
            </a:r>
            <a:endParaRPr lang="en-US" sz="2000" dirty="0">
              <a:solidFill>
                <a:schemeClr val="tx1"/>
              </a:solidFill>
            </a:endParaRPr>
          </a:p>
          <a:p>
            <a:pPr algn="l"/>
            <a:endParaRPr lang="tr-TR" sz="2000" dirty="0" smtClean="0">
              <a:solidFill>
                <a:schemeClr val="tx1"/>
              </a:solidFill>
            </a:endParaRPr>
          </a:p>
          <a:p>
            <a:pPr algn="l"/>
            <a:r>
              <a:rPr lang="tr-TR" sz="2000" dirty="0" smtClean="0">
                <a:solidFill>
                  <a:schemeClr val="tx1"/>
                </a:solidFill>
              </a:rPr>
              <a:t>	2021 </a:t>
            </a:r>
            <a:r>
              <a:rPr lang="tr-TR" sz="2000" dirty="0">
                <a:solidFill>
                  <a:schemeClr val="tx1"/>
                </a:solidFill>
              </a:rPr>
              <a:t>yılından devreden 565 hayvan mevcudu ile 2022 yılına girilmiş olup, birimimizde 2022 yılı içerisinde toplam üretilmiş olan deney hayvanı sayısı 781 adettir. Devreden ve 2022 yılı üretimimizden toplam 674 hayvan deneylerde kullanılmış olup, 822 hayvan ise 2022 yılı içinde </a:t>
            </a:r>
            <a:r>
              <a:rPr lang="tr-TR" sz="2000" dirty="0" err="1">
                <a:solidFill>
                  <a:schemeClr val="tx1"/>
                </a:solidFill>
              </a:rPr>
              <a:t>Prosedüriçin</a:t>
            </a:r>
            <a:r>
              <a:rPr lang="tr-TR" sz="2000" dirty="0">
                <a:solidFill>
                  <a:schemeClr val="tx1"/>
                </a:solidFill>
              </a:rPr>
              <a:t> verilmiş </a:t>
            </a:r>
            <a:r>
              <a:rPr lang="tr-TR" sz="2000" dirty="0" err="1">
                <a:solidFill>
                  <a:schemeClr val="tx1"/>
                </a:solidFill>
              </a:rPr>
              <a:t>sakrifiye</a:t>
            </a:r>
            <a:r>
              <a:rPr lang="tr-TR" sz="2000" dirty="0">
                <a:solidFill>
                  <a:schemeClr val="tx1"/>
                </a:solidFill>
              </a:rPr>
              <a:t> edilmiştir. Üretilmiş ve devreden hayvan sayılarımızın türleri ve sayıları   Tablo- </a:t>
            </a:r>
            <a:r>
              <a:rPr lang="tr-TR" sz="2000" dirty="0" smtClean="0">
                <a:solidFill>
                  <a:schemeClr val="tx1"/>
                </a:solidFill>
              </a:rPr>
              <a:t>3’de </a:t>
            </a:r>
            <a:r>
              <a:rPr lang="tr-TR" sz="2000" dirty="0">
                <a:solidFill>
                  <a:schemeClr val="tx1"/>
                </a:solidFill>
              </a:rPr>
              <a:t>sunulmuştur. </a:t>
            </a:r>
            <a:endParaRPr lang="en-US" sz="2000" dirty="0">
              <a:solidFill>
                <a:schemeClr val="tx1"/>
              </a:solidFill>
            </a:endParaRPr>
          </a:p>
        </p:txBody>
      </p:sp>
    </p:spTree>
    <p:extLst>
      <p:ext uri="{BB962C8B-B14F-4D97-AF65-F5344CB8AC3E}">
        <p14:creationId xmlns:p14="http://schemas.microsoft.com/office/powerpoint/2010/main" val="253923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lstStyle/>
          <a:p>
            <a:endParaRPr lang="tr-TR" sz="2000" b="1" dirty="0" smtClean="0">
              <a:solidFill>
                <a:schemeClr val="tx1"/>
              </a:solidFill>
            </a:endParaRPr>
          </a:p>
          <a:p>
            <a:endParaRPr lang="tr-TR" sz="2000" b="1" dirty="0">
              <a:solidFill>
                <a:schemeClr val="tx1"/>
              </a:solidFill>
            </a:endParaRPr>
          </a:p>
          <a:p>
            <a:endParaRPr lang="tr-TR" sz="2000" b="1" dirty="0" smtClean="0">
              <a:solidFill>
                <a:schemeClr val="tx1"/>
              </a:solidFill>
            </a:endParaRPr>
          </a:p>
          <a:p>
            <a:endParaRPr lang="tr-TR" sz="2000" b="1" dirty="0">
              <a:solidFill>
                <a:schemeClr val="tx1"/>
              </a:solidFill>
            </a:endParaRPr>
          </a:p>
          <a:p>
            <a:r>
              <a:rPr lang="tr-TR" sz="2000" b="1" dirty="0" smtClean="0">
                <a:solidFill>
                  <a:schemeClr val="tx1"/>
                </a:solidFill>
              </a:rPr>
              <a:t>Tablo-3.  </a:t>
            </a:r>
            <a:r>
              <a:rPr lang="tr-TR" sz="2000" b="1" dirty="0">
                <a:solidFill>
                  <a:schemeClr val="tx1"/>
                </a:solidFill>
              </a:rPr>
              <a:t>Merkezimizde 2022 yılı içerisinde üretilmiş hayvanların dağılımı ve </a:t>
            </a:r>
            <a:r>
              <a:rPr lang="tr-TR" sz="2000" b="1" dirty="0" smtClean="0">
                <a:solidFill>
                  <a:schemeClr val="tx1"/>
                </a:solidFill>
              </a:rPr>
              <a:t>durumları</a:t>
            </a:r>
          </a:p>
          <a:p>
            <a:endParaRPr lang="en-US" dirty="0"/>
          </a:p>
          <a:p>
            <a:endParaRPr lang="en-US" dirty="0"/>
          </a:p>
        </p:txBody>
      </p:sp>
      <p:graphicFrame>
        <p:nvGraphicFramePr>
          <p:cNvPr id="2" name="Tablo 1"/>
          <p:cNvGraphicFramePr>
            <a:graphicFrameLocks noGrp="1"/>
          </p:cNvGraphicFramePr>
          <p:nvPr>
            <p:extLst>
              <p:ext uri="{D42A27DB-BD31-4B8C-83A1-F6EECF244321}">
                <p14:modId xmlns:p14="http://schemas.microsoft.com/office/powerpoint/2010/main" val="4162452216"/>
              </p:ext>
            </p:extLst>
          </p:nvPr>
        </p:nvGraphicFramePr>
        <p:xfrm>
          <a:off x="1547664" y="2204864"/>
          <a:ext cx="5400601" cy="3031756"/>
        </p:xfrm>
        <a:graphic>
          <a:graphicData uri="http://schemas.openxmlformats.org/drawingml/2006/table">
            <a:tbl>
              <a:tblPr firstRow="1" firstCol="1" bandRow="1">
                <a:tableStyleId>{5C22544A-7EE6-4342-B048-85BDC9FD1C3A}</a:tableStyleId>
              </a:tblPr>
              <a:tblGrid>
                <a:gridCol w="998431">
                  <a:extLst>
                    <a:ext uri="{9D8B030D-6E8A-4147-A177-3AD203B41FA5}">
                      <a16:colId xmlns:a16="http://schemas.microsoft.com/office/drawing/2014/main" val="20000"/>
                    </a:ext>
                  </a:extLst>
                </a:gridCol>
                <a:gridCol w="998431">
                  <a:extLst>
                    <a:ext uri="{9D8B030D-6E8A-4147-A177-3AD203B41FA5}">
                      <a16:colId xmlns:a16="http://schemas.microsoft.com/office/drawing/2014/main" val="20001"/>
                    </a:ext>
                  </a:extLst>
                </a:gridCol>
                <a:gridCol w="845970">
                  <a:extLst>
                    <a:ext uri="{9D8B030D-6E8A-4147-A177-3AD203B41FA5}">
                      <a16:colId xmlns:a16="http://schemas.microsoft.com/office/drawing/2014/main" val="20002"/>
                    </a:ext>
                  </a:extLst>
                </a:gridCol>
                <a:gridCol w="860863">
                  <a:extLst>
                    <a:ext uri="{9D8B030D-6E8A-4147-A177-3AD203B41FA5}">
                      <a16:colId xmlns:a16="http://schemas.microsoft.com/office/drawing/2014/main" val="20003"/>
                    </a:ext>
                  </a:extLst>
                </a:gridCol>
                <a:gridCol w="860863">
                  <a:extLst>
                    <a:ext uri="{9D8B030D-6E8A-4147-A177-3AD203B41FA5}">
                      <a16:colId xmlns:a16="http://schemas.microsoft.com/office/drawing/2014/main" val="20004"/>
                    </a:ext>
                  </a:extLst>
                </a:gridCol>
                <a:gridCol w="836043">
                  <a:extLst>
                    <a:ext uri="{9D8B030D-6E8A-4147-A177-3AD203B41FA5}">
                      <a16:colId xmlns:a16="http://schemas.microsoft.com/office/drawing/2014/main" val="20005"/>
                    </a:ext>
                  </a:extLst>
                </a:gridCol>
              </a:tblGrid>
              <a:tr h="226422">
                <a:tc rowSpan="2">
                  <a:txBody>
                    <a:bodyPr/>
                    <a:lstStyle/>
                    <a:p>
                      <a:pPr algn="ctr">
                        <a:lnSpc>
                          <a:spcPct val="115000"/>
                        </a:lnSpc>
                        <a:spcAft>
                          <a:spcPts val="1000"/>
                        </a:spcAft>
                      </a:pPr>
                      <a:r>
                        <a:rPr lang="tr-TR" sz="1100" dirty="0">
                          <a:effectLst/>
                        </a:rPr>
                        <a:t>Tür / Irk Adı (1)</a:t>
                      </a:r>
                      <a:endParaRPr lang="en-US" sz="1100" dirty="0">
                        <a:effectLst/>
                        <a:latin typeface="Calibri"/>
                        <a:ea typeface="Calibri"/>
                        <a:cs typeface="Times New Roman"/>
                      </a:endParaRPr>
                    </a:p>
                  </a:txBody>
                  <a:tcPr marL="44450" marR="44450" marT="0" marB="0" anchor="ctr"/>
                </a:tc>
                <a:tc gridSpan="5">
                  <a:txBody>
                    <a:bodyPr/>
                    <a:lstStyle/>
                    <a:p>
                      <a:pPr algn="ctr">
                        <a:lnSpc>
                          <a:spcPct val="115000"/>
                        </a:lnSpc>
                        <a:spcAft>
                          <a:spcPts val="1000"/>
                        </a:spcAft>
                      </a:pPr>
                      <a:r>
                        <a:rPr lang="tr-TR" sz="1100" dirty="0">
                          <a:effectLst/>
                        </a:rPr>
                        <a:t>Hayvan Sayısı</a:t>
                      </a:r>
                      <a:endParaRPr lang="en-US" sz="1100" dirty="0">
                        <a:effectLst/>
                        <a:latin typeface="Calibri"/>
                        <a:ea typeface="Calibri"/>
                        <a:cs typeface="Times New Roman"/>
                      </a:endParaRPr>
                    </a:p>
                  </a:txBody>
                  <a:tcPr marL="44450" marR="4445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63279">
                <a:tc vMerge="1">
                  <a:txBody>
                    <a:bodyPr/>
                    <a:lstStyle/>
                    <a:p>
                      <a:endParaRPr lang="en-US"/>
                    </a:p>
                  </a:txBody>
                  <a:tcPr/>
                </a:tc>
                <a:tc>
                  <a:txBody>
                    <a:bodyPr/>
                    <a:lstStyle/>
                    <a:p>
                      <a:pPr algn="ctr">
                        <a:lnSpc>
                          <a:spcPct val="115000"/>
                        </a:lnSpc>
                        <a:spcAft>
                          <a:spcPts val="1000"/>
                        </a:spcAft>
                      </a:pPr>
                      <a:r>
                        <a:rPr lang="tr-TR" sz="1100">
                          <a:effectLst/>
                        </a:rPr>
                        <a:t>Bir Önceki Yıldan Devreden </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Üretilen (Doğan) Yavru </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Prosedür İçin Verilen</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Ölen </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Gelecek Yıla Devreden </a:t>
                      </a:r>
                      <a:endParaRPr lang="en-US" sz="1100">
                        <a:effectLst/>
                        <a:latin typeface="Calibri"/>
                        <a:ea typeface="Calibri"/>
                        <a:cs typeface="Times New Roman"/>
                      </a:endParaRPr>
                    </a:p>
                  </a:txBody>
                  <a:tcPr marL="44450" marR="44450" marT="0" marB="0" anchor="ctr"/>
                </a:tc>
                <a:extLst>
                  <a:ext uri="{0D108BD9-81ED-4DB2-BD59-A6C34878D82A}">
                    <a16:rowId xmlns:a16="http://schemas.microsoft.com/office/drawing/2014/main" val="10001"/>
                  </a:ext>
                </a:extLst>
              </a:tr>
              <a:tr h="641889">
                <a:tc>
                  <a:txBody>
                    <a:bodyPr/>
                    <a:lstStyle/>
                    <a:p>
                      <a:pPr algn="ctr">
                        <a:lnSpc>
                          <a:spcPct val="115000"/>
                        </a:lnSpc>
                        <a:spcAft>
                          <a:spcPts val="1000"/>
                        </a:spcAft>
                      </a:pPr>
                      <a:r>
                        <a:rPr lang="tr-TR" sz="1100">
                          <a:effectLst/>
                        </a:rPr>
                        <a:t> Sıçan/ Wistar Albino</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319</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716</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588</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29</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198</a:t>
                      </a:r>
                      <a:endParaRPr lang="en-US" sz="1100">
                        <a:effectLst/>
                        <a:latin typeface="Calibri"/>
                        <a:ea typeface="Calibri"/>
                        <a:cs typeface="Times New Roman"/>
                      </a:endParaRPr>
                    </a:p>
                  </a:txBody>
                  <a:tcPr marL="44450" marR="44450" marT="0" marB="0"/>
                </a:tc>
                <a:extLst>
                  <a:ext uri="{0D108BD9-81ED-4DB2-BD59-A6C34878D82A}">
                    <a16:rowId xmlns:a16="http://schemas.microsoft.com/office/drawing/2014/main" val="10002"/>
                  </a:ext>
                </a:extLst>
              </a:tr>
              <a:tr h="423661">
                <a:tc>
                  <a:txBody>
                    <a:bodyPr/>
                    <a:lstStyle/>
                    <a:p>
                      <a:pPr algn="ctr">
                        <a:lnSpc>
                          <a:spcPct val="115000"/>
                        </a:lnSpc>
                        <a:spcAft>
                          <a:spcPts val="1000"/>
                        </a:spcAft>
                      </a:pPr>
                      <a:r>
                        <a:rPr lang="tr-TR" sz="1100">
                          <a:effectLst/>
                        </a:rPr>
                        <a:t> Hamster /Suriye</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220</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20</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115</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85</a:t>
                      </a:r>
                      <a:endParaRPr lang="en-US" sz="1100">
                        <a:effectLst/>
                        <a:latin typeface="Calibri"/>
                        <a:ea typeface="Calibri"/>
                        <a:cs typeface="Times New Roman"/>
                      </a:endParaRPr>
                    </a:p>
                  </a:txBody>
                  <a:tcPr marL="44450" marR="44450" marT="0" marB="0"/>
                </a:tc>
                <a:extLst>
                  <a:ext uri="{0D108BD9-81ED-4DB2-BD59-A6C34878D82A}">
                    <a16:rowId xmlns:a16="http://schemas.microsoft.com/office/drawing/2014/main" val="10003"/>
                  </a:ext>
                </a:extLst>
              </a:tr>
              <a:tr h="423661">
                <a:tc>
                  <a:txBody>
                    <a:bodyPr/>
                    <a:lstStyle/>
                    <a:p>
                      <a:pPr algn="ctr">
                        <a:lnSpc>
                          <a:spcPct val="115000"/>
                        </a:lnSpc>
                        <a:spcAft>
                          <a:spcPts val="1000"/>
                        </a:spcAft>
                      </a:pPr>
                      <a:r>
                        <a:rPr lang="tr-TR" sz="1100">
                          <a:effectLst/>
                        </a:rPr>
                        <a:t> Tavşan/ Yeni Zelanda</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extLst>
                  <a:ext uri="{0D108BD9-81ED-4DB2-BD59-A6C34878D82A}">
                    <a16:rowId xmlns:a16="http://schemas.microsoft.com/office/drawing/2014/main" val="10004"/>
                  </a:ext>
                </a:extLst>
              </a:tr>
              <a:tr h="226422">
                <a:tc>
                  <a:txBody>
                    <a:bodyPr/>
                    <a:lstStyle/>
                    <a:p>
                      <a:pPr algn="ctr">
                        <a:lnSpc>
                          <a:spcPct val="115000"/>
                        </a:lnSpc>
                        <a:spcAft>
                          <a:spcPts val="1000"/>
                        </a:spcAft>
                      </a:pPr>
                      <a:r>
                        <a:rPr lang="tr-TR" sz="1100">
                          <a:effectLst/>
                        </a:rPr>
                        <a:t>Fare /Balb-C </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26</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65</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66</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4</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21</a:t>
                      </a:r>
                      <a:endParaRPr lang="en-US" sz="1100">
                        <a:effectLst/>
                        <a:latin typeface="Calibri"/>
                        <a:ea typeface="Calibri"/>
                        <a:cs typeface="Times New Roman"/>
                      </a:endParaRPr>
                    </a:p>
                  </a:txBody>
                  <a:tcPr marL="44450" marR="44450" marT="0" marB="0"/>
                </a:tc>
                <a:extLst>
                  <a:ext uri="{0D108BD9-81ED-4DB2-BD59-A6C34878D82A}">
                    <a16:rowId xmlns:a16="http://schemas.microsoft.com/office/drawing/2014/main" val="10005"/>
                  </a:ext>
                </a:extLst>
              </a:tr>
              <a:tr h="226422">
                <a:tc>
                  <a:txBody>
                    <a:bodyPr/>
                    <a:lstStyle/>
                    <a:p>
                      <a:pPr algn="ctr">
                        <a:lnSpc>
                          <a:spcPct val="115000"/>
                        </a:lnSpc>
                        <a:spcAft>
                          <a:spcPts val="1000"/>
                        </a:spcAft>
                      </a:pPr>
                      <a:r>
                        <a:rPr lang="tr-TR" sz="1100">
                          <a:effectLst/>
                        </a:rPr>
                        <a:t>TOPLAM</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565</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781</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674</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148</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dirty="0">
                          <a:effectLst/>
                        </a:rPr>
                        <a:t>304</a:t>
                      </a:r>
                      <a:endParaRPr lang="en-US" sz="1100" dirty="0">
                        <a:effectLst/>
                        <a:latin typeface="Calibri"/>
                        <a:ea typeface="Calibri"/>
                        <a:cs typeface="Times New Roman"/>
                      </a:endParaRPr>
                    </a:p>
                  </a:txBody>
                  <a:tcPr marL="44450" marR="4445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392304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470</Words>
  <Application>Microsoft Office PowerPoint</Application>
  <PresentationFormat>Ekran Gösterisi (4:3)</PresentationFormat>
  <Paragraphs>161</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COMU</cp:lastModifiedBy>
  <cp:revision>16</cp:revision>
  <dcterms:created xsi:type="dcterms:W3CDTF">2023-03-10T05:33:42Z</dcterms:created>
  <dcterms:modified xsi:type="dcterms:W3CDTF">2024-01-05T11:03:04Z</dcterms:modified>
</cp:coreProperties>
</file>