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58" r:id="rId6"/>
    <p:sldId id="259"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422433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419961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52073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82583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9393114-A28F-4B2D-AA9D-E749B64EDF4A}" type="datetimeFigureOut">
              <a:rPr lang="en-US" smtClean="0"/>
              <a:t>1/5/2024</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1871514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C9393114-A28F-4B2D-AA9D-E749B64EDF4A}" type="datetimeFigureOut">
              <a:rPr lang="en-US" smtClean="0"/>
              <a:t>1/5/2024</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574139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C9393114-A28F-4B2D-AA9D-E749B64EDF4A}" type="datetimeFigureOut">
              <a:rPr lang="en-US" smtClean="0"/>
              <a:t>1/5/2024</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1977882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C9393114-A28F-4B2D-AA9D-E749B64EDF4A}" type="datetimeFigureOut">
              <a:rPr lang="en-US" smtClean="0"/>
              <a:t>1/5/2024</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395365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9393114-A28F-4B2D-AA9D-E749B64EDF4A}" type="datetimeFigureOut">
              <a:rPr lang="en-US" smtClean="0"/>
              <a:t>1/5/2024</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215888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393114-A28F-4B2D-AA9D-E749B64EDF4A}" type="datetimeFigureOut">
              <a:rPr lang="en-US" smtClean="0"/>
              <a:t>1/5/2024</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3225047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9393114-A28F-4B2D-AA9D-E749B64EDF4A}" type="datetimeFigureOut">
              <a:rPr lang="en-US" smtClean="0"/>
              <a:t>1/5/2024</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AE58059-ABF0-4213-9007-B5FACC939AAA}" type="slidenum">
              <a:rPr lang="en-US" smtClean="0"/>
              <a:t>‹#›</a:t>
            </a:fld>
            <a:endParaRPr lang="en-US"/>
          </a:p>
        </p:txBody>
      </p:sp>
    </p:spTree>
    <p:extLst>
      <p:ext uri="{BB962C8B-B14F-4D97-AF65-F5344CB8AC3E}">
        <p14:creationId xmlns:p14="http://schemas.microsoft.com/office/powerpoint/2010/main" val="201270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93114-A28F-4B2D-AA9D-E749B64EDF4A}" type="datetimeFigureOut">
              <a:rPr lang="en-US" smtClean="0"/>
              <a:t>1/5/2024</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58059-ABF0-4213-9007-B5FACC939AAA}" type="slidenum">
              <a:rPr lang="en-US" smtClean="0"/>
              <a:t>‹#›</a:t>
            </a:fld>
            <a:endParaRPr lang="en-US"/>
          </a:p>
        </p:txBody>
      </p:sp>
    </p:spTree>
    <p:extLst>
      <p:ext uri="{BB962C8B-B14F-4D97-AF65-F5344CB8AC3E}">
        <p14:creationId xmlns:p14="http://schemas.microsoft.com/office/powerpoint/2010/main" val="3564181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endParaRPr lang="tr-TR" b="1" dirty="0" smtClean="0"/>
          </a:p>
          <a:p>
            <a:endParaRPr lang="tr-TR" b="1" dirty="0"/>
          </a:p>
          <a:p>
            <a:endParaRPr lang="tr-TR" b="1" dirty="0" smtClean="0"/>
          </a:p>
          <a:p>
            <a:endParaRPr lang="tr-TR" b="1" dirty="0"/>
          </a:p>
          <a:p>
            <a:r>
              <a:rPr lang="tr-TR" b="1" dirty="0" smtClean="0">
                <a:solidFill>
                  <a:schemeClr val="tx1"/>
                </a:solidFill>
              </a:rPr>
              <a:t>ÇANAKKALE </a:t>
            </a:r>
            <a:r>
              <a:rPr lang="tr-TR" b="1" dirty="0">
                <a:solidFill>
                  <a:schemeClr val="tx1"/>
                </a:solidFill>
              </a:rPr>
              <a:t>ONSEKİZ MART ÜNİVERSİTESİ                                           </a:t>
            </a:r>
            <a:endParaRPr lang="en-US" dirty="0">
              <a:solidFill>
                <a:schemeClr val="tx1"/>
              </a:solidFill>
            </a:endParaRPr>
          </a:p>
          <a:p>
            <a:r>
              <a:rPr lang="tr-TR" b="1" dirty="0">
                <a:solidFill>
                  <a:schemeClr val="tx1"/>
                </a:solidFill>
              </a:rPr>
              <a:t>DENEYSEL ARAŞTIRMALARUYGULAMA VE ARAŞTIRMA MERKEZİ </a:t>
            </a:r>
            <a:endParaRPr lang="en-US" dirty="0">
              <a:solidFill>
                <a:schemeClr val="tx1"/>
              </a:solidFill>
            </a:endParaRPr>
          </a:p>
          <a:p>
            <a:r>
              <a:rPr lang="tr-TR" b="1" dirty="0">
                <a:solidFill>
                  <a:schemeClr val="tx1"/>
                </a:solidFill>
              </a:rPr>
              <a:t> </a:t>
            </a:r>
            <a:r>
              <a:rPr lang="tr-TR" b="1" dirty="0" smtClean="0">
                <a:solidFill>
                  <a:schemeClr val="tx1"/>
                </a:solidFill>
              </a:rPr>
              <a:t>2023 </a:t>
            </a:r>
            <a:r>
              <a:rPr lang="tr-TR" b="1" dirty="0">
                <a:solidFill>
                  <a:schemeClr val="tx1"/>
                </a:solidFill>
              </a:rPr>
              <a:t>YILI FAALİYET RAPORU</a:t>
            </a:r>
            <a:r>
              <a:rPr lang="tr-TR" b="1" dirty="0"/>
              <a:t> </a:t>
            </a:r>
            <a:endParaRPr lang="en-US" dirty="0"/>
          </a:p>
        </p:txBody>
      </p:sp>
    </p:spTree>
    <p:extLst>
      <p:ext uri="{BB962C8B-B14F-4D97-AF65-F5344CB8AC3E}">
        <p14:creationId xmlns:p14="http://schemas.microsoft.com/office/powerpoint/2010/main" val="240859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Autofit/>
          </a:bodyPr>
          <a:lstStyle/>
          <a:p>
            <a:pPr lvl="0"/>
            <a:endParaRPr lang="tr-TR" sz="2000" b="1" dirty="0" smtClean="0">
              <a:solidFill>
                <a:schemeClr val="tx1"/>
              </a:solidFill>
            </a:endParaRPr>
          </a:p>
          <a:p>
            <a:pPr lvl="0"/>
            <a:r>
              <a:rPr lang="tr-TR" sz="2800" b="1" dirty="0" smtClean="0">
                <a:solidFill>
                  <a:schemeClr val="tx1"/>
                </a:solidFill>
              </a:rPr>
              <a:t>Kurumsal </a:t>
            </a:r>
            <a:r>
              <a:rPr lang="tr-TR" sz="2800" b="1" dirty="0" smtClean="0">
                <a:solidFill>
                  <a:schemeClr val="tx1"/>
                </a:solidFill>
              </a:rPr>
              <a:t>faaliyetler</a:t>
            </a:r>
          </a:p>
          <a:p>
            <a:pPr lvl="0"/>
            <a:endParaRPr lang="en-US" sz="2000" dirty="0">
              <a:solidFill>
                <a:schemeClr val="tx1"/>
              </a:solidFill>
            </a:endParaRPr>
          </a:p>
          <a:p>
            <a:pPr algn="just"/>
            <a:r>
              <a:rPr lang="tr-TR" sz="2000" dirty="0" smtClean="0">
                <a:solidFill>
                  <a:schemeClr val="tx1"/>
                </a:solidFill>
              </a:rPr>
              <a:t>	</a:t>
            </a:r>
            <a:r>
              <a:rPr lang="tr-TR" sz="2000" dirty="0">
                <a:solidFill>
                  <a:schemeClr val="tx1"/>
                </a:solidFill>
              </a:rPr>
              <a:t>27.01.2023 tarihinde yayımlana Deneysel ve Diğer Bilimsel Amaçlar için Kullanılan Hayvanların Refah ve Korunmasına Dair Yönetmelik’in Tarım Bakanlığı Pendik Enstitü Müdürlüğü ve Tarım ve Orman İl Müdürlüğü mevzuat hükümlerine uygunluğunu doğrulamak için birimimiz ruhsat denetlemesi geçirmiş ve ruhsat 31.01.2023 tarih ve 79 çalışma izni numarası ile 10 yıllık süre yenilenmiştir</a:t>
            </a:r>
            <a:r>
              <a:rPr lang="tr-TR" sz="2000" dirty="0" smtClean="0">
                <a:solidFill>
                  <a:schemeClr val="tx1"/>
                </a:solidFill>
              </a:rPr>
              <a:t>.</a:t>
            </a:r>
          </a:p>
          <a:p>
            <a:pPr algn="just"/>
            <a:r>
              <a:rPr lang="tr-TR" sz="2000" dirty="0" smtClean="0">
                <a:solidFill>
                  <a:schemeClr val="tx1"/>
                </a:solidFill>
              </a:rPr>
              <a:t>	30.05.2023 </a:t>
            </a:r>
            <a:r>
              <a:rPr lang="tr-TR" sz="2000" dirty="0">
                <a:solidFill>
                  <a:schemeClr val="tx1"/>
                </a:solidFill>
              </a:rPr>
              <a:t>tarihinde Merkez Yönetim Kurulu toplantısı yapılmış ve merkez işleyişi ile ilgili kararlar alınmıştır.</a:t>
            </a:r>
          </a:p>
          <a:p>
            <a:pPr algn="just"/>
            <a:r>
              <a:rPr lang="tr-TR" sz="2000" dirty="0" smtClean="0">
                <a:solidFill>
                  <a:schemeClr val="tx1"/>
                </a:solidFill>
              </a:rPr>
              <a:t>	Üniversitemiz </a:t>
            </a:r>
            <a:r>
              <a:rPr lang="tr-TR" sz="2000" dirty="0">
                <a:solidFill>
                  <a:schemeClr val="tx1"/>
                </a:solidFill>
              </a:rPr>
              <a:t>bünyesinde 13-15 Ekim 2023 tarihlerinde gerçekleştirilen 1. Uluslararası 3. Ulusal Tıp Öğrenci Kongresi çerçevesinde merkezimizde Prof. Dr. Müşerref Hilal ŞEHİTOĞLU tarafından </a:t>
            </a:r>
            <a:r>
              <a:rPr lang="tr-TR" sz="2000" b="1" dirty="0">
                <a:solidFill>
                  <a:schemeClr val="tx1"/>
                </a:solidFill>
              </a:rPr>
              <a:t>"ELİSA", </a:t>
            </a:r>
            <a:r>
              <a:rPr lang="tr-TR" sz="2000" dirty="0">
                <a:solidFill>
                  <a:schemeClr val="tx1"/>
                </a:solidFill>
              </a:rPr>
              <a:t>Veteriner Hekimi Sait ELMAS tarafından</a:t>
            </a:r>
            <a:r>
              <a:rPr lang="tr-TR" sz="2000" b="1" dirty="0">
                <a:solidFill>
                  <a:schemeClr val="tx1"/>
                </a:solidFill>
              </a:rPr>
              <a:t> "</a:t>
            </a:r>
            <a:r>
              <a:rPr lang="tr-TR" sz="2000" b="1" dirty="0" err="1">
                <a:solidFill>
                  <a:schemeClr val="tx1"/>
                </a:solidFill>
              </a:rPr>
              <a:t>DAM'da</a:t>
            </a:r>
            <a:r>
              <a:rPr lang="tr-TR" sz="2000" b="1" dirty="0">
                <a:solidFill>
                  <a:schemeClr val="tx1"/>
                </a:solidFill>
              </a:rPr>
              <a:t> Deney Var" </a:t>
            </a:r>
            <a:r>
              <a:rPr lang="tr-TR" sz="2000" dirty="0">
                <a:solidFill>
                  <a:schemeClr val="tx1"/>
                </a:solidFill>
              </a:rPr>
              <a:t>atölyeleri gerçekleştirilmiştir. </a:t>
            </a:r>
            <a:endParaRPr lang="tr-TR" sz="2000" dirty="0" smtClean="0">
              <a:solidFill>
                <a:schemeClr val="tx1"/>
              </a:solidFill>
            </a:endParaRPr>
          </a:p>
          <a:p>
            <a:pPr algn="just"/>
            <a:r>
              <a:rPr lang="tr-TR" sz="2000" dirty="0" smtClean="0">
                <a:solidFill>
                  <a:schemeClr val="tx1"/>
                </a:solidFill>
              </a:rPr>
              <a:t>	Birimimiz </a:t>
            </a:r>
            <a:r>
              <a:rPr lang="tr-TR" sz="2000" dirty="0">
                <a:solidFill>
                  <a:schemeClr val="tx1"/>
                </a:solidFill>
              </a:rPr>
              <a:t>SWOT analizi, 18.10.2023 tarihinde 14 iç ve dış paydaş katılımcısı ile güncellenme yapılmış ve belirlenen iyileştirmeye açık yönlere ilişkin öneriler belirlenerek veriler eklenmiştir. </a:t>
            </a:r>
            <a:endParaRPr lang="tr-TR" sz="2000" dirty="0" smtClean="0">
              <a:solidFill>
                <a:schemeClr val="tx1"/>
              </a:solidFill>
            </a:endParaRPr>
          </a:p>
          <a:p>
            <a:pPr algn="just"/>
            <a:endParaRPr lang="tr-TR" sz="2000" dirty="0">
              <a:solidFill>
                <a:schemeClr val="tx1"/>
              </a:solidFill>
            </a:endParaRPr>
          </a:p>
          <a:p>
            <a:pPr algn="just"/>
            <a:endParaRPr lang="tr-TR" sz="2000" dirty="0">
              <a:solidFill>
                <a:schemeClr val="tx1"/>
              </a:solidFill>
            </a:endParaRPr>
          </a:p>
          <a:p>
            <a:pPr algn="just"/>
            <a:endParaRPr lang="tr-TR" sz="2000" dirty="0">
              <a:solidFill>
                <a:schemeClr val="tx1"/>
              </a:solidFill>
            </a:endParaRPr>
          </a:p>
        </p:txBody>
      </p:sp>
    </p:spTree>
    <p:extLst>
      <p:ext uri="{BB962C8B-B14F-4D97-AF65-F5344CB8AC3E}">
        <p14:creationId xmlns:p14="http://schemas.microsoft.com/office/powerpoint/2010/main" val="253923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Autofit/>
          </a:bodyPr>
          <a:lstStyle/>
          <a:p>
            <a:pPr lvl="0"/>
            <a:endParaRPr lang="tr-TR" sz="2000" b="1" dirty="0" smtClean="0">
              <a:solidFill>
                <a:schemeClr val="tx1"/>
              </a:solidFill>
            </a:endParaRPr>
          </a:p>
          <a:p>
            <a:pPr lvl="0"/>
            <a:r>
              <a:rPr lang="tr-TR" sz="2800" b="1" dirty="0" smtClean="0">
                <a:solidFill>
                  <a:schemeClr val="tx1"/>
                </a:solidFill>
              </a:rPr>
              <a:t>Kurumsal </a:t>
            </a:r>
            <a:r>
              <a:rPr lang="tr-TR" sz="2800" b="1" dirty="0" smtClean="0">
                <a:solidFill>
                  <a:schemeClr val="tx1"/>
                </a:solidFill>
              </a:rPr>
              <a:t>faaliyetler</a:t>
            </a:r>
            <a:endParaRPr lang="en-US" sz="2000" dirty="0">
              <a:solidFill>
                <a:schemeClr val="tx1"/>
              </a:solidFill>
            </a:endParaRPr>
          </a:p>
          <a:p>
            <a:pPr algn="just"/>
            <a:r>
              <a:rPr lang="tr-TR" sz="2000" dirty="0" smtClean="0">
                <a:solidFill>
                  <a:schemeClr val="tx1"/>
                </a:solidFill>
              </a:rPr>
              <a:t>	</a:t>
            </a:r>
            <a:endParaRPr lang="tr-TR" sz="2000" dirty="0" smtClean="0">
              <a:solidFill>
                <a:schemeClr val="tx1"/>
              </a:solidFill>
            </a:endParaRPr>
          </a:p>
          <a:p>
            <a:pPr algn="just"/>
            <a:r>
              <a:rPr lang="tr-TR" sz="2000" dirty="0">
                <a:solidFill>
                  <a:schemeClr val="tx1"/>
                </a:solidFill>
              </a:rPr>
              <a:t>	</a:t>
            </a:r>
            <a:r>
              <a:rPr lang="tr-TR" sz="2000" dirty="0" smtClean="0">
                <a:solidFill>
                  <a:schemeClr val="tx1"/>
                </a:solidFill>
              </a:rPr>
              <a:t>ÇOMÜ </a:t>
            </a:r>
            <a:r>
              <a:rPr lang="tr-TR" sz="2000" dirty="0" err="1">
                <a:solidFill>
                  <a:schemeClr val="tx1"/>
                </a:solidFill>
              </a:rPr>
              <a:t>Biyomühendislik</a:t>
            </a:r>
            <a:r>
              <a:rPr lang="tr-TR" sz="2000" dirty="0">
                <a:solidFill>
                  <a:schemeClr val="tx1"/>
                </a:solidFill>
              </a:rPr>
              <a:t> Bölümünün, 26.10.2023 Perşembe günü bölümlerinde okutulmakta olan “</a:t>
            </a:r>
            <a:r>
              <a:rPr lang="tr-TR" sz="2000" dirty="0" err="1">
                <a:solidFill>
                  <a:schemeClr val="tx1"/>
                </a:solidFill>
              </a:rPr>
              <a:t>Biyomühendislikte</a:t>
            </a:r>
            <a:r>
              <a:rPr lang="tr-TR" sz="2000" dirty="0">
                <a:solidFill>
                  <a:schemeClr val="tx1"/>
                </a:solidFill>
              </a:rPr>
              <a:t> Temel Teknikler” dersi için Merkezimize teknik gezi kapsamında Merkezimizi ziyaret ettiler. Bu ziyarette </a:t>
            </a:r>
            <a:r>
              <a:rPr lang="tr-TR" sz="2000" dirty="0" err="1">
                <a:solidFill>
                  <a:schemeClr val="tx1"/>
                </a:solidFill>
              </a:rPr>
              <a:t>Biyomühendislik</a:t>
            </a:r>
            <a:r>
              <a:rPr lang="tr-TR" sz="2000" dirty="0">
                <a:solidFill>
                  <a:schemeClr val="tx1"/>
                </a:solidFill>
              </a:rPr>
              <a:t> Bölümü öğrencilerine merkezimiz laboratuvarları ve yürütülmekte olan çalışmalarla ilgili bilgiler verildi</a:t>
            </a:r>
            <a:r>
              <a:rPr lang="tr-TR" sz="2000" dirty="0" smtClean="0">
                <a:solidFill>
                  <a:schemeClr val="tx1"/>
                </a:solidFill>
              </a:rPr>
              <a:t>. </a:t>
            </a:r>
          </a:p>
          <a:p>
            <a:pPr algn="just"/>
            <a:r>
              <a:rPr lang="tr-TR" sz="2000" dirty="0" smtClean="0">
                <a:solidFill>
                  <a:schemeClr val="tx1"/>
                </a:solidFill>
              </a:rPr>
              <a:t>	31.10.2023 </a:t>
            </a:r>
            <a:r>
              <a:rPr lang="tr-TR" sz="2000" dirty="0">
                <a:solidFill>
                  <a:schemeClr val="tx1"/>
                </a:solidFill>
              </a:rPr>
              <a:t>tarihinde Merkez Yönetim Kurulu toplantısı yapılmış ve merkez işleyişi ile ilgili kararlar alınmıştır.</a:t>
            </a:r>
          </a:p>
          <a:p>
            <a:pPr algn="just"/>
            <a:r>
              <a:rPr lang="tr-TR" sz="2000" dirty="0" smtClean="0">
                <a:solidFill>
                  <a:schemeClr val="tx1"/>
                </a:solidFill>
              </a:rPr>
              <a:t>	ÇOMÜ </a:t>
            </a:r>
            <a:r>
              <a:rPr lang="tr-TR" sz="2000" dirty="0">
                <a:solidFill>
                  <a:schemeClr val="tx1"/>
                </a:solidFill>
              </a:rPr>
              <a:t>Sağlık Hizmetleri MYO  Öğrencileri, 01.11.2023 Çarşamba günü bölümlerinde okutulmakta olan “Deney Hayvanlarının Tıpta Kullanımı" dersi için Merkezimize teknik gezi kapsamında ziyaret ettiler. Bu ziyarette öğrencilere merkezimiz laboratuvarları ve yürütülmekte olan çalışmalarla ilgili bilgiler verildi.</a:t>
            </a:r>
          </a:p>
          <a:p>
            <a:pPr algn="just"/>
            <a:r>
              <a:rPr lang="tr-TR" sz="2000" dirty="0" smtClean="0">
                <a:solidFill>
                  <a:schemeClr val="tx1"/>
                </a:solidFill>
              </a:rPr>
              <a:t>	ÇOMÜ </a:t>
            </a:r>
            <a:r>
              <a:rPr lang="tr-TR" sz="2000" dirty="0">
                <a:solidFill>
                  <a:schemeClr val="tx1"/>
                </a:solidFill>
              </a:rPr>
              <a:t>Ziraat Fakültesi Zootekni Bölümü 2. sınıf öğrencilerinin "Tarımsal </a:t>
            </a:r>
            <a:r>
              <a:rPr lang="tr-TR" sz="2000" dirty="0" err="1">
                <a:solidFill>
                  <a:schemeClr val="tx1"/>
                </a:solidFill>
              </a:rPr>
              <a:t>Biyoteknoloji</a:t>
            </a:r>
            <a:r>
              <a:rPr lang="tr-TR" sz="2000" dirty="0">
                <a:solidFill>
                  <a:schemeClr val="tx1"/>
                </a:solidFill>
              </a:rPr>
              <a:t>" dersi kapsamında, 08.11.2023 Çarşamba günü Merkezimize teknik gezi kapsamında ziyaret ettiler. Bu ziyarette öğrencilere merkezimiz laboratuvarları ve yürütülmekte olan çalışmalarla ilgili bilgiler verildi.</a:t>
            </a:r>
          </a:p>
          <a:p>
            <a:pPr algn="just"/>
            <a:endParaRPr lang="tr-TR" sz="2000" dirty="0">
              <a:solidFill>
                <a:schemeClr val="tx1"/>
              </a:solidFill>
            </a:endParaRPr>
          </a:p>
          <a:p>
            <a:pPr algn="just"/>
            <a:endParaRPr lang="tr-TR" sz="2000" dirty="0">
              <a:solidFill>
                <a:schemeClr val="tx1"/>
              </a:solidFill>
            </a:endParaRPr>
          </a:p>
          <a:p>
            <a:pPr algn="just"/>
            <a:endParaRPr lang="tr-TR" sz="2000" dirty="0">
              <a:solidFill>
                <a:schemeClr val="tx1"/>
              </a:solidFill>
            </a:endParaRPr>
          </a:p>
          <a:p>
            <a:pPr algn="just"/>
            <a:endParaRPr lang="tr-TR" sz="2000" dirty="0">
              <a:solidFill>
                <a:schemeClr val="tx1"/>
              </a:solidFill>
            </a:endParaRPr>
          </a:p>
        </p:txBody>
      </p:sp>
    </p:spTree>
    <p:extLst>
      <p:ext uri="{BB962C8B-B14F-4D97-AF65-F5344CB8AC3E}">
        <p14:creationId xmlns:p14="http://schemas.microsoft.com/office/powerpoint/2010/main" val="3943693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Autofit/>
          </a:bodyPr>
          <a:lstStyle/>
          <a:p>
            <a:pPr lvl="0"/>
            <a:endParaRPr lang="tr-TR" sz="2000" b="1" dirty="0" smtClean="0">
              <a:solidFill>
                <a:schemeClr val="tx1"/>
              </a:solidFill>
            </a:endParaRPr>
          </a:p>
          <a:p>
            <a:pPr lvl="0"/>
            <a:r>
              <a:rPr lang="tr-TR" sz="2800" b="1" dirty="0" smtClean="0">
                <a:solidFill>
                  <a:schemeClr val="tx1"/>
                </a:solidFill>
              </a:rPr>
              <a:t>Kurumsal </a:t>
            </a:r>
            <a:r>
              <a:rPr lang="tr-TR" sz="2800" b="1" dirty="0" smtClean="0">
                <a:solidFill>
                  <a:schemeClr val="tx1"/>
                </a:solidFill>
              </a:rPr>
              <a:t>faaliyetler</a:t>
            </a:r>
            <a:endParaRPr lang="en-US" sz="2000" dirty="0">
              <a:solidFill>
                <a:schemeClr val="tx1"/>
              </a:solidFill>
            </a:endParaRPr>
          </a:p>
          <a:p>
            <a:pPr algn="just"/>
            <a:r>
              <a:rPr lang="tr-TR" sz="2000" dirty="0" smtClean="0">
                <a:solidFill>
                  <a:schemeClr val="tx1"/>
                </a:solidFill>
              </a:rPr>
              <a:t>	</a:t>
            </a:r>
            <a:endParaRPr lang="tr-TR" sz="2000" dirty="0" smtClean="0">
              <a:solidFill>
                <a:schemeClr val="tx1"/>
              </a:solidFill>
            </a:endParaRPr>
          </a:p>
          <a:p>
            <a:pPr algn="just"/>
            <a:r>
              <a:rPr lang="tr-TR" sz="2000" dirty="0">
                <a:solidFill>
                  <a:schemeClr val="tx1"/>
                </a:solidFill>
              </a:rPr>
              <a:t>	</a:t>
            </a:r>
            <a:endParaRPr lang="tr-TR" sz="2000" dirty="0">
              <a:solidFill>
                <a:schemeClr val="tx1"/>
              </a:solidFill>
            </a:endParaRPr>
          </a:p>
          <a:p>
            <a:pPr algn="just"/>
            <a:r>
              <a:rPr lang="tr-TR" sz="2000" dirty="0" smtClean="0">
                <a:solidFill>
                  <a:schemeClr val="tx1"/>
                </a:solidFill>
              </a:rPr>
              <a:t>	ÇOMÜ </a:t>
            </a:r>
            <a:r>
              <a:rPr lang="tr-TR" sz="2000" dirty="0">
                <a:solidFill>
                  <a:schemeClr val="tx1"/>
                </a:solidFill>
              </a:rPr>
              <a:t>Yenice MYO Laborant ve Veteriner Sağlık Programı 1. ve 2. sınıf öğrencileri, 09.11.2023 Perşembe günü Merkezimize teknik gezi kapsamında ziyaret ettiler. Bu ziyarette öğrencilere merkezimiz laboratuvarları ve yürütülmekte olan çalışmalarla ilgili bilgiler verildi.</a:t>
            </a:r>
          </a:p>
          <a:p>
            <a:pPr algn="just"/>
            <a:r>
              <a:rPr lang="tr-TR" sz="2000" dirty="0" smtClean="0">
                <a:solidFill>
                  <a:schemeClr val="tx1"/>
                </a:solidFill>
              </a:rPr>
              <a:t>	Veteriner </a:t>
            </a:r>
            <a:r>
              <a:rPr lang="tr-TR" sz="2000" dirty="0">
                <a:solidFill>
                  <a:schemeClr val="tx1"/>
                </a:solidFill>
              </a:rPr>
              <a:t>Tıbbi Ürünler Hakkında Yönetmelik kapsamında E-Reçete, İTS, ATS sistemleri hakkında dikkat edilmesi gereken hususlar ve yaşanan sorunlarla ilgili, 07.12.2023 tarihinde Tarım ve Orman İl Müdürlüğü personelleri tarafından eğitim ve rehberlik çalışması yapmıştır.</a:t>
            </a:r>
          </a:p>
          <a:p>
            <a:pPr algn="just"/>
            <a:r>
              <a:rPr lang="tr-TR" sz="2000" dirty="0" smtClean="0">
                <a:solidFill>
                  <a:schemeClr val="tx1"/>
                </a:solidFill>
              </a:rPr>
              <a:t>	13.12.2023 </a:t>
            </a:r>
            <a:r>
              <a:rPr lang="tr-TR" sz="2000" dirty="0">
                <a:solidFill>
                  <a:schemeClr val="tx1"/>
                </a:solidFill>
              </a:rPr>
              <a:t>tarihinde yayımlanan Deneysel ve Diğer Bilimsel Amaçlar için Kullanılan Hayvanların Refah ve Korunmasına Dair Yönetmelik’in Tarım Bakanlığı Pendik Enstitü Müdürlüğü ve Tarım ve Orman İl Müdürlüğü mevzuat hükümlerine uygunluğunu doğrulamak için birimimiz denetlenmiştir.</a:t>
            </a:r>
          </a:p>
          <a:p>
            <a:pPr algn="just"/>
            <a:r>
              <a:rPr lang="tr-TR" sz="2000" dirty="0" smtClean="0">
                <a:solidFill>
                  <a:schemeClr val="tx1"/>
                </a:solidFill>
              </a:rPr>
              <a:t>	Merkezimizde </a:t>
            </a:r>
            <a:r>
              <a:rPr lang="tr-TR" sz="2000" dirty="0">
                <a:solidFill>
                  <a:schemeClr val="tx1"/>
                </a:solidFill>
              </a:rPr>
              <a:t>üretim ve kullanım ruhsatına sahip olduğumuz hayvanların yer aldığı 01.01.2023 - 31.12.2023 tarihleri arasında sonuçlanan deney hayvanı araştırma proje sayısı 15 adet olarak gerçekleşmiştir. Üretilmiş hayvanların kullanıldığı çalışmalar ve hayvan dağılımı Tablo-1’de sunulmuştur.</a:t>
            </a:r>
          </a:p>
          <a:p>
            <a:pPr algn="just"/>
            <a:endParaRPr lang="tr-TR" sz="2000" dirty="0">
              <a:solidFill>
                <a:schemeClr val="tx1"/>
              </a:solidFill>
            </a:endParaRPr>
          </a:p>
          <a:p>
            <a:pPr algn="just"/>
            <a:endParaRPr lang="tr-TR" sz="2000" dirty="0">
              <a:solidFill>
                <a:schemeClr val="tx1"/>
              </a:solidFill>
            </a:endParaRPr>
          </a:p>
          <a:p>
            <a:pPr algn="just"/>
            <a:endParaRPr lang="tr-TR" sz="2000" dirty="0">
              <a:solidFill>
                <a:schemeClr val="tx1"/>
              </a:solidFill>
            </a:endParaRPr>
          </a:p>
        </p:txBody>
      </p:sp>
    </p:spTree>
    <p:extLst>
      <p:ext uri="{BB962C8B-B14F-4D97-AF65-F5344CB8AC3E}">
        <p14:creationId xmlns:p14="http://schemas.microsoft.com/office/powerpoint/2010/main" val="1255367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pPr algn="l"/>
            <a:endParaRPr lang="tr-TR" sz="2400" b="1" dirty="0" smtClean="0">
              <a:solidFill>
                <a:schemeClr val="tx1"/>
              </a:solidFill>
            </a:endParaRPr>
          </a:p>
          <a:p>
            <a:pPr algn="l"/>
            <a:r>
              <a:rPr lang="tr-TR" sz="2000" b="1" dirty="0" smtClean="0">
                <a:solidFill>
                  <a:schemeClr val="tx1"/>
                </a:solidFill>
              </a:rPr>
              <a:t>Tablo-1. </a:t>
            </a:r>
            <a:r>
              <a:rPr lang="tr-TR" sz="2000" b="1" dirty="0">
                <a:solidFill>
                  <a:schemeClr val="tx1"/>
                </a:solidFill>
              </a:rPr>
              <a:t>Merkezimizde </a:t>
            </a:r>
            <a:r>
              <a:rPr lang="tr-TR" sz="2000" b="1" dirty="0" smtClean="0">
                <a:solidFill>
                  <a:schemeClr val="tx1"/>
                </a:solidFill>
              </a:rPr>
              <a:t>2023 </a:t>
            </a:r>
            <a:r>
              <a:rPr lang="tr-TR" sz="2000" b="1" dirty="0">
                <a:solidFill>
                  <a:schemeClr val="tx1"/>
                </a:solidFill>
              </a:rPr>
              <a:t>yılı içerisinde deney hayvanlarının </a:t>
            </a:r>
            <a:r>
              <a:rPr lang="tr-TR" sz="2000" b="1" dirty="0" smtClean="0">
                <a:solidFill>
                  <a:schemeClr val="tx1"/>
                </a:solidFill>
              </a:rPr>
              <a:t>kullanıldığı çalışmalar</a:t>
            </a:r>
          </a:p>
          <a:p>
            <a:endParaRPr lang="en-US" dirty="0"/>
          </a:p>
        </p:txBody>
      </p:sp>
      <p:graphicFrame>
        <p:nvGraphicFramePr>
          <p:cNvPr id="2" name="Tablo 1"/>
          <p:cNvGraphicFramePr>
            <a:graphicFrameLocks noGrp="1"/>
          </p:cNvGraphicFramePr>
          <p:nvPr>
            <p:extLst>
              <p:ext uri="{D42A27DB-BD31-4B8C-83A1-F6EECF244321}">
                <p14:modId xmlns:p14="http://schemas.microsoft.com/office/powerpoint/2010/main" val="3657241516"/>
              </p:ext>
            </p:extLst>
          </p:nvPr>
        </p:nvGraphicFramePr>
        <p:xfrm>
          <a:off x="395535" y="1196749"/>
          <a:ext cx="8280921" cy="5133656"/>
        </p:xfrm>
        <a:graphic>
          <a:graphicData uri="http://schemas.openxmlformats.org/drawingml/2006/table">
            <a:tbl>
              <a:tblPr>
                <a:tableStyleId>{3C2FFA5D-87B4-456A-9821-1D502468CF0F}</a:tableStyleId>
              </a:tblPr>
              <a:tblGrid>
                <a:gridCol w="508250">
                  <a:extLst>
                    <a:ext uri="{9D8B030D-6E8A-4147-A177-3AD203B41FA5}">
                      <a16:colId xmlns:a16="http://schemas.microsoft.com/office/drawing/2014/main" val="20000"/>
                    </a:ext>
                  </a:extLst>
                </a:gridCol>
                <a:gridCol w="5876985">
                  <a:extLst>
                    <a:ext uri="{9D8B030D-6E8A-4147-A177-3AD203B41FA5}">
                      <a16:colId xmlns:a16="http://schemas.microsoft.com/office/drawing/2014/main" val="20001"/>
                    </a:ext>
                  </a:extLst>
                </a:gridCol>
                <a:gridCol w="1895686">
                  <a:extLst>
                    <a:ext uri="{9D8B030D-6E8A-4147-A177-3AD203B41FA5}">
                      <a16:colId xmlns:a16="http://schemas.microsoft.com/office/drawing/2014/main" val="20002"/>
                    </a:ext>
                  </a:extLst>
                </a:gridCol>
              </a:tblGrid>
              <a:tr h="248889">
                <a:tc>
                  <a:txBody>
                    <a:bodyPr/>
                    <a:lstStyle/>
                    <a:p>
                      <a:pPr algn="ctr">
                        <a:lnSpc>
                          <a:spcPct val="115000"/>
                        </a:lnSpc>
                        <a:spcAft>
                          <a:spcPts val="0"/>
                        </a:spcAft>
                      </a:pPr>
                      <a:r>
                        <a:rPr lang="tr-TR" sz="600" b="1" dirty="0">
                          <a:solidFill>
                            <a:schemeClr val="tx1"/>
                          </a:solidFill>
                          <a:effectLst/>
                        </a:rPr>
                        <a:t>Sayı</a:t>
                      </a:r>
                      <a:endParaRPr lang="en-US" sz="600" b="1" dirty="0">
                        <a:solidFill>
                          <a:schemeClr val="tx1"/>
                        </a:solidFill>
                        <a:effectLst/>
                        <a:latin typeface="Calibri"/>
                        <a:ea typeface="Calibri"/>
                        <a:cs typeface="Times New Roman"/>
                      </a:endParaRPr>
                    </a:p>
                  </a:txBody>
                  <a:tcPr marL="24618" marR="24618" marT="0" marB="0"/>
                </a:tc>
                <a:tc>
                  <a:txBody>
                    <a:bodyPr/>
                    <a:lstStyle/>
                    <a:p>
                      <a:pPr algn="ctr">
                        <a:lnSpc>
                          <a:spcPct val="115000"/>
                        </a:lnSpc>
                        <a:spcAft>
                          <a:spcPts val="0"/>
                        </a:spcAft>
                      </a:pPr>
                      <a:r>
                        <a:rPr lang="tr-TR" sz="600" b="1" dirty="0">
                          <a:effectLst/>
                        </a:rPr>
                        <a:t>Araştırma adı</a:t>
                      </a:r>
                      <a:endParaRPr lang="en-US" sz="600" b="1" dirty="0">
                        <a:effectLst/>
                        <a:latin typeface="Calibri"/>
                        <a:ea typeface="Calibri"/>
                        <a:cs typeface="Times New Roman"/>
                      </a:endParaRPr>
                    </a:p>
                  </a:txBody>
                  <a:tcPr marL="24618" marR="24618" marT="0" marB="0"/>
                </a:tc>
                <a:tc>
                  <a:txBody>
                    <a:bodyPr/>
                    <a:lstStyle/>
                    <a:p>
                      <a:pPr algn="ctr">
                        <a:lnSpc>
                          <a:spcPct val="115000"/>
                        </a:lnSpc>
                        <a:spcAft>
                          <a:spcPts val="0"/>
                        </a:spcAft>
                      </a:pPr>
                      <a:r>
                        <a:rPr lang="tr-TR" sz="600" b="1" dirty="0">
                          <a:effectLst/>
                        </a:rPr>
                        <a:t>Kullanılan hayvan türü ve sayısı</a:t>
                      </a:r>
                      <a:endParaRPr lang="en-US" sz="600" b="1" dirty="0">
                        <a:effectLst/>
                        <a:latin typeface="Calibri"/>
                        <a:ea typeface="Calibri"/>
                        <a:cs typeface="Times New Roman"/>
                      </a:endParaRPr>
                    </a:p>
                  </a:txBody>
                  <a:tcPr marL="24618" marR="24618" marT="0" marB="0"/>
                </a:tc>
                <a:extLst>
                  <a:ext uri="{0D108BD9-81ED-4DB2-BD59-A6C34878D82A}">
                    <a16:rowId xmlns:a16="http://schemas.microsoft.com/office/drawing/2014/main" val="10000"/>
                  </a:ext>
                </a:extLst>
              </a:tr>
              <a:tr h="420603">
                <a:tc>
                  <a:txBody>
                    <a:bodyPr/>
                    <a:lstStyle/>
                    <a:p>
                      <a:pPr algn="ctr">
                        <a:lnSpc>
                          <a:spcPct val="115000"/>
                        </a:lnSpc>
                        <a:spcAft>
                          <a:spcPts val="1000"/>
                        </a:spcAft>
                      </a:pPr>
                      <a:r>
                        <a:rPr lang="tr-TR" sz="600" b="1" dirty="0">
                          <a:effectLst/>
                        </a:rPr>
                        <a:t>1</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effectLst/>
                          <a:latin typeface="Times New Roman" panose="02020603050405020304" pitchFamily="18" charset="0"/>
                          <a:ea typeface="Calibri" panose="020F0502020204030204" pitchFamily="34" charset="0"/>
                          <a:cs typeface="Times New Roman" panose="02020603050405020304" pitchFamily="18" charset="0"/>
                        </a:rPr>
                        <a:t>Biyolojik Bir Ajan Olan Secukinumab, Endometriozis Tedavisinde Diğer Farmasötiklere ve Cerrahiye Alternatif Bir Tedavi Olarak Kullanılabilir Mi ? Rat Çalışması</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40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1"/>
                  </a:ext>
                </a:extLst>
              </a:tr>
              <a:tr h="277615">
                <a:tc>
                  <a:txBody>
                    <a:bodyPr/>
                    <a:lstStyle/>
                    <a:p>
                      <a:pPr algn="ctr">
                        <a:lnSpc>
                          <a:spcPct val="115000"/>
                        </a:lnSpc>
                        <a:spcAft>
                          <a:spcPts val="1000"/>
                        </a:spcAft>
                      </a:pPr>
                      <a:r>
                        <a:rPr lang="tr-TR" sz="600" b="1" dirty="0">
                          <a:effectLst/>
                        </a:rPr>
                        <a:t>2</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Deneysel Septik Artrit  Modelinde Eklem Kıkırdağı Hasarı Üzerine İntraartiküler Uygulanan Ozonun Etkileri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40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2"/>
                  </a:ext>
                </a:extLst>
              </a:tr>
              <a:tr h="277615">
                <a:tc>
                  <a:txBody>
                    <a:bodyPr/>
                    <a:lstStyle/>
                    <a:p>
                      <a:pPr algn="ctr">
                        <a:lnSpc>
                          <a:spcPct val="115000"/>
                        </a:lnSpc>
                        <a:spcAft>
                          <a:spcPts val="1000"/>
                        </a:spcAft>
                      </a:pPr>
                      <a:r>
                        <a:rPr lang="tr-TR" sz="600" b="1" dirty="0">
                          <a:effectLst/>
                        </a:rPr>
                        <a:t>3</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Ozon ve Hiperbarik UygulamalarınınRototor Manşet Tamiri Üzerine Etkilerinin Bir Hayvan Modelinde İncelenmesi: İn- vivo Deneysel Çalışma</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40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3"/>
                  </a:ext>
                </a:extLst>
              </a:tr>
              <a:tr h="420603">
                <a:tc>
                  <a:txBody>
                    <a:bodyPr/>
                    <a:lstStyle/>
                    <a:p>
                      <a:pPr algn="ctr">
                        <a:lnSpc>
                          <a:spcPct val="115000"/>
                        </a:lnSpc>
                        <a:spcAft>
                          <a:spcPts val="1000"/>
                        </a:spcAft>
                      </a:pPr>
                      <a:r>
                        <a:rPr lang="tr-TR" sz="600" b="1" dirty="0">
                          <a:effectLst/>
                        </a:rPr>
                        <a:t>4</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Radyoterapi Sonrası Oluşan Tükürük Bezi Hasarına Karşı Koenzim Q10 ve Hiperbarik Oksijen Tedavisinin Etkinliğinin Araştırılması: Deneysel Çalışma</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50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4"/>
                  </a:ext>
                </a:extLst>
              </a:tr>
              <a:tr h="420603">
                <a:tc>
                  <a:txBody>
                    <a:bodyPr/>
                    <a:lstStyle/>
                    <a:p>
                      <a:pPr algn="ctr">
                        <a:lnSpc>
                          <a:spcPct val="115000"/>
                        </a:lnSpc>
                        <a:spcAft>
                          <a:spcPts val="1000"/>
                        </a:spcAft>
                      </a:pPr>
                      <a:r>
                        <a:rPr lang="tr-TR" sz="600" b="1" dirty="0">
                          <a:effectLst/>
                        </a:rPr>
                        <a:t>5</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Nekrotizan Enterokolit (Nek) Neonatal Rat Modelinde Sildenafil’in Bağırsak Nekrozuna Karşı Korumada Etkisinin Araştırılması</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 75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5"/>
                  </a:ext>
                </a:extLst>
              </a:tr>
              <a:tr h="277615">
                <a:tc>
                  <a:txBody>
                    <a:bodyPr/>
                    <a:lstStyle/>
                    <a:p>
                      <a:pPr algn="ctr">
                        <a:lnSpc>
                          <a:spcPct val="115000"/>
                        </a:lnSpc>
                        <a:spcAft>
                          <a:spcPts val="1000"/>
                        </a:spcAft>
                      </a:pPr>
                      <a:r>
                        <a:rPr lang="tr-TR" sz="600" b="1" dirty="0">
                          <a:effectLst/>
                        </a:rPr>
                        <a:t>6</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Sıçanlarda VSL#3 Probiyotiğinin Epikardiyal Yağ Dokusu ve Aortik Elastisite Parametreleri Üzerindeki Etkileri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16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6"/>
                  </a:ext>
                </a:extLst>
              </a:tr>
              <a:tr h="420603">
                <a:tc>
                  <a:txBody>
                    <a:bodyPr/>
                    <a:lstStyle/>
                    <a:p>
                      <a:pPr algn="ctr">
                        <a:lnSpc>
                          <a:spcPct val="115000"/>
                        </a:lnSpc>
                        <a:spcAft>
                          <a:spcPts val="1000"/>
                        </a:spcAft>
                      </a:pPr>
                      <a:r>
                        <a:rPr lang="tr-TR" sz="600" b="1" dirty="0">
                          <a:effectLst/>
                        </a:rPr>
                        <a:t>7</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Sıçanlarda Sisplatine Bağlı Nefrotoksisite Üzerinde Glisirizik Asidin Etkileri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35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7"/>
                  </a:ext>
                </a:extLst>
              </a:tr>
              <a:tr h="420603">
                <a:tc>
                  <a:txBody>
                    <a:bodyPr/>
                    <a:lstStyle/>
                    <a:p>
                      <a:pPr algn="ctr">
                        <a:lnSpc>
                          <a:spcPct val="115000"/>
                        </a:lnSpc>
                        <a:spcAft>
                          <a:spcPts val="1000"/>
                        </a:spcAft>
                      </a:pPr>
                      <a:r>
                        <a:rPr lang="tr-TR" sz="600" b="1" dirty="0">
                          <a:effectLst/>
                        </a:rPr>
                        <a:t>8</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effectLst/>
                          <a:latin typeface="Times New Roman" panose="02020603050405020304" pitchFamily="18" charset="0"/>
                          <a:ea typeface="Calibri" panose="020F0502020204030204" pitchFamily="34" charset="0"/>
                          <a:cs typeface="Times New Roman" panose="02020603050405020304" pitchFamily="18" charset="0"/>
                        </a:rPr>
                        <a:t>Sıçan Modelinde Sisplatin Kaynaklı Nefrotoksisitenin Önlenmesinde Aksaksantin Etkinliğinin Değerlendirilmesi.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42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8"/>
                  </a:ext>
                </a:extLst>
              </a:tr>
              <a:tr h="277615">
                <a:tc>
                  <a:txBody>
                    <a:bodyPr/>
                    <a:lstStyle/>
                    <a:p>
                      <a:pPr algn="ctr">
                        <a:lnSpc>
                          <a:spcPct val="115000"/>
                        </a:lnSpc>
                        <a:spcAft>
                          <a:spcPts val="1000"/>
                        </a:spcAft>
                      </a:pPr>
                      <a:r>
                        <a:rPr lang="tr-TR" sz="600" b="1" dirty="0">
                          <a:effectLst/>
                        </a:rPr>
                        <a:t>9</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Deneysel Arteriyovenöz Fistüller İçin Melatonin İçeren Matriks Geliştirilmesi ve Etkinliğinin Araştırılması</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30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9"/>
                  </a:ext>
                </a:extLst>
              </a:tr>
              <a:tr h="277615">
                <a:tc>
                  <a:txBody>
                    <a:bodyPr/>
                    <a:lstStyle/>
                    <a:p>
                      <a:pPr algn="ctr">
                        <a:lnSpc>
                          <a:spcPct val="115000"/>
                        </a:lnSpc>
                        <a:spcAft>
                          <a:spcPts val="1000"/>
                        </a:spcAft>
                      </a:pPr>
                      <a:r>
                        <a:rPr lang="tr-TR" sz="600" b="1" dirty="0">
                          <a:effectLst/>
                        </a:rPr>
                        <a:t>10</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effectLst/>
                          <a:latin typeface="Times New Roman" panose="02020603050405020304" pitchFamily="18" charset="0"/>
                          <a:ea typeface="Calibri" panose="020F0502020204030204" pitchFamily="34" charset="0"/>
                          <a:cs typeface="Times New Roman" panose="02020603050405020304" pitchFamily="18" charset="0"/>
                        </a:rPr>
                        <a:t>Sıçan Anatomisi ve Organ/Sistemlerinin Öğetilmesi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3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10"/>
                  </a:ext>
                </a:extLst>
              </a:tr>
              <a:tr h="277615">
                <a:tc>
                  <a:txBody>
                    <a:bodyPr/>
                    <a:lstStyle/>
                    <a:p>
                      <a:pPr algn="ctr">
                        <a:lnSpc>
                          <a:spcPct val="115000"/>
                        </a:lnSpc>
                        <a:spcAft>
                          <a:spcPts val="1000"/>
                        </a:spcAft>
                      </a:pPr>
                      <a:r>
                        <a:rPr lang="tr-TR" sz="600" b="1" dirty="0">
                          <a:effectLst/>
                        </a:rPr>
                        <a:t>11</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Sıçanlardaki Deneysel Romatoid Artrit Modelinde  Sarkopeni ve Radyolojik Parametrelere Rosuvastatinin Etkisi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Wistar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albino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Rat</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  </a:t>
                      </a:r>
                      <a:r>
                        <a:rPr lang="tr-TR" sz="8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800" dirty="0" smtClean="0">
                          <a:effectLst/>
                          <a:latin typeface="Times New Roman" panose="02020603050405020304" pitchFamily="18" charset="0"/>
                          <a:ea typeface="Calibri" panose="020F0502020204030204" pitchFamily="34" charset="0"/>
                          <a:cs typeface="Times New Roman" panose="02020603050405020304" pitchFamily="18" charset="0"/>
                        </a:rPr>
                        <a:t>31 </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11"/>
                  </a:ext>
                </a:extLst>
              </a:tr>
              <a:tr h="277615">
                <a:tc>
                  <a:txBody>
                    <a:bodyPr/>
                    <a:lstStyle/>
                    <a:p>
                      <a:pPr algn="ctr">
                        <a:lnSpc>
                          <a:spcPct val="115000"/>
                        </a:lnSpc>
                        <a:spcAft>
                          <a:spcPts val="1000"/>
                        </a:spcAft>
                      </a:pPr>
                      <a:r>
                        <a:rPr lang="tr-TR" sz="600" b="1" dirty="0">
                          <a:effectLst/>
                        </a:rPr>
                        <a:t>12</a:t>
                      </a:r>
                      <a:endParaRPr lang="en-US" sz="600" b="1" dirty="0">
                        <a:effectLst/>
                        <a:latin typeface="Calibri"/>
                        <a:ea typeface="Calibri"/>
                        <a:cs typeface="Times New Roman"/>
                      </a:endParaRPr>
                    </a:p>
                  </a:txBody>
                  <a:tcPr marL="24618" marR="24618" marT="0" marB="0"/>
                </a:tc>
                <a:tc>
                  <a:txBody>
                    <a:bodyPr/>
                    <a:lstStyle/>
                    <a:p>
                      <a:pPr>
                        <a:lnSpc>
                          <a:spcPct val="115000"/>
                        </a:lnSpc>
                        <a:spcAft>
                          <a:spcPts val="1000"/>
                        </a:spcAft>
                      </a:pPr>
                      <a:r>
                        <a:rPr lang="tr-TR" sz="800">
                          <a:effectLst/>
                          <a:latin typeface="Times New Roman" panose="02020603050405020304" pitchFamily="18" charset="0"/>
                          <a:ea typeface="Times New Roman" panose="02020603050405020304" pitchFamily="18" charset="0"/>
                          <a:cs typeface="Times New Roman" panose="02020603050405020304" pitchFamily="18" charset="0"/>
                        </a:rPr>
                        <a:t>Suriye Hamsterlerinde Peganum Harmala Bitkisinin Serotonin, Melatonin, Dimetiltriptamin ve Monoamin Aksidaz Düzeylerine</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Hamster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25 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12"/>
                  </a:ext>
                </a:extLst>
              </a:tr>
              <a:tr h="277615">
                <a:tc>
                  <a:txBody>
                    <a:bodyPr/>
                    <a:lstStyle/>
                    <a:p>
                      <a:pPr algn="ctr">
                        <a:lnSpc>
                          <a:spcPct val="115000"/>
                        </a:lnSpc>
                        <a:spcAft>
                          <a:spcPts val="1000"/>
                        </a:spcAft>
                      </a:pPr>
                      <a:r>
                        <a:rPr lang="tr-TR" sz="600" b="1" dirty="0">
                          <a:effectLst/>
                        </a:rPr>
                        <a:t>13</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dirty="0">
                          <a:effectLst/>
                          <a:latin typeface="Times New Roman" panose="02020603050405020304" pitchFamily="18" charset="0"/>
                          <a:ea typeface="Calibri" panose="020F0502020204030204" pitchFamily="34" charset="0"/>
                          <a:cs typeface="Times New Roman" panose="02020603050405020304" pitchFamily="18" charset="0"/>
                        </a:rPr>
                        <a:t>Suriye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Hamsterlarında</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800" i="1" dirty="0" err="1">
                          <a:effectLst/>
                          <a:latin typeface="Times New Roman" panose="02020603050405020304" pitchFamily="18" charset="0"/>
                          <a:ea typeface="Calibri" panose="020F0502020204030204" pitchFamily="34" charset="0"/>
                          <a:cs typeface="Times New Roman" panose="02020603050405020304" pitchFamily="18" charset="0"/>
                        </a:rPr>
                        <a:t>Hypericum</a:t>
                      </a:r>
                      <a:r>
                        <a:rPr lang="tr-TR" sz="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800" i="1" dirty="0" err="1">
                          <a:effectLst/>
                          <a:latin typeface="Times New Roman" panose="02020603050405020304" pitchFamily="18" charset="0"/>
                          <a:ea typeface="Calibri" panose="020F0502020204030204" pitchFamily="34" charset="0"/>
                          <a:cs typeface="Times New Roman" panose="02020603050405020304" pitchFamily="18" charset="0"/>
                        </a:rPr>
                        <a:t>Perforatum</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L.'</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nin</a:t>
                      </a:r>
                      <a:r>
                        <a:rPr lang="tr-TR" sz="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Lokomotor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Aktivite, Beslenme ve Üreme Üzerine Fizyolojik ve Histolojik Etkileri</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a:effectLst/>
                          <a:latin typeface="Times New Roman" panose="02020603050405020304" pitchFamily="18" charset="0"/>
                          <a:ea typeface="Calibri" panose="020F0502020204030204" pitchFamily="34" charset="0"/>
                          <a:cs typeface="Times New Roman" panose="02020603050405020304" pitchFamily="18" charset="0"/>
                        </a:rPr>
                        <a:t>Hamster/ 20 Adet</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13"/>
                  </a:ext>
                </a:extLst>
              </a:tr>
              <a:tr h="277615">
                <a:tc>
                  <a:txBody>
                    <a:bodyPr/>
                    <a:lstStyle/>
                    <a:p>
                      <a:pPr algn="ctr">
                        <a:lnSpc>
                          <a:spcPct val="115000"/>
                        </a:lnSpc>
                        <a:spcAft>
                          <a:spcPts val="1000"/>
                        </a:spcAft>
                      </a:pPr>
                      <a:r>
                        <a:rPr lang="tr-TR" sz="600" b="1" dirty="0">
                          <a:effectLst/>
                        </a:rPr>
                        <a:t>14</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a:effectLst/>
                          <a:latin typeface="Times New Roman" panose="02020603050405020304" pitchFamily="18" charset="0"/>
                          <a:ea typeface="Calibri" panose="020F0502020204030204" pitchFamily="34" charset="0"/>
                          <a:cs typeface="Times New Roman" panose="02020603050405020304" pitchFamily="18" charset="0"/>
                        </a:rPr>
                        <a:t>Hamilelik Döneminde Besin Kısıtlamasının Yavru Suriye Hamsterlerinde Beslenme ve Üreme İle İlişkili Epigenetik Mekanizmalar Üzerine Etkileri</a:t>
                      </a:r>
                      <a:endParaRPr lang="tr-TR" sz="7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a:effectLst/>
                          <a:latin typeface="Times New Roman" panose="02020603050405020304" pitchFamily="18" charset="0"/>
                          <a:ea typeface="Calibri" panose="020F0502020204030204" pitchFamily="34" charset="0"/>
                          <a:cs typeface="Times New Roman" panose="02020603050405020304" pitchFamily="18" charset="0"/>
                        </a:rPr>
                        <a:t>Hamster/ 90 Adet</a:t>
                      </a:r>
                      <a:endParaRPr lang="tr-TR" sz="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14"/>
                  </a:ext>
                </a:extLst>
              </a:tr>
              <a:tr h="277615">
                <a:tc>
                  <a:txBody>
                    <a:bodyPr/>
                    <a:lstStyle/>
                    <a:p>
                      <a:pPr algn="ctr">
                        <a:lnSpc>
                          <a:spcPct val="115000"/>
                        </a:lnSpc>
                        <a:spcAft>
                          <a:spcPts val="1000"/>
                        </a:spcAft>
                      </a:pPr>
                      <a:r>
                        <a:rPr lang="tr-TR" sz="700" b="1" dirty="0">
                          <a:effectLst/>
                        </a:rPr>
                        <a:t>15</a:t>
                      </a:r>
                      <a:endParaRPr lang="en-US" sz="600" b="1" dirty="0">
                        <a:effectLst/>
                        <a:latin typeface="Calibri"/>
                        <a:ea typeface="Calibri"/>
                        <a:cs typeface="Times New Roman"/>
                      </a:endParaRPr>
                    </a:p>
                  </a:txBody>
                  <a:tcPr marL="24618" marR="24618" marT="0" marB="0"/>
                </a:tc>
                <a:tc>
                  <a:txBody>
                    <a:bodyPr/>
                    <a:lstStyle/>
                    <a:p>
                      <a:pPr>
                        <a:lnSpc>
                          <a:spcPct val="115000"/>
                        </a:lnSpc>
                        <a:spcAft>
                          <a:spcPts val="0"/>
                        </a:spcAft>
                      </a:pPr>
                      <a:r>
                        <a:rPr lang="tr-TR" sz="800" dirty="0">
                          <a:effectLst/>
                          <a:latin typeface="Times New Roman" panose="02020603050405020304" pitchFamily="18" charset="0"/>
                          <a:ea typeface="Calibri" panose="020F0502020204030204" pitchFamily="34" charset="0"/>
                          <a:cs typeface="Times New Roman" panose="02020603050405020304" pitchFamily="18" charset="0"/>
                        </a:rPr>
                        <a:t>Bio3003 Hayvan Fizyoloji Laboratuvar</a:t>
                      </a:r>
                      <a:endParaRPr lang="tr-TR"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Aft>
                          <a:spcPts val="0"/>
                        </a:spcAft>
                      </a:pPr>
                      <a:r>
                        <a:rPr lang="tr-TR" sz="800" dirty="0" err="1">
                          <a:effectLst/>
                          <a:latin typeface="Times New Roman" panose="02020603050405020304" pitchFamily="18" charset="0"/>
                          <a:ea typeface="Calibri" panose="020F0502020204030204" pitchFamily="34" charset="0"/>
                          <a:cs typeface="Times New Roman" panose="02020603050405020304" pitchFamily="18" charset="0"/>
                        </a:rPr>
                        <a:t>Hamster</a:t>
                      </a:r>
                      <a:r>
                        <a:rPr lang="tr-TR" sz="800" dirty="0">
                          <a:effectLst/>
                          <a:latin typeface="Times New Roman" panose="02020603050405020304" pitchFamily="18" charset="0"/>
                          <a:ea typeface="Calibri" panose="020F0502020204030204" pitchFamily="34" charset="0"/>
                          <a:cs typeface="Times New Roman" panose="02020603050405020304" pitchFamily="18" charset="0"/>
                        </a:rPr>
                        <a:t>/ 8 Adet</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39230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rmAutofit/>
          </a:bodyPr>
          <a:lstStyle/>
          <a:p>
            <a:pPr algn="l"/>
            <a:endParaRPr lang="tr-TR" sz="2000" dirty="0" smtClean="0">
              <a:solidFill>
                <a:schemeClr val="tx1"/>
              </a:solidFill>
            </a:endParaRPr>
          </a:p>
          <a:p>
            <a:pPr algn="l"/>
            <a:endParaRPr lang="tr-TR" sz="2000" dirty="0">
              <a:solidFill>
                <a:schemeClr val="tx1"/>
              </a:solidFill>
            </a:endParaRPr>
          </a:p>
          <a:p>
            <a:pPr algn="l"/>
            <a:endParaRPr lang="tr-TR" sz="2000" dirty="0" smtClean="0">
              <a:solidFill>
                <a:schemeClr val="tx1"/>
              </a:solidFill>
            </a:endParaRPr>
          </a:p>
          <a:p>
            <a:pPr algn="l"/>
            <a:endParaRPr lang="tr-TR" sz="2000" dirty="0">
              <a:solidFill>
                <a:schemeClr val="tx1"/>
              </a:solidFill>
            </a:endParaRPr>
          </a:p>
          <a:p>
            <a:pPr algn="l"/>
            <a:endParaRPr lang="tr-TR" sz="2000" dirty="0" smtClean="0">
              <a:solidFill>
                <a:schemeClr val="tx1"/>
              </a:solidFill>
            </a:endParaRPr>
          </a:p>
          <a:p>
            <a:pPr algn="just"/>
            <a:r>
              <a:rPr lang="tr-TR" sz="2000" dirty="0" smtClean="0">
                <a:solidFill>
                  <a:schemeClr val="tx1"/>
                </a:solidFill>
              </a:rPr>
              <a:t>	</a:t>
            </a:r>
            <a:r>
              <a:rPr lang="tr-TR" sz="2000" dirty="0">
                <a:solidFill>
                  <a:schemeClr val="tx1"/>
                </a:solidFill>
              </a:rPr>
              <a:t>Merkezimiz bakım ve tamirat işlemleri için Üniversitemiz Yapı İşleri ve Teknik Daire Başkanlığı teknik personelinden yardım alınmakta, asansör rutin bakım ve tamiratı, malzeme alımları ve merkezimizin aylık rutin böcek ilaçlaması Üniversitemiz İdari ve Mali İşler Daire Başkanlığı bütçesi ile karşılanmaktadır.</a:t>
            </a:r>
          </a:p>
          <a:p>
            <a:pPr algn="just"/>
            <a:r>
              <a:rPr lang="tr-TR" sz="2000" dirty="0" smtClean="0">
                <a:solidFill>
                  <a:schemeClr val="tx1"/>
                </a:solidFill>
              </a:rPr>
              <a:t>	</a:t>
            </a:r>
          </a:p>
          <a:p>
            <a:pPr algn="just"/>
            <a:r>
              <a:rPr lang="tr-TR" sz="2000" dirty="0">
                <a:solidFill>
                  <a:schemeClr val="tx1"/>
                </a:solidFill>
              </a:rPr>
              <a:t>	</a:t>
            </a:r>
            <a:r>
              <a:rPr lang="tr-TR" sz="2000" dirty="0" smtClean="0">
                <a:solidFill>
                  <a:schemeClr val="tx1"/>
                </a:solidFill>
              </a:rPr>
              <a:t>Merkezimiz </a:t>
            </a:r>
            <a:r>
              <a:rPr lang="tr-TR" sz="2000" dirty="0">
                <a:solidFill>
                  <a:schemeClr val="tx1"/>
                </a:solidFill>
              </a:rPr>
              <a:t>2023 yılı faaliyetlerinden KDV hariç </a:t>
            </a:r>
            <a:r>
              <a:rPr lang="tr-TR" sz="2000" b="1" dirty="0">
                <a:solidFill>
                  <a:schemeClr val="tx1"/>
                </a:solidFill>
              </a:rPr>
              <a:t>139.765,68</a:t>
            </a:r>
            <a:r>
              <a:rPr lang="tr-TR" sz="2000" dirty="0">
                <a:solidFill>
                  <a:schemeClr val="tx1"/>
                </a:solidFill>
              </a:rPr>
              <a:t> </a:t>
            </a:r>
            <a:r>
              <a:rPr lang="tr-TR" sz="2000" b="1" dirty="0">
                <a:solidFill>
                  <a:schemeClr val="tx1"/>
                </a:solidFill>
              </a:rPr>
              <a:t>TL</a:t>
            </a:r>
            <a:r>
              <a:rPr lang="tr-TR" sz="2000" dirty="0">
                <a:solidFill>
                  <a:schemeClr val="tx1"/>
                </a:solidFill>
              </a:rPr>
              <a:t> gelir elde edilmiş olup, birimimiz tarafından 2023 yılında </a:t>
            </a:r>
            <a:r>
              <a:rPr lang="tr-TR" sz="2000" b="1" dirty="0">
                <a:solidFill>
                  <a:schemeClr val="tx1"/>
                </a:solidFill>
              </a:rPr>
              <a:t>121.308,24 TL </a:t>
            </a:r>
            <a:r>
              <a:rPr lang="tr-TR" sz="2000" dirty="0">
                <a:solidFill>
                  <a:schemeClr val="tx1"/>
                </a:solidFill>
              </a:rPr>
              <a:t>harcama yapılmış, </a:t>
            </a:r>
            <a:r>
              <a:rPr lang="tr-TR" sz="2000" b="1" dirty="0">
                <a:solidFill>
                  <a:schemeClr val="tx1"/>
                </a:solidFill>
              </a:rPr>
              <a:t>32.286,36 TL</a:t>
            </a:r>
            <a:r>
              <a:rPr lang="tr-TR" sz="2000" dirty="0">
                <a:solidFill>
                  <a:schemeClr val="tx1"/>
                </a:solidFill>
              </a:rPr>
              <a:t> 2024 yılına devretmiştir. Yapılan harcamaların dağılımı Tablo-3’de sunulmuştur. </a:t>
            </a:r>
          </a:p>
          <a:p>
            <a:pPr algn="l"/>
            <a:endParaRPr lang="en-US" sz="2000" dirty="0">
              <a:solidFill>
                <a:schemeClr val="tx1"/>
              </a:solidFill>
            </a:endParaRPr>
          </a:p>
        </p:txBody>
      </p:sp>
    </p:spTree>
    <p:extLst>
      <p:ext uri="{BB962C8B-B14F-4D97-AF65-F5344CB8AC3E}">
        <p14:creationId xmlns:p14="http://schemas.microsoft.com/office/powerpoint/2010/main" val="253923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endParaRPr lang="tr-TR" dirty="0" smtClean="0"/>
          </a:p>
          <a:p>
            <a:endParaRPr lang="tr-TR" sz="2000" dirty="0" smtClean="0">
              <a:solidFill>
                <a:schemeClr val="tx1"/>
              </a:solidFill>
            </a:endParaRPr>
          </a:p>
          <a:p>
            <a:endParaRPr lang="tr-TR" sz="2000" dirty="0">
              <a:solidFill>
                <a:schemeClr val="tx1"/>
              </a:solidFill>
            </a:endParaRPr>
          </a:p>
          <a:p>
            <a:r>
              <a:rPr lang="tr-TR" sz="2000" b="1" dirty="0" smtClean="0">
                <a:solidFill>
                  <a:schemeClr val="tx1"/>
                </a:solidFill>
              </a:rPr>
              <a:t>Tablo-2. Merkezimiz </a:t>
            </a:r>
            <a:r>
              <a:rPr lang="tr-TR" sz="2000" b="1" dirty="0">
                <a:solidFill>
                  <a:schemeClr val="tx1"/>
                </a:solidFill>
              </a:rPr>
              <a:t>2022 yılı yapılan harcama </a:t>
            </a:r>
            <a:r>
              <a:rPr lang="tr-TR" sz="2000" b="1" dirty="0" smtClean="0">
                <a:solidFill>
                  <a:schemeClr val="tx1"/>
                </a:solidFill>
              </a:rPr>
              <a:t>listesi</a:t>
            </a:r>
          </a:p>
          <a:p>
            <a:endParaRPr lang="tr-TR" dirty="0"/>
          </a:p>
          <a:p>
            <a:endParaRPr lang="en-US" dirty="0"/>
          </a:p>
        </p:txBody>
      </p:sp>
      <p:graphicFrame>
        <p:nvGraphicFramePr>
          <p:cNvPr id="2" name="Tablo 1"/>
          <p:cNvGraphicFramePr>
            <a:graphicFrameLocks noGrp="1"/>
          </p:cNvGraphicFramePr>
          <p:nvPr>
            <p:extLst>
              <p:ext uri="{D42A27DB-BD31-4B8C-83A1-F6EECF244321}">
                <p14:modId xmlns:p14="http://schemas.microsoft.com/office/powerpoint/2010/main" val="2383048989"/>
              </p:ext>
            </p:extLst>
          </p:nvPr>
        </p:nvGraphicFramePr>
        <p:xfrm>
          <a:off x="1259632" y="2060848"/>
          <a:ext cx="6912767" cy="2304258"/>
        </p:xfrm>
        <a:graphic>
          <a:graphicData uri="http://schemas.openxmlformats.org/drawingml/2006/table">
            <a:tbl>
              <a:tblPr firstRow="1" firstCol="1" bandRow="1">
                <a:tableStyleId>{5C22544A-7EE6-4342-B048-85BDC9FD1C3A}</a:tableStyleId>
              </a:tblPr>
              <a:tblGrid>
                <a:gridCol w="349321">
                  <a:extLst>
                    <a:ext uri="{9D8B030D-6E8A-4147-A177-3AD203B41FA5}">
                      <a16:colId xmlns:a16="http://schemas.microsoft.com/office/drawing/2014/main" val="20000"/>
                    </a:ext>
                  </a:extLst>
                </a:gridCol>
                <a:gridCol w="969880">
                  <a:extLst>
                    <a:ext uri="{9D8B030D-6E8A-4147-A177-3AD203B41FA5}">
                      <a16:colId xmlns:a16="http://schemas.microsoft.com/office/drawing/2014/main" val="20001"/>
                    </a:ext>
                  </a:extLst>
                </a:gridCol>
                <a:gridCol w="1487698">
                  <a:extLst>
                    <a:ext uri="{9D8B030D-6E8A-4147-A177-3AD203B41FA5}">
                      <a16:colId xmlns:a16="http://schemas.microsoft.com/office/drawing/2014/main" val="20002"/>
                    </a:ext>
                  </a:extLst>
                </a:gridCol>
                <a:gridCol w="2544566">
                  <a:extLst>
                    <a:ext uri="{9D8B030D-6E8A-4147-A177-3AD203B41FA5}">
                      <a16:colId xmlns:a16="http://schemas.microsoft.com/office/drawing/2014/main" val="20003"/>
                    </a:ext>
                  </a:extLst>
                </a:gridCol>
                <a:gridCol w="1561302">
                  <a:extLst>
                    <a:ext uri="{9D8B030D-6E8A-4147-A177-3AD203B41FA5}">
                      <a16:colId xmlns:a16="http://schemas.microsoft.com/office/drawing/2014/main" val="20004"/>
                    </a:ext>
                  </a:extLst>
                </a:gridCol>
              </a:tblGrid>
              <a:tr h="327995">
                <a:tc>
                  <a:txBody>
                    <a:bodyPr/>
                    <a:lstStyle/>
                    <a:p>
                      <a:pPr>
                        <a:lnSpc>
                          <a:spcPct val="115000"/>
                        </a:lnSpc>
                        <a:spcAft>
                          <a:spcPts val="0"/>
                        </a:spcAft>
                      </a:pPr>
                      <a:r>
                        <a:rPr lang="tr-TR" sz="1200" kern="1200" dirty="0">
                          <a:effectLst/>
                        </a:rPr>
                        <a:t>No</a:t>
                      </a:r>
                      <a:endParaRPr lang="en-US" sz="1100" dirty="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Tarih</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Firma</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Alınan Malzeme</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kern="1200">
                          <a:effectLst/>
                        </a:rPr>
                        <a:t>Fiyatı</a:t>
                      </a:r>
                      <a:endParaRPr lang="en-US" sz="1100">
                        <a:effectLst/>
                        <a:latin typeface="Calibri"/>
                        <a:ea typeface="Calibri"/>
                        <a:cs typeface="Times New Roman"/>
                      </a:endParaRPr>
                    </a:p>
                  </a:txBody>
                  <a:tcPr marL="68580" marR="68580" marT="9525" marB="0"/>
                </a:tc>
                <a:extLst>
                  <a:ext uri="{0D108BD9-81ED-4DB2-BD59-A6C34878D82A}">
                    <a16:rowId xmlns:a16="http://schemas.microsoft.com/office/drawing/2014/main" val="10000"/>
                  </a:ext>
                </a:extLst>
              </a:tr>
              <a:tr h="496139">
                <a:tc>
                  <a:txBody>
                    <a:bodyPr/>
                    <a:lstStyle/>
                    <a:p>
                      <a:pPr>
                        <a:lnSpc>
                          <a:spcPct val="115000"/>
                        </a:lnSpc>
                        <a:spcAft>
                          <a:spcPts val="0"/>
                        </a:spcAft>
                      </a:pPr>
                      <a:r>
                        <a:rPr lang="tr-TR" sz="1200">
                          <a:effectLst/>
                        </a:rPr>
                        <a:t>1</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03.04.2023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Tunç Teknik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Havalandırma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dirty="0">
                          <a:effectLst/>
                          <a:latin typeface="Times New Roman" panose="02020603050405020304" pitchFamily="18" charset="0"/>
                          <a:ea typeface="Calibri" panose="020F0502020204030204" pitchFamily="34" charset="0"/>
                          <a:cs typeface="Times New Roman" panose="02020603050405020304" pitchFamily="18" charset="0"/>
                        </a:rPr>
                        <a:t>18.508,24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0001"/>
                  </a:ext>
                </a:extLst>
              </a:tr>
              <a:tr h="327995">
                <a:tc>
                  <a:txBody>
                    <a:bodyPr/>
                    <a:lstStyle/>
                    <a:p>
                      <a:pPr>
                        <a:lnSpc>
                          <a:spcPct val="115000"/>
                        </a:lnSpc>
                        <a:spcAft>
                          <a:spcPts val="0"/>
                        </a:spcAft>
                      </a:pPr>
                      <a:r>
                        <a:rPr lang="tr-TR" sz="1200">
                          <a:effectLst/>
                        </a:rPr>
                        <a:t>2</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06.06.2023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Nükleon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Rat-Fare Yemi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dirty="0">
                          <a:effectLst/>
                          <a:latin typeface="Times New Roman" panose="02020603050405020304" pitchFamily="18" charset="0"/>
                          <a:ea typeface="Calibri" panose="020F0502020204030204" pitchFamily="34" charset="0"/>
                          <a:cs typeface="Times New Roman" panose="02020603050405020304" pitchFamily="18" charset="0"/>
                        </a:rPr>
                        <a:t>18.000,00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0002"/>
                  </a:ext>
                </a:extLst>
              </a:tr>
              <a:tr h="496139">
                <a:tc>
                  <a:txBody>
                    <a:bodyPr/>
                    <a:lstStyle/>
                    <a:p>
                      <a:pPr>
                        <a:lnSpc>
                          <a:spcPct val="115000"/>
                        </a:lnSpc>
                        <a:spcAft>
                          <a:spcPts val="0"/>
                        </a:spcAft>
                      </a:pPr>
                      <a:r>
                        <a:rPr lang="tr-TR" sz="1200">
                          <a:effectLst/>
                        </a:rPr>
                        <a:t>3</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dirty="0">
                          <a:effectLst/>
                          <a:latin typeface="Times New Roman" panose="02020603050405020304" pitchFamily="18" charset="0"/>
                          <a:ea typeface="Calibri" panose="020F0502020204030204" pitchFamily="34" charset="0"/>
                          <a:cs typeface="Times New Roman" panose="02020603050405020304" pitchFamily="18" charset="0"/>
                        </a:rPr>
                        <a:t>07.09.2023</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Tunç Teknik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a:effectLst/>
                          <a:latin typeface="Times New Roman" panose="02020603050405020304" pitchFamily="18" charset="0"/>
                          <a:ea typeface="Calibri" panose="020F0502020204030204" pitchFamily="34" charset="0"/>
                          <a:cs typeface="Times New Roman" panose="02020603050405020304" pitchFamily="18" charset="0"/>
                        </a:rPr>
                        <a:t>Havalandırma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dirty="0">
                          <a:effectLst/>
                          <a:latin typeface="Times New Roman" panose="02020603050405020304" pitchFamily="18" charset="0"/>
                          <a:ea typeface="Calibri" panose="020F0502020204030204" pitchFamily="34" charset="0"/>
                          <a:cs typeface="Times New Roman" panose="02020603050405020304" pitchFamily="18" charset="0"/>
                        </a:rPr>
                        <a:t>84.800,00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0003"/>
                  </a:ext>
                </a:extLst>
              </a:tr>
              <a:tr h="327995">
                <a:tc>
                  <a:txBody>
                    <a:bodyPr/>
                    <a:lstStyle/>
                    <a:p>
                      <a:pPr>
                        <a:lnSpc>
                          <a:spcPct val="115000"/>
                        </a:lnSpc>
                        <a:spcAft>
                          <a:spcPts val="0"/>
                        </a:spcAft>
                      </a:pPr>
                      <a:r>
                        <a:rPr lang="tr-TR" sz="1200">
                          <a:effectLst/>
                        </a:rPr>
                        <a:t>4</a:t>
                      </a: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endParaRPr lang="en-US" sz="1100" dirty="0">
                        <a:effectLst/>
                        <a:latin typeface="Calibri"/>
                        <a:ea typeface="Calibri"/>
                        <a:cs typeface="Times New Roman"/>
                      </a:endParaRPr>
                    </a:p>
                  </a:txBody>
                  <a:tcPr marL="68580" marR="68580" marT="9525" marB="0"/>
                </a:tc>
                <a:tc>
                  <a:txBody>
                    <a:bodyPr/>
                    <a:lstStyle/>
                    <a:p>
                      <a:pPr>
                        <a:lnSpc>
                          <a:spcPct val="115000"/>
                        </a:lnSpc>
                        <a:spcAft>
                          <a:spcPts val="0"/>
                        </a:spcAft>
                      </a:pPr>
                      <a:endParaRPr lang="en-US" sz="1100">
                        <a:effectLst/>
                        <a:latin typeface="Calibri"/>
                        <a:ea typeface="Calibri"/>
                        <a:cs typeface="Times New Roman"/>
                      </a:endParaRPr>
                    </a:p>
                  </a:txBody>
                  <a:tcPr marL="68580" marR="68580" marT="9525" marB="0"/>
                </a:tc>
                <a:tc>
                  <a:txBody>
                    <a:bodyPr/>
                    <a:lstStyle/>
                    <a:p>
                      <a:pPr>
                        <a:lnSpc>
                          <a:spcPct val="115000"/>
                        </a:lnSpc>
                        <a:spcAft>
                          <a:spcPts val="0"/>
                        </a:spcAft>
                      </a:pPr>
                      <a:r>
                        <a:rPr lang="tr-TR" sz="1200" b="1" dirty="0">
                          <a:effectLst/>
                          <a:latin typeface="Times New Roman" panose="02020603050405020304" pitchFamily="18" charset="0"/>
                          <a:ea typeface="Calibri" panose="020F0502020204030204" pitchFamily="34" charset="0"/>
                          <a:cs typeface="Times New Roman" panose="02020603050405020304" pitchFamily="18" charset="0"/>
                        </a:rPr>
                        <a:t>TOPLAM</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15000"/>
                        </a:lnSpc>
                        <a:spcAft>
                          <a:spcPts val="0"/>
                        </a:spcAft>
                      </a:pPr>
                      <a:r>
                        <a:rPr lang="tr-TR" sz="1200" b="1" dirty="0">
                          <a:effectLst/>
                          <a:latin typeface="Times New Roman" panose="02020603050405020304" pitchFamily="18" charset="0"/>
                          <a:ea typeface="Calibri" panose="020F0502020204030204" pitchFamily="34" charset="0"/>
                          <a:cs typeface="Times New Roman" panose="02020603050405020304" pitchFamily="18" charset="0"/>
                        </a:rPr>
                        <a:t>121.308,24 TL</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extLst>
                  <a:ext uri="{0D108BD9-81ED-4DB2-BD59-A6C34878D82A}">
                    <a16:rowId xmlns:a16="http://schemas.microsoft.com/office/drawing/2014/main" val="10004"/>
                  </a:ext>
                </a:extLst>
              </a:tr>
              <a:tr h="327995">
                <a:tc>
                  <a:txBody>
                    <a:bodyPr/>
                    <a:lstStyle/>
                    <a:p>
                      <a:pPr>
                        <a:lnSpc>
                          <a:spcPct val="115000"/>
                        </a:lnSpc>
                      </a:pPr>
                      <a:endParaRPr lang="en-US" sz="1100">
                        <a:effectLst/>
                        <a:latin typeface="Calibri"/>
                        <a:cs typeface="Times New Roman"/>
                      </a:endParaRPr>
                    </a:p>
                  </a:txBody>
                  <a:tcPr marL="68580" marR="68580" marT="9525" marB="0"/>
                </a:tc>
                <a:tc>
                  <a:txBody>
                    <a:bodyPr/>
                    <a:lstStyle/>
                    <a:p>
                      <a:pPr>
                        <a:lnSpc>
                          <a:spcPct val="115000"/>
                        </a:lnSpc>
                      </a:pPr>
                      <a:endParaRPr lang="en-US" sz="1100" dirty="0">
                        <a:effectLst/>
                        <a:latin typeface="Calibri"/>
                        <a:cs typeface="Times New Roman"/>
                      </a:endParaRPr>
                    </a:p>
                  </a:txBody>
                  <a:tcPr marL="68580" marR="68580" marT="9525" marB="0"/>
                </a:tc>
                <a:tc>
                  <a:txBody>
                    <a:bodyPr/>
                    <a:lstStyle/>
                    <a:p>
                      <a:pPr>
                        <a:lnSpc>
                          <a:spcPct val="115000"/>
                        </a:lnSpc>
                      </a:pPr>
                      <a:endParaRPr lang="en-US" sz="1100">
                        <a:effectLst/>
                        <a:latin typeface="Calibri"/>
                        <a:cs typeface="Times New Roman"/>
                      </a:endParaRPr>
                    </a:p>
                  </a:txBody>
                  <a:tcPr marL="68580" marR="68580" marT="9525" marB="0"/>
                </a:tc>
                <a:tc>
                  <a:txBody>
                    <a:bodyPr/>
                    <a:lstStyle/>
                    <a:p>
                      <a:pPr>
                        <a:lnSpc>
                          <a:spcPct val="115000"/>
                        </a:lnSpc>
                        <a:spcAft>
                          <a:spcPts val="0"/>
                        </a:spcAft>
                      </a:pPr>
                      <a:endParaRPr lang="en-US" sz="1100" dirty="0">
                        <a:effectLst/>
                        <a:latin typeface="Calibri"/>
                        <a:ea typeface="Calibri"/>
                        <a:cs typeface="Times New Roman"/>
                      </a:endParaRPr>
                    </a:p>
                  </a:txBody>
                  <a:tcPr marL="68580" marR="68580" marT="9525" marB="0"/>
                </a:tc>
                <a:tc>
                  <a:txBody>
                    <a:bodyPr/>
                    <a:lstStyle/>
                    <a:p>
                      <a:pPr>
                        <a:lnSpc>
                          <a:spcPct val="115000"/>
                        </a:lnSpc>
                        <a:spcAft>
                          <a:spcPts val="0"/>
                        </a:spcAft>
                      </a:pPr>
                      <a:endParaRPr lang="en-US" sz="1100" dirty="0">
                        <a:effectLst/>
                        <a:latin typeface="Calibri"/>
                        <a:ea typeface="Calibri"/>
                        <a:cs typeface="Times New Roman"/>
                      </a:endParaRPr>
                    </a:p>
                  </a:txBody>
                  <a:tcPr marL="68580" marR="68580" marT="9525"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392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normAutofit/>
          </a:bodyPr>
          <a:lstStyle/>
          <a:p>
            <a:pPr lvl="0"/>
            <a:endParaRPr lang="tr-TR" sz="2000" b="1" dirty="0" smtClean="0">
              <a:solidFill>
                <a:schemeClr val="tx1"/>
              </a:solidFill>
            </a:endParaRPr>
          </a:p>
          <a:p>
            <a:pPr lvl="0"/>
            <a:endParaRPr lang="tr-TR" sz="2000" b="1" dirty="0">
              <a:solidFill>
                <a:schemeClr val="tx1"/>
              </a:solidFill>
            </a:endParaRPr>
          </a:p>
          <a:p>
            <a:pPr lvl="0"/>
            <a:endParaRPr lang="tr-TR" sz="2000" b="1" dirty="0" smtClean="0">
              <a:solidFill>
                <a:schemeClr val="tx1"/>
              </a:solidFill>
            </a:endParaRPr>
          </a:p>
          <a:p>
            <a:pPr lvl="0"/>
            <a:endParaRPr lang="tr-TR" sz="2000" b="1" dirty="0">
              <a:solidFill>
                <a:schemeClr val="tx1"/>
              </a:solidFill>
            </a:endParaRPr>
          </a:p>
          <a:p>
            <a:pPr lvl="0"/>
            <a:r>
              <a:rPr lang="tr-TR" sz="2000" b="1" dirty="0" smtClean="0">
                <a:solidFill>
                  <a:schemeClr val="tx1"/>
                </a:solidFill>
              </a:rPr>
              <a:t>Deney </a:t>
            </a:r>
            <a:r>
              <a:rPr lang="tr-TR" sz="2000" b="1" dirty="0">
                <a:solidFill>
                  <a:schemeClr val="tx1"/>
                </a:solidFill>
              </a:rPr>
              <a:t>Hayvanları Faaliyetleri</a:t>
            </a:r>
            <a:endParaRPr lang="en-US" sz="2000" dirty="0">
              <a:solidFill>
                <a:schemeClr val="tx1"/>
              </a:solidFill>
            </a:endParaRPr>
          </a:p>
          <a:p>
            <a:endParaRPr lang="tr-TR" sz="2000" dirty="0" smtClean="0">
              <a:solidFill>
                <a:schemeClr val="tx1"/>
              </a:solidFill>
            </a:endParaRPr>
          </a:p>
          <a:p>
            <a:pPr algn="just"/>
            <a:r>
              <a:rPr lang="tr-TR" sz="2000" dirty="0">
                <a:solidFill>
                  <a:schemeClr val="tx1"/>
                </a:solidFill>
              </a:rPr>
              <a:t>	</a:t>
            </a:r>
            <a:r>
              <a:rPr lang="tr-TR" sz="2200" dirty="0">
                <a:solidFill>
                  <a:schemeClr val="tx1"/>
                </a:solidFill>
              </a:rPr>
              <a:t>Deney hayvanları üretimi, barındırma, yetiştirme işlemleri ve </a:t>
            </a:r>
            <a:r>
              <a:rPr lang="tr-TR" sz="2200" dirty="0" err="1">
                <a:solidFill>
                  <a:schemeClr val="tx1"/>
                </a:solidFill>
              </a:rPr>
              <a:t>anestezik</a:t>
            </a:r>
            <a:r>
              <a:rPr lang="tr-TR" sz="2200" dirty="0">
                <a:solidFill>
                  <a:schemeClr val="tx1"/>
                </a:solidFill>
              </a:rPr>
              <a:t> madde hizmeti temini araştırmacı talepleri doğrultusunda devam etmektedir. </a:t>
            </a:r>
            <a:endParaRPr lang="tr-TR" sz="2200" dirty="0" smtClean="0">
              <a:solidFill>
                <a:schemeClr val="tx1"/>
              </a:solidFill>
            </a:endParaRPr>
          </a:p>
          <a:p>
            <a:pPr algn="just"/>
            <a:endParaRPr lang="tr-TR" sz="2200" dirty="0">
              <a:solidFill>
                <a:schemeClr val="tx1"/>
              </a:solidFill>
            </a:endParaRPr>
          </a:p>
          <a:p>
            <a:pPr algn="just"/>
            <a:r>
              <a:rPr lang="tr-TR" sz="2200" dirty="0" smtClean="0">
                <a:solidFill>
                  <a:schemeClr val="tx1"/>
                </a:solidFill>
              </a:rPr>
              <a:t>	2022 </a:t>
            </a:r>
            <a:r>
              <a:rPr lang="tr-TR" sz="2200" dirty="0">
                <a:solidFill>
                  <a:schemeClr val="tx1"/>
                </a:solidFill>
              </a:rPr>
              <a:t>yılından devreden 304 hayvan mevcudu ile 2023 yılına girilmiş olup, birimimizde 2023 yılı içerisinde toplam üretilmiş olan deney hayvanı sayısı 804 adettir. Devreden ve 2023 yılı üretimimizden toplam 545 hayvan deneylerde kullanılmış olup, 898 hayvan ise 2023 yılı içinde Prosedür için verilmiş </a:t>
            </a:r>
            <a:r>
              <a:rPr lang="tr-TR" sz="2200" dirty="0" err="1">
                <a:solidFill>
                  <a:schemeClr val="tx1"/>
                </a:solidFill>
              </a:rPr>
              <a:t>sakrifiye</a:t>
            </a:r>
            <a:r>
              <a:rPr lang="tr-TR" sz="2200" dirty="0">
                <a:solidFill>
                  <a:schemeClr val="tx1"/>
                </a:solidFill>
              </a:rPr>
              <a:t> edilmiştir. Üretilmiş ve devreden hayvan sayılarımızın türleri ve sayıları Tablo- </a:t>
            </a:r>
            <a:r>
              <a:rPr lang="tr-TR" sz="2200" dirty="0" smtClean="0">
                <a:solidFill>
                  <a:schemeClr val="tx1"/>
                </a:solidFill>
              </a:rPr>
              <a:t>3’de </a:t>
            </a:r>
            <a:r>
              <a:rPr lang="tr-TR" sz="2200" dirty="0">
                <a:solidFill>
                  <a:schemeClr val="tx1"/>
                </a:solidFill>
              </a:rPr>
              <a:t>sunulmuştur. </a:t>
            </a:r>
          </a:p>
        </p:txBody>
      </p:sp>
    </p:spTree>
    <p:extLst>
      <p:ext uri="{BB962C8B-B14F-4D97-AF65-F5344CB8AC3E}">
        <p14:creationId xmlns:p14="http://schemas.microsoft.com/office/powerpoint/2010/main" val="2539230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0" y="0"/>
            <a:ext cx="9144000" cy="6858000"/>
          </a:xfrm>
        </p:spPr>
        <p:txBody>
          <a:bodyPr/>
          <a:lstStyle/>
          <a:p>
            <a:endParaRPr lang="tr-TR" sz="2000" b="1" dirty="0" smtClean="0">
              <a:solidFill>
                <a:schemeClr val="tx1"/>
              </a:solidFill>
            </a:endParaRPr>
          </a:p>
          <a:p>
            <a:endParaRPr lang="tr-TR" sz="2000" b="1" dirty="0">
              <a:solidFill>
                <a:schemeClr val="tx1"/>
              </a:solidFill>
            </a:endParaRPr>
          </a:p>
          <a:p>
            <a:endParaRPr lang="tr-TR" sz="2000" b="1" dirty="0" smtClean="0">
              <a:solidFill>
                <a:schemeClr val="tx1"/>
              </a:solidFill>
            </a:endParaRPr>
          </a:p>
          <a:p>
            <a:endParaRPr lang="tr-TR" sz="2000" b="1" dirty="0">
              <a:solidFill>
                <a:schemeClr val="tx1"/>
              </a:solidFill>
            </a:endParaRPr>
          </a:p>
          <a:p>
            <a:r>
              <a:rPr lang="tr-TR" sz="2000" b="1" dirty="0" smtClean="0">
                <a:solidFill>
                  <a:schemeClr val="tx1"/>
                </a:solidFill>
              </a:rPr>
              <a:t>Tablo-3.  </a:t>
            </a:r>
            <a:r>
              <a:rPr lang="tr-TR" sz="2000" b="1" dirty="0">
                <a:solidFill>
                  <a:schemeClr val="tx1"/>
                </a:solidFill>
              </a:rPr>
              <a:t>Merkezimizde </a:t>
            </a:r>
            <a:r>
              <a:rPr lang="tr-TR" sz="2000" b="1" dirty="0" smtClean="0">
                <a:solidFill>
                  <a:schemeClr val="tx1"/>
                </a:solidFill>
              </a:rPr>
              <a:t>2023 </a:t>
            </a:r>
            <a:r>
              <a:rPr lang="tr-TR" sz="2000" b="1" dirty="0">
                <a:solidFill>
                  <a:schemeClr val="tx1"/>
                </a:solidFill>
              </a:rPr>
              <a:t>yılı içerisinde üretilmiş hayvanların dağılımı ve </a:t>
            </a:r>
            <a:r>
              <a:rPr lang="tr-TR" sz="2000" b="1" dirty="0" smtClean="0">
                <a:solidFill>
                  <a:schemeClr val="tx1"/>
                </a:solidFill>
              </a:rPr>
              <a:t>durumları</a:t>
            </a:r>
          </a:p>
          <a:p>
            <a:endParaRPr lang="en-US" dirty="0"/>
          </a:p>
          <a:p>
            <a:endParaRPr lang="en-US" dirty="0"/>
          </a:p>
        </p:txBody>
      </p:sp>
      <p:graphicFrame>
        <p:nvGraphicFramePr>
          <p:cNvPr id="2" name="Tablo 1"/>
          <p:cNvGraphicFramePr>
            <a:graphicFrameLocks noGrp="1"/>
          </p:cNvGraphicFramePr>
          <p:nvPr>
            <p:extLst>
              <p:ext uri="{D42A27DB-BD31-4B8C-83A1-F6EECF244321}">
                <p14:modId xmlns:p14="http://schemas.microsoft.com/office/powerpoint/2010/main" val="4162452216"/>
              </p:ext>
            </p:extLst>
          </p:nvPr>
        </p:nvGraphicFramePr>
        <p:xfrm>
          <a:off x="1547664" y="2204864"/>
          <a:ext cx="5400601" cy="3031756"/>
        </p:xfrm>
        <a:graphic>
          <a:graphicData uri="http://schemas.openxmlformats.org/drawingml/2006/table">
            <a:tbl>
              <a:tblPr firstRow="1" firstCol="1" bandRow="1">
                <a:tableStyleId>{5C22544A-7EE6-4342-B048-85BDC9FD1C3A}</a:tableStyleId>
              </a:tblPr>
              <a:tblGrid>
                <a:gridCol w="998431">
                  <a:extLst>
                    <a:ext uri="{9D8B030D-6E8A-4147-A177-3AD203B41FA5}">
                      <a16:colId xmlns:a16="http://schemas.microsoft.com/office/drawing/2014/main" val="20000"/>
                    </a:ext>
                  </a:extLst>
                </a:gridCol>
                <a:gridCol w="998431">
                  <a:extLst>
                    <a:ext uri="{9D8B030D-6E8A-4147-A177-3AD203B41FA5}">
                      <a16:colId xmlns:a16="http://schemas.microsoft.com/office/drawing/2014/main" val="20001"/>
                    </a:ext>
                  </a:extLst>
                </a:gridCol>
                <a:gridCol w="845970">
                  <a:extLst>
                    <a:ext uri="{9D8B030D-6E8A-4147-A177-3AD203B41FA5}">
                      <a16:colId xmlns:a16="http://schemas.microsoft.com/office/drawing/2014/main" val="20002"/>
                    </a:ext>
                  </a:extLst>
                </a:gridCol>
                <a:gridCol w="860863">
                  <a:extLst>
                    <a:ext uri="{9D8B030D-6E8A-4147-A177-3AD203B41FA5}">
                      <a16:colId xmlns:a16="http://schemas.microsoft.com/office/drawing/2014/main" val="20003"/>
                    </a:ext>
                  </a:extLst>
                </a:gridCol>
                <a:gridCol w="860863">
                  <a:extLst>
                    <a:ext uri="{9D8B030D-6E8A-4147-A177-3AD203B41FA5}">
                      <a16:colId xmlns:a16="http://schemas.microsoft.com/office/drawing/2014/main" val="20004"/>
                    </a:ext>
                  </a:extLst>
                </a:gridCol>
                <a:gridCol w="836043">
                  <a:extLst>
                    <a:ext uri="{9D8B030D-6E8A-4147-A177-3AD203B41FA5}">
                      <a16:colId xmlns:a16="http://schemas.microsoft.com/office/drawing/2014/main" val="20005"/>
                    </a:ext>
                  </a:extLst>
                </a:gridCol>
              </a:tblGrid>
              <a:tr h="226422">
                <a:tc rowSpan="2">
                  <a:txBody>
                    <a:bodyPr/>
                    <a:lstStyle/>
                    <a:p>
                      <a:pPr algn="ctr">
                        <a:lnSpc>
                          <a:spcPct val="115000"/>
                        </a:lnSpc>
                        <a:spcAft>
                          <a:spcPts val="1000"/>
                        </a:spcAft>
                      </a:pPr>
                      <a:r>
                        <a:rPr lang="tr-TR" sz="1100" dirty="0">
                          <a:effectLst/>
                        </a:rPr>
                        <a:t>Tür / Irk Adı (1)</a:t>
                      </a:r>
                      <a:endParaRPr lang="en-US" sz="1100" dirty="0">
                        <a:effectLst/>
                        <a:latin typeface="Calibri"/>
                        <a:ea typeface="Calibri"/>
                        <a:cs typeface="Times New Roman"/>
                      </a:endParaRPr>
                    </a:p>
                  </a:txBody>
                  <a:tcPr marL="44450" marR="44450" marT="0" marB="0" anchor="ctr"/>
                </a:tc>
                <a:tc gridSpan="5">
                  <a:txBody>
                    <a:bodyPr/>
                    <a:lstStyle/>
                    <a:p>
                      <a:pPr algn="ctr">
                        <a:lnSpc>
                          <a:spcPct val="115000"/>
                        </a:lnSpc>
                        <a:spcAft>
                          <a:spcPts val="1000"/>
                        </a:spcAft>
                      </a:pPr>
                      <a:r>
                        <a:rPr lang="tr-TR" sz="1100" dirty="0">
                          <a:effectLst/>
                        </a:rPr>
                        <a:t>Hayvan Sayısı</a:t>
                      </a:r>
                      <a:endParaRPr lang="en-US" sz="1100" dirty="0">
                        <a:effectLst/>
                        <a:latin typeface="Calibri"/>
                        <a:ea typeface="Calibri"/>
                        <a:cs typeface="Times New Roman"/>
                      </a:endParaRPr>
                    </a:p>
                  </a:txBody>
                  <a:tcPr marL="44450" marR="4445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63279">
                <a:tc vMerge="1">
                  <a:txBody>
                    <a:bodyPr/>
                    <a:lstStyle/>
                    <a:p>
                      <a:endParaRPr lang="en-US"/>
                    </a:p>
                  </a:txBody>
                  <a:tcPr/>
                </a:tc>
                <a:tc>
                  <a:txBody>
                    <a:bodyPr/>
                    <a:lstStyle/>
                    <a:p>
                      <a:pPr algn="ctr">
                        <a:lnSpc>
                          <a:spcPct val="115000"/>
                        </a:lnSpc>
                        <a:spcAft>
                          <a:spcPts val="1000"/>
                        </a:spcAft>
                      </a:pPr>
                      <a:r>
                        <a:rPr lang="tr-TR" sz="1100">
                          <a:effectLst/>
                        </a:rPr>
                        <a:t>Bir Önceki Yıldan Devreden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Üretilen (Doğan) Yavru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Prosedür İçin Verilen</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Ölen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Gelecek Yıla Devreden </a:t>
                      </a:r>
                      <a:endParaRPr lang="en-US" sz="1100">
                        <a:effectLst/>
                        <a:latin typeface="Calibri"/>
                        <a:ea typeface="Calibri"/>
                        <a:cs typeface="Times New Roman"/>
                      </a:endParaRPr>
                    </a:p>
                  </a:txBody>
                  <a:tcPr marL="44450" marR="44450" marT="0" marB="0" anchor="ctr"/>
                </a:tc>
                <a:extLst>
                  <a:ext uri="{0D108BD9-81ED-4DB2-BD59-A6C34878D82A}">
                    <a16:rowId xmlns:a16="http://schemas.microsoft.com/office/drawing/2014/main" val="10001"/>
                  </a:ext>
                </a:extLst>
              </a:tr>
              <a:tr h="641889">
                <a:tc>
                  <a:txBody>
                    <a:bodyPr/>
                    <a:lstStyle/>
                    <a:p>
                      <a:pPr algn="ctr">
                        <a:lnSpc>
                          <a:spcPct val="115000"/>
                        </a:lnSpc>
                        <a:spcAft>
                          <a:spcPts val="1000"/>
                        </a:spcAft>
                      </a:pPr>
                      <a:r>
                        <a:rPr lang="tr-TR" sz="1100">
                          <a:effectLst/>
                        </a:rPr>
                        <a:t> Sıçan/ Wistar Albino</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198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639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402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58</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dirty="0">
                          <a:effectLst/>
                          <a:latin typeface="Times New Roman" panose="02020603050405020304" pitchFamily="18" charset="0"/>
                          <a:ea typeface="Calibri" panose="020F0502020204030204" pitchFamily="34" charset="0"/>
                          <a:cs typeface="Times New Roman" panose="02020603050405020304" pitchFamily="18" charset="0"/>
                        </a:rPr>
                        <a:t>377</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2"/>
                  </a:ext>
                </a:extLst>
              </a:tr>
              <a:tr h="423661">
                <a:tc>
                  <a:txBody>
                    <a:bodyPr/>
                    <a:lstStyle/>
                    <a:p>
                      <a:pPr algn="ctr">
                        <a:lnSpc>
                          <a:spcPct val="115000"/>
                        </a:lnSpc>
                        <a:spcAft>
                          <a:spcPts val="1000"/>
                        </a:spcAft>
                      </a:pPr>
                      <a:r>
                        <a:rPr lang="tr-TR" sz="1100">
                          <a:effectLst/>
                        </a:rPr>
                        <a:t> Hamster /Suriye</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85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150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143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22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dirty="0">
                          <a:effectLst/>
                          <a:latin typeface="Times New Roman" panose="02020603050405020304" pitchFamily="18" charset="0"/>
                          <a:ea typeface="Calibri" panose="020F0502020204030204" pitchFamily="34" charset="0"/>
                          <a:cs typeface="Times New Roman" panose="02020603050405020304" pitchFamily="18" charset="0"/>
                        </a:rPr>
                        <a:t>70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3"/>
                  </a:ext>
                </a:extLst>
              </a:tr>
              <a:tr h="423661">
                <a:tc>
                  <a:txBody>
                    <a:bodyPr/>
                    <a:lstStyle/>
                    <a:p>
                      <a:pPr algn="ctr">
                        <a:lnSpc>
                          <a:spcPct val="115000"/>
                        </a:lnSpc>
                        <a:spcAft>
                          <a:spcPts val="1000"/>
                        </a:spcAft>
                      </a:pPr>
                      <a:r>
                        <a:rPr lang="tr-TR" sz="1100">
                          <a:effectLst/>
                        </a:rPr>
                        <a:t> Tavşan/ Yeni Zelanda</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dirty="0">
                          <a:effectLst/>
                        </a:rPr>
                        <a:t>-</a:t>
                      </a:r>
                      <a:endParaRPr lang="en-US"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a:effectLst/>
                        </a:rPr>
                        <a:t>-</a:t>
                      </a:r>
                      <a:endParaRPr lang="en-US" sz="1100">
                        <a:effectLst/>
                        <a:latin typeface="Calibri"/>
                        <a:ea typeface="Calibri"/>
                        <a:cs typeface="Times New Roman"/>
                      </a:endParaRPr>
                    </a:p>
                  </a:txBody>
                  <a:tcPr marL="44450" marR="44450" marT="0" marB="0"/>
                </a:tc>
                <a:extLst>
                  <a:ext uri="{0D108BD9-81ED-4DB2-BD59-A6C34878D82A}">
                    <a16:rowId xmlns:a16="http://schemas.microsoft.com/office/drawing/2014/main" val="10004"/>
                  </a:ext>
                </a:extLst>
              </a:tr>
              <a:tr h="226422">
                <a:tc>
                  <a:txBody>
                    <a:bodyPr/>
                    <a:lstStyle/>
                    <a:p>
                      <a:pPr algn="ctr">
                        <a:lnSpc>
                          <a:spcPct val="115000"/>
                        </a:lnSpc>
                        <a:spcAft>
                          <a:spcPts val="1000"/>
                        </a:spcAft>
                      </a:pPr>
                      <a:r>
                        <a:rPr lang="tr-TR" sz="1100">
                          <a:effectLst/>
                        </a:rPr>
                        <a:t>Fare /Balb-C </a:t>
                      </a:r>
                      <a:endParaRPr lang="en-US" sz="110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21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15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a:effectLst/>
                          <a:latin typeface="Times New Roman" panose="02020603050405020304" pitchFamily="18" charset="0"/>
                          <a:ea typeface="Calibri" panose="020F0502020204030204" pitchFamily="34" charset="0"/>
                          <a:cs typeface="Times New Roman" panose="02020603050405020304" pitchFamily="18" charset="0"/>
                        </a:rPr>
                        <a:t>14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dirty="0">
                          <a:effectLst/>
                          <a:latin typeface="Times New Roman" panose="02020603050405020304" pitchFamily="18" charset="0"/>
                          <a:ea typeface="Calibri" panose="020F0502020204030204" pitchFamily="34" charset="0"/>
                          <a:cs typeface="Times New Roman" panose="02020603050405020304" pitchFamily="18" charset="0"/>
                        </a:rPr>
                        <a:t>22</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5"/>
                  </a:ext>
                </a:extLst>
              </a:tr>
              <a:tr h="226422">
                <a:tc>
                  <a:txBody>
                    <a:bodyPr/>
                    <a:lstStyle/>
                    <a:p>
                      <a:pPr algn="ctr">
                        <a:lnSpc>
                          <a:spcPct val="115000"/>
                        </a:lnSpc>
                        <a:spcAft>
                          <a:spcPts val="1000"/>
                        </a:spcAft>
                      </a:pPr>
                      <a:r>
                        <a:rPr lang="tr-TR" sz="1100">
                          <a:effectLst/>
                        </a:rPr>
                        <a:t>TOPLAM</a:t>
                      </a:r>
                      <a:endParaRPr lang="en-US" sz="1100">
                        <a:effectLst/>
                        <a:latin typeface="Calibri"/>
                        <a:ea typeface="Calibri"/>
                        <a:cs typeface="Times New Roman"/>
                      </a:endParaRPr>
                    </a:p>
                  </a:txBody>
                  <a:tcPr marL="44450" marR="44450" marT="0" marB="0"/>
                </a:tc>
                <a:tc>
                  <a:txBody>
                    <a:bodyPr/>
                    <a:lstStyle/>
                    <a:p>
                      <a:pPr algn="ctr">
                        <a:lnSpc>
                          <a:spcPct val="115000"/>
                        </a:lnSpc>
                        <a:spcAft>
                          <a:spcPts val="1000"/>
                        </a:spcAft>
                      </a:pPr>
                      <a:r>
                        <a:rPr lang="tr-TR" sz="1100" b="1">
                          <a:effectLst/>
                          <a:latin typeface="Times New Roman" panose="02020603050405020304" pitchFamily="18" charset="0"/>
                          <a:ea typeface="Calibri" panose="020F0502020204030204" pitchFamily="34" charset="0"/>
                          <a:cs typeface="Times New Roman" panose="02020603050405020304" pitchFamily="18" charset="0"/>
                        </a:rPr>
                        <a:t>304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b="1">
                          <a:effectLst/>
                          <a:latin typeface="Times New Roman" panose="02020603050405020304" pitchFamily="18" charset="0"/>
                          <a:ea typeface="Calibri" panose="020F0502020204030204" pitchFamily="34" charset="0"/>
                          <a:cs typeface="Times New Roman" panose="02020603050405020304" pitchFamily="18" charset="0"/>
                        </a:rPr>
                        <a:t>804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b="1">
                          <a:effectLst/>
                          <a:latin typeface="Times New Roman" panose="02020603050405020304" pitchFamily="18" charset="0"/>
                          <a:ea typeface="Calibri" panose="020F0502020204030204" pitchFamily="34" charset="0"/>
                          <a:cs typeface="Times New Roman" panose="02020603050405020304" pitchFamily="18" charset="0"/>
                        </a:rPr>
                        <a:t>545</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b="1">
                          <a:effectLst/>
                          <a:latin typeface="Times New Roman" panose="02020603050405020304" pitchFamily="18" charset="0"/>
                          <a:ea typeface="Calibri" panose="020F0502020204030204" pitchFamily="34" charset="0"/>
                          <a:cs typeface="Times New Roman" panose="02020603050405020304" pitchFamily="18" charset="0"/>
                        </a:rPr>
                        <a:t>94</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tr-TR" sz="1100" b="1" dirty="0">
                          <a:effectLst/>
                          <a:latin typeface="Times New Roman" panose="02020603050405020304" pitchFamily="18" charset="0"/>
                          <a:ea typeface="Calibri" panose="020F0502020204030204" pitchFamily="34" charset="0"/>
                          <a:cs typeface="Times New Roman" panose="02020603050405020304" pitchFamily="18" charset="0"/>
                        </a:rPr>
                        <a:t>469</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392304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434</Words>
  <Application>Microsoft Office PowerPoint</Application>
  <PresentationFormat>Ekran Gösterisi (4:3)</PresentationFormat>
  <Paragraphs>169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COMU</cp:lastModifiedBy>
  <cp:revision>23</cp:revision>
  <dcterms:created xsi:type="dcterms:W3CDTF">2023-03-10T05:33:42Z</dcterms:created>
  <dcterms:modified xsi:type="dcterms:W3CDTF">2024-01-05T08:19:15Z</dcterms:modified>
</cp:coreProperties>
</file>