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83" r:id="rId4"/>
    <p:sldId id="284" r:id="rId5"/>
    <p:sldId id="338" r:id="rId6"/>
    <p:sldId id="285" r:id="rId7"/>
    <p:sldId id="288" r:id="rId8"/>
    <p:sldId id="286" r:id="rId9"/>
    <p:sldId id="287" r:id="rId10"/>
    <p:sldId id="289" r:id="rId11"/>
    <p:sldId id="290" r:id="rId12"/>
    <p:sldId id="339" r:id="rId13"/>
    <p:sldId id="337" r:id="rId14"/>
    <p:sldId id="340" r:id="rId15"/>
    <p:sldId id="334" r:id="rId16"/>
    <p:sldId id="335" r:id="rId17"/>
    <p:sldId id="336" r:id="rId18"/>
    <p:sldId id="292" r:id="rId19"/>
    <p:sldId id="291" r:id="rId20"/>
    <p:sldId id="293" r:id="rId21"/>
    <p:sldId id="294" r:id="rId22"/>
    <p:sldId id="308" r:id="rId23"/>
    <p:sldId id="321" r:id="rId24"/>
    <p:sldId id="309" r:id="rId25"/>
    <p:sldId id="310" r:id="rId26"/>
    <p:sldId id="341" r:id="rId27"/>
    <p:sldId id="311" r:id="rId28"/>
    <p:sldId id="322" r:id="rId29"/>
    <p:sldId id="324" r:id="rId30"/>
    <p:sldId id="323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12" r:id="rId41"/>
    <p:sldId id="313" r:id="rId42"/>
    <p:sldId id="314" r:id="rId43"/>
    <p:sldId id="315" r:id="rId44"/>
    <p:sldId id="319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24"/>
    <a:srgbClr val="F5F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2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69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94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614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395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84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83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13.6.2019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3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13.6.2019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1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13.6.2019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65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68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13.6.2019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671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13.6.2019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542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Hayvan Deneylerinin </a:t>
            </a:r>
            <a:r>
              <a:rPr lang="tr-TR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TasarlanmasI</a:t>
            </a:r>
            <a:endParaRPr lang="tr-T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err="1" smtClean="0">
                <a:solidFill>
                  <a:srgbClr val="002060"/>
                </a:solidFill>
              </a:rPr>
              <a:t>MSc</a:t>
            </a:r>
            <a:r>
              <a:rPr lang="tr-TR" dirty="0" smtClean="0">
                <a:solidFill>
                  <a:srgbClr val="002060"/>
                </a:solidFill>
              </a:rPr>
              <a:t>. Ufuk DEMİR</a:t>
            </a:r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6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b="1" dirty="0" smtClean="0">
              <a:solidFill>
                <a:schemeClr val="tx2"/>
              </a:solidFill>
            </a:endParaRPr>
          </a:p>
          <a:p>
            <a:pPr algn="l"/>
            <a:endParaRPr lang="tr-TR" sz="2000" b="1" dirty="0">
              <a:solidFill>
                <a:schemeClr val="tx2"/>
              </a:solidFill>
            </a:endParaRPr>
          </a:p>
          <a:p>
            <a:pPr algn="l"/>
            <a:endParaRPr lang="tr-TR" sz="2000" b="1" dirty="0" smtClean="0">
              <a:solidFill>
                <a:schemeClr val="tx2"/>
              </a:solidFill>
            </a:endParaRPr>
          </a:p>
          <a:p>
            <a:pPr algn="l"/>
            <a:r>
              <a:rPr lang="tr-TR" sz="2000" b="1" dirty="0" smtClean="0">
                <a:solidFill>
                  <a:schemeClr val="tx2"/>
                </a:solidFill>
              </a:rPr>
              <a:t>Literatür Bilgisi Veya Pilot Çalışmalar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Hayvan </a:t>
            </a:r>
            <a:r>
              <a:rPr lang="tr-TR" sz="2000" dirty="0">
                <a:solidFill>
                  <a:schemeClr val="tx2"/>
                </a:solidFill>
              </a:rPr>
              <a:t>deneylerinin planlanma aşamasında, </a:t>
            </a:r>
            <a:r>
              <a:rPr lang="tr-TR" sz="2000" dirty="0" smtClean="0">
                <a:solidFill>
                  <a:schemeClr val="tx2"/>
                </a:solidFill>
              </a:rPr>
              <a:t>daha önce </a:t>
            </a:r>
            <a:r>
              <a:rPr lang="tr-TR" sz="2000" dirty="0">
                <a:solidFill>
                  <a:schemeClr val="tx2"/>
                </a:solidFill>
              </a:rPr>
              <a:t>benzer çalışmalar yapılıp yapılmadığı, </a:t>
            </a:r>
            <a:r>
              <a:rPr lang="tr-TR" sz="2000" dirty="0" smtClean="0">
                <a:solidFill>
                  <a:schemeClr val="tx2"/>
                </a:solidFill>
              </a:rPr>
              <a:t>benzer çalışmalar </a:t>
            </a:r>
            <a:r>
              <a:rPr lang="tr-TR" sz="2000" dirty="0">
                <a:solidFill>
                  <a:schemeClr val="tx2"/>
                </a:solidFill>
              </a:rPr>
              <a:t>varsa kullanılan </a:t>
            </a:r>
            <a:r>
              <a:rPr lang="tr-TR" sz="2000" b="1" dirty="0">
                <a:solidFill>
                  <a:schemeClr val="tx2"/>
                </a:solidFill>
              </a:rPr>
              <a:t>deney </a:t>
            </a:r>
            <a:r>
              <a:rPr lang="tr-TR" sz="2000" b="1" dirty="0" smtClean="0">
                <a:solidFill>
                  <a:schemeClr val="tx2"/>
                </a:solidFill>
              </a:rPr>
              <a:t>tasarımları, denek </a:t>
            </a:r>
            <a:r>
              <a:rPr lang="tr-TR" sz="2000" b="1" dirty="0">
                <a:solidFill>
                  <a:schemeClr val="tx2"/>
                </a:solidFill>
              </a:rPr>
              <a:t>türü ve denek sayıları </a:t>
            </a:r>
            <a:r>
              <a:rPr lang="tr-TR" sz="2000" dirty="0">
                <a:solidFill>
                  <a:schemeClr val="tx2"/>
                </a:solidFill>
              </a:rPr>
              <a:t>hakkında bilgiler </a:t>
            </a:r>
            <a:r>
              <a:rPr lang="tr-TR" sz="2000" dirty="0" smtClean="0">
                <a:solidFill>
                  <a:schemeClr val="tx2"/>
                </a:solidFill>
              </a:rPr>
              <a:t>literatür inceleyerek </a:t>
            </a:r>
            <a:r>
              <a:rPr lang="tr-TR" sz="2000" dirty="0">
                <a:solidFill>
                  <a:schemeClr val="tx2"/>
                </a:solidFill>
              </a:rPr>
              <a:t>elde edilebilmektedir.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Bu nedenle yayınlanmış </a:t>
            </a:r>
            <a:r>
              <a:rPr lang="tr-TR" sz="2000" dirty="0">
                <a:solidFill>
                  <a:schemeClr val="tx2"/>
                </a:solidFill>
              </a:rPr>
              <a:t>çalışmaların gelecekte yapılacak </a:t>
            </a:r>
            <a:r>
              <a:rPr lang="tr-TR" sz="2000" dirty="0" smtClean="0">
                <a:solidFill>
                  <a:schemeClr val="tx2"/>
                </a:solidFill>
              </a:rPr>
              <a:t>çalışmalara temsil </a:t>
            </a:r>
            <a:r>
              <a:rPr lang="tr-TR" sz="2000" dirty="0">
                <a:solidFill>
                  <a:schemeClr val="tx2"/>
                </a:solidFill>
              </a:rPr>
              <a:t>olabileceği düşüncesiyle çalışmaya </a:t>
            </a:r>
            <a:r>
              <a:rPr lang="tr-TR" sz="2000" dirty="0" smtClean="0">
                <a:solidFill>
                  <a:schemeClr val="tx2"/>
                </a:solidFill>
              </a:rPr>
              <a:t>ait tüm </a:t>
            </a:r>
            <a:r>
              <a:rPr lang="tr-TR" sz="2000" dirty="0">
                <a:solidFill>
                  <a:schemeClr val="tx2"/>
                </a:solidFill>
              </a:rPr>
              <a:t>özet bilgilerin doğru ve eksiksiz olarak </a:t>
            </a:r>
            <a:r>
              <a:rPr lang="tr-TR" sz="2000" dirty="0" smtClean="0">
                <a:solidFill>
                  <a:schemeClr val="tx2"/>
                </a:solidFill>
              </a:rPr>
              <a:t>verilmesi önemlidir</a:t>
            </a:r>
            <a:r>
              <a:rPr lang="tr-TR" sz="2000" dirty="0">
                <a:solidFill>
                  <a:schemeClr val="tx2"/>
                </a:solidFill>
              </a:rPr>
              <a:t>. </a:t>
            </a:r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endParaRPr lang="tr-TR" sz="2000" dirty="0" smtClean="0">
              <a:solidFill>
                <a:schemeClr val="tx2"/>
              </a:solidFill>
            </a:endParaRPr>
          </a:p>
          <a:p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Deney </a:t>
            </a:r>
            <a:r>
              <a:rPr lang="tr-TR" sz="2000" dirty="0">
                <a:solidFill>
                  <a:schemeClr val="tx2"/>
                </a:solidFill>
              </a:rPr>
              <a:t>sorumlusu, pilot çalışmanın uygulanıp uygulanmadığından bağımsız olarak örneklem hacmini belirlemek veya doğrulamak amacıyla literatür bilgilerinden </a:t>
            </a:r>
            <a:r>
              <a:rPr lang="tr-TR" sz="2000" dirty="0" smtClean="0">
                <a:solidFill>
                  <a:schemeClr val="tx2"/>
                </a:solidFill>
              </a:rPr>
              <a:t>yararlanabilir.</a:t>
            </a:r>
            <a:endParaRPr lang="tr-TR" sz="2000" dirty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2000" b="1" dirty="0" smtClean="0">
                <a:solidFill>
                  <a:schemeClr val="tx2"/>
                </a:solidFill>
              </a:rPr>
              <a:t>Yeni </a:t>
            </a:r>
            <a:r>
              <a:rPr lang="tr-TR" sz="2000" b="1" dirty="0">
                <a:solidFill>
                  <a:schemeClr val="tx2"/>
                </a:solidFill>
              </a:rPr>
              <a:t>bir araştırma alanını araştırmak amacıyla yapılan pilot denemeler, önerilen deneyin lojistiklerini kontrol etmek kadar değişkenlerin farklı deneysel koşullarda da yeterli kesinlikte ölçülebilir olup olmadığını belirlemek için tasarlanmaktadır. </a:t>
            </a:r>
          </a:p>
          <a:p>
            <a:endParaRPr lang="tr-TR" sz="2000" dirty="0" smtClean="0">
              <a:solidFill>
                <a:schemeClr val="tx2"/>
              </a:solidFill>
            </a:endParaRPr>
          </a:p>
          <a:p>
            <a:endParaRPr lang="tr-TR" sz="2000" dirty="0">
              <a:solidFill>
                <a:schemeClr val="tx2"/>
              </a:solidFill>
            </a:endParaRPr>
          </a:p>
          <a:p>
            <a:endParaRPr lang="tr-TR" sz="2000" dirty="0" smtClean="0">
              <a:solidFill>
                <a:schemeClr val="tx2"/>
              </a:solidFill>
            </a:endParaRPr>
          </a:p>
          <a:p>
            <a:endParaRPr lang="tr-TR" sz="2000" dirty="0">
              <a:solidFill>
                <a:schemeClr val="tx2"/>
              </a:solidFill>
            </a:endParaRPr>
          </a:p>
          <a:p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endParaRPr lang="tr-TR" sz="2000" dirty="0" smtClean="0">
              <a:solidFill>
                <a:schemeClr val="tx2"/>
              </a:solidFill>
            </a:endParaRPr>
          </a:p>
          <a:p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Bu </a:t>
            </a:r>
            <a:r>
              <a:rPr lang="tr-TR" sz="2000" dirty="0">
                <a:solidFill>
                  <a:schemeClr val="tx2"/>
                </a:solidFill>
              </a:rPr>
              <a:t>çalışmalar, çok az sayıda denek ile yürütülebildiği gibi sadece tek bir deney hayvanını içerdiğinden küçük ölçekli </a:t>
            </a:r>
            <a:r>
              <a:rPr lang="tr-TR" sz="2000" dirty="0" smtClean="0">
                <a:solidFill>
                  <a:schemeClr val="tx2"/>
                </a:solidFill>
              </a:rPr>
              <a:t>deneylerdir.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Bu </a:t>
            </a:r>
            <a:r>
              <a:rPr lang="tr-TR" sz="2000" dirty="0">
                <a:solidFill>
                  <a:schemeClr val="tx2"/>
                </a:solidFill>
              </a:rPr>
              <a:t>tarz çalışmaların sonuçları normalde yayınlanmasa da daha büyük denemeler yapılması durumunda deney koşullarının çerçevesinin belirlenmesinde deney sorumlularına bilgi vericidir. </a:t>
            </a:r>
            <a:endParaRPr lang="tr-TR" sz="2000" dirty="0" smtClean="0">
              <a:solidFill>
                <a:schemeClr val="tx2"/>
              </a:solidFill>
            </a:endParaRPr>
          </a:p>
          <a:p>
            <a:endParaRPr lang="tr-TR" sz="2000" dirty="0" smtClean="0">
              <a:solidFill>
                <a:schemeClr val="tx2"/>
              </a:solidFill>
            </a:endParaRPr>
          </a:p>
          <a:p>
            <a:endParaRPr lang="tr-TR" sz="2000" dirty="0">
              <a:solidFill>
                <a:schemeClr val="tx2"/>
              </a:solidFill>
            </a:endParaRPr>
          </a:p>
          <a:p>
            <a:endParaRPr lang="tr-TR" sz="2000" dirty="0" smtClean="0">
              <a:solidFill>
                <a:schemeClr val="tx2"/>
              </a:solidFill>
            </a:endParaRPr>
          </a:p>
          <a:p>
            <a:endParaRPr lang="tr-TR" sz="2000" dirty="0">
              <a:solidFill>
                <a:schemeClr val="tx2"/>
              </a:solidFill>
            </a:endParaRPr>
          </a:p>
          <a:p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 lnSpcReduction="10000"/>
          </a:bodyPr>
          <a:lstStyle/>
          <a:p>
            <a:endParaRPr lang="tr-TR" sz="2000" dirty="0" smtClean="0">
              <a:solidFill>
                <a:schemeClr val="tx2"/>
              </a:solidFill>
            </a:endParaRPr>
          </a:p>
          <a:p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b="1" dirty="0">
                <a:solidFill>
                  <a:schemeClr val="tx2"/>
                </a:solidFill>
              </a:rPr>
              <a:t>Örneğin bir çalışmada önerilen doz miktarlarının çok yüksek (beklenmedik bir şekilde tüm deneklerin öldüğü) ya da çok düşük (beklenen yanıtın gözlenmemesi) olup olmadığı pilot çalışmalarla izlenebilir.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İzlem </a:t>
            </a:r>
            <a:r>
              <a:rPr lang="tr-TR" sz="2000" dirty="0">
                <a:solidFill>
                  <a:schemeClr val="tx2"/>
                </a:solidFill>
              </a:rPr>
              <a:t>sonucunda daha sonra gerçekleştirilecek büyük çaptaki deneylerde zaman, mali ve denek açısından kayıplar engellenmiş </a:t>
            </a:r>
            <a:r>
              <a:rPr lang="tr-TR" sz="2000" dirty="0" smtClean="0">
                <a:solidFill>
                  <a:schemeClr val="tx2"/>
                </a:solidFill>
              </a:rPr>
              <a:t>olacaktır.</a:t>
            </a: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Ayrıca </a:t>
            </a:r>
            <a:r>
              <a:rPr lang="tr-TR" sz="2000" dirty="0">
                <a:solidFill>
                  <a:schemeClr val="tx2"/>
                </a:solidFill>
              </a:rPr>
              <a:t>pilot çalışmalardan elde edilecek tahminler (ortalama, standart sapma ve olası bazı </a:t>
            </a:r>
            <a:r>
              <a:rPr lang="tr-TR" sz="2000" dirty="0" err="1">
                <a:solidFill>
                  <a:schemeClr val="tx2"/>
                </a:solidFill>
              </a:rPr>
              <a:t>indikasyonlar</a:t>
            </a:r>
            <a:r>
              <a:rPr lang="tr-TR" sz="2000" dirty="0">
                <a:solidFill>
                  <a:schemeClr val="tx2"/>
                </a:solidFill>
              </a:rPr>
              <a:t> vs.), gelecekte yapılacak deneylerin örneklem hacmini belirlemek için kullanılabilir.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Bu </a:t>
            </a:r>
            <a:r>
              <a:rPr lang="tr-TR" sz="2000" dirty="0">
                <a:solidFill>
                  <a:schemeClr val="tx2"/>
                </a:solidFill>
              </a:rPr>
              <a:t>nedenle bu çalışmanın büyük çaplı denemeler öncesinde büyük bir titizlikle yapılması önerilmektedir</a:t>
            </a:r>
            <a:r>
              <a:rPr lang="tr-TR" sz="2000" dirty="0" smtClean="0">
                <a:solidFill>
                  <a:schemeClr val="tx2"/>
                </a:solidFill>
              </a:rPr>
              <a:t>.</a:t>
            </a:r>
            <a:endParaRPr lang="tr-TR" sz="2000" dirty="0">
              <a:solidFill>
                <a:schemeClr val="tx2"/>
              </a:solidFill>
            </a:endParaRPr>
          </a:p>
          <a:p>
            <a:endParaRPr lang="tr-TR" sz="2000" dirty="0" smtClean="0">
              <a:solidFill>
                <a:schemeClr val="tx2"/>
              </a:solidFill>
            </a:endParaRPr>
          </a:p>
          <a:p>
            <a:endParaRPr lang="tr-TR" sz="2000" dirty="0">
              <a:solidFill>
                <a:schemeClr val="tx2"/>
              </a:solidFill>
            </a:endParaRPr>
          </a:p>
          <a:p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b="1" dirty="0" smtClean="0">
              <a:solidFill>
                <a:schemeClr val="tx2"/>
              </a:solidFill>
            </a:endParaRPr>
          </a:p>
          <a:p>
            <a:pPr algn="l"/>
            <a:endParaRPr lang="tr-TR" sz="2000" b="1" dirty="0" smtClean="0">
              <a:solidFill>
                <a:schemeClr val="tx2"/>
              </a:solidFill>
            </a:endParaRPr>
          </a:p>
          <a:p>
            <a:pPr algn="l"/>
            <a:endParaRPr lang="tr-TR" sz="2000" b="1" dirty="0">
              <a:solidFill>
                <a:schemeClr val="tx2"/>
              </a:solidFill>
            </a:endParaRPr>
          </a:p>
          <a:p>
            <a:pPr algn="l"/>
            <a:r>
              <a:rPr lang="tr-TR" sz="2000" b="1" dirty="0" smtClean="0">
                <a:solidFill>
                  <a:schemeClr val="tx2"/>
                </a:solidFill>
              </a:rPr>
              <a:t>Örneklem Hacminin Belirlenmesi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Hayvan </a:t>
            </a:r>
            <a:r>
              <a:rPr lang="tr-TR" sz="2000" dirty="0">
                <a:solidFill>
                  <a:schemeClr val="tx2"/>
                </a:solidFill>
              </a:rPr>
              <a:t>deneylerinde ve özellikle </a:t>
            </a:r>
            <a:r>
              <a:rPr lang="tr-TR" sz="2000" dirty="0" smtClean="0">
                <a:solidFill>
                  <a:schemeClr val="tx2"/>
                </a:solidFill>
              </a:rPr>
              <a:t>laboratuvarda gerçekleştirilen </a:t>
            </a:r>
            <a:r>
              <a:rPr lang="tr-TR" sz="2000" dirty="0">
                <a:solidFill>
                  <a:schemeClr val="tx2"/>
                </a:solidFill>
              </a:rPr>
              <a:t>araştırmalarda uygun denek </a:t>
            </a:r>
            <a:r>
              <a:rPr lang="tr-TR" sz="2000" dirty="0" smtClean="0">
                <a:solidFill>
                  <a:schemeClr val="tx2"/>
                </a:solidFill>
              </a:rPr>
              <a:t>sayısına </a:t>
            </a:r>
            <a:r>
              <a:rPr lang="tr-TR" sz="2000" dirty="0">
                <a:solidFill>
                  <a:schemeClr val="tx2"/>
                </a:solidFill>
              </a:rPr>
              <a:t>karar verirken </a:t>
            </a:r>
            <a:r>
              <a:rPr lang="tr-TR" sz="2000" b="1" dirty="0">
                <a:solidFill>
                  <a:schemeClr val="tx2"/>
                </a:solidFill>
              </a:rPr>
              <a:t>mali durumlar, </a:t>
            </a:r>
            <a:r>
              <a:rPr lang="tr-TR" sz="2000" b="1" dirty="0" smtClean="0">
                <a:solidFill>
                  <a:schemeClr val="tx2"/>
                </a:solidFill>
              </a:rPr>
              <a:t>çalışmanın amacı</a:t>
            </a:r>
            <a:r>
              <a:rPr lang="tr-TR" sz="2000" b="1" dirty="0">
                <a:solidFill>
                  <a:schemeClr val="tx2"/>
                </a:solidFill>
              </a:rPr>
              <a:t>, veri yapısı, tasarım türü ve denek türü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  <a:r>
              <a:rPr lang="tr-TR" sz="2000" dirty="0" smtClean="0">
                <a:solidFill>
                  <a:schemeClr val="tx2"/>
                </a:solidFill>
              </a:rPr>
              <a:t>gibi bilimsel </a:t>
            </a:r>
            <a:r>
              <a:rPr lang="tr-TR" sz="2000" dirty="0">
                <a:solidFill>
                  <a:schemeClr val="tx2"/>
                </a:solidFill>
              </a:rPr>
              <a:t>faktörler ve etik konular birlikte ele </a:t>
            </a:r>
            <a:r>
              <a:rPr lang="tr-TR" sz="2000" dirty="0" smtClean="0">
                <a:solidFill>
                  <a:schemeClr val="tx2"/>
                </a:solidFill>
              </a:rPr>
              <a:t>alınmalıdır.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Hayvan </a:t>
            </a:r>
            <a:r>
              <a:rPr lang="tr-TR" sz="2000" dirty="0">
                <a:solidFill>
                  <a:schemeClr val="tx2"/>
                </a:solidFill>
              </a:rPr>
              <a:t>denemelerinde önemli sayılan “</a:t>
            </a:r>
            <a:r>
              <a:rPr lang="tr-TR" sz="2000" dirty="0" smtClean="0">
                <a:solidFill>
                  <a:schemeClr val="tx2"/>
                </a:solidFill>
              </a:rPr>
              <a:t>3R kuralı</a:t>
            </a:r>
            <a:r>
              <a:rPr lang="tr-TR" sz="2000" dirty="0">
                <a:solidFill>
                  <a:schemeClr val="tx2"/>
                </a:solidFill>
              </a:rPr>
              <a:t>” denek sayısını belirleme aşamasında da </a:t>
            </a:r>
            <a:r>
              <a:rPr lang="tr-TR" sz="2000" dirty="0" smtClean="0">
                <a:solidFill>
                  <a:schemeClr val="tx2"/>
                </a:solidFill>
              </a:rPr>
              <a:t>göz önünde </a:t>
            </a:r>
            <a:r>
              <a:rPr lang="tr-TR" sz="2000" dirty="0">
                <a:solidFill>
                  <a:schemeClr val="tx2"/>
                </a:solidFill>
              </a:rPr>
              <a:t>bulundurulmalıdır. </a:t>
            </a: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Bu </a:t>
            </a:r>
            <a:r>
              <a:rPr lang="tr-TR" sz="2000" dirty="0">
                <a:solidFill>
                  <a:schemeClr val="tx2"/>
                </a:solidFill>
              </a:rPr>
              <a:t>tip araştırmalarda uygun denek sayısına karar verirken daha önce yapılmış çalışmalar ya da pilot çalışmalar, güç analizi (</a:t>
            </a:r>
            <a:r>
              <a:rPr lang="tr-TR" sz="2000" dirty="0" err="1">
                <a:solidFill>
                  <a:schemeClr val="tx2"/>
                </a:solidFill>
              </a:rPr>
              <a:t>power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  <a:r>
              <a:rPr lang="tr-TR" sz="2000" dirty="0" err="1">
                <a:solidFill>
                  <a:schemeClr val="tx2"/>
                </a:solidFill>
              </a:rPr>
              <a:t>analysis</a:t>
            </a:r>
            <a:r>
              <a:rPr lang="tr-TR" sz="2000" dirty="0">
                <a:solidFill>
                  <a:schemeClr val="tx2"/>
                </a:solidFill>
              </a:rPr>
              <a:t>), ardışık </a:t>
            </a:r>
            <a:r>
              <a:rPr lang="nl-NL" sz="2000" dirty="0">
                <a:solidFill>
                  <a:schemeClr val="tx2"/>
                </a:solidFill>
              </a:rPr>
              <a:t>örnekleme (sequental sampling), kaynak eşitlik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yöntemi</a:t>
            </a:r>
            <a:r>
              <a:rPr lang="en-US" sz="2000" dirty="0">
                <a:solidFill>
                  <a:schemeClr val="tx2"/>
                </a:solidFill>
              </a:rPr>
              <a:t> (resource equation method) </a:t>
            </a:r>
            <a:r>
              <a:rPr lang="en-US" sz="2000" dirty="0" err="1">
                <a:solidFill>
                  <a:schemeClr val="tx2"/>
                </a:solidFill>
              </a:rPr>
              <a:t>veya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deneyimlerimize</a:t>
            </a:r>
            <a:r>
              <a:rPr lang="tr-TR" sz="2000" dirty="0">
                <a:solidFill>
                  <a:schemeClr val="tx2"/>
                </a:solidFill>
              </a:rPr>
              <a:t> bağlı olarak tespit ettiğimiz diğer yaklaşımlardan yararlanılabilir.</a:t>
            </a:r>
          </a:p>
          <a:p>
            <a:pPr algn="l"/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6640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/>
          <a:lstStyle/>
          <a:p>
            <a:endParaRPr lang="tr-TR" dirty="0"/>
          </a:p>
          <a:p>
            <a:endParaRPr lang="tr-T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tr-T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tr-TR" sz="2000" b="1" dirty="0" smtClean="0">
                <a:solidFill>
                  <a:schemeClr val="tx2"/>
                </a:solidFill>
              </a:rPr>
              <a:t>Paralel Deney Tasarımı</a:t>
            </a:r>
          </a:p>
          <a:p>
            <a:pPr algn="l"/>
            <a:endParaRPr lang="tr-TR" sz="2000" b="1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Rutin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Kontrol/</a:t>
            </a:r>
            <a:r>
              <a:rPr lang="tr-TR" sz="2000" dirty="0" err="1" smtClean="0">
                <a:solidFill>
                  <a:schemeClr val="tx2"/>
                </a:solidFill>
              </a:rPr>
              <a:t>Sham</a:t>
            </a:r>
            <a:r>
              <a:rPr lang="tr-TR" sz="2000" dirty="0" smtClean="0">
                <a:solidFill>
                  <a:schemeClr val="tx2"/>
                </a:solidFill>
              </a:rPr>
              <a:t>/Deney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Tek kullanım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Çok sayıda hayvan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Birçok çalışmaya uygun, 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6640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Autofit/>
          </a:bodyPr>
          <a:lstStyle/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Az </a:t>
            </a:r>
            <a:r>
              <a:rPr lang="tr-TR" sz="2000" dirty="0">
                <a:solidFill>
                  <a:schemeClr val="tx2"/>
                </a:solidFill>
              </a:rPr>
              <a:t>denekle çalışılan veya çalışılmak </a:t>
            </a:r>
            <a:r>
              <a:rPr lang="tr-TR" sz="2000" dirty="0" smtClean="0">
                <a:solidFill>
                  <a:schemeClr val="tx2"/>
                </a:solidFill>
              </a:rPr>
              <a:t>zorunda kalınan </a:t>
            </a:r>
            <a:r>
              <a:rPr lang="tr-TR" sz="2000" dirty="0">
                <a:solidFill>
                  <a:schemeClr val="tx2"/>
                </a:solidFill>
              </a:rPr>
              <a:t>araştırmalara özgü geliştirilmiş ve </a:t>
            </a:r>
            <a:r>
              <a:rPr lang="tr-TR" sz="2000" dirty="0" smtClean="0">
                <a:solidFill>
                  <a:schemeClr val="tx2"/>
                </a:solidFill>
              </a:rPr>
              <a:t>özellikle sağlık </a:t>
            </a:r>
            <a:r>
              <a:rPr lang="tr-TR" sz="2000" dirty="0">
                <a:solidFill>
                  <a:schemeClr val="tx2"/>
                </a:solidFill>
              </a:rPr>
              <a:t>alanında çalışan birçok araştırmacının </a:t>
            </a:r>
            <a:r>
              <a:rPr lang="tr-TR" sz="2000" dirty="0" smtClean="0">
                <a:solidFill>
                  <a:schemeClr val="tx2"/>
                </a:solidFill>
              </a:rPr>
              <a:t>aşina olmadığı </a:t>
            </a:r>
            <a:r>
              <a:rPr lang="tr-TR" sz="2000" dirty="0">
                <a:solidFill>
                  <a:schemeClr val="tx2"/>
                </a:solidFill>
              </a:rPr>
              <a:t>özel deney tasarımları mevcuttur.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Kronik </a:t>
            </a:r>
            <a:r>
              <a:rPr lang="tr-TR" sz="2000" dirty="0">
                <a:solidFill>
                  <a:schemeClr val="tx2"/>
                </a:solidFill>
              </a:rPr>
              <a:t>hastalıklar, öğrenme </a:t>
            </a:r>
            <a:r>
              <a:rPr lang="tr-TR" sz="2000" dirty="0" smtClean="0">
                <a:solidFill>
                  <a:schemeClr val="tx2"/>
                </a:solidFill>
              </a:rPr>
              <a:t>veya davranış </a:t>
            </a:r>
            <a:r>
              <a:rPr lang="tr-TR" sz="2000" dirty="0">
                <a:solidFill>
                  <a:schemeClr val="tx2"/>
                </a:solidFill>
              </a:rPr>
              <a:t>problemlerini inceleyen laboratuvar </a:t>
            </a:r>
            <a:r>
              <a:rPr lang="tr-TR" sz="2000" dirty="0" smtClean="0">
                <a:solidFill>
                  <a:schemeClr val="tx2"/>
                </a:solidFill>
              </a:rPr>
              <a:t>araştırmalarında daha </a:t>
            </a:r>
            <a:r>
              <a:rPr lang="tr-TR" sz="2000" dirty="0">
                <a:solidFill>
                  <a:schemeClr val="tx2"/>
                </a:solidFill>
              </a:rPr>
              <a:t>az denekle daha güvenilir </a:t>
            </a:r>
            <a:r>
              <a:rPr lang="tr-TR" sz="2000" dirty="0" smtClean="0">
                <a:solidFill>
                  <a:schemeClr val="tx2"/>
                </a:solidFill>
              </a:rPr>
              <a:t>sonuçlar elde etmek için klasik olarak kullanılan deney </a:t>
            </a:r>
            <a:r>
              <a:rPr lang="tr-TR" sz="2000" dirty="0">
                <a:solidFill>
                  <a:schemeClr val="tx2"/>
                </a:solidFill>
              </a:rPr>
              <a:t>tasarımlarının yerine, </a:t>
            </a:r>
            <a:r>
              <a:rPr lang="tr-TR" sz="2000" b="1" dirty="0" err="1">
                <a:solidFill>
                  <a:schemeClr val="tx2"/>
                </a:solidFill>
              </a:rPr>
              <a:t>Change-over</a:t>
            </a:r>
            <a:r>
              <a:rPr lang="tr-TR" sz="2000" b="1" dirty="0">
                <a:solidFill>
                  <a:schemeClr val="tx2"/>
                </a:solidFill>
              </a:rPr>
              <a:t>, </a:t>
            </a:r>
            <a:r>
              <a:rPr lang="tr-TR" sz="2000" b="1" dirty="0" smtClean="0">
                <a:solidFill>
                  <a:schemeClr val="tx2"/>
                </a:solidFill>
              </a:rPr>
              <a:t>Cross-</a:t>
            </a:r>
            <a:r>
              <a:rPr lang="tr-TR" sz="2000" b="1" dirty="0" err="1" smtClean="0">
                <a:solidFill>
                  <a:schemeClr val="tx2"/>
                </a:solidFill>
              </a:rPr>
              <a:t>over</a:t>
            </a:r>
            <a:r>
              <a:rPr lang="tr-TR" sz="2000" b="1" dirty="0" smtClean="0">
                <a:solidFill>
                  <a:schemeClr val="tx2"/>
                </a:solidFill>
              </a:rPr>
              <a:t>, </a:t>
            </a:r>
            <a:r>
              <a:rPr lang="tr-TR" sz="2000" b="1" dirty="0" err="1" smtClean="0">
                <a:solidFill>
                  <a:schemeClr val="tx2"/>
                </a:solidFill>
              </a:rPr>
              <a:t>Switchback</a:t>
            </a:r>
            <a:r>
              <a:rPr lang="tr-TR" sz="2000" b="1" dirty="0">
                <a:solidFill>
                  <a:schemeClr val="tx2"/>
                </a:solidFill>
              </a:rPr>
              <a:t>, </a:t>
            </a:r>
            <a:r>
              <a:rPr lang="tr-TR" sz="2000" b="1" dirty="0" err="1">
                <a:solidFill>
                  <a:schemeClr val="tx2"/>
                </a:solidFill>
              </a:rPr>
              <a:t>Reversal</a:t>
            </a:r>
            <a:r>
              <a:rPr lang="tr-TR" sz="2000" b="1" dirty="0">
                <a:solidFill>
                  <a:schemeClr val="tx2"/>
                </a:solidFill>
              </a:rPr>
              <a:t> denemeler, çeşitli </a:t>
            </a:r>
            <a:r>
              <a:rPr lang="tr-TR" sz="2000" b="1" dirty="0" err="1" smtClean="0">
                <a:solidFill>
                  <a:schemeClr val="tx2"/>
                </a:solidFill>
              </a:rPr>
              <a:t>latin</a:t>
            </a:r>
            <a:r>
              <a:rPr lang="tr-TR" sz="2000" b="1" dirty="0" smtClean="0">
                <a:solidFill>
                  <a:schemeClr val="tx2"/>
                </a:solidFill>
              </a:rPr>
              <a:t> kare </a:t>
            </a:r>
            <a:r>
              <a:rPr lang="tr-TR" sz="2000" dirty="0">
                <a:solidFill>
                  <a:schemeClr val="tx2"/>
                </a:solidFill>
              </a:rPr>
              <a:t>tasarımları gibi özel tasarımlardan yaygın </a:t>
            </a:r>
            <a:r>
              <a:rPr lang="tr-TR" sz="2000" dirty="0" smtClean="0">
                <a:solidFill>
                  <a:schemeClr val="tx2"/>
                </a:solidFill>
              </a:rPr>
              <a:t>bir şekilde </a:t>
            </a:r>
            <a:r>
              <a:rPr lang="tr-TR" sz="2000" dirty="0">
                <a:solidFill>
                  <a:schemeClr val="tx2"/>
                </a:solidFill>
              </a:rPr>
              <a:t>yararlanılabilir</a:t>
            </a:r>
            <a:r>
              <a:rPr lang="tr-TR" sz="2000" dirty="0" smtClean="0">
                <a:solidFill>
                  <a:schemeClr val="tx2"/>
                </a:solidFill>
              </a:rPr>
              <a:t>.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endParaRPr lang="tr-TR" sz="2000" dirty="0" smtClean="0"/>
          </a:p>
          <a:p>
            <a:endParaRPr lang="tr-TR" sz="2000" dirty="0" smtClean="0"/>
          </a:p>
          <a:p>
            <a:pPr marL="571500" indent="-5715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571500" indent="-5715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571500" indent="-5715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571500" indent="-5715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571500" indent="-5715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571500" indent="-5715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571500" indent="-5715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Bu </a:t>
            </a:r>
            <a:r>
              <a:rPr lang="tr-TR" sz="2000" dirty="0">
                <a:solidFill>
                  <a:schemeClr val="tx2"/>
                </a:solidFill>
              </a:rPr>
              <a:t>tasarımlar farklı gözlem zamanlarında aynı deneklerin tekrarlı ölçümleri doğrultusunda tasarlandığından deney kaynaklarının daha etkili kullanımını </a:t>
            </a:r>
            <a:r>
              <a:rPr lang="tr-TR" sz="2000" dirty="0" smtClean="0">
                <a:solidFill>
                  <a:schemeClr val="tx2"/>
                </a:solidFill>
              </a:rPr>
              <a:t>sağlamaktadır.</a:t>
            </a:r>
          </a:p>
          <a:p>
            <a:pPr marL="571500" indent="-5715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571500" indent="-5715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Özellikle </a:t>
            </a:r>
            <a:r>
              <a:rPr lang="tr-TR" sz="2000" dirty="0">
                <a:solidFill>
                  <a:schemeClr val="tx2"/>
                </a:solidFill>
              </a:rPr>
              <a:t>diğer deney tasarımlarına göre daha az sayıda denekle çalışılabilmesi avantajını kullanırken, </a:t>
            </a:r>
            <a:r>
              <a:rPr lang="tr-TR" sz="2000" dirty="0" err="1">
                <a:solidFill>
                  <a:schemeClr val="tx2"/>
                </a:solidFill>
              </a:rPr>
              <a:t>randomizasyonu</a:t>
            </a:r>
            <a:r>
              <a:rPr lang="tr-TR" sz="2000" dirty="0">
                <a:solidFill>
                  <a:schemeClr val="tx2"/>
                </a:solidFill>
              </a:rPr>
              <a:t> olumsuz yönde etkilememesi için deney hayvanlarının özellikleri (cinsiyet, yaş, ağırlık, cins, </a:t>
            </a:r>
            <a:r>
              <a:rPr lang="tr-TR" sz="2000" dirty="0" err="1">
                <a:solidFill>
                  <a:schemeClr val="tx2"/>
                </a:solidFill>
              </a:rPr>
              <a:t>vb</a:t>
            </a:r>
            <a:r>
              <a:rPr lang="tr-TR" sz="2000" dirty="0">
                <a:solidFill>
                  <a:schemeClr val="tx2"/>
                </a:solidFill>
              </a:rPr>
              <a:t> bilgileri) doğrultusunda seçim </a:t>
            </a:r>
            <a:r>
              <a:rPr lang="tr-TR" sz="2000" dirty="0" smtClean="0">
                <a:solidFill>
                  <a:schemeClr val="tx2"/>
                </a:solidFill>
              </a:rPr>
              <a:t>yapılmalı </a:t>
            </a:r>
            <a:r>
              <a:rPr lang="tr-TR" sz="2000" dirty="0">
                <a:solidFill>
                  <a:schemeClr val="tx2"/>
                </a:solidFill>
              </a:rPr>
              <a:t>ve her bir tasarım için minimum düzeyde gerekli denek sayısına karar </a:t>
            </a:r>
            <a:r>
              <a:rPr lang="tr-TR" sz="2000" dirty="0" smtClean="0">
                <a:solidFill>
                  <a:schemeClr val="tx2"/>
                </a:solidFill>
              </a:rPr>
              <a:t>verilmelidir.</a:t>
            </a:r>
          </a:p>
          <a:p>
            <a:pPr marL="571500" indent="-5715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27766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Deneysel </a:t>
            </a:r>
            <a:r>
              <a:rPr lang="tr-TR" sz="2000" dirty="0">
                <a:solidFill>
                  <a:schemeClr val="tx2"/>
                </a:solidFill>
              </a:rPr>
              <a:t>hayvan araştırmalarında kaliteyi yakalayabilmek için mutlaka bir standart olması gereklidir. Bu standart yaklaşımı yakalayabilmek için çalışmaya başlamadan önce çalışmanın planlaması dikkatle yapılmalıdır.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Hangi </a:t>
            </a:r>
            <a:r>
              <a:rPr lang="tr-TR" sz="2000" dirty="0">
                <a:solidFill>
                  <a:schemeClr val="tx2"/>
                </a:solidFill>
              </a:rPr>
              <a:t>deney hayvanın </a:t>
            </a:r>
            <a:r>
              <a:rPr lang="tr-TR" sz="2000" dirty="0" smtClean="0">
                <a:solidFill>
                  <a:schemeClr val="tx2"/>
                </a:solidFill>
              </a:rPr>
              <a:t>kullanılması, </a:t>
            </a:r>
            <a:r>
              <a:rPr lang="tr-TR" sz="2000" dirty="0">
                <a:solidFill>
                  <a:schemeClr val="tx2"/>
                </a:solidFill>
              </a:rPr>
              <a:t>hangi yöntemin seçilmesi gerektiği ve en az sayıda deney hayvanı </a:t>
            </a:r>
            <a:r>
              <a:rPr lang="tr-TR" sz="2000" dirty="0" smtClean="0">
                <a:solidFill>
                  <a:schemeClr val="tx2"/>
                </a:solidFill>
              </a:rPr>
              <a:t>kullanarak </a:t>
            </a:r>
            <a:r>
              <a:rPr lang="tr-TR" sz="2000" dirty="0">
                <a:solidFill>
                  <a:schemeClr val="tx2"/>
                </a:solidFill>
              </a:rPr>
              <a:t>istenilen sonuca ulaşmaya çalışmak ilk adımlar olmalıdır.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2400" dirty="0" smtClean="0">
                <a:solidFill>
                  <a:srgbClr val="002060"/>
                </a:solidFill>
              </a:rPr>
              <a:t>Özel Deney Tasarımları</a:t>
            </a:r>
          </a:p>
          <a:p>
            <a:endParaRPr lang="tr-TR" dirty="0" smtClean="0">
              <a:solidFill>
                <a:srgbClr val="002060"/>
              </a:solidFill>
            </a:endParaRPr>
          </a:p>
          <a:p>
            <a:endParaRPr lang="tr-TR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1800" dirty="0" err="1" smtClean="0">
                <a:solidFill>
                  <a:schemeClr val="tx2"/>
                </a:solidFill>
              </a:rPr>
              <a:t>Change-Over</a:t>
            </a:r>
            <a:r>
              <a:rPr lang="tr-TR" sz="1800" dirty="0" smtClean="0">
                <a:solidFill>
                  <a:schemeClr val="tx2"/>
                </a:solidFill>
              </a:rPr>
              <a:t> Deney Tasarımı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tr-TR" sz="18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tx2"/>
                </a:solidFill>
              </a:rPr>
              <a:t>Cross-</a:t>
            </a:r>
            <a:r>
              <a:rPr lang="tr-TR" sz="1800" dirty="0" err="1" smtClean="0">
                <a:solidFill>
                  <a:schemeClr val="tx2"/>
                </a:solidFill>
              </a:rPr>
              <a:t>Over</a:t>
            </a:r>
            <a:r>
              <a:rPr lang="tr-TR" sz="1800" dirty="0" smtClean="0">
                <a:solidFill>
                  <a:schemeClr val="tx2"/>
                </a:solidFill>
              </a:rPr>
              <a:t> Deney Tasarımı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tr-TR" sz="18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1800" dirty="0" err="1" smtClean="0">
                <a:solidFill>
                  <a:schemeClr val="tx2"/>
                </a:solidFill>
              </a:rPr>
              <a:t>Switchback</a:t>
            </a:r>
            <a:r>
              <a:rPr lang="tr-TR" sz="1800" dirty="0" smtClean="0">
                <a:solidFill>
                  <a:schemeClr val="tx2"/>
                </a:solidFill>
              </a:rPr>
              <a:t> Deney Tasarımı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tr-TR" sz="18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1800" dirty="0" err="1" smtClean="0">
                <a:solidFill>
                  <a:schemeClr val="tx2"/>
                </a:solidFill>
              </a:rPr>
              <a:t>Reversal</a:t>
            </a:r>
            <a:r>
              <a:rPr lang="tr-TR" sz="1800" dirty="0" smtClean="0">
                <a:solidFill>
                  <a:schemeClr val="tx2"/>
                </a:solidFill>
              </a:rPr>
              <a:t> Deney Tasarımı 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tr-TR" sz="18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tx2"/>
                </a:solidFill>
              </a:rPr>
              <a:t>Latin Kare Deney Tasarımı 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tr-TR" sz="18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tx2"/>
                </a:solidFill>
              </a:rPr>
              <a:t>Williams Deney Tasarımı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tr-TR" dirty="0" smtClean="0">
              <a:solidFill>
                <a:srgbClr val="002060"/>
              </a:solidFill>
            </a:endParaRPr>
          </a:p>
          <a:p>
            <a:endParaRPr lang="tr-TR" dirty="0" smtClean="0">
              <a:solidFill>
                <a:srgbClr val="002060"/>
              </a:solidFill>
            </a:endParaRP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766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Autofit/>
          </a:bodyPr>
          <a:lstStyle/>
          <a:p>
            <a:endParaRPr lang="tr-TR" sz="1800" dirty="0" smtClean="0">
              <a:solidFill>
                <a:schemeClr val="tx2"/>
              </a:solidFill>
            </a:endParaRPr>
          </a:p>
          <a:p>
            <a:pPr algn="l"/>
            <a:r>
              <a:rPr lang="tr-TR" sz="1800" b="1" dirty="0" err="1" smtClean="0">
                <a:solidFill>
                  <a:schemeClr val="tx2"/>
                </a:solidFill>
              </a:rPr>
              <a:t>Change-Over</a:t>
            </a:r>
            <a:r>
              <a:rPr lang="tr-TR" sz="1800" b="1" dirty="0" smtClean="0">
                <a:solidFill>
                  <a:schemeClr val="tx2"/>
                </a:solidFill>
              </a:rPr>
              <a:t> Deney Tasarımı</a:t>
            </a:r>
          </a:p>
          <a:p>
            <a:endParaRPr lang="tr-TR" sz="18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1800" dirty="0" err="1">
                <a:solidFill>
                  <a:schemeClr val="tx2"/>
                </a:solidFill>
              </a:rPr>
              <a:t>Change-over</a:t>
            </a:r>
            <a:r>
              <a:rPr lang="tr-TR" sz="1800" dirty="0">
                <a:solidFill>
                  <a:schemeClr val="tx2"/>
                </a:solidFill>
              </a:rPr>
              <a:t> deney tasarımları, aynı deneğin </a:t>
            </a:r>
            <a:r>
              <a:rPr lang="tr-TR" sz="1800" dirty="0" smtClean="0">
                <a:solidFill>
                  <a:schemeClr val="tx2"/>
                </a:solidFill>
              </a:rPr>
              <a:t>farklı periyotlarda </a:t>
            </a:r>
            <a:r>
              <a:rPr lang="tr-TR" sz="1800" dirty="0">
                <a:solidFill>
                  <a:schemeClr val="tx2"/>
                </a:solidFill>
              </a:rPr>
              <a:t>değerlendirildiği, iki ya da daha </a:t>
            </a:r>
            <a:r>
              <a:rPr lang="tr-TR" sz="1800" dirty="0" smtClean="0">
                <a:solidFill>
                  <a:schemeClr val="tx2"/>
                </a:solidFill>
              </a:rPr>
              <a:t>fazla işlemin </a:t>
            </a:r>
            <a:r>
              <a:rPr lang="tr-TR" sz="1800" dirty="0">
                <a:solidFill>
                  <a:schemeClr val="tx2"/>
                </a:solidFill>
              </a:rPr>
              <a:t>yer aldığı ve işlemlerin aynı denek </a:t>
            </a:r>
            <a:r>
              <a:rPr lang="tr-TR" sz="1800" dirty="0" smtClean="0">
                <a:solidFill>
                  <a:schemeClr val="tx2"/>
                </a:solidFill>
              </a:rPr>
              <a:t>üzerinde değiştirildiği </a:t>
            </a:r>
            <a:r>
              <a:rPr lang="tr-TR" sz="1800" dirty="0">
                <a:solidFill>
                  <a:schemeClr val="tx2"/>
                </a:solidFill>
              </a:rPr>
              <a:t>tasarımlardır. </a:t>
            </a:r>
            <a:endParaRPr lang="tr-TR" sz="18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tr-TR" sz="1800" dirty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tx2"/>
                </a:solidFill>
              </a:rPr>
              <a:t>Bu tasarımlarda </a:t>
            </a:r>
            <a:r>
              <a:rPr lang="nn-NO" sz="1800" dirty="0" smtClean="0">
                <a:solidFill>
                  <a:schemeClr val="tx2"/>
                </a:solidFill>
              </a:rPr>
              <a:t>her </a:t>
            </a:r>
            <a:r>
              <a:rPr lang="nn-NO" sz="1800" dirty="0">
                <a:solidFill>
                  <a:schemeClr val="tx2"/>
                </a:solidFill>
              </a:rPr>
              <a:t>bir denek, blok olarak kullanılabilmekte </a:t>
            </a:r>
            <a:r>
              <a:rPr lang="nn-NO" sz="1800" dirty="0" smtClean="0">
                <a:solidFill>
                  <a:schemeClr val="tx2"/>
                </a:solidFill>
              </a:rPr>
              <a:t>ve</a:t>
            </a:r>
            <a:r>
              <a:rPr lang="tr-TR" sz="1800" dirty="0" smtClean="0">
                <a:solidFill>
                  <a:schemeClr val="tx2"/>
                </a:solidFill>
              </a:rPr>
              <a:t> işlem </a:t>
            </a:r>
            <a:r>
              <a:rPr lang="tr-TR" sz="1800" dirty="0">
                <a:solidFill>
                  <a:schemeClr val="tx2"/>
                </a:solidFill>
              </a:rPr>
              <a:t>sırası, rasgele olarak </a:t>
            </a:r>
            <a:r>
              <a:rPr lang="tr-TR" sz="1800" dirty="0" smtClean="0">
                <a:solidFill>
                  <a:schemeClr val="tx2"/>
                </a:solidFill>
              </a:rPr>
              <a:t>yapılmaktadır. 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tr-TR" sz="1800" dirty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tx2"/>
                </a:solidFill>
              </a:rPr>
              <a:t>Bu tasarımda denekler </a:t>
            </a:r>
            <a:r>
              <a:rPr lang="tr-TR" sz="1800" dirty="0">
                <a:solidFill>
                  <a:schemeClr val="tx2"/>
                </a:solidFill>
              </a:rPr>
              <a:t>başlangıç periyodunda, </a:t>
            </a:r>
            <a:r>
              <a:rPr lang="tr-TR" sz="1800" dirty="0" smtClean="0">
                <a:solidFill>
                  <a:schemeClr val="tx2"/>
                </a:solidFill>
              </a:rPr>
              <a:t>rasgele </a:t>
            </a:r>
            <a:r>
              <a:rPr lang="nn-NO" sz="1800" dirty="0" smtClean="0">
                <a:solidFill>
                  <a:schemeClr val="tx2"/>
                </a:solidFill>
              </a:rPr>
              <a:t>olarak </a:t>
            </a:r>
            <a:r>
              <a:rPr lang="nn-NO" sz="1800" dirty="0">
                <a:solidFill>
                  <a:schemeClr val="tx2"/>
                </a:solidFill>
              </a:rPr>
              <a:t>iki gruba ayrılır. Birinci gruptaki </a:t>
            </a:r>
            <a:r>
              <a:rPr lang="nn-NO" sz="1800" dirty="0" smtClean="0">
                <a:solidFill>
                  <a:schemeClr val="tx2"/>
                </a:solidFill>
              </a:rPr>
              <a:t>deneklere</a:t>
            </a:r>
            <a:r>
              <a:rPr lang="tr-TR" sz="1800" dirty="0" smtClean="0">
                <a:solidFill>
                  <a:schemeClr val="tx2"/>
                </a:solidFill>
              </a:rPr>
              <a:t> birinci </a:t>
            </a:r>
            <a:r>
              <a:rPr lang="tr-TR" sz="1800" dirty="0">
                <a:solidFill>
                  <a:schemeClr val="tx2"/>
                </a:solidFill>
              </a:rPr>
              <a:t>işlem, ikinci gruptaki deneklere ise </a:t>
            </a:r>
            <a:r>
              <a:rPr lang="tr-TR" sz="1800" dirty="0" smtClean="0">
                <a:solidFill>
                  <a:schemeClr val="tx2"/>
                </a:solidFill>
              </a:rPr>
              <a:t>ikinci işlem </a:t>
            </a:r>
            <a:r>
              <a:rPr lang="tr-TR" sz="1800" dirty="0">
                <a:solidFill>
                  <a:schemeClr val="tx2"/>
                </a:solidFill>
              </a:rPr>
              <a:t>uygulanır. </a:t>
            </a:r>
            <a:endParaRPr lang="tr-TR" sz="18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tr-TR" sz="1800" dirty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tx2"/>
                </a:solidFill>
              </a:rPr>
              <a:t>Daha </a:t>
            </a:r>
            <a:r>
              <a:rPr lang="tr-TR" sz="1800" dirty="0">
                <a:solidFill>
                  <a:schemeClr val="tx2"/>
                </a:solidFill>
              </a:rPr>
              <a:t>sonra ikinci periyoda </a:t>
            </a:r>
            <a:r>
              <a:rPr lang="tr-TR" sz="1800" dirty="0" smtClean="0">
                <a:solidFill>
                  <a:schemeClr val="tx2"/>
                </a:solidFill>
              </a:rPr>
              <a:t>geçilir ve </a:t>
            </a:r>
            <a:r>
              <a:rPr lang="tr-TR" sz="1800" dirty="0">
                <a:solidFill>
                  <a:schemeClr val="tx2"/>
                </a:solidFill>
              </a:rPr>
              <a:t>birinci gruba ikinci işlem, ikinci gruba da </a:t>
            </a:r>
            <a:r>
              <a:rPr lang="tr-TR" sz="1800" dirty="0" smtClean="0">
                <a:solidFill>
                  <a:schemeClr val="tx2"/>
                </a:solidFill>
              </a:rPr>
              <a:t>birinci işlem </a:t>
            </a:r>
            <a:r>
              <a:rPr lang="tr-TR" sz="1800" dirty="0">
                <a:solidFill>
                  <a:schemeClr val="tx2"/>
                </a:solidFill>
              </a:rPr>
              <a:t>uygulanarak işlem sırasından </a:t>
            </a:r>
            <a:r>
              <a:rPr lang="tr-TR" sz="1800" dirty="0" smtClean="0">
                <a:solidFill>
                  <a:schemeClr val="tx2"/>
                </a:solidFill>
              </a:rPr>
              <a:t>kaynaklanacak etki </a:t>
            </a:r>
            <a:r>
              <a:rPr lang="tr-TR" sz="1800" dirty="0">
                <a:solidFill>
                  <a:schemeClr val="tx2"/>
                </a:solidFill>
              </a:rPr>
              <a:t>incelenmiş olur. İşlemler arası etkileşim </a:t>
            </a:r>
            <a:r>
              <a:rPr lang="tr-TR" sz="1800" dirty="0" smtClean="0">
                <a:solidFill>
                  <a:schemeClr val="tx2"/>
                </a:solidFill>
              </a:rPr>
              <a:t>veya işlemlerin </a:t>
            </a:r>
            <a:r>
              <a:rPr lang="tr-TR" sz="1800" dirty="0">
                <a:solidFill>
                  <a:schemeClr val="tx2"/>
                </a:solidFill>
              </a:rPr>
              <a:t>gizli etkilerinin söz konusu </a:t>
            </a:r>
            <a:r>
              <a:rPr lang="tr-TR" sz="1800" dirty="0" smtClean="0">
                <a:solidFill>
                  <a:schemeClr val="tx2"/>
                </a:solidFill>
              </a:rPr>
              <a:t>olabileceği düşüncesiyle </a:t>
            </a:r>
            <a:r>
              <a:rPr lang="tr-TR" sz="1800" dirty="0">
                <a:solidFill>
                  <a:schemeClr val="tx2"/>
                </a:solidFill>
              </a:rPr>
              <a:t>işlem uygulanan periyot sonunda </a:t>
            </a:r>
            <a:r>
              <a:rPr lang="tr-TR" sz="1800" dirty="0" smtClean="0">
                <a:solidFill>
                  <a:schemeClr val="tx2"/>
                </a:solidFill>
              </a:rPr>
              <a:t>denekler </a:t>
            </a:r>
            <a:r>
              <a:rPr lang="en-US" sz="1800" dirty="0" err="1" smtClean="0">
                <a:solidFill>
                  <a:schemeClr val="tx2"/>
                </a:solidFill>
              </a:rPr>
              <a:t>için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arındırma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periyodu</a:t>
            </a:r>
            <a:r>
              <a:rPr lang="en-US" sz="1800" dirty="0">
                <a:solidFill>
                  <a:schemeClr val="tx2"/>
                </a:solidFill>
              </a:rPr>
              <a:t> (wash-out </a:t>
            </a:r>
            <a:r>
              <a:rPr lang="en-US" sz="1800" dirty="0" smtClean="0">
                <a:solidFill>
                  <a:schemeClr val="tx2"/>
                </a:solidFill>
              </a:rPr>
              <a:t>period)</a:t>
            </a:r>
            <a:r>
              <a:rPr lang="tr-TR" sz="1800" dirty="0" smtClean="0">
                <a:solidFill>
                  <a:schemeClr val="tx2"/>
                </a:solidFill>
              </a:rPr>
              <a:t> </a:t>
            </a:r>
            <a:r>
              <a:rPr lang="nn-NO" sz="1800" dirty="0" smtClean="0">
                <a:solidFill>
                  <a:schemeClr val="tx2"/>
                </a:solidFill>
              </a:rPr>
              <a:t>verilebilir</a:t>
            </a:r>
            <a:r>
              <a:rPr lang="nn-NO" sz="1800" dirty="0">
                <a:solidFill>
                  <a:schemeClr val="tx2"/>
                </a:solidFill>
              </a:rPr>
              <a:t>. Ancak arındırma periyodu süresince </a:t>
            </a:r>
            <a:r>
              <a:rPr lang="nn-NO" sz="1800" dirty="0" smtClean="0">
                <a:solidFill>
                  <a:schemeClr val="tx2"/>
                </a:solidFill>
              </a:rPr>
              <a:t>deneklerden</a:t>
            </a:r>
            <a:r>
              <a:rPr lang="tr-TR" sz="1800" dirty="0" smtClean="0">
                <a:solidFill>
                  <a:schemeClr val="tx2"/>
                </a:solidFill>
              </a:rPr>
              <a:t> alınan </a:t>
            </a:r>
            <a:r>
              <a:rPr lang="tr-TR" sz="1800" dirty="0">
                <a:solidFill>
                  <a:schemeClr val="tx2"/>
                </a:solidFill>
              </a:rPr>
              <a:t>ölçümler </a:t>
            </a:r>
            <a:r>
              <a:rPr lang="tr-TR" sz="1800" dirty="0" smtClean="0">
                <a:solidFill>
                  <a:schemeClr val="tx2"/>
                </a:solidFill>
              </a:rPr>
              <a:t>kullanılmaz. </a:t>
            </a:r>
            <a:endParaRPr lang="tr-TR" sz="1800" dirty="0">
              <a:solidFill>
                <a:schemeClr val="tx2"/>
              </a:solidFill>
            </a:endParaRPr>
          </a:p>
          <a:p>
            <a:endParaRPr lang="tr-TR" sz="1800" dirty="0" smtClean="0">
              <a:solidFill>
                <a:schemeClr val="tx2"/>
              </a:solidFill>
            </a:endParaRPr>
          </a:p>
          <a:p>
            <a:endParaRPr lang="tr-TR" sz="1800" dirty="0">
              <a:solidFill>
                <a:schemeClr val="tx2"/>
              </a:solidFill>
            </a:endParaRPr>
          </a:p>
          <a:p>
            <a:endParaRPr lang="tr-TR" sz="1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r>
              <a:rPr lang="tr-TR" sz="2000" b="1" dirty="0" smtClean="0">
                <a:solidFill>
                  <a:schemeClr val="tx2"/>
                </a:solidFill>
              </a:rPr>
              <a:t>Örnek;</a:t>
            </a:r>
          </a:p>
          <a:p>
            <a:pPr algn="l"/>
            <a:r>
              <a:rPr lang="tr-TR" sz="2000" dirty="0" err="1">
                <a:solidFill>
                  <a:schemeClr val="tx2"/>
                </a:solidFill>
              </a:rPr>
              <a:t>Damariçi</a:t>
            </a:r>
            <a:r>
              <a:rPr lang="tr-TR" sz="2000" dirty="0">
                <a:solidFill>
                  <a:schemeClr val="tx2"/>
                </a:solidFill>
              </a:rPr>
              <a:t> uygulanan iki kimyasal </a:t>
            </a:r>
            <a:r>
              <a:rPr lang="tr-TR" sz="2000" dirty="0" smtClean="0">
                <a:solidFill>
                  <a:schemeClr val="tx2"/>
                </a:solidFill>
              </a:rPr>
              <a:t>maddenin (A </a:t>
            </a:r>
            <a:r>
              <a:rPr lang="tr-TR" sz="2000" dirty="0">
                <a:solidFill>
                  <a:schemeClr val="tx2"/>
                </a:solidFill>
              </a:rPr>
              <a:t>ve B maddesi) sıçanlarda kalp atım hızına </a:t>
            </a:r>
            <a:r>
              <a:rPr lang="tr-TR" sz="2000" dirty="0" smtClean="0">
                <a:solidFill>
                  <a:schemeClr val="tx2"/>
                </a:solidFill>
              </a:rPr>
              <a:t>etkisinin araştırıldığı </a:t>
            </a:r>
            <a:r>
              <a:rPr lang="tr-TR" sz="2000" dirty="0">
                <a:solidFill>
                  <a:schemeClr val="tx2"/>
                </a:solidFill>
              </a:rPr>
              <a:t>varsayılsın. Klasik (paralel) </a:t>
            </a:r>
            <a:r>
              <a:rPr lang="tr-TR" sz="2000" dirty="0" smtClean="0">
                <a:solidFill>
                  <a:schemeClr val="tx2"/>
                </a:solidFill>
              </a:rPr>
              <a:t>deney tasarımlarında </a:t>
            </a:r>
            <a:r>
              <a:rPr lang="tr-TR" sz="2000" dirty="0">
                <a:solidFill>
                  <a:schemeClr val="tx2"/>
                </a:solidFill>
              </a:rPr>
              <a:t>verilecek her madde için ayrı </a:t>
            </a:r>
            <a:r>
              <a:rPr lang="tr-TR" sz="2000" dirty="0" smtClean="0">
                <a:solidFill>
                  <a:schemeClr val="tx2"/>
                </a:solidFill>
              </a:rPr>
              <a:t>bir grup </a:t>
            </a:r>
            <a:r>
              <a:rPr lang="tr-TR" sz="2000" dirty="0">
                <a:solidFill>
                  <a:schemeClr val="tx2"/>
                </a:solidFill>
              </a:rPr>
              <a:t>(A ve B grubu) oluşturulur. Bu tasarım </a:t>
            </a:r>
            <a:r>
              <a:rPr lang="tr-TR" sz="2000" dirty="0" smtClean="0">
                <a:solidFill>
                  <a:schemeClr val="tx2"/>
                </a:solidFill>
              </a:rPr>
              <a:t>için </a:t>
            </a:r>
            <a:r>
              <a:rPr lang="nn-NO" sz="2000" dirty="0" smtClean="0">
                <a:solidFill>
                  <a:schemeClr val="tx2"/>
                </a:solidFill>
              </a:rPr>
              <a:t>örnek </a:t>
            </a:r>
            <a:r>
              <a:rPr lang="nn-NO" sz="2000" dirty="0">
                <a:solidFill>
                  <a:schemeClr val="tx2"/>
                </a:solidFill>
              </a:rPr>
              <a:t>genişliği 12 olarak hesaplanmış ise 2 </a:t>
            </a:r>
            <a:r>
              <a:rPr lang="nn-NO" sz="2000" dirty="0" smtClean="0">
                <a:solidFill>
                  <a:schemeClr val="tx2"/>
                </a:solidFill>
              </a:rPr>
              <a:t>madde</a:t>
            </a:r>
            <a:r>
              <a:rPr lang="tr-TR" sz="2000" dirty="0" smtClean="0">
                <a:solidFill>
                  <a:schemeClr val="tx2"/>
                </a:solidFill>
              </a:rPr>
              <a:t> </a:t>
            </a:r>
            <a:r>
              <a:rPr lang="tr-TR" sz="2000" dirty="0">
                <a:solidFill>
                  <a:schemeClr val="tx2"/>
                </a:solidFill>
              </a:rPr>
              <a:t>için toplam 24 deneğe ihtiyaç duyulur. Buna </a:t>
            </a:r>
            <a:r>
              <a:rPr lang="tr-TR" sz="2000" dirty="0" smtClean="0">
                <a:solidFill>
                  <a:schemeClr val="tx2"/>
                </a:solidFill>
              </a:rPr>
              <a:t>karşın söz </a:t>
            </a:r>
            <a:r>
              <a:rPr lang="tr-TR" sz="2000" dirty="0">
                <a:solidFill>
                  <a:schemeClr val="tx2"/>
                </a:solidFill>
              </a:rPr>
              <a:t>konusu deneyde </a:t>
            </a:r>
            <a:r>
              <a:rPr lang="tr-TR" sz="2000" dirty="0" err="1">
                <a:solidFill>
                  <a:schemeClr val="tx2"/>
                </a:solidFill>
              </a:rPr>
              <a:t>change-over</a:t>
            </a:r>
            <a:r>
              <a:rPr lang="tr-TR" sz="2000" dirty="0">
                <a:solidFill>
                  <a:schemeClr val="tx2"/>
                </a:solidFill>
              </a:rPr>
              <a:t> deney </a:t>
            </a:r>
            <a:r>
              <a:rPr lang="tr-TR" sz="2000" dirty="0" smtClean="0">
                <a:solidFill>
                  <a:schemeClr val="tx2"/>
                </a:solidFill>
              </a:rPr>
              <a:t>tasarımının kullanımında </a:t>
            </a:r>
            <a:r>
              <a:rPr lang="tr-TR" sz="2000" dirty="0">
                <a:solidFill>
                  <a:schemeClr val="tx2"/>
                </a:solidFill>
              </a:rPr>
              <a:t>bir sakınca yok ise toplam 12 </a:t>
            </a:r>
            <a:r>
              <a:rPr lang="tr-TR" sz="2000" dirty="0" smtClean="0">
                <a:solidFill>
                  <a:schemeClr val="tx2"/>
                </a:solidFill>
              </a:rPr>
              <a:t>denekle deney </a:t>
            </a:r>
            <a:r>
              <a:rPr lang="tr-TR" sz="2000" dirty="0">
                <a:solidFill>
                  <a:schemeClr val="tx2"/>
                </a:solidFill>
              </a:rPr>
              <a:t>tamamlanabilir. Bu denemede, </a:t>
            </a:r>
            <a:r>
              <a:rPr lang="tr-TR" sz="2000" dirty="0" smtClean="0">
                <a:solidFill>
                  <a:schemeClr val="tx2"/>
                </a:solidFill>
              </a:rPr>
              <a:t>toplam 12 </a:t>
            </a:r>
            <a:r>
              <a:rPr lang="tr-TR" sz="2000" dirty="0">
                <a:solidFill>
                  <a:schemeClr val="tx2"/>
                </a:solidFill>
              </a:rPr>
              <a:t>sıçan alınmış ve iki ayrı periyot için rasgele </a:t>
            </a:r>
            <a:r>
              <a:rPr lang="tr-TR" sz="2000" dirty="0" smtClean="0">
                <a:solidFill>
                  <a:schemeClr val="tx2"/>
                </a:solidFill>
              </a:rPr>
              <a:t>olarak seçilen </a:t>
            </a:r>
            <a:r>
              <a:rPr lang="tr-TR" sz="2000" dirty="0">
                <a:solidFill>
                  <a:schemeClr val="tx2"/>
                </a:solidFill>
              </a:rPr>
              <a:t>6 sıçana önce A sonra B maddesinin </a:t>
            </a:r>
            <a:r>
              <a:rPr lang="tr-TR" sz="2000" dirty="0" smtClean="0">
                <a:solidFill>
                  <a:schemeClr val="tx2"/>
                </a:solidFill>
              </a:rPr>
              <a:t>uygulandığı AB </a:t>
            </a:r>
            <a:r>
              <a:rPr lang="tr-TR" sz="2000" dirty="0">
                <a:solidFill>
                  <a:schemeClr val="tx2"/>
                </a:solidFill>
              </a:rPr>
              <a:t>işlem sırası diğer 6 sıçana ise önce </a:t>
            </a:r>
            <a:r>
              <a:rPr lang="tr-TR" sz="2000" dirty="0" smtClean="0">
                <a:solidFill>
                  <a:schemeClr val="tx2"/>
                </a:solidFill>
              </a:rPr>
              <a:t>B sonra </a:t>
            </a:r>
            <a:r>
              <a:rPr lang="tr-TR" sz="2000" dirty="0">
                <a:solidFill>
                  <a:schemeClr val="tx2"/>
                </a:solidFill>
              </a:rPr>
              <a:t>A maddesinin uygulandığı BA işlem sırası </a:t>
            </a:r>
            <a:r>
              <a:rPr lang="tr-TR" sz="2000" dirty="0" smtClean="0">
                <a:solidFill>
                  <a:schemeClr val="tx2"/>
                </a:solidFill>
              </a:rPr>
              <a:t>seçilmiştir. </a:t>
            </a:r>
            <a:r>
              <a:rPr lang="nn-NO" sz="2000" dirty="0" smtClean="0">
                <a:solidFill>
                  <a:schemeClr val="tx2"/>
                </a:solidFill>
              </a:rPr>
              <a:t>Her </a:t>
            </a:r>
            <a:r>
              <a:rPr lang="nn-NO" sz="2000" dirty="0">
                <a:solidFill>
                  <a:schemeClr val="tx2"/>
                </a:solidFill>
              </a:rPr>
              <a:t>bir periyot sonunda kalp hızı </a:t>
            </a:r>
            <a:r>
              <a:rPr lang="nn-NO" sz="2000" dirty="0" smtClean="0">
                <a:solidFill>
                  <a:schemeClr val="tx2"/>
                </a:solidFill>
              </a:rPr>
              <a:t>ölçülmüş</a:t>
            </a:r>
            <a:r>
              <a:rPr lang="tr-TR" sz="2000" dirty="0" smtClean="0">
                <a:solidFill>
                  <a:schemeClr val="tx2"/>
                </a:solidFill>
              </a:rPr>
              <a:t> ve </a:t>
            </a:r>
            <a:r>
              <a:rPr lang="tr-TR" sz="2000" dirty="0">
                <a:solidFill>
                  <a:schemeClr val="tx2"/>
                </a:solidFill>
              </a:rPr>
              <a:t>iki işlem arasında 10 günlük bir </a:t>
            </a:r>
            <a:r>
              <a:rPr lang="tr-TR" sz="2000" dirty="0" smtClean="0">
                <a:solidFill>
                  <a:schemeClr val="tx2"/>
                </a:solidFill>
              </a:rPr>
              <a:t>arındırma periyodu </a:t>
            </a:r>
            <a:r>
              <a:rPr lang="tr-TR" sz="2000" dirty="0">
                <a:solidFill>
                  <a:schemeClr val="tx2"/>
                </a:solidFill>
              </a:rPr>
              <a:t>bırakılmıştır. </a:t>
            </a:r>
            <a:r>
              <a:rPr lang="tr-TR" sz="2000" dirty="0" smtClean="0">
                <a:solidFill>
                  <a:schemeClr val="tx2"/>
                </a:solidFill>
              </a:rPr>
              <a:t> </a:t>
            </a:r>
            <a:r>
              <a:rPr lang="tr-TR" sz="2000" dirty="0">
                <a:solidFill>
                  <a:schemeClr val="tx2"/>
                </a:solidFill>
              </a:rPr>
              <a:t>Böylece </a:t>
            </a:r>
            <a:r>
              <a:rPr lang="tr-TR" sz="2000" dirty="0" smtClean="0">
                <a:solidFill>
                  <a:schemeClr val="tx2"/>
                </a:solidFill>
              </a:rPr>
              <a:t>denek sayısı </a:t>
            </a:r>
            <a:r>
              <a:rPr lang="tr-TR" sz="2000" dirty="0">
                <a:solidFill>
                  <a:schemeClr val="tx2"/>
                </a:solidFill>
              </a:rPr>
              <a:t>24’ten 12’ye düşmüş ve yarı yarıya azaltılmıştır</a:t>
            </a:r>
            <a:r>
              <a:rPr lang="tr-TR" sz="2000" dirty="0" smtClean="0">
                <a:solidFill>
                  <a:schemeClr val="tx2"/>
                </a:solidFill>
              </a:rPr>
              <a:t>. </a:t>
            </a:r>
            <a:r>
              <a:rPr lang="tr-TR" sz="2000" dirty="0">
                <a:solidFill>
                  <a:schemeClr val="tx2"/>
                </a:solidFill>
              </a:rPr>
              <a:t>Ayrıca farklı denekler üzerinde </a:t>
            </a:r>
            <a:r>
              <a:rPr lang="tr-TR" sz="2000" dirty="0" smtClean="0">
                <a:solidFill>
                  <a:schemeClr val="tx2"/>
                </a:solidFill>
              </a:rPr>
              <a:t>denemek yerine </a:t>
            </a:r>
            <a:r>
              <a:rPr lang="tr-TR" sz="2000" dirty="0">
                <a:solidFill>
                  <a:schemeClr val="tx2"/>
                </a:solidFill>
              </a:rPr>
              <a:t>aynı denekler üzerinde her iki maddenin </a:t>
            </a:r>
            <a:r>
              <a:rPr lang="tr-TR" sz="2000" dirty="0" smtClean="0">
                <a:solidFill>
                  <a:schemeClr val="tx2"/>
                </a:solidFill>
              </a:rPr>
              <a:t>etkisi de </a:t>
            </a:r>
            <a:r>
              <a:rPr lang="tr-TR" sz="2000" dirty="0">
                <a:solidFill>
                  <a:schemeClr val="tx2"/>
                </a:solidFill>
              </a:rPr>
              <a:t>incelendiği için muhtemel biyolojik </a:t>
            </a:r>
            <a:r>
              <a:rPr lang="tr-TR" sz="2000" dirty="0" smtClean="0">
                <a:solidFill>
                  <a:schemeClr val="tx2"/>
                </a:solidFill>
              </a:rPr>
              <a:t>farkların etkisi </a:t>
            </a:r>
            <a:r>
              <a:rPr lang="tr-TR" sz="2000" dirty="0">
                <a:solidFill>
                  <a:schemeClr val="tx2"/>
                </a:solidFill>
              </a:rPr>
              <a:t>de giderilmiş </a:t>
            </a:r>
            <a:r>
              <a:rPr lang="tr-TR" sz="2000" dirty="0" smtClean="0">
                <a:solidFill>
                  <a:schemeClr val="tx2"/>
                </a:solidFill>
              </a:rPr>
              <a:t>olur.</a:t>
            </a: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 algn="l"/>
            <a:endParaRPr lang="tr-TR" dirty="0" smtClean="0">
              <a:solidFill>
                <a:srgbClr val="002060"/>
              </a:solidFill>
            </a:endParaRPr>
          </a:p>
          <a:p>
            <a:pPr algn="l"/>
            <a:endParaRPr lang="tr-TR" dirty="0" smtClean="0">
              <a:solidFill>
                <a:srgbClr val="002060"/>
              </a:solidFill>
            </a:endParaRPr>
          </a:p>
          <a:p>
            <a:endParaRPr lang="tr-T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0673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828092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2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Mali kısıtlılık nedeniyle her bir deneğin birkaç test için kullanılması gerektiğinde,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İşlem etkilerinin denekler üzerinde ciddi boyutta zarar verici etkisi </a:t>
            </a:r>
            <a:r>
              <a:rPr lang="tr-TR" sz="2000" b="1" dirty="0" smtClean="0">
                <a:solidFill>
                  <a:schemeClr val="tx2"/>
                </a:solidFill>
              </a:rPr>
              <a:t>olmadığında</a:t>
            </a:r>
            <a:r>
              <a:rPr lang="tr-TR" sz="2000" dirty="0" smtClean="0">
                <a:solidFill>
                  <a:schemeClr val="tx2"/>
                </a:solidFill>
              </a:rPr>
              <a:t>,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Madde, beslenme, davranış ve öğrenme deneylerindeki gibi deneyin amaçlarından birinin, farklı ardışıkların etkisini ortaya çıkarmak olduğunda,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Bazı deneklere ulaşmak zor olduğunda kullanılabilir.</a:t>
            </a: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algn="l"/>
            <a:endParaRPr lang="tr-TR" sz="1800" dirty="0">
              <a:solidFill>
                <a:schemeClr val="tx2"/>
              </a:solidFill>
            </a:endParaRP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algn="l"/>
            <a:endParaRPr lang="tr-TR" sz="1800" dirty="0">
              <a:solidFill>
                <a:schemeClr val="tx2"/>
              </a:solidFill>
            </a:endParaRP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tr-TR" sz="1800" dirty="0" err="1">
                <a:solidFill>
                  <a:schemeClr val="tx2"/>
                </a:solidFill>
              </a:rPr>
              <a:t>Change-over</a:t>
            </a:r>
            <a:r>
              <a:rPr lang="tr-TR" sz="1800" dirty="0">
                <a:solidFill>
                  <a:schemeClr val="tx2"/>
                </a:solidFill>
              </a:rPr>
              <a:t> tasarımları, denekler </a:t>
            </a:r>
            <a:r>
              <a:rPr lang="tr-TR" sz="1800" dirty="0" smtClean="0">
                <a:solidFill>
                  <a:schemeClr val="tx2"/>
                </a:solidFill>
              </a:rPr>
              <a:t>arasındaki farkı</a:t>
            </a:r>
            <a:r>
              <a:rPr lang="tr-TR" sz="1800" dirty="0">
                <a:solidFill>
                  <a:schemeClr val="tx2"/>
                </a:solidFill>
              </a:rPr>
              <a:t>, hata varyasyonundan elimine ettiği için </a:t>
            </a:r>
            <a:r>
              <a:rPr lang="tr-TR" sz="1800" dirty="0" smtClean="0">
                <a:solidFill>
                  <a:schemeClr val="tx2"/>
                </a:solidFill>
              </a:rPr>
              <a:t>işlem karşılaştırmalarındaki </a:t>
            </a:r>
            <a:r>
              <a:rPr lang="tr-TR" sz="1800" dirty="0">
                <a:solidFill>
                  <a:schemeClr val="tx2"/>
                </a:solidFill>
              </a:rPr>
              <a:t>doğruluk derecesi artar. </a:t>
            </a:r>
            <a:endParaRPr lang="tr-TR" sz="1800" dirty="0" smtClean="0">
              <a:solidFill>
                <a:schemeClr val="tx2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tr-TR" sz="1800" dirty="0" smtClean="0">
              <a:solidFill>
                <a:schemeClr val="tx2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tx2"/>
                </a:solidFill>
              </a:rPr>
              <a:t>Tasarımın bu </a:t>
            </a:r>
            <a:r>
              <a:rPr lang="tr-TR" sz="1800" dirty="0">
                <a:solidFill>
                  <a:schemeClr val="tx2"/>
                </a:solidFill>
              </a:rPr>
              <a:t>avantajı, özellikle modelin </a:t>
            </a:r>
            <a:r>
              <a:rPr lang="tr-TR" sz="1800" dirty="0" smtClean="0">
                <a:solidFill>
                  <a:schemeClr val="tx2"/>
                </a:solidFill>
              </a:rPr>
              <a:t>ölçemediği hata </a:t>
            </a:r>
            <a:r>
              <a:rPr lang="tr-TR" sz="1800" dirty="0">
                <a:solidFill>
                  <a:schemeClr val="tx2"/>
                </a:solidFill>
              </a:rPr>
              <a:t>etkilerinden (artık etkiler) kaynaklanan </a:t>
            </a:r>
            <a:r>
              <a:rPr lang="tr-TR" sz="1800" dirty="0" smtClean="0">
                <a:solidFill>
                  <a:schemeClr val="tx2"/>
                </a:solidFill>
              </a:rPr>
              <a:t>olası komplikasyonlar </a:t>
            </a:r>
            <a:r>
              <a:rPr lang="tr-TR" sz="1800" dirty="0">
                <a:solidFill>
                  <a:schemeClr val="tx2"/>
                </a:solidFill>
              </a:rPr>
              <a:t>olmadığında görülebilir. </a:t>
            </a:r>
            <a:endParaRPr lang="tr-TR" sz="1800" dirty="0" smtClean="0">
              <a:solidFill>
                <a:schemeClr val="tx2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tr-TR" sz="1800" dirty="0" smtClean="0">
              <a:solidFill>
                <a:schemeClr val="tx2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tx2"/>
                </a:solidFill>
              </a:rPr>
              <a:t>Artık etkilere bağlı </a:t>
            </a:r>
            <a:r>
              <a:rPr lang="tr-TR" sz="1800" dirty="0">
                <a:solidFill>
                  <a:schemeClr val="tx2"/>
                </a:solidFill>
              </a:rPr>
              <a:t>ortaya çıkabilecek </a:t>
            </a:r>
            <a:r>
              <a:rPr lang="tr-TR" sz="1800" dirty="0" smtClean="0">
                <a:solidFill>
                  <a:schemeClr val="tx2"/>
                </a:solidFill>
              </a:rPr>
              <a:t>komplikasyonları engellemenin </a:t>
            </a:r>
            <a:r>
              <a:rPr lang="tr-TR" sz="1800" dirty="0">
                <a:solidFill>
                  <a:schemeClr val="tx2"/>
                </a:solidFill>
              </a:rPr>
              <a:t>bir yolu, ardışık deney </a:t>
            </a:r>
            <a:r>
              <a:rPr lang="tr-TR" sz="1800" dirty="0" smtClean="0">
                <a:solidFill>
                  <a:schemeClr val="tx2"/>
                </a:solidFill>
              </a:rPr>
              <a:t>periyotları arasına </a:t>
            </a:r>
            <a:r>
              <a:rPr lang="tr-TR" sz="1800" dirty="0">
                <a:solidFill>
                  <a:schemeClr val="tx2"/>
                </a:solidFill>
              </a:rPr>
              <a:t>dinlenme periyodunun (rest </a:t>
            </a:r>
            <a:r>
              <a:rPr lang="tr-TR" sz="1800" dirty="0" err="1">
                <a:solidFill>
                  <a:schemeClr val="tx2"/>
                </a:solidFill>
              </a:rPr>
              <a:t>period</a:t>
            </a:r>
            <a:r>
              <a:rPr lang="tr-TR" sz="1800" dirty="0">
                <a:solidFill>
                  <a:schemeClr val="tx2"/>
                </a:solidFill>
              </a:rPr>
              <a:t>) ya </a:t>
            </a:r>
            <a:r>
              <a:rPr lang="tr-TR" sz="1800" dirty="0" smtClean="0">
                <a:solidFill>
                  <a:schemeClr val="tx2"/>
                </a:solidFill>
              </a:rPr>
              <a:t>da arındırma </a:t>
            </a:r>
            <a:r>
              <a:rPr lang="tr-TR" sz="1800" dirty="0">
                <a:solidFill>
                  <a:schemeClr val="tx2"/>
                </a:solidFill>
              </a:rPr>
              <a:t>periyodunun eklenmesidir. </a:t>
            </a:r>
            <a:endParaRPr lang="tr-TR" sz="1800" dirty="0" smtClean="0">
              <a:solidFill>
                <a:schemeClr val="tx2"/>
              </a:solidFill>
            </a:endParaRP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algn="l"/>
            <a:endParaRPr lang="tr-TR" sz="1800" dirty="0">
              <a:solidFill>
                <a:schemeClr val="tx2"/>
              </a:solidFill>
            </a:endParaRP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algn="l"/>
            <a:endParaRPr lang="tr-TR" sz="1800" dirty="0">
              <a:solidFill>
                <a:schemeClr val="tx2"/>
              </a:solidFill>
            </a:endParaRP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algn="l"/>
            <a:endParaRPr lang="tr-TR" sz="1800" dirty="0">
              <a:solidFill>
                <a:schemeClr val="tx2"/>
              </a:solidFill>
            </a:endParaRP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algn="l"/>
            <a:endParaRPr lang="tr-TR" sz="1800" dirty="0">
              <a:solidFill>
                <a:schemeClr val="tx2"/>
              </a:solidFill>
            </a:endParaRP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tx2"/>
                </a:solidFill>
              </a:rPr>
              <a:t>Ancak bazı durumlarda </a:t>
            </a:r>
            <a:r>
              <a:rPr lang="tr-TR" sz="1800" dirty="0">
                <a:solidFill>
                  <a:schemeClr val="tx2"/>
                </a:solidFill>
              </a:rPr>
              <a:t>dinlenme periyodunun çalışmaya </a:t>
            </a:r>
            <a:r>
              <a:rPr lang="tr-TR" sz="1800" dirty="0" smtClean="0">
                <a:solidFill>
                  <a:schemeClr val="tx2"/>
                </a:solidFill>
              </a:rPr>
              <a:t>eklenmesi mümkün </a:t>
            </a:r>
            <a:r>
              <a:rPr lang="tr-TR" sz="1800" dirty="0">
                <a:solidFill>
                  <a:schemeClr val="tx2"/>
                </a:solidFill>
              </a:rPr>
              <a:t>olmayabilir. </a:t>
            </a:r>
            <a:endParaRPr lang="tr-TR" sz="1800" dirty="0" smtClean="0">
              <a:solidFill>
                <a:schemeClr val="tx2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tr-TR" sz="1800" dirty="0" smtClean="0">
              <a:solidFill>
                <a:schemeClr val="tx2"/>
              </a:solidFill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tx2"/>
                </a:solidFill>
              </a:rPr>
              <a:t>Böyle </a:t>
            </a:r>
            <a:r>
              <a:rPr lang="tr-TR" sz="1800" dirty="0">
                <a:solidFill>
                  <a:schemeClr val="tx2"/>
                </a:solidFill>
              </a:rPr>
              <a:t>bir </a:t>
            </a:r>
            <a:r>
              <a:rPr lang="tr-TR" sz="1800" dirty="0" smtClean="0">
                <a:solidFill>
                  <a:schemeClr val="tx2"/>
                </a:solidFill>
              </a:rPr>
              <a:t>durumda direkt </a:t>
            </a:r>
            <a:r>
              <a:rPr lang="tr-TR" sz="1800" dirty="0">
                <a:solidFill>
                  <a:schemeClr val="tx2"/>
                </a:solidFill>
              </a:rPr>
              <a:t>ve artık etkilerin ayrımı, uygun işlem </a:t>
            </a:r>
            <a:r>
              <a:rPr lang="tr-TR" sz="1800" dirty="0" smtClean="0">
                <a:solidFill>
                  <a:schemeClr val="tx2"/>
                </a:solidFill>
              </a:rPr>
              <a:t>sırası izlenerek </a:t>
            </a:r>
            <a:r>
              <a:rPr lang="tr-TR" sz="1800" dirty="0">
                <a:solidFill>
                  <a:schemeClr val="tx2"/>
                </a:solidFill>
              </a:rPr>
              <a:t>yapılacak deney tasarımı ile </a:t>
            </a:r>
            <a:r>
              <a:rPr lang="tr-TR" sz="1800" dirty="0" smtClean="0">
                <a:solidFill>
                  <a:schemeClr val="tx2"/>
                </a:solidFill>
              </a:rPr>
              <a:t>sağlanabilir. </a:t>
            </a:r>
            <a:endParaRPr lang="tr-TR" sz="1800" dirty="0">
              <a:solidFill>
                <a:schemeClr val="tx2"/>
              </a:solidFill>
            </a:endParaRP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algn="l"/>
            <a:endParaRPr lang="tr-TR" sz="1800" dirty="0">
              <a:solidFill>
                <a:schemeClr val="tx2"/>
              </a:solidFill>
            </a:endParaRP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algn="l"/>
            <a:endParaRPr lang="tr-TR" sz="1800" dirty="0">
              <a:solidFill>
                <a:schemeClr val="tx2"/>
              </a:solidFill>
            </a:endParaRP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algn="l"/>
            <a:endParaRPr lang="tr-TR" sz="1800" dirty="0">
              <a:solidFill>
                <a:schemeClr val="tx2"/>
              </a:solidFill>
            </a:endParaRP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algn="l"/>
            <a:r>
              <a:rPr lang="tr-TR" sz="1800" b="1" dirty="0" smtClean="0">
                <a:solidFill>
                  <a:schemeClr val="tx2"/>
                </a:solidFill>
              </a:rPr>
              <a:t>Cross-</a:t>
            </a:r>
            <a:r>
              <a:rPr lang="tr-TR" sz="1800" b="1" dirty="0" err="1" smtClean="0">
                <a:solidFill>
                  <a:schemeClr val="tx2"/>
                </a:solidFill>
              </a:rPr>
              <a:t>Over</a:t>
            </a:r>
            <a:r>
              <a:rPr lang="tr-TR" sz="1800" b="1" dirty="0" smtClean="0">
                <a:solidFill>
                  <a:schemeClr val="tx2"/>
                </a:solidFill>
              </a:rPr>
              <a:t> Deney Tasarımı</a:t>
            </a:r>
            <a:endParaRPr lang="tr-TR" sz="1800" b="1" dirty="0">
              <a:solidFill>
                <a:schemeClr val="tx2"/>
              </a:solidFill>
            </a:endParaRP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fi-FI" sz="1800" dirty="0">
                <a:solidFill>
                  <a:schemeClr val="tx2"/>
                </a:solidFill>
              </a:rPr>
              <a:t>Sadece iki etkenin iki farklı periyottaki </a:t>
            </a:r>
            <a:r>
              <a:rPr lang="fi-FI" sz="1800" dirty="0" smtClean="0">
                <a:solidFill>
                  <a:schemeClr val="tx2"/>
                </a:solidFill>
              </a:rPr>
              <a:t>etkisinin</a:t>
            </a:r>
            <a:r>
              <a:rPr lang="tr-TR" sz="1800" dirty="0" smtClean="0">
                <a:solidFill>
                  <a:schemeClr val="tx2"/>
                </a:solidFill>
              </a:rPr>
              <a:t> (2x2</a:t>
            </a:r>
            <a:r>
              <a:rPr lang="tr-TR" sz="1800" dirty="0">
                <a:solidFill>
                  <a:schemeClr val="tx2"/>
                </a:solidFill>
              </a:rPr>
              <a:t>) araştırıldığı </a:t>
            </a:r>
            <a:r>
              <a:rPr lang="tr-TR" sz="1800" dirty="0" err="1">
                <a:solidFill>
                  <a:schemeClr val="tx2"/>
                </a:solidFill>
              </a:rPr>
              <a:t>change-over</a:t>
            </a:r>
            <a:r>
              <a:rPr lang="tr-TR" sz="1800" dirty="0">
                <a:solidFill>
                  <a:schemeClr val="tx2"/>
                </a:solidFill>
              </a:rPr>
              <a:t> tasarımı, </a:t>
            </a:r>
            <a:r>
              <a:rPr lang="tr-TR" sz="1800" dirty="0" err="1" smtClean="0">
                <a:solidFill>
                  <a:schemeClr val="tx2"/>
                </a:solidFill>
              </a:rPr>
              <a:t>cross-over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smtClean="0">
                <a:solidFill>
                  <a:schemeClr val="tx2"/>
                </a:solidFill>
              </a:rPr>
              <a:t>tasarımı </a:t>
            </a:r>
            <a:r>
              <a:rPr lang="tr-TR" sz="1800" dirty="0">
                <a:solidFill>
                  <a:schemeClr val="tx2"/>
                </a:solidFill>
              </a:rPr>
              <a:t>olarak adlandırılır. </a:t>
            </a:r>
            <a:endParaRPr lang="tr-TR" sz="18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tr-TR" sz="18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tx2"/>
                </a:solidFill>
              </a:rPr>
              <a:t>Bu </a:t>
            </a:r>
            <a:r>
              <a:rPr lang="tr-TR" sz="1800" dirty="0">
                <a:solidFill>
                  <a:schemeClr val="tx2"/>
                </a:solidFill>
              </a:rPr>
              <a:t>denemenin </a:t>
            </a:r>
            <a:r>
              <a:rPr lang="tr-TR" sz="1800" dirty="0" smtClean="0">
                <a:solidFill>
                  <a:schemeClr val="tx2"/>
                </a:solidFill>
              </a:rPr>
              <a:t>ana amacı</a:t>
            </a:r>
            <a:r>
              <a:rPr lang="tr-TR" sz="1800" dirty="0">
                <a:solidFill>
                  <a:schemeClr val="tx2"/>
                </a:solidFill>
              </a:rPr>
              <a:t>, denekler arasındaki farklılıklarla ilgili </a:t>
            </a:r>
            <a:r>
              <a:rPr lang="tr-TR" sz="1800" dirty="0" smtClean="0">
                <a:solidFill>
                  <a:schemeClr val="tx2"/>
                </a:solidFill>
              </a:rPr>
              <a:t>herhangi bir </a:t>
            </a:r>
            <a:r>
              <a:rPr lang="tr-TR" sz="1800" dirty="0">
                <a:solidFill>
                  <a:schemeClr val="tx2"/>
                </a:solidFill>
              </a:rPr>
              <a:t>etkiyi, işlem (ve periyot) etkisinden </a:t>
            </a:r>
            <a:r>
              <a:rPr lang="tr-TR" sz="1800" dirty="0" smtClean="0">
                <a:solidFill>
                  <a:schemeClr val="tx2"/>
                </a:solidFill>
              </a:rPr>
              <a:t>arındırmaktır.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tr-TR" sz="18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tx2"/>
                </a:solidFill>
              </a:rPr>
              <a:t>Eğer </a:t>
            </a:r>
            <a:r>
              <a:rPr lang="tr-TR" sz="1800" dirty="0">
                <a:solidFill>
                  <a:schemeClr val="tx2"/>
                </a:solidFill>
              </a:rPr>
              <a:t>farklı işlemleri aynı </a:t>
            </a:r>
            <a:r>
              <a:rPr lang="tr-TR" sz="1800" dirty="0" smtClean="0">
                <a:solidFill>
                  <a:schemeClr val="tx2"/>
                </a:solidFill>
              </a:rPr>
              <a:t>denekler üzerinde </a:t>
            </a:r>
            <a:r>
              <a:rPr lang="tr-TR" sz="1800" dirty="0">
                <a:solidFill>
                  <a:schemeClr val="tx2"/>
                </a:solidFill>
              </a:rPr>
              <a:t>denemek mümkün ise farklı denekler </a:t>
            </a:r>
            <a:r>
              <a:rPr lang="tr-TR" sz="1800" dirty="0" smtClean="0">
                <a:solidFill>
                  <a:schemeClr val="tx2"/>
                </a:solidFill>
              </a:rPr>
              <a:t>içeren grupları </a:t>
            </a:r>
            <a:r>
              <a:rPr lang="tr-TR" sz="1800" dirty="0">
                <a:solidFill>
                  <a:schemeClr val="tx2"/>
                </a:solidFill>
              </a:rPr>
              <a:t>kullanmak yerine aynı </a:t>
            </a:r>
            <a:r>
              <a:rPr lang="tr-TR" sz="1800" dirty="0" smtClean="0">
                <a:solidFill>
                  <a:schemeClr val="tx2"/>
                </a:solidFill>
              </a:rPr>
              <a:t>deneklerden farklı </a:t>
            </a:r>
            <a:r>
              <a:rPr lang="tr-TR" sz="1800" dirty="0">
                <a:solidFill>
                  <a:schemeClr val="tx2"/>
                </a:solidFill>
              </a:rPr>
              <a:t>periyotlarda ölçüm almak, işlem etkisi </a:t>
            </a:r>
            <a:r>
              <a:rPr lang="tr-TR" sz="1800" dirty="0" smtClean="0">
                <a:solidFill>
                  <a:schemeClr val="tx2"/>
                </a:solidFill>
              </a:rPr>
              <a:t>açısından daha </a:t>
            </a:r>
            <a:r>
              <a:rPr lang="tr-TR" sz="1800" dirty="0">
                <a:solidFill>
                  <a:schemeClr val="tx2"/>
                </a:solidFill>
              </a:rPr>
              <a:t>doğru tahminler yapmayı </a:t>
            </a:r>
            <a:r>
              <a:rPr lang="tr-TR" sz="1800" dirty="0" smtClean="0">
                <a:solidFill>
                  <a:schemeClr val="tx2"/>
                </a:solidFill>
              </a:rPr>
              <a:t>sağlamaktadır.</a:t>
            </a: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r>
              <a:rPr lang="sv-SE" sz="2000" b="1" dirty="0" smtClean="0">
                <a:solidFill>
                  <a:schemeClr val="tx2"/>
                </a:solidFill>
              </a:rPr>
              <a:t>Örneğin</a:t>
            </a:r>
            <a:r>
              <a:rPr lang="sv-SE" sz="2000" b="1" dirty="0">
                <a:solidFill>
                  <a:schemeClr val="tx2"/>
                </a:solidFill>
              </a:rPr>
              <a:t>; </a:t>
            </a:r>
            <a:endParaRPr lang="tr-TR" sz="2000" b="1" dirty="0" smtClean="0">
              <a:solidFill>
                <a:schemeClr val="tx2"/>
              </a:solidFill>
            </a:endParaRPr>
          </a:p>
          <a:p>
            <a:pPr algn="l"/>
            <a:endParaRPr lang="tr-TR" sz="2000" b="1" dirty="0" smtClean="0">
              <a:solidFill>
                <a:schemeClr val="tx2"/>
              </a:solidFill>
            </a:endParaRPr>
          </a:p>
          <a:p>
            <a:pPr algn="l"/>
            <a:r>
              <a:rPr lang="sv-SE" sz="2000" dirty="0" smtClean="0">
                <a:solidFill>
                  <a:schemeClr val="tx2"/>
                </a:solidFill>
              </a:rPr>
              <a:t>Anjina </a:t>
            </a:r>
            <a:r>
              <a:rPr lang="sv-SE" sz="2000" dirty="0">
                <a:solidFill>
                  <a:schemeClr val="tx2"/>
                </a:solidFill>
              </a:rPr>
              <a:t>pektoris tedavisinde </a:t>
            </a:r>
            <a:r>
              <a:rPr lang="sv-SE" sz="2000" dirty="0" smtClean="0">
                <a:solidFill>
                  <a:schemeClr val="tx2"/>
                </a:solidFill>
              </a:rPr>
              <a:t>kullanılan</a:t>
            </a:r>
            <a:r>
              <a:rPr lang="tr-TR" sz="2000" dirty="0" smtClean="0">
                <a:solidFill>
                  <a:schemeClr val="tx2"/>
                </a:solidFill>
              </a:rPr>
              <a:t> </a:t>
            </a:r>
            <a:r>
              <a:rPr lang="tr-TR" sz="2000" dirty="0" err="1" smtClean="0">
                <a:solidFill>
                  <a:schemeClr val="tx2"/>
                </a:solidFill>
              </a:rPr>
              <a:t>pronethalolun</a:t>
            </a:r>
            <a:r>
              <a:rPr lang="tr-TR" sz="2000" dirty="0" smtClean="0">
                <a:solidFill>
                  <a:schemeClr val="tx2"/>
                </a:solidFill>
              </a:rPr>
              <a:t> </a:t>
            </a:r>
            <a:r>
              <a:rPr lang="tr-TR" sz="2000" dirty="0">
                <a:solidFill>
                  <a:schemeClr val="tx2"/>
                </a:solidFill>
              </a:rPr>
              <a:t>(Pr) </a:t>
            </a:r>
            <a:r>
              <a:rPr lang="tr-TR" sz="2000" dirty="0" err="1">
                <a:solidFill>
                  <a:schemeClr val="tx2"/>
                </a:solidFill>
              </a:rPr>
              <a:t>plasebo</a:t>
            </a:r>
            <a:r>
              <a:rPr lang="tr-TR" sz="2000" dirty="0">
                <a:solidFill>
                  <a:schemeClr val="tx2"/>
                </a:solidFill>
              </a:rPr>
              <a:t> (P) ile </a:t>
            </a:r>
            <a:r>
              <a:rPr lang="tr-TR" sz="2000" dirty="0" smtClean="0">
                <a:solidFill>
                  <a:schemeClr val="tx2"/>
                </a:solidFill>
              </a:rPr>
              <a:t>karşılaştırılması istenmektedir</a:t>
            </a:r>
            <a:r>
              <a:rPr lang="tr-TR" sz="2000" dirty="0">
                <a:solidFill>
                  <a:schemeClr val="tx2"/>
                </a:solidFill>
              </a:rPr>
              <a:t>. Sıçanlar üzerinde </a:t>
            </a:r>
            <a:r>
              <a:rPr lang="tr-TR" sz="2000" dirty="0" smtClean="0">
                <a:solidFill>
                  <a:schemeClr val="tx2"/>
                </a:solidFill>
              </a:rPr>
              <a:t>yapıldığı </a:t>
            </a:r>
            <a:r>
              <a:rPr lang="nn-NO" sz="2000" dirty="0" smtClean="0">
                <a:solidFill>
                  <a:schemeClr val="tx2"/>
                </a:solidFill>
              </a:rPr>
              <a:t>varsayılan </a:t>
            </a:r>
            <a:r>
              <a:rPr lang="nn-NO" sz="2000" dirty="0">
                <a:solidFill>
                  <a:schemeClr val="tx2"/>
                </a:solidFill>
              </a:rPr>
              <a:t>bu denemede rasgele olarak seçilen </a:t>
            </a:r>
            <a:r>
              <a:rPr lang="nn-NO" sz="2000" dirty="0" smtClean="0">
                <a:solidFill>
                  <a:schemeClr val="tx2"/>
                </a:solidFill>
              </a:rPr>
              <a:t>10</a:t>
            </a:r>
            <a:r>
              <a:rPr lang="tr-TR" sz="2000" dirty="0" smtClean="0">
                <a:solidFill>
                  <a:schemeClr val="tx2"/>
                </a:solidFill>
              </a:rPr>
              <a:t> adet </a:t>
            </a:r>
            <a:r>
              <a:rPr lang="tr-TR" sz="2000" dirty="0">
                <a:solidFill>
                  <a:schemeClr val="tx2"/>
                </a:solidFill>
              </a:rPr>
              <a:t>sıçan, </a:t>
            </a:r>
            <a:r>
              <a:rPr lang="tr-TR" sz="2000" dirty="0" err="1">
                <a:solidFill>
                  <a:schemeClr val="tx2"/>
                </a:solidFill>
              </a:rPr>
              <a:t>plasebo</a:t>
            </a:r>
            <a:r>
              <a:rPr lang="tr-TR" sz="2000" dirty="0">
                <a:solidFill>
                  <a:schemeClr val="tx2"/>
                </a:solidFill>
              </a:rPr>
              <a:t> ve </a:t>
            </a:r>
            <a:r>
              <a:rPr lang="tr-TR" sz="2000" dirty="0" err="1">
                <a:solidFill>
                  <a:schemeClr val="tx2"/>
                </a:solidFill>
              </a:rPr>
              <a:t>pronethalol</a:t>
            </a:r>
            <a:r>
              <a:rPr lang="tr-TR" sz="2000" dirty="0">
                <a:solidFill>
                  <a:schemeClr val="tx2"/>
                </a:solidFill>
              </a:rPr>
              <a:t> grubu </a:t>
            </a:r>
            <a:r>
              <a:rPr lang="tr-TR" sz="2000" dirty="0" smtClean="0">
                <a:solidFill>
                  <a:schemeClr val="tx2"/>
                </a:solidFill>
              </a:rPr>
              <a:t>olarak ikiye </a:t>
            </a:r>
            <a:r>
              <a:rPr lang="tr-TR" sz="2000" dirty="0">
                <a:solidFill>
                  <a:schemeClr val="tx2"/>
                </a:solidFill>
              </a:rPr>
              <a:t>ayrılmıştır. Bir haftalık süreç sonrasında </a:t>
            </a:r>
            <a:r>
              <a:rPr lang="tr-TR" sz="2000" dirty="0" smtClean="0">
                <a:solidFill>
                  <a:schemeClr val="tx2"/>
                </a:solidFill>
              </a:rPr>
              <a:t>atak sayıları </a:t>
            </a:r>
            <a:r>
              <a:rPr lang="tr-TR" sz="2000" dirty="0">
                <a:solidFill>
                  <a:schemeClr val="tx2"/>
                </a:solidFill>
              </a:rPr>
              <a:t>ölçülmüş ve belirli bir dinlenme </a:t>
            </a:r>
            <a:r>
              <a:rPr lang="tr-TR" sz="2000" dirty="0" smtClean="0">
                <a:solidFill>
                  <a:schemeClr val="tx2"/>
                </a:solidFill>
              </a:rPr>
              <a:t>periyodu sonrasında </a:t>
            </a:r>
            <a:r>
              <a:rPr lang="tr-TR" sz="2000" dirty="0">
                <a:solidFill>
                  <a:schemeClr val="tx2"/>
                </a:solidFill>
              </a:rPr>
              <a:t>da </a:t>
            </a:r>
            <a:r>
              <a:rPr lang="tr-TR" sz="2000" dirty="0" err="1">
                <a:solidFill>
                  <a:schemeClr val="tx2"/>
                </a:solidFill>
              </a:rPr>
              <a:t>pronethalol</a:t>
            </a:r>
            <a:r>
              <a:rPr lang="tr-TR" sz="2000" dirty="0">
                <a:solidFill>
                  <a:schemeClr val="tx2"/>
                </a:solidFill>
              </a:rPr>
              <a:t> uygulanan gruba </a:t>
            </a:r>
            <a:r>
              <a:rPr lang="tr-TR" sz="2000" dirty="0" err="1" smtClean="0">
                <a:solidFill>
                  <a:schemeClr val="tx2"/>
                </a:solidFill>
              </a:rPr>
              <a:t>plasebo</a:t>
            </a:r>
            <a:r>
              <a:rPr lang="tr-TR" sz="2000" dirty="0" smtClean="0">
                <a:solidFill>
                  <a:schemeClr val="tx2"/>
                </a:solidFill>
              </a:rPr>
              <a:t>, </a:t>
            </a:r>
            <a:r>
              <a:rPr lang="tr-TR" sz="2000" dirty="0" err="1" smtClean="0">
                <a:solidFill>
                  <a:schemeClr val="tx2"/>
                </a:solidFill>
              </a:rPr>
              <a:t>plasebo</a:t>
            </a:r>
            <a:r>
              <a:rPr lang="tr-TR" sz="2000" dirty="0" smtClean="0">
                <a:solidFill>
                  <a:schemeClr val="tx2"/>
                </a:solidFill>
              </a:rPr>
              <a:t> </a:t>
            </a:r>
            <a:r>
              <a:rPr lang="tr-TR" sz="2000" dirty="0">
                <a:solidFill>
                  <a:schemeClr val="tx2"/>
                </a:solidFill>
              </a:rPr>
              <a:t>verilen sıçanlara da </a:t>
            </a:r>
            <a:r>
              <a:rPr lang="tr-TR" sz="2000" dirty="0" err="1">
                <a:solidFill>
                  <a:schemeClr val="tx2"/>
                </a:solidFill>
              </a:rPr>
              <a:t>pronethalol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  <a:r>
              <a:rPr lang="tr-TR" sz="2000" dirty="0" smtClean="0">
                <a:solidFill>
                  <a:schemeClr val="tx2"/>
                </a:solidFill>
              </a:rPr>
              <a:t>ilacı verilmiştir</a:t>
            </a:r>
            <a:r>
              <a:rPr lang="tr-TR" sz="2000" dirty="0">
                <a:solidFill>
                  <a:schemeClr val="tx2"/>
                </a:solidFill>
              </a:rPr>
              <a:t>. İlaç verildikten 1 hafta süre </a:t>
            </a:r>
            <a:r>
              <a:rPr lang="tr-TR" sz="2000" dirty="0" smtClean="0">
                <a:solidFill>
                  <a:schemeClr val="tx2"/>
                </a:solidFill>
              </a:rPr>
              <a:t>sonrasında her </a:t>
            </a:r>
            <a:r>
              <a:rPr lang="tr-TR" sz="2000" dirty="0">
                <a:solidFill>
                  <a:schemeClr val="tx2"/>
                </a:solidFill>
              </a:rPr>
              <a:t>iki gruptaki sıçanların atak sayıları </a:t>
            </a:r>
            <a:r>
              <a:rPr lang="tr-TR" sz="2000" dirty="0" smtClean="0">
                <a:solidFill>
                  <a:schemeClr val="tx2"/>
                </a:solidFill>
              </a:rPr>
              <a:t>kaydedilmiştir. </a:t>
            </a:r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700808"/>
            <a:ext cx="50958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784887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1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Örneğin kullanılacak </a:t>
            </a:r>
            <a:r>
              <a:rPr lang="tr-TR" sz="2000" dirty="0">
                <a:solidFill>
                  <a:schemeClr val="tx2"/>
                </a:solidFill>
              </a:rPr>
              <a:t>hayvanın </a:t>
            </a:r>
            <a:r>
              <a:rPr lang="tr-TR" sz="2000" b="1" dirty="0">
                <a:solidFill>
                  <a:schemeClr val="tx2"/>
                </a:solidFill>
              </a:rPr>
              <a:t>hangi koşullarda barındırılacağı, su ihtiyacı ve beslenmesi, besinin </a:t>
            </a:r>
            <a:r>
              <a:rPr lang="tr-TR" sz="2000" b="1" dirty="0" smtClean="0">
                <a:solidFill>
                  <a:schemeClr val="tx2"/>
                </a:solidFill>
              </a:rPr>
              <a:t>içeriği</a:t>
            </a:r>
            <a:r>
              <a:rPr lang="tr-TR" sz="2000" b="1" dirty="0">
                <a:solidFill>
                  <a:schemeClr val="tx2"/>
                </a:solidFill>
              </a:rPr>
              <a:t>, cinsi, miktarı, verilme şekli ve sıklığı </a:t>
            </a:r>
            <a:r>
              <a:rPr lang="tr-TR" sz="2000" dirty="0">
                <a:solidFill>
                  <a:schemeClr val="tx2"/>
                </a:solidFill>
              </a:rPr>
              <a:t>gibi konular kullanılacak deney hayvanının cinsine göre önceden planlanmalıdır.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Bunların </a:t>
            </a:r>
            <a:r>
              <a:rPr lang="tr-TR" sz="2000" b="1" dirty="0">
                <a:solidFill>
                  <a:schemeClr val="tx2"/>
                </a:solidFill>
              </a:rPr>
              <a:t>standardize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  <a:r>
              <a:rPr lang="tr-TR" sz="2000" dirty="0" smtClean="0">
                <a:solidFill>
                  <a:schemeClr val="tx2"/>
                </a:solidFill>
              </a:rPr>
              <a:t>edilmesi, </a:t>
            </a:r>
            <a:r>
              <a:rPr lang="tr-TR" sz="2000" dirty="0">
                <a:solidFill>
                  <a:schemeClr val="tx2"/>
                </a:solidFill>
              </a:rPr>
              <a:t>deney </a:t>
            </a:r>
            <a:r>
              <a:rPr lang="tr-TR" sz="2000" dirty="0" smtClean="0">
                <a:solidFill>
                  <a:schemeClr val="tx2"/>
                </a:solidFill>
              </a:rPr>
              <a:t>sonuçlarının </a:t>
            </a:r>
            <a:r>
              <a:rPr lang="tr-TR" sz="2000" dirty="0">
                <a:solidFill>
                  <a:schemeClr val="tx2"/>
                </a:solidFill>
              </a:rPr>
              <a:t>etkilenmesini en aza indirecektir.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Autofit/>
          </a:bodyPr>
          <a:lstStyle/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r>
              <a:rPr lang="tr-TR" sz="2000" b="1" dirty="0" smtClean="0">
                <a:solidFill>
                  <a:schemeClr val="tx2"/>
                </a:solidFill>
              </a:rPr>
              <a:t>Tasarımın </a:t>
            </a:r>
            <a:r>
              <a:rPr lang="tr-TR" sz="2000" b="1" dirty="0">
                <a:solidFill>
                  <a:schemeClr val="tx2"/>
                </a:solidFill>
              </a:rPr>
              <a:t>kullanım alanı ve </a:t>
            </a:r>
            <a:r>
              <a:rPr lang="tr-TR" sz="2000" b="1" dirty="0" smtClean="0">
                <a:solidFill>
                  <a:schemeClr val="tx2"/>
                </a:solidFill>
              </a:rPr>
              <a:t>avantajları 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Biyolojik </a:t>
            </a:r>
            <a:r>
              <a:rPr lang="tr-TR" sz="2000" dirty="0">
                <a:solidFill>
                  <a:schemeClr val="tx2"/>
                </a:solidFill>
              </a:rPr>
              <a:t>deneylerde ve </a:t>
            </a:r>
            <a:r>
              <a:rPr lang="tr-TR" sz="2000" dirty="0" err="1" smtClean="0">
                <a:solidFill>
                  <a:schemeClr val="tx2"/>
                </a:solidFill>
              </a:rPr>
              <a:t>Biyo-yararlanım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  <a:r>
              <a:rPr lang="tr-TR" sz="2000" dirty="0" smtClean="0">
                <a:solidFill>
                  <a:schemeClr val="tx2"/>
                </a:solidFill>
              </a:rPr>
              <a:t>(</a:t>
            </a:r>
            <a:r>
              <a:rPr lang="tr-TR" sz="2000" dirty="0" err="1" smtClean="0">
                <a:solidFill>
                  <a:schemeClr val="tx2"/>
                </a:solidFill>
              </a:rPr>
              <a:t>Bio-availability</a:t>
            </a:r>
            <a:r>
              <a:rPr lang="tr-TR" sz="2000" dirty="0">
                <a:solidFill>
                  <a:schemeClr val="tx2"/>
                </a:solidFill>
              </a:rPr>
              <a:t>) çalışmalarında aynı deneğin </a:t>
            </a:r>
            <a:r>
              <a:rPr lang="tr-TR" sz="2000" dirty="0" smtClean="0">
                <a:solidFill>
                  <a:schemeClr val="tx2"/>
                </a:solidFill>
              </a:rPr>
              <a:t>farklı ölçümleri </a:t>
            </a:r>
            <a:r>
              <a:rPr lang="tr-TR" sz="2000" dirty="0">
                <a:solidFill>
                  <a:schemeClr val="tx2"/>
                </a:solidFill>
              </a:rPr>
              <a:t>arasındaki değişkenliği ortaya </a:t>
            </a:r>
            <a:r>
              <a:rPr lang="tr-TR" sz="2000" dirty="0" smtClean="0">
                <a:solidFill>
                  <a:schemeClr val="tx2"/>
                </a:solidFill>
              </a:rPr>
              <a:t>çıkarmak için </a:t>
            </a:r>
            <a:r>
              <a:rPr lang="tr-TR" sz="2000" dirty="0">
                <a:solidFill>
                  <a:schemeClr val="tx2"/>
                </a:solidFill>
              </a:rPr>
              <a:t>en çok kullanılan </a:t>
            </a:r>
            <a:r>
              <a:rPr lang="tr-TR" sz="2000" dirty="0" smtClean="0">
                <a:solidFill>
                  <a:schemeClr val="tx2"/>
                </a:solidFill>
              </a:rPr>
              <a:t>tasarımdır. 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İşlem </a:t>
            </a:r>
            <a:r>
              <a:rPr lang="tr-TR" sz="2000" dirty="0">
                <a:solidFill>
                  <a:schemeClr val="tx2"/>
                </a:solidFill>
              </a:rPr>
              <a:t>sayısı az </a:t>
            </a:r>
            <a:r>
              <a:rPr lang="tr-TR" sz="2000" dirty="0" smtClean="0">
                <a:solidFill>
                  <a:schemeClr val="tx2"/>
                </a:solidFill>
              </a:rPr>
              <a:t>olduğundan diğer tasarımlara </a:t>
            </a:r>
            <a:r>
              <a:rPr lang="tr-TR" sz="2000" dirty="0">
                <a:solidFill>
                  <a:schemeClr val="tx2"/>
                </a:solidFill>
              </a:rPr>
              <a:t>göre daha </a:t>
            </a:r>
            <a:r>
              <a:rPr lang="tr-TR" sz="2000" dirty="0" smtClean="0">
                <a:solidFill>
                  <a:schemeClr val="tx2"/>
                </a:solidFill>
              </a:rPr>
              <a:t>uygundur. Paralel </a:t>
            </a:r>
            <a:r>
              <a:rPr lang="tr-TR" sz="2000" dirty="0">
                <a:solidFill>
                  <a:schemeClr val="tx2"/>
                </a:solidFill>
              </a:rPr>
              <a:t>grup tasarımı (aynı anda </a:t>
            </a:r>
            <a:r>
              <a:rPr lang="tr-TR" sz="2000" dirty="0" smtClean="0">
                <a:solidFill>
                  <a:schemeClr val="tx2"/>
                </a:solidFill>
              </a:rPr>
              <a:t>oluşturulan farklı </a:t>
            </a:r>
            <a:r>
              <a:rPr lang="tr-TR" sz="2000" dirty="0">
                <a:solidFill>
                  <a:schemeClr val="tx2"/>
                </a:solidFill>
              </a:rPr>
              <a:t>denekler içeren benzer özellikli gruplar) </a:t>
            </a:r>
            <a:r>
              <a:rPr lang="tr-TR" sz="2000" dirty="0" smtClean="0">
                <a:solidFill>
                  <a:schemeClr val="tx2"/>
                </a:solidFill>
              </a:rPr>
              <a:t>için </a:t>
            </a:r>
            <a:r>
              <a:rPr lang="nn-NO" sz="2000" dirty="0" smtClean="0">
                <a:solidFill>
                  <a:schemeClr val="tx2"/>
                </a:solidFill>
              </a:rPr>
              <a:t>gerekli </a:t>
            </a:r>
            <a:r>
              <a:rPr lang="nn-NO" sz="2000" dirty="0">
                <a:solidFill>
                  <a:schemeClr val="tx2"/>
                </a:solidFill>
              </a:rPr>
              <a:t>denek sayısının yarısından da az denek </a:t>
            </a:r>
            <a:r>
              <a:rPr lang="nn-NO" sz="2000" dirty="0" smtClean="0">
                <a:solidFill>
                  <a:schemeClr val="tx2"/>
                </a:solidFill>
              </a:rPr>
              <a:t>ile</a:t>
            </a:r>
            <a:r>
              <a:rPr lang="tr-TR" sz="2000" dirty="0" smtClean="0">
                <a:solidFill>
                  <a:schemeClr val="tx2"/>
                </a:solidFill>
              </a:rPr>
              <a:t> çalışılabilir. 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Her </a:t>
            </a:r>
            <a:r>
              <a:rPr lang="tr-TR" sz="2000" dirty="0">
                <a:solidFill>
                  <a:schemeClr val="tx2"/>
                </a:solidFill>
              </a:rPr>
              <a:t>bir deneğin kendi kontrolü </a:t>
            </a:r>
            <a:r>
              <a:rPr lang="tr-TR" sz="2000" dirty="0" smtClean="0">
                <a:solidFill>
                  <a:schemeClr val="tx2"/>
                </a:solidFill>
              </a:rPr>
              <a:t>olması model </a:t>
            </a:r>
            <a:r>
              <a:rPr lang="tr-TR" sz="2000" dirty="0">
                <a:solidFill>
                  <a:schemeClr val="tx2"/>
                </a:solidFill>
              </a:rPr>
              <a:t>hatasını </a:t>
            </a:r>
            <a:r>
              <a:rPr lang="tr-TR" sz="2000" dirty="0" smtClean="0">
                <a:solidFill>
                  <a:schemeClr val="tx2"/>
                </a:solidFill>
              </a:rPr>
              <a:t>azaltır. İşlemlerin </a:t>
            </a:r>
            <a:r>
              <a:rPr lang="tr-TR" sz="2000" dirty="0">
                <a:solidFill>
                  <a:schemeClr val="tx2"/>
                </a:solidFill>
              </a:rPr>
              <a:t>taşıyıcı ya da artık etkileri söz </a:t>
            </a:r>
            <a:r>
              <a:rPr lang="tr-TR" sz="2000" dirty="0" smtClean="0">
                <a:solidFill>
                  <a:schemeClr val="tx2"/>
                </a:solidFill>
              </a:rPr>
              <a:t>konusu olduğunda </a:t>
            </a:r>
            <a:r>
              <a:rPr lang="tr-TR" sz="2000" dirty="0">
                <a:solidFill>
                  <a:schemeClr val="tx2"/>
                </a:solidFill>
              </a:rPr>
              <a:t>kullanılması avantajlıdır.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Verilen iki </a:t>
            </a:r>
            <a:r>
              <a:rPr lang="tr-TR" sz="2000" dirty="0">
                <a:solidFill>
                  <a:schemeClr val="tx2"/>
                </a:solidFill>
              </a:rPr>
              <a:t>işlem arasında arındırma periyodu </a:t>
            </a:r>
            <a:r>
              <a:rPr lang="tr-TR" sz="2000" dirty="0" smtClean="0">
                <a:solidFill>
                  <a:schemeClr val="tx2"/>
                </a:solidFill>
              </a:rPr>
              <a:t>yardımıyla işlemlerin </a:t>
            </a:r>
            <a:r>
              <a:rPr lang="tr-TR" sz="2000" dirty="0">
                <a:solidFill>
                  <a:schemeClr val="tx2"/>
                </a:solidFill>
              </a:rPr>
              <a:t>direkt etkilerini ölçebilme </a:t>
            </a:r>
            <a:r>
              <a:rPr lang="tr-TR" sz="2000" dirty="0" smtClean="0">
                <a:solidFill>
                  <a:schemeClr val="tx2"/>
                </a:solidFill>
              </a:rPr>
              <a:t>yeteneğine sahiptir. Bu </a:t>
            </a:r>
            <a:r>
              <a:rPr lang="tr-TR" sz="2000" dirty="0">
                <a:solidFill>
                  <a:schemeClr val="tx2"/>
                </a:solidFill>
              </a:rPr>
              <a:t>tasarımda davranış özellikleri gibi çok </a:t>
            </a:r>
            <a:r>
              <a:rPr lang="tr-TR" sz="2000" dirty="0" smtClean="0">
                <a:solidFill>
                  <a:schemeClr val="tx2"/>
                </a:solidFill>
              </a:rPr>
              <a:t>sayıda </a:t>
            </a:r>
            <a:r>
              <a:rPr lang="tr-TR" sz="2000" dirty="0" err="1" smtClean="0">
                <a:solidFill>
                  <a:schemeClr val="tx2"/>
                </a:solidFill>
              </a:rPr>
              <a:t>subjektif</a:t>
            </a:r>
            <a:r>
              <a:rPr lang="tr-TR" sz="2000" dirty="0" smtClean="0">
                <a:solidFill>
                  <a:schemeClr val="tx2"/>
                </a:solidFill>
              </a:rPr>
              <a:t> </a:t>
            </a:r>
            <a:r>
              <a:rPr lang="tr-TR" sz="2000" dirty="0">
                <a:solidFill>
                  <a:schemeClr val="tx2"/>
                </a:solidFill>
              </a:rPr>
              <a:t>değişken </a:t>
            </a:r>
            <a:r>
              <a:rPr lang="tr-TR" sz="2000" dirty="0" smtClean="0">
                <a:solidFill>
                  <a:schemeClr val="tx2"/>
                </a:solidFill>
              </a:rPr>
              <a:t>kullanılabilir.</a:t>
            </a: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Autofit/>
          </a:bodyPr>
          <a:lstStyle/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r>
              <a:rPr lang="tr-TR" sz="2000" b="1" dirty="0" smtClean="0">
                <a:solidFill>
                  <a:schemeClr val="tx2"/>
                </a:solidFill>
              </a:rPr>
              <a:t>Tasarımın dezavantajları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İşlemlerin </a:t>
            </a:r>
            <a:r>
              <a:rPr lang="tr-TR" sz="2000" dirty="0">
                <a:solidFill>
                  <a:schemeClr val="tx2"/>
                </a:solidFill>
              </a:rPr>
              <a:t>taşıyıcı etkilerini doğru </a:t>
            </a:r>
            <a:r>
              <a:rPr lang="tr-TR" sz="2000" dirty="0" smtClean="0">
                <a:solidFill>
                  <a:schemeClr val="tx2"/>
                </a:solidFill>
              </a:rPr>
              <a:t>analiz etmek </a:t>
            </a:r>
            <a:r>
              <a:rPr lang="tr-TR" sz="2000" dirty="0">
                <a:solidFill>
                  <a:schemeClr val="tx2"/>
                </a:solidFill>
              </a:rPr>
              <a:t>için optimum </a:t>
            </a:r>
            <a:r>
              <a:rPr lang="tr-TR" sz="2000" dirty="0" smtClean="0">
                <a:solidFill>
                  <a:schemeClr val="tx2"/>
                </a:solidFill>
              </a:rPr>
              <a:t>arınma periyodunun seçilemeyebilir veya </a:t>
            </a:r>
            <a:r>
              <a:rPr lang="tr-TR" sz="2000" dirty="0">
                <a:solidFill>
                  <a:schemeClr val="tx2"/>
                </a:solidFill>
              </a:rPr>
              <a:t>dinlenme periyodu sonunda </a:t>
            </a:r>
            <a:r>
              <a:rPr lang="tr-TR" sz="2000" dirty="0" smtClean="0">
                <a:solidFill>
                  <a:schemeClr val="tx2"/>
                </a:solidFill>
              </a:rPr>
              <a:t>deneklerin başlangıç </a:t>
            </a:r>
            <a:r>
              <a:rPr lang="tr-TR" sz="2000" dirty="0">
                <a:solidFill>
                  <a:schemeClr val="tx2"/>
                </a:solidFill>
              </a:rPr>
              <a:t>koşullarına ulaşması </a:t>
            </a:r>
            <a:r>
              <a:rPr lang="tr-TR" sz="2000" dirty="0" smtClean="0">
                <a:solidFill>
                  <a:schemeClr val="tx2"/>
                </a:solidFill>
              </a:rPr>
              <a:t>mümkün olmayabilir.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Deneyin </a:t>
            </a:r>
            <a:r>
              <a:rPr lang="tr-TR" sz="2000" dirty="0">
                <a:solidFill>
                  <a:schemeClr val="tx2"/>
                </a:solidFill>
              </a:rPr>
              <a:t>tamamlanması uzun zaman </a:t>
            </a:r>
            <a:r>
              <a:rPr lang="tr-TR" sz="2000" dirty="0" smtClean="0">
                <a:solidFill>
                  <a:schemeClr val="tx2"/>
                </a:solidFill>
              </a:rPr>
              <a:t>alabilir. Bu </a:t>
            </a:r>
            <a:r>
              <a:rPr lang="tr-TR" sz="2000" dirty="0">
                <a:solidFill>
                  <a:schemeClr val="tx2"/>
                </a:solidFill>
              </a:rPr>
              <a:t>durum yaş veya cinsi olgunluk gibi </a:t>
            </a:r>
            <a:r>
              <a:rPr lang="tr-TR" sz="2000" dirty="0" smtClean="0">
                <a:solidFill>
                  <a:schemeClr val="tx2"/>
                </a:solidFill>
              </a:rPr>
              <a:t>denekte fizyolojik </a:t>
            </a:r>
            <a:r>
              <a:rPr lang="tr-TR" sz="2000" dirty="0">
                <a:solidFill>
                  <a:schemeClr val="tx2"/>
                </a:solidFill>
              </a:rPr>
              <a:t>değişimlere neden </a:t>
            </a:r>
            <a:r>
              <a:rPr lang="tr-TR" sz="2000" dirty="0" smtClean="0">
                <a:solidFill>
                  <a:schemeClr val="tx2"/>
                </a:solidFill>
              </a:rPr>
              <a:t>olabilir.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sv-SE" sz="2000" dirty="0" smtClean="0">
                <a:solidFill>
                  <a:schemeClr val="tx2"/>
                </a:solidFill>
              </a:rPr>
              <a:t>Çalışmadan </a:t>
            </a:r>
            <a:r>
              <a:rPr lang="sv-SE" sz="2000" dirty="0">
                <a:solidFill>
                  <a:schemeClr val="tx2"/>
                </a:solidFill>
              </a:rPr>
              <a:t>deneğin düşmesi (drop-out) </a:t>
            </a:r>
            <a:r>
              <a:rPr lang="sv-SE" sz="2000" dirty="0" smtClean="0">
                <a:solidFill>
                  <a:schemeClr val="tx2"/>
                </a:solidFill>
              </a:rPr>
              <a:t>durumuna</a:t>
            </a:r>
            <a:r>
              <a:rPr lang="tr-TR" sz="2000" dirty="0" smtClean="0">
                <a:solidFill>
                  <a:schemeClr val="tx2"/>
                </a:solidFill>
              </a:rPr>
              <a:t> duyarlıdır. Denek </a:t>
            </a:r>
            <a:r>
              <a:rPr lang="tr-TR" sz="2000" dirty="0">
                <a:solidFill>
                  <a:schemeClr val="tx2"/>
                </a:solidFill>
              </a:rPr>
              <a:t>üzerinde geçici etkiye sahip </a:t>
            </a:r>
            <a:r>
              <a:rPr lang="tr-TR" sz="2000" dirty="0" smtClean="0">
                <a:solidFill>
                  <a:schemeClr val="tx2"/>
                </a:solidFill>
              </a:rPr>
              <a:t>olan prosedürler </a:t>
            </a:r>
            <a:r>
              <a:rPr lang="tr-TR" sz="2000" dirty="0">
                <a:solidFill>
                  <a:schemeClr val="tx2"/>
                </a:solidFill>
              </a:rPr>
              <a:t>ve uzun süre </a:t>
            </a:r>
            <a:r>
              <a:rPr lang="tr-TR" sz="2000" dirty="0" err="1">
                <a:solidFill>
                  <a:schemeClr val="tx2"/>
                </a:solidFill>
              </a:rPr>
              <a:t>run</a:t>
            </a:r>
            <a:r>
              <a:rPr lang="tr-TR" sz="2000" dirty="0">
                <a:solidFill>
                  <a:schemeClr val="tx2"/>
                </a:solidFill>
              </a:rPr>
              <a:t>-in periyotta (</a:t>
            </a:r>
            <a:r>
              <a:rPr lang="tr-TR" sz="2000" dirty="0" smtClean="0">
                <a:solidFill>
                  <a:schemeClr val="tx2"/>
                </a:solidFill>
              </a:rPr>
              <a:t>işlemsiz periyot</a:t>
            </a:r>
            <a:r>
              <a:rPr lang="tr-TR" sz="2000" dirty="0">
                <a:solidFill>
                  <a:schemeClr val="tx2"/>
                </a:solidFill>
              </a:rPr>
              <a:t>) kalan denekler için uygun </a:t>
            </a:r>
            <a:r>
              <a:rPr lang="tr-TR" sz="2000" dirty="0" smtClean="0">
                <a:solidFill>
                  <a:schemeClr val="tx2"/>
                </a:solidFill>
              </a:rPr>
              <a:t>olmayabilir. </a:t>
            </a: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r>
              <a:rPr lang="tr-TR" sz="2000" b="1" dirty="0" err="1">
                <a:solidFill>
                  <a:schemeClr val="tx2"/>
                </a:solidFill>
              </a:rPr>
              <a:t>Switchback</a:t>
            </a:r>
            <a:r>
              <a:rPr lang="tr-TR" sz="2000" b="1" dirty="0">
                <a:solidFill>
                  <a:schemeClr val="tx2"/>
                </a:solidFill>
              </a:rPr>
              <a:t> </a:t>
            </a:r>
            <a:r>
              <a:rPr lang="tr-TR" sz="2000" b="1" dirty="0" smtClean="0">
                <a:solidFill>
                  <a:schemeClr val="tx2"/>
                </a:solidFill>
              </a:rPr>
              <a:t>Deney Tasarımı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chemeClr val="tx2"/>
                </a:solidFill>
              </a:rPr>
              <a:t>Switchback</a:t>
            </a:r>
            <a:r>
              <a:rPr lang="tr-TR" sz="2000" dirty="0" smtClean="0">
                <a:solidFill>
                  <a:schemeClr val="tx2"/>
                </a:solidFill>
              </a:rPr>
              <a:t> </a:t>
            </a:r>
            <a:r>
              <a:rPr lang="tr-TR" sz="2000" dirty="0">
                <a:solidFill>
                  <a:schemeClr val="tx2"/>
                </a:solidFill>
              </a:rPr>
              <a:t>tasarımı, </a:t>
            </a:r>
            <a:r>
              <a:rPr lang="tr-TR" sz="2000" dirty="0" err="1">
                <a:solidFill>
                  <a:schemeClr val="tx2"/>
                </a:solidFill>
              </a:rPr>
              <a:t>latin</a:t>
            </a:r>
            <a:r>
              <a:rPr lang="tr-TR" sz="2000" dirty="0">
                <a:solidFill>
                  <a:schemeClr val="tx2"/>
                </a:solidFill>
              </a:rPr>
              <a:t> kare tasarımı ile </a:t>
            </a:r>
            <a:r>
              <a:rPr lang="tr-TR" sz="2000" dirty="0" smtClean="0">
                <a:solidFill>
                  <a:schemeClr val="tx2"/>
                </a:solidFill>
              </a:rPr>
              <a:t>ilişkili bir </a:t>
            </a:r>
            <a:r>
              <a:rPr lang="tr-TR" sz="2000" dirty="0">
                <a:solidFill>
                  <a:schemeClr val="tx2"/>
                </a:solidFill>
              </a:rPr>
              <a:t>tasarımdır.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Satır </a:t>
            </a:r>
            <a:r>
              <a:rPr lang="tr-TR" sz="2000" dirty="0" smtClean="0">
                <a:solidFill>
                  <a:schemeClr val="tx2"/>
                </a:solidFill>
              </a:rPr>
              <a:t>sayısı da çoğunlukla 3 ya da 4’tür ve işlem sayısıyla ilişkili değildir. Bu tasarımın amacı, satır ve sütun farklılıklarını ve satır sütun etkileşimini kontrol etmektir.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3 </a:t>
            </a:r>
            <a:r>
              <a:rPr lang="tr-TR" sz="2000" dirty="0">
                <a:solidFill>
                  <a:schemeClr val="tx2"/>
                </a:solidFill>
              </a:rPr>
              <a:t>satırın </a:t>
            </a:r>
            <a:r>
              <a:rPr lang="tr-TR" sz="2000" dirty="0" smtClean="0">
                <a:solidFill>
                  <a:schemeClr val="tx2"/>
                </a:solidFill>
              </a:rPr>
              <a:t>yer aldığı </a:t>
            </a:r>
            <a:r>
              <a:rPr lang="tr-TR" sz="2000" dirty="0">
                <a:solidFill>
                  <a:schemeClr val="tx2"/>
                </a:solidFill>
              </a:rPr>
              <a:t>bir deneyde sütunlar, satırlar boyunca </a:t>
            </a:r>
            <a:r>
              <a:rPr lang="tr-TR" sz="2000" dirty="0" smtClean="0">
                <a:solidFill>
                  <a:schemeClr val="tx2"/>
                </a:solidFill>
              </a:rPr>
              <a:t>elde edilen </a:t>
            </a:r>
            <a:r>
              <a:rPr lang="tr-TR" sz="2000" dirty="0">
                <a:solidFill>
                  <a:schemeClr val="tx2"/>
                </a:solidFill>
              </a:rPr>
              <a:t>doğrusal değişimler açısından </a:t>
            </a:r>
            <a:r>
              <a:rPr lang="tr-TR" sz="2000" dirty="0" smtClean="0">
                <a:solidFill>
                  <a:schemeClr val="tx2"/>
                </a:solidFill>
              </a:rPr>
              <a:t>incelenirken, 4 </a:t>
            </a:r>
            <a:r>
              <a:rPr lang="tr-TR" sz="2000" dirty="0">
                <a:solidFill>
                  <a:schemeClr val="tx2"/>
                </a:solidFill>
              </a:rPr>
              <a:t>satırın kullanıldığı bir denemede de sütunlar, </a:t>
            </a:r>
            <a:r>
              <a:rPr lang="tr-TR" sz="2000" dirty="0" smtClean="0">
                <a:solidFill>
                  <a:schemeClr val="tx2"/>
                </a:solidFill>
              </a:rPr>
              <a:t>bu sefer </a:t>
            </a:r>
            <a:r>
              <a:rPr lang="tr-TR" sz="2000" dirty="0" err="1">
                <a:solidFill>
                  <a:schemeClr val="tx2"/>
                </a:solidFill>
              </a:rPr>
              <a:t>karesel</a:t>
            </a:r>
            <a:r>
              <a:rPr lang="tr-TR" sz="2000" dirty="0">
                <a:solidFill>
                  <a:schemeClr val="tx2"/>
                </a:solidFill>
              </a:rPr>
              <a:t> değişimler açısından (her bir </a:t>
            </a:r>
            <a:r>
              <a:rPr lang="tr-TR" sz="2000" dirty="0" smtClean="0">
                <a:solidFill>
                  <a:schemeClr val="tx2"/>
                </a:solidFill>
              </a:rPr>
              <a:t>satır içinde</a:t>
            </a:r>
            <a:r>
              <a:rPr lang="tr-TR" sz="2000" dirty="0">
                <a:solidFill>
                  <a:schemeClr val="tx2"/>
                </a:solidFill>
              </a:rPr>
              <a:t>) farklı olup olmadıkları </a:t>
            </a:r>
            <a:r>
              <a:rPr lang="tr-TR" sz="2000" dirty="0" smtClean="0">
                <a:solidFill>
                  <a:schemeClr val="tx2"/>
                </a:solidFill>
              </a:rPr>
              <a:t>incelenir.</a:t>
            </a: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Autofit/>
          </a:bodyPr>
          <a:lstStyle/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algn="l"/>
            <a:r>
              <a:rPr lang="tr-TR" sz="1800" b="1" dirty="0" smtClean="0">
                <a:solidFill>
                  <a:schemeClr val="tx2"/>
                </a:solidFill>
              </a:rPr>
              <a:t>Örneğin</a:t>
            </a:r>
            <a:r>
              <a:rPr lang="tr-TR" sz="1800" b="1" dirty="0">
                <a:solidFill>
                  <a:schemeClr val="tx2"/>
                </a:solidFill>
              </a:rPr>
              <a:t>; </a:t>
            </a:r>
            <a:endParaRPr lang="tr-TR" sz="1800" b="1" dirty="0" smtClean="0">
              <a:solidFill>
                <a:schemeClr val="tx2"/>
              </a:solidFill>
            </a:endParaRPr>
          </a:p>
          <a:p>
            <a:pPr algn="l"/>
            <a:endParaRPr lang="tr-TR" sz="18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tx2"/>
                </a:solidFill>
              </a:rPr>
              <a:t>Üç </a:t>
            </a:r>
            <a:r>
              <a:rPr lang="tr-TR" sz="1800" dirty="0">
                <a:solidFill>
                  <a:schemeClr val="tx2"/>
                </a:solidFill>
              </a:rPr>
              <a:t>farklı diyetin etkisi önce </a:t>
            </a:r>
            <a:r>
              <a:rPr lang="tr-TR" sz="1800" dirty="0" smtClean="0">
                <a:solidFill>
                  <a:schemeClr val="tx2"/>
                </a:solidFill>
              </a:rPr>
              <a:t>laboratuvar hayvanları </a:t>
            </a:r>
            <a:r>
              <a:rPr lang="tr-TR" sz="1800" dirty="0">
                <a:solidFill>
                  <a:schemeClr val="tx2"/>
                </a:solidFill>
              </a:rPr>
              <a:t>üzerinde denenmek istensin. </a:t>
            </a:r>
            <a:r>
              <a:rPr lang="tr-TR" sz="1800" dirty="0" smtClean="0">
                <a:solidFill>
                  <a:schemeClr val="tx2"/>
                </a:solidFill>
              </a:rPr>
              <a:t>Bu </a:t>
            </a:r>
            <a:r>
              <a:rPr lang="sv-SE" sz="1800" dirty="0" smtClean="0">
                <a:solidFill>
                  <a:schemeClr val="tx2"/>
                </a:solidFill>
              </a:rPr>
              <a:t>amaçla </a:t>
            </a:r>
            <a:r>
              <a:rPr lang="sv-SE" sz="1800" dirty="0">
                <a:solidFill>
                  <a:schemeClr val="tx2"/>
                </a:solidFill>
              </a:rPr>
              <a:t>6 tane tavşan seçilsin ve diyetin total </a:t>
            </a:r>
            <a:r>
              <a:rPr lang="sv-SE" sz="1800" dirty="0" smtClean="0">
                <a:solidFill>
                  <a:schemeClr val="tx2"/>
                </a:solidFill>
              </a:rPr>
              <a:t>kolesterol</a:t>
            </a:r>
            <a:r>
              <a:rPr lang="tr-TR" sz="1800" dirty="0" smtClean="0">
                <a:solidFill>
                  <a:schemeClr val="tx2"/>
                </a:solidFill>
              </a:rPr>
              <a:t> üzerine </a:t>
            </a:r>
            <a:r>
              <a:rPr lang="tr-TR" sz="1800" dirty="0">
                <a:solidFill>
                  <a:schemeClr val="tx2"/>
                </a:solidFill>
              </a:rPr>
              <a:t>etkisi araştırılsın. Her bir </a:t>
            </a:r>
            <a:r>
              <a:rPr lang="tr-TR" sz="1800" dirty="0" smtClean="0">
                <a:solidFill>
                  <a:schemeClr val="tx2"/>
                </a:solidFill>
              </a:rPr>
              <a:t>tavşan genetik </a:t>
            </a:r>
            <a:r>
              <a:rPr lang="tr-TR" sz="1800" dirty="0">
                <a:solidFill>
                  <a:schemeClr val="tx2"/>
                </a:solidFill>
              </a:rPr>
              <a:t>yapısının getirdiği farklılıklar </a:t>
            </a:r>
            <a:r>
              <a:rPr lang="tr-TR" sz="1800" dirty="0" smtClean="0">
                <a:solidFill>
                  <a:schemeClr val="tx2"/>
                </a:solidFill>
              </a:rPr>
              <a:t>nedeniyle diyete </a:t>
            </a:r>
            <a:r>
              <a:rPr lang="tr-TR" sz="1800" dirty="0">
                <a:solidFill>
                  <a:schemeClr val="tx2"/>
                </a:solidFill>
              </a:rPr>
              <a:t>karşı aynı tepkiyi vermeyebilir. 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tr-TR" sz="18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tx2"/>
                </a:solidFill>
              </a:rPr>
              <a:t>Aynı tavşan </a:t>
            </a:r>
            <a:r>
              <a:rPr lang="de-DE" sz="1800" dirty="0" err="1" smtClean="0">
                <a:solidFill>
                  <a:schemeClr val="tx2"/>
                </a:solidFill>
              </a:rPr>
              <a:t>üzerinde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dirty="0" err="1">
                <a:solidFill>
                  <a:schemeClr val="tx2"/>
                </a:solidFill>
              </a:rPr>
              <a:t>bütün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err="1">
                <a:solidFill>
                  <a:schemeClr val="tx2"/>
                </a:solidFill>
              </a:rPr>
              <a:t>periyotlarda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err="1">
                <a:solidFill>
                  <a:schemeClr val="tx2"/>
                </a:solidFill>
              </a:rPr>
              <a:t>diyetlerin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etkisi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smtClean="0">
                <a:solidFill>
                  <a:schemeClr val="tx2"/>
                </a:solidFill>
              </a:rPr>
              <a:t>incelenecektir</a:t>
            </a:r>
            <a:r>
              <a:rPr lang="tr-TR" sz="1800" dirty="0">
                <a:solidFill>
                  <a:schemeClr val="tx2"/>
                </a:solidFill>
              </a:rPr>
              <a:t>. Böylece zaman periyotları </a:t>
            </a:r>
            <a:r>
              <a:rPr lang="tr-TR" sz="1800" dirty="0" smtClean="0">
                <a:solidFill>
                  <a:schemeClr val="tx2"/>
                </a:solidFill>
              </a:rPr>
              <a:t>blok olarak </a:t>
            </a:r>
            <a:r>
              <a:rPr lang="tr-TR" sz="1800" dirty="0">
                <a:solidFill>
                  <a:schemeClr val="tx2"/>
                </a:solidFill>
              </a:rPr>
              <a:t>kabul edilmiş olacaktır. Tavşanlar </a:t>
            </a:r>
            <a:r>
              <a:rPr lang="tr-TR" sz="1800" dirty="0" smtClean="0">
                <a:solidFill>
                  <a:schemeClr val="tx2"/>
                </a:solidFill>
              </a:rPr>
              <a:t>sütunlara, periyotlar </a:t>
            </a:r>
            <a:r>
              <a:rPr lang="tr-TR" sz="1800" dirty="0">
                <a:solidFill>
                  <a:schemeClr val="tx2"/>
                </a:solidFill>
              </a:rPr>
              <a:t>ise satırlara </a:t>
            </a:r>
            <a:r>
              <a:rPr lang="tr-TR" sz="1800" dirty="0" smtClean="0">
                <a:solidFill>
                  <a:schemeClr val="tx2"/>
                </a:solidFill>
              </a:rPr>
              <a:t>yerleştirilecektir. Sütunlar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smtClean="0">
                <a:solidFill>
                  <a:schemeClr val="tx2"/>
                </a:solidFill>
              </a:rPr>
              <a:t>arasındaki </a:t>
            </a:r>
            <a:r>
              <a:rPr lang="tr-TR" sz="1800" dirty="0">
                <a:solidFill>
                  <a:schemeClr val="tx2"/>
                </a:solidFill>
              </a:rPr>
              <a:t>farklılıklar satırlara göre </a:t>
            </a:r>
            <a:r>
              <a:rPr lang="tr-TR" sz="1800" dirty="0" smtClean="0">
                <a:solidFill>
                  <a:schemeClr val="tx2"/>
                </a:solidFill>
              </a:rPr>
              <a:t>değişebileceği için </a:t>
            </a:r>
            <a:r>
              <a:rPr lang="tr-TR" sz="1800" dirty="0">
                <a:solidFill>
                  <a:schemeClr val="tx2"/>
                </a:solidFill>
              </a:rPr>
              <a:t>4 </a:t>
            </a:r>
            <a:r>
              <a:rPr lang="tr-TR" sz="1800" dirty="0" err="1">
                <a:solidFill>
                  <a:schemeClr val="tx2"/>
                </a:solidFill>
              </a:rPr>
              <a:t>periyotlu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switchback</a:t>
            </a:r>
            <a:r>
              <a:rPr lang="tr-TR" sz="1800" dirty="0">
                <a:solidFill>
                  <a:schemeClr val="tx2"/>
                </a:solidFill>
              </a:rPr>
              <a:t> deneme düzeni ile </a:t>
            </a:r>
            <a:r>
              <a:rPr lang="tr-TR" sz="1800" dirty="0" smtClean="0">
                <a:solidFill>
                  <a:schemeClr val="tx2"/>
                </a:solidFill>
              </a:rPr>
              <a:t>satırlar boyunca </a:t>
            </a:r>
            <a:r>
              <a:rPr lang="tr-TR" sz="1800" dirty="0">
                <a:solidFill>
                  <a:schemeClr val="tx2"/>
                </a:solidFill>
              </a:rPr>
              <a:t>ortaya çıkan </a:t>
            </a:r>
            <a:r>
              <a:rPr lang="tr-TR" sz="1800" dirty="0" err="1">
                <a:solidFill>
                  <a:schemeClr val="tx2"/>
                </a:solidFill>
              </a:rPr>
              <a:t>karesel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smtClean="0">
                <a:solidFill>
                  <a:schemeClr val="tx2"/>
                </a:solidFill>
              </a:rPr>
              <a:t>farklılıkların incelenmesi </a:t>
            </a:r>
            <a:r>
              <a:rPr lang="tr-TR" sz="1800" dirty="0">
                <a:solidFill>
                  <a:schemeClr val="tx2"/>
                </a:solidFill>
              </a:rPr>
              <a:t>önerilir. 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tr-TR" sz="1800" dirty="0" smtClean="0">
              <a:solidFill>
                <a:schemeClr val="tx2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tr-TR" sz="1800" dirty="0" smtClean="0">
                <a:solidFill>
                  <a:schemeClr val="tx2"/>
                </a:solidFill>
              </a:rPr>
              <a:t>Burada </a:t>
            </a:r>
            <a:r>
              <a:rPr lang="tr-TR" sz="1800" dirty="0">
                <a:solidFill>
                  <a:schemeClr val="tx2"/>
                </a:solidFill>
              </a:rPr>
              <a:t>tek bir sütunda </a:t>
            </a:r>
            <a:r>
              <a:rPr lang="tr-TR" sz="1800" dirty="0" smtClean="0">
                <a:solidFill>
                  <a:schemeClr val="tx2"/>
                </a:solidFill>
              </a:rPr>
              <a:t>sadece tek </a:t>
            </a:r>
            <a:r>
              <a:rPr lang="tr-TR" sz="1800" dirty="0">
                <a:solidFill>
                  <a:schemeClr val="tx2"/>
                </a:solidFill>
              </a:rPr>
              <a:t>bir işlem çifti incelenmekte ve satır </a:t>
            </a:r>
            <a:r>
              <a:rPr lang="tr-TR" sz="1800" dirty="0" smtClean="0">
                <a:solidFill>
                  <a:schemeClr val="tx2"/>
                </a:solidFill>
              </a:rPr>
              <a:t>boyunca da </a:t>
            </a:r>
            <a:r>
              <a:rPr lang="tr-TR" sz="1800" dirty="0">
                <a:solidFill>
                  <a:schemeClr val="tx2"/>
                </a:solidFill>
              </a:rPr>
              <a:t>işlemlerin uygulanmasına </a:t>
            </a:r>
            <a:r>
              <a:rPr lang="tr-TR" sz="1800" dirty="0" smtClean="0">
                <a:solidFill>
                  <a:schemeClr val="tx2"/>
                </a:solidFill>
              </a:rPr>
              <a:t>devam edilmektedir</a:t>
            </a:r>
            <a:r>
              <a:rPr lang="tr-TR" sz="1800" dirty="0">
                <a:solidFill>
                  <a:schemeClr val="tx2"/>
                </a:solidFill>
              </a:rPr>
              <a:t>. </a:t>
            </a:r>
            <a:endParaRPr lang="tr-TR" sz="1800" dirty="0" smtClean="0">
              <a:solidFill>
                <a:schemeClr val="tx2"/>
              </a:solidFill>
            </a:endParaRPr>
          </a:p>
          <a:p>
            <a:endParaRPr lang="tr-TR" sz="1800" dirty="0">
              <a:solidFill>
                <a:schemeClr val="tx2"/>
              </a:solidFill>
            </a:endParaRPr>
          </a:p>
          <a:p>
            <a:endParaRPr lang="tr-TR" sz="1800" dirty="0" smtClean="0">
              <a:solidFill>
                <a:schemeClr val="tx2"/>
              </a:solidFill>
            </a:endParaRPr>
          </a:p>
          <a:p>
            <a:endParaRPr lang="tr-TR" sz="1800" dirty="0">
              <a:solidFill>
                <a:schemeClr val="tx2"/>
              </a:solidFill>
            </a:endParaRPr>
          </a:p>
          <a:p>
            <a:endParaRPr lang="tr-TR" sz="1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424936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1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Autofit/>
          </a:bodyPr>
          <a:lstStyle/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r>
              <a:rPr lang="tr-TR" sz="2000" b="1" dirty="0" err="1" smtClean="0">
                <a:solidFill>
                  <a:schemeClr val="tx2"/>
                </a:solidFill>
              </a:rPr>
              <a:t>Reversal</a:t>
            </a:r>
            <a:r>
              <a:rPr lang="tr-TR" sz="2000" b="1" dirty="0" smtClean="0">
                <a:solidFill>
                  <a:schemeClr val="tx2"/>
                </a:solidFill>
              </a:rPr>
              <a:t> Deney Tasarımı</a:t>
            </a: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nn-NO" sz="2000" dirty="0" smtClean="0">
                <a:solidFill>
                  <a:schemeClr val="tx2"/>
                </a:solidFill>
              </a:rPr>
              <a:t>Reversal </a:t>
            </a:r>
            <a:r>
              <a:rPr lang="nn-NO" sz="2000" dirty="0">
                <a:solidFill>
                  <a:schemeClr val="tx2"/>
                </a:solidFill>
              </a:rPr>
              <a:t>deneyler, tek denekli denemeler (</a:t>
            </a:r>
            <a:r>
              <a:rPr lang="nn-NO" sz="2000" dirty="0" smtClean="0">
                <a:solidFill>
                  <a:schemeClr val="tx2"/>
                </a:solidFill>
              </a:rPr>
              <a:t>singlesubject</a:t>
            </a:r>
            <a:r>
              <a:rPr lang="tr-TR" sz="2000" dirty="0" smtClean="0">
                <a:solidFill>
                  <a:schemeClr val="tx2"/>
                </a:solidFill>
              </a:rPr>
              <a:t> </a:t>
            </a:r>
            <a:r>
              <a:rPr lang="tr-TR" sz="2000" dirty="0" err="1" smtClean="0">
                <a:solidFill>
                  <a:schemeClr val="tx2"/>
                </a:solidFill>
              </a:rPr>
              <a:t>design</a:t>
            </a:r>
            <a:r>
              <a:rPr lang="tr-TR" sz="2000" dirty="0">
                <a:solidFill>
                  <a:schemeClr val="tx2"/>
                </a:solidFill>
              </a:rPr>
              <a:t>) olarak da bilinir. Bu </a:t>
            </a:r>
            <a:r>
              <a:rPr lang="tr-TR" sz="2000" dirty="0" smtClean="0">
                <a:solidFill>
                  <a:schemeClr val="tx2"/>
                </a:solidFill>
              </a:rPr>
              <a:t>denemelerde hedef </a:t>
            </a:r>
            <a:r>
              <a:rPr lang="tr-TR" sz="2000" dirty="0">
                <a:solidFill>
                  <a:schemeClr val="tx2"/>
                </a:solidFill>
              </a:rPr>
              <a:t>davranış (veya hedef değişken) başlangıç </a:t>
            </a:r>
            <a:r>
              <a:rPr lang="tr-TR" sz="2000" dirty="0" smtClean="0">
                <a:solidFill>
                  <a:schemeClr val="tx2"/>
                </a:solidFill>
              </a:rPr>
              <a:t>periyodunda ölçülür </a:t>
            </a:r>
            <a:r>
              <a:rPr lang="tr-TR" sz="2000" dirty="0">
                <a:solidFill>
                  <a:schemeClr val="tx2"/>
                </a:solidFill>
              </a:rPr>
              <a:t>(A), daha sonra deneysel </a:t>
            </a:r>
            <a:r>
              <a:rPr lang="tr-TR" sz="2000" dirty="0" smtClean="0">
                <a:solidFill>
                  <a:schemeClr val="tx2"/>
                </a:solidFill>
              </a:rPr>
              <a:t>işlem uygulanır </a:t>
            </a:r>
            <a:r>
              <a:rPr lang="tr-TR" sz="2000" dirty="0">
                <a:solidFill>
                  <a:schemeClr val="tx2"/>
                </a:solidFill>
              </a:rPr>
              <a:t>ve davranış ölçümü yapılır (B), bu </a:t>
            </a:r>
            <a:r>
              <a:rPr lang="tr-TR" sz="2000" dirty="0" smtClean="0">
                <a:solidFill>
                  <a:schemeClr val="tx2"/>
                </a:solidFill>
              </a:rPr>
              <a:t>işlemin etkisi </a:t>
            </a:r>
            <a:r>
              <a:rPr lang="tr-TR" sz="2000" dirty="0">
                <a:solidFill>
                  <a:schemeClr val="tx2"/>
                </a:solidFill>
              </a:rPr>
              <a:t>geçtiği zaman tekrar işlem </a:t>
            </a:r>
            <a:r>
              <a:rPr lang="tr-TR" sz="2000" dirty="0" smtClean="0">
                <a:solidFill>
                  <a:schemeClr val="tx2"/>
                </a:solidFill>
              </a:rPr>
              <a:t>uygulanmadan davranış </a:t>
            </a:r>
            <a:r>
              <a:rPr lang="tr-TR" sz="2000" dirty="0">
                <a:solidFill>
                  <a:schemeClr val="tx2"/>
                </a:solidFill>
              </a:rPr>
              <a:t>ölçümü yapılır (A).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Bu şekilde sonlandırılan </a:t>
            </a:r>
            <a:r>
              <a:rPr lang="tr-TR" sz="2000" dirty="0" err="1">
                <a:solidFill>
                  <a:schemeClr val="tx2"/>
                </a:solidFill>
              </a:rPr>
              <a:t>reversal</a:t>
            </a:r>
            <a:r>
              <a:rPr lang="tr-TR" sz="2000" dirty="0">
                <a:solidFill>
                  <a:schemeClr val="tx2"/>
                </a:solidFill>
              </a:rPr>
              <a:t> denemeler ABA </a:t>
            </a:r>
            <a:r>
              <a:rPr lang="tr-TR" sz="2000" dirty="0" smtClean="0">
                <a:solidFill>
                  <a:schemeClr val="tx2"/>
                </a:solidFill>
              </a:rPr>
              <a:t>denemeleri olarak </a:t>
            </a:r>
            <a:r>
              <a:rPr lang="tr-TR" sz="2000" dirty="0">
                <a:solidFill>
                  <a:schemeClr val="tx2"/>
                </a:solidFill>
              </a:rPr>
              <a:t>bilinir. Bu deney tasarımları artık </a:t>
            </a:r>
            <a:r>
              <a:rPr lang="tr-TR" sz="2000" dirty="0" smtClean="0">
                <a:solidFill>
                  <a:schemeClr val="tx2"/>
                </a:solidFill>
              </a:rPr>
              <a:t>etkisinin incelenmek </a:t>
            </a:r>
            <a:r>
              <a:rPr lang="tr-TR" sz="2000" dirty="0">
                <a:solidFill>
                  <a:schemeClr val="tx2"/>
                </a:solidFill>
              </a:rPr>
              <a:t>istendiği durumlarda da </a:t>
            </a:r>
            <a:r>
              <a:rPr lang="tr-TR" sz="2000" dirty="0" smtClean="0">
                <a:solidFill>
                  <a:schemeClr val="tx2"/>
                </a:solidFill>
              </a:rPr>
              <a:t>kullanılabilir. Çünkü </a:t>
            </a:r>
            <a:r>
              <a:rPr lang="tr-TR" sz="2000" dirty="0">
                <a:solidFill>
                  <a:schemeClr val="tx2"/>
                </a:solidFill>
              </a:rPr>
              <a:t>işlem denemeden çıkarıldığında </a:t>
            </a:r>
            <a:r>
              <a:rPr lang="tr-TR" sz="2000" dirty="0" smtClean="0">
                <a:solidFill>
                  <a:schemeClr val="tx2"/>
                </a:solidFill>
              </a:rPr>
              <a:t>geriye kalan </a:t>
            </a:r>
            <a:r>
              <a:rPr lang="tr-TR" sz="2000" dirty="0">
                <a:solidFill>
                  <a:schemeClr val="tx2"/>
                </a:solidFill>
              </a:rPr>
              <a:t>etki, artık etkisi olacaktır. </a:t>
            </a:r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pPr algn="l"/>
            <a:r>
              <a:rPr lang="tr-TR" sz="2000" b="1" dirty="0" smtClean="0">
                <a:solidFill>
                  <a:srgbClr val="002060"/>
                </a:solidFill>
              </a:rPr>
              <a:t>Örneğin;</a:t>
            </a: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r>
              <a:rPr lang="tr-TR" sz="2000" dirty="0" smtClean="0">
                <a:solidFill>
                  <a:schemeClr val="tx2"/>
                </a:solidFill>
              </a:rPr>
              <a:t>Madde </a:t>
            </a:r>
            <a:r>
              <a:rPr lang="tr-TR" sz="2000" dirty="0">
                <a:solidFill>
                  <a:schemeClr val="tx2"/>
                </a:solidFill>
              </a:rPr>
              <a:t>kullanımı üzerine </a:t>
            </a:r>
            <a:r>
              <a:rPr lang="tr-TR" sz="2000" dirty="0" smtClean="0">
                <a:solidFill>
                  <a:schemeClr val="tx2"/>
                </a:solidFill>
              </a:rPr>
              <a:t>yapılan araştırmalarda </a:t>
            </a:r>
            <a:r>
              <a:rPr lang="tr-TR" sz="2000" dirty="0">
                <a:solidFill>
                  <a:schemeClr val="tx2"/>
                </a:solidFill>
              </a:rPr>
              <a:t>ABA </a:t>
            </a:r>
            <a:r>
              <a:rPr lang="tr-TR" sz="2000" dirty="0" err="1">
                <a:solidFill>
                  <a:schemeClr val="tx2"/>
                </a:solidFill>
              </a:rPr>
              <a:t>reversal</a:t>
            </a:r>
            <a:r>
              <a:rPr lang="tr-TR" sz="2000" dirty="0">
                <a:solidFill>
                  <a:schemeClr val="tx2"/>
                </a:solidFill>
              </a:rPr>
              <a:t> denemeleri uygun </a:t>
            </a:r>
            <a:r>
              <a:rPr lang="tr-TR" sz="2000" dirty="0" smtClean="0">
                <a:solidFill>
                  <a:schemeClr val="tx2"/>
                </a:solidFill>
              </a:rPr>
              <a:t>sonuçlar verecektir</a:t>
            </a:r>
            <a:r>
              <a:rPr lang="tr-TR" sz="2000" dirty="0">
                <a:solidFill>
                  <a:schemeClr val="tx2"/>
                </a:solidFill>
              </a:rPr>
              <a:t>. Mesela sigara kullanımı </a:t>
            </a:r>
            <a:r>
              <a:rPr lang="tr-TR" sz="2000" dirty="0" smtClean="0">
                <a:solidFill>
                  <a:schemeClr val="tx2"/>
                </a:solidFill>
              </a:rPr>
              <a:t>üzerine nikotin </a:t>
            </a:r>
            <a:r>
              <a:rPr lang="tr-TR" sz="2000" dirty="0">
                <a:solidFill>
                  <a:schemeClr val="tx2"/>
                </a:solidFill>
              </a:rPr>
              <a:t>ihtiyacını azalttığı ileri sürülen bir </a:t>
            </a:r>
            <a:r>
              <a:rPr lang="tr-TR" sz="2000" dirty="0" smtClean="0">
                <a:solidFill>
                  <a:schemeClr val="tx2"/>
                </a:solidFill>
              </a:rPr>
              <a:t>ilacın etkisi </a:t>
            </a:r>
            <a:r>
              <a:rPr lang="tr-TR" sz="2000" dirty="0">
                <a:solidFill>
                  <a:schemeClr val="tx2"/>
                </a:solidFill>
              </a:rPr>
              <a:t>bu deneme ile incelenebilir.</a:t>
            </a:r>
            <a:endParaRPr lang="tr-TR" sz="2000" dirty="0" smtClean="0">
              <a:solidFill>
                <a:schemeClr val="tx2"/>
              </a:solidFill>
            </a:endParaRP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669" y="3645024"/>
            <a:ext cx="52292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1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ABA </a:t>
            </a:r>
            <a:r>
              <a:rPr lang="tr-TR" sz="2000" dirty="0">
                <a:solidFill>
                  <a:schemeClr val="tx2"/>
                </a:solidFill>
              </a:rPr>
              <a:t>düzeni 3 periyotta uygulanırken, </a:t>
            </a:r>
            <a:r>
              <a:rPr lang="tr-TR" sz="2000" dirty="0" smtClean="0">
                <a:solidFill>
                  <a:schemeClr val="tx2"/>
                </a:solidFill>
              </a:rPr>
              <a:t>işlemin bir </a:t>
            </a:r>
            <a:r>
              <a:rPr lang="tr-TR" sz="2000" dirty="0">
                <a:solidFill>
                  <a:schemeClr val="tx2"/>
                </a:solidFill>
              </a:rPr>
              <a:t>sonraki periyotta tekrarlandığı 4 </a:t>
            </a:r>
            <a:r>
              <a:rPr lang="tr-TR" sz="2000" dirty="0" err="1" smtClean="0">
                <a:solidFill>
                  <a:schemeClr val="tx2"/>
                </a:solidFill>
              </a:rPr>
              <a:t>periyotlu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ABAB </a:t>
            </a:r>
            <a:r>
              <a:rPr lang="en-US" sz="2000" dirty="0" err="1">
                <a:solidFill>
                  <a:schemeClr val="tx2"/>
                </a:solidFill>
              </a:rPr>
              <a:t>düzenine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çift</a:t>
            </a:r>
            <a:r>
              <a:rPr lang="en-US" sz="2000" dirty="0">
                <a:solidFill>
                  <a:schemeClr val="tx2"/>
                </a:solidFill>
              </a:rPr>
              <a:t> (double) reversal </a:t>
            </a:r>
            <a:r>
              <a:rPr lang="en-US" sz="2000" dirty="0" err="1">
                <a:solidFill>
                  <a:schemeClr val="tx2"/>
                </a:solidFill>
              </a:rPr>
              <a:t>tasarım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denilmektedir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  <a:r>
              <a:rPr lang="tr-TR" sz="2000" dirty="0" smtClean="0">
                <a:solidFill>
                  <a:schemeClr val="tx2"/>
                </a:solidFill>
              </a:rPr>
              <a:t>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Bu </a:t>
            </a:r>
            <a:r>
              <a:rPr lang="tr-TR" sz="2000" dirty="0">
                <a:solidFill>
                  <a:schemeClr val="tx2"/>
                </a:solidFill>
              </a:rPr>
              <a:t>denemeler, ilk uygulandığında </a:t>
            </a:r>
            <a:r>
              <a:rPr lang="tr-TR" sz="2000" dirty="0" smtClean="0">
                <a:solidFill>
                  <a:schemeClr val="tx2"/>
                </a:solidFill>
              </a:rPr>
              <a:t>yararlı olduğu </a:t>
            </a:r>
            <a:r>
              <a:rPr lang="tr-TR" sz="2000" dirty="0">
                <a:solidFill>
                  <a:schemeClr val="tx2"/>
                </a:solidFill>
              </a:rPr>
              <a:t>gözlenen tedavilerin </a:t>
            </a:r>
            <a:r>
              <a:rPr lang="tr-TR" sz="2000" dirty="0" smtClean="0">
                <a:solidFill>
                  <a:schemeClr val="tx2"/>
                </a:solidFill>
              </a:rPr>
              <a:t>yeniden uygulanmasını </a:t>
            </a:r>
            <a:r>
              <a:rPr lang="tr-TR" sz="2000" dirty="0">
                <a:solidFill>
                  <a:schemeClr val="tx2"/>
                </a:solidFill>
              </a:rPr>
              <a:t>sağladığından ABA tasarımına </a:t>
            </a:r>
            <a:r>
              <a:rPr lang="tr-TR" sz="2000" dirty="0" smtClean="0">
                <a:solidFill>
                  <a:schemeClr val="tx2"/>
                </a:solidFill>
              </a:rPr>
              <a:t>göre daha </a:t>
            </a:r>
            <a:r>
              <a:rPr lang="tr-TR" sz="2000" dirty="0">
                <a:solidFill>
                  <a:schemeClr val="tx2"/>
                </a:solidFill>
              </a:rPr>
              <a:t>yararlıdır. ABAB denemeleri, kalıcı veya </a:t>
            </a:r>
            <a:r>
              <a:rPr lang="tr-TR" sz="2000" dirty="0" smtClean="0">
                <a:solidFill>
                  <a:schemeClr val="tx2"/>
                </a:solidFill>
              </a:rPr>
              <a:t>uzun süreli </a:t>
            </a:r>
            <a:r>
              <a:rPr lang="tr-TR" sz="2000" dirty="0">
                <a:solidFill>
                  <a:schemeClr val="tx2"/>
                </a:solidFill>
              </a:rPr>
              <a:t>etki gösteren tedavilerin </a:t>
            </a:r>
            <a:r>
              <a:rPr lang="tr-TR" sz="2000" dirty="0" smtClean="0">
                <a:solidFill>
                  <a:schemeClr val="tx2"/>
                </a:solidFill>
              </a:rPr>
              <a:t>değerlendirilmesi için </a:t>
            </a:r>
            <a:r>
              <a:rPr lang="tr-TR" sz="2000" dirty="0">
                <a:solidFill>
                  <a:schemeClr val="tx2"/>
                </a:solidFill>
              </a:rPr>
              <a:t>uygun değildir ve başarılı tedavinin geri </a:t>
            </a:r>
            <a:r>
              <a:rPr lang="tr-TR" sz="2000" dirty="0" smtClean="0">
                <a:solidFill>
                  <a:schemeClr val="tx2"/>
                </a:solidFill>
              </a:rPr>
              <a:t>çekilmesi etik </a:t>
            </a:r>
            <a:r>
              <a:rPr lang="tr-TR" sz="2000" dirty="0">
                <a:solidFill>
                  <a:schemeClr val="tx2"/>
                </a:solidFill>
              </a:rPr>
              <a:t>sorunlar oluşturabilir.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Ayrıca </a:t>
            </a:r>
            <a:r>
              <a:rPr lang="tr-TR" sz="2000" dirty="0">
                <a:solidFill>
                  <a:schemeClr val="tx2"/>
                </a:solidFill>
              </a:rPr>
              <a:t>bu </a:t>
            </a:r>
            <a:r>
              <a:rPr lang="tr-TR" sz="2000" dirty="0" smtClean="0">
                <a:solidFill>
                  <a:schemeClr val="tx2"/>
                </a:solidFill>
              </a:rPr>
              <a:t>tasarımda çok </a:t>
            </a:r>
            <a:r>
              <a:rPr lang="tr-TR" sz="2000" dirty="0">
                <a:solidFill>
                  <a:schemeClr val="tx2"/>
                </a:solidFill>
              </a:rPr>
              <a:t>sayıda işlem/tedavi uygulaması çoğu </a:t>
            </a:r>
            <a:r>
              <a:rPr lang="tr-TR" sz="2000" dirty="0" smtClean="0">
                <a:solidFill>
                  <a:schemeClr val="tx2"/>
                </a:solidFill>
              </a:rPr>
              <a:t>kez mümkün </a:t>
            </a:r>
            <a:r>
              <a:rPr lang="tr-TR" sz="2000" dirty="0">
                <a:solidFill>
                  <a:schemeClr val="tx2"/>
                </a:solidFill>
              </a:rPr>
              <a:t>olmamakta ve çoğu zaman da tedavi </a:t>
            </a:r>
            <a:r>
              <a:rPr lang="tr-TR" sz="2000" dirty="0" smtClean="0">
                <a:solidFill>
                  <a:schemeClr val="tx2"/>
                </a:solidFill>
              </a:rPr>
              <a:t>sonrası başlangıç </a:t>
            </a:r>
            <a:r>
              <a:rPr lang="tr-TR" sz="2000" dirty="0">
                <a:solidFill>
                  <a:schemeClr val="tx2"/>
                </a:solidFill>
              </a:rPr>
              <a:t>düzeyine dönme </a:t>
            </a:r>
            <a:r>
              <a:rPr lang="tr-TR" sz="2000" dirty="0" smtClean="0">
                <a:solidFill>
                  <a:schemeClr val="tx2"/>
                </a:solidFill>
              </a:rPr>
              <a:t>gerçekleşmeyebilir.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İkisinin </a:t>
            </a:r>
            <a:r>
              <a:rPr lang="tr-TR" sz="2000" dirty="0">
                <a:solidFill>
                  <a:schemeClr val="tx2"/>
                </a:solidFill>
              </a:rPr>
              <a:t>de kullanılması uygun olduğu </a:t>
            </a:r>
            <a:r>
              <a:rPr lang="tr-TR" sz="2000" dirty="0" smtClean="0">
                <a:solidFill>
                  <a:schemeClr val="tx2"/>
                </a:solidFill>
              </a:rPr>
              <a:t>durumlarda </a:t>
            </a:r>
            <a:r>
              <a:rPr lang="nn-NO" sz="2000" dirty="0" smtClean="0">
                <a:solidFill>
                  <a:schemeClr val="tx2"/>
                </a:solidFill>
              </a:rPr>
              <a:t>ABAB </a:t>
            </a:r>
            <a:r>
              <a:rPr lang="nn-NO" sz="2000" dirty="0">
                <a:solidFill>
                  <a:schemeClr val="tx2"/>
                </a:solidFill>
              </a:rPr>
              <a:t>denemeleri, ABA denemelerine tercih </a:t>
            </a:r>
            <a:r>
              <a:rPr lang="nn-NO" sz="2000" dirty="0" smtClean="0">
                <a:solidFill>
                  <a:schemeClr val="tx2"/>
                </a:solidFill>
              </a:rPr>
              <a:t>edilir.</a:t>
            </a:r>
            <a:r>
              <a:rPr lang="tr-TR" sz="2000" dirty="0" smtClean="0">
                <a:solidFill>
                  <a:schemeClr val="tx2"/>
                </a:solidFill>
              </a:rPr>
              <a:t> Her </a:t>
            </a:r>
            <a:r>
              <a:rPr lang="tr-TR" sz="2000" dirty="0">
                <a:solidFill>
                  <a:schemeClr val="tx2"/>
                </a:solidFill>
              </a:rPr>
              <a:t>ikisi de çevresel değişim ile davranış </a:t>
            </a:r>
            <a:r>
              <a:rPr lang="tr-TR" sz="2000" dirty="0" smtClean="0">
                <a:solidFill>
                  <a:schemeClr val="tx2"/>
                </a:solidFill>
              </a:rPr>
              <a:t>arasındaki fonksiyonel </a:t>
            </a:r>
            <a:r>
              <a:rPr lang="tr-TR" sz="2000" dirty="0">
                <a:solidFill>
                  <a:schemeClr val="tx2"/>
                </a:solidFill>
              </a:rPr>
              <a:t>ilişkiyi göstermek için oldukça </a:t>
            </a:r>
            <a:r>
              <a:rPr lang="tr-TR" sz="2000" dirty="0" smtClean="0">
                <a:solidFill>
                  <a:schemeClr val="tx2"/>
                </a:solidFill>
              </a:rPr>
              <a:t>güçlü denek </a:t>
            </a:r>
            <a:r>
              <a:rPr lang="tr-TR" sz="2000" dirty="0">
                <a:solidFill>
                  <a:schemeClr val="tx2"/>
                </a:solidFill>
              </a:rPr>
              <a:t>içi </a:t>
            </a:r>
            <a:r>
              <a:rPr lang="tr-TR" sz="2000" dirty="0" smtClean="0">
                <a:solidFill>
                  <a:schemeClr val="tx2"/>
                </a:solidFill>
              </a:rPr>
              <a:t>deneme düzenleridir. </a:t>
            </a: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b="1" dirty="0" smtClean="0">
              <a:solidFill>
                <a:schemeClr val="tx2"/>
              </a:solidFill>
            </a:endParaRPr>
          </a:p>
          <a:p>
            <a:pPr algn="l"/>
            <a:endParaRPr lang="tr-TR" sz="2000" b="1" dirty="0" smtClean="0">
              <a:solidFill>
                <a:schemeClr val="tx2"/>
              </a:solidFill>
            </a:endParaRPr>
          </a:p>
          <a:p>
            <a:pPr algn="l"/>
            <a:r>
              <a:rPr lang="tr-TR" sz="2000" b="1" dirty="0" smtClean="0">
                <a:solidFill>
                  <a:schemeClr val="tx2"/>
                </a:solidFill>
              </a:rPr>
              <a:t>Tasarımın avantajları</a:t>
            </a:r>
          </a:p>
          <a:p>
            <a:pPr algn="l"/>
            <a:endParaRPr lang="tr-TR" sz="2000" b="1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</a:rPr>
              <a:t>Bağımlı ve bağımsız değişken </a:t>
            </a:r>
            <a:r>
              <a:rPr lang="tr-TR" sz="2000" dirty="0" smtClean="0">
                <a:solidFill>
                  <a:schemeClr val="tx2"/>
                </a:solidFill>
              </a:rPr>
              <a:t>arasındaki fonksiyonel </a:t>
            </a:r>
            <a:r>
              <a:rPr lang="tr-TR" sz="2000" dirty="0">
                <a:solidFill>
                  <a:schemeClr val="tx2"/>
                </a:solidFill>
              </a:rPr>
              <a:t>ilişki </a:t>
            </a:r>
            <a:r>
              <a:rPr lang="tr-TR" sz="2000" dirty="0" smtClean="0">
                <a:solidFill>
                  <a:schemeClr val="tx2"/>
                </a:solidFill>
              </a:rPr>
              <a:t>gösterilebilir.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Deneysel </a:t>
            </a:r>
            <a:r>
              <a:rPr lang="tr-TR" sz="2000" dirty="0">
                <a:solidFill>
                  <a:schemeClr val="tx2"/>
                </a:solidFill>
              </a:rPr>
              <a:t>değişken tekrarlı bir şekilde </a:t>
            </a:r>
            <a:r>
              <a:rPr lang="tr-TR" sz="2000" dirty="0" smtClean="0">
                <a:solidFill>
                  <a:schemeClr val="tx2"/>
                </a:solidFill>
              </a:rPr>
              <a:t>uygulandığında ya </a:t>
            </a:r>
            <a:r>
              <a:rPr lang="tr-TR" sz="2000" dirty="0">
                <a:solidFill>
                  <a:schemeClr val="tx2"/>
                </a:solidFill>
              </a:rPr>
              <a:t>da çekildiğinde deneysel </a:t>
            </a:r>
            <a:r>
              <a:rPr lang="tr-TR" sz="2000" dirty="0" smtClean="0">
                <a:solidFill>
                  <a:schemeClr val="tx2"/>
                </a:solidFill>
              </a:rPr>
              <a:t>değişkenin etkisini </a:t>
            </a:r>
            <a:r>
              <a:rPr lang="tr-TR" sz="2000" dirty="0">
                <a:solidFill>
                  <a:schemeClr val="tx2"/>
                </a:solidFill>
              </a:rPr>
              <a:t>gösterir. Böylece davranış değişikliği ölçülebilir.</a:t>
            </a:r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b="1" dirty="0" smtClean="0">
              <a:solidFill>
                <a:schemeClr val="tx2"/>
              </a:solidFill>
            </a:endParaRPr>
          </a:p>
          <a:p>
            <a:pPr algn="l"/>
            <a:endParaRPr lang="tr-TR" sz="2000" b="1" dirty="0">
              <a:solidFill>
                <a:schemeClr val="tx2"/>
              </a:solidFill>
            </a:endParaRPr>
          </a:p>
          <a:p>
            <a:pPr algn="l"/>
            <a:endParaRPr lang="tr-TR" sz="2000" b="1" dirty="0" smtClean="0">
              <a:solidFill>
                <a:schemeClr val="tx2"/>
              </a:solidFill>
            </a:endParaRPr>
          </a:p>
          <a:p>
            <a:pPr algn="l"/>
            <a:r>
              <a:rPr lang="tr-TR" sz="2000" b="1" dirty="0" smtClean="0">
                <a:solidFill>
                  <a:schemeClr val="tx2"/>
                </a:solidFill>
              </a:rPr>
              <a:t>Tasarımın dezavantajları</a:t>
            </a:r>
          </a:p>
          <a:p>
            <a:pPr algn="l"/>
            <a:endParaRPr lang="tr-TR" sz="2000" b="1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</a:rPr>
              <a:t>İşlemin geri çekilemediği veya </a:t>
            </a:r>
            <a:r>
              <a:rPr lang="tr-TR" sz="2000" dirty="0" smtClean="0">
                <a:solidFill>
                  <a:schemeClr val="tx2"/>
                </a:solidFill>
              </a:rPr>
              <a:t>müdahalenin kaldırılamadığı durumlarda,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Başlangıç </a:t>
            </a:r>
            <a:r>
              <a:rPr lang="tr-TR" sz="2000" dirty="0">
                <a:solidFill>
                  <a:schemeClr val="tx2"/>
                </a:solidFill>
              </a:rPr>
              <a:t>fazındaki davranış düzeyine </a:t>
            </a:r>
            <a:r>
              <a:rPr lang="tr-TR" sz="2000" dirty="0" smtClean="0">
                <a:solidFill>
                  <a:schemeClr val="tx2"/>
                </a:solidFill>
              </a:rPr>
              <a:t>aynı koşullar </a:t>
            </a:r>
            <a:r>
              <a:rPr lang="tr-TR" sz="2000" dirty="0">
                <a:solidFill>
                  <a:schemeClr val="tx2"/>
                </a:solidFill>
              </a:rPr>
              <a:t>altında tekrar ulaşılamadığında tasarım </a:t>
            </a:r>
            <a:r>
              <a:rPr lang="tr-TR" sz="2000" dirty="0" smtClean="0">
                <a:solidFill>
                  <a:schemeClr val="tx2"/>
                </a:solidFill>
              </a:rPr>
              <a:t>yetersiz kalabilir.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Sosyal</a:t>
            </a:r>
            <a:r>
              <a:rPr lang="tr-TR" sz="2000" dirty="0">
                <a:solidFill>
                  <a:schemeClr val="tx2"/>
                </a:solidFill>
              </a:rPr>
              <a:t>, eğitim ve etik açıdan problemlerle karşılaşılabilir</a:t>
            </a:r>
            <a:r>
              <a:rPr lang="tr-TR" sz="2000" dirty="0" smtClean="0">
                <a:solidFill>
                  <a:schemeClr val="tx2"/>
                </a:solidFill>
              </a:rPr>
              <a:t>.</a:t>
            </a: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Autofit/>
          </a:bodyPr>
          <a:lstStyle/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algn="l"/>
            <a:r>
              <a:rPr lang="tr-TR" sz="2000" dirty="0" smtClean="0">
                <a:solidFill>
                  <a:schemeClr val="tx2"/>
                </a:solidFill>
              </a:rPr>
              <a:t>Bu </a:t>
            </a:r>
            <a:r>
              <a:rPr lang="tr-TR" sz="2000" dirty="0">
                <a:solidFill>
                  <a:schemeClr val="tx2"/>
                </a:solidFill>
              </a:rPr>
              <a:t>nedenle </a:t>
            </a:r>
            <a:r>
              <a:rPr lang="tr-TR" sz="2000" dirty="0" smtClean="0">
                <a:solidFill>
                  <a:schemeClr val="tx2"/>
                </a:solidFill>
              </a:rPr>
              <a:t>yayımlanan;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b="1" dirty="0" smtClean="0">
                <a:solidFill>
                  <a:schemeClr val="tx2"/>
                </a:solidFill>
              </a:rPr>
              <a:t>ARRIVE</a:t>
            </a:r>
            <a:r>
              <a:rPr lang="tr-TR" sz="2000" dirty="0" smtClean="0">
                <a:solidFill>
                  <a:schemeClr val="tx2"/>
                </a:solidFill>
              </a:rPr>
              <a:t> </a:t>
            </a:r>
            <a:r>
              <a:rPr lang="tr-TR" sz="2000" dirty="0">
                <a:solidFill>
                  <a:schemeClr val="tx2"/>
                </a:solidFill>
              </a:rPr>
              <a:t>(Animals in </a:t>
            </a:r>
            <a:r>
              <a:rPr lang="tr-TR" sz="2000" dirty="0" err="1" smtClean="0">
                <a:solidFill>
                  <a:schemeClr val="tx2"/>
                </a:solidFill>
              </a:rPr>
              <a:t>research</a:t>
            </a:r>
            <a:r>
              <a:rPr lang="tr-TR" sz="2000" dirty="0">
                <a:solidFill>
                  <a:schemeClr val="tx2"/>
                </a:solidFill>
              </a:rPr>
              <a:t>: </a:t>
            </a:r>
            <a:r>
              <a:rPr lang="tr-TR" sz="2000" dirty="0" err="1">
                <a:solidFill>
                  <a:schemeClr val="tx2"/>
                </a:solidFill>
              </a:rPr>
              <a:t>reporting</a:t>
            </a:r>
            <a:r>
              <a:rPr lang="tr-TR" sz="2000" dirty="0">
                <a:solidFill>
                  <a:schemeClr val="tx2"/>
                </a:solidFill>
              </a:rPr>
              <a:t> in </a:t>
            </a:r>
            <a:r>
              <a:rPr lang="tr-TR" sz="2000" dirty="0" err="1">
                <a:solidFill>
                  <a:schemeClr val="tx2"/>
                </a:solidFill>
              </a:rPr>
              <a:t>vivo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  <a:r>
              <a:rPr lang="tr-TR" sz="2000" dirty="0" err="1">
                <a:solidFill>
                  <a:schemeClr val="tx2"/>
                </a:solidFill>
              </a:rPr>
              <a:t>experiments</a:t>
            </a:r>
            <a:r>
              <a:rPr lang="tr-TR" sz="2000" dirty="0">
                <a:solidFill>
                  <a:schemeClr val="tx2"/>
                </a:solidFill>
              </a:rPr>
              <a:t>)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b="1" dirty="0" smtClean="0">
                <a:solidFill>
                  <a:schemeClr val="tx2"/>
                </a:solidFill>
              </a:rPr>
              <a:t>GSPC</a:t>
            </a:r>
            <a:r>
              <a:rPr lang="tr-TR" sz="2000" dirty="0" smtClean="0">
                <a:solidFill>
                  <a:schemeClr val="tx2"/>
                </a:solidFill>
              </a:rPr>
              <a:t> </a:t>
            </a:r>
            <a:r>
              <a:rPr lang="tr-TR" sz="2000" dirty="0">
                <a:solidFill>
                  <a:schemeClr val="tx2"/>
                </a:solidFill>
              </a:rPr>
              <a:t>(Gold </a:t>
            </a:r>
            <a:r>
              <a:rPr lang="tr-TR" sz="2000" dirty="0" err="1">
                <a:solidFill>
                  <a:schemeClr val="tx2"/>
                </a:solidFill>
              </a:rPr>
              <a:t>Standard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  <a:r>
              <a:rPr lang="tr-TR" sz="2000" dirty="0" err="1">
                <a:solidFill>
                  <a:schemeClr val="tx2"/>
                </a:solidFill>
              </a:rPr>
              <a:t>Publication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  <a:r>
              <a:rPr lang="tr-TR" sz="2000" dirty="0" err="1">
                <a:solidFill>
                  <a:schemeClr val="tx2"/>
                </a:solidFill>
              </a:rPr>
              <a:t>Check-list</a:t>
            </a:r>
            <a:r>
              <a:rPr lang="tr-TR" sz="2000" dirty="0">
                <a:solidFill>
                  <a:schemeClr val="tx2"/>
                </a:solidFill>
              </a:rPr>
              <a:t>) kılavuzları dikkate alınmalıdır.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ARRIVE  </a:t>
            </a:r>
            <a:r>
              <a:rPr lang="tr-TR" sz="2000" dirty="0">
                <a:solidFill>
                  <a:schemeClr val="tx2"/>
                </a:solidFill>
              </a:rPr>
              <a:t>ve </a:t>
            </a:r>
            <a:r>
              <a:rPr lang="tr-TR" sz="2000" dirty="0" err="1">
                <a:solidFill>
                  <a:schemeClr val="tx2"/>
                </a:solidFill>
              </a:rPr>
              <a:t>National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  <a:r>
              <a:rPr lang="tr-TR" sz="2000" dirty="0" err="1">
                <a:solidFill>
                  <a:schemeClr val="tx2"/>
                </a:solidFill>
              </a:rPr>
              <a:t>Research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  <a:r>
              <a:rPr lang="tr-TR" sz="2000" dirty="0" err="1">
                <a:solidFill>
                  <a:schemeClr val="tx2"/>
                </a:solidFill>
              </a:rPr>
              <a:t>Council</a:t>
            </a:r>
            <a:r>
              <a:rPr lang="tr-TR" sz="2000" dirty="0">
                <a:solidFill>
                  <a:schemeClr val="tx2"/>
                </a:solidFill>
              </a:rPr>
              <a:t> tarafından kaleme alınan </a:t>
            </a:r>
            <a:r>
              <a:rPr lang="tr-TR" sz="2000" dirty="0" smtClean="0">
                <a:solidFill>
                  <a:schemeClr val="tx2"/>
                </a:solidFill>
              </a:rPr>
              <a:t>‘</a:t>
            </a:r>
            <a:r>
              <a:rPr lang="en-US" sz="2000" dirty="0">
                <a:solidFill>
                  <a:schemeClr val="tx2"/>
                </a:solidFill>
              </a:rPr>
              <a:t>Guidance for the Description of Animal Research in Scientific Publications</a:t>
            </a:r>
            <a:r>
              <a:rPr lang="tr-TR" sz="2000" dirty="0" smtClean="0">
                <a:solidFill>
                  <a:schemeClr val="tx2"/>
                </a:solidFill>
              </a:rPr>
              <a:t>’ kılavuzları </a:t>
            </a:r>
            <a:r>
              <a:rPr lang="tr-TR" sz="2000" dirty="0">
                <a:solidFill>
                  <a:schemeClr val="tx2"/>
                </a:solidFill>
              </a:rPr>
              <a:t>bütün </a:t>
            </a:r>
            <a:r>
              <a:rPr lang="tr-TR" sz="2000" dirty="0" err="1" smtClean="0">
                <a:solidFill>
                  <a:schemeClr val="tx2"/>
                </a:solidFill>
              </a:rPr>
              <a:t>metodlar</a:t>
            </a:r>
            <a:r>
              <a:rPr lang="tr-TR" sz="2000" dirty="0" smtClean="0">
                <a:solidFill>
                  <a:schemeClr val="tx2"/>
                </a:solidFill>
              </a:rPr>
              <a:t> </a:t>
            </a:r>
            <a:r>
              <a:rPr lang="tr-TR" sz="2000" dirty="0">
                <a:solidFill>
                  <a:schemeClr val="tx2"/>
                </a:solidFill>
              </a:rPr>
              <a:t>konusunda gerekli detayları sağlamaktadır.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Çalışmanın </a:t>
            </a:r>
            <a:r>
              <a:rPr lang="tr-TR" sz="2000" dirty="0">
                <a:solidFill>
                  <a:schemeClr val="tx2"/>
                </a:solidFill>
              </a:rPr>
              <a:t>dizaynı </a:t>
            </a:r>
            <a:r>
              <a:rPr lang="tr-TR" sz="2000" dirty="0" smtClean="0">
                <a:solidFill>
                  <a:schemeClr val="tx2"/>
                </a:solidFill>
              </a:rPr>
              <a:t>yapılıp, </a:t>
            </a:r>
            <a:r>
              <a:rPr lang="tr-TR" sz="2000" dirty="0">
                <a:solidFill>
                  <a:schemeClr val="tx2"/>
                </a:solidFill>
              </a:rPr>
              <a:t>metodoloji ve yöntemlere </a:t>
            </a:r>
            <a:r>
              <a:rPr lang="tr-TR" sz="2000" dirty="0" smtClean="0">
                <a:solidFill>
                  <a:schemeClr val="tx2"/>
                </a:solidFill>
              </a:rPr>
              <a:t>karar </a:t>
            </a:r>
            <a:r>
              <a:rPr lang="tr-TR" sz="2000" dirty="0">
                <a:solidFill>
                  <a:schemeClr val="tx2"/>
                </a:solidFill>
              </a:rPr>
              <a:t>verildikten sonra </a:t>
            </a:r>
            <a:r>
              <a:rPr lang="tr-TR" sz="2000" dirty="0" smtClean="0">
                <a:solidFill>
                  <a:schemeClr val="tx2"/>
                </a:solidFill>
              </a:rPr>
              <a:t>çalışmaya </a:t>
            </a:r>
            <a:r>
              <a:rPr lang="tr-TR" sz="2000" dirty="0">
                <a:solidFill>
                  <a:schemeClr val="tx2"/>
                </a:solidFill>
              </a:rPr>
              <a:t>başlanmadan önce etik komite onayı mutlaka alınmalıdır. </a:t>
            </a:r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Autofit/>
          </a:bodyPr>
          <a:lstStyle/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b="1" dirty="0" smtClean="0">
              <a:solidFill>
                <a:schemeClr val="tx2"/>
              </a:solidFill>
            </a:endParaRPr>
          </a:p>
          <a:p>
            <a:pPr algn="l"/>
            <a:endParaRPr lang="tr-TR" sz="2000" b="1" dirty="0" smtClean="0">
              <a:solidFill>
                <a:schemeClr val="tx2"/>
              </a:solidFill>
            </a:endParaRPr>
          </a:p>
          <a:p>
            <a:pPr algn="l"/>
            <a:r>
              <a:rPr lang="tr-TR" sz="2000" b="1" dirty="0" smtClean="0">
                <a:solidFill>
                  <a:schemeClr val="tx2"/>
                </a:solidFill>
              </a:rPr>
              <a:t>Latin </a:t>
            </a:r>
            <a:r>
              <a:rPr lang="tr-TR" sz="2000" b="1" dirty="0" smtClean="0">
                <a:solidFill>
                  <a:schemeClr val="tx2"/>
                </a:solidFill>
              </a:rPr>
              <a:t>Kare Deney Tasarımları</a:t>
            </a:r>
          </a:p>
          <a:p>
            <a:pPr algn="l"/>
            <a:endParaRPr lang="tr-TR" sz="2000" b="1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</a:rPr>
              <a:t>Latin kare ve </a:t>
            </a:r>
            <a:r>
              <a:rPr lang="tr-TR" sz="2000" dirty="0" err="1">
                <a:solidFill>
                  <a:schemeClr val="tx2"/>
                </a:solidFill>
              </a:rPr>
              <a:t>Greco-latin</a:t>
            </a:r>
            <a:r>
              <a:rPr lang="tr-TR" sz="2000" dirty="0">
                <a:solidFill>
                  <a:schemeClr val="tx2"/>
                </a:solidFill>
              </a:rPr>
              <a:t> kare tasarımları, </a:t>
            </a:r>
            <a:r>
              <a:rPr lang="tr-TR" sz="2000" dirty="0" err="1" smtClean="0">
                <a:solidFill>
                  <a:schemeClr val="tx2"/>
                </a:solidFill>
              </a:rPr>
              <a:t>crossover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  <a:r>
              <a:rPr lang="tr-TR" sz="2000" dirty="0" smtClean="0">
                <a:solidFill>
                  <a:schemeClr val="tx2"/>
                </a:solidFill>
              </a:rPr>
              <a:t>tasarımının </a:t>
            </a:r>
            <a:r>
              <a:rPr lang="tr-TR" sz="2000" dirty="0">
                <a:solidFill>
                  <a:schemeClr val="tx2"/>
                </a:solidFill>
              </a:rPr>
              <a:t>çeşitleridir. Bu tasarımlarda </a:t>
            </a:r>
            <a:r>
              <a:rPr lang="tr-TR" sz="2000" dirty="0" smtClean="0">
                <a:solidFill>
                  <a:schemeClr val="tx2"/>
                </a:solidFill>
              </a:rPr>
              <a:t>ikiden fazla </a:t>
            </a:r>
            <a:r>
              <a:rPr lang="tr-TR" sz="2000" dirty="0">
                <a:solidFill>
                  <a:schemeClr val="tx2"/>
                </a:solidFill>
              </a:rPr>
              <a:t>işlem grubu vardır ve tüm işlemler </a:t>
            </a:r>
            <a:r>
              <a:rPr lang="tr-TR" sz="2000" dirty="0" smtClean="0">
                <a:solidFill>
                  <a:schemeClr val="tx2"/>
                </a:solidFill>
              </a:rPr>
              <a:t>tüm deneklere uygulanır.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İlgilenilen </a:t>
            </a:r>
            <a:r>
              <a:rPr lang="tr-TR" sz="2000" dirty="0">
                <a:solidFill>
                  <a:schemeClr val="tx2"/>
                </a:solidFill>
              </a:rPr>
              <a:t>faktörün iki </a:t>
            </a:r>
            <a:r>
              <a:rPr lang="tr-TR" sz="2000" dirty="0" smtClean="0">
                <a:solidFill>
                  <a:schemeClr val="tx2"/>
                </a:solidFill>
              </a:rPr>
              <a:t>etmenle </a:t>
            </a:r>
            <a:r>
              <a:rPr lang="tr-TR" sz="2000" dirty="0" err="1">
                <a:solidFill>
                  <a:schemeClr val="tx2"/>
                </a:solidFill>
              </a:rPr>
              <a:t>bloklandığı</a:t>
            </a:r>
            <a:r>
              <a:rPr lang="tr-TR" sz="2000" dirty="0">
                <a:solidFill>
                  <a:schemeClr val="tx2"/>
                </a:solidFill>
              </a:rPr>
              <a:t> bu tasarımlarda çoğu </a:t>
            </a:r>
            <a:r>
              <a:rPr lang="tr-TR" sz="2000" dirty="0" smtClean="0">
                <a:solidFill>
                  <a:schemeClr val="tx2"/>
                </a:solidFill>
              </a:rPr>
              <a:t>zaman sütun </a:t>
            </a:r>
            <a:r>
              <a:rPr lang="tr-TR" sz="2000" dirty="0">
                <a:solidFill>
                  <a:schemeClr val="tx2"/>
                </a:solidFill>
              </a:rPr>
              <a:t>blokları denekleri, satır blokları ise </a:t>
            </a:r>
            <a:r>
              <a:rPr lang="tr-TR" sz="2000" dirty="0" smtClean="0">
                <a:solidFill>
                  <a:schemeClr val="tx2"/>
                </a:solidFill>
              </a:rPr>
              <a:t>periyotları gösterir</a:t>
            </a:r>
            <a:r>
              <a:rPr lang="tr-TR" sz="2000" dirty="0">
                <a:solidFill>
                  <a:schemeClr val="tx2"/>
                </a:solidFill>
              </a:rPr>
              <a:t>. Bu denemelerde satır, sütun ve </a:t>
            </a:r>
            <a:r>
              <a:rPr lang="tr-TR" sz="2000" dirty="0" smtClean="0">
                <a:solidFill>
                  <a:schemeClr val="tx2"/>
                </a:solidFill>
              </a:rPr>
              <a:t>işlem sayısı </a:t>
            </a:r>
            <a:r>
              <a:rPr lang="tr-TR" sz="2000" dirty="0">
                <a:solidFill>
                  <a:schemeClr val="tx2"/>
                </a:solidFill>
              </a:rPr>
              <a:t>eşit olup, bu faktörlerden birinin </a:t>
            </a:r>
            <a:r>
              <a:rPr lang="tr-TR" sz="2000" dirty="0" smtClean="0">
                <a:solidFill>
                  <a:schemeClr val="tx2"/>
                </a:solidFill>
              </a:rPr>
              <a:t>seviyesi diğer </a:t>
            </a:r>
            <a:r>
              <a:rPr lang="tr-TR" sz="2000" dirty="0">
                <a:solidFill>
                  <a:schemeClr val="tx2"/>
                </a:solidFill>
              </a:rPr>
              <a:t>faktörlerin seviyeleri ile yalnız bir kez </a:t>
            </a:r>
            <a:r>
              <a:rPr lang="tr-TR" sz="2000" dirty="0" smtClean="0">
                <a:solidFill>
                  <a:schemeClr val="tx2"/>
                </a:solidFill>
              </a:rPr>
              <a:t>birlikte bulunur</a:t>
            </a:r>
            <a:r>
              <a:rPr lang="tr-TR" sz="2000" dirty="0">
                <a:solidFill>
                  <a:schemeClr val="tx2"/>
                </a:solidFill>
              </a:rPr>
              <a:t>.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nn-NO" sz="2000" dirty="0" smtClean="0">
                <a:solidFill>
                  <a:schemeClr val="tx2"/>
                </a:solidFill>
              </a:rPr>
              <a:t>Her </a:t>
            </a:r>
            <a:r>
              <a:rPr lang="nn-NO" sz="2000" dirty="0">
                <a:solidFill>
                  <a:schemeClr val="tx2"/>
                </a:solidFill>
              </a:rPr>
              <a:t>bir deneğe farklı periyotlarda tüm </a:t>
            </a:r>
            <a:r>
              <a:rPr lang="nn-NO" sz="2000" dirty="0" smtClean="0">
                <a:solidFill>
                  <a:schemeClr val="tx2"/>
                </a:solidFill>
              </a:rPr>
              <a:t>işlemler</a:t>
            </a:r>
            <a:r>
              <a:rPr lang="tr-TR" sz="2000" dirty="0" smtClean="0">
                <a:solidFill>
                  <a:schemeClr val="tx2"/>
                </a:solidFill>
              </a:rPr>
              <a:t> uygulandığından</a:t>
            </a:r>
            <a:r>
              <a:rPr lang="tr-TR" sz="2000" dirty="0">
                <a:solidFill>
                  <a:schemeClr val="tx2"/>
                </a:solidFill>
              </a:rPr>
              <a:t>, </a:t>
            </a:r>
            <a:r>
              <a:rPr lang="tr-TR" sz="2000" dirty="0" err="1">
                <a:solidFill>
                  <a:schemeClr val="tx2"/>
                </a:solidFill>
              </a:rPr>
              <a:t>latin</a:t>
            </a:r>
            <a:r>
              <a:rPr lang="tr-TR" sz="2000" dirty="0">
                <a:solidFill>
                  <a:schemeClr val="tx2"/>
                </a:solidFill>
              </a:rPr>
              <a:t> kare aslında bir </a:t>
            </a:r>
            <a:r>
              <a:rPr lang="tr-TR" sz="2000" dirty="0" err="1" smtClean="0">
                <a:solidFill>
                  <a:schemeClr val="tx2"/>
                </a:solidFill>
              </a:rPr>
              <a:t>changeover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  <a:r>
              <a:rPr lang="nl-NL" sz="2000" dirty="0" smtClean="0">
                <a:solidFill>
                  <a:schemeClr val="tx2"/>
                </a:solidFill>
              </a:rPr>
              <a:t>tasarımdır. </a:t>
            </a:r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552575"/>
            <a:ext cx="7344817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0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pPr algn="l"/>
            <a:endParaRPr lang="tr-TR" sz="2400" dirty="0" smtClean="0">
              <a:solidFill>
                <a:schemeClr val="tx2"/>
              </a:solidFill>
            </a:endParaRPr>
          </a:p>
          <a:p>
            <a:pPr algn="l"/>
            <a:endParaRPr lang="tr-TR" sz="2400" dirty="0">
              <a:solidFill>
                <a:schemeClr val="tx2"/>
              </a:solidFill>
            </a:endParaRPr>
          </a:p>
          <a:p>
            <a:pPr algn="l"/>
            <a:endParaRPr lang="tr-TR" sz="2400" dirty="0" smtClean="0">
              <a:solidFill>
                <a:schemeClr val="tx2"/>
              </a:solidFill>
            </a:endParaRPr>
          </a:p>
          <a:p>
            <a:pPr algn="l"/>
            <a:r>
              <a:rPr lang="tr-TR" sz="2000" b="1" dirty="0">
                <a:solidFill>
                  <a:schemeClr val="tx2"/>
                </a:solidFill>
              </a:rPr>
              <a:t>Tasarımın kullanım alanları ve </a:t>
            </a:r>
            <a:r>
              <a:rPr lang="tr-TR" sz="2000" b="1" dirty="0" smtClean="0">
                <a:solidFill>
                  <a:schemeClr val="tx2"/>
                </a:solidFill>
              </a:rPr>
              <a:t>avantajları</a:t>
            </a:r>
          </a:p>
          <a:p>
            <a:pPr algn="l"/>
            <a:endParaRPr lang="tr-TR" sz="2400" b="1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</a:rPr>
              <a:t>Satırlar ve sütunların faktörleri gösterdiği </a:t>
            </a:r>
            <a:r>
              <a:rPr lang="tr-TR" sz="2000" dirty="0" smtClean="0">
                <a:solidFill>
                  <a:schemeClr val="tx2"/>
                </a:solidFill>
              </a:rPr>
              <a:t>ve </a:t>
            </a:r>
            <a:r>
              <a:rPr lang="tr-TR" sz="2000" dirty="0" err="1" smtClean="0">
                <a:solidFill>
                  <a:schemeClr val="tx2"/>
                </a:solidFill>
              </a:rPr>
              <a:t>randomizasyon</a:t>
            </a:r>
            <a:r>
              <a:rPr lang="tr-TR" sz="2000" dirty="0" smtClean="0">
                <a:solidFill>
                  <a:schemeClr val="tx2"/>
                </a:solidFill>
              </a:rPr>
              <a:t> </a:t>
            </a:r>
            <a:r>
              <a:rPr lang="tr-TR" sz="2000" dirty="0" err="1">
                <a:solidFill>
                  <a:schemeClr val="tx2"/>
                </a:solidFill>
              </a:rPr>
              <a:t>kısıtının</a:t>
            </a:r>
            <a:r>
              <a:rPr lang="tr-TR" sz="2000" dirty="0">
                <a:solidFill>
                  <a:schemeClr val="tx2"/>
                </a:solidFill>
              </a:rPr>
              <a:t> olmadığı durumlarda </a:t>
            </a:r>
            <a:r>
              <a:rPr lang="tr-TR" sz="2000" dirty="0" err="1" smtClean="0">
                <a:solidFill>
                  <a:schemeClr val="tx2"/>
                </a:solidFill>
              </a:rPr>
              <a:t>latin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  <a:r>
              <a:rPr lang="tr-TR" sz="2000" dirty="0" smtClean="0">
                <a:solidFill>
                  <a:schemeClr val="tx2"/>
                </a:solidFill>
              </a:rPr>
              <a:t>kareleri </a:t>
            </a:r>
            <a:r>
              <a:rPr lang="tr-TR" sz="2000" dirty="0">
                <a:solidFill>
                  <a:schemeClr val="tx2"/>
                </a:solidFill>
              </a:rPr>
              <a:t>kullanmak yararlı </a:t>
            </a:r>
            <a:r>
              <a:rPr lang="tr-TR" sz="2000" dirty="0" smtClean="0">
                <a:solidFill>
                  <a:schemeClr val="tx2"/>
                </a:solidFill>
              </a:rPr>
              <a:t>olabilir.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İşlemler </a:t>
            </a:r>
            <a:r>
              <a:rPr lang="tr-TR" sz="2000" dirty="0">
                <a:solidFill>
                  <a:schemeClr val="tx2"/>
                </a:solidFill>
              </a:rPr>
              <a:t>artık etkiye sahipse (yani 1. </a:t>
            </a:r>
            <a:r>
              <a:rPr lang="tr-TR" sz="2000" dirty="0" smtClean="0">
                <a:solidFill>
                  <a:schemeClr val="tx2"/>
                </a:solidFill>
              </a:rPr>
              <a:t>periyotta </a:t>
            </a:r>
            <a:r>
              <a:rPr lang="fi-FI" sz="2000" dirty="0" smtClean="0">
                <a:solidFill>
                  <a:schemeClr val="tx2"/>
                </a:solidFill>
              </a:rPr>
              <a:t>uygulanan </a:t>
            </a:r>
            <a:r>
              <a:rPr lang="fi-FI" sz="2000" dirty="0">
                <a:solidFill>
                  <a:schemeClr val="tx2"/>
                </a:solidFill>
              </a:rPr>
              <a:t>A işleminin etkisinin 2. </a:t>
            </a:r>
            <a:r>
              <a:rPr lang="fi-FI" sz="2000" dirty="0" smtClean="0">
                <a:solidFill>
                  <a:schemeClr val="tx2"/>
                </a:solidFill>
              </a:rPr>
              <a:t>periyottaki</a:t>
            </a:r>
            <a:r>
              <a:rPr lang="tr-TR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smtClean="0">
                <a:solidFill>
                  <a:schemeClr val="tx2"/>
                </a:solidFill>
              </a:rPr>
              <a:t>B </a:t>
            </a:r>
            <a:r>
              <a:rPr lang="fi-FI" sz="2000" dirty="0">
                <a:solidFill>
                  <a:schemeClr val="tx2"/>
                </a:solidFill>
              </a:rPr>
              <a:t>işleminin etkisine az da olsa </a:t>
            </a:r>
            <a:r>
              <a:rPr lang="fi-FI" sz="2000" dirty="0" smtClean="0">
                <a:solidFill>
                  <a:schemeClr val="tx2"/>
                </a:solidFill>
              </a:rPr>
              <a:t>karıştığı</a:t>
            </a:r>
            <a:r>
              <a:rPr lang="tr-TR" sz="2000" dirty="0" smtClean="0">
                <a:solidFill>
                  <a:schemeClr val="tx2"/>
                </a:solidFill>
              </a:rPr>
              <a:t> durumlarda</a:t>
            </a:r>
            <a:r>
              <a:rPr lang="tr-TR" sz="2000" dirty="0">
                <a:solidFill>
                  <a:schemeClr val="tx2"/>
                </a:solidFill>
              </a:rPr>
              <a:t>) </a:t>
            </a:r>
            <a:r>
              <a:rPr lang="tr-TR" sz="2000" dirty="0" err="1">
                <a:solidFill>
                  <a:schemeClr val="tx2"/>
                </a:solidFill>
              </a:rPr>
              <a:t>latin</a:t>
            </a:r>
            <a:r>
              <a:rPr lang="tr-TR" sz="2000" dirty="0">
                <a:solidFill>
                  <a:schemeClr val="tx2"/>
                </a:solidFill>
              </a:rPr>
              <a:t> kare tasarımları kullanılabilir</a:t>
            </a:r>
            <a:r>
              <a:rPr lang="tr-TR" sz="2000" dirty="0" smtClean="0">
                <a:solidFill>
                  <a:schemeClr val="tx2"/>
                </a:solidFill>
              </a:rPr>
              <a:t>.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Latin </a:t>
            </a:r>
            <a:r>
              <a:rPr lang="tr-TR" sz="2000" dirty="0">
                <a:solidFill>
                  <a:schemeClr val="tx2"/>
                </a:solidFill>
              </a:rPr>
              <a:t>kare ve </a:t>
            </a:r>
            <a:r>
              <a:rPr lang="tr-TR" sz="2000" dirty="0" err="1">
                <a:solidFill>
                  <a:schemeClr val="tx2"/>
                </a:solidFill>
              </a:rPr>
              <a:t>Greco-latin</a:t>
            </a:r>
            <a:r>
              <a:rPr lang="tr-TR" sz="2000" dirty="0">
                <a:solidFill>
                  <a:schemeClr val="tx2"/>
                </a:solidFill>
              </a:rPr>
              <a:t> kare tasarımları </a:t>
            </a:r>
            <a:r>
              <a:rPr lang="tr-TR" sz="2000" dirty="0" smtClean="0">
                <a:solidFill>
                  <a:schemeClr val="tx2"/>
                </a:solidFill>
              </a:rPr>
              <a:t>da </a:t>
            </a:r>
            <a:r>
              <a:rPr lang="tr-TR" sz="2000" dirty="0" err="1" smtClean="0">
                <a:solidFill>
                  <a:schemeClr val="tx2"/>
                </a:solidFill>
              </a:rPr>
              <a:t>cross-over</a:t>
            </a:r>
            <a:r>
              <a:rPr lang="tr-TR" sz="2000" dirty="0" smtClean="0">
                <a:solidFill>
                  <a:schemeClr val="tx2"/>
                </a:solidFill>
              </a:rPr>
              <a:t> </a:t>
            </a:r>
            <a:r>
              <a:rPr lang="tr-TR" sz="2000" dirty="0">
                <a:solidFill>
                  <a:schemeClr val="tx2"/>
                </a:solidFill>
              </a:rPr>
              <a:t>tasarımı gibi benzer avantajlara </a:t>
            </a:r>
            <a:r>
              <a:rPr lang="tr-TR" sz="2000" dirty="0" smtClean="0">
                <a:solidFill>
                  <a:schemeClr val="tx2"/>
                </a:solidFill>
              </a:rPr>
              <a:t>sahiptirler. </a:t>
            </a:r>
          </a:p>
          <a:p>
            <a:pPr algn="l"/>
            <a:endParaRPr lang="tr-TR" sz="2400" dirty="0">
              <a:solidFill>
                <a:schemeClr val="tx2"/>
              </a:solidFill>
            </a:endParaRPr>
          </a:p>
          <a:p>
            <a:pPr algn="l"/>
            <a:endParaRPr lang="tr-TR" sz="2400" dirty="0" smtClean="0">
              <a:solidFill>
                <a:schemeClr val="tx2"/>
              </a:solidFill>
            </a:endParaRPr>
          </a:p>
          <a:p>
            <a:pPr algn="l"/>
            <a:endParaRPr lang="tr-TR" sz="2400" dirty="0">
              <a:solidFill>
                <a:schemeClr val="tx2"/>
              </a:solidFill>
            </a:endParaRPr>
          </a:p>
          <a:p>
            <a:pPr algn="l"/>
            <a:endParaRPr lang="tr-TR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b="1" dirty="0" smtClean="0">
              <a:solidFill>
                <a:schemeClr val="tx2"/>
              </a:solidFill>
            </a:endParaRPr>
          </a:p>
          <a:p>
            <a:pPr algn="l"/>
            <a:endParaRPr lang="tr-TR" sz="2000" b="1" dirty="0">
              <a:solidFill>
                <a:schemeClr val="tx2"/>
              </a:solidFill>
            </a:endParaRPr>
          </a:p>
          <a:p>
            <a:pPr algn="l"/>
            <a:endParaRPr lang="tr-TR" sz="2000" b="1" dirty="0" smtClean="0">
              <a:solidFill>
                <a:schemeClr val="tx2"/>
              </a:solidFill>
            </a:endParaRPr>
          </a:p>
          <a:p>
            <a:pPr algn="l"/>
            <a:r>
              <a:rPr lang="tr-TR" sz="2000" b="1" dirty="0" smtClean="0">
                <a:solidFill>
                  <a:schemeClr val="tx2"/>
                </a:solidFill>
              </a:rPr>
              <a:t>Tasarımın </a:t>
            </a:r>
            <a:r>
              <a:rPr lang="tr-TR" sz="2000" b="1" dirty="0">
                <a:solidFill>
                  <a:schemeClr val="tx2"/>
                </a:solidFill>
              </a:rPr>
              <a:t>dezavantajları</a:t>
            </a: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Çalışmadan </a:t>
            </a:r>
            <a:r>
              <a:rPr lang="tr-TR" sz="2000" dirty="0">
                <a:solidFill>
                  <a:schemeClr val="tx2"/>
                </a:solidFill>
              </a:rPr>
              <a:t>denek düşmesine (</a:t>
            </a:r>
            <a:r>
              <a:rPr lang="tr-TR" sz="2000" dirty="0" err="1" smtClean="0">
                <a:solidFill>
                  <a:schemeClr val="tx2"/>
                </a:solidFill>
              </a:rPr>
              <a:t>drop-out</a:t>
            </a:r>
            <a:r>
              <a:rPr lang="tr-TR" sz="2000" dirty="0" smtClean="0">
                <a:solidFill>
                  <a:schemeClr val="tx2"/>
                </a:solidFill>
              </a:rPr>
              <a:t>) karşı </a:t>
            </a:r>
            <a:r>
              <a:rPr lang="tr-TR" sz="2000" dirty="0">
                <a:solidFill>
                  <a:schemeClr val="tx2"/>
                </a:solidFill>
              </a:rPr>
              <a:t>çok </a:t>
            </a:r>
            <a:r>
              <a:rPr lang="tr-TR" sz="2000" dirty="0" smtClean="0">
                <a:solidFill>
                  <a:schemeClr val="tx2"/>
                </a:solidFill>
              </a:rPr>
              <a:t>duyarlıdırlar. İşlem </a:t>
            </a:r>
            <a:r>
              <a:rPr lang="tr-TR" sz="2000" dirty="0">
                <a:solidFill>
                  <a:schemeClr val="tx2"/>
                </a:solidFill>
              </a:rPr>
              <a:t>sayısı 5’ten az olan Latin kare </a:t>
            </a:r>
            <a:r>
              <a:rPr lang="tr-TR" sz="2000" dirty="0" smtClean="0">
                <a:solidFill>
                  <a:schemeClr val="tx2"/>
                </a:solidFill>
              </a:rPr>
              <a:t>tasarımlarının istatistiksel </a:t>
            </a:r>
            <a:r>
              <a:rPr lang="tr-TR" sz="2000" dirty="0">
                <a:solidFill>
                  <a:schemeClr val="tx2"/>
                </a:solidFill>
              </a:rPr>
              <a:t>gücü daha </a:t>
            </a:r>
            <a:r>
              <a:rPr lang="tr-TR" sz="2000" dirty="0" smtClean="0">
                <a:solidFill>
                  <a:schemeClr val="tx2"/>
                </a:solidFill>
              </a:rPr>
              <a:t>azdır.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Tasarımının </a:t>
            </a:r>
            <a:r>
              <a:rPr lang="tr-TR" sz="2000" dirty="0">
                <a:solidFill>
                  <a:schemeClr val="tx2"/>
                </a:solidFill>
              </a:rPr>
              <a:t>tamamlanması uzun zaman </a:t>
            </a:r>
            <a:r>
              <a:rPr lang="tr-TR" sz="2000" dirty="0" smtClean="0">
                <a:solidFill>
                  <a:schemeClr val="tx2"/>
                </a:solidFill>
              </a:rPr>
              <a:t>alabilir. Bu </a:t>
            </a:r>
            <a:r>
              <a:rPr lang="tr-TR" sz="2000" dirty="0">
                <a:solidFill>
                  <a:schemeClr val="tx2"/>
                </a:solidFill>
              </a:rPr>
              <a:t>tasarımlar, </a:t>
            </a:r>
            <a:r>
              <a:rPr lang="tr-TR" sz="2000" dirty="0" err="1">
                <a:solidFill>
                  <a:schemeClr val="tx2"/>
                </a:solidFill>
              </a:rPr>
              <a:t>cross-over</a:t>
            </a:r>
            <a:r>
              <a:rPr lang="tr-TR" sz="2000" dirty="0">
                <a:solidFill>
                  <a:schemeClr val="tx2"/>
                </a:solidFill>
              </a:rPr>
              <a:t> tasarımı gibi </a:t>
            </a:r>
            <a:r>
              <a:rPr lang="tr-TR" sz="2000" dirty="0" smtClean="0">
                <a:solidFill>
                  <a:schemeClr val="tx2"/>
                </a:solidFill>
              </a:rPr>
              <a:t>benzer dezavantajlara sahiptirler.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pic>
        <p:nvPicPr>
          <p:cNvPr id="1026" name="Picture 2" descr="C:\Users\packard bell\Desktop\IMG_20190522_202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724128" y="5697736"/>
            <a:ext cx="3024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000" dirty="0" err="1" smtClean="0">
                <a:solidFill>
                  <a:srgbClr val="FFAD24"/>
                </a:solidFill>
                <a:latin typeface="Edwardian Script ITC" pitchFamily="66" charset="0"/>
              </a:rPr>
              <a:t>Tesekkürler</a:t>
            </a:r>
            <a:r>
              <a:rPr lang="tr-TR" sz="5000" dirty="0" smtClean="0">
                <a:solidFill>
                  <a:srgbClr val="FFAD24"/>
                </a:solidFill>
                <a:latin typeface="Chiller" pitchFamily="82" charset="0"/>
              </a:rPr>
              <a:t>…</a:t>
            </a:r>
            <a:endParaRPr lang="tr-TR" sz="5000" dirty="0">
              <a:solidFill>
                <a:srgbClr val="FFAD24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Autofit/>
          </a:bodyPr>
          <a:lstStyle/>
          <a:p>
            <a:pPr algn="l"/>
            <a:endParaRPr lang="tr-TR" sz="2000" dirty="0" smtClean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5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pPr algn="l"/>
            <a:endParaRPr lang="tr-TR" dirty="0" smtClean="0">
              <a:solidFill>
                <a:schemeClr val="tx2"/>
              </a:solidFill>
            </a:endParaRPr>
          </a:p>
          <a:p>
            <a:pPr algn="l"/>
            <a:endParaRPr lang="tr-TR" dirty="0" smtClean="0">
              <a:solidFill>
                <a:schemeClr val="tx2"/>
              </a:solidFill>
            </a:endParaRPr>
          </a:p>
          <a:p>
            <a:pPr algn="l"/>
            <a:r>
              <a:rPr lang="tr-TR" dirty="0" smtClean="0">
                <a:solidFill>
                  <a:schemeClr val="tx2"/>
                </a:solidFill>
              </a:rPr>
              <a:t>				3R</a:t>
            </a:r>
          </a:p>
          <a:p>
            <a:endParaRPr lang="tr-TR" dirty="0"/>
          </a:p>
          <a:p>
            <a:endParaRPr lang="tr-TR" dirty="0" smtClean="0"/>
          </a:p>
          <a:p>
            <a:pPr algn="l"/>
            <a:endParaRPr lang="tr-TR" dirty="0"/>
          </a:p>
          <a:p>
            <a:endParaRPr lang="tr-TR" dirty="0" smtClean="0"/>
          </a:p>
        </p:txBody>
      </p:sp>
      <p:cxnSp>
        <p:nvCxnSpPr>
          <p:cNvPr id="8" name="Düz Ok Bağlayıcısı 7"/>
          <p:cNvCxnSpPr/>
          <p:nvPr/>
        </p:nvCxnSpPr>
        <p:spPr>
          <a:xfrm flipH="1">
            <a:off x="3203848" y="3140968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4427984" y="314096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4644008" y="3140968"/>
            <a:ext cx="129614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Yuvarlatılmış Dikdörtgen 12"/>
          <p:cNvSpPr/>
          <p:nvPr/>
        </p:nvSpPr>
        <p:spPr>
          <a:xfrm>
            <a:off x="2123728" y="4121530"/>
            <a:ext cx="144016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err="1" smtClean="0"/>
              <a:t>Replacement</a:t>
            </a:r>
            <a:endParaRPr lang="tr-TR" b="1" dirty="0"/>
          </a:p>
        </p:txBody>
      </p:sp>
      <p:sp>
        <p:nvSpPr>
          <p:cNvPr id="17" name="Yuvarlatılmış Dikdörtgen 16"/>
          <p:cNvSpPr/>
          <p:nvPr/>
        </p:nvSpPr>
        <p:spPr>
          <a:xfrm>
            <a:off x="3887924" y="4104151"/>
            <a:ext cx="1404156" cy="7200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err="1" smtClean="0"/>
              <a:t>Reduction</a:t>
            </a:r>
            <a:endParaRPr lang="tr-TR" sz="1400" b="1" dirty="0"/>
          </a:p>
        </p:txBody>
      </p:sp>
      <p:sp>
        <p:nvSpPr>
          <p:cNvPr id="18" name="Yuvarlatılmış Dikdörtgen 17"/>
          <p:cNvSpPr/>
          <p:nvPr/>
        </p:nvSpPr>
        <p:spPr>
          <a:xfrm>
            <a:off x="5734512" y="4104151"/>
            <a:ext cx="1357768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err="1" smtClean="0"/>
              <a:t>Refinement</a:t>
            </a:r>
            <a:endParaRPr lang="tr-TR" sz="1400" b="1" dirty="0"/>
          </a:p>
        </p:txBody>
      </p:sp>
      <p:sp>
        <p:nvSpPr>
          <p:cNvPr id="20" name="Oval 19"/>
          <p:cNvSpPr/>
          <p:nvPr/>
        </p:nvSpPr>
        <p:spPr>
          <a:xfrm>
            <a:off x="3934117" y="2636912"/>
            <a:ext cx="900100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6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Deney </a:t>
            </a:r>
            <a:r>
              <a:rPr lang="tr-TR" sz="2000" dirty="0">
                <a:solidFill>
                  <a:schemeClr val="tx2"/>
                </a:solidFill>
              </a:rPr>
              <a:t>planlama aşaması her araştırma için hayati önem taşıyan </a:t>
            </a:r>
            <a:r>
              <a:rPr lang="tr-TR" sz="2000" dirty="0" smtClean="0">
                <a:solidFill>
                  <a:schemeClr val="tx2"/>
                </a:solidFill>
              </a:rPr>
              <a:t>aşamalardan bir </a:t>
            </a:r>
            <a:r>
              <a:rPr lang="tr-TR" sz="2000" dirty="0">
                <a:solidFill>
                  <a:schemeClr val="tx2"/>
                </a:solidFill>
              </a:rPr>
              <a:t>tanesidir. Bu aşamada uygun deney planı seçilir </a:t>
            </a:r>
            <a:r>
              <a:rPr lang="tr-TR" sz="2000" dirty="0" smtClean="0">
                <a:solidFill>
                  <a:schemeClr val="tx2"/>
                </a:solidFill>
              </a:rPr>
              <a:t>ve buna </a:t>
            </a:r>
            <a:r>
              <a:rPr lang="tr-TR" sz="2000" dirty="0">
                <a:solidFill>
                  <a:schemeClr val="tx2"/>
                </a:solidFill>
              </a:rPr>
              <a:t>uygun </a:t>
            </a:r>
            <a:r>
              <a:rPr lang="tr-TR" sz="2000" b="1" dirty="0" smtClean="0">
                <a:solidFill>
                  <a:schemeClr val="tx2"/>
                </a:solidFill>
              </a:rPr>
              <a:t>istatistiksel </a:t>
            </a:r>
            <a:r>
              <a:rPr lang="tr-TR" sz="2000" b="1" dirty="0">
                <a:solidFill>
                  <a:schemeClr val="tx2"/>
                </a:solidFill>
              </a:rPr>
              <a:t>model </a:t>
            </a:r>
            <a:r>
              <a:rPr lang="tr-TR" sz="2000" dirty="0">
                <a:solidFill>
                  <a:schemeClr val="tx2"/>
                </a:solidFill>
              </a:rPr>
              <a:t>belirlenir.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Laboratuvar hayvanlarının kullanıldığı </a:t>
            </a:r>
            <a:r>
              <a:rPr lang="tr-TR" sz="2000" dirty="0">
                <a:solidFill>
                  <a:schemeClr val="tx2"/>
                </a:solidFill>
              </a:rPr>
              <a:t>biyomedikal çalışmalarda bilimsel amaçlara ulaşabilmek </a:t>
            </a:r>
            <a:r>
              <a:rPr lang="tr-TR" sz="2000" dirty="0" smtClean="0">
                <a:solidFill>
                  <a:schemeClr val="tx2"/>
                </a:solidFill>
              </a:rPr>
              <a:t>için </a:t>
            </a:r>
            <a:r>
              <a:rPr lang="tr-TR" sz="2000" dirty="0">
                <a:solidFill>
                  <a:schemeClr val="tx2"/>
                </a:solidFill>
              </a:rPr>
              <a:t>uygun deney tasarımı ve örneklem hacmine </a:t>
            </a:r>
            <a:r>
              <a:rPr lang="tr-TR" sz="2000" dirty="0" smtClean="0">
                <a:solidFill>
                  <a:schemeClr val="tx2"/>
                </a:solidFill>
              </a:rPr>
              <a:t>karar verme </a:t>
            </a:r>
            <a:r>
              <a:rPr lang="tr-TR" sz="2000" dirty="0">
                <a:solidFill>
                  <a:schemeClr val="tx2"/>
                </a:solidFill>
              </a:rPr>
              <a:t>işlemi </a:t>
            </a:r>
            <a:r>
              <a:rPr lang="tr-TR" sz="2000" b="1" dirty="0">
                <a:solidFill>
                  <a:srgbClr val="FF0000"/>
                </a:solidFill>
              </a:rPr>
              <a:t>etik, ekonomik ve bilimsel </a:t>
            </a:r>
            <a:r>
              <a:rPr lang="tr-TR" sz="2000" dirty="0" smtClean="0">
                <a:solidFill>
                  <a:schemeClr val="tx2"/>
                </a:solidFill>
              </a:rPr>
              <a:t>açıdan önem </a:t>
            </a:r>
            <a:r>
              <a:rPr lang="tr-TR" sz="2000" dirty="0">
                <a:solidFill>
                  <a:schemeClr val="tx2"/>
                </a:solidFill>
              </a:rPr>
              <a:t>taşımaktadır</a:t>
            </a:r>
            <a:r>
              <a:rPr lang="tr-TR" sz="2000" dirty="0" smtClean="0">
                <a:solidFill>
                  <a:schemeClr val="tx2"/>
                </a:solidFill>
              </a:rPr>
              <a:t>. </a:t>
            </a: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Deneyin </a:t>
            </a:r>
            <a:r>
              <a:rPr lang="tr-TR" sz="2000" dirty="0">
                <a:solidFill>
                  <a:schemeClr val="tx2"/>
                </a:solidFill>
              </a:rPr>
              <a:t>uygun bir şekilde </a:t>
            </a:r>
            <a:r>
              <a:rPr lang="tr-TR" sz="2000" dirty="0" smtClean="0">
                <a:solidFill>
                  <a:schemeClr val="tx2"/>
                </a:solidFill>
              </a:rPr>
              <a:t>tasarlanmasında </a:t>
            </a:r>
            <a:r>
              <a:rPr lang="fi-FI" sz="2000" dirty="0" smtClean="0">
                <a:solidFill>
                  <a:schemeClr val="tx2"/>
                </a:solidFill>
              </a:rPr>
              <a:t>etkili </a:t>
            </a:r>
            <a:r>
              <a:rPr lang="fi-FI" sz="2000" dirty="0">
                <a:solidFill>
                  <a:schemeClr val="tx2"/>
                </a:solidFill>
              </a:rPr>
              <a:t>olan etkenlerin (</a:t>
            </a:r>
            <a:r>
              <a:rPr lang="fi-FI" sz="2000" b="1" dirty="0">
                <a:solidFill>
                  <a:schemeClr val="tx2"/>
                </a:solidFill>
              </a:rPr>
              <a:t>deney </a:t>
            </a:r>
            <a:r>
              <a:rPr lang="fi-FI" sz="2000" b="1" dirty="0" smtClean="0">
                <a:solidFill>
                  <a:schemeClr val="tx2"/>
                </a:solidFill>
              </a:rPr>
              <a:t>birimi,</a:t>
            </a:r>
            <a:r>
              <a:rPr lang="tr-TR" sz="2000" b="1" dirty="0" smtClean="0">
                <a:solidFill>
                  <a:schemeClr val="tx2"/>
                </a:solidFill>
              </a:rPr>
              <a:t> denek </a:t>
            </a:r>
            <a:r>
              <a:rPr lang="tr-TR" sz="2000" b="1" dirty="0">
                <a:solidFill>
                  <a:schemeClr val="tx2"/>
                </a:solidFill>
              </a:rPr>
              <a:t>cinsi, deneyin tekrar sayısı, </a:t>
            </a:r>
            <a:r>
              <a:rPr lang="tr-TR" sz="2000" b="1" dirty="0" err="1" smtClean="0">
                <a:solidFill>
                  <a:schemeClr val="tx2"/>
                </a:solidFill>
              </a:rPr>
              <a:t>randomizasyon</a:t>
            </a:r>
            <a:r>
              <a:rPr lang="tr-TR" sz="2000" b="1" dirty="0" smtClean="0">
                <a:solidFill>
                  <a:schemeClr val="tx2"/>
                </a:solidFill>
              </a:rPr>
              <a:t>, </a:t>
            </a:r>
            <a:r>
              <a:rPr lang="tr-TR" sz="2000" b="1" dirty="0" err="1" smtClean="0">
                <a:solidFill>
                  <a:schemeClr val="tx2"/>
                </a:solidFill>
              </a:rPr>
              <a:t>körleme</a:t>
            </a:r>
            <a:r>
              <a:rPr lang="tr-TR" sz="2000" b="1" dirty="0" smtClean="0">
                <a:solidFill>
                  <a:schemeClr val="tx2"/>
                </a:solidFill>
              </a:rPr>
              <a:t> </a:t>
            </a:r>
            <a:r>
              <a:rPr lang="tr-TR" sz="2000" b="1" dirty="0" err="1">
                <a:solidFill>
                  <a:schemeClr val="tx2"/>
                </a:solidFill>
              </a:rPr>
              <a:t>vb</a:t>
            </a:r>
            <a:r>
              <a:rPr lang="tr-TR" sz="2000" dirty="0">
                <a:solidFill>
                  <a:schemeClr val="tx2"/>
                </a:solidFill>
              </a:rPr>
              <a:t>) iyi tanımlanması, bilimsel </a:t>
            </a:r>
            <a:r>
              <a:rPr lang="tr-TR" sz="2000" dirty="0" smtClean="0">
                <a:solidFill>
                  <a:schemeClr val="tx2"/>
                </a:solidFill>
              </a:rPr>
              <a:t>sonuçların doğruluğunu </a:t>
            </a:r>
            <a:r>
              <a:rPr lang="tr-TR" sz="2000" dirty="0">
                <a:solidFill>
                  <a:schemeClr val="tx2"/>
                </a:solidFill>
              </a:rPr>
              <a:t>arttıracak ve biyolojik önemin </a:t>
            </a:r>
            <a:r>
              <a:rPr lang="tr-TR" sz="2000" dirty="0" smtClean="0">
                <a:solidFill>
                  <a:schemeClr val="tx2"/>
                </a:solidFill>
              </a:rPr>
              <a:t>yorumlanmasını kolaylaştıracaktır.</a:t>
            </a: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/>
          <a:lstStyle/>
          <a:p>
            <a:pPr algn="l"/>
            <a:endParaRPr lang="tr-TR" dirty="0" smtClean="0">
              <a:solidFill>
                <a:schemeClr val="tx2"/>
              </a:solidFill>
            </a:endParaRPr>
          </a:p>
          <a:p>
            <a:pPr algn="l"/>
            <a:endParaRPr lang="tr-TR" dirty="0" smtClean="0">
              <a:solidFill>
                <a:schemeClr val="tx2"/>
              </a:solidFill>
            </a:endParaRPr>
          </a:p>
          <a:p>
            <a:pPr algn="l"/>
            <a:r>
              <a:rPr lang="tr-TR" sz="2000" b="1" dirty="0" smtClean="0">
                <a:solidFill>
                  <a:schemeClr val="tx2"/>
                </a:solidFill>
              </a:rPr>
              <a:t>Bir çalışma dizaynı;</a:t>
            </a:r>
          </a:p>
          <a:p>
            <a:pPr algn="l"/>
            <a:endParaRPr lang="tr-TR" sz="2000" b="1" dirty="0" smtClean="0">
              <a:solidFill>
                <a:schemeClr val="tx2"/>
              </a:solidFill>
            </a:endParaRPr>
          </a:p>
          <a:p>
            <a:pPr marL="457200" indent="-457200" algn="l">
              <a:buAutoNum type="arabicPeriod"/>
            </a:pPr>
            <a:r>
              <a:rPr lang="tr-TR" sz="2000" dirty="0" smtClean="0">
                <a:solidFill>
                  <a:schemeClr val="tx2"/>
                </a:solidFill>
              </a:rPr>
              <a:t>Hayvan </a:t>
            </a:r>
            <a:r>
              <a:rPr lang="tr-TR" sz="2000" dirty="0">
                <a:solidFill>
                  <a:schemeClr val="tx2"/>
                </a:solidFill>
              </a:rPr>
              <a:t>modeli (Çalışmanın kazançlarının optimize etmek için)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AutoNum type="arabicPeriod"/>
            </a:pPr>
            <a:r>
              <a:rPr lang="tr-TR" sz="2000" dirty="0" smtClean="0">
                <a:solidFill>
                  <a:schemeClr val="tx2"/>
                </a:solidFill>
              </a:rPr>
              <a:t>Hayvanın </a:t>
            </a:r>
            <a:r>
              <a:rPr lang="tr-TR" sz="2000" dirty="0">
                <a:solidFill>
                  <a:schemeClr val="tx2"/>
                </a:solidFill>
              </a:rPr>
              <a:t>türü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AutoNum type="arabicPeriod"/>
            </a:pPr>
            <a:r>
              <a:rPr lang="tr-TR" sz="2000" dirty="0" smtClean="0">
                <a:solidFill>
                  <a:schemeClr val="tx2"/>
                </a:solidFill>
              </a:rPr>
              <a:t>Hayvanın </a:t>
            </a:r>
            <a:r>
              <a:rPr lang="tr-TR" sz="2000" dirty="0" smtClean="0">
                <a:solidFill>
                  <a:schemeClr val="tx2"/>
                </a:solidFill>
              </a:rPr>
              <a:t>yaşı, cinsi ve ağırlık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AutoNum type="arabicPeriod"/>
            </a:pPr>
            <a:r>
              <a:rPr lang="tr-TR" sz="2000" dirty="0" smtClean="0">
                <a:solidFill>
                  <a:schemeClr val="tx2"/>
                </a:solidFill>
              </a:rPr>
              <a:t>Çalışmanın </a:t>
            </a:r>
            <a:r>
              <a:rPr lang="tr-TR" sz="2000" dirty="0">
                <a:solidFill>
                  <a:schemeClr val="tx2"/>
                </a:solidFill>
              </a:rPr>
              <a:t>süresi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AutoNum type="arabicPeriod"/>
            </a:pPr>
            <a:r>
              <a:rPr lang="tr-TR" sz="2000" dirty="0" smtClean="0">
                <a:solidFill>
                  <a:schemeClr val="tx2"/>
                </a:solidFill>
              </a:rPr>
              <a:t>Her </a:t>
            </a:r>
            <a:r>
              <a:rPr lang="tr-TR" sz="2000" dirty="0">
                <a:solidFill>
                  <a:schemeClr val="tx2"/>
                </a:solidFill>
              </a:rPr>
              <a:t>çalışma grubundaki hayvan sayısı </a:t>
            </a:r>
            <a:r>
              <a:rPr lang="tr-TR" sz="2000" dirty="0" smtClean="0">
                <a:solidFill>
                  <a:schemeClr val="tx2"/>
                </a:solidFill>
              </a:rPr>
              <a:t>(Örneklem </a:t>
            </a:r>
            <a:r>
              <a:rPr lang="tr-TR" sz="2000" dirty="0" err="1" smtClean="0">
                <a:solidFill>
                  <a:schemeClr val="tx2"/>
                </a:solidFill>
              </a:rPr>
              <a:t>hacmi,gruplandırma</a:t>
            </a:r>
            <a:r>
              <a:rPr lang="tr-TR" sz="2000" dirty="0" smtClean="0">
                <a:solidFill>
                  <a:schemeClr val="tx2"/>
                </a:solidFill>
              </a:rPr>
              <a:t>)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AutoNum type="arabicPeriod"/>
            </a:pPr>
            <a:r>
              <a:rPr lang="tr-TR" sz="2000" dirty="0" smtClean="0">
                <a:solidFill>
                  <a:schemeClr val="tx2"/>
                </a:solidFill>
              </a:rPr>
              <a:t>Uygulanacak </a:t>
            </a:r>
            <a:r>
              <a:rPr lang="tr-TR" sz="2000" dirty="0">
                <a:solidFill>
                  <a:schemeClr val="tx2"/>
                </a:solidFill>
              </a:rPr>
              <a:t>ilacın veya </a:t>
            </a:r>
            <a:r>
              <a:rPr lang="tr-TR" sz="2000" dirty="0" err="1">
                <a:solidFill>
                  <a:schemeClr val="tx2"/>
                </a:solidFill>
              </a:rPr>
              <a:t>modalitenin</a:t>
            </a:r>
            <a:r>
              <a:rPr lang="tr-TR" sz="2000" dirty="0">
                <a:solidFill>
                  <a:schemeClr val="tx2"/>
                </a:solidFill>
              </a:rPr>
              <a:t> süresi ve uygulama miktarı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AutoNum type="arabicPeriod"/>
            </a:pPr>
            <a:r>
              <a:rPr lang="tr-TR" sz="2000" dirty="0" smtClean="0">
                <a:solidFill>
                  <a:schemeClr val="tx2"/>
                </a:solidFill>
              </a:rPr>
              <a:t>Uygun </a:t>
            </a:r>
            <a:r>
              <a:rPr lang="tr-TR" sz="2000" dirty="0">
                <a:solidFill>
                  <a:schemeClr val="tx2"/>
                </a:solidFill>
              </a:rPr>
              <a:t>kontroller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AutoNum type="arabicPeriod"/>
            </a:pPr>
            <a:r>
              <a:rPr lang="tr-TR" sz="2000" dirty="0" smtClean="0">
                <a:solidFill>
                  <a:schemeClr val="tx2"/>
                </a:solidFill>
              </a:rPr>
              <a:t>İlaç </a:t>
            </a:r>
            <a:r>
              <a:rPr lang="tr-TR" sz="2000" dirty="0">
                <a:solidFill>
                  <a:schemeClr val="tx2"/>
                </a:solidFill>
              </a:rPr>
              <a:t>veya tıbbi </a:t>
            </a:r>
            <a:r>
              <a:rPr lang="tr-TR" sz="2000" dirty="0" err="1">
                <a:solidFill>
                  <a:schemeClr val="tx2"/>
                </a:solidFill>
              </a:rPr>
              <a:t>modalitenin</a:t>
            </a:r>
            <a:r>
              <a:rPr lang="tr-TR" sz="2000" dirty="0">
                <a:solidFill>
                  <a:schemeClr val="tx2"/>
                </a:solidFill>
              </a:rPr>
              <a:t> </a:t>
            </a:r>
            <a:r>
              <a:rPr lang="tr-TR" sz="2000" dirty="0" smtClean="0">
                <a:solidFill>
                  <a:schemeClr val="tx2"/>
                </a:solidFill>
              </a:rPr>
              <a:t>temini</a:t>
            </a:r>
          </a:p>
          <a:p>
            <a:pPr marL="457200" indent="-457200" algn="l">
              <a:buAutoNum type="arabicPeriod"/>
            </a:pPr>
            <a:r>
              <a:rPr lang="es-ES" sz="2000" dirty="0" smtClean="0">
                <a:solidFill>
                  <a:schemeClr val="tx2"/>
                </a:solidFill>
              </a:rPr>
              <a:t>Optimal </a:t>
            </a:r>
            <a:r>
              <a:rPr lang="es-ES" sz="2000" dirty="0">
                <a:solidFill>
                  <a:schemeClr val="tx2"/>
                </a:solidFill>
              </a:rPr>
              <a:t>in vivo ve ex vivo </a:t>
            </a:r>
            <a:r>
              <a:rPr lang="es-ES" sz="2000" dirty="0" smtClean="0">
                <a:solidFill>
                  <a:schemeClr val="tx2"/>
                </a:solidFill>
              </a:rPr>
              <a:t>biomarkerlar</a:t>
            </a:r>
            <a:r>
              <a:rPr lang="tr-TR" sz="2000" dirty="0" smtClean="0">
                <a:solidFill>
                  <a:schemeClr val="tx2"/>
                </a:solidFill>
              </a:rPr>
              <a:t>, ölçüm yöntemleri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AutoNum type="arabicPeriod"/>
            </a:pPr>
            <a:r>
              <a:rPr lang="es-ES" sz="2000" dirty="0" smtClean="0">
                <a:solidFill>
                  <a:schemeClr val="tx2"/>
                </a:solidFill>
              </a:rPr>
              <a:t>Doku </a:t>
            </a:r>
            <a:r>
              <a:rPr lang="es-ES" sz="2000" dirty="0">
                <a:solidFill>
                  <a:schemeClr val="tx2"/>
                </a:solidFill>
              </a:rPr>
              <a:t>toplanma, depolanma ve analiz </a:t>
            </a:r>
            <a:r>
              <a:rPr lang="es-ES" sz="2000" dirty="0" smtClean="0">
                <a:solidFill>
                  <a:schemeClr val="tx2"/>
                </a:solidFill>
              </a:rPr>
              <a:t>planlaması</a:t>
            </a:r>
            <a:r>
              <a:rPr lang="tr-TR" sz="2000" dirty="0" smtClean="0">
                <a:solidFill>
                  <a:schemeClr val="tx2"/>
                </a:solidFill>
              </a:rPr>
              <a:t>, kan alma yöntemi.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457200" indent="-457200" algn="l">
              <a:buAutoNum type="arabicPeriod"/>
            </a:pPr>
            <a:endParaRPr lang="es-ES" sz="2000" dirty="0">
              <a:solidFill>
                <a:schemeClr val="tx2"/>
              </a:solidFill>
            </a:endParaRPr>
          </a:p>
          <a:p>
            <a:pPr algn="l"/>
            <a:endParaRPr lang="tr-TR" sz="2000" b="1" dirty="0" smtClean="0">
              <a:solidFill>
                <a:schemeClr val="tx2"/>
              </a:solidFill>
            </a:endParaRPr>
          </a:p>
          <a:p>
            <a:pPr algn="l"/>
            <a:endParaRPr lang="tr-TR" dirty="0">
              <a:solidFill>
                <a:schemeClr val="tx2"/>
              </a:solidFill>
            </a:endParaRPr>
          </a:p>
          <a:p>
            <a:pPr algn="l"/>
            <a:endParaRPr lang="tr-TR" dirty="0" smtClean="0">
              <a:solidFill>
                <a:schemeClr val="tx2"/>
              </a:solidFill>
            </a:endParaRPr>
          </a:p>
          <a:p>
            <a:pPr algn="l"/>
            <a:endParaRPr lang="tr-TR" dirty="0">
              <a:solidFill>
                <a:schemeClr val="tx2"/>
              </a:solidFill>
            </a:endParaRPr>
          </a:p>
          <a:p>
            <a:pPr algn="l"/>
            <a:endParaRPr lang="tr-TR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80920" cy="6192688"/>
          </a:xfrm>
        </p:spPr>
        <p:txBody>
          <a:bodyPr>
            <a:normAutofit/>
          </a:bodyPr>
          <a:lstStyle/>
          <a:p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b="1" dirty="0" smtClean="0">
              <a:solidFill>
                <a:schemeClr val="tx2"/>
              </a:solidFill>
            </a:endParaRPr>
          </a:p>
          <a:p>
            <a:pPr algn="l"/>
            <a:endParaRPr lang="tr-TR" sz="2000" b="1" dirty="0">
              <a:solidFill>
                <a:schemeClr val="tx2"/>
              </a:solidFill>
            </a:endParaRPr>
          </a:p>
          <a:p>
            <a:pPr algn="l"/>
            <a:r>
              <a:rPr lang="tr-TR" sz="2000" b="1" dirty="0" smtClean="0">
                <a:solidFill>
                  <a:schemeClr val="tx2"/>
                </a:solidFill>
              </a:rPr>
              <a:t>Ayrıca</a:t>
            </a:r>
            <a:r>
              <a:rPr lang="tr-TR" sz="2000" b="1" dirty="0" smtClean="0">
                <a:solidFill>
                  <a:schemeClr val="tx2"/>
                </a:solidFill>
              </a:rPr>
              <a:t>;</a:t>
            </a:r>
          </a:p>
          <a:p>
            <a:pPr algn="l"/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Çalışmanın </a:t>
            </a:r>
            <a:r>
              <a:rPr lang="tr-TR" sz="2000" dirty="0" err="1" smtClean="0">
                <a:solidFill>
                  <a:schemeClr val="tx2"/>
                </a:solidFill>
              </a:rPr>
              <a:t>tekrarlanabilirliği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chemeClr val="tx2"/>
                </a:solidFill>
              </a:rPr>
              <a:t>Körleme</a:t>
            </a:r>
            <a:endParaRPr lang="tr-TR" sz="2000" dirty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err="1" smtClean="0">
                <a:solidFill>
                  <a:schemeClr val="tx2"/>
                </a:solidFill>
              </a:rPr>
              <a:t>Sirkadiyen</a:t>
            </a:r>
            <a:r>
              <a:rPr lang="tr-TR" sz="2000" dirty="0" smtClean="0">
                <a:solidFill>
                  <a:schemeClr val="tx2"/>
                </a:solidFill>
              </a:rPr>
              <a:t> ritim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Pilot Çalışma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Eşit koşullar, eşit stres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Yedek Planlar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Çalışma öncesi meta analiz, tekrar oranı başarılı olan çalışmaların tercih edilmesi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Doğru istatistiksel modelin tercih </a:t>
            </a:r>
            <a:r>
              <a:rPr lang="tr-TR" sz="2000" dirty="0" smtClean="0">
                <a:solidFill>
                  <a:schemeClr val="tx2"/>
                </a:solidFill>
              </a:rPr>
              <a:t>edilmesi</a:t>
            </a: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Anestezi, Ötenazi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Barınma koşulları (</a:t>
            </a:r>
            <a:r>
              <a:rPr lang="tr-TR" sz="2000" dirty="0" err="1" smtClean="0">
                <a:solidFill>
                  <a:schemeClr val="tx2"/>
                </a:solidFill>
              </a:rPr>
              <a:t>soğuk,sıcak</a:t>
            </a:r>
            <a:r>
              <a:rPr lang="tr-TR" sz="2000" dirty="0" smtClean="0">
                <a:solidFill>
                  <a:schemeClr val="tx2"/>
                </a:solidFill>
              </a:rPr>
              <a:t>, kafes ortamı)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pPr algn="l"/>
            <a:endParaRPr lang="tr-TR" sz="2000" dirty="0" smtClean="0">
              <a:solidFill>
                <a:schemeClr val="tx2"/>
              </a:solidFill>
            </a:endParaRPr>
          </a:p>
          <a:p>
            <a:endParaRPr lang="tr-TR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tr-TR" sz="2000" dirty="0" smtClean="0">
              <a:solidFill>
                <a:schemeClr val="tx2"/>
              </a:solidFill>
            </a:endParaRPr>
          </a:p>
          <a:p>
            <a:endParaRPr lang="tr-TR" sz="2000" dirty="0">
              <a:solidFill>
                <a:schemeClr val="tx2"/>
              </a:solidFill>
            </a:endParaRPr>
          </a:p>
          <a:p>
            <a:endParaRPr lang="tr-TR" sz="2000" dirty="0" smtClean="0">
              <a:solidFill>
                <a:schemeClr val="tx2"/>
              </a:solidFill>
            </a:endParaRPr>
          </a:p>
          <a:p>
            <a:endParaRPr lang="tr-TR" sz="2000" dirty="0">
              <a:solidFill>
                <a:schemeClr val="tx2"/>
              </a:solidFill>
            </a:endParaRPr>
          </a:p>
          <a:p>
            <a:endParaRPr lang="tr-T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9396</TotalTime>
  <Words>2369</Words>
  <Application>Microsoft Office PowerPoint</Application>
  <PresentationFormat>Ekran Gösterisi (4:3)</PresentationFormat>
  <Paragraphs>474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packard bell</dc:creator>
  <cp:lastModifiedBy>packard bell</cp:lastModifiedBy>
  <cp:revision>251</cp:revision>
  <dcterms:created xsi:type="dcterms:W3CDTF">2019-05-30T10:23:08Z</dcterms:created>
  <dcterms:modified xsi:type="dcterms:W3CDTF">2019-06-13T20:00:22Z</dcterms:modified>
</cp:coreProperties>
</file>