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idata\Downloads\Proje%20say&#305;lar&#305;,%20deney%20hayvan&#305;%20kullan&#305;m&#305;%20ve%20gelir-gider%20miktarlar&#305;%20tablo%20ve%20&#351;ekiller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data\Downloads\Proje%20say&#305;lar&#305;,%20deney%20hayvan&#305;%20kullan&#305;m&#305;%20ve%20gelir-gider%20miktarlar&#305;%20tablo%20ve%20&#351;ekiller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data\Downloads\Proje%20say&#305;lar&#305;,%20deney%20hayvan&#305;%20kullan&#305;m&#305;%20ve%20gelir-gider%20miktarlar&#305;%20tablo%20ve%20&#351;ekiller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data\Downloads\Proje%20say&#305;lar&#305;,%20deney%20hayvan&#305;%20kullan&#305;m&#305;%20ve%20gelir-gider%20miktarlar&#305;%20tablo%20ve%20&#351;ekille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Sayfa1!$E$9</c:f>
              <c:strCache>
                <c:ptCount val="1"/>
                <c:pt idx="0">
                  <c:v> Proje Sayısı</c:v>
                </c:pt>
              </c:strCache>
            </c:strRef>
          </c:tx>
          <c:marker>
            <c:symbol val="none"/>
          </c:marker>
          <c:cat>
            <c:numRef>
              <c:f>Sayfa1!$D$10:$D$14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Sayfa1!$E$10:$E$14</c:f>
              <c:numCache>
                <c:formatCode>General</c:formatCode>
                <c:ptCount val="5"/>
                <c:pt idx="0">
                  <c:v>50</c:v>
                </c:pt>
                <c:pt idx="1">
                  <c:v>33</c:v>
                </c:pt>
                <c:pt idx="2">
                  <c:v>13</c:v>
                </c:pt>
                <c:pt idx="3">
                  <c:v>21</c:v>
                </c:pt>
                <c:pt idx="4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42-479B-B98A-8836CD019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999552"/>
        <c:axId val="143619584"/>
      </c:lineChart>
      <c:catAx>
        <c:axId val="12299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Yıllar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3619584"/>
        <c:crosses val="autoZero"/>
        <c:auto val="1"/>
        <c:lblAlgn val="ctr"/>
        <c:lblOffset val="100"/>
        <c:noMultiLvlLbl val="0"/>
      </c:catAx>
      <c:valAx>
        <c:axId val="143619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Proje Sayısı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2999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tr-TR" sz="1400"/>
              <a:t>Sıçan,</a:t>
            </a:r>
            <a:r>
              <a:rPr lang="tr-TR" sz="1400" baseline="0"/>
              <a:t> Fare ve Tavşan sayıları</a:t>
            </a:r>
            <a:r>
              <a:rPr lang="en-US" sz="1400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Sayfa1!$E$27</c:f>
              <c:strCache>
                <c:ptCount val="1"/>
                <c:pt idx="0">
                  <c:v>Sıçan</c:v>
                </c:pt>
              </c:strCache>
            </c:strRef>
          </c:tx>
          <c:invertIfNegative val="0"/>
          <c:cat>
            <c:numRef>
              <c:f>Sayfa1!$D$28:$D$32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Sayfa1!$E$28:$E$32</c:f>
              <c:numCache>
                <c:formatCode>General</c:formatCode>
                <c:ptCount val="5"/>
                <c:pt idx="0">
                  <c:v>1131</c:v>
                </c:pt>
                <c:pt idx="1">
                  <c:v>644</c:v>
                </c:pt>
                <c:pt idx="2">
                  <c:v>324</c:v>
                </c:pt>
                <c:pt idx="3">
                  <c:v>543</c:v>
                </c:pt>
                <c:pt idx="4">
                  <c:v>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1-45AC-AF1D-426AD385CBA7}"/>
            </c:ext>
          </c:extLst>
        </c:ser>
        <c:ser>
          <c:idx val="0"/>
          <c:order val="1"/>
          <c:tx>
            <c:strRef>
              <c:f>Sayfa1!$F$27</c:f>
              <c:strCache>
                <c:ptCount val="1"/>
                <c:pt idx="0">
                  <c:v>Fare </c:v>
                </c:pt>
              </c:strCache>
            </c:strRef>
          </c:tx>
          <c:invertIfNegative val="0"/>
          <c:val>
            <c:numRef>
              <c:f>Sayfa1!$F$28:$F$32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0</c:v>
                </c:pt>
                <c:pt idx="3">
                  <c:v>89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F1-45AC-AF1D-426AD385CBA7}"/>
            </c:ext>
          </c:extLst>
        </c:ser>
        <c:ser>
          <c:idx val="2"/>
          <c:order val="2"/>
          <c:tx>
            <c:strRef>
              <c:f>Sayfa1!$G$27</c:f>
              <c:strCache>
                <c:ptCount val="1"/>
                <c:pt idx="0">
                  <c:v>Tavşan</c:v>
                </c:pt>
              </c:strCache>
            </c:strRef>
          </c:tx>
          <c:invertIfNegative val="0"/>
          <c:val>
            <c:numRef>
              <c:f>Sayfa1!$G$28:$G$32</c:f>
              <c:numCache>
                <c:formatCode>General</c:formatCode>
                <c:ptCount val="5"/>
                <c:pt idx="0">
                  <c:v>122</c:v>
                </c:pt>
                <c:pt idx="1">
                  <c:v>242</c:v>
                </c:pt>
                <c:pt idx="2">
                  <c:v>24</c:v>
                </c:pt>
                <c:pt idx="3">
                  <c:v>35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F1-45AC-AF1D-426AD385C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00960"/>
        <c:axId val="151015808"/>
      </c:barChart>
      <c:catAx>
        <c:axId val="15100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Yıllar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015808"/>
        <c:crosses val="autoZero"/>
        <c:auto val="1"/>
        <c:lblAlgn val="ctr"/>
        <c:lblOffset val="100"/>
        <c:noMultiLvlLbl val="0"/>
      </c:catAx>
      <c:valAx>
        <c:axId val="151015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Hayvan sayıları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000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Balık </a:t>
            </a:r>
            <a:r>
              <a:rPr lang="tr-TR" sz="1400"/>
              <a:t>sayıları</a:t>
            </a:r>
            <a:endParaRPr lang="en-US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Sayfa1!$K$27</c:f>
              <c:strCache>
                <c:ptCount val="1"/>
                <c:pt idx="0">
                  <c:v>Balık türleri</c:v>
                </c:pt>
              </c:strCache>
            </c:strRef>
          </c:tx>
          <c:invertIfNegative val="0"/>
          <c:cat>
            <c:numRef>
              <c:f>Sayfa1!$D$28:$D$32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Sayfa1!$K$28:$K$32</c:f>
              <c:numCache>
                <c:formatCode>General</c:formatCode>
                <c:ptCount val="5"/>
                <c:pt idx="0">
                  <c:v>1291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2-45D8-9BB9-29E9CB6DA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78976"/>
        <c:axId val="187291136"/>
      </c:barChart>
      <c:catAx>
        <c:axId val="18687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Yıllar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291136"/>
        <c:crosses val="autoZero"/>
        <c:auto val="1"/>
        <c:lblAlgn val="ctr"/>
        <c:lblOffset val="100"/>
        <c:noMultiLvlLbl val="0"/>
      </c:catAx>
      <c:valAx>
        <c:axId val="187291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Hayvan sayıları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6878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Sayfa1!$E$54</c:f>
              <c:strCache>
                <c:ptCount val="1"/>
                <c:pt idx="0">
                  <c:v>Gelir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Sayfa1!$D$55:$D$58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Sayfa1!$E$55:$E$58</c:f>
              <c:numCache>
                <c:formatCode>General</c:formatCode>
                <c:ptCount val="4"/>
                <c:pt idx="0">
                  <c:v>44807.81</c:v>
                </c:pt>
                <c:pt idx="1">
                  <c:v>16739.96</c:v>
                </c:pt>
                <c:pt idx="2">
                  <c:v>21937.84</c:v>
                </c:pt>
                <c:pt idx="3">
                  <c:v>22806.27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D-4750-AF16-7AA8A583940A}"/>
            </c:ext>
          </c:extLst>
        </c:ser>
        <c:ser>
          <c:idx val="2"/>
          <c:order val="1"/>
          <c:tx>
            <c:strRef>
              <c:f>Sayfa1!$F$54</c:f>
              <c:strCache>
                <c:ptCount val="1"/>
                <c:pt idx="0">
                  <c:v>Gider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Sayfa1!$D$55:$D$58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Sayfa1!$F$55:$F$58</c:f>
              <c:numCache>
                <c:formatCode>General</c:formatCode>
                <c:ptCount val="4"/>
                <c:pt idx="0">
                  <c:v>34524.06</c:v>
                </c:pt>
                <c:pt idx="1">
                  <c:v>11496.48</c:v>
                </c:pt>
                <c:pt idx="2">
                  <c:v>7550.22</c:v>
                </c:pt>
                <c:pt idx="3">
                  <c:v>14292.9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D-4750-AF16-7AA8A5839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010816"/>
        <c:axId val="186521856"/>
      </c:barChart>
      <c:catAx>
        <c:axId val="185010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Yıllar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6521856"/>
        <c:crosses val="autoZero"/>
        <c:auto val="1"/>
        <c:lblAlgn val="ctr"/>
        <c:lblOffset val="100"/>
        <c:noMultiLvlLbl val="0"/>
      </c:catAx>
      <c:valAx>
        <c:axId val="186521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Gelir-Gider miktarı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5010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0.68958</cdr:x>
      <cdr:y>0.66667</cdr:y>
    </cdr:from>
    <cdr:to>
      <cdr:x>0.88958</cdr:x>
      <cdr:y>1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152775" y="26717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9741-4A66-4014-94BF-50549B45E3FA}" type="datetimeFigureOut">
              <a:rPr lang="tr-TR" smtClean="0"/>
              <a:t>08.10.2019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CFD5-6A46-490C-A4E8-CA2E4DE01AE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adyek.comu.edu.t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Deneysel Araştırmalar Uygulama ve Araştırma Merkezi</a:t>
            </a:r>
            <a:br>
              <a:rPr lang="tr-TR" dirty="0" smtClean="0"/>
            </a:br>
            <a:r>
              <a:rPr lang="tr-TR" dirty="0" smtClean="0"/>
              <a:t>(ÇOMÜDAM)</a:t>
            </a:r>
            <a:endParaRPr lang="tr-TR" dirty="0"/>
          </a:p>
        </p:txBody>
      </p:sp>
      <p:pic>
        <p:nvPicPr>
          <p:cNvPr id="4" name="3 Resim" descr="17-2508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4320480" cy="2880320"/>
          </a:xfrm>
          <a:prstGeom prst="rect">
            <a:avLst/>
          </a:prstGeom>
        </p:spPr>
      </p:pic>
      <p:pic>
        <p:nvPicPr>
          <p:cNvPr id="5" name="Picture 2" descr="Çanakkale Onsekiz Mart Üniversite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2"/>
            <a:ext cx="864095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Teknik cihazlar ve uygulamalar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İnhalasyon</a:t>
            </a:r>
            <a:r>
              <a:rPr lang="tr-TR" dirty="0"/>
              <a:t> Anestezi </a:t>
            </a:r>
            <a:r>
              <a:rPr lang="tr-TR" dirty="0" smtClean="0"/>
              <a:t>cihazı</a:t>
            </a:r>
          </a:p>
          <a:p>
            <a:r>
              <a:rPr lang="tr-TR" dirty="0"/>
              <a:t>Solunum Cihazı (</a:t>
            </a:r>
            <a:r>
              <a:rPr lang="tr-TR" dirty="0" err="1"/>
              <a:t>Ventilatör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Spektrofotometre</a:t>
            </a:r>
            <a:endParaRPr lang="tr-TR" dirty="0" smtClean="0"/>
          </a:p>
          <a:p>
            <a:r>
              <a:rPr lang="tr-TR" dirty="0" err="1" smtClean="0"/>
              <a:t>Homojenizatör</a:t>
            </a:r>
            <a:endParaRPr lang="tr-TR" dirty="0" smtClean="0"/>
          </a:p>
          <a:p>
            <a:r>
              <a:rPr lang="tr-TR" dirty="0" err="1" smtClean="0"/>
              <a:t>Sterilizatör</a:t>
            </a:r>
            <a:endParaRPr lang="tr-TR" dirty="0" smtClean="0"/>
          </a:p>
          <a:p>
            <a:r>
              <a:rPr lang="tr-TR" dirty="0"/>
              <a:t>Soğuk Tabla (</a:t>
            </a:r>
            <a:r>
              <a:rPr lang="tr-TR" dirty="0" err="1"/>
              <a:t>Cold</a:t>
            </a:r>
            <a:r>
              <a:rPr lang="tr-TR" dirty="0"/>
              <a:t> </a:t>
            </a:r>
            <a:r>
              <a:rPr lang="tr-TR" dirty="0" err="1"/>
              <a:t>Plate</a:t>
            </a:r>
            <a:r>
              <a:rPr lang="tr-TR" dirty="0"/>
              <a:t>, Parafin Dondurma için</a:t>
            </a:r>
            <a:r>
              <a:rPr lang="tr-TR" dirty="0" smtClean="0"/>
              <a:t>)</a:t>
            </a:r>
          </a:p>
          <a:p>
            <a:r>
              <a:rPr lang="tr-TR" dirty="0"/>
              <a:t>Gömme İstasyonu (Dokuları Parafine gömmek için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Mikrotom</a:t>
            </a:r>
            <a:endParaRPr lang="tr-TR" dirty="0" smtClean="0"/>
          </a:p>
          <a:p>
            <a:r>
              <a:rPr lang="tr-TR" dirty="0"/>
              <a:t>Histoloji Su </a:t>
            </a:r>
            <a:r>
              <a:rPr lang="tr-TR" dirty="0" smtClean="0"/>
              <a:t>banyosu</a:t>
            </a:r>
          </a:p>
          <a:p>
            <a:r>
              <a:rPr lang="tr-TR" dirty="0" smtClean="0"/>
              <a:t>Mikroskop (kamera sistemli)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Teknik cihazlar ve uygulamalar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Gerçek zamanlı PCR cihazı (</a:t>
            </a:r>
            <a:r>
              <a:rPr lang="tr-TR" dirty="0" err="1" smtClean="0"/>
              <a:t>Realtime</a:t>
            </a:r>
            <a:r>
              <a:rPr lang="tr-TR" dirty="0" smtClean="0"/>
              <a:t> PCR)</a:t>
            </a:r>
          </a:p>
          <a:p>
            <a:r>
              <a:rPr lang="tr-TR" dirty="0" err="1" smtClean="0"/>
              <a:t>Hiperbarik</a:t>
            </a:r>
            <a:r>
              <a:rPr lang="tr-TR" dirty="0" smtClean="0"/>
              <a:t> oksijen uygulaması</a:t>
            </a:r>
          </a:p>
          <a:p>
            <a:r>
              <a:rPr lang="tr-TR" dirty="0" smtClean="0"/>
              <a:t>Ozon uygulaması</a:t>
            </a:r>
          </a:p>
          <a:p>
            <a:r>
              <a:rPr lang="tr-TR" dirty="0"/>
              <a:t>Jel Görüntüleme </a:t>
            </a:r>
            <a:r>
              <a:rPr lang="tr-TR" dirty="0" smtClean="0"/>
              <a:t>Cihazı</a:t>
            </a:r>
          </a:p>
          <a:p>
            <a:r>
              <a:rPr lang="tr-TR" dirty="0"/>
              <a:t>Western </a:t>
            </a:r>
            <a:r>
              <a:rPr lang="tr-TR" dirty="0" err="1" smtClean="0"/>
              <a:t>Blott</a:t>
            </a:r>
            <a:endParaRPr lang="tr-TR" dirty="0" smtClean="0"/>
          </a:p>
          <a:p>
            <a:r>
              <a:rPr lang="tr-TR" dirty="0" err="1" smtClean="0"/>
              <a:t>Langerdorff</a:t>
            </a:r>
            <a:r>
              <a:rPr lang="tr-TR" dirty="0" smtClean="0"/>
              <a:t> </a:t>
            </a:r>
            <a:r>
              <a:rPr lang="tr-TR" dirty="0" smtClean="0"/>
              <a:t>Cihazı (organ takip sistemi)</a:t>
            </a:r>
            <a:endParaRPr lang="tr-TR" dirty="0" smtClean="0"/>
          </a:p>
          <a:p>
            <a:r>
              <a:rPr lang="tr-TR" dirty="0"/>
              <a:t>-80 Derin </a:t>
            </a:r>
            <a:r>
              <a:rPr lang="tr-TR" dirty="0" smtClean="0"/>
              <a:t>Dondurucu</a:t>
            </a:r>
            <a:endParaRPr lang="tr-TR" dirty="0"/>
          </a:p>
          <a:p>
            <a:r>
              <a:rPr lang="tr-TR" dirty="0" smtClean="0"/>
              <a:t>Karbondioksitli </a:t>
            </a:r>
            <a:r>
              <a:rPr lang="tr-TR" dirty="0" err="1" smtClean="0"/>
              <a:t>inkübatör</a:t>
            </a:r>
            <a:endParaRPr lang="tr-TR" dirty="0" smtClean="0"/>
          </a:p>
          <a:p>
            <a:r>
              <a:rPr lang="tr-TR" dirty="0" err="1"/>
              <a:t>İnverted</a:t>
            </a:r>
            <a:r>
              <a:rPr lang="tr-TR" dirty="0"/>
              <a:t> </a:t>
            </a:r>
            <a:r>
              <a:rPr lang="tr-TR" dirty="0" smtClean="0"/>
              <a:t>Mikroskop</a:t>
            </a:r>
          </a:p>
          <a:p>
            <a:r>
              <a:rPr lang="tr-TR" dirty="0" err="1"/>
              <a:t>Califia</a:t>
            </a:r>
            <a:r>
              <a:rPr lang="tr-TR" dirty="0"/>
              <a:t> </a:t>
            </a:r>
            <a:r>
              <a:rPr lang="tr-TR" dirty="0" err="1"/>
              <a:t>Perfüzyon</a:t>
            </a:r>
            <a:r>
              <a:rPr lang="tr-TR" dirty="0"/>
              <a:t> </a:t>
            </a:r>
            <a:r>
              <a:rPr lang="tr-TR" dirty="0" smtClean="0"/>
              <a:t>Simülatörü</a:t>
            </a:r>
          </a:p>
          <a:p>
            <a:r>
              <a:rPr lang="tr-TR" dirty="0"/>
              <a:t>Gelişmiş </a:t>
            </a:r>
            <a:r>
              <a:rPr lang="tr-TR" dirty="0" err="1"/>
              <a:t>Perfüzyon</a:t>
            </a:r>
            <a:r>
              <a:rPr lang="tr-TR" dirty="0"/>
              <a:t> Sistemi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172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Tıp Fakültesi “Eğitim Becerileri Geliştirme Kursu”</a:t>
            </a:r>
          </a:p>
          <a:p>
            <a:r>
              <a:rPr lang="tr-TR" dirty="0" smtClean="0"/>
              <a:t>HADYEK “Deney Hayvanları Kullanım Sertifikası Eğitim Programı”</a:t>
            </a:r>
          </a:p>
          <a:p>
            <a:r>
              <a:rPr lang="tr-TR" dirty="0" smtClean="0"/>
              <a:t>Yüksek lisans/doktora</a:t>
            </a:r>
          </a:p>
          <a:p>
            <a:pPr>
              <a:buNone/>
            </a:pPr>
            <a:r>
              <a:rPr lang="tr-TR" dirty="0" smtClean="0"/>
              <a:t>programlarında salon</a:t>
            </a:r>
          </a:p>
          <a:p>
            <a:r>
              <a:rPr lang="tr-TR" dirty="0" smtClean="0"/>
              <a:t>Deneylerde gözlemci </a:t>
            </a:r>
          </a:p>
          <a:p>
            <a:pPr>
              <a:buNone/>
            </a:pPr>
            <a:r>
              <a:rPr lang="tr-TR" dirty="0" smtClean="0"/>
              <a:t>Öğrenci katılımı</a:t>
            </a:r>
            <a:endParaRPr lang="tr-TR" dirty="0"/>
          </a:p>
        </p:txBody>
      </p:sp>
      <p:pic>
        <p:nvPicPr>
          <p:cNvPr id="4" name="3 Resim" descr="149-2706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960440" cy="297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ÇOMÜDAM Gerçekleşen Proje Sayıları</a:t>
            </a:r>
            <a:endParaRPr lang="tr-TR" dirty="0"/>
          </a:p>
        </p:txBody>
      </p:sp>
      <p:graphicFrame>
        <p:nvGraphicFramePr>
          <p:cNvPr id="4" name="3 Grafik"/>
          <p:cNvGraphicFramePr/>
          <p:nvPr/>
        </p:nvGraphicFramePr>
        <p:xfrm>
          <a:off x="1403648" y="1484784"/>
          <a:ext cx="65527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Kullanılan Deney Hayvanı Sayıları</a:t>
            </a:r>
            <a:endParaRPr lang="tr-TR" dirty="0"/>
          </a:p>
        </p:txBody>
      </p:sp>
      <p:graphicFrame>
        <p:nvGraphicFramePr>
          <p:cNvPr id="4" name="3 Grafik"/>
          <p:cNvGraphicFramePr/>
          <p:nvPr/>
        </p:nvGraphicFramePr>
        <p:xfrm>
          <a:off x="467544" y="1412776"/>
          <a:ext cx="49685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afik"/>
          <p:cNvGraphicFramePr/>
          <p:nvPr/>
        </p:nvGraphicFramePr>
        <p:xfrm>
          <a:off x="4860032" y="4221088"/>
          <a:ext cx="4032448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Gelir – Gider Tablosu</a:t>
            </a:r>
            <a:endParaRPr lang="tr-TR" dirty="0"/>
          </a:p>
        </p:txBody>
      </p:sp>
      <p:graphicFrame>
        <p:nvGraphicFramePr>
          <p:cNvPr id="4" name="3 Grafik"/>
          <p:cNvGraphicFramePr/>
          <p:nvPr/>
        </p:nvGraphicFramePr>
        <p:xfrm>
          <a:off x="1547664" y="1412776"/>
          <a:ext cx="63367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pic>
        <p:nvPicPr>
          <p:cNvPr id="4" name="3 Resim" descr="20-2508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98" y="1412776"/>
            <a:ext cx="7670626" cy="44233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ÇOMÜDAM Genel Bilgiler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Hizmete açılış tarihi 4 Mayıs 2012</a:t>
            </a:r>
          </a:p>
          <a:p>
            <a:r>
              <a:rPr lang="tr-TR" dirty="0" smtClean="0"/>
              <a:t>Ruhsatlanma tarihi 31 Ocak 2013</a:t>
            </a:r>
          </a:p>
          <a:p>
            <a:r>
              <a:rPr lang="tr-TR" dirty="0" smtClean="0"/>
              <a:t>Tarım ve Orman Bakanlığı’nın denetiminde deney hayvanları üretimi</a:t>
            </a:r>
            <a:endParaRPr lang="tr-TR" dirty="0"/>
          </a:p>
        </p:txBody>
      </p:sp>
      <p:pic>
        <p:nvPicPr>
          <p:cNvPr id="4" name="3 Resim" descr="119-0403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33056"/>
            <a:ext cx="322669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Personel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Müdür Prof. Dr. Alper AKÇALI</a:t>
            </a:r>
          </a:p>
          <a:p>
            <a:r>
              <a:rPr lang="tr-TR" dirty="0" smtClean="0"/>
              <a:t>Müdür Yrd. Prof. Dr. Tevfik Murat KOŞAN</a:t>
            </a:r>
          </a:p>
          <a:p>
            <a:r>
              <a:rPr lang="tr-TR" dirty="0" smtClean="0"/>
              <a:t>Sorumlu Yönetici </a:t>
            </a:r>
            <a:r>
              <a:rPr lang="tr-TR" dirty="0" err="1" smtClean="0"/>
              <a:t>Vet</a:t>
            </a:r>
            <a:r>
              <a:rPr lang="tr-TR" dirty="0" smtClean="0"/>
              <a:t>. Hekim Sait ELMAS</a:t>
            </a:r>
          </a:p>
          <a:p>
            <a:r>
              <a:rPr lang="tr-TR" dirty="0" smtClean="0"/>
              <a:t>V.H.K.İ.Ufuk DEMİR</a:t>
            </a:r>
          </a:p>
          <a:p>
            <a:r>
              <a:rPr lang="tr-TR" dirty="0" smtClean="0"/>
              <a:t>İşçi İbrahim ZEYBEK</a:t>
            </a:r>
          </a:p>
          <a:p>
            <a:r>
              <a:rPr lang="tr-TR" dirty="0" smtClean="0"/>
              <a:t>Anestezi Tek. Melike ÇATAL (Geçici görev)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Yönetim Kurulu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tr-TR" sz="2600" dirty="0" smtClean="0"/>
              <a:t>Prof. Dr. Alper AKÇALI (Başkan) </a:t>
            </a:r>
          </a:p>
          <a:p>
            <a:pPr fontAlgn="t"/>
            <a:r>
              <a:rPr lang="tr-TR" sz="2600" dirty="0" smtClean="0"/>
              <a:t>Prof. Dr. Tevfik Murat KOŞAN (Müdür </a:t>
            </a:r>
            <a:r>
              <a:rPr lang="tr-TR" sz="2600" dirty="0" smtClean="0"/>
              <a:t>Yrd</a:t>
            </a:r>
            <a:r>
              <a:rPr lang="tr-TR" sz="2600" dirty="0" smtClean="0"/>
              <a:t>.)</a:t>
            </a:r>
          </a:p>
          <a:p>
            <a:pPr fontAlgn="t"/>
            <a:r>
              <a:rPr lang="tr-TR" sz="2600" dirty="0" smtClean="0"/>
              <a:t>Prof. Dr. Şükran YALÇIN ÖZDİLEK Üye FEF Fakültesi </a:t>
            </a:r>
          </a:p>
          <a:p>
            <a:pPr fontAlgn="t"/>
            <a:r>
              <a:rPr lang="tr-TR" sz="2600" dirty="0" smtClean="0"/>
              <a:t>Prof. Dr. Ekrem </a:t>
            </a:r>
            <a:r>
              <a:rPr lang="tr-TR" sz="2600" dirty="0" err="1" smtClean="0"/>
              <a:t>Şanver</a:t>
            </a:r>
            <a:r>
              <a:rPr lang="tr-TR" sz="2600" dirty="0" smtClean="0"/>
              <a:t> ÇELİK Üye Deniz Bilimleri ve Teknolojisi Fakültesi</a:t>
            </a:r>
          </a:p>
          <a:p>
            <a:pPr fontAlgn="t"/>
            <a:r>
              <a:rPr lang="tr-TR" sz="2600" dirty="0" smtClean="0"/>
              <a:t>Prof. Dr. Aysel GÜVEN BAĞLA Üye Tıp Fakültesi </a:t>
            </a:r>
          </a:p>
          <a:p>
            <a:pPr fontAlgn="t"/>
            <a:r>
              <a:rPr lang="tr-TR" sz="2600" dirty="0" smtClean="0"/>
              <a:t>Doç. Dr. Cemil TÖLÜ Üye Ziraat Fakültesi </a:t>
            </a:r>
          </a:p>
          <a:p>
            <a:pPr fontAlgn="t"/>
            <a:r>
              <a:rPr lang="tr-TR" sz="2600" dirty="0" smtClean="0"/>
              <a:t>Veteriner Hekim Sait ELMAS (Sorumlu Yönetici)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Üretim veya bakımı yapılan deney hayvanları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ÇOMÜDAM bünyesinde</a:t>
            </a:r>
          </a:p>
          <a:p>
            <a:r>
              <a:rPr lang="tr-TR" dirty="0" smtClean="0"/>
              <a:t>Sıçan</a:t>
            </a:r>
            <a:r>
              <a:rPr lang="tr-TR" dirty="0"/>
              <a:t>/ </a:t>
            </a:r>
            <a:r>
              <a:rPr lang="tr-TR" dirty="0" err="1"/>
              <a:t>Wistar</a:t>
            </a:r>
            <a:r>
              <a:rPr lang="tr-TR" dirty="0"/>
              <a:t> Albino</a:t>
            </a:r>
          </a:p>
          <a:p>
            <a:r>
              <a:rPr lang="tr-TR" dirty="0" err="1"/>
              <a:t>Hamster</a:t>
            </a:r>
            <a:r>
              <a:rPr lang="tr-TR" dirty="0"/>
              <a:t> /Suriye</a:t>
            </a:r>
          </a:p>
          <a:p>
            <a:r>
              <a:rPr lang="tr-TR" dirty="0" err="1"/>
              <a:t>Gerbil</a:t>
            </a:r>
            <a:r>
              <a:rPr lang="tr-TR" dirty="0"/>
              <a:t> /Moğolistan</a:t>
            </a:r>
          </a:p>
          <a:p>
            <a:r>
              <a:rPr lang="tr-TR" dirty="0"/>
              <a:t>Tavşan/ Yeni Zelanda</a:t>
            </a:r>
          </a:p>
          <a:p>
            <a:r>
              <a:rPr lang="tr-TR" dirty="0"/>
              <a:t>Fare /</a:t>
            </a:r>
            <a:r>
              <a:rPr lang="tr-TR" dirty="0" err="1" smtClean="0"/>
              <a:t>Balb</a:t>
            </a:r>
            <a:r>
              <a:rPr lang="tr-TR" dirty="0" smtClean="0"/>
              <a:t>-C</a:t>
            </a:r>
          </a:p>
          <a:p>
            <a:pPr>
              <a:buNone/>
            </a:pPr>
            <a:r>
              <a:rPr lang="tr-TR" dirty="0" smtClean="0"/>
              <a:t>Ruhsatı olup diğer birimlerde deney yapılanlar</a:t>
            </a:r>
          </a:p>
          <a:p>
            <a:pPr lvl="1"/>
            <a:r>
              <a:rPr lang="tr-TR" dirty="0" smtClean="0"/>
              <a:t>Kanatlılar</a:t>
            </a:r>
          </a:p>
          <a:p>
            <a:pPr lvl="1"/>
            <a:r>
              <a:rPr lang="tr-TR" dirty="0" smtClean="0"/>
              <a:t>Balık türleri</a:t>
            </a:r>
          </a:p>
          <a:p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Hayvan Deneyleri Yerel Etik Kurulu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Deney hayvanları ile yapılacak çalışmaların öncesinde HADYEK değerlendirilmesi</a:t>
            </a:r>
          </a:p>
          <a:p>
            <a:r>
              <a:rPr lang="tr-TR" dirty="0" smtClean="0"/>
              <a:t>Deneylerde hayvan refahının gözetimi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hlinkClick r:id="rId2"/>
              </a:rPr>
              <a:t>http://hadyek.comu.edu.tr/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ÇOMÜDAM Fiziki Yapı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İki kat – </a:t>
            </a:r>
            <a:r>
              <a:rPr lang="tr-TR" dirty="0" smtClean="0">
                <a:solidFill>
                  <a:schemeClr val="tx2"/>
                </a:solidFill>
              </a:rPr>
              <a:t>868 m2 (her bir kat 434 m2)</a:t>
            </a:r>
          </a:p>
          <a:p>
            <a:r>
              <a:rPr lang="tr-TR" dirty="0" smtClean="0"/>
              <a:t>Hayvan bakım ve operasyon odaları</a:t>
            </a:r>
          </a:p>
          <a:p>
            <a:r>
              <a:rPr lang="tr-TR" dirty="0" smtClean="0"/>
              <a:t>Araştırma Laboratuvarları</a:t>
            </a:r>
            <a:endParaRPr lang="tr-TR" dirty="0" smtClean="0"/>
          </a:p>
          <a:p>
            <a:pPr lvl="1"/>
            <a:r>
              <a:rPr lang="tr-TR" dirty="0" smtClean="0"/>
              <a:t>1-Mikrobiyoloji </a:t>
            </a:r>
            <a:r>
              <a:rPr lang="tr-TR" dirty="0"/>
              <a:t>– </a:t>
            </a:r>
            <a:r>
              <a:rPr lang="tr-TR" dirty="0" smtClean="0"/>
              <a:t>Farmakoloji </a:t>
            </a:r>
            <a:r>
              <a:rPr lang="tr-TR" dirty="0" err="1" smtClean="0"/>
              <a:t>Lab</a:t>
            </a:r>
            <a:r>
              <a:rPr lang="tr-TR" dirty="0" smtClean="0"/>
              <a:t>. </a:t>
            </a:r>
          </a:p>
          <a:p>
            <a:pPr lvl="1"/>
            <a:r>
              <a:rPr lang="tr-TR" dirty="0" smtClean="0"/>
              <a:t>2- Kök </a:t>
            </a:r>
            <a:r>
              <a:rPr lang="tr-TR" dirty="0"/>
              <a:t>Hücre </a:t>
            </a:r>
            <a:r>
              <a:rPr lang="tr-TR" dirty="0" err="1" smtClean="0"/>
              <a:t>Lab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3-</a:t>
            </a:r>
            <a:r>
              <a:rPr lang="tr-TR" dirty="0"/>
              <a:t>Doku Takip ve Görüntüleme </a:t>
            </a:r>
            <a:r>
              <a:rPr lang="tr-TR" dirty="0" err="1" smtClean="0"/>
              <a:t>Lab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4-</a:t>
            </a:r>
            <a:r>
              <a:rPr lang="tr-TR" dirty="0"/>
              <a:t>Fizyoloji </a:t>
            </a:r>
            <a:r>
              <a:rPr lang="tr-TR" dirty="0" err="1" smtClean="0"/>
              <a:t>Lab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5-Nöroanatomi </a:t>
            </a:r>
            <a:r>
              <a:rPr lang="tr-TR" dirty="0" err="1" smtClean="0"/>
              <a:t>Lab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6-</a:t>
            </a:r>
            <a:r>
              <a:rPr lang="tr-TR" dirty="0"/>
              <a:t>Kardiyovasküler Araştırma </a:t>
            </a:r>
            <a:r>
              <a:rPr lang="tr-TR" dirty="0" err="1" smtClean="0"/>
              <a:t>Lab</a:t>
            </a:r>
            <a:r>
              <a:rPr lang="tr-TR" dirty="0" smtClean="0"/>
              <a:t>.</a:t>
            </a:r>
          </a:p>
          <a:p>
            <a:r>
              <a:rPr lang="tr-TR" dirty="0"/>
              <a:t>E</a:t>
            </a:r>
            <a:r>
              <a:rPr lang="tr-TR" dirty="0" smtClean="0"/>
              <a:t>lektrik beslemeli iklimlendirme </a:t>
            </a:r>
            <a:r>
              <a:rPr lang="tr-TR" dirty="0" smtClean="0"/>
              <a:t>sistemi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9-2508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968552" cy="3312368"/>
          </a:xfrm>
        </p:spPr>
      </p:pic>
      <p:pic>
        <p:nvPicPr>
          <p:cNvPr id="5" name="4 Resim" descr="1-2508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862313" cy="364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omu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5943630" cy="563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351</Words>
  <Application>Microsoft Office PowerPoint</Application>
  <PresentationFormat>Ekran Gösterisi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Calibri</vt:lpstr>
      <vt:lpstr>Ofis Teması</vt:lpstr>
      <vt:lpstr>Deneysel Araştırmalar Uygulama ve Araştırma Merkezi (ÇOMÜDAM)</vt:lpstr>
      <vt:lpstr>ÇOMÜDAM Genel Bilgiler</vt:lpstr>
      <vt:lpstr>Personel</vt:lpstr>
      <vt:lpstr>Yönetim Kurulu</vt:lpstr>
      <vt:lpstr>Üretim veya bakımı yapılan deney hayvanları</vt:lpstr>
      <vt:lpstr>Hayvan Deneyleri Yerel Etik Kurulu</vt:lpstr>
      <vt:lpstr>ÇOMÜDAM Fiziki Yapı</vt:lpstr>
      <vt:lpstr>PowerPoint Sunusu</vt:lpstr>
      <vt:lpstr>PowerPoint Sunusu</vt:lpstr>
      <vt:lpstr>Teknik cihazlar ve uygulamalar</vt:lpstr>
      <vt:lpstr>Teknik cihazlar ve uygulamalar</vt:lpstr>
      <vt:lpstr>Eğitimler</vt:lpstr>
      <vt:lpstr>ÇOMÜDAM Gerçekleşen Proje Sayıları</vt:lpstr>
      <vt:lpstr>Kullanılan Deney Hayvanı Sayıları</vt:lpstr>
      <vt:lpstr>Gelir – Gider Tablosu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Deneysel Araştırmalar Uygulama ve Araştırma Merkezi (ÇOMÜDAM)</dc:title>
  <dc:creator>aidata</dc:creator>
  <cp:lastModifiedBy>deydam</cp:lastModifiedBy>
  <cp:revision>37</cp:revision>
  <dcterms:created xsi:type="dcterms:W3CDTF">2019-10-07T05:48:45Z</dcterms:created>
  <dcterms:modified xsi:type="dcterms:W3CDTF">2019-10-08T08:30:03Z</dcterms:modified>
</cp:coreProperties>
</file>