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79" r:id="rId14"/>
    <p:sldId id="280" r:id="rId15"/>
    <p:sldId id="269" r:id="rId16"/>
    <p:sldId id="270" r:id="rId17"/>
    <p:sldId id="266" r:id="rId18"/>
    <p:sldId id="281" r:id="rId19"/>
    <p:sldId id="271" r:id="rId20"/>
    <p:sldId id="272" r:id="rId21"/>
    <p:sldId id="278" r:id="rId22"/>
    <p:sldId id="273" r:id="rId23"/>
    <p:sldId id="274" r:id="rId24"/>
    <p:sldId id="275" r:id="rId25"/>
    <p:sldId id="262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08FC8AF-6099-46F3-A431-3FE1F54D902E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51542CA-9962-4AC7-9E3B-9655CD4BD59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8458200" cy="1470025"/>
          </a:xfrm>
        </p:spPr>
        <p:txBody>
          <a:bodyPr/>
          <a:lstStyle/>
          <a:p>
            <a:r>
              <a:rPr lang="tr-TR" dirty="0" smtClean="0"/>
              <a:t>Deneysel Çalışmalarda Hayvan Kullanımı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T. Murat Koşan</a:t>
            </a:r>
          </a:p>
          <a:p>
            <a:r>
              <a:rPr lang="tr-TR" sz="2000" dirty="0" smtClean="0"/>
              <a:t>ÇOMÜ Tıp Fakültesi Üroloji AD</a:t>
            </a:r>
            <a:endParaRPr lang="tr-T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"/>
          <p:cNvGrpSpPr/>
          <p:nvPr/>
        </p:nvGrpSpPr>
        <p:grpSpPr>
          <a:xfrm>
            <a:off x="1357290" y="1428736"/>
            <a:ext cx="6643734" cy="4357718"/>
            <a:chOff x="1500166" y="1428736"/>
            <a:chExt cx="6643734" cy="4357718"/>
          </a:xfrm>
        </p:grpSpPr>
        <p:pic>
          <p:nvPicPr>
            <p:cNvPr id="6146" name="Picture 2" descr="C:\Users\hp\Desktop\Adsız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0166" y="1428736"/>
              <a:ext cx="6536577" cy="435771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</p:pic>
        <p:sp>
          <p:nvSpPr>
            <p:cNvPr id="3" name="2 Oval"/>
            <p:cNvSpPr/>
            <p:nvPr/>
          </p:nvSpPr>
          <p:spPr>
            <a:xfrm>
              <a:off x="1500166" y="3000372"/>
              <a:ext cx="2000264" cy="571504"/>
            </a:xfrm>
            <a:prstGeom prst="ellipse">
              <a:avLst/>
            </a:prstGeom>
            <a:noFill/>
            <a:ln w="3175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3 Oval"/>
            <p:cNvSpPr/>
            <p:nvPr/>
          </p:nvSpPr>
          <p:spPr>
            <a:xfrm>
              <a:off x="2285984" y="3571876"/>
              <a:ext cx="1285884" cy="428628"/>
            </a:xfrm>
            <a:prstGeom prst="ellipse">
              <a:avLst/>
            </a:prstGeom>
            <a:noFill/>
            <a:ln w="254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4 Oval"/>
            <p:cNvSpPr/>
            <p:nvPr/>
          </p:nvSpPr>
          <p:spPr>
            <a:xfrm>
              <a:off x="5857884" y="2357430"/>
              <a:ext cx="2286016" cy="3357586"/>
            </a:xfrm>
            <a:prstGeom prst="ellipse">
              <a:avLst/>
            </a:prstGeom>
            <a:noFill/>
            <a:ln w="254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857256"/>
          </a:xfrm>
        </p:spPr>
        <p:txBody>
          <a:bodyPr>
            <a:normAutofit/>
          </a:bodyPr>
          <a:lstStyle/>
          <a:p>
            <a:r>
              <a:rPr lang="tr-TR" sz="3200" u="sng" dirty="0" smtClean="0">
                <a:solidFill>
                  <a:schemeClr val="tx1"/>
                </a:solidFill>
              </a:rPr>
              <a:t>Hayvan deneylerinin yapılış amaçları</a:t>
            </a:r>
            <a:endParaRPr lang="tr-TR" sz="3200" u="sng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Yiyecek, gıda ve diğer ürünlerin geliştirilmesi ile kalite, yeterlilik ve güvenilirliğinin ölçüm ve kontrolü</a:t>
            </a:r>
          </a:p>
          <a:p>
            <a:endParaRPr lang="tr-TR" dirty="0" smtClean="0"/>
          </a:p>
          <a:p>
            <a:r>
              <a:rPr lang="tr-TR" dirty="0" smtClean="0"/>
              <a:t>İnsanlar ve hayvanlarda hastalık yapan veya yapabilecek olan ajanların belirlenmesi, etki mekanizmalarının anlaşılması, hastalıkların tanısı ve tedavisi</a:t>
            </a:r>
          </a:p>
          <a:p>
            <a:endParaRPr lang="tr-TR" dirty="0" smtClean="0"/>
          </a:p>
          <a:p>
            <a:r>
              <a:rPr lang="tr-TR" dirty="0" smtClean="0"/>
              <a:t>İnsan ve hayvan vücutlarının fizyolojilerinin belirlenmesi, fizyolojik modifikasyonların değerlendirilmesi ile cerrahi yöntem ve </a:t>
            </a:r>
            <a:r>
              <a:rPr lang="tr-TR" dirty="0" err="1" smtClean="0"/>
              <a:t>invazif</a:t>
            </a:r>
            <a:r>
              <a:rPr lang="tr-TR" dirty="0" smtClean="0"/>
              <a:t> girişimlerin denenmesi ve el becerilerinin geliştirilmesi</a:t>
            </a:r>
          </a:p>
          <a:p>
            <a:endParaRPr lang="tr-TR" dirty="0" smtClean="0"/>
          </a:p>
          <a:p>
            <a:r>
              <a:rPr lang="tr-TR" dirty="0" smtClean="0"/>
              <a:t>İnsan ve hayvanların sağlık ve refahını sağlamak ile ilgili araştırmalar</a:t>
            </a:r>
          </a:p>
          <a:p>
            <a:endParaRPr lang="tr-TR" dirty="0" smtClean="0"/>
          </a:p>
          <a:p>
            <a:r>
              <a:rPr lang="tr-TR" dirty="0" smtClean="0"/>
              <a:t>Bilimi geliştirmek ve bilimsel bilgiyi arttırmak</a:t>
            </a:r>
            <a:endParaRPr lang="tr-TR" dirty="0"/>
          </a:p>
        </p:txBody>
      </p:sp>
      <p:cxnSp>
        <p:nvCxnSpPr>
          <p:cNvPr id="4" name="3 Düz Bağlayıcı"/>
          <p:cNvCxnSpPr/>
          <p:nvPr/>
        </p:nvCxnSpPr>
        <p:spPr>
          <a:xfrm>
            <a:off x="899592" y="3645024"/>
            <a:ext cx="3744416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Bağlayıcı"/>
          <p:cNvCxnSpPr/>
          <p:nvPr/>
        </p:nvCxnSpPr>
        <p:spPr>
          <a:xfrm>
            <a:off x="2195736" y="4725144"/>
            <a:ext cx="576064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6804248" y="4437112"/>
            <a:ext cx="1491078" cy="158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066800"/>
          </a:xfrm>
        </p:spPr>
        <p:txBody>
          <a:bodyPr/>
          <a:lstStyle/>
          <a:p>
            <a:r>
              <a:rPr lang="tr-TR" dirty="0" smtClean="0"/>
              <a:t>Deneysel araştırma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Planlı ve bilimsel bir çalışma</a:t>
            </a:r>
          </a:p>
          <a:p>
            <a:endParaRPr lang="tr-TR" dirty="0" smtClean="0"/>
          </a:p>
          <a:p>
            <a:r>
              <a:rPr lang="tr-TR" dirty="0" smtClean="0"/>
              <a:t>İlgili konuyu aydınlatmak, bir soruna çözüm bulmak</a:t>
            </a:r>
          </a:p>
          <a:p>
            <a:endParaRPr lang="tr-TR" dirty="0" smtClean="0"/>
          </a:p>
          <a:p>
            <a:r>
              <a:rPr lang="tr-TR" dirty="0" smtClean="0"/>
              <a:t>Bazı kavramlar, kuramlar ve yasalara ulaşmak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"/>
          <p:cNvGrpSpPr/>
          <p:nvPr/>
        </p:nvGrpSpPr>
        <p:grpSpPr>
          <a:xfrm>
            <a:off x="1547664" y="980728"/>
            <a:ext cx="6048375" cy="4667250"/>
            <a:chOff x="1547664" y="980728"/>
            <a:chExt cx="6048375" cy="466725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980728"/>
              <a:ext cx="6048375" cy="466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Oval"/>
            <p:cNvSpPr/>
            <p:nvPr/>
          </p:nvSpPr>
          <p:spPr>
            <a:xfrm>
              <a:off x="2411760" y="2852936"/>
              <a:ext cx="4968552" cy="432048"/>
            </a:xfrm>
            <a:prstGeom prst="ellipse">
              <a:avLst/>
            </a:prstGeom>
            <a:noFill/>
            <a:ln w="317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" name="4 Metin kutusu"/>
          <p:cNvSpPr txBox="1"/>
          <p:nvPr/>
        </p:nvSpPr>
        <p:spPr>
          <a:xfrm>
            <a:off x="5436096" y="6021288"/>
            <a:ext cx="33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/>
              <a:t>TEMEL DENEYSEL ARAŞTIRMA </a:t>
            </a:r>
            <a:r>
              <a:rPr lang="tr-TR" sz="900" dirty="0" err="1" smtClean="0"/>
              <a:t>YÖNTEMLERi</a:t>
            </a:r>
            <a:r>
              <a:rPr lang="tr-TR" sz="900" dirty="0" smtClean="0"/>
              <a:t> </a:t>
            </a:r>
            <a:r>
              <a:rPr lang="tr-TR" sz="900" dirty="0" err="1" smtClean="0"/>
              <a:t>NELERDiR</a:t>
            </a:r>
            <a:r>
              <a:rPr lang="tr-TR" sz="900" dirty="0" smtClean="0"/>
              <a:t>?</a:t>
            </a:r>
          </a:p>
          <a:p>
            <a:r>
              <a:rPr lang="tr-TR" sz="900" dirty="0" smtClean="0"/>
              <a:t>F. Deveci, FÜTF</a:t>
            </a:r>
            <a:endParaRPr lang="tr-TR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"/>
          <p:cNvGrpSpPr/>
          <p:nvPr/>
        </p:nvGrpSpPr>
        <p:grpSpPr>
          <a:xfrm>
            <a:off x="1331640" y="1124744"/>
            <a:ext cx="6212327" cy="4464496"/>
            <a:chOff x="1331640" y="1124744"/>
            <a:chExt cx="6212327" cy="4464496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1124744"/>
              <a:ext cx="6212327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2 Oval"/>
            <p:cNvSpPr/>
            <p:nvPr/>
          </p:nvSpPr>
          <p:spPr>
            <a:xfrm>
              <a:off x="2123728" y="2708920"/>
              <a:ext cx="1481958" cy="432048"/>
            </a:xfrm>
            <a:prstGeom prst="ellipse">
              <a:avLst/>
            </a:prstGeom>
            <a:noFill/>
            <a:ln w="317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" name="5 Metin kutusu"/>
          <p:cNvSpPr txBox="1"/>
          <p:nvPr/>
        </p:nvSpPr>
        <p:spPr>
          <a:xfrm>
            <a:off x="5436096" y="6021288"/>
            <a:ext cx="33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/>
              <a:t>TEMEL DENEYSEL ARAŞTIRMA </a:t>
            </a:r>
            <a:r>
              <a:rPr lang="tr-TR" sz="900" dirty="0" err="1" smtClean="0"/>
              <a:t>YÖNTEMLERi</a:t>
            </a:r>
            <a:r>
              <a:rPr lang="tr-TR" sz="900" dirty="0" smtClean="0"/>
              <a:t> </a:t>
            </a:r>
            <a:r>
              <a:rPr lang="tr-TR" sz="900" dirty="0" err="1" smtClean="0"/>
              <a:t>NELERDiR</a:t>
            </a:r>
            <a:r>
              <a:rPr lang="tr-TR" sz="900" dirty="0" smtClean="0"/>
              <a:t>?</a:t>
            </a:r>
          </a:p>
          <a:p>
            <a:r>
              <a:rPr lang="tr-TR" sz="900" dirty="0" smtClean="0"/>
              <a:t>F. Deveci, FÜTF</a:t>
            </a:r>
            <a:endParaRPr lang="tr-TR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066800"/>
          </a:xfrm>
        </p:spPr>
        <p:txBody>
          <a:bodyPr/>
          <a:lstStyle/>
          <a:p>
            <a:r>
              <a:rPr lang="tr-TR" dirty="0" smtClean="0"/>
              <a:t>Deney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Etkisi ölçülecek değişkenin, çeşitli kurallar ve koşullar altında deneklere uygulanması</a:t>
            </a:r>
          </a:p>
          <a:p>
            <a:endParaRPr lang="tr-TR" dirty="0" smtClean="0"/>
          </a:p>
          <a:p>
            <a:r>
              <a:rPr lang="tr-TR" dirty="0" smtClean="0"/>
              <a:t>Yanıtların ölçümü</a:t>
            </a:r>
          </a:p>
          <a:p>
            <a:endParaRPr lang="tr-TR" dirty="0" smtClean="0"/>
          </a:p>
          <a:p>
            <a:r>
              <a:rPr lang="tr-TR" dirty="0" smtClean="0"/>
              <a:t>Elde edilen sonuçların karşılaştırmalarla tartışılarak sonuca varılması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857232"/>
            <a:ext cx="218346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12 Grup"/>
          <p:cNvGrpSpPr/>
          <p:nvPr/>
        </p:nvGrpSpPr>
        <p:grpSpPr>
          <a:xfrm>
            <a:off x="214282" y="642918"/>
            <a:ext cx="8286808" cy="5897975"/>
            <a:chOff x="214282" y="642918"/>
            <a:chExt cx="8286808" cy="5897975"/>
          </a:xfrm>
        </p:grpSpPr>
        <p:grpSp>
          <p:nvGrpSpPr>
            <p:cNvPr id="11" name="10 Grup"/>
            <p:cNvGrpSpPr/>
            <p:nvPr/>
          </p:nvGrpSpPr>
          <p:grpSpPr>
            <a:xfrm>
              <a:off x="214282" y="642918"/>
              <a:ext cx="8286808" cy="5897975"/>
              <a:chOff x="214282" y="642918"/>
              <a:chExt cx="8286808" cy="5897975"/>
            </a:xfrm>
          </p:grpSpPr>
          <p:grpSp>
            <p:nvGrpSpPr>
              <p:cNvPr id="7" name="6 Grup"/>
              <p:cNvGrpSpPr/>
              <p:nvPr/>
            </p:nvGrpSpPr>
            <p:grpSpPr>
              <a:xfrm>
                <a:off x="214282" y="642918"/>
                <a:ext cx="8286808" cy="5897975"/>
                <a:chOff x="214282" y="642918"/>
                <a:chExt cx="8286808" cy="5897975"/>
              </a:xfrm>
            </p:grpSpPr>
            <p:pic>
              <p:nvPicPr>
                <p:cNvPr id="717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4282" y="642918"/>
                  <a:ext cx="5133975" cy="2914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17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786050" y="3357562"/>
                  <a:ext cx="5715040" cy="3183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" name="3 Oval"/>
                <p:cNvSpPr/>
                <p:nvPr/>
              </p:nvSpPr>
              <p:spPr>
                <a:xfrm>
                  <a:off x="1785918" y="2000240"/>
                  <a:ext cx="2714644" cy="914400"/>
                </a:xfrm>
                <a:prstGeom prst="ellipse">
                  <a:avLst/>
                </a:prstGeom>
                <a:noFill/>
                <a:ln w="31750" cmpd="sng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6" name="5 Oval"/>
                <p:cNvSpPr/>
                <p:nvPr/>
              </p:nvSpPr>
              <p:spPr>
                <a:xfrm>
                  <a:off x="5072066" y="4857760"/>
                  <a:ext cx="3429024" cy="914400"/>
                </a:xfrm>
                <a:prstGeom prst="ellipse">
                  <a:avLst/>
                </a:prstGeom>
                <a:noFill/>
                <a:ln w="31750" cmpd="sng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9" name="8 Oval"/>
              <p:cNvSpPr/>
              <p:nvPr/>
            </p:nvSpPr>
            <p:spPr>
              <a:xfrm>
                <a:off x="285720" y="1000108"/>
                <a:ext cx="1500198" cy="500066"/>
              </a:xfrm>
              <a:prstGeom prst="ellipse">
                <a:avLst/>
              </a:prstGeom>
              <a:noFill/>
              <a:ln w="31750" cmpd="sng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c</a:t>
                </a:r>
                <a:endParaRPr lang="tr-TR" dirty="0"/>
              </a:p>
            </p:txBody>
          </p:sp>
          <p:sp>
            <p:nvSpPr>
              <p:cNvPr id="10" name="9 Oval"/>
              <p:cNvSpPr/>
              <p:nvPr/>
            </p:nvSpPr>
            <p:spPr>
              <a:xfrm>
                <a:off x="642910" y="1714488"/>
                <a:ext cx="1214446" cy="571504"/>
              </a:xfrm>
              <a:prstGeom prst="ellipse">
                <a:avLst/>
              </a:prstGeom>
              <a:noFill/>
              <a:ln w="31750" cmpd="sng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sp>
          <p:nvSpPr>
            <p:cNvPr id="12" name="11 Oval"/>
            <p:cNvSpPr/>
            <p:nvPr/>
          </p:nvSpPr>
          <p:spPr>
            <a:xfrm>
              <a:off x="3779912" y="3356992"/>
              <a:ext cx="2714644" cy="504056"/>
            </a:xfrm>
            <a:prstGeom prst="ellipse">
              <a:avLst/>
            </a:prstGeom>
            <a:noFill/>
            <a:ln w="317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3857652" cy="220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Oval"/>
          <p:cNvSpPr/>
          <p:nvPr/>
        </p:nvSpPr>
        <p:spPr>
          <a:xfrm>
            <a:off x="785786" y="1500174"/>
            <a:ext cx="3929090" cy="571504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3 Düz Bağlayıcı"/>
          <p:cNvCxnSpPr/>
          <p:nvPr/>
        </p:nvCxnSpPr>
        <p:spPr>
          <a:xfrm>
            <a:off x="1071538" y="3071810"/>
            <a:ext cx="2643206" cy="158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Düz Bağlayıcı"/>
          <p:cNvCxnSpPr/>
          <p:nvPr/>
        </p:nvCxnSpPr>
        <p:spPr>
          <a:xfrm>
            <a:off x="1071538" y="2571744"/>
            <a:ext cx="2643206" cy="158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57430"/>
            <a:ext cx="30861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4649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5580112" y="6237312"/>
            <a:ext cx="338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/>
              <a:t>TEMEL DENEYSEL ARAŞTIRMA </a:t>
            </a:r>
            <a:r>
              <a:rPr lang="tr-TR" sz="900" dirty="0" err="1" smtClean="0"/>
              <a:t>YÖNTEMLERi</a:t>
            </a:r>
            <a:r>
              <a:rPr lang="tr-TR" sz="900" dirty="0" smtClean="0"/>
              <a:t> </a:t>
            </a:r>
            <a:r>
              <a:rPr lang="tr-TR" sz="900" dirty="0" err="1" smtClean="0"/>
              <a:t>NELERDiR</a:t>
            </a:r>
            <a:r>
              <a:rPr lang="tr-TR" sz="900" dirty="0" smtClean="0"/>
              <a:t>?</a:t>
            </a:r>
          </a:p>
          <a:p>
            <a:r>
              <a:rPr lang="tr-TR" sz="900" dirty="0" smtClean="0"/>
              <a:t>F. Deveci, FÜTF</a:t>
            </a:r>
            <a:endParaRPr lang="tr-TR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5128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28604"/>
            <a:ext cx="1800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857232"/>
            <a:ext cx="18288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857496"/>
            <a:ext cx="25812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714620"/>
            <a:ext cx="2428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ttachment.outlook.live.net/owa/mkosan@hotmail.com/service.svc/s/GetAttachmentThumbnail?id=AQMkADAwATExADY5Ny00YzMxLTZjODEtMDACLTAwCgBGAAADpVuMRbBeZ0GE5pkq6cD5wQcAKmQftsa%2BNk6ZlUxR7GIKVwAAAgEhAAAAKmQftsa%2BNk6ZlUxR7GIKVwACT9MrXgAAAAESABAAh3Wq5u1eOEiSShifIiiZEA%3D%3D&amp;thumbnailType=2&amp;owa=outlook.live.com&amp;scriptVer=2018120708.13&amp;isc=1&amp;X-OWA-CANARY=9Jox_QvG3k2iZGTP6WL8D9BoNxOBZdYY8jtHvtb6ivqpaAPiHIsxcWqkCciLjS5_uWo1q5BHdTA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EzMTktMTI3ODMwNzQ1N1wiLFwicHVpZFwiOlwiMzA2MzE0MDUwODkwODgxXCIsXCJvaWRcIjpcIjAwMDExNjk3LTRjMzEtNmM4MS0wMDAwLTAwMDAwMDAwMDAwMFwiLFwic2NvcGVcIjpcIk93YURvd25sb2FkXCJ9IiwibmJmIjoxNTQ1MjAzNDI0LCJleHAiOjE1NDUyMDQwMjQsImlzcyI6IjAwMDAwMDAyLTAwMDAtMGZmMS1jZTAwLTAwMDAwMDAwMDAwMEA4NGRmOWU3Zi1lOWY2LTQwYWYtYjQzNS1hYWFhYWFhYWFhYWEiLCJhdWQiOiIwMDAwMDAwMi0wMDAwLTBmZjEtY2UwMC0wMDAwMDAwMDAwMDAvYXR0YWNobWVudC5vdXRsb29rLmxpdmUubmV0QDg0ZGY5ZTdmLWU5ZjYtNDBhZi1iNDM1LWFhYWFhYWFhYWFhYSJ9.NRa5x9cWzPIb8Ck7RuVwNiDVRt-J_LwIEfekjHJ8Xn6rzD_C_q97fwS6CXSGZyzIkB8wbfZYF9x6XVgRB4T4hW2-xA7uFYy7obP3eTiXxH4x5TZvo10thIsh31bUM-32P8eSCK5uEZ7vwHpNjMqqrcB6ZdPwgNkQ-RfGb9qTvCE7wrc5H07nUlYR4zT53bNL_v6dChV4ImdrkzZEIoeuthSYiPQYkYh4eeByY9DpsP0ZWRaXO5S-tHziYLQGJilxAgS6CVZD2TN-lQaR8S3h3Rs2wtMh04LiBb5qOzjcVNuIEypu5bQeW-h1wuo5h3QjHRIg763s6u4Dp-gMX_1kkg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https://attachment.outlook.live.net/owa/mkosan@hotmail.com/service.svc/s/GetAttachmentThumbnail?id=AQMkADAwATExADY5Ny00YzMxLTZjODEtMDACLTAwCgBGAAADpVuMRbBeZ0GE5pkq6cD5wQcAKmQftsa%2BNk6ZlUxR7GIKVwAAAgEhAAAAKmQftsa%2BNk6ZlUxR7GIKVwACT9MrXgAAAAESABAAh3Wq5u1eOEiSShifIiiZEA%3D%3D&amp;thumbnailType=2&amp;owa=outlook.live.com&amp;scriptVer=2018120708.13&amp;isc=1&amp;X-OWA-CANARY=9Jox_QvG3k2iZGTP6WL8D9BoNxOBZdYY8jtHvtb6ivqpaAPiHIsxcWqkCciLjS5_uWo1q5BHdTA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EzMTktMTI3ODMwNzQ1N1wiLFwicHVpZFwiOlwiMzA2MzE0MDUwODkwODgxXCIsXCJvaWRcIjpcIjAwMDExNjk3LTRjMzEtNmM4MS0wMDAwLTAwMDAwMDAwMDAwMFwiLFwic2NvcGVcIjpcIk93YURvd25sb2FkXCJ9IiwibmJmIjoxNTQ1MjAzNDI0LCJleHAiOjE1NDUyMDQwMjQsImlzcyI6IjAwMDAwMDAyLTAwMDAtMGZmMS1jZTAwLTAwMDAwMDAwMDAwMEA4NGRmOWU3Zi1lOWY2LTQwYWYtYjQzNS1hYWFhYWFhYWFhYWEiLCJhdWQiOiIwMDAwMDAwMi0wMDAwLTBmZjEtY2UwMC0wMDAwMDAwMDAwMDAvYXR0YWNobWVudC5vdXRsb29rLmxpdmUubmV0QDg0ZGY5ZTdmLWU5ZjYtNDBhZi1iNDM1LWFhYWFhYWFhYWFhYSJ9.NRa5x9cWzPIb8Ck7RuVwNiDVRt-J_LwIEfekjHJ8Xn6rzD_C_q97fwS6CXSGZyzIkB8wbfZYF9x6XVgRB4T4hW2-xA7uFYy7obP3eTiXxH4x5TZvo10thIsh31bUM-32P8eSCK5uEZ7vwHpNjMqqrcB6ZdPwgNkQ-RfGb9qTvCE7wrc5H07nUlYR4zT53bNL_v6dChV4ImdrkzZEIoeuthSYiPQYkYh4eeByY9DpsP0ZWRaXO5S-tHziYLQGJilxAgS6CVZD2TN-lQaR8S3h3Rs2wtMh04LiBb5qOzjcVNuIEypu5bQeW-h1wuo5h3QjHRIg763s6u4Dp-gMX_1kkg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3312368" cy="502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7" descr="https://attachment.outlook.live.net/owa/mkosan@hotmail.com/service.svc/s/GetAttachmentThumbnail?id=AQMkADAwATExADY5Ny00YzMxLTZjODEtMDACLTAwCgBGAAADpVuMRbBeZ0GE5pkq6cD5wQcAKmQftsa%2BNk6ZlUxR7GIKVwAAAgEhAAAAKmQftsa%2BNk6ZlUxR7GIKVwACT9MrYQAAAAESABAAbqB6TqvFSUOesEHRtHPXWA%3D%3D&amp;thumbnailType=2&amp;owa=outlook.live.com&amp;scriptVer=2018120708.13&amp;isc=1&amp;X-OWA-CANARY=Rq1jkiMgrEibtFYJ6MQC9iCioJ-HZdYYcgCMTeG2a70aj5Ab6HTT1U5VrtzKP5FXalglH4YGpT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EzMTktMTI3ODMwNzQ1N1wiLFwicHVpZFwiOlwiMzA2MzE0MDUwODkwODgxXCIsXCJvaWRcIjpcIjAwMDExNjk3LTRjMzEtNmM4MS0wMDAwLTAwMDAwMDAwMDAwMFwiLFwic2NvcGVcIjpcIk93YURvd25sb2FkXCJ9IiwibmJmIjoxNTQ1MjA2MjI3LCJleHAiOjE1NDUyMDY4MjcsImlzcyI6IjAwMDAwMDAyLTAwMDAtMGZmMS1jZTAwLTAwMDAwMDAwMDAwMEA4NGRmOWU3Zi1lOWY2LTQwYWYtYjQzNS1hYWFhYWFhYWFhYWEiLCJhdWQiOiIwMDAwMDAwMi0wMDAwLTBmZjEtY2UwMC0wMDAwMDAwMDAwMDAvYXR0YWNobWVudC5vdXRsb29rLmxpdmUubmV0QDg0ZGY5ZTdmLWU5ZjYtNDBhZi1iNDM1LWFhYWFhYWFhYWFhYSJ9.Q0cwy9Rw6HZLvh0ajbFqhoCytMxuV_uBbsokdKSDNPoo0HFkg8N95BEj_Nhqrt-Ua2P3Wd3bfNWn6nn6cWlaAi3Lj2fYtUNAUw9S8R8UGVZcQBikGUfeU2lcn8qj8nYa5GaOTuk2-U9mjUqsUkmRZELJmzL-ZYhOAXSzy0HqK8pgj-tGWWpgn-KgHI9hn04HsuE3S-U8Fwh1gTEvhYSQekFsCG1UZ1EbX9lqvTU6nhD3THQgINRzIgPfVV9sRWLL1gfoNod0oL9jPvEXKHFu9-8yHkO6PkDoIm5YCTDa0kToES6L5Asy-oodLrnwTu7YqiEcKfp6DojQHad4XB_VeQ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3" name="AutoShape 9" descr="https://attachment.outlook.live.net/owa/mkosan@hotmail.com/service.svc/s/GetAttachmentThumbnail?id=AQMkADAwATExADY5Ny00YzMxLTZjODEtMDACLTAwCgBGAAADpVuMRbBeZ0GE5pkq6cD5wQcAKmQftsa%2BNk6ZlUxR7GIKVwAAAgEhAAAAKmQftsa%2BNk6ZlUxR7GIKVwACT9MrYQAAAAESABAAbqB6TqvFSUOesEHRtHPXWA%3D%3D&amp;thumbnailType=2&amp;owa=outlook.live.com&amp;scriptVer=2018120708.13&amp;isc=1&amp;X-OWA-CANARY=Rq1jkiMgrEibtFYJ6MQC9iCioJ-HZdYYcgCMTeG2a70aj5Ab6HTT1U5VrtzKP5FXalglH4YGpT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EzMTktMTI3ODMwNzQ1N1wiLFwicHVpZFwiOlwiMzA2MzE0MDUwODkwODgxXCIsXCJvaWRcIjpcIjAwMDExNjk3LTRjMzEtNmM4MS0wMDAwLTAwMDAwMDAwMDAwMFwiLFwic2NvcGVcIjpcIk93YURvd25sb2FkXCJ9IiwibmJmIjoxNTQ1MjA2MjI3LCJleHAiOjE1NDUyMDY4MjcsImlzcyI6IjAwMDAwMDAyLTAwMDAtMGZmMS1jZTAwLTAwMDAwMDAwMDAwMEA4NGRmOWU3Zi1lOWY2LTQwYWYtYjQzNS1hYWFhYWFhYWFhYWEiLCJhdWQiOiIwMDAwMDAwMi0wMDAwLTBmZjEtY2UwMC0wMDAwMDAwMDAwMDAvYXR0YWNobWVudC5vdXRsb29rLmxpdmUubmV0QDg0ZGY5ZTdmLWU5ZjYtNDBhZi1iNDM1LWFhYWFhYWFhYWFhYSJ9.Q0cwy9Rw6HZLvh0ajbFqhoCytMxuV_uBbsokdKSDNPoo0HFkg8N95BEj_Nhqrt-Ua2P3Wd3bfNWn6nn6cWlaAi3Lj2fYtUNAUw9S8R8UGVZcQBikGUfeU2lcn8qj8nYa5GaOTuk2-U9mjUqsUkmRZELJmzL-ZYhOAXSzy0HqK8pgj-tGWWpgn-KgHI9hn04HsuE3S-U8Fwh1gTEvhYSQekFsCG1UZ1EbX9lqvTU6nhD3THQgINRzIgPfVV9sRWLL1gfoNod0oL9jPvEXKHFu9-8yHkO6PkDoIm5YCTDa0kToES6L5Asy-oodLrnwTu7YqiEcKfp6DojQHad4XB_VeQ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5" name="AutoShape 11" descr="https://attachment.outlook.live.net/owa/mkosan@hotmail.com/service.svc/s/GetAttachmentThumbnail?id=AQMkADAwATExADY5Ny00YzMxLTZjODEtMDACLTAwCgBGAAADpVuMRbBeZ0GE5pkq6cD5wQcAKmQftsa%2BNk6ZlUxR7GIKVwAAAgEhAAAAKmQftsa%2BNk6ZlUxR7GIKVwACT9MrYQAAAAESABAAbqB6TqvFSUOesEHRtHPXWA%3D%3D&amp;thumbnailType=2&amp;owa=outlook.live.com&amp;scriptVer=2018120708.13&amp;isc=1&amp;X-OWA-CANARY=Rq1jkiMgrEibtFYJ6MQC9iCioJ-HZdYYcgCMTeG2a70aj5Ab6HTT1U5VrtzKP5FXalglH4YGpT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EzMTktMTI3ODMwNzQ1N1wiLFwicHVpZFwiOlwiMzA2MzE0MDUwODkwODgxXCIsXCJvaWRcIjpcIjAwMDExNjk3LTRjMzEtNmM4MS0wMDAwLTAwMDAwMDAwMDAwMFwiLFwic2NvcGVcIjpcIk93YURvd25sb2FkXCJ9IiwibmJmIjoxNTQ1MjA2MjI3LCJleHAiOjE1NDUyMDY4MjcsImlzcyI6IjAwMDAwMDAyLTAwMDAtMGZmMS1jZTAwLTAwMDAwMDAwMDAwMEA4NGRmOWU3Zi1lOWY2LTQwYWYtYjQzNS1hYWFhYWFhYWFhYWEiLCJhdWQiOiIwMDAwMDAwMi0wMDAwLTBmZjEtY2UwMC0wMDAwMDAwMDAwMDAvYXR0YWNobWVudC5vdXRsb29rLmxpdmUubmV0QDg0ZGY5ZTdmLWU5ZjYtNDBhZi1iNDM1LWFhYWFhYWFhYWFhYSJ9.Q0cwy9Rw6HZLvh0ajbFqhoCytMxuV_uBbsokdKSDNPoo0HFkg8N95BEj_Nhqrt-Ua2P3Wd3bfNWn6nn6cWlaAi3Lj2fYtUNAUw9S8R8UGVZcQBikGUfeU2lcn8qj8nYa5GaOTuk2-U9mjUqsUkmRZELJmzL-ZYhOAXSzy0HqK8pgj-tGWWpgn-KgHI9hn04HsuE3S-U8Fwh1gTEvhYSQekFsCG1UZ1EbX9lqvTU6nhD3THQgINRzIgPfVV9sRWLL1gfoNod0oL9jPvEXKHFu9-8yHkO6PkDoIm5YCTDa0kToES6L5Asy-oodLrnwTu7YqiEcKfp6DojQHad4XB_VeQ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2555329" cy="33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Dikdörtgen"/>
          <p:cNvSpPr/>
          <p:nvPr/>
        </p:nvSpPr>
        <p:spPr>
          <a:xfrm>
            <a:off x="4283968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tr-TR" dirty="0" smtClean="0"/>
              <a:t>“Bir ulusun büyüklüğü ve ahlaki ilerlemesi, hayvanlara yaptıkları muameleye bakılarak yargılanabilir.” – </a:t>
            </a:r>
            <a:r>
              <a:rPr lang="tr-TR" dirty="0" err="1" smtClean="0"/>
              <a:t>Mahatma</a:t>
            </a:r>
            <a:r>
              <a:rPr lang="tr-TR" dirty="0" smtClean="0"/>
              <a:t> Gandi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844824"/>
            <a:ext cx="8229600" cy="360040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Genetik </a:t>
            </a:r>
            <a:r>
              <a:rPr lang="tr-TR" dirty="0" smtClean="0"/>
              <a:t>benzerlik;</a:t>
            </a:r>
          </a:p>
          <a:p>
            <a:pPr lvl="2"/>
            <a:r>
              <a:rPr lang="tr-TR" dirty="0" smtClean="0"/>
              <a:t>Fare ile %95 benzer genetik yapıya sahibiz</a:t>
            </a:r>
          </a:p>
          <a:p>
            <a:r>
              <a:rPr lang="tr-TR" dirty="0" smtClean="0"/>
              <a:t>Benzer hastalıklar;</a:t>
            </a:r>
          </a:p>
          <a:p>
            <a:pPr lvl="2"/>
            <a:r>
              <a:rPr lang="tr-TR" dirty="0" err="1" smtClean="0"/>
              <a:t>Astma</a:t>
            </a:r>
            <a:r>
              <a:rPr lang="tr-TR" dirty="0" smtClean="0"/>
              <a:t>, kanserler, hatta psikolojik özellikler</a:t>
            </a:r>
          </a:p>
          <a:p>
            <a:pPr lvl="2"/>
            <a:r>
              <a:rPr lang="tr-TR" dirty="0" smtClean="0"/>
              <a:t>Depresyon modelleri !</a:t>
            </a:r>
          </a:p>
          <a:p>
            <a:r>
              <a:rPr lang="tr-TR" dirty="0" smtClean="0"/>
              <a:t>İlaçlara benzer yanıtlar;</a:t>
            </a:r>
          </a:p>
          <a:p>
            <a:pPr lvl="2"/>
            <a:r>
              <a:rPr lang="tr-TR" dirty="0" smtClean="0"/>
              <a:t>Antibiyotikler, </a:t>
            </a:r>
            <a:r>
              <a:rPr lang="tr-TR" dirty="0" err="1" smtClean="0"/>
              <a:t>trankilizanlar</a:t>
            </a:r>
            <a:r>
              <a:rPr lang="tr-TR" dirty="0" smtClean="0"/>
              <a:t> vb.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0668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Neden?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İlaç geliştirme sürecinde faz çalışmaları öncesi hayvan deneyleri sık kullanıyor</a:t>
            </a:r>
          </a:p>
          <a:p>
            <a:endParaRPr lang="tr-TR" dirty="0" smtClean="0"/>
          </a:p>
          <a:p>
            <a:r>
              <a:rPr lang="tr-TR" dirty="0" smtClean="0"/>
              <a:t>Yaşam </a:t>
            </a:r>
            <a:r>
              <a:rPr lang="tr-TR" dirty="0" smtClean="0"/>
              <a:t>döngüsü avantaj</a:t>
            </a:r>
          </a:p>
          <a:p>
            <a:pPr lvl="2"/>
            <a:r>
              <a:rPr lang="tr-TR" dirty="0" smtClean="0"/>
              <a:t>Örn, DM komplikasyonlarının gelişimi, </a:t>
            </a:r>
            <a:r>
              <a:rPr lang="tr-TR" dirty="0" smtClean="0"/>
              <a:t>hızlı, </a:t>
            </a:r>
            <a:r>
              <a:rPr lang="tr-TR" dirty="0" smtClean="0"/>
              <a:t>objektif</a:t>
            </a:r>
          </a:p>
          <a:p>
            <a:endParaRPr lang="tr-TR" dirty="0" smtClean="0"/>
          </a:p>
          <a:p>
            <a:r>
              <a:rPr lang="tr-TR" dirty="0" smtClean="0"/>
              <a:t>Anatomik </a:t>
            </a:r>
            <a:r>
              <a:rPr lang="tr-TR" dirty="0" smtClean="0"/>
              <a:t>ve genetik </a:t>
            </a:r>
            <a:r>
              <a:rPr lang="tr-TR" dirty="0" smtClean="0"/>
              <a:t>özellikleri</a:t>
            </a:r>
          </a:p>
          <a:p>
            <a:pPr lvl="1"/>
            <a:r>
              <a:rPr lang="tr-TR" dirty="0" smtClean="0"/>
              <a:t>Albino </a:t>
            </a:r>
            <a:r>
              <a:rPr lang="tr-TR" dirty="0" err="1" smtClean="0"/>
              <a:t>ratların</a:t>
            </a:r>
            <a:r>
              <a:rPr lang="tr-TR" dirty="0" smtClean="0"/>
              <a:t> safra kesesi yok</a:t>
            </a:r>
          </a:p>
          <a:p>
            <a:pPr lvl="1"/>
            <a:r>
              <a:rPr lang="tr-TR" dirty="0" err="1" smtClean="0"/>
              <a:t>Nud</a:t>
            </a:r>
            <a:r>
              <a:rPr lang="tr-TR" dirty="0" smtClean="0"/>
              <a:t>-</a:t>
            </a:r>
            <a:r>
              <a:rPr lang="tr-TR" dirty="0" err="1" smtClean="0"/>
              <a:t>mouse</a:t>
            </a:r>
            <a:r>
              <a:rPr lang="tr-TR" dirty="0" smtClean="0"/>
              <a:t>; </a:t>
            </a:r>
            <a:r>
              <a:rPr lang="tr-TR" dirty="0" err="1" smtClean="0"/>
              <a:t>timusu</a:t>
            </a:r>
            <a:r>
              <a:rPr lang="tr-TR" dirty="0" smtClean="0"/>
              <a:t> yok</a:t>
            </a:r>
          </a:p>
          <a:p>
            <a:pPr lvl="2"/>
            <a:r>
              <a:rPr lang="tr-TR" dirty="0" err="1" smtClean="0"/>
              <a:t>İmmunolojik</a:t>
            </a:r>
            <a:r>
              <a:rPr lang="tr-TR" dirty="0" smtClean="0"/>
              <a:t> çalışmalar için çok önemli</a:t>
            </a:r>
          </a:p>
          <a:p>
            <a:pPr lvl="1"/>
            <a:r>
              <a:rPr lang="tr-TR" dirty="0" smtClean="0"/>
              <a:t>Tavşan </a:t>
            </a:r>
            <a:r>
              <a:rPr lang="tr-TR" dirty="0" err="1" smtClean="0"/>
              <a:t>hiperkolesterolemi</a:t>
            </a:r>
            <a:r>
              <a:rPr lang="tr-TR" dirty="0" smtClean="0"/>
              <a:t> için çok uygun</a:t>
            </a:r>
          </a:p>
          <a:p>
            <a:pPr lvl="1"/>
            <a:r>
              <a:rPr lang="tr-TR" dirty="0" smtClean="0"/>
              <a:t>SHR sıçanlar, </a:t>
            </a:r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 err="1" smtClean="0"/>
              <a:t>hipertansif</a:t>
            </a:r>
            <a:endParaRPr lang="tr-TR" dirty="0" smtClean="0"/>
          </a:p>
          <a:p>
            <a:pPr lvl="1"/>
            <a:r>
              <a:rPr lang="tr-TR" dirty="0" smtClean="0"/>
              <a:t>BB sıçanlar, tip 1 DM için uygun (%40-60 </a:t>
            </a:r>
            <a:r>
              <a:rPr lang="tr-TR" dirty="0" err="1" smtClean="0"/>
              <a:t>spontan</a:t>
            </a:r>
            <a:r>
              <a:rPr lang="tr-TR" dirty="0" smtClean="0"/>
              <a:t> DM)</a:t>
            </a:r>
          </a:p>
          <a:p>
            <a:pPr lvl="1"/>
            <a:r>
              <a:rPr lang="tr-TR" dirty="0" err="1" smtClean="0"/>
              <a:t>Avitaminöz</a:t>
            </a:r>
            <a:r>
              <a:rPr lang="tr-TR" dirty="0" smtClean="0"/>
              <a:t> çalışmaları; </a:t>
            </a:r>
            <a:r>
              <a:rPr lang="tr-TR" dirty="0" err="1" smtClean="0"/>
              <a:t>mice</a:t>
            </a:r>
            <a:r>
              <a:rPr lang="tr-TR" dirty="0" smtClean="0"/>
              <a:t> uygun </a:t>
            </a:r>
          </a:p>
          <a:p>
            <a:pPr lvl="2"/>
            <a:r>
              <a:rPr lang="tr-TR" dirty="0" smtClean="0"/>
              <a:t>Tavşan ve </a:t>
            </a:r>
            <a:r>
              <a:rPr lang="tr-TR" dirty="0" err="1" smtClean="0"/>
              <a:t>ratlarda</a:t>
            </a:r>
            <a:r>
              <a:rPr lang="tr-TR" dirty="0" smtClean="0"/>
              <a:t> </a:t>
            </a:r>
            <a:r>
              <a:rPr lang="tr-TR" dirty="0" err="1" smtClean="0"/>
              <a:t>kaptofaji</a:t>
            </a:r>
            <a:r>
              <a:rPr lang="tr-TR" dirty="0" smtClean="0"/>
              <a:t> nedenli vitamin geri alımı var</a:t>
            </a:r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066800"/>
          </a:xfrm>
        </p:spPr>
        <p:txBody>
          <a:bodyPr/>
          <a:lstStyle/>
          <a:p>
            <a:r>
              <a:rPr lang="tr-TR" dirty="0" smtClean="0"/>
              <a:t>Neler borçluyuz;</a:t>
            </a:r>
            <a:endParaRPr lang="tr-TR" dirty="0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431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Bir iki örnek;</a:t>
            </a:r>
          </a:p>
          <a:p>
            <a:r>
              <a:rPr lang="tr-TR" dirty="0" smtClean="0"/>
              <a:t>Penisilin</a:t>
            </a:r>
            <a:r>
              <a:rPr lang="tr-TR" dirty="0" smtClean="0"/>
              <a:t>, aşılar, </a:t>
            </a:r>
            <a:r>
              <a:rPr lang="tr-TR" dirty="0" err="1" smtClean="0"/>
              <a:t>insülin</a:t>
            </a:r>
            <a:r>
              <a:rPr lang="tr-TR" dirty="0" smtClean="0"/>
              <a:t>, </a:t>
            </a:r>
            <a:r>
              <a:rPr lang="tr-TR" dirty="0" err="1" smtClean="0"/>
              <a:t>anestezik</a:t>
            </a:r>
            <a:r>
              <a:rPr lang="tr-TR" dirty="0" smtClean="0"/>
              <a:t> maddelerin gelişimi</a:t>
            </a:r>
          </a:p>
          <a:p>
            <a:endParaRPr lang="tr-TR" dirty="0" smtClean="0"/>
          </a:p>
          <a:p>
            <a:r>
              <a:rPr lang="tr-TR" dirty="0" smtClean="0"/>
              <a:t>Transfüzyon</a:t>
            </a:r>
            <a:r>
              <a:rPr lang="tr-TR" dirty="0" smtClean="0"/>
              <a:t>, böbrek ve kalp nakillerinin gelişimi</a:t>
            </a:r>
          </a:p>
          <a:p>
            <a:endParaRPr lang="tr-TR" dirty="0" smtClean="0"/>
          </a:p>
          <a:p>
            <a:r>
              <a:rPr lang="tr-TR" dirty="0" smtClean="0"/>
              <a:t>BT</a:t>
            </a:r>
            <a:r>
              <a:rPr lang="tr-TR" dirty="0" smtClean="0"/>
              <a:t>, MRI gibi görüntüleme tekniklerinin gelişimi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214422"/>
            <a:ext cx="8329642" cy="507436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Kanser araştırmaları;</a:t>
            </a:r>
          </a:p>
          <a:p>
            <a:pPr lvl="1"/>
            <a:r>
              <a:rPr lang="tr-TR" dirty="0" smtClean="0"/>
              <a:t>İlk deneyler </a:t>
            </a:r>
            <a:r>
              <a:rPr lang="tr-TR" dirty="0" err="1" smtClean="0"/>
              <a:t>mice</a:t>
            </a:r>
            <a:r>
              <a:rPr lang="tr-TR" dirty="0" smtClean="0"/>
              <a:t>’ </a:t>
            </a:r>
            <a:r>
              <a:rPr lang="tr-TR" dirty="0" err="1" smtClean="0"/>
              <a:t>larda</a:t>
            </a:r>
            <a:r>
              <a:rPr lang="tr-TR" dirty="0" smtClean="0"/>
              <a:t> yapılmış</a:t>
            </a:r>
          </a:p>
          <a:p>
            <a:pPr lvl="1"/>
            <a:r>
              <a:rPr lang="tr-TR" dirty="0" err="1" smtClean="0"/>
              <a:t>Herceptin</a:t>
            </a:r>
            <a:r>
              <a:rPr lang="tr-TR" dirty="0" smtClean="0"/>
              <a:t>;</a:t>
            </a:r>
          </a:p>
          <a:p>
            <a:pPr lvl="3"/>
            <a:r>
              <a:rPr lang="tr-TR" dirty="0" err="1" smtClean="0"/>
              <a:t>humanised</a:t>
            </a:r>
            <a:r>
              <a:rPr lang="tr-TR" dirty="0" smtClean="0"/>
              <a:t> </a:t>
            </a:r>
            <a:r>
              <a:rPr lang="tr-TR" dirty="0" err="1" smtClean="0"/>
              <a:t>mouse</a:t>
            </a:r>
            <a:r>
              <a:rPr lang="tr-TR" dirty="0" smtClean="0"/>
              <a:t> protein</a:t>
            </a:r>
          </a:p>
          <a:p>
            <a:pPr lvl="3"/>
            <a:r>
              <a:rPr lang="tr-TR" dirty="0" smtClean="0"/>
              <a:t>Meme CA da büyük adım.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tr-TR" dirty="0" smtClean="0"/>
          </a:p>
          <a:p>
            <a:r>
              <a:rPr lang="en-US" dirty="0" smtClean="0"/>
              <a:t>Highly Active Anti-Retroviral Therapies</a:t>
            </a:r>
            <a:r>
              <a:rPr lang="tr-TR" dirty="0" smtClean="0"/>
              <a:t> </a:t>
            </a:r>
            <a:r>
              <a:rPr lang="en-US" dirty="0" smtClean="0"/>
              <a:t>(HAART)</a:t>
            </a:r>
            <a:r>
              <a:rPr lang="tr-TR" dirty="0" smtClean="0"/>
              <a:t>; </a:t>
            </a:r>
          </a:p>
          <a:p>
            <a:pPr lvl="3"/>
            <a:r>
              <a:rPr lang="tr-TR" dirty="0" smtClean="0"/>
              <a:t>AİDS </a:t>
            </a:r>
            <a:r>
              <a:rPr lang="tr-TR" dirty="0" err="1" smtClean="0"/>
              <a:t>tedv</a:t>
            </a:r>
            <a:r>
              <a:rPr lang="tr-TR" dirty="0" smtClean="0"/>
              <a:t>…</a:t>
            </a:r>
          </a:p>
          <a:p>
            <a:r>
              <a:rPr lang="tr-TR" dirty="0" smtClean="0"/>
              <a:t>Penisilinin keşfi; </a:t>
            </a:r>
            <a:r>
              <a:rPr lang="tr-TR" dirty="0" err="1" smtClean="0"/>
              <a:t>nobel</a:t>
            </a:r>
            <a:r>
              <a:rPr lang="tr-TR" dirty="0" smtClean="0"/>
              <a:t> ödülü</a:t>
            </a:r>
          </a:p>
          <a:p>
            <a:r>
              <a:rPr lang="tr-TR" dirty="0" err="1" smtClean="0"/>
              <a:t>Astma</a:t>
            </a:r>
            <a:r>
              <a:rPr lang="tr-TR" dirty="0" smtClean="0"/>
              <a:t> tedavisinde </a:t>
            </a:r>
            <a:r>
              <a:rPr lang="tr-TR" dirty="0" err="1" smtClean="0"/>
              <a:t>inhaler</a:t>
            </a:r>
            <a:r>
              <a:rPr lang="tr-TR" dirty="0" smtClean="0"/>
              <a:t> uygulamaların gelişimi</a:t>
            </a:r>
          </a:p>
          <a:p>
            <a:r>
              <a:rPr lang="tr-TR" dirty="0" err="1" smtClean="0"/>
              <a:t>Polio</a:t>
            </a:r>
            <a:r>
              <a:rPr lang="tr-TR" dirty="0" smtClean="0"/>
              <a:t> ve </a:t>
            </a:r>
            <a:r>
              <a:rPr lang="tr-TR" dirty="0" err="1" smtClean="0"/>
              <a:t>Tbc</a:t>
            </a:r>
            <a:r>
              <a:rPr lang="tr-TR" dirty="0" smtClean="0"/>
              <a:t> aşılarının gelişimi, </a:t>
            </a:r>
          </a:p>
          <a:p>
            <a:r>
              <a:rPr lang="tr-TR" dirty="0" smtClean="0"/>
              <a:t>HPV aşılarının gelişimi (</a:t>
            </a:r>
            <a:r>
              <a:rPr lang="tr-TR" dirty="0" err="1" smtClean="0"/>
              <a:t>servix</a:t>
            </a:r>
            <a:r>
              <a:rPr lang="tr-TR" dirty="0" smtClean="0"/>
              <a:t> CA)</a:t>
            </a:r>
          </a:p>
          <a:p>
            <a:r>
              <a:rPr lang="tr-TR" dirty="0" err="1" smtClean="0"/>
              <a:t>Tamoksifenin</a:t>
            </a:r>
            <a:r>
              <a:rPr lang="tr-TR" dirty="0" smtClean="0"/>
              <a:t> geliştirilmesi </a:t>
            </a:r>
          </a:p>
          <a:p>
            <a:pPr lvl="2"/>
            <a:r>
              <a:rPr lang="tr-TR" dirty="0" smtClean="0"/>
              <a:t>Meme CA da ölümlerin %30 azalması ile ilişkili</a:t>
            </a:r>
          </a:p>
          <a:p>
            <a:r>
              <a:rPr lang="tr-TR" dirty="0" err="1" smtClean="0"/>
              <a:t>İnsülinin</a:t>
            </a:r>
            <a:r>
              <a:rPr lang="tr-TR" dirty="0" smtClean="0"/>
              <a:t> kullanılması (köpek ve tavşan modelleri)</a:t>
            </a:r>
          </a:p>
          <a:p>
            <a:r>
              <a:rPr lang="tr-TR" dirty="0" smtClean="0"/>
              <a:t>Çiçek hastalığının eradikasyonu …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"/>
          <p:cNvGrpSpPr/>
          <p:nvPr/>
        </p:nvGrpSpPr>
        <p:grpSpPr>
          <a:xfrm>
            <a:off x="971600" y="1340768"/>
            <a:ext cx="7503840" cy="4002808"/>
            <a:chOff x="971600" y="1340768"/>
            <a:chExt cx="7503840" cy="4002808"/>
          </a:xfrm>
        </p:grpSpPr>
        <p:grpSp>
          <p:nvGrpSpPr>
            <p:cNvPr id="16" name="15 Grup"/>
            <p:cNvGrpSpPr/>
            <p:nvPr/>
          </p:nvGrpSpPr>
          <p:grpSpPr>
            <a:xfrm>
              <a:off x="1331640" y="1628800"/>
              <a:ext cx="7143800" cy="3714776"/>
              <a:chOff x="857224" y="1285860"/>
              <a:chExt cx="7143800" cy="3714776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7224" y="1285860"/>
                <a:ext cx="7143800" cy="371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" name="2 Düz Bağlayıcı"/>
              <p:cNvCxnSpPr/>
              <p:nvPr/>
            </p:nvCxnSpPr>
            <p:spPr>
              <a:xfrm>
                <a:off x="1142976" y="1571612"/>
                <a:ext cx="3143272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4 Düz Bağlayıcı"/>
              <p:cNvCxnSpPr/>
              <p:nvPr/>
            </p:nvCxnSpPr>
            <p:spPr>
              <a:xfrm>
                <a:off x="1142976" y="3500438"/>
                <a:ext cx="3929090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5 Düz Bağlayıcı"/>
              <p:cNvCxnSpPr/>
              <p:nvPr/>
            </p:nvCxnSpPr>
            <p:spPr>
              <a:xfrm>
                <a:off x="4429124" y="3286124"/>
                <a:ext cx="3071834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Düz Bağlayıcı"/>
              <p:cNvCxnSpPr/>
              <p:nvPr/>
            </p:nvCxnSpPr>
            <p:spPr>
              <a:xfrm>
                <a:off x="4572000" y="4143380"/>
                <a:ext cx="3214710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Düz Bağlayıcı"/>
              <p:cNvCxnSpPr/>
              <p:nvPr/>
            </p:nvCxnSpPr>
            <p:spPr>
              <a:xfrm>
                <a:off x="4929190" y="4643446"/>
                <a:ext cx="2643206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Düz Bağlayıcı"/>
              <p:cNvCxnSpPr/>
              <p:nvPr/>
            </p:nvCxnSpPr>
            <p:spPr>
              <a:xfrm>
                <a:off x="1214414" y="4357694"/>
                <a:ext cx="2928958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Düz Bağlayıcı"/>
              <p:cNvCxnSpPr/>
              <p:nvPr/>
            </p:nvCxnSpPr>
            <p:spPr>
              <a:xfrm>
                <a:off x="1142976" y="4786322"/>
                <a:ext cx="3214710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12 Metin kutusu"/>
            <p:cNvSpPr txBox="1"/>
            <p:nvPr/>
          </p:nvSpPr>
          <p:spPr>
            <a:xfrm>
              <a:off x="971600" y="1340768"/>
              <a:ext cx="5760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!</a:t>
              </a:r>
              <a:endParaRPr lang="tr-T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DSC01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021882" cy="4516412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499992" y="5877272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smtClean="0">
                <a:solidFill>
                  <a:srgbClr val="FF0000"/>
                </a:solidFill>
              </a:rPr>
              <a:t>Teşekkür ederim …</a:t>
            </a:r>
            <a:endParaRPr lang="tr-TR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/>
          <a:lstStyle/>
          <a:p>
            <a:r>
              <a:rPr lang="tr-TR" dirty="0" smtClean="0"/>
              <a:t>Nobel ödüllerinin 76 tanesi Medikal ve Fizyoloji alanında (2011)</a:t>
            </a:r>
          </a:p>
          <a:p>
            <a:pPr lvl="1"/>
            <a:r>
              <a:rPr lang="tr-TR" dirty="0" smtClean="0"/>
              <a:t>44 tanesi temel araştırmalarında hayvan kullanılan çalışmalar !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ÜMİDİMİZ;</a:t>
            </a:r>
          </a:p>
          <a:p>
            <a:r>
              <a:rPr lang="tr-TR" dirty="0" smtClean="0"/>
              <a:t>Hayatı anlamaya temel olacak bilgiler edinmek</a:t>
            </a:r>
          </a:p>
          <a:p>
            <a:r>
              <a:rPr lang="tr-TR" dirty="0" smtClean="0"/>
              <a:t>Hayat kurtarmak</a:t>
            </a:r>
          </a:p>
          <a:p>
            <a:r>
              <a:rPr lang="tr-TR" dirty="0" smtClean="0"/>
              <a:t>Yaşam kalitesini arttırmak</a:t>
            </a:r>
          </a:p>
          <a:p>
            <a:r>
              <a:rPr lang="tr-TR" dirty="0" smtClean="0"/>
              <a:t>İnsan yaşamını uzatmak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5145800"/>
          </a:xfrm>
        </p:spPr>
        <p:txBody>
          <a:bodyPr/>
          <a:lstStyle/>
          <a:p>
            <a:r>
              <a:rPr lang="tr-TR" dirty="0" smtClean="0"/>
              <a:t>İlk basılı kaynak 				       “</a:t>
            </a:r>
            <a:r>
              <a:rPr lang="tr-TR" dirty="0" err="1" smtClean="0"/>
              <a:t>Corpus</a:t>
            </a:r>
            <a:r>
              <a:rPr lang="tr-TR" dirty="0" smtClean="0"/>
              <a:t> </a:t>
            </a:r>
            <a:r>
              <a:rPr lang="tr-TR" dirty="0" err="1" smtClean="0"/>
              <a:t>Hippocratium</a:t>
            </a:r>
            <a:r>
              <a:rPr lang="tr-TR" dirty="0" smtClean="0"/>
              <a:t>” MÖ.400</a:t>
            </a:r>
          </a:p>
          <a:p>
            <a:r>
              <a:rPr lang="tr-TR" dirty="0" smtClean="0"/>
              <a:t>1865, </a:t>
            </a:r>
            <a:r>
              <a:rPr lang="tr-TR" dirty="0" err="1" smtClean="0"/>
              <a:t>Claude</a:t>
            </a:r>
            <a:r>
              <a:rPr lang="tr-TR" dirty="0" smtClean="0"/>
              <a:t> </a:t>
            </a:r>
            <a:r>
              <a:rPr lang="tr-TR" dirty="0" err="1" smtClean="0"/>
              <a:t>Bernard</a:t>
            </a:r>
            <a:r>
              <a:rPr lang="tr-TR" dirty="0" smtClean="0"/>
              <a:t>, </a:t>
            </a:r>
          </a:p>
          <a:p>
            <a:pPr lvl="2"/>
            <a:r>
              <a:rPr lang="tr-TR" dirty="0" smtClean="0"/>
              <a:t>İlk sistemli kullanıma ait bilgiler ve araştırmalarda hayvan kullanımına dair gerekliliğin vurgulanması</a:t>
            </a:r>
          </a:p>
          <a:p>
            <a:r>
              <a:rPr lang="tr-TR" dirty="0" smtClean="0"/>
              <a:t>Tepkiler  … (eterin keşfedilmesi/ kullanılmaması)</a:t>
            </a:r>
          </a:p>
          <a:p>
            <a:endParaRPr lang="tr-TR" dirty="0" smtClean="0"/>
          </a:p>
          <a:p>
            <a:r>
              <a:rPr lang="tr-TR" dirty="0" smtClean="0"/>
              <a:t>İlk etik yasa “1876, </a:t>
            </a:r>
            <a:r>
              <a:rPr lang="tr-TR" dirty="0" err="1" smtClean="0"/>
              <a:t>Royal</a:t>
            </a:r>
            <a:r>
              <a:rPr lang="tr-TR" dirty="0" smtClean="0"/>
              <a:t> </a:t>
            </a:r>
            <a:r>
              <a:rPr lang="tr-TR" dirty="0" err="1" smtClean="0"/>
              <a:t>Commision</a:t>
            </a:r>
            <a:r>
              <a:rPr lang="tr-TR" dirty="0" smtClean="0"/>
              <a:t>” İngiltere</a:t>
            </a:r>
          </a:p>
          <a:p>
            <a:pPr lvl="1"/>
            <a:r>
              <a:rPr lang="tr-TR" dirty="0" smtClean="0"/>
              <a:t>Hayvanlara İnsancıl Davranma Yasası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643" y="500042"/>
            <a:ext cx="28782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/>
          <a:lstStyle/>
          <a:p>
            <a:r>
              <a:rPr lang="tr-TR" dirty="0" smtClean="0"/>
              <a:t>Dünya’da 20. YY</a:t>
            </a:r>
          </a:p>
          <a:p>
            <a:pPr lvl="1"/>
            <a:r>
              <a:rPr lang="tr-TR" dirty="0" smtClean="0"/>
              <a:t>İngiltere; 1940, 1 milyon/ 1970, 5.5 milyon</a:t>
            </a:r>
          </a:p>
          <a:p>
            <a:pPr lvl="1"/>
            <a:r>
              <a:rPr lang="tr-TR" dirty="0" smtClean="0"/>
              <a:t>Avustralya; 1999, 5.8 milyon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ABD; &gt;20 milyon/yıl ! (21. YY da sayılar artıyor)</a:t>
            </a:r>
          </a:p>
          <a:p>
            <a:pPr lvl="1"/>
            <a:r>
              <a:rPr lang="tr-TR" dirty="0" smtClean="0"/>
              <a:t>%90, Fare, </a:t>
            </a:r>
            <a:r>
              <a:rPr lang="tr-TR" dirty="0" err="1" smtClean="0"/>
              <a:t>rat</a:t>
            </a:r>
            <a:r>
              <a:rPr lang="tr-TR" dirty="0" smtClean="0"/>
              <a:t> ve diğer </a:t>
            </a:r>
            <a:r>
              <a:rPr lang="tr-TR" dirty="0" err="1" smtClean="0"/>
              <a:t>rodentler</a:t>
            </a:r>
            <a:endParaRPr lang="tr-TR" dirty="0" smtClean="0"/>
          </a:p>
          <a:p>
            <a:pPr lvl="1"/>
            <a:r>
              <a:rPr lang="tr-TR" dirty="0" smtClean="0"/>
              <a:t>1.25 milyon/yıl, kemirgen olmayan hayvanlar</a:t>
            </a:r>
          </a:p>
          <a:p>
            <a:pPr lvl="1"/>
            <a:r>
              <a:rPr lang="tr-TR" dirty="0" smtClean="0"/>
              <a:t>17-20 milyon/yıl, kemirgen </a:t>
            </a:r>
            <a:r>
              <a:rPr lang="tr-TR" dirty="0" err="1" smtClean="0"/>
              <a:t>kuln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/>
          </a:bodyPr>
          <a:lstStyle/>
          <a:p>
            <a:pPr lvl="1"/>
            <a:r>
              <a:rPr lang="tr-TR" dirty="0" smtClean="0"/>
              <a:t>“Deney hayvanı özelinde hayvan kullanım etiği- 2011, Dr. A. Yaşar”</a:t>
            </a:r>
          </a:p>
          <a:p>
            <a:r>
              <a:rPr lang="tr-TR" dirty="0" smtClean="0"/>
              <a:t>%90; vücut nasıl çalışıyor, hastalıklar vücut sistemlerini nasıl etkiliyor? Tanı, Tedavi ?</a:t>
            </a:r>
          </a:p>
          <a:p>
            <a:r>
              <a:rPr lang="tr-TR" dirty="0" smtClean="0"/>
              <a:t>%17; yeni aşı ve ilaçların etkinliği, güvenirliği</a:t>
            </a:r>
          </a:p>
          <a:p>
            <a:r>
              <a:rPr lang="tr-TR" dirty="0" smtClean="0"/>
              <a:t>%13; yeni ürünlerin test edilmesi</a:t>
            </a:r>
          </a:p>
          <a:p>
            <a:r>
              <a:rPr lang="tr-TR" dirty="0" smtClean="0"/>
              <a:t>%5; tıp ve veterinerlik eğitiminde eğitsel amaç</a:t>
            </a:r>
          </a:p>
          <a:p>
            <a:endParaRPr lang="tr-TR" dirty="0" smtClean="0"/>
          </a:p>
          <a:p>
            <a:pPr lvl="2"/>
            <a:r>
              <a:rPr lang="tr-TR" dirty="0" smtClean="0">
                <a:solidFill>
                  <a:srgbClr val="FF0000"/>
                </a:solidFill>
              </a:rPr>
              <a:t>Kozmetik sanayi</a:t>
            </a:r>
          </a:p>
          <a:p>
            <a:pPr lvl="2"/>
            <a:r>
              <a:rPr lang="tr-TR" dirty="0" smtClean="0">
                <a:solidFill>
                  <a:srgbClr val="FF0000"/>
                </a:solidFill>
              </a:rPr>
              <a:t>Uçak, otomobil  vb sahalarda testler</a:t>
            </a:r>
          </a:p>
          <a:p>
            <a:pPr lvl="2"/>
            <a:r>
              <a:rPr lang="tr-TR" dirty="0" smtClean="0">
                <a:solidFill>
                  <a:srgbClr val="FF0000"/>
                </a:solidFill>
              </a:rPr>
              <a:t>Nükleer ve konvansiyonel silahların etkilerine yönelik testler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Sol Ayraç"/>
          <p:cNvSpPr/>
          <p:nvPr/>
        </p:nvSpPr>
        <p:spPr>
          <a:xfrm>
            <a:off x="785786" y="4857760"/>
            <a:ext cx="285752" cy="1643074"/>
          </a:xfrm>
          <a:prstGeom prst="leftBrac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066800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World</a:t>
            </a:r>
            <a:r>
              <a:rPr lang="tr-TR" sz="3200" dirty="0" smtClean="0"/>
              <a:t> </a:t>
            </a:r>
            <a:r>
              <a:rPr lang="tr-TR" sz="3200" dirty="0" err="1" smtClean="0"/>
              <a:t>Medical</a:t>
            </a:r>
            <a:r>
              <a:rPr lang="tr-TR" sz="3200" dirty="0" smtClean="0"/>
              <a:t> </a:t>
            </a:r>
            <a:r>
              <a:rPr lang="tr-TR" sz="3200" dirty="0" err="1" smtClean="0"/>
              <a:t>Association</a:t>
            </a:r>
            <a:r>
              <a:rPr lang="tr-TR" sz="3200" dirty="0" smtClean="0"/>
              <a:t>, </a:t>
            </a:r>
            <a:r>
              <a:rPr lang="tr-TR" sz="2200" dirty="0" smtClean="0"/>
              <a:t>41. genel kurul;</a:t>
            </a:r>
            <a:endParaRPr lang="tr-TR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286544" cy="28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643446"/>
            <a:ext cx="1740216" cy="192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Düz Bağlayıcı"/>
          <p:cNvCxnSpPr/>
          <p:nvPr/>
        </p:nvCxnSpPr>
        <p:spPr>
          <a:xfrm>
            <a:off x="1428728" y="4572008"/>
            <a:ext cx="1071570" cy="158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"/>
          <p:cNvGrpSpPr/>
          <p:nvPr/>
        </p:nvGrpSpPr>
        <p:grpSpPr>
          <a:xfrm>
            <a:off x="1285852" y="1071546"/>
            <a:ext cx="6373716" cy="4786346"/>
            <a:chOff x="1285852" y="1071546"/>
            <a:chExt cx="6373716" cy="4786346"/>
          </a:xfrm>
        </p:grpSpPr>
        <p:grpSp>
          <p:nvGrpSpPr>
            <p:cNvPr id="17" name="16 Grup"/>
            <p:cNvGrpSpPr/>
            <p:nvPr/>
          </p:nvGrpSpPr>
          <p:grpSpPr>
            <a:xfrm>
              <a:off x="1285852" y="1071546"/>
              <a:ext cx="6373716" cy="4786346"/>
              <a:chOff x="1214414" y="1000108"/>
              <a:chExt cx="6373716" cy="4786346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14414" y="1000108"/>
                <a:ext cx="6373716" cy="4786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6" name="5 Düz Bağlayıcı"/>
              <p:cNvCxnSpPr/>
              <p:nvPr/>
            </p:nvCxnSpPr>
            <p:spPr>
              <a:xfrm>
                <a:off x="1285852" y="2214554"/>
                <a:ext cx="5715040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Düz Bağlayıcı"/>
              <p:cNvCxnSpPr/>
              <p:nvPr/>
            </p:nvCxnSpPr>
            <p:spPr>
              <a:xfrm>
                <a:off x="3929058" y="2428868"/>
                <a:ext cx="2857520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Düz Bağlayıcı"/>
              <p:cNvCxnSpPr/>
              <p:nvPr/>
            </p:nvCxnSpPr>
            <p:spPr>
              <a:xfrm>
                <a:off x="1785918" y="3571876"/>
                <a:ext cx="5572164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Düz Bağlayıcı"/>
              <p:cNvCxnSpPr/>
              <p:nvPr/>
            </p:nvCxnSpPr>
            <p:spPr>
              <a:xfrm>
                <a:off x="1428728" y="3786190"/>
                <a:ext cx="6000792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Düz Bağlayıcı"/>
              <p:cNvCxnSpPr/>
              <p:nvPr/>
            </p:nvCxnSpPr>
            <p:spPr>
              <a:xfrm>
                <a:off x="1428728" y="4000504"/>
                <a:ext cx="428628" cy="1588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17 Yuvarlatılmış Dikdörtgen"/>
            <p:cNvSpPr/>
            <p:nvPr/>
          </p:nvSpPr>
          <p:spPr>
            <a:xfrm>
              <a:off x="1428728" y="1428736"/>
              <a:ext cx="6072230" cy="357190"/>
            </a:xfrm>
            <a:prstGeom prst="roundRect">
              <a:avLst/>
            </a:prstGeom>
            <a:solidFill>
              <a:srgbClr val="FF0000">
                <a:alpha val="14000"/>
              </a:srgbClr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857232"/>
            <a:ext cx="6143668" cy="71438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Hayvan Refahı (Gönenci)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643050"/>
            <a:ext cx="6000792" cy="142876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Hayvanın yaşam kalitesi</a:t>
            </a:r>
          </a:p>
          <a:p>
            <a:r>
              <a:rPr lang="tr-TR" sz="2400" dirty="0" smtClean="0"/>
              <a:t>İyi halde olmak, mutluluk !</a:t>
            </a:r>
          </a:p>
          <a:p>
            <a:r>
              <a:rPr lang="tr-TR" sz="2400" dirty="0" smtClean="0"/>
              <a:t>Ağrı, acı ve ıstıraptan uzak olmak!</a:t>
            </a:r>
            <a:endParaRPr lang="tr-T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86124"/>
            <a:ext cx="45720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571744"/>
            <a:ext cx="21753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286388"/>
            <a:ext cx="6143668" cy="116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441</TotalTime>
  <Words>550</Words>
  <Application>Microsoft Office PowerPoint</Application>
  <PresentationFormat>Ekran Gösterisi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Şehir Hayatı</vt:lpstr>
      <vt:lpstr>Deneysel Çalışmalarda Hayvan Kullanımı</vt:lpstr>
      <vt:lpstr>Slayt 2</vt:lpstr>
      <vt:lpstr>Slayt 3</vt:lpstr>
      <vt:lpstr>Slayt 4</vt:lpstr>
      <vt:lpstr>Slayt 5</vt:lpstr>
      <vt:lpstr>Slayt 6</vt:lpstr>
      <vt:lpstr>World Medical Association, 41. genel kurul;</vt:lpstr>
      <vt:lpstr>Slayt 8</vt:lpstr>
      <vt:lpstr>Hayvan Refahı (Gönenci)</vt:lpstr>
      <vt:lpstr>Slayt 10</vt:lpstr>
      <vt:lpstr>Hayvan deneylerinin yapılış amaçları</vt:lpstr>
      <vt:lpstr>Deneysel araştırma</vt:lpstr>
      <vt:lpstr>Slayt 13</vt:lpstr>
      <vt:lpstr>Slayt 14</vt:lpstr>
      <vt:lpstr>Deney ?</vt:lpstr>
      <vt:lpstr>Slayt 16</vt:lpstr>
      <vt:lpstr>Slayt 17</vt:lpstr>
      <vt:lpstr>Slayt 18</vt:lpstr>
      <vt:lpstr>Slayt 19</vt:lpstr>
      <vt:lpstr>Neden?</vt:lpstr>
      <vt:lpstr>Slayt 21</vt:lpstr>
      <vt:lpstr>Neler borçluyuz;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Deneysel Çalışmalarda Hayvan Kullanımı</dc:title>
  <dc:creator>hp</dc:creator>
  <cp:lastModifiedBy>Windows Kullanıcısı</cp:lastModifiedBy>
  <cp:revision>58</cp:revision>
  <dcterms:created xsi:type="dcterms:W3CDTF">2018-12-18T17:46:06Z</dcterms:created>
  <dcterms:modified xsi:type="dcterms:W3CDTF">2018-12-19T08:27:22Z</dcterms:modified>
</cp:coreProperties>
</file>