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9" r:id="rId2"/>
    <p:sldId id="428" r:id="rId3"/>
    <p:sldId id="495" r:id="rId4"/>
    <p:sldId id="496" r:id="rId5"/>
    <p:sldId id="484" r:id="rId6"/>
    <p:sldId id="494" r:id="rId7"/>
    <p:sldId id="464" r:id="rId8"/>
    <p:sldId id="483" r:id="rId9"/>
    <p:sldId id="491" r:id="rId10"/>
    <p:sldId id="492" r:id="rId11"/>
    <p:sldId id="493" r:id="rId12"/>
    <p:sldId id="460" r:id="rId13"/>
    <p:sldId id="462" r:id="rId14"/>
    <p:sldId id="454" r:id="rId15"/>
    <p:sldId id="485" r:id="rId16"/>
    <p:sldId id="486" r:id="rId17"/>
    <p:sldId id="488" r:id="rId18"/>
    <p:sldId id="450" r:id="rId19"/>
    <p:sldId id="497" r:id="rId20"/>
    <p:sldId id="489" r:id="rId2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FF00"/>
    <a:srgbClr val="FF0000"/>
    <a:srgbClr val="FF66FF"/>
    <a:srgbClr val="FFCCFF"/>
    <a:srgbClr val="FF33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581" autoAdjust="0"/>
  </p:normalViewPr>
  <p:slideViewPr>
    <p:cSldViewPr>
      <p:cViewPr varScale="1">
        <p:scale>
          <a:sx n="68" d="100"/>
          <a:sy n="68" d="100"/>
        </p:scale>
        <p:origin x="6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DDAB402-A148-4DA4-94B7-F5C61A5752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4479CA0-6686-4A72-8774-C5E34E9406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0A8F819-835C-4263-AAB2-36FFF869EB9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CF059E67-0EE0-4A87-A862-2B3E38FB0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EFA6E5C1-29A0-4D3E-ACFF-9A153B5742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9078AC3F-A405-4245-B841-B4729DB81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D469C2-AF22-40C5-95E5-E7194F8075D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F933864-302E-4FBE-88DC-E9E0D2170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B61806-03A9-4184-8CBD-FEF58D6DAE82}" type="slidenum">
              <a:rPr lang="tr-TR" altLang="tr-TR"/>
              <a:pPr>
                <a:spcBef>
                  <a:spcPct val="0"/>
                </a:spcBef>
              </a:pPr>
              <a:t>2</a:t>
            </a:fld>
            <a:endParaRPr lang="tr-TR" altLang="tr-T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C479CF8-8F76-4C73-B7E7-E3D3FCDAC6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44136C5-F91A-4DC4-AC8E-C19297930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374A023-1B16-4291-A637-EDAD4958B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45EBFA-D220-4125-A70F-B2DFF950D8CC}" type="slidenum">
              <a:rPr lang="tr-TR" altLang="tr-TR"/>
              <a:pPr>
                <a:spcBef>
                  <a:spcPct val="0"/>
                </a:spcBef>
              </a:pPr>
              <a:t>11</a:t>
            </a:fld>
            <a:endParaRPr lang="tr-TR" altLang="tr-T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015ABF3-12AF-4F29-84EE-ECB9AB4C09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9146BD6-0278-4918-8505-495B88693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B798C0E-C0F0-4BDF-9A8F-A344C7597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B408BE-18CE-4D74-AB5D-EF2E20158556}" type="slidenum">
              <a:rPr lang="tr-TR" altLang="tr-TR"/>
              <a:pPr>
                <a:spcBef>
                  <a:spcPct val="0"/>
                </a:spcBef>
              </a:pPr>
              <a:t>12</a:t>
            </a:fld>
            <a:endParaRPr lang="tr-TR" altLang="tr-T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5A95855-3F99-43E2-B29D-A775493509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DE1C88D-35F0-489A-89CF-557789E45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5F17D69-605A-49CF-93C0-0E0606D23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3BC0D-26FA-4CE9-94F7-20A3D60D8953}" type="slidenum">
              <a:rPr lang="tr-TR" altLang="tr-TR"/>
              <a:pPr>
                <a:spcBef>
                  <a:spcPct val="0"/>
                </a:spcBef>
              </a:pPr>
              <a:t>13</a:t>
            </a:fld>
            <a:endParaRPr lang="tr-TR" altLang="tr-T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15A83FE-6D4F-4CFB-9E21-B9CA91917F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3D1FFE0-E23A-46D5-BE2E-257E254F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80F52F1-F38C-46DE-9288-C15ADFFEC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3BA52-F5AA-4AF0-889C-ABC4FD1D9A96}" type="slidenum">
              <a:rPr lang="tr-TR" altLang="tr-TR"/>
              <a:pPr>
                <a:spcBef>
                  <a:spcPct val="0"/>
                </a:spcBef>
              </a:pPr>
              <a:t>14</a:t>
            </a:fld>
            <a:endParaRPr lang="tr-TR" altLang="tr-T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B43914E-84B9-4192-A46D-EB6C9F83C9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0F56966-AC15-401B-9930-B9B399892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37DC154-B568-4C45-BF69-2CB0DC126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91E2E-B332-4292-8AC1-9FEE4EA73158}" type="slidenum">
              <a:rPr lang="tr-TR" altLang="tr-TR"/>
              <a:pPr>
                <a:spcBef>
                  <a:spcPct val="0"/>
                </a:spcBef>
              </a:pPr>
              <a:t>17</a:t>
            </a:fld>
            <a:endParaRPr lang="tr-TR" altLang="tr-T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A0D4648-9AD0-497B-A8D0-DDE469505A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B071F44-430E-4348-839B-BC4BAEB43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768D573-EA66-47DF-83D8-75CFB3A69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A6CF3E-FDE1-4800-9FE4-079192FC7649}" type="slidenum">
              <a:rPr lang="tr-TR" altLang="tr-TR"/>
              <a:pPr>
                <a:spcBef>
                  <a:spcPct val="0"/>
                </a:spcBef>
              </a:pPr>
              <a:t>18</a:t>
            </a:fld>
            <a:endParaRPr lang="tr-TR" altLang="tr-T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6C0D63B-5527-423E-BE13-354E326FBB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B467DAF-139A-45C9-ACC3-5DB11CF05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68055C7-88F8-4930-82F8-DD26C9BCD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E9050-E778-4AC2-AF0A-7A67A2A34C7B}" type="slidenum">
              <a:rPr lang="tr-TR" altLang="tr-TR"/>
              <a:pPr>
                <a:spcBef>
                  <a:spcPct val="0"/>
                </a:spcBef>
              </a:pPr>
              <a:t>19</a:t>
            </a:fld>
            <a:endParaRPr lang="tr-TR" altLang="tr-T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C42FC2E-3C61-44E8-BDF5-A6F78EBA03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5F9C9CB-3E1D-4E13-B34F-F4BB6E868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15841BA-1C87-407D-A691-18488FB5C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37B6C0-9F79-4892-89D3-04BE2EBF74CB}" type="slidenum">
              <a:rPr lang="tr-TR" altLang="tr-TR"/>
              <a:pPr>
                <a:spcBef>
                  <a:spcPct val="0"/>
                </a:spcBef>
              </a:pPr>
              <a:t>20</a:t>
            </a:fld>
            <a:endParaRPr lang="tr-TR" altLang="tr-T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0F57FB3-1D96-4955-B36C-A79D98554F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F21D187-12FE-4251-82D1-66217ECD8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B7E1C21-D193-4BE4-8CD9-177DA152B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A658C2-CDD3-4C9E-867F-7FA94E1ACF48}" type="slidenum">
              <a:rPr lang="tr-TR" altLang="tr-TR"/>
              <a:pPr>
                <a:spcBef>
                  <a:spcPct val="0"/>
                </a:spcBef>
              </a:pPr>
              <a:t>3</a:t>
            </a:fld>
            <a:endParaRPr lang="tr-TR" altLang="tr-T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928AD10-9F45-44ED-A3A7-F824B35CBB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3C664A6-CEC8-48E9-AC1C-E3CD61048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EA3C7E9-D04A-4CE3-B894-6E43E034D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DB55AE-49FC-4440-A0F2-EB992F4323DB}" type="slidenum">
              <a:rPr lang="tr-TR" altLang="tr-TR"/>
              <a:pPr>
                <a:spcBef>
                  <a:spcPct val="0"/>
                </a:spcBef>
              </a:pPr>
              <a:t>4</a:t>
            </a:fld>
            <a:endParaRPr lang="tr-TR" altLang="tr-T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20D97C1-AEBC-4C92-9409-3C7AA94863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E7928EE-A84E-4EC5-992C-66A5504E1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782781B-78E5-40E6-8BC8-21ED83AD6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3D1B79-F313-4E18-B7E7-91103FB0EFD5}" type="slidenum">
              <a:rPr lang="tr-TR" altLang="tr-TR"/>
              <a:pPr>
                <a:spcBef>
                  <a:spcPct val="0"/>
                </a:spcBef>
              </a:pPr>
              <a:t>5</a:t>
            </a:fld>
            <a:endParaRPr lang="tr-TR" altLang="tr-T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381B947-B80E-4F37-B1BA-F147787BA8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51E113A-0749-4DB3-AAF4-73B260FE9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4ECDF74-8E4E-4E0F-AE53-03606EDF8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814525-FEED-4798-A2A6-3B9BBFDCF790}" type="slidenum">
              <a:rPr lang="tr-TR" altLang="tr-TR"/>
              <a:pPr>
                <a:spcBef>
                  <a:spcPct val="0"/>
                </a:spcBef>
              </a:pPr>
              <a:t>6</a:t>
            </a:fld>
            <a:endParaRPr lang="tr-TR" altLang="tr-T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BFF5FF6-5631-4BF1-8C01-83036810FF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9B6F5D9-4D5F-42A6-BC6E-42D62E911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530199C-4D91-44B3-B07E-488929CA2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766AD9-3CBD-4164-9C69-FB8B40855487}" type="slidenum">
              <a:rPr lang="tr-TR" altLang="tr-TR"/>
              <a:pPr>
                <a:spcBef>
                  <a:spcPct val="0"/>
                </a:spcBef>
              </a:pPr>
              <a:t>7</a:t>
            </a:fld>
            <a:endParaRPr lang="tr-TR" altLang="tr-T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4FFE7C7-73B0-493A-B471-7898527A6E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828E9E6-A51A-4FAF-A05A-0A25145D7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ACCF439-8A73-4EAD-AB92-7542ED729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3020B5-DEFE-4B69-ABEA-C7FEFEC75BFD}" type="slidenum">
              <a:rPr lang="tr-TR" altLang="tr-TR"/>
              <a:pPr>
                <a:spcBef>
                  <a:spcPct val="0"/>
                </a:spcBef>
              </a:pPr>
              <a:t>8</a:t>
            </a:fld>
            <a:endParaRPr lang="tr-TR" altLang="tr-T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314DB8-37F6-4D5B-9DE4-8F0F19E1F0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5A71D42-92F1-4D6E-9D8B-3694DA4FF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792C07D-80F7-434F-8391-9FE0CA826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CF32B2-6FAF-435F-B991-1339DD941110}" type="slidenum">
              <a:rPr lang="tr-TR" altLang="tr-TR"/>
              <a:pPr>
                <a:spcBef>
                  <a:spcPct val="0"/>
                </a:spcBef>
              </a:pPr>
              <a:t>9</a:t>
            </a:fld>
            <a:endParaRPr lang="tr-TR" altLang="tr-T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129D482-0B93-4AF4-9240-90A3A9899D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AA80891-8F82-46AC-B3E7-1C4981350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82DBD59-436F-4027-B5EE-4039BE7611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468EB9-98BC-49B2-8C5D-057B047E0386}" type="slidenum">
              <a:rPr lang="tr-TR" altLang="tr-TR"/>
              <a:pPr>
                <a:spcBef>
                  <a:spcPct val="0"/>
                </a:spcBef>
              </a:pPr>
              <a:t>10</a:t>
            </a:fld>
            <a:endParaRPr lang="tr-TR" altLang="tr-T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5B80A3D-9030-4167-A8FE-7551969C45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B528C4A-BEB8-4360-83AF-B0E0C51E4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422C9-861E-4AEE-8610-831FB4F67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C575B-BE3D-4B3B-8980-B7D9462F1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EBEC5-B5B4-44A7-B744-26DB56065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1C920-DEC9-42A2-A78E-BDC59C9FA97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837378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C5252-91AE-456B-8806-EE3FFBD7E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95C0AB-99E5-4985-B55E-41BB313B6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5E4A47-571B-40C7-AC53-7A2C788C1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DF93A-375B-4D45-8A4E-7FBE7B444F1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928776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38F1D-A89A-486D-BEDD-2AA910A72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F8936-CFAB-4D8D-8C9D-7CB7A7E4C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59A8B-ED72-4950-8C74-D86CB9637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1DE8C-556E-4001-9843-B249D3D4CDD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673264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13918C-8347-40C6-89BC-7F545408B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40A0E6-914D-4DCE-9117-8815A9E27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D8364D-C2D8-4A74-9A63-6A9F9FE93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F594F-BC1A-4862-B389-EF119CB71C2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996594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89655-E956-4769-8477-4343ED716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A4DAE-9F11-4A37-AF64-E2C3F2C03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3D5D10-B524-4A3B-9300-0EB974A62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FCEF9-B4FC-47EC-980D-922C3C39847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742512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09D221-C7B5-42BA-8F17-1DAAB7E91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9707B-71D7-432B-93BC-08345CF85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ECD26-2ED7-422E-936C-3B0A2CB41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841F4-A2CA-4A23-93C5-962F7131291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9786486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0C414-BCEB-43A1-A347-EA02939C7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A1F52F-D54A-4707-A5FC-3619017F8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D5415E-9230-4470-82BC-EBB4F36A6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DDFDA-C83C-461D-AF2C-EA860D387F7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138243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F04C39-41DA-48C6-9715-AF8FBFC68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6F739-E07C-4C5E-A747-5B1BDC72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4EAF5-860F-485C-8F13-DB03A76B0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DD005-B51A-4E0C-8CFE-D3ADFE0837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678038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4BDC7C-431E-4F5D-9479-78B31D52C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6A2856-242B-4EC2-A809-7C2A74121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130507-E419-475C-BF93-582A46589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1518C-5C72-44DD-8430-102C5C99EE4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1672027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F3637E-B04B-417F-9C36-A7FC37F6A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22795D-EE80-4AED-B09D-6A456DC84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B722D3-034D-44AD-9748-260BF3680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8E63-2946-4FEB-8C77-8735DE5B457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74382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DEEB9F-94FF-4E86-8CE3-AADB3F338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5965EA-52CC-4F0C-B9ED-410033F63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7613A3-5AD7-4782-B271-57C1BD663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FC422-A712-4D58-8006-6E85280EF6E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943047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08E3-3CD3-49C6-92B2-FDBA9F1A3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E157A-3D72-4BA8-A52F-D369396C7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C3010-ECA2-43C4-933D-EC7DE7D72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83F72-5BC7-407A-95AB-AB6B447C93D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467361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39FEE-3CF3-4C93-8033-393E575C3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62A1-545F-4540-9FD0-882875905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10C1C-65CE-42CF-9BCE-A772A31D9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F45B8-4092-402F-8DAE-91A0AEA628C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549014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A0F012-8CE3-4613-BDD1-1A66CD871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5C523E-0BB5-43F8-AA62-76C65E1C4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1896CE-5342-4B96-A463-3AA8638322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F44154-CCE1-4487-A466-349D589EFB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BFF240-E721-499F-84C1-11A7580C13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F633563-D832-4432-92F0-2AAABBE5901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>
            <a:extLst>
              <a:ext uri="{FF2B5EF4-FFF2-40B4-BE49-F238E27FC236}">
                <a16:creationId xmlns:a16="http://schemas.microsoft.com/office/drawing/2014/main" id="{20E115DC-B8DF-420F-BFF5-53A983B29E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115888"/>
            <a:ext cx="7127875" cy="28067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Deneysel Araştırmalar Uygulama ve Araştırma Merkezi (ÇOMÜDAM)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075" name="Group 3">
            <a:extLst>
              <a:ext uri="{FF2B5EF4-FFF2-40B4-BE49-F238E27FC236}">
                <a16:creationId xmlns:a16="http://schemas.microsoft.com/office/drawing/2014/main" id="{6F904E14-828E-43CB-A302-B5D9FF7FD505}"/>
              </a:ext>
            </a:extLst>
          </p:cNvPr>
          <p:cNvGrpSpPr>
            <a:grpSpLocks/>
          </p:cNvGrpSpPr>
          <p:nvPr/>
        </p:nvGrpSpPr>
        <p:grpSpPr bwMode="auto">
          <a:xfrm>
            <a:off x="73025" y="620713"/>
            <a:ext cx="9009063" cy="2470150"/>
            <a:chOff x="0" y="1536"/>
            <a:chExt cx="5675" cy="663"/>
          </a:xfrm>
        </p:grpSpPr>
        <p:grpSp>
          <p:nvGrpSpPr>
            <p:cNvPr id="3080" name="Group 4">
              <a:extLst>
                <a:ext uri="{FF2B5EF4-FFF2-40B4-BE49-F238E27FC236}">
                  <a16:creationId xmlns:a16="http://schemas.microsoft.com/office/drawing/2014/main" id="{E744694E-D299-4A02-AA48-CDBC85FF3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087" name="Rectangle 5">
                <a:extLst>
                  <a:ext uri="{FF2B5EF4-FFF2-40B4-BE49-F238E27FC236}">
                    <a16:creationId xmlns:a16="http://schemas.microsoft.com/office/drawing/2014/main" id="{572DA5C6-F8DB-4916-997A-7BA1752FB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3088" name="Rectangle 6">
                <a:extLst>
                  <a:ext uri="{FF2B5EF4-FFF2-40B4-BE49-F238E27FC236}">
                    <a16:creationId xmlns:a16="http://schemas.microsoft.com/office/drawing/2014/main" id="{AC298991-2FEE-4208-93FC-BD8F9CD47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3081" name="Group 7">
              <a:extLst>
                <a:ext uri="{FF2B5EF4-FFF2-40B4-BE49-F238E27FC236}">
                  <a16:creationId xmlns:a16="http://schemas.microsoft.com/office/drawing/2014/main" id="{3E336A03-26E4-4CF4-913E-AD6FCDBD5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85" name="Rectangle 8">
                <a:extLst>
                  <a:ext uri="{FF2B5EF4-FFF2-40B4-BE49-F238E27FC236}">
                    <a16:creationId xmlns:a16="http://schemas.microsoft.com/office/drawing/2014/main" id="{5D158AE8-F183-4F02-9A10-91DFFDD3F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3086" name="Rectangle 9">
                <a:extLst>
                  <a:ext uri="{FF2B5EF4-FFF2-40B4-BE49-F238E27FC236}">
                    <a16:creationId xmlns:a16="http://schemas.microsoft.com/office/drawing/2014/main" id="{2BC5BA5B-AF07-4391-839D-940248A6D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4AAF179F-FBF4-4F0F-B379-2EE7AADCC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083" name="Rectangle 11">
              <a:extLst>
                <a:ext uri="{FF2B5EF4-FFF2-40B4-BE49-F238E27FC236}">
                  <a16:creationId xmlns:a16="http://schemas.microsoft.com/office/drawing/2014/main" id="{77107CAD-FAE2-4374-A2A1-5F3851049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3084" name="Rectangle 12">
              <a:extLst>
                <a:ext uri="{FF2B5EF4-FFF2-40B4-BE49-F238E27FC236}">
                  <a16:creationId xmlns:a16="http://schemas.microsoft.com/office/drawing/2014/main" id="{118065B7-EBAF-40D2-A3EF-2A37E586EC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787469" name="Rectangle 13">
            <a:extLst>
              <a:ext uri="{FF2B5EF4-FFF2-40B4-BE49-F238E27FC236}">
                <a16:creationId xmlns:a16="http://schemas.microsoft.com/office/drawing/2014/main" id="{09700380-E009-45F1-BA9A-9D5407B67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933825"/>
            <a:ext cx="40338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tr-TR" altLang="tr-TR" sz="2000" b="1">
                <a:solidFill>
                  <a:srgbClr val="000099"/>
                </a:solidFill>
              </a:rPr>
              <a:t>Veteriner Hekim Sait ELMAS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tr-TR" altLang="tr-TR" sz="2000" b="1">
                <a:solidFill>
                  <a:srgbClr val="000099"/>
                </a:solidFill>
              </a:rPr>
              <a:t>ÇOMÜDAM Sorumlu Yönetici</a:t>
            </a:r>
          </a:p>
        </p:txBody>
      </p:sp>
      <p:sp>
        <p:nvSpPr>
          <p:cNvPr id="787472" name="Text Box 16">
            <a:extLst>
              <a:ext uri="{FF2B5EF4-FFF2-40B4-BE49-F238E27FC236}">
                <a16:creationId xmlns:a16="http://schemas.microsoft.com/office/drawing/2014/main" id="{ABF2CFCB-CF95-48FF-8FEF-3D05E2FA7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9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9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9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9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9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66"/>
                </a:solidFill>
                <a:latin typeface="Times New Roman" panose="02020603050405020304" pitchFamily="18" charset="0"/>
              </a:rPr>
              <a:t> ÇANAKKALE ONSEKZİ MART ÜNİVERSİTESİ</a:t>
            </a:r>
          </a:p>
        </p:txBody>
      </p:sp>
      <p:pic>
        <p:nvPicPr>
          <p:cNvPr id="3078" name="Resim 1">
            <a:extLst>
              <a:ext uri="{FF2B5EF4-FFF2-40B4-BE49-F238E27FC236}">
                <a16:creationId xmlns:a16="http://schemas.microsoft.com/office/drawing/2014/main" id="{2C21566B-C655-47BF-99B5-5FC16B23D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568700"/>
            <a:ext cx="203358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Resim 2">
            <a:extLst>
              <a:ext uri="{FF2B5EF4-FFF2-40B4-BE49-F238E27FC236}">
                <a16:creationId xmlns:a16="http://schemas.microsoft.com/office/drawing/2014/main" id="{C92EE5BD-C91F-4BE9-95B5-922BCB959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68700"/>
            <a:ext cx="22637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9" grpId="0"/>
      <p:bldP spid="7874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B9835B3-3792-4E5D-8F7A-73EDD7AB04D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441325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889ADCD-330E-44E9-A171-997AC1CC040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441325"/>
            <a:ext cx="328613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9DABAB6-CA61-4D9B-8020-3AF72B596C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863600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CB5FC32-DA8B-43AF-8CB2-FB7EA8F0A7B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863600"/>
            <a:ext cx="368300" cy="4746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AE06B596-1577-4518-9216-D18E6B9AB3F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905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5430AF6E-EEF7-487F-8EAF-8FC2013F15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333375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6A990471-578D-49CB-9B29-406FEA8FFB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123950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C5435E76-AFC7-4A12-8E74-01184BD60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76250"/>
            <a:ext cx="7056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Aydınlatma ve Ses Kontrolü</a:t>
            </a:r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997386" name="Rectangle 10">
            <a:extLst>
              <a:ext uri="{FF2B5EF4-FFF2-40B4-BE49-F238E27FC236}">
                <a16:creationId xmlns:a16="http://schemas.microsoft.com/office/drawing/2014/main" id="{082D898D-0ADD-4A50-AA19-FA733276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84313"/>
            <a:ext cx="77771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Floresan ışık</a:t>
            </a:r>
          </a:p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Işık periyodu: 12:12 saat</a:t>
            </a:r>
          </a:p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zh-CN" sz="2800">
                <a:solidFill>
                  <a:srgbClr val="0000CC"/>
                </a:solidFill>
              </a:rPr>
              <a:t>Odada </a:t>
            </a:r>
            <a:r>
              <a:rPr lang="en-US" altLang="zh-CN" sz="2800">
                <a:solidFill>
                  <a:srgbClr val="0000CC"/>
                </a:solidFill>
                <a:ea typeface="宋体" panose="02010600030101010101" pitchFamily="2" charset="-122"/>
              </a:rPr>
              <a:t>~</a:t>
            </a:r>
            <a:r>
              <a:rPr lang="tr-TR" altLang="zh-CN" sz="280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tr-TR" altLang="zh-CN" sz="2800">
                <a:solidFill>
                  <a:srgbClr val="0000CC"/>
                </a:solidFill>
              </a:rPr>
              <a:t>130-325, kafeste 40 lux ışık şiddeti</a:t>
            </a:r>
          </a:p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 b="1">
                <a:solidFill>
                  <a:srgbClr val="0000CC"/>
                </a:solidFill>
              </a:rPr>
              <a:t>Ses düzeyi</a:t>
            </a:r>
            <a:r>
              <a:rPr lang="tr-TR" altLang="tr-TR" sz="2800">
                <a:solidFill>
                  <a:srgbClr val="0000CC"/>
                </a:solidFill>
              </a:rPr>
              <a:t>: </a:t>
            </a:r>
            <a:r>
              <a:rPr lang="tr-TR" altLang="zh-CN" sz="2800">
                <a:solidFill>
                  <a:srgbClr val="0000CC"/>
                </a:solidFill>
              </a:rPr>
              <a:t>85 dB’den az - gürültüsüz ortam</a:t>
            </a:r>
            <a:endParaRPr lang="tr-TR" altLang="ja-JP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7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97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7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97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B15389-2556-459E-8C4D-1381A39F03E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441325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07AD69-3D47-470B-8A18-F73080EBA3D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441325"/>
            <a:ext cx="328613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D1A4CE1A-D1FF-451E-B3CD-5EE2EB31830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863600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3A5DF29D-3E7C-4CB2-A7AB-6B5093E06DF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863600"/>
            <a:ext cx="368300" cy="4746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C05FB824-704C-41F2-8757-05FF30DED51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905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0E7AFD01-E6B8-4F9B-A6AD-ACC44A21D1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333375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4EFC26E7-BF49-4651-9BF1-424059C52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123950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899870FF-2DE8-49AE-8AEB-A588FC01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33375"/>
            <a:ext cx="7056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Mikroçevre (Kafes) Özellikleri</a:t>
            </a:r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999434" name="Rectangle 10">
            <a:extLst>
              <a:ext uri="{FF2B5EF4-FFF2-40B4-BE49-F238E27FC236}">
                <a16:creationId xmlns:a16="http://schemas.microsoft.com/office/drawing/2014/main" id="{4DF4B44F-0D7F-4E11-901E-C394CB6A4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1288"/>
            <a:ext cx="676751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Polikarbon kafesler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Hayvan türü ve büyüklüğüne göre uygun ebatlar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Bir kafesteki hayvan sayısı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Erişkin erkek ve dişilerin ayrı tutulması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Uygun yem seçimi (pelet yem)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Hijyenik ve sürekli su sağlanması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Uygun altlık (talaş) seçimi</a:t>
            </a:r>
          </a:p>
        </p:txBody>
      </p:sp>
      <p:pic>
        <p:nvPicPr>
          <p:cNvPr id="22539" name="Picture 12" descr="SV2_sm">
            <a:extLst>
              <a:ext uri="{FF2B5EF4-FFF2-40B4-BE49-F238E27FC236}">
                <a16:creationId xmlns:a16="http://schemas.microsoft.com/office/drawing/2014/main" id="{FEB5F47B-78B5-4E31-AEEA-DCE91D52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052513"/>
            <a:ext cx="27527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99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9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99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99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9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99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A93E8E8-CD5E-43ED-9D99-AA4249F407E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0BDC69B-7057-4CF6-8F6D-CBCAD719D52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ADAE28A3-12E6-43CD-B36F-A4435AF88A0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1619340-DC32-46A0-8A92-5597BC34DFE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24804A09-2CD2-49A2-8124-D69C652E027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3CF244B-C45E-47CE-B122-99C7AB33EF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BEB01856-7F46-4744-848F-92222BCA5D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68713" name="Rectangle 9">
            <a:extLst>
              <a:ext uri="{FF2B5EF4-FFF2-40B4-BE49-F238E27FC236}">
                <a16:creationId xmlns:a16="http://schemas.microsoft.com/office/drawing/2014/main" id="{15827559-7811-4DD8-B614-6E7F30986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848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tr-TR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Gebelik Süresi</a:t>
            </a:r>
            <a:endParaRPr lang="tr-TR" altLang="tr-TR" b="1" dirty="0">
              <a:solidFill>
                <a:srgbClr val="0000CC"/>
              </a:solidFill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tr-TR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0000"/>
              </a:lnSpc>
              <a:defRPr/>
            </a:pPr>
            <a:r>
              <a:rPr lang="tr-TR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Sıçan    : 21 gün</a:t>
            </a:r>
          </a:p>
          <a:p>
            <a:pPr>
              <a:lnSpc>
                <a:spcPct val="110000"/>
              </a:lnSpc>
              <a:defRPr/>
            </a:pPr>
            <a:r>
              <a:rPr lang="tr-TR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Fare      : 19 gün</a:t>
            </a:r>
          </a:p>
          <a:p>
            <a:pPr>
              <a:lnSpc>
                <a:spcPct val="110000"/>
              </a:lnSpc>
              <a:defRPr/>
            </a:pPr>
            <a:r>
              <a:rPr lang="tr-TR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Kobay   : 68 gün</a:t>
            </a:r>
          </a:p>
          <a:p>
            <a:pPr>
              <a:lnSpc>
                <a:spcPct val="110000"/>
              </a:lnSpc>
              <a:defRPr/>
            </a:pPr>
            <a:r>
              <a:rPr lang="tr-TR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Tavşan : 30 gün</a:t>
            </a: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F1817F4F-78CD-4945-A8EB-351FF0B3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76250"/>
            <a:ext cx="7021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tr-TR" altLang="tr-TR" b="1">
              <a:solidFill>
                <a:srgbClr val="0000CC"/>
              </a:solidFill>
            </a:endParaRPr>
          </a:p>
        </p:txBody>
      </p:sp>
      <p:pic>
        <p:nvPicPr>
          <p:cNvPr id="24587" name="Picture 6" descr="dna_gen_fare_deney_bilim2">
            <a:extLst>
              <a:ext uri="{FF2B5EF4-FFF2-40B4-BE49-F238E27FC236}">
                <a16:creationId xmlns:a16="http://schemas.microsoft.com/office/drawing/2014/main" id="{5A9C0D2A-C1EF-4404-AA6F-CB08814A740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357313"/>
            <a:ext cx="3600450" cy="2581275"/>
          </a:xfrm>
        </p:spPr>
      </p:pic>
      <p:pic>
        <p:nvPicPr>
          <p:cNvPr id="24588" name="Picture 4" descr="sigara_dumani_kobay_fareleri_olduruyordu__b">
            <a:extLst>
              <a:ext uri="{FF2B5EF4-FFF2-40B4-BE49-F238E27FC236}">
                <a16:creationId xmlns:a16="http://schemas.microsoft.com/office/drawing/2014/main" id="{C7D27ECB-4A25-417B-8AB8-F66A501E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36290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Dikdörtgen 1">
            <a:extLst>
              <a:ext uri="{FF2B5EF4-FFF2-40B4-BE49-F238E27FC236}">
                <a16:creationId xmlns:a16="http://schemas.microsoft.com/office/drawing/2014/main" id="{33F2BD58-DAEA-42F8-ADCC-FE27D33B6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406400"/>
            <a:ext cx="4968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sz="2800" b="1">
                <a:solidFill>
                  <a:srgbClr val="FF0000"/>
                </a:solidFill>
              </a:rPr>
              <a:t>Deney Hayvanları Üretimi</a:t>
            </a:r>
            <a:endParaRPr lang="tr-TR" altLang="tr-T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8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8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8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68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18838FB-3780-45FE-BBE7-B935F5AFD50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57D038A-F561-4994-BA9F-760E6653265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913C626-AB36-4607-8FA6-29F9DD23419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AE6ACF7-D38F-4D80-B53B-780BBB83856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34EE2D02-55D1-4770-8C6D-A352F25F9DB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748A7DA-A73B-4539-8AE4-7031A0AAFC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96C9BE4C-48B3-4319-905E-306E435B73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72809" name="Rectangle 9">
            <a:extLst>
              <a:ext uri="{FF2B5EF4-FFF2-40B4-BE49-F238E27FC236}">
                <a16:creationId xmlns:a16="http://schemas.microsoft.com/office/drawing/2014/main" id="{CFB43772-B66E-412F-AF70-93FC7CD5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68413"/>
            <a:ext cx="8064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rgbClr val="0000CC"/>
                </a:solidFill>
              </a:rPr>
              <a:t>Sıçan		    : 21 gün</a:t>
            </a:r>
          </a:p>
          <a:p>
            <a:r>
              <a:rPr lang="tr-TR" altLang="tr-TR">
                <a:solidFill>
                  <a:srgbClr val="0000CC"/>
                </a:solidFill>
              </a:rPr>
              <a:t>Fare		    : 21 gün</a:t>
            </a:r>
          </a:p>
          <a:p>
            <a:r>
              <a:rPr lang="tr-TR" altLang="tr-TR">
                <a:solidFill>
                  <a:srgbClr val="0000CC"/>
                </a:solidFill>
              </a:rPr>
              <a:t>Kobay	           : 30 gün</a:t>
            </a:r>
          </a:p>
          <a:p>
            <a:r>
              <a:rPr lang="tr-TR" altLang="tr-TR">
                <a:solidFill>
                  <a:srgbClr val="0000CC"/>
                </a:solidFill>
              </a:rPr>
              <a:t>Tavşan	           : 30 gün</a:t>
            </a: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3EBEE4AC-6134-4EDA-B7EA-4E8BB33A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76250"/>
            <a:ext cx="7021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0000CC"/>
                </a:solidFill>
              </a:rPr>
              <a:t>Laktasyon süresi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2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F0528BC-DC65-4F75-B4E1-C5D8C767E7C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B030188-7447-4FC0-A8C7-E4FABCE81C8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75416B06-5998-4E9B-B272-19317B0E243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35C6208E-AFDA-4B32-A197-B7FEA15B5A1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5F99224D-06B0-4B3E-8BEB-C11314D9234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3391DC1-AF34-4F99-8B8B-DB2F85CFD5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DE8EDDF4-1EB6-4B3A-A896-E709C02A5B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57449" name="Rectangle 9">
            <a:extLst>
              <a:ext uri="{FF2B5EF4-FFF2-40B4-BE49-F238E27FC236}">
                <a16:creationId xmlns:a16="http://schemas.microsoft.com/office/drawing/2014/main" id="{FAC5D536-8B2C-4476-BC88-A90C748F8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7848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tr-TR" sz="2800" b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Maturasyon</a:t>
            </a:r>
            <a:r>
              <a:rPr lang="tr-TR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Süresi </a:t>
            </a:r>
            <a:r>
              <a:rPr lang="tr-TR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tr-TR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Cinsel Erginlik )</a:t>
            </a:r>
          </a:p>
          <a:p>
            <a:pPr marL="0" indent="0" eaLnBrk="1" hangingPunct="1">
              <a:lnSpc>
                <a:spcPct val="120000"/>
              </a:lnSpc>
              <a:buClr>
                <a:schemeClr val="folHlink"/>
              </a:buClr>
              <a:buSzPct val="60000"/>
              <a:buFontTx/>
              <a:buNone/>
              <a:defRPr/>
            </a:pPr>
            <a:endParaRPr lang="tr-TR" altLang="tr-TR" sz="27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Sıçan    : 2 - 2,5 ay</a:t>
            </a:r>
          </a:p>
          <a:p>
            <a:pPr>
              <a:defRPr/>
            </a:pPr>
            <a:r>
              <a:rPr lang="tr-TR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Fare      : 2 - 2,5 ay</a:t>
            </a:r>
          </a:p>
          <a:p>
            <a:pPr>
              <a:defRPr/>
            </a:pPr>
            <a:r>
              <a:rPr lang="tr-TR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Kobay   : 4 - 5 ay</a:t>
            </a:r>
          </a:p>
          <a:p>
            <a:pPr>
              <a:defRPr/>
            </a:pPr>
            <a:r>
              <a:rPr lang="tr-TR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Tavşan : 6 - 9 ay</a:t>
            </a:r>
          </a:p>
          <a:p>
            <a:pPr marL="0" indent="0">
              <a:buFontTx/>
              <a:buNone/>
              <a:defRPr/>
            </a:pPr>
            <a:endParaRPr lang="tr-TR" sz="2800" dirty="0"/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2764FC9B-6669-4C51-8555-4360F04F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76250"/>
            <a:ext cx="81010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Deney Hayvanları Üretimi</a:t>
            </a:r>
            <a:endParaRPr lang="tr-TR" altLang="tr-T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Resim 013">
            <a:extLst>
              <a:ext uri="{FF2B5EF4-FFF2-40B4-BE49-F238E27FC236}">
                <a16:creationId xmlns:a16="http://schemas.microsoft.com/office/drawing/2014/main" id="{6FCB5157-A505-4763-8427-D8FC360F24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68413"/>
            <a:ext cx="6740525" cy="5056187"/>
          </a:xfr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İçerik Yer Tutucusu">
            <a:extLst>
              <a:ext uri="{FF2B5EF4-FFF2-40B4-BE49-F238E27FC236}">
                <a16:creationId xmlns:a16="http://schemas.microsoft.com/office/drawing/2014/main" id="{EE3B7F99-6F4B-4F93-B48D-DC0B9DEF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1747" name="Picture 4" descr="tavşan yavru2">
            <a:extLst>
              <a:ext uri="{FF2B5EF4-FFF2-40B4-BE49-F238E27FC236}">
                <a16:creationId xmlns:a16="http://schemas.microsoft.com/office/drawing/2014/main" id="{22876835-7F8F-42DC-ADA0-30EB8FDD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8838"/>
            <a:ext cx="73453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2381A28-CE97-487F-BD35-F8F497B7011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23D318F-3225-42CC-AB59-967B65E42C0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7127CC12-8171-4464-8809-B1F9F9B7842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A8C4C88-62F5-46CE-9795-AB900511D0F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7E193935-6E35-4E8A-B1E2-2B58B842855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1EB8E509-C449-4C45-989D-8B247953EF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4D8F143F-5282-4966-BD68-904B5232DB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47209" name="Rectangle 9">
            <a:extLst>
              <a:ext uri="{FF2B5EF4-FFF2-40B4-BE49-F238E27FC236}">
                <a16:creationId xmlns:a16="http://schemas.microsoft.com/office/drawing/2014/main" id="{9FA453F7-1215-4B10-9BE6-47C9EE345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8064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2800">
                <a:solidFill>
                  <a:srgbClr val="000099"/>
                </a:solidFill>
              </a:rPr>
              <a:t>Hayvanlar üzerinde araştırma yapabilmek için,  14.02.2014 tarihli ve 28914 sayılı Resmi Gazete’de yayımlanan,  Tarım ve Orman Bakanlığının hazırladığı  ‘</a:t>
            </a:r>
            <a:r>
              <a:rPr lang="tr-TR" altLang="tr-TR" sz="2800">
                <a:solidFill>
                  <a:srgbClr val="FF0000"/>
                </a:solidFill>
              </a:rPr>
              <a:t>Hayvan Deneyleri Yerel Etik Kurullarının Çalışma Usul ve Esaslarına Dair Yönetmelik</a:t>
            </a:r>
            <a:r>
              <a:rPr lang="tr-TR" altLang="tr-TR" sz="2800">
                <a:solidFill>
                  <a:srgbClr val="000099"/>
                </a:solidFill>
              </a:rPr>
              <a:t>’te belirtilen hususlara uyulması gerekmektedir.</a:t>
            </a: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B9CADE64-9932-4648-8B69-2AD20823B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04813"/>
            <a:ext cx="71643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FF0000"/>
                </a:solidFill>
              </a:rPr>
              <a:t>Hayvan Deneyleri İçin Etik Onay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A727D57-8F7A-4C1F-A844-6E7A9506674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E3F8459-D318-4D63-BEED-EC4558E37FC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61EC1AE-331C-49F4-B6DB-F3E391314AB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9B8B5AF6-F4E6-4A1A-8994-12D7EB4B21C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6C0D6F11-6200-45E4-AB95-1D7A4E272D6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02542256-34E2-4B1F-8FE2-AF55989029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B6831915-BB3C-48FE-9CF3-3DC63A06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47209" name="Rectangle 9">
            <a:extLst>
              <a:ext uri="{FF2B5EF4-FFF2-40B4-BE49-F238E27FC236}">
                <a16:creationId xmlns:a16="http://schemas.microsoft.com/office/drawing/2014/main" id="{B0EF0F3B-65D5-44DC-B91B-45E541A2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8064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 u="sng">
                <a:solidFill>
                  <a:srgbClr val="000099"/>
                </a:solidFill>
              </a:rPr>
              <a:t>Etik Kurul Onayı</a:t>
            </a:r>
            <a:r>
              <a:rPr lang="tr-TR" altLang="tr-TR" sz="2800">
                <a:solidFill>
                  <a:srgbClr val="000099"/>
                </a:solidFill>
              </a:rPr>
              <a:t> almış bir deneysel proje, proje yöneticisinin imzalamış olduğu protokol ve etik kurula vermiş olduğu beyanlara bağlı kalmak koşulu ile </a:t>
            </a:r>
            <a:r>
              <a:rPr lang="tr-TR" altLang="tr-TR" sz="2800">
                <a:solidFill>
                  <a:srgbClr val="FF0000"/>
                </a:solidFill>
              </a:rPr>
              <a:t>araştırma merkezimizde </a:t>
            </a:r>
            <a:r>
              <a:rPr lang="tr-TR" altLang="tr-TR" sz="2800">
                <a:solidFill>
                  <a:srgbClr val="000099"/>
                </a:solidFill>
              </a:rPr>
              <a:t>yapılabilir.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tr-TR" altLang="tr-TR" sz="2800">
              <a:solidFill>
                <a:srgbClr val="000099"/>
              </a:solidFill>
            </a:endParaRP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99"/>
                </a:solidFill>
              </a:rPr>
              <a:t>Proje yürütücüsü ve diğer araştırmacılar bu aşamadan itibaren etik kurula vermiş oldukları beyanlara uymayı taahhüt etmiş ve hukuksal açıdan </a:t>
            </a:r>
            <a:r>
              <a:rPr lang="tr-TR" altLang="tr-TR" sz="2800" b="1" u="sng">
                <a:solidFill>
                  <a:srgbClr val="FF0000"/>
                </a:solidFill>
              </a:rPr>
              <a:t>her türlü sorumluluğu</a:t>
            </a:r>
            <a:r>
              <a:rPr lang="tr-TR" altLang="tr-TR" sz="2800">
                <a:solidFill>
                  <a:srgbClr val="FF0000"/>
                </a:solidFill>
              </a:rPr>
              <a:t> </a:t>
            </a:r>
            <a:r>
              <a:rPr lang="tr-TR" altLang="tr-TR" sz="2800">
                <a:solidFill>
                  <a:srgbClr val="000099"/>
                </a:solidFill>
              </a:rPr>
              <a:t>üstlenmiştir.</a:t>
            </a: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F6156D50-F188-4E1D-BCFD-633C41FB8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04813"/>
            <a:ext cx="6229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Etik Kurul Onayı</a:t>
            </a:r>
            <a:endParaRPr lang="tr-TR" altLang="tr-T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58CE9C2-EA05-485A-B9F1-E4DA5E2E918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5375C8-8005-4988-B85A-AFAED4F989B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189FDFB-C945-42D9-91B9-0E754A237D3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CB55248-7D4A-4D38-AA0B-350C5DC6FC1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03912EE3-4FDB-454F-BCA2-B1DA8DBB20C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AA3E7741-0C83-45D2-8A75-7965A7CF62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346C00A2-C424-46CD-92E1-BD121B6C15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47209" name="Rectangle 9">
            <a:extLst>
              <a:ext uri="{FF2B5EF4-FFF2-40B4-BE49-F238E27FC236}">
                <a16:creationId xmlns:a16="http://schemas.microsoft.com/office/drawing/2014/main" id="{DDEFAA7E-005C-45C2-8361-986275E63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8064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Hayvan talebinde bulunan araştırmacı deney hayvanı ücretlerini merkez döner sermaye hesabına yatırdıktan sonra deney hayvanları araştırmacıya teslim edilecek olup, hayvanların teslim edilme süresi 100 gün olarak düşünülerek planlama yapılmalıdır.</a:t>
            </a: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40BFAB16-ABA4-4C87-BCFE-CFADE78A8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04813"/>
            <a:ext cx="6229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36875" name="Dikdörtgen 1">
            <a:extLst>
              <a:ext uri="{FF2B5EF4-FFF2-40B4-BE49-F238E27FC236}">
                <a16:creationId xmlns:a16="http://schemas.microsoft.com/office/drawing/2014/main" id="{2E1CE11B-356B-48DE-95A7-466744A14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19100"/>
            <a:ext cx="3492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sz="2800" b="1">
                <a:solidFill>
                  <a:srgbClr val="FF0000"/>
                </a:solidFill>
              </a:rPr>
              <a:t>LÜTFEN DİKKAT !!!</a:t>
            </a:r>
            <a:endParaRPr lang="tr-TR" altLang="tr-T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8CA254E-0BBF-41CE-A1A0-C8125F37911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442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AC22B31-960F-4357-AA2B-6E726FBED3B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442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2C09BE6-3D11-4D1B-9115-B71A03DDA4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865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60FB641-DA1C-474E-8A95-64E23EB5688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865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2D8B231-0BB1-4131-9417-7511076781F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921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0ADE3AD-5D3B-4B22-AEC7-B42A2B5990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334963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5647590E-0CF5-4655-85B2-8335C82FF1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125538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FDF53074-E18D-49FA-A49A-4C2D1891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550863"/>
            <a:ext cx="8101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ÇOMÜDAM</a:t>
            </a:r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899082" name="Rectangle 10">
            <a:extLst>
              <a:ext uri="{FF2B5EF4-FFF2-40B4-BE49-F238E27FC236}">
                <a16:creationId xmlns:a16="http://schemas.microsoft.com/office/drawing/2014/main" id="{4F8A63B5-B1E4-4DF1-8F4A-B35B658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1169988"/>
            <a:ext cx="81375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1800"/>
              <a:t>	</a:t>
            </a:r>
            <a:r>
              <a:rPr lang="tr-TR" altLang="tr-TR" sz="3000">
                <a:solidFill>
                  <a:srgbClr val="0000CC"/>
                </a:solidFill>
              </a:rPr>
              <a:t>Merkezimiz kurum organizasyon yapısında Rektörlük Makamına bağlı bir birim olup, Tarım ve Orman Bakalığı’nın 13.12.2011 tarih ve 28141 sayılı Resmi Gazete’de yayımlanarak yürürlüğe giren </a:t>
            </a:r>
            <a:r>
              <a:rPr lang="tr-TR" altLang="tr-TR" sz="3000">
                <a:solidFill>
                  <a:srgbClr val="FF0000"/>
                </a:solidFill>
              </a:rPr>
              <a:t>‘Deneysel ve Diğer Bilimsel Amaçlar İçin Kullanılan Deney Hayvanlarının Refah ve Korunmasına Dair Yönetmelik’</a:t>
            </a:r>
            <a:r>
              <a:rPr lang="tr-TR" altLang="tr-TR" sz="3000">
                <a:solidFill>
                  <a:srgbClr val="0000CC"/>
                </a:solidFill>
              </a:rPr>
              <a:t> hükümlerine göre </a:t>
            </a:r>
            <a:r>
              <a:rPr lang="tr-TR" altLang="tr-TR" sz="3000">
                <a:solidFill>
                  <a:srgbClr val="FF0000"/>
                </a:solidFill>
              </a:rPr>
              <a:t>31.01.2013</a:t>
            </a:r>
            <a:r>
              <a:rPr lang="tr-TR" altLang="tr-TR" sz="3000">
                <a:solidFill>
                  <a:srgbClr val="0000CC"/>
                </a:solidFill>
              </a:rPr>
              <a:t> tarihinde </a:t>
            </a:r>
            <a:r>
              <a:rPr lang="tr-TR" altLang="tr-TR" sz="3000">
                <a:solidFill>
                  <a:srgbClr val="FF0000"/>
                </a:solidFill>
              </a:rPr>
              <a:t>079</a:t>
            </a:r>
            <a:r>
              <a:rPr lang="tr-TR" altLang="tr-TR" sz="3000">
                <a:solidFill>
                  <a:srgbClr val="0000CC"/>
                </a:solidFill>
              </a:rPr>
              <a:t> sayılı izni ile Çalışma Ruhsatını almıştır.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300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9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70B3FFF-B6BB-4C06-822B-0D720FC0370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A1657DF-6C3C-44C6-96CA-B542709AC1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BFDB30E-3F8A-4A1A-B13C-5C50AAF21A3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DBC91A52-206A-426F-83A6-DB2ECD19D35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98D752ED-0055-498C-B3E3-7F19CBB932A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9A1B1213-0BF8-421B-800B-B07CC334E2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5D26614A-7ED6-4883-9CBF-E21943DAFF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47209" name="Rectangle 9">
            <a:extLst>
              <a:ext uri="{FF2B5EF4-FFF2-40B4-BE49-F238E27FC236}">
                <a16:creationId xmlns:a16="http://schemas.microsoft.com/office/drawing/2014/main" id="{B44AED6E-1C4F-4F4F-A5FD-B0A183F4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8064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tr-TR" altLang="tr-TR" sz="28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>
                <a:solidFill>
                  <a:srgbClr val="0000CC"/>
                </a:solidFill>
              </a:rPr>
              <a:t> </a:t>
            </a:r>
            <a:r>
              <a:rPr lang="tr-TR" altLang="tr-TR" sz="2800" i="1">
                <a:solidFill>
                  <a:srgbClr val="0000CC"/>
                </a:solidFill>
              </a:rPr>
              <a:t>comudam.comu.edu.tr</a:t>
            </a:r>
            <a:endParaRPr lang="tr-TR" altLang="tr-TR" sz="2800" i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CC"/>
                </a:solidFill>
              </a:rPr>
              <a:t> merkez mail :</a:t>
            </a:r>
            <a:r>
              <a:rPr lang="tr-TR" altLang="tr-TR" sz="2800" i="1" dirty="0">
                <a:solidFill>
                  <a:srgbClr val="0000CC"/>
                </a:solidFill>
              </a:rPr>
              <a:t>comudam@comu.edu.tr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CC"/>
                </a:solidFill>
              </a:rPr>
              <a:t> </a:t>
            </a:r>
            <a:r>
              <a:rPr lang="tr-TR" altLang="tr-TR" sz="2800" i="1" dirty="0">
                <a:solidFill>
                  <a:srgbClr val="0000CC"/>
                </a:solidFill>
              </a:rPr>
              <a:t>saitelmas@comu.edu.tr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i="1" dirty="0">
                <a:solidFill>
                  <a:srgbClr val="0000CC"/>
                </a:solidFill>
              </a:rPr>
              <a:t>GSM: 0.539.686.29.96</a:t>
            </a:r>
          </a:p>
          <a:p>
            <a:pPr marL="0" indent="0" eaLnBrk="1" hangingPunct="1">
              <a:lnSpc>
                <a:spcPct val="125000"/>
              </a:lnSpc>
              <a:buClr>
                <a:schemeClr val="folHlink"/>
              </a:buClr>
              <a:buSzPct val="60000"/>
              <a:buFontTx/>
              <a:buNone/>
              <a:defRPr/>
            </a:pPr>
            <a:endParaRPr lang="tr-TR" altLang="tr-TR" sz="28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tr-TR" altLang="tr-TR" sz="2800" dirty="0">
              <a:solidFill>
                <a:srgbClr val="0000CC"/>
              </a:solidFill>
            </a:endParaRPr>
          </a:p>
          <a:p>
            <a:pPr lvl="6"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tr-TR" altLang="tr-TR" sz="3200" i="1" dirty="0">
                <a:solidFill>
                  <a:srgbClr val="0000CC"/>
                </a:solidFill>
                <a:latin typeface="Baskerville Old Face" panose="02020602080505020303" pitchFamily="18" charset="0"/>
              </a:rPr>
              <a:t>TEŞEKKÜRLER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45A69DE9-D18C-4018-A751-3DB128170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04813"/>
            <a:ext cx="62293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tr-TR" altLang="tr-T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7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7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7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7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DCFDF7-D0B5-49BB-AD98-32C97D82D59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1671106-6D92-4966-B08D-34960E0DF89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4675447-1125-4E08-9DA6-3D0BBEB627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7C9C1F3-6976-441B-A17C-04056B2EDA6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8E50978-C968-4A1F-967A-B4624157A44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0890125-218E-4296-9134-FAB924826A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12A5E097-088D-4B34-B442-A7E4058170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49930" name="Rectangle 10">
            <a:extLst>
              <a:ext uri="{FF2B5EF4-FFF2-40B4-BE49-F238E27FC236}">
                <a16:creationId xmlns:a16="http://schemas.microsoft.com/office/drawing/2014/main" id="{AE6EAEBD-D802-4AFD-83D9-28768BED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80645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tr-TR" altLang="tr-TR" sz="2800">
              <a:solidFill>
                <a:srgbClr val="000099"/>
              </a:solidFill>
            </a:endParaRPr>
          </a:p>
        </p:txBody>
      </p:sp>
      <p:pic>
        <p:nvPicPr>
          <p:cNvPr id="6154" name="Resim 2">
            <a:extLst>
              <a:ext uri="{FF2B5EF4-FFF2-40B4-BE49-F238E27FC236}">
                <a16:creationId xmlns:a16="http://schemas.microsoft.com/office/drawing/2014/main" id="{DFCD529F-80C7-4B83-BFF2-41927CA4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61938"/>
            <a:ext cx="5686425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0AEB8E1-9337-441B-9165-021CED729BE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218824-086D-4137-BFC8-60887E17A4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BEE4BFC-309A-49FF-974A-6064A1EBBB0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7F62729-E216-49CF-9D4D-1BA238DC4B9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CACD540-BE37-4974-8E02-FEA567CAD55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1F0F850-2917-4FAF-825F-F87DC26820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07595C8-5C14-4A9A-AC0A-B122174727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03529" name="Rectangle 9">
            <a:extLst>
              <a:ext uri="{FF2B5EF4-FFF2-40B4-BE49-F238E27FC236}">
                <a16:creationId xmlns:a16="http://schemas.microsoft.com/office/drawing/2014/main" id="{767EE266-B590-482F-86CB-D1153FB3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95400"/>
            <a:ext cx="8208962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tr-TR" altLang="tr-TR" sz="2400">
              <a:solidFill>
                <a:srgbClr val="000066"/>
              </a:solidFill>
            </a:endParaRPr>
          </a:p>
        </p:txBody>
      </p:sp>
      <p:pic>
        <p:nvPicPr>
          <p:cNvPr id="8202" name="Resim 2">
            <a:extLst>
              <a:ext uri="{FF2B5EF4-FFF2-40B4-BE49-F238E27FC236}">
                <a16:creationId xmlns:a16="http://schemas.microsoft.com/office/drawing/2014/main" id="{A951DBE4-7526-4BE2-AE94-B246D2DCD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87325"/>
            <a:ext cx="54816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7B8F695-2FD2-48E1-80DB-0F7B0C60D98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442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DC672D-B2F3-422E-A6EF-1513AE1379E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442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040F843-80B1-451D-B6B6-442BEF5CF01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865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AA648A2-DB93-4B8F-AC3B-BA4AAD15D0E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865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2093BA6-DD07-4902-ABDB-0C43147E5A3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921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A33D6F4-651B-4D12-9082-B1987F8A9F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334963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8C035912-8584-4474-ADCA-4B664184B1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125538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C25DF07B-61D7-46EB-963B-96CA2CC78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550863"/>
            <a:ext cx="8101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ÇOMÜDAM</a:t>
            </a:r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899082" name="Rectangle 10">
            <a:extLst>
              <a:ext uri="{FF2B5EF4-FFF2-40B4-BE49-F238E27FC236}">
                <a16:creationId xmlns:a16="http://schemas.microsoft.com/office/drawing/2014/main" id="{D1F6D6CF-8E44-4BD0-BFC7-A89D98E6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1169988"/>
            <a:ext cx="8137525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1800"/>
              <a:t>	</a:t>
            </a:r>
            <a:r>
              <a:rPr lang="tr-TR" altLang="tr-TR" sz="3600">
                <a:solidFill>
                  <a:srgbClr val="0000CC"/>
                </a:solidFill>
              </a:rPr>
              <a:t>Ruhsatında var olan deney hayvanlarıyla yapılan tüm çalışmalara haftanın yedi günü cevap verebilen, </a:t>
            </a:r>
            <a:r>
              <a:rPr lang="tr-TR" altLang="tr-TR" sz="3600">
                <a:solidFill>
                  <a:srgbClr val="FF0000"/>
                </a:solidFill>
              </a:rPr>
              <a:t>2 katlı 868 </a:t>
            </a:r>
            <a:r>
              <a:rPr lang="tr-TR" altLang="tr-TR">
                <a:solidFill>
                  <a:srgbClr val="FF0000"/>
                </a:solidFill>
              </a:rPr>
              <a:t>m</a:t>
            </a:r>
            <a:r>
              <a:rPr lang="tr-TR" altLang="tr-TR" baseline="30000">
                <a:solidFill>
                  <a:srgbClr val="FF0000"/>
                </a:solidFill>
              </a:rPr>
              <a:t>2</a:t>
            </a:r>
            <a:r>
              <a:rPr lang="tr-TR" altLang="tr-TR" sz="3600">
                <a:solidFill>
                  <a:srgbClr val="0000CC"/>
                </a:solidFill>
              </a:rPr>
              <a:t> alana sahip.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3DC080C-F1ED-4EA0-A770-28D3A6819E7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442913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EA28A7A-A46A-4571-B27D-9F4D6E32938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442913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6B0806B-F0B4-4B5D-8872-05223BB4F6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865188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37D5ABC8-CFAA-4BF8-8732-2B3F406AF03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865188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5673C17E-8D4C-44D0-ADA8-55B83EF6E1F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921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7E39E1F6-D450-471F-8491-27FA59F53C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334963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6E1F1819-3138-4D80-8B18-A1E399FE3F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125538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82D9304E-2DC1-4E05-8BD8-6C87EA14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550863"/>
            <a:ext cx="8101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ÇOMÜDAM</a:t>
            </a:r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899082" name="Rectangle 10">
            <a:extLst>
              <a:ext uri="{FF2B5EF4-FFF2-40B4-BE49-F238E27FC236}">
                <a16:creationId xmlns:a16="http://schemas.microsoft.com/office/drawing/2014/main" id="{B6B33032-6E36-4767-A7F9-DE11EE80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1169988"/>
            <a:ext cx="8137525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/>
              <a:t>	</a:t>
            </a:r>
            <a:r>
              <a:rPr lang="tr-TR" altLang="tr-TR" sz="3600">
                <a:solidFill>
                  <a:srgbClr val="FF0000"/>
                </a:solidFill>
              </a:rPr>
              <a:t>Merkezimizde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tr-TR" altLang="tr-TR" sz="360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00CC"/>
                </a:solidFill>
              </a:rPr>
              <a:t>.Merkez Müdürü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00CC"/>
                </a:solidFill>
              </a:rPr>
              <a:t>. Merkez Müdür Yardımcısı,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00CC"/>
                </a:solidFill>
              </a:rPr>
              <a:t>. Sorumlu Yönetici Veteriner Hekim,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00CC"/>
                </a:solidFill>
              </a:rPr>
              <a:t>. Anestezi Teknikeri (Sağlık)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00CC"/>
                </a:solidFill>
              </a:rPr>
              <a:t>.V.H.K.İ.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rgbClr val="0000CC"/>
                </a:solidFill>
              </a:rPr>
              <a:t>. İşçi görev yapmaktadır.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9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9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9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9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9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9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66123DF-817F-4407-A4AA-733C0B2884E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171C1CA-986B-4949-8000-67219AAD0EF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0F7C138-F6A6-4145-8343-E90905902F0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841CD78-7AC1-4A72-B553-C40D86C9744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D6133691-7523-45B8-872C-CB88FA4CFA3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069451B3-BAEB-4886-AD8E-367ECE9A03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E7E6C39B-2C48-4ECE-B787-F175B132FD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76905" name="Rectangle 9">
            <a:extLst>
              <a:ext uri="{FF2B5EF4-FFF2-40B4-BE49-F238E27FC236}">
                <a16:creationId xmlns:a16="http://schemas.microsoft.com/office/drawing/2014/main" id="{B7D78078-D4D1-42AE-9E7A-2A79CD5A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8064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İdari Bölüm (Müdür, Müdür Yrd., Vet. Hek. ve dinlenme)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Laboratuvarlar (Fizyoloji, Mikrobiyoloji, Histoloji, Kardiyovasküler Araştırma Lab.,Hücre Kültürü ve Genel Laboratuvar) 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Hayvan Karantina Odaları (4 bölme)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Ameliyathane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Postoperatif Bakım Odaları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Depolar (İlaç ve Tıbbi Malzeme Deposu, Yem Deposu, Altlık Malzeme Deposu ve Yedek Malzeme Deposu)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Malzeme Yıkama Odası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Tıbbi Atık Sistemi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0DD19D55-8906-4968-9530-6D180C98F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76250"/>
            <a:ext cx="7021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Merkezin Fiziki Yapılanması</a:t>
            </a:r>
            <a:endParaRPr lang="tr-TR" altLang="tr-T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6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6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6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6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6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6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76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6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3DBC91-F4EF-47A6-B1F6-594A2234D96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369888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8DA622C-E5A2-440F-94DE-8BFB7FFA281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369888"/>
            <a:ext cx="328613" cy="474662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D7D277F-7A26-4A00-8AEE-1D65965FECE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792163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EC134FB-2D88-49F7-BFED-D122446558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792163"/>
            <a:ext cx="368300" cy="474662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C47FC3A5-CE82-4829-8FF2-FE8279683AF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191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630B66-4D51-4DCE-AF1F-CE43890FF7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261938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1162B1BA-8976-452C-8CAE-45091FDEB0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052513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945161" name="Rectangle 9">
            <a:extLst>
              <a:ext uri="{FF2B5EF4-FFF2-40B4-BE49-F238E27FC236}">
                <a16:creationId xmlns:a16="http://schemas.microsoft.com/office/drawing/2014/main" id="{73DDCF1A-7D8C-4BD7-9126-EFCF0BED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04900"/>
            <a:ext cx="80645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99"/>
                </a:solidFill>
              </a:rPr>
              <a:t>Sıçan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99"/>
                </a:solidFill>
              </a:rPr>
              <a:t>Fare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99"/>
                </a:solidFill>
              </a:rPr>
              <a:t>Tavşan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99"/>
                </a:solidFill>
              </a:rPr>
              <a:t>Kobay </a:t>
            </a:r>
          </a:p>
          <a:p>
            <a:pPr marL="0" indent="0" eaLnBrk="1" hangingPunct="1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tr-TR" altLang="tr-TR" sz="2800" b="1" dirty="0">
                <a:solidFill>
                  <a:srgbClr val="FF0000"/>
                </a:solidFill>
              </a:rPr>
              <a:t>MERKEZE BAĞLI ÜNİTELER</a:t>
            </a:r>
          </a:p>
          <a:p>
            <a:pPr marL="457200" indent="-457200"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99"/>
                </a:solidFill>
              </a:rPr>
              <a:t>Zebra Balığı (Deniz Bilimleri ve Teknolojisi Fakültesi)</a:t>
            </a:r>
          </a:p>
          <a:p>
            <a:pPr marL="457200" indent="-457200"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>
                <a:solidFill>
                  <a:srgbClr val="000099"/>
                </a:solidFill>
              </a:rPr>
              <a:t>Kanatlı Ünitesi (Ziraat Fakültesi)</a:t>
            </a:r>
          </a:p>
          <a:p>
            <a:pPr marL="457200" indent="-457200" eaLnBrk="1" hangingPunct="1">
              <a:lnSpc>
                <a:spcPct val="125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tr-TR" altLang="tr-TR" sz="2800" dirty="0" err="1">
                <a:solidFill>
                  <a:srgbClr val="000099"/>
                </a:solidFill>
              </a:rPr>
              <a:t>Hamster</a:t>
            </a:r>
            <a:r>
              <a:rPr lang="tr-TR" altLang="tr-TR" sz="2800" dirty="0">
                <a:solidFill>
                  <a:srgbClr val="000099"/>
                </a:solidFill>
              </a:rPr>
              <a:t> ve </a:t>
            </a:r>
            <a:r>
              <a:rPr lang="tr-TR" altLang="tr-TR" sz="2800" dirty="0" err="1">
                <a:solidFill>
                  <a:srgbClr val="000099"/>
                </a:solidFill>
              </a:rPr>
              <a:t>Gerbil</a:t>
            </a:r>
            <a:r>
              <a:rPr lang="tr-TR" altLang="tr-TR" sz="2800" dirty="0">
                <a:solidFill>
                  <a:srgbClr val="000099"/>
                </a:solidFill>
              </a:rPr>
              <a:t> Ünitesi (FEF)</a:t>
            </a:r>
          </a:p>
          <a:p>
            <a:pPr marL="0" indent="0" eaLnBrk="1" hangingPunct="1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tr-TR" altLang="tr-TR" sz="28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25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tr-TR" altLang="tr-TR" sz="2800" dirty="0">
              <a:solidFill>
                <a:srgbClr val="000099"/>
              </a:solidFill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6CC48ABF-0932-4710-A065-5E838B57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15888"/>
            <a:ext cx="73802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Merkez Üretimi ve Kullanımına İzin Verilen Laboratuvar Hayvanları</a:t>
            </a:r>
            <a:endParaRPr lang="tr-TR" altLang="tr-T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4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4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5548F42-461A-4ACA-AA4F-BD2DB9AB241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9263" y="441325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D932F9-DFBA-4F93-AA28-EE2F496E951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31850" y="441325"/>
            <a:ext cx="328613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82BD531-7030-4177-B201-551DE7B87EB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73088" y="863600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769964B-7B93-4B80-96C6-02D47A7A703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42975" y="863600"/>
            <a:ext cx="368300" cy="4746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A2232792-869D-44E0-8EDB-86FCEF13F6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8750" y="7905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7D5955ED-15E8-47E2-8291-E5E21BE6A7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3750" y="333375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4766061F-D49A-4BB4-AB40-F41EEE559D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663" y="1123950"/>
            <a:ext cx="8226425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81983E32-0191-4992-B554-64A05127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76250"/>
            <a:ext cx="7056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r-TR" altLang="ja-JP" b="1">
                <a:solidFill>
                  <a:srgbClr val="FF0000"/>
                </a:solidFill>
              </a:rPr>
              <a:t>Ortam Özellikleri</a:t>
            </a:r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995338" name="Rectangle 10">
            <a:extLst>
              <a:ext uri="{FF2B5EF4-FFF2-40B4-BE49-F238E27FC236}">
                <a16:creationId xmlns:a16="http://schemas.microsoft.com/office/drawing/2014/main" id="{E06FFB70-E594-4C6B-B31F-3E521D3E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77771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ja-JP" sz="2800">
                <a:solidFill>
                  <a:srgbClr val="0000CC"/>
                </a:solidFill>
              </a:rPr>
              <a:t>Makroçevre (Barınma Odası) özellikleri</a:t>
            </a:r>
          </a:p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Havalandırma</a:t>
            </a:r>
          </a:p>
          <a:p>
            <a:pPr lvl="1"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Temiz hava girişi</a:t>
            </a:r>
            <a:endParaRPr lang="tr-TR" altLang="tr-TR" sz="2000">
              <a:solidFill>
                <a:srgbClr val="0000CC"/>
              </a:solidFill>
            </a:endParaRPr>
          </a:p>
          <a:p>
            <a:pPr lvl="1"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400">
                <a:solidFill>
                  <a:srgbClr val="0000CC"/>
                </a:solidFill>
              </a:rPr>
              <a:t>Kirli hava çıkışı</a:t>
            </a:r>
          </a:p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Sıcaklık </a:t>
            </a:r>
            <a:r>
              <a:rPr lang="tr-TR" altLang="tr-TR" sz="2800" i="1">
                <a:solidFill>
                  <a:srgbClr val="0000CC"/>
                </a:solidFill>
              </a:rPr>
              <a:t>-    </a:t>
            </a:r>
            <a:r>
              <a:rPr lang="tr-TR" altLang="tr-TR" sz="2800">
                <a:solidFill>
                  <a:srgbClr val="0000CC"/>
                </a:solidFill>
                <a:cs typeface="Arial" panose="020B0604020202020204" pitchFamily="34" charset="0"/>
              </a:rPr>
              <a:t>Oda ısısı 21 </a:t>
            </a:r>
            <a:r>
              <a:rPr lang="en-US" altLang="tr-TR" sz="2800">
                <a:solidFill>
                  <a:srgbClr val="0000CC"/>
                </a:solidFill>
                <a:cs typeface="Arial" panose="020B0604020202020204" pitchFamily="34" charset="0"/>
              </a:rPr>
              <a:t>±</a:t>
            </a:r>
            <a:r>
              <a:rPr lang="tr-TR" altLang="tr-TR" sz="2800">
                <a:solidFill>
                  <a:srgbClr val="0000CC"/>
                </a:solidFill>
                <a:cs typeface="Arial" panose="020B0604020202020204" pitchFamily="34" charset="0"/>
              </a:rPr>
              <a:t> 2 </a:t>
            </a:r>
            <a:r>
              <a:rPr lang="en-US" altLang="tr-TR" sz="2800">
                <a:solidFill>
                  <a:srgbClr val="0000CC"/>
                </a:solidFill>
                <a:cs typeface="Arial" panose="020B0604020202020204" pitchFamily="34" charset="0"/>
              </a:rPr>
              <a:t>º</a:t>
            </a:r>
            <a:r>
              <a:rPr lang="tr-TR" altLang="tr-TR" sz="2800">
                <a:solidFill>
                  <a:srgbClr val="0000CC"/>
                </a:solidFill>
                <a:cs typeface="Arial" panose="020B0604020202020204" pitchFamily="34" charset="0"/>
              </a:rPr>
              <a:t>C  </a:t>
            </a:r>
          </a:p>
          <a:p>
            <a:pPr eaLnBrk="1" hangingPunct="1">
              <a:lnSpc>
                <a:spcPct val="1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tr-TR" sz="2800">
                <a:solidFill>
                  <a:srgbClr val="0000CC"/>
                </a:solidFill>
              </a:rPr>
              <a:t>Nisbi Nem-  % 45-65</a:t>
            </a:r>
            <a:endParaRPr lang="tr-TR" altLang="ja-JP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5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95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5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95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95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5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9681</TotalTime>
  <Words>605</Words>
  <Application>Microsoft Office PowerPoint</Application>
  <PresentationFormat>Ekran Gösterisi (4:3)</PresentationFormat>
  <Paragraphs>108</Paragraphs>
  <Slides>20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Comic Sans MS</vt:lpstr>
      <vt:lpstr>Times New Roman</vt:lpstr>
      <vt:lpstr>Wingdings</vt:lpstr>
      <vt:lpstr>宋体</vt:lpstr>
      <vt:lpstr>Varsayılan Tasarım</vt:lpstr>
      <vt:lpstr>Deneysel Araştırmalar Uygulama ve Araştırma Merkezi (ÇOMÜDAM)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Sait ELMAS</cp:lastModifiedBy>
  <cp:revision>1670</cp:revision>
  <dcterms:created xsi:type="dcterms:W3CDTF">2003-03-24T12:38:59Z</dcterms:created>
  <dcterms:modified xsi:type="dcterms:W3CDTF">2021-10-01T12:06:48Z</dcterms:modified>
</cp:coreProperties>
</file>