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3.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48" r:id="rId1"/>
  </p:sldMasterIdLst>
  <p:notesMasterIdLst>
    <p:notesMasterId r:id="rId34"/>
  </p:notesMasterIdLst>
  <p:sldIdLst>
    <p:sldId id="256" r:id="rId2"/>
    <p:sldId id="257" r:id="rId3"/>
    <p:sldId id="258" r:id="rId4"/>
    <p:sldId id="260" r:id="rId5"/>
    <p:sldId id="261" r:id="rId6"/>
    <p:sldId id="262" r:id="rId7"/>
    <p:sldId id="263" r:id="rId8"/>
    <p:sldId id="264" r:id="rId9"/>
    <p:sldId id="287" r:id="rId10"/>
    <p:sldId id="265" r:id="rId11"/>
    <p:sldId id="266" r:id="rId12"/>
    <p:sldId id="267" r:id="rId13"/>
    <p:sldId id="268" r:id="rId14"/>
    <p:sldId id="269" r:id="rId15"/>
    <p:sldId id="270" r:id="rId16"/>
    <p:sldId id="271" r:id="rId17"/>
    <p:sldId id="293" r:id="rId18"/>
    <p:sldId id="294" r:id="rId19"/>
    <p:sldId id="274" r:id="rId20"/>
    <p:sldId id="275" r:id="rId21"/>
    <p:sldId id="278" r:id="rId22"/>
    <p:sldId id="279" r:id="rId23"/>
    <p:sldId id="282" r:id="rId24"/>
    <p:sldId id="295" r:id="rId25"/>
    <p:sldId id="290" r:id="rId26"/>
    <p:sldId id="283" r:id="rId27"/>
    <p:sldId id="291" r:id="rId28"/>
    <p:sldId id="292" r:id="rId29"/>
    <p:sldId id="288" r:id="rId30"/>
    <p:sldId id="284" r:id="rId31"/>
    <p:sldId id="285" r:id="rId32"/>
    <p:sldId id="286" r:id="rId33"/>
  </p:sldIdLst>
  <p:sldSz cx="12192000" cy="6858000"/>
  <p:notesSz cx="6858000" cy="9144000"/>
  <p:embeddedFontLst>
    <p:embeddedFont>
      <p:font typeface="Poppins" panose="00000500000000000000" pitchFamily="2" charset="-94"/>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1PkmCMAZeBFLN4SW8tUk0zYS2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76" d="100"/>
          <a:sy n="76" d="100"/>
        </p:scale>
        <p:origin x="8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54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69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34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285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4888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5312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735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415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58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41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5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9253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8910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523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371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371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013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E79AA11A-B795-6578-350F-1895C7E883B4}"/>
            </a:ext>
          </a:extLst>
        </p:cNvPr>
        <p:cNvGrpSpPr/>
        <p:nvPr/>
      </p:nvGrpSpPr>
      <p:grpSpPr>
        <a:xfrm>
          <a:off x="0" y="0"/>
          <a:ext cx="0" cy="0"/>
          <a:chOff x="0" y="0"/>
          <a:chExt cx="0" cy="0"/>
        </a:xfrm>
      </p:grpSpPr>
      <p:sp>
        <p:nvSpPr>
          <p:cNvPr id="91" name="Google Shape;91;p3:notes">
            <a:extLst>
              <a:ext uri="{FF2B5EF4-FFF2-40B4-BE49-F238E27FC236}">
                <a16:creationId xmlns:a16="http://schemas.microsoft.com/office/drawing/2014/main" id="{924D6D47-E296-5DDD-39E8-6050060C3D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a:extLst>
              <a:ext uri="{FF2B5EF4-FFF2-40B4-BE49-F238E27FC236}">
                <a16:creationId xmlns:a16="http://schemas.microsoft.com/office/drawing/2014/main" id="{A58F2200-6DE9-FF93-FF63-F3E58F4D66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2415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BE2C4980-C3E7-481C-8464-5565716AC6E2}"/>
            </a:ext>
          </a:extLst>
        </p:cNvPr>
        <p:cNvGrpSpPr/>
        <p:nvPr/>
      </p:nvGrpSpPr>
      <p:grpSpPr>
        <a:xfrm>
          <a:off x="0" y="0"/>
          <a:ext cx="0" cy="0"/>
          <a:chOff x="0" y="0"/>
          <a:chExt cx="0" cy="0"/>
        </a:xfrm>
      </p:grpSpPr>
      <p:sp>
        <p:nvSpPr>
          <p:cNvPr id="91" name="Google Shape;91;p3:notes">
            <a:extLst>
              <a:ext uri="{FF2B5EF4-FFF2-40B4-BE49-F238E27FC236}">
                <a16:creationId xmlns:a16="http://schemas.microsoft.com/office/drawing/2014/main" id="{A835E3CD-1F1C-97AF-1AB6-9C5C18339F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a:extLst>
              <a:ext uri="{FF2B5EF4-FFF2-40B4-BE49-F238E27FC236}">
                <a16:creationId xmlns:a16="http://schemas.microsoft.com/office/drawing/2014/main" id="{C4ABE7B6-2C66-FC4C-7E7E-2DF5D952DF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902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496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704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6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20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265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525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96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16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88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11"/>
        <p:cNvGrpSpPr/>
        <p:nvPr/>
      </p:nvGrpSpPr>
      <p:grpSpPr>
        <a:xfrm>
          <a:off x="0" y="0"/>
          <a:ext cx="0" cy="0"/>
          <a:chOff x="0" y="0"/>
          <a:chExt cx="0" cy="0"/>
        </a:xfrm>
      </p:grpSpPr>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7CCF9D0F-29E8-B7AF-C8C3-D8E741D1EA74}"/>
              </a:ext>
            </a:extLst>
          </p:cNvPr>
          <p:cNvSpPr txBox="1">
            <a:spLocks/>
          </p:cNvSpPr>
          <p:nvPr/>
        </p:nvSpPr>
        <p:spPr>
          <a:xfrm>
            <a:off x="1535784" y="232524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600"/>
              </a:spcAft>
              <a:buFont typeface="Calibri" panose="020F0502020204030204" pitchFamily="34" charset="0"/>
              <a:buChar char="●"/>
            </a:pPr>
            <a:r>
              <a:rPr lang="tr-TR" dirty="0"/>
              <a:t>Çevrimiçi olarak gerçekleştirilecek seminerler ve toplantılar için altyapı oluşturulması,</a:t>
            </a:r>
          </a:p>
          <a:p>
            <a:pPr algn="just">
              <a:lnSpc>
                <a:spcPct val="150000"/>
              </a:lnSpc>
              <a:spcAft>
                <a:spcPts val="600"/>
              </a:spcAft>
              <a:buFont typeface="Calibri" panose="020F0502020204030204" pitchFamily="34" charset="0"/>
              <a:buChar char="●"/>
            </a:pPr>
            <a:r>
              <a:rPr lang="tr-TR" dirty="0"/>
              <a:t>Uzaktan eğitim ile ilgili öğrencilere ve öğretim elemanlarına yönelik bilgilendirici materyaller hazırlanması, </a:t>
            </a:r>
          </a:p>
          <a:p>
            <a:pPr algn="just">
              <a:lnSpc>
                <a:spcPct val="150000"/>
              </a:lnSpc>
              <a:spcAft>
                <a:spcPts val="600"/>
              </a:spcAft>
              <a:buFont typeface="Calibri" panose="020F0502020204030204" pitchFamily="34" charset="0"/>
              <a:buChar char="●"/>
            </a:pPr>
            <a:endParaRPr lang="tr-TR" dirty="0"/>
          </a:p>
        </p:txBody>
      </p:sp>
      <p:sp>
        <p:nvSpPr>
          <p:cNvPr id="3" name="Başlık 2">
            <a:extLst>
              <a:ext uri="{FF2B5EF4-FFF2-40B4-BE49-F238E27FC236}">
                <a16:creationId xmlns:a16="http://schemas.microsoft.com/office/drawing/2014/main" id="{935F2B33-8B92-B6C2-DA38-2FCB9BA7BDA6}"/>
              </a:ext>
            </a:extLst>
          </p:cNvPr>
          <p:cNvSpPr txBox="1">
            <a:spLocks/>
          </p:cNvSpPr>
          <p:nvPr/>
        </p:nvSpPr>
        <p:spPr>
          <a:xfrm>
            <a:off x="697584" y="86474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Faaliyetler</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594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0BD59364-9A18-0F33-1EE5-756040937118}"/>
              </a:ext>
            </a:extLst>
          </p:cNvPr>
          <p:cNvSpPr txBox="1">
            <a:spLocks/>
          </p:cNvSpPr>
          <p:nvPr/>
        </p:nvSpPr>
        <p:spPr>
          <a:xfrm>
            <a:off x="1422662" y="2287539"/>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600"/>
              </a:spcAft>
              <a:buFont typeface="Calibri" panose="020F0502020204030204" pitchFamily="34" charset="0"/>
              <a:buChar char="●"/>
            </a:pPr>
            <a:r>
              <a:rPr lang="tr-TR" dirty="0"/>
              <a:t>Çevrimiçi olarak gerçekleştirilecek </a:t>
            </a:r>
            <a:r>
              <a:rPr lang="tr-TR" dirty="0" err="1"/>
              <a:t>hizmetiçi</a:t>
            </a:r>
            <a:r>
              <a:rPr lang="tr-TR" dirty="0"/>
              <a:t> eğitimler için altyapı oluşturulması,</a:t>
            </a:r>
          </a:p>
          <a:p>
            <a:pPr algn="just">
              <a:lnSpc>
                <a:spcPct val="150000"/>
              </a:lnSpc>
              <a:spcAft>
                <a:spcPts val="600"/>
              </a:spcAft>
              <a:buFont typeface="Calibri" panose="020F0502020204030204" pitchFamily="34" charset="0"/>
              <a:buChar char="●"/>
            </a:pPr>
            <a:r>
              <a:rPr lang="tr-TR" dirty="0"/>
              <a:t>Üniversitemiz öğretim elemanlarına içerik geliştirme konusunda eğitimler verilmesi.</a:t>
            </a:r>
          </a:p>
        </p:txBody>
      </p:sp>
      <p:sp>
        <p:nvSpPr>
          <p:cNvPr id="4" name="Başlık 2">
            <a:extLst>
              <a:ext uri="{FF2B5EF4-FFF2-40B4-BE49-F238E27FC236}">
                <a16:creationId xmlns:a16="http://schemas.microsoft.com/office/drawing/2014/main" id="{9644EB92-FA69-8522-C6B0-008E2FCF7B5A}"/>
              </a:ext>
            </a:extLst>
          </p:cNvPr>
          <p:cNvSpPr txBox="1">
            <a:spLocks/>
          </p:cNvSpPr>
          <p:nvPr/>
        </p:nvSpPr>
        <p:spPr>
          <a:xfrm>
            <a:off x="697584" y="86474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Faaliyetler</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535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grpSp>
        <p:nvGrpSpPr>
          <p:cNvPr id="2" name="Grup 1">
            <a:extLst>
              <a:ext uri="{FF2B5EF4-FFF2-40B4-BE49-F238E27FC236}">
                <a16:creationId xmlns:a16="http://schemas.microsoft.com/office/drawing/2014/main" id="{8355BF51-57DB-929C-943F-74C70C29EF55}"/>
              </a:ext>
            </a:extLst>
          </p:cNvPr>
          <p:cNvGrpSpPr/>
          <p:nvPr/>
        </p:nvGrpSpPr>
        <p:grpSpPr>
          <a:xfrm>
            <a:off x="980388" y="2271859"/>
            <a:ext cx="10805981" cy="1629563"/>
            <a:chOff x="-173697" y="3705726"/>
            <a:chExt cx="12213297" cy="1032825"/>
          </a:xfrm>
        </p:grpSpPr>
        <p:sp>
          <p:nvSpPr>
            <p:cNvPr id="3" name="Dikdörtgen 2">
              <a:extLst>
                <a:ext uri="{FF2B5EF4-FFF2-40B4-BE49-F238E27FC236}">
                  <a16:creationId xmlns:a16="http://schemas.microsoft.com/office/drawing/2014/main" id="{2515E7A3-8253-8216-EFB4-33CE37A03071}"/>
                </a:ext>
              </a:extLst>
            </p:cNvPr>
            <p:cNvSpPr/>
            <p:nvPr/>
          </p:nvSpPr>
          <p:spPr>
            <a:xfrm>
              <a:off x="-152400" y="3828579"/>
              <a:ext cx="12192000" cy="909972"/>
            </a:xfrm>
            <a:prstGeom prst="rect">
              <a:avLst/>
            </a:prstGeom>
            <a:solidFill>
              <a:srgbClr val="FECA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rtl="0">
                <a:spcBef>
                  <a:spcPts val="0"/>
                </a:spcBef>
                <a:spcAft>
                  <a:spcPts val="0"/>
                </a:spcAft>
                <a:buNone/>
              </a:pPr>
              <a:r>
                <a:rPr lang="tr-TR" sz="4000" b="1" dirty="0">
                  <a:solidFill>
                    <a:schemeClr val="tx1">
                      <a:lumMod val="75000"/>
                      <a:lumOff val="25000"/>
                    </a:schemeClr>
                  </a:solidFill>
                  <a:latin typeface="Calibri"/>
                  <a:ea typeface="Calibri"/>
                  <a:cs typeface="Calibri"/>
                  <a:sym typeface="Calibri"/>
                </a:rPr>
                <a:t>01.07 - 31.12.2024 Faaliyetleri</a:t>
              </a:r>
              <a:endParaRPr lang="tr-TR" sz="4000" b="1" i="0" u="none" strike="noStrike" cap="none" dirty="0">
                <a:solidFill>
                  <a:schemeClr val="tx1">
                    <a:lumMod val="75000"/>
                    <a:lumOff val="25000"/>
                  </a:schemeClr>
                </a:solidFill>
                <a:latin typeface="Calibri"/>
                <a:ea typeface="Calibri"/>
                <a:cs typeface="Calibri"/>
                <a:sym typeface="Calibri"/>
              </a:endParaRPr>
            </a:p>
          </p:txBody>
        </p:sp>
        <p:sp>
          <p:nvSpPr>
            <p:cNvPr id="4" name="Dikdörtgen 6">
              <a:extLst>
                <a:ext uri="{FF2B5EF4-FFF2-40B4-BE49-F238E27FC236}">
                  <a16:creationId xmlns:a16="http://schemas.microsoft.com/office/drawing/2014/main" id="{7A19A61A-8F01-19B6-FEC3-E04BDD37B72B}"/>
                </a:ext>
              </a:extLst>
            </p:cNvPr>
            <p:cNvSpPr/>
            <p:nvPr/>
          </p:nvSpPr>
          <p:spPr>
            <a:xfrm>
              <a:off x="-173697" y="3705726"/>
              <a:ext cx="173697" cy="122853"/>
            </a:xfrm>
            <a:custGeom>
              <a:avLst/>
              <a:gdLst>
                <a:gd name="connsiteX0" fmla="*/ 0 w 902368"/>
                <a:gd name="connsiteY0" fmla="*/ 0 h 786063"/>
                <a:gd name="connsiteX1" fmla="*/ 902368 w 902368"/>
                <a:gd name="connsiteY1" fmla="*/ 0 h 786063"/>
                <a:gd name="connsiteX2" fmla="*/ 902368 w 902368"/>
                <a:gd name="connsiteY2" fmla="*/ 786063 h 786063"/>
                <a:gd name="connsiteX3" fmla="*/ 0 w 902368"/>
                <a:gd name="connsiteY3" fmla="*/ 786063 h 786063"/>
                <a:gd name="connsiteX4" fmla="*/ 0 w 902368"/>
                <a:gd name="connsiteY4" fmla="*/ 0 h 786063"/>
                <a:gd name="connsiteX0" fmla="*/ 505326 w 902368"/>
                <a:gd name="connsiteY0" fmla="*/ 324853 h 786063"/>
                <a:gd name="connsiteX1" fmla="*/ 902368 w 902368"/>
                <a:gd name="connsiteY1" fmla="*/ 0 h 786063"/>
                <a:gd name="connsiteX2" fmla="*/ 902368 w 902368"/>
                <a:gd name="connsiteY2" fmla="*/ 786063 h 786063"/>
                <a:gd name="connsiteX3" fmla="*/ 0 w 902368"/>
                <a:gd name="connsiteY3" fmla="*/ 786063 h 786063"/>
                <a:gd name="connsiteX4" fmla="*/ 505326 w 902368"/>
                <a:gd name="connsiteY4" fmla="*/ 324853 h 786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368" h="786063">
                  <a:moveTo>
                    <a:pt x="505326" y="324853"/>
                  </a:moveTo>
                  <a:lnTo>
                    <a:pt x="902368" y="0"/>
                  </a:lnTo>
                  <a:lnTo>
                    <a:pt x="902368" y="786063"/>
                  </a:lnTo>
                  <a:lnTo>
                    <a:pt x="0" y="786063"/>
                  </a:lnTo>
                  <a:lnTo>
                    <a:pt x="505326" y="324853"/>
                  </a:lnTo>
                  <a:close/>
                </a:path>
              </a:pathLst>
            </a:custGeom>
            <a:solidFill>
              <a:srgbClr val="FE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31252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DBB4A226-51C4-97C2-B1F1-B2AE50AAC074}"/>
              </a:ext>
            </a:extLst>
          </p:cNvPr>
          <p:cNvSpPr txBox="1">
            <a:spLocks/>
          </p:cNvSpPr>
          <p:nvPr/>
        </p:nvSpPr>
        <p:spPr>
          <a:xfrm>
            <a:off x="1413235" y="218384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600"/>
              </a:spcAft>
              <a:buFont typeface="Calibri" panose="020F0502020204030204" pitchFamily="34" charset="0"/>
              <a:buChar char="●"/>
            </a:pPr>
            <a:r>
              <a:rPr lang="tr-TR" dirty="0"/>
              <a:t>Üniversitemiz Lisansüstü Eğitim Enstitüsü bünyesinde yer alan Uzaktan Öğretim Tezsiz Yüksek Lisans Programları (UÖTYLP) sayısı </a:t>
            </a:r>
            <a:r>
              <a:rPr lang="tr-TR" b="1" dirty="0"/>
              <a:t>Aralık 2024 </a:t>
            </a:r>
            <a:r>
              <a:rPr lang="tr-TR" dirty="0"/>
              <a:t>tarihi itibariyle </a:t>
            </a:r>
            <a:r>
              <a:rPr lang="tr-TR" b="1" dirty="0"/>
              <a:t>13</a:t>
            </a:r>
            <a:r>
              <a:rPr lang="tr-TR" dirty="0"/>
              <a:t>’dür. Bu programlar, merkezimiz tarafından yönetilen Öğrenme Yönetim Sistemi (</a:t>
            </a:r>
            <a:r>
              <a:rPr lang="tr-TR" b="1" dirty="0"/>
              <a:t>COMU </a:t>
            </a:r>
            <a:r>
              <a:rPr lang="tr-TR" b="1" dirty="0" err="1"/>
              <a:t>Edubiz</a:t>
            </a:r>
            <a:r>
              <a:rPr lang="tr-TR" b="1" dirty="0"/>
              <a:t> - https://comu.edubiz.com.tr</a:t>
            </a:r>
            <a:r>
              <a:rPr lang="tr-TR" dirty="0"/>
              <a:t>) üzerinden öğretimlerini sürdürmektedir. </a:t>
            </a:r>
          </a:p>
          <a:p>
            <a:pPr algn="just">
              <a:lnSpc>
                <a:spcPct val="150000"/>
              </a:lnSpc>
              <a:spcAft>
                <a:spcPts val="600"/>
              </a:spcAft>
              <a:buFont typeface="Calibri" panose="020F0502020204030204" pitchFamily="34" charset="0"/>
              <a:buChar char="●"/>
            </a:pPr>
            <a:r>
              <a:rPr lang="tr-TR" dirty="0"/>
              <a:t>Merkezimiz bu programların açılması için hazırlıkların yapılmasından başlayarak, tüm öğretim süreçlerinin yürütülmesini koordine etmektedir.  </a:t>
            </a:r>
          </a:p>
        </p:txBody>
      </p:sp>
      <p:sp>
        <p:nvSpPr>
          <p:cNvPr id="3" name="Başlık 2">
            <a:extLst>
              <a:ext uri="{FF2B5EF4-FFF2-40B4-BE49-F238E27FC236}">
                <a16:creationId xmlns:a16="http://schemas.microsoft.com/office/drawing/2014/main" id="{C9D270BD-F142-2B25-8A22-E323F5DB84F0}"/>
              </a:ext>
            </a:extLst>
          </p:cNvPr>
          <p:cNvSpPr txBox="1">
            <a:spLocks/>
          </p:cNvSpPr>
          <p:nvPr/>
        </p:nvSpPr>
        <p:spPr>
          <a:xfrm>
            <a:off x="584462" y="75162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32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43FCB033-1EFF-699C-23CD-C670A5BB5995}"/>
              </a:ext>
            </a:extLst>
          </p:cNvPr>
          <p:cNvSpPr txBox="1">
            <a:spLocks/>
          </p:cNvSpPr>
          <p:nvPr/>
        </p:nvSpPr>
        <p:spPr>
          <a:xfrm>
            <a:off x="1432088" y="221212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Bu programların; öğrencilerinin dönem içerisindeki sisteme kaydedilmesi, canlı ders sınıflarının ve bağlantılarının oluşturulması, öğrencilerin ders bazında atama işlemlerinin yapılması, kaydedilen canlı ders bağlantılarının öğrenciler ile paylaşılması, çevrimiçi yapılacak ölçme değerlendirme uygulamalarının oluşturulması - değerlendirilmesi, başarı notlarının ilan edilmesi, öğrencilerin sistem ile ilgili sorunlarının çözümü ve ilgili konular hakkındaki bilgilendirilmelerin gerçekleştirilmesi yine merkezimiz tarafından sağlanmaktadır.</a:t>
            </a:r>
          </a:p>
          <a:p>
            <a:pPr algn="just">
              <a:lnSpc>
                <a:spcPct val="114000"/>
              </a:lnSpc>
              <a:spcBef>
                <a:spcPts val="600"/>
              </a:spcBef>
              <a:spcAft>
                <a:spcPts val="600"/>
              </a:spcAft>
              <a:buFont typeface="Calibri" panose="020F0502020204030204" pitchFamily="34" charset="0"/>
              <a:buChar char="●"/>
            </a:pPr>
            <a:r>
              <a:rPr lang="tr-TR" dirty="0"/>
              <a:t>Merkezimiz tüm bu faaliyetlerini </a:t>
            </a:r>
            <a:r>
              <a:rPr lang="tr-TR" b="1" dirty="0"/>
              <a:t>COMU </a:t>
            </a:r>
            <a:r>
              <a:rPr lang="tr-TR" b="1" dirty="0" err="1"/>
              <a:t>Edubiz</a:t>
            </a:r>
            <a:r>
              <a:rPr lang="tr-TR" b="1" dirty="0"/>
              <a:t> </a:t>
            </a:r>
            <a:r>
              <a:rPr lang="tr-TR" dirty="0"/>
              <a:t>E-Öğrenme Portalı, </a:t>
            </a:r>
            <a:r>
              <a:rPr lang="tr-TR" dirty="0" err="1"/>
              <a:t>Suit</a:t>
            </a:r>
            <a:r>
              <a:rPr lang="tr-TR" dirty="0"/>
              <a:t> Conference ve ÜBYS üzerinden gerçekleştirmektedir.</a:t>
            </a:r>
          </a:p>
          <a:p>
            <a:pPr marL="0" indent="0" algn="just">
              <a:lnSpc>
                <a:spcPct val="100000"/>
              </a:lnSpc>
              <a:spcBef>
                <a:spcPts val="600"/>
              </a:spcBef>
              <a:spcAft>
                <a:spcPts val="600"/>
              </a:spcAft>
            </a:pPr>
            <a:endParaRPr lang="tr-TR" dirty="0"/>
          </a:p>
        </p:txBody>
      </p:sp>
      <p:sp>
        <p:nvSpPr>
          <p:cNvPr id="3" name="Başlık 2">
            <a:extLst>
              <a:ext uri="{FF2B5EF4-FFF2-40B4-BE49-F238E27FC236}">
                <a16:creationId xmlns:a16="http://schemas.microsoft.com/office/drawing/2014/main" id="{3AF792D2-777E-13D2-2E9C-14A7642B6A02}"/>
              </a:ext>
            </a:extLst>
          </p:cNvPr>
          <p:cNvSpPr txBox="1">
            <a:spLocks/>
          </p:cNvSpPr>
          <p:nvPr/>
        </p:nvSpPr>
        <p:spPr>
          <a:xfrm>
            <a:off x="593888" y="75162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235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49BDC65A-FDF9-6AC1-99E1-8FF997DC36C1}"/>
              </a:ext>
            </a:extLst>
          </p:cNvPr>
          <p:cNvSpPr txBox="1">
            <a:spLocks/>
          </p:cNvSpPr>
          <p:nvPr/>
        </p:nvSpPr>
        <p:spPr>
          <a:xfrm>
            <a:off x="1422662" y="226868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Bef>
                <a:spcPts val="600"/>
              </a:spcBef>
              <a:spcAft>
                <a:spcPts val="600"/>
              </a:spcAft>
              <a:buFont typeface="Calibri" panose="020F0502020204030204" pitchFamily="34" charset="0"/>
              <a:buChar char="●"/>
            </a:pPr>
            <a:r>
              <a:rPr lang="tr-TR" b="1" u="sng" dirty="0"/>
              <a:t>2024 yılı genelinde</a:t>
            </a:r>
            <a:r>
              <a:rPr lang="tr-TR" dirty="0"/>
              <a:t>, merkezimiz koordinatörlüğünde uzaktan öğretim tezsiz yüksek lisans programlarında kayıtlı öğrenci sayısı </a:t>
            </a:r>
            <a:r>
              <a:rPr lang="tr-TR" b="1" dirty="0">
                <a:solidFill>
                  <a:srgbClr val="C00000"/>
                </a:solidFill>
              </a:rPr>
              <a:t>1.114’dür.</a:t>
            </a:r>
            <a:endParaRPr lang="tr-TR" dirty="0"/>
          </a:p>
          <a:p>
            <a:pPr algn="just">
              <a:lnSpc>
                <a:spcPct val="150000"/>
              </a:lnSpc>
              <a:spcBef>
                <a:spcPts val="600"/>
              </a:spcBef>
              <a:spcAft>
                <a:spcPts val="600"/>
              </a:spcAft>
              <a:buFont typeface="Calibri" panose="020F0502020204030204" pitchFamily="34" charset="0"/>
              <a:buChar char="●"/>
            </a:pPr>
            <a:r>
              <a:rPr lang="tr-TR" dirty="0"/>
              <a:t>Aynı şekilde </a:t>
            </a:r>
            <a:r>
              <a:rPr lang="tr-TR" b="1" u="sng" dirty="0"/>
              <a:t>2024 yılı genelinde</a:t>
            </a:r>
            <a:r>
              <a:rPr lang="tr-TR" dirty="0"/>
              <a:t>, öğrencilerimizin katılımıyla toplam </a:t>
            </a:r>
            <a:r>
              <a:rPr lang="tr-TR" b="1" dirty="0">
                <a:solidFill>
                  <a:srgbClr val="C00000"/>
                </a:solidFill>
              </a:rPr>
              <a:t>4.592 saat </a:t>
            </a:r>
            <a:r>
              <a:rPr lang="tr-TR" dirty="0"/>
              <a:t>çevrimiçi canlı ders gerçekleştirilmiştir. </a:t>
            </a:r>
          </a:p>
          <a:p>
            <a:pPr algn="just">
              <a:lnSpc>
                <a:spcPct val="114000"/>
              </a:lnSpc>
              <a:spcBef>
                <a:spcPts val="600"/>
              </a:spcBef>
              <a:spcAft>
                <a:spcPts val="600"/>
              </a:spcAft>
            </a:pPr>
            <a:endParaRPr lang="tr-TR" dirty="0"/>
          </a:p>
          <a:p>
            <a:pPr algn="just">
              <a:lnSpc>
                <a:spcPct val="114000"/>
              </a:lnSpc>
              <a:spcBef>
                <a:spcPts val="600"/>
              </a:spcBef>
              <a:spcAft>
                <a:spcPts val="600"/>
              </a:spcAft>
            </a:pPr>
            <a:endParaRPr lang="tr-TR" dirty="0"/>
          </a:p>
          <a:p>
            <a:pPr marL="0" indent="0" algn="just">
              <a:lnSpc>
                <a:spcPct val="100000"/>
              </a:lnSpc>
              <a:spcBef>
                <a:spcPts val="600"/>
              </a:spcBef>
              <a:spcAft>
                <a:spcPts val="600"/>
              </a:spcAft>
            </a:pPr>
            <a:endParaRPr lang="tr-TR" dirty="0"/>
          </a:p>
        </p:txBody>
      </p:sp>
      <p:sp>
        <p:nvSpPr>
          <p:cNvPr id="3" name="Başlık 2">
            <a:extLst>
              <a:ext uri="{FF2B5EF4-FFF2-40B4-BE49-F238E27FC236}">
                <a16:creationId xmlns:a16="http://schemas.microsoft.com/office/drawing/2014/main" id="{9F79489D-599D-EB59-6C85-9E46AC4FA4F8}"/>
              </a:ext>
            </a:extLst>
          </p:cNvPr>
          <p:cNvSpPr txBox="1">
            <a:spLocks/>
          </p:cNvSpPr>
          <p:nvPr/>
        </p:nvSpPr>
        <p:spPr>
          <a:xfrm>
            <a:off x="593889" y="761050"/>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196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093487A-ED47-6351-B870-BE7D5D7897B4}"/>
              </a:ext>
            </a:extLst>
          </p:cNvPr>
          <p:cNvSpPr txBox="1">
            <a:spLocks/>
          </p:cNvSpPr>
          <p:nvPr/>
        </p:nvSpPr>
        <p:spPr>
          <a:xfrm>
            <a:off x="1422664" y="1882894"/>
            <a:ext cx="9031662" cy="61520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Aft>
                <a:spcPts val="600"/>
              </a:spcAft>
            </a:pPr>
            <a:r>
              <a:rPr lang="tr-TR" b="1" dirty="0">
                <a:solidFill>
                  <a:srgbClr val="C00000"/>
                </a:solidFill>
              </a:rPr>
              <a:t>Açık Olan Uzaktan Öğretim Tezsiz Yüksek Lisans Programları</a:t>
            </a:r>
          </a:p>
        </p:txBody>
      </p:sp>
      <p:sp>
        <p:nvSpPr>
          <p:cNvPr id="3" name="Başlık 2">
            <a:extLst>
              <a:ext uri="{FF2B5EF4-FFF2-40B4-BE49-F238E27FC236}">
                <a16:creationId xmlns:a16="http://schemas.microsoft.com/office/drawing/2014/main" id="{8316BA76-749F-27F8-F3B7-962630B51F05}"/>
              </a:ext>
            </a:extLst>
          </p:cNvPr>
          <p:cNvSpPr txBox="1">
            <a:spLocks/>
          </p:cNvSpPr>
          <p:nvPr/>
        </p:nvSpPr>
        <p:spPr>
          <a:xfrm>
            <a:off x="584462" y="72334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
        <p:nvSpPr>
          <p:cNvPr id="6" name="Metin kutusu 5">
            <a:extLst>
              <a:ext uri="{FF2B5EF4-FFF2-40B4-BE49-F238E27FC236}">
                <a16:creationId xmlns:a16="http://schemas.microsoft.com/office/drawing/2014/main" id="{94661179-95F1-1DAA-EBB9-CC8DC40406DD}"/>
              </a:ext>
            </a:extLst>
          </p:cNvPr>
          <p:cNvSpPr txBox="1"/>
          <p:nvPr/>
        </p:nvSpPr>
        <p:spPr>
          <a:xfrm>
            <a:off x="1004741" y="2409888"/>
            <a:ext cx="6240544" cy="3715120"/>
          </a:xfrm>
          <a:prstGeom prst="rect">
            <a:avLst/>
          </a:prstGeom>
          <a:noFill/>
        </p:spPr>
        <p:txBody>
          <a:bodyPr wrap="square">
            <a:spAutoFit/>
          </a:bodyPr>
          <a:lstStyle/>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Bankacılık ve Finans</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Çalışma İlişkileri ve İnsan Kaynakları Yönetimi</a:t>
            </a:r>
          </a:p>
          <a:p>
            <a:pPr marL="285750" lvl="1" indent="-285750" algn="just">
              <a:lnSpc>
                <a:spcPct val="200000"/>
              </a:lnSpc>
              <a:spcAft>
                <a:spcPts val="600"/>
              </a:spcAft>
              <a:buFont typeface="Arial" panose="020B0604020202020204" pitchFamily="34" charset="0"/>
              <a:buChar char="•"/>
            </a:pPr>
            <a:r>
              <a:rPr lang="nn-NO" sz="1800" dirty="0">
                <a:latin typeface="Calibri" panose="020F0502020204030204" pitchFamily="34" charset="0"/>
                <a:cs typeface="Calibri" panose="020F0502020204030204" pitchFamily="34" charset="0"/>
              </a:rPr>
              <a:t>Eğitim Yönetimi, Teftişi, Planlaması ve Ekonomisi</a:t>
            </a:r>
            <a:endParaRPr lang="tr-TR" sz="1800" dirty="0">
              <a:latin typeface="Calibri" panose="020F0502020204030204" pitchFamily="34" charset="0"/>
              <a:cs typeface="Calibri" panose="020F0502020204030204" pitchFamily="34" charset="0"/>
            </a:endParaRP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Eğitimin Felsefi, Sosyal ve Tarihi Temelleri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Girişimcilik ve Yenilik Yönetimi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İktisat</a:t>
            </a:r>
          </a:p>
        </p:txBody>
      </p:sp>
      <p:sp>
        <p:nvSpPr>
          <p:cNvPr id="8" name="Metin kutusu 7">
            <a:extLst>
              <a:ext uri="{FF2B5EF4-FFF2-40B4-BE49-F238E27FC236}">
                <a16:creationId xmlns:a16="http://schemas.microsoft.com/office/drawing/2014/main" id="{83A825E7-3BC6-2F9D-5111-38008CFC3062}"/>
              </a:ext>
            </a:extLst>
          </p:cNvPr>
          <p:cNvSpPr txBox="1"/>
          <p:nvPr/>
        </p:nvSpPr>
        <p:spPr>
          <a:xfrm>
            <a:off x="7228787" y="2409888"/>
            <a:ext cx="6094428" cy="4346062"/>
          </a:xfrm>
          <a:prstGeom prst="rect">
            <a:avLst/>
          </a:prstGeom>
          <a:noFill/>
        </p:spPr>
        <p:txBody>
          <a:bodyPr wrap="square">
            <a:spAutoFit/>
          </a:bodyPr>
          <a:lstStyle/>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İş Sağlığı ve Güvenliği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İşletme Yöneticiliği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Kamu Yönetimi, Kent Siyaset</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Maliye</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Sınıf Eğitimi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Turist Rehberliği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Uluslararası Ticaret ve Lojistik</a:t>
            </a:r>
          </a:p>
        </p:txBody>
      </p:sp>
    </p:spTree>
    <p:extLst>
      <p:ext uri="{BB962C8B-B14F-4D97-AF65-F5344CB8AC3E}">
        <p14:creationId xmlns:p14="http://schemas.microsoft.com/office/powerpoint/2010/main" val="113695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Başlık 1">
            <a:extLst>
              <a:ext uri="{FF2B5EF4-FFF2-40B4-BE49-F238E27FC236}">
                <a16:creationId xmlns:a16="http://schemas.microsoft.com/office/drawing/2014/main" id="{43B2A54C-CAEA-FCFF-C2E7-3EDD464D3A70}"/>
              </a:ext>
            </a:extLst>
          </p:cNvPr>
          <p:cNvSpPr txBox="1">
            <a:spLocks/>
          </p:cNvSpPr>
          <p:nvPr/>
        </p:nvSpPr>
        <p:spPr>
          <a:xfrm>
            <a:off x="320512" y="5991978"/>
            <a:ext cx="12192000" cy="3460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4400"/>
              <a:buFont typeface="Calibri"/>
              <a:buNone/>
              <a:tabLst/>
              <a:defRPr/>
            </a:pPr>
            <a:r>
              <a:rPr kumimoji="0" lang="tr-TR" sz="1400" b="1" i="1" u="none" strike="noStrike" kern="0" cap="none" spc="0" normalizeH="0" baseline="0" noProof="0" dirty="0">
                <a:ln>
                  <a:noFill/>
                </a:ln>
                <a:solidFill>
                  <a:srgbClr val="000000"/>
                </a:solidFill>
                <a:effectLst/>
                <a:uLnTx/>
                <a:uFillTx/>
                <a:latin typeface="Calibri"/>
                <a:cs typeface="Calibri"/>
                <a:sym typeface="Calibri"/>
              </a:rPr>
              <a:t>Tablo 1. 2023-2024 Bahar Dönemi Uzaktan Öğretim Yüksek Lisans Programlarına Ait İstatistikler</a:t>
            </a:r>
          </a:p>
        </p:txBody>
      </p:sp>
      <p:graphicFrame>
        <p:nvGraphicFramePr>
          <p:cNvPr id="4" name="Tablo 3">
            <a:extLst>
              <a:ext uri="{FF2B5EF4-FFF2-40B4-BE49-F238E27FC236}">
                <a16:creationId xmlns:a16="http://schemas.microsoft.com/office/drawing/2014/main" id="{B67161E7-D6B0-DF61-218C-AB7AAE4E7CF2}"/>
              </a:ext>
            </a:extLst>
          </p:cNvPr>
          <p:cNvGraphicFramePr>
            <a:graphicFrameLocks noGrp="1"/>
          </p:cNvGraphicFramePr>
          <p:nvPr/>
        </p:nvGraphicFramePr>
        <p:xfrm>
          <a:off x="1013331" y="710156"/>
          <a:ext cx="10806361" cy="5130238"/>
        </p:xfrm>
        <a:graphic>
          <a:graphicData uri="http://schemas.openxmlformats.org/drawingml/2006/table">
            <a:tbl>
              <a:tblPr bandRow="1">
                <a:tableStyleId>{5940675A-B579-460E-94D1-54222C63F5DA}</a:tableStyleId>
              </a:tblPr>
              <a:tblGrid>
                <a:gridCol w="1042116">
                  <a:extLst>
                    <a:ext uri="{9D8B030D-6E8A-4147-A177-3AD203B41FA5}">
                      <a16:colId xmlns:a16="http://schemas.microsoft.com/office/drawing/2014/main" val="3989718377"/>
                    </a:ext>
                  </a:extLst>
                </a:gridCol>
                <a:gridCol w="2028045">
                  <a:extLst>
                    <a:ext uri="{9D8B030D-6E8A-4147-A177-3AD203B41FA5}">
                      <a16:colId xmlns:a16="http://schemas.microsoft.com/office/drawing/2014/main" val="404552247"/>
                    </a:ext>
                  </a:extLst>
                </a:gridCol>
                <a:gridCol w="1919747">
                  <a:extLst>
                    <a:ext uri="{9D8B030D-6E8A-4147-A177-3AD203B41FA5}">
                      <a16:colId xmlns:a16="http://schemas.microsoft.com/office/drawing/2014/main" val="163775160"/>
                    </a:ext>
                  </a:extLst>
                </a:gridCol>
                <a:gridCol w="1042116">
                  <a:extLst>
                    <a:ext uri="{9D8B030D-6E8A-4147-A177-3AD203B41FA5}">
                      <a16:colId xmlns:a16="http://schemas.microsoft.com/office/drawing/2014/main" val="4267384662"/>
                    </a:ext>
                  </a:extLst>
                </a:gridCol>
                <a:gridCol w="1315931">
                  <a:extLst>
                    <a:ext uri="{9D8B030D-6E8A-4147-A177-3AD203B41FA5}">
                      <a16:colId xmlns:a16="http://schemas.microsoft.com/office/drawing/2014/main" val="3429318786"/>
                    </a:ext>
                  </a:extLst>
                </a:gridCol>
                <a:gridCol w="1315931">
                  <a:extLst>
                    <a:ext uri="{9D8B030D-6E8A-4147-A177-3AD203B41FA5}">
                      <a16:colId xmlns:a16="http://schemas.microsoft.com/office/drawing/2014/main" val="1845201686"/>
                    </a:ext>
                  </a:extLst>
                </a:gridCol>
                <a:gridCol w="1253609">
                  <a:extLst>
                    <a:ext uri="{9D8B030D-6E8A-4147-A177-3AD203B41FA5}">
                      <a16:colId xmlns:a16="http://schemas.microsoft.com/office/drawing/2014/main" val="1384064886"/>
                    </a:ext>
                  </a:extLst>
                </a:gridCol>
                <a:gridCol w="888866">
                  <a:extLst>
                    <a:ext uri="{9D8B030D-6E8A-4147-A177-3AD203B41FA5}">
                      <a16:colId xmlns:a16="http://schemas.microsoft.com/office/drawing/2014/main" val="661764897"/>
                    </a:ext>
                  </a:extLst>
                </a:gridCol>
              </a:tblGrid>
              <a:tr h="185513">
                <a:tc rowSpan="2">
                  <a:txBody>
                    <a:bodyPr/>
                    <a:lstStyle/>
                    <a:p>
                      <a:pPr algn="ctr">
                        <a:lnSpc>
                          <a:spcPct val="115000"/>
                        </a:lnSpc>
                        <a:spcAft>
                          <a:spcPts val="1000"/>
                        </a:spcAft>
                      </a:pPr>
                      <a:r>
                        <a:rPr lang="tr-TR" sz="1400" b="1" dirty="0">
                          <a:effectLst/>
                        </a:rPr>
                        <a:t> Sıra No</a:t>
                      </a:r>
                      <a:endParaRPr lang="tr-TR" sz="1400" b="1" dirty="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gn="ctr">
                        <a:lnSpc>
                          <a:spcPct val="115000"/>
                        </a:lnSpc>
                        <a:spcAft>
                          <a:spcPts val="1000"/>
                        </a:spcAft>
                      </a:pPr>
                      <a:r>
                        <a:rPr lang="tr-TR" sz="1400" b="1" dirty="0">
                          <a:effectLst/>
                        </a:rPr>
                        <a:t> Program</a:t>
                      </a:r>
                      <a:endParaRPr lang="tr-TR" sz="1400" b="1" dirty="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gn="ctr">
                        <a:lnSpc>
                          <a:spcPct val="115000"/>
                        </a:lnSpc>
                        <a:spcAft>
                          <a:spcPts val="1000"/>
                        </a:spcAft>
                      </a:pPr>
                      <a:endParaRPr lang="tr-TR" sz="1400" b="1" dirty="0">
                        <a:effectLst/>
                      </a:endParaRPr>
                    </a:p>
                    <a:p>
                      <a:pPr algn="ctr">
                        <a:lnSpc>
                          <a:spcPct val="115000"/>
                        </a:lnSpc>
                        <a:spcAft>
                          <a:spcPts val="1000"/>
                        </a:spcAft>
                      </a:pPr>
                      <a:r>
                        <a:rPr lang="tr-TR" sz="1400" b="1" dirty="0">
                          <a:effectLst/>
                        </a:rPr>
                        <a:t>Anabilim Dalı</a:t>
                      </a:r>
                      <a:endParaRPr lang="tr-TR" sz="1400" b="1" dirty="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gn="ctr">
                        <a:lnSpc>
                          <a:spcPct val="115000"/>
                        </a:lnSpc>
                        <a:spcAft>
                          <a:spcPts val="1000"/>
                        </a:spcAft>
                      </a:pPr>
                      <a:endParaRPr lang="tr-TR" sz="1400" b="1" dirty="0">
                        <a:effectLst/>
                      </a:endParaRPr>
                    </a:p>
                    <a:p>
                      <a:pPr algn="ctr">
                        <a:lnSpc>
                          <a:spcPct val="115000"/>
                        </a:lnSpc>
                        <a:spcAft>
                          <a:spcPts val="1000"/>
                        </a:spcAft>
                      </a:pPr>
                      <a:r>
                        <a:rPr lang="tr-TR" sz="1400" b="1" dirty="0">
                          <a:effectLst/>
                        </a:rPr>
                        <a:t>Dönem</a:t>
                      </a:r>
                      <a:endParaRPr lang="tr-TR" sz="1400" b="1" dirty="0">
                        <a:effectLst/>
                        <a:latin typeface="Calibri" panose="020F0502020204030204" pitchFamily="34" charset="0"/>
                        <a:ea typeface="Calibri" panose="020F0502020204030204" pitchFamily="34" charset="0"/>
                      </a:endParaRPr>
                    </a:p>
                  </a:txBody>
                  <a:tcPr marL="41915" marR="41915" marT="0" marB="0" anchor="ctr"/>
                </a:tc>
                <a:tc gridSpan="4">
                  <a:txBody>
                    <a:bodyPr/>
                    <a:lstStyle/>
                    <a:p>
                      <a:pPr algn="ctr">
                        <a:lnSpc>
                          <a:spcPct val="115000"/>
                        </a:lnSpc>
                        <a:spcAft>
                          <a:spcPts val="1000"/>
                        </a:spcAft>
                      </a:pPr>
                      <a:r>
                        <a:rPr lang="tr-TR" sz="1200" b="1" dirty="0">
                          <a:effectLst/>
                        </a:rPr>
                        <a:t>2023-2024 Bahar Dönemi</a:t>
                      </a:r>
                      <a:endParaRPr lang="tr-TR" sz="1200" b="1" dirty="0">
                        <a:effectLst/>
                        <a:latin typeface="Calibri" panose="020F0502020204030204" pitchFamily="34" charset="0"/>
                        <a:ea typeface="Calibri" panose="020F0502020204030204" pitchFamily="34" charset="0"/>
                      </a:endParaRPr>
                    </a:p>
                  </a:txBody>
                  <a:tcPr marL="41915" marR="41915"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12508946"/>
                  </a:ext>
                </a:extLst>
              </a:tr>
              <a:tr h="700061">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b="1" dirty="0">
                          <a:effectLst/>
                        </a:rPr>
                        <a:t>Ders Sayısı</a:t>
                      </a:r>
                      <a:endParaRPr lang="tr-TR" sz="1400" b="1"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1" dirty="0">
                          <a:effectLst/>
                        </a:rPr>
                        <a:t>Haftalık Açılan Canlı Sınıf Sayısı (Saat)</a:t>
                      </a:r>
                      <a:endParaRPr lang="tr-TR" sz="1400" b="1"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1" dirty="0">
                          <a:effectLst/>
                        </a:rPr>
                        <a:t>Dönemlik Açılan Canlı Ders Saati</a:t>
                      </a:r>
                      <a:endParaRPr lang="tr-TR" sz="1400" b="1"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1" dirty="0">
                          <a:effectLst/>
                        </a:rPr>
                        <a:t>Öğrenci Sayısı</a:t>
                      </a:r>
                      <a:endParaRPr lang="tr-TR" sz="1400" b="1" dirty="0">
                        <a:effectLst/>
                        <a:latin typeface="Calibri" panose="020F0502020204030204" pitchFamily="34" charset="0"/>
                        <a:ea typeface="Calibri" panose="020F0502020204030204" pitchFamily="34" charset="0"/>
                      </a:endParaRPr>
                    </a:p>
                  </a:txBody>
                  <a:tcPr marL="41915" marR="41915" marT="0" marB="0" anchor="ctr"/>
                </a:tc>
                <a:extLst>
                  <a:ext uri="{0D108BD9-81ED-4DB2-BD59-A6C34878D82A}">
                    <a16:rowId xmlns:a16="http://schemas.microsoft.com/office/drawing/2014/main" val="2231199695"/>
                  </a:ext>
                </a:extLst>
              </a:tr>
              <a:tr h="346576">
                <a:tc rowSpan="2">
                  <a:txBody>
                    <a:bodyPr/>
                    <a:lstStyle/>
                    <a:p>
                      <a:pPr algn="ctr">
                        <a:lnSpc>
                          <a:spcPct val="115000"/>
                        </a:lnSpc>
                        <a:spcAft>
                          <a:spcPts val="1000"/>
                        </a:spcAft>
                      </a:pPr>
                      <a:r>
                        <a:rPr lang="tr-TR" sz="1400" dirty="0">
                          <a:effectLst/>
                        </a:rPr>
                        <a:t>1</a:t>
                      </a:r>
                      <a:endParaRPr lang="tr-TR" sz="1400" dirty="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dirty="0">
                          <a:effectLst/>
                        </a:rPr>
                        <a:t>Çalışma İlişkileri ve İnsan Kaynakları Yönetimi</a:t>
                      </a:r>
                      <a:endParaRPr lang="tr-TR" sz="1400" dirty="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dirty="0">
                          <a:effectLst/>
                        </a:rPr>
                        <a:t>Çalışma Ekonomisi ve Endüstri İlişkileri</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112</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50</a:t>
                      </a:r>
                    </a:p>
                  </a:txBody>
                  <a:tcPr marL="41915" marR="41915" marT="0" marB="0" anchor="ctr"/>
                </a:tc>
                <a:extLst>
                  <a:ext uri="{0D108BD9-81ED-4DB2-BD59-A6C34878D82A}">
                    <a16:rowId xmlns:a16="http://schemas.microsoft.com/office/drawing/2014/main" val="2939784024"/>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48</a:t>
                      </a:r>
                    </a:p>
                  </a:txBody>
                  <a:tcPr marL="41915" marR="41915" marT="0" marB="0" anchor="ctr"/>
                </a:tc>
                <a:extLst>
                  <a:ext uri="{0D108BD9-81ED-4DB2-BD59-A6C34878D82A}">
                    <a16:rowId xmlns:a16="http://schemas.microsoft.com/office/drawing/2014/main" val="598196125"/>
                  </a:ext>
                </a:extLst>
              </a:tr>
              <a:tr h="346576">
                <a:tc rowSpan="2">
                  <a:txBody>
                    <a:bodyPr/>
                    <a:lstStyle/>
                    <a:p>
                      <a:pPr algn="ctr">
                        <a:lnSpc>
                          <a:spcPct val="115000"/>
                        </a:lnSpc>
                        <a:spcAft>
                          <a:spcPts val="1000"/>
                        </a:spcAft>
                      </a:pPr>
                      <a:r>
                        <a:rPr lang="tr-TR" sz="1400">
                          <a:effectLst/>
                        </a:rPr>
                        <a:t>2</a:t>
                      </a:r>
                      <a:endParaRPr lang="tr-TR" sz="140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a:effectLst/>
                        </a:rPr>
                        <a:t>Girişimcilik ve Yenilik Yönetimi</a:t>
                      </a:r>
                      <a:endParaRPr lang="tr-TR" sz="1400">
                        <a:effectLst/>
                        <a:latin typeface="Calibri" panose="020F0502020204030204" pitchFamily="34" charset="0"/>
                        <a:ea typeface="Calibri" panose="020F0502020204030204" pitchFamily="34" charset="0"/>
                      </a:endParaRPr>
                    </a:p>
                  </a:txBody>
                  <a:tcPr marL="41915" marR="41915" marT="0" marB="0" anchor="ctr"/>
                </a:tc>
                <a:tc rowSpan="4">
                  <a:txBody>
                    <a:bodyPr/>
                    <a:lstStyle/>
                    <a:p>
                      <a:pPr>
                        <a:lnSpc>
                          <a:spcPct val="115000"/>
                        </a:lnSpc>
                        <a:spcAft>
                          <a:spcPts val="1000"/>
                        </a:spcAft>
                      </a:pPr>
                      <a:r>
                        <a:rPr lang="tr-TR" sz="1400" dirty="0">
                          <a:effectLst/>
                        </a:rPr>
                        <a:t>Yönetim Bilimleri</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43</a:t>
                      </a:r>
                    </a:p>
                  </a:txBody>
                  <a:tcPr marL="41915" marR="41915" marT="0" marB="0" anchor="ctr"/>
                </a:tc>
                <a:extLst>
                  <a:ext uri="{0D108BD9-81ED-4DB2-BD59-A6C34878D82A}">
                    <a16:rowId xmlns:a16="http://schemas.microsoft.com/office/drawing/2014/main" val="939889756"/>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70</a:t>
                      </a: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50</a:t>
                      </a:r>
                    </a:p>
                  </a:txBody>
                  <a:tcPr marL="41915" marR="41915" marT="0" marB="0" anchor="ctr"/>
                </a:tc>
                <a:extLst>
                  <a:ext uri="{0D108BD9-81ED-4DB2-BD59-A6C34878D82A}">
                    <a16:rowId xmlns:a16="http://schemas.microsoft.com/office/drawing/2014/main" val="429370000"/>
                  </a:ext>
                </a:extLst>
              </a:tr>
              <a:tr h="346576">
                <a:tc rowSpan="2">
                  <a:txBody>
                    <a:bodyPr/>
                    <a:lstStyle/>
                    <a:p>
                      <a:pPr algn="ctr">
                        <a:lnSpc>
                          <a:spcPct val="115000"/>
                        </a:lnSpc>
                        <a:spcAft>
                          <a:spcPts val="1000"/>
                        </a:spcAft>
                      </a:pPr>
                      <a:r>
                        <a:rPr lang="tr-TR" sz="1400">
                          <a:effectLst/>
                        </a:rPr>
                        <a:t>3</a:t>
                      </a:r>
                      <a:endParaRPr lang="tr-TR" sz="140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a:effectLst/>
                        </a:rPr>
                        <a:t>İşletme Yöneticiliği</a:t>
                      </a:r>
                      <a:endParaRPr lang="tr-TR" sz="1400">
                        <a:effectLst/>
                        <a:latin typeface="Calibri" panose="020F0502020204030204" pitchFamily="34" charset="0"/>
                        <a:ea typeface="Calibri" panose="020F0502020204030204" pitchFamily="34" charset="0"/>
                      </a:endParaRPr>
                    </a:p>
                  </a:txBody>
                  <a:tcPr marL="41915" marR="41915" marT="0" marB="0" anchor="ctr"/>
                </a:tc>
                <a:tc vMerge="1">
                  <a:txBody>
                    <a:bodyPr/>
                    <a:lstStyle/>
                    <a:p>
                      <a:endParaRPr lang="tr-TR"/>
                    </a:p>
                  </a:txBody>
                  <a:tcP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48</a:t>
                      </a:r>
                    </a:p>
                  </a:txBody>
                  <a:tcPr marL="41915" marR="41915" marT="0" marB="0" anchor="ctr"/>
                </a:tc>
                <a:extLst>
                  <a:ext uri="{0D108BD9-81ED-4DB2-BD59-A6C34878D82A}">
                    <a16:rowId xmlns:a16="http://schemas.microsoft.com/office/drawing/2014/main" val="1305817695"/>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49</a:t>
                      </a:r>
                    </a:p>
                  </a:txBody>
                  <a:tcPr marL="41915" marR="41915" marT="0" marB="0" anchor="ctr"/>
                </a:tc>
                <a:extLst>
                  <a:ext uri="{0D108BD9-81ED-4DB2-BD59-A6C34878D82A}">
                    <a16:rowId xmlns:a16="http://schemas.microsoft.com/office/drawing/2014/main" val="3907105267"/>
                  </a:ext>
                </a:extLst>
              </a:tr>
              <a:tr h="346576">
                <a:tc rowSpan="2">
                  <a:txBody>
                    <a:bodyPr/>
                    <a:lstStyle/>
                    <a:p>
                      <a:pPr algn="ctr">
                        <a:lnSpc>
                          <a:spcPct val="115000"/>
                        </a:lnSpc>
                        <a:spcAft>
                          <a:spcPts val="1000"/>
                        </a:spcAft>
                      </a:pPr>
                      <a:r>
                        <a:rPr lang="tr-TR" sz="1400">
                          <a:effectLst/>
                        </a:rPr>
                        <a:t>4</a:t>
                      </a:r>
                      <a:endParaRPr lang="tr-TR" sz="140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a:effectLst/>
                        </a:rPr>
                        <a:t>Eğitim Yönetimi, Teftişi, Planlaması ve Ekonomisi</a:t>
                      </a:r>
                      <a:endParaRPr lang="tr-TR" sz="1400">
                        <a:effectLst/>
                        <a:latin typeface="Calibri" panose="020F0502020204030204" pitchFamily="34" charset="0"/>
                        <a:ea typeface="Calibri" panose="020F0502020204030204" pitchFamily="34" charset="0"/>
                      </a:endParaRPr>
                    </a:p>
                  </a:txBody>
                  <a:tcPr marL="41915" marR="41915" marT="0" marB="0" anchor="ctr"/>
                </a:tc>
                <a:tc rowSpan="4">
                  <a:txBody>
                    <a:bodyPr/>
                    <a:lstStyle/>
                    <a:p>
                      <a:pPr>
                        <a:lnSpc>
                          <a:spcPct val="115000"/>
                        </a:lnSpc>
                        <a:spcAft>
                          <a:spcPts val="1000"/>
                        </a:spcAft>
                      </a:pPr>
                      <a:r>
                        <a:rPr lang="tr-TR" sz="1400" dirty="0">
                          <a:effectLst/>
                        </a:rPr>
                        <a:t>Eğitim Bilimleri</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49</a:t>
                      </a:r>
                    </a:p>
                  </a:txBody>
                  <a:tcPr marL="41915" marR="41915" marT="0" marB="0" anchor="ctr"/>
                </a:tc>
                <a:extLst>
                  <a:ext uri="{0D108BD9-81ED-4DB2-BD59-A6C34878D82A}">
                    <a16:rowId xmlns:a16="http://schemas.microsoft.com/office/drawing/2014/main" val="2038824546"/>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49</a:t>
                      </a:r>
                    </a:p>
                  </a:txBody>
                  <a:tcPr marL="41915" marR="41915" marT="0" marB="0" anchor="ctr"/>
                </a:tc>
                <a:extLst>
                  <a:ext uri="{0D108BD9-81ED-4DB2-BD59-A6C34878D82A}">
                    <a16:rowId xmlns:a16="http://schemas.microsoft.com/office/drawing/2014/main" val="3669263881"/>
                  </a:ext>
                </a:extLst>
              </a:tr>
              <a:tr h="346576">
                <a:tc rowSpan="2">
                  <a:txBody>
                    <a:bodyPr/>
                    <a:lstStyle/>
                    <a:p>
                      <a:pPr algn="ctr">
                        <a:lnSpc>
                          <a:spcPct val="115000"/>
                        </a:lnSpc>
                        <a:spcAft>
                          <a:spcPts val="1000"/>
                        </a:spcAft>
                      </a:pPr>
                      <a:r>
                        <a:rPr lang="tr-TR" sz="1400">
                          <a:effectLst/>
                        </a:rPr>
                        <a:t>5</a:t>
                      </a:r>
                      <a:endParaRPr lang="tr-TR" sz="140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a:effectLst/>
                        </a:rPr>
                        <a:t>Eğitimin Felsefi, Sosyal ve Tarihi Temelleri</a:t>
                      </a:r>
                      <a:endParaRPr lang="tr-TR" sz="1400">
                        <a:effectLst/>
                        <a:latin typeface="Calibri" panose="020F0502020204030204" pitchFamily="34" charset="0"/>
                        <a:ea typeface="Calibri" panose="020F0502020204030204" pitchFamily="34" charset="0"/>
                      </a:endParaRPr>
                    </a:p>
                  </a:txBody>
                  <a:tcPr marL="41915" marR="41915" marT="0" marB="0" anchor="ctr"/>
                </a:tc>
                <a:tc vMerge="1">
                  <a:txBody>
                    <a:bodyPr/>
                    <a:lstStyle/>
                    <a:p>
                      <a:endParaRPr lang="tr-TR"/>
                    </a:p>
                  </a:txBody>
                  <a:tcP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marL="0" marR="0" lvl="0" indent="0" algn="ctr" defTabSz="914400" rtl="0" eaLnBrk="1" fontAlgn="auto" latinLnBrk="0" hangingPunct="1">
                        <a:lnSpc>
                          <a:spcPct val="115000"/>
                        </a:lnSpc>
                        <a:spcBef>
                          <a:spcPts val="0"/>
                        </a:spcBef>
                        <a:spcAft>
                          <a:spcPts val="1000"/>
                        </a:spcAft>
                        <a:buClr>
                          <a:srgbClr val="000000"/>
                        </a:buClr>
                        <a:buSzTx/>
                        <a:buFont typeface="Arial"/>
                        <a:buNone/>
                        <a:tabLst/>
                        <a:defRPr/>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50</a:t>
                      </a:r>
                    </a:p>
                  </a:txBody>
                  <a:tcPr marL="41915" marR="41915" marT="0" marB="0" anchor="ctr"/>
                </a:tc>
                <a:extLst>
                  <a:ext uri="{0D108BD9-81ED-4DB2-BD59-A6C34878D82A}">
                    <a16:rowId xmlns:a16="http://schemas.microsoft.com/office/drawing/2014/main" val="3567481905"/>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49</a:t>
                      </a:r>
                    </a:p>
                  </a:txBody>
                  <a:tcPr marL="41915" marR="41915" marT="0" marB="0" anchor="ctr"/>
                </a:tc>
                <a:extLst>
                  <a:ext uri="{0D108BD9-81ED-4DB2-BD59-A6C34878D82A}">
                    <a16:rowId xmlns:a16="http://schemas.microsoft.com/office/drawing/2014/main" val="3340180116"/>
                  </a:ext>
                </a:extLst>
              </a:tr>
              <a:tr h="346576">
                <a:tc rowSpan="2">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Sınıf Eğitimi</a:t>
                      </a:r>
                      <a:endParaRPr lang="tr-TR" sz="1400"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Temel Eğitim</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10</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10</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140</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49</a:t>
                      </a:r>
                    </a:p>
                  </a:txBody>
                  <a:tcPr marL="32891" marR="32891" marT="0" marB="0" anchor="ctr"/>
                </a:tc>
                <a:extLst>
                  <a:ext uri="{0D108BD9-81ED-4DB2-BD59-A6C34878D82A}">
                    <a16:rowId xmlns:a16="http://schemas.microsoft.com/office/drawing/2014/main" val="754229714"/>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112</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40</a:t>
                      </a:r>
                    </a:p>
                  </a:txBody>
                  <a:tcPr marL="32891" marR="32891" marT="0" marB="0" anchor="ctr"/>
                </a:tc>
                <a:extLst>
                  <a:ext uri="{0D108BD9-81ED-4DB2-BD59-A6C34878D82A}">
                    <a16:rowId xmlns:a16="http://schemas.microsoft.com/office/drawing/2014/main" val="2752629017"/>
                  </a:ext>
                </a:extLst>
              </a:tr>
            </a:tbl>
          </a:graphicData>
        </a:graphic>
      </p:graphicFrame>
    </p:spTree>
    <p:extLst>
      <p:ext uri="{BB962C8B-B14F-4D97-AF65-F5344CB8AC3E}">
        <p14:creationId xmlns:p14="http://schemas.microsoft.com/office/powerpoint/2010/main" val="853731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3" name="Başlık 1">
            <a:extLst>
              <a:ext uri="{FF2B5EF4-FFF2-40B4-BE49-F238E27FC236}">
                <a16:creationId xmlns:a16="http://schemas.microsoft.com/office/drawing/2014/main" id="{38B0DD0B-E2CD-7233-7BF5-D53DE79D4FF4}"/>
              </a:ext>
            </a:extLst>
          </p:cNvPr>
          <p:cNvSpPr txBox="1">
            <a:spLocks/>
          </p:cNvSpPr>
          <p:nvPr/>
        </p:nvSpPr>
        <p:spPr>
          <a:xfrm>
            <a:off x="250543" y="6391585"/>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88" rtl="0" eaLnBrk="1" fontAlgn="auto" latinLnBrk="0" hangingPunct="1">
              <a:lnSpc>
                <a:spcPct val="90000"/>
              </a:lnSpc>
              <a:spcBef>
                <a:spcPct val="0"/>
              </a:spcBef>
              <a:spcAft>
                <a:spcPts val="0"/>
              </a:spcAft>
              <a:buClr>
                <a:srgbClr val="000000"/>
              </a:buClr>
              <a:buSzTx/>
              <a:buFont typeface="Arial"/>
              <a:buNone/>
              <a:tabLst/>
              <a:defRPr/>
            </a:pPr>
            <a:r>
              <a:rPr kumimoji="0" lang="tr-TR" sz="1200" b="1" i="1" u="none" strike="noStrike" kern="1200" cap="none" spc="0" normalizeH="0" baseline="0" noProof="0" dirty="0">
                <a:ln>
                  <a:noFill/>
                </a:ln>
                <a:solidFill>
                  <a:srgbClr val="000000"/>
                </a:solidFill>
                <a:effectLst/>
                <a:uLnTx/>
                <a:uFillTx/>
                <a:latin typeface="Arial"/>
                <a:ea typeface="+mj-ea"/>
                <a:cs typeface="+mj-cs"/>
                <a:sym typeface="Arial"/>
              </a:rPr>
              <a:t>Tablo 1. </a:t>
            </a:r>
            <a:r>
              <a:rPr kumimoji="0" lang="tr-TR" sz="1200" b="1" i="1" u="none" strike="noStrike" kern="1200" cap="none" spc="0" normalizeH="0" baseline="0" noProof="0">
                <a:ln>
                  <a:noFill/>
                </a:ln>
                <a:solidFill>
                  <a:srgbClr val="000000"/>
                </a:solidFill>
                <a:effectLst/>
                <a:uLnTx/>
                <a:uFillTx/>
                <a:latin typeface="Arial"/>
                <a:ea typeface="+mj-ea"/>
                <a:cs typeface="+mj-cs"/>
                <a:sym typeface="Arial"/>
              </a:rPr>
              <a:t>2023-2024 </a:t>
            </a:r>
            <a:r>
              <a:rPr kumimoji="0" lang="tr-TR" sz="1200" b="1" i="1" u="none" strike="noStrike" kern="1200" cap="none" spc="0" normalizeH="0" baseline="0" noProof="0" dirty="0">
                <a:ln>
                  <a:noFill/>
                </a:ln>
                <a:solidFill>
                  <a:srgbClr val="000000"/>
                </a:solidFill>
                <a:effectLst/>
                <a:uLnTx/>
                <a:uFillTx/>
                <a:latin typeface="Arial"/>
                <a:ea typeface="+mj-ea"/>
                <a:cs typeface="+mj-cs"/>
                <a:sym typeface="Arial"/>
              </a:rPr>
              <a:t>Bahar Dönemi Uzaktan Öğretim Yüksek Lisans Programlarına Ait İstatistikler</a:t>
            </a:r>
          </a:p>
        </p:txBody>
      </p:sp>
      <p:graphicFrame>
        <p:nvGraphicFramePr>
          <p:cNvPr id="4" name="Tablo 3">
            <a:extLst>
              <a:ext uri="{FF2B5EF4-FFF2-40B4-BE49-F238E27FC236}">
                <a16:creationId xmlns:a16="http://schemas.microsoft.com/office/drawing/2014/main" id="{7A9837AE-1770-AC6B-57AA-E9E2E8A63394}"/>
              </a:ext>
            </a:extLst>
          </p:cNvPr>
          <p:cNvGraphicFramePr>
            <a:graphicFrameLocks noGrp="1"/>
          </p:cNvGraphicFramePr>
          <p:nvPr/>
        </p:nvGraphicFramePr>
        <p:xfrm>
          <a:off x="1316334" y="86728"/>
          <a:ext cx="10259367" cy="6222985"/>
        </p:xfrm>
        <a:graphic>
          <a:graphicData uri="http://schemas.openxmlformats.org/drawingml/2006/table">
            <a:tbl>
              <a:tblPr bandRow="1">
                <a:tableStyleId>{5940675A-B579-460E-94D1-54222C63F5DA}</a:tableStyleId>
              </a:tblPr>
              <a:tblGrid>
                <a:gridCol w="989368">
                  <a:extLst>
                    <a:ext uri="{9D8B030D-6E8A-4147-A177-3AD203B41FA5}">
                      <a16:colId xmlns:a16="http://schemas.microsoft.com/office/drawing/2014/main" val="2118499691"/>
                    </a:ext>
                  </a:extLst>
                </a:gridCol>
                <a:gridCol w="1925390">
                  <a:extLst>
                    <a:ext uri="{9D8B030D-6E8A-4147-A177-3AD203B41FA5}">
                      <a16:colId xmlns:a16="http://schemas.microsoft.com/office/drawing/2014/main" val="4163999697"/>
                    </a:ext>
                  </a:extLst>
                </a:gridCol>
                <a:gridCol w="1822574">
                  <a:extLst>
                    <a:ext uri="{9D8B030D-6E8A-4147-A177-3AD203B41FA5}">
                      <a16:colId xmlns:a16="http://schemas.microsoft.com/office/drawing/2014/main" val="2698910059"/>
                    </a:ext>
                  </a:extLst>
                </a:gridCol>
                <a:gridCol w="989368">
                  <a:extLst>
                    <a:ext uri="{9D8B030D-6E8A-4147-A177-3AD203B41FA5}">
                      <a16:colId xmlns:a16="http://schemas.microsoft.com/office/drawing/2014/main" val="3948778668"/>
                    </a:ext>
                  </a:extLst>
                </a:gridCol>
                <a:gridCol w="1249320">
                  <a:extLst>
                    <a:ext uri="{9D8B030D-6E8A-4147-A177-3AD203B41FA5}">
                      <a16:colId xmlns:a16="http://schemas.microsoft.com/office/drawing/2014/main" val="1365963744"/>
                    </a:ext>
                  </a:extLst>
                </a:gridCol>
                <a:gridCol w="1249320">
                  <a:extLst>
                    <a:ext uri="{9D8B030D-6E8A-4147-A177-3AD203B41FA5}">
                      <a16:colId xmlns:a16="http://schemas.microsoft.com/office/drawing/2014/main" val="1606594484"/>
                    </a:ext>
                  </a:extLst>
                </a:gridCol>
                <a:gridCol w="1190153">
                  <a:extLst>
                    <a:ext uri="{9D8B030D-6E8A-4147-A177-3AD203B41FA5}">
                      <a16:colId xmlns:a16="http://schemas.microsoft.com/office/drawing/2014/main" val="3600248826"/>
                    </a:ext>
                  </a:extLst>
                </a:gridCol>
                <a:gridCol w="843874">
                  <a:extLst>
                    <a:ext uri="{9D8B030D-6E8A-4147-A177-3AD203B41FA5}">
                      <a16:colId xmlns:a16="http://schemas.microsoft.com/office/drawing/2014/main" val="1741286429"/>
                    </a:ext>
                  </a:extLst>
                </a:gridCol>
              </a:tblGrid>
              <a:tr h="183456">
                <a:tc rowSpan="2">
                  <a:txBody>
                    <a:bodyPr/>
                    <a:lstStyle/>
                    <a:p>
                      <a:pPr algn="ctr">
                        <a:lnSpc>
                          <a:spcPct val="115000"/>
                        </a:lnSpc>
                        <a:spcAft>
                          <a:spcPts val="1000"/>
                        </a:spcAft>
                      </a:pPr>
                      <a:r>
                        <a:rPr lang="tr-TR" sz="1400" b="1" dirty="0">
                          <a:effectLst/>
                        </a:rPr>
                        <a:t>Sıra No</a:t>
                      </a:r>
                      <a:endParaRPr lang="tr-TR" sz="1400" b="1"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gn="ctr">
                        <a:lnSpc>
                          <a:spcPct val="115000"/>
                        </a:lnSpc>
                        <a:spcAft>
                          <a:spcPts val="1000"/>
                        </a:spcAft>
                      </a:pPr>
                      <a:r>
                        <a:rPr lang="tr-TR" sz="1400" b="1" dirty="0">
                          <a:effectLst/>
                        </a:rPr>
                        <a:t>Program</a:t>
                      </a:r>
                      <a:endParaRPr lang="tr-TR" sz="1400" b="1"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gn="ctr">
                        <a:lnSpc>
                          <a:spcPct val="115000"/>
                        </a:lnSpc>
                        <a:spcAft>
                          <a:spcPts val="1000"/>
                        </a:spcAft>
                      </a:pPr>
                      <a:r>
                        <a:rPr lang="tr-TR" sz="1400" b="1" dirty="0">
                          <a:effectLst/>
                        </a:rPr>
                        <a:t>Anabilim Dalı</a:t>
                      </a:r>
                      <a:endParaRPr lang="tr-TR" sz="1400" b="1"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gn="ctr">
                        <a:lnSpc>
                          <a:spcPct val="115000"/>
                        </a:lnSpc>
                        <a:spcAft>
                          <a:spcPts val="1000"/>
                        </a:spcAft>
                      </a:pPr>
                      <a:r>
                        <a:rPr lang="tr-TR" sz="1400" b="1" dirty="0">
                          <a:effectLst/>
                        </a:rPr>
                        <a:t>Dönem</a:t>
                      </a:r>
                      <a:endParaRPr lang="tr-TR" sz="1400" b="1" dirty="0">
                        <a:effectLst/>
                        <a:latin typeface="Calibri" panose="020F0502020204030204" pitchFamily="34" charset="0"/>
                        <a:ea typeface="Calibri" panose="020F0502020204030204" pitchFamily="34" charset="0"/>
                      </a:endParaRPr>
                    </a:p>
                  </a:txBody>
                  <a:tcPr marL="32891" marR="32891" marT="0" marB="0" anchor="ctr"/>
                </a:tc>
                <a:tc gridSpan="4">
                  <a:txBody>
                    <a:bodyPr/>
                    <a:lstStyle/>
                    <a:p>
                      <a:pPr algn="ctr">
                        <a:lnSpc>
                          <a:spcPct val="115000"/>
                        </a:lnSpc>
                        <a:spcAft>
                          <a:spcPts val="1000"/>
                        </a:spcAft>
                      </a:pPr>
                      <a:r>
                        <a:rPr lang="tr-TR" sz="1400" b="1" dirty="0">
                          <a:effectLst/>
                        </a:rPr>
                        <a:t>2023-2024 Bahar Dönemi</a:t>
                      </a:r>
                      <a:endParaRPr lang="tr-TR" sz="1400" b="1" dirty="0">
                        <a:effectLst/>
                        <a:latin typeface="Calibri" panose="020F0502020204030204" pitchFamily="34" charset="0"/>
                        <a:ea typeface="Calibri" panose="020F0502020204030204" pitchFamily="34" charset="0"/>
                      </a:endParaRPr>
                    </a:p>
                  </a:txBody>
                  <a:tcPr marL="32891" marR="32891"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10629847"/>
                  </a:ext>
                </a:extLst>
              </a:tr>
              <a:tr h="69229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b="1" dirty="0">
                          <a:effectLst/>
                        </a:rPr>
                        <a:t>Ders Sayısı</a:t>
                      </a:r>
                      <a:endParaRPr lang="tr-TR" sz="1400" b="1"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1" dirty="0">
                          <a:effectLst/>
                        </a:rPr>
                        <a:t>Haftalık Açılan Canlı Sınıf Sayısı (Saat)</a:t>
                      </a:r>
                      <a:endParaRPr lang="tr-TR" sz="1400" b="1"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1" dirty="0">
                          <a:effectLst/>
                        </a:rPr>
                        <a:t>Dönemlik Açılan Canlı Ders Saati</a:t>
                      </a:r>
                      <a:endParaRPr lang="tr-TR" sz="1400" b="1"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1" dirty="0">
                          <a:effectLst/>
                        </a:rPr>
                        <a:t>Öğrenci Sayısı</a:t>
                      </a:r>
                      <a:endParaRPr lang="tr-TR" sz="1400" b="1" dirty="0">
                        <a:effectLst/>
                        <a:latin typeface="Calibri" panose="020F0502020204030204" pitchFamily="34" charset="0"/>
                        <a:ea typeface="Calibri" panose="020F0502020204030204" pitchFamily="34" charset="0"/>
                      </a:endParaRPr>
                    </a:p>
                  </a:txBody>
                  <a:tcPr marL="32891" marR="32891" marT="0" marB="0" anchor="ctr"/>
                </a:tc>
                <a:extLst>
                  <a:ext uri="{0D108BD9-81ED-4DB2-BD59-A6C34878D82A}">
                    <a16:rowId xmlns:a16="http://schemas.microsoft.com/office/drawing/2014/main" val="793709462"/>
                  </a:ext>
                </a:extLst>
              </a:tr>
              <a:tr h="342731">
                <a:tc rowSpan="2">
                  <a:txBody>
                    <a:bodyPr/>
                    <a:lstStyle/>
                    <a:p>
                      <a:pPr algn="ctr">
                        <a:lnSpc>
                          <a:spcPct val="115000"/>
                        </a:lnSpc>
                        <a:spcAft>
                          <a:spcPts val="1000"/>
                        </a:spcAft>
                      </a:pPr>
                      <a:r>
                        <a:rPr lang="tr-TR" sz="1400" dirty="0">
                          <a:effectLst/>
                        </a:rPr>
                        <a:t> 7</a:t>
                      </a:r>
                      <a:endParaRPr lang="tr-TR" sz="1400"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Finans ve Bankacılık</a:t>
                      </a:r>
                      <a:endParaRPr lang="tr-TR" sz="1400"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Bankacılık ve Finans</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32</a:t>
                      </a:r>
                    </a:p>
                  </a:txBody>
                  <a:tcPr marL="32891" marR="32891" marT="0" marB="0" anchor="ctr"/>
                </a:tc>
                <a:extLst>
                  <a:ext uri="{0D108BD9-81ED-4DB2-BD59-A6C34878D82A}">
                    <a16:rowId xmlns:a16="http://schemas.microsoft.com/office/drawing/2014/main" val="2476642614"/>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70</a:t>
                      </a: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40</a:t>
                      </a:r>
                    </a:p>
                  </a:txBody>
                  <a:tcPr marL="32891" marR="32891" marT="0" marB="0" anchor="ctr"/>
                </a:tc>
                <a:extLst>
                  <a:ext uri="{0D108BD9-81ED-4DB2-BD59-A6C34878D82A}">
                    <a16:rowId xmlns:a16="http://schemas.microsoft.com/office/drawing/2014/main" val="4273776657"/>
                  </a:ext>
                </a:extLst>
              </a:tr>
              <a:tr h="342731">
                <a:tc rowSpan="2">
                  <a:txBody>
                    <a:bodyPr/>
                    <a:lstStyle/>
                    <a:p>
                      <a:pPr algn="ctr">
                        <a:lnSpc>
                          <a:spcPct val="115000"/>
                        </a:lnSpc>
                        <a:spcAft>
                          <a:spcPts val="1000"/>
                        </a:spcAft>
                      </a:pPr>
                      <a:r>
                        <a:rPr lang="tr-TR" sz="1400">
                          <a:effectLst/>
                        </a:rPr>
                        <a:t>8</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Maliye</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Maliye</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70</a:t>
                      </a: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36</a:t>
                      </a:r>
                    </a:p>
                  </a:txBody>
                  <a:tcPr marL="32891" marR="32891" marT="0" marB="0" anchor="ctr"/>
                </a:tc>
                <a:extLst>
                  <a:ext uri="{0D108BD9-81ED-4DB2-BD59-A6C34878D82A}">
                    <a16:rowId xmlns:a16="http://schemas.microsoft.com/office/drawing/2014/main" val="241891668"/>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70</a:t>
                      </a: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34</a:t>
                      </a:r>
                    </a:p>
                  </a:txBody>
                  <a:tcPr marL="32891" marR="32891" marT="0" marB="0" anchor="ctr"/>
                </a:tc>
                <a:extLst>
                  <a:ext uri="{0D108BD9-81ED-4DB2-BD59-A6C34878D82A}">
                    <a16:rowId xmlns:a16="http://schemas.microsoft.com/office/drawing/2014/main" val="2613262985"/>
                  </a:ext>
                </a:extLst>
              </a:tr>
              <a:tr h="342731">
                <a:tc rowSpan="2">
                  <a:txBody>
                    <a:bodyPr/>
                    <a:lstStyle/>
                    <a:p>
                      <a:pPr algn="ctr">
                        <a:lnSpc>
                          <a:spcPct val="115000"/>
                        </a:lnSpc>
                        <a:spcAft>
                          <a:spcPts val="1000"/>
                        </a:spcAft>
                      </a:pPr>
                      <a:r>
                        <a:rPr lang="tr-TR" sz="1400" dirty="0">
                          <a:effectLst/>
                        </a:rPr>
                        <a:t>9</a:t>
                      </a:r>
                      <a:endParaRPr lang="tr-TR" sz="1400" dirty="0">
                        <a:effectLst/>
                        <a:latin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İktisat</a:t>
                      </a:r>
                      <a:endParaRPr lang="tr-TR" sz="1400" dirty="0">
                        <a:effectLst/>
                        <a:latin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İktisat</a:t>
                      </a:r>
                      <a:endParaRPr lang="tr-TR" sz="1400" dirty="0">
                        <a:effectLst/>
                        <a:latin typeface="Calibri" panose="020F0502020204030204" pitchFamily="34" charset="0"/>
                      </a:endParaRPr>
                    </a:p>
                  </a:txBody>
                  <a:tcPr marL="32891" marR="32891" marT="0" marB="0" anchor="ctr"/>
                </a:tc>
                <a:tc>
                  <a:txBody>
                    <a:bodyPr/>
                    <a:lstStyle/>
                    <a:p>
                      <a:pPr marL="0" marR="0" lvl="0" indent="0" algn="ctr" defTabSz="914400" rtl="0" eaLnBrk="1" fontAlgn="auto" latinLnBrk="0" hangingPunct="1">
                        <a:lnSpc>
                          <a:spcPct val="115000"/>
                        </a:lnSpc>
                        <a:spcBef>
                          <a:spcPts val="0"/>
                        </a:spcBef>
                        <a:spcAft>
                          <a:spcPts val="1000"/>
                        </a:spcAft>
                        <a:buClr>
                          <a:srgbClr val="000000"/>
                        </a:buClr>
                        <a:buSzTx/>
                        <a:buFont typeface="Arial"/>
                        <a:buNone/>
                        <a:tabLst/>
                        <a:defRPr/>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42</a:t>
                      </a:r>
                    </a:p>
                  </a:txBody>
                  <a:tcPr marL="32891" marR="32891" marT="0" marB="0" anchor="ctr"/>
                </a:tc>
                <a:extLst>
                  <a:ext uri="{0D108BD9-81ED-4DB2-BD59-A6C34878D82A}">
                    <a16:rowId xmlns:a16="http://schemas.microsoft.com/office/drawing/2014/main" val="1001674319"/>
                  </a:ext>
                </a:extLst>
              </a:tr>
              <a:tr h="342731">
                <a:tc vMerge="1">
                  <a:txBody>
                    <a:bodyPr/>
                    <a:lstStyle/>
                    <a:p>
                      <a:endParaRPr dirty="0"/>
                    </a:p>
                  </a:txBody>
                  <a:tcPr marL="32891" marR="32891" marT="0" marB="0" anchor="ctr"/>
                </a:tc>
                <a:tc vMerge="1">
                  <a:txBody>
                    <a:bodyPr/>
                    <a:lstStyle/>
                    <a:p>
                      <a:endParaRPr dirty="0"/>
                    </a:p>
                  </a:txBody>
                  <a:tcPr marL="32891" marR="32891" marT="0" marB="0" anchor="ctr"/>
                </a:tc>
                <a:tc vMerge="1">
                  <a:txBody>
                    <a:bodyPr/>
                    <a:lstStyle/>
                    <a:p>
                      <a:endParaRPr dirty="0"/>
                    </a:p>
                  </a:txBody>
                  <a:tcPr marL="32891" marR="32891" marT="0" marB="0" anchor="ct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39</a:t>
                      </a:r>
                    </a:p>
                  </a:txBody>
                  <a:tcPr marL="32891" marR="32891" marT="0" marB="0" anchor="ctr"/>
                </a:tc>
                <a:extLst>
                  <a:ext uri="{0D108BD9-81ED-4DB2-BD59-A6C34878D82A}">
                    <a16:rowId xmlns:a16="http://schemas.microsoft.com/office/drawing/2014/main" val="2451444287"/>
                  </a:ext>
                </a:extLst>
              </a:tr>
              <a:tr h="342731">
                <a:tc rowSpan="2">
                  <a:txBody>
                    <a:bodyPr/>
                    <a:lstStyle/>
                    <a:p>
                      <a:pPr algn="ctr">
                        <a:lnSpc>
                          <a:spcPct val="115000"/>
                        </a:lnSpc>
                        <a:spcAft>
                          <a:spcPts val="1000"/>
                        </a:spcAft>
                      </a:pPr>
                      <a:r>
                        <a:rPr lang="tr-TR" sz="1400">
                          <a:effectLst/>
                        </a:rPr>
                        <a:t>10</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Kent ve Siyaset</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Kamu Yönetimi</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50</a:t>
                      </a:r>
                    </a:p>
                  </a:txBody>
                  <a:tcPr marL="32891" marR="32891" marT="0" marB="0" anchor="ctr"/>
                </a:tc>
                <a:extLst>
                  <a:ext uri="{0D108BD9-81ED-4DB2-BD59-A6C34878D82A}">
                    <a16:rowId xmlns:a16="http://schemas.microsoft.com/office/drawing/2014/main" val="1462547384"/>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50</a:t>
                      </a:r>
                    </a:p>
                  </a:txBody>
                  <a:tcPr marL="32891" marR="32891" marT="0" marB="0" anchor="ctr"/>
                </a:tc>
                <a:extLst>
                  <a:ext uri="{0D108BD9-81ED-4DB2-BD59-A6C34878D82A}">
                    <a16:rowId xmlns:a16="http://schemas.microsoft.com/office/drawing/2014/main" val="3726765761"/>
                  </a:ext>
                </a:extLst>
              </a:tr>
              <a:tr h="342731">
                <a:tc rowSpan="2">
                  <a:txBody>
                    <a:bodyPr/>
                    <a:lstStyle/>
                    <a:p>
                      <a:pPr algn="ctr">
                        <a:lnSpc>
                          <a:spcPct val="115000"/>
                        </a:lnSpc>
                        <a:spcAft>
                          <a:spcPts val="1000"/>
                        </a:spcAft>
                      </a:pPr>
                      <a:r>
                        <a:rPr lang="tr-TR" sz="1400">
                          <a:effectLst/>
                        </a:rPr>
                        <a:t>11</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Uluslararası Ticaret ve Lojistik</a:t>
                      </a:r>
                      <a:endParaRPr lang="tr-TR" sz="1400"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Uluslararası Ticaret ve Lojistik</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43</a:t>
                      </a:r>
                    </a:p>
                  </a:txBody>
                  <a:tcPr marL="32891" marR="32891" marT="0" marB="0" anchor="ctr"/>
                </a:tc>
                <a:extLst>
                  <a:ext uri="{0D108BD9-81ED-4DB2-BD59-A6C34878D82A}">
                    <a16:rowId xmlns:a16="http://schemas.microsoft.com/office/drawing/2014/main" val="2266603657"/>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50</a:t>
                      </a:r>
                    </a:p>
                  </a:txBody>
                  <a:tcPr marL="32891" marR="32891" marT="0" marB="0" anchor="ctr"/>
                </a:tc>
                <a:extLst>
                  <a:ext uri="{0D108BD9-81ED-4DB2-BD59-A6C34878D82A}">
                    <a16:rowId xmlns:a16="http://schemas.microsoft.com/office/drawing/2014/main" val="868814901"/>
                  </a:ext>
                </a:extLst>
              </a:tr>
              <a:tr h="342731">
                <a:tc rowSpan="2">
                  <a:txBody>
                    <a:bodyPr/>
                    <a:lstStyle/>
                    <a:p>
                      <a:pPr algn="ctr">
                        <a:lnSpc>
                          <a:spcPct val="115000"/>
                        </a:lnSpc>
                        <a:spcAft>
                          <a:spcPts val="1000"/>
                        </a:spcAft>
                      </a:pPr>
                      <a:r>
                        <a:rPr lang="tr-TR" sz="1400">
                          <a:effectLst/>
                        </a:rPr>
                        <a:t>12</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İş Sağlığı ve Güvenliği</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İş Sağlığı ve Güvenliği</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50</a:t>
                      </a:r>
                    </a:p>
                  </a:txBody>
                  <a:tcPr marL="32891" marR="32891" marT="0" marB="0" anchor="ctr"/>
                </a:tc>
                <a:extLst>
                  <a:ext uri="{0D108BD9-81ED-4DB2-BD59-A6C34878D82A}">
                    <a16:rowId xmlns:a16="http://schemas.microsoft.com/office/drawing/2014/main" val="3618312925"/>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47</a:t>
                      </a:r>
                    </a:p>
                  </a:txBody>
                  <a:tcPr marL="32891" marR="32891" marT="0" marB="0" anchor="ctr"/>
                </a:tc>
                <a:extLst>
                  <a:ext uri="{0D108BD9-81ED-4DB2-BD59-A6C34878D82A}">
                    <a16:rowId xmlns:a16="http://schemas.microsoft.com/office/drawing/2014/main" val="4156407629"/>
                  </a:ext>
                </a:extLst>
              </a:tr>
              <a:tr h="342731">
                <a:tc rowSpan="2">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13</a:t>
                      </a:r>
                    </a:p>
                  </a:txBody>
                  <a:tcPr marL="32891" marR="32891" marT="0" marB="0" anchor="ctr"/>
                </a:tc>
                <a:tc rowSpan="2">
                  <a:txBody>
                    <a:bodyPr/>
                    <a:lstStyle/>
                    <a:p>
                      <a:pPr>
                        <a:lnSpc>
                          <a:spcPct val="115000"/>
                        </a:lnSpc>
                        <a:spcAft>
                          <a:spcPts val="1000"/>
                        </a:spcAft>
                      </a:pPr>
                      <a:r>
                        <a:rPr lang="tr-TR" sz="1400" b="0" i="0" u="none" strike="noStrike" cap="none" dirty="0">
                          <a:solidFill>
                            <a:schemeClr val="tx1"/>
                          </a:solidFill>
                          <a:effectLst/>
                          <a:latin typeface="+mn-lt"/>
                          <a:ea typeface="+mn-ea"/>
                          <a:cs typeface="+mn-cs"/>
                          <a:sym typeface="Arial"/>
                        </a:rPr>
                        <a:t>Turist Rehberliği</a:t>
                      </a:r>
                    </a:p>
                  </a:txBody>
                  <a:tcPr marL="32891" marR="32891" marT="0" marB="0" anchor="ctr"/>
                </a:tc>
                <a:tc rowSpan="2">
                  <a:txBody>
                    <a:bodyPr/>
                    <a:lstStyle/>
                    <a:p>
                      <a:pPr>
                        <a:lnSpc>
                          <a:spcPct val="115000"/>
                        </a:lnSpc>
                        <a:spcAft>
                          <a:spcPts val="1000"/>
                        </a:spcAft>
                      </a:pPr>
                      <a:r>
                        <a:rPr lang="tr-TR" sz="1400" b="0" i="0" u="none" strike="noStrike" cap="none" dirty="0">
                          <a:solidFill>
                            <a:schemeClr val="tx1"/>
                          </a:solidFill>
                          <a:effectLst/>
                          <a:latin typeface="+mn-lt"/>
                          <a:ea typeface="+mn-ea"/>
                          <a:cs typeface="+mn-cs"/>
                          <a:sym typeface="Arial"/>
                        </a:rPr>
                        <a:t>Seyahat İşletmeciliği ve Turist Rehberliği</a:t>
                      </a:r>
                    </a:p>
                  </a:txBody>
                  <a:tcPr marL="32891" marR="32891" marT="0" marB="0" anchor="ct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j-lt"/>
                          <a:ea typeface="+mn-ea"/>
                          <a:cs typeface="+mn-cs"/>
                          <a:sym typeface="Arial"/>
                        </a:rPr>
                        <a:t>34</a:t>
                      </a:r>
                    </a:p>
                  </a:txBody>
                  <a:tcPr marL="32891" marR="32891" marT="0" marB="0" anchor="ctr"/>
                </a:tc>
                <a:extLst>
                  <a:ext uri="{0D108BD9-81ED-4DB2-BD59-A6C34878D82A}">
                    <a16:rowId xmlns:a16="http://schemas.microsoft.com/office/drawing/2014/main" val="3975069612"/>
                  </a:ext>
                </a:extLst>
              </a:tr>
              <a:tr h="342731">
                <a:tc vMerge="1">
                  <a:txBody>
                    <a:bodyPr/>
                    <a:lstStyle/>
                    <a:p>
                      <a:pPr algn="ctr">
                        <a:lnSpc>
                          <a:spcPct val="115000"/>
                        </a:lnSpc>
                        <a:spcAft>
                          <a:spcPts val="1000"/>
                        </a:spcAft>
                      </a:pPr>
                      <a:endParaRPr lang="tr-TR" sz="1400" dirty="0">
                        <a:effectLst/>
                        <a:latin typeface="Calibri" panose="020F0502020204030204" pitchFamily="34" charset="0"/>
                        <a:ea typeface="Calibri" panose="020F0502020204030204" pitchFamily="34" charset="0"/>
                      </a:endParaRPr>
                    </a:p>
                  </a:txBody>
                  <a:tcPr marL="32891" marR="32891" marT="0" marB="0" anchor="ctr"/>
                </a:tc>
                <a:tc vMerge="1">
                  <a:txBody>
                    <a:bodyPr/>
                    <a:lstStyle/>
                    <a:p>
                      <a:pPr>
                        <a:lnSpc>
                          <a:spcPct val="115000"/>
                        </a:lnSpc>
                        <a:spcAft>
                          <a:spcPts val="1000"/>
                        </a:spcAft>
                      </a:pPr>
                      <a:endParaRPr lang="tr-TR" sz="1400" dirty="0">
                        <a:effectLst/>
                        <a:latin typeface="Calibri" panose="020F0502020204030204" pitchFamily="34" charset="0"/>
                        <a:ea typeface="Calibri" panose="020F0502020204030204" pitchFamily="34" charset="0"/>
                      </a:endParaRPr>
                    </a:p>
                  </a:txBody>
                  <a:tcPr marL="32891" marR="32891" marT="0" marB="0" anchor="ctr"/>
                </a:tc>
                <a:tc vMerge="1">
                  <a:txBody>
                    <a:bodyPr/>
                    <a:lstStyle/>
                    <a:p>
                      <a:pPr>
                        <a:lnSpc>
                          <a:spcPct val="115000"/>
                        </a:lnSpc>
                        <a:spcAft>
                          <a:spcPts val="1000"/>
                        </a:spcAft>
                      </a:pP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j-lt"/>
                          <a:ea typeface="+mn-ea"/>
                          <a:cs typeface="+mn-cs"/>
                          <a:sym typeface="Arial"/>
                        </a:rPr>
                        <a:t>40</a:t>
                      </a:r>
                    </a:p>
                  </a:txBody>
                  <a:tcPr marL="32891" marR="32891" marT="0" marB="0" anchor="ctr"/>
                </a:tc>
                <a:extLst>
                  <a:ext uri="{0D108BD9-81ED-4DB2-BD59-A6C34878D82A}">
                    <a16:rowId xmlns:a16="http://schemas.microsoft.com/office/drawing/2014/main" val="487470832"/>
                  </a:ext>
                </a:extLst>
              </a:tr>
              <a:tr h="152368">
                <a:tc gridSpan="4">
                  <a:txBody>
                    <a:bodyPr/>
                    <a:lstStyle/>
                    <a:p>
                      <a:pPr algn="ctr">
                        <a:lnSpc>
                          <a:spcPct val="115000"/>
                        </a:lnSpc>
                        <a:spcAft>
                          <a:spcPts val="1000"/>
                        </a:spcAft>
                      </a:pPr>
                      <a:r>
                        <a:rPr lang="tr-TR" sz="1400" b="1" dirty="0">
                          <a:effectLst/>
                        </a:rPr>
                        <a:t>TOPLAM</a:t>
                      </a:r>
                      <a:endParaRPr lang="tr-TR" sz="1400" b="1" dirty="0">
                        <a:effectLst/>
                        <a:latin typeface="Calibri" panose="020F0502020204030204" pitchFamily="34" charset="0"/>
                        <a:ea typeface="Calibri" panose="020F0502020204030204" pitchFamily="34" charset="0"/>
                      </a:endParaRPr>
                    </a:p>
                  </a:txBody>
                  <a:tcPr marL="32891" marR="3289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15000"/>
                        </a:lnSpc>
                        <a:spcAft>
                          <a:spcPts val="1000"/>
                        </a:spcAft>
                      </a:pPr>
                      <a:r>
                        <a:rPr lang="tr-TR" sz="1400" b="1" dirty="0">
                          <a:effectLst/>
                          <a:latin typeface="+mj-lt"/>
                          <a:ea typeface="Calibri" panose="020F0502020204030204" pitchFamily="34" charset="0"/>
                        </a:rPr>
                        <a:t>169</a:t>
                      </a:r>
                    </a:p>
                  </a:txBody>
                  <a:tcPr marL="32891" marR="32891" marT="0" marB="0"/>
                </a:tc>
                <a:tc>
                  <a:txBody>
                    <a:bodyPr/>
                    <a:lstStyle/>
                    <a:p>
                      <a:pPr algn="ctr">
                        <a:lnSpc>
                          <a:spcPct val="115000"/>
                        </a:lnSpc>
                        <a:spcAft>
                          <a:spcPts val="1000"/>
                        </a:spcAft>
                      </a:pPr>
                      <a:r>
                        <a:rPr lang="tr-TR" sz="1400" b="1" dirty="0">
                          <a:effectLst/>
                          <a:latin typeface="+mj-lt"/>
                          <a:ea typeface="Calibri" panose="020F0502020204030204" pitchFamily="34" charset="0"/>
                        </a:rPr>
                        <a:t>169</a:t>
                      </a:r>
                    </a:p>
                  </a:txBody>
                  <a:tcPr marL="32891" marR="32891" marT="0" marB="0"/>
                </a:tc>
                <a:tc>
                  <a:txBody>
                    <a:bodyPr/>
                    <a:lstStyle/>
                    <a:p>
                      <a:pPr algn="ctr">
                        <a:lnSpc>
                          <a:spcPct val="115000"/>
                        </a:lnSpc>
                        <a:spcAft>
                          <a:spcPts val="1000"/>
                        </a:spcAft>
                      </a:pPr>
                      <a:r>
                        <a:rPr lang="tr-TR" sz="1400" b="1" dirty="0">
                          <a:effectLst/>
                          <a:latin typeface="+mj-lt"/>
                          <a:ea typeface="Calibri" panose="020F0502020204030204" pitchFamily="34" charset="0"/>
                        </a:rPr>
                        <a:t>2366</a:t>
                      </a:r>
                    </a:p>
                  </a:txBody>
                  <a:tcPr marL="32891" marR="32891" marT="0" marB="0"/>
                </a:tc>
                <a:tc>
                  <a:txBody>
                    <a:bodyPr/>
                    <a:lstStyle/>
                    <a:p>
                      <a:pPr algn="ctr">
                        <a:lnSpc>
                          <a:spcPct val="115000"/>
                        </a:lnSpc>
                        <a:spcAft>
                          <a:spcPts val="1000"/>
                        </a:spcAft>
                      </a:pPr>
                      <a:r>
                        <a:rPr lang="tr-TR" sz="1400" b="1" dirty="0">
                          <a:effectLst/>
                          <a:latin typeface="+mj-lt"/>
                          <a:ea typeface="Calibri" panose="020F0502020204030204" pitchFamily="34" charset="0"/>
                        </a:rPr>
                        <a:t>1161</a:t>
                      </a:r>
                    </a:p>
                  </a:txBody>
                  <a:tcPr marL="32891" marR="32891" marT="0" marB="0"/>
                </a:tc>
                <a:extLst>
                  <a:ext uri="{0D108BD9-81ED-4DB2-BD59-A6C34878D82A}">
                    <a16:rowId xmlns:a16="http://schemas.microsoft.com/office/drawing/2014/main" val="4250984375"/>
                  </a:ext>
                </a:extLst>
              </a:tr>
            </a:tbl>
          </a:graphicData>
        </a:graphic>
      </p:graphicFrame>
    </p:spTree>
    <p:extLst>
      <p:ext uri="{BB962C8B-B14F-4D97-AF65-F5344CB8AC3E}">
        <p14:creationId xmlns:p14="http://schemas.microsoft.com/office/powerpoint/2010/main" val="3486429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2" name="Başlık 1">
            <a:extLst>
              <a:ext uri="{FF2B5EF4-FFF2-40B4-BE49-F238E27FC236}">
                <a16:creationId xmlns:a16="http://schemas.microsoft.com/office/drawing/2014/main" id="{43B2A54C-CAEA-FCFF-C2E7-3EDD464D3A70}"/>
              </a:ext>
            </a:extLst>
          </p:cNvPr>
          <p:cNvSpPr txBox="1">
            <a:spLocks/>
          </p:cNvSpPr>
          <p:nvPr/>
        </p:nvSpPr>
        <p:spPr>
          <a:xfrm>
            <a:off x="334916" y="6353719"/>
            <a:ext cx="12192000" cy="3460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tr-TR" sz="1400" b="1" i="1" dirty="0"/>
              <a:t>Tablo 2. 2024-2025 Güz Dönemi Uzaktan Öğretim Yüksek Lisans Programlarına Ait İstatistikler</a:t>
            </a:r>
          </a:p>
        </p:txBody>
      </p:sp>
      <p:pic>
        <p:nvPicPr>
          <p:cNvPr id="8" name="Resim 7">
            <a:extLst>
              <a:ext uri="{FF2B5EF4-FFF2-40B4-BE49-F238E27FC236}">
                <a16:creationId xmlns:a16="http://schemas.microsoft.com/office/drawing/2014/main" id="{16571FDE-8178-3A46-67D3-768B9ABC4AEA}"/>
              </a:ext>
            </a:extLst>
          </p:cNvPr>
          <p:cNvPicPr>
            <a:picLocks noChangeAspect="1"/>
          </p:cNvPicPr>
          <p:nvPr/>
        </p:nvPicPr>
        <p:blipFill>
          <a:blip r:embed="rId4"/>
          <a:stretch>
            <a:fillRect/>
          </a:stretch>
        </p:blipFill>
        <p:spPr>
          <a:xfrm>
            <a:off x="1952657" y="0"/>
            <a:ext cx="8286686" cy="6283380"/>
          </a:xfrm>
          <a:prstGeom prst="rect">
            <a:avLst/>
          </a:prstGeom>
        </p:spPr>
      </p:pic>
    </p:spTree>
    <p:extLst>
      <p:ext uri="{BB962C8B-B14F-4D97-AF65-F5344CB8AC3E}">
        <p14:creationId xmlns:p14="http://schemas.microsoft.com/office/powerpoint/2010/main" val="276584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1524000" y="2099733"/>
            <a:ext cx="9144000" cy="112888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ts val="6000"/>
              <a:buFont typeface="Poppins"/>
              <a:buNone/>
            </a:pPr>
            <a:r>
              <a:rPr lang="tr-TR" dirty="0">
                <a:solidFill>
                  <a:schemeClr val="lt1"/>
                </a:solidFill>
                <a:latin typeface="Poppins"/>
                <a:ea typeface="Poppins"/>
                <a:cs typeface="Poppins"/>
                <a:sym typeface="Poppins"/>
              </a:rPr>
              <a:t>UZAKTAN EĞİTİM ARAŞTIRMA ve UYGULAMA MERKEZİ</a:t>
            </a:r>
            <a:endParaRPr dirty="0">
              <a:solidFill>
                <a:schemeClr val="lt1"/>
              </a:solidFill>
              <a:latin typeface="Poppins"/>
              <a:ea typeface="Poppins"/>
              <a:cs typeface="Poppins"/>
              <a:sym typeface="Poppins"/>
            </a:endParaRPr>
          </a:p>
        </p:txBody>
      </p:sp>
      <p:sp>
        <p:nvSpPr>
          <p:cNvPr id="89" name="Google Shape;89;p2"/>
          <p:cNvSpPr txBox="1">
            <a:spLocks noGrp="1"/>
          </p:cNvSpPr>
          <p:nvPr>
            <p:ph type="subTitle" idx="1"/>
          </p:nvPr>
        </p:nvSpPr>
        <p:spPr>
          <a:xfrm>
            <a:off x="1524000" y="3429000"/>
            <a:ext cx="9144000" cy="98222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tr-TR" dirty="0">
                <a:solidFill>
                  <a:schemeClr val="lt1"/>
                </a:solidFill>
                <a:latin typeface="Poppins"/>
                <a:ea typeface="Poppins"/>
                <a:cs typeface="Poppins"/>
                <a:sym typeface="Poppins"/>
              </a:rPr>
              <a:t>01.07 - 31.12.2024 </a:t>
            </a:r>
          </a:p>
          <a:p>
            <a:pPr marL="0" lvl="0" indent="0" algn="ctr" rtl="0">
              <a:lnSpc>
                <a:spcPct val="90000"/>
              </a:lnSpc>
              <a:spcBef>
                <a:spcPts val="0"/>
              </a:spcBef>
              <a:spcAft>
                <a:spcPts val="0"/>
              </a:spcAft>
              <a:buClr>
                <a:schemeClr val="lt1"/>
              </a:buClr>
              <a:buSzPts val="2400"/>
              <a:buNone/>
            </a:pPr>
            <a:r>
              <a:rPr lang="tr-TR" dirty="0">
                <a:solidFill>
                  <a:schemeClr val="lt1"/>
                </a:solidFill>
                <a:latin typeface="Poppins"/>
                <a:ea typeface="Poppins"/>
                <a:cs typeface="Poppins"/>
                <a:sym typeface="Poppins"/>
              </a:rPr>
              <a:t>FAALİYET RAPORU SUNUMU</a:t>
            </a:r>
            <a:endParaRPr dirty="0">
              <a:solidFill>
                <a:schemeClr val="lt1"/>
              </a:solidFill>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Başlık 1">
            <a:extLst>
              <a:ext uri="{FF2B5EF4-FFF2-40B4-BE49-F238E27FC236}">
                <a16:creationId xmlns:a16="http://schemas.microsoft.com/office/drawing/2014/main" id="{A30D0CE3-92ED-489B-E559-D048DD1C8F83}"/>
              </a:ext>
            </a:extLst>
          </p:cNvPr>
          <p:cNvSpPr txBox="1">
            <a:spLocks/>
          </p:cNvSpPr>
          <p:nvPr/>
        </p:nvSpPr>
        <p:spPr>
          <a:xfrm>
            <a:off x="334916" y="6353719"/>
            <a:ext cx="12192000" cy="3460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tr-TR" sz="1400" b="1" i="1" dirty="0"/>
              <a:t>Tablo 2. 2024-2025 Güz Dönemi Uzaktan Öğretim Yüksek Lisans Programlarına Ait İstatistikler</a:t>
            </a:r>
          </a:p>
        </p:txBody>
      </p:sp>
      <p:pic>
        <p:nvPicPr>
          <p:cNvPr id="6" name="Resim 5">
            <a:extLst>
              <a:ext uri="{FF2B5EF4-FFF2-40B4-BE49-F238E27FC236}">
                <a16:creationId xmlns:a16="http://schemas.microsoft.com/office/drawing/2014/main" id="{6D43C746-1A5E-C63B-B7B7-073D02B85911}"/>
              </a:ext>
            </a:extLst>
          </p:cNvPr>
          <p:cNvPicPr>
            <a:picLocks noChangeAspect="1"/>
          </p:cNvPicPr>
          <p:nvPr/>
        </p:nvPicPr>
        <p:blipFill>
          <a:blip r:embed="rId4"/>
          <a:stretch>
            <a:fillRect/>
          </a:stretch>
        </p:blipFill>
        <p:spPr>
          <a:xfrm>
            <a:off x="2729459" y="158206"/>
            <a:ext cx="7402914" cy="6182269"/>
          </a:xfrm>
          <a:prstGeom prst="rect">
            <a:avLst/>
          </a:prstGeom>
        </p:spPr>
      </p:pic>
    </p:spTree>
    <p:extLst>
      <p:ext uri="{BB962C8B-B14F-4D97-AF65-F5344CB8AC3E}">
        <p14:creationId xmlns:p14="http://schemas.microsoft.com/office/powerpoint/2010/main" val="283576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8CEE0C52-A091-ABE3-EB20-ABC59746294D}"/>
              </a:ext>
            </a:extLst>
          </p:cNvPr>
          <p:cNvSpPr txBox="1">
            <a:spLocks/>
          </p:cNvSpPr>
          <p:nvPr/>
        </p:nvSpPr>
        <p:spPr>
          <a:xfrm>
            <a:off x="1488650" y="225925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Üniversitemiz lisansüstü tez savunma, yeterlik ve tez önerisi sınavları ile seminer dersleri merkezimiz altyapısı kullanılarak gerçekleştirilmektedir. </a:t>
            </a:r>
          </a:p>
          <a:p>
            <a:pPr algn="just">
              <a:lnSpc>
                <a:spcPct val="114000"/>
              </a:lnSpc>
              <a:spcBef>
                <a:spcPts val="600"/>
              </a:spcBef>
              <a:spcAft>
                <a:spcPts val="600"/>
              </a:spcAft>
              <a:buFont typeface="Calibri" panose="020F0502020204030204" pitchFamily="34" charset="0"/>
              <a:buChar char="●"/>
            </a:pPr>
            <a:r>
              <a:rPr lang="tr-TR" dirty="0"/>
              <a:t>Sınavların düzenli bir şekilde yürütülebilmesi için Lisansüstü Eğitim Enstitüsü ile ortaklaşa bir “Sınav Takvimi” oluşturularak her bir sınav için zaman dilimi belirlenerek çakışmalar engellenmiş ve her bir sınav oturumu için şifreleme gerçekleştirilmiştir. </a:t>
            </a:r>
          </a:p>
        </p:txBody>
      </p:sp>
      <p:sp>
        <p:nvSpPr>
          <p:cNvPr id="3" name="Başlık 2">
            <a:extLst>
              <a:ext uri="{FF2B5EF4-FFF2-40B4-BE49-F238E27FC236}">
                <a16:creationId xmlns:a16="http://schemas.microsoft.com/office/drawing/2014/main" id="{2800DB2B-E598-9463-D53F-6D4FA6A6CC4F}"/>
              </a:ext>
            </a:extLst>
          </p:cNvPr>
          <p:cNvSpPr txBox="1">
            <a:spLocks/>
          </p:cNvSpPr>
          <p:nvPr/>
        </p:nvSpPr>
        <p:spPr>
          <a:xfrm>
            <a:off x="650449" y="798758"/>
            <a:ext cx="11246177"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a:effectLst>
                  <a:outerShdw blurRad="38100" dist="38100" dir="2700000" algn="tl">
                    <a:srgbClr val="000000">
                      <a:alpha val="43137"/>
                    </a:srgbClr>
                  </a:outerShdw>
                </a:effectLst>
              </a:rPr>
              <a:t>b. Video Konferans Yöntemi ile gerçekleştirilen Lisansüstü Eğitim Sınavları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5874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88F9A4D0-345A-7311-ACD5-53A2D091F439}"/>
              </a:ext>
            </a:extLst>
          </p:cNvPr>
          <p:cNvSpPr txBox="1">
            <a:spLocks/>
          </p:cNvSpPr>
          <p:nvPr/>
        </p:nvSpPr>
        <p:spPr>
          <a:xfrm>
            <a:off x="1413235" y="225925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Merkezimiz koordinatörlüğünde Video Konferans Sistemi ile gerçekleştirilen lisansüstü toplantıların </a:t>
            </a:r>
            <a:r>
              <a:rPr lang="tr-TR" b="1" u="sng" dirty="0"/>
              <a:t>2024 yılına </a:t>
            </a:r>
            <a:r>
              <a:rPr lang="tr-TR" dirty="0"/>
              <a:t>ilişkin istatistikleri Tablo 3’de verilmiştir.</a:t>
            </a:r>
          </a:p>
        </p:txBody>
      </p:sp>
      <p:sp>
        <p:nvSpPr>
          <p:cNvPr id="3" name="Başlık 2">
            <a:extLst>
              <a:ext uri="{FF2B5EF4-FFF2-40B4-BE49-F238E27FC236}">
                <a16:creationId xmlns:a16="http://schemas.microsoft.com/office/drawing/2014/main" id="{5C533C6C-60FE-AB2E-DEE1-DA26CD86AC67}"/>
              </a:ext>
            </a:extLst>
          </p:cNvPr>
          <p:cNvSpPr txBox="1">
            <a:spLocks/>
          </p:cNvSpPr>
          <p:nvPr/>
        </p:nvSpPr>
        <p:spPr>
          <a:xfrm>
            <a:off x="575034" y="798758"/>
            <a:ext cx="11199043"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b. Video Konferans Yöntemi ile Gerçekleştirilen Lisansüstü Eğitim Sınavları</a:t>
            </a:r>
            <a:endParaRPr lang="tr-TR" sz="3600" b="1" dirty="0">
              <a:effectLst>
                <a:outerShdw blurRad="38100" dist="38100" dir="2700000" algn="tl">
                  <a:srgbClr val="000000">
                    <a:alpha val="43137"/>
                  </a:srgbClr>
                </a:outerShdw>
              </a:effectLst>
            </a:endParaRPr>
          </a:p>
        </p:txBody>
      </p:sp>
      <p:sp>
        <p:nvSpPr>
          <p:cNvPr id="5" name="Başlık 1">
            <a:extLst>
              <a:ext uri="{FF2B5EF4-FFF2-40B4-BE49-F238E27FC236}">
                <a16:creationId xmlns:a16="http://schemas.microsoft.com/office/drawing/2014/main" id="{820530FF-E3A1-336C-AC4E-6BBD8A459F10}"/>
              </a:ext>
            </a:extLst>
          </p:cNvPr>
          <p:cNvSpPr txBox="1">
            <a:spLocks/>
          </p:cNvSpPr>
          <p:nvPr/>
        </p:nvSpPr>
        <p:spPr>
          <a:xfrm>
            <a:off x="519155" y="5901893"/>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400" b="1" i="1" dirty="0"/>
              <a:t>Tablo 3. Video Konferans Yöntemi ile gerçekleştirilen Lisansüstü Eğitim Sınavlarına Ait İstatistikler</a:t>
            </a:r>
          </a:p>
        </p:txBody>
      </p:sp>
      <p:graphicFrame>
        <p:nvGraphicFramePr>
          <p:cNvPr id="6" name="Tablo 5">
            <a:extLst>
              <a:ext uri="{FF2B5EF4-FFF2-40B4-BE49-F238E27FC236}">
                <a16:creationId xmlns:a16="http://schemas.microsoft.com/office/drawing/2014/main" id="{B01DFB82-F373-3C5A-ACFC-196F3F65BA71}"/>
              </a:ext>
            </a:extLst>
          </p:cNvPr>
          <p:cNvGraphicFramePr>
            <a:graphicFrameLocks noGrp="1"/>
          </p:cNvGraphicFramePr>
          <p:nvPr>
            <p:extLst>
              <p:ext uri="{D42A27DB-BD31-4B8C-83A1-F6EECF244321}">
                <p14:modId xmlns:p14="http://schemas.microsoft.com/office/powerpoint/2010/main" val="3075912592"/>
              </p:ext>
            </p:extLst>
          </p:nvPr>
        </p:nvGraphicFramePr>
        <p:xfrm>
          <a:off x="2934119" y="3692601"/>
          <a:ext cx="6471137" cy="2228046"/>
        </p:xfrm>
        <a:graphic>
          <a:graphicData uri="http://schemas.openxmlformats.org/drawingml/2006/table">
            <a:tbl>
              <a:tblPr bandRow="1">
                <a:tableStyleId>{5C22544A-7EE6-4342-B048-85BDC9FD1C3A}</a:tableStyleId>
              </a:tblPr>
              <a:tblGrid>
                <a:gridCol w="2291963">
                  <a:extLst>
                    <a:ext uri="{9D8B030D-6E8A-4147-A177-3AD203B41FA5}">
                      <a16:colId xmlns:a16="http://schemas.microsoft.com/office/drawing/2014/main" val="1271706749"/>
                    </a:ext>
                  </a:extLst>
                </a:gridCol>
                <a:gridCol w="4179174">
                  <a:extLst>
                    <a:ext uri="{9D8B030D-6E8A-4147-A177-3AD203B41FA5}">
                      <a16:colId xmlns:a16="http://schemas.microsoft.com/office/drawing/2014/main" val="2222967034"/>
                    </a:ext>
                  </a:extLst>
                </a:gridCol>
              </a:tblGrid>
              <a:tr h="386895">
                <a:tc>
                  <a:txBody>
                    <a:bodyPr/>
                    <a:lstStyle/>
                    <a:p>
                      <a:pPr>
                        <a:lnSpc>
                          <a:spcPct val="115000"/>
                        </a:lnSpc>
                        <a:spcAft>
                          <a:spcPts val="1000"/>
                        </a:spcAft>
                      </a:pPr>
                      <a:r>
                        <a:rPr lang="tr-TR" sz="2000" b="1" dirty="0">
                          <a:effectLst/>
                          <a:latin typeface="Calibri" panose="020F0502020204030204" pitchFamily="34" charset="0"/>
                          <a:cs typeface="Calibri" panose="020F0502020204030204" pitchFamily="34" charset="0"/>
                        </a:rPr>
                        <a:t>Anabilim Dalı Alanı</a:t>
                      </a:r>
                      <a:endParaRPr lang="tr-TR"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tr-TR" sz="2000" b="1" dirty="0">
                          <a:effectLst/>
                          <a:latin typeface="Calibri" panose="020F0502020204030204" pitchFamily="34" charset="0"/>
                          <a:cs typeface="Calibri" panose="020F0502020204030204" pitchFamily="34" charset="0"/>
                        </a:rPr>
                        <a:t>Gerçekleştirilen Video Konferans Sayısı</a:t>
                      </a:r>
                      <a:endParaRPr lang="tr-TR"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515777096"/>
                  </a:ext>
                </a:extLst>
              </a:tr>
              <a:tr h="386895">
                <a:tc>
                  <a:txBody>
                    <a:bodyPr/>
                    <a:lstStyle/>
                    <a:p>
                      <a:pPr>
                        <a:lnSpc>
                          <a:spcPct val="115000"/>
                        </a:lnSpc>
                        <a:spcAft>
                          <a:spcPts val="1000"/>
                        </a:spcAft>
                      </a:pPr>
                      <a:r>
                        <a:rPr lang="tr-TR" sz="2000" dirty="0">
                          <a:effectLst/>
                          <a:latin typeface="Calibri" panose="020F0502020204030204" pitchFamily="34" charset="0"/>
                          <a:cs typeface="Calibri" panose="020F0502020204030204" pitchFamily="34" charset="0"/>
                        </a:rPr>
                        <a:t>Sosyal Bilimler Alanı </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tr-TR" sz="2000" dirty="0">
                          <a:effectLst/>
                          <a:latin typeface="Calibri" panose="020F0502020204030204" pitchFamily="34" charset="0"/>
                          <a:ea typeface="Calibri" panose="020F0502020204030204" pitchFamily="34" charset="0"/>
                          <a:cs typeface="Calibri" panose="020F0502020204030204" pitchFamily="34" charset="0"/>
                        </a:rPr>
                        <a:t>503</a:t>
                      </a:r>
                    </a:p>
                  </a:txBody>
                  <a:tcPr marL="68580" marR="68580" marT="0" marB="0" anchor="ctr"/>
                </a:tc>
                <a:extLst>
                  <a:ext uri="{0D108BD9-81ED-4DB2-BD59-A6C34878D82A}">
                    <a16:rowId xmlns:a16="http://schemas.microsoft.com/office/drawing/2014/main" val="3055390671"/>
                  </a:ext>
                </a:extLst>
              </a:tr>
              <a:tr h="386895">
                <a:tc>
                  <a:txBody>
                    <a:bodyPr/>
                    <a:lstStyle/>
                    <a:p>
                      <a:pPr>
                        <a:lnSpc>
                          <a:spcPct val="115000"/>
                        </a:lnSpc>
                        <a:spcAft>
                          <a:spcPts val="1000"/>
                        </a:spcAft>
                      </a:pPr>
                      <a:r>
                        <a:rPr lang="tr-TR" sz="2000">
                          <a:effectLst/>
                          <a:latin typeface="Calibri" panose="020F0502020204030204" pitchFamily="34" charset="0"/>
                          <a:cs typeface="Calibri" panose="020F0502020204030204" pitchFamily="34" charset="0"/>
                        </a:rPr>
                        <a:t>Fen Bilimleri Alanı</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tr-TR" sz="2000" dirty="0">
                          <a:effectLst/>
                          <a:latin typeface="Calibri" panose="020F0502020204030204" pitchFamily="34" charset="0"/>
                          <a:ea typeface="Calibri" panose="020F0502020204030204" pitchFamily="34" charset="0"/>
                          <a:cs typeface="Calibri" panose="020F0502020204030204" pitchFamily="34" charset="0"/>
                        </a:rPr>
                        <a:t>419</a:t>
                      </a:r>
                    </a:p>
                  </a:txBody>
                  <a:tcPr marL="68580" marR="68580" marT="0" marB="0" anchor="ctr"/>
                </a:tc>
                <a:extLst>
                  <a:ext uri="{0D108BD9-81ED-4DB2-BD59-A6C34878D82A}">
                    <a16:rowId xmlns:a16="http://schemas.microsoft.com/office/drawing/2014/main" val="2020398742"/>
                  </a:ext>
                </a:extLst>
              </a:tr>
              <a:tr h="386895">
                <a:tc>
                  <a:txBody>
                    <a:bodyPr/>
                    <a:lstStyle/>
                    <a:p>
                      <a:pPr>
                        <a:lnSpc>
                          <a:spcPct val="115000"/>
                        </a:lnSpc>
                        <a:spcAft>
                          <a:spcPts val="1000"/>
                        </a:spcAft>
                      </a:pPr>
                      <a:r>
                        <a:rPr lang="tr-TR" sz="2000">
                          <a:effectLst/>
                          <a:latin typeface="Calibri" panose="020F0502020204030204" pitchFamily="34" charset="0"/>
                          <a:cs typeface="Calibri" panose="020F0502020204030204" pitchFamily="34" charset="0"/>
                        </a:rPr>
                        <a:t>Eğitim Bilimleri Alanı</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tr-TR" sz="2000" dirty="0">
                          <a:effectLst/>
                          <a:latin typeface="Calibri" panose="020F0502020204030204" pitchFamily="34" charset="0"/>
                          <a:ea typeface="Calibri" panose="020F0502020204030204" pitchFamily="34" charset="0"/>
                          <a:cs typeface="Calibri" panose="020F0502020204030204" pitchFamily="34" charset="0"/>
                        </a:rPr>
                        <a:t>227</a:t>
                      </a:r>
                    </a:p>
                  </a:txBody>
                  <a:tcPr marL="68580" marR="68580" marT="0" marB="0" anchor="ctr"/>
                </a:tc>
                <a:extLst>
                  <a:ext uri="{0D108BD9-81ED-4DB2-BD59-A6C34878D82A}">
                    <a16:rowId xmlns:a16="http://schemas.microsoft.com/office/drawing/2014/main" val="2560520220"/>
                  </a:ext>
                </a:extLst>
              </a:tr>
              <a:tr h="386895">
                <a:tc>
                  <a:txBody>
                    <a:bodyPr/>
                    <a:lstStyle/>
                    <a:p>
                      <a:pPr>
                        <a:lnSpc>
                          <a:spcPct val="115000"/>
                        </a:lnSpc>
                        <a:spcAft>
                          <a:spcPts val="1000"/>
                        </a:spcAft>
                      </a:pPr>
                      <a:r>
                        <a:rPr lang="tr-TR" sz="2000" b="1" dirty="0">
                          <a:effectLst/>
                          <a:latin typeface="Calibri" panose="020F0502020204030204" pitchFamily="34" charset="0"/>
                          <a:cs typeface="Calibri" panose="020F0502020204030204" pitchFamily="34" charset="0"/>
                        </a:rPr>
                        <a:t>TOPLAM</a:t>
                      </a:r>
                      <a:endParaRPr lang="tr-TR"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tr-TR" sz="2000" b="1" dirty="0">
                          <a:effectLst/>
                          <a:latin typeface="Calibri" panose="020F0502020204030204" pitchFamily="34" charset="0"/>
                          <a:ea typeface="Calibri" panose="020F0502020204030204" pitchFamily="34" charset="0"/>
                          <a:cs typeface="Calibri" panose="020F0502020204030204" pitchFamily="34" charset="0"/>
                        </a:rPr>
                        <a:t>1149</a:t>
                      </a:r>
                    </a:p>
                  </a:txBody>
                  <a:tcPr marL="68580" marR="68580" marT="0" marB="0" anchor="ctr"/>
                </a:tc>
                <a:extLst>
                  <a:ext uri="{0D108BD9-81ED-4DB2-BD59-A6C34878D82A}">
                    <a16:rowId xmlns:a16="http://schemas.microsoft.com/office/drawing/2014/main" val="1433591524"/>
                  </a:ext>
                </a:extLst>
              </a:tr>
            </a:tbl>
          </a:graphicData>
        </a:graphic>
      </p:graphicFrame>
    </p:spTree>
    <p:extLst>
      <p:ext uri="{BB962C8B-B14F-4D97-AF65-F5344CB8AC3E}">
        <p14:creationId xmlns:p14="http://schemas.microsoft.com/office/powerpoint/2010/main" val="341366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E26E16-DE56-4138-ABB4-230F7A2B89C0}"/>
              </a:ext>
            </a:extLst>
          </p:cNvPr>
          <p:cNvSpPr txBox="1">
            <a:spLocks/>
          </p:cNvSpPr>
          <p:nvPr/>
        </p:nvSpPr>
        <p:spPr>
          <a:xfrm>
            <a:off x="1394381" y="196786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Üniversitemizin farklı birimlerinde çevrimiçi olarak gerçekleştirilen seminer ve eğitimlerin büyük çoğunluğu merkezimiz altyapısı kullanılarak gerçekleştirilmektedir. </a:t>
            </a:r>
          </a:p>
          <a:p>
            <a:pPr algn="just">
              <a:lnSpc>
                <a:spcPct val="114000"/>
              </a:lnSpc>
              <a:spcBef>
                <a:spcPts val="600"/>
              </a:spcBef>
              <a:spcAft>
                <a:spcPts val="600"/>
              </a:spcAft>
              <a:buFont typeface="Calibri" panose="020F0502020204030204" pitchFamily="34" charset="0"/>
              <a:buChar char="●"/>
            </a:pPr>
            <a:r>
              <a:rPr lang="tr-TR" dirty="0"/>
              <a:t>Bu kapsamda 2024 yılında </a:t>
            </a:r>
            <a:r>
              <a:rPr lang="tr-TR" b="1" dirty="0"/>
              <a:t>25</a:t>
            </a:r>
            <a:r>
              <a:rPr lang="tr-TR" dirty="0"/>
              <a:t> farklı etkinlik için toplamda </a:t>
            </a:r>
            <a:r>
              <a:rPr lang="tr-TR" b="1" dirty="0"/>
              <a:t>176</a:t>
            </a:r>
            <a:r>
              <a:rPr lang="tr-TR" dirty="0"/>
              <a:t> adet çevrimiçi seminer, eğitim veya toplantı merkezimiz tarafından koordine edilen  </a:t>
            </a:r>
            <a:r>
              <a:rPr lang="tr-TR" dirty="0" err="1"/>
              <a:t>Zoom</a:t>
            </a:r>
            <a:r>
              <a:rPr lang="tr-TR" dirty="0"/>
              <a:t> sistemi üzerinden gerçekleştirilmişti. </a:t>
            </a:r>
          </a:p>
        </p:txBody>
      </p:sp>
      <p:sp>
        <p:nvSpPr>
          <p:cNvPr id="3" name="Başlık 2">
            <a:extLst>
              <a:ext uri="{FF2B5EF4-FFF2-40B4-BE49-F238E27FC236}">
                <a16:creationId xmlns:a16="http://schemas.microsoft.com/office/drawing/2014/main" id="{2F3A8E38-3250-423A-DBF4-17CB8B682B3A}"/>
              </a:ext>
            </a:extLst>
          </p:cNvPr>
          <p:cNvSpPr txBox="1">
            <a:spLocks/>
          </p:cNvSpPr>
          <p:nvPr/>
        </p:nvSpPr>
        <p:spPr>
          <a:xfrm>
            <a:off x="556181" y="5073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c. Merkez Altyapısı ile Gerçekleştirilen Çevrimiçi Seminer ve Eğitimler</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8860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a:latin typeface="Poppins"/>
                <a:ea typeface="Poppins"/>
                <a:cs typeface="Poppins"/>
                <a:sym typeface="Poppins"/>
              </a:rPr>
            </a:br>
            <a:r>
              <a:rPr lang="en-GB" sz="1600">
                <a:effectLst/>
                <a:latin typeface="Times New Roman" panose="02020603050405020304" pitchFamily="18" charset="0"/>
                <a:ea typeface="Calibri" panose="020F0502020204030204" pitchFamily="34" charset="0"/>
                <a:cs typeface="Times New Roman" panose="02020603050405020304" pitchFamily="18" charset="0"/>
              </a:rPr>
              <a:t>. </a:t>
            </a:r>
            <a:br>
              <a:rPr lang="en-GB" sz="1600">
                <a:effectLst/>
                <a:latin typeface="Times New Roman" panose="02020603050405020304" pitchFamily="18" charset="0"/>
                <a:ea typeface="Calibri" panose="020F0502020204030204" pitchFamily="34" charset="0"/>
                <a:cs typeface="Times New Roman" panose="02020603050405020304" pitchFamily="18" charset="0"/>
              </a:rPr>
            </a:br>
            <a:endParaRPr lang="en-GB"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E26E16-DE56-4138-ABB4-230F7A2B89C0}"/>
              </a:ext>
            </a:extLst>
          </p:cNvPr>
          <p:cNvSpPr txBox="1">
            <a:spLocks/>
          </p:cNvSpPr>
          <p:nvPr/>
        </p:nvSpPr>
        <p:spPr>
          <a:xfrm>
            <a:off x="1394381" y="1617785"/>
            <a:ext cx="10515600" cy="47014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457200" marR="0" lvl="0" indent="-406400" algn="just" defTabSz="914400" rtl="0" eaLnBrk="1" fontAlgn="auto" latinLnBrk="0" hangingPunct="1">
              <a:lnSpc>
                <a:spcPct val="114000"/>
              </a:lnSpc>
              <a:spcBef>
                <a:spcPts val="600"/>
              </a:spcBef>
              <a:spcAft>
                <a:spcPts val="600"/>
              </a:spcAft>
              <a:buClr>
                <a:srgbClr val="000000"/>
              </a:buClr>
              <a:buSzPts val="2400"/>
              <a:buFont typeface="Calibri" panose="020F0502020204030204" pitchFamily="34" charset="0"/>
              <a:buChar char="●"/>
              <a:tabLst/>
              <a:defRPr/>
            </a:pPr>
            <a:r>
              <a:rPr kumimoji="0" lang="tr-TR" sz="2400" b="0" i="0" u="none" strike="noStrike" kern="0" cap="none" spc="0" normalizeH="0" baseline="0" noProof="0" dirty="0">
                <a:ln>
                  <a:noFill/>
                </a:ln>
                <a:solidFill>
                  <a:srgbClr val="000000"/>
                </a:solidFill>
                <a:effectLst/>
                <a:uLnTx/>
                <a:uFillTx/>
                <a:latin typeface="Calibri"/>
                <a:cs typeface="Calibri"/>
                <a:sym typeface="Calibri"/>
              </a:rPr>
              <a:t>2023-2024 Bahar Yarıyılı öncesi, Uzaktan Eğitim Uygulama ve Araştırma Merkezi Müdürü Prof. Dr. Muzaffer Özdemir, Müdür Yardımcıları </a:t>
            </a:r>
            <a:r>
              <a:rPr kumimoji="0" lang="tr-TR" sz="2400" b="0" i="0" u="none" strike="noStrike" kern="0" cap="none" spc="0" normalizeH="0" baseline="0" noProof="0" dirty="0" err="1">
                <a:ln>
                  <a:noFill/>
                </a:ln>
                <a:solidFill>
                  <a:srgbClr val="000000"/>
                </a:solidFill>
                <a:effectLst/>
                <a:uLnTx/>
                <a:uFillTx/>
                <a:latin typeface="Calibri"/>
                <a:cs typeface="Calibri"/>
                <a:sym typeface="Calibri"/>
              </a:rPr>
              <a:t>Öğr.Gör</a:t>
            </a:r>
            <a:r>
              <a:rPr kumimoji="0" lang="tr-TR" sz="2400" b="0" i="0" u="none" strike="noStrike" kern="0" cap="none" spc="0" normalizeH="0" baseline="0" noProof="0" dirty="0">
                <a:ln>
                  <a:noFill/>
                </a:ln>
                <a:solidFill>
                  <a:srgbClr val="000000"/>
                </a:solidFill>
                <a:effectLst/>
                <a:uLnTx/>
                <a:uFillTx/>
                <a:latin typeface="Calibri"/>
                <a:cs typeface="Calibri"/>
                <a:sym typeface="Calibri"/>
              </a:rPr>
              <a:t>. Kadir Tunçer ve Dr. Öğr. Üyesi Enis Arslan tarafından </a:t>
            </a:r>
            <a:r>
              <a:rPr kumimoji="0" lang="tr-TR" sz="2400" b="0" i="0" u="none" strike="noStrike" kern="0" cap="none" spc="0" normalizeH="0" baseline="0" noProof="0" dirty="0" err="1">
                <a:ln>
                  <a:noFill/>
                </a:ln>
                <a:solidFill>
                  <a:srgbClr val="000000"/>
                </a:solidFill>
                <a:effectLst/>
                <a:uLnTx/>
                <a:uFillTx/>
                <a:latin typeface="Calibri"/>
                <a:cs typeface="Calibri"/>
                <a:sym typeface="Calibri"/>
              </a:rPr>
              <a:t>eduBiz</a:t>
            </a:r>
            <a:r>
              <a:rPr kumimoji="0" lang="tr-TR" sz="2400" b="0" i="0" u="none" strike="noStrike" kern="0" cap="none" spc="0" normalizeH="0" baseline="0" noProof="0" dirty="0">
                <a:ln>
                  <a:noFill/>
                </a:ln>
                <a:solidFill>
                  <a:srgbClr val="000000"/>
                </a:solidFill>
                <a:effectLst/>
                <a:uLnTx/>
                <a:uFillTx/>
                <a:latin typeface="Calibri"/>
                <a:cs typeface="Calibri"/>
                <a:sym typeface="Calibri"/>
              </a:rPr>
              <a:t> sistemini kullanarak çevrimiçi ders verecek öğretim üyelerine yönelik, </a:t>
            </a:r>
            <a:r>
              <a:rPr kumimoji="0" lang="tr-TR" sz="2400" b="1" i="0" u="none" strike="noStrike" kern="0" cap="none" spc="0" normalizeH="0" baseline="0" noProof="0" dirty="0">
                <a:ln>
                  <a:noFill/>
                </a:ln>
                <a:solidFill>
                  <a:srgbClr val="000000"/>
                </a:solidFill>
                <a:effectLst/>
                <a:uLnTx/>
                <a:uFillTx/>
                <a:latin typeface="Calibri"/>
                <a:cs typeface="Calibri"/>
                <a:sym typeface="Calibri"/>
              </a:rPr>
              <a:t>dört farklı </a:t>
            </a:r>
            <a:r>
              <a:rPr kumimoji="0" lang="tr-TR" sz="2400" b="0" i="0" u="none" strike="noStrike" kern="0" cap="none" spc="0" normalizeH="0" baseline="0" noProof="0" dirty="0">
                <a:ln>
                  <a:noFill/>
                </a:ln>
                <a:solidFill>
                  <a:srgbClr val="000000"/>
                </a:solidFill>
                <a:effectLst/>
                <a:uLnTx/>
                <a:uFillTx/>
                <a:latin typeface="Calibri"/>
                <a:cs typeface="Calibri"/>
                <a:sym typeface="Calibri"/>
              </a:rPr>
              <a:t>oturumda bilgilendirme seminerleri gerçekleştirilmiştir. </a:t>
            </a:r>
          </a:p>
        </p:txBody>
      </p:sp>
      <p:sp>
        <p:nvSpPr>
          <p:cNvPr id="3" name="Başlık 2">
            <a:extLst>
              <a:ext uri="{FF2B5EF4-FFF2-40B4-BE49-F238E27FC236}">
                <a16:creationId xmlns:a16="http://schemas.microsoft.com/office/drawing/2014/main" id="{2F3A8E38-3250-423A-DBF4-17CB8B682B3A}"/>
              </a:ext>
            </a:extLst>
          </p:cNvPr>
          <p:cNvSpPr txBox="1">
            <a:spLocks/>
          </p:cNvSpPr>
          <p:nvPr/>
        </p:nvSpPr>
        <p:spPr>
          <a:xfrm>
            <a:off x="556181" y="5073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lang="tr-TR" sz="2800" b="1" dirty="0">
                <a:solidFill>
                  <a:srgbClr val="000000"/>
                </a:solidFill>
                <a:effectLst>
                  <a:outerShdw blurRad="38100" dist="38100" dir="2700000" algn="tl">
                    <a:srgbClr val="000000">
                      <a:alpha val="43137"/>
                    </a:srgbClr>
                  </a:outerShdw>
                </a:effectLst>
              </a:rPr>
              <a:t>d</a:t>
            </a:r>
            <a:r>
              <a:rPr kumimoji="0" lang="tr-TR"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 Seminerler</a:t>
            </a:r>
            <a:endParaRPr kumimoji="0" lang="tr-TR"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pic>
        <p:nvPicPr>
          <p:cNvPr id="1026" name="Picture 2">
            <a:extLst>
              <a:ext uri="{FF2B5EF4-FFF2-40B4-BE49-F238E27FC236}">
                <a16:creationId xmlns:a16="http://schemas.microsoft.com/office/drawing/2014/main" id="{703EC4B7-A80C-7649-4954-EA73F76868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5433" y="4038814"/>
            <a:ext cx="4739322" cy="2666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FDD360A-A830-0CAC-3A4D-B91220BA7B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4344" y="4038813"/>
            <a:ext cx="3453275" cy="2652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775837"/>
      </p:ext>
    </p:extLst>
  </p:cSld>
  <p:clrMapOvr>
    <a:overrideClrMapping bg1="lt1" tx1="dk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a:latin typeface="Poppins"/>
                <a:ea typeface="Poppins"/>
                <a:cs typeface="Poppins"/>
                <a:sym typeface="Poppins"/>
              </a:rPr>
            </a:br>
            <a:r>
              <a:rPr lang="en-GB" sz="1600">
                <a:effectLst/>
                <a:latin typeface="Times New Roman" panose="02020603050405020304" pitchFamily="18" charset="0"/>
                <a:ea typeface="Calibri" panose="020F0502020204030204" pitchFamily="34" charset="0"/>
                <a:cs typeface="Times New Roman" panose="02020603050405020304" pitchFamily="18" charset="0"/>
              </a:rPr>
              <a:t>. </a:t>
            </a:r>
            <a:br>
              <a:rPr lang="en-GB" sz="1600">
                <a:effectLst/>
                <a:latin typeface="Times New Roman" panose="02020603050405020304" pitchFamily="18" charset="0"/>
                <a:ea typeface="Calibri" panose="020F0502020204030204" pitchFamily="34" charset="0"/>
                <a:cs typeface="Times New Roman" panose="02020603050405020304" pitchFamily="18" charset="0"/>
              </a:rPr>
            </a:br>
            <a:endParaRPr lang="en-GB"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E26E16-DE56-4138-ABB4-230F7A2B89C0}"/>
              </a:ext>
            </a:extLst>
          </p:cNvPr>
          <p:cNvSpPr txBox="1">
            <a:spLocks/>
          </p:cNvSpPr>
          <p:nvPr/>
        </p:nvSpPr>
        <p:spPr>
          <a:xfrm>
            <a:off x="1394381" y="1282949"/>
            <a:ext cx="10515600" cy="47014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457200" marR="0" lvl="0" indent="-406400" algn="just" defTabSz="914400" rtl="0" eaLnBrk="1" fontAlgn="auto" latinLnBrk="0" hangingPunct="1">
              <a:lnSpc>
                <a:spcPct val="114000"/>
              </a:lnSpc>
              <a:spcBef>
                <a:spcPts val="600"/>
              </a:spcBef>
              <a:spcAft>
                <a:spcPts val="600"/>
              </a:spcAft>
              <a:buClr>
                <a:srgbClr val="000000"/>
              </a:buClr>
              <a:buSzPts val="2400"/>
              <a:buFont typeface="Calibri" panose="020F0502020204030204" pitchFamily="34" charset="0"/>
              <a:buChar char="●"/>
              <a:tabLst/>
              <a:defRPr/>
            </a:pPr>
            <a:r>
              <a:rPr kumimoji="0" lang="tr-TR" sz="2400" i="0" strike="noStrike" kern="0" cap="none" spc="0" normalizeH="0" baseline="0" noProof="0" dirty="0">
                <a:ln>
                  <a:noFill/>
                </a:ln>
                <a:solidFill>
                  <a:srgbClr val="000000"/>
                </a:solidFill>
                <a:effectLst/>
                <a:uLnTx/>
                <a:uFillTx/>
                <a:latin typeface="Calibri"/>
                <a:cs typeface="Calibri"/>
                <a:sym typeface="Calibri"/>
              </a:rPr>
              <a:t>30.11.2024 tarihinde Uzaktan Eğitim Uygulama ve Araştırma Merkezi Müdür Yardımcısı Öğr.Gör. Kadir Tunçer, Öğretmen Akademisi Vakfı tarafından Eğitim Fakültesinde düzenlenen Eğitim Şenliği kapsamında iki farklı oturumda merkez faaliyetlerini de tanıtarak, İlkokulda Artırılmış Gerçeklik Yoluyla Yeşil Mutabakat Farkındalığı konulu seminer vermiştir. </a:t>
            </a:r>
          </a:p>
        </p:txBody>
      </p:sp>
      <p:sp>
        <p:nvSpPr>
          <p:cNvPr id="3" name="Başlık 2">
            <a:extLst>
              <a:ext uri="{FF2B5EF4-FFF2-40B4-BE49-F238E27FC236}">
                <a16:creationId xmlns:a16="http://schemas.microsoft.com/office/drawing/2014/main" id="{2F3A8E38-3250-423A-DBF4-17CB8B682B3A}"/>
              </a:ext>
            </a:extLst>
          </p:cNvPr>
          <p:cNvSpPr txBox="1">
            <a:spLocks/>
          </p:cNvSpPr>
          <p:nvPr/>
        </p:nvSpPr>
        <p:spPr>
          <a:xfrm>
            <a:off x="556181" y="57511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kumimoji="0" lang="tr-TR"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d. Seminerler</a:t>
            </a:r>
            <a:endParaRPr kumimoji="0" lang="tr-TR"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pic>
        <p:nvPicPr>
          <p:cNvPr id="5" name="Resim 4" descr="iç mekan, mobilya, sandalye, kişi, şahıs içeren bir resim&#10;&#10;Açıklama otomatik olarak oluşturuldu">
            <a:extLst>
              <a:ext uri="{FF2B5EF4-FFF2-40B4-BE49-F238E27FC236}">
                <a16:creationId xmlns:a16="http://schemas.microsoft.com/office/drawing/2014/main" id="{14D96C0A-DFF3-EB46-3799-BE268AFC1D4F}"/>
              </a:ext>
            </a:extLst>
          </p:cNvPr>
          <p:cNvPicPr>
            <a:picLocks noChangeAspect="1"/>
          </p:cNvPicPr>
          <p:nvPr/>
        </p:nvPicPr>
        <p:blipFill>
          <a:blip r:embed="rId5"/>
          <a:stretch>
            <a:fillRect/>
          </a:stretch>
        </p:blipFill>
        <p:spPr>
          <a:xfrm>
            <a:off x="1942016" y="3569799"/>
            <a:ext cx="3871965" cy="2903974"/>
          </a:xfrm>
          <a:prstGeom prst="rect">
            <a:avLst/>
          </a:prstGeom>
          <a:ln>
            <a:solidFill>
              <a:schemeClr val="tx1"/>
            </a:solidFill>
          </a:ln>
        </p:spPr>
      </p:pic>
      <p:pic>
        <p:nvPicPr>
          <p:cNvPr id="7" name="Resim 6" descr="iç mekan, mobilya, sandalye, masa içeren bir resim&#10;&#10;Açıklama otomatik olarak oluşturuldu">
            <a:extLst>
              <a:ext uri="{FF2B5EF4-FFF2-40B4-BE49-F238E27FC236}">
                <a16:creationId xmlns:a16="http://schemas.microsoft.com/office/drawing/2014/main" id="{BD0BB963-A4C8-F0B0-BB47-D4E750B03464}"/>
              </a:ext>
            </a:extLst>
          </p:cNvPr>
          <p:cNvPicPr>
            <a:picLocks noChangeAspect="1"/>
          </p:cNvPicPr>
          <p:nvPr/>
        </p:nvPicPr>
        <p:blipFill>
          <a:blip r:embed="rId6"/>
          <a:stretch>
            <a:fillRect/>
          </a:stretch>
        </p:blipFill>
        <p:spPr>
          <a:xfrm>
            <a:off x="7415683" y="3462414"/>
            <a:ext cx="3955701" cy="2966776"/>
          </a:xfrm>
          <a:prstGeom prst="rect">
            <a:avLst/>
          </a:prstGeom>
          <a:ln>
            <a:solidFill>
              <a:schemeClr val="tx1"/>
            </a:solidFill>
          </a:ln>
        </p:spPr>
      </p:pic>
    </p:spTree>
    <p:extLst>
      <p:ext uri="{BB962C8B-B14F-4D97-AF65-F5344CB8AC3E}">
        <p14:creationId xmlns:p14="http://schemas.microsoft.com/office/powerpoint/2010/main" val="3376384906"/>
      </p:ext>
    </p:extLst>
  </p:cSld>
  <p:clrMapOvr>
    <a:overrideClrMapping bg1="lt1" tx1="dk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46F6A00-9942-B638-C2D8-C567AD917C24}"/>
              </a:ext>
            </a:extLst>
          </p:cNvPr>
          <p:cNvSpPr txBox="1">
            <a:spLocks/>
          </p:cNvSpPr>
          <p:nvPr/>
        </p:nvSpPr>
        <p:spPr>
          <a:xfrm>
            <a:off x="1432089" y="205186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14000"/>
              </a:lnSpc>
              <a:spcBef>
                <a:spcPts val="600"/>
              </a:spcBef>
              <a:spcAft>
                <a:spcPts val="600"/>
              </a:spcAft>
            </a:pPr>
            <a:r>
              <a:rPr lang="tr-TR" b="1" dirty="0"/>
              <a:t>Yenilenebilir Gençlik Enerjisi (RE-YOU)</a:t>
            </a:r>
          </a:p>
          <a:p>
            <a:pPr algn="just">
              <a:lnSpc>
                <a:spcPct val="114000"/>
              </a:lnSpc>
              <a:spcBef>
                <a:spcPts val="600"/>
              </a:spcBef>
              <a:spcAft>
                <a:spcPts val="600"/>
              </a:spcAft>
              <a:buFont typeface="Calibri" panose="020F0502020204030204" pitchFamily="34" charset="0"/>
              <a:buChar char="●"/>
            </a:pPr>
            <a:r>
              <a:rPr lang="tr-TR" dirty="0"/>
              <a:t>Çalışma ve Sosyal Güvenlik Bakanlığı’nın İnsan Kaynaklarının Geliştirilmesi Operasyonel programı kapsamında uygulanan ve Avrupa </a:t>
            </a:r>
            <a:r>
              <a:rPr lang="tr-TR" dirty="0" err="1"/>
              <a:t>Birliği</a:t>
            </a:r>
            <a:r>
              <a:rPr lang="tr-TR" dirty="0"/>
              <a:t> Katılım </a:t>
            </a:r>
            <a:r>
              <a:rPr lang="tr-TR" dirty="0" err="1"/>
              <a:t>Öncesi</a:t>
            </a:r>
            <a:r>
              <a:rPr lang="tr-TR" dirty="0"/>
              <a:t> Yardım Aracı (IPA) kapsamında finanse edilen ve </a:t>
            </a:r>
            <a:r>
              <a:rPr lang="tr-TR" dirty="0" err="1"/>
              <a:t>Güney</a:t>
            </a:r>
            <a:r>
              <a:rPr lang="tr-TR" dirty="0"/>
              <a:t> Marmara Kalkınma Ajansı’nın operasyon faydalanıcısı olduğu, Çanakkale Onsekiz Mart Üniversitesi ve Balıkesir Üniversitesi’nin yürütücüsü olduğu </a:t>
            </a:r>
            <a:r>
              <a:rPr lang="tr-TR" b="1" dirty="0"/>
              <a:t>Yenilenebilir Gençlik Enerji </a:t>
            </a:r>
            <a:r>
              <a:rPr lang="tr-TR" dirty="0"/>
              <a:t>projesinde merkezimiz de görev almaktadır.</a:t>
            </a:r>
          </a:p>
        </p:txBody>
      </p:sp>
      <p:sp>
        <p:nvSpPr>
          <p:cNvPr id="3" name="Başlık 2">
            <a:extLst>
              <a:ext uri="{FF2B5EF4-FFF2-40B4-BE49-F238E27FC236}">
                <a16:creationId xmlns:a16="http://schemas.microsoft.com/office/drawing/2014/main" id="{B7F7F1ED-602F-7B29-8E62-C7E59094CACD}"/>
              </a:ext>
            </a:extLst>
          </p:cNvPr>
          <p:cNvSpPr txBox="1">
            <a:spLocks/>
          </p:cNvSpPr>
          <p:nvPr/>
        </p:nvSpPr>
        <p:spPr>
          <a:xfrm>
            <a:off x="593889" y="59136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e. Projeler</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4659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a:extLst>
            <a:ext uri="{FF2B5EF4-FFF2-40B4-BE49-F238E27FC236}">
              <a16:creationId xmlns:a16="http://schemas.microsoft.com/office/drawing/2014/main" id="{5D7602F8-3A37-D8DF-1419-314536FF7FA7}"/>
            </a:ext>
          </a:extLst>
        </p:cNvPr>
        <p:cNvGrpSpPr/>
        <p:nvPr/>
      </p:nvGrpSpPr>
      <p:grpSpPr>
        <a:xfrm>
          <a:off x="0" y="0"/>
          <a:ext cx="0" cy="0"/>
          <a:chOff x="0" y="0"/>
          <a:chExt cx="0" cy="0"/>
        </a:xfrm>
      </p:grpSpPr>
      <p:sp>
        <p:nvSpPr>
          <p:cNvPr id="94" name="Google Shape;94;p3">
            <a:extLst>
              <a:ext uri="{FF2B5EF4-FFF2-40B4-BE49-F238E27FC236}">
                <a16:creationId xmlns:a16="http://schemas.microsoft.com/office/drawing/2014/main" id="{F52F6C70-341B-9150-25EF-83ECB9C777BF}"/>
              </a:ext>
            </a:extLst>
          </p:cNvPr>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C8BB616E-AA2D-0E79-F2A4-A80EA204C370}"/>
              </a:ext>
            </a:extLst>
          </p:cNvPr>
          <p:cNvSpPr txBox="1">
            <a:spLocks/>
          </p:cNvSpPr>
          <p:nvPr/>
        </p:nvSpPr>
        <p:spPr>
          <a:xfrm>
            <a:off x="1432089" y="205186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marR="0" lvl="0" indent="0" algn="just" defTabSz="914400" rtl="0" eaLnBrk="1" fontAlgn="auto" latinLnBrk="0" hangingPunct="1">
              <a:lnSpc>
                <a:spcPct val="114000"/>
              </a:lnSpc>
              <a:spcBef>
                <a:spcPts val="600"/>
              </a:spcBef>
              <a:spcAft>
                <a:spcPts val="600"/>
              </a:spcAft>
              <a:buClr>
                <a:srgbClr val="000000"/>
              </a:buClr>
              <a:buSzPts val="2400"/>
              <a:tabLst/>
              <a:defRPr/>
            </a:pPr>
            <a:r>
              <a:rPr kumimoji="0" lang="tr-TR" sz="2400" b="1" i="0" u="none" strike="noStrike" kern="0" cap="none" spc="0" normalizeH="0" baseline="0" noProof="0" dirty="0">
                <a:ln>
                  <a:noFill/>
                </a:ln>
                <a:solidFill>
                  <a:srgbClr val="000000"/>
                </a:solidFill>
                <a:effectLst/>
                <a:uLnTx/>
                <a:uFillTx/>
                <a:latin typeface="Calibri"/>
                <a:cs typeface="Calibri"/>
                <a:sym typeface="Calibri"/>
              </a:rPr>
              <a:t>Yeşil Dönüşüm Projesi </a:t>
            </a:r>
          </a:p>
          <a:p>
            <a:pPr marL="457200" marR="0" lvl="0" indent="-406400" algn="just" defTabSz="914400" rtl="0" eaLnBrk="1" fontAlgn="auto" latinLnBrk="0" hangingPunct="1">
              <a:lnSpc>
                <a:spcPct val="114000"/>
              </a:lnSpc>
              <a:spcBef>
                <a:spcPts val="600"/>
              </a:spcBef>
              <a:spcAft>
                <a:spcPts val="600"/>
              </a:spcAft>
              <a:buClr>
                <a:srgbClr val="000000"/>
              </a:buClr>
              <a:buSzPts val="2400"/>
              <a:buFont typeface="Calibri" panose="020F0502020204030204" pitchFamily="34" charset="0"/>
              <a:buChar char="●"/>
              <a:tabLst/>
              <a:defRPr/>
            </a:pPr>
            <a:r>
              <a:rPr kumimoji="0" lang="tr-TR" sz="2400" b="0" i="0" u="none" strike="noStrike" kern="0" cap="none" spc="0" normalizeH="0" baseline="0" noProof="0" dirty="0">
                <a:ln>
                  <a:noFill/>
                </a:ln>
                <a:solidFill>
                  <a:srgbClr val="000000"/>
                </a:solidFill>
                <a:effectLst/>
                <a:uLnTx/>
                <a:uFillTx/>
                <a:latin typeface="Calibri"/>
                <a:cs typeface="Calibri"/>
                <a:sym typeface="Calibri"/>
              </a:rPr>
              <a:t>18.11.2024 - 22.12.2024 tarihleri arasında Türk İşbirliği ve Koordinasyon Ajansı Başkanlığı (TİKA) ile Çanakkale Onsekiz Mart Üniversitesi (ÇOMÜ) Yeşil Dönüşüm Koordinatörlüğü iş birliği ile gerçekleştirilen </a:t>
            </a:r>
            <a:r>
              <a:rPr kumimoji="0" lang="tr-TR" sz="2400" b="1" i="0" u="none" strike="noStrike" kern="0" cap="none" spc="0" normalizeH="0" baseline="0" noProof="0" dirty="0">
                <a:ln>
                  <a:noFill/>
                </a:ln>
                <a:solidFill>
                  <a:srgbClr val="000000"/>
                </a:solidFill>
                <a:effectLst/>
                <a:uLnTx/>
                <a:uFillTx/>
                <a:latin typeface="Calibri"/>
                <a:cs typeface="Calibri"/>
                <a:sym typeface="Calibri"/>
              </a:rPr>
              <a:t>Yeşil Dönüşüm Projesi </a:t>
            </a:r>
            <a:r>
              <a:rPr kumimoji="0" lang="tr-TR" sz="2400" b="0" i="0" u="none" strike="noStrike" kern="0" cap="none" spc="0" normalizeH="0" baseline="0" noProof="0" dirty="0">
                <a:ln>
                  <a:noFill/>
                </a:ln>
                <a:solidFill>
                  <a:srgbClr val="000000"/>
                </a:solidFill>
                <a:effectLst/>
                <a:uLnTx/>
                <a:uFillTx/>
                <a:latin typeface="Calibri"/>
                <a:cs typeface="Calibri"/>
                <a:sym typeface="Calibri"/>
              </a:rPr>
              <a:t>kapsamında Kuzey Makedonyalı öğrencilere yönelik asenkron eğitimler COMUZEM tarafından organize edilmiştir.</a:t>
            </a:r>
          </a:p>
        </p:txBody>
      </p:sp>
      <p:sp>
        <p:nvSpPr>
          <p:cNvPr id="3" name="Başlık 2">
            <a:extLst>
              <a:ext uri="{FF2B5EF4-FFF2-40B4-BE49-F238E27FC236}">
                <a16:creationId xmlns:a16="http://schemas.microsoft.com/office/drawing/2014/main" id="{8986BD63-CAC1-4207-2FB6-F8D0986B7E65}"/>
              </a:ext>
            </a:extLst>
          </p:cNvPr>
          <p:cNvSpPr txBox="1">
            <a:spLocks/>
          </p:cNvSpPr>
          <p:nvPr/>
        </p:nvSpPr>
        <p:spPr>
          <a:xfrm>
            <a:off x="593889" y="59136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lang="tr-TR" sz="2800" b="1" dirty="0">
                <a:solidFill>
                  <a:srgbClr val="000000"/>
                </a:solidFill>
                <a:effectLst>
                  <a:outerShdw blurRad="38100" dist="38100" dir="2700000" algn="tl">
                    <a:srgbClr val="000000">
                      <a:alpha val="43137"/>
                    </a:srgbClr>
                  </a:outerShdw>
                </a:effectLst>
              </a:rPr>
              <a:t>e</a:t>
            </a:r>
            <a:r>
              <a:rPr kumimoji="0" lang="tr-TR"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 Projeler</a:t>
            </a:r>
            <a:endParaRPr kumimoji="0" lang="tr-TR"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spTree>
    <p:extLst>
      <p:ext uri="{BB962C8B-B14F-4D97-AF65-F5344CB8AC3E}">
        <p14:creationId xmlns:p14="http://schemas.microsoft.com/office/powerpoint/2010/main" val="240023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a:extLst>
            <a:ext uri="{FF2B5EF4-FFF2-40B4-BE49-F238E27FC236}">
              <a16:creationId xmlns:a16="http://schemas.microsoft.com/office/drawing/2014/main" id="{68EF8AC3-5B16-0DC4-3A88-D39E21CF51D4}"/>
            </a:ext>
          </a:extLst>
        </p:cNvPr>
        <p:cNvGrpSpPr/>
        <p:nvPr/>
      </p:nvGrpSpPr>
      <p:grpSpPr>
        <a:xfrm>
          <a:off x="0" y="0"/>
          <a:ext cx="0" cy="0"/>
          <a:chOff x="0" y="0"/>
          <a:chExt cx="0" cy="0"/>
        </a:xfrm>
      </p:grpSpPr>
      <p:sp>
        <p:nvSpPr>
          <p:cNvPr id="94" name="Google Shape;94;p3">
            <a:extLst>
              <a:ext uri="{FF2B5EF4-FFF2-40B4-BE49-F238E27FC236}">
                <a16:creationId xmlns:a16="http://schemas.microsoft.com/office/drawing/2014/main" id="{D6174224-06D6-3217-1A3A-057C1E668321}"/>
              </a:ext>
            </a:extLst>
          </p:cNvPr>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CB37387C-5523-6732-F21A-1A16400C9A4E}"/>
              </a:ext>
            </a:extLst>
          </p:cNvPr>
          <p:cNvSpPr txBox="1">
            <a:spLocks/>
          </p:cNvSpPr>
          <p:nvPr/>
        </p:nvSpPr>
        <p:spPr>
          <a:xfrm>
            <a:off x="910578" y="1772355"/>
            <a:ext cx="10678107"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marR="0" lvl="0" indent="0" algn="just" defTabSz="914400" rtl="0" eaLnBrk="1" fontAlgn="auto" latinLnBrk="0" hangingPunct="1">
              <a:lnSpc>
                <a:spcPct val="125000"/>
              </a:lnSpc>
              <a:spcBef>
                <a:spcPts val="600"/>
              </a:spcBef>
              <a:spcAft>
                <a:spcPts val="600"/>
              </a:spcAft>
              <a:buClr>
                <a:srgbClr val="000000"/>
              </a:buClr>
              <a:buSzPts val="2400"/>
              <a:tabLst/>
              <a:defRPr/>
            </a:pPr>
            <a:r>
              <a:rPr kumimoji="0" lang="tr-TR" sz="2400" b="1" i="0" u="none" strike="noStrike" kern="0" cap="none" spc="0" normalizeH="0" baseline="0" noProof="0" dirty="0">
                <a:ln>
                  <a:noFill/>
                </a:ln>
                <a:solidFill>
                  <a:srgbClr val="000000"/>
                </a:solidFill>
                <a:effectLst/>
                <a:uLnTx/>
                <a:uFillTx/>
                <a:latin typeface="Calibri"/>
                <a:cs typeface="Calibri"/>
                <a:sym typeface="Calibri"/>
              </a:rPr>
              <a:t>C Sınıfı İş Güvenliği Uzmanlığı Kursu</a:t>
            </a:r>
          </a:p>
          <a:p>
            <a:pPr marL="457200" marR="0" lvl="0" indent="-406400" algn="just" defTabSz="914400" rtl="0" eaLnBrk="1" fontAlgn="auto" latinLnBrk="0" hangingPunct="1">
              <a:lnSpc>
                <a:spcPct val="125000"/>
              </a:lnSpc>
              <a:spcBef>
                <a:spcPts val="600"/>
              </a:spcBef>
              <a:spcAft>
                <a:spcPts val="600"/>
              </a:spcAft>
              <a:buClr>
                <a:srgbClr val="000000"/>
              </a:buClr>
              <a:buSzPts val="2400"/>
              <a:buFont typeface="Calibri" panose="020F0502020204030204" pitchFamily="34" charset="0"/>
              <a:buChar char="●"/>
              <a:tabLst/>
              <a:defRPr/>
            </a:pPr>
            <a:r>
              <a:rPr kumimoji="0" lang="tr-TR" sz="2400" b="0" i="0" u="none" strike="noStrike" kern="0" cap="none" spc="0" normalizeH="0" baseline="0" noProof="0" dirty="0">
                <a:ln>
                  <a:noFill/>
                </a:ln>
                <a:solidFill>
                  <a:srgbClr val="000000"/>
                </a:solidFill>
                <a:effectLst/>
                <a:uLnTx/>
                <a:uFillTx/>
                <a:latin typeface="Calibri"/>
                <a:cs typeface="Calibri"/>
                <a:sym typeface="Calibri"/>
              </a:rPr>
              <a:t>07 - 20 Eylül 2024 tarihleri arasında gerçekleştirilen C Sınıfı İş Güvenliği Uzmanlığı Kursu  kapsamında asenkron eğitimler COMUZEM tarafından organize edilmiştir.</a:t>
            </a:r>
          </a:p>
        </p:txBody>
      </p:sp>
      <p:sp>
        <p:nvSpPr>
          <p:cNvPr id="3" name="Başlık 2">
            <a:extLst>
              <a:ext uri="{FF2B5EF4-FFF2-40B4-BE49-F238E27FC236}">
                <a16:creationId xmlns:a16="http://schemas.microsoft.com/office/drawing/2014/main" id="{19E78D4B-C017-C211-F3B3-728C8CDB53E9}"/>
              </a:ext>
            </a:extLst>
          </p:cNvPr>
          <p:cNvSpPr txBox="1">
            <a:spLocks/>
          </p:cNvSpPr>
          <p:nvPr/>
        </p:nvSpPr>
        <p:spPr>
          <a:xfrm>
            <a:off x="603315" y="61280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kumimoji="0" lang="tr-TR"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f. Kurslar</a:t>
            </a:r>
            <a:endParaRPr kumimoji="0" lang="tr-TR"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spTree>
    <p:extLst>
      <p:ext uri="{BB962C8B-B14F-4D97-AF65-F5344CB8AC3E}">
        <p14:creationId xmlns:p14="http://schemas.microsoft.com/office/powerpoint/2010/main" val="2598129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a:latin typeface="Poppins"/>
                <a:ea typeface="Poppins"/>
                <a:cs typeface="Poppins"/>
                <a:sym typeface="Poppins"/>
              </a:rPr>
            </a:br>
            <a:r>
              <a:rPr lang="en-GB" sz="1600">
                <a:effectLst/>
                <a:latin typeface="Times New Roman" panose="02020603050405020304" pitchFamily="18" charset="0"/>
                <a:ea typeface="Calibri" panose="020F0502020204030204" pitchFamily="34" charset="0"/>
                <a:cs typeface="Times New Roman" panose="02020603050405020304" pitchFamily="18" charset="0"/>
              </a:rPr>
              <a:t>. </a:t>
            </a:r>
            <a:br>
              <a:rPr lang="en-GB" sz="1600">
                <a:effectLst/>
                <a:latin typeface="Times New Roman" panose="02020603050405020304" pitchFamily="18" charset="0"/>
                <a:ea typeface="Calibri" panose="020F0502020204030204" pitchFamily="34" charset="0"/>
                <a:cs typeface="Times New Roman" panose="02020603050405020304" pitchFamily="18" charset="0"/>
              </a:rPr>
            </a:br>
            <a:endParaRPr lang="en-GB"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E26E16-DE56-4138-ABB4-230F7A2B89C0}"/>
              </a:ext>
            </a:extLst>
          </p:cNvPr>
          <p:cNvSpPr txBox="1">
            <a:spLocks/>
          </p:cNvSpPr>
          <p:nvPr/>
        </p:nvSpPr>
        <p:spPr>
          <a:xfrm>
            <a:off x="1394381" y="1617785"/>
            <a:ext cx="10515600" cy="47014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457200" marR="0" lvl="0" indent="-406400" algn="just" defTabSz="914400" rtl="0" eaLnBrk="1" fontAlgn="auto" latinLnBrk="0" hangingPunct="1">
              <a:lnSpc>
                <a:spcPct val="114000"/>
              </a:lnSpc>
              <a:spcBef>
                <a:spcPts val="600"/>
              </a:spcBef>
              <a:spcAft>
                <a:spcPts val="600"/>
              </a:spcAft>
              <a:buClr>
                <a:srgbClr val="000000"/>
              </a:buClr>
              <a:buSzPts val="2400"/>
              <a:buFont typeface="Calibri" panose="020F0502020204030204" pitchFamily="34" charset="0"/>
              <a:buChar char="●"/>
              <a:tabLst/>
              <a:defRPr/>
            </a:pPr>
            <a:r>
              <a:rPr kumimoji="0" lang="tr-TR" sz="2400" b="1" i="0" u="sng" strike="noStrike" kern="0" cap="none" spc="0" normalizeH="0" baseline="0" noProof="0">
                <a:ln>
                  <a:noFill/>
                </a:ln>
                <a:solidFill>
                  <a:srgbClr val="000000"/>
                </a:solidFill>
                <a:effectLst/>
                <a:uLnTx/>
                <a:uFillTx/>
                <a:latin typeface="Calibri"/>
                <a:cs typeface="Calibri"/>
                <a:sym typeface="Calibri"/>
              </a:rPr>
              <a:t>2024 yılında </a:t>
            </a:r>
            <a:r>
              <a:rPr kumimoji="0" lang="tr-TR" sz="2400" b="0" i="0" u="none" strike="noStrike" kern="0" cap="none" spc="0" normalizeH="0" baseline="0" noProof="0">
                <a:ln>
                  <a:noFill/>
                </a:ln>
                <a:solidFill>
                  <a:srgbClr val="000000"/>
                </a:solidFill>
                <a:effectLst/>
                <a:uLnTx/>
                <a:uFillTx/>
                <a:latin typeface="Calibri"/>
                <a:cs typeface="Calibri"/>
                <a:sym typeface="Calibri"/>
              </a:rPr>
              <a:t>merkezimiz </a:t>
            </a:r>
            <a:r>
              <a:rPr kumimoji="0" lang="tr-TR" sz="2400" b="0" i="0" u="none" strike="noStrike" kern="0" cap="none" spc="0" normalizeH="0" baseline="0" noProof="0" dirty="0">
                <a:ln>
                  <a:noFill/>
                </a:ln>
                <a:solidFill>
                  <a:srgbClr val="000000"/>
                </a:solidFill>
                <a:effectLst/>
                <a:uLnTx/>
                <a:uFillTx/>
                <a:latin typeface="Calibri"/>
                <a:cs typeface="Calibri"/>
                <a:sym typeface="Calibri"/>
              </a:rPr>
              <a:t>ile iç ve dış paydaşlar arasında gerçekleştirilen etkinlik bilgileri Tablo 5’de verilmiştir. </a:t>
            </a:r>
          </a:p>
        </p:txBody>
      </p:sp>
      <p:sp>
        <p:nvSpPr>
          <p:cNvPr id="3" name="Başlık 2">
            <a:extLst>
              <a:ext uri="{FF2B5EF4-FFF2-40B4-BE49-F238E27FC236}">
                <a16:creationId xmlns:a16="http://schemas.microsoft.com/office/drawing/2014/main" id="{2F3A8E38-3250-423A-DBF4-17CB8B682B3A}"/>
              </a:ext>
            </a:extLst>
          </p:cNvPr>
          <p:cNvSpPr txBox="1">
            <a:spLocks/>
          </p:cNvSpPr>
          <p:nvPr/>
        </p:nvSpPr>
        <p:spPr>
          <a:xfrm>
            <a:off x="556181" y="5073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lang="tr-TR" sz="2800" b="1" dirty="0">
                <a:solidFill>
                  <a:srgbClr val="000000"/>
                </a:solidFill>
                <a:effectLst>
                  <a:outerShdw blurRad="38100" dist="38100" dir="2700000" algn="tl">
                    <a:srgbClr val="000000">
                      <a:alpha val="43137"/>
                    </a:srgbClr>
                  </a:outerShdw>
                </a:effectLst>
              </a:rPr>
              <a:t>g</a:t>
            </a:r>
            <a:r>
              <a:rPr kumimoji="0" lang="tr-TR"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 Paydaş Etkinlikleri</a:t>
            </a:r>
            <a:endParaRPr kumimoji="0" lang="tr-TR"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sp>
        <p:nvSpPr>
          <p:cNvPr id="4" name="Başlık 1">
            <a:extLst>
              <a:ext uri="{FF2B5EF4-FFF2-40B4-BE49-F238E27FC236}">
                <a16:creationId xmlns:a16="http://schemas.microsoft.com/office/drawing/2014/main" id="{3AFB66D4-6CEE-6B52-432D-E1501409F3BF}"/>
              </a:ext>
            </a:extLst>
          </p:cNvPr>
          <p:cNvSpPr txBox="1">
            <a:spLocks/>
          </p:cNvSpPr>
          <p:nvPr/>
        </p:nvSpPr>
        <p:spPr>
          <a:xfrm>
            <a:off x="556181" y="5690234"/>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88" rtl="0" eaLnBrk="1" fontAlgn="auto" latinLnBrk="0" hangingPunct="1">
              <a:lnSpc>
                <a:spcPct val="90000"/>
              </a:lnSpc>
              <a:spcBef>
                <a:spcPct val="0"/>
              </a:spcBef>
              <a:spcAft>
                <a:spcPts val="0"/>
              </a:spcAft>
              <a:buClr>
                <a:srgbClr val="000000"/>
              </a:buClr>
              <a:buSzTx/>
              <a:buFont typeface="Arial"/>
              <a:buNone/>
              <a:tabLst/>
              <a:defRPr/>
            </a:pPr>
            <a:r>
              <a:rPr kumimoji="0" lang="tr-TR" sz="1400" b="1" i="1" u="none" strike="noStrike" kern="1200" cap="none" spc="0" normalizeH="0" baseline="0" noProof="0" dirty="0">
                <a:ln>
                  <a:noFill/>
                </a:ln>
                <a:solidFill>
                  <a:srgbClr val="000000"/>
                </a:solidFill>
                <a:effectLst/>
                <a:uLnTx/>
                <a:uFillTx/>
                <a:latin typeface="Arial"/>
                <a:ea typeface="+mj-ea"/>
                <a:cs typeface="+mj-cs"/>
                <a:sym typeface="Arial"/>
              </a:rPr>
              <a:t>Tablo 4. </a:t>
            </a:r>
            <a:r>
              <a:rPr kumimoji="0" lang="es-ES" sz="1400" b="1" i="1" u="none" strike="noStrike" kern="1200" cap="none" spc="0" normalizeH="0" baseline="0" noProof="0" dirty="0">
                <a:ln>
                  <a:noFill/>
                </a:ln>
                <a:solidFill>
                  <a:srgbClr val="000000"/>
                </a:solidFill>
                <a:effectLst/>
                <a:uLnTx/>
                <a:uFillTx/>
                <a:latin typeface="Arial"/>
                <a:ea typeface="+mj-ea"/>
                <a:cs typeface="+mj-cs"/>
                <a:sym typeface="Arial"/>
              </a:rPr>
              <a:t>Iç </a:t>
            </a:r>
            <a:r>
              <a:rPr kumimoji="0" lang="tr-TR" sz="1400" b="1" i="1" u="none" strike="noStrike" kern="1200" cap="none" spc="0" normalizeH="0" baseline="0" noProof="0" dirty="0">
                <a:ln>
                  <a:noFill/>
                </a:ln>
                <a:solidFill>
                  <a:srgbClr val="000000"/>
                </a:solidFill>
                <a:effectLst/>
                <a:uLnTx/>
                <a:uFillTx/>
                <a:latin typeface="Arial"/>
                <a:ea typeface="+mj-ea"/>
                <a:cs typeface="+mj-cs"/>
                <a:sym typeface="Arial"/>
              </a:rPr>
              <a:t>v</a:t>
            </a:r>
            <a:r>
              <a:rPr kumimoji="0" lang="es-ES" sz="1400" b="1" i="1" u="none" strike="noStrike" kern="1200" cap="none" spc="0" normalizeH="0" baseline="0" noProof="0" dirty="0">
                <a:ln>
                  <a:noFill/>
                </a:ln>
                <a:solidFill>
                  <a:srgbClr val="000000"/>
                </a:solidFill>
                <a:effectLst/>
                <a:uLnTx/>
                <a:uFillTx/>
                <a:latin typeface="Arial"/>
                <a:ea typeface="+mj-ea"/>
                <a:cs typeface="+mj-cs"/>
                <a:sym typeface="Arial"/>
              </a:rPr>
              <a:t>e Dış Paydaşlar Arasında Gerçekleştirilen Etkinlik Bilgileri</a:t>
            </a:r>
            <a:endParaRPr kumimoji="0" lang="tr-TR" sz="1400" b="1" i="1" u="none" strike="noStrike" kern="1200" cap="none" spc="0" normalizeH="0" baseline="0" noProof="0" dirty="0">
              <a:ln>
                <a:noFill/>
              </a:ln>
              <a:solidFill>
                <a:srgbClr val="000000"/>
              </a:solidFill>
              <a:effectLst/>
              <a:uLnTx/>
              <a:uFillTx/>
              <a:latin typeface="Arial"/>
              <a:ea typeface="+mj-ea"/>
              <a:cs typeface="+mj-cs"/>
              <a:sym typeface="Arial"/>
            </a:endParaRPr>
          </a:p>
        </p:txBody>
      </p:sp>
      <p:graphicFrame>
        <p:nvGraphicFramePr>
          <p:cNvPr id="5" name="Tablo 5">
            <a:extLst>
              <a:ext uri="{FF2B5EF4-FFF2-40B4-BE49-F238E27FC236}">
                <a16:creationId xmlns:a16="http://schemas.microsoft.com/office/drawing/2014/main" id="{53F5E0E7-DC96-6B3E-2519-F9FE0BDEA142}"/>
              </a:ext>
            </a:extLst>
          </p:cNvPr>
          <p:cNvGraphicFramePr>
            <a:graphicFrameLocks noGrp="1"/>
          </p:cNvGraphicFramePr>
          <p:nvPr/>
        </p:nvGraphicFramePr>
        <p:xfrm>
          <a:off x="2740581" y="2989149"/>
          <a:ext cx="8046720" cy="2021840"/>
        </p:xfrm>
        <a:graphic>
          <a:graphicData uri="http://schemas.openxmlformats.org/drawingml/2006/table">
            <a:tbl>
              <a:tblPr bandRow="1">
                <a:tableStyleId>{5C22544A-7EE6-4342-B048-85BDC9FD1C3A}</a:tableStyleId>
              </a:tblPr>
              <a:tblGrid>
                <a:gridCol w="5770880">
                  <a:extLst>
                    <a:ext uri="{9D8B030D-6E8A-4147-A177-3AD203B41FA5}">
                      <a16:colId xmlns:a16="http://schemas.microsoft.com/office/drawing/2014/main" val="476273964"/>
                    </a:ext>
                  </a:extLst>
                </a:gridCol>
                <a:gridCol w="2275840">
                  <a:extLst>
                    <a:ext uri="{9D8B030D-6E8A-4147-A177-3AD203B41FA5}">
                      <a16:colId xmlns:a16="http://schemas.microsoft.com/office/drawing/2014/main" val="1605914996"/>
                    </a:ext>
                  </a:extLst>
                </a:gridCol>
              </a:tblGrid>
              <a:tr h="370840">
                <a:tc>
                  <a:txBody>
                    <a:bodyPr/>
                    <a:lstStyle/>
                    <a:p>
                      <a:r>
                        <a:rPr lang="tr-TR" sz="1800" dirty="0"/>
                        <a:t> Lisansüstü Eğitim Enstitüsü ile Enstitü Uzaktan Eğitim Program Koordinatörleri Arasında İç Paydaş Toplantısı</a:t>
                      </a:r>
                    </a:p>
                  </a:txBody>
                  <a:tcPr/>
                </a:tc>
                <a:tc>
                  <a:txBody>
                    <a:bodyPr/>
                    <a:lstStyle/>
                    <a:p>
                      <a:pPr algn="ctr"/>
                      <a:r>
                        <a:rPr lang="tr-TR" sz="1800" dirty="0"/>
                        <a:t>1</a:t>
                      </a:r>
                    </a:p>
                  </a:txBody>
                  <a:tcPr anchor="ctr"/>
                </a:tc>
                <a:extLst>
                  <a:ext uri="{0D108BD9-81ED-4DB2-BD59-A6C34878D82A}">
                    <a16:rowId xmlns:a16="http://schemas.microsoft.com/office/drawing/2014/main" val="249174339"/>
                  </a:ext>
                </a:extLst>
              </a:tr>
              <a:tr h="370840">
                <a:tc>
                  <a:txBody>
                    <a:bodyPr/>
                    <a:lstStyle/>
                    <a:p>
                      <a:r>
                        <a:rPr lang="tr-TR" sz="1800" dirty="0"/>
                        <a:t>Trakya Üniversiteler Birliği Uzaktan Eğitim Alt Çalışma Grubu Toplantısı</a:t>
                      </a:r>
                    </a:p>
                  </a:txBody>
                  <a:tcPr/>
                </a:tc>
                <a:tc>
                  <a:txBody>
                    <a:bodyPr/>
                    <a:lstStyle/>
                    <a:p>
                      <a:pPr algn="ctr"/>
                      <a:r>
                        <a:rPr lang="tr-TR" sz="1800" dirty="0"/>
                        <a:t>2</a:t>
                      </a:r>
                    </a:p>
                  </a:txBody>
                  <a:tcPr anchor="ctr"/>
                </a:tc>
                <a:extLst>
                  <a:ext uri="{0D108BD9-81ED-4DB2-BD59-A6C34878D82A}">
                    <a16:rowId xmlns:a16="http://schemas.microsoft.com/office/drawing/2014/main" val="866265883"/>
                  </a:ext>
                </a:extLst>
              </a:tr>
              <a:tr h="370840">
                <a:tc>
                  <a:txBody>
                    <a:bodyPr/>
                    <a:lstStyle/>
                    <a:p>
                      <a:r>
                        <a:rPr lang="tr-TR" sz="1800" dirty="0"/>
                        <a:t>COMUZEM Kalite Güvence Komisyonu Toplantısı</a:t>
                      </a:r>
                    </a:p>
                  </a:txBody>
                  <a:tcPr/>
                </a:tc>
                <a:tc>
                  <a:txBody>
                    <a:bodyPr/>
                    <a:lstStyle/>
                    <a:p>
                      <a:pPr algn="ctr"/>
                      <a:r>
                        <a:rPr lang="tr-TR" sz="1800" dirty="0"/>
                        <a:t>1</a:t>
                      </a:r>
                    </a:p>
                  </a:txBody>
                  <a:tcPr anchor="ctr"/>
                </a:tc>
                <a:extLst>
                  <a:ext uri="{0D108BD9-81ED-4DB2-BD59-A6C34878D82A}">
                    <a16:rowId xmlns:a16="http://schemas.microsoft.com/office/drawing/2014/main" val="346620267"/>
                  </a:ext>
                </a:extLst>
              </a:tr>
              <a:tr h="370840">
                <a:tc>
                  <a:txBody>
                    <a:bodyPr/>
                    <a:lstStyle/>
                    <a:p>
                      <a:r>
                        <a:rPr lang="tr-TR" sz="1800" b="1" dirty="0"/>
                        <a:t>TOPLAM</a:t>
                      </a:r>
                    </a:p>
                  </a:txBody>
                  <a:tcPr/>
                </a:tc>
                <a:tc>
                  <a:txBody>
                    <a:bodyPr/>
                    <a:lstStyle/>
                    <a:p>
                      <a:pPr algn="ctr"/>
                      <a:r>
                        <a:rPr lang="tr-TR" sz="1800" b="1" dirty="0"/>
                        <a:t>4</a:t>
                      </a:r>
                    </a:p>
                  </a:txBody>
                  <a:tcPr anchor="ctr"/>
                </a:tc>
                <a:extLst>
                  <a:ext uri="{0D108BD9-81ED-4DB2-BD59-A6C34878D82A}">
                    <a16:rowId xmlns:a16="http://schemas.microsoft.com/office/drawing/2014/main" val="2052659588"/>
                  </a:ext>
                </a:extLst>
              </a:tr>
            </a:tbl>
          </a:graphicData>
        </a:graphic>
      </p:graphicFrame>
    </p:spTree>
    <p:extLst>
      <p:ext uri="{BB962C8B-B14F-4D97-AF65-F5344CB8AC3E}">
        <p14:creationId xmlns:p14="http://schemas.microsoft.com/office/powerpoint/2010/main" val="655532458"/>
      </p:ext>
    </p:extLst>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32F00504-0823-808E-E83D-27A26D959F6F}"/>
              </a:ext>
            </a:extLst>
          </p:cNvPr>
          <p:cNvSpPr txBox="1">
            <a:spLocks/>
          </p:cNvSpPr>
          <p:nvPr/>
        </p:nvSpPr>
        <p:spPr>
          <a:xfrm>
            <a:off x="1524000" y="233467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Uzaktan Eğitim Araştırma ve Uygulama Merkezi (ÇOMUZEM), 3 Mayıs 2010 tarih ve 27570 sayılı Resmî Gazete’de yayınlanan yönetmeliği ile faaliyetlerine resmen başlamıştır.</a:t>
            </a:r>
            <a:endParaRPr lang="tr-TR" dirty="0"/>
          </a:p>
        </p:txBody>
      </p:sp>
      <p:sp>
        <p:nvSpPr>
          <p:cNvPr id="3" name="Başlık 2">
            <a:extLst>
              <a:ext uri="{FF2B5EF4-FFF2-40B4-BE49-F238E27FC236}">
                <a16:creationId xmlns:a16="http://schemas.microsoft.com/office/drawing/2014/main" id="{D9C4945A-3EB2-2499-A602-9EBFC199ABA9}"/>
              </a:ext>
            </a:extLst>
          </p:cNvPr>
          <p:cNvSpPr txBox="1">
            <a:spLocks/>
          </p:cNvSpPr>
          <p:nvPr/>
        </p:nvSpPr>
        <p:spPr>
          <a:xfrm>
            <a:off x="685800"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solidFill>
                  <a:schemeClr val="bg2">
                    <a:lumMod val="75000"/>
                  </a:schemeClr>
                </a:solidFill>
                <a:effectLst>
                  <a:outerShdw blurRad="38100" dist="38100" dir="2700000" algn="tl">
                    <a:srgbClr val="000000">
                      <a:alpha val="43137"/>
                    </a:srgbClr>
                  </a:outerShdw>
                </a:effectLst>
              </a:rPr>
              <a:t>Kuruluş</a:t>
            </a:r>
            <a:endParaRPr lang="tr-TR" b="1" dirty="0">
              <a:solidFill>
                <a:schemeClr val="bg2">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26F431C-FBC9-10CC-C534-7AFAED58065F}"/>
              </a:ext>
            </a:extLst>
          </p:cNvPr>
          <p:cNvSpPr txBox="1">
            <a:spLocks/>
          </p:cNvSpPr>
          <p:nvPr/>
        </p:nvSpPr>
        <p:spPr>
          <a:xfrm>
            <a:off x="882298" y="1772354"/>
            <a:ext cx="10646683" cy="486960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Bef>
                <a:spcPts val="600"/>
              </a:spcBef>
              <a:spcAft>
                <a:spcPts val="600"/>
              </a:spcAft>
              <a:buFont typeface="Calibri" panose="020F0502020204030204" pitchFamily="34" charset="0"/>
              <a:buChar char="●"/>
            </a:pPr>
            <a:r>
              <a:rPr lang="tr-TR" dirty="0"/>
              <a:t>Çanakkale Onsekiz Mart Üniversitesi ile Turkcell firması arasında gerçekleştirilen protokol sonucunda, Uzaktan Öğretim Tezsiz Yüksek Lisans programlarımızın senkron ve asenkron derslerinin bir arada yürütülmesine imkan sağlayacak, kullanıcı dostu bir arayüze ve interaktif öğrenme araçlarına sahip olan Turkcell </a:t>
            </a:r>
            <a:r>
              <a:rPr lang="tr-TR" b="1" dirty="0"/>
              <a:t>COMU </a:t>
            </a:r>
            <a:r>
              <a:rPr lang="tr-TR" b="1" dirty="0" err="1"/>
              <a:t>eduBiz</a:t>
            </a:r>
            <a:r>
              <a:rPr lang="tr-TR" b="1" dirty="0"/>
              <a:t> </a:t>
            </a:r>
            <a:r>
              <a:rPr lang="tr-TR" dirty="0"/>
              <a:t>Öğrenme Yönetim Sistemi’ne geçiş süreci tamamlandı.</a:t>
            </a:r>
          </a:p>
        </p:txBody>
      </p:sp>
      <p:sp>
        <p:nvSpPr>
          <p:cNvPr id="3" name="Başlık 2">
            <a:extLst>
              <a:ext uri="{FF2B5EF4-FFF2-40B4-BE49-F238E27FC236}">
                <a16:creationId xmlns:a16="http://schemas.microsoft.com/office/drawing/2014/main" id="{40E09D8D-4246-45DE-CBB2-B31D4B08E9A1}"/>
              </a:ext>
            </a:extLst>
          </p:cNvPr>
          <p:cNvSpPr txBox="1">
            <a:spLocks/>
          </p:cNvSpPr>
          <p:nvPr/>
        </p:nvSpPr>
        <p:spPr>
          <a:xfrm>
            <a:off x="575035" y="61280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h. Altyapı İyileştirme ve Geliştirme Çalışmaları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2061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ACC33F62-8479-D30C-41B3-2D10B19F7E69}"/>
              </a:ext>
            </a:extLst>
          </p:cNvPr>
          <p:cNvSpPr txBox="1">
            <a:spLocks/>
          </p:cNvSpPr>
          <p:nvPr/>
        </p:nvSpPr>
        <p:spPr>
          <a:xfrm>
            <a:off x="910578" y="1772355"/>
            <a:ext cx="10678107"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Bef>
                <a:spcPts val="600"/>
              </a:spcBef>
              <a:spcAft>
                <a:spcPts val="600"/>
              </a:spcAft>
              <a:buFont typeface="Calibri" panose="020F0502020204030204" pitchFamily="34" charset="0"/>
              <a:buChar char="●"/>
            </a:pPr>
            <a:r>
              <a:rPr lang="tr-TR" dirty="0"/>
              <a:t>Ayrıca Üniversitemiz bünyesinde çevrimiçi toplantıların gerçekleştirilmesi ve bunun yanında Lisansüstü Eğitim Enstitüsü bünyesindeki sınavların ve toplantıların (Tez İzleme Komitesi Toplantıları, Tez Öneri Savunma Sınavı, Doktora Yeterlik Sınavı, Tez Savunma Sınavı vb.) gerçekleştirilmesinde kullanılmak üzere Merkezimiz bünyesine </a:t>
            </a:r>
            <a:r>
              <a:rPr lang="tr-TR" b="1" dirty="0" err="1"/>
              <a:t>Zoom</a:t>
            </a:r>
            <a:r>
              <a:rPr lang="tr-TR" b="1" dirty="0"/>
              <a:t> </a:t>
            </a:r>
            <a:r>
              <a:rPr lang="tr-TR" b="1" dirty="0" err="1"/>
              <a:t>Education</a:t>
            </a:r>
            <a:r>
              <a:rPr lang="tr-TR" b="1" dirty="0"/>
              <a:t> sistemi</a:t>
            </a:r>
            <a:r>
              <a:rPr lang="tr-TR" dirty="0"/>
              <a:t> 2024 yılı için satın alınmıştır. </a:t>
            </a:r>
          </a:p>
        </p:txBody>
      </p:sp>
      <p:sp>
        <p:nvSpPr>
          <p:cNvPr id="3" name="Başlık 2">
            <a:extLst>
              <a:ext uri="{FF2B5EF4-FFF2-40B4-BE49-F238E27FC236}">
                <a16:creationId xmlns:a16="http://schemas.microsoft.com/office/drawing/2014/main" id="{F5D01B12-8C38-C170-B455-294E04277BC1}"/>
              </a:ext>
            </a:extLst>
          </p:cNvPr>
          <p:cNvSpPr txBox="1">
            <a:spLocks/>
          </p:cNvSpPr>
          <p:nvPr/>
        </p:nvSpPr>
        <p:spPr>
          <a:xfrm>
            <a:off x="603315" y="61280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h. Altyapı İyileştirme ve Geliştirme Çalışmaları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1920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Dikdörtgen 1">
            <a:extLst>
              <a:ext uri="{FF2B5EF4-FFF2-40B4-BE49-F238E27FC236}">
                <a16:creationId xmlns:a16="http://schemas.microsoft.com/office/drawing/2014/main" id="{43B606DE-DE4C-B83A-551F-76E397DD2087}"/>
              </a:ext>
            </a:extLst>
          </p:cNvPr>
          <p:cNvSpPr/>
          <p:nvPr/>
        </p:nvSpPr>
        <p:spPr>
          <a:xfrm>
            <a:off x="876693" y="2724346"/>
            <a:ext cx="11239614" cy="1233637"/>
          </a:xfrm>
          <a:prstGeom prst="rect">
            <a:avLst/>
          </a:prstGeom>
          <a:solidFill>
            <a:srgbClr val="FECA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4000" b="1" dirty="0">
                <a:solidFill>
                  <a:schemeClr val="tx1">
                    <a:lumMod val="85000"/>
                    <a:lumOff val="15000"/>
                  </a:schemeClr>
                </a:solidFill>
              </a:rPr>
              <a:t>Teşekkürler</a:t>
            </a:r>
          </a:p>
        </p:txBody>
      </p:sp>
    </p:spTree>
    <p:extLst>
      <p:ext uri="{BB962C8B-B14F-4D97-AF65-F5344CB8AC3E}">
        <p14:creationId xmlns:p14="http://schemas.microsoft.com/office/powerpoint/2010/main" val="386729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A8F6136F-BA1A-2B57-BE74-26B30889F73F}"/>
              </a:ext>
            </a:extLst>
          </p:cNvPr>
          <p:cNvSpPr txBox="1">
            <a:spLocks/>
          </p:cNvSpPr>
          <p:nvPr/>
        </p:nvSpPr>
        <p:spPr>
          <a:xfrm>
            <a:off x="1413235" y="2306392"/>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Misyonumuz; Uzaktan Eğitim alanında ortaya çıkan ihtiyaçları ve gelişmeleri izleyerek uzaktan eğitim ile sunulan program ve dersler oluşturmak, bu alanda yeni projelerde atılım yapmak ve sunmak, bunların yanında rekabetçi, yenilikçi, araştırmalara açık bir birey olma yönünde öğrencilerimize sorunsuz bir eğitim ortamı hazırlamaktır.</a:t>
            </a:r>
            <a:endParaRPr lang="tr-TR" dirty="0"/>
          </a:p>
        </p:txBody>
      </p:sp>
      <p:sp>
        <p:nvSpPr>
          <p:cNvPr id="3" name="Başlık 2">
            <a:extLst>
              <a:ext uri="{FF2B5EF4-FFF2-40B4-BE49-F238E27FC236}">
                <a16:creationId xmlns:a16="http://schemas.microsoft.com/office/drawing/2014/main" id="{5876E1A7-9E13-0F6C-3215-C8ABE9527503}"/>
              </a:ext>
            </a:extLst>
          </p:cNvPr>
          <p:cNvSpPr txBox="1">
            <a:spLocks/>
          </p:cNvSpPr>
          <p:nvPr/>
        </p:nvSpPr>
        <p:spPr>
          <a:xfrm>
            <a:off x="575035" y="84589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solidFill>
                  <a:schemeClr val="bg2">
                    <a:lumMod val="75000"/>
                  </a:schemeClr>
                </a:solidFill>
                <a:effectLst>
                  <a:outerShdw blurRad="38100" dist="38100" dir="2700000" algn="tl">
                    <a:srgbClr val="000000">
                      <a:alpha val="43137"/>
                    </a:srgbClr>
                  </a:outerShdw>
                </a:effectLst>
              </a:rPr>
              <a:t>Misyon</a:t>
            </a:r>
            <a:endParaRPr lang="tr-TR" b="1"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215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1D048AE6-9C42-FAB5-4469-EDAEC88F65D4}"/>
              </a:ext>
            </a:extLst>
          </p:cNvPr>
          <p:cNvSpPr txBox="1">
            <a:spLocks/>
          </p:cNvSpPr>
          <p:nvPr/>
        </p:nvSpPr>
        <p:spPr>
          <a:xfrm>
            <a:off x="1441515" y="233467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Vizyonumuz; uzaktan eğitimde dünya standartlarına uygun ders içeriklerini sunan, rekabetçi ortam yaratan ve bu ortamda liderlik yapabilen, sunduğu eğitim hizmetinde son teknolojileri kullanan, sunulan ders içeriklerini dinamik bir yapıda hazırlayan bir uzaktan eğitim merkezi olmaktır.</a:t>
            </a:r>
            <a:endParaRPr lang="tr-TR" dirty="0"/>
          </a:p>
        </p:txBody>
      </p:sp>
      <p:sp>
        <p:nvSpPr>
          <p:cNvPr id="3" name="Başlık 2">
            <a:extLst>
              <a:ext uri="{FF2B5EF4-FFF2-40B4-BE49-F238E27FC236}">
                <a16:creationId xmlns:a16="http://schemas.microsoft.com/office/drawing/2014/main" id="{C08689C1-7B28-268A-B042-1DEA6DAA7AA2}"/>
              </a:ext>
            </a:extLst>
          </p:cNvPr>
          <p:cNvSpPr txBox="1">
            <a:spLocks/>
          </p:cNvSpPr>
          <p:nvPr/>
        </p:nvSpPr>
        <p:spPr>
          <a:xfrm>
            <a:off x="603315"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Vizyon</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907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0D734E26-21AC-C8D2-2DCB-78C8CCCE01FD}"/>
              </a:ext>
            </a:extLst>
          </p:cNvPr>
          <p:cNvSpPr txBox="1">
            <a:spLocks/>
          </p:cNvSpPr>
          <p:nvPr/>
        </p:nvSpPr>
        <p:spPr>
          <a:xfrm>
            <a:off x="1422662" y="2306392"/>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1200"/>
              </a:spcAft>
              <a:buFont typeface="Calibri" panose="020F0502020204030204" pitchFamily="34" charset="0"/>
              <a:buChar char="●"/>
            </a:pPr>
            <a:r>
              <a:rPr lang="tr-TR"/>
              <a:t>E-Öğrenme tabanlı sertifika, önlisans, lisans, lisansüstü ve yetişkin eğitimine yönelik uzaktan eğitim programları geliştirmek, uygulamak, değerlendirmek ve sevk-idaresini sağlamak,</a:t>
            </a:r>
          </a:p>
          <a:p>
            <a:pPr algn="just">
              <a:lnSpc>
                <a:spcPct val="150000"/>
              </a:lnSpc>
              <a:spcBef>
                <a:spcPts val="0"/>
              </a:spcBef>
              <a:buFont typeface="Calibri" panose="020F0502020204030204" pitchFamily="34" charset="0"/>
              <a:buChar char="●"/>
            </a:pPr>
            <a:r>
              <a:rPr lang="tr-TR"/>
              <a:t>Uzaktan öğretim faaliyetlerinin verimli ve etkin yürütülmesini sağlamak,</a:t>
            </a:r>
          </a:p>
          <a:p>
            <a:pPr algn="just">
              <a:lnSpc>
                <a:spcPct val="150000"/>
              </a:lnSpc>
              <a:buFont typeface="Calibri" panose="020F0502020204030204" pitchFamily="34" charset="0"/>
              <a:buChar char="●"/>
            </a:pPr>
            <a:r>
              <a:rPr lang="tr-TR"/>
              <a:t>Uzaktan öğretim ile ilgili araştırma – geliştirme ve uygulama çalışmaları yapmak,</a:t>
            </a:r>
            <a:endParaRPr lang="tr-TR" dirty="0"/>
          </a:p>
        </p:txBody>
      </p:sp>
      <p:sp>
        <p:nvSpPr>
          <p:cNvPr id="3" name="Başlık 2">
            <a:extLst>
              <a:ext uri="{FF2B5EF4-FFF2-40B4-BE49-F238E27FC236}">
                <a16:creationId xmlns:a16="http://schemas.microsoft.com/office/drawing/2014/main" id="{9FAB8545-3715-B9E3-2DB7-ED6E9CA13F3D}"/>
              </a:ext>
            </a:extLst>
          </p:cNvPr>
          <p:cNvSpPr txBox="1">
            <a:spLocks/>
          </p:cNvSpPr>
          <p:nvPr/>
        </p:nvSpPr>
        <p:spPr>
          <a:xfrm>
            <a:off x="584462" y="84589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Merkezin Amaçları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616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10976597-50B0-7407-F4CA-BE5319B975D9}"/>
              </a:ext>
            </a:extLst>
          </p:cNvPr>
          <p:cNvSpPr txBox="1">
            <a:spLocks/>
          </p:cNvSpPr>
          <p:nvPr/>
        </p:nvSpPr>
        <p:spPr>
          <a:xfrm>
            <a:off x="1441516" y="229696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Kamu, Özel ve Sivil Toplum Kurum ve Kuruluşlarının uzaktan eğitim ihtiyaç ve isteklerine yardımcı olmak amacıyla bu kurumların eğitim programlarını e-öğrenmeye uyarlayarak, uzaktan eğitim sistemlerinin geliştirilmesine katkıda bulunmak,</a:t>
            </a:r>
          </a:p>
          <a:p>
            <a:pPr algn="just">
              <a:lnSpc>
                <a:spcPct val="150000"/>
              </a:lnSpc>
              <a:spcAft>
                <a:spcPts val="1200"/>
              </a:spcAft>
              <a:buFont typeface="Calibri" panose="020F0502020204030204" pitchFamily="34" charset="0"/>
              <a:buChar char="●"/>
            </a:pPr>
            <a:r>
              <a:rPr lang="tr-TR"/>
              <a:t>Merkezin kazandığı teknik bilgi ve beceri birikimini diğer Yükseköğretim Kurum ve Kuruluşları ile paylaşmak,</a:t>
            </a:r>
          </a:p>
          <a:p>
            <a:pPr algn="just">
              <a:lnSpc>
                <a:spcPct val="150000"/>
              </a:lnSpc>
              <a:spcBef>
                <a:spcPts val="0"/>
              </a:spcBef>
              <a:buFont typeface="Calibri" panose="020F0502020204030204" pitchFamily="34" charset="0"/>
              <a:buChar char="●"/>
            </a:pPr>
            <a:r>
              <a:rPr lang="tr-TR"/>
              <a:t>Uzaktan öğretim teknolojilerini takip edip bunlardan yararlanmak.</a:t>
            </a:r>
            <a:endParaRPr lang="tr-TR" dirty="0"/>
          </a:p>
        </p:txBody>
      </p:sp>
      <p:sp>
        <p:nvSpPr>
          <p:cNvPr id="3" name="Başlık 2">
            <a:extLst>
              <a:ext uri="{FF2B5EF4-FFF2-40B4-BE49-F238E27FC236}">
                <a16:creationId xmlns:a16="http://schemas.microsoft.com/office/drawing/2014/main" id="{5C578D08-0275-BC0D-1682-E2A76E732041}"/>
              </a:ext>
            </a:extLst>
          </p:cNvPr>
          <p:cNvSpPr txBox="1">
            <a:spLocks/>
          </p:cNvSpPr>
          <p:nvPr/>
        </p:nvSpPr>
        <p:spPr>
          <a:xfrm>
            <a:off x="603316" y="8364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Merkezin Amaçları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682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C4BF08DD-21EC-8CD9-61AE-AE057C9B849D}"/>
              </a:ext>
            </a:extLst>
          </p:cNvPr>
          <p:cNvSpPr txBox="1">
            <a:spLocks/>
          </p:cNvSpPr>
          <p:nvPr/>
        </p:nvSpPr>
        <p:spPr>
          <a:xfrm>
            <a:off x="1422662" y="2353526"/>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Kalite politikaları ile birlikte, uzaktan öğretim faaliyetlerinde öncü merkezler arasında yer almak,</a:t>
            </a:r>
          </a:p>
          <a:p>
            <a:pPr algn="just">
              <a:lnSpc>
                <a:spcPct val="150000"/>
              </a:lnSpc>
              <a:buFont typeface="Calibri" panose="020F0502020204030204" pitchFamily="34" charset="0"/>
              <a:buChar char="●"/>
            </a:pPr>
            <a:r>
              <a:rPr lang="tr-TR"/>
              <a:t>Uzaktan öğretim lisansüstü program sayısını arttırmak ve daha çok öğrenciyi Üniversitemize kazandırmaktır.</a:t>
            </a:r>
            <a:endParaRPr lang="tr-TR" dirty="0"/>
          </a:p>
        </p:txBody>
      </p:sp>
      <p:sp>
        <p:nvSpPr>
          <p:cNvPr id="3" name="Başlık 2">
            <a:extLst>
              <a:ext uri="{FF2B5EF4-FFF2-40B4-BE49-F238E27FC236}">
                <a16:creationId xmlns:a16="http://schemas.microsoft.com/office/drawing/2014/main" id="{50AA57E2-3ED4-DDAC-9DDB-8C2716344C2E}"/>
              </a:ext>
            </a:extLst>
          </p:cNvPr>
          <p:cNvSpPr txBox="1">
            <a:spLocks/>
          </p:cNvSpPr>
          <p:nvPr/>
        </p:nvSpPr>
        <p:spPr>
          <a:xfrm>
            <a:off x="584462" y="893026"/>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Merkezin Hedefleri</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967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3" name="Başlık 2">
            <a:extLst>
              <a:ext uri="{FF2B5EF4-FFF2-40B4-BE49-F238E27FC236}">
                <a16:creationId xmlns:a16="http://schemas.microsoft.com/office/drawing/2014/main" id="{935F2B33-8B92-B6C2-DA38-2FCB9BA7BDA6}"/>
              </a:ext>
            </a:extLst>
          </p:cNvPr>
          <p:cNvSpPr txBox="1">
            <a:spLocks/>
          </p:cNvSpPr>
          <p:nvPr/>
        </p:nvSpPr>
        <p:spPr>
          <a:xfrm>
            <a:off x="697584" y="86474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Faaliyetler</a:t>
            </a:r>
            <a:endParaRPr lang="tr-TR" sz="4000" b="1" dirty="0">
              <a:effectLst>
                <a:outerShdw blurRad="38100" dist="38100" dir="2700000" algn="tl">
                  <a:srgbClr val="000000">
                    <a:alpha val="43137"/>
                  </a:srgbClr>
                </a:outerShdw>
              </a:effectLst>
            </a:endParaRPr>
          </a:p>
        </p:txBody>
      </p:sp>
      <p:sp>
        <p:nvSpPr>
          <p:cNvPr id="4" name="İçerik Yer Tutucusu 3">
            <a:extLst>
              <a:ext uri="{FF2B5EF4-FFF2-40B4-BE49-F238E27FC236}">
                <a16:creationId xmlns:a16="http://schemas.microsoft.com/office/drawing/2014/main" id="{9EADB2B9-9802-315D-40FE-95549585A4B3}"/>
              </a:ext>
            </a:extLst>
          </p:cNvPr>
          <p:cNvSpPr txBox="1">
            <a:spLocks/>
          </p:cNvSpPr>
          <p:nvPr/>
        </p:nvSpPr>
        <p:spPr>
          <a:xfrm>
            <a:off x="1309540" y="194817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Aft>
                <a:spcPts val="1200"/>
              </a:spcAft>
              <a:buFont typeface="Calibri" panose="020F0502020204030204" pitchFamily="34" charset="0"/>
              <a:buChar char="●"/>
            </a:pPr>
            <a:r>
              <a:rPr lang="tr-TR"/>
              <a:t>Üniversitemiz Lisansüstü Eğitim Enstitüsü bünyesindeki Uzaktan Öğretim Tezsiz Yüksek Lisans programlarının senkron ve asenkron derslerinin yürütülmesi ve ders materyallerinin hazırlanması,</a:t>
            </a:r>
          </a:p>
          <a:p>
            <a:pPr algn="just">
              <a:lnSpc>
                <a:spcPct val="125000"/>
              </a:lnSpc>
              <a:spcAft>
                <a:spcPts val="1200"/>
              </a:spcAft>
              <a:buFont typeface="Calibri" panose="020F0502020204030204" pitchFamily="34" charset="0"/>
              <a:buChar char="●"/>
            </a:pPr>
            <a:r>
              <a:rPr lang="tr-TR"/>
              <a:t>Üniversitemiz Lisansüstü Eğitim Enstitüsü bünyesindeki tez savunma sınavları ve tez izleme komiteleri toplantılarının video konferans sistemi ile gerçekleştirilmesi,</a:t>
            </a:r>
          </a:p>
          <a:p>
            <a:pPr algn="just">
              <a:lnSpc>
                <a:spcPct val="125000"/>
              </a:lnSpc>
              <a:buFont typeface="Calibri" panose="020F0502020204030204" pitchFamily="34" charset="0"/>
              <a:buChar char="●"/>
            </a:pPr>
            <a:r>
              <a:rPr lang="tr-TR"/>
              <a:t>Lisans ve yüksek lisans kapsamında açılacak yeni uzaktan öğretim programlarının başvuruları için gerekli hazırlıkların organize edilmesi, </a:t>
            </a:r>
            <a:endParaRPr lang="tr-TR" dirty="0"/>
          </a:p>
        </p:txBody>
      </p:sp>
    </p:spTree>
    <p:extLst>
      <p:ext uri="{BB962C8B-B14F-4D97-AF65-F5344CB8AC3E}">
        <p14:creationId xmlns:p14="http://schemas.microsoft.com/office/powerpoint/2010/main" val="852646966"/>
      </p:ext>
    </p:extLst>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231</TotalTime>
  <Words>1711</Words>
  <Application>Microsoft Office PowerPoint</Application>
  <PresentationFormat>Geniş ekran</PresentationFormat>
  <Paragraphs>329</Paragraphs>
  <Slides>32</Slides>
  <Notes>32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Poppins</vt:lpstr>
      <vt:lpstr>Times New Roman</vt:lpstr>
      <vt:lpstr>Arial</vt:lpstr>
      <vt:lpstr>Calibri</vt:lpstr>
      <vt:lpstr>Office Teması</vt:lpstr>
      <vt:lpstr>PowerPoint Sunusu</vt:lpstr>
      <vt:lpstr>UZAKTAN EĞİTİM ARAŞTIRMA ve UYGULAMA MERKEZİ</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PowerPoint Sunusu</vt:lpstr>
      <vt:lpstr> .  </vt:lpstr>
      <vt:lpstr> .  </vt:lpstr>
      <vt:lpstr> .  </vt:lpstr>
      <vt:lpstr> .  </vt:lpstr>
      <vt:lpstr> .  </vt:lpstr>
      <vt:lpstr> .  </vt:lpstr>
      <vt:lpstr> .  </vt:lpstr>
      <vt:lpstr> .  </vt:lpstr>
      <vt:lpstr> .  </vt:lpstr>
      <vt:lpstr> .  </vt:lpstr>
      <vt:lpstr> .  </vt:lpstr>
      <vt:lpstr> .  </vt:lpstr>
      <vt:lpstr>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Didem Hekimoglu Tunc</dc:creator>
  <cp:lastModifiedBy>Kadir Tunçer</cp:lastModifiedBy>
  <cp:revision>48</cp:revision>
  <dcterms:created xsi:type="dcterms:W3CDTF">2023-01-10T15:35:45Z</dcterms:created>
  <dcterms:modified xsi:type="dcterms:W3CDTF">2025-01-27T07:49:24Z</dcterms:modified>
</cp:coreProperties>
</file>