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heme/themeOverride1.xml" ContentType="application/vnd.openxmlformats-officedocument.themeOverride+xml"/>
  <Override PartName="/ppt/notesSlides/notesSlide24.xml" ContentType="application/vnd.openxmlformats-officedocument.presentationml.notesSlide+xml"/>
  <Override PartName="/ppt/theme/themeOverride2.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heme/themeOverride3.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bookmarkIdSeed="3">
  <p:sldMasterIdLst>
    <p:sldMasterId id="2147483648" r:id="rId1"/>
  </p:sldMasterIdLst>
  <p:notesMasterIdLst>
    <p:notesMasterId r:id="rId34"/>
  </p:notesMasterIdLst>
  <p:sldIdLst>
    <p:sldId id="256" r:id="rId2"/>
    <p:sldId id="257" r:id="rId3"/>
    <p:sldId id="258" r:id="rId4"/>
    <p:sldId id="260" r:id="rId5"/>
    <p:sldId id="261" r:id="rId6"/>
    <p:sldId id="262" r:id="rId7"/>
    <p:sldId id="263" r:id="rId8"/>
    <p:sldId id="264" r:id="rId9"/>
    <p:sldId id="287" r:id="rId10"/>
    <p:sldId id="265" r:id="rId11"/>
    <p:sldId id="266" r:id="rId12"/>
    <p:sldId id="267" r:id="rId13"/>
    <p:sldId id="268" r:id="rId14"/>
    <p:sldId id="269" r:id="rId15"/>
    <p:sldId id="270" r:id="rId16"/>
    <p:sldId id="271" r:id="rId17"/>
    <p:sldId id="293" r:id="rId18"/>
    <p:sldId id="294" r:id="rId19"/>
    <p:sldId id="274" r:id="rId20"/>
    <p:sldId id="275" r:id="rId21"/>
    <p:sldId id="278" r:id="rId22"/>
    <p:sldId id="279" r:id="rId23"/>
    <p:sldId id="282" r:id="rId24"/>
    <p:sldId id="295" r:id="rId25"/>
    <p:sldId id="290" r:id="rId26"/>
    <p:sldId id="283" r:id="rId27"/>
    <p:sldId id="291" r:id="rId28"/>
    <p:sldId id="292" r:id="rId29"/>
    <p:sldId id="288" r:id="rId30"/>
    <p:sldId id="284" r:id="rId31"/>
    <p:sldId id="285" r:id="rId32"/>
    <p:sldId id="286" r:id="rId33"/>
  </p:sldIdLst>
  <p:sldSz cx="12192000" cy="6858000"/>
  <p:notesSz cx="6858000" cy="9144000"/>
  <p:embeddedFontLst>
    <p:embeddedFont>
      <p:font typeface="Poppins" panose="00000500000000000000" pitchFamily="2" charset="-94"/>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4" roundtripDataSignature="AMtx7mi1PkmCMAZeBFLN4SW8tUk0zYS2P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4660"/>
  </p:normalViewPr>
  <p:slideViewPr>
    <p:cSldViewPr snapToGrid="0">
      <p:cViewPr varScale="1">
        <p:scale>
          <a:sx n="79" d="100"/>
          <a:sy n="79" d="100"/>
        </p:scale>
        <p:origin x="85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6542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9696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1341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1285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4888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5312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4735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1415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258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1415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2583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92537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89109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35235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13716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13716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40137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a:extLst>
            <a:ext uri="{FF2B5EF4-FFF2-40B4-BE49-F238E27FC236}">
              <a16:creationId xmlns:a16="http://schemas.microsoft.com/office/drawing/2014/main" id="{E79AA11A-B795-6578-350F-1895C7E883B4}"/>
            </a:ext>
          </a:extLst>
        </p:cNvPr>
        <p:cNvGrpSpPr/>
        <p:nvPr/>
      </p:nvGrpSpPr>
      <p:grpSpPr>
        <a:xfrm>
          <a:off x="0" y="0"/>
          <a:ext cx="0" cy="0"/>
          <a:chOff x="0" y="0"/>
          <a:chExt cx="0" cy="0"/>
        </a:xfrm>
      </p:grpSpPr>
      <p:sp>
        <p:nvSpPr>
          <p:cNvPr id="91" name="Google Shape;91;p3:notes">
            <a:extLst>
              <a:ext uri="{FF2B5EF4-FFF2-40B4-BE49-F238E27FC236}">
                <a16:creationId xmlns:a16="http://schemas.microsoft.com/office/drawing/2014/main" id="{924D6D47-E296-5DDD-39E8-6050060C3D3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a:extLst>
              <a:ext uri="{FF2B5EF4-FFF2-40B4-BE49-F238E27FC236}">
                <a16:creationId xmlns:a16="http://schemas.microsoft.com/office/drawing/2014/main" id="{A58F2200-6DE9-FF93-FF63-F3E58F4D665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24152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a:extLst>
            <a:ext uri="{FF2B5EF4-FFF2-40B4-BE49-F238E27FC236}">
              <a16:creationId xmlns:a16="http://schemas.microsoft.com/office/drawing/2014/main" id="{BE2C4980-C3E7-481C-8464-5565716AC6E2}"/>
            </a:ext>
          </a:extLst>
        </p:cNvPr>
        <p:cNvGrpSpPr/>
        <p:nvPr/>
      </p:nvGrpSpPr>
      <p:grpSpPr>
        <a:xfrm>
          <a:off x="0" y="0"/>
          <a:ext cx="0" cy="0"/>
          <a:chOff x="0" y="0"/>
          <a:chExt cx="0" cy="0"/>
        </a:xfrm>
      </p:grpSpPr>
      <p:sp>
        <p:nvSpPr>
          <p:cNvPr id="91" name="Google Shape;91;p3:notes">
            <a:extLst>
              <a:ext uri="{FF2B5EF4-FFF2-40B4-BE49-F238E27FC236}">
                <a16:creationId xmlns:a16="http://schemas.microsoft.com/office/drawing/2014/main" id="{A835E3CD-1F1C-97AF-1AB6-9C5C18339FB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a:extLst>
              <a:ext uri="{FF2B5EF4-FFF2-40B4-BE49-F238E27FC236}">
                <a16:creationId xmlns:a16="http://schemas.microsoft.com/office/drawing/2014/main" id="{C4ABE7B6-2C66-FC4C-7E7E-2DF5D952DF0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59028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19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14964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97041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268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9200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2652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5258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0967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7161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7886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oş" type="blank">
  <p:cSld name="BLANK">
    <p:spTree>
      <p:nvGrpSpPr>
        <p:cNvPr id="1" name="Shape 11"/>
        <p:cNvGrpSpPr/>
        <p:nvPr/>
      </p:nvGrpSpPr>
      <p:grpSpPr>
        <a:xfrm>
          <a:off x="0" y="0"/>
          <a:ext cx="0" cy="0"/>
          <a:chOff x="0" y="0"/>
          <a:chExt cx="0" cy="0"/>
        </a:xfrm>
      </p:grpSpPr>
      <p:sp>
        <p:nvSpPr>
          <p:cNvPr id="12" name="Google Shape;1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şlık ve Dikey Metin" type="vertTx">
  <p:cSld name="VERTICAL_TEXT">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key Başlık ve Metin" type="vertTitleAndTx">
  <p:cSld name="VERTICAL_TITLE_AND_VERTICAL_TEXT">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şlık Slaydı" type="title">
  <p:cSld name="TITLE">
    <p:spTree>
      <p:nvGrpSpPr>
        <p:cNvPr id="1" name="Shape 15"/>
        <p:cNvGrpSpPr/>
        <p:nvPr/>
      </p:nvGrpSpPr>
      <p:grpSpPr>
        <a:xfrm>
          <a:off x="0" y="0"/>
          <a:ext cx="0" cy="0"/>
          <a:chOff x="0" y="0"/>
          <a:chExt cx="0" cy="0"/>
        </a:xfrm>
      </p:grpSpPr>
      <p:sp>
        <p:nvSpPr>
          <p:cNvPr id="16" name="Google Shape;16;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şlık ve İçerik" type="obj">
  <p:cSld name="OBJECT">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ölüm Üstbilgisi" type="secHead">
  <p:cSld name="SECTION_HEADER">
    <p:spTree>
      <p:nvGrpSpPr>
        <p:cNvPr id="1" name="Shape 27"/>
        <p:cNvGrpSpPr/>
        <p:nvPr/>
      </p:nvGrpSpPr>
      <p:grpSpPr>
        <a:xfrm>
          <a:off x="0" y="0"/>
          <a:ext cx="0" cy="0"/>
          <a:chOff x="0" y="0"/>
          <a:chExt cx="0" cy="0"/>
        </a:xfrm>
      </p:grpSpPr>
      <p:sp>
        <p:nvSpPr>
          <p:cNvPr id="28" name="Google Shape;28;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ki İçerik" type="twoObj">
  <p:cSld name="TWO_OBJECTS">
    <p:spTree>
      <p:nvGrpSpPr>
        <p:cNvPr id="1" name="Shape 33"/>
        <p:cNvGrpSpPr/>
        <p:nvPr/>
      </p:nvGrpSpPr>
      <p:grpSpPr>
        <a:xfrm>
          <a:off x="0" y="0"/>
          <a:ext cx="0" cy="0"/>
          <a:chOff x="0" y="0"/>
          <a:chExt cx="0" cy="0"/>
        </a:xfrm>
      </p:grpSpPr>
      <p:sp>
        <p:nvSpPr>
          <p:cNvPr id="34" name="Google Shape;34;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arşılaştırma" type="twoTxTwoObj">
  <p:cSld name="TWO_OBJECTS_WITH_TEXT">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Yalnızca Başlık" type="titleOnly">
  <p:cSld name="TITLE_ONLY">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şlıklı İçerik" type="objTx">
  <p:cSld name="OBJECT_WITH_CAPTION_TEXT">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şlıklı Resim" type="picTx">
  <p:cSld name="PICTURE_WITH_CAPTION_TEXT">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4"/>
          <p:cNvSpPr>
            <a:spLocks noGrp="1"/>
          </p:cNvSpPr>
          <p:nvPr>
            <p:ph type="pic" idx="2"/>
          </p:nvPr>
        </p:nvSpPr>
        <p:spPr>
          <a:xfrm>
            <a:off x="5183188" y="987425"/>
            <a:ext cx="6172200" cy="4873625"/>
          </a:xfrm>
          <a:prstGeom prst="rect">
            <a:avLst/>
          </a:prstGeom>
          <a:noFill/>
          <a:ln>
            <a:noFill/>
          </a:ln>
        </p:spPr>
      </p:sp>
      <p:sp>
        <p:nvSpPr>
          <p:cNvPr id="64" name="Google Shape;64;p1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3.jp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3.jpg"/></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7CCF9D0F-29E8-B7AF-C8C3-D8E741D1EA74}"/>
              </a:ext>
            </a:extLst>
          </p:cNvPr>
          <p:cNvSpPr txBox="1">
            <a:spLocks/>
          </p:cNvSpPr>
          <p:nvPr/>
        </p:nvSpPr>
        <p:spPr>
          <a:xfrm>
            <a:off x="1535784" y="2325245"/>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50000"/>
              </a:lnSpc>
              <a:spcAft>
                <a:spcPts val="600"/>
              </a:spcAft>
              <a:buFont typeface="Calibri" panose="020F0502020204030204" pitchFamily="34" charset="0"/>
              <a:buChar char="●"/>
            </a:pPr>
            <a:r>
              <a:rPr lang="tr-TR" dirty="0"/>
              <a:t>Çevrimiçi olarak gerçekleştirilecek seminerler ve toplantılar için altyapı oluşturulması,</a:t>
            </a:r>
          </a:p>
          <a:p>
            <a:pPr algn="just">
              <a:lnSpc>
                <a:spcPct val="150000"/>
              </a:lnSpc>
              <a:spcAft>
                <a:spcPts val="600"/>
              </a:spcAft>
              <a:buFont typeface="Calibri" panose="020F0502020204030204" pitchFamily="34" charset="0"/>
              <a:buChar char="●"/>
            </a:pPr>
            <a:r>
              <a:rPr lang="tr-TR" dirty="0"/>
              <a:t>Uzaktan eğitim ile ilgili öğrencilere ve öğretim elemanlarına yönelik bilgilendirici materyaller hazırlanması, </a:t>
            </a:r>
          </a:p>
          <a:p>
            <a:pPr algn="just">
              <a:lnSpc>
                <a:spcPct val="150000"/>
              </a:lnSpc>
              <a:spcAft>
                <a:spcPts val="600"/>
              </a:spcAft>
              <a:buFont typeface="Calibri" panose="020F0502020204030204" pitchFamily="34" charset="0"/>
              <a:buChar char="●"/>
            </a:pPr>
            <a:endParaRPr lang="tr-TR" dirty="0"/>
          </a:p>
        </p:txBody>
      </p:sp>
      <p:sp>
        <p:nvSpPr>
          <p:cNvPr id="3" name="Başlık 2">
            <a:extLst>
              <a:ext uri="{FF2B5EF4-FFF2-40B4-BE49-F238E27FC236}">
                <a16:creationId xmlns:a16="http://schemas.microsoft.com/office/drawing/2014/main" id="{935F2B33-8B92-B6C2-DA38-2FCB9BA7BDA6}"/>
              </a:ext>
            </a:extLst>
          </p:cNvPr>
          <p:cNvSpPr txBox="1">
            <a:spLocks/>
          </p:cNvSpPr>
          <p:nvPr/>
        </p:nvSpPr>
        <p:spPr>
          <a:xfrm>
            <a:off x="697584" y="864745"/>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dirty="0">
                <a:effectLst>
                  <a:outerShdw blurRad="38100" dist="38100" dir="2700000" algn="tl">
                    <a:srgbClr val="000000">
                      <a:alpha val="43137"/>
                    </a:srgbClr>
                  </a:outerShdw>
                </a:effectLst>
              </a:rPr>
              <a:t>Faaliyetler</a:t>
            </a:r>
            <a:endParaRPr lang="tr-TR"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55941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0BD59364-9A18-0F33-1EE5-756040937118}"/>
              </a:ext>
            </a:extLst>
          </p:cNvPr>
          <p:cNvSpPr txBox="1">
            <a:spLocks/>
          </p:cNvSpPr>
          <p:nvPr/>
        </p:nvSpPr>
        <p:spPr>
          <a:xfrm>
            <a:off x="1422662" y="2287539"/>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50000"/>
              </a:lnSpc>
              <a:spcAft>
                <a:spcPts val="600"/>
              </a:spcAft>
              <a:buFont typeface="Calibri" panose="020F0502020204030204" pitchFamily="34" charset="0"/>
              <a:buChar char="●"/>
            </a:pPr>
            <a:r>
              <a:rPr lang="tr-TR" dirty="0"/>
              <a:t>Çevrimiçi olarak gerçekleştirilecek </a:t>
            </a:r>
            <a:r>
              <a:rPr lang="tr-TR" dirty="0" err="1"/>
              <a:t>hizmetiçi</a:t>
            </a:r>
            <a:r>
              <a:rPr lang="tr-TR" dirty="0"/>
              <a:t> eğitimler için altyapı oluşturulması,</a:t>
            </a:r>
          </a:p>
          <a:p>
            <a:pPr algn="just">
              <a:lnSpc>
                <a:spcPct val="150000"/>
              </a:lnSpc>
              <a:spcAft>
                <a:spcPts val="600"/>
              </a:spcAft>
              <a:buFont typeface="Calibri" panose="020F0502020204030204" pitchFamily="34" charset="0"/>
              <a:buChar char="●"/>
            </a:pPr>
            <a:r>
              <a:rPr lang="tr-TR" dirty="0"/>
              <a:t>Üniversitemiz öğretim elemanlarına içerik geliştirme konusunda eğitimler verilmesi.</a:t>
            </a:r>
          </a:p>
        </p:txBody>
      </p:sp>
      <p:sp>
        <p:nvSpPr>
          <p:cNvPr id="4" name="Başlık 2">
            <a:extLst>
              <a:ext uri="{FF2B5EF4-FFF2-40B4-BE49-F238E27FC236}">
                <a16:creationId xmlns:a16="http://schemas.microsoft.com/office/drawing/2014/main" id="{9644EB92-FA69-8522-C6B0-008E2FCF7B5A}"/>
              </a:ext>
            </a:extLst>
          </p:cNvPr>
          <p:cNvSpPr txBox="1">
            <a:spLocks/>
          </p:cNvSpPr>
          <p:nvPr/>
        </p:nvSpPr>
        <p:spPr>
          <a:xfrm>
            <a:off x="697584" y="864745"/>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dirty="0">
                <a:effectLst>
                  <a:outerShdw blurRad="38100" dist="38100" dir="2700000" algn="tl">
                    <a:srgbClr val="000000">
                      <a:alpha val="43137"/>
                    </a:srgbClr>
                  </a:outerShdw>
                </a:effectLst>
              </a:rPr>
              <a:t>Faaliyetler</a:t>
            </a:r>
            <a:endParaRPr lang="tr-TR"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75359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grpSp>
        <p:nvGrpSpPr>
          <p:cNvPr id="2" name="Grup 1">
            <a:extLst>
              <a:ext uri="{FF2B5EF4-FFF2-40B4-BE49-F238E27FC236}">
                <a16:creationId xmlns:a16="http://schemas.microsoft.com/office/drawing/2014/main" id="{8355BF51-57DB-929C-943F-74C70C29EF55}"/>
              </a:ext>
            </a:extLst>
          </p:cNvPr>
          <p:cNvGrpSpPr/>
          <p:nvPr/>
        </p:nvGrpSpPr>
        <p:grpSpPr>
          <a:xfrm>
            <a:off x="980388" y="2271859"/>
            <a:ext cx="10805981" cy="1629563"/>
            <a:chOff x="-173697" y="3705726"/>
            <a:chExt cx="12213297" cy="1032825"/>
          </a:xfrm>
        </p:grpSpPr>
        <p:sp>
          <p:nvSpPr>
            <p:cNvPr id="3" name="Dikdörtgen 2">
              <a:extLst>
                <a:ext uri="{FF2B5EF4-FFF2-40B4-BE49-F238E27FC236}">
                  <a16:creationId xmlns:a16="http://schemas.microsoft.com/office/drawing/2014/main" id="{2515E7A3-8253-8216-EFB4-33CE37A03071}"/>
                </a:ext>
              </a:extLst>
            </p:cNvPr>
            <p:cNvSpPr/>
            <p:nvPr/>
          </p:nvSpPr>
          <p:spPr>
            <a:xfrm>
              <a:off x="-152400" y="3828579"/>
              <a:ext cx="12192000" cy="909972"/>
            </a:xfrm>
            <a:prstGeom prst="rect">
              <a:avLst/>
            </a:prstGeom>
            <a:solidFill>
              <a:srgbClr val="FECA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rtl="0">
                <a:spcBef>
                  <a:spcPts val="0"/>
                </a:spcBef>
                <a:spcAft>
                  <a:spcPts val="0"/>
                </a:spcAft>
                <a:buNone/>
              </a:pPr>
              <a:r>
                <a:rPr lang="tr-TR" sz="4000" b="1" dirty="0">
                  <a:solidFill>
                    <a:schemeClr val="tx1">
                      <a:lumMod val="75000"/>
                      <a:lumOff val="25000"/>
                    </a:schemeClr>
                  </a:solidFill>
                  <a:latin typeface="Calibri"/>
                  <a:ea typeface="Calibri"/>
                  <a:cs typeface="Calibri"/>
                  <a:sym typeface="Calibri"/>
                </a:rPr>
                <a:t>2024 Faaliyetleri</a:t>
              </a:r>
              <a:endParaRPr lang="tr-TR" sz="4000" b="1" i="0" u="none" strike="noStrike" cap="none" dirty="0">
                <a:solidFill>
                  <a:schemeClr val="tx1">
                    <a:lumMod val="75000"/>
                    <a:lumOff val="25000"/>
                  </a:schemeClr>
                </a:solidFill>
                <a:latin typeface="Calibri"/>
                <a:ea typeface="Calibri"/>
                <a:cs typeface="Calibri"/>
                <a:sym typeface="Calibri"/>
              </a:endParaRPr>
            </a:p>
          </p:txBody>
        </p:sp>
        <p:sp>
          <p:nvSpPr>
            <p:cNvPr id="4" name="Dikdörtgen 6">
              <a:extLst>
                <a:ext uri="{FF2B5EF4-FFF2-40B4-BE49-F238E27FC236}">
                  <a16:creationId xmlns:a16="http://schemas.microsoft.com/office/drawing/2014/main" id="{7A19A61A-8F01-19B6-FEC3-E04BDD37B72B}"/>
                </a:ext>
              </a:extLst>
            </p:cNvPr>
            <p:cNvSpPr/>
            <p:nvPr/>
          </p:nvSpPr>
          <p:spPr>
            <a:xfrm>
              <a:off x="-173697" y="3705726"/>
              <a:ext cx="173697" cy="122853"/>
            </a:xfrm>
            <a:custGeom>
              <a:avLst/>
              <a:gdLst>
                <a:gd name="connsiteX0" fmla="*/ 0 w 902368"/>
                <a:gd name="connsiteY0" fmla="*/ 0 h 786063"/>
                <a:gd name="connsiteX1" fmla="*/ 902368 w 902368"/>
                <a:gd name="connsiteY1" fmla="*/ 0 h 786063"/>
                <a:gd name="connsiteX2" fmla="*/ 902368 w 902368"/>
                <a:gd name="connsiteY2" fmla="*/ 786063 h 786063"/>
                <a:gd name="connsiteX3" fmla="*/ 0 w 902368"/>
                <a:gd name="connsiteY3" fmla="*/ 786063 h 786063"/>
                <a:gd name="connsiteX4" fmla="*/ 0 w 902368"/>
                <a:gd name="connsiteY4" fmla="*/ 0 h 786063"/>
                <a:gd name="connsiteX0" fmla="*/ 505326 w 902368"/>
                <a:gd name="connsiteY0" fmla="*/ 324853 h 786063"/>
                <a:gd name="connsiteX1" fmla="*/ 902368 w 902368"/>
                <a:gd name="connsiteY1" fmla="*/ 0 h 786063"/>
                <a:gd name="connsiteX2" fmla="*/ 902368 w 902368"/>
                <a:gd name="connsiteY2" fmla="*/ 786063 h 786063"/>
                <a:gd name="connsiteX3" fmla="*/ 0 w 902368"/>
                <a:gd name="connsiteY3" fmla="*/ 786063 h 786063"/>
                <a:gd name="connsiteX4" fmla="*/ 505326 w 902368"/>
                <a:gd name="connsiteY4" fmla="*/ 324853 h 786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368" h="786063">
                  <a:moveTo>
                    <a:pt x="505326" y="324853"/>
                  </a:moveTo>
                  <a:lnTo>
                    <a:pt x="902368" y="0"/>
                  </a:lnTo>
                  <a:lnTo>
                    <a:pt x="902368" y="786063"/>
                  </a:lnTo>
                  <a:lnTo>
                    <a:pt x="0" y="786063"/>
                  </a:lnTo>
                  <a:lnTo>
                    <a:pt x="505326" y="324853"/>
                  </a:lnTo>
                  <a:close/>
                </a:path>
              </a:pathLst>
            </a:custGeom>
            <a:solidFill>
              <a:srgbClr val="FEC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extLst>
      <p:ext uri="{BB962C8B-B14F-4D97-AF65-F5344CB8AC3E}">
        <p14:creationId xmlns:p14="http://schemas.microsoft.com/office/powerpoint/2010/main" val="1312522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DBB4A226-51C4-97C2-B1F1-B2AE50AAC074}"/>
              </a:ext>
            </a:extLst>
          </p:cNvPr>
          <p:cNvSpPr txBox="1">
            <a:spLocks/>
          </p:cNvSpPr>
          <p:nvPr/>
        </p:nvSpPr>
        <p:spPr>
          <a:xfrm>
            <a:off x="1413235" y="2183843"/>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50000"/>
              </a:lnSpc>
              <a:spcAft>
                <a:spcPts val="600"/>
              </a:spcAft>
              <a:buFont typeface="Calibri" panose="020F0502020204030204" pitchFamily="34" charset="0"/>
              <a:buChar char="●"/>
            </a:pPr>
            <a:r>
              <a:rPr lang="tr-TR" dirty="0"/>
              <a:t>Üniversitemiz Lisansüstü Eğitim Enstitüsü bünyesinde yer alan Uzaktan Öğretim Tezsiz Yüksek Lisans Programları (UÖTYLP) sayısı </a:t>
            </a:r>
            <a:r>
              <a:rPr lang="tr-TR" b="1" dirty="0"/>
              <a:t>Aralık 2024 </a:t>
            </a:r>
            <a:r>
              <a:rPr lang="tr-TR" dirty="0"/>
              <a:t>tarihi itibariyle </a:t>
            </a:r>
            <a:r>
              <a:rPr lang="tr-TR" b="1" dirty="0"/>
              <a:t>13</a:t>
            </a:r>
            <a:r>
              <a:rPr lang="tr-TR" dirty="0"/>
              <a:t>’dür. Bu programlar, merkezimiz tarafından yönetilen Öğrenme Yönetim Sistemi (</a:t>
            </a:r>
            <a:r>
              <a:rPr lang="tr-TR" b="1" dirty="0"/>
              <a:t>COMU </a:t>
            </a:r>
            <a:r>
              <a:rPr lang="tr-TR" b="1" dirty="0" err="1"/>
              <a:t>Edubiz</a:t>
            </a:r>
            <a:r>
              <a:rPr lang="tr-TR" b="1" dirty="0"/>
              <a:t> - https://comu.edubiz.com.tr</a:t>
            </a:r>
            <a:r>
              <a:rPr lang="tr-TR" dirty="0"/>
              <a:t>) üzerinden öğretimlerini sürdürmektedir. </a:t>
            </a:r>
          </a:p>
          <a:p>
            <a:pPr algn="just">
              <a:lnSpc>
                <a:spcPct val="150000"/>
              </a:lnSpc>
              <a:spcAft>
                <a:spcPts val="600"/>
              </a:spcAft>
              <a:buFont typeface="Calibri" panose="020F0502020204030204" pitchFamily="34" charset="0"/>
              <a:buChar char="●"/>
            </a:pPr>
            <a:r>
              <a:rPr lang="tr-TR" dirty="0"/>
              <a:t>Merkezimiz bu programların açılması için hazırlıkların yapılmasından başlayarak, tüm öğretim süreçlerinin yürütülmesini koordine etmektedir.  </a:t>
            </a:r>
          </a:p>
        </p:txBody>
      </p:sp>
      <p:sp>
        <p:nvSpPr>
          <p:cNvPr id="3" name="Başlık 2">
            <a:extLst>
              <a:ext uri="{FF2B5EF4-FFF2-40B4-BE49-F238E27FC236}">
                <a16:creationId xmlns:a16="http://schemas.microsoft.com/office/drawing/2014/main" id="{C9D270BD-F142-2B25-8A22-E323F5DB84F0}"/>
              </a:ext>
            </a:extLst>
          </p:cNvPr>
          <p:cNvSpPr txBox="1">
            <a:spLocks/>
          </p:cNvSpPr>
          <p:nvPr/>
        </p:nvSpPr>
        <p:spPr>
          <a:xfrm>
            <a:off x="584462" y="751624"/>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a:effectLst>
                  <a:outerShdw blurRad="38100" dist="38100" dir="2700000" algn="tl">
                    <a:srgbClr val="000000">
                      <a:alpha val="43137"/>
                    </a:srgbClr>
                  </a:outerShdw>
                </a:effectLst>
              </a:rPr>
              <a:t>a. Uzaktan Öğretim Tezsiz Yüksek Lisans Programları</a:t>
            </a:r>
            <a:endParaRPr lang="tr-TR"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2327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43FCB033-1EFF-699C-23CD-C670A5BB5995}"/>
              </a:ext>
            </a:extLst>
          </p:cNvPr>
          <p:cNvSpPr txBox="1">
            <a:spLocks/>
          </p:cNvSpPr>
          <p:nvPr/>
        </p:nvSpPr>
        <p:spPr>
          <a:xfrm>
            <a:off x="1432088" y="2212123"/>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14000"/>
              </a:lnSpc>
              <a:spcBef>
                <a:spcPts val="600"/>
              </a:spcBef>
              <a:spcAft>
                <a:spcPts val="600"/>
              </a:spcAft>
              <a:buFont typeface="Calibri" panose="020F0502020204030204" pitchFamily="34" charset="0"/>
              <a:buChar char="●"/>
            </a:pPr>
            <a:r>
              <a:rPr lang="tr-TR" dirty="0"/>
              <a:t>Bu programların; öğrencilerinin dönem içerisindeki sisteme kaydedilmesi, canlı ders sınıflarının ve bağlantılarının oluşturulması, öğrencilerin ders bazında atama işlemlerinin yapılması, kaydedilen canlı ders bağlantılarının öğrenciler ile paylaşılması, çevrimiçi yapılacak ölçme değerlendirme uygulamalarının oluşturulması - değerlendirilmesi, başarı notlarının ilan edilmesi, öğrencilerin sistem ile ilgili sorunlarının çözümü ve ilgili konular hakkındaki bilgilendirilmelerin gerçekleştirilmesi yine merkezimiz tarafından sağlanmaktadır.</a:t>
            </a:r>
          </a:p>
          <a:p>
            <a:pPr algn="just">
              <a:lnSpc>
                <a:spcPct val="114000"/>
              </a:lnSpc>
              <a:spcBef>
                <a:spcPts val="600"/>
              </a:spcBef>
              <a:spcAft>
                <a:spcPts val="600"/>
              </a:spcAft>
              <a:buFont typeface="Calibri" panose="020F0502020204030204" pitchFamily="34" charset="0"/>
              <a:buChar char="●"/>
            </a:pPr>
            <a:r>
              <a:rPr lang="tr-TR" dirty="0"/>
              <a:t>Merkezimiz tüm bu faaliyetlerini </a:t>
            </a:r>
            <a:r>
              <a:rPr lang="tr-TR" b="1" dirty="0"/>
              <a:t>COMU </a:t>
            </a:r>
            <a:r>
              <a:rPr lang="tr-TR" b="1" dirty="0" err="1"/>
              <a:t>Edubiz</a:t>
            </a:r>
            <a:r>
              <a:rPr lang="tr-TR" b="1" dirty="0"/>
              <a:t> </a:t>
            </a:r>
            <a:r>
              <a:rPr lang="tr-TR" dirty="0"/>
              <a:t>E-Öğrenme Portalı, </a:t>
            </a:r>
            <a:r>
              <a:rPr lang="tr-TR" dirty="0" err="1"/>
              <a:t>Suit</a:t>
            </a:r>
            <a:r>
              <a:rPr lang="tr-TR" dirty="0"/>
              <a:t> Conference ve ÜBYS üzerinden gerçekleştirmektedir.</a:t>
            </a:r>
          </a:p>
          <a:p>
            <a:pPr marL="0" indent="0" algn="just">
              <a:lnSpc>
                <a:spcPct val="100000"/>
              </a:lnSpc>
              <a:spcBef>
                <a:spcPts val="600"/>
              </a:spcBef>
              <a:spcAft>
                <a:spcPts val="600"/>
              </a:spcAft>
            </a:pPr>
            <a:endParaRPr lang="tr-TR" dirty="0"/>
          </a:p>
        </p:txBody>
      </p:sp>
      <p:sp>
        <p:nvSpPr>
          <p:cNvPr id="3" name="Başlık 2">
            <a:extLst>
              <a:ext uri="{FF2B5EF4-FFF2-40B4-BE49-F238E27FC236}">
                <a16:creationId xmlns:a16="http://schemas.microsoft.com/office/drawing/2014/main" id="{3AF792D2-777E-13D2-2E9C-14A7642B6A02}"/>
              </a:ext>
            </a:extLst>
          </p:cNvPr>
          <p:cNvSpPr txBox="1">
            <a:spLocks/>
          </p:cNvSpPr>
          <p:nvPr/>
        </p:nvSpPr>
        <p:spPr>
          <a:xfrm>
            <a:off x="593888" y="751623"/>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dirty="0">
                <a:effectLst>
                  <a:outerShdw blurRad="38100" dist="38100" dir="2700000" algn="tl">
                    <a:srgbClr val="000000">
                      <a:alpha val="43137"/>
                    </a:srgbClr>
                  </a:outerShdw>
                </a:effectLst>
              </a:rPr>
              <a:t>a. Uzaktan Öğretim Tezsiz Yüksek Lisans Programları</a:t>
            </a:r>
            <a:endParaRPr lang="tr-TR"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22353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49BDC65A-FDF9-6AC1-99E1-8FF997DC36C1}"/>
              </a:ext>
            </a:extLst>
          </p:cNvPr>
          <p:cNvSpPr txBox="1">
            <a:spLocks/>
          </p:cNvSpPr>
          <p:nvPr/>
        </p:nvSpPr>
        <p:spPr>
          <a:xfrm>
            <a:off x="1422662" y="2268685"/>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50000"/>
              </a:lnSpc>
              <a:spcBef>
                <a:spcPts val="600"/>
              </a:spcBef>
              <a:spcAft>
                <a:spcPts val="600"/>
              </a:spcAft>
              <a:buFont typeface="Calibri" panose="020F0502020204030204" pitchFamily="34" charset="0"/>
              <a:buChar char="●"/>
            </a:pPr>
            <a:r>
              <a:rPr lang="tr-TR" b="1" u="sng" dirty="0"/>
              <a:t>2024 yılı genelinde</a:t>
            </a:r>
            <a:r>
              <a:rPr lang="tr-TR" dirty="0"/>
              <a:t>, merkezimiz koordinatörlüğünde uzaktan öğretim tezsiz yüksek lisans programlarında kayıtlı öğrenci sayısı </a:t>
            </a:r>
            <a:r>
              <a:rPr lang="tr-TR" b="1" dirty="0">
                <a:solidFill>
                  <a:srgbClr val="C00000"/>
                </a:solidFill>
              </a:rPr>
              <a:t>1.114’dür.</a:t>
            </a:r>
            <a:endParaRPr lang="tr-TR" dirty="0"/>
          </a:p>
          <a:p>
            <a:pPr algn="just">
              <a:lnSpc>
                <a:spcPct val="150000"/>
              </a:lnSpc>
              <a:spcBef>
                <a:spcPts val="600"/>
              </a:spcBef>
              <a:spcAft>
                <a:spcPts val="600"/>
              </a:spcAft>
              <a:buFont typeface="Calibri" panose="020F0502020204030204" pitchFamily="34" charset="0"/>
              <a:buChar char="●"/>
            </a:pPr>
            <a:r>
              <a:rPr lang="tr-TR" dirty="0"/>
              <a:t>Aynı şekilde </a:t>
            </a:r>
            <a:r>
              <a:rPr lang="tr-TR" b="1" u="sng" dirty="0"/>
              <a:t>2024 yılı genelinde</a:t>
            </a:r>
            <a:r>
              <a:rPr lang="tr-TR" dirty="0"/>
              <a:t>, öğrencilerimizin katılımıyla toplam </a:t>
            </a:r>
            <a:r>
              <a:rPr lang="tr-TR" b="1" dirty="0">
                <a:solidFill>
                  <a:srgbClr val="C00000"/>
                </a:solidFill>
              </a:rPr>
              <a:t>4.592 saat </a:t>
            </a:r>
            <a:r>
              <a:rPr lang="tr-TR" dirty="0"/>
              <a:t>çevrimiçi canlı ders gerçekleştirilmiştir. </a:t>
            </a:r>
          </a:p>
          <a:p>
            <a:pPr algn="just">
              <a:lnSpc>
                <a:spcPct val="114000"/>
              </a:lnSpc>
              <a:spcBef>
                <a:spcPts val="600"/>
              </a:spcBef>
              <a:spcAft>
                <a:spcPts val="600"/>
              </a:spcAft>
            </a:pPr>
            <a:endParaRPr lang="tr-TR" dirty="0"/>
          </a:p>
          <a:p>
            <a:pPr algn="just">
              <a:lnSpc>
                <a:spcPct val="114000"/>
              </a:lnSpc>
              <a:spcBef>
                <a:spcPts val="600"/>
              </a:spcBef>
              <a:spcAft>
                <a:spcPts val="600"/>
              </a:spcAft>
            </a:pPr>
            <a:endParaRPr lang="tr-TR" dirty="0"/>
          </a:p>
          <a:p>
            <a:pPr marL="0" indent="0" algn="just">
              <a:lnSpc>
                <a:spcPct val="100000"/>
              </a:lnSpc>
              <a:spcBef>
                <a:spcPts val="600"/>
              </a:spcBef>
              <a:spcAft>
                <a:spcPts val="600"/>
              </a:spcAft>
            </a:pPr>
            <a:endParaRPr lang="tr-TR" dirty="0"/>
          </a:p>
        </p:txBody>
      </p:sp>
      <p:sp>
        <p:nvSpPr>
          <p:cNvPr id="3" name="Başlık 2">
            <a:extLst>
              <a:ext uri="{FF2B5EF4-FFF2-40B4-BE49-F238E27FC236}">
                <a16:creationId xmlns:a16="http://schemas.microsoft.com/office/drawing/2014/main" id="{9F79489D-599D-EB59-6C85-9E46AC4FA4F8}"/>
              </a:ext>
            </a:extLst>
          </p:cNvPr>
          <p:cNvSpPr txBox="1">
            <a:spLocks/>
          </p:cNvSpPr>
          <p:nvPr/>
        </p:nvSpPr>
        <p:spPr>
          <a:xfrm>
            <a:off x="593889" y="761050"/>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dirty="0">
                <a:effectLst>
                  <a:outerShdw blurRad="38100" dist="38100" dir="2700000" algn="tl">
                    <a:srgbClr val="000000">
                      <a:alpha val="43137"/>
                    </a:srgbClr>
                  </a:outerShdw>
                </a:effectLst>
              </a:rPr>
              <a:t>a. Uzaktan Öğretim Tezsiz Yüksek Lisans Programları</a:t>
            </a:r>
            <a:endParaRPr lang="tr-TR"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01966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2093487A-ED47-6351-B870-BE7D5D7897B4}"/>
              </a:ext>
            </a:extLst>
          </p:cNvPr>
          <p:cNvSpPr txBox="1">
            <a:spLocks/>
          </p:cNvSpPr>
          <p:nvPr/>
        </p:nvSpPr>
        <p:spPr>
          <a:xfrm>
            <a:off x="1422664" y="1882894"/>
            <a:ext cx="9031662" cy="61520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50800" indent="0" algn="just">
              <a:lnSpc>
                <a:spcPct val="100000"/>
              </a:lnSpc>
              <a:spcAft>
                <a:spcPts val="600"/>
              </a:spcAft>
            </a:pPr>
            <a:r>
              <a:rPr lang="tr-TR" b="1" dirty="0">
                <a:solidFill>
                  <a:srgbClr val="C00000"/>
                </a:solidFill>
              </a:rPr>
              <a:t>Açık Olan Uzaktan Öğretim Tezsiz Yüksek Lisans Programları</a:t>
            </a:r>
          </a:p>
        </p:txBody>
      </p:sp>
      <p:sp>
        <p:nvSpPr>
          <p:cNvPr id="3" name="Başlık 2">
            <a:extLst>
              <a:ext uri="{FF2B5EF4-FFF2-40B4-BE49-F238E27FC236}">
                <a16:creationId xmlns:a16="http://schemas.microsoft.com/office/drawing/2014/main" id="{8316BA76-749F-27F8-F3B7-962630B51F05}"/>
              </a:ext>
            </a:extLst>
          </p:cNvPr>
          <p:cNvSpPr txBox="1">
            <a:spLocks/>
          </p:cNvSpPr>
          <p:nvPr/>
        </p:nvSpPr>
        <p:spPr>
          <a:xfrm>
            <a:off x="584462" y="723344"/>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a:effectLst>
                  <a:outerShdw blurRad="38100" dist="38100" dir="2700000" algn="tl">
                    <a:srgbClr val="000000">
                      <a:alpha val="43137"/>
                    </a:srgbClr>
                  </a:outerShdw>
                </a:effectLst>
              </a:rPr>
              <a:t>a. Uzaktan Öğretim Tezsiz Yüksek Lisans Programları</a:t>
            </a:r>
            <a:endParaRPr lang="tr-TR" sz="4000" b="1" dirty="0">
              <a:effectLst>
                <a:outerShdw blurRad="38100" dist="38100" dir="2700000" algn="tl">
                  <a:srgbClr val="000000">
                    <a:alpha val="43137"/>
                  </a:srgbClr>
                </a:outerShdw>
              </a:effectLst>
            </a:endParaRPr>
          </a:p>
        </p:txBody>
      </p:sp>
      <p:sp>
        <p:nvSpPr>
          <p:cNvPr id="6" name="Metin kutusu 5">
            <a:extLst>
              <a:ext uri="{FF2B5EF4-FFF2-40B4-BE49-F238E27FC236}">
                <a16:creationId xmlns:a16="http://schemas.microsoft.com/office/drawing/2014/main" id="{94661179-95F1-1DAA-EBB9-CC8DC40406DD}"/>
              </a:ext>
            </a:extLst>
          </p:cNvPr>
          <p:cNvSpPr txBox="1"/>
          <p:nvPr/>
        </p:nvSpPr>
        <p:spPr>
          <a:xfrm>
            <a:off x="1004741" y="2409888"/>
            <a:ext cx="6240544" cy="3715120"/>
          </a:xfrm>
          <a:prstGeom prst="rect">
            <a:avLst/>
          </a:prstGeom>
          <a:noFill/>
        </p:spPr>
        <p:txBody>
          <a:bodyPr wrap="square">
            <a:spAutoFit/>
          </a:bodyPr>
          <a:lstStyle/>
          <a:p>
            <a:pPr marL="285750" lvl="1" indent="-285750" algn="just">
              <a:lnSpc>
                <a:spcPct val="200000"/>
              </a:lnSpc>
              <a:spcAft>
                <a:spcPts val="600"/>
              </a:spcAft>
              <a:buFont typeface="Arial" panose="020B0604020202020204" pitchFamily="34" charset="0"/>
              <a:buChar char="•"/>
            </a:pPr>
            <a:r>
              <a:rPr lang="tr-TR" sz="1800" dirty="0">
                <a:latin typeface="Calibri" panose="020F0502020204030204" pitchFamily="34" charset="0"/>
                <a:cs typeface="Calibri" panose="020F0502020204030204" pitchFamily="34" charset="0"/>
              </a:rPr>
              <a:t>Bankacılık ve Finans</a:t>
            </a:r>
          </a:p>
          <a:p>
            <a:pPr marL="285750" lvl="1" indent="-285750" algn="just">
              <a:lnSpc>
                <a:spcPct val="200000"/>
              </a:lnSpc>
              <a:spcAft>
                <a:spcPts val="600"/>
              </a:spcAft>
              <a:buFont typeface="Arial" panose="020B0604020202020204" pitchFamily="34" charset="0"/>
              <a:buChar char="•"/>
            </a:pPr>
            <a:r>
              <a:rPr lang="tr-TR" sz="1800" dirty="0">
                <a:latin typeface="Calibri" panose="020F0502020204030204" pitchFamily="34" charset="0"/>
                <a:cs typeface="Calibri" panose="020F0502020204030204" pitchFamily="34" charset="0"/>
              </a:rPr>
              <a:t>Çalışma İlişkileri ve İnsan Kaynakları Yönetimi</a:t>
            </a:r>
          </a:p>
          <a:p>
            <a:pPr marL="285750" lvl="1" indent="-285750" algn="just">
              <a:lnSpc>
                <a:spcPct val="200000"/>
              </a:lnSpc>
              <a:spcAft>
                <a:spcPts val="600"/>
              </a:spcAft>
              <a:buFont typeface="Arial" panose="020B0604020202020204" pitchFamily="34" charset="0"/>
              <a:buChar char="•"/>
            </a:pPr>
            <a:r>
              <a:rPr lang="nn-NO" sz="1800" dirty="0">
                <a:latin typeface="Calibri" panose="020F0502020204030204" pitchFamily="34" charset="0"/>
                <a:cs typeface="Calibri" panose="020F0502020204030204" pitchFamily="34" charset="0"/>
              </a:rPr>
              <a:t>Eğitim Yönetimi, Teftişi, Planlaması ve Ekonomisi</a:t>
            </a:r>
            <a:endParaRPr lang="tr-TR" sz="1800" dirty="0">
              <a:latin typeface="Calibri" panose="020F0502020204030204" pitchFamily="34" charset="0"/>
              <a:cs typeface="Calibri" panose="020F0502020204030204" pitchFamily="34" charset="0"/>
            </a:endParaRPr>
          </a:p>
          <a:p>
            <a:pPr marL="285750" lvl="1" indent="-285750" algn="just">
              <a:lnSpc>
                <a:spcPct val="200000"/>
              </a:lnSpc>
              <a:spcAft>
                <a:spcPts val="600"/>
              </a:spcAft>
              <a:buFont typeface="Arial" panose="020B0604020202020204" pitchFamily="34" charset="0"/>
              <a:buChar char="•"/>
            </a:pPr>
            <a:r>
              <a:rPr lang="tr-TR" sz="1800" dirty="0">
                <a:latin typeface="Calibri" panose="020F0502020204030204" pitchFamily="34" charset="0"/>
                <a:cs typeface="Calibri" panose="020F0502020204030204" pitchFamily="34" charset="0"/>
              </a:rPr>
              <a:t>Eğitimin Felsefi, Sosyal ve Tarihi Temelleri</a:t>
            </a:r>
          </a:p>
          <a:p>
            <a:pPr marL="285750" lvl="1" indent="-285750" algn="just">
              <a:lnSpc>
                <a:spcPct val="200000"/>
              </a:lnSpc>
              <a:spcAft>
                <a:spcPts val="600"/>
              </a:spcAft>
              <a:buFont typeface="Arial" panose="020B0604020202020204" pitchFamily="34" charset="0"/>
              <a:buChar char="•"/>
            </a:pPr>
            <a:r>
              <a:rPr lang="tr-TR" sz="1800" dirty="0">
                <a:latin typeface="Calibri" panose="020F0502020204030204" pitchFamily="34" charset="0"/>
                <a:cs typeface="Calibri" panose="020F0502020204030204" pitchFamily="34" charset="0"/>
              </a:rPr>
              <a:t>Girişimcilik ve Yenilik Yönetimi</a:t>
            </a:r>
          </a:p>
          <a:p>
            <a:pPr marL="285750" lvl="1" indent="-285750" algn="just">
              <a:lnSpc>
                <a:spcPct val="200000"/>
              </a:lnSpc>
              <a:spcAft>
                <a:spcPts val="600"/>
              </a:spcAft>
              <a:buFont typeface="Arial" panose="020B0604020202020204" pitchFamily="34" charset="0"/>
              <a:buChar char="•"/>
            </a:pPr>
            <a:r>
              <a:rPr lang="tr-TR" sz="1800" dirty="0">
                <a:latin typeface="Calibri" panose="020F0502020204030204" pitchFamily="34" charset="0"/>
                <a:cs typeface="Calibri" panose="020F0502020204030204" pitchFamily="34" charset="0"/>
              </a:rPr>
              <a:t>İktisat</a:t>
            </a:r>
          </a:p>
        </p:txBody>
      </p:sp>
      <p:sp>
        <p:nvSpPr>
          <p:cNvPr id="8" name="Metin kutusu 7">
            <a:extLst>
              <a:ext uri="{FF2B5EF4-FFF2-40B4-BE49-F238E27FC236}">
                <a16:creationId xmlns:a16="http://schemas.microsoft.com/office/drawing/2014/main" id="{83A825E7-3BC6-2F9D-5111-38008CFC3062}"/>
              </a:ext>
            </a:extLst>
          </p:cNvPr>
          <p:cNvSpPr txBox="1"/>
          <p:nvPr/>
        </p:nvSpPr>
        <p:spPr>
          <a:xfrm>
            <a:off x="7228787" y="2409888"/>
            <a:ext cx="6094428" cy="4346062"/>
          </a:xfrm>
          <a:prstGeom prst="rect">
            <a:avLst/>
          </a:prstGeom>
          <a:noFill/>
        </p:spPr>
        <p:txBody>
          <a:bodyPr wrap="square">
            <a:spAutoFit/>
          </a:bodyPr>
          <a:lstStyle/>
          <a:p>
            <a:pPr marL="285750" lvl="1" indent="-285750" algn="just">
              <a:lnSpc>
                <a:spcPct val="200000"/>
              </a:lnSpc>
              <a:spcAft>
                <a:spcPts val="600"/>
              </a:spcAft>
              <a:buFont typeface="Arial" panose="020B0604020202020204" pitchFamily="34" charset="0"/>
              <a:buChar char="•"/>
            </a:pPr>
            <a:r>
              <a:rPr lang="tr-TR" sz="1800" dirty="0">
                <a:latin typeface="Calibri" panose="020F0502020204030204" pitchFamily="34" charset="0"/>
                <a:cs typeface="Calibri" panose="020F0502020204030204" pitchFamily="34" charset="0"/>
              </a:rPr>
              <a:t>İş Sağlığı ve Güvenliği</a:t>
            </a:r>
          </a:p>
          <a:p>
            <a:pPr marL="285750" lvl="1" indent="-285750" algn="just">
              <a:lnSpc>
                <a:spcPct val="200000"/>
              </a:lnSpc>
              <a:spcAft>
                <a:spcPts val="600"/>
              </a:spcAft>
              <a:buFont typeface="Arial" panose="020B0604020202020204" pitchFamily="34" charset="0"/>
              <a:buChar char="•"/>
            </a:pPr>
            <a:r>
              <a:rPr lang="tr-TR" sz="1800" dirty="0">
                <a:latin typeface="Calibri" panose="020F0502020204030204" pitchFamily="34" charset="0"/>
                <a:cs typeface="Calibri" panose="020F0502020204030204" pitchFamily="34" charset="0"/>
              </a:rPr>
              <a:t>İşletme Yöneticiliği</a:t>
            </a:r>
          </a:p>
          <a:p>
            <a:pPr marL="285750" lvl="1" indent="-285750" algn="just">
              <a:lnSpc>
                <a:spcPct val="200000"/>
              </a:lnSpc>
              <a:spcAft>
                <a:spcPts val="600"/>
              </a:spcAft>
              <a:buFont typeface="Arial" panose="020B0604020202020204" pitchFamily="34" charset="0"/>
              <a:buChar char="•"/>
            </a:pPr>
            <a:r>
              <a:rPr lang="tr-TR" sz="1800" dirty="0">
                <a:latin typeface="Calibri" panose="020F0502020204030204" pitchFamily="34" charset="0"/>
                <a:cs typeface="Calibri" panose="020F0502020204030204" pitchFamily="34" charset="0"/>
              </a:rPr>
              <a:t>Kamu Yönetimi, Kent Siyaset</a:t>
            </a:r>
          </a:p>
          <a:p>
            <a:pPr marL="285750" lvl="1" indent="-285750" algn="just">
              <a:lnSpc>
                <a:spcPct val="200000"/>
              </a:lnSpc>
              <a:spcAft>
                <a:spcPts val="600"/>
              </a:spcAft>
              <a:buFont typeface="Arial" panose="020B0604020202020204" pitchFamily="34" charset="0"/>
              <a:buChar char="•"/>
            </a:pPr>
            <a:r>
              <a:rPr lang="tr-TR" sz="1800" dirty="0">
                <a:latin typeface="Calibri" panose="020F0502020204030204" pitchFamily="34" charset="0"/>
                <a:cs typeface="Calibri" panose="020F0502020204030204" pitchFamily="34" charset="0"/>
              </a:rPr>
              <a:t>Maliye</a:t>
            </a:r>
          </a:p>
          <a:p>
            <a:pPr marL="285750" lvl="1" indent="-285750" algn="just">
              <a:lnSpc>
                <a:spcPct val="200000"/>
              </a:lnSpc>
              <a:spcAft>
                <a:spcPts val="600"/>
              </a:spcAft>
              <a:buFont typeface="Arial" panose="020B0604020202020204" pitchFamily="34" charset="0"/>
              <a:buChar char="•"/>
            </a:pPr>
            <a:r>
              <a:rPr lang="tr-TR" sz="1800" dirty="0">
                <a:latin typeface="Calibri" panose="020F0502020204030204" pitchFamily="34" charset="0"/>
                <a:cs typeface="Calibri" panose="020F0502020204030204" pitchFamily="34" charset="0"/>
              </a:rPr>
              <a:t>Sınıf Eğitimi</a:t>
            </a:r>
          </a:p>
          <a:p>
            <a:pPr marL="285750" lvl="1" indent="-285750" algn="just">
              <a:lnSpc>
                <a:spcPct val="200000"/>
              </a:lnSpc>
              <a:spcAft>
                <a:spcPts val="600"/>
              </a:spcAft>
              <a:buFont typeface="Arial" panose="020B0604020202020204" pitchFamily="34" charset="0"/>
              <a:buChar char="•"/>
            </a:pPr>
            <a:r>
              <a:rPr lang="tr-TR" sz="1800" dirty="0">
                <a:latin typeface="Calibri" panose="020F0502020204030204" pitchFamily="34" charset="0"/>
                <a:cs typeface="Calibri" panose="020F0502020204030204" pitchFamily="34" charset="0"/>
              </a:rPr>
              <a:t>Turist Rehberliği</a:t>
            </a:r>
          </a:p>
          <a:p>
            <a:pPr marL="285750" lvl="1" indent="-285750" algn="just">
              <a:lnSpc>
                <a:spcPct val="200000"/>
              </a:lnSpc>
              <a:spcAft>
                <a:spcPts val="600"/>
              </a:spcAft>
              <a:buFont typeface="Arial" panose="020B0604020202020204" pitchFamily="34" charset="0"/>
              <a:buChar char="•"/>
            </a:pPr>
            <a:r>
              <a:rPr lang="tr-TR" sz="1800" dirty="0">
                <a:latin typeface="Calibri" panose="020F0502020204030204" pitchFamily="34" charset="0"/>
                <a:cs typeface="Calibri" panose="020F0502020204030204" pitchFamily="34" charset="0"/>
              </a:rPr>
              <a:t>Uluslararası Ticaret ve Lojistik</a:t>
            </a:r>
          </a:p>
        </p:txBody>
      </p:sp>
    </p:spTree>
    <p:extLst>
      <p:ext uri="{BB962C8B-B14F-4D97-AF65-F5344CB8AC3E}">
        <p14:creationId xmlns:p14="http://schemas.microsoft.com/office/powerpoint/2010/main" val="113695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Başlık 1">
            <a:extLst>
              <a:ext uri="{FF2B5EF4-FFF2-40B4-BE49-F238E27FC236}">
                <a16:creationId xmlns:a16="http://schemas.microsoft.com/office/drawing/2014/main" id="{43B2A54C-CAEA-FCFF-C2E7-3EDD464D3A70}"/>
              </a:ext>
            </a:extLst>
          </p:cNvPr>
          <p:cNvSpPr txBox="1">
            <a:spLocks/>
          </p:cNvSpPr>
          <p:nvPr/>
        </p:nvSpPr>
        <p:spPr>
          <a:xfrm>
            <a:off x="320512" y="5991978"/>
            <a:ext cx="12192000" cy="34607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4400"/>
              <a:buFont typeface="Calibri"/>
              <a:buNone/>
              <a:tabLst/>
              <a:defRPr/>
            </a:pPr>
            <a:r>
              <a:rPr kumimoji="0" lang="tr-TR" sz="1400" b="1" i="1" u="none" strike="noStrike" kern="0" cap="none" spc="0" normalizeH="0" baseline="0" noProof="0" dirty="0">
                <a:ln>
                  <a:noFill/>
                </a:ln>
                <a:solidFill>
                  <a:srgbClr val="000000"/>
                </a:solidFill>
                <a:effectLst/>
                <a:uLnTx/>
                <a:uFillTx/>
                <a:latin typeface="Calibri"/>
                <a:cs typeface="Calibri"/>
                <a:sym typeface="Calibri"/>
              </a:rPr>
              <a:t>Tablo 1. 2023-2024 Bahar Dönemi Uzaktan Öğretim Yüksek Lisans Programlarına Ait İstatistikler</a:t>
            </a:r>
          </a:p>
        </p:txBody>
      </p:sp>
      <p:graphicFrame>
        <p:nvGraphicFramePr>
          <p:cNvPr id="4" name="Tablo 3">
            <a:extLst>
              <a:ext uri="{FF2B5EF4-FFF2-40B4-BE49-F238E27FC236}">
                <a16:creationId xmlns:a16="http://schemas.microsoft.com/office/drawing/2014/main" id="{B67161E7-D6B0-DF61-218C-AB7AAE4E7CF2}"/>
              </a:ext>
            </a:extLst>
          </p:cNvPr>
          <p:cNvGraphicFramePr>
            <a:graphicFrameLocks noGrp="1"/>
          </p:cNvGraphicFramePr>
          <p:nvPr/>
        </p:nvGraphicFramePr>
        <p:xfrm>
          <a:off x="1013331" y="710156"/>
          <a:ext cx="10806361" cy="5130238"/>
        </p:xfrm>
        <a:graphic>
          <a:graphicData uri="http://schemas.openxmlformats.org/drawingml/2006/table">
            <a:tbl>
              <a:tblPr bandRow="1">
                <a:tableStyleId>{5940675A-B579-460E-94D1-54222C63F5DA}</a:tableStyleId>
              </a:tblPr>
              <a:tblGrid>
                <a:gridCol w="1042116">
                  <a:extLst>
                    <a:ext uri="{9D8B030D-6E8A-4147-A177-3AD203B41FA5}">
                      <a16:colId xmlns:a16="http://schemas.microsoft.com/office/drawing/2014/main" val="3989718377"/>
                    </a:ext>
                  </a:extLst>
                </a:gridCol>
                <a:gridCol w="2028045">
                  <a:extLst>
                    <a:ext uri="{9D8B030D-6E8A-4147-A177-3AD203B41FA5}">
                      <a16:colId xmlns:a16="http://schemas.microsoft.com/office/drawing/2014/main" val="404552247"/>
                    </a:ext>
                  </a:extLst>
                </a:gridCol>
                <a:gridCol w="1919747">
                  <a:extLst>
                    <a:ext uri="{9D8B030D-6E8A-4147-A177-3AD203B41FA5}">
                      <a16:colId xmlns:a16="http://schemas.microsoft.com/office/drawing/2014/main" val="163775160"/>
                    </a:ext>
                  </a:extLst>
                </a:gridCol>
                <a:gridCol w="1042116">
                  <a:extLst>
                    <a:ext uri="{9D8B030D-6E8A-4147-A177-3AD203B41FA5}">
                      <a16:colId xmlns:a16="http://schemas.microsoft.com/office/drawing/2014/main" val="4267384662"/>
                    </a:ext>
                  </a:extLst>
                </a:gridCol>
                <a:gridCol w="1315931">
                  <a:extLst>
                    <a:ext uri="{9D8B030D-6E8A-4147-A177-3AD203B41FA5}">
                      <a16:colId xmlns:a16="http://schemas.microsoft.com/office/drawing/2014/main" val="3429318786"/>
                    </a:ext>
                  </a:extLst>
                </a:gridCol>
                <a:gridCol w="1315931">
                  <a:extLst>
                    <a:ext uri="{9D8B030D-6E8A-4147-A177-3AD203B41FA5}">
                      <a16:colId xmlns:a16="http://schemas.microsoft.com/office/drawing/2014/main" val="1845201686"/>
                    </a:ext>
                  </a:extLst>
                </a:gridCol>
                <a:gridCol w="1253609">
                  <a:extLst>
                    <a:ext uri="{9D8B030D-6E8A-4147-A177-3AD203B41FA5}">
                      <a16:colId xmlns:a16="http://schemas.microsoft.com/office/drawing/2014/main" val="1384064886"/>
                    </a:ext>
                  </a:extLst>
                </a:gridCol>
                <a:gridCol w="888866">
                  <a:extLst>
                    <a:ext uri="{9D8B030D-6E8A-4147-A177-3AD203B41FA5}">
                      <a16:colId xmlns:a16="http://schemas.microsoft.com/office/drawing/2014/main" val="661764897"/>
                    </a:ext>
                  </a:extLst>
                </a:gridCol>
              </a:tblGrid>
              <a:tr h="185513">
                <a:tc rowSpan="2">
                  <a:txBody>
                    <a:bodyPr/>
                    <a:lstStyle/>
                    <a:p>
                      <a:pPr algn="ctr">
                        <a:lnSpc>
                          <a:spcPct val="115000"/>
                        </a:lnSpc>
                        <a:spcAft>
                          <a:spcPts val="1000"/>
                        </a:spcAft>
                      </a:pPr>
                      <a:r>
                        <a:rPr lang="tr-TR" sz="1400" b="1" dirty="0">
                          <a:effectLst/>
                        </a:rPr>
                        <a:t> Sıra No</a:t>
                      </a:r>
                      <a:endParaRPr lang="tr-TR" sz="1400" b="1" dirty="0">
                        <a:effectLst/>
                        <a:latin typeface="Calibri" panose="020F0502020204030204" pitchFamily="34" charset="0"/>
                        <a:ea typeface="Calibri" panose="020F0502020204030204" pitchFamily="34" charset="0"/>
                      </a:endParaRPr>
                    </a:p>
                  </a:txBody>
                  <a:tcPr marL="41915" marR="41915" marT="0" marB="0" anchor="ctr"/>
                </a:tc>
                <a:tc rowSpan="2">
                  <a:txBody>
                    <a:bodyPr/>
                    <a:lstStyle/>
                    <a:p>
                      <a:pPr algn="ctr">
                        <a:lnSpc>
                          <a:spcPct val="115000"/>
                        </a:lnSpc>
                        <a:spcAft>
                          <a:spcPts val="1000"/>
                        </a:spcAft>
                      </a:pPr>
                      <a:r>
                        <a:rPr lang="tr-TR" sz="1400" b="1" dirty="0">
                          <a:effectLst/>
                        </a:rPr>
                        <a:t> Program</a:t>
                      </a:r>
                      <a:endParaRPr lang="tr-TR" sz="1400" b="1" dirty="0">
                        <a:effectLst/>
                        <a:latin typeface="Calibri" panose="020F0502020204030204" pitchFamily="34" charset="0"/>
                        <a:ea typeface="Calibri" panose="020F0502020204030204" pitchFamily="34" charset="0"/>
                      </a:endParaRPr>
                    </a:p>
                  </a:txBody>
                  <a:tcPr marL="41915" marR="41915" marT="0" marB="0" anchor="ctr"/>
                </a:tc>
                <a:tc rowSpan="2">
                  <a:txBody>
                    <a:bodyPr/>
                    <a:lstStyle/>
                    <a:p>
                      <a:pPr algn="ctr">
                        <a:lnSpc>
                          <a:spcPct val="115000"/>
                        </a:lnSpc>
                        <a:spcAft>
                          <a:spcPts val="1000"/>
                        </a:spcAft>
                      </a:pPr>
                      <a:endParaRPr lang="tr-TR" sz="1400" b="1" dirty="0">
                        <a:effectLst/>
                      </a:endParaRPr>
                    </a:p>
                    <a:p>
                      <a:pPr algn="ctr">
                        <a:lnSpc>
                          <a:spcPct val="115000"/>
                        </a:lnSpc>
                        <a:spcAft>
                          <a:spcPts val="1000"/>
                        </a:spcAft>
                      </a:pPr>
                      <a:r>
                        <a:rPr lang="tr-TR" sz="1400" b="1" dirty="0">
                          <a:effectLst/>
                        </a:rPr>
                        <a:t>Anabilim Dalı</a:t>
                      </a:r>
                      <a:endParaRPr lang="tr-TR" sz="1400" b="1" dirty="0">
                        <a:effectLst/>
                        <a:latin typeface="Calibri" panose="020F0502020204030204" pitchFamily="34" charset="0"/>
                        <a:ea typeface="Calibri" panose="020F0502020204030204" pitchFamily="34" charset="0"/>
                      </a:endParaRPr>
                    </a:p>
                  </a:txBody>
                  <a:tcPr marL="41915" marR="41915" marT="0" marB="0" anchor="ctr"/>
                </a:tc>
                <a:tc rowSpan="2">
                  <a:txBody>
                    <a:bodyPr/>
                    <a:lstStyle/>
                    <a:p>
                      <a:pPr algn="ctr">
                        <a:lnSpc>
                          <a:spcPct val="115000"/>
                        </a:lnSpc>
                        <a:spcAft>
                          <a:spcPts val="1000"/>
                        </a:spcAft>
                      </a:pPr>
                      <a:endParaRPr lang="tr-TR" sz="1400" b="1" dirty="0">
                        <a:effectLst/>
                      </a:endParaRPr>
                    </a:p>
                    <a:p>
                      <a:pPr algn="ctr">
                        <a:lnSpc>
                          <a:spcPct val="115000"/>
                        </a:lnSpc>
                        <a:spcAft>
                          <a:spcPts val="1000"/>
                        </a:spcAft>
                      </a:pPr>
                      <a:r>
                        <a:rPr lang="tr-TR" sz="1400" b="1" dirty="0">
                          <a:effectLst/>
                        </a:rPr>
                        <a:t>Dönem</a:t>
                      </a:r>
                      <a:endParaRPr lang="tr-TR" sz="1400" b="1" dirty="0">
                        <a:effectLst/>
                        <a:latin typeface="Calibri" panose="020F0502020204030204" pitchFamily="34" charset="0"/>
                        <a:ea typeface="Calibri" panose="020F0502020204030204" pitchFamily="34" charset="0"/>
                      </a:endParaRPr>
                    </a:p>
                  </a:txBody>
                  <a:tcPr marL="41915" marR="41915" marT="0" marB="0" anchor="ctr"/>
                </a:tc>
                <a:tc gridSpan="4">
                  <a:txBody>
                    <a:bodyPr/>
                    <a:lstStyle/>
                    <a:p>
                      <a:pPr algn="ctr">
                        <a:lnSpc>
                          <a:spcPct val="115000"/>
                        </a:lnSpc>
                        <a:spcAft>
                          <a:spcPts val="1000"/>
                        </a:spcAft>
                      </a:pPr>
                      <a:r>
                        <a:rPr lang="tr-TR" sz="1200" b="1" dirty="0">
                          <a:effectLst/>
                        </a:rPr>
                        <a:t>2023-2024 Bahar Dönemi</a:t>
                      </a:r>
                      <a:endParaRPr lang="tr-TR" sz="1200" b="1" dirty="0">
                        <a:effectLst/>
                        <a:latin typeface="Calibri" panose="020F0502020204030204" pitchFamily="34" charset="0"/>
                        <a:ea typeface="Calibri" panose="020F0502020204030204" pitchFamily="34" charset="0"/>
                      </a:endParaRPr>
                    </a:p>
                  </a:txBody>
                  <a:tcPr marL="41915" marR="41915" marT="0" marB="0" anchor="ct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712508946"/>
                  </a:ext>
                </a:extLst>
              </a:tr>
              <a:tr h="700061">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400" b="1" dirty="0">
                          <a:effectLst/>
                        </a:rPr>
                        <a:t>Ders Sayısı</a:t>
                      </a:r>
                      <a:endParaRPr lang="tr-TR" sz="1400" b="1"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b="1" dirty="0">
                          <a:effectLst/>
                        </a:rPr>
                        <a:t>Haftalık Açılan Canlı Sınıf Sayısı (Saat)</a:t>
                      </a:r>
                      <a:endParaRPr lang="tr-TR" sz="1400" b="1"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b="1" dirty="0">
                          <a:effectLst/>
                        </a:rPr>
                        <a:t>Dönemlik Açılan Canlı Ders Saati</a:t>
                      </a:r>
                      <a:endParaRPr lang="tr-TR" sz="1400" b="1"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b="1" dirty="0">
                          <a:effectLst/>
                        </a:rPr>
                        <a:t>Öğrenci Sayısı</a:t>
                      </a:r>
                      <a:endParaRPr lang="tr-TR" sz="1400" b="1" dirty="0">
                        <a:effectLst/>
                        <a:latin typeface="Calibri" panose="020F0502020204030204" pitchFamily="34" charset="0"/>
                        <a:ea typeface="Calibri" panose="020F0502020204030204" pitchFamily="34" charset="0"/>
                      </a:endParaRPr>
                    </a:p>
                  </a:txBody>
                  <a:tcPr marL="41915" marR="41915" marT="0" marB="0" anchor="ctr"/>
                </a:tc>
                <a:extLst>
                  <a:ext uri="{0D108BD9-81ED-4DB2-BD59-A6C34878D82A}">
                    <a16:rowId xmlns:a16="http://schemas.microsoft.com/office/drawing/2014/main" val="2231199695"/>
                  </a:ext>
                </a:extLst>
              </a:tr>
              <a:tr h="346576">
                <a:tc rowSpan="2">
                  <a:txBody>
                    <a:bodyPr/>
                    <a:lstStyle/>
                    <a:p>
                      <a:pPr algn="ctr">
                        <a:lnSpc>
                          <a:spcPct val="115000"/>
                        </a:lnSpc>
                        <a:spcAft>
                          <a:spcPts val="1000"/>
                        </a:spcAft>
                      </a:pPr>
                      <a:r>
                        <a:rPr lang="tr-TR" sz="1400" dirty="0">
                          <a:effectLst/>
                        </a:rPr>
                        <a:t>1</a:t>
                      </a:r>
                      <a:endParaRPr lang="tr-TR" sz="1400" dirty="0">
                        <a:effectLst/>
                        <a:latin typeface="Calibri" panose="020F0502020204030204" pitchFamily="34" charset="0"/>
                        <a:ea typeface="Calibri" panose="020F0502020204030204" pitchFamily="34" charset="0"/>
                      </a:endParaRPr>
                    </a:p>
                  </a:txBody>
                  <a:tcPr marL="41915" marR="41915" marT="0" marB="0" anchor="ctr"/>
                </a:tc>
                <a:tc rowSpan="2">
                  <a:txBody>
                    <a:bodyPr/>
                    <a:lstStyle/>
                    <a:p>
                      <a:pPr>
                        <a:lnSpc>
                          <a:spcPct val="115000"/>
                        </a:lnSpc>
                        <a:spcAft>
                          <a:spcPts val="1000"/>
                        </a:spcAft>
                      </a:pPr>
                      <a:r>
                        <a:rPr lang="tr-TR" sz="1400" dirty="0">
                          <a:effectLst/>
                        </a:rPr>
                        <a:t>Çalışma İlişkileri ve İnsan Kaynakları Yönetimi</a:t>
                      </a:r>
                      <a:endParaRPr lang="tr-TR" sz="1400" dirty="0">
                        <a:effectLst/>
                        <a:latin typeface="Calibri" panose="020F0502020204030204" pitchFamily="34" charset="0"/>
                        <a:ea typeface="Calibri" panose="020F0502020204030204" pitchFamily="34" charset="0"/>
                      </a:endParaRPr>
                    </a:p>
                  </a:txBody>
                  <a:tcPr marL="41915" marR="41915" marT="0" marB="0" anchor="ctr"/>
                </a:tc>
                <a:tc rowSpan="2">
                  <a:txBody>
                    <a:bodyPr/>
                    <a:lstStyle/>
                    <a:p>
                      <a:pPr>
                        <a:lnSpc>
                          <a:spcPct val="115000"/>
                        </a:lnSpc>
                        <a:spcAft>
                          <a:spcPts val="1000"/>
                        </a:spcAft>
                      </a:pPr>
                      <a:r>
                        <a:rPr lang="tr-TR" sz="1400" dirty="0">
                          <a:effectLst/>
                        </a:rPr>
                        <a:t>Çalışma Ekonomisi ve Endüstri İlişkileri</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a:effectLst/>
                        </a:rPr>
                        <a:t>I. Yarıyıl</a:t>
                      </a:r>
                      <a:endParaRPr lang="tr-TR" sz="140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8</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8</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112</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latin typeface="+mn-lt"/>
                          <a:ea typeface="Calibri" panose="020F0502020204030204" pitchFamily="34" charset="0"/>
                        </a:rPr>
                        <a:t>50</a:t>
                      </a:r>
                    </a:p>
                  </a:txBody>
                  <a:tcPr marL="41915" marR="41915" marT="0" marB="0" anchor="ctr"/>
                </a:tc>
                <a:extLst>
                  <a:ext uri="{0D108BD9-81ED-4DB2-BD59-A6C34878D82A}">
                    <a16:rowId xmlns:a16="http://schemas.microsoft.com/office/drawing/2014/main" val="2939784024"/>
                  </a:ext>
                </a:extLst>
              </a:tr>
              <a:tr h="346576">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400" dirty="0">
                          <a:effectLst/>
                        </a:rPr>
                        <a:t>II. Yarıyıl</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7</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7</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98</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latin typeface="+mn-lt"/>
                          <a:ea typeface="Calibri" panose="020F0502020204030204" pitchFamily="34" charset="0"/>
                        </a:rPr>
                        <a:t>48</a:t>
                      </a:r>
                    </a:p>
                  </a:txBody>
                  <a:tcPr marL="41915" marR="41915" marT="0" marB="0" anchor="ctr"/>
                </a:tc>
                <a:extLst>
                  <a:ext uri="{0D108BD9-81ED-4DB2-BD59-A6C34878D82A}">
                    <a16:rowId xmlns:a16="http://schemas.microsoft.com/office/drawing/2014/main" val="598196125"/>
                  </a:ext>
                </a:extLst>
              </a:tr>
              <a:tr h="346576">
                <a:tc rowSpan="2">
                  <a:txBody>
                    <a:bodyPr/>
                    <a:lstStyle/>
                    <a:p>
                      <a:pPr algn="ctr">
                        <a:lnSpc>
                          <a:spcPct val="115000"/>
                        </a:lnSpc>
                        <a:spcAft>
                          <a:spcPts val="1000"/>
                        </a:spcAft>
                      </a:pPr>
                      <a:r>
                        <a:rPr lang="tr-TR" sz="1400">
                          <a:effectLst/>
                        </a:rPr>
                        <a:t>2</a:t>
                      </a:r>
                      <a:endParaRPr lang="tr-TR" sz="1400">
                        <a:effectLst/>
                        <a:latin typeface="Calibri" panose="020F0502020204030204" pitchFamily="34" charset="0"/>
                        <a:ea typeface="Calibri" panose="020F0502020204030204" pitchFamily="34" charset="0"/>
                      </a:endParaRPr>
                    </a:p>
                  </a:txBody>
                  <a:tcPr marL="41915" marR="41915" marT="0" marB="0" anchor="ctr"/>
                </a:tc>
                <a:tc rowSpan="2">
                  <a:txBody>
                    <a:bodyPr/>
                    <a:lstStyle/>
                    <a:p>
                      <a:pPr>
                        <a:lnSpc>
                          <a:spcPct val="115000"/>
                        </a:lnSpc>
                        <a:spcAft>
                          <a:spcPts val="1000"/>
                        </a:spcAft>
                      </a:pPr>
                      <a:r>
                        <a:rPr lang="tr-TR" sz="1400">
                          <a:effectLst/>
                        </a:rPr>
                        <a:t>Girişimcilik ve Yenilik Yönetimi</a:t>
                      </a:r>
                      <a:endParaRPr lang="tr-TR" sz="1400">
                        <a:effectLst/>
                        <a:latin typeface="Calibri" panose="020F0502020204030204" pitchFamily="34" charset="0"/>
                        <a:ea typeface="Calibri" panose="020F0502020204030204" pitchFamily="34" charset="0"/>
                      </a:endParaRPr>
                    </a:p>
                  </a:txBody>
                  <a:tcPr marL="41915" marR="41915" marT="0" marB="0" anchor="ctr"/>
                </a:tc>
                <a:tc rowSpan="4">
                  <a:txBody>
                    <a:bodyPr/>
                    <a:lstStyle/>
                    <a:p>
                      <a:pPr>
                        <a:lnSpc>
                          <a:spcPct val="115000"/>
                        </a:lnSpc>
                        <a:spcAft>
                          <a:spcPts val="1000"/>
                        </a:spcAft>
                      </a:pPr>
                      <a:r>
                        <a:rPr lang="tr-TR" sz="1400" dirty="0">
                          <a:effectLst/>
                        </a:rPr>
                        <a:t>Yönetim Bilimleri</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I. Yarıyıl</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6</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6</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84</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latin typeface="+mn-lt"/>
                          <a:ea typeface="Calibri" panose="020F0502020204030204" pitchFamily="34" charset="0"/>
                        </a:rPr>
                        <a:t>43</a:t>
                      </a:r>
                    </a:p>
                  </a:txBody>
                  <a:tcPr marL="41915" marR="41915" marT="0" marB="0" anchor="ctr"/>
                </a:tc>
                <a:extLst>
                  <a:ext uri="{0D108BD9-81ED-4DB2-BD59-A6C34878D82A}">
                    <a16:rowId xmlns:a16="http://schemas.microsoft.com/office/drawing/2014/main" val="939889756"/>
                  </a:ext>
                </a:extLst>
              </a:tr>
              <a:tr h="346576">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400">
                          <a:effectLst/>
                        </a:rPr>
                        <a:t>II. Yarıyıl</a:t>
                      </a:r>
                      <a:endParaRPr lang="tr-TR" sz="140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b="0" i="0" u="none" strike="noStrike" cap="none" dirty="0">
                          <a:solidFill>
                            <a:schemeClr val="tx1"/>
                          </a:solidFill>
                          <a:effectLst/>
                          <a:latin typeface="+mn-lt"/>
                          <a:ea typeface="+mn-ea"/>
                          <a:cs typeface="+mn-cs"/>
                          <a:sym typeface="Arial"/>
                        </a:rPr>
                        <a:t>5</a:t>
                      </a:r>
                    </a:p>
                  </a:txBody>
                  <a:tcPr marL="41915" marR="41915" marT="0" marB="0" anchor="ctr"/>
                </a:tc>
                <a:tc>
                  <a:txBody>
                    <a:bodyPr/>
                    <a:lstStyle/>
                    <a:p>
                      <a:pPr algn="ctr">
                        <a:lnSpc>
                          <a:spcPct val="115000"/>
                        </a:lnSpc>
                        <a:spcAft>
                          <a:spcPts val="1000"/>
                        </a:spcAft>
                      </a:pPr>
                      <a:r>
                        <a:rPr lang="tr-TR" sz="1400" b="0" i="0" u="none" strike="noStrike" cap="none" dirty="0">
                          <a:solidFill>
                            <a:schemeClr val="tx1"/>
                          </a:solidFill>
                          <a:effectLst/>
                          <a:latin typeface="+mn-lt"/>
                          <a:ea typeface="+mn-ea"/>
                          <a:cs typeface="+mn-cs"/>
                          <a:sym typeface="Arial"/>
                        </a:rPr>
                        <a:t>5</a:t>
                      </a:r>
                    </a:p>
                  </a:txBody>
                  <a:tcPr marL="41915" marR="41915" marT="0" marB="0" anchor="ctr"/>
                </a:tc>
                <a:tc>
                  <a:txBody>
                    <a:bodyPr/>
                    <a:lstStyle/>
                    <a:p>
                      <a:pPr algn="ctr">
                        <a:lnSpc>
                          <a:spcPct val="115000"/>
                        </a:lnSpc>
                        <a:spcAft>
                          <a:spcPts val="1000"/>
                        </a:spcAft>
                      </a:pPr>
                      <a:r>
                        <a:rPr lang="tr-TR" sz="1400" b="0" i="0" u="none" strike="noStrike" cap="none" dirty="0">
                          <a:solidFill>
                            <a:schemeClr val="tx1"/>
                          </a:solidFill>
                          <a:effectLst/>
                          <a:latin typeface="+mn-lt"/>
                          <a:ea typeface="+mn-ea"/>
                          <a:cs typeface="+mn-cs"/>
                          <a:sym typeface="Arial"/>
                        </a:rPr>
                        <a:t>70</a:t>
                      </a:r>
                    </a:p>
                  </a:txBody>
                  <a:tcPr marL="41915" marR="41915" marT="0" marB="0" anchor="ctr"/>
                </a:tc>
                <a:tc>
                  <a:txBody>
                    <a:bodyPr/>
                    <a:lstStyle/>
                    <a:p>
                      <a:pPr algn="ctr">
                        <a:lnSpc>
                          <a:spcPct val="115000"/>
                        </a:lnSpc>
                        <a:spcAft>
                          <a:spcPts val="1000"/>
                        </a:spcAft>
                      </a:pPr>
                      <a:r>
                        <a:rPr lang="tr-TR" sz="1400" dirty="0">
                          <a:effectLst/>
                          <a:latin typeface="+mn-lt"/>
                          <a:ea typeface="Calibri" panose="020F0502020204030204" pitchFamily="34" charset="0"/>
                        </a:rPr>
                        <a:t>50</a:t>
                      </a:r>
                    </a:p>
                  </a:txBody>
                  <a:tcPr marL="41915" marR="41915" marT="0" marB="0" anchor="ctr"/>
                </a:tc>
                <a:extLst>
                  <a:ext uri="{0D108BD9-81ED-4DB2-BD59-A6C34878D82A}">
                    <a16:rowId xmlns:a16="http://schemas.microsoft.com/office/drawing/2014/main" val="429370000"/>
                  </a:ext>
                </a:extLst>
              </a:tr>
              <a:tr h="346576">
                <a:tc rowSpan="2">
                  <a:txBody>
                    <a:bodyPr/>
                    <a:lstStyle/>
                    <a:p>
                      <a:pPr algn="ctr">
                        <a:lnSpc>
                          <a:spcPct val="115000"/>
                        </a:lnSpc>
                        <a:spcAft>
                          <a:spcPts val="1000"/>
                        </a:spcAft>
                      </a:pPr>
                      <a:r>
                        <a:rPr lang="tr-TR" sz="1400">
                          <a:effectLst/>
                        </a:rPr>
                        <a:t>3</a:t>
                      </a:r>
                      <a:endParaRPr lang="tr-TR" sz="1400">
                        <a:effectLst/>
                        <a:latin typeface="Calibri" panose="020F0502020204030204" pitchFamily="34" charset="0"/>
                        <a:ea typeface="Calibri" panose="020F0502020204030204" pitchFamily="34" charset="0"/>
                      </a:endParaRPr>
                    </a:p>
                  </a:txBody>
                  <a:tcPr marL="41915" marR="41915" marT="0" marB="0" anchor="ctr"/>
                </a:tc>
                <a:tc rowSpan="2">
                  <a:txBody>
                    <a:bodyPr/>
                    <a:lstStyle/>
                    <a:p>
                      <a:pPr>
                        <a:lnSpc>
                          <a:spcPct val="115000"/>
                        </a:lnSpc>
                        <a:spcAft>
                          <a:spcPts val="1000"/>
                        </a:spcAft>
                      </a:pPr>
                      <a:r>
                        <a:rPr lang="tr-TR" sz="1400">
                          <a:effectLst/>
                        </a:rPr>
                        <a:t>İşletme Yöneticiliği</a:t>
                      </a:r>
                      <a:endParaRPr lang="tr-TR" sz="1400">
                        <a:effectLst/>
                        <a:latin typeface="Calibri" panose="020F0502020204030204" pitchFamily="34" charset="0"/>
                        <a:ea typeface="Calibri" panose="020F0502020204030204" pitchFamily="34" charset="0"/>
                      </a:endParaRPr>
                    </a:p>
                  </a:txBody>
                  <a:tcPr marL="41915" marR="41915" marT="0" marB="0" anchor="ctr"/>
                </a:tc>
                <a:tc vMerge="1">
                  <a:txBody>
                    <a:bodyPr/>
                    <a:lstStyle/>
                    <a:p>
                      <a:endParaRPr lang="tr-TR"/>
                    </a:p>
                  </a:txBody>
                  <a:tcPr/>
                </a:tc>
                <a:tc>
                  <a:txBody>
                    <a:bodyPr/>
                    <a:lstStyle/>
                    <a:p>
                      <a:pPr algn="ctr">
                        <a:lnSpc>
                          <a:spcPct val="115000"/>
                        </a:lnSpc>
                        <a:spcAft>
                          <a:spcPts val="1000"/>
                        </a:spcAft>
                      </a:pPr>
                      <a:r>
                        <a:rPr lang="tr-TR" sz="1400" dirty="0">
                          <a:effectLst/>
                        </a:rPr>
                        <a:t>I. Yarıyıl</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6</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6</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84</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latin typeface="+mn-lt"/>
                          <a:ea typeface="Calibri" panose="020F0502020204030204" pitchFamily="34" charset="0"/>
                        </a:rPr>
                        <a:t>48</a:t>
                      </a:r>
                    </a:p>
                  </a:txBody>
                  <a:tcPr marL="41915" marR="41915" marT="0" marB="0" anchor="ctr"/>
                </a:tc>
                <a:extLst>
                  <a:ext uri="{0D108BD9-81ED-4DB2-BD59-A6C34878D82A}">
                    <a16:rowId xmlns:a16="http://schemas.microsoft.com/office/drawing/2014/main" val="1305817695"/>
                  </a:ext>
                </a:extLst>
              </a:tr>
              <a:tr h="346576">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400">
                          <a:effectLst/>
                        </a:rPr>
                        <a:t>II. Yarıyıl</a:t>
                      </a:r>
                      <a:endParaRPr lang="tr-TR" sz="140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6</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6</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84</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latin typeface="+mn-lt"/>
                          <a:ea typeface="Calibri" panose="020F0502020204030204" pitchFamily="34" charset="0"/>
                        </a:rPr>
                        <a:t>49</a:t>
                      </a:r>
                    </a:p>
                  </a:txBody>
                  <a:tcPr marL="41915" marR="41915" marT="0" marB="0" anchor="ctr"/>
                </a:tc>
                <a:extLst>
                  <a:ext uri="{0D108BD9-81ED-4DB2-BD59-A6C34878D82A}">
                    <a16:rowId xmlns:a16="http://schemas.microsoft.com/office/drawing/2014/main" val="3907105267"/>
                  </a:ext>
                </a:extLst>
              </a:tr>
              <a:tr h="346576">
                <a:tc rowSpan="2">
                  <a:txBody>
                    <a:bodyPr/>
                    <a:lstStyle/>
                    <a:p>
                      <a:pPr algn="ctr">
                        <a:lnSpc>
                          <a:spcPct val="115000"/>
                        </a:lnSpc>
                        <a:spcAft>
                          <a:spcPts val="1000"/>
                        </a:spcAft>
                      </a:pPr>
                      <a:r>
                        <a:rPr lang="tr-TR" sz="1400">
                          <a:effectLst/>
                        </a:rPr>
                        <a:t>4</a:t>
                      </a:r>
                      <a:endParaRPr lang="tr-TR" sz="1400">
                        <a:effectLst/>
                        <a:latin typeface="Calibri" panose="020F0502020204030204" pitchFamily="34" charset="0"/>
                        <a:ea typeface="Calibri" panose="020F0502020204030204" pitchFamily="34" charset="0"/>
                      </a:endParaRPr>
                    </a:p>
                  </a:txBody>
                  <a:tcPr marL="41915" marR="41915" marT="0" marB="0" anchor="ctr"/>
                </a:tc>
                <a:tc rowSpan="2">
                  <a:txBody>
                    <a:bodyPr/>
                    <a:lstStyle/>
                    <a:p>
                      <a:pPr>
                        <a:lnSpc>
                          <a:spcPct val="115000"/>
                        </a:lnSpc>
                        <a:spcAft>
                          <a:spcPts val="1000"/>
                        </a:spcAft>
                      </a:pPr>
                      <a:r>
                        <a:rPr lang="tr-TR" sz="1400">
                          <a:effectLst/>
                        </a:rPr>
                        <a:t>Eğitim Yönetimi, Teftişi, Planlaması ve Ekonomisi</a:t>
                      </a:r>
                      <a:endParaRPr lang="tr-TR" sz="1400">
                        <a:effectLst/>
                        <a:latin typeface="Calibri" panose="020F0502020204030204" pitchFamily="34" charset="0"/>
                        <a:ea typeface="Calibri" panose="020F0502020204030204" pitchFamily="34" charset="0"/>
                      </a:endParaRPr>
                    </a:p>
                  </a:txBody>
                  <a:tcPr marL="41915" marR="41915" marT="0" marB="0" anchor="ctr"/>
                </a:tc>
                <a:tc rowSpan="4">
                  <a:txBody>
                    <a:bodyPr/>
                    <a:lstStyle/>
                    <a:p>
                      <a:pPr>
                        <a:lnSpc>
                          <a:spcPct val="115000"/>
                        </a:lnSpc>
                        <a:spcAft>
                          <a:spcPts val="1000"/>
                        </a:spcAft>
                      </a:pPr>
                      <a:r>
                        <a:rPr lang="tr-TR" sz="1400" dirty="0">
                          <a:effectLst/>
                        </a:rPr>
                        <a:t>Eğitim Bilimleri</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a:effectLst/>
                        </a:rPr>
                        <a:t>I. Yarıyıl</a:t>
                      </a:r>
                      <a:endParaRPr lang="tr-TR" sz="140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6</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6</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84</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latin typeface="+mn-lt"/>
                          <a:ea typeface="Calibri" panose="020F0502020204030204" pitchFamily="34" charset="0"/>
                        </a:rPr>
                        <a:t>49</a:t>
                      </a:r>
                    </a:p>
                  </a:txBody>
                  <a:tcPr marL="41915" marR="41915" marT="0" marB="0" anchor="ctr"/>
                </a:tc>
                <a:extLst>
                  <a:ext uri="{0D108BD9-81ED-4DB2-BD59-A6C34878D82A}">
                    <a16:rowId xmlns:a16="http://schemas.microsoft.com/office/drawing/2014/main" val="2038824546"/>
                  </a:ext>
                </a:extLst>
              </a:tr>
              <a:tr h="346576">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400">
                          <a:effectLst/>
                        </a:rPr>
                        <a:t>II. Yarıyıl</a:t>
                      </a:r>
                      <a:endParaRPr lang="tr-TR" sz="140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7</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7</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98</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latin typeface="+mn-lt"/>
                          <a:ea typeface="Calibri" panose="020F0502020204030204" pitchFamily="34" charset="0"/>
                        </a:rPr>
                        <a:t>49</a:t>
                      </a:r>
                    </a:p>
                  </a:txBody>
                  <a:tcPr marL="41915" marR="41915" marT="0" marB="0" anchor="ctr"/>
                </a:tc>
                <a:extLst>
                  <a:ext uri="{0D108BD9-81ED-4DB2-BD59-A6C34878D82A}">
                    <a16:rowId xmlns:a16="http://schemas.microsoft.com/office/drawing/2014/main" val="3669263881"/>
                  </a:ext>
                </a:extLst>
              </a:tr>
              <a:tr h="346576">
                <a:tc rowSpan="2">
                  <a:txBody>
                    <a:bodyPr/>
                    <a:lstStyle/>
                    <a:p>
                      <a:pPr algn="ctr">
                        <a:lnSpc>
                          <a:spcPct val="115000"/>
                        </a:lnSpc>
                        <a:spcAft>
                          <a:spcPts val="1000"/>
                        </a:spcAft>
                      </a:pPr>
                      <a:r>
                        <a:rPr lang="tr-TR" sz="1400">
                          <a:effectLst/>
                        </a:rPr>
                        <a:t>5</a:t>
                      </a:r>
                      <a:endParaRPr lang="tr-TR" sz="1400">
                        <a:effectLst/>
                        <a:latin typeface="Calibri" panose="020F0502020204030204" pitchFamily="34" charset="0"/>
                        <a:ea typeface="Calibri" panose="020F0502020204030204" pitchFamily="34" charset="0"/>
                      </a:endParaRPr>
                    </a:p>
                  </a:txBody>
                  <a:tcPr marL="41915" marR="41915" marT="0" marB="0" anchor="ctr"/>
                </a:tc>
                <a:tc rowSpan="2">
                  <a:txBody>
                    <a:bodyPr/>
                    <a:lstStyle/>
                    <a:p>
                      <a:pPr>
                        <a:lnSpc>
                          <a:spcPct val="115000"/>
                        </a:lnSpc>
                        <a:spcAft>
                          <a:spcPts val="1000"/>
                        </a:spcAft>
                      </a:pPr>
                      <a:r>
                        <a:rPr lang="tr-TR" sz="1400">
                          <a:effectLst/>
                        </a:rPr>
                        <a:t>Eğitimin Felsefi, Sosyal ve Tarihi Temelleri</a:t>
                      </a:r>
                      <a:endParaRPr lang="tr-TR" sz="1400">
                        <a:effectLst/>
                        <a:latin typeface="Calibri" panose="020F0502020204030204" pitchFamily="34" charset="0"/>
                        <a:ea typeface="Calibri" panose="020F0502020204030204" pitchFamily="34" charset="0"/>
                      </a:endParaRPr>
                    </a:p>
                  </a:txBody>
                  <a:tcPr marL="41915" marR="41915" marT="0" marB="0" anchor="ctr"/>
                </a:tc>
                <a:tc vMerge="1">
                  <a:txBody>
                    <a:bodyPr/>
                    <a:lstStyle/>
                    <a:p>
                      <a:endParaRPr lang="tr-TR"/>
                    </a:p>
                  </a:txBody>
                  <a:tcPr/>
                </a:tc>
                <a:tc>
                  <a:txBody>
                    <a:bodyPr/>
                    <a:lstStyle/>
                    <a:p>
                      <a:pPr algn="ctr">
                        <a:lnSpc>
                          <a:spcPct val="115000"/>
                        </a:lnSpc>
                        <a:spcAft>
                          <a:spcPts val="1000"/>
                        </a:spcAft>
                      </a:pPr>
                      <a:r>
                        <a:rPr lang="tr-TR" sz="1400">
                          <a:effectLst/>
                        </a:rPr>
                        <a:t>I. Yarıyıl</a:t>
                      </a:r>
                      <a:endParaRPr lang="tr-TR" sz="140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7</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7</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marL="0" marR="0" lvl="0" indent="0" algn="ctr" defTabSz="914400" rtl="0" eaLnBrk="1" fontAlgn="auto" latinLnBrk="0" hangingPunct="1">
                        <a:lnSpc>
                          <a:spcPct val="115000"/>
                        </a:lnSpc>
                        <a:spcBef>
                          <a:spcPts val="0"/>
                        </a:spcBef>
                        <a:spcAft>
                          <a:spcPts val="1000"/>
                        </a:spcAft>
                        <a:buClr>
                          <a:srgbClr val="000000"/>
                        </a:buClr>
                        <a:buSzTx/>
                        <a:buFont typeface="Arial"/>
                        <a:buNone/>
                        <a:tabLst/>
                        <a:defRPr/>
                      </a:pPr>
                      <a:r>
                        <a:rPr lang="tr-TR" sz="1400" dirty="0">
                          <a:effectLst/>
                        </a:rPr>
                        <a:t>98</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latin typeface="+mn-lt"/>
                          <a:ea typeface="Calibri" panose="020F0502020204030204" pitchFamily="34" charset="0"/>
                        </a:rPr>
                        <a:t>50</a:t>
                      </a:r>
                    </a:p>
                  </a:txBody>
                  <a:tcPr marL="41915" marR="41915" marT="0" marB="0" anchor="ctr"/>
                </a:tc>
                <a:extLst>
                  <a:ext uri="{0D108BD9-81ED-4DB2-BD59-A6C34878D82A}">
                    <a16:rowId xmlns:a16="http://schemas.microsoft.com/office/drawing/2014/main" val="3567481905"/>
                  </a:ext>
                </a:extLst>
              </a:tr>
              <a:tr h="346576">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400">
                          <a:effectLst/>
                        </a:rPr>
                        <a:t>II. Yarıyıl</a:t>
                      </a:r>
                      <a:endParaRPr lang="tr-TR" sz="140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7</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7</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98</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latin typeface="+mn-lt"/>
                          <a:ea typeface="Calibri" panose="020F0502020204030204" pitchFamily="34" charset="0"/>
                        </a:rPr>
                        <a:t>49</a:t>
                      </a:r>
                    </a:p>
                  </a:txBody>
                  <a:tcPr marL="41915" marR="41915" marT="0" marB="0" anchor="ctr"/>
                </a:tc>
                <a:extLst>
                  <a:ext uri="{0D108BD9-81ED-4DB2-BD59-A6C34878D82A}">
                    <a16:rowId xmlns:a16="http://schemas.microsoft.com/office/drawing/2014/main" val="3340180116"/>
                  </a:ext>
                </a:extLst>
              </a:tr>
              <a:tr h="346576">
                <a:tc rowSpan="2">
                  <a:txBody>
                    <a:bodyPr/>
                    <a:lstStyle/>
                    <a:p>
                      <a:pPr algn="ctr">
                        <a:lnSpc>
                          <a:spcPct val="115000"/>
                        </a:lnSpc>
                        <a:spcAft>
                          <a:spcPts val="1000"/>
                        </a:spcAft>
                      </a:pPr>
                      <a:r>
                        <a:rPr lang="tr-TR" sz="1400" dirty="0">
                          <a:effectLst/>
                        </a:rPr>
                        <a:t>6</a:t>
                      </a:r>
                      <a:endParaRPr lang="tr-TR" sz="1400" dirty="0">
                        <a:effectLst/>
                        <a:latin typeface="Calibri" panose="020F0502020204030204" pitchFamily="34" charset="0"/>
                        <a:ea typeface="Calibri" panose="020F0502020204030204" pitchFamily="34" charset="0"/>
                      </a:endParaRPr>
                    </a:p>
                  </a:txBody>
                  <a:tcPr marL="32891" marR="32891" marT="0" marB="0" anchor="ctr"/>
                </a:tc>
                <a:tc rowSpan="2">
                  <a:txBody>
                    <a:bodyPr/>
                    <a:lstStyle/>
                    <a:p>
                      <a:pPr>
                        <a:lnSpc>
                          <a:spcPct val="115000"/>
                        </a:lnSpc>
                        <a:spcAft>
                          <a:spcPts val="1000"/>
                        </a:spcAft>
                      </a:pPr>
                      <a:r>
                        <a:rPr lang="tr-TR" sz="1400" dirty="0">
                          <a:effectLst/>
                        </a:rPr>
                        <a:t>Sınıf Eğitimi</a:t>
                      </a:r>
                      <a:endParaRPr lang="tr-TR" sz="1400" dirty="0">
                        <a:effectLst/>
                        <a:latin typeface="Calibri" panose="020F0502020204030204" pitchFamily="34" charset="0"/>
                        <a:ea typeface="Calibri" panose="020F0502020204030204" pitchFamily="34" charset="0"/>
                      </a:endParaRPr>
                    </a:p>
                  </a:txBody>
                  <a:tcPr marL="32891" marR="32891" marT="0" marB="0" anchor="ctr"/>
                </a:tc>
                <a:tc rowSpan="2">
                  <a:txBody>
                    <a:bodyPr/>
                    <a:lstStyle/>
                    <a:p>
                      <a:pPr>
                        <a:lnSpc>
                          <a:spcPct val="115000"/>
                        </a:lnSpc>
                        <a:spcAft>
                          <a:spcPts val="1000"/>
                        </a:spcAft>
                      </a:pPr>
                      <a:r>
                        <a:rPr lang="tr-TR" sz="1400" dirty="0">
                          <a:effectLst/>
                        </a:rPr>
                        <a:t>Temel Eğitim</a:t>
                      </a:r>
                      <a:endParaRPr lang="tr-TR" sz="1400" dirty="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a:effectLst/>
                        </a:rPr>
                        <a:t>I. Yarıyıl</a:t>
                      </a:r>
                      <a:endParaRPr lang="tr-TR" sz="140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10</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10</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140</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latin typeface="+mn-lt"/>
                          <a:ea typeface="Calibri" panose="020F0502020204030204" pitchFamily="34" charset="0"/>
                        </a:rPr>
                        <a:t>49</a:t>
                      </a:r>
                    </a:p>
                  </a:txBody>
                  <a:tcPr marL="32891" marR="32891" marT="0" marB="0" anchor="ctr"/>
                </a:tc>
                <a:extLst>
                  <a:ext uri="{0D108BD9-81ED-4DB2-BD59-A6C34878D82A}">
                    <a16:rowId xmlns:a16="http://schemas.microsoft.com/office/drawing/2014/main" val="754229714"/>
                  </a:ext>
                </a:extLst>
              </a:tr>
              <a:tr h="346576">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400" dirty="0">
                          <a:effectLst/>
                        </a:rPr>
                        <a:t>II. Yarıyıl</a:t>
                      </a:r>
                      <a:endParaRPr lang="tr-TR" sz="1400" dirty="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8</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8</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112</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latin typeface="+mn-lt"/>
                          <a:ea typeface="Calibri" panose="020F0502020204030204" pitchFamily="34" charset="0"/>
                        </a:rPr>
                        <a:t>40</a:t>
                      </a:r>
                    </a:p>
                  </a:txBody>
                  <a:tcPr marL="32891" marR="32891" marT="0" marB="0" anchor="ctr"/>
                </a:tc>
                <a:extLst>
                  <a:ext uri="{0D108BD9-81ED-4DB2-BD59-A6C34878D82A}">
                    <a16:rowId xmlns:a16="http://schemas.microsoft.com/office/drawing/2014/main" val="2752629017"/>
                  </a:ext>
                </a:extLst>
              </a:tr>
            </a:tbl>
          </a:graphicData>
        </a:graphic>
      </p:graphicFrame>
    </p:spTree>
    <p:extLst>
      <p:ext uri="{BB962C8B-B14F-4D97-AF65-F5344CB8AC3E}">
        <p14:creationId xmlns:p14="http://schemas.microsoft.com/office/powerpoint/2010/main" val="853731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3" name="Başlık 1">
            <a:extLst>
              <a:ext uri="{FF2B5EF4-FFF2-40B4-BE49-F238E27FC236}">
                <a16:creationId xmlns:a16="http://schemas.microsoft.com/office/drawing/2014/main" id="{38B0DD0B-E2CD-7233-7BF5-D53DE79D4FF4}"/>
              </a:ext>
            </a:extLst>
          </p:cNvPr>
          <p:cNvSpPr txBox="1">
            <a:spLocks/>
          </p:cNvSpPr>
          <p:nvPr/>
        </p:nvSpPr>
        <p:spPr>
          <a:xfrm>
            <a:off x="250543" y="6391585"/>
            <a:ext cx="12192000" cy="346071"/>
          </a:xfrm>
          <a:prstGeom prst="rect">
            <a:avLst/>
          </a:prstGeom>
        </p:spPr>
        <p:txBody>
          <a:bodyPr vert="horz" lIns="91440" tIns="45720" rIns="91440" bIns="45720" rtlCol="0" anchor="ctr">
            <a:noAutofit/>
          </a:bodyPr>
          <a:lstStyle>
            <a:lvl1pPr algn="l" defTabSz="914388"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388" rtl="0" eaLnBrk="1" fontAlgn="auto" latinLnBrk="0" hangingPunct="1">
              <a:lnSpc>
                <a:spcPct val="90000"/>
              </a:lnSpc>
              <a:spcBef>
                <a:spcPct val="0"/>
              </a:spcBef>
              <a:spcAft>
                <a:spcPts val="0"/>
              </a:spcAft>
              <a:buClr>
                <a:srgbClr val="000000"/>
              </a:buClr>
              <a:buSzTx/>
              <a:buFont typeface="Arial"/>
              <a:buNone/>
              <a:tabLst/>
              <a:defRPr/>
            </a:pPr>
            <a:r>
              <a:rPr kumimoji="0" lang="tr-TR" sz="1200" b="1" i="1" u="none" strike="noStrike" kern="1200" cap="none" spc="0" normalizeH="0" baseline="0" noProof="0" dirty="0">
                <a:ln>
                  <a:noFill/>
                </a:ln>
                <a:solidFill>
                  <a:srgbClr val="000000"/>
                </a:solidFill>
                <a:effectLst/>
                <a:uLnTx/>
                <a:uFillTx/>
                <a:latin typeface="Arial"/>
                <a:ea typeface="+mj-ea"/>
                <a:cs typeface="+mj-cs"/>
                <a:sym typeface="Arial"/>
              </a:rPr>
              <a:t>Tablo 1. </a:t>
            </a:r>
            <a:r>
              <a:rPr kumimoji="0" lang="tr-TR" sz="1200" b="1" i="1" u="none" strike="noStrike" kern="1200" cap="none" spc="0" normalizeH="0" baseline="0" noProof="0">
                <a:ln>
                  <a:noFill/>
                </a:ln>
                <a:solidFill>
                  <a:srgbClr val="000000"/>
                </a:solidFill>
                <a:effectLst/>
                <a:uLnTx/>
                <a:uFillTx/>
                <a:latin typeface="Arial"/>
                <a:ea typeface="+mj-ea"/>
                <a:cs typeface="+mj-cs"/>
                <a:sym typeface="Arial"/>
              </a:rPr>
              <a:t>2023-2024 </a:t>
            </a:r>
            <a:r>
              <a:rPr kumimoji="0" lang="tr-TR" sz="1200" b="1" i="1" u="none" strike="noStrike" kern="1200" cap="none" spc="0" normalizeH="0" baseline="0" noProof="0" dirty="0">
                <a:ln>
                  <a:noFill/>
                </a:ln>
                <a:solidFill>
                  <a:srgbClr val="000000"/>
                </a:solidFill>
                <a:effectLst/>
                <a:uLnTx/>
                <a:uFillTx/>
                <a:latin typeface="Arial"/>
                <a:ea typeface="+mj-ea"/>
                <a:cs typeface="+mj-cs"/>
                <a:sym typeface="Arial"/>
              </a:rPr>
              <a:t>Bahar Dönemi Uzaktan Öğretim Yüksek Lisans Programlarına Ait İstatistikler</a:t>
            </a:r>
          </a:p>
        </p:txBody>
      </p:sp>
      <p:graphicFrame>
        <p:nvGraphicFramePr>
          <p:cNvPr id="4" name="Tablo 3">
            <a:extLst>
              <a:ext uri="{FF2B5EF4-FFF2-40B4-BE49-F238E27FC236}">
                <a16:creationId xmlns:a16="http://schemas.microsoft.com/office/drawing/2014/main" id="{7A9837AE-1770-AC6B-57AA-E9E2E8A63394}"/>
              </a:ext>
            </a:extLst>
          </p:cNvPr>
          <p:cNvGraphicFramePr>
            <a:graphicFrameLocks noGrp="1"/>
          </p:cNvGraphicFramePr>
          <p:nvPr/>
        </p:nvGraphicFramePr>
        <p:xfrm>
          <a:off x="1316334" y="86728"/>
          <a:ext cx="10259367" cy="6222985"/>
        </p:xfrm>
        <a:graphic>
          <a:graphicData uri="http://schemas.openxmlformats.org/drawingml/2006/table">
            <a:tbl>
              <a:tblPr bandRow="1">
                <a:tableStyleId>{5940675A-B579-460E-94D1-54222C63F5DA}</a:tableStyleId>
              </a:tblPr>
              <a:tblGrid>
                <a:gridCol w="989368">
                  <a:extLst>
                    <a:ext uri="{9D8B030D-6E8A-4147-A177-3AD203B41FA5}">
                      <a16:colId xmlns:a16="http://schemas.microsoft.com/office/drawing/2014/main" val="2118499691"/>
                    </a:ext>
                  </a:extLst>
                </a:gridCol>
                <a:gridCol w="1925390">
                  <a:extLst>
                    <a:ext uri="{9D8B030D-6E8A-4147-A177-3AD203B41FA5}">
                      <a16:colId xmlns:a16="http://schemas.microsoft.com/office/drawing/2014/main" val="4163999697"/>
                    </a:ext>
                  </a:extLst>
                </a:gridCol>
                <a:gridCol w="1822574">
                  <a:extLst>
                    <a:ext uri="{9D8B030D-6E8A-4147-A177-3AD203B41FA5}">
                      <a16:colId xmlns:a16="http://schemas.microsoft.com/office/drawing/2014/main" val="2698910059"/>
                    </a:ext>
                  </a:extLst>
                </a:gridCol>
                <a:gridCol w="989368">
                  <a:extLst>
                    <a:ext uri="{9D8B030D-6E8A-4147-A177-3AD203B41FA5}">
                      <a16:colId xmlns:a16="http://schemas.microsoft.com/office/drawing/2014/main" val="3948778668"/>
                    </a:ext>
                  </a:extLst>
                </a:gridCol>
                <a:gridCol w="1249320">
                  <a:extLst>
                    <a:ext uri="{9D8B030D-6E8A-4147-A177-3AD203B41FA5}">
                      <a16:colId xmlns:a16="http://schemas.microsoft.com/office/drawing/2014/main" val="1365963744"/>
                    </a:ext>
                  </a:extLst>
                </a:gridCol>
                <a:gridCol w="1249320">
                  <a:extLst>
                    <a:ext uri="{9D8B030D-6E8A-4147-A177-3AD203B41FA5}">
                      <a16:colId xmlns:a16="http://schemas.microsoft.com/office/drawing/2014/main" val="1606594484"/>
                    </a:ext>
                  </a:extLst>
                </a:gridCol>
                <a:gridCol w="1190153">
                  <a:extLst>
                    <a:ext uri="{9D8B030D-6E8A-4147-A177-3AD203B41FA5}">
                      <a16:colId xmlns:a16="http://schemas.microsoft.com/office/drawing/2014/main" val="3600248826"/>
                    </a:ext>
                  </a:extLst>
                </a:gridCol>
                <a:gridCol w="843874">
                  <a:extLst>
                    <a:ext uri="{9D8B030D-6E8A-4147-A177-3AD203B41FA5}">
                      <a16:colId xmlns:a16="http://schemas.microsoft.com/office/drawing/2014/main" val="1741286429"/>
                    </a:ext>
                  </a:extLst>
                </a:gridCol>
              </a:tblGrid>
              <a:tr h="183456">
                <a:tc rowSpan="2">
                  <a:txBody>
                    <a:bodyPr/>
                    <a:lstStyle/>
                    <a:p>
                      <a:pPr algn="ctr">
                        <a:lnSpc>
                          <a:spcPct val="115000"/>
                        </a:lnSpc>
                        <a:spcAft>
                          <a:spcPts val="1000"/>
                        </a:spcAft>
                      </a:pPr>
                      <a:r>
                        <a:rPr lang="tr-TR" sz="1400" b="1" dirty="0">
                          <a:effectLst/>
                        </a:rPr>
                        <a:t>Sıra No</a:t>
                      </a:r>
                      <a:endParaRPr lang="tr-TR" sz="1400" b="1" dirty="0">
                        <a:effectLst/>
                        <a:latin typeface="Calibri" panose="020F0502020204030204" pitchFamily="34" charset="0"/>
                        <a:ea typeface="Calibri" panose="020F0502020204030204" pitchFamily="34" charset="0"/>
                      </a:endParaRPr>
                    </a:p>
                  </a:txBody>
                  <a:tcPr marL="32891" marR="32891" marT="0" marB="0" anchor="ctr"/>
                </a:tc>
                <a:tc rowSpan="2">
                  <a:txBody>
                    <a:bodyPr/>
                    <a:lstStyle/>
                    <a:p>
                      <a:pPr algn="ctr">
                        <a:lnSpc>
                          <a:spcPct val="115000"/>
                        </a:lnSpc>
                        <a:spcAft>
                          <a:spcPts val="1000"/>
                        </a:spcAft>
                      </a:pPr>
                      <a:r>
                        <a:rPr lang="tr-TR" sz="1400" b="1" dirty="0">
                          <a:effectLst/>
                        </a:rPr>
                        <a:t>Program</a:t>
                      </a:r>
                      <a:endParaRPr lang="tr-TR" sz="1400" b="1" dirty="0">
                        <a:effectLst/>
                        <a:latin typeface="Calibri" panose="020F0502020204030204" pitchFamily="34" charset="0"/>
                        <a:ea typeface="Calibri" panose="020F0502020204030204" pitchFamily="34" charset="0"/>
                      </a:endParaRPr>
                    </a:p>
                  </a:txBody>
                  <a:tcPr marL="32891" marR="32891" marT="0" marB="0" anchor="ctr"/>
                </a:tc>
                <a:tc rowSpan="2">
                  <a:txBody>
                    <a:bodyPr/>
                    <a:lstStyle/>
                    <a:p>
                      <a:pPr algn="ctr">
                        <a:lnSpc>
                          <a:spcPct val="115000"/>
                        </a:lnSpc>
                        <a:spcAft>
                          <a:spcPts val="1000"/>
                        </a:spcAft>
                      </a:pPr>
                      <a:r>
                        <a:rPr lang="tr-TR" sz="1400" b="1" dirty="0">
                          <a:effectLst/>
                        </a:rPr>
                        <a:t>Anabilim Dalı</a:t>
                      </a:r>
                      <a:endParaRPr lang="tr-TR" sz="1400" b="1" dirty="0">
                        <a:effectLst/>
                        <a:latin typeface="Calibri" panose="020F0502020204030204" pitchFamily="34" charset="0"/>
                        <a:ea typeface="Calibri" panose="020F0502020204030204" pitchFamily="34" charset="0"/>
                      </a:endParaRPr>
                    </a:p>
                  </a:txBody>
                  <a:tcPr marL="32891" marR="32891" marT="0" marB="0" anchor="ctr"/>
                </a:tc>
                <a:tc rowSpan="2">
                  <a:txBody>
                    <a:bodyPr/>
                    <a:lstStyle/>
                    <a:p>
                      <a:pPr algn="ctr">
                        <a:lnSpc>
                          <a:spcPct val="115000"/>
                        </a:lnSpc>
                        <a:spcAft>
                          <a:spcPts val="1000"/>
                        </a:spcAft>
                      </a:pPr>
                      <a:r>
                        <a:rPr lang="tr-TR" sz="1400" b="1" dirty="0">
                          <a:effectLst/>
                        </a:rPr>
                        <a:t>Dönem</a:t>
                      </a:r>
                      <a:endParaRPr lang="tr-TR" sz="1400" b="1" dirty="0">
                        <a:effectLst/>
                        <a:latin typeface="Calibri" panose="020F0502020204030204" pitchFamily="34" charset="0"/>
                        <a:ea typeface="Calibri" panose="020F0502020204030204" pitchFamily="34" charset="0"/>
                      </a:endParaRPr>
                    </a:p>
                  </a:txBody>
                  <a:tcPr marL="32891" marR="32891" marT="0" marB="0" anchor="ctr"/>
                </a:tc>
                <a:tc gridSpan="4">
                  <a:txBody>
                    <a:bodyPr/>
                    <a:lstStyle/>
                    <a:p>
                      <a:pPr algn="ctr">
                        <a:lnSpc>
                          <a:spcPct val="115000"/>
                        </a:lnSpc>
                        <a:spcAft>
                          <a:spcPts val="1000"/>
                        </a:spcAft>
                      </a:pPr>
                      <a:r>
                        <a:rPr lang="tr-TR" sz="1400" b="1" dirty="0">
                          <a:effectLst/>
                        </a:rPr>
                        <a:t>2023-2024 Bahar Dönemi</a:t>
                      </a:r>
                      <a:endParaRPr lang="tr-TR" sz="1400" b="1" dirty="0">
                        <a:effectLst/>
                        <a:latin typeface="Calibri" panose="020F0502020204030204" pitchFamily="34" charset="0"/>
                        <a:ea typeface="Calibri" panose="020F0502020204030204" pitchFamily="34" charset="0"/>
                      </a:endParaRPr>
                    </a:p>
                  </a:txBody>
                  <a:tcPr marL="32891" marR="32891" marT="0" marB="0" anchor="ct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910629847"/>
                  </a:ext>
                </a:extLst>
              </a:tr>
              <a:tr h="692295">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400" b="1" dirty="0">
                          <a:effectLst/>
                        </a:rPr>
                        <a:t>Ders Sayısı</a:t>
                      </a:r>
                      <a:endParaRPr lang="tr-TR" sz="1400" b="1" dirty="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b="1" dirty="0">
                          <a:effectLst/>
                        </a:rPr>
                        <a:t>Haftalık Açılan Canlı Sınıf Sayısı (Saat)</a:t>
                      </a:r>
                      <a:endParaRPr lang="tr-TR" sz="1400" b="1" dirty="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b="1" dirty="0">
                          <a:effectLst/>
                        </a:rPr>
                        <a:t>Dönemlik Açılan Canlı Ders Saati</a:t>
                      </a:r>
                      <a:endParaRPr lang="tr-TR" sz="1400" b="1" dirty="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b="1" dirty="0">
                          <a:effectLst/>
                        </a:rPr>
                        <a:t>Öğrenci Sayısı</a:t>
                      </a:r>
                      <a:endParaRPr lang="tr-TR" sz="1400" b="1" dirty="0">
                        <a:effectLst/>
                        <a:latin typeface="Calibri" panose="020F0502020204030204" pitchFamily="34" charset="0"/>
                        <a:ea typeface="Calibri" panose="020F0502020204030204" pitchFamily="34" charset="0"/>
                      </a:endParaRPr>
                    </a:p>
                  </a:txBody>
                  <a:tcPr marL="32891" marR="32891" marT="0" marB="0" anchor="ctr"/>
                </a:tc>
                <a:extLst>
                  <a:ext uri="{0D108BD9-81ED-4DB2-BD59-A6C34878D82A}">
                    <a16:rowId xmlns:a16="http://schemas.microsoft.com/office/drawing/2014/main" val="793709462"/>
                  </a:ext>
                </a:extLst>
              </a:tr>
              <a:tr h="342731">
                <a:tc rowSpan="2">
                  <a:txBody>
                    <a:bodyPr/>
                    <a:lstStyle/>
                    <a:p>
                      <a:pPr algn="ctr">
                        <a:lnSpc>
                          <a:spcPct val="115000"/>
                        </a:lnSpc>
                        <a:spcAft>
                          <a:spcPts val="1000"/>
                        </a:spcAft>
                      </a:pPr>
                      <a:r>
                        <a:rPr lang="tr-TR" sz="1400" dirty="0">
                          <a:effectLst/>
                        </a:rPr>
                        <a:t> 7</a:t>
                      </a:r>
                      <a:endParaRPr lang="tr-TR" sz="1400" dirty="0">
                        <a:effectLst/>
                        <a:latin typeface="Calibri" panose="020F0502020204030204" pitchFamily="34" charset="0"/>
                        <a:ea typeface="Calibri" panose="020F0502020204030204" pitchFamily="34" charset="0"/>
                      </a:endParaRPr>
                    </a:p>
                  </a:txBody>
                  <a:tcPr marL="32891" marR="32891" marT="0" marB="0" anchor="ctr"/>
                </a:tc>
                <a:tc rowSpan="2">
                  <a:txBody>
                    <a:bodyPr/>
                    <a:lstStyle/>
                    <a:p>
                      <a:pPr>
                        <a:lnSpc>
                          <a:spcPct val="115000"/>
                        </a:lnSpc>
                        <a:spcAft>
                          <a:spcPts val="1000"/>
                        </a:spcAft>
                      </a:pPr>
                      <a:r>
                        <a:rPr lang="tr-TR" sz="1400" dirty="0">
                          <a:effectLst/>
                        </a:rPr>
                        <a:t>Finans ve Bankacılık</a:t>
                      </a:r>
                      <a:endParaRPr lang="tr-TR" sz="1400" dirty="0">
                        <a:effectLst/>
                        <a:latin typeface="Calibri" panose="020F0502020204030204" pitchFamily="34" charset="0"/>
                        <a:ea typeface="Calibri" panose="020F0502020204030204" pitchFamily="34" charset="0"/>
                      </a:endParaRPr>
                    </a:p>
                  </a:txBody>
                  <a:tcPr marL="32891" marR="32891" marT="0" marB="0" anchor="ctr"/>
                </a:tc>
                <a:tc rowSpan="2">
                  <a:txBody>
                    <a:bodyPr/>
                    <a:lstStyle/>
                    <a:p>
                      <a:pPr>
                        <a:lnSpc>
                          <a:spcPct val="115000"/>
                        </a:lnSpc>
                        <a:spcAft>
                          <a:spcPts val="1000"/>
                        </a:spcAft>
                      </a:pPr>
                      <a:r>
                        <a:rPr lang="tr-TR" sz="1400" dirty="0">
                          <a:effectLst/>
                        </a:rPr>
                        <a:t>Bankacılık ve Finans</a:t>
                      </a:r>
                      <a:endParaRPr lang="tr-TR" sz="1400" dirty="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I. Yarıyıl</a:t>
                      </a:r>
                      <a:endParaRPr lang="tr-TR" sz="1400" dirty="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6</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6</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84</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latin typeface="+mj-lt"/>
                          <a:ea typeface="Calibri" panose="020F0502020204030204" pitchFamily="34" charset="0"/>
                        </a:rPr>
                        <a:t>32</a:t>
                      </a:r>
                    </a:p>
                  </a:txBody>
                  <a:tcPr marL="32891" marR="32891" marT="0" marB="0" anchor="ctr"/>
                </a:tc>
                <a:extLst>
                  <a:ext uri="{0D108BD9-81ED-4DB2-BD59-A6C34878D82A}">
                    <a16:rowId xmlns:a16="http://schemas.microsoft.com/office/drawing/2014/main" val="2476642614"/>
                  </a:ext>
                </a:extLst>
              </a:tr>
              <a:tr h="342731">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400">
                          <a:effectLst/>
                        </a:rPr>
                        <a:t>II. Yarıyıl</a:t>
                      </a:r>
                      <a:endParaRPr lang="tr-TR" sz="140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b="0" i="0" u="none" strike="noStrike" cap="none" dirty="0">
                          <a:solidFill>
                            <a:schemeClr val="tx1"/>
                          </a:solidFill>
                          <a:effectLst/>
                          <a:latin typeface="+mn-lt"/>
                          <a:ea typeface="+mn-ea"/>
                          <a:cs typeface="+mn-cs"/>
                          <a:sym typeface="Arial"/>
                        </a:rPr>
                        <a:t>5</a:t>
                      </a:r>
                    </a:p>
                  </a:txBody>
                  <a:tcPr marL="41915" marR="41915" marT="0" marB="0" anchor="ctr"/>
                </a:tc>
                <a:tc>
                  <a:txBody>
                    <a:bodyPr/>
                    <a:lstStyle/>
                    <a:p>
                      <a:pPr algn="ctr">
                        <a:lnSpc>
                          <a:spcPct val="115000"/>
                        </a:lnSpc>
                        <a:spcAft>
                          <a:spcPts val="1000"/>
                        </a:spcAft>
                      </a:pPr>
                      <a:r>
                        <a:rPr lang="tr-TR" sz="1400" b="0" i="0" u="none" strike="noStrike" cap="none" dirty="0">
                          <a:solidFill>
                            <a:schemeClr val="tx1"/>
                          </a:solidFill>
                          <a:effectLst/>
                          <a:latin typeface="+mn-lt"/>
                          <a:ea typeface="+mn-ea"/>
                          <a:cs typeface="+mn-cs"/>
                          <a:sym typeface="Arial"/>
                        </a:rPr>
                        <a:t>5</a:t>
                      </a:r>
                    </a:p>
                  </a:txBody>
                  <a:tcPr marL="41915" marR="41915" marT="0" marB="0" anchor="ctr"/>
                </a:tc>
                <a:tc>
                  <a:txBody>
                    <a:bodyPr/>
                    <a:lstStyle/>
                    <a:p>
                      <a:pPr algn="ctr">
                        <a:lnSpc>
                          <a:spcPct val="115000"/>
                        </a:lnSpc>
                        <a:spcAft>
                          <a:spcPts val="1000"/>
                        </a:spcAft>
                      </a:pPr>
                      <a:r>
                        <a:rPr lang="tr-TR" sz="1400" b="0" i="0" u="none" strike="noStrike" cap="none" dirty="0">
                          <a:solidFill>
                            <a:schemeClr val="tx1"/>
                          </a:solidFill>
                          <a:effectLst/>
                          <a:latin typeface="+mn-lt"/>
                          <a:ea typeface="+mn-ea"/>
                          <a:cs typeface="+mn-cs"/>
                          <a:sym typeface="Arial"/>
                        </a:rPr>
                        <a:t>70</a:t>
                      </a:r>
                    </a:p>
                  </a:txBody>
                  <a:tcPr marL="41915" marR="41915" marT="0" marB="0" anchor="ctr"/>
                </a:tc>
                <a:tc>
                  <a:txBody>
                    <a:bodyPr/>
                    <a:lstStyle/>
                    <a:p>
                      <a:pPr algn="ctr">
                        <a:lnSpc>
                          <a:spcPct val="115000"/>
                        </a:lnSpc>
                        <a:spcAft>
                          <a:spcPts val="1000"/>
                        </a:spcAft>
                      </a:pPr>
                      <a:r>
                        <a:rPr lang="tr-TR" sz="1400" dirty="0">
                          <a:effectLst/>
                          <a:latin typeface="+mj-lt"/>
                          <a:ea typeface="Calibri" panose="020F0502020204030204" pitchFamily="34" charset="0"/>
                        </a:rPr>
                        <a:t>40</a:t>
                      </a:r>
                    </a:p>
                  </a:txBody>
                  <a:tcPr marL="32891" marR="32891" marT="0" marB="0" anchor="ctr"/>
                </a:tc>
                <a:extLst>
                  <a:ext uri="{0D108BD9-81ED-4DB2-BD59-A6C34878D82A}">
                    <a16:rowId xmlns:a16="http://schemas.microsoft.com/office/drawing/2014/main" val="4273776657"/>
                  </a:ext>
                </a:extLst>
              </a:tr>
              <a:tr h="342731">
                <a:tc rowSpan="2">
                  <a:txBody>
                    <a:bodyPr/>
                    <a:lstStyle/>
                    <a:p>
                      <a:pPr algn="ctr">
                        <a:lnSpc>
                          <a:spcPct val="115000"/>
                        </a:lnSpc>
                        <a:spcAft>
                          <a:spcPts val="1000"/>
                        </a:spcAft>
                      </a:pPr>
                      <a:r>
                        <a:rPr lang="tr-TR" sz="1400">
                          <a:effectLst/>
                        </a:rPr>
                        <a:t>8</a:t>
                      </a:r>
                      <a:endParaRPr lang="tr-TR" sz="1400">
                        <a:effectLst/>
                        <a:latin typeface="Calibri" panose="020F0502020204030204" pitchFamily="34" charset="0"/>
                        <a:ea typeface="Calibri" panose="020F0502020204030204" pitchFamily="34" charset="0"/>
                      </a:endParaRPr>
                    </a:p>
                  </a:txBody>
                  <a:tcPr marL="32891" marR="32891" marT="0" marB="0" anchor="ctr"/>
                </a:tc>
                <a:tc rowSpan="2">
                  <a:txBody>
                    <a:bodyPr/>
                    <a:lstStyle/>
                    <a:p>
                      <a:pPr>
                        <a:lnSpc>
                          <a:spcPct val="115000"/>
                        </a:lnSpc>
                        <a:spcAft>
                          <a:spcPts val="1000"/>
                        </a:spcAft>
                      </a:pPr>
                      <a:r>
                        <a:rPr lang="tr-TR" sz="1400">
                          <a:effectLst/>
                        </a:rPr>
                        <a:t>Maliye</a:t>
                      </a:r>
                      <a:endParaRPr lang="tr-TR" sz="1400">
                        <a:effectLst/>
                        <a:latin typeface="Calibri" panose="020F0502020204030204" pitchFamily="34" charset="0"/>
                        <a:ea typeface="Calibri" panose="020F0502020204030204" pitchFamily="34" charset="0"/>
                      </a:endParaRPr>
                    </a:p>
                  </a:txBody>
                  <a:tcPr marL="32891" marR="32891" marT="0" marB="0" anchor="ctr"/>
                </a:tc>
                <a:tc rowSpan="2">
                  <a:txBody>
                    <a:bodyPr/>
                    <a:lstStyle/>
                    <a:p>
                      <a:pPr>
                        <a:lnSpc>
                          <a:spcPct val="115000"/>
                        </a:lnSpc>
                        <a:spcAft>
                          <a:spcPts val="1000"/>
                        </a:spcAft>
                      </a:pPr>
                      <a:r>
                        <a:rPr lang="tr-TR" sz="1400" dirty="0">
                          <a:effectLst/>
                        </a:rPr>
                        <a:t>Maliye</a:t>
                      </a:r>
                      <a:endParaRPr lang="tr-TR" sz="1400" dirty="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I. Yarıyıl</a:t>
                      </a:r>
                      <a:endParaRPr lang="tr-TR" sz="1400" dirty="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b="0" i="0" u="none" strike="noStrike" cap="none" dirty="0">
                          <a:solidFill>
                            <a:schemeClr val="tx1"/>
                          </a:solidFill>
                          <a:effectLst/>
                          <a:latin typeface="+mn-lt"/>
                          <a:ea typeface="+mn-ea"/>
                          <a:cs typeface="+mn-cs"/>
                          <a:sym typeface="Arial"/>
                        </a:rPr>
                        <a:t>5</a:t>
                      </a:r>
                    </a:p>
                  </a:txBody>
                  <a:tcPr marL="41915" marR="41915" marT="0" marB="0" anchor="ctr"/>
                </a:tc>
                <a:tc>
                  <a:txBody>
                    <a:bodyPr/>
                    <a:lstStyle/>
                    <a:p>
                      <a:pPr algn="ctr">
                        <a:lnSpc>
                          <a:spcPct val="115000"/>
                        </a:lnSpc>
                        <a:spcAft>
                          <a:spcPts val="1000"/>
                        </a:spcAft>
                      </a:pPr>
                      <a:r>
                        <a:rPr lang="tr-TR" sz="1400" b="0" i="0" u="none" strike="noStrike" cap="none" dirty="0">
                          <a:solidFill>
                            <a:schemeClr val="tx1"/>
                          </a:solidFill>
                          <a:effectLst/>
                          <a:latin typeface="+mn-lt"/>
                          <a:ea typeface="+mn-ea"/>
                          <a:cs typeface="+mn-cs"/>
                          <a:sym typeface="Arial"/>
                        </a:rPr>
                        <a:t>5</a:t>
                      </a:r>
                    </a:p>
                  </a:txBody>
                  <a:tcPr marL="41915" marR="41915" marT="0" marB="0" anchor="ctr"/>
                </a:tc>
                <a:tc>
                  <a:txBody>
                    <a:bodyPr/>
                    <a:lstStyle/>
                    <a:p>
                      <a:pPr algn="ctr">
                        <a:lnSpc>
                          <a:spcPct val="115000"/>
                        </a:lnSpc>
                        <a:spcAft>
                          <a:spcPts val="1000"/>
                        </a:spcAft>
                      </a:pPr>
                      <a:r>
                        <a:rPr lang="tr-TR" sz="1400" b="0" i="0" u="none" strike="noStrike" cap="none" dirty="0">
                          <a:solidFill>
                            <a:schemeClr val="tx1"/>
                          </a:solidFill>
                          <a:effectLst/>
                          <a:latin typeface="+mn-lt"/>
                          <a:ea typeface="+mn-ea"/>
                          <a:cs typeface="+mn-cs"/>
                          <a:sym typeface="Arial"/>
                        </a:rPr>
                        <a:t>70</a:t>
                      </a:r>
                    </a:p>
                  </a:txBody>
                  <a:tcPr marL="41915" marR="41915" marT="0" marB="0" anchor="ctr"/>
                </a:tc>
                <a:tc>
                  <a:txBody>
                    <a:bodyPr/>
                    <a:lstStyle/>
                    <a:p>
                      <a:pPr algn="ctr">
                        <a:lnSpc>
                          <a:spcPct val="115000"/>
                        </a:lnSpc>
                        <a:spcAft>
                          <a:spcPts val="1000"/>
                        </a:spcAft>
                      </a:pPr>
                      <a:r>
                        <a:rPr lang="tr-TR" sz="1400" dirty="0">
                          <a:effectLst/>
                          <a:latin typeface="+mj-lt"/>
                          <a:ea typeface="Calibri" panose="020F0502020204030204" pitchFamily="34" charset="0"/>
                        </a:rPr>
                        <a:t>36</a:t>
                      </a:r>
                    </a:p>
                  </a:txBody>
                  <a:tcPr marL="32891" marR="32891" marT="0" marB="0" anchor="ctr"/>
                </a:tc>
                <a:extLst>
                  <a:ext uri="{0D108BD9-81ED-4DB2-BD59-A6C34878D82A}">
                    <a16:rowId xmlns:a16="http://schemas.microsoft.com/office/drawing/2014/main" val="241891668"/>
                  </a:ext>
                </a:extLst>
              </a:tr>
              <a:tr h="342731">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400" dirty="0">
                          <a:effectLst/>
                        </a:rPr>
                        <a:t>II. Yarıyıl</a:t>
                      </a:r>
                      <a:endParaRPr lang="tr-TR" sz="1400" dirty="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b="0" i="0" u="none" strike="noStrike" cap="none" dirty="0">
                          <a:solidFill>
                            <a:schemeClr val="tx1"/>
                          </a:solidFill>
                          <a:effectLst/>
                          <a:latin typeface="+mn-lt"/>
                          <a:ea typeface="+mn-ea"/>
                          <a:cs typeface="+mn-cs"/>
                          <a:sym typeface="Arial"/>
                        </a:rPr>
                        <a:t>5</a:t>
                      </a:r>
                    </a:p>
                  </a:txBody>
                  <a:tcPr marL="41915" marR="41915" marT="0" marB="0" anchor="ctr"/>
                </a:tc>
                <a:tc>
                  <a:txBody>
                    <a:bodyPr/>
                    <a:lstStyle/>
                    <a:p>
                      <a:pPr algn="ctr">
                        <a:lnSpc>
                          <a:spcPct val="115000"/>
                        </a:lnSpc>
                        <a:spcAft>
                          <a:spcPts val="1000"/>
                        </a:spcAft>
                      </a:pPr>
                      <a:r>
                        <a:rPr lang="tr-TR" sz="1400" b="0" i="0" u="none" strike="noStrike" cap="none" dirty="0">
                          <a:solidFill>
                            <a:schemeClr val="tx1"/>
                          </a:solidFill>
                          <a:effectLst/>
                          <a:latin typeface="+mn-lt"/>
                          <a:ea typeface="+mn-ea"/>
                          <a:cs typeface="+mn-cs"/>
                          <a:sym typeface="Arial"/>
                        </a:rPr>
                        <a:t>5</a:t>
                      </a:r>
                    </a:p>
                  </a:txBody>
                  <a:tcPr marL="41915" marR="41915" marT="0" marB="0" anchor="ctr"/>
                </a:tc>
                <a:tc>
                  <a:txBody>
                    <a:bodyPr/>
                    <a:lstStyle/>
                    <a:p>
                      <a:pPr algn="ctr">
                        <a:lnSpc>
                          <a:spcPct val="115000"/>
                        </a:lnSpc>
                        <a:spcAft>
                          <a:spcPts val="1000"/>
                        </a:spcAft>
                      </a:pPr>
                      <a:r>
                        <a:rPr lang="tr-TR" sz="1400" b="0" i="0" u="none" strike="noStrike" cap="none" dirty="0">
                          <a:solidFill>
                            <a:schemeClr val="tx1"/>
                          </a:solidFill>
                          <a:effectLst/>
                          <a:latin typeface="+mn-lt"/>
                          <a:ea typeface="+mn-ea"/>
                          <a:cs typeface="+mn-cs"/>
                          <a:sym typeface="Arial"/>
                        </a:rPr>
                        <a:t>70</a:t>
                      </a:r>
                    </a:p>
                  </a:txBody>
                  <a:tcPr marL="41915" marR="41915" marT="0" marB="0" anchor="ctr"/>
                </a:tc>
                <a:tc>
                  <a:txBody>
                    <a:bodyPr/>
                    <a:lstStyle/>
                    <a:p>
                      <a:pPr algn="ctr">
                        <a:lnSpc>
                          <a:spcPct val="115000"/>
                        </a:lnSpc>
                        <a:spcAft>
                          <a:spcPts val="1000"/>
                        </a:spcAft>
                      </a:pPr>
                      <a:r>
                        <a:rPr lang="tr-TR" sz="1400" dirty="0">
                          <a:effectLst/>
                          <a:latin typeface="+mj-lt"/>
                          <a:ea typeface="Calibri" panose="020F0502020204030204" pitchFamily="34" charset="0"/>
                        </a:rPr>
                        <a:t>34</a:t>
                      </a:r>
                    </a:p>
                  </a:txBody>
                  <a:tcPr marL="32891" marR="32891" marT="0" marB="0" anchor="ctr"/>
                </a:tc>
                <a:extLst>
                  <a:ext uri="{0D108BD9-81ED-4DB2-BD59-A6C34878D82A}">
                    <a16:rowId xmlns:a16="http://schemas.microsoft.com/office/drawing/2014/main" val="2613262985"/>
                  </a:ext>
                </a:extLst>
              </a:tr>
              <a:tr h="342731">
                <a:tc rowSpan="2">
                  <a:txBody>
                    <a:bodyPr/>
                    <a:lstStyle/>
                    <a:p>
                      <a:pPr algn="ctr">
                        <a:lnSpc>
                          <a:spcPct val="115000"/>
                        </a:lnSpc>
                        <a:spcAft>
                          <a:spcPts val="1000"/>
                        </a:spcAft>
                      </a:pPr>
                      <a:r>
                        <a:rPr lang="tr-TR" sz="1400" dirty="0">
                          <a:effectLst/>
                        </a:rPr>
                        <a:t>9</a:t>
                      </a:r>
                      <a:endParaRPr lang="tr-TR" sz="1400" dirty="0">
                        <a:effectLst/>
                        <a:latin typeface="Calibri" panose="020F0502020204030204" pitchFamily="34" charset="0"/>
                      </a:endParaRPr>
                    </a:p>
                  </a:txBody>
                  <a:tcPr marL="32891" marR="32891" marT="0" marB="0" anchor="ctr"/>
                </a:tc>
                <a:tc rowSpan="2">
                  <a:txBody>
                    <a:bodyPr/>
                    <a:lstStyle/>
                    <a:p>
                      <a:pPr>
                        <a:lnSpc>
                          <a:spcPct val="115000"/>
                        </a:lnSpc>
                        <a:spcAft>
                          <a:spcPts val="1000"/>
                        </a:spcAft>
                      </a:pPr>
                      <a:r>
                        <a:rPr lang="tr-TR" sz="1400" dirty="0">
                          <a:effectLst/>
                        </a:rPr>
                        <a:t>İktisat</a:t>
                      </a:r>
                      <a:endParaRPr lang="tr-TR" sz="1400" dirty="0">
                        <a:effectLst/>
                        <a:latin typeface="Calibri" panose="020F0502020204030204" pitchFamily="34" charset="0"/>
                      </a:endParaRPr>
                    </a:p>
                  </a:txBody>
                  <a:tcPr marL="32891" marR="32891" marT="0" marB="0" anchor="ctr"/>
                </a:tc>
                <a:tc rowSpan="2">
                  <a:txBody>
                    <a:bodyPr/>
                    <a:lstStyle/>
                    <a:p>
                      <a:pPr>
                        <a:lnSpc>
                          <a:spcPct val="115000"/>
                        </a:lnSpc>
                        <a:spcAft>
                          <a:spcPts val="1000"/>
                        </a:spcAft>
                      </a:pPr>
                      <a:r>
                        <a:rPr lang="tr-TR" sz="1400" dirty="0">
                          <a:effectLst/>
                        </a:rPr>
                        <a:t>İktisat</a:t>
                      </a:r>
                      <a:endParaRPr lang="tr-TR" sz="1400" dirty="0">
                        <a:effectLst/>
                        <a:latin typeface="Calibri" panose="020F0502020204030204" pitchFamily="34" charset="0"/>
                      </a:endParaRPr>
                    </a:p>
                  </a:txBody>
                  <a:tcPr marL="32891" marR="32891" marT="0" marB="0" anchor="ctr"/>
                </a:tc>
                <a:tc>
                  <a:txBody>
                    <a:bodyPr/>
                    <a:lstStyle/>
                    <a:p>
                      <a:pPr marL="0" marR="0" lvl="0" indent="0" algn="ctr" defTabSz="914400" rtl="0" eaLnBrk="1" fontAlgn="auto" latinLnBrk="0" hangingPunct="1">
                        <a:lnSpc>
                          <a:spcPct val="115000"/>
                        </a:lnSpc>
                        <a:spcBef>
                          <a:spcPts val="0"/>
                        </a:spcBef>
                        <a:spcAft>
                          <a:spcPts val="1000"/>
                        </a:spcAft>
                        <a:buClr>
                          <a:srgbClr val="000000"/>
                        </a:buClr>
                        <a:buSzTx/>
                        <a:buFont typeface="Arial"/>
                        <a:buNone/>
                        <a:tabLst/>
                        <a:defRPr/>
                      </a:pPr>
                      <a:r>
                        <a:rPr lang="tr-TR" sz="1400" dirty="0">
                          <a:effectLst/>
                        </a:rPr>
                        <a:t>I. Yarıyıl</a:t>
                      </a:r>
                      <a:endParaRPr lang="tr-TR" sz="1400" dirty="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7</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7</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98</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latin typeface="+mj-lt"/>
                          <a:ea typeface="Calibri" panose="020F0502020204030204" pitchFamily="34" charset="0"/>
                        </a:rPr>
                        <a:t>42</a:t>
                      </a:r>
                    </a:p>
                  </a:txBody>
                  <a:tcPr marL="32891" marR="32891" marT="0" marB="0" anchor="ctr"/>
                </a:tc>
                <a:extLst>
                  <a:ext uri="{0D108BD9-81ED-4DB2-BD59-A6C34878D82A}">
                    <a16:rowId xmlns:a16="http://schemas.microsoft.com/office/drawing/2014/main" val="1001674319"/>
                  </a:ext>
                </a:extLst>
              </a:tr>
              <a:tr h="342731">
                <a:tc vMerge="1">
                  <a:txBody>
                    <a:bodyPr/>
                    <a:lstStyle/>
                    <a:p>
                      <a:endParaRPr dirty="0"/>
                    </a:p>
                  </a:txBody>
                  <a:tcPr marL="32891" marR="32891" marT="0" marB="0" anchor="ctr"/>
                </a:tc>
                <a:tc vMerge="1">
                  <a:txBody>
                    <a:bodyPr/>
                    <a:lstStyle/>
                    <a:p>
                      <a:endParaRPr dirty="0"/>
                    </a:p>
                  </a:txBody>
                  <a:tcPr marL="32891" marR="32891" marT="0" marB="0" anchor="ctr"/>
                </a:tc>
                <a:tc vMerge="1">
                  <a:txBody>
                    <a:bodyPr/>
                    <a:lstStyle/>
                    <a:p>
                      <a:endParaRPr dirty="0"/>
                    </a:p>
                  </a:txBody>
                  <a:tcPr marL="32891" marR="32891" marT="0" marB="0" anchor="ctr"/>
                </a:tc>
                <a:tc>
                  <a:txBody>
                    <a:bodyPr/>
                    <a:lstStyle/>
                    <a:p>
                      <a:pPr algn="ctr">
                        <a:lnSpc>
                          <a:spcPct val="115000"/>
                        </a:lnSpc>
                        <a:spcAft>
                          <a:spcPts val="1000"/>
                        </a:spcAft>
                      </a:pPr>
                      <a:r>
                        <a:rPr lang="tr-TR" sz="1400" dirty="0">
                          <a:effectLst/>
                        </a:rPr>
                        <a:t>II. Yarıyıl</a:t>
                      </a:r>
                      <a:endParaRPr lang="tr-TR" sz="1400" dirty="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7</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7</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98</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latin typeface="+mj-lt"/>
                          <a:ea typeface="Calibri" panose="020F0502020204030204" pitchFamily="34" charset="0"/>
                        </a:rPr>
                        <a:t>39</a:t>
                      </a:r>
                    </a:p>
                  </a:txBody>
                  <a:tcPr marL="32891" marR="32891" marT="0" marB="0" anchor="ctr"/>
                </a:tc>
                <a:extLst>
                  <a:ext uri="{0D108BD9-81ED-4DB2-BD59-A6C34878D82A}">
                    <a16:rowId xmlns:a16="http://schemas.microsoft.com/office/drawing/2014/main" val="2451444287"/>
                  </a:ext>
                </a:extLst>
              </a:tr>
              <a:tr h="342731">
                <a:tc rowSpan="2">
                  <a:txBody>
                    <a:bodyPr/>
                    <a:lstStyle/>
                    <a:p>
                      <a:pPr algn="ctr">
                        <a:lnSpc>
                          <a:spcPct val="115000"/>
                        </a:lnSpc>
                        <a:spcAft>
                          <a:spcPts val="1000"/>
                        </a:spcAft>
                      </a:pPr>
                      <a:r>
                        <a:rPr lang="tr-TR" sz="1400">
                          <a:effectLst/>
                        </a:rPr>
                        <a:t>10</a:t>
                      </a:r>
                      <a:endParaRPr lang="tr-TR" sz="1400">
                        <a:effectLst/>
                        <a:latin typeface="Calibri" panose="020F0502020204030204" pitchFamily="34" charset="0"/>
                        <a:ea typeface="Calibri" panose="020F0502020204030204" pitchFamily="34" charset="0"/>
                      </a:endParaRPr>
                    </a:p>
                  </a:txBody>
                  <a:tcPr marL="32891" marR="32891" marT="0" marB="0" anchor="ctr"/>
                </a:tc>
                <a:tc rowSpan="2">
                  <a:txBody>
                    <a:bodyPr/>
                    <a:lstStyle/>
                    <a:p>
                      <a:pPr>
                        <a:lnSpc>
                          <a:spcPct val="115000"/>
                        </a:lnSpc>
                        <a:spcAft>
                          <a:spcPts val="1000"/>
                        </a:spcAft>
                      </a:pPr>
                      <a:r>
                        <a:rPr lang="tr-TR" sz="1400">
                          <a:effectLst/>
                        </a:rPr>
                        <a:t>Kent ve Siyaset</a:t>
                      </a:r>
                      <a:endParaRPr lang="tr-TR" sz="1400">
                        <a:effectLst/>
                        <a:latin typeface="Calibri" panose="020F0502020204030204" pitchFamily="34" charset="0"/>
                        <a:ea typeface="Calibri" panose="020F0502020204030204" pitchFamily="34" charset="0"/>
                      </a:endParaRPr>
                    </a:p>
                  </a:txBody>
                  <a:tcPr marL="32891" marR="32891" marT="0" marB="0" anchor="ctr"/>
                </a:tc>
                <a:tc rowSpan="2">
                  <a:txBody>
                    <a:bodyPr/>
                    <a:lstStyle/>
                    <a:p>
                      <a:pPr>
                        <a:lnSpc>
                          <a:spcPct val="115000"/>
                        </a:lnSpc>
                        <a:spcAft>
                          <a:spcPts val="1000"/>
                        </a:spcAft>
                      </a:pPr>
                      <a:r>
                        <a:rPr lang="tr-TR" sz="1400">
                          <a:effectLst/>
                        </a:rPr>
                        <a:t>Kamu Yönetimi</a:t>
                      </a:r>
                      <a:endParaRPr lang="tr-TR" sz="140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a:effectLst/>
                        </a:rPr>
                        <a:t>I. Yarıyıl</a:t>
                      </a:r>
                      <a:endParaRPr lang="tr-TR" sz="140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7</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7</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98</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latin typeface="+mj-lt"/>
                          <a:ea typeface="Calibri" panose="020F0502020204030204" pitchFamily="34" charset="0"/>
                        </a:rPr>
                        <a:t>50</a:t>
                      </a:r>
                    </a:p>
                  </a:txBody>
                  <a:tcPr marL="32891" marR="32891" marT="0" marB="0" anchor="ctr"/>
                </a:tc>
                <a:extLst>
                  <a:ext uri="{0D108BD9-81ED-4DB2-BD59-A6C34878D82A}">
                    <a16:rowId xmlns:a16="http://schemas.microsoft.com/office/drawing/2014/main" val="1462547384"/>
                  </a:ext>
                </a:extLst>
              </a:tr>
              <a:tr h="342731">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400">
                          <a:effectLst/>
                        </a:rPr>
                        <a:t>II. Yarıyıl</a:t>
                      </a:r>
                      <a:endParaRPr lang="tr-TR" sz="140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7</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7</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98</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latin typeface="+mj-lt"/>
                          <a:ea typeface="Calibri" panose="020F0502020204030204" pitchFamily="34" charset="0"/>
                        </a:rPr>
                        <a:t>50</a:t>
                      </a:r>
                    </a:p>
                  </a:txBody>
                  <a:tcPr marL="32891" marR="32891" marT="0" marB="0" anchor="ctr"/>
                </a:tc>
                <a:extLst>
                  <a:ext uri="{0D108BD9-81ED-4DB2-BD59-A6C34878D82A}">
                    <a16:rowId xmlns:a16="http://schemas.microsoft.com/office/drawing/2014/main" val="3726765761"/>
                  </a:ext>
                </a:extLst>
              </a:tr>
              <a:tr h="342731">
                <a:tc rowSpan="2">
                  <a:txBody>
                    <a:bodyPr/>
                    <a:lstStyle/>
                    <a:p>
                      <a:pPr algn="ctr">
                        <a:lnSpc>
                          <a:spcPct val="115000"/>
                        </a:lnSpc>
                        <a:spcAft>
                          <a:spcPts val="1000"/>
                        </a:spcAft>
                      </a:pPr>
                      <a:r>
                        <a:rPr lang="tr-TR" sz="1400">
                          <a:effectLst/>
                        </a:rPr>
                        <a:t>11</a:t>
                      </a:r>
                      <a:endParaRPr lang="tr-TR" sz="1400">
                        <a:effectLst/>
                        <a:latin typeface="Calibri" panose="020F0502020204030204" pitchFamily="34" charset="0"/>
                        <a:ea typeface="Calibri" panose="020F0502020204030204" pitchFamily="34" charset="0"/>
                      </a:endParaRPr>
                    </a:p>
                  </a:txBody>
                  <a:tcPr marL="32891" marR="32891" marT="0" marB="0" anchor="ctr"/>
                </a:tc>
                <a:tc rowSpan="2">
                  <a:txBody>
                    <a:bodyPr/>
                    <a:lstStyle/>
                    <a:p>
                      <a:pPr>
                        <a:lnSpc>
                          <a:spcPct val="115000"/>
                        </a:lnSpc>
                        <a:spcAft>
                          <a:spcPts val="1000"/>
                        </a:spcAft>
                      </a:pPr>
                      <a:r>
                        <a:rPr lang="tr-TR" sz="1400" dirty="0">
                          <a:effectLst/>
                        </a:rPr>
                        <a:t>Uluslararası Ticaret ve Lojistik</a:t>
                      </a:r>
                      <a:endParaRPr lang="tr-TR" sz="1400" dirty="0">
                        <a:effectLst/>
                        <a:latin typeface="Calibri" panose="020F0502020204030204" pitchFamily="34" charset="0"/>
                        <a:ea typeface="Calibri" panose="020F0502020204030204" pitchFamily="34" charset="0"/>
                      </a:endParaRPr>
                    </a:p>
                  </a:txBody>
                  <a:tcPr marL="32891" marR="32891" marT="0" marB="0" anchor="ctr"/>
                </a:tc>
                <a:tc rowSpan="2">
                  <a:txBody>
                    <a:bodyPr/>
                    <a:lstStyle/>
                    <a:p>
                      <a:pPr>
                        <a:lnSpc>
                          <a:spcPct val="115000"/>
                        </a:lnSpc>
                        <a:spcAft>
                          <a:spcPts val="1000"/>
                        </a:spcAft>
                      </a:pPr>
                      <a:r>
                        <a:rPr lang="tr-TR" sz="1400">
                          <a:effectLst/>
                        </a:rPr>
                        <a:t>Uluslararası Ticaret ve Lojistik</a:t>
                      </a:r>
                      <a:endParaRPr lang="tr-TR" sz="140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a:effectLst/>
                        </a:rPr>
                        <a:t>I. Yarıyıl</a:t>
                      </a:r>
                      <a:endParaRPr lang="tr-TR" sz="140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7</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7</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98</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latin typeface="+mj-lt"/>
                          <a:ea typeface="Calibri" panose="020F0502020204030204" pitchFamily="34" charset="0"/>
                        </a:rPr>
                        <a:t>43</a:t>
                      </a:r>
                    </a:p>
                  </a:txBody>
                  <a:tcPr marL="32891" marR="32891" marT="0" marB="0" anchor="ctr"/>
                </a:tc>
                <a:extLst>
                  <a:ext uri="{0D108BD9-81ED-4DB2-BD59-A6C34878D82A}">
                    <a16:rowId xmlns:a16="http://schemas.microsoft.com/office/drawing/2014/main" val="2266603657"/>
                  </a:ext>
                </a:extLst>
              </a:tr>
              <a:tr h="342731">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400">
                          <a:effectLst/>
                        </a:rPr>
                        <a:t>II. Yarıyıl</a:t>
                      </a:r>
                      <a:endParaRPr lang="tr-TR" sz="140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6</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6</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84</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latin typeface="+mj-lt"/>
                          <a:ea typeface="Calibri" panose="020F0502020204030204" pitchFamily="34" charset="0"/>
                        </a:rPr>
                        <a:t>50</a:t>
                      </a:r>
                    </a:p>
                  </a:txBody>
                  <a:tcPr marL="32891" marR="32891" marT="0" marB="0" anchor="ctr"/>
                </a:tc>
                <a:extLst>
                  <a:ext uri="{0D108BD9-81ED-4DB2-BD59-A6C34878D82A}">
                    <a16:rowId xmlns:a16="http://schemas.microsoft.com/office/drawing/2014/main" val="868814901"/>
                  </a:ext>
                </a:extLst>
              </a:tr>
              <a:tr h="342731">
                <a:tc rowSpan="2">
                  <a:txBody>
                    <a:bodyPr/>
                    <a:lstStyle/>
                    <a:p>
                      <a:pPr algn="ctr">
                        <a:lnSpc>
                          <a:spcPct val="115000"/>
                        </a:lnSpc>
                        <a:spcAft>
                          <a:spcPts val="1000"/>
                        </a:spcAft>
                      </a:pPr>
                      <a:r>
                        <a:rPr lang="tr-TR" sz="1400">
                          <a:effectLst/>
                        </a:rPr>
                        <a:t>12</a:t>
                      </a:r>
                      <a:endParaRPr lang="tr-TR" sz="1400">
                        <a:effectLst/>
                        <a:latin typeface="Calibri" panose="020F0502020204030204" pitchFamily="34" charset="0"/>
                        <a:ea typeface="Calibri" panose="020F0502020204030204" pitchFamily="34" charset="0"/>
                      </a:endParaRPr>
                    </a:p>
                  </a:txBody>
                  <a:tcPr marL="32891" marR="32891" marT="0" marB="0" anchor="ctr"/>
                </a:tc>
                <a:tc rowSpan="2">
                  <a:txBody>
                    <a:bodyPr/>
                    <a:lstStyle/>
                    <a:p>
                      <a:pPr>
                        <a:lnSpc>
                          <a:spcPct val="115000"/>
                        </a:lnSpc>
                        <a:spcAft>
                          <a:spcPts val="1000"/>
                        </a:spcAft>
                      </a:pPr>
                      <a:r>
                        <a:rPr lang="tr-TR" sz="1400">
                          <a:effectLst/>
                        </a:rPr>
                        <a:t>İş Sağlığı ve Güvenliği</a:t>
                      </a:r>
                      <a:endParaRPr lang="tr-TR" sz="1400">
                        <a:effectLst/>
                        <a:latin typeface="Calibri" panose="020F0502020204030204" pitchFamily="34" charset="0"/>
                        <a:ea typeface="Calibri" panose="020F0502020204030204" pitchFamily="34" charset="0"/>
                      </a:endParaRPr>
                    </a:p>
                  </a:txBody>
                  <a:tcPr marL="32891" marR="32891" marT="0" marB="0" anchor="ctr"/>
                </a:tc>
                <a:tc rowSpan="2">
                  <a:txBody>
                    <a:bodyPr/>
                    <a:lstStyle/>
                    <a:p>
                      <a:pPr>
                        <a:lnSpc>
                          <a:spcPct val="115000"/>
                        </a:lnSpc>
                        <a:spcAft>
                          <a:spcPts val="1000"/>
                        </a:spcAft>
                      </a:pPr>
                      <a:r>
                        <a:rPr lang="tr-TR" sz="1400">
                          <a:effectLst/>
                        </a:rPr>
                        <a:t>İş Sağlığı ve Güvenliği</a:t>
                      </a:r>
                      <a:endParaRPr lang="tr-TR" sz="140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I. Yarıyıl</a:t>
                      </a:r>
                      <a:endParaRPr lang="tr-TR" sz="1400" dirty="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6</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6</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84</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latin typeface="+mj-lt"/>
                          <a:ea typeface="Calibri" panose="020F0502020204030204" pitchFamily="34" charset="0"/>
                        </a:rPr>
                        <a:t>50</a:t>
                      </a:r>
                    </a:p>
                  </a:txBody>
                  <a:tcPr marL="32891" marR="32891" marT="0" marB="0" anchor="ctr"/>
                </a:tc>
                <a:extLst>
                  <a:ext uri="{0D108BD9-81ED-4DB2-BD59-A6C34878D82A}">
                    <a16:rowId xmlns:a16="http://schemas.microsoft.com/office/drawing/2014/main" val="3618312925"/>
                  </a:ext>
                </a:extLst>
              </a:tr>
              <a:tr h="342731">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400" dirty="0">
                          <a:effectLst/>
                        </a:rPr>
                        <a:t>II. Yarıyıl</a:t>
                      </a:r>
                      <a:endParaRPr lang="tr-TR" sz="1400" dirty="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6</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6</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84</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latin typeface="+mj-lt"/>
                          <a:ea typeface="Calibri" panose="020F0502020204030204" pitchFamily="34" charset="0"/>
                        </a:rPr>
                        <a:t>47</a:t>
                      </a:r>
                    </a:p>
                  </a:txBody>
                  <a:tcPr marL="32891" marR="32891" marT="0" marB="0" anchor="ctr"/>
                </a:tc>
                <a:extLst>
                  <a:ext uri="{0D108BD9-81ED-4DB2-BD59-A6C34878D82A}">
                    <a16:rowId xmlns:a16="http://schemas.microsoft.com/office/drawing/2014/main" val="4156407629"/>
                  </a:ext>
                </a:extLst>
              </a:tr>
              <a:tr h="342731">
                <a:tc rowSpan="2">
                  <a:txBody>
                    <a:bodyPr/>
                    <a:lstStyle/>
                    <a:p>
                      <a:pPr algn="ctr">
                        <a:lnSpc>
                          <a:spcPct val="115000"/>
                        </a:lnSpc>
                        <a:spcAft>
                          <a:spcPts val="1000"/>
                        </a:spcAft>
                      </a:pPr>
                      <a:r>
                        <a:rPr lang="tr-TR" sz="1400" b="0" i="0" u="none" strike="noStrike" cap="none" dirty="0">
                          <a:solidFill>
                            <a:schemeClr val="tx1"/>
                          </a:solidFill>
                          <a:effectLst/>
                          <a:latin typeface="+mn-lt"/>
                          <a:ea typeface="+mn-ea"/>
                          <a:cs typeface="+mn-cs"/>
                          <a:sym typeface="Arial"/>
                        </a:rPr>
                        <a:t>13</a:t>
                      </a:r>
                    </a:p>
                  </a:txBody>
                  <a:tcPr marL="32891" marR="32891" marT="0" marB="0" anchor="ctr"/>
                </a:tc>
                <a:tc rowSpan="2">
                  <a:txBody>
                    <a:bodyPr/>
                    <a:lstStyle/>
                    <a:p>
                      <a:pPr>
                        <a:lnSpc>
                          <a:spcPct val="115000"/>
                        </a:lnSpc>
                        <a:spcAft>
                          <a:spcPts val="1000"/>
                        </a:spcAft>
                      </a:pPr>
                      <a:r>
                        <a:rPr lang="tr-TR" sz="1400" b="0" i="0" u="none" strike="noStrike" cap="none" dirty="0">
                          <a:solidFill>
                            <a:schemeClr val="tx1"/>
                          </a:solidFill>
                          <a:effectLst/>
                          <a:latin typeface="+mn-lt"/>
                          <a:ea typeface="+mn-ea"/>
                          <a:cs typeface="+mn-cs"/>
                          <a:sym typeface="Arial"/>
                        </a:rPr>
                        <a:t>Turist Rehberliği</a:t>
                      </a:r>
                    </a:p>
                  </a:txBody>
                  <a:tcPr marL="32891" marR="32891" marT="0" marB="0" anchor="ctr"/>
                </a:tc>
                <a:tc rowSpan="2">
                  <a:txBody>
                    <a:bodyPr/>
                    <a:lstStyle/>
                    <a:p>
                      <a:pPr>
                        <a:lnSpc>
                          <a:spcPct val="115000"/>
                        </a:lnSpc>
                        <a:spcAft>
                          <a:spcPts val="1000"/>
                        </a:spcAft>
                      </a:pPr>
                      <a:r>
                        <a:rPr lang="tr-TR" sz="1400" b="0" i="0" u="none" strike="noStrike" cap="none" dirty="0">
                          <a:solidFill>
                            <a:schemeClr val="tx1"/>
                          </a:solidFill>
                          <a:effectLst/>
                          <a:latin typeface="+mn-lt"/>
                          <a:ea typeface="+mn-ea"/>
                          <a:cs typeface="+mn-cs"/>
                          <a:sym typeface="Arial"/>
                        </a:rPr>
                        <a:t>Seyahat İşletmeciliği ve Turist Rehberliği</a:t>
                      </a:r>
                    </a:p>
                  </a:txBody>
                  <a:tcPr marL="32891" marR="32891" marT="0" marB="0" anchor="ctr"/>
                </a:tc>
                <a:tc>
                  <a:txBody>
                    <a:bodyPr/>
                    <a:lstStyle/>
                    <a:p>
                      <a:pPr algn="ctr">
                        <a:lnSpc>
                          <a:spcPct val="115000"/>
                        </a:lnSpc>
                        <a:spcAft>
                          <a:spcPts val="1000"/>
                        </a:spcAft>
                      </a:pPr>
                      <a:r>
                        <a:rPr lang="tr-TR" sz="1400" dirty="0">
                          <a:effectLst/>
                        </a:rPr>
                        <a:t>I. Yarıyıl</a:t>
                      </a:r>
                      <a:endParaRPr lang="tr-TR" sz="1400" dirty="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6</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6</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84</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b="0" i="0" u="none" strike="noStrike" cap="none" dirty="0">
                          <a:solidFill>
                            <a:schemeClr val="tx1"/>
                          </a:solidFill>
                          <a:effectLst/>
                          <a:latin typeface="+mj-lt"/>
                          <a:ea typeface="+mn-ea"/>
                          <a:cs typeface="+mn-cs"/>
                          <a:sym typeface="Arial"/>
                        </a:rPr>
                        <a:t>34</a:t>
                      </a:r>
                    </a:p>
                  </a:txBody>
                  <a:tcPr marL="32891" marR="32891" marT="0" marB="0" anchor="ctr"/>
                </a:tc>
                <a:extLst>
                  <a:ext uri="{0D108BD9-81ED-4DB2-BD59-A6C34878D82A}">
                    <a16:rowId xmlns:a16="http://schemas.microsoft.com/office/drawing/2014/main" val="3975069612"/>
                  </a:ext>
                </a:extLst>
              </a:tr>
              <a:tr h="342731">
                <a:tc vMerge="1">
                  <a:txBody>
                    <a:bodyPr/>
                    <a:lstStyle/>
                    <a:p>
                      <a:pPr algn="ctr">
                        <a:lnSpc>
                          <a:spcPct val="115000"/>
                        </a:lnSpc>
                        <a:spcAft>
                          <a:spcPts val="1000"/>
                        </a:spcAft>
                      </a:pPr>
                      <a:endParaRPr lang="tr-TR" sz="1400" dirty="0">
                        <a:effectLst/>
                        <a:latin typeface="Calibri" panose="020F0502020204030204" pitchFamily="34" charset="0"/>
                        <a:ea typeface="Calibri" panose="020F0502020204030204" pitchFamily="34" charset="0"/>
                      </a:endParaRPr>
                    </a:p>
                  </a:txBody>
                  <a:tcPr marL="32891" marR="32891" marT="0" marB="0" anchor="ctr"/>
                </a:tc>
                <a:tc vMerge="1">
                  <a:txBody>
                    <a:bodyPr/>
                    <a:lstStyle/>
                    <a:p>
                      <a:pPr>
                        <a:lnSpc>
                          <a:spcPct val="115000"/>
                        </a:lnSpc>
                        <a:spcAft>
                          <a:spcPts val="1000"/>
                        </a:spcAft>
                      </a:pPr>
                      <a:endParaRPr lang="tr-TR" sz="1400" dirty="0">
                        <a:effectLst/>
                        <a:latin typeface="Calibri" panose="020F0502020204030204" pitchFamily="34" charset="0"/>
                        <a:ea typeface="Calibri" panose="020F0502020204030204" pitchFamily="34" charset="0"/>
                      </a:endParaRPr>
                    </a:p>
                  </a:txBody>
                  <a:tcPr marL="32891" marR="32891" marT="0" marB="0" anchor="ctr"/>
                </a:tc>
                <a:tc vMerge="1">
                  <a:txBody>
                    <a:bodyPr/>
                    <a:lstStyle/>
                    <a:p>
                      <a:pPr>
                        <a:lnSpc>
                          <a:spcPct val="115000"/>
                        </a:lnSpc>
                        <a:spcAft>
                          <a:spcPts val="1000"/>
                        </a:spcAft>
                      </a:pPr>
                      <a:endParaRPr lang="tr-TR" sz="1400" dirty="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II. Yarıyıl</a:t>
                      </a:r>
                      <a:endParaRPr lang="tr-TR" sz="1400" dirty="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6</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6</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84</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b="0" i="0" u="none" strike="noStrike" cap="none" dirty="0">
                          <a:solidFill>
                            <a:schemeClr val="tx1"/>
                          </a:solidFill>
                          <a:effectLst/>
                          <a:latin typeface="+mj-lt"/>
                          <a:ea typeface="+mn-ea"/>
                          <a:cs typeface="+mn-cs"/>
                          <a:sym typeface="Arial"/>
                        </a:rPr>
                        <a:t>40</a:t>
                      </a:r>
                    </a:p>
                  </a:txBody>
                  <a:tcPr marL="32891" marR="32891" marT="0" marB="0" anchor="ctr"/>
                </a:tc>
                <a:extLst>
                  <a:ext uri="{0D108BD9-81ED-4DB2-BD59-A6C34878D82A}">
                    <a16:rowId xmlns:a16="http://schemas.microsoft.com/office/drawing/2014/main" val="487470832"/>
                  </a:ext>
                </a:extLst>
              </a:tr>
              <a:tr h="152368">
                <a:tc gridSpan="4">
                  <a:txBody>
                    <a:bodyPr/>
                    <a:lstStyle/>
                    <a:p>
                      <a:pPr algn="ctr">
                        <a:lnSpc>
                          <a:spcPct val="115000"/>
                        </a:lnSpc>
                        <a:spcAft>
                          <a:spcPts val="1000"/>
                        </a:spcAft>
                      </a:pPr>
                      <a:r>
                        <a:rPr lang="tr-TR" sz="1400" b="1" dirty="0">
                          <a:effectLst/>
                        </a:rPr>
                        <a:t>TOPLAM</a:t>
                      </a:r>
                      <a:endParaRPr lang="tr-TR" sz="1400" b="1" dirty="0">
                        <a:effectLst/>
                        <a:latin typeface="Calibri" panose="020F0502020204030204" pitchFamily="34" charset="0"/>
                        <a:ea typeface="Calibri" panose="020F0502020204030204" pitchFamily="34" charset="0"/>
                      </a:endParaRPr>
                    </a:p>
                  </a:txBody>
                  <a:tcPr marL="32891" marR="32891"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a:lnSpc>
                          <a:spcPct val="115000"/>
                        </a:lnSpc>
                        <a:spcAft>
                          <a:spcPts val="1000"/>
                        </a:spcAft>
                      </a:pPr>
                      <a:r>
                        <a:rPr lang="tr-TR" sz="1400" b="1" dirty="0">
                          <a:effectLst/>
                          <a:latin typeface="+mj-lt"/>
                          <a:ea typeface="Calibri" panose="020F0502020204030204" pitchFamily="34" charset="0"/>
                        </a:rPr>
                        <a:t>169</a:t>
                      </a:r>
                    </a:p>
                  </a:txBody>
                  <a:tcPr marL="32891" marR="32891" marT="0" marB="0"/>
                </a:tc>
                <a:tc>
                  <a:txBody>
                    <a:bodyPr/>
                    <a:lstStyle/>
                    <a:p>
                      <a:pPr algn="ctr">
                        <a:lnSpc>
                          <a:spcPct val="115000"/>
                        </a:lnSpc>
                        <a:spcAft>
                          <a:spcPts val="1000"/>
                        </a:spcAft>
                      </a:pPr>
                      <a:r>
                        <a:rPr lang="tr-TR" sz="1400" b="1" dirty="0">
                          <a:effectLst/>
                          <a:latin typeface="+mj-lt"/>
                          <a:ea typeface="Calibri" panose="020F0502020204030204" pitchFamily="34" charset="0"/>
                        </a:rPr>
                        <a:t>169</a:t>
                      </a:r>
                    </a:p>
                  </a:txBody>
                  <a:tcPr marL="32891" marR="32891" marT="0" marB="0"/>
                </a:tc>
                <a:tc>
                  <a:txBody>
                    <a:bodyPr/>
                    <a:lstStyle/>
                    <a:p>
                      <a:pPr algn="ctr">
                        <a:lnSpc>
                          <a:spcPct val="115000"/>
                        </a:lnSpc>
                        <a:spcAft>
                          <a:spcPts val="1000"/>
                        </a:spcAft>
                      </a:pPr>
                      <a:r>
                        <a:rPr lang="tr-TR" sz="1400" b="1" dirty="0">
                          <a:effectLst/>
                          <a:latin typeface="+mj-lt"/>
                          <a:ea typeface="Calibri" panose="020F0502020204030204" pitchFamily="34" charset="0"/>
                        </a:rPr>
                        <a:t>2366</a:t>
                      </a:r>
                    </a:p>
                  </a:txBody>
                  <a:tcPr marL="32891" marR="32891" marT="0" marB="0"/>
                </a:tc>
                <a:tc>
                  <a:txBody>
                    <a:bodyPr/>
                    <a:lstStyle/>
                    <a:p>
                      <a:pPr algn="ctr">
                        <a:lnSpc>
                          <a:spcPct val="115000"/>
                        </a:lnSpc>
                        <a:spcAft>
                          <a:spcPts val="1000"/>
                        </a:spcAft>
                      </a:pPr>
                      <a:r>
                        <a:rPr lang="tr-TR" sz="1400" b="1" dirty="0">
                          <a:effectLst/>
                          <a:latin typeface="+mj-lt"/>
                          <a:ea typeface="Calibri" panose="020F0502020204030204" pitchFamily="34" charset="0"/>
                        </a:rPr>
                        <a:t>1161</a:t>
                      </a:r>
                    </a:p>
                  </a:txBody>
                  <a:tcPr marL="32891" marR="32891" marT="0" marB="0"/>
                </a:tc>
                <a:extLst>
                  <a:ext uri="{0D108BD9-81ED-4DB2-BD59-A6C34878D82A}">
                    <a16:rowId xmlns:a16="http://schemas.microsoft.com/office/drawing/2014/main" val="4250984375"/>
                  </a:ext>
                </a:extLst>
              </a:tr>
            </a:tbl>
          </a:graphicData>
        </a:graphic>
      </p:graphicFrame>
    </p:spTree>
    <p:extLst>
      <p:ext uri="{BB962C8B-B14F-4D97-AF65-F5344CB8AC3E}">
        <p14:creationId xmlns:p14="http://schemas.microsoft.com/office/powerpoint/2010/main" val="3486429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2" name="Başlık 1">
            <a:extLst>
              <a:ext uri="{FF2B5EF4-FFF2-40B4-BE49-F238E27FC236}">
                <a16:creationId xmlns:a16="http://schemas.microsoft.com/office/drawing/2014/main" id="{43B2A54C-CAEA-FCFF-C2E7-3EDD464D3A70}"/>
              </a:ext>
            </a:extLst>
          </p:cNvPr>
          <p:cNvSpPr txBox="1">
            <a:spLocks/>
          </p:cNvSpPr>
          <p:nvPr/>
        </p:nvSpPr>
        <p:spPr>
          <a:xfrm>
            <a:off x="334916" y="6353719"/>
            <a:ext cx="12192000" cy="34607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tr-TR" sz="1400" b="1" i="1" dirty="0"/>
              <a:t>Tablo 2. 2024-2025 Güz Dönemi Uzaktan Öğretim Yüksek Lisans Programlarına Ait İstatistikler</a:t>
            </a:r>
          </a:p>
        </p:txBody>
      </p:sp>
      <p:pic>
        <p:nvPicPr>
          <p:cNvPr id="8" name="Resim 7">
            <a:extLst>
              <a:ext uri="{FF2B5EF4-FFF2-40B4-BE49-F238E27FC236}">
                <a16:creationId xmlns:a16="http://schemas.microsoft.com/office/drawing/2014/main" id="{16571FDE-8178-3A46-67D3-768B9ABC4AEA}"/>
              </a:ext>
            </a:extLst>
          </p:cNvPr>
          <p:cNvPicPr>
            <a:picLocks noChangeAspect="1"/>
          </p:cNvPicPr>
          <p:nvPr/>
        </p:nvPicPr>
        <p:blipFill>
          <a:blip r:embed="rId4"/>
          <a:stretch>
            <a:fillRect/>
          </a:stretch>
        </p:blipFill>
        <p:spPr>
          <a:xfrm>
            <a:off x="1952657" y="0"/>
            <a:ext cx="8286686" cy="6283380"/>
          </a:xfrm>
          <a:prstGeom prst="rect">
            <a:avLst/>
          </a:prstGeom>
        </p:spPr>
      </p:pic>
    </p:spTree>
    <p:extLst>
      <p:ext uri="{BB962C8B-B14F-4D97-AF65-F5344CB8AC3E}">
        <p14:creationId xmlns:p14="http://schemas.microsoft.com/office/powerpoint/2010/main" val="2765845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
        <p:nvSpPr>
          <p:cNvPr id="88" name="Google Shape;88;p2"/>
          <p:cNvSpPr txBox="1">
            <a:spLocks noGrp="1"/>
          </p:cNvSpPr>
          <p:nvPr>
            <p:ph type="ctrTitle"/>
          </p:nvPr>
        </p:nvSpPr>
        <p:spPr>
          <a:xfrm>
            <a:off x="1524000" y="2099733"/>
            <a:ext cx="9144000" cy="1128889"/>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lt1"/>
              </a:buClr>
              <a:buSzPts val="6000"/>
              <a:buFont typeface="Poppins"/>
              <a:buNone/>
            </a:pPr>
            <a:r>
              <a:rPr lang="tr-TR" dirty="0">
                <a:solidFill>
                  <a:schemeClr val="lt1"/>
                </a:solidFill>
                <a:latin typeface="Poppins"/>
                <a:ea typeface="Poppins"/>
                <a:cs typeface="Poppins"/>
                <a:sym typeface="Poppins"/>
              </a:rPr>
              <a:t>UZAKTAN EĞİTİM ARAŞTIRMA ve UYGULAMA MERKEZİ</a:t>
            </a:r>
            <a:endParaRPr dirty="0">
              <a:solidFill>
                <a:schemeClr val="lt1"/>
              </a:solidFill>
              <a:latin typeface="Poppins"/>
              <a:ea typeface="Poppins"/>
              <a:cs typeface="Poppins"/>
              <a:sym typeface="Poppins"/>
            </a:endParaRPr>
          </a:p>
        </p:txBody>
      </p:sp>
      <p:sp>
        <p:nvSpPr>
          <p:cNvPr id="89" name="Google Shape;89;p2"/>
          <p:cNvSpPr txBox="1">
            <a:spLocks noGrp="1"/>
          </p:cNvSpPr>
          <p:nvPr>
            <p:ph type="subTitle" idx="1"/>
          </p:nvPr>
        </p:nvSpPr>
        <p:spPr>
          <a:xfrm>
            <a:off x="1524000" y="3429000"/>
            <a:ext cx="9144000" cy="982226"/>
          </a:xfrm>
          <a:prstGeom prst="rect">
            <a:avLst/>
          </a:prstGeom>
          <a:noFill/>
          <a:ln>
            <a:noFill/>
          </a:ln>
        </p:spPr>
        <p:txBody>
          <a:bodyPr spcFirstLastPara="1" wrap="square" lIns="91425" tIns="45700" rIns="91425" bIns="45700" anchor="t" anchorCtr="0">
            <a:normAutofit/>
          </a:bodyPr>
          <a:lstStyle/>
          <a:p>
            <a:pPr marL="0" lvl="0" indent="0">
              <a:spcBef>
                <a:spcPts val="0"/>
              </a:spcBef>
              <a:buClr>
                <a:schemeClr val="lt1"/>
              </a:buClr>
            </a:pPr>
            <a:r>
              <a:rPr lang="tr-TR" dirty="0">
                <a:solidFill>
                  <a:schemeClr val="lt1"/>
                </a:solidFill>
                <a:latin typeface="Poppins"/>
                <a:ea typeface="Poppins"/>
                <a:cs typeface="Poppins"/>
                <a:sym typeface="Poppins"/>
              </a:rPr>
              <a:t>2024 YILI FAALİYET RAPORU SUNUMU</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Başlık 1">
            <a:extLst>
              <a:ext uri="{FF2B5EF4-FFF2-40B4-BE49-F238E27FC236}">
                <a16:creationId xmlns:a16="http://schemas.microsoft.com/office/drawing/2014/main" id="{A30D0CE3-92ED-489B-E559-D048DD1C8F83}"/>
              </a:ext>
            </a:extLst>
          </p:cNvPr>
          <p:cNvSpPr txBox="1">
            <a:spLocks/>
          </p:cNvSpPr>
          <p:nvPr/>
        </p:nvSpPr>
        <p:spPr>
          <a:xfrm>
            <a:off x="334916" y="6353719"/>
            <a:ext cx="12192000" cy="34607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tr-TR" sz="1400" b="1" i="1" dirty="0"/>
              <a:t>Tablo 2. 2024-2025 Güz Dönemi Uzaktan Öğretim Yüksek Lisans Programlarına Ait İstatistikler</a:t>
            </a:r>
          </a:p>
        </p:txBody>
      </p:sp>
      <p:pic>
        <p:nvPicPr>
          <p:cNvPr id="6" name="Resim 5">
            <a:extLst>
              <a:ext uri="{FF2B5EF4-FFF2-40B4-BE49-F238E27FC236}">
                <a16:creationId xmlns:a16="http://schemas.microsoft.com/office/drawing/2014/main" id="{6D43C746-1A5E-C63B-B7B7-073D02B85911}"/>
              </a:ext>
            </a:extLst>
          </p:cNvPr>
          <p:cNvPicPr>
            <a:picLocks noChangeAspect="1"/>
          </p:cNvPicPr>
          <p:nvPr/>
        </p:nvPicPr>
        <p:blipFill>
          <a:blip r:embed="rId4"/>
          <a:stretch>
            <a:fillRect/>
          </a:stretch>
        </p:blipFill>
        <p:spPr>
          <a:xfrm>
            <a:off x="2729459" y="158206"/>
            <a:ext cx="7402914" cy="6182269"/>
          </a:xfrm>
          <a:prstGeom prst="rect">
            <a:avLst/>
          </a:prstGeom>
        </p:spPr>
      </p:pic>
    </p:spTree>
    <p:extLst>
      <p:ext uri="{BB962C8B-B14F-4D97-AF65-F5344CB8AC3E}">
        <p14:creationId xmlns:p14="http://schemas.microsoft.com/office/powerpoint/2010/main" val="283576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8CEE0C52-A091-ABE3-EB20-ABC59746294D}"/>
              </a:ext>
            </a:extLst>
          </p:cNvPr>
          <p:cNvSpPr txBox="1">
            <a:spLocks/>
          </p:cNvSpPr>
          <p:nvPr/>
        </p:nvSpPr>
        <p:spPr>
          <a:xfrm>
            <a:off x="1488650" y="2259258"/>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14000"/>
              </a:lnSpc>
              <a:spcBef>
                <a:spcPts val="600"/>
              </a:spcBef>
              <a:spcAft>
                <a:spcPts val="600"/>
              </a:spcAft>
              <a:buFont typeface="Calibri" panose="020F0502020204030204" pitchFamily="34" charset="0"/>
              <a:buChar char="●"/>
            </a:pPr>
            <a:r>
              <a:rPr lang="tr-TR" dirty="0"/>
              <a:t>Üniversitemiz lisansüstü tez savunma, yeterlik ve tez önerisi sınavları ile seminer dersleri merkezimiz altyapısı kullanılarak gerçekleştirilmektedir. </a:t>
            </a:r>
          </a:p>
          <a:p>
            <a:pPr algn="just">
              <a:lnSpc>
                <a:spcPct val="114000"/>
              </a:lnSpc>
              <a:spcBef>
                <a:spcPts val="600"/>
              </a:spcBef>
              <a:spcAft>
                <a:spcPts val="600"/>
              </a:spcAft>
              <a:buFont typeface="Calibri" panose="020F0502020204030204" pitchFamily="34" charset="0"/>
              <a:buChar char="●"/>
            </a:pPr>
            <a:r>
              <a:rPr lang="tr-TR" dirty="0"/>
              <a:t>Sınavların düzenli bir şekilde yürütülebilmesi için Lisansüstü Eğitim Enstitüsü ile ortaklaşa bir “Sınav Takvimi” oluşturularak her bir sınav için zaman dilimi belirlenerek çakışmalar engellenmiş ve her bir sınav oturumu için şifreleme gerçekleştirilmiştir. </a:t>
            </a:r>
          </a:p>
        </p:txBody>
      </p:sp>
      <p:sp>
        <p:nvSpPr>
          <p:cNvPr id="3" name="Başlık 2">
            <a:extLst>
              <a:ext uri="{FF2B5EF4-FFF2-40B4-BE49-F238E27FC236}">
                <a16:creationId xmlns:a16="http://schemas.microsoft.com/office/drawing/2014/main" id="{2800DB2B-E598-9463-D53F-6D4FA6A6CC4F}"/>
              </a:ext>
            </a:extLst>
          </p:cNvPr>
          <p:cNvSpPr txBox="1">
            <a:spLocks/>
          </p:cNvSpPr>
          <p:nvPr/>
        </p:nvSpPr>
        <p:spPr>
          <a:xfrm>
            <a:off x="650449" y="798758"/>
            <a:ext cx="11246177"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2800" b="1">
                <a:effectLst>
                  <a:outerShdw blurRad="38100" dist="38100" dir="2700000" algn="tl">
                    <a:srgbClr val="000000">
                      <a:alpha val="43137"/>
                    </a:srgbClr>
                  </a:outerShdw>
                </a:effectLst>
              </a:rPr>
              <a:t>b. Video Konferans Yöntemi ile gerçekleştirilen Lisansüstü Eğitim Sınavları</a:t>
            </a:r>
            <a:endParaRPr lang="tr-TR"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65874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88F9A4D0-345A-7311-ACD5-53A2D091F439}"/>
              </a:ext>
            </a:extLst>
          </p:cNvPr>
          <p:cNvSpPr txBox="1">
            <a:spLocks/>
          </p:cNvSpPr>
          <p:nvPr/>
        </p:nvSpPr>
        <p:spPr>
          <a:xfrm>
            <a:off x="1413235" y="2259258"/>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14000"/>
              </a:lnSpc>
              <a:spcBef>
                <a:spcPts val="600"/>
              </a:spcBef>
              <a:spcAft>
                <a:spcPts val="600"/>
              </a:spcAft>
              <a:buFont typeface="Calibri" panose="020F0502020204030204" pitchFamily="34" charset="0"/>
              <a:buChar char="●"/>
            </a:pPr>
            <a:r>
              <a:rPr lang="tr-TR" dirty="0"/>
              <a:t>Merkezimiz koordinatörlüğünde Video Konferans Sistemi ile gerçekleştirilen lisansüstü toplantıların </a:t>
            </a:r>
            <a:r>
              <a:rPr lang="tr-TR" b="1" u="sng" dirty="0"/>
              <a:t>2024 yılına </a:t>
            </a:r>
            <a:r>
              <a:rPr lang="tr-TR" dirty="0"/>
              <a:t>ilişkin istatistikleri Tablo 3’de verilmiştir.</a:t>
            </a:r>
          </a:p>
        </p:txBody>
      </p:sp>
      <p:sp>
        <p:nvSpPr>
          <p:cNvPr id="3" name="Başlık 2">
            <a:extLst>
              <a:ext uri="{FF2B5EF4-FFF2-40B4-BE49-F238E27FC236}">
                <a16:creationId xmlns:a16="http://schemas.microsoft.com/office/drawing/2014/main" id="{5C533C6C-60FE-AB2E-DEE1-DA26CD86AC67}"/>
              </a:ext>
            </a:extLst>
          </p:cNvPr>
          <p:cNvSpPr txBox="1">
            <a:spLocks/>
          </p:cNvSpPr>
          <p:nvPr/>
        </p:nvSpPr>
        <p:spPr>
          <a:xfrm>
            <a:off x="575034" y="798758"/>
            <a:ext cx="11199043"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2800" b="1" dirty="0">
                <a:effectLst>
                  <a:outerShdw blurRad="38100" dist="38100" dir="2700000" algn="tl">
                    <a:srgbClr val="000000">
                      <a:alpha val="43137"/>
                    </a:srgbClr>
                  </a:outerShdw>
                </a:effectLst>
              </a:rPr>
              <a:t>b. Video Konferans Yöntemi ile Gerçekleştirilen Lisansüstü Eğitim Sınavları</a:t>
            </a:r>
            <a:endParaRPr lang="tr-TR" sz="3600" b="1" dirty="0">
              <a:effectLst>
                <a:outerShdw blurRad="38100" dist="38100" dir="2700000" algn="tl">
                  <a:srgbClr val="000000">
                    <a:alpha val="43137"/>
                  </a:srgbClr>
                </a:outerShdw>
              </a:effectLst>
            </a:endParaRPr>
          </a:p>
        </p:txBody>
      </p:sp>
      <p:sp>
        <p:nvSpPr>
          <p:cNvPr id="5" name="Başlık 1">
            <a:extLst>
              <a:ext uri="{FF2B5EF4-FFF2-40B4-BE49-F238E27FC236}">
                <a16:creationId xmlns:a16="http://schemas.microsoft.com/office/drawing/2014/main" id="{820530FF-E3A1-336C-AC4E-6BBD8A459F10}"/>
              </a:ext>
            </a:extLst>
          </p:cNvPr>
          <p:cNvSpPr txBox="1">
            <a:spLocks/>
          </p:cNvSpPr>
          <p:nvPr/>
        </p:nvSpPr>
        <p:spPr>
          <a:xfrm>
            <a:off x="519155" y="5901893"/>
            <a:ext cx="12192000" cy="346071"/>
          </a:xfrm>
          <a:prstGeom prst="rect">
            <a:avLst/>
          </a:prstGeom>
        </p:spPr>
        <p:txBody>
          <a:bodyPr vert="horz" lIns="91440" tIns="45720" rIns="91440" bIns="45720" rtlCol="0" anchor="ctr">
            <a:noAutofit/>
          </a:bodyPr>
          <a:lstStyle>
            <a:lvl1pPr algn="l" defTabSz="914388"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1400" b="1" i="1" dirty="0"/>
              <a:t>Tablo 3. Video Konferans Yöntemi ile gerçekleştirilen Lisansüstü Eğitim Sınavlarına Ait İstatistikler</a:t>
            </a:r>
          </a:p>
        </p:txBody>
      </p:sp>
      <p:graphicFrame>
        <p:nvGraphicFramePr>
          <p:cNvPr id="6" name="Tablo 5">
            <a:extLst>
              <a:ext uri="{FF2B5EF4-FFF2-40B4-BE49-F238E27FC236}">
                <a16:creationId xmlns:a16="http://schemas.microsoft.com/office/drawing/2014/main" id="{B01DFB82-F373-3C5A-ACFC-196F3F65BA71}"/>
              </a:ext>
            </a:extLst>
          </p:cNvPr>
          <p:cNvGraphicFramePr>
            <a:graphicFrameLocks noGrp="1"/>
          </p:cNvGraphicFramePr>
          <p:nvPr>
            <p:extLst>
              <p:ext uri="{D42A27DB-BD31-4B8C-83A1-F6EECF244321}">
                <p14:modId xmlns:p14="http://schemas.microsoft.com/office/powerpoint/2010/main" val="3075912592"/>
              </p:ext>
            </p:extLst>
          </p:nvPr>
        </p:nvGraphicFramePr>
        <p:xfrm>
          <a:off x="2934119" y="3692601"/>
          <a:ext cx="6471137" cy="2228046"/>
        </p:xfrm>
        <a:graphic>
          <a:graphicData uri="http://schemas.openxmlformats.org/drawingml/2006/table">
            <a:tbl>
              <a:tblPr bandRow="1">
                <a:tableStyleId>{5C22544A-7EE6-4342-B048-85BDC9FD1C3A}</a:tableStyleId>
              </a:tblPr>
              <a:tblGrid>
                <a:gridCol w="2291963">
                  <a:extLst>
                    <a:ext uri="{9D8B030D-6E8A-4147-A177-3AD203B41FA5}">
                      <a16:colId xmlns:a16="http://schemas.microsoft.com/office/drawing/2014/main" val="1271706749"/>
                    </a:ext>
                  </a:extLst>
                </a:gridCol>
                <a:gridCol w="4179174">
                  <a:extLst>
                    <a:ext uri="{9D8B030D-6E8A-4147-A177-3AD203B41FA5}">
                      <a16:colId xmlns:a16="http://schemas.microsoft.com/office/drawing/2014/main" val="2222967034"/>
                    </a:ext>
                  </a:extLst>
                </a:gridCol>
              </a:tblGrid>
              <a:tr h="386895">
                <a:tc>
                  <a:txBody>
                    <a:bodyPr/>
                    <a:lstStyle/>
                    <a:p>
                      <a:pPr>
                        <a:lnSpc>
                          <a:spcPct val="115000"/>
                        </a:lnSpc>
                        <a:spcAft>
                          <a:spcPts val="1000"/>
                        </a:spcAft>
                      </a:pPr>
                      <a:r>
                        <a:rPr lang="tr-TR" sz="2000" b="1" dirty="0">
                          <a:effectLst/>
                          <a:latin typeface="Calibri" panose="020F0502020204030204" pitchFamily="34" charset="0"/>
                          <a:cs typeface="Calibri" panose="020F0502020204030204" pitchFamily="34" charset="0"/>
                        </a:rPr>
                        <a:t>Anabilim Dalı Alanı</a:t>
                      </a:r>
                      <a:endParaRPr lang="tr-TR" sz="20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1000"/>
                        </a:spcAft>
                      </a:pPr>
                      <a:r>
                        <a:rPr lang="tr-TR" sz="2000" b="1" dirty="0">
                          <a:effectLst/>
                          <a:latin typeface="Calibri" panose="020F0502020204030204" pitchFamily="34" charset="0"/>
                          <a:cs typeface="Calibri" panose="020F0502020204030204" pitchFamily="34" charset="0"/>
                        </a:rPr>
                        <a:t>Gerçekleştirilen Video Konferans Sayısı</a:t>
                      </a:r>
                      <a:endParaRPr lang="tr-TR" sz="20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515777096"/>
                  </a:ext>
                </a:extLst>
              </a:tr>
              <a:tr h="386895">
                <a:tc>
                  <a:txBody>
                    <a:bodyPr/>
                    <a:lstStyle/>
                    <a:p>
                      <a:pPr>
                        <a:lnSpc>
                          <a:spcPct val="115000"/>
                        </a:lnSpc>
                        <a:spcAft>
                          <a:spcPts val="1000"/>
                        </a:spcAft>
                      </a:pPr>
                      <a:r>
                        <a:rPr lang="tr-TR" sz="2000" dirty="0">
                          <a:effectLst/>
                          <a:latin typeface="Calibri" panose="020F0502020204030204" pitchFamily="34" charset="0"/>
                          <a:cs typeface="Calibri" panose="020F0502020204030204" pitchFamily="34" charset="0"/>
                        </a:rPr>
                        <a:t>Sosyal Bilimler Alanı </a:t>
                      </a:r>
                      <a:endParaRPr lang="tr-TR"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1000"/>
                        </a:spcAft>
                      </a:pPr>
                      <a:r>
                        <a:rPr lang="tr-TR" sz="2000" dirty="0">
                          <a:effectLst/>
                          <a:latin typeface="Calibri" panose="020F0502020204030204" pitchFamily="34" charset="0"/>
                          <a:ea typeface="Calibri" panose="020F0502020204030204" pitchFamily="34" charset="0"/>
                          <a:cs typeface="Calibri" panose="020F0502020204030204" pitchFamily="34" charset="0"/>
                        </a:rPr>
                        <a:t>503</a:t>
                      </a:r>
                    </a:p>
                  </a:txBody>
                  <a:tcPr marL="68580" marR="68580" marT="0" marB="0" anchor="ctr"/>
                </a:tc>
                <a:extLst>
                  <a:ext uri="{0D108BD9-81ED-4DB2-BD59-A6C34878D82A}">
                    <a16:rowId xmlns:a16="http://schemas.microsoft.com/office/drawing/2014/main" val="3055390671"/>
                  </a:ext>
                </a:extLst>
              </a:tr>
              <a:tr h="386895">
                <a:tc>
                  <a:txBody>
                    <a:bodyPr/>
                    <a:lstStyle/>
                    <a:p>
                      <a:pPr>
                        <a:lnSpc>
                          <a:spcPct val="115000"/>
                        </a:lnSpc>
                        <a:spcAft>
                          <a:spcPts val="1000"/>
                        </a:spcAft>
                      </a:pPr>
                      <a:r>
                        <a:rPr lang="tr-TR" sz="2000">
                          <a:effectLst/>
                          <a:latin typeface="Calibri" panose="020F0502020204030204" pitchFamily="34" charset="0"/>
                          <a:cs typeface="Calibri" panose="020F0502020204030204" pitchFamily="34" charset="0"/>
                        </a:rPr>
                        <a:t>Fen Bilimleri Alanı</a:t>
                      </a:r>
                      <a:endParaRPr lang="tr-TR" sz="2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1000"/>
                        </a:spcAft>
                      </a:pPr>
                      <a:r>
                        <a:rPr lang="tr-TR" sz="2000" dirty="0">
                          <a:effectLst/>
                          <a:latin typeface="Calibri" panose="020F0502020204030204" pitchFamily="34" charset="0"/>
                          <a:ea typeface="Calibri" panose="020F0502020204030204" pitchFamily="34" charset="0"/>
                          <a:cs typeface="Calibri" panose="020F0502020204030204" pitchFamily="34" charset="0"/>
                        </a:rPr>
                        <a:t>419</a:t>
                      </a:r>
                    </a:p>
                  </a:txBody>
                  <a:tcPr marL="68580" marR="68580" marT="0" marB="0" anchor="ctr"/>
                </a:tc>
                <a:extLst>
                  <a:ext uri="{0D108BD9-81ED-4DB2-BD59-A6C34878D82A}">
                    <a16:rowId xmlns:a16="http://schemas.microsoft.com/office/drawing/2014/main" val="2020398742"/>
                  </a:ext>
                </a:extLst>
              </a:tr>
              <a:tr h="386895">
                <a:tc>
                  <a:txBody>
                    <a:bodyPr/>
                    <a:lstStyle/>
                    <a:p>
                      <a:pPr>
                        <a:lnSpc>
                          <a:spcPct val="115000"/>
                        </a:lnSpc>
                        <a:spcAft>
                          <a:spcPts val="1000"/>
                        </a:spcAft>
                      </a:pPr>
                      <a:r>
                        <a:rPr lang="tr-TR" sz="2000">
                          <a:effectLst/>
                          <a:latin typeface="Calibri" panose="020F0502020204030204" pitchFamily="34" charset="0"/>
                          <a:cs typeface="Calibri" panose="020F0502020204030204" pitchFamily="34" charset="0"/>
                        </a:rPr>
                        <a:t>Eğitim Bilimleri Alanı</a:t>
                      </a:r>
                      <a:endParaRPr lang="tr-TR" sz="2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1000"/>
                        </a:spcAft>
                      </a:pPr>
                      <a:r>
                        <a:rPr lang="tr-TR" sz="2000" dirty="0">
                          <a:effectLst/>
                          <a:latin typeface="Calibri" panose="020F0502020204030204" pitchFamily="34" charset="0"/>
                          <a:ea typeface="Calibri" panose="020F0502020204030204" pitchFamily="34" charset="0"/>
                          <a:cs typeface="Calibri" panose="020F0502020204030204" pitchFamily="34" charset="0"/>
                        </a:rPr>
                        <a:t>227</a:t>
                      </a:r>
                    </a:p>
                  </a:txBody>
                  <a:tcPr marL="68580" marR="68580" marT="0" marB="0" anchor="ctr"/>
                </a:tc>
                <a:extLst>
                  <a:ext uri="{0D108BD9-81ED-4DB2-BD59-A6C34878D82A}">
                    <a16:rowId xmlns:a16="http://schemas.microsoft.com/office/drawing/2014/main" val="2560520220"/>
                  </a:ext>
                </a:extLst>
              </a:tr>
              <a:tr h="386895">
                <a:tc>
                  <a:txBody>
                    <a:bodyPr/>
                    <a:lstStyle/>
                    <a:p>
                      <a:pPr>
                        <a:lnSpc>
                          <a:spcPct val="115000"/>
                        </a:lnSpc>
                        <a:spcAft>
                          <a:spcPts val="1000"/>
                        </a:spcAft>
                      </a:pPr>
                      <a:r>
                        <a:rPr lang="tr-TR" sz="2000" b="1" dirty="0">
                          <a:effectLst/>
                          <a:latin typeface="Calibri" panose="020F0502020204030204" pitchFamily="34" charset="0"/>
                          <a:cs typeface="Calibri" panose="020F0502020204030204" pitchFamily="34" charset="0"/>
                        </a:rPr>
                        <a:t>TOPLAM</a:t>
                      </a:r>
                      <a:endParaRPr lang="tr-TR" sz="20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1000"/>
                        </a:spcAft>
                      </a:pPr>
                      <a:r>
                        <a:rPr lang="tr-TR" sz="2000" b="1" dirty="0">
                          <a:effectLst/>
                          <a:latin typeface="Calibri" panose="020F0502020204030204" pitchFamily="34" charset="0"/>
                          <a:ea typeface="Calibri" panose="020F0502020204030204" pitchFamily="34" charset="0"/>
                          <a:cs typeface="Calibri" panose="020F0502020204030204" pitchFamily="34" charset="0"/>
                        </a:rPr>
                        <a:t>1149</a:t>
                      </a:r>
                    </a:p>
                  </a:txBody>
                  <a:tcPr marL="68580" marR="68580" marT="0" marB="0" anchor="ctr"/>
                </a:tc>
                <a:extLst>
                  <a:ext uri="{0D108BD9-81ED-4DB2-BD59-A6C34878D82A}">
                    <a16:rowId xmlns:a16="http://schemas.microsoft.com/office/drawing/2014/main" val="1433591524"/>
                  </a:ext>
                </a:extLst>
              </a:tr>
            </a:tbl>
          </a:graphicData>
        </a:graphic>
      </p:graphicFrame>
    </p:spTree>
    <p:extLst>
      <p:ext uri="{BB962C8B-B14F-4D97-AF65-F5344CB8AC3E}">
        <p14:creationId xmlns:p14="http://schemas.microsoft.com/office/powerpoint/2010/main" val="341366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5BE26E16-DE56-4138-ABB4-230F7A2B89C0}"/>
              </a:ext>
            </a:extLst>
          </p:cNvPr>
          <p:cNvSpPr txBox="1">
            <a:spLocks/>
          </p:cNvSpPr>
          <p:nvPr/>
        </p:nvSpPr>
        <p:spPr>
          <a:xfrm>
            <a:off x="1394381" y="1967865"/>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14000"/>
              </a:lnSpc>
              <a:spcBef>
                <a:spcPts val="600"/>
              </a:spcBef>
              <a:spcAft>
                <a:spcPts val="600"/>
              </a:spcAft>
              <a:buFont typeface="Calibri" panose="020F0502020204030204" pitchFamily="34" charset="0"/>
              <a:buChar char="●"/>
            </a:pPr>
            <a:r>
              <a:rPr lang="tr-TR" dirty="0"/>
              <a:t>Üniversitemizin farklı birimlerinde çevrimiçi olarak gerçekleştirilen seminer ve eğitimlerin büyük çoğunluğu merkezimiz altyapısı kullanılarak gerçekleştirilmektedir. </a:t>
            </a:r>
          </a:p>
          <a:p>
            <a:pPr algn="just">
              <a:lnSpc>
                <a:spcPct val="114000"/>
              </a:lnSpc>
              <a:spcBef>
                <a:spcPts val="600"/>
              </a:spcBef>
              <a:spcAft>
                <a:spcPts val="600"/>
              </a:spcAft>
              <a:buFont typeface="Calibri" panose="020F0502020204030204" pitchFamily="34" charset="0"/>
              <a:buChar char="●"/>
            </a:pPr>
            <a:r>
              <a:rPr lang="tr-TR" dirty="0"/>
              <a:t>Bu kapsamda 2024 yılında </a:t>
            </a:r>
            <a:r>
              <a:rPr lang="tr-TR" b="1" dirty="0"/>
              <a:t>25</a:t>
            </a:r>
            <a:r>
              <a:rPr lang="tr-TR" dirty="0"/>
              <a:t> farklı etkinlik için toplamda </a:t>
            </a:r>
            <a:r>
              <a:rPr lang="tr-TR" b="1" dirty="0"/>
              <a:t>176</a:t>
            </a:r>
            <a:r>
              <a:rPr lang="tr-TR" dirty="0"/>
              <a:t> adet çevrimiçi seminer, eğitim veya toplantı merkezimiz tarafından koordine edilen  </a:t>
            </a:r>
            <a:r>
              <a:rPr lang="tr-TR" dirty="0" err="1"/>
              <a:t>Zoom</a:t>
            </a:r>
            <a:r>
              <a:rPr lang="tr-TR" dirty="0"/>
              <a:t> sistemi üzerinden gerçekleştirilmişti. </a:t>
            </a:r>
          </a:p>
        </p:txBody>
      </p:sp>
      <p:sp>
        <p:nvSpPr>
          <p:cNvPr id="3" name="Başlık 2">
            <a:extLst>
              <a:ext uri="{FF2B5EF4-FFF2-40B4-BE49-F238E27FC236}">
                <a16:creationId xmlns:a16="http://schemas.microsoft.com/office/drawing/2014/main" id="{2F3A8E38-3250-423A-DBF4-17CB8B682B3A}"/>
              </a:ext>
            </a:extLst>
          </p:cNvPr>
          <p:cNvSpPr txBox="1">
            <a:spLocks/>
          </p:cNvSpPr>
          <p:nvPr/>
        </p:nvSpPr>
        <p:spPr>
          <a:xfrm>
            <a:off x="556181" y="507365"/>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2800" b="1" dirty="0">
                <a:effectLst>
                  <a:outerShdw blurRad="38100" dist="38100" dir="2700000" algn="tl">
                    <a:srgbClr val="000000">
                      <a:alpha val="43137"/>
                    </a:srgbClr>
                  </a:outerShdw>
                </a:effectLst>
              </a:rPr>
              <a:t>c. Merkez Altyapısı ile Gerçekleştirilen Çevrimiçi Seminer ve Eğitimler</a:t>
            </a:r>
            <a:endParaRPr lang="tr-TR"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78860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a:latin typeface="Poppins"/>
                <a:ea typeface="Poppins"/>
                <a:cs typeface="Poppins"/>
                <a:sym typeface="Poppins"/>
              </a:rPr>
            </a:br>
            <a:r>
              <a:rPr lang="en-GB" sz="1600">
                <a:effectLst/>
                <a:latin typeface="Times New Roman" panose="02020603050405020304" pitchFamily="18" charset="0"/>
                <a:ea typeface="Calibri" panose="020F0502020204030204" pitchFamily="34" charset="0"/>
                <a:cs typeface="Times New Roman" panose="02020603050405020304" pitchFamily="18" charset="0"/>
              </a:rPr>
              <a:t>. </a:t>
            </a:r>
            <a:br>
              <a:rPr lang="en-GB" sz="1600">
                <a:effectLst/>
                <a:latin typeface="Times New Roman" panose="02020603050405020304" pitchFamily="18" charset="0"/>
                <a:ea typeface="Calibri" panose="020F0502020204030204" pitchFamily="34" charset="0"/>
                <a:cs typeface="Times New Roman" panose="02020603050405020304" pitchFamily="18" charset="0"/>
              </a:rPr>
            </a:br>
            <a:endParaRPr lang="en-GB"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5BE26E16-DE56-4138-ABB4-230F7A2B89C0}"/>
              </a:ext>
            </a:extLst>
          </p:cNvPr>
          <p:cNvSpPr txBox="1">
            <a:spLocks/>
          </p:cNvSpPr>
          <p:nvPr/>
        </p:nvSpPr>
        <p:spPr>
          <a:xfrm>
            <a:off x="1394381" y="1617785"/>
            <a:ext cx="10515600" cy="470141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457200" marR="0" lvl="0" indent="-406400" algn="just" defTabSz="914400" rtl="0" eaLnBrk="1" fontAlgn="auto" latinLnBrk="0" hangingPunct="1">
              <a:lnSpc>
                <a:spcPct val="114000"/>
              </a:lnSpc>
              <a:spcBef>
                <a:spcPts val="600"/>
              </a:spcBef>
              <a:spcAft>
                <a:spcPts val="600"/>
              </a:spcAft>
              <a:buClr>
                <a:srgbClr val="000000"/>
              </a:buClr>
              <a:buSzPts val="2400"/>
              <a:buFont typeface="Calibri" panose="020F0502020204030204" pitchFamily="34" charset="0"/>
              <a:buChar char="●"/>
              <a:tabLst/>
              <a:defRPr/>
            </a:pPr>
            <a:r>
              <a:rPr kumimoji="0" lang="tr-TR" sz="2400" b="0" i="0" u="none" strike="noStrike" kern="0" cap="none" spc="0" normalizeH="0" baseline="0" noProof="0" dirty="0">
                <a:ln>
                  <a:noFill/>
                </a:ln>
                <a:solidFill>
                  <a:srgbClr val="000000"/>
                </a:solidFill>
                <a:effectLst/>
                <a:uLnTx/>
                <a:uFillTx/>
                <a:latin typeface="Calibri"/>
                <a:cs typeface="Calibri"/>
                <a:sym typeface="Calibri"/>
              </a:rPr>
              <a:t>2023-2024 Bahar Yarıyılı öncesi, Uzaktan Eğitim Uygulama ve Araştırma Merkezi Müdürü Prof. Dr. Muzaffer Özdemir, Müdür Yardımcıları </a:t>
            </a:r>
            <a:r>
              <a:rPr kumimoji="0" lang="tr-TR" sz="2400" b="0" i="0" u="none" strike="noStrike" kern="0" cap="none" spc="0" normalizeH="0" baseline="0" noProof="0" dirty="0" err="1">
                <a:ln>
                  <a:noFill/>
                </a:ln>
                <a:solidFill>
                  <a:srgbClr val="000000"/>
                </a:solidFill>
                <a:effectLst/>
                <a:uLnTx/>
                <a:uFillTx/>
                <a:latin typeface="Calibri"/>
                <a:cs typeface="Calibri"/>
                <a:sym typeface="Calibri"/>
              </a:rPr>
              <a:t>Öğr.Gör</a:t>
            </a:r>
            <a:r>
              <a:rPr kumimoji="0" lang="tr-TR" sz="2400" b="0" i="0" u="none" strike="noStrike" kern="0" cap="none" spc="0" normalizeH="0" baseline="0" noProof="0" dirty="0">
                <a:ln>
                  <a:noFill/>
                </a:ln>
                <a:solidFill>
                  <a:srgbClr val="000000"/>
                </a:solidFill>
                <a:effectLst/>
                <a:uLnTx/>
                <a:uFillTx/>
                <a:latin typeface="Calibri"/>
                <a:cs typeface="Calibri"/>
                <a:sym typeface="Calibri"/>
              </a:rPr>
              <a:t>. Kadir Tunçer ve Dr. Öğr. Üyesi Enis Arslan tarafından </a:t>
            </a:r>
            <a:r>
              <a:rPr kumimoji="0" lang="tr-TR" sz="2400" b="0" i="0" u="none" strike="noStrike" kern="0" cap="none" spc="0" normalizeH="0" baseline="0" noProof="0" dirty="0" err="1">
                <a:ln>
                  <a:noFill/>
                </a:ln>
                <a:solidFill>
                  <a:srgbClr val="000000"/>
                </a:solidFill>
                <a:effectLst/>
                <a:uLnTx/>
                <a:uFillTx/>
                <a:latin typeface="Calibri"/>
                <a:cs typeface="Calibri"/>
                <a:sym typeface="Calibri"/>
              </a:rPr>
              <a:t>eduBiz</a:t>
            </a:r>
            <a:r>
              <a:rPr kumimoji="0" lang="tr-TR" sz="2400" b="0" i="0" u="none" strike="noStrike" kern="0" cap="none" spc="0" normalizeH="0" baseline="0" noProof="0" dirty="0">
                <a:ln>
                  <a:noFill/>
                </a:ln>
                <a:solidFill>
                  <a:srgbClr val="000000"/>
                </a:solidFill>
                <a:effectLst/>
                <a:uLnTx/>
                <a:uFillTx/>
                <a:latin typeface="Calibri"/>
                <a:cs typeface="Calibri"/>
                <a:sym typeface="Calibri"/>
              </a:rPr>
              <a:t> sistemini kullanarak çevrimiçi ders verecek öğretim üyelerine yönelik, </a:t>
            </a:r>
            <a:r>
              <a:rPr kumimoji="0" lang="tr-TR" sz="2400" b="1" i="0" u="none" strike="noStrike" kern="0" cap="none" spc="0" normalizeH="0" baseline="0" noProof="0" dirty="0">
                <a:ln>
                  <a:noFill/>
                </a:ln>
                <a:solidFill>
                  <a:srgbClr val="000000"/>
                </a:solidFill>
                <a:effectLst/>
                <a:uLnTx/>
                <a:uFillTx/>
                <a:latin typeface="Calibri"/>
                <a:cs typeface="Calibri"/>
                <a:sym typeface="Calibri"/>
              </a:rPr>
              <a:t>dört farklı </a:t>
            </a:r>
            <a:r>
              <a:rPr kumimoji="0" lang="tr-TR" sz="2400" b="0" i="0" u="none" strike="noStrike" kern="0" cap="none" spc="0" normalizeH="0" baseline="0" noProof="0" dirty="0">
                <a:ln>
                  <a:noFill/>
                </a:ln>
                <a:solidFill>
                  <a:srgbClr val="000000"/>
                </a:solidFill>
                <a:effectLst/>
                <a:uLnTx/>
                <a:uFillTx/>
                <a:latin typeface="Calibri"/>
                <a:cs typeface="Calibri"/>
                <a:sym typeface="Calibri"/>
              </a:rPr>
              <a:t>oturumda bilgilendirme seminerleri gerçekleştirilmiştir. </a:t>
            </a:r>
          </a:p>
        </p:txBody>
      </p:sp>
      <p:sp>
        <p:nvSpPr>
          <p:cNvPr id="3" name="Başlık 2">
            <a:extLst>
              <a:ext uri="{FF2B5EF4-FFF2-40B4-BE49-F238E27FC236}">
                <a16:creationId xmlns:a16="http://schemas.microsoft.com/office/drawing/2014/main" id="{2F3A8E38-3250-423A-DBF4-17CB8B682B3A}"/>
              </a:ext>
            </a:extLst>
          </p:cNvPr>
          <p:cNvSpPr txBox="1">
            <a:spLocks/>
          </p:cNvSpPr>
          <p:nvPr/>
        </p:nvSpPr>
        <p:spPr>
          <a:xfrm>
            <a:off x="556181" y="507365"/>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Pts val="4400"/>
              <a:buFont typeface="Calibri"/>
              <a:buNone/>
              <a:tabLst/>
              <a:defRPr/>
            </a:pPr>
            <a:r>
              <a:rPr lang="tr-TR" sz="2800" b="1" dirty="0">
                <a:solidFill>
                  <a:srgbClr val="000000"/>
                </a:solidFill>
                <a:effectLst>
                  <a:outerShdw blurRad="38100" dist="38100" dir="2700000" algn="tl">
                    <a:srgbClr val="000000">
                      <a:alpha val="43137"/>
                    </a:srgbClr>
                  </a:outerShdw>
                </a:effectLst>
              </a:rPr>
              <a:t>d</a:t>
            </a:r>
            <a:r>
              <a:rPr kumimoji="0" lang="tr-TR" sz="28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Calibri"/>
                <a:cs typeface="Calibri"/>
                <a:sym typeface="Calibri"/>
              </a:rPr>
              <a:t>. Seminerler</a:t>
            </a:r>
            <a:endParaRPr kumimoji="0" lang="tr-TR" sz="36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Calibri"/>
              <a:cs typeface="Calibri"/>
              <a:sym typeface="Calibri"/>
            </a:endParaRPr>
          </a:p>
        </p:txBody>
      </p:sp>
      <p:pic>
        <p:nvPicPr>
          <p:cNvPr id="1026" name="Picture 2">
            <a:extLst>
              <a:ext uri="{FF2B5EF4-FFF2-40B4-BE49-F238E27FC236}">
                <a16:creationId xmlns:a16="http://schemas.microsoft.com/office/drawing/2014/main" id="{703EC4B7-A80C-7649-4954-EA73F76868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5433" y="4038814"/>
            <a:ext cx="4739322" cy="26668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FDD360A-A830-0CAC-3A4D-B91220BA7B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44344" y="4038813"/>
            <a:ext cx="3453275" cy="26528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775837"/>
      </p:ext>
    </p:extLst>
  </p:cSld>
  <p:clrMapOvr>
    <a:overrideClrMapping bg1="lt1" tx1="dk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a:latin typeface="Poppins"/>
                <a:ea typeface="Poppins"/>
                <a:cs typeface="Poppins"/>
                <a:sym typeface="Poppins"/>
              </a:rPr>
            </a:br>
            <a:r>
              <a:rPr lang="en-GB" sz="1600">
                <a:effectLst/>
                <a:latin typeface="Times New Roman" panose="02020603050405020304" pitchFamily="18" charset="0"/>
                <a:ea typeface="Calibri" panose="020F0502020204030204" pitchFamily="34" charset="0"/>
                <a:cs typeface="Times New Roman" panose="02020603050405020304" pitchFamily="18" charset="0"/>
              </a:rPr>
              <a:t>. </a:t>
            </a:r>
            <a:br>
              <a:rPr lang="en-GB" sz="1600">
                <a:effectLst/>
                <a:latin typeface="Times New Roman" panose="02020603050405020304" pitchFamily="18" charset="0"/>
                <a:ea typeface="Calibri" panose="020F0502020204030204" pitchFamily="34" charset="0"/>
                <a:cs typeface="Times New Roman" panose="02020603050405020304" pitchFamily="18" charset="0"/>
              </a:rPr>
            </a:br>
            <a:endParaRPr lang="en-GB"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5BE26E16-DE56-4138-ABB4-230F7A2B89C0}"/>
              </a:ext>
            </a:extLst>
          </p:cNvPr>
          <p:cNvSpPr txBox="1">
            <a:spLocks/>
          </p:cNvSpPr>
          <p:nvPr/>
        </p:nvSpPr>
        <p:spPr>
          <a:xfrm>
            <a:off x="1394381" y="1282949"/>
            <a:ext cx="10515600" cy="470141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457200" marR="0" lvl="0" indent="-406400" algn="just" defTabSz="914400" rtl="0" eaLnBrk="1" fontAlgn="auto" latinLnBrk="0" hangingPunct="1">
              <a:lnSpc>
                <a:spcPct val="114000"/>
              </a:lnSpc>
              <a:spcBef>
                <a:spcPts val="600"/>
              </a:spcBef>
              <a:spcAft>
                <a:spcPts val="600"/>
              </a:spcAft>
              <a:buClr>
                <a:srgbClr val="000000"/>
              </a:buClr>
              <a:buSzPts val="2400"/>
              <a:buFont typeface="Calibri" panose="020F0502020204030204" pitchFamily="34" charset="0"/>
              <a:buChar char="●"/>
              <a:tabLst/>
              <a:defRPr/>
            </a:pPr>
            <a:r>
              <a:rPr kumimoji="0" lang="tr-TR" sz="2400" i="0" strike="noStrike" kern="0" cap="none" spc="0" normalizeH="0" baseline="0" noProof="0" dirty="0">
                <a:ln>
                  <a:noFill/>
                </a:ln>
                <a:solidFill>
                  <a:srgbClr val="000000"/>
                </a:solidFill>
                <a:effectLst/>
                <a:uLnTx/>
                <a:uFillTx/>
                <a:latin typeface="Calibri"/>
                <a:cs typeface="Calibri"/>
                <a:sym typeface="Calibri"/>
              </a:rPr>
              <a:t>30.11.2024 tarihinde Uzaktan Eğitim Uygulama ve Araştırma Merkezi Müdür Yardımcısı Öğr.Gör. Kadir Tunçer, Öğretmen Akademisi Vakfı tarafından Eğitim Fakültesinde düzenlenen Eğitim Şenliği kapsamında iki farklı oturumda merkez faaliyetlerini de tanıtarak, İlkokulda Artırılmış Gerçeklik Yoluyla Yeşil Mutabakat Farkındalığı konulu seminer vermiştir. </a:t>
            </a:r>
          </a:p>
        </p:txBody>
      </p:sp>
      <p:sp>
        <p:nvSpPr>
          <p:cNvPr id="3" name="Başlık 2">
            <a:extLst>
              <a:ext uri="{FF2B5EF4-FFF2-40B4-BE49-F238E27FC236}">
                <a16:creationId xmlns:a16="http://schemas.microsoft.com/office/drawing/2014/main" id="{2F3A8E38-3250-423A-DBF4-17CB8B682B3A}"/>
              </a:ext>
            </a:extLst>
          </p:cNvPr>
          <p:cNvSpPr txBox="1">
            <a:spLocks/>
          </p:cNvSpPr>
          <p:nvPr/>
        </p:nvSpPr>
        <p:spPr>
          <a:xfrm>
            <a:off x="556181" y="575114"/>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Pts val="4400"/>
              <a:buFont typeface="Calibri"/>
              <a:buNone/>
              <a:tabLst/>
              <a:defRPr/>
            </a:pPr>
            <a:r>
              <a:rPr kumimoji="0" lang="tr-TR" sz="28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Calibri"/>
                <a:cs typeface="Calibri"/>
                <a:sym typeface="Calibri"/>
              </a:rPr>
              <a:t>d. Seminerler</a:t>
            </a:r>
            <a:endParaRPr kumimoji="0" lang="tr-TR" sz="36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Calibri"/>
              <a:cs typeface="Calibri"/>
              <a:sym typeface="Calibri"/>
            </a:endParaRPr>
          </a:p>
        </p:txBody>
      </p:sp>
      <p:pic>
        <p:nvPicPr>
          <p:cNvPr id="5" name="Resim 4" descr="iç mekan, mobilya, sandalye, kişi, şahıs içeren bir resim&#10;&#10;Açıklama otomatik olarak oluşturuldu">
            <a:extLst>
              <a:ext uri="{FF2B5EF4-FFF2-40B4-BE49-F238E27FC236}">
                <a16:creationId xmlns:a16="http://schemas.microsoft.com/office/drawing/2014/main" id="{14D96C0A-DFF3-EB46-3799-BE268AFC1D4F}"/>
              </a:ext>
            </a:extLst>
          </p:cNvPr>
          <p:cNvPicPr>
            <a:picLocks noChangeAspect="1"/>
          </p:cNvPicPr>
          <p:nvPr/>
        </p:nvPicPr>
        <p:blipFill>
          <a:blip r:embed="rId5"/>
          <a:stretch>
            <a:fillRect/>
          </a:stretch>
        </p:blipFill>
        <p:spPr>
          <a:xfrm>
            <a:off x="1942016" y="3569799"/>
            <a:ext cx="3871965" cy="2903974"/>
          </a:xfrm>
          <a:prstGeom prst="rect">
            <a:avLst/>
          </a:prstGeom>
          <a:ln>
            <a:solidFill>
              <a:schemeClr val="tx1"/>
            </a:solidFill>
          </a:ln>
        </p:spPr>
      </p:pic>
      <p:pic>
        <p:nvPicPr>
          <p:cNvPr id="7" name="Resim 6" descr="iç mekan, mobilya, sandalye, masa içeren bir resim&#10;&#10;Açıklama otomatik olarak oluşturuldu">
            <a:extLst>
              <a:ext uri="{FF2B5EF4-FFF2-40B4-BE49-F238E27FC236}">
                <a16:creationId xmlns:a16="http://schemas.microsoft.com/office/drawing/2014/main" id="{BD0BB963-A4C8-F0B0-BB47-D4E750B03464}"/>
              </a:ext>
            </a:extLst>
          </p:cNvPr>
          <p:cNvPicPr>
            <a:picLocks noChangeAspect="1"/>
          </p:cNvPicPr>
          <p:nvPr/>
        </p:nvPicPr>
        <p:blipFill>
          <a:blip r:embed="rId6"/>
          <a:stretch>
            <a:fillRect/>
          </a:stretch>
        </p:blipFill>
        <p:spPr>
          <a:xfrm>
            <a:off x="7415683" y="3462414"/>
            <a:ext cx="3955701" cy="2966776"/>
          </a:xfrm>
          <a:prstGeom prst="rect">
            <a:avLst/>
          </a:prstGeom>
          <a:ln>
            <a:solidFill>
              <a:schemeClr val="tx1"/>
            </a:solidFill>
          </a:ln>
        </p:spPr>
      </p:pic>
    </p:spTree>
    <p:extLst>
      <p:ext uri="{BB962C8B-B14F-4D97-AF65-F5344CB8AC3E}">
        <p14:creationId xmlns:p14="http://schemas.microsoft.com/office/powerpoint/2010/main" val="3376384906"/>
      </p:ext>
    </p:extLst>
  </p:cSld>
  <p:clrMapOvr>
    <a:overrideClrMapping bg1="lt1" tx1="dk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246F6A00-9942-B638-C2D8-C567AD917C24}"/>
              </a:ext>
            </a:extLst>
          </p:cNvPr>
          <p:cNvSpPr txBox="1">
            <a:spLocks/>
          </p:cNvSpPr>
          <p:nvPr/>
        </p:nvSpPr>
        <p:spPr>
          <a:xfrm>
            <a:off x="1432089" y="2051868"/>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50800" indent="0" algn="just">
              <a:lnSpc>
                <a:spcPct val="114000"/>
              </a:lnSpc>
              <a:spcBef>
                <a:spcPts val="600"/>
              </a:spcBef>
              <a:spcAft>
                <a:spcPts val="600"/>
              </a:spcAft>
            </a:pPr>
            <a:r>
              <a:rPr lang="tr-TR" b="1" dirty="0"/>
              <a:t>Yenilenebilir Gençlik Enerjisi (RE-YOU)</a:t>
            </a:r>
          </a:p>
          <a:p>
            <a:pPr algn="just">
              <a:lnSpc>
                <a:spcPct val="114000"/>
              </a:lnSpc>
              <a:spcBef>
                <a:spcPts val="600"/>
              </a:spcBef>
              <a:spcAft>
                <a:spcPts val="600"/>
              </a:spcAft>
              <a:buFont typeface="Calibri" panose="020F0502020204030204" pitchFamily="34" charset="0"/>
              <a:buChar char="●"/>
            </a:pPr>
            <a:r>
              <a:rPr lang="tr-TR" dirty="0"/>
              <a:t>Çalışma ve Sosyal Güvenlik Bakanlığı’nın İnsan Kaynaklarının Geliştirilmesi Operasyonel programı kapsamında uygulanan ve Avrupa </a:t>
            </a:r>
            <a:r>
              <a:rPr lang="tr-TR" dirty="0" err="1"/>
              <a:t>Birliği</a:t>
            </a:r>
            <a:r>
              <a:rPr lang="tr-TR" dirty="0"/>
              <a:t> Katılım </a:t>
            </a:r>
            <a:r>
              <a:rPr lang="tr-TR" dirty="0" err="1"/>
              <a:t>Öncesi</a:t>
            </a:r>
            <a:r>
              <a:rPr lang="tr-TR" dirty="0"/>
              <a:t> Yardım Aracı (IPA) kapsamında finanse edilen ve </a:t>
            </a:r>
            <a:r>
              <a:rPr lang="tr-TR" dirty="0" err="1"/>
              <a:t>Güney</a:t>
            </a:r>
            <a:r>
              <a:rPr lang="tr-TR" dirty="0"/>
              <a:t> Marmara Kalkınma Ajansı’nın operasyon faydalanıcısı olduğu, Çanakkale Onsekiz Mart Üniversitesi ve Balıkesir Üniversitesi’nin yürütücüsü olduğu </a:t>
            </a:r>
            <a:r>
              <a:rPr lang="tr-TR" b="1" dirty="0"/>
              <a:t>Yenilenebilir Gençlik Enerji </a:t>
            </a:r>
            <a:r>
              <a:rPr lang="tr-TR" dirty="0"/>
              <a:t>projesinde merkezimiz de görev almaktadır.</a:t>
            </a:r>
          </a:p>
        </p:txBody>
      </p:sp>
      <p:sp>
        <p:nvSpPr>
          <p:cNvPr id="3" name="Başlık 2">
            <a:extLst>
              <a:ext uri="{FF2B5EF4-FFF2-40B4-BE49-F238E27FC236}">
                <a16:creationId xmlns:a16="http://schemas.microsoft.com/office/drawing/2014/main" id="{B7F7F1ED-602F-7B29-8E62-C7E59094CACD}"/>
              </a:ext>
            </a:extLst>
          </p:cNvPr>
          <p:cNvSpPr txBox="1">
            <a:spLocks/>
          </p:cNvSpPr>
          <p:nvPr/>
        </p:nvSpPr>
        <p:spPr>
          <a:xfrm>
            <a:off x="593889" y="591368"/>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2800" b="1" dirty="0">
                <a:effectLst>
                  <a:outerShdw blurRad="38100" dist="38100" dir="2700000" algn="tl">
                    <a:srgbClr val="000000">
                      <a:alpha val="43137"/>
                    </a:srgbClr>
                  </a:outerShdw>
                </a:effectLst>
              </a:rPr>
              <a:t>e. Projeler</a:t>
            </a:r>
            <a:endParaRPr lang="tr-TR"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046591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a:extLst>
            <a:ext uri="{FF2B5EF4-FFF2-40B4-BE49-F238E27FC236}">
              <a16:creationId xmlns:a16="http://schemas.microsoft.com/office/drawing/2014/main" id="{5D7602F8-3A37-D8DF-1419-314536FF7FA7}"/>
            </a:ext>
          </a:extLst>
        </p:cNvPr>
        <p:cNvGrpSpPr/>
        <p:nvPr/>
      </p:nvGrpSpPr>
      <p:grpSpPr>
        <a:xfrm>
          <a:off x="0" y="0"/>
          <a:ext cx="0" cy="0"/>
          <a:chOff x="0" y="0"/>
          <a:chExt cx="0" cy="0"/>
        </a:xfrm>
      </p:grpSpPr>
      <p:sp>
        <p:nvSpPr>
          <p:cNvPr id="94" name="Google Shape;94;p3">
            <a:extLst>
              <a:ext uri="{FF2B5EF4-FFF2-40B4-BE49-F238E27FC236}">
                <a16:creationId xmlns:a16="http://schemas.microsoft.com/office/drawing/2014/main" id="{F52F6C70-341B-9150-25EF-83ECB9C777BF}"/>
              </a:ext>
            </a:extLst>
          </p:cNvPr>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C8BB616E-AA2D-0E79-F2A4-A80EA204C370}"/>
              </a:ext>
            </a:extLst>
          </p:cNvPr>
          <p:cNvSpPr txBox="1">
            <a:spLocks/>
          </p:cNvSpPr>
          <p:nvPr/>
        </p:nvSpPr>
        <p:spPr>
          <a:xfrm>
            <a:off x="1432089" y="2051868"/>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50800" marR="0" lvl="0" indent="0" algn="just" defTabSz="914400" rtl="0" eaLnBrk="1" fontAlgn="auto" latinLnBrk="0" hangingPunct="1">
              <a:lnSpc>
                <a:spcPct val="114000"/>
              </a:lnSpc>
              <a:spcBef>
                <a:spcPts val="600"/>
              </a:spcBef>
              <a:spcAft>
                <a:spcPts val="600"/>
              </a:spcAft>
              <a:buClr>
                <a:srgbClr val="000000"/>
              </a:buClr>
              <a:buSzPts val="2400"/>
              <a:tabLst/>
              <a:defRPr/>
            </a:pPr>
            <a:r>
              <a:rPr kumimoji="0" lang="tr-TR" sz="2400" b="1" i="0" u="none" strike="noStrike" kern="0" cap="none" spc="0" normalizeH="0" baseline="0" noProof="0" dirty="0">
                <a:ln>
                  <a:noFill/>
                </a:ln>
                <a:solidFill>
                  <a:srgbClr val="000000"/>
                </a:solidFill>
                <a:effectLst/>
                <a:uLnTx/>
                <a:uFillTx/>
                <a:latin typeface="Calibri"/>
                <a:cs typeface="Calibri"/>
                <a:sym typeface="Calibri"/>
              </a:rPr>
              <a:t>Yeşil Dönüşüm Projesi </a:t>
            </a:r>
          </a:p>
          <a:p>
            <a:pPr marL="457200" marR="0" lvl="0" indent="-406400" algn="just" defTabSz="914400" rtl="0" eaLnBrk="1" fontAlgn="auto" latinLnBrk="0" hangingPunct="1">
              <a:lnSpc>
                <a:spcPct val="114000"/>
              </a:lnSpc>
              <a:spcBef>
                <a:spcPts val="600"/>
              </a:spcBef>
              <a:spcAft>
                <a:spcPts val="600"/>
              </a:spcAft>
              <a:buClr>
                <a:srgbClr val="000000"/>
              </a:buClr>
              <a:buSzPts val="2400"/>
              <a:buFont typeface="Calibri" panose="020F0502020204030204" pitchFamily="34" charset="0"/>
              <a:buChar char="●"/>
              <a:tabLst/>
              <a:defRPr/>
            </a:pPr>
            <a:r>
              <a:rPr kumimoji="0" lang="tr-TR" sz="2400" b="0" i="0" u="none" strike="noStrike" kern="0" cap="none" spc="0" normalizeH="0" baseline="0" noProof="0" dirty="0">
                <a:ln>
                  <a:noFill/>
                </a:ln>
                <a:solidFill>
                  <a:srgbClr val="000000"/>
                </a:solidFill>
                <a:effectLst/>
                <a:uLnTx/>
                <a:uFillTx/>
                <a:latin typeface="Calibri"/>
                <a:cs typeface="Calibri"/>
                <a:sym typeface="Calibri"/>
              </a:rPr>
              <a:t>18.11.2024 - 22.12.2024 tarihleri arasında Türk İşbirliği ve Koordinasyon Ajansı Başkanlığı (TİKA) ile Çanakkale Onsekiz Mart Üniversitesi (ÇOMÜ) Yeşil Dönüşüm Koordinatörlüğü iş birliği ile gerçekleştirilen </a:t>
            </a:r>
            <a:r>
              <a:rPr kumimoji="0" lang="tr-TR" sz="2400" b="1" i="0" u="none" strike="noStrike" kern="0" cap="none" spc="0" normalizeH="0" baseline="0" noProof="0" dirty="0">
                <a:ln>
                  <a:noFill/>
                </a:ln>
                <a:solidFill>
                  <a:srgbClr val="000000"/>
                </a:solidFill>
                <a:effectLst/>
                <a:uLnTx/>
                <a:uFillTx/>
                <a:latin typeface="Calibri"/>
                <a:cs typeface="Calibri"/>
                <a:sym typeface="Calibri"/>
              </a:rPr>
              <a:t>Yeşil Dönüşüm Projesi </a:t>
            </a:r>
            <a:r>
              <a:rPr kumimoji="0" lang="tr-TR" sz="2400" b="0" i="0" u="none" strike="noStrike" kern="0" cap="none" spc="0" normalizeH="0" baseline="0" noProof="0" dirty="0">
                <a:ln>
                  <a:noFill/>
                </a:ln>
                <a:solidFill>
                  <a:srgbClr val="000000"/>
                </a:solidFill>
                <a:effectLst/>
                <a:uLnTx/>
                <a:uFillTx/>
                <a:latin typeface="Calibri"/>
                <a:cs typeface="Calibri"/>
                <a:sym typeface="Calibri"/>
              </a:rPr>
              <a:t>kapsamında Kuzey Makedonyalı öğrencilere yönelik asenkron eğitimler COMUZEM tarafından organize edilmiştir.</a:t>
            </a:r>
          </a:p>
        </p:txBody>
      </p:sp>
      <p:sp>
        <p:nvSpPr>
          <p:cNvPr id="3" name="Başlık 2">
            <a:extLst>
              <a:ext uri="{FF2B5EF4-FFF2-40B4-BE49-F238E27FC236}">
                <a16:creationId xmlns:a16="http://schemas.microsoft.com/office/drawing/2014/main" id="{8986BD63-CAC1-4207-2FB6-F8D0986B7E65}"/>
              </a:ext>
            </a:extLst>
          </p:cNvPr>
          <p:cNvSpPr txBox="1">
            <a:spLocks/>
          </p:cNvSpPr>
          <p:nvPr/>
        </p:nvSpPr>
        <p:spPr>
          <a:xfrm>
            <a:off x="593889" y="591368"/>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Pts val="4400"/>
              <a:buFont typeface="Calibri"/>
              <a:buNone/>
              <a:tabLst/>
              <a:defRPr/>
            </a:pPr>
            <a:r>
              <a:rPr lang="tr-TR" sz="2800" b="1" dirty="0">
                <a:solidFill>
                  <a:srgbClr val="000000"/>
                </a:solidFill>
                <a:effectLst>
                  <a:outerShdw blurRad="38100" dist="38100" dir="2700000" algn="tl">
                    <a:srgbClr val="000000">
                      <a:alpha val="43137"/>
                    </a:srgbClr>
                  </a:outerShdw>
                </a:effectLst>
              </a:rPr>
              <a:t>e</a:t>
            </a:r>
            <a:r>
              <a:rPr kumimoji="0" lang="tr-TR" sz="28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Calibri"/>
                <a:cs typeface="Calibri"/>
                <a:sym typeface="Calibri"/>
              </a:rPr>
              <a:t>. Projeler</a:t>
            </a:r>
            <a:endParaRPr kumimoji="0" lang="tr-TR" sz="36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Calibri"/>
              <a:cs typeface="Calibri"/>
              <a:sym typeface="Calibri"/>
            </a:endParaRPr>
          </a:p>
        </p:txBody>
      </p:sp>
    </p:spTree>
    <p:extLst>
      <p:ext uri="{BB962C8B-B14F-4D97-AF65-F5344CB8AC3E}">
        <p14:creationId xmlns:p14="http://schemas.microsoft.com/office/powerpoint/2010/main" val="2400236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a:extLst>
            <a:ext uri="{FF2B5EF4-FFF2-40B4-BE49-F238E27FC236}">
              <a16:creationId xmlns:a16="http://schemas.microsoft.com/office/drawing/2014/main" id="{68EF8AC3-5B16-0DC4-3A88-D39E21CF51D4}"/>
            </a:ext>
          </a:extLst>
        </p:cNvPr>
        <p:cNvGrpSpPr/>
        <p:nvPr/>
      </p:nvGrpSpPr>
      <p:grpSpPr>
        <a:xfrm>
          <a:off x="0" y="0"/>
          <a:ext cx="0" cy="0"/>
          <a:chOff x="0" y="0"/>
          <a:chExt cx="0" cy="0"/>
        </a:xfrm>
      </p:grpSpPr>
      <p:sp>
        <p:nvSpPr>
          <p:cNvPr id="94" name="Google Shape;94;p3">
            <a:extLst>
              <a:ext uri="{FF2B5EF4-FFF2-40B4-BE49-F238E27FC236}">
                <a16:creationId xmlns:a16="http://schemas.microsoft.com/office/drawing/2014/main" id="{D6174224-06D6-3217-1A3A-057C1E668321}"/>
              </a:ext>
            </a:extLst>
          </p:cNvPr>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CB37387C-5523-6732-F21A-1A16400C9A4E}"/>
              </a:ext>
            </a:extLst>
          </p:cNvPr>
          <p:cNvSpPr txBox="1">
            <a:spLocks/>
          </p:cNvSpPr>
          <p:nvPr/>
        </p:nvSpPr>
        <p:spPr>
          <a:xfrm>
            <a:off x="910578" y="1772355"/>
            <a:ext cx="10678107"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50800" marR="0" lvl="0" indent="0" algn="just" defTabSz="914400" rtl="0" eaLnBrk="1" fontAlgn="auto" latinLnBrk="0" hangingPunct="1">
              <a:lnSpc>
                <a:spcPct val="125000"/>
              </a:lnSpc>
              <a:spcBef>
                <a:spcPts val="600"/>
              </a:spcBef>
              <a:spcAft>
                <a:spcPts val="600"/>
              </a:spcAft>
              <a:buClr>
                <a:srgbClr val="000000"/>
              </a:buClr>
              <a:buSzPts val="2400"/>
              <a:tabLst/>
              <a:defRPr/>
            </a:pPr>
            <a:r>
              <a:rPr kumimoji="0" lang="tr-TR" sz="2400" b="1" i="0" u="none" strike="noStrike" kern="0" cap="none" spc="0" normalizeH="0" baseline="0" noProof="0" dirty="0">
                <a:ln>
                  <a:noFill/>
                </a:ln>
                <a:solidFill>
                  <a:srgbClr val="000000"/>
                </a:solidFill>
                <a:effectLst/>
                <a:uLnTx/>
                <a:uFillTx/>
                <a:latin typeface="Calibri"/>
                <a:cs typeface="Calibri"/>
                <a:sym typeface="Calibri"/>
              </a:rPr>
              <a:t>C Sınıfı İş Güvenliği Uzmanlığı Kursu</a:t>
            </a:r>
          </a:p>
          <a:p>
            <a:pPr marL="457200" marR="0" lvl="0" indent="-406400" algn="just" defTabSz="914400" rtl="0" eaLnBrk="1" fontAlgn="auto" latinLnBrk="0" hangingPunct="1">
              <a:lnSpc>
                <a:spcPct val="125000"/>
              </a:lnSpc>
              <a:spcBef>
                <a:spcPts val="600"/>
              </a:spcBef>
              <a:spcAft>
                <a:spcPts val="600"/>
              </a:spcAft>
              <a:buClr>
                <a:srgbClr val="000000"/>
              </a:buClr>
              <a:buSzPts val="2400"/>
              <a:buFont typeface="Calibri" panose="020F0502020204030204" pitchFamily="34" charset="0"/>
              <a:buChar char="●"/>
              <a:tabLst/>
              <a:defRPr/>
            </a:pPr>
            <a:r>
              <a:rPr kumimoji="0" lang="tr-TR" sz="2400" b="0" i="0" u="none" strike="noStrike" kern="0" cap="none" spc="0" normalizeH="0" baseline="0" noProof="0" dirty="0">
                <a:ln>
                  <a:noFill/>
                </a:ln>
                <a:solidFill>
                  <a:srgbClr val="000000"/>
                </a:solidFill>
                <a:effectLst/>
                <a:uLnTx/>
                <a:uFillTx/>
                <a:latin typeface="Calibri"/>
                <a:cs typeface="Calibri"/>
                <a:sym typeface="Calibri"/>
              </a:rPr>
              <a:t>07 - 20 Eylül 2024 tarihleri arasında gerçekleştirilen C Sınıfı İş Güvenliği Uzmanlığı Kursu  kapsamında asenkron eğitimler COMUZEM tarafından organize edilmiştir.</a:t>
            </a:r>
          </a:p>
        </p:txBody>
      </p:sp>
      <p:sp>
        <p:nvSpPr>
          <p:cNvPr id="3" name="Başlık 2">
            <a:extLst>
              <a:ext uri="{FF2B5EF4-FFF2-40B4-BE49-F238E27FC236}">
                <a16:creationId xmlns:a16="http://schemas.microsoft.com/office/drawing/2014/main" id="{19E78D4B-C017-C211-F3B3-728C8CDB53E9}"/>
              </a:ext>
            </a:extLst>
          </p:cNvPr>
          <p:cNvSpPr txBox="1">
            <a:spLocks/>
          </p:cNvSpPr>
          <p:nvPr/>
        </p:nvSpPr>
        <p:spPr>
          <a:xfrm>
            <a:off x="603315" y="612805"/>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Pts val="4400"/>
              <a:buFont typeface="Calibri"/>
              <a:buNone/>
              <a:tabLst/>
              <a:defRPr/>
            </a:pPr>
            <a:r>
              <a:rPr kumimoji="0" lang="tr-TR" sz="28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Calibri"/>
                <a:cs typeface="Calibri"/>
                <a:sym typeface="Calibri"/>
              </a:rPr>
              <a:t>f. Kurslar</a:t>
            </a:r>
            <a:endParaRPr kumimoji="0" lang="tr-TR" sz="36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Calibri"/>
              <a:cs typeface="Calibri"/>
              <a:sym typeface="Calibri"/>
            </a:endParaRPr>
          </a:p>
        </p:txBody>
      </p:sp>
    </p:spTree>
    <p:extLst>
      <p:ext uri="{BB962C8B-B14F-4D97-AF65-F5344CB8AC3E}">
        <p14:creationId xmlns:p14="http://schemas.microsoft.com/office/powerpoint/2010/main" val="25981295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a:latin typeface="Poppins"/>
                <a:ea typeface="Poppins"/>
                <a:cs typeface="Poppins"/>
                <a:sym typeface="Poppins"/>
              </a:rPr>
            </a:br>
            <a:r>
              <a:rPr lang="en-GB" sz="1600">
                <a:effectLst/>
                <a:latin typeface="Times New Roman" panose="02020603050405020304" pitchFamily="18" charset="0"/>
                <a:ea typeface="Calibri" panose="020F0502020204030204" pitchFamily="34" charset="0"/>
                <a:cs typeface="Times New Roman" panose="02020603050405020304" pitchFamily="18" charset="0"/>
              </a:rPr>
              <a:t>. </a:t>
            </a:r>
            <a:br>
              <a:rPr lang="en-GB" sz="1600">
                <a:effectLst/>
                <a:latin typeface="Times New Roman" panose="02020603050405020304" pitchFamily="18" charset="0"/>
                <a:ea typeface="Calibri" panose="020F0502020204030204" pitchFamily="34" charset="0"/>
                <a:cs typeface="Times New Roman" panose="02020603050405020304" pitchFamily="18" charset="0"/>
              </a:rPr>
            </a:br>
            <a:endParaRPr lang="en-GB"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5BE26E16-DE56-4138-ABB4-230F7A2B89C0}"/>
              </a:ext>
            </a:extLst>
          </p:cNvPr>
          <p:cNvSpPr txBox="1">
            <a:spLocks/>
          </p:cNvSpPr>
          <p:nvPr/>
        </p:nvSpPr>
        <p:spPr>
          <a:xfrm>
            <a:off x="1394381" y="1617785"/>
            <a:ext cx="10515600" cy="470141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457200" marR="0" lvl="0" indent="-406400" algn="just" defTabSz="914400" rtl="0" eaLnBrk="1" fontAlgn="auto" latinLnBrk="0" hangingPunct="1">
              <a:lnSpc>
                <a:spcPct val="114000"/>
              </a:lnSpc>
              <a:spcBef>
                <a:spcPts val="600"/>
              </a:spcBef>
              <a:spcAft>
                <a:spcPts val="600"/>
              </a:spcAft>
              <a:buClr>
                <a:srgbClr val="000000"/>
              </a:buClr>
              <a:buSzPts val="2400"/>
              <a:buFont typeface="Calibri" panose="020F0502020204030204" pitchFamily="34" charset="0"/>
              <a:buChar char="●"/>
              <a:tabLst/>
              <a:defRPr/>
            </a:pPr>
            <a:r>
              <a:rPr kumimoji="0" lang="tr-TR" sz="2400" b="1" i="0" u="sng" strike="noStrike" kern="0" cap="none" spc="0" normalizeH="0" baseline="0" noProof="0">
                <a:ln>
                  <a:noFill/>
                </a:ln>
                <a:solidFill>
                  <a:srgbClr val="000000"/>
                </a:solidFill>
                <a:effectLst/>
                <a:uLnTx/>
                <a:uFillTx/>
                <a:latin typeface="Calibri"/>
                <a:cs typeface="Calibri"/>
                <a:sym typeface="Calibri"/>
              </a:rPr>
              <a:t>2024 yılında </a:t>
            </a:r>
            <a:r>
              <a:rPr kumimoji="0" lang="tr-TR" sz="2400" b="0" i="0" u="none" strike="noStrike" kern="0" cap="none" spc="0" normalizeH="0" baseline="0" noProof="0">
                <a:ln>
                  <a:noFill/>
                </a:ln>
                <a:solidFill>
                  <a:srgbClr val="000000"/>
                </a:solidFill>
                <a:effectLst/>
                <a:uLnTx/>
                <a:uFillTx/>
                <a:latin typeface="Calibri"/>
                <a:cs typeface="Calibri"/>
                <a:sym typeface="Calibri"/>
              </a:rPr>
              <a:t>merkezimiz </a:t>
            </a:r>
            <a:r>
              <a:rPr kumimoji="0" lang="tr-TR" sz="2400" b="0" i="0" u="none" strike="noStrike" kern="0" cap="none" spc="0" normalizeH="0" baseline="0" noProof="0" dirty="0">
                <a:ln>
                  <a:noFill/>
                </a:ln>
                <a:solidFill>
                  <a:srgbClr val="000000"/>
                </a:solidFill>
                <a:effectLst/>
                <a:uLnTx/>
                <a:uFillTx/>
                <a:latin typeface="Calibri"/>
                <a:cs typeface="Calibri"/>
                <a:sym typeface="Calibri"/>
              </a:rPr>
              <a:t>ile iç ve dış paydaşlar arasında gerçekleştirilen etkinlik bilgileri Tablo 5’de verilmiştir. </a:t>
            </a:r>
          </a:p>
        </p:txBody>
      </p:sp>
      <p:sp>
        <p:nvSpPr>
          <p:cNvPr id="3" name="Başlık 2">
            <a:extLst>
              <a:ext uri="{FF2B5EF4-FFF2-40B4-BE49-F238E27FC236}">
                <a16:creationId xmlns:a16="http://schemas.microsoft.com/office/drawing/2014/main" id="{2F3A8E38-3250-423A-DBF4-17CB8B682B3A}"/>
              </a:ext>
            </a:extLst>
          </p:cNvPr>
          <p:cNvSpPr txBox="1">
            <a:spLocks/>
          </p:cNvSpPr>
          <p:nvPr/>
        </p:nvSpPr>
        <p:spPr>
          <a:xfrm>
            <a:off x="556181" y="507365"/>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Pts val="4400"/>
              <a:buFont typeface="Calibri"/>
              <a:buNone/>
              <a:tabLst/>
              <a:defRPr/>
            </a:pPr>
            <a:r>
              <a:rPr lang="tr-TR" sz="2800" b="1" dirty="0">
                <a:solidFill>
                  <a:srgbClr val="000000"/>
                </a:solidFill>
                <a:effectLst>
                  <a:outerShdw blurRad="38100" dist="38100" dir="2700000" algn="tl">
                    <a:srgbClr val="000000">
                      <a:alpha val="43137"/>
                    </a:srgbClr>
                  </a:outerShdw>
                </a:effectLst>
              </a:rPr>
              <a:t>g</a:t>
            </a:r>
            <a:r>
              <a:rPr kumimoji="0" lang="tr-TR" sz="28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Calibri"/>
                <a:cs typeface="Calibri"/>
                <a:sym typeface="Calibri"/>
              </a:rPr>
              <a:t>. Paydaş Etkinlikleri</a:t>
            </a:r>
            <a:endParaRPr kumimoji="0" lang="tr-TR" sz="36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Calibri"/>
              <a:cs typeface="Calibri"/>
              <a:sym typeface="Calibri"/>
            </a:endParaRPr>
          </a:p>
        </p:txBody>
      </p:sp>
      <p:sp>
        <p:nvSpPr>
          <p:cNvPr id="4" name="Başlık 1">
            <a:extLst>
              <a:ext uri="{FF2B5EF4-FFF2-40B4-BE49-F238E27FC236}">
                <a16:creationId xmlns:a16="http://schemas.microsoft.com/office/drawing/2014/main" id="{3AFB66D4-6CEE-6B52-432D-E1501409F3BF}"/>
              </a:ext>
            </a:extLst>
          </p:cNvPr>
          <p:cNvSpPr txBox="1">
            <a:spLocks/>
          </p:cNvSpPr>
          <p:nvPr/>
        </p:nvSpPr>
        <p:spPr>
          <a:xfrm>
            <a:off x="556181" y="5690234"/>
            <a:ext cx="12192000" cy="346071"/>
          </a:xfrm>
          <a:prstGeom prst="rect">
            <a:avLst/>
          </a:prstGeom>
        </p:spPr>
        <p:txBody>
          <a:bodyPr vert="horz" lIns="91440" tIns="45720" rIns="91440" bIns="45720" rtlCol="0" anchor="ctr">
            <a:noAutofit/>
          </a:bodyPr>
          <a:lstStyle>
            <a:lvl1pPr algn="l" defTabSz="914388"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388" rtl="0" eaLnBrk="1" fontAlgn="auto" latinLnBrk="0" hangingPunct="1">
              <a:lnSpc>
                <a:spcPct val="90000"/>
              </a:lnSpc>
              <a:spcBef>
                <a:spcPct val="0"/>
              </a:spcBef>
              <a:spcAft>
                <a:spcPts val="0"/>
              </a:spcAft>
              <a:buClr>
                <a:srgbClr val="000000"/>
              </a:buClr>
              <a:buSzTx/>
              <a:buFont typeface="Arial"/>
              <a:buNone/>
              <a:tabLst/>
              <a:defRPr/>
            </a:pPr>
            <a:r>
              <a:rPr kumimoji="0" lang="tr-TR" sz="1400" b="1" i="1" u="none" strike="noStrike" kern="1200" cap="none" spc="0" normalizeH="0" baseline="0" noProof="0" dirty="0">
                <a:ln>
                  <a:noFill/>
                </a:ln>
                <a:solidFill>
                  <a:srgbClr val="000000"/>
                </a:solidFill>
                <a:effectLst/>
                <a:uLnTx/>
                <a:uFillTx/>
                <a:latin typeface="Arial"/>
                <a:ea typeface="+mj-ea"/>
                <a:cs typeface="+mj-cs"/>
                <a:sym typeface="Arial"/>
              </a:rPr>
              <a:t>Tablo 4. </a:t>
            </a:r>
            <a:r>
              <a:rPr kumimoji="0" lang="es-ES" sz="1400" b="1" i="1" u="none" strike="noStrike" kern="1200" cap="none" spc="0" normalizeH="0" baseline="0" noProof="0" dirty="0">
                <a:ln>
                  <a:noFill/>
                </a:ln>
                <a:solidFill>
                  <a:srgbClr val="000000"/>
                </a:solidFill>
                <a:effectLst/>
                <a:uLnTx/>
                <a:uFillTx/>
                <a:latin typeface="Arial"/>
                <a:ea typeface="+mj-ea"/>
                <a:cs typeface="+mj-cs"/>
                <a:sym typeface="Arial"/>
              </a:rPr>
              <a:t>Iç </a:t>
            </a:r>
            <a:r>
              <a:rPr kumimoji="0" lang="tr-TR" sz="1400" b="1" i="1" u="none" strike="noStrike" kern="1200" cap="none" spc="0" normalizeH="0" baseline="0" noProof="0" dirty="0">
                <a:ln>
                  <a:noFill/>
                </a:ln>
                <a:solidFill>
                  <a:srgbClr val="000000"/>
                </a:solidFill>
                <a:effectLst/>
                <a:uLnTx/>
                <a:uFillTx/>
                <a:latin typeface="Arial"/>
                <a:ea typeface="+mj-ea"/>
                <a:cs typeface="+mj-cs"/>
                <a:sym typeface="Arial"/>
              </a:rPr>
              <a:t>v</a:t>
            </a:r>
            <a:r>
              <a:rPr kumimoji="0" lang="es-ES" sz="1400" b="1" i="1" u="none" strike="noStrike" kern="1200" cap="none" spc="0" normalizeH="0" baseline="0" noProof="0" dirty="0">
                <a:ln>
                  <a:noFill/>
                </a:ln>
                <a:solidFill>
                  <a:srgbClr val="000000"/>
                </a:solidFill>
                <a:effectLst/>
                <a:uLnTx/>
                <a:uFillTx/>
                <a:latin typeface="Arial"/>
                <a:ea typeface="+mj-ea"/>
                <a:cs typeface="+mj-cs"/>
                <a:sym typeface="Arial"/>
              </a:rPr>
              <a:t>e Dış Paydaşlar Arasında Gerçekleştirilen Etkinlik Bilgileri</a:t>
            </a:r>
            <a:endParaRPr kumimoji="0" lang="tr-TR" sz="1400" b="1" i="1" u="none" strike="noStrike" kern="1200" cap="none" spc="0" normalizeH="0" baseline="0" noProof="0" dirty="0">
              <a:ln>
                <a:noFill/>
              </a:ln>
              <a:solidFill>
                <a:srgbClr val="000000"/>
              </a:solidFill>
              <a:effectLst/>
              <a:uLnTx/>
              <a:uFillTx/>
              <a:latin typeface="Arial"/>
              <a:ea typeface="+mj-ea"/>
              <a:cs typeface="+mj-cs"/>
              <a:sym typeface="Arial"/>
            </a:endParaRPr>
          </a:p>
        </p:txBody>
      </p:sp>
      <p:graphicFrame>
        <p:nvGraphicFramePr>
          <p:cNvPr id="5" name="Tablo 5">
            <a:extLst>
              <a:ext uri="{FF2B5EF4-FFF2-40B4-BE49-F238E27FC236}">
                <a16:creationId xmlns:a16="http://schemas.microsoft.com/office/drawing/2014/main" id="{53F5E0E7-DC96-6B3E-2519-F9FE0BDEA142}"/>
              </a:ext>
            </a:extLst>
          </p:cNvPr>
          <p:cNvGraphicFramePr>
            <a:graphicFrameLocks noGrp="1"/>
          </p:cNvGraphicFramePr>
          <p:nvPr/>
        </p:nvGraphicFramePr>
        <p:xfrm>
          <a:off x="2740581" y="2989149"/>
          <a:ext cx="8046720" cy="2021840"/>
        </p:xfrm>
        <a:graphic>
          <a:graphicData uri="http://schemas.openxmlformats.org/drawingml/2006/table">
            <a:tbl>
              <a:tblPr bandRow="1">
                <a:tableStyleId>{5C22544A-7EE6-4342-B048-85BDC9FD1C3A}</a:tableStyleId>
              </a:tblPr>
              <a:tblGrid>
                <a:gridCol w="5770880">
                  <a:extLst>
                    <a:ext uri="{9D8B030D-6E8A-4147-A177-3AD203B41FA5}">
                      <a16:colId xmlns:a16="http://schemas.microsoft.com/office/drawing/2014/main" val="476273964"/>
                    </a:ext>
                  </a:extLst>
                </a:gridCol>
                <a:gridCol w="2275840">
                  <a:extLst>
                    <a:ext uri="{9D8B030D-6E8A-4147-A177-3AD203B41FA5}">
                      <a16:colId xmlns:a16="http://schemas.microsoft.com/office/drawing/2014/main" val="1605914996"/>
                    </a:ext>
                  </a:extLst>
                </a:gridCol>
              </a:tblGrid>
              <a:tr h="370840">
                <a:tc>
                  <a:txBody>
                    <a:bodyPr/>
                    <a:lstStyle/>
                    <a:p>
                      <a:r>
                        <a:rPr lang="tr-TR" sz="1800" dirty="0"/>
                        <a:t> Lisansüstü Eğitim Enstitüsü ile Enstitü Uzaktan Eğitim Program Koordinatörleri Arasında İç Paydaş Toplantısı</a:t>
                      </a:r>
                    </a:p>
                  </a:txBody>
                  <a:tcPr/>
                </a:tc>
                <a:tc>
                  <a:txBody>
                    <a:bodyPr/>
                    <a:lstStyle/>
                    <a:p>
                      <a:pPr algn="ctr"/>
                      <a:r>
                        <a:rPr lang="tr-TR" sz="1800" dirty="0"/>
                        <a:t>1</a:t>
                      </a:r>
                    </a:p>
                  </a:txBody>
                  <a:tcPr anchor="ctr"/>
                </a:tc>
                <a:extLst>
                  <a:ext uri="{0D108BD9-81ED-4DB2-BD59-A6C34878D82A}">
                    <a16:rowId xmlns:a16="http://schemas.microsoft.com/office/drawing/2014/main" val="249174339"/>
                  </a:ext>
                </a:extLst>
              </a:tr>
              <a:tr h="370840">
                <a:tc>
                  <a:txBody>
                    <a:bodyPr/>
                    <a:lstStyle/>
                    <a:p>
                      <a:r>
                        <a:rPr lang="tr-TR" sz="1800" dirty="0"/>
                        <a:t>Trakya Üniversiteler Birliği Uzaktan Eğitim Alt Çalışma Grubu Toplantısı</a:t>
                      </a:r>
                    </a:p>
                  </a:txBody>
                  <a:tcPr/>
                </a:tc>
                <a:tc>
                  <a:txBody>
                    <a:bodyPr/>
                    <a:lstStyle/>
                    <a:p>
                      <a:pPr algn="ctr"/>
                      <a:r>
                        <a:rPr lang="tr-TR" sz="1800" dirty="0"/>
                        <a:t>2</a:t>
                      </a:r>
                    </a:p>
                  </a:txBody>
                  <a:tcPr anchor="ctr"/>
                </a:tc>
                <a:extLst>
                  <a:ext uri="{0D108BD9-81ED-4DB2-BD59-A6C34878D82A}">
                    <a16:rowId xmlns:a16="http://schemas.microsoft.com/office/drawing/2014/main" val="866265883"/>
                  </a:ext>
                </a:extLst>
              </a:tr>
              <a:tr h="370840">
                <a:tc>
                  <a:txBody>
                    <a:bodyPr/>
                    <a:lstStyle/>
                    <a:p>
                      <a:r>
                        <a:rPr lang="tr-TR" sz="1800" dirty="0"/>
                        <a:t>COMUZEM Kalite Güvence Komisyonu Toplantısı</a:t>
                      </a:r>
                    </a:p>
                  </a:txBody>
                  <a:tcPr/>
                </a:tc>
                <a:tc>
                  <a:txBody>
                    <a:bodyPr/>
                    <a:lstStyle/>
                    <a:p>
                      <a:pPr algn="ctr"/>
                      <a:r>
                        <a:rPr lang="tr-TR" sz="1800" dirty="0"/>
                        <a:t>1</a:t>
                      </a:r>
                    </a:p>
                  </a:txBody>
                  <a:tcPr anchor="ctr"/>
                </a:tc>
                <a:extLst>
                  <a:ext uri="{0D108BD9-81ED-4DB2-BD59-A6C34878D82A}">
                    <a16:rowId xmlns:a16="http://schemas.microsoft.com/office/drawing/2014/main" val="346620267"/>
                  </a:ext>
                </a:extLst>
              </a:tr>
              <a:tr h="370840">
                <a:tc>
                  <a:txBody>
                    <a:bodyPr/>
                    <a:lstStyle/>
                    <a:p>
                      <a:r>
                        <a:rPr lang="tr-TR" sz="1800" b="1" dirty="0"/>
                        <a:t>TOPLAM</a:t>
                      </a:r>
                    </a:p>
                  </a:txBody>
                  <a:tcPr/>
                </a:tc>
                <a:tc>
                  <a:txBody>
                    <a:bodyPr/>
                    <a:lstStyle/>
                    <a:p>
                      <a:pPr algn="ctr"/>
                      <a:r>
                        <a:rPr lang="tr-TR" sz="1800" b="1" dirty="0"/>
                        <a:t>4</a:t>
                      </a:r>
                    </a:p>
                  </a:txBody>
                  <a:tcPr anchor="ctr"/>
                </a:tc>
                <a:extLst>
                  <a:ext uri="{0D108BD9-81ED-4DB2-BD59-A6C34878D82A}">
                    <a16:rowId xmlns:a16="http://schemas.microsoft.com/office/drawing/2014/main" val="2052659588"/>
                  </a:ext>
                </a:extLst>
              </a:tr>
            </a:tbl>
          </a:graphicData>
        </a:graphic>
      </p:graphicFrame>
    </p:spTree>
    <p:extLst>
      <p:ext uri="{BB962C8B-B14F-4D97-AF65-F5344CB8AC3E}">
        <p14:creationId xmlns:p14="http://schemas.microsoft.com/office/powerpoint/2010/main" val="655532458"/>
      </p:ext>
    </p:extLst>
  </p:cSld>
  <p:clrMapOvr>
    <a:overrideClrMapping bg1="lt1" tx1="dk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32F00504-0823-808E-E83D-27A26D959F6F}"/>
              </a:ext>
            </a:extLst>
          </p:cNvPr>
          <p:cNvSpPr txBox="1">
            <a:spLocks/>
          </p:cNvSpPr>
          <p:nvPr/>
        </p:nvSpPr>
        <p:spPr>
          <a:xfrm>
            <a:off x="1524000" y="2334673"/>
            <a:ext cx="10515600"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50000"/>
              </a:lnSpc>
              <a:buFont typeface="Calibri" panose="020F0502020204030204" pitchFamily="34" charset="0"/>
              <a:buChar char="●"/>
            </a:pPr>
            <a:r>
              <a:rPr lang="tr-TR"/>
              <a:t>Uzaktan Eğitim Araştırma ve Uygulama Merkezi (ÇOMUZEM), 3 Mayıs 2010 tarih ve 27570 sayılı Resmî Gazete’de yayınlanan yönetmeliği ile faaliyetlerine resmen başlamıştır.</a:t>
            </a:r>
            <a:endParaRPr lang="tr-TR" dirty="0"/>
          </a:p>
        </p:txBody>
      </p:sp>
      <p:sp>
        <p:nvSpPr>
          <p:cNvPr id="3" name="Başlık 2">
            <a:extLst>
              <a:ext uri="{FF2B5EF4-FFF2-40B4-BE49-F238E27FC236}">
                <a16:creationId xmlns:a16="http://schemas.microsoft.com/office/drawing/2014/main" id="{D9C4945A-3EB2-2499-A602-9EBFC199ABA9}"/>
              </a:ext>
            </a:extLst>
          </p:cNvPr>
          <p:cNvSpPr txBox="1">
            <a:spLocks/>
          </p:cNvSpPr>
          <p:nvPr/>
        </p:nvSpPr>
        <p:spPr>
          <a:xfrm>
            <a:off x="685800" y="874173"/>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dirty="0">
                <a:solidFill>
                  <a:schemeClr val="bg2">
                    <a:lumMod val="75000"/>
                  </a:schemeClr>
                </a:solidFill>
                <a:effectLst>
                  <a:outerShdw blurRad="38100" dist="38100" dir="2700000" algn="tl">
                    <a:srgbClr val="000000">
                      <a:alpha val="43137"/>
                    </a:srgbClr>
                  </a:outerShdw>
                </a:effectLst>
              </a:rPr>
              <a:t>Kuruluş</a:t>
            </a:r>
            <a:endParaRPr lang="tr-TR" b="1" dirty="0">
              <a:solidFill>
                <a:schemeClr val="bg2">
                  <a:lumMod val="75000"/>
                </a:schemeClr>
              </a:solidFill>
              <a:effectLst>
                <a:outerShdw blurRad="38100" dist="38100" dir="2700000" algn="tl">
                  <a:srgbClr val="000000">
                    <a:alpha val="43137"/>
                  </a:srgbClr>
                </a:outerShdw>
              </a:effectLs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226F431C-FBC9-10CC-C534-7AFAED58065F}"/>
              </a:ext>
            </a:extLst>
          </p:cNvPr>
          <p:cNvSpPr txBox="1">
            <a:spLocks/>
          </p:cNvSpPr>
          <p:nvPr/>
        </p:nvSpPr>
        <p:spPr>
          <a:xfrm>
            <a:off x="882298" y="1772354"/>
            <a:ext cx="10646683" cy="486960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25000"/>
              </a:lnSpc>
              <a:spcBef>
                <a:spcPts val="600"/>
              </a:spcBef>
              <a:spcAft>
                <a:spcPts val="600"/>
              </a:spcAft>
              <a:buFont typeface="Calibri" panose="020F0502020204030204" pitchFamily="34" charset="0"/>
              <a:buChar char="●"/>
            </a:pPr>
            <a:r>
              <a:rPr lang="tr-TR" dirty="0"/>
              <a:t>Çanakkale Onsekiz Mart Üniversitesi ile Turkcell firması arasında gerçekleştirilen protokol sonucunda, Uzaktan Öğretim Tezsiz Yüksek Lisans programlarımızın senkron ve asenkron derslerinin bir arada yürütülmesine imkan sağlayacak, kullanıcı dostu bir arayüze ve interaktif öğrenme araçlarına sahip olan Turkcell </a:t>
            </a:r>
            <a:r>
              <a:rPr lang="tr-TR" b="1" dirty="0"/>
              <a:t>COMU </a:t>
            </a:r>
            <a:r>
              <a:rPr lang="tr-TR" b="1" dirty="0" err="1"/>
              <a:t>eduBiz</a:t>
            </a:r>
            <a:r>
              <a:rPr lang="tr-TR" b="1" dirty="0"/>
              <a:t> </a:t>
            </a:r>
            <a:r>
              <a:rPr lang="tr-TR" dirty="0"/>
              <a:t>Öğrenme Yönetim Sistemi’ne geçiş süreci tamamlandı.</a:t>
            </a:r>
          </a:p>
        </p:txBody>
      </p:sp>
      <p:sp>
        <p:nvSpPr>
          <p:cNvPr id="3" name="Başlık 2">
            <a:extLst>
              <a:ext uri="{FF2B5EF4-FFF2-40B4-BE49-F238E27FC236}">
                <a16:creationId xmlns:a16="http://schemas.microsoft.com/office/drawing/2014/main" id="{40E09D8D-4246-45DE-CBB2-B31D4B08E9A1}"/>
              </a:ext>
            </a:extLst>
          </p:cNvPr>
          <p:cNvSpPr txBox="1">
            <a:spLocks/>
          </p:cNvSpPr>
          <p:nvPr/>
        </p:nvSpPr>
        <p:spPr>
          <a:xfrm>
            <a:off x="575035" y="612805"/>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2800" b="1" dirty="0">
                <a:effectLst>
                  <a:outerShdw blurRad="38100" dist="38100" dir="2700000" algn="tl">
                    <a:srgbClr val="000000">
                      <a:alpha val="43137"/>
                    </a:srgbClr>
                  </a:outerShdw>
                </a:effectLst>
              </a:rPr>
              <a:t>h. Altyapı İyileştirme ve Geliştirme Çalışmaları</a:t>
            </a:r>
            <a:endParaRPr lang="tr-TR"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020614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ACC33F62-8479-D30C-41B3-2D10B19F7E69}"/>
              </a:ext>
            </a:extLst>
          </p:cNvPr>
          <p:cNvSpPr txBox="1">
            <a:spLocks/>
          </p:cNvSpPr>
          <p:nvPr/>
        </p:nvSpPr>
        <p:spPr>
          <a:xfrm>
            <a:off x="910578" y="1772355"/>
            <a:ext cx="10678107"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25000"/>
              </a:lnSpc>
              <a:spcBef>
                <a:spcPts val="600"/>
              </a:spcBef>
              <a:spcAft>
                <a:spcPts val="600"/>
              </a:spcAft>
              <a:buFont typeface="Calibri" panose="020F0502020204030204" pitchFamily="34" charset="0"/>
              <a:buChar char="●"/>
            </a:pPr>
            <a:r>
              <a:rPr lang="tr-TR" dirty="0"/>
              <a:t>Ayrıca Üniversitemiz bünyesinde çevrimiçi toplantıların gerçekleştirilmesi ve bunun yanında Lisansüstü Eğitim Enstitüsü bünyesindeki sınavların ve toplantıların (Tez İzleme Komitesi Toplantıları, Tez Öneri Savunma Sınavı, Doktora Yeterlik Sınavı, Tez Savunma Sınavı vb.) gerçekleştirilmesinde kullanılmak üzere Merkezimiz bünyesine </a:t>
            </a:r>
            <a:r>
              <a:rPr lang="tr-TR" b="1" dirty="0" err="1"/>
              <a:t>Zoom</a:t>
            </a:r>
            <a:r>
              <a:rPr lang="tr-TR" b="1" dirty="0"/>
              <a:t> </a:t>
            </a:r>
            <a:r>
              <a:rPr lang="tr-TR" b="1" dirty="0" err="1"/>
              <a:t>Education</a:t>
            </a:r>
            <a:r>
              <a:rPr lang="tr-TR" b="1" dirty="0"/>
              <a:t> sistemi</a:t>
            </a:r>
            <a:r>
              <a:rPr lang="tr-TR" dirty="0"/>
              <a:t> 2024 yılı için satın alınmıştır. </a:t>
            </a:r>
          </a:p>
        </p:txBody>
      </p:sp>
      <p:sp>
        <p:nvSpPr>
          <p:cNvPr id="3" name="Başlık 2">
            <a:extLst>
              <a:ext uri="{FF2B5EF4-FFF2-40B4-BE49-F238E27FC236}">
                <a16:creationId xmlns:a16="http://schemas.microsoft.com/office/drawing/2014/main" id="{F5D01B12-8C38-C170-B455-294E04277BC1}"/>
              </a:ext>
            </a:extLst>
          </p:cNvPr>
          <p:cNvSpPr txBox="1">
            <a:spLocks/>
          </p:cNvSpPr>
          <p:nvPr/>
        </p:nvSpPr>
        <p:spPr>
          <a:xfrm>
            <a:off x="603315" y="612805"/>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2800" b="1" dirty="0">
                <a:effectLst>
                  <a:outerShdw blurRad="38100" dist="38100" dir="2700000" algn="tl">
                    <a:srgbClr val="000000">
                      <a:alpha val="43137"/>
                    </a:srgbClr>
                  </a:outerShdw>
                </a:effectLst>
              </a:rPr>
              <a:t>h. Altyapı İyileştirme ve Geliştirme Çalışmaları</a:t>
            </a:r>
            <a:endParaRPr lang="tr-TR"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819201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Dikdörtgen 1">
            <a:extLst>
              <a:ext uri="{FF2B5EF4-FFF2-40B4-BE49-F238E27FC236}">
                <a16:creationId xmlns:a16="http://schemas.microsoft.com/office/drawing/2014/main" id="{43B606DE-DE4C-B83A-551F-76E397DD2087}"/>
              </a:ext>
            </a:extLst>
          </p:cNvPr>
          <p:cNvSpPr/>
          <p:nvPr/>
        </p:nvSpPr>
        <p:spPr>
          <a:xfrm>
            <a:off x="876693" y="2724346"/>
            <a:ext cx="11239614" cy="1233637"/>
          </a:xfrm>
          <a:prstGeom prst="rect">
            <a:avLst/>
          </a:prstGeom>
          <a:solidFill>
            <a:srgbClr val="FECA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4000" b="1" dirty="0">
                <a:solidFill>
                  <a:schemeClr val="tx1">
                    <a:lumMod val="85000"/>
                    <a:lumOff val="15000"/>
                  </a:schemeClr>
                </a:solidFill>
              </a:rPr>
              <a:t>Teşekkürler</a:t>
            </a:r>
          </a:p>
        </p:txBody>
      </p:sp>
    </p:spTree>
    <p:extLst>
      <p:ext uri="{BB962C8B-B14F-4D97-AF65-F5344CB8AC3E}">
        <p14:creationId xmlns:p14="http://schemas.microsoft.com/office/powerpoint/2010/main" val="3867294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A8F6136F-BA1A-2B57-BE74-26B30889F73F}"/>
              </a:ext>
            </a:extLst>
          </p:cNvPr>
          <p:cNvSpPr txBox="1">
            <a:spLocks/>
          </p:cNvSpPr>
          <p:nvPr/>
        </p:nvSpPr>
        <p:spPr>
          <a:xfrm>
            <a:off x="1413235" y="2306392"/>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50000"/>
              </a:lnSpc>
              <a:buFont typeface="Calibri" panose="020F0502020204030204" pitchFamily="34" charset="0"/>
              <a:buChar char="●"/>
            </a:pPr>
            <a:r>
              <a:rPr lang="tr-TR"/>
              <a:t>Misyonumuz; Uzaktan Eğitim alanında ortaya çıkan ihtiyaçları ve gelişmeleri izleyerek uzaktan eğitim ile sunulan program ve dersler oluşturmak, bu alanda yeni projelerde atılım yapmak ve sunmak, bunların yanında rekabetçi, yenilikçi, araştırmalara açık bir birey olma yönünde öğrencilerimize sorunsuz bir eğitim ortamı hazırlamaktır.</a:t>
            </a:r>
            <a:endParaRPr lang="tr-TR" dirty="0"/>
          </a:p>
        </p:txBody>
      </p:sp>
      <p:sp>
        <p:nvSpPr>
          <p:cNvPr id="3" name="Başlık 2">
            <a:extLst>
              <a:ext uri="{FF2B5EF4-FFF2-40B4-BE49-F238E27FC236}">
                <a16:creationId xmlns:a16="http://schemas.microsoft.com/office/drawing/2014/main" id="{5876E1A7-9E13-0F6C-3215-C8ABE9527503}"/>
              </a:ext>
            </a:extLst>
          </p:cNvPr>
          <p:cNvSpPr txBox="1">
            <a:spLocks/>
          </p:cNvSpPr>
          <p:nvPr/>
        </p:nvSpPr>
        <p:spPr>
          <a:xfrm>
            <a:off x="575035" y="845892"/>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dirty="0">
                <a:solidFill>
                  <a:schemeClr val="bg2">
                    <a:lumMod val="75000"/>
                  </a:schemeClr>
                </a:solidFill>
                <a:effectLst>
                  <a:outerShdw blurRad="38100" dist="38100" dir="2700000" algn="tl">
                    <a:srgbClr val="000000">
                      <a:alpha val="43137"/>
                    </a:srgbClr>
                  </a:outerShdw>
                </a:effectLst>
              </a:rPr>
              <a:t>Misyon</a:t>
            </a:r>
            <a:endParaRPr lang="tr-TR" b="1" dirty="0">
              <a:solidFill>
                <a:schemeClr val="bg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12152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1D048AE6-9C42-FAB5-4469-EDAEC88F65D4}"/>
              </a:ext>
            </a:extLst>
          </p:cNvPr>
          <p:cNvSpPr txBox="1">
            <a:spLocks/>
          </p:cNvSpPr>
          <p:nvPr/>
        </p:nvSpPr>
        <p:spPr>
          <a:xfrm>
            <a:off x="1441515" y="2334673"/>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50000"/>
              </a:lnSpc>
              <a:buFont typeface="Calibri" panose="020F0502020204030204" pitchFamily="34" charset="0"/>
              <a:buChar char="●"/>
            </a:pPr>
            <a:r>
              <a:rPr lang="tr-TR"/>
              <a:t>Vizyonumuz; uzaktan eğitimde dünya standartlarına uygun ders içeriklerini sunan, rekabetçi ortam yaratan ve bu ortamda liderlik yapabilen, sunduğu eğitim hizmetinde son teknolojileri kullanan, sunulan ders içeriklerini dinamik bir yapıda hazırlayan bir uzaktan eğitim merkezi olmaktır.</a:t>
            </a:r>
            <a:endParaRPr lang="tr-TR" dirty="0"/>
          </a:p>
        </p:txBody>
      </p:sp>
      <p:sp>
        <p:nvSpPr>
          <p:cNvPr id="3" name="Başlık 2">
            <a:extLst>
              <a:ext uri="{FF2B5EF4-FFF2-40B4-BE49-F238E27FC236}">
                <a16:creationId xmlns:a16="http://schemas.microsoft.com/office/drawing/2014/main" id="{C08689C1-7B28-268A-B042-1DEA6DAA7AA2}"/>
              </a:ext>
            </a:extLst>
          </p:cNvPr>
          <p:cNvSpPr txBox="1">
            <a:spLocks/>
          </p:cNvSpPr>
          <p:nvPr/>
        </p:nvSpPr>
        <p:spPr>
          <a:xfrm>
            <a:off x="603315" y="874173"/>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a:effectLst>
                  <a:outerShdw blurRad="38100" dist="38100" dir="2700000" algn="tl">
                    <a:srgbClr val="000000">
                      <a:alpha val="43137"/>
                    </a:srgbClr>
                  </a:outerShdw>
                </a:effectLst>
              </a:rPr>
              <a:t>Vizyon</a:t>
            </a:r>
            <a:endParaRPr lang="tr-T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79078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0D734E26-21AC-C8D2-2DCB-78C8CCCE01FD}"/>
              </a:ext>
            </a:extLst>
          </p:cNvPr>
          <p:cNvSpPr txBox="1">
            <a:spLocks/>
          </p:cNvSpPr>
          <p:nvPr/>
        </p:nvSpPr>
        <p:spPr>
          <a:xfrm>
            <a:off x="1422662" y="2306392"/>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50000"/>
              </a:lnSpc>
              <a:spcAft>
                <a:spcPts val="1200"/>
              </a:spcAft>
              <a:buFont typeface="Calibri" panose="020F0502020204030204" pitchFamily="34" charset="0"/>
              <a:buChar char="●"/>
            </a:pPr>
            <a:r>
              <a:rPr lang="tr-TR"/>
              <a:t>E-Öğrenme tabanlı sertifika, önlisans, lisans, lisansüstü ve yetişkin eğitimine yönelik uzaktan eğitim programları geliştirmek, uygulamak, değerlendirmek ve sevk-idaresini sağlamak,</a:t>
            </a:r>
          </a:p>
          <a:p>
            <a:pPr algn="just">
              <a:lnSpc>
                <a:spcPct val="150000"/>
              </a:lnSpc>
              <a:spcBef>
                <a:spcPts val="0"/>
              </a:spcBef>
              <a:buFont typeface="Calibri" panose="020F0502020204030204" pitchFamily="34" charset="0"/>
              <a:buChar char="●"/>
            </a:pPr>
            <a:r>
              <a:rPr lang="tr-TR"/>
              <a:t>Uzaktan öğretim faaliyetlerinin verimli ve etkin yürütülmesini sağlamak,</a:t>
            </a:r>
          </a:p>
          <a:p>
            <a:pPr algn="just">
              <a:lnSpc>
                <a:spcPct val="150000"/>
              </a:lnSpc>
              <a:buFont typeface="Calibri" panose="020F0502020204030204" pitchFamily="34" charset="0"/>
              <a:buChar char="●"/>
            </a:pPr>
            <a:r>
              <a:rPr lang="tr-TR"/>
              <a:t>Uzaktan öğretim ile ilgili araştırma – geliştirme ve uygulama çalışmaları yapmak,</a:t>
            </a:r>
            <a:endParaRPr lang="tr-TR" dirty="0"/>
          </a:p>
        </p:txBody>
      </p:sp>
      <p:sp>
        <p:nvSpPr>
          <p:cNvPr id="3" name="Başlık 2">
            <a:extLst>
              <a:ext uri="{FF2B5EF4-FFF2-40B4-BE49-F238E27FC236}">
                <a16:creationId xmlns:a16="http://schemas.microsoft.com/office/drawing/2014/main" id="{9FAB8545-3715-B9E3-2DB7-ED6E9CA13F3D}"/>
              </a:ext>
            </a:extLst>
          </p:cNvPr>
          <p:cNvSpPr txBox="1">
            <a:spLocks/>
          </p:cNvSpPr>
          <p:nvPr/>
        </p:nvSpPr>
        <p:spPr>
          <a:xfrm>
            <a:off x="584462" y="845892"/>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a:effectLst>
                  <a:outerShdw blurRad="38100" dist="38100" dir="2700000" algn="tl">
                    <a:srgbClr val="000000">
                      <a:alpha val="43137"/>
                    </a:srgbClr>
                  </a:outerShdw>
                </a:effectLst>
              </a:rPr>
              <a:t>Merkezin Amaçları</a:t>
            </a:r>
            <a:endParaRPr lang="tr-TR"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66164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10976597-50B0-7407-F4CA-BE5319B975D9}"/>
              </a:ext>
            </a:extLst>
          </p:cNvPr>
          <p:cNvSpPr txBox="1">
            <a:spLocks/>
          </p:cNvSpPr>
          <p:nvPr/>
        </p:nvSpPr>
        <p:spPr>
          <a:xfrm>
            <a:off x="1441516" y="2296965"/>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50000"/>
              </a:lnSpc>
              <a:buFont typeface="Calibri" panose="020F0502020204030204" pitchFamily="34" charset="0"/>
              <a:buChar char="●"/>
            </a:pPr>
            <a:r>
              <a:rPr lang="tr-TR"/>
              <a:t>Kamu, Özel ve Sivil Toplum Kurum ve Kuruluşlarının uzaktan eğitim ihtiyaç ve isteklerine yardımcı olmak amacıyla bu kurumların eğitim programlarını e-öğrenmeye uyarlayarak, uzaktan eğitim sistemlerinin geliştirilmesine katkıda bulunmak,</a:t>
            </a:r>
          </a:p>
          <a:p>
            <a:pPr algn="just">
              <a:lnSpc>
                <a:spcPct val="150000"/>
              </a:lnSpc>
              <a:spcAft>
                <a:spcPts val="1200"/>
              </a:spcAft>
              <a:buFont typeface="Calibri" panose="020F0502020204030204" pitchFamily="34" charset="0"/>
              <a:buChar char="●"/>
            </a:pPr>
            <a:r>
              <a:rPr lang="tr-TR"/>
              <a:t>Merkezin kazandığı teknik bilgi ve beceri birikimini diğer Yükseköğretim Kurum ve Kuruluşları ile paylaşmak,</a:t>
            </a:r>
          </a:p>
          <a:p>
            <a:pPr algn="just">
              <a:lnSpc>
                <a:spcPct val="150000"/>
              </a:lnSpc>
              <a:spcBef>
                <a:spcPts val="0"/>
              </a:spcBef>
              <a:buFont typeface="Calibri" panose="020F0502020204030204" pitchFamily="34" charset="0"/>
              <a:buChar char="●"/>
            </a:pPr>
            <a:r>
              <a:rPr lang="tr-TR"/>
              <a:t>Uzaktan öğretim teknolojilerini takip edip bunlardan yararlanmak.</a:t>
            </a:r>
            <a:endParaRPr lang="tr-TR" dirty="0"/>
          </a:p>
        </p:txBody>
      </p:sp>
      <p:sp>
        <p:nvSpPr>
          <p:cNvPr id="3" name="Başlık 2">
            <a:extLst>
              <a:ext uri="{FF2B5EF4-FFF2-40B4-BE49-F238E27FC236}">
                <a16:creationId xmlns:a16="http://schemas.microsoft.com/office/drawing/2014/main" id="{5C578D08-0275-BC0D-1682-E2A76E732041}"/>
              </a:ext>
            </a:extLst>
          </p:cNvPr>
          <p:cNvSpPr txBox="1">
            <a:spLocks/>
          </p:cNvSpPr>
          <p:nvPr/>
        </p:nvSpPr>
        <p:spPr>
          <a:xfrm>
            <a:off x="603316" y="836465"/>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a:effectLst>
                  <a:outerShdw blurRad="38100" dist="38100" dir="2700000" algn="tl">
                    <a:srgbClr val="000000">
                      <a:alpha val="43137"/>
                    </a:srgbClr>
                  </a:outerShdw>
                </a:effectLst>
              </a:rPr>
              <a:t>Merkezin Amaçları</a:t>
            </a:r>
            <a:endParaRPr lang="tr-TR"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66826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C4BF08DD-21EC-8CD9-61AE-AE057C9B849D}"/>
              </a:ext>
            </a:extLst>
          </p:cNvPr>
          <p:cNvSpPr txBox="1">
            <a:spLocks/>
          </p:cNvSpPr>
          <p:nvPr/>
        </p:nvSpPr>
        <p:spPr>
          <a:xfrm>
            <a:off x="1422662" y="2353526"/>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50000"/>
              </a:lnSpc>
              <a:buFont typeface="Calibri" panose="020F0502020204030204" pitchFamily="34" charset="0"/>
              <a:buChar char="●"/>
            </a:pPr>
            <a:r>
              <a:rPr lang="tr-TR"/>
              <a:t>Kalite politikaları ile birlikte, uzaktan öğretim faaliyetlerinde öncü merkezler arasında yer almak,</a:t>
            </a:r>
          </a:p>
          <a:p>
            <a:pPr algn="just">
              <a:lnSpc>
                <a:spcPct val="150000"/>
              </a:lnSpc>
              <a:buFont typeface="Calibri" panose="020F0502020204030204" pitchFamily="34" charset="0"/>
              <a:buChar char="●"/>
            </a:pPr>
            <a:r>
              <a:rPr lang="tr-TR"/>
              <a:t>Uzaktan öğretim lisansüstü program sayısını arttırmak ve daha çok öğrenciyi Üniversitemize kazandırmaktır.</a:t>
            </a:r>
            <a:endParaRPr lang="tr-TR" dirty="0"/>
          </a:p>
        </p:txBody>
      </p:sp>
      <p:sp>
        <p:nvSpPr>
          <p:cNvPr id="3" name="Başlık 2">
            <a:extLst>
              <a:ext uri="{FF2B5EF4-FFF2-40B4-BE49-F238E27FC236}">
                <a16:creationId xmlns:a16="http://schemas.microsoft.com/office/drawing/2014/main" id="{50AA57E2-3ED4-DDAC-9DDB-8C2716344C2E}"/>
              </a:ext>
            </a:extLst>
          </p:cNvPr>
          <p:cNvSpPr txBox="1">
            <a:spLocks/>
          </p:cNvSpPr>
          <p:nvPr/>
        </p:nvSpPr>
        <p:spPr>
          <a:xfrm>
            <a:off x="584462" y="893026"/>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a:effectLst>
                  <a:outerShdw blurRad="38100" dist="38100" dir="2700000" algn="tl">
                    <a:srgbClr val="000000">
                      <a:alpha val="43137"/>
                    </a:srgbClr>
                  </a:outerShdw>
                </a:effectLst>
              </a:rPr>
              <a:t>Merkezin Hedefleri</a:t>
            </a:r>
            <a:endParaRPr lang="tr-TR"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99676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3" name="Başlık 2">
            <a:extLst>
              <a:ext uri="{FF2B5EF4-FFF2-40B4-BE49-F238E27FC236}">
                <a16:creationId xmlns:a16="http://schemas.microsoft.com/office/drawing/2014/main" id="{935F2B33-8B92-B6C2-DA38-2FCB9BA7BDA6}"/>
              </a:ext>
            </a:extLst>
          </p:cNvPr>
          <p:cNvSpPr txBox="1">
            <a:spLocks/>
          </p:cNvSpPr>
          <p:nvPr/>
        </p:nvSpPr>
        <p:spPr>
          <a:xfrm>
            <a:off x="697584" y="864745"/>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a:effectLst>
                  <a:outerShdw blurRad="38100" dist="38100" dir="2700000" algn="tl">
                    <a:srgbClr val="000000">
                      <a:alpha val="43137"/>
                    </a:srgbClr>
                  </a:outerShdw>
                </a:effectLst>
              </a:rPr>
              <a:t>Faaliyetler</a:t>
            </a:r>
            <a:endParaRPr lang="tr-TR" sz="4000" b="1" dirty="0">
              <a:effectLst>
                <a:outerShdw blurRad="38100" dist="38100" dir="2700000" algn="tl">
                  <a:srgbClr val="000000">
                    <a:alpha val="43137"/>
                  </a:srgbClr>
                </a:outerShdw>
              </a:effectLst>
            </a:endParaRPr>
          </a:p>
        </p:txBody>
      </p:sp>
      <p:sp>
        <p:nvSpPr>
          <p:cNvPr id="4" name="İçerik Yer Tutucusu 3">
            <a:extLst>
              <a:ext uri="{FF2B5EF4-FFF2-40B4-BE49-F238E27FC236}">
                <a16:creationId xmlns:a16="http://schemas.microsoft.com/office/drawing/2014/main" id="{9EADB2B9-9802-315D-40FE-95549585A4B3}"/>
              </a:ext>
            </a:extLst>
          </p:cNvPr>
          <p:cNvSpPr txBox="1">
            <a:spLocks/>
          </p:cNvSpPr>
          <p:nvPr/>
        </p:nvSpPr>
        <p:spPr>
          <a:xfrm>
            <a:off x="1309540" y="1948173"/>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25000"/>
              </a:lnSpc>
              <a:spcAft>
                <a:spcPts val="1200"/>
              </a:spcAft>
              <a:buFont typeface="Calibri" panose="020F0502020204030204" pitchFamily="34" charset="0"/>
              <a:buChar char="●"/>
            </a:pPr>
            <a:r>
              <a:rPr lang="tr-TR"/>
              <a:t>Üniversitemiz Lisansüstü Eğitim Enstitüsü bünyesindeki Uzaktan Öğretim Tezsiz Yüksek Lisans programlarının senkron ve asenkron derslerinin yürütülmesi ve ders materyallerinin hazırlanması,</a:t>
            </a:r>
          </a:p>
          <a:p>
            <a:pPr algn="just">
              <a:lnSpc>
                <a:spcPct val="125000"/>
              </a:lnSpc>
              <a:spcAft>
                <a:spcPts val="1200"/>
              </a:spcAft>
              <a:buFont typeface="Calibri" panose="020F0502020204030204" pitchFamily="34" charset="0"/>
              <a:buChar char="●"/>
            </a:pPr>
            <a:r>
              <a:rPr lang="tr-TR"/>
              <a:t>Üniversitemiz Lisansüstü Eğitim Enstitüsü bünyesindeki tez savunma sınavları ve tez izleme komiteleri toplantılarının video konferans sistemi ile gerçekleştirilmesi,</a:t>
            </a:r>
          </a:p>
          <a:p>
            <a:pPr algn="just">
              <a:lnSpc>
                <a:spcPct val="125000"/>
              </a:lnSpc>
              <a:buFont typeface="Calibri" panose="020F0502020204030204" pitchFamily="34" charset="0"/>
              <a:buChar char="●"/>
            </a:pPr>
            <a:r>
              <a:rPr lang="tr-TR"/>
              <a:t>Lisans ve yüksek lisans kapsamında açılacak yeni uzaktan öğretim programlarının başvuruları için gerekli hazırlıkların organize edilmesi, </a:t>
            </a:r>
            <a:endParaRPr lang="tr-TR" dirty="0"/>
          </a:p>
        </p:txBody>
      </p:sp>
    </p:spTree>
    <p:extLst>
      <p:ext uri="{BB962C8B-B14F-4D97-AF65-F5344CB8AC3E}">
        <p14:creationId xmlns:p14="http://schemas.microsoft.com/office/powerpoint/2010/main" val="852646966"/>
      </p:ext>
    </p:extLst>
  </p:cSld>
  <p:clrMapOvr>
    <a:masterClrMapping/>
  </p:clrMapOvr>
</p:sld>
</file>

<file path=ppt/theme/theme1.xml><?xml version="1.0" encoding="utf-8"?>
<a:theme xmlns:a="http://schemas.openxmlformats.org/drawingml/2006/main" name="Office Teması">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232</TotalTime>
  <Words>1708</Words>
  <Application>Microsoft Office PowerPoint</Application>
  <PresentationFormat>Geniş ekran</PresentationFormat>
  <Paragraphs>328</Paragraphs>
  <Slides>32</Slides>
  <Notes>32</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32</vt:i4>
      </vt:variant>
    </vt:vector>
  </HeadingPairs>
  <TitlesOfParts>
    <vt:vector size="37" baseType="lpstr">
      <vt:lpstr>Arial</vt:lpstr>
      <vt:lpstr>Times New Roman</vt:lpstr>
      <vt:lpstr>Poppins</vt:lpstr>
      <vt:lpstr>Calibri</vt:lpstr>
      <vt:lpstr>Office Teması</vt:lpstr>
      <vt:lpstr>PowerPoint Sunusu</vt:lpstr>
      <vt:lpstr>UZAKTAN EĞİTİM ARAŞTIRMA ve UYGULAMA MERKEZİ</vt:lpstr>
      <vt:lpstr> .  </vt:lpstr>
      <vt:lpstr> .  </vt:lpstr>
      <vt:lpstr> .  </vt:lpstr>
      <vt:lpstr> .  </vt:lpstr>
      <vt:lpstr> .  </vt:lpstr>
      <vt:lpstr> .  </vt:lpstr>
      <vt:lpstr> .  </vt:lpstr>
      <vt:lpstr> .  </vt:lpstr>
      <vt:lpstr> .  </vt:lpstr>
      <vt:lpstr> .  </vt:lpstr>
      <vt:lpstr> .  </vt:lpstr>
      <vt:lpstr> .  </vt:lpstr>
      <vt:lpstr> .  </vt:lpstr>
      <vt:lpstr> .  </vt:lpstr>
      <vt:lpstr> .  </vt:lpstr>
      <vt:lpstr> .  </vt:lpstr>
      <vt:lpstr>PowerPoint Sunusu</vt:lpstr>
      <vt:lpstr> .  </vt:lpstr>
      <vt:lpstr> .  </vt:lpstr>
      <vt:lpstr> .  </vt:lpstr>
      <vt:lpstr> .  </vt:lpstr>
      <vt:lpstr> .  </vt:lpstr>
      <vt:lpstr> .  </vt:lpstr>
      <vt:lpstr> .  </vt:lpstr>
      <vt:lpstr> .  </vt:lpstr>
      <vt:lpstr> .  </vt:lpstr>
      <vt:lpstr> .  </vt:lpstr>
      <vt:lpstr> .  </vt:lpstr>
      <vt:lpstr> .  </vt:lpstr>
      <vt:lpstr>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Didem Hekimoglu Tunc</dc:creator>
  <cp:lastModifiedBy>Kadir  Tunçer</cp:lastModifiedBy>
  <cp:revision>49</cp:revision>
  <dcterms:created xsi:type="dcterms:W3CDTF">2023-01-10T15:35:45Z</dcterms:created>
  <dcterms:modified xsi:type="dcterms:W3CDTF">2026-01-27T09:16:31Z</dcterms:modified>
</cp:coreProperties>
</file>