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35"/>
  </p:notesMasterIdLst>
  <p:sldIdLst>
    <p:sldId id="256" r:id="rId2"/>
    <p:sldId id="257" r:id="rId3"/>
    <p:sldId id="258" r:id="rId4"/>
    <p:sldId id="260" r:id="rId5"/>
    <p:sldId id="261" r:id="rId6"/>
    <p:sldId id="262" r:id="rId7"/>
    <p:sldId id="263" r:id="rId8"/>
    <p:sldId id="264" r:id="rId9"/>
    <p:sldId id="287" r:id="rId10"/>
    <p:sldId id="265" r:id="rId11"/>
    <p:sldId id="266" r:id="rId12"/>
    <p:sldId id="267" r:id="rId13"/>
    <p:sldId id="268" r:id="rId14"/>
    <p:sldId id="269" r:id="rId15"/>
    <p:sldId id="270" r:id="rId16"/>
    <p:sldId id="271" r:id="rId17"/>
    <p:sldId id="293" r:id="rId18"/>
    <p:sldId id="294" r:id="rId19"/>
    <p:sldId id="274" r:id="rId20"/>
    <p:sldId id="275" r:id="rId21"/>
    <p:sldId id="278" r:id="rId22"/>
    <p:sldId id="279" r:id="rId23"/>
    <p:sldId id="282" r:id="rId24"/>
    <p:sldId id="295" r:id="rId25"/>
    <p:sldId id="290" r:id="rId26"/>
    <p:sldId id="283" r:id="rId27"/>
    <p:sldId id="291" r:id="rId28"/>
    <p:sldId id="296" r:id="rId29"/>
    <p:sldId id="292" r:id="rId30"/>
    <p:sldId id="288" r:id="rId31"/>
    <p:sldId id="284" r:id="rId32"/>
    <p:sldId id="285" r:id="rId33"/>
    <p:sldId id="286" r:id="rId34"/>
  </p:sldIdLst>
  <p:sldSz cx="12192000" cy="6858000"/>
  <p:notesSz cx="6858000" cy="9144000"/>
  <p:embeddedFontLst>
    <p:embeddedFont>
      <p:font typeface="Poppins" panose="00000500000000000000" pitchFamily="2" charset="-94"/>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79" d="100"/>
          <a:sy n="79" d="100"/>
        </p:scale>
        <p:origin x="8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88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31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3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25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91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52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371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371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1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E79AA11A-B795-6578-350F-1895C7E883B4}"/>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924D6D47-E296-5DDD-39E8-6050060C3D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A58F2200-6DE9-FF93-FF63-F3E58F4D66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41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E4336D44-55AD-5CC1-F527-D0D93E5E4C40}"/>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6D0B0C6C-CD94-D69C-5997-D7ECBFB102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6F34D906-001C-9037-CCD5-8D3A22E3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508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BE2C4980-C3E7-481C-8464-5565716AC6E2}"/>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A835E3CD-1F1C-97AF-1AB6-9C5C18339F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C4ABE7B6-2C66-FC4C-7E7E-2DF5D952DF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90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496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704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6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2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1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7CCF9D0F-29E8-B7AF-C8C3-D8E741D1EA74}"/>
              </a:ext>
            </a:extLst>
          </p:cNvPr>
          <p:cNvSpPr txBox="1">
            <a:spLocks/>
          </p:cNvSpPr>
          <p:nvPr/>
        </p:nvSpPr>
        <p:spPr>
          <a:xfrm>
            <a:off x="1535784" y="232524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seminerler ve toplantılar için altyapı oluşturulması,</a:t>
            </a:r>
          </a:p>
          <a:p>
            <a:pPr algn="just">
              <a:lnSpc>
                <a:spcPct val="150000"/>
              </a:lnSpc>
              <a:spcAft>
                <a:spcPts val="600"/>
              </a:spcAft>
              <a:buFont typeface="Calibri" panose="020F0502020204030204" pitchFamily="34" charset="0"/>
              <a:buChar char="●"/>
            </a:pPr>
            <a:r>
              <a:rPr lang="tr-TR" dirty="0"/>
              <a:t>Uzaktan eğitim ile ilgili öğrencilere ve öğretim elemanlarına yönelik bilgilendirici materyaller hazırlanması, </a:t>
            </a:r>
          </a:p>
          <a:p>
            <a:pPr algn="just">
              <a:lnSpc>
                <a:spcPct val="150000"/>
              </a:lnSpc>
              <a:spcAft>
                <a:spcPts val="600"/>
              </a:spcAft>
              <a:buFont typeface="Calibri" panose="020F0502020204030204" pitchFamily="34" charset="0"/>
              <a:buChar char="●"/>
            </a:pPr>
            <a:endParaRPr lang="tr-TR" dirty="0"/>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94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BD59364-9A18-0F33-1EE5-756040937118}"/>
              </a:ext>
            </a:extLst>
          </p:cNvPr>
          <p:cNvSpPr txBox="1">
            <a:spLocks/>
          </p:cNvSpPr>
          <p:nvPr/>
        </p:nvSpPr>
        <p:spPr>
          <a:xfrm>
            <a:off x="1422662" y="228753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a:t>
            </a:r>
            <a:r>
              <a:rPr lang="tr-TR" dirty="0" err="1"/>
              <a:t>hizmetiçi</a:t>
            </a:r>
            <a:r>
              <a:rPr lang="tr-TR" dirty="0"/>
              <a:t> eğitimler için altyapı oluşturulması,</a:t>
            </a:r>
          </a:p>
          <a:p>
            <a:pPr algn="just">
              <a:lnSpc>
                <a:spcPct val="150000"/>
              </a:lnSpc>
              <a:spcAft>
                <a:spcPts val="600"/>
              </a:spcAft>
              <a:buFont typeface="Calibri" panose="020F0502020204030204" pitchFamily="34" charset="0"/>
              <a:buChar char="●"/>
            </a:pPr>
            <a:r>
              <a:rPr lang="tr-TR" dirty="0"/>
              <a:t>Üniversitemiz öğretim elemanlarına içerik geliştirme konusunda eğitimler verilmesi.</a:t>
            </a:r>
          </a:p>
        </p:txBody>
      </p:sp>
      <p:sp>
        <p:nvSpPr>
          <p:cNvPr id="4" name="Başlık 2">
            <a:extLst>
              <a:ext uri="{FF2B5EF4-FFF2-40B4-BE49-F238E27FC236}">
                <a16:creationId xmlns:a16="http://schemas.microsoft.com/office/drawing/2014/main" id="{9644EB92-FA69-8522-C6B0-008E2FCF7B5A}"/>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535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grpSp>
        <p:nvGrpSpPr>
          <p:cNvPr id="2" name="Grup 1">
            <a:extLst>
              <a:ext uri="{FF2B5EF4-FFF2-40B4-BE49-F238E27FC236}">
                <a16:creationId xmlns:a16="http://schemas.microsoft.com/office/drawing/2014/main" id="{8355BF51-57DB-929C-943F-74C70C29EF55}"/>
              </a:ext>
            </a:extLst>
          </p:cNvPr>
          <p:cNvGrpSpPr/>
          <p:nvPr/>
        </p:nvGrpSpPr>
        <p:grpSpPr>
          <a:xfrm>
            <a:off x="980388" y="2271859"/>
            <a:ext cx="10805981" cy="1629563"/>
            <a:chOff x="-173697" y="3705726"/>
            <a:chExt cx="12213297" cy="1032825"/>
          </a:xfrm>
        </p:grpSpPr>
        <p:sp>
          <p:nvSpPr>
            <p:cNvPr id="3" name="Dikdörtgen 2">
              <a:extLst>
                <a:ext uri="{FF2B5EF4-FFF2-40B4-BE49-F238E27FC236}">
                  <a16:creationId xmlns:a16="http://schemas.microsoft.com/office/drawing/2014/main" id="{2515E7A3-8253-8216-EFB4-33CE37A03071}"/>
                </a:ext>
              </a:extLst>
            </p:cNvPr>
            <p:cNvSpPr/>
            <p:nvPr/>
          </p:nvSpPr>
          <p:spPr>
            <a:xfrm>
              <a:off x="-152400" y="3828579"/>
              <a:ext cx="12192000" cy="909972"/>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rtl="0">
                <a:spcBef>
                  <a:spcPts val="0"/>
                </a:spcBef>
                <a:spcAft>
                  <a:spcPts val="0"/>
                </a:spcAft>
                <a:buNone/>
              </a:pPr>
              <a:r>
                <a:rPr lang="tr-TR" sz="4000" b="1" dirty="0">
                  <a:solidFill>
                    <a:schemeClr val="tx1">
                      <a:lumMod val="75000"/>
                      <a:lumOff val="25000"/>
                    </a:schemeClr>
                  </a:solidFill>
                  <a:latin typeface="Calibri"/>
                  <a:ea typeface="Calibri"/>
                  <a:cs typeface="Calibri"/>
                  <a:sym typeface="Calibri"/>
                </a:rPr>
                <a:t>2025 Faaliyetleri</a:t>
              </a:r>
              <a:endParaRPr lang="tr-TR" sz="4000" b="1" i="0" u="none" strike="noStrike" cap="none" dirty="0">
                <a:solidFill>
                  <a:schemeClr val="tx1">
                    <a:lumMod val="75000"/>
                    <a:lumOff val="25000"/>
                  </a:schemeClr>
                </a:solidFill>
                <a:latin typeface="Calibri"/>
                <a:ea typeface="Calibri"/>
                <a:cs typeface="Calibri"/>
                <a:sym typeface="Calibri"/>
              </a:endParaRPr>
            </a:p>
          </p:txBody>
        </p:sp>
        <p:sp>
          <p:nvSpPr>
            <p:cNvPr id="4" name="Dikdörtgen 6">
              <a:extLst>
                <a:ext uri="{FF2B5EF4-FFF2-40B4-BE49-F238E27FC236}">
                  <a16:creationId xmlns:a16="http://schemas.microsoft.com/office/drawing/2014/main" id="{7A19A61A-8F01-19B6-FEC3-E04BDD37B72B}"/>
                </a:ext>
              </a:extLst>
            </p:cNvPr>
            <p:cNvSpPr/>
            <p:nvPr/>
          </p:nvSpPr>
          <p:spPr>
            <a:xfrm>
              <a:off x="-173697" y="3705726"/>
              <a:ext cx="173697" cy="122853"/>
            </a:xfrm>
            <a:custGeom>
              <a:avLst/>
              <a:gdLst>
                <a:gd name="connsiteX0" fmla="*/ 0 w 902368"/>
                <a:gd name="connsiteY0" fmla="*/ 0 h 786063"/>
                <a:gd name="connsiteX1" fmla="*/ 902368 w 902368"/>
                <a:gd name="connsiteY1" fmla="*/ 0 h 786063"/>
                <a:gd name="connsiteX2" fmla="*/ 902368 w 902368"/>
                <a:gd name="connsiteY2" fmla="*/ 786063 h 786063"/>
                <a:gd name="connsiteX3" fmla="*/ 0 w 902368"/>
                <a:gd name="connsiteY3" fmla="*/ 786063 h 786063"/>
                <a:gd name="connsiteX4" fmla="*/ 0 w 902368"/>
                <a:gd name="connsiteY4" fmla="*/ 0 h 786063"/>
                <a:gd name="connsiteX0" fmla="*/ 505326 w 902368"/>
                <a:gd name="connsiteY0" fmla="*/ 324853 h 786063"/>
                <a:gd name="connsiteX1" fmla="*/ 902368 w 902368"/>
                <a:gd name="connsiteY1" fmla="*/ 0 h 786063"/>
                <a:gd name="connsiteX2" fmla="*/ 902368 w 902368"/>
                <a:gd name="connsiteY2" fmla="*/ 786063 h 786063"/>
                <a:gd name="connsiteX3" fmla="*/ 0 w 902368"/>
                <a:gd name="connsiteY3" fmla="*/ 786063 h 786063"/>
                <a:gd name="connsiteX4" fmla="*/ 505326 w 902368"/>
                <a:gd name="connsiteY4" fmla="*/ 324853 h 78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8" h="786063">
                  <a:moveTo>
                    <a:pt x="505326" y="324853"/>
                  </a:moveTo>
                  <a:lnTo>
                    <a:pt x="902368" y="0"/>
                  </a:lnTo>
                  <a:lnTo>
                    <a:pt x="902368" y="786063"/>
                  </a:lnTo>
                  <a:lnTo>
                    <a:pt x="0" y="786063"/>
                  </a:lnTo>
                  <a:lnTo>
                    <a:pt x="505326" y="324853"/>
                  </a:lnTo>
                  <a:close/>
                </a:path>
              </a:pathLst>
            </a:custGeom>
            <a:solidFill>
              <a:srgbClr val="F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125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DBB4A226-51C4-97C2-B1F1-B2AE50AAC074}"/>
              </a:ext>
            </a:extLst>
          </p:cNvPr>
          <p:cNvSpPr txBox="1">
            <a:spLocks/>
          </p:cNvSpPr>
          <p:nvPr/>
        </p:nvSpPr>
        <p:spPr>
          <a:xfrm>
            <a:off x="1413235" y="218384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Üniversitemiz Lisansüstü Eğitim Enstitüsü bünyesinde yer alan Uzaktan Öğretim Tezsiz Yüksek Lisans Programları (UÖTYLP) sayısı </a:t>
            </a:r>
            <a:r>
              <a:rPr lang="tr-TR" b="1" dirty="0"/>
              <a:t>Aralık 2025 </a:t>
            </a:r>
            <a:r>
              <a:rPr lang="tr-TR" dirty="0"/>
              <a:t>tarihi itibariyle </a:t>
            </a:r>
            <a:r>
              <a:rPr lang="tr-TR" b="1" dirty="0"/>
              <a:t>13</a:t>
            </a:r>
            <a:r>
              <a:rPr lang="tr-TR" dirty="0"/>
              <a:t>’dür. Bu programlar, merkezimiz tarafından yönetilen Öğrenme Yönetim Sistemi (</a:t>
            </a:r>
            <a:r>
              <a:rPr lang="tr-TR" b="1" dirty="0"/>
              <a:t>Eğitim365- https://ues.comu.edu.tr</a:t>
            </a:r>
            <a:r>
              <a:rPr lang="tr-TR" dirty="0"/>
              <a:t>) üzerinden öğretimlerini sürdürmektedir. </a:t>
            </a:r>
          </a:p>
          <a:p>
            <a:pPr algn="just">
              <a:lnSpc>
                <a:spcPct val="150000"/>
              </a:lnSpc>
              <a:spcAft>
                <a:spcPts val="600"/>
              </a:spcAft>
              <a:buFont typeface="Calibri" panose="020F0502020204030204" pitchFamily="34" charset="0"/>
              <a:buChar char="●"/>
            </a:pPr>
            <a:r>
              <a:rPr lang="tr-TR" dirty="0"/>
              <a:t>Merkezimiz bu programların açılması için hazırlıkların yapılmasından başlayarak, tüm öğretim süreçlerinin yürütülmesini koordine etmektedir.  </a:t>
            </a:r>
          </a:p>
        </p:txBody>
      </p:sp>
      <p:sp>
        <p:nvSpPr>
          <p:cNvPr id="3" name="Başlık 2">
            <a:extLst>
              <a:ext uri="{FF2B5EF4-FFF2-40B4-BE49-F238E27FC236}">
                <a16:creationId xmlns:a16="http://schemas.microsoft.com/office/drawing/2014/main" id="{C9D270BD-F142-2B25-8A22-E323F5DB84F0}"/>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3FCB033-1EFF-699C-23CD-C670A5BB5995}"/>
              </a:ext>
            </a:extLst>
          </p:cNvPr>
          <p:cNvSpPr txBox="1">
            <a:spLocks/>
          </p:cNvSpPr>
          <p:nvPr/>
        </p:nvSpPr>
        <p:spPr>
          <a:xfrm>
            <a:off x="1432088" y="221212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Bu programların; öğrencilerinin dönem içerisindeki sisteme kaydedilmesi, canlı ders sınıflarının ve bağlantılarının oluşturulması, öğrencilerin ders bazında atama işlemlerinin yapılması, kaydedilen canlı ders bağlantılarının öğrenciler ile paylaşılması, çevrimiçi yapılacak ölçme değerlendirme uygulamalarının oluşturulması - değerlendirilmesi, başarı notlarının ilan edilmesi, öğrencilerin sistem ile ilgili sorunlarının çözümü ve ilgili konular hakkındaki bilgilendirilmelerin gerçekleştirilmesi yine merkezimiz tarafından sağlanmaktadır.</a:t>
            </a:r>
          </a:p>
          <a:p>
            <a:pPr algn="just">
              <a:lnSpc>
                <a:spcPct val="114000"/>
              </a:lnSpc>
              <a:spcBef>
                <a:spcPts val="600"/>
              </a:spcBef>
              <a:spcAft>
                <a:spcPts val="600"/>
              </a:spcAft>
              <a:buFont typeface="Calibri" panose="020F0502020204030204" pitchFamily="34" charset="0"/>
              <a:buChar char="●"/>
            </a:pPr>
            <a:r>
              <a:rPr lang="tr-TR" dirty="0"/>
              <a:t>Merkezimiz tüm bu faaliyetlerini </a:t>
            </a:r>
            <a:r>
              <a:rPr lang="tr-TR" b="1" dirty="0"/>
              <a:t>Eğitim365 </a:t>
            </a:r>
            <a:r>
              <a:rPr lang="tr-TR" dirty="0"/>
              <a:t>Öğrenme Yönetim Sistemi, </a:t>
            </a:r>
            <a:r>
              <a:rPr lang="tr-TR" dirty="0" err="1"/>
              <a:t>Groups</a:t>
            </a:r>
            <a:r>
              <a:rPr lang="tr-TR" dirty="0"/>
              <a:t> Conference ve ÜBYS üzerinden gerçekleştirmektedir.</a:t>
            </a:r>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3AF792D2-777E-13D2-2E9C-14A7642B6A02}"/>
              </a:ext>
            </a:extLst>
          </p:cNvPr>
          <p:cNvSpPr txBox="1">
            <a:spLocks/>
          </p:cNvSpPr>
          <p:nvPr/>
        </p:nvSpPr>
        <p:spPr>
          <a:xfrm>
            <a:off x="593888" y="75162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35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9BDC65A-FDF9-6AC1-99E1-8FF997DC36C1}"/>
              </a:ext>
            </a:extLst>
          </p:cNvPr>
          <p:cNvSpPr txBox="1">
            <a:spLocks/>
          </p:cNvSpPr>
          <p:nvPr/>
        </p:nvSpPr>
        <p:spPr>
          <a:xfrm>
            <a:off x="1422662" y="226868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Bef>
                <a:spcPts val="600"/>
              </a:spcBef>
              <a:spcAft>
                <a:spcPts val="600"/>
              </a:spcAft>
              <a:buFont typeface="Calibri" panose="020F0502020204030204" pitchFamily="34" charset="0"/>
              <a:buChar char="●"/>
            </a:pPr>
            <a:r>
              <a:rPr lang="tr-TR" b="1" u="sng" dirty="0"/>
              <a:t>2025 yılı genelinde</a:t>
            </a:r>
            <a:r>
              <a:rPr lang="tr-TR" dirty="0"/>
              <a:t>, merkezimiz koordinatörlüğünde uzaktan öğretim tezsiz yüksek lisans programlarında kayıtlı öğrenci sayısı </a:t>
            </a:r>
            <a:r>
              <a:rPr lang="tr-TR" b="1" dirty="0">
                <a:solidFill>
                  <a:srgbClr val="C00000"/>
                </a:solidFill>
              </a:rPr>
              <a:t>781’dir.</a:t>
            </a:r>
            <a:endParaRPr lang="tr-TR" dirty="0"/>
          </a:p>
          <a:p>
            <a:pPr algn="just">
              <a:lnSpc>
                <a:spcPct val="150000"/>
              </a:lnSpc>
              <a:spcBef>
                <a:spcPts val="600"/>
              </a:spcBef>
              <a:spcAft>
                <a:spcPts val="600"/>
              </a:spcAft>
              <a:buFont typeface="Calibri" panose="020F0502020204030204" pitchFamily="34" charset="0"/>
              <a:buChar char="●"/>
            </a:pPr>
            <a:r>
              <a:rPr lang="tr-TR" dirty="0"/>
              <a:t>Aynı şekilde </a:t>
            </a:r>
            <a:r>
              <a:rPr lang="tr-TR" b="1" u="sng" dirty="0"/>
              <a:t>2025 yılı genelinde</a:t>
            </a:r>
            <a:r>
              <a:rPr lang="tr-TR" dirty="0"/>
              <a:t>, öğrencilerimizin katılımıyla toplam </a:t>
            </a:r>
            <a:r>
              <a:rPr lang="tr-TR" b="1" dirty="0">
                <a:solidFill>
                  <a:srgbClr val="C00000"/>
                </a:solidFill>
              </a:rPr>
              <a:t>2.389 saat </a:t>
            </a:r>
            <a:r>
              <a:rPr lang="tr-TR" dirty="0"/>
              <a:t>çevrimiçi canlı ders gerçekleştirilmiştir. </a:t>
            </a:r>
          </a:p>
          <a:p>
            <a:pPr algn="just">
              <a:lnSpc>
                <a:spcPct val="114000"/>
              </a:lnSpc>
              <a:spcBef>
                <a:spcPts val="600"/>
              </a:spcBef>
              <a:spcAft>
                <a:spcPts val="600"/>
              </a:spcAft>
            </a:pPr>
            <a:endParaRPr lang="tr-TR" dirty="0"/>
          </a:p>
          <a:p>
            <a:pPr algn="just">
              <a:lnSpc>
                <a:spcPct val="114000"/>
              </a:lnSpc>
              <a:spcBef>
                <a:spcPts val="600"/>
              </a:spcBef>
              <a:spcAft>
                <a:spcPts val="600"/>
              </a:spcAft>
            </a:pPr>
            <a:endParaRPr lang="tr-TR" dirty="0"/>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9F79489D-599D-EB59-6C85-9E46AC4FA4F8}"/>
              </a:ext>
            </a:extLst>
          </p:cNvPr>
          <p:cNvSpPr txBox="1">
            <a:spLocks/>
          </p:cNvSpPr>
          <p:nvPr/>
        </p:nvSpPr>
        <p:spPr>
          <a:xfrm>
            <a:off x="593889" y="76105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96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093487A-ED47-6351-B870-BE7D5D7897B4}"/>
              </a:ext>
            </a:extLst>
          </p:cNvPr>
          <p:cNvSpPr txBox="1">
            <a:spLocks/>
          </p:cNvSpPr>
          <p:nvPr/>
        </p:nvSpPr>
        <p:spPr>
          <a:xfrm>
            <a:off x="1422664" y="1882894"/>
            <a:ext cx="9031662" cy="6152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Aft>
                <a:spcPts val="600"/>
              </a:spcAft>
            </a:pPr>
            <a:r>
              <a:rPr lang="tr-TR" b="1" dirty="0">
                <a:solidFill>
                  <a:srgbClr val="C00000"/>
                </a:solidFill>
              </a:rPr>
              <a:t>Açık Olan Uzaktan Öğretim Tezsiz Yüksek Lisans Programları</a:t>
            </a:r>
          </a:p>
        </p:txBody>
      </p:sp>
      <p:sp>
        <p:nvSpPr>
          <p:cNvPr id="3" name="Başlık 2">
            <a:extLst>
              <a:ext uri="{FF2B5EF4-FFF2-40B4-BE49-F238E27FC236}">
                <a16:creationId xmlns:a16="http://schemas.microsoft.com/office/drawing/2014/main" id="{8316BA76-749F-27F8-F3B7-962630B51F05}"/>
              </a:ext>
            </a:extLst>
          </p:cNvPr>
          <p:cNvSpPr txBox="1">
            <a:spLocks/>
          </p:cNvSpPr>
          <p:nvPr/>
        </p:nvSpPr>
        <p:spPr>
          <a:xfrm>
            <a:off x="584462" y="72334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
        <p:nvSpPr>
          <p:cNvPr id="6" name="Metin kutusu 5">
            <a:extLst>
              <a:ext uri="{FF2B5EF4-FFF2-40B4-BE49-F238E27FC236}">
                <a16:creationId xmlns:a16="http://schemas.microsoft.com/office/drawing/2014/main" id="{94661179-95F1-1DAA-EBB9-CC8DC40406DD}"/>
              </a:ext>
            </a:extLst>
          </p:cNvPr>
          <p:cNvSpPr txBox="1"/>
          <p:nvPr/>
        </p:nvSpPr>
        <p:spPr>
          <a:xfrm>
            <a:off x="1004741" y="2409888"/>
            <a:ext cx="6240544" cy="3715120"/>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Bankacılık ve Finans</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Çalışma İlişkileri ve İnsan Kaynakları Yönetimi</a:t>
            </a:r>
          </a:p>
          <a:p>
            <a:pPr marL="285750" lvl="1" indent="-285750" algn="just">
              <a:lnSpc>
                <a:spcPct val="200000"/>
              </a:lnSpc>
              <a:spcAft>
                <a:spcPts val="600"/>
              </a:spcAft>
              <a:buFont typeface="Arial" panose="020B0604020202020204" pitchFamily="34" charset="0"/>
              <a:buChar char="•"/>
            </a:pPr>
            <a:r>
              <a:rPr lang="nn-NO" sz="1800" dirty="0">
                <a:latin typeface="Calibri" panose="020F0502020204030204" pitchFamily="34" charset="0"/>
                <a:cs typeface="Calibri" panose="020F0502020204030204" pitchFamily="34" charset="0"/>
              </a:rPr>
              <a:t>Eğitim Yönetimi, Teftişi, Planlaması ve Ekonomisi</a:t>
            </a:r>
            <a:endParaRPr lang="tr-TR" sz="1800" dirty="0">
              <a:latin typeface="Calibri" panose="020F0502020204030204" pitchFamily="34" charset="0"/>
              <a:cs typeface="Calibri" panose="020F0502020204030204" pitchFamily="34" charset="0"/>
            </a:endParaRP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Eğitimin Felsefi, Sosyal ve Tarihi Temelleri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Girişimcilik ve Yenilik Yönetimi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İktisat</a:t>
            </a:r>
          </a:p>
        </p:txBody>
      </p:sp>
      <p:sp>
        <p:nvSpPr>
          <p:cNvPr id="8" name="Metin kutusu 7">
            <a:extLst>
              <a:ext uri="{FF2B5EF4-FFF2-40B4-BE49-F238E27FC236}">
                <a16:creationId xmlns:a16="http://schemas.microsoft.com/office/drawing/2014/main" id="{83A825E7-3BC6-2F9D-5111-38008CFC3062}"/>
              </a:ext>
            </a:extLst>
          </p:cNvPr>
          <p:cNvSpPr txBox="1"/>
          <p:nvPr/>
        </p:nvSpPr>
        <p:spPr>
          <a:xfrm>
            <a:off x="7228787" y="2409888"/>
            <a:ext cx="6094428" cy="4346062"/>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 Sağlığı ve Güvenliği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İşletme Yöneticiliği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Kamu Yönetimi, Kent Siyaset</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Maliye</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Sınıf Eğitimi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Turist Rehberliği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Uluslararası Ticaret ve Lojistik</a:t>
            </a:r>
          </a:p>
        </p:txBody>
      </p:sp>
    </p:spTree>
    <p:extLst>
      <p:ext uri="{BB962C8B-B14F-4D97-AF65-F5344CB8AC3E}">
        <p14:creationId xmlns:p14="http://schemas.microsoft.com/office/powerpoint/2010/main" val="11369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43B2A54C-CAEA-FCFF-C2E7-3EDD464D3A70}"/>
              </a:ext>
            </a:extLst>
          </p:cNvPr>
          <p:cNvSpPr txBox="1">
            <a:spLocks/>
          </p:cNvSpPr>
          <p:nvPr/>
        </p:nvSpPr>
        <p:spPr>
          <a:xfrm>
            <a:off x="320512" y="5991978"/>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1400" b="1" i="1" u="none" strike="noStrike" kern="0" cap="none" spc="0" normalizeH="0" baseline="0" noProof="0" dirty="0">
                <a:ln>
                  <a:noFill/>
                </a:ln>
                <a:solidFill>
                  <a:srgbClr val="000000"/>
                </a:solidFill>
                <a:effectLst/>
                <a:uLnTx/>
                <a:uFillTx/>
                <a:latin typeface="Calibri"/>
                <a:cs typeface="Calibri"/>
                <a:sym typeface="Calibri"/>
              </a:rPr>
              <a:t>Tablo 1. 2024-2025 Bahar Dönemi Uzaktan Öğretim Yüksek Lisans Programlarına Ait İstatistikler</a:t>
            </a:r>
          </a:p>
        </p:txBody>
      </p:sp>
      <p:graphicFrame>
        <p:nvGraphicFramePr>
          <p:cNvPr id="3" name="Tablo 2">
            <a:extLst>
              <a:ext uri="{FF2B5EF4-FFF2-40B4-BE49-F238E27FC236}">
                <a16:creationId xmlns:a16="http://schemas.microsoft.com/office/drawing/2014/main" id="{EB34E4F0-8810-A3CE-F004-0B7DAA18D173}"/>
              </a:ext>
            </a:extLst>
          </p:cNvPr>
          <p:cNvGraphicFramePr>
            <a:graphicFrameLocks noGrp="1"/>
          </p:cNvGraphicFramePr>
          <p:nvPr>
            <p:extLst>
              <p:ext uri="{D42A27DB-BD31-4B8C-83A1-F6EECF244321}">
                <p14:modId xmlns:p14="http://schemas.microsoft.com/office/powerpoint/2010/main" val="1159812719"/>
              </p:ext>
            </p:extLst>
          </p:nvPr>
        </p:nvGraphicFramePr>
        <p:xfrm>
          <a:off x="1183532" y="255027"/>
          <a:ext cx="10227012" cy="5093449"/>
        </p:xfrm>
        <a:graphic>
          <a:graphicData uri="http://schemas.openxmlformats.org/drawingml/2006/table">
            <a:tbl>
              <a:tblPr bandRow="1">
                <a:tableStyleId>{5940675A-B579-460E-94D1-54222C63F5DA}</a:tableStyleId>
              </a:tblPr>
              <a:tblGrid>
                <a:gridCol w="753735">
                  <a:extLst>
                    <a:ext uri="{9D8B030D-6E8A-4147-A177-3AD203B41FA5}">
                      <a16:colId xmlns:a16="http://schemas.microsoft.com/office/drawing/2014/main" val="2108796257"/>
                    </a:ext>
                  </a:extLst>
                </a:gridCol>
                <a:gridCol w="1933024">
                  <a:extLst>
                    <a:ext uri="{9D8B030D-6E8A-4147-A177-3AD203B41FA5}">
                      <a16:colId xmlns:a16="http://schemas.microsoft.com/office/drawing/2014/main" val="1698460965"/>
                    </a:ext>
                  </a:extLst>
                </a:gridCol>
                <a:gridCol w="1829800">
                  <a:extLst>
                    <a:ext uri="{9D8B030D-6E8A-4147-A177-3AD203B41FA5}">
                      <a16:colId xmlns:a16="http://schemas.microsoft.com/office/drawing/2014/main" val="854422113"/>
                    </a:ext>
                  </a:extLst>
                </a:gridCol>
                <a:gridCol w="993292">
                  <a:extLst>
                    <a:ext uri="{9D8B030D-6E8A-4147-A177-3AD203B41FA5}">
                      <a16:colId xmlns:a16="http://schemas.microsoft.com/office/drawing/2014/main" val="494621204"/>
                    </a:ext>
                  </a:extLst>
                </a:gridCol>
                <a:gridCol w="1254273">
                  <a:extLst>
                    <a:ext uri="{9D8B030D-6E8A-4147-A177-3AD203B41FA5}">
                      <a16:colId xmlns:a16="http://schemas.microsoft.com/office/drawing/2014/main" val="2102133406"/>
                    </a:ext>
                  </a:extLst>
                </a:gridCol>
                <a:gridCol w="1254273">
                  <a:extLst>
                    <a:ext uri="{9D8B030D-6E8A-4147-A177-3AD203B41FA5}">
                      <a16:colId xmlns:a16="http://schemas.microsoft.com/office/drawing/2014/main" val="738311049"/>
                    </a:ext>
                  </a:extLst>
                </a:gridCol>
                <a:gridCol w="1194872">
                  <a:extLst>
                    <a:ext uri="{9D8B030D-6E8A-4147-A177-3AD203B41FA5}">
                      <a16:colId xmlns:a16="http://schemas.microsoft.com/office/drawing/2014/main" val="2079021469"/>
                    </a:ext>
                  </a:extLst>
                </a:gridCol>
                <a:gridCol w="1013743">
                  <a:extLst>
                    <a:ext uri="{9D8B030D-6E8A-4147-A177-3AD203B41FA5}">
                      <a16:colId xmlns:a16="http://schemas.microsoft.com/office/drawing/2014/main" val="2600931271"/>
                    </a:ext>
                  </a:extLst>
                </a:gridCol>
              </a:tblGrid>
              <a:tr h="235762">
                <a:tc rowSpan="2">
                  <a:txBody>
                    <a:bodyPr/>
                    <a:lstStyle/>
                    <a:p>
                      <a:pPr algn="ctr">
                        <a:lnSpc>
                          <a:spcPct val="115000"/>
                        </a:lnSpc>
                        <a:spcAft>
                          <a:spcPts val="1000"/>
                        </a:spcAft>
                        <a:buNone/>
                      </a:pPr>
                      <a:r>
                        <a:rPr lang="tr-TR" sz="1600">
                          <a:effectLst/>
                        </a:rPr>
                        <a:t>Sıra No</a:t>
                      </a:r>
                      <a:endParaRPr lang="tr-TR" sz="1600">
                        <a:effectLst/>
                        <a:latin typeface="Calibri" panose="020F0502020204030204" pitchFamily="34" charset="0"/>
                        <a:ea typeface="Calibri" panose="020F0502020204030204" pitchFamily="34" charset="0"/>
                      </a:endParaRPr>
                    </a:p>
                  </a:txBody>
                  <a:tcPr marL="53268" marR="53268"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Program</a:t>
                      </a:r>
                      <a:endParaRPr lang="tr-TR" sz="1600">
                        <a:effectLst/>
                        <a:latin typeface="Calibri" panose="020F0502020204030204" pitchFamily="34" charset="0"/>
                        <a:ea typeface="Calibri" panose="020F0502020204030204" pitchFamily="34" charset="0"/>
                      </a:endParaRPr>
                    </a:p>
                  </a:txBody>
                  <a:tcPr marL="53268" marR="53268"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Anabilim Dalı</a:t>
                      </a:r>
                      <a:endParaRPr lang="tr-TR" sz="1600">
                        <a:effectLst/>
                        <a:latin typeface="Calibri" panose="020F0502020204030204" pitchFamily="34" charset="0"/>
                        <a:ea typeface="Calibri" panose="020F0502020204030204" pitchFamily="34" charset="0"/>
                      </a:endParaRPr>
                    </a:p>
                  </a:txBody>
                  <a:tcPr marL="53268" marR="53268" marT="0" marB="0" anchor="ctr"/>
                </a:tc>
                <a:tc rowSpan="2">
                  <a:txBody>
                    <a:bodyPr/>
                    <a:lstStyle/>
                    <a:p>
                      <a:pPr>
                        <a:lnSpc>
                          <a:spcPct val="115000"/>
                        </a:lnSpc>
                        <a:spcAft>
                          <a:spcPts val="1000"/>
                        </a:spcAft>
                        <a:buNone/>
                      </a:pPr>
                      <a:r>
                        <a:rPr lang="tr-TR" sz="1600">
                          <a:effectLst/>
                        </a:rPr>
                        <a:t> </a:t>
                      </a:r>
                    </a:p>
                    <a:p>
                      <a:pPr algn="ctr">
                        <a:lnSpc>
                          <a:spcPct val="115000"/>
                        </a:lnSpc>
                        <a:spcAft>
                          <a:spcPts val="1000"/>
                        </a:spcAft>
                        <a:buNone/>
                      </a:pPr>
                      <a:r>
                        <a:rPr lang="tr-TR" sz="1600">
                          <a:effectLst/>
                        </a:rPr>
                        <a:t>Dönem</a:t>
                      </a:r>
                      <a:endParaRPr lang="tr-TR" sz="1600">
                        <a:effectLst/>
                        <a:latin typeface="Calibri" panose="020F0502020204030204" pitchFamily="34" charset="0"/>
                        <a:ea typeface="Calibri" panose="020F0502020204030204" pitchFamily="34" charset="0"/>
                      </a:endParaRPr>
                    </a:p>
                  </a:txBody>
                  <a:tcPr marL="53268" marR="53268" marT="0" marB="0" anchor="ctr"/>
                </a:tc>
                <a:tc gridSpan="4">
                  <a:txBody>
                    <a:bodyPr/>
                    <a:lstStyle/>
                    <a:p>
                      <a:pPr algn="ctr">
                        <a:lnSpc>
                          <a:spcPct val="115000"/>
                        </a:lnSpc>
                        <a:spcAft>
                          <a:spcPts val="1000"/>
                        </a:spcAft>
                        <a:buNone/>
                      </a:pPr>
                      <a:r>
                        <a:rPr lang="tr-TR" sz="1600">
                          <a:effectLst/>
                        </a:rPr>
                        <a:t>2024-2025 Bahar Dönemi</a:t>
                      </a:r>
                      <a:endParaRPr lang="tr-TR" sz="1600">
                        <a:effectLst/>
                        <a:latin typeface="Calibri" panose="020F0502020204030204" pitchFamily="34" charset="0"/>
                        <a:ea typeface="Calibri" panose="020F0502020204030204" pitchFamily="34" charset="0"/>
                      </a:endParaRPr>
                    </a:p>
                  </a:txBody>
                  <a:tcPr marL="53268" marR="53268"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65443127"/>
                  </a:ext>
                </a:extLst>
              </a:tr>
              <a:tr h="88968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buNone/>
                      </a:pPr>
                      <a:r>
                        <a:rPr lang="tr-TR" sz="1600">
                          <a:effectLst/>
                        </a:rPr>
                        <a:t>Ders Sayısı</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Haftalık Açılan Canlı Sınıf Sayısı (Saat)</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Dönemlik Açılan Canlı Ders Saati</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Öğrenci Sayısı</a:t>
                      </a:r>
                      <a:endParaRPr lang="tr-TR" sz="1600">
                        <a:effectLst/>
                        <a:latin typeface="Calibri" panose="020F0502020204030204" pitchFamily="34" charset="0"/>
                        <a:ea typeface="Calibri" panose="020F0502020204030204" pitchFamily="34" charset="0"/>
                      </a:endParaRPr>
                    </a:p>
                  </a:txBody>
                  <a:tcPr marL="53268" marR="53268" marT="0" marB="0" anchor="ctr"/>
                </a:tc>
                <a:extLst>
                  <a:ext uri="{0D108BD9-81ED-4DB2-BD59-A6C34878D82A}">
                    <a16:rowId xmlns:a16="http://schemas.microsoft.com/office/drawing/2014/main" val="2876630964"/>
                  </a:ext>
                </a:extLst>
              </a:tr>
              <a:tr h="739938">
                <a:tc>
                  <a:txBody>
                    <a:bodyPr/>
                    <a:lstStyle/>
                    <a:p>
                      <a:pPr algn="ctr">
                        <a:lnSpc>
                          <a:spcPct val="115000"/>
                        </a:lnSpc>
                        <a:spcAft>
                          <a:spcPts val="1000"/>
                        </a:spcAft>
                        <a:buNone/>
                      </a:pPr>
                      <a:r>
                        <a:rPr lang="tr-TR" sz="1600" dirty="0">
                          <a:effectLst/>
                        </a:rPr>
                        <a:t>1</a:t>
                      </a:r>
                      <a:endParaRPr lang="tr-TR" sz="1600" dirty="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Çalışma İlişkileri ve İnsan Kaynakları Yönetimi</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Çalışma Ekonomisi ve Endüstri İlişkileri</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105</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49</a:t>
                      </a:r>
                      <a:endParaRPr lang="tr-TR" sz="1600">
                        <a:effectLst/>
                        <a:latin typeface="Calibri" panose="020F0502020204030204" pitchFamily="34" charset="0"/>
                        <a:ea typeface="Calibri" panose="020F0502020204030204" pitchFamily="34" charset="0"/>
                      </a:endParaRPr>
                    </a:p>
                  </a:txBody>
                  <a:tcPr marL="53268" marR="53268" marT="0" marB="0" anchor="ctr"/>
                </a:tc>
                <a:extLst>
                  <a:ext uri="{0D108BD9-81ED-4DB2-BD59-A6C34878D82A}">
                    <a16:rowId xmlns:a16="http://schemas.microsoft.com/office/drawing/2014/main" val="3765073744"/>
                  </a:ext>
                </a:extLst>
              </a:tr>
              <a:tr h="440451">
                <a:tc>
                  <a:txBody>
                    <a:bodyPr/>
                    <a:lstStyle/>
                    <a:p>
                      <a:pPr algn="ctr">
                        <a:lnSpc>
                          <a:spcPct val="115000"/>
                        </a:lnSpc>
                        <a:spcAft>
                          <a:spcPts val="1000"/>
                        </a:spcAft>
                        <a:buNone/>
                      </a:pPr>
                      <a:r>
                        <a:rPr lang="tr-TR" sz="1600">
                          <a:effectLst/>
                        </a:rPr>
                        <a:t>2</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Girişimcilik ve Yenilik Yönetimi</a:t>
                      </a:r>
                      <a:endParaRPr lang="tr-TR" sz="1600">
                        <a:effectLst/>
                        <a:latin typeface="Calibri" panose="020F0502020204030204" pitchFamily="34" charset="0"/>
                        <a:ea typeface="Calibri" panose="020F0502020204030204" pitchFamily="34" charset="0"/>
                      </a:endParaRPr>
                    </a:p>
                  </a:txBody>
                  <a:tcPr marL="53268" marR="53268" marT="0" marB="0" anchor="ctr"/>
                </a:tc>
                <a:tc rowSpan="2">
                  <a:txBody>
                    <a:bodyPr/>
                    <a:lstStyle/>
                    <a:p>
                      <a:pPr>
                        <a:lnSpc>
                          <a:spcPct val="115000"/>
                        </a:lnSpc>
                        <a:spcAft>
                          <a:spcPts val="1000"/>
                        </a:spcAft>
                        <a:buNone/>
                      </a:pPr>
                      <a:r>
                        <a:rPr lang="tr-TR" sz="1600">
                          <a:effectLst/>
                        </a:rPr>
                        <a:t>Yönetim Bilimleri</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75</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35</a:t>
                      </a:r>
                      <a:endParaRPr lang="tr-TR" sz="1600">
                        <a:effectLst/>
                        <a:latin typeface="Calibri" panose="020F0502020204030204" pitchFamily="34" charset="0"/>
                        <a:ea typeface="Calibri" panose="020F0502020204030204" pitchFamily="34" charset="0"/>
                      </a:endParaRPr>
                    </a:p>
                  </a:txBody>
                  <a:tcPr marL="53268" marR="53268" marT="0" marB="0" anchor="ctr"/>
                </a:tc>
                <a:extLst>
                  <a:ext uri="{0D108BD9-81ED-4DB2-BD59-A6C34878D82A}">
                    <a16:rowId xmlns:a16="http://schemas.microsoft.com/office/drawing/2014/main" val="2230047632"/>
                  </a:ext>
                </a:extLst>
              </a:tr>
              <a:tr h="326022">
                <a:tc>
                  <a:txBody>
                    <a:bodyPr/>
                    <a:lstStyle/>
                    <a:p>
                      <a:pPr algn="ctr">
                        <a:lnSpc>
                          <a:spcPct val="115000"/>
                        </a:lnSpc>
                        <a:spcAft>
                          <a:spcPts val="1000"/>
                        </a:spcAft>
                        <a:buNone/>
                      </a:pPr>
                      <a:r>
                        <a:rPr lang="tr-TR" sz="1600">
                          <a:effectLst/>
                        </a:rPr>
                        <a:t>3</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İşletme Yöneticiliği</a:t>
                      </a:r>
                      <a:endParaRPr lang="tr-TR" sz="1600">
                        <a:effectLst/>
                        <a:latin typeface="Calibri" panose="020F0502020204030204" pitchFamily="34" charset="0"/>
                        <a:ea typeface="Calibri" panose="020F0502020204030204" pitchFamily="34" charset="0"/>
                      </a:endParaRPr>
                    </a:p>
                  </a:txBody>
                  <a:tcPr marL="53268" marR="53268" marT="0" marB="0" anchor="ctr"/>
                </a:tc>
                <a:tc vMerge="1">
                  <a:txBody>
                    <a:bodyPr/>
                    <a:lstStyle/>
                    <a:p>
                      <a:endParaRPr lang="tr-TR"/>
                    </a:p>
                  </a:txBody>
                  <a:tcP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75</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50</a:t>
                      </a:r>
                      <a:endParaRPr lang="tr-TR" sz="1600">
                        <a:effectLst/>
                        <a:latin typeface="Calibri" panose="020F0502020204030204" pitchFamily="34" charset="0"/>
                        <a:ea typeface="Calibri" panose="020F0502020204030204" pitchFamily="34" charset="0"/>
                      </a:endParaRPr>
                    </a:p>
                  </a:txBody>
                  <a:tcPr marL="53268" marR="53268" marT="0" marB="0" anchor="ctr"/>
                </a:tc>
                <a:extLst>
                  <a:ext uri="{0D108BD9-81ED-4DB2-BD59-A6C34878D82A}">
                    <a16:rowId xmlns:a16="http://schemas.microsoft.com/office/drawing/2014/main" val="3541341594"/>
                  </a:ext>
                </a:extLst>
              </a:tr>
              <a:tr h="739938">
                <a:tc>
                  <a:txBody>
                    <a:bodyPr/>
                    <a:lstStyle/>
                    <a:p>
                      <a:pPr algn="ctr">
                        <a:lnSpc>
                          <a:spcPct val="115000"/>
                        </a:lnSpc>
                        <a:spcAft>
                          <a:spcPts val="1000"/>
                        </a:spcAft>
                        <a:buNone/>
                      </a:pPr>
                      <a:r>
                        <a:rPr lang="tr-TR" sz="1600">
                          <a:effectLst/>
                        </a:rPr>
                        <a:t>4</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Eğitim Yönetimi, Teftişi, Planlaması ve Ekonomisi</a:t>
                      </a:r>
                      <a:endParaRPr lang="tr-TR" sz="1600">
                        <a:effectLst/>
                        <a:latin typeface="Calibri" panose="020F0502020204030204" pitchFamily="34" charset="0"/>
                        <a:ea typeface="Calibri" panose="020F0502020204030204" pitchFamily="34" charset="0"/>
                      </a:endParaRPr>
                    </a:p>
                  </a:txBody>
                  <a:tcPr marL="53268" marR="53268" marT="0" marB="0" anchor="ctr"/>
                </a:tc>
                <a:tc rowSpan="2">
                  <a:txBody>
                    <a:bodyPr/>
                    <a:lstStyle/>
                    <a:p>
                      <a:pPr>
                        <a:lnSpc>
                          <a:spcPct val="115000"/>
                        </a:lnSpc>
                        <a:spcAft>
                          <a:spcPts val="1000"/>
                        </a:spcAft>
                        <a:buNone/>
                      </a:pPr>
                      <a:r>
                        <a:rPr lang="tr-TR" sz="1600">
                          <a:effectLst/>
                        </a:rPr>
                        <a:t>Eğitim Bilimleri</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90</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50</a:t>
                      </a:r>
                      <a:endParaRPr lang="tr-TR" sz="1600">
                        <a:effectLst/>
                        <a:latin typeface="Calibri" panose="020F0502020204030204" pitchFamily="34" charset="0"/>
                        <a:ea typeface="Calibri" panose="020F0502020204030204" pitchFamily="34" charset="0"/>
                      </a:endParaRPr>
                    </a:p>
                  </a:txBody>
                  <a:tcPr marL="53268" marR="53268" marT="0" marB="0" anchor="ctr"/>
                </a:tc>
                <a:extLst>
                  <a:ext uri="{0D108BD9-81ED-4DB2-BD59-A6C34878D82A}">
                    <a16:rowId xmlns:a16="http://schemas.microsoft.com/office/drawing/2014/main" val="2218595196"/>
                  </a:ext>
                </a:extLst>
              </a:tr>
              <a:tr h="590194">
                <a:tc>
                  <a:txBody>
                    <a:bodyPr/>
                    <a:lstStyle/>
                    <a:p>
                      <a:pPr algn="ctr">
                        <a:lnSpc>
                          <a:spcPct val="115000"/>
                        </a:lnSpc>
                        <a:spcAft>
                          <a:spcPts val="1000"/>
                        </a:spcAft>
                        <a:buNone/>
                      </a:pPr>
                      <a:r>
                        <a:rPr lang="tr-TR" sz="1600" dirty="0">
                          <a:effectLst/>
                        </a:rPr>
                        <a:t>5</a:t>
                      </a:r>
                      <a:endParaRPr lang="tr-TR" sz="1600" dirty="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Eğitimin Felsefi, Sosyal ve Tarihi Temelleri</a:t>
                      </a:r>
                      <a:endParaRPr lang="tr-TR" sz="1600">
                        <a:effectLst/>
                        <a:latin typeface="Calibri" panose="020F0502020204030204" pitchFamily="34" charset="0"/>
                        <a:ea typeface="Calibri" panose="020F0502020204030204" pitchFamily="34" charset="0"/>
                      </a:endParaRPr>
                    </a:p>
                  </a:txBody>
                  <a:tcPr marL="53268" marR="53268" marT="0" marB="0" anchor="ctr"/>
                </a:tc>
                <a:tc vMerge="1">
                  <a:txBody>
                    <a:bodyPr/>
                    <a:lstStyle/>
                    <a:p>
                      <a:endParaRPr lang="tr-TR"/>
                    </a:p>
                  </a:txBody>
                  <a:tcP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90</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39</a:t>
                      </a:r>
                      <a:endParaRPr lang="tr-TR" sz="1600">
                        <a:effectLst/>
                        <a:latin typeface="Calibri" panose="020F0502020204030204" pitchFamily="34" charset="0"/>
                        <a:ea typeface="Calibri" panose="020F0502020204030204" pitchFamily="34" charset="0"/>
                      </a:endParaRPr>
                    </a:p>
                  </a:txBody>
                  <a:tcPr marL="53268" marR="53268" marT="0" marB="0" anchor="ctr"/>
                </a:tc>
                <a:extLst>
                  <a:ext uri="{0D108BD9-81ED-4DB2-BD59-A6C34878D82A}">
                    <a16:rowId xmlns:a16="http://schemas.microsoft.com/office/drawing/2014/main" val="3918444902"/>
                  </a:ext>
                </a:extLst>
              </a:tr>
              <a:tr h="389353">
                <a:tc>
                  <a:txBody>
                    <a:bodyPr/>
                    <a:lstStyle/>
                    <a:p>
                      <a:pPr algn="ctr">
                        <a:lnSpc>
                          <a:spcPct val="115000"/>
                        </a:lnSpc>
                        <a:spcAft>
                          <a:spcPts val="1000"/>
                        </a:spcAft>
                        <a:buNone/>
                      </a:pPr>
                      <a:r>
                        <a:rPr lang="tr-TR" sz="1600" dirty="0">
                          <a:effectLst/>
                        </a:rPr>
                        <a:t> 6</a:t>
                      </a:r>
                      <a:endParaRPr lang="tr-TR" sz="1600" dirty="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Sınıf Eğitimi</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nSpc>
                          <a:spcPct val="115000"/>
                        </a:lnSpc>
                        <a:spcAft>
                          <a:spcPts val="1000"/>
                        </a:spcAft>
                        <a:buNone/>
                      </a:pPr>
                      <a:r>
                        <a:rPr lang="tr-TR" sz="1600">
                          <a:effectLst/>
                        </a:rPr>
                        <a:t>Temel Eğitim</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10</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10</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a:effectLst/>
                        </a:rPr>
                        <a:t>150</a:t>
                      </a:r>
                      <a:endParaRPr lang="tr-TR" sz="1600">
                        <a:effectLst/>
                        <a:latin typeface="Calibri" panose="020F0502020204030204" pitchFamily="34" charset="0"/>
                        <a:ea typeface="Calibri" panose="020F0502020204030204" pitchFamily="34" charset="0"/>
                      </a:endParaRPr>
                    </a:p>
                  </a:txBody>
                  <a:tcPr marL="53268" marR="53268" marT="0" marB="0" anchor="ctr"/>
                </a:tc>
                <a:tc>
                  <a:txBody>
                    <a:bodyPr/>
                    <a:lstStyle/>
                    <a:p>
                      <a:pPr algn="ctr">
                        <a:lnSpc>
                          <a:spcPct val="115000"/>
                        </a:lnSpc>
                        <a:spcAft>
                          <a:spcPts val="1000"/>
                        </a:spcAft>
                        <a:buNone/>
                      </a:pPr>
                      <a:r>
                        <a:rPr lang="tr-TR" sz="1600" dirty="0">
                          <a:effectLst/>
                        </a:rPr>
                        <a:t>50</a:t>
                      </a:r>
                      <a:endParaRPr lang="tr-TR" sz="1600" dirty="0">
                        <a:effectLst/>
                        <a:latin typeface="Calibri" panose="020F0502020204030204" pitchFamily="34" charset="0"/>
                        <a:ea typeface="Calibri" panose="020F0502020204030204" pitchFamily="34" charset="0"/>
                      </a:endParaRPr>
                    </a:p>
                  </a:txBody>
                  <a:tcPr marL="53268" marR="53268" marT="0" marB="0" anchor="ctr"/>
                </a:tc>
                <a:extLst>
                  <a:ext uri="{0D108BD9-81ED-4DB2-BD59-A6C34878D82A}">
                    <a16:rowId xmlns:a16="http://schemas.microsoft.com/office/drawing/2014/main" val="726534664"/>
                  </a:ext>
                </a:extLst>
              </a:tr>
            </a:tbl>
          </a:graphicData>
        </a:graphic>
      </p:graphicFrame>
    </p:spTree>
    <p:extLst>
      <p:ext uri="{BB962C8B-B14F-4D97-AF65-F5344CB8AC3E}">
        <p14:creationId xmlns:p14="http://schemas.microsoft.com/office/powerpoint/2010/main" val="85373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1">
            <a:extLst>
              <a:ext uri="{FF2B5EF4-FFF2-40B4-BE49-F238E27FC236}">
                <a16:creationId xmlns:a16="http://schemas.microsoft.com/office/drawing/2014/main" id="{38B0DD0B-E2CD-7233-7BF5-D53DE79D4FF4}"/>
              </a:ext>
            </a:extLst>
          </p:cNvPr>
          <p:cNvSpPr txBox="1">
            <a:spLocks/>
          </p:cNvSpPr>
          <p:nvPr/>
        </p:nvSpPr>
        <p:spPr>
          <a:xfrm>
            <a:off x="250543" y="6391585"/>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88" rtl="0" eaLnBrk="1" fontAlgn="auto" latinLnBrk="0" hangingPunct="1">
              <a:lnSpc>
                <a:spcPct val="90000"/>
              </a:lnSpc>
              <a:spcBef>
                <a:spcPct val="0"/>
              </a:spcBef>
              <a:spcAft>
                <a:spcPts val="0"/>
              </a:spcAft>
              <a:buClr>
                <a:srgbClr val="000000"/>
              </a:buClr>
              <a:buSzTx/>
              <a:buFont typeface="Arial"/>
              <a:buNone/>
              <a:tabLst/>
              <a:defRPr/>
            </a:pPr>
            <a:r>
              <a:rPr kumimoji="0" lang="tr-TR" sz="1200" b="1" i="1" u="none" strike="noStrike" kern="1200" cap="none" spc="0" normalizeH="0" baseline="0" noProof="0" dirty="0">
                <a:ln>
                  <a:noFill/>
                </a:ln>
                <a:solidFill>
                  <a:srgbClr val="000000"/>
                </a:solidFill>
                <a:effectLst/>
                <a:uLnTx/>
                <a:uFillTx/>
                <a:latin typeface="Arial"/>
                <a:ea typeface="+mj-ea"/>
                <a:cs typeface="+mj-cs"/>
                <a:sym typeface="Arial"/>
              </a:rPr>
              <a:t>Tablo 1. 2024-2025 Bahar Dönemi Uzaktan Öğretim Yüksek Lisans Programlarına Ait İstatistikler</a:t>
            </a:r>
          </a:p>
        </p:txBody>
      </p:sp>
      <p:graphicFrame>
        <p:nvGraphicFramePr>
          <p:cNvPr id="2" name="Tablo 1">
            <a:extLst>
              <a:ext uri="{FF2B5EF4-FFF2-40B4-BE49-F238E27FC236}">
                <a16:creationId xmlns:a16="http://schemas.microsoft.com/office/drawing/2014/main" id="{ADE52D3A-3A9E-D5C6-E9D3-4D9362A7DAAD}"/>
              </a:ext>
            </a:extLst>
          </p:cNvPr>
          <p:cNvGraphicFramePr>
            <a:graphicFrameLocks noGrp="1"/>
          </p:cNvGraphicFramePr>
          <p:nvPr>
            <p:extLst>
              <p:ext uri="{D42A27DB-BD31-4B8C-83A1-F6EECF244321}">
                <p14:modId xmlns:p14="http://schemas.microsoft.com/office/powerpoint/2010/main" val="2997008505"/>
              </p:ext>
            </p:extLst>
          </p:nvPr>
        </p:nvGraphicFramePr>
        <p:xfrm>
          <a:off x="1302150" y="281746"/>
          <a:ext cx="10186217" cy="5925942"/>
        </p:xfrm>
        <a:graphic>
          <a:graphicData uri="http://schemas.openxmlformats.org/drawingml/2006/table">
            <a:tbl>
              <a:tblPr bandRow="1">
                <a:tableStyleId>{5940675A-B579-460E-94D1-54222C63F5DA}</a:tableStyleId>
              </a:tblPr>
              <a:tblGrid>
                <a:gridCol w="750728">
                  <a:extLst>
                    <a:ext uri="{9D8B030D-6E8A-4147-A177-3AD203B41FA5}">
                      <a16:colId xmlns:a16="http://schemas.microsoft.com/office/drawing/2014/main" val="790034106"/>
                    </a:ext>
                  </a:extLst>
                </a:gridCol>
                <a:gridCol w="1925314">
                  <a:extLst>
                    <a:ext uri="{9D8B030D-6E8A-4147-A177-3AD203B41FA5}">
                      <a16:colId xmlns:a16="http://schemas.microsoft.com/office/drawing/2014/main" val="2229276300"/>
                    </a:ext>
                  </a:extLst>
                </a:gridCol>
                <a:gridCol w="1822500">
                  <a:extLst>
                    <a:ext uri="{9D8B030D-6E8A-4147-A177-3AD203B41FA5}">
                      <a16:colId xmlns:a16="http://schemas.microsoft.com/office/drawing/2014/main" val="4023652925"/>
                    </a:ext>
                  </a:extLst>
                </a:gridCol>
                <a:gridCol w="989329">
                  <a:extLst>
                    <a:ext uri="{9D8B030D-6E8A-4147-A177-3AD203B41FA5}">
                      <a16:colId xmlns:a16="http://schemas.microsoft.com/office/drawing/2014/main" val="4226289046"/>
                    </a:ext>
                  </a:extLst>
                </a:gridCol>
                <a:gridCol w="1249271">
                  <a:extLst>
                    <a:ext uri="{9D8B030D-6E8A-4147-A177-3AD203B41FA5}">
                      <a16:colId xmlns:a16="http://schemas.microsoft.com/office/drawing/2014/main" val="1344255651"/>
                    </a:ext>
                  </a:extLst>
                </a:gridCol>
                <a:gridCol w="1249271">
                  <a:extLst>
                    <a:ext uri="{9D8B030D-6E8A-4147-A177-3AD203B41FA5}">
                      <a16:colId xmlns:a16="http://schemas.microsoft.com/office/drawing/2014/main" val="800948791"/>
                    </a:ext>
                  </a:extLst>
                </a:gridCol>
                <a:gridCol w="1190106">
                  <a:extLst>
                    <a:ext uri="{9D8B030D-6E8A-4147-A177-3AD203B41FA5}">
                      <a16:colId xmlns:a16="http://schemas.microsoft.com/office/drawing/2014/main" val="3614276102"/>
                    </a:ext>
                  </a:extLst>
                </a:gridCol>
                <a:gridCol w="1009698">
                  <a:extLst>
                    <a:ext uri="{9D8B030D-6E8A-4147-A177-3AD203B41FA5}">
                      <a16:colId xmlns:a16="http://schemas.microsoft.com/office/drawing/2014/main" val="2347941676"/>
                    </a:ext>
                  </a:extLst>
                </a:gridCol>
              </a:tblGrid>
              <a:tr h="285416">
                <a:tc rowSpan="2">
                  <a:txBody>
                    <a:bodyPr/>
                    <a:lstStyle/>
                    <a:p>
                      <a:pPr algn="ctr">
                        <a:lnSpc>
                          <a:spcPct val="115000"/>
                        </a:lnSpc>
                        <a:spcAft>
                          <a:spcPts val="1000"/>
                        </a:spcAft>
                        <a:buNone/>
                      </a:pPr>
                      <a:r>
                        <a:rPr lang="tr-TR" sz="1600">
                          <a:effectLst/>
                        </a:rPr>
                        <a:t>Sıra No</a:t>
                      </a:r>
                      <a:endParaRPr lang="tr-TR" sz="1600">
                        <a:effectLst/>
                        <a:latin typeface="Calibri" panose="020F0502020204030204" pitchFamily="34" charset="0"/>
                        <a:ea typeface="Calibri" panose="020F0502020204030204" pitchFamily="34" charset="0"/>
                      </a:endParaRPr>
                    </a:p>
                  </a:txBody>
                  <a:tcPr marL="60910" marR="60910"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Program</a:t>
                      </a:r>
                      <a:endParaRPr lang="tr-TR" sz="1600">
                        <a:effectLst/>
                        <a:latin typeface="Calibri" panose="020F0502020204030204" pitchFamily="34" charset="0"/>
                        <a:ea typeface="Calibri" panose="020F0502020204030204" pitchFamily="34" charset="0"/>
                      </a:endParaRPr>
                    </a:p>
                  </a:txBody>
                  <a:tcPr marL="60910" marR="60910"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Anabilim Dalı</a:t>
                      </a:r>
                      <a:endParaRPr lang="tr-TR" sz="1600">
                        <a:effectLst/>
                        <a:latin typeface="Calibri" panose="020F0502020204030204" pitchFamily="34" charset="0"/>
                        <a:ea typeface="Calibri" panose="020F0502020204030204" pitchFamily="34" charset="0"/>
                      </a:endParaRPr>
                    </a:p>
                  </a:txBody>
                  <a:tcPr marL="60910" marR="60910" marT="0" marB="0" anchor="ctr"/>
                </a:tc>
                <a:tc rowSpan="2">
                  <a:txBody>
                    <a:bodyPr/>
                    <a:lstStyle/>
                    <a:p>
                      <a:pPr>
                        <a:lnSpc>
                          <a:spcPct val="115000"/>
                        </a:lnSpc>
                        <a:spcAft>
                          <a:spcPts val="1000"/>
                        </a:spcAft>
                        <a:buNone/>
                      </a:pPr>
                      <a:r>
                        <a:rPr lang="tr-TR" sz="1600">
                          <a:effectLst/>
                        </a:rPr>
                        <a:t> </a:t>
                      </a:r>
                    </a:p>
                    <a:p>
                      <a:pPr algn="ctr">
                        <a:lnSpc>
                          <a:spcPct val="115000"/>
                        </a:lnSpc>
                        <a:spcAft>
                          <a:spcPts val="1000"/>
                        </a:spcAft>
                        <a:buNone/>
                      </a:pPr>
                      <a:r>
                        <a:rPr lang="tr-TR" sz="1600">
                          <a:effectLst/>
                        </a:rPr>
                        <a:t>Dönem</a:t>
                      </a:r>
                      <a:endParaRPr lang="tr-TR" sz="1600">
                        <a:effectLst/>
                        <a:latin typeface="Calibri" panose="020F0502020204030204" pitchFamily="34" charset="0"/>
                        <a:ea typeface="Calibri" panose="020F0502020204030204" pitchFamily="34" charset="0"/>
                      </a:endParaRPr>
                    </a:p>
                  </a:txBody>
                  <a:tcPr marL="60910" marR="60910" marT="0" marB="0" anchor="ctr"/>
                </a:tc>
                <a:tc gridSpan="4">
                  <a:txBody>
                    <a:bodyPr/>
                    <a:lstStyle/>
                    <a:p>
                      <a:pPr algn="ctr">
                        <a:lnSpc>
                          <a:spcPct val="115000"/>
                        </a:lnSpc>
                        <a:spcAft>
                          <a:spcPts val="1000"/>
                        </a:spcAft>
                        <a:buNone/>
                      </a:pPr>
                      <a:r>
                        <a:rPr lang="tr-TR" sz="1600">
                          <a:effectLst/>
                        </a:rPr>
                        <a:t>2024-2025 Bahar Dönemi</a:t>
                      </a:r>
                      <a:endParaRPr lang="tr-TR" sz="1600">
                        <a:effectLst/>
                        <a:latin typeface="Calibri" panose="020F0502020204030204" pitchFamily="34" charset="0"/>
                        <a:ea typeface="Calibri" panose="020F0502020204030204" pitchFamily="34" charset="0"/>
                      </a:endParaRPr>
                    </a:p>
                  </a:txBody>
                  <a:tcPr marL="60910" marR="6091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3844098"/>
                  </a:ext>
                </a:extLst>
              </a:tr>
              <a:tr h="128690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buNone/>
                      </a:pPr>
                      <a:r>
                        <a:rPr lang="tr-TR" sz="1600">
                          <a:effectLst/>
                        </a:rPr>
                        <a:t>Ders Sayısı</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Haftalık Açılan Canlı Sınıf Sayısı (Saat)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Dönemlik Açılan Canlı Ders Saati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Öğrenci Sayısı</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448133480"/>
                  </a:ext>
                </a:extLst>
              </a:tr>
              <a:tr h="544692">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Finans ve Bankacılık</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Bankacılık ve Finans</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32</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3594443472"/>
                  </a:ext>
                </a:extLst>
              </a:tr>
              <a:tr h="544692">
                <a:tc>
                  <a:txBody>
                    <a:bodyPr/>
                    <a:lstStyle/>
                    <a:p>
                      <a:pPr algn="ctr">
                        <a:lnSpc>
                          <a:spcPct val="115000"/>
                        </a:lnSpc>
                        <a:spcAft>
                          <a:spcPts val="1000"/>
                        </a:spcAft>
                        <a:buNone/>
                      </a:pPr>
                      <a:r>
                        <a:rPr lang="tr-TR" sz="1600">
                          <a:effectLst/>
                        </a:rPr>
                        <a:t>8</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dirty="0">
                          <a:effectLst/>
                        </a:rPr>
                        <a:t>Maliye</a:t>
                      </a:r>
                      <a:endParaRPr lang="tr-TR" sz="1600" dirty="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Maliye</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25</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263237366"/>
                  </a:ext>
                </a:extLst>
              </a:tr>
              <a:tr h="544692">
                <a:tc>
                  <a:txBody>
                    <a:bodyPr/>
                    <a:lstStyle/>
                    <a:p>
                      <a:pPr algn="ctr">
                        <a:lnSpc>
                          <a:spcPct val="115000"/>
                        </a:lnSpc>
                        <a:spcAft>
                          <a:spcPts val="1000"/>
                        </a:spcAft>
                        <a:buNone/>
                      </a:pPr>
                      <a:r>
                        <a:rPr lang="tr-TR" sz="1600">
                          <a:effectLst/>
                        </a:rPr>
                        <a:t>9</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İktisat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İktisat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26</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20221978"/>
                  </a:ext>
                </a:extLst>
              </a:tr>
              <a:tr h="544692">
                <a:tc>
                  <a:txBody>
                    <a:bodyPr/>
                    <a:lstStyle/>
                    <a:p>
                      <a:pPr algn="ctr">
                        <a:lnSpc>
                          <a:spcPct val="115000"/>
                        </a:lnSpc>
                        <a:spcAft>
                          <a:spcPts val="1000"/>
                        </a:spcAft>
                        <a:buNone/>
                      </a:pPr>
                      <a:r>
                        <a:rPr lang="tr-TR" sz="1600">
                          <a:effectLst/>
                        </a:rPr>
                        <a:t>10</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Kent ve Siyaset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Kamu Yönetimi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105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47</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1393409145"/>
                  </a:ext>
                </a:extLst>
              </a:tr>
              <a:tr h="544692">
                <a:tc>
                  <a:txBody>
                    <a:bodyPr/>
                    <a:lstStyle/>
                    <a:p>
                      <a:pPr algn="ctr">
                        <a:lnSpc>
                          <a:spcPct val="115000"/>
                        </a:lnSpc>
                        <a:spcAft>
                          <a:spcPts val="1000"/>
                        </a:spcAft>
                        <a:buNone/>
                      </a:pPr>
                      <a:r>
                        <a:rPr lang="tr-TR" sz="1600">
                          <a:effectLst/>
                        </a:rPr>
                        <a:t>11</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Uluslararası Ticaret ve Lojistik</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Uluslararası Ticaret ve Lojistik</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90</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50</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1299465356"/>
                  </a:ext>
                </a:extLst>
              </a:tr>
              <a:tr h="544692">
                <a:tc>
                  <a:txBody>
                    <a:bodyPr/>
                    <a:lstStyle/>
                    <a:p>
                      <a:pPr algn="ctr">
                        <a:lnSpc>
                          <a:spcPct val="115000"/>
                        </a:lnSpc>
                        <a:spcAft>
                          <a:spcPts val="1000"/>
                        </a:spcAft>
                        <a:buNone/>
                      </a:pPr>
                      <a:r>
                        <a:rPr lang="tr-TR" sz="1600">
                          <a:effectLst/>
                        </a:rPr>
                        <a:t>12</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İş Sağlığı ve Güvenliği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İş Sağlığı ve Güvenliği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90</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49</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1509929760"/>
                  </a:ext>
                </a:extLst>
              </a:tr>
              <a:tr h="730245">
                <a:tc>
                  <a:txBody>
                    <a:bodyPr/>
                    <a:lstStyle/>
                    <a:p>
                      <a:pPr algn="ctr">
                        <a:lnSpc>
                          <a:spcPct val="115000"/>
                        </a:lnSpc>
                        <a:spcAft>
                          <a:spcPts val="1000"/>
                        </a:spcAft>
                        <a:buNone/>
                      </a:pPr>
                      <a:r>
                        <a:rPr lang="tr-TR" sz="1600">
                          <a:effectLst/>
                        </a:rPr>
                        <a:t>13</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Turist Rehberliği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Seyahat İşletmeciliği ve Turist Rehberliği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90</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36</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1492819341"/>
                  </a:ext>
                </a:extLst>
              </a:tr>
              <a:tr h="237050">
                <a:tc gridSpan="4">
                  <a:txBody>
                    <a:bodyPr/>
                    <a:lstStyle/>
                    <a:p>
                      <a:pPr algn="ctr">
                        <a:lnSpc>
                          <a:spcPct val="115000"/>
                        </a:lnSpc>
                        <a:spcAft>
                          <a:spcPts val="1000"/>
                        </a:spcAft>
                        <a:buNone/>
                      </a:pPr>
                      <a:r>
                        <a:rPr lang="tr-TR" sz="1600" b="1" dirty="0">
                          <a:effectLst/>
                        </a:rPr>
                        <a:t>TOPLAM</a:t>
                      </a:r>
                      <a:endParaRPr lang="tr-TR" sz="1600" b="1" dirty="0">
                        <a:effectLst/>
                        <a:latin typeface="Calibri" panose="020F0502020204030204" pitchFamily="34" charset="0"/>
                        <a:ea typeface="Calibri" panose="020F0502020204030204" pitchFamily="34" charset="0"/>
                      </a:endParaRPr>
                    </a:p>
                  </a:txBody>
                  <a:tcPr marL="60910" marR="6091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buNone/>
                      </a:pPr>
                      <a:r>
                        <a:rPr lang="tr-TR" sz="1600" b="1" dirty="0">
                          <a:effectLst/>
                        </a:rPr>
                        <a:t>79</a:t>
                      </a:r>
                      <a:endParaRPr lang="tr-TR" sz="1600" b="1" dirty="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b="1" dirty="0">
                          <a:effectLst/>
                        </a:rPr>
                        <a:t>79</a:t>
                      </a:r>
                      <a:endParaRPr lang="tr-TR" sz="1600" b="1" dirty="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b="1" dirty="0">
                          <a:effectLst/>
                        </a:rPr>
                        <a:t>1185</a:t>
                      </a:r>
                      <a:endParaRPr lang="tr-TR" sz="1600" b="1" dirty="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b="1" dirty="0">
                          <a:effectLst/>
                        </a:rPr>
                        <a:t>538</a:t>
                      </a:r>
                      <a:endParaRPr lang="tr-TR" sz="1600" b="1" dirty="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889781096"/>
                  </a:ext>
                </a:extLst>
              </a:tr>
            </a:tbl>
          </a:graphicData>
        </a:graphic>
      </p:graphicFrame>
    </p:spTree>
    <p:extLst>
      <p:ext uri="{BB962C8B-B14F-4D97-AF65-F5344CB8AC3E}">
        <p14:creationId xmlns:p14="http://schemas.microsoft.com/office/powerpoint/2010/main" val="348642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2" name="Başlık 1">
            <a:extLst>
              <a:ext uri="{FF2B5EF4-FFF2-40B4-BE49-F238E27FC236}">
                <a16:creationId xmlns:a16="http://schemas.microsoft.com/office/drawing/2014/main" id="{43B2A54C-CAEA-FCFF-C2E7-3EDD464D3A70}"/>
              </a:ext>
            </a:extLst>
          </p:cNvPr>
          <p:cNvSpPr txBox="1">
            <a:spLocks/>
          </p:cNvSpPr>
          <p:nvPr/>
        </p:nvSpPr>
        <p:spPr>
          <a:xfrm>
            <a:off x="334916" y="6353719"/>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2025-2026 Güz Dönemi Uzaktan Öğretim Yüksek Lisans Programlarına Ait İstatistikler</a:t>
            </a:r>
          </a:p>
        </p:txBody>
      </p:sp>
      <p:graphicFrame>
        <p:nvGraphicFramePr>
          <p:cNvPr id="3" name="Tablo 2">
            <a:extLst>
              <a:ext uri="{FF2B5EF4-FFF2-40B4-BE49-F238E27FC236}">
                <a16:creationId xmlns:a16="http://schemas.microsoft.com/office/drawing/2014/main" id="{278EE2E4-8FAB-A5A5-09B0-ECEA6DB06F7E}"/>
              </a:ext>
            </a:extLst>
          </p:cNvPr>
          <p:cNvGraphicFramePr>
            <a:graphicFrameLocks noGrp="1"/>
          </p:cNvGraphicFramePr>
          <p:nvPr>
            <p:extLst>
              <p:ext uri="{D42A27DB-BD31-4B8C-83A1-F6EECF244321}">
                <p14:modId xmlns:p14="http://schemas.microsoft.com/office/powerpoint/2010/main" val="248749729"/>
              </p:ext>
            </p:extLst>
          </p:nvPr>
        </p:nvGraphicFramePr>
        <p:xfrm>
          <a:off x="1418106" y="271783"/>
          <a:ext cx="10070258" cy="5835501"/>
        </p:xfrm>
        <a:graphic>
          <a:graphicData uri="http://schemas.openxmlformats.org/drawingml/2006/table">
            <a:tbl>
              <a:tblPr bandRow="1">
                <a:tableStyleId>{5940675A-B579-460E-94D1-54222C63F5DA}</a:tableStyleId>
              </a:tblPr>
              <a:tblGrid>
                <a:gridCol w="754465">
                  <a:extLst>
                    <a:ext uri="{9D8B030D-6E8A-4147-A177-3AD203B41FA5}">
                      <a16:colId xmlns:a16="http://schemas.microsoft.com/office/drawing/2014/main" val="1178896115"/>
                    </a:ext>
                  </a:extLst>
                </a:gridCol>
                <a:gridCol w="1934902">
                  <a:extLst>
                    <a:ext uri="{9D8B030D-6E8A-4147-A177-3AD203B41FA5}">
                      <a16:colId xmlns:a16="http://schemas.microsoft.com/office/drawing/2014/main" val="1739988915"/>
                    </a:ext>
                  </a:extLst>
                </a:gridCol>
                <a:gridCol w="1831576">
                  <a:extLst>
                    <a:ext uri="{9D8B030D-6E8A-4147-A177-3AD203B41FA5}">
                      <a16:colId xmlns:a16="http://schemas.microsoft.com/office/drawing/2014/main" val="2174741797"/>
                    </a:ext>
                  </a:extLst>
                </a:gridCol>
                <a:gridCol w="994257">
                  <a:extLst>
                    <a:ext uri="{9D8B030D-6E8A-4147-A177-3AD203B41FA5}">
                      <a16:colId xmlns:a16="http://schemas.microsoft.com/office/drawing/2014/main" val="22165884"/>
                    </a:ext>
                  </a:extLst>
                </a:gridCol>
                <a:gridCol w="1255492">
                  <a:extLst>
                    <a:ext uri="{9D8B030D-6E8A-4147-A177-3AD203B41FA5}">
                      <a16:colId xmlns:a16="http://schemas.microsoft.com/office/drawing/2014/main" val="2257498038"/>
                    </a:ext>
                  </a:extLst>
                </a:gridCol>
                <a:gridCol w="1255492">
                  <a:extLst>
                    <a:ext uri="{9D8B030D-6E8A-4147-A177-3AD203B41FA5}">
                      <a16:colId xmlns:a16="http://schemas.microsoft.com/office/drawing/2014/main" val="3150242158"/>
                    </a:ext>
                  </a:extLst>
                </a:gridCol>
                <a:gridCol w="1196031">
                  <a:extLst>
                    <a:ext uri="{9D8B030D-6E8A-4147-A177-3AD203B41FA5}">
                      <a16:colId xmlns:a16="http://schemas.microsoft.com/office/drawing/2014/main" val="2598996933"/>
                    </a:ext>
                  </a:extLst>
                </a:gridCol>
                <a:gridCol w="848043">
                  <a:extLst>
                    <a:ext uri="{9D8B030D-6E8A-4147-A177-3AD203B41FA5}">
                      <a16:colId xmlns:a16="http://schemas.microsoft.com/office/drawing/2014/main" val="359750088"/>
                    </a:ext>
                  </a:extLst>
                </a:gridCol>
              </a:tblGrid>
              <a:tr h="270672">
                <a:tc rowSpan="2">
                  <a:txBody>
                    <a:bodyPr/>
                    <a:lstStyle/>
                    <a:p>
                      <a:pPr algn="ctr">
                        <a:lnSpc>
                          <a:spcPct val="115000"/>
                        </a:lnSpc>
                        <a:spcAft>
                          <a:spcPts val="1000"/>
                        </a:spcAft>
                        <a:buNone/>
                      </a:pPr>
                      <a:r>
                        <a:rPr lang="tr-TR" sz="1600">
                          <a:effectLst/>
                        </a:rPr>
                        <a:t>Sıra No</a:t>
                      </a:r>
                      <a:endParaRPr lang="tr-TR" sz="1600">
                        <a:effectLst/>
                        <a:latin typeface="Calibri" panose="020F0502020204030204" pitchFamily="34" charset="0"/>
                        <a:ea typeface="Calibri" panose="020F0502020204030204" pitchFamily="34" charset="0"/>
                      </a:endParaRPr>
                    </a:p>
                  </a:txBody>
                  <a:tcPr marL="54960" marR="54960"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Program</a:t>
                      </a:r>
                      <a:endParaRPr lang="tr-TR" sz="1600">
                        <a:effectLst/>
                        <a:latin typeface="Calibri" panose="020F0502020204030204" pitchFamily="34" charset="0"/>
                        <a:ea typeface="Calibri" panose="020F0502020204030204" pitchFamily="34" charset="0"/>
                      </a:endParaRPr>
                    </a:p>
                  </a:txBody>
                  <a:tcPr marL="54960" marR="54960"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Anabilim Dalı</a:t>
                      </a:r>
                      <a:endParaRPr lang="tr-TR" sz="1600">
                        <a:effectLst/>
                        <a:latin typeface="Calibri" panose="020F0502020204030204" pitchFamily="34" charset="0"/>
                        <a:ea typeface="Calibri" panose="020F0502020204030204" pitchFamily="34" charset="0"/>
                      </a:endParaRPr>
                    </a:p>
                  </a:txBody>
                  <a:tcPr marL="54960" marR="54960" marT="0" marB="0" anchor="ctr"/>
                </a:tc>
                <a:tc rowSpan="2">
                  <a:txBody>
                    <a:bodyPr/>
                    <a:lstStyle/>
                    <a:p>
                      <a:pPr>
                        <a:lnSpc>
                          <a:spcPct val="115000"/>
                        </a:lnSpc>
                        <a:spcAft>
                          <a:spcPts val="1000"/>
                        </a:spcAft>
                        <a:buNone/>
                      </a:pPr>
                      <a:r>
                        <a:rPr lang="tr-TR" sz="1600">
                          <a:effectLst/>
                        </a:rPr>
                        <a:t> </a:t>
                      </a:r>
                    </a:p>
                    <a:p>
                      <a:pPr algn="ctr">
                        <a:lnSpc>
                          <a:spcPct val="115000"/>
                        </a:lnSpc>
                        <a:spcAft>
                          <a:spcPts val="1000"/>
                        </a:spcAft>
                        <a:buNone/>
                      </a:pPr>
                      <a:r>
                        <a:rPr lang="tr-TR" sz="1600">
                          <a:effectLst/>
                        </a:rPr>
                        <a:t>Dönem</a:t>
                      </a:r>
                      <a:endParaRPr lang="tr-TR" sz="1600">
                        <a:effectLst/>
                        <a:latin typeface="Calibri" panose="020F0502020204030204" pitchFamily="34" charset="0"/>
                        <a:ea typeface="Calibri" panose="020F0502020204030204" pitchFamily="34" charset="0"/>
                      </a:endParaRPr>
                    </a:p>
                  </a:txBody>
                  <a:tcPr marL="54960" marR="54960" marT="0" marB="0" anchor="ctr"/>
                </a:tc>
                <a:tc gridSpan="4">
                  <a:txBody>
                    <a:bodyPr/>
                    <a:lstStyle/>
                    <a:p>
                      <a:pPr algn="ctr">
                        <a:lnSpc>
                          <a:spcPct val="115000"/>
                        </a:lnSpc>
                        <a:spcAft>
                          <a:spcPts val="1000"/>
                        </a:spcAft>
                        <a:buNone/>
                      </a:pPr>
                      <a:r>
                        <a:rPr lang="tr-TR" sz="1600">
                          <a:effectLst/>
                        </a:rPr>
                        <a:t>2025-2026 Güz Dönemi</a:t>
                      </a:r>
                      <a:endParaRPr lang="tr-TR" sz="1600">
                        <a:effectLst/>
                        <a:latin typeface="Calibri" panose="020F0502020204030204" pitchFamily="34" charset="0"/>
                        <a:ea typeface="Calibri" panose="020F0502020204030204" pitchFamily="34" charset="0"/>
                      </a:endParaRPr>
                    </a:p>
                  </a:txBody>
                  <a:tcPr marL="54960" marR="5496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51399297"/>
                  </a:ext>
                </a:extLst>
              </a:tr>
              <a:tr h="121729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buNone/>
                      </a:pPr>
                      <a:r>
                        <a:rPr lang="tr-TR" sz="1600">
                          <a:effectLst/>
                        </a:rPr>
                        <a:t>Ders Sayısı</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Haftalık Açılan Canlı Sınıf Sayısı (Saat)</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Dönemlik Açılan Canlı Ders Saati</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Öğrenci Sayısı</a:t>
                      </a:r>
                      <a:endParaRPr lang="tr-TR" sz="1600">
                        <a:effectLst/>
                        <a:latin typeface="Calibri" panose="020F0502020204030204" pitchFamily="34" charset="0"/>
                        <a:ea typeface="Calibri" panose="020F0502020204030204" pitchFamily="34" charset="0"/>
                      </a:endParaRPr>
                    </a:p>
                  </a:txBody>
                  <a:tcPr marL="54960" marR="54960" marT="0" marB="0" anchor="ctr"/>
                </a:tc>
                <a:extLst>
                  <a:ext uri="{0D108BD9-81ED-4DB2-BD59-A6C34878D82A}">
                    <a16:rowId xmlns:a16="http://schemas.microsoft.com/office/drawing/2014/main" val="1613825348"/>
                  </a:ext>
                </a:extLst>
              </a:tr>
              <a:tr h="866268">
                <a:tc>
                  <a:txBody>
                    <a:bodyPr/>
                    <a:lstStyle/>
                    <a:p>
                      <a:pPr algn="ctr">
                        <a:lnSpc>
                          <a:spcPct val="115000"/>
                        </a:lnSpc>
                        <a:spcAft>
                          <a:spcPts val="1000"/>
                        </a:spcAft>
                        <a:buNone/>
                      </a:pPr>
                      <a:r>
                        <a:rPr lang="tr-TR" sz="1600">
                          <a:effectLst/>
                        </a:rPr>
                        <a:t>1</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Çalışma İlişkileri ve İnsan Kaynakları Yönetimi</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Çalışma Ekonomisi ve Endüstri İlişkileri</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8</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8</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112</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46</a:t>
                      </a:r>
                      <a:endParaRPr lang="tr-TR" sz="1600">
                        <a:effectLst/>
                        <a:latin typeface="Calibri" panose="020F0502020204030204" pitchFamily="34" charset="0"/>
                        <a:ea typeface="Calibri" panose="020F0502020204030204" pitchFamily="34" charset="0"/>
                      </a:endParaRPr>
                    </a:p>
                  </a:txBody>
                  <a:tcPr marL="54960" marR="54960" marT="0" marB="0" anchor="ctr"/>
                </a:tc>
                <a:extLst>
                  <a:ext uri="{0D108BD9-81ED-4DB2-BD59-A6C34878D82A}">
                    <a16:rowId xmlns:a16="http://schemas.microsoft.com/office/drawing/2014/main" val="2413998999"/>
                  </a:ext>
                </a:extLst>
              </a:tr>
              <a:tr h="515239">
                <a:tc>
                  <a:txBody>
                    <a:bodyPr/>
                    <a:lstStyle/>
                    <a:p>
                      <a:pPr algn="ctr">
                        <a:lnSpc>
                          <a:spcPct val="115000"/>
                        </a:lnSpc>
                        <a:spcAft>
                          <a:spcPts val="1000"/>
                        </a:spcAft>
                        <a:buNone/>
                      </a:pPr>
                      <a:r>
                        <a:rPr lang="tr-TR" sz="1600">
                          <a:effectLst/>
                        </a:rPr>
                        <a:t>2</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Girişimcilik ve Yenilik Yönetimi</a:t>
                      </a:r>
                      <a:endParaRPr lang="tr-TR" sz="1600">
                        <a:effectLst/>
                        <a:latin typeface="Calibri" panose="020F0502020204030204" pitchFamily="34" charset="0"/>
                        <a:ea typeface="Calibri" panose="020F0502020204030204" pitchFamily="34" charset="0"/>
                      </a:endParaRPr>
                    </a:p>
                  </a:txBody>
                  <a:tcPr marL="54960" marR="54960" marT="0" marB="0" anchor="ctr"/>
                </a:tc>
                <a:tc rowSpan="2">
                  <a:txBody>
                    <a:bodyPr/>
                    <a:lstStyle/>
                    <a:p>
                      <a:pPr>
                        <a:lnSpc>
                          <a:spcPct val="115000"/>
                        </a:lnSpc>
                        <a:spcAft>
                          <a:spcPts val="1000"/>
                        </a:spcAft>
                        <a:buNone/>
                      </a:pPr>
                      <a:r>
                        <a:rPr lang="tr-TR" sz="1600">
                          <a:effectLst/>
                        </a:rPr>
                        <a:t>Yönetim Bilimleri</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84</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extLst>
                  <a:ext uri="{0D108BD9-81ED-4DB2-BD59-A6C34878D82A}">
                    <a16:rowId xmlns:a16="http://schemas.microsoft.com/office/drawing/2014/main" val="964523461"/>
                  </a:ext>
                </a:extLst>
              </a:tr>
              <a:tr h="515239">
                <a:tc>
                  <a:txBody>
                    <a:bodyPr/>
                    <a:lstStyle/>
                    <a:p>
                      <a:pPr algn="ctr">
                        <a:lnSpc>
                          <a:spcPct val="115000"/>
                        </a:lnSpc>
                        <a:spcAft>
                          <a:spcPts val="1000"/>
                        </a:spcAft>
                        <a:buNone/>
                      </a:pPr>
                      <a:r>
                        <a:rPr lang="tr-TR" sz="1600">
                          <a:effectLst/>
                        </a:rPr>
                        <a:t>3</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İşletme Yöneticiliği</a:t>
                      </a:r>
                      <a:endParaRPr lang="tr-TR" sz="1600">
                        <a:effectLst/>
                        <a:latin typeface="Calibri" panose="020F0502020204030204" pitchFamily="34" charset="0"/>
                        <a:ea typeface="Calibri" panose="020F0502020204030204" pitchFamily="34" charset="0"/>
                      </a:endParaRPr>
                    </a:p>
                  </a:txBody>
                  <a:tcPr marL="54960" marR="54960" marT="0" marB="0" anchor="ctr"/>
                </a:tc>
                <a:tc vMerge="1">
                  <a:txBody>
                    <a:bodyPr/>
                    <a:lstStyle/>
                    <a:p>
                      <a:endParaRPr lang="tr-TR"/>
                    </a:p>
                  </a:txBody>
                  <a:tcP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84</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19</a:t>
                      </a:r>
                      <a:endParaRPr lang="tr-TR" sz="1600">
                        <a:effectLst/>
                        <a:latin typeface="Calibri" panose="020F0502020204030204" pitchFamily="34" charset="0"/>
                        <a:ea typeface="Calibri" panose="020F0502020204030204" pitchFamily="34" charset="0"/>
                      </a:endParaRPr>
                    </a:p>
                  </a:txBody>
                  <a:tcPr marL="54960" marR="54960" marT="0" marB="0" anchor="ctr"/>
                </a:tc>
                <a:extLst>
                  <a:ext uri="{0D108BD9-81ED-4DB2-BD59-A6C34878D82A}">
                    <a16:rowId xmlns:a16="http://schemas.microsoft.com/office/drawing/2014/main" val="1176503550"/>
                  </a:ext>
                </a:extLst>
              </a:tr>
              <a:tr h="1041783">
                <a:tc>
                  <a:txBody>
                    <a:bodyPr/>
                    <a:lstStyle/>
                    <a:p>
                      <a:pPr algn="ctr">
                        <a:lnSpc>
                          <a:spcPct val="115000"/>
                        </a:lnSpc>
                        <a:spcAft>
                          <a:spcPts val="1000"/>
                        </a:spcAft>
                        <a:buNone/>
                      </a:pPr>
                      <a:r>
                        <a:rPr lang="tr-TR" sz="1600">
                          <a:effectLst/>
                        </a:rPr>
                        <a:t>4</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Eğitim Yönetimi, Teftişi, Planlaması ve Ekonomisi</a:t>
                      </a:r>
                      <a:endParaRPr lang="tr-TR" sz="1600">
                        <a:effectLst/>
                        <a:latin typeface="Calibri" panose="020F0502020204030204" pitchFamily="34" charset="0"/>
                        <a:ea typeface="Calibri" panose="020F0502020204030204" pitchFamily="34" charset="0"/>
                      </a:endParaRPr>
                    </a:p>
                  </a:txBody>
                  <a:tcPr marL="54960" marR="54960" marT="0" marB="0" anchor="ctr"/>
                </a:tc>
                <a:tc rowSpan="2">
                  <a:txBody>
                    <a:bodyPr/>
                    <a:lstStyle/>
                    <a:p>
                      <a:pPr>
                        <a:lnSpc>
                          <a:spcPct val="115000"/>
                        </a:lnSpc>
                        <a:spcAft>
                          <a:spcPts val="1000"/>
                        </a:spcAft>
                        <a:buNone/>
                      </a:pPr>
                      <a:r>
                        <a:rPr lang="tr-TR" sz="1600">
                          <a:effectLst/>
                        </a:rPr>
                        <a:t>Eğitim Bilimleri</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84</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41</a:t>
                      </a:r>
                      <a:endParaRPr lang="tr-TR" sz="1600">
                        <a:effectLst/>
                        <a:latin typeface="Calibri" panose="020F0502020204030204" pitchFamily="34" charset="0"/>
                        <a:ea typeface="Calibri" panose="020F0502020204030204" pitchFamily="34" charset="0"/>
                      </a:endParaRPr>
                    </a:p>
                  </a:txBody>
                  <a:tcPr marL="54960" marR="54960" marT="0" marB="0" anchor="ctr"/>
                </a:tc>
                <a:extLst>
                  <a:ext uri="{0D108BD9-81ED-4DB2-BD59-A6C34878D82A}">
                    <a16:rowId xmlns:a16="http://schemas.microsoft.com/office/drawing/2014/main" val="4094741022"/>
                  </a:ext>
                </a:extLst>
              </a:tr>
              <a:tr h="866268">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Eğitimin Felsefi, Sosyal ve Tarihi Temelleri</a:t>
                      </a:r>
                      <a:endParaRPr lang="tr-TR" sz="1600">
                        <a:effectLst/>
                        <a:latin typeface="Calibri" panose="020F0502020204030204" pitchFamily="34" charset="0"/>
                        <a:ea typeface="Calibri" panose="020F0502020204030204" pitchFamily="34" charset="0"/>
                      </a:endParaRPr>
                    </a:p>
                  </a:txBody>
                  <a:tcPr marL="54960" marR="54960" marT="0" marB="0" anchor="ctr"/>
                </a:tc>
                <a:tc vMerge="1">
                  <a:txBody>
                    <a:bodyPr/>
                    <a:lstStyle/>
                    <a:p>
                      <a:endParaRPr lang="tr-TR"/>
                    </a:p>
                  </a:txBody>
                  <a:tcP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98</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14</a:t>
                      </a:r>
                      <a:endParaRPr lang="tr-TR" sz="1600">
                        <a:effectLst/>
                        <a:latin typeface="Calibri" panose="020F0502020204030204" pitchFamily="34" charset="0"/>
                        <a:ea typeface="Calibri" panose="020F0502020204030204" pitchFamily="34" charset="0"/>
                      </a:endParaRPr>
                    </a:p>
                  </a:txBody>
                  <a:tcPr marL="54960" marR="54960" marT="0" marB="0" anchor="ctr"/>
                </a:tc>
                <a:extLst>
                  <a:ext uri="{0D108BD9-81ED-4DB2-BD59-A6C34878D82A}">
                    <a16:rowId xmlns:a16="http://schemas.microsoft.com/office/drawing/2014/main" val="3530431251"/>
                  </a:ext>
                </a:extLst>
              </a:tr>
              <a:tr h="515239">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Sınıf Eğitimi</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nSpc>
                          <a:spcPct val="115000"/>
                        </a:lnSpc>
                        <a:spcAft>
                          <a:spcPts val="1000"/>
                        </a:spcAft>
                        <a:buNone/>
                      </a:pPr>
                      <a:r>
                        <a:rPr lang="tr-TR" sz="1600">
                          <a:effectLst/>
                        </a:rPr>
                        <a:t>Temel Eğitim</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9</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9</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a:effectLst/>
                        </a:rPr>
                        <a:t>126</a:t>
                      </a:r>
                      <a:endParaRPr lang="tr-TR" sz="1600">
                        <a:effectLst/>
                        <a:latin typeface="Calibri" panose="020F0502020204030204" pitchFamily="34" charset="0"/>
                        <a:ea typeface="Calibri" panose="020F0502020204030204" pitchFamily="34" charset="0"/>
                      </a:endParaRPr>
                    </a:p>
                  </a:txBody>
                  <a:tcPr marL="54960" marR="54960" marT="0" marB="0" anchor="ctr"/>
                </a:tc>
                <a:tc>
                  <a:txBody>
                    <a:bodyPr/>
                    <a:lstStyle/>
                    <a:p>
                      <a:pPr algn="ctr">
                        <a:lnSpc>
                          <a:spcPct val="115000"/>
                        </a:lnSpc>
                        <a:spcAft>
                          <a:spcPts val="1000"/>
                        </a:spcAft>
                        <a:buNone/>
                      </a:pPr>
                      <a:r>
                        <a:rPr lang="tr-TR" sz="1600" dirty="0">
                          <a:effectLst/>
                        </a:rPr>
                        <a:t>15</a:t>
                      </a:r>
                      <a:endParaRPr lang="tr-TR" sz="1600" dirty="0">
                        <a:effectLst/>
                        <a:latin typeface="Calibri" panose="020F0502020204030204" pitchFamily="34" charset="0"/>
                        <a:ea typeface="Calibri" panose="020F0502020204030204" pitchFamily="34" charset="0"/>
                      </a:endParaRPr>
                    </a:p>
                  </a:txBody>
                  <a:tcPr marL="54960" marR="54960" marT="0" marB="0" anchor="ctr"/>
                </a:tc>
                <a:extLst>
                  <a:ext uri="{0D108BD9-81ED-4DB2-BD59-A6C34878D82A}">
                    <a16:rowId xmlns:a16="http://schemas.microsoft.com/office/drawing/2014/main" val="2869513582"/>
                  </a:ext>
                </a:extLst>
              </a:tr>
            </a:tbl>
          </a:graphicData>
        </a:graphic>
      </p:graphicFrame>
    </p:spTree>
    <p:extLst>
      <p:ext uri="{BB962C8B-B14F-4D97-AF65-F5344CB8AC3E}">
        <p14:creationId xmlns:p14="http://schemas.microsoft.com/office/powerpoint/2010/main" val="276584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1524000" y="2099733"/>
            <a:ext cx="9144000" cy="112888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Poppins"/>
              <a:buNone/>
            </a:pPr>
            <a:r>
              <a:rPr lang="tr-TR" dirty="0">
                <a:solidFill>
                  <a:schemeClr val="lt1"/>
                </a:solidFill>
                <a:latin typeface="Poppins"/>
                <a:ea typeface="Poppins"/>
                <a:cs typeface="Poppins"/>
                <a:sym typeface="Poppins"/>
              </a:rPr>
              <a:t>UZAKTAN EĞİTİM ARAŞTIRMA ve UYGULAMA MERKEZİ</a:t>
            </a:r>
            <a:endParaRPr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3429000"/>
            <a:ext cx="9144000" cy="982226"/>
          </a:xfrm>
          <a:prstGeom prst="rect">
            <a:avLst/>
          </a:prstGeom>
          <a:noFill/>
          <a:ln>
            <a:noFill/>
          </a:ln>
        </p:spPr>
        <p:txBody>
          <a:bodyPr spcFirstLastPara="1" wrap="square" lIns="91425" tIns="45700" rIns="91425" bIns="45700" anchor="t" anchorCtr="0">
            <a:normAutofit/>
          </a:bodyPr>
          <a:lstStyle/>
          <a:p>
            <a:pPr marL="0" lvl="0" indent="0">
              <a:spcBef>
                <a:spcPts val="0"/>
              </a:spcBef>
              <a:buClr>
                <a:schemeClr val="lt1"/>
              </a:buClr>
            </a:pPr>
            <a:r>
              <a:rPr lang="tr-TR" dirty="0">
                <a:solidFill>
                  <a:schemeClr val="lt1"/>
                </a:solidFill>
                <a:latin typeface="Poppins"/>
                <a:ea typeface="Poppins"/>
                <a:cs typeface="Poppins"/>
                <a:sym typeface="Poppins"/>
              </a:rPr>
              <a:t>2025 YILI FAALİYET RAPORU SUNUMU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A30D0CE3-92ED-489B-E559-D048DD1C8F83}"/>
              </a:ext>
            </a:extLst>
          </p:cNvPr>
          <p:cNvSpPr txBox="1">
            <a:spLocks/>
          </p:cNvSpPr>
          <p:nvPr/>
        </p:nvSpPr>
        <p:spPr>
          <a:xfrm>
            <a:off x="334916" y="6353719"/>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2025-2026 Güz Dönemi Uzaktan Öğretim Yüksek Lisans Programlarına Ait İstatistikler</a:t>
            </a:r>
          </a:p>
        </p:txBody>
      </p:sp>
      <p:graphicFrame>
        <p:nvGraphicFramePr>
          <p:cNvPr id="3" name="Tablo 2">
            <a:extLst>
              <a:ext uri="{FF2B5EF4-FFF2-40B4-BE49-F238E27FC236}">
                <a16:creationId xmlns:a16="http://schemas.microsoft.com/office/drawing/2014/main" id="{807BE9E3-7A08-79ED-5DC5-C46379C9761D}"/>
              </a:ext>
            </a:extLst>
          </p:cNvPr>
          <p:cNvGraphicFramePr>
            <a:graphicFrameLocks noGrp="1"/>
          </p:cNvGraphicFramePr>
          <p:nvPr>
            <p:extLst>
              <p:ext uri="{D42A27DB-BD31-4B8C-83A1-F6EECF244321}">
                <p14:modId xmlns:p14="http://schemas.microsoft.com/office/powerpoint/2010/main" val="2277402071"/>
              </p:ext>
            </p:extLst>
          </p:nvPr>
        </p:nvGraphicFramePr>
        <p:xfrm>
          <a:off x="1290537" y="784016"/>
          <a:ext cx="9983821" cy="5084055"/>
        </p:xfrm>
        <a:graphic>
          <a:graphicData uri="http://schemas.openxmlformats.org/drawingml/2006/table">
            <a:tbl>
              <a:tblPr bandRow="1">
                <a:tableStyleId>{5940675A-B579-460E-94D1-54222C63F5DA}</a:tableStyleId>
              </a:tblPr>
              <a:tblGrid>
                <a:gridCol w="747989">
                  <a:extLst>
                    <a:ext uri="{9D8B030D-6E8A-4147-A177-3AD203B41FA5}">
                      <a16:colId xmlns:a16="http://schemas.microsoft.com/office/drawing/2014/main" val="4085915098"/>
                    </a:ext>
                  </a:extLst>
                </a:gridCol>
                <a:gridCol w="1918294">
                  <a:extLst>
                    <a:ext uri="{9D8B030D-6E8A-4147-A177-3AD203B41FA5}">
                      <a16:colId xmlns:a16="http://schemas.microsoft.com/office/drawing/2014/main" val="2844505595"/>
                    </a:ext>
                  </a:extLst>
                </a:gridCol>
                <a:gridCol w="1815855">
                  <a:extLst>
                    <a:ext uri="{9D8B030D-6E8A-4147-A177-3AD203B41FA5}">
                      <a16:colId xmlns:a16="http://schemas.microsoft.com/office/drawing/2014/main" val="1828532384"/>
                    </a:ext>
                  </a:extLst>
                </a:gridCol>
                <a:gridCol w="985722">
                  <a:extLst>
                    <a:ext uri="{9D8B030D-6E8A-4147-A177-3AD203B41FA5}">
                      <a16:colId xmlns:a16="http://schemas.microsoft.com/office/drawing/2014/main" val="946443411"/>
                    </a:ext>
                  </a:extLst>
                </a:gridCol>
                <a:gridCol w="1244717">
                  <a:extLst>
                    <a:ext uri="{9D8B030D-6E8A-4147-A177-3AD203B41FA5}">
                      <a16:colId xmlns:a16="http://schemas.microsoft.com/office/drawing/2014/main" val="2437210981"/>
                    </a:ext>
                  </a:extLst>
                </a:gridCol>
                <a:gridCol w="1244717">
                  <a:extLst>
                    <a:ext uri="{9D8B030D-6E8A-4147-A177-3AD203B41FA5}">
                      <a16:colId xmlns:a16="http://schemas.microsoft.com/office/drawing/2014/main" val="1942387476"/>
                    </a:ext>
                  </a:extLst>
                </a:gridCol>
                <a:gridCol w="1185764">
                  <a:extLst>
                    <a:ext uri="{9D8B030D-6E8A-4147-A177-3AD203B41FA5}">
                      <a16:colId xmlns:a16="http://schemas.microsoft.com/office/drawing/2014/main" val="4054798204"/>
                    </a:ext>
                  </a:extLst>
                </a:gridCol>
                <a:gridCol w="840763">
                  <a:extLst>
                    <a:ext uri="{9D8B030D-6E8A-4147-A177-3AD203B41FA5}">
                      <a16:colId xmlns:a16="http://schemas.microsoft.com/office/drawing/2014/main" val="954443236"/>
                    </a:ext>
                  </a:extLst>
                </a:gridCol>
              </a:tblGrid>
              <a:tr h="269583">
                <a:tc rowSpan="2">
                  <a:txBody>
                    <a:bodyPr/>
                    <a:lstStyle/>
                    <a:p>
                      <a:pPr algn="ctr">
                        <a:lnSpc>
                          <a:spcPct val="115000"/>
                        </a:lnSpc>
                        <a:spcAft>
                          <a:spcPts val="1000"/>
                        </a:spcAft>
                        <a:buNone/>
                      </a:pPr>
                      <a:r>
                        <a:rPr lang="tr-TR" sz="1600">
                          <a:effectLst/>
                        </a:rPr>
                        <a:t>Sıra No</a:t>
                      </a:r>
                      <a:endParaRPr lang="tr-TR" sz="1600">
                        <a:effectLst/>
                        <a:latin typeface="Calibri" panose="020F0502020204030204" pitchFamily="34" charset="0"/>
                        <a:ea typeface="Calibri" panose="020F0502020204030204" pitchFamily="34" charset="0"/>
                      </a:endParaRPr>
                    </a:p>
                  </a:txBody>
                  <a:tcPr marL="60910" marR="60910"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Program</a:t>
                      </a:r>
                      <a:endParaRPr lang="tr-TR" sz="1600">
                        <a:effectLst/>
                        <a:latin typeface="Calibri" panose="020F0502020204030204" pitchFamily="34" charset="0"/>
                        <a:ea typeface="Calibri" panose="020F0502020204030204" pitchFamily="34" charset="0"/>
                      </a:endParaRPr>
                    </a:p>
                  </a:txBody>
                  <a:tcPr marL="60910" marR="60910" marT="0" marB="0" anchor="ctr"/>
                </a:tc>
                <a:tc rowSpan="2">
                  <a:txBody>
                    <a:bodyPr/>
                    <a:lstStyle/>
                    <a:p>
                      <a:pPr algn="ctr">
                        <a:lnSpc>
                          <a:spcPct val="115000"/>
                        </a:lnSpc>
                        <a:spcAft>
                          <a:spcPts val="1000"/>
                        </a:spcAft>
                        <a:buNone/>
                      </a:pPr>
                      <a:r>
                        <a:rPr lang="tr-TR" sz="1600">
                          <a:effectLst/>
                        </a:rPr>
                        <a:t> </a:t>
                      </a:r>
                    </a:p>
                    <a:p>
                      <a:pPr algn="ctr">
                        <a:lnSpc>
                          <a:spcPct val="115000"/>
                        </a:lnSpc>
                        <a:spcAft>
                          <a:spcPts val="1000"/>
                        </a:spcAft>
                        <a:buNone/>
                      </a:pPr>
                      <a:r>
                        <a:rPr lang="tr-TR" sz="1600">
                          <a:effectLst/>
                        </a:rPr>
                        <a:t>Anabilim Dalı</a:t>
                      </a:r>
                      <a:endParaRPr lang="tr-TR" sz="1600">
                        <a:effectLst/>
                        <a:latin typeface="Calibri" panose="020F0502020204030204" pitchFamily="34" charset="0"/>
                        <a:ea typeface="Calibri" panose="020F0502020204030204" pitchFamily="34" charset="0"/>
                      </a:endParaRPr>
                    </a:p>
                  </a:txBody>
                  <a:tcPr marL="60910" marR="60910" marT="0" marB="0" anchor="ctr"/>
                </a:tc>
                <a:tc rowSpan="2">
                  <a:txBody>
                    <a:bodyPr/>
                    <a:lstStyle/>
                    <a:p>
                      <a:pPr>
                        <a:lnSpc>
                          <a:spcPct val="115000"/>
                        </a:lnSpc>
                        <a:spcAft>
                          <a:spcPts val="1000"/>
                        </a:spcAft>
                        <a:buNone/>
                      </a:pPr>
                      <a:r>
                        <a:rPr lang="tr-TR" sz="1600">
                          <a:effectLst/>
                        </a:rPr>
                        <a:t> </a:t>
                      </a:r>
                    </a:p>
                    <a:p>
                      <a:pPr algn="ctr">
                        <a:lnSpc>
                          <a:spcPct val="115000"/>
                        </a:lnSpc>
                        <a:spcAft>
                          <a:spcPts val="1000"/>
                        </a:spcAft>
                        <a:buNone/>
                      </a:pPr>
                      <a:r>
                        <a:rPr lang="tr-TR" sz="1600">
                          <a:effectLst/>
                        </a:rPr>
                        <a:t>Dönem</a:t>
                      </a:r>
                      <a:endParaRPr lang="tr-TR" sz="1600">
                        <a:effectLst/>
                        <a:latin typeface="Calibri" panose="020F0502020204030204" pitchFamily="34" charset="0"/>
                        <a:ea typeface="Calibri" panose="020F0502020204030204" pitchFamily="34" charset="0"/>
                      </a:endParaRPr>
                    </a:p>
                  </a:txBody>
                  <a:tcPr marL="60910" marR="60910" marT="0" marB="0" anchor="ctr"/>
                </a:tc>
                <a:tc gridSpan="4">
                  <a:txBody>
                    <a:bodyPr/>
                    <a:lstStyle/>
                    <a:p>
                      <a:pPr algn="ctr">
                        <a:lnSpc>
                          <a:spcPct val="115000"/>
                        </a:lnSpc>
                        <a:spcAft>
                          <a:spcPts val="1000"/>
                        </a:spcAft>
                        <a:buNone/>
                      </a:pPr>
                      <a:r>
                        <a:rPr lang="tr-TR" sz="1600">
                          <a:effectLst/>
                        </a:rPr>
                        <a:t>2025-2026 Güz Dönemi</a:t>
                      </a:r>
                      <a:endParaRPr lang="tr-TR" sz="1600">
                        <a:effectLst/>
                        <a:latin typeface="Calibri" panose="020F0502020204030204" pitchFamily="34" charset="0"/>
                        <a:ea typeface="Calibri" panose="020F0502020204030204" pitchFamily="34" charset="0"/>
                      </a:endParaRPr>
                    </a:p>
                  </a:txBody>
                  <a:tcPr marL="60910" marR="6091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47916031"/>
                  </a:ext>
                </a:extLst>
              </a:tr>
              <a:tr h="101730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buNone/>
                      </a:pPr>
                      <a:r>
                        <a:rPr lang="tr-TR" sz="1600">
                          <a:effectLst/>
                        </a:rPr>
                        <a:t>Ders Sayısı</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Haftalık Açılan Canlı Sınıf Sayısı (Saat)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Dönemlik Açılan Canlı Ders Saati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Öğrenci Sayısı</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4042217636"/>
                  </a:ext>
                </a:extLst>
              </a:tr>
              <a:tr h="332410">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Finans ve Bankacılık</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dirty="0">
                          <a:effectLst/>
                        </a:rPr>
                        <a:t>Bankacılık ve Finans</a:t>
                      </a:r>
                      <a:endParaRPr lang="tr-TR" sz="1600" dirty="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84</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3</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895063434"/>
                  </a:ext>
                </a:extLst>
              </a:tr>
              <a:tr h="332410">
                <a:tc>
                  <a:txBody>
                    <a:bodyPr/>
                    <a:lstStyle/>
                    <a:p>
                      <a:pPr algn="ctr">
                        <a:lnSpc>
                          <a:spcPct val="115000"/>
                        </a:lnSpc>
                        <a:spcAft>
                          <a:spcPts val="1000"/>
                        </a:spcAft>
                        <a:buNone/>
                      </a:pPr>
                      <a:r>
                        <a:rPr lang="tr-TR" sz="1600">
                          <a:effectLst/>
                        </a:rPr>
                        <a:t>8</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Maliye</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Maliye</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5</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70</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4</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2635883638"/>
                  </a:ext>
                </a:extLst>
              </a:tr>
              <a:tr h="332410">
                <a:tc>
                  <a:txBody>
                    <a:bodyPr/>
                    <a:lstStyle/>
                    <a:p>
                      <a:pPr algn="ctr">
                        <a:lnSpc>
                          <a:spcPct val="115000"/>
                        </a:lnSpc>
                        <a:spcAft>
                          <a:spcPts val="1000"/>
                        </a:spcAft>
                        <a:buNone/>
                      </a:pPr>
                      <a:r>
                        <a:rPr lang="tr-TR" sz="1600">
                          <a:effectLst/>
                        </a:rPr>
                        <a:t>9</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İktisat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İktisat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84</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3725206181"/>
                  </a:ext>
                </a:extLst>
              </a:tr>
              <a:tr h="332410">
                <a:tc>
                  <a:txBody>
                    <a:bodyPr/>
                    <a:lstStyle/>
                    <a:p>
                      <a:pPr algn="ctr">
                        <a:lnSpc>
                          <a:spcPct val="115000"/>
                        </a:lnSpc>
                        <a:spcAft>
                          <a:spcPts val="1000"/>
                        </a:spcAft>
                        <a:buNone/>
                      </a:pPr>
                      <a:r>
                        <a:rPr lang="tr-TR" sz="1600">
                          <a:effectLst/>
                        </a:rPr>
                        <a:t>10</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Kent ve Siyaset</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Kamu Yönetimi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7</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98</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13</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415083602"/>
                  </a:ext>
                </a:extLst>
              </a:tr>
              <a:tr h="503635">
                <a:tc>
                  <a:txBody>
                    <a:bodyPr/>
                    <a:lstStyle/>
                    <a:p>
                      <a:pPr algn="ctr">
                        <a:lnSpc>
                          <a:spcPct val="115000"/>
                        </a:lnSpc>
                        <a:spcAft>
                          <a:spcPts val="1000"/>
                        </a:spcAft>
                        <a:buNone/>
                      </a:pPr>
                      <a:r>
                        <a:rPr lang="tr-TR" sz="1600">
                          <a:effectLst/>
                        </a:rPr>
                        <a:t>11</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Uluslararası Ticaret ve Lojistik</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Uluslararası Ticaret ve Lojistik</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84</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17</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3255304461"/>
                  </a:ext>
                </a:extLst>
              </a:tr>
              <a:tr h="332410">
                <a:tc>
                  <a:txBody>
                    <a:bodyPr/>
                    <a:lstStyle/>
                    <a:p>
                      <a:pPr algn="ctr">
                        <a:lnSpc>
                          <a:spcPct val="115000"/>
                        </a:lnSpc>
                        <a:spcAft>
                          <a:spcPts val="1000"/>
                        </a:spcAft>
                        <a:buNone/>
                      </a:pPr>
                      <a:r>
                        <a:rPr lang="tr-TR" sz="1600">
                          <a:effectLst/>
                        </a:rPr>
                        <a:t>12</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İş Sağlığı ve Güvenliği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İş Sağlığı ve Güvenliği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8</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8</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112</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33</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3732655502"/>
                  </a:ext>
                </a:extLst>
              </a:tr>
              <a:tr h="674860">
                <a:tc>
                  <a:txBody>
                    <a:bodyPr/>
                    <a:lstStyle/>
                    <a:p>
                      <a:pPr algn="ctr">
                        <a:lnSpc>
                          <a:spcPct val="115000"/>
                        </a:lnSpc>
                        <a:spcAft>
                          <a:spcPts val="1000"/>
                        </a:spcAft>
                        <a:buNone/>
                      </a:pPr>
                      <a:r>
                        <a:rPr lang="tr-TR" sz="1600" dirty="0">
                          <a:effectLst/>
                        </a:rPr>
                        <a:t>13</a:t>
                      </a:r>
                      <a:endParaRPr lang="tr-TR" sz="1600" dirty="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Turist Rehberliği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nSpc>
                          <a:spcPct val="115000"/>
                        </a:lnSpc>
                        <a:spcAft>
                          <a:spcPts val="1000"/>
                        </a:spcAft>
                        <a:buNone/>
                      </a:pPr>
                      <a:r>
                        <a:rPr lang="tr-TR" sz="1600">
                          <a:effectLst/>
                        </a:rPr>
                        <a:t>Seyahat İşletmeciliği ve Turist Rehberliği</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6</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84</a:t>
                      </a:r>
                      <a:endParaRPr lang="tr-TR" sz="1600">
                        <a:effectLst/>
                        <a:latin typeface="Calibri" panose="020F0502020204030204" pitchFamily="34" charset="0"/>
                        <a:ea typeface="Calibri" panose="020F0502020204030204" pitchFamily="34" charset="0"/>
                      </a:endParaRPr>
                    </a:p>
                  </a:txBody>
                  <a:tcPr marL="60910" marR="60910" marT="0" marB="0" anchor="ctr"/>
                </a:tc>
                <a:tc>
                  <a:txBody>
                    <a:bodyPr/>
                    <a:lstStyle/>
                    <a:p>
                      <a:pPr algn="ctr">
                        <a:lnSpc>
                          <a:spcPct val="115000"/>
                        </a:lnSpc>
                        <a:spcAft>
                          <a:spcPts val="1000"/>
                        </a:spcAft>
                        <a:buNone/>
                      </a:pPr>
                      <a:r>
                        <a:rPr lang="tr-TR" sz="1600">
                          <a:effectLst/>
                        </a:rPr>
                        <a:t>25</a:t>
                      </a:r>
                      <a:endParaRPr lang="tr-TR" sz="1600">
                        <a:effectLst/>
                        <a:latin typeface="Calibri" panose="020F0502020204030204" pitchFamily="34" charset="0"/>
                        <a:ea typeface="Calibri" panose="020F0502020204030204" pitchFamily="34" charset="0"/>
                      </a:endParaRPr>
                    </a:p>
                  </a:txBody>
                  <a:tcPr marL="60910" marR="60910" marT="0" marB="0" anchor="ctr"/>
                </a:tc>
                <a:extLst>
                  <a:ext uri="{0D108BD9-81ED-4DB2-BD59-A6C34878D82A}">
                    <a16:rowId xmlns:a16="http://schemas.microsoft.com/office/drawing/2014/main" val="3212038362"/>
                  </a:ext>
                </a:extLst>
              </a:tr>
              <a:tr h="223900">
                <a:tc gridSpan="4">
                  <a:txBody>
                    <a:bodyPr/>
                    <a:lstStyle/>
                    <a:p>
                      <a:pPr algn="ctr">
                        <a:lnSpc>
                          <a:spcPct val="115000"/>
                        </a:lnSpc>
                        <a:spcAft>
                          <a:spcPts val="1000"/>
                        </a:spcAft>
                        <a:buNone/>
                      </a:pPr>
                      <a:r>
                        <a:rPr lang="tr-TR" sz="1600" b="1" dirty="0">
                          <a:effectLst/>
                        </a:rPr>
                        <a:t>TOPLAM</a:t>
                      </a:r>
                      <a:endParaRPr lang="tr-TR" sz="1600" b="1" dirty="0">
                        <a:effectLst/>
                        <a:latin typeface="Calibri" panose="020F0502020204030204" pitchFamily="34" charset="0"/>
                        <a:ea typeface="Calibri" panose="020F0502020204030204" pitchFamily="34" charset="0"/>
                      </a:endParaRPr>
                    </a:p>
                  </a:txBody>
                  <a:tcPr marL="60910" marR="6091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buNone/>
                      </a:pPr>
                      <a:r>
                        <a:rPr lang="tr-TR" sz="1600" b="1" dirty="0">
                          <a:effectLst/>
                        </a:rPr>
                        <a:t>86</a:t>
                      </a:r>
                      <a:endParaRPr lang="tr-TR" sz="1600" b="1" dirty="0">
                        <a:effectLst/>
                        <a:latin typeface="Calibri" panose="020F0502020204030204" pitchFamily="34" charset="0"/>
                        <a:ea typeface="Calibri" panose="020F0502020204030204" pitchFamily="34" charset="0"/>
                      </a:endParaRPr>
                    </a:p>
                  </a:txBody>
                  <a:tcPr marL="60910" marR="60910" marT="0" marB="0" anchor="b"/>
                </a:tc>
                <a:tc>
                  <a:txBody>
                    <a:bodyPr/>
                    <a:lstStyle/>
                    <a:p>
                      <a:pPr algn="ctr">
                        <a:lnSpc>
                          <a:spcPct val="115000"/>
                        </a:lnSpc>
                        <a:spcAft>
                          <a:spcPts val="1000"/>
                        </a:spcAft>
                        <a:buNone/>
                      </a:pPr>
                      <a:r>
                        <a:rPr lang="tr-TR" sz="1600" b="1" dirty="0">
                          <a:effectLst/>
                        </a:rPr>
                        <a:t>86</a:t>
                      </a:r>
                      <a:endParaRPr lang="tr-TR" sz="1600" b="1" dirty="0">
                        <a:effectLst/>
                        <a:latin typeface="Calibri" panose="020F0502020204030204" pitchFamily="34" charset="0"/>
                        <a:ea typeface="Calibri" panose="020F0502020204030204" pitchFamily="34" charset="0"/>
                      </a:endParaRPr>
                    </a:p>
                  </a:txBody>
                  <a:tcPr marL="60910" marR="60910" marT="0" marB="0" anchor="b"/>
                </a:tc>
                <a:tc>
                  <a:txBody>
                    <a:bodyPr/>
                    <a:lstStyle/>
                    <a:p>
                      <a:pPr algn="ctr">
                        <a:lnSpc>
                          <a:spcPct val="115000"/>
                        </a:lnSpc>
                        <a:spcAft>
                          <a:spcPts val="1000"/>
                        </a:spcAft>
                        <a:buNone/>
                      </a:pPr>
                      <a:r>
                        <a:rPr lang="tr-TR" sz="1600" b="1" dirty="0">
                          <a:effectLst/>
                        </a:rPr>
                        <a:t>1204</a:t>
                      </a:r>
                      <a:endParaRPr lang="tr-TR" sz="1600" b="1" dirty="0">
                        <a:effectLst/>
                        <a:latin typeface="Calibri" panose="020F0502020204030204" pitchFamily="34" charset="0"/>
                        <a:ea typeface="Calibri" panose="020F0502020204030204" pitchFamily="34" charset="0"/>
                      </a:endParaRPr>
                    </a:p>
                  </a:txBody>
                  <a:tcPr marL="60910" marR="60910" marT="0" marB="0" anchor="b"/>
                </a:tc>
                <a:tc>
                  <a:txBody>
                    <a:bodyPr/>
                    <a:lstStyle/>
                    <a:p>
                      <a:pPr algn="ctr">
                        <a:lnSpc>
                          <a:spcPct val="115000"/>
                        </a:lnSpc>
                        <a:spcAft>
                          <a:spcPts val="1000"/>
                        </a:spcAft>
                        <a:buNone/>
                      </a:pPr>
                      <a:r>
                        <a:rPr lang="tr-TR" sz="1600" b="1" dirty="0">
                          <a:effectLst/>
                        </a:rPr>
                        <a:t>243</a:t>
                      </a:r>
                      <a:endParaRPr lang="tr-TR" sz="1600" b="1" dirty="0">
                        <a:effectLst/>
                        <a:latin typeface="Calibri" panose="020F0502020204030204" pitchFamily="34" charset="0"/>
                        <a:ea typeface="Calibri" panose="020F0502020204030204" pitchFamily="34" charset="0"/>
                      </a:endParaRPr>
                    </a:p>
                  </a:txBody>
                  <a:tcPr marL="60910" marR="60910" marT="0" marB="0" anchor="b"/>
                </a:tc>
                <a:extLst>
                  <a:ext uri="{0D108BD9-81ED-4DB2-BD59-A6C34878D82A}">
                    <a16:rowId xmlns:a16="http://schemas.microsoft.com/office/drawing/2014/main" val="200077705"/>
                  </a:ext>
                </a:extLst>
              </a:tr>
            </a:tbl>
          </a:graphicData>
        </a:graphic>
      </p:graphicFrame>
    </p:spTree>
    <p:extLst>
      <p:ext uri="{BB962C8B-B14F-4D97-AF65-F5344CB8AC3E}">
        <p14:creationId xmlns:p14="http://schemas.microsoft.com/office/powerpoint/2010/main" val="28357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CEE0C52-A091-ABE3-EB20-ABC59746294D}"/>
              </a:ext>
            </a:extLst>
          </p:cNvPr>
          <p:cNvSpPr txBox="1">
            <a:spLocks/>
          </p:cNvSpPr>
          <p:nvPr/>
        </p:nvSpPr>
        <p:spPr>
          <a:xfrm>
            <a:off x="1488650"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lisansüstü tez savunma, yeterlik ve tez önerisi sınavları ile seminer dersleri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Sınavların düzenli bir şekilde yürütülebilmesi için Lisansüstü Eğitim Enstitüsü ile ortaklaşa bir “Sınav Takvimi” oluşturularak her bir sınav için zaman dilimi belirlenerek çakışmalar engellenmiş ve her bir sınav oturumu için şifreleme gerçekleştirilmiştir. </a:t>
            </a:r>
          </a:p>
        </p:txBody>
      </p:sp>
      <p:sp>
        <p:nvSpPr>
          <p:cNvPr id="3" name="Başlık 2">
            <a:extLst>
              <a:ext uri="{FF2B5EF4-FFF2-40B4-BE49-F238E27FC236}">
                <a16:creationId xmlns:a16="http://schemas.microsoft.com/office/drawing/2014/main" id="{2800DB2B-E598-9463-D53F-6D4FA6A6CC4F}"/>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7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8F9A4D0-345A-7311-ACD5-53A2D091F439}"/>
              </a:ext>
            </a:extLst>
          </p:cNvPr>
          <p:cNvSpPr txBox="1">
            <a:spLocks/>
          </p:cNvSpPr>
          <p:nvPr/>
        </p:nvSpPr>
        <p:spPr>
          <a:xfrm>
            <a:off x="1413235"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 Video Konferans Sistemi ile gerçekleştirilen lisansüstü toplantıların </a:t>
            </a:r>
            <a:r>
              <a:rPr lang="tr-TR" b="1" u="sng" dirty="0"/>
              <a:t>2025 yılına </a:t>
            </a:r>
            <a:r>
              <a:rPr lang="tr-TR" dirty="0"/>
              <a:t>ilişkin istatistikleri Tablo 3’de verilmiştir.</a:t>
            </a:r>
          </a:p>
        </p:txBody>
      </p:sp>
      <p:sp>
        <p:nvSpPr>
          <p:cNvPr id="3" name="Başlık 2">
            <a:extLst>
              <a:ext uri="{FF2B5EF4-FFF2-40B4-BE49-F238E27FC236}">
                <a16:creationId xmlns:a16="http://schemas.microsoft.com/office/drawing/2014/main" id="{5C533C6C-60FE-AB2E-DEE1-DA26CD86AC67}"/>
              </a:ext>
            </a:extLst>
          </p:cNvPr>
          <p:cNvSpPr txBox="1">
            <a:spLocks/>
          </p:cNvSpPr>
          <p:nvPr/>
        </p:nvSpPr>
        <p:spPr>
          <a:xfrm>
            <a:off x="575034" y="798758"/>
            <a:ext cx="11199043"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
        <p:nvSpPr>
          <p:cNvPr id="5" name="Başlık 1">
            <a:extLst>
              <a:ext uri="{FF2B5EF4-FFF2-40B4-BE49-F238E27FC236}">
                <a16:creationId xmlns:a16="http://schemas.microsoft.com/office/drawing/2014/main" id="{820530FF-E3A1-336C-AC4E-6BBD8A459F10}"/>
              </a:ext>
            </a:extLst>
          </p:cNvPr>
          <p:cNvSpPr txBox="1">
            <a:spLocks/>
          </p:cNvSpPr>
          <p:nvPr/>
        </p:nvSpPr>
        <p:spPr>
          <a:xfrm>
            <a:off x="519155" y="5901893"/>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3. Video Konferans Yöntemi ile gerçekleştirilen Lisansüstü Eğitim Sınavlarına Ait İstatistikler</a:t>
            </a:r>
          </a:p>
        </p:txBody>
      </p:sp>
      <p:graphicFrame>
        <p:nvGraphicFramePr>
          <p:cNvPr id="4" name="Tablo 3">
            <a:extLst>
              <a:ext uri="{FF2B5EF4-FFF2-40B4-BE49-F238E27FC236}">
                <a16:creationId xmlns:a16="http://schemas.microsoft.com/office/drawing/2014/main" id="{E975505D-971D-E0FF-B569-FC1E6314D4B2}"/>
              </a:ext>
            </a:extLst>
          </p:cNvPr>
          <p:cNvGraphicFramePr>
            <a:graphicFrameLocks noGrp="1"/>
          </p:cNvGraphicFramePr>
          <p:nvPr>
            <p:extLst>
              <p:ext uri="{D42A27DB-BD31-4B8C-83A1-F6EECF244321}">
                <p14:modId xmlns:p14="http://schemas.microsoft.com/office/powerpoint/2010/main" val="2521587211"/>
              </p:ext>
            </p:extLst>
          </p:nvPr>
        </p:nvGraphicFramePr>
        <p:xfrm>
          <a:off x="2503900" y="3453319"/>
          <a:ext cx="6776288" cy="2167032"/>
        </p:xfrm>
        <a:graphic>
          <a:graphicData uri="http://schemas.openxmlformats.org/drawingml/2006/table">
            <a:tbl>
              <a:tblPr bandRow="1">
                <a:tableStyleId>{5C22544A-7EE6-4342-B048-85BDC9FD1C3A}</a:tableStyleId>
              </a:tblPr>
              <a:tblGrid>
                <a:gridCol w="2400042">
                  <a:extLst>
                    <a:ext uri="{9D8B030D-6E8A-4147-A177-3AD203B41FA5}">
                      <a16:colId xmlns:a16="http://schemas.microsoft.com/office/drawing/2014/main" val="3044862475"/>
                    </a:ext>
                  </a:extLst>
                </a:gridCol>
                <a:gridCol w="4376246">
                  <a:extLst>
                    <a:ext uri="{9D8B030D-6E8A-4147-A177-3AD203B41FA5}">
                      <a16:colId xmlns:a16="http://schemas.microsoft.com/office/drawing/2014/main" val="3752706269"/>
                    </a:ext>
                  </a:extLst>
                </a:gridCol>
              </a:tblGrid>
              <a:tr h="389104">
                <a:tc>
                  <a:txBody>
                    <a:bodyPr/>
                    <a:lstStyle/>
                    <a:p>
                      <a:pPr>
                        <a:lnSpc>
                          <a:spcPct val="115000"/>
                        </a:lnSpc>
                        <a:spcAft>
                          <a:spcPts val="1000"/>
                        </a:spcAft>
                        <a:buNone/>
                      </a:pPr>
                      <a:r>
                        <a:rPr lang="tr-TR" sz="1800" b="1" dirty="0">
                          <a:effectLst/>
                        </a:rPr>
                        <a:t>Anabilim Dalı Alanı</a:t>
                      </a:r>
                      <a:endParaRPr lang="tr-TR"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buNone/>
                      </a:pPr>
                      <a:r>
                        <a:rPr lang="tr-TR" sz="1800" b="1" dirty="0">
                          <a:effectLst/>
                        </a:rPr>
                        <a:t>Gerçekleştirilen Video Konferans Sayısı</a:t>
                      </a:r>
                      <a:endParaRPr lang="tr-TR" sz="16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93475354"/>
                  </a:ext>
                </a:extLst>
              </a:tr>
              <a:tr h="389104">
                <a:tc>
                  <a:txBody>
                    <a:bodyPr/>
                    <a:lstStyle/>
                    <a:p>
                      <a:pPr>
                        <a:lnSpc>
                          <a:spcPct val="115000"/>
                        </a:lnSpc>
                        <a:spcAft>
                          <a:spcPts val="1000"/>
                        </a:spcAft>
                        <a:buNone/>
                      </a:pPr>
                      <a:r>
                        <a:rPr lang="tr-TR" sz="1800">
                          <a:effectLst/>
                        </a:rPr>
                        <a:t>Sosyal Bilimler Alanı </a:t>
                      </a:r>
                      <a:endParaRPr lang="tr-TR" sz="16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buNone/>
                      </a:pPr>
                      <a:r>
                        <a:rPr lang="tr-TR" sz="1800">
                          <a:effectLst/>
                        </a:rPr>
                        <a:t>609</a:t>
                      </a:r>
                      <a:endParaRPr lang="tr-TR" sz="16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860909219"/>
                  </a:ext>
                </a:extLst>
              </a:tr>
              <a:tr h="389104">
                <a:tc>
                  <a:txBody>
                    <a:bodyPr/>
                    <a:lstStyle/>
                    <a:p>
                      <a:pPr>
                        <a:lnSpc>
                          <a:spcPct val="115000"/>
                        </a:lnSpc>
                        <a:spcAft>
                          <a:spcPts val="1000"/>
                        </a:spcAft>
                        <a:buNone/>
                      </a:pPr>
                      <a:r>
                        <a:rPr lang="tr-TR" sz="1800">
                          <a:effectLst/>
                        </a:rPr>
                        <a:t>Fen Bilimleri Alanı</a:t>
                      </a:r>
                      <a:endParaRPr lang="tr-TR" sz="16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buNone/>
                      </a:pPr>
                      <a:r>
                        <a:rPr lang="tr-TR" sz="1800">
                          <a:effectLst/>
                        </a:rPr>
                        <a:t>433</a:t>
                      </a:r>
                      <a:endParaRPr lang="tr-TR" sz="16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3631660"/>
                  </a:ext>
                </a:extLst>
              </a:tr>
              <a:tr h="389104">
                <a:tc>
                  <a:txBody>
                    <a:bodyPr/>
                    <a:lstStyle/>
                    <a:p>
                      <a:pPr>
                        <a:lnSpc>
                          <a:spcPct val="115000"/>
                        </a:lnSpc>
                        <a:spcAft>
                          <a:spcPts val="1000"/>
                        </a:spcAft>
                        <a:buNone/>
                      </a:pPr>
                      <a:r>
                        <a:rPr lang="tr-TR" sz="1800">
                          <a:effectLst/>
                        </a:rPr>
                        <a:t>Eğitim Bilimleri Alanı</a:t>
                      </a:r>
                      <a:endParaRPr lang="tr-TR" sz="16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buNone/>
                      </a:pPr>
                      <a:r>
                        <a:rPr lang="tr-TR" sz="1800">
                          <a:effectLst/>
                        </a:rPr>
                        <a:t>222</a:t>
                      </a:r>
                      <a:endParaRPr lang="tr-TR" sz="16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753406942"/>
                  </a:ext>
                </a:extLst>
              </a:tr>
              <a:tr h="389104">
                <a:tc>
                  <a:txBody>
                    <a:bodyPr/>
                    <a:lstStyle/>
                    <a:p>
                      <a:pPr>
                        <a:lnSpc>
                          <a:spcPct val="115000"/>
                        </a:lnSpc>
                        <a:spcAft>
                          <a:spcPts val="1000"/>
                        </a:spcAft>
                        <a:buNone/>
                      </a:pPr>
                      <a:r>
                        <a:rPr lang="tr-TR" sz="1800" b="1" dirty="0">
                          <a:effectLst/>
                        </a:rPr>
                        <a:t>TOPLAM</a:t>
                      </a:r>
                      <a:endParaRPr lang="tr-TR"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buNone/>
                      </a:pPr>
                      <a:r>
                        <a:rPr lang="tr-TR" sz="1800" b="1" dirty="0">
                          <a:effectLst/>
                        </a:rPr>
                        <a:t>1264</a:t>
                      </a:r>
                      <a:endParaRPr lang="tr-TR" sz="1600" b="1"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927045423"/>
                  </a:ext>
                </a:extLst>
              </a:tr>
            </a:tbl>
          </a:graphicData>
        </a:graphic>
      </p:graphicFrame>
    </p:spTree>
    <p:extLst>
      <p:ext uri="{BB962C8B-B14F-4D97-AF65-F5344CB8AC3E}">
        <p14:creationId xmlns:p14="http://schemas.microsoft.com/office/powerpoint/2010/main" val="34136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9678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Üniversitemizin farklı birimlerinde çevrimiçi olarak gerçekleştirilen seminer ve eğitimlerin büyük çoğunluğu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Bu kapsamda 2025 yılında </a:t>
            </a:r>
            <a:r>
              <a:rPr lang="tr-TR" b="1" dirty="0"/>
              <a:t>13</a:t>
            </a:r>
            <a:r>
              <a:rPr lang="tr-TR" dirty="0"/>
              <a:t> farklı etkinlik için toplamda </a:t>
            </a:r>
            <a:r>
              <a:rPr lang="tr-TR" b="1" dirty="0"/>
              <a:t>53</a:t>
            </a:r>
            <a:r>
              <a:rPr lang="tr-TR" dirty="0"/>
              <a:t> adet çevrimiçi seminer, eğitim veya toplantı merkezimiz tarafından koordine edilen </a:t>
            </a:r>
            <a:r>
              <a:rPr lang="tr-TR" dirty="0" err="1"/>
              <a:t>Zoom</a:t>
            </a:r>
            <a:r>
              <a:rPr lang="tr-TR" dirty="0"/>
              <a:t> sistemi üzerinden gerçekleştirilmiştir.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c. Merkez Altyapısı ile Gerçekleştirilen Çevrimiçi Seminer ve Eğitimler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86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120219" y="1306500"/>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2025-2026 Güz Yarıyılı öncesi, Uzaktan Eğitim Uygulama ve Araştırma Merkezi Müdür Yardımcısı Öğr. Gör. Dr. Kadir Tunçer tarafından Eğitim365 sistemini kullanarak çevrimiçi ders verecek öğretim üyelerine yönelik çevrimiçi bilgilendirme toplantısı gerçekleştirilmiştir. Bu toplantıda Eğitim365 sistemine geçiş süreci, sistemin getirdiği yenilikler ve geleceğe yönelik iyileştirme süreçleri hakkında bilgiler verilirken, sistemin teknik açıdan kullanımı konusunda tüm detaylarıyla bilgilendirme gerçekleştirmiştir.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d</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Seminerler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pic>
        <p:nvPicPr>
          <p:cNvPr id="4" name="Resim 3">
            <a:extLst>
              <a:ext uri="{FF2B5EF4-FFF2-40B4-BE49-F238E27FC236}">
                <a16:creationId xmlns:a16="http://schemas.microsoft.com/office/drawing/2014/main" id="{54CEF5C3-5C76-735B-D994-793AF8F72D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1525" y="4526610"/>
            <a:ext cx="5568950" cy="2049780"/>
          </a:xfrm>
          <a:prstGeom prst="rect">
            <a:avLst/>
          </a:prstGeom>
          <a:noFill/>
          <a:ln>
            <a:solidFill>
              <a:schemeClr val="tx1"/>
            </a:solidFill>
          </a:ln>
        </p:spPr>
      </p:pic>
    </p:spTree>
    <p:extLst>
      <p:ext uri="{BB962C8B-B14F-4D97-AF65-F5344CB8AC3E}">
        <p14:creationId xmlns:p14="http://schemas.microsoft.com/office/powerpoint/2010/main" val="4248775837"/>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282949"/>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i="0" strike="noStrike" kern="0" cap="none" spc="0" normalizeH="0" baseline="0" noProof="0" dirty="0">
                <a:ln>
                  <a:noFill/>
                </a:ln>
                <a:solidFill>
                  <a:srgbClr val="000000"/>
                </a:solidFill>
                <a:effectLst/>
                <a:uLnTx/>
                <a:uFillTx/>
                <a:latin typeface="Calibri"/>
                <a:cs typeface="Calibri"/>
                <a:sym typeface="Calibri"/>
              </a:rPr>
              <a:t>11.10.2025 tarihinde Uzaktan Eğitim Uygulama ve Araştırma Merkezi Müdür Yardımcısı Öğr. Gör. Dr. Kadir Tunçer, Öğretmen Akademisi Vakfı tarafından Eğitim Fakültesinde düzenlenen Eğitim Şenliği kapsamında merkez faaliyetlerini de tanıtarak, “Gerçekliği Arttırmak: Eğitimde Artırılmış Gerçeklik Temelli Uygulamalar” başlıklı seminer vermiştir.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7511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2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Calibri"/>
                <a:cs typeface="Calibri"/>
                <a:sym typeface="Calibri"/>
              </a:rPr>
              <a:t>d. Seminerler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pic>
        <p:nvPicPr>
          <p:cNvPr id="4" name="Resim 3" descr="iç mekan, duvar, bilgisayar, kedi içeren bir resim&#10;&#10;Yapay zeka tarafından oluşturulmuş içerik yanlış olabilir.">
            <a:extLst>
              <a:ext uri="{FF2B5EF4-FFF2-40B4-BE49-F238E27FC236}">
                <a16:creationId xmlns:a16="http://schemas.microsoft.com/office/drawing/2014/main" id="{7FFA4A95-1B2C-2FD6-3E33-87DC53B59A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466"/>
          <a:stretch>
            <a:fillRect/>
          </a:stretch>
        </p:blipFill>
        <p:spPr bwMode="auto">
          <a:xfrm rot="5400000">
            <a:off x="3209961" y="3459280"/>
            <a:ext cx="3014192" cy="3348030"/>
          </a:xfrm>
          <a:prstGeom prst="rect">
            <a:avLst/>
          </a:prstGeom>
          <a:ln>
            <a:noFill/>
          </a:ln>
          <a:extLst>
            <a:ext uri="{53640926-AAD7-44D8-BBD7-CCE9431645EC}">
              <a14:shadowObscured xmlns:a14="http://schemas.microsoft.com/office/drawing/2010/main"/>
            </a:ext>
          </a:extLst>
        </p:spPr>
      </p:pic>
      <p:pic>
        <p:nvPicPr>
          <p:cNvPr id="6" name="Resim 5" descr="metin, iç mekan, bilgisayar, giyim içeren bir resim&#10;&#10;Yapay zeka tarafından oluşturulmuş içerik yanlış olabilir.">
            <a:extLst>
              <a:ext uri="{FF2B5EF4-FFF2-40B4-BE49-F238E27FC236}">
                <a16:creationId xmlns:a16="http://schemas.microsoft.com/office/drawing/2014/main" id="{8DFBF09F-71A2-C434-1ECB-CB7DCD81627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236"/>
          <a:stretch>
            <a:fillRect/>
          </a:stretch>
        </p:blipFill>
        <p:spPr bwMode="auto">
          <a:xfrm>
            <a:off x="7126293" y="3626199"/>
            <a:ext cx="2495732" cy="3006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6384906"/>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14000"/>
              </a:lnSpc>
              <a:spcBef>
                <a:spcPts val="600"/>
              </a:spcBef>
              <a:spcAft>
                <a:spcPts val="600"/>
              </a:spcAft>
            </a:pPr>
            <a:r>
              <a:rPr lang="tr-TR" b="1" dirty="0"/>
              <a:t>Yenilenebilir Gençlik Enerjisi (RE-YOU)</a:t>
            </a:r>
          </a:p>
          <a:p>
            <a:pPr algn="just">
              <a:lnSpc>
                <a:spcPct val="114000"/>
              </a:lnSpc>
              <a:spcBef>
                <a:spcPts val="600"/>
              </a:spcBef>
              <a:spcAft>
                <a:spcPts val="600"/>
              </a:spcAft>
              <a:buFont typeface="Calibri" panose="020F0502020204030204" pitchFamily="34" charset="0"/>
              <a:buChar char="●"/>
            </a:pPr>
            <a:r>
              <a:rPr lang="tr-TR" dirty="0"/>
              <a:t>Çalışma ve Sosyal Güvenlik Bakanlığı’nın İnsan Kaynaklarının Geliştirilmesi Operasyonel programı kapsamında uygulanan ve Avrupa </a:t>
            </a:r>
            <a:r>
              <a:rPr lang="tr-TR" dirty="0" err="1"/>
              <a:t>Birliği</a:t>
            </a:r>
            <a:r>
              <a:rPr lang="tr-TR" dirty="0"/>
              <a:t> Katılım </a:t>
            </a:r>
            <a:r>
              <a:rPr lang="tr-TR" dirty="0" err="1"/>
              <a:t>Öncesi</a:t>
            </a:r>
            <a:r>
              <a:rPr lang="tr-TR" dirty="0"/>
              <a:t> Yardım Aracı (IPA) kapsamında finanse edilen ve </a:t>
            </a:r>
            <a:r>
              <a:rPr lang="tr-TR" dirty="0" err="1"/>
              <a:t>Güney</a:t>
            </a:r>
            <a:r>
              <a:rPr lang="tr-TR" dirty="0"/>
              <a:t> Marmara Kalkınma Ajansı’nın operasyon faydalanıcısı olduğu, Çanakkale Onsekiz Mart Üniversitesi ve Balıkesir Üniversitesi’nin yürütücüsü olduğu </a:t>
            </a:r>
            <a:r>
              <a:rPr lang="tr-TR" b="1" dirty="0"/>
              <a:t>Yenilenebilir Gençlik Enerji </a:t>
            </a:r>
            <a:r>
              <a:rPr lang="tr-TR" dirty="0"/>
              <a:t>projesinde merkezimiz de görev almaktadır.</a:t>
            </a:r>
          </a:p>
        </p:txBody>
      </p:sp>
      <p:sp>
        <p:nvSpPr>
          <p:cNvPr id="3" name="Başlık 2">
            <a:extLst>
              <a:ext uri="{FF2B5EF4-FFF2-40B4-BE49-F238E27FC236}">
                <a16:creationId xmlns:a16="http://schemas.microsoft.com/office/drawing/2014/main" id="{B7F7F1ED-602F-7B29-8E62-C7E59094CACD}"/>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e. Projeler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465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a:extLst>
            <a:ext uri="{FF2B5EF4-FFF2-40B4-BE49-F238E27FC236}">
              <a16:creationId xmlns:a16="http://schemas.microsoft.com/office/drawing/2014/main" id="{5D7602F8-3A37-D8DF-1419-314536FF7FA7}"/>
            </a:ext>
          </a:extLst>
        </p:cNvPr>
        <p:cNvGrpSpPr/>
        <p:nvPr/>
      </p:nvGrpSpPr>
      <p:grpSpPr>
        <a:xfrm>
          <a:off x="0" y="0"/>
          <a:ext cx="0" cy="0"/>
          <a:chOff x="0" y="0"/>
          <a:chExt cx="0" cy="0"/>
        </a:xfrm>
      </p:grpSpPr>
      <p:sp>
        <p:nvSpPr>
          <p:cNvPr id="94" name="Google Shape;94;p3">
            <a:extLst>
              <a:ext uri="{FF2B5EF4-FFF2-40B4-BE49-F238E27FC236}">
                <a16:creationId xmlns:a16="http://schemas.microsoft.com/office/drawing/2014/main" id="{F52F6C70-341B-9150-25EF-83ECB9C777BF}"/>
              </a:ext>
            </a:extLst>
          </p:cNvPr>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8BB616E-AA2D-0E79-F2A4-A80EA204C370}"/>
              </a:ext>
            </a:extLst>
          </p:cNvPr>
          <p:cNvSpPr txBox="1">
            <a:spLocks/>
          </p:cNvSpPr>
          <p:nvPr/>
        </p:nvSpPr>
        <p:spPr>
          <a:xfrm>
            <a:off x="1432089" y="1555757"/>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marR="0" lvl="0" indent="0" algn="just" defTabSz="914400" rtl="0" eaLnBrk="1" fontAlgn="auto" latinLnBrk="0" hangingPunct="1">
              <a:lnSpc>
                <a:spcPct val="114000"/>
              </a:lnSpc>
              <a:spcBef>
                <a:spcPts val="600"/>
              </a:spcBef>
              <a:spcAft>
                <a:spcPts val="600"/>
              </a:spcAft>
              <a:buClr>
                <a:srgbClr val="000000"/>
              </a:buClr>
              <a:buSzPts val="2400"/>
              <a:tabLst/>
              <a:defRPr/>
            </a:pP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p>
          <a:p>
            <a:pPr lvl="0" algn="just">
              <a:lnSpc>
                <a:spcPct val="114000"/>
              </a:lnSpc>
              <a:spcBef>
                <a:spcPts val="600"/>
              </a:spcBef>
              <a:spcAft>
                <a:spcPts val="600"/>
              </a:spcAft>
              <a:buClr>
                <a:srgbClr val="000000"/>
              </a:buClr>
              <a:buFont typeface="Calibri" panose="020F0502020204030204" pitchFamily="34" charset="0"/>
              <a:buChar char="●"/>
              <a:defRPr/>
            </a:pPr>
            <a:r>
              <a:rPr lang="tr-TR" dirty="0"/>
              <a:t>03.02.2025 - 28.03.2025 tarihleri arasında Türk İşbirliği ve Koordinasyon Ajansı Başkanlığı (TİKA) ile Çanakkale </a:t>
            </a:r>
            <a:r>
              <a:rPr lang="tr-TR" dirty="0" err="1"/>
              <a:t>Onsekiz</a:t>
            </a:r>
            <a:r>
              <a:rPr lang="tr-TR" dirty="0"/>
              <a:t> Mart Üniversitesi (ÇOMÜ) Yeşil Dönüşüm Koordinatörlüğü iş birliği ile gerçekleştirilen </a:t>
            </a:r>
            <a:r>
              <a:rPr lang="tr-TR" b="1" dirty="0"/>
              <a:t>Yeşil Dönüşüm Projesi </a:t>
            </a:r>
            <a:r>
              <a:rPr lang="tr-TR" dirty="0"/>
              <a:t>kapsamında </a:t>
            </a:r>
            <a:r>
              <a:rPr lang="tr-TR" b="1" dirty="0"/>
              <a:t>Kosovalı</a:t>
            </a:r>
            <a:r>
              <a:rPr lang="tr-TR" dirty="0"/>
              <a:t> öğrencilere yönelik asenkron eğitimler COMUZEM tarafından organize edilmiştir</a:t>
            </a:r>
            <a:r>
              <a:rPr kumimoji="0" lang="tr-TR" sz="2400" b="0" i="0" u="none" strike="noStrike" kern="0" cap="none" spc="0" normalizeH="0" baseline="0" noProof="0" dirty="0">
                <a:ln>
                  <a:noFill/>
                </a:ln>
                <a:solidFill>
                  <a:srgbClr val="000000"/>
                </a:solidFill>
                <a:effectLst/>
                <a:uLnTx/>
                <a:uFillTx/>
                <a:latin typeface="Calibri"/>
                <a:cs typeface="Calibri"/>
                <a:sym typeface="Calibri"/>
              </a:rPr>
              <a:t>.</a:t>
            </a:r>
          </a:p>
          <a:p>
            <a:pPr lvl="0" algn="just">
              <a:lnSpc>
                <a:spcPct val="114000"/>
              </a:lnSpc>
              <a:spcBef>
                <a:spcPts val="600"/>
              </a:spcBef>
              <a:spcAft>
                <a:spcPts val="600"/>
              </a:spcAft>
              <a:buClr>
                <a:srgbClr val="000000"/>
              </a:buClr>
              <a:buFont typeface="Calibri" panose="020F0502020204030204" pitchFamily="34" charset="0"/>
              <a:buChar char="●"/>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24.03.2025 - 02.05.2025 tarihleri arasında Türk İşbirliği ve Koordinasyon Ajansı Başkanlığı (TİKA) ile Çanakkale </a:t>
            </a:r>
            <a:r>
              <a:rPr kumimoji="0" lang="tr-TR" sz="2400" b="0" i="0" u="none" strike="noStrike" kern="0" cap="none" spc="0" normalizeH="0" baseline="0" noProof="0" dirty="0" err="1">
                <a:ln>
                  <a:noFill/>
                </a:ln>
                <a:solidFill>
                  <a:srgbClr val="000000"/>
                </a:solidFill>
                <a:effectLst/>
                <a:uLnTx/>
                <a:uFillTx/>
                <a:latin typeface="Calibri"/>
                <a:cs typeface="Calibri"/>
                <a:sym typeface="Calibri"/>
              </a:rPr>
              <a:t>Onsekiz</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Mart Üniversitesi (ÇOMÜ) Yeşil Dönüşüm Koordinatörlüğü iş birliği ile gerçekleştirilen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kapsamında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Azerbaycanlı</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öğrencilere yönelik asenkron eğitimler COMUZEM tarafından organize edilmiştir.</a:t>
            </a:r>
          </a:p>
        </p:txBody>
      </p:sp>
      <p:sp>
        <p:nvSpPr>
          <p:cNvPr id="3" name="Başlık 2">
            <a:extLst>
              <a:ext uri="{FF2B5EF4-FFF2-40B4-BE49-F238E27FC236}">
                <a16:creationId xmlns:a16="http://schemas.microsoft.com/office/drawing/2014/main" id="{8986BD63-CAC1-4207-2FB6-F8D0986B7E65}"/>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e</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Projeler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Tree>
    <p:extLst>
      <p:ext uri="{BB962C8B-B14F-4D97-AF65-F5344CB8AC3E}">
        <p14:creationId xmlns:p14="http://schemas.microsoft.com/office/powerpoint/2010/main" val="240023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a:extLst>
            <a:ext uri="{FF2B5EF4-FFF2-40B4-BE49-F238E27FC236}">
              <a16:creationId xmlns:a16="http://schemas.microsoft.com/office/drawing/2014/main" id="{44E9D68A-8506-9125-D151-24E4D8330616}"/>
            </a:ext>
          </a:extLst>
        </p:cNvPr>
        <p:cNvGrpSpPr/>
        <p:nvPr/>
      </p:nvGrpSpPr>
      <p:grpSpPr>
        <a:xfrm>
          <a:off x="0" y="0"/>
          <a:ext cx="0" cy="0"/>
          <a:chOff x="0" y="0"/>
          <a:chExt cx="0" cy="0"/>
        </a:xfrm>
      </p:grpSpPr>
      <p:sp>
        <p:nvSpPr>
          <p:cNvPr id="94" name="Google Shape;94;p3">
            <a:extLst>
              <a:ext uri="{FF2B5EF4-FFF2-40B4-BE49-F238E27FC236}">
                <a16:creationId xmlns:a16="http://schemas.microsoft.com/office/drawing/2014/main" id="{F074AABE-BE46-B8E4-5A90-A293EB9300B8}"/>
              </a:ext>
            </a:extLst>
          </p:cNvPr>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8A54CA2-0170-E4A5-51D1-6F022CB9207F}"/>
              </a:ext>
            </a:extLst>
          </p:cNvPr>
          <p:cNvSpPr txBox="1">
            <a:spLocks/>
          </p:cNvSpPr>
          <p:nvPr/>
        </p:nvSpPr>
        <p:spPr>
          <a:xfrm>
            <a:off x="1432089" y="1555757"/>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marR="0" lvl="0" indent="0" algn="just" defTabSz="914400" rtl="0" eaLnBrk="1" fontAlgn="auto" latinLnBrk="0" hangingPunct="1">
              <a:lnSpc>
                <a:spcPct val="114000"/>
              </a:lnSpc>
              <a:spcBef>
                <a:spcPts val="600"/>
              </a:spcBef>
              <a:spcAft>
                <a:spcPts val="600"/>
              </a:spcAft>
              <a:buClr>
                <a:srgbClr val="000000"/>
              </a:buClr>
              <a:buSzPts val="2400"/>
              <a:buFont typeface="Arial"/>
              <a:buNone/>
              <a:tabLst/>
              <a:defRPr/>
            </a:pP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p>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31.03.2025 - 25.05.2025 tarihleri arasında Türk İşbirliği ve Koordinasyon Ajansı Başkanlığı (TİKA) ile Çanakkale </a:t>
            </a:r>
            <a:r>
              <a:rPr kumimoji="0" lang="tr-TR" sz="2400" b="0" i="0" u="none" strike="noStrike" kern="0" cap="none" spc="0" normalizeH="0" baseline="0" noProof="0" dirty="0" err="1">
                <a:ln>
                  <a:noFill/>
                </a:ln>
                <a:solidFill>
                  <a:srgbClr val="000000"/>
                </a:solidFill>
                <a:effectLst/>
                <a:uLnTx/>
                <a:uFillTx/>
                <a:latin typeface="Calibri"/>
                <a:cs typeface="Calibri"/>
                <a:sym typeface="Calibri"/>
              </a:rPr>
              <a:t>Onsekiz</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Mart Üniversitesi (ÇOMÜ) Yeşil Dönüşüm Koordinatörlüğü iş birliği ile gerçekleştirilen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kapsamında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Türkmenistanlı</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öğrencilere yönelik asenkron eğitimler COMUZEM tarafından organize edilmiştir.</a:t>
            </a:r>
          </a:p>
        </p:txBody>
      </p:sp>
      <p:sp>
        <p:nvSpPr>
          <p:cNvPr id="3" name="Başlık 2">
            <a:extLst>
              <a:ext uri="{FF2B5EF4-FFF2-40B4-BE49-F238E27FC236}">
                <a16:creationId xmlns:a16="http://schemas.microsoft.com/office/drawing/2014/main" id="{DD7C56F4-4879-582C-FCF0-320F053941A3}"/>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e. Projeler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Tree>
    <p:extLst>
      <p:ext uri="{BB962C8B-B14F-4D97-AF65-F5344CB8AC3E}">
        <p14:creationId xmlns:p14="http://schemas.microsoft.com/office/powerpoint/2010/main" val="1057987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a:extLst>
            <a:ext uri="{FF2B5EF4-FFF2-40B4-BE49-F238E27FC236}">
              <a16:creationId xmlns:a16="http://schemas.microsoft.com/office/drawing/2014/main" id="{68EF8AC3-5B16-0DC4-3A88-D39E21CF51D4}"/>
            </a:ext>
          </a:extLst>
        </p:cNvPr>
        <p:cNvGrpSpPr/>
        <p:nvPr/>
      </p:nvGrpSpPr>
      <p:grpSpPr>
        <a:xfrm>
          <a:off x="0" y="0"/>
          <a:ext cx="0" cy="0"/>
          <a:chOff x="0" y="0"/>
          <a:chExt cx="0" cy="0"/>
        </a:xfrm>
      </p:grpSpPr>
      <p:sp>
        <p:nvSpPr>
          <p:cNvPr id="94" name="Google Shape;94;p3">
            <a:extLst>
              <a:ext uri="{FF2B5EF4-FFF2-40B4-BE49-F238E27FC236}">
                <a16:creationId xmlns:a16="http://schemas.microsoft.com/office/drawing/2014/main" id="{D6174224-06D6-3217-1A3A-057C1E668321}"/>
              </a:ext>
            </a:extLst>
          </p:cNvPr>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B37387C-5523-6732-F21A-1A16400C9A4E}"/>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marR="0" lvl="0" indent="0" algn="just" defTabSz="914400" rtl="0" eaLnBrk="1" fontAlgn="auto" latinLnBrk="0" hangingPunct="1">
              <a:lnSpc>
                <a:spcPct val="125000"/>
              </a:lnSpc>
              <a:spcBef>
                <a:spcPts val="600"/>
              </a:spcBef>
              <a:spcAft>
                <a:spcPts val="600"/>
              </a:spcAft>
              <a:buClr>
                <a:srgbClr val="000000"/>
              </a:buClr>
              <a:buSzPts val="2400"/>
              <a:tabLst/>
              <a:defRPr/>
            </a:pPr>
            <a:r>
              <a:rPr kumimoji="0" lang="tr-TR" sz="2400" b="1" i="0" u="none" strike="noStrike" kern="0" cap="none" spc="0" normalizeH="0" baseline="0" noProof="0" dirty="0">
                <a:ln>
                  <a:noFill/>
                </a:ln>
                <a:solidFill>
                  <a:srgbClr val="000000"/>
                </a:solidFill>
                <a:effectLst/>
                <a:uLnTx/>
                <a:uFillTx/>
                <a:latin typeface="Calibri"/>
                <a:cs typeface="Calibri"/>
                <a:sym typeface="Calibri"/>
              </a:rPr>
              <a:t>C Sınıfı İş Güvenliği Uzmanlığı Kursu</a:t>
            </a:r>
          </a:p>
          <a:p>
            <a:pPr marL="457200" marR="0" lvl="0" indent="-406400" algn="just" defTabSz="914400" rtl="0" eaLnBrk="1" fontAlgn="auto" latinLnBrk="0" hangingPunct="1">
              <a:lnSpc>
                <a:spcPct val="125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22 Şubat 2025 - 08 Mart 2025 tarihleri arasında gerçekleştirilen C Sınıfı İş Güvenliği Uzmanlığı Kursu kapsamında asenkron eğitimler COMUZEM tarafından organize edilmiştir.</a:t>
            </a:r>
          </a:p>
          <a:p>
            <a:pPr marL="457200" marR="0" lvl="0" indent="-406400" algn="just" defTabSz="914400" rtl="0" eaLnBrk="1" fontAlgn="auto" latinLnBrk="0" hangingPunct="1">
              <a:lnSpc>
                <a:spcPct val="125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06 – 09 Eylül 2025 tarihleri arasında gerçekleştirilen C Sınıfı İş Güvenliği Uzmanlığı Kursu kapsamında asenkron eğitimler COMUZEM tarafından organize edilmiştir</a:t>
            </a:r>
            <a:r>
              <a:rPr lang="tr-TR" dirty="0">
                <a:solidFill>
                  <a:srgbClr val="000000"/>
                </a:solidFill>
              </a:rPr>
              <a:t>.</a:t>
            </a:r>
            <a:endParaRPr kumimoji="0" lang="tr-TR" sz="24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3" name="Başlık 2">
            <a:extLst>
              <a:ext uri="{FF2B5EF4-FFF2-40B4-BE49-F238E27FC236}">
                <a16:creationId xmlns:a16="http://schemas.microsoft.com/office/drawing/2014/main" id="{19E78D4B-C017-C211-F3B3-728C8CDB53E9}"/>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f. Kurslar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Tree>
    <p:extLst>
      <p:ext uri="{BB962C8B-B14F-4D97-AF65-F5344CB8AC3E}">
        <p14:creationId xmlns:p14="http://schemas.microsoft.com/office/powerpoint/2010/main" val="259812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32F00504-0823-808E-E83D-27A26D959F6F}"/>
              </a:ext>
            </a:extLst>
          </p:cNvPr>
          <p:cNvSpPr txBox="1">
            <a:spLocks/>
          </p:cNvSpPr>
          <p:nvPr/>
        </p:nvSpPr>
        <p:spPr>
          <a:xfrm>
            <a:off x="1524000" y="233467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Uzaktan Eğitim Araştırma ve Uygulama Merkezi (ÇOMUZEM), 3 Mayıs 2010 tarih ve 27570 sayılı Resmî Gazete’de yayınlanan yönetmeliği ile faaliyetlerine resmen başlamıştır.</a:t>
            </a:r>
            <a:endParaRPr lang="tr-TR" dirty="0"/>
          </a:p>
        </p:txBody>
      </p:sp>
      <p:sp>
        <p:nvSpPr>
          <p:cNvPr id="3" name="Başlık 2">
            <a:extLst>
              <a:ext uri="{FF2B5EF4-FFF2-40B4-BE49-F238E27FC236}">
                <a16:creationId xmlns:a16="http://schemas.microsoft.com/office/drawing/2014/main" id="{D9C4945A-3EB2-2499-A602-9EBFC199ABA9}"/>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Kuruluş</a:t>
            </a:r>
            <a:endParaRPr lang="tr-TR"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1" i="0" u="sng" strike="noStrike" kern="0" cap="none" spc="0" normalizeH="0" baseline="0" noProof="0" dirty="0">
                <a:ln>
                  <a:noFill/>
                </a:ln>
                <a:solidFill>
                  <a:srgbClr val="000000"/>
                </a:solidFill>
                <a:effectLst/>
                <a:uLnTx/>
                <a:uFillTx/>
                <a:latin typeface="Calibri"/>
                <a:cs typeface="Calibri"/>
                <a:sym typeface="Calibri"/>
              </a:rPr>
              <a:t>2025 yılında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merkezimiz ile iç ve dış paydaşlar arasında gerçekleştirilen etkinlik bilgileri Tablo 5’de verilmiştir.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g</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Paydaş Etkinlikleri</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
        <p:nvSpPr>
          <p:cNvPr id="4" name="Başlık 1">
            <a:extLst>
              <a:ext uri="{FF2B5EF4-FFF2-40B4-BE49-F238E27FC236}">
                <a16:creationId xmlns:a16="http://schemas.microsoft.com/office/drawing/2014/main" id="{3AFB66D4-6CEE-6B52-432D-E1501409F3BF}"/>
              </a:ext>
            </a:extLst>
          </p:cNvPr>
          <p:cNvSpPr txBox="1">
            <a:spLocks/>
          </p:cNvSpPr>
          <p:nvPr/>
        </p:nvSpPr>
        <p:spPr>
          <a:xfrm>
            <a:off x="556181" y="5690234"/>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88" rtl="0" eaLnBrk="1" fontAlgn="auto" latinLnBrk="0" hangingPunct="1">
              <a:lnSpc>
                <a:spcPct val="90000"/>
              </a:lnSpc>
              <a:spcBef>
                <a:spcPct val="0"/>
              </a:spcBef>
              <a:spcAft>
                <a:spcPts val="0"/>
              </a:spcAft>
              <a:buClr>
                <a:srgbClr val="000000"/>
              </a:buClr>
              <a:buSzTx/>
              <a:buFont typeface="Arial"/>
              <a:buNone/>
              <a:tabLst/>
              <a:defRPr/>
            </a:pPr>
            <a:r>
              <a:rPr kumimoji="0" lang="tr-TR" sz="1400" b="1" i="1" u="none" strike="noStrike" kern="1200" cap="none" spc="0" normalizeH="0" baseline="0" noProof="0" dirty="0">
                <a:ln>
                  <a:noFill/>
                </a:ln>
                <a:solidFill>
                  <a:srgbClr val="000000"/>
                </a:solidFill>
                <a:effectLst/>
                <a:uLnTx/>
                <a:uFillTx/>
                <a:latin typeface="Arial"/>
                <a:ea typeface="+mj-ea"/>
                <a:cs typeface="+mj-cs"/>
                <a:sym typeface="Arial"/>
              </a:rPr>
              <a:t>Tablo 4. </a:t>
            </a:r>
            <a:r>
              <a:rPr kumimoji="0" lang="es-ES" sz="1400" b="1" i="1" u="none" strike="noStrike" kern="1200" cap="none" spc="0" normalizeH="0" baseline="0" noProof="0" dirty="0">
                <a:ln>
                  <a:noFill/>
                </a:ln>
                <a:solidFill>
                  <a:srgbClr val="000000"/>
                </a:solidFill>
                <a:effectLst/>
                <a:uLnTx/>
                <a:uFillTx/>
                <a:latin typeface="Arial"/>
                <a:ea typeface="+mj-ea"/>
                <a:cs typeface="+mj-cs"/>
                <a:sym typeface="Arial"/>
              </a:rPr>
              <a:t>Iç </a:t>
            </a:r>
            <a:r>
              <a:rPr kumimoji="0" lang="tr-TR" sz="1400" b="1" i="1" u="none" strike="noStrike" kern="1200" cap="none" spc="0" normalizeH="0" baseline="0" noProof="0" dirty="0">
                <a:ln>
                  <a:noFill/>
                </a:ln>
                <a:solidFill>
                  <a:srgbClr val="000000"/>
                </a:solidFill>
                <a:effectLst/>
                <a:uLnTx/>
                <a:uFillTx/>
                <a:latin typeface="Arial"/>
                <a:ea typeface="+mj-ea"/>
                <a:cs typeface="+mj-cs"/>
                <a:sym typeface="Arial"/>
              </a:rPr>
              <a:t>v</a:t>
            </a:r>
            <a:r>
              <a:rPr kumimoji="0" lang="es-ES" sz="1400" b="1" i="1" u="none" strike="noStrike" kern="1200" cap="none" spc="0" normalizeH="0" baseline="0" noProof="0" dirty="0">
                <a:ln>
                  <a:noFill/>
                </a:ln>
                <a:solidFill>
                  <a:srgbClr val="000000"/>
                </a:solidFill>
                <a:effectLst/>
                <a:uLnTx/>
                <a:uFillTx/>
                <a:latin typeface="Arial"/>
                <a:ea typeface="+mj-ea"/>
                <a:cs typeface="+mj-cs"/>
                <a:sym typeface="Arial"/>
              </a:rPr>
              <a:t>e Dış Paydaşlar Arasında Gerçekleştirilen Etkinlik Bilgileri</a:t>
            </a:r>
            <a:endParaRPr kumimoji="0" lang="tr-TR" sz="1400" b="1" i="1" u="none" strike="noStrike" kern="1200" cap="none" spc="0" normalizeH="0" baseline="0" noProof="0" dirty="0">
              <a:ln>
                <a:noFill/>
              </a:ln>
              <a:solidFill>
                <a:srgbClr val="000000"/>
              </a:solidFill>
              <a:effectLst/>
              <a:uLnTx/>
              <a:uFillTx/>
              <a:latin typeface="Arial"/>
              <a:ea typeface="+mj-ea"/>
              <a:cs typeface="+mj-cs"/>
              <a:sym typeface="Arial"/>
            </a:endParaRPr>
          </a:p>
        </p:txBody>
      </p:sp>
      <p:graphicFrame>
        <p:nvGraphicFramePr>
          <p:cNvPr id="5" name="Tablo 5">
            <a:extLst>
              <a:ext uri="{FF2B5EF4-FFF2-40B4-BE49-F238E27FC236}">
                <a16:creationId xmlns:a16="http://schemas.microsoft.com/office/drawing/2014/main" id="{53F5E0E7-DC96-6B3E-2519-F9FE0BDEA142}"/>
              </a:ext>
            </a:extLst>
          </p:cNvPr>
          <p:cNvGraphicFramePr>
            <a:graphicFrameLocks noGrp="1"/>
          </p:cNvGraphicFramePr>
          <p:nvPr>
            <p:extLst>
              <p:ext uri="{D42A27DB-BD31-4B8C-83A1-F6EECF244321}">
                <p14:modId xmlns:p14="http://schemas.microsoft.com/office/powerpoint/2010/main" val="302852789"/>
              </p:ext>
            </p:extLst>
          </p:nvPr>
        </p:nvGraphicFramePr>
        <p:xfrm>
          <a:off x="2740581" y="2989149"/>
          <a:ext cx="8046720" cy="3032760"/>
        </p:xfrm>
        <a:graphic>
          <a:graphicData uri="http://schemas.openxmlformats.org/drawingml/2006/table">
            <a:tbl>
              <a:tblPr bandRow="1">
                <a:tableStyleId>{5C22544A-7EE6-4342-B048-85BDC9FD1C3A}</a:tableStyleId>
              </a:tblPr>
              <a:tblGrid>
                <a:gridCol w="5770880">
                  <a:extLst>
                    <a:ext uri="{9D8B030D-6E8A-4147-A177-3AD203B41FA5}">
                      <a16:colId xmlns:a16="http://schemas.microsoft.com/office/drawing/2014/main" val="476273964"/>
                    </a:ext>
                  </a:extLst>
                </a:gridCol>
                <a:gridCol w="2275840">
                  <a:extLst>
                    <a:ext uri="{9D8B030D-6E8A-4147-A177-3AD203B41FA5}">
                      <a16:colId xmlns:a16="http://schemas.microsoft.com/office/drawing/2014/main" val="1605914996"/>
                    </a:ext>
                  </a:extLst>
                </a:gridCol>
              </a:tblGrid>
              <a:tr h="370840">
                <a:tc>
                  <a:txBody>
                    <a:bodyPr/>
                    <a:lstStyle/>
                    <a:p>
                      <a:r>
                        <a:rPr lang="tr-TR" sz="1800" dirty="0"/>
                        <a:t> Lisansüstü Eğitim Enstitüsü ile enstitü uzaktan eğitim program koordinatörleri arasında iç paydaş toplantısı</a:t>
                      </a:r>
                    </a:p>
                  </a:txBody>
                  <a:tcPr/>
                </a:tc>
                <a:tc>
                  <a:txBody>
                    <a:bodyPr/>
                    <a:lstStyle/>
                    <a:p>
                      <a:pPr algn="ctr"/>
                      <a:r>
                        <a:rPr lang="tr-TR" sz="1800" dirty="0"/>
                        <a:t>2</a:t>
                      </a:r>
                    </a:p>
                  </a:txBody>
                  <a:tcPr anchor="ctr"/>
                </a:tc>
                <a:extLst>
                  <a:ext uri="{0D108BD9-81ED-4DB2-BD59-A6C34878D82A}">
                    <a16:rowId xmlns:a16="http://schemas.microsoft.com/office/drawing/2014/main" val="249174339"/>
                  </a:ext>
                </a:extLst>
              </a:tr>
              <a:tr h="370840">
                <a:tc>
                  <a:txBody>
                    <a:bodyPr/>
                    <a:lstStyle/>
                    <a:p>
                      <a:r>
                        <a:rPr lang="tr-TR" sz="1800" dirty="0"/>
                        <a:t>Turkcell </a:t>
                      </a:r>
                      <a:r>
                        <a:rPr lang="tr-TR" sz="1800" dirty="0" err="1"/>
                        <a:t>Edubiz</a:t>
                      </a:r>
                      <a:r>
                        <a:rPr lang="tr-TR" sz="1800" dirty="0"/>
                        <a:t> platformu yöneticileri ile dış paydaş toplantısı </a:t>
                      </a:r>
                    </a:p>
                  </a:txBody>
                  <a:tcPr/>
                </a:tc>
                <a:tc>
                  <a:txBody>
                    <a:bodyPr/>
                    <a:lstStyle/>
                    <a:p>
                      <a:pPr algn="ctr"/>
                      <a:r>
                        <a:rPr lang="tr-TR" sz="1800" dirty="0"/>
                        <a:t>1</a:t>
                      </a:r>
                    </a:p>
                  </a:txBody>
                  <a:tcPr anchor="ctr"/>
                </a:tc>
                <a:extLst>
                  <a:ext uri="{0D108BD9-81ED-4DB2-BD59-A6C34878D82A}">
                    <a16:rowId xmlns:a16="http://schemas.microsoft.com/office/drawing/2014/main" val="866265883"/>
                  </a:ext>
                </a:extLst>
              </a:tr>
              <a:tr h="370840">
                <a:tc>
                  <a:txBody>
                    <a:bodyPr/>
                    <a:lstStyle/>
                    <a:p>
                      <a:r>
                        <a:rPr lang="tr-TR" sz="1800" dirty="0" err="1"/>
                        <a:t>Kliksoft</a:t>
                      </a:r>
                      <a:r>
                        <a:rPr lang="tr-TR" sz="1800" dirty="0"/>
                        <a:t> firması yöneticileri ile dış paydaş toplantısı </a:t>
                      </a:r>
                    </a:p>
                  </a:txBody>
                  <a:tcPr/>
                </a:tc>
                <a:tc>
                  <a:txBody>
                    <a:bodyPr/>
                    <a:lstStyle/>
                    <a:p>
                      <a:pPr algn="ctr"/>
                      <a:r>
                        <a:rPr lang="tr-TR" sz="1800" dirty="0"/>
                        <a:t>1</a:t>
                      </a:r>
                    </a:p>
                  </a:txBody>
                  <a:tcPr anchor="ctr"/>
                </a:tc>
                <a:extLst>
                  <a:ext uri="{0D108BD9-81ED-4DB2-BD59-A6C34878D82A}">
                    <a16:rowId xmlns:a16="http://schemas.microsoft.com/office/drawing/2014/main" val="346620267"/>
                  </a:ext>
                </a:extLst>
              </a:tr>
              <a:tr h="370840">
                <a:tc>
                  <a:txBody>
                    <a:bodyPr/>
                    <a:lstStyle/>
                    <a:p>
                      <a:r>
                        <a:rPr lang="tr-TR" sz="1800" dirty="0" err="1"/>
                        <a:t>Advancity</a:t>
                      </a:r>
                      <a:r>
                        <a:rPr lang="tr-TR" sz="1800" dirty="0"/>
                        <a:t> firması yöneticileri ile dış paydaş toplantısı </a:t>
                      </a:r>
                    </a:p>
                  </a:txBody>
                  <a:tcPr/>
                </a:tc>
                <a:tc>
                  <a:txBody>
                    <a:bodyPr/>
                    <a:lstStyle/>
                    <a:p>
                      <a:pPr algn="ctr"/>
                      <a:r>
                        <a:rPr lang="tr-TR" sz="1800" dirty="0"/>
                        <a:t>1</a:t>
                      </a:r>
                    </a:p>
                  </a:txBody>
                  <a:tcPr anchor="ctr"/>
                </a:tc>
                <a:extLst>
                  <a:ext uri="{0D108BD9-81ED-4DB2-BD59-A6C34878D82A}">
                    <a16:rowId xmlns:a16="http://schemas.microsoft.com/office/drawing/2014/main" val="3780047129"/>
                  </a:ext>
                </a:extLst>
              </a:tr>
              <a:tr h="370840">
                <a:tc>
                  <a:txBody>
                    <a:bodyPr/>
                    <a:lstStyle/>
                    <a:p>
                      <a:r>
                        <a:rPr lang="tr-TR" sz="1800" dirty="0"/>
                        <a:t>Yüksek lisans, doktora ve sanatta yeterlik öğrencilerine yönelik oryantasyon toplantısı</a:t>
                      </a:r>
                    </a:p>
                  </a:txBody>
                  <a:tcPr/>
                </a:tc>
                <a:tc>
                  <a:txBody>
                    <a:bodyPr/>
                    <a:lstStyle/>
                    <a:p>
                      <a:pPr algn="ctr"/>
                      <a:r>
                        <a:rPr lang="tr-TR" sz="1800" dirty="0"/>
                        <a:t>1</a:t>
                      </a:r>
                    </a:p>
                  </a:txBody>
                  <a:tcPr anchor="ctr"/>
                </a:tc>
                <a:extLst>
                  <a:ext uri="{0D108BD9-81ED-4DB2-BD59-A6C34878D82A}">
                    <a16:rowId xmlns:a16="http://schemas.microsoft.com/office/drawing/2014/main" val="3793454880"/>
                  </a:ext>
                </a:extLst>
              </a:tr>
              <a:tr h="370840">
                <a:tc>
                  <a:txBody>
                    <a:bodyPr/>
                    <a:lstStyle/>
                    <a:p>
                      <a:r>
                        <a:rPr lang="tr-TR" sz="1800" b="1" dirty="0"/>
                        <a:t>TOPLAM</a:t>
                      </a:r>
                    </a:p>
                  </a:txBody>
                  <a:tcPr/>
                </a:tc>
                <a:tc>
                  <a:txBody>
                    <a:bodyPr/>
                    <a:lstStyle/>
                    <a:p>
                      <a:pPr algn="ctr"/>
                      <a:r>
                        <a:rPr lang="tr-TR" sz="1800" b="1" dirty="0"/>
                        <a:t>6</a:t>
                      </a:r>
                    </a:p>
                  </a:txBody>
                  <a:tcPr anchor="ctr"/>
                </a:tc>
                <a:extLst>
                  <a:ext uri="{0D108BD9-81ED-4DB2-BD59-A6C34878D82A}">
                    <a16:rowId xmlns:a16="http://schemas.microsoft.com/office/drawing/2014/main" val="2052659588"/>
                  </a:ext>
                </a:extLst>
              </a:tr>
            </a:tbl>
          </a:graphicData>
        </a:graphic>
      </p:graphicFrame>
    </p:spTree>
    <p:extLst>
      <p:ext uri="{BB962C8B-B14F-4D97-AF65-F5344CB8AC3E}">
        <p14:creationId xmlns:p14="http://schemas.microsoft.com/office/powerpoint/2010/main" val="655532458"/>
      </p:ext>
    </p:extLst>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26F431C-FBC9-10CC-C534-7AFAED58065F}"/>
              </a:ext>
            </a:extLst>
          </p:cNvPr>
          <p:cNvSpPr txBox="1">
            <a:spLocks/>
          </p:cNvSpPr>
          <p:nvPr/>
        </p:nvSpPr>
        <p:spPr>
          <a:xfrm>
            <a:off x="882298" y="1772354"/>
            <a:ext cx="10646683" cy="48696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Çanakkale </a:t>
            </a:r>
            <a:r>
              <a:rPr lang="tr-TR" dirty="0" err="1"/>
              <a:t>Onsekiz</a:t>
            </a:r>
            <a:r>
              <a:rPr lang="tr-TR" dirty="0"/>
              <a:t> Mart Üniversitesi ile </a:t>
            </a:r>
            <a:r>
              <a:rPr lang="tr-TR" dirty="0" err="1"/>
              <a:t>Advancity</a:t>
            </a:r>
            <a:r>
              <a:rPr lang="tr-TR" dirty="0"/>
              <a:t> firması arasında gerçekleştirilen protokol sonucunda, Uzaktan Öğretim Tezsiz Yüksek Lisans programlarımızın senkron ve asenkron derslerinin bir arada yürütülmesine imkan sağlayacak, kullanıcı dostu bir arayüze ve interaktif öğrenme araçlarına sahip olan </a:t>
            </a:r>
            <a:r>
              <a:rPr lang="tr-TR" b="1" dirty="0"/>
              <a:t>Eğitim365</a:t>
            </a:r>
            <a:r>
              <a:rPr lang="tr-TR" dirty="0"/>
              <a:t> Öğrenme Yönetim Sistemi’ne geçiş süreci tamamlandı.</a:t>
            </a:r>
          </a:p>
        </p:txBody>
      </p:sp>
      <p:sp>
        <p:nvSpPr>
          <p:cNvPr id="3" name="Başlık 2">
            <a:extLst>
              <a:ext uri="{FF2B5EF4-FFF2-40B4-BE49-F238E27FC236}">
                <a16:creationId xmlns:a16="http://schemas.microsoft.com/office/drawing/2014/main" id="{40E09D8D-4246-45DE-CBB2-B31D4B08E9A1}"/>
              </a:ext>
            </a:extLst>
          </p:cNvPr>
          <p:cNvSpPr txBox="1">
            <a:spLocks/>
          </p:cNvSpPr>
          <p:nvPr/>
        </p:nvSpPr>
        <p:spPr>
          <a:xfrm>
            <a:off x="57503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h.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06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CC33F62-8479-D30C-41B3-2D10B19F7E69}"/>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Ayrıca Üniversitemiz bünyesinde çevrimiçi toplantıların gerçekleştirilmesi ve bunun yanında Lisansüstü Eğitim Enstitüsü bünyesindeki sınavların ve toplantıların (Tez İzleme Komitesi Toplantıları, Tez Öneri Savunma Sınavı, Doktora Yeterlik Sınavı, Tez Savunma Sınavı vb.) gerçekleştirilmesinde kullanılmak üzere Merkezimiz bünyesine </a:t>
            </a:r>
            <a:r>
              <a:rPr lang="tr-TR" b="1" dirty="0" err="1"/>
              <a:t>Zoom</a:t>
            </a:r>
            <a:r>
              <a:rPr lang="tr-TR" b="1" dirty="0"/>
              <a:t> </a:t>
            </a:r>
            <a:r>
              <a:rPr lang="tr-TR" b="1" dirty="0" err="1"/>
              <a:t>Education</a:t>
            </a:r>
            <a:r>
              <a:rPr lang="tr-TR" b="1" dirty="0"/>
              <a:t> sistemi</a:t>
            </a:r>
            <a:r>
              <a:rPr lang="tr-TR" dirty="0"/>
              <a:t> 2025 yılı için satın alınmıştır. </a:t>
            </a:r>
          </a:p>
        </p:txBody>
      </p:sp>
      <p:sp>
        <p:nvSpPr>
          <p:cNvPr id="3" name="Başlık 2">
            <a:extLst>
              <a:ext uri="{FF2B5EF4-FFF2-40B4-BE49-F238E27FC236}">
                <a16:creationId xmlns:a16="http://schemas.microsoft.com/office/drawing/2014/main" id="{F5D01B12-8C38-C170-B455-294E04277BC1}"/>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h.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92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Dikdörtgen 1">
            <a:extLst>
              <a:ext uri="{FF2B5EF4-FFF2-40B4-BE49-F238E27FC236}">
                <a16:creationId xmlns:a16="http://schemas.microsoft.com/office/drawing/2014/main" id="{43B606DE-DE4C-B83A-551F-76E397DD2087}"/>
              </a:ext>
            </a:extLst>
          </p:cNvPr>
          <p:cNvSpPr/>
          <p:nvPr/>
        </p:nvSpPr>
        <p:spPr>
          <a:xfrm>
            <a:off x="876693" y="2724346"/>
            <a:ext cx="11239614" cy="1233637"/>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b="1" dirty="0">
                <a:solidFill>
                  <a:schemeClr val="tx1">
                    <a:lumMod val="85000"/>
                    <a:lumOff val="15000"/>
                  </a:schemeClr>
                </a:solidFill>
              </a:rPr>
              <a:t>Teşekkürler</a:t>
            </a:r>
          </a:p>
        </p:txBody>
      </p:sp>
    </p:spTree>
    <p:extLst>
      <p:ext uri="{BB962C8B-B14F-4D97-AF65-F5344CB8AC3E}">
        <p14:creationId xmlns:p14="http://schemas.microsoft.com/office/powerpoint/2010/main" val="386729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8F6136F-BA1A-2B57-BE74-26B30889F73F}"/>
              </a:ext>
            </a:extLst>
          </p:cNvPr>
          <p:cNvSpPr txBox="1">
            <a:spLocks/>
          </p:cNvSpPr>
          <p:nvPr/>
        </p:nvSpPr>
        <p:spPr>
          <a:xfrm>
            <a:off x="1413235"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Misyonumuz; Uzaktan Eğitim alanında ortaya çıkan ihtiyaçları ve gelişmeleri izleyerek uzaktan eğitim ile sunulan program ve dersler oluşturmak, bu alanda yeni projelerde atılım yapmak ve sunmak, bunların yanında rekabetçi, yenilikçi, araştırmalara açık bir birey olma yönünde öğrencilerimize sorunsuz bir eğitim ortamı hazırlamaktır.</a:t>
            </a:r>
            <a:endParaRPr lang="tr-TR" dirty="0"/>
          </a:p>
        </p:txBody>
      </p:sp>
      <p:sp>
        <p:nvSpPr>
          <p:cNvPr id="3" name="Başlık 2">
            <a:extLst>
              <a:ext uri="{FF2B5EF4-FFF2-40B4-BE49-F238E27FC236}">
                <a16:creationId xmlns:a16="http://schemas.microsoft.com/office/drawing/2014/main" id="{5876E1A7-9E13-0F6C-3215-C8ABE9527503}"/>
              </a:ext>
            </a:extLst>
          </p:cNvPr>
          <p:cNvSpPr txBox="1">
            <a:spLocks/>
          </p:cNvSpPr>
          <p:nvPr/>
        </p:nvSpPr>
        <p:spPr>
          <a:xfrm>
            <a:off x="575035"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Misyon</a:t>
            </a:r>
            <a:endParaRPr lang="tr-TR"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1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D048AE6-9C42-FAB5-4469-EDAEC88F65D4}"/>
              </a:ext>
            </a:extLst>
          </p:cNvPr>
          <p:cNvSpPr txBox="1">
            <a:spLocks/>
          </p:cNvSpPr>
          <p:nvPr/>
        </p:nvSpPr>
        <p:spPr>
          <a:xfrm>
            <a:off x="1441515" y="23346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Vizyonumuz; uzaktan eğitimde dünya standartlarına uygun ders içeriklerini sunan, rekabetçi ortam yaratan ve bu ortamda liderlik yapabilen, sunduğu eğitim hizmetinde son teknolojileri kullanan, sunulan ders içeriklerini dinamik bir yapıda hazırlayan bir uzaktan eğitim merkezi olmaktır.</a:t>
            </a:r>
            <a:endParaRPr lang="tr-TR" dirty="0"/>
          </a:p>
        </p:txBody>
      </p:sp>
      <p:sp>
        <p:nvSpPr>
          <p:cNvPr id="3" name="Başlık 2">
            <a:extLst>
              <a:ext uri="{FF2B5EF4-FFF2-40B4-BE49-F238E27FC236}">
                <a16:creationId xmlns:a16="http://schemas.microsoft.com/office/drawing/2014/main" id="{C08689C1-7B28-268A-B042-1DEA6DAA7AA2}"/>
              </a:ext>
            </a:extLst>
          </p:cNvPr>
          <p:cNvSpPr txBox="1">
            <a:spLocks/>
          </p:cNvSpPr>
          <p:nvPr/>
        </p:nvSpPr>
        <p:spPr>
          <a:xfrm>
            <a:off x="603315"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Vizyon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0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D734E26-21AC-C8D2-2DCB-78C8CCCE01FD}"/>
              </a:ext>
            </a:extLst>
          </p:cNvPr>
          <p:cNvSpPr txBox="1">
            <a:spLocks/>
          </p:cNvSpPr>
          <p:nvPr/>
        </p:nvSpPr>
        <p:spPr>
          <a:xfrm>
            <a:off x="1422662"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1200"/>
              </a:spcAft>
              <a:buFont typeface="Calibri" panose="020F0502020204030204" pitchFamily="34" charset="0"/>
              <a:buChar char="●"/>
            </a:pPr>
            <a:r>
              <a:rPr lang="tr-TR"/>
              <a:t>E-Öğrenme tabanlı sertifika, önlisans, lisans, lisansüstü ve yetişkin eğitimine yönelik uzaktan eğitim programları geliştirmek, uygulamak, değerlendirmek ve sevk-idaresini sağlamak,</a:t>
            </a:r>
          </a:p>
          <a:p>
            <a:pPr algn="just">
              <a:lnSpc>
                <a:spcPct val="150000"/>
              </a:lnSpc>
              <a:spcBef>
                <a:spcPts val="0"/>
              </a:spcBef>
              <a:buFont typeface="Calibri" panose="020F0502020204030204" pitchFamily="34" charset="0"/>
              <a:buChar char="●"/>
            </a:pPr>
            <a:r>
              <a:rPr lang="tr-TR"/>
              <a:t>Uzaktan öğretim faaliyetlerinin verimli ve etkin yürütülmesini sağlamak,</a:t>
            </a:r>
          </a:p>
          <a:p>
            <a:pPr algn="just">
              <a:lnSpc>
                <a:spcPct val="150000"/>
              </a:lnSpc>
              <a:buFont typeface="Calibri" panose="020F0502020204030204" pitchFamily="34" charset="0"/>
              <a:buChar char="●"/>
            </a:pPr>
            <a:r>
              <a:rPr lang="tr-TR"/>
              <a:t>Uzaktan öğretim ile ilgili araştırma – geliştirme ve uygulama çalışmaları yapmak,</a:t>
            </a:r>
            <a:endParaRPr lang="tr-TR" dirty="0"/>
          </a:p>
        </p:txBody>
      </p:sp>
      <p:sp>
        <p:nvSpPr>
          <p:cNvPr id="3" name="Başlık 2">
            <a:extLst>
              <a:ext uri="{FF2B5EF4-FFF2-40B4-BE49-F238E27FC236}">
                <a16:creationId xmlns:a16="http://schemas.microsoft.com/office/drawing/2014/main" id="{9FAB8545-3715-B9E3-2DB7-ED6E9CA13F3D}"/>
              </a:ext>
            </a:extLst>
          </p:cNvPr>
          <p:cNvSpPr txBox="1">
            <a:spLocks/>
          </p:cNvSpPr>
          <p:nvPr/>
        </p:nvSpPr>
        <p:spPr>
          <a:xfrm>
            <a:off x="584462"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0976597-50B0-7407-F4CA-BE5319B975D9}"/>
              </a:ext>
            </a:extLst>
          </p:cNvPr>
          <p:cNvSpPr txBox="1">
            <a:spLocks/>
          </p:cNvSpPr>
          <p:nvPr/>
        </p:nvSpPr>
        <p:spPr>
          <a:xfrm>
            <a:off x="1441516" y="22969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Kamu, Özel ve Sivil Toplum Kurum ve Kuruluşlarının uzaktan eğitim ihtiyaç ve isteklerine yardımcı olmak amacıyla bu kurumların eğitim programlarını e-öğrenmeye uyarlayarak, uzaktan eğitim sistemlerinin geliştirilmesine katkıda bulunmak,</a:t>
            </a:r>
          </a:p>
          <a:p>
            <a:pPr algn="just">
              <a:lnSpc>
                <a:spcPct val="150000"/>
              </a:lnSpc>
              <a:spcAft>
                <a:spcPts val="1200"/>
              </a:spcAft>
              <a:buFont typeface="Calibri" panose="020F0502020204030204" pitchFamily="34" charset="0"/>
              <a:buChar char="●"/>
            </a:pPr>
            <a:r>
              <a:rPr lang="tr-TR"/>
              <a:t>Merkezin kazandığı teknik bilgi ve beceri birikimini diğer Yükseköğretim Kurum ve Kuruluşları ile paylaşmak,</a:t>
            </a:r>
          </a:p>
          <a:p>
            <a:pPr algn="just">
              <a:lnSpc>
                <a:spcPct val="150000"/>
              </a:lnSpc>
              <a:spcBef>
                <a:spcPts val="0"/>
              </a:spcBef>
              <a:buFont typeface="Calibri" panose="020F0502020204030204" pitchFamily="34" charset="0"/>
              <a:buChar char="●"/>
            </a:pPr>
            <a:r>
              <a:rPr lang="tr-TR"/>
              <a:t>Uzaktan öğretim teknolojilerini takip edip bunlardan yararlanmak.</a:t>
            </a:r>
            <a:endParaRPr lang="tr-TR" dirty="0"/>
          </a:p>
        </p:txBody>
      </p:sp>
      <p:sp>
        <p:nvSpPr>
          <p:cNvPr id="3" name="Başlık 2">
            <a:extLst>
              <a:ext uri="{FF2B5EF4-FFF2-40B4-BE49-F238E27FC236}">
                <a16:creationId xmlns:a16="http://schemas.microsoft.com/office/drawing/2014/main" id="{5C578D08-0275-BC0D-1682-E2A76E732041}"/>
              </a:ext>
            </a:extLst>
          </p:cNvPr>
          <p:cNvSpPr txBox="1">
            <a:spLocks/>
          </p:cNvSpPr>
          <p:nvPr/>
        </p:nvSpPr>
        <p:spPr>
          <a:xfrm>
            <a:off x="603316" y="8364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8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4BF08DD-21EC-8CD9-61AE-AE057C9B849D}"/>
              </a:ext>
            </a:extLst>
          </p:cNvPr>
          <p:cNvSpPr txBox="1">
            <a:spLocks/>
          </p:cNvSpPr>
          <p:nvPr/>
        </p:nvSpPr>
        <p:spPr>
          <a:xfrm>
            <a:off x="1422662" y="2353526"/>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Kalite politikaları ile birlikte, uzaktan öğretim faaliyetlerinde öncü merkezler arasında yer almak,</a:t>
            </a:r>
          </a:p>
          <a:p>
            <a:pPr algn="just">
              <a:lnSpc>
                <a:spcPct val="150000"/>
              </a:lnSpc>
              <a:buFont typeface="Calibri" panose="020F0502020204030204" pitchFamily="34" charset="0"/>
              <a:buChar char="●"/>
            </a:pPr>
            <a:r>
              <a:rPr lang="tr-TR"/>
              <a:t>Uzaktan öğretim lisansüstü program sayısını arttırmak ve daha çok öğrenciyi Üniversitemize kazandırmaktır.</a:t>
            </a:r>
            <a:endParaRPr lang="tr-TR" dirty="0"/>
          </a:p>
        </p:txBody>
      </p:sp>
      <p:sp>
        <p:nvSpPr>
          <p:cNvPr id="3" name="Başlık 2">
            <a:extLst>
              <a:ext uri="{FF2B5EF4-FFF2-40B4-BE49-F238E27FC236}">
                <a16:creationId xmlns:a16="http://schemas.microsoft.com/office/drawing/2014/main" id="{50AA57E2-3ED4-DDAC-9DDB-8C2716344C2E}"/>
              </a:ext>
            </a:extLst>
          </p:cNvPr>
          <p:cNvSpPr txBox="1">
            <a:spLocks/>
          </p:cNvSpPr>
          <p:nvPr/>
        </p:nvSpPr>
        <p:spPr>
          <a:xfrm>
            <a:off x="584462" y="89302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Hedefleri</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967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
        <p:nvSpPr>
          <p:cNvPr id="4" name="İçerik Yer Tutucusu 3">
            <a:extLst>
              <a:ext uri="{FF2B5EF4-FFF2-40B4-BE49-F238E27FC236}">
                <a16:creationId xmlns:a16="http://schemas.microsoft.com/office/drawing/2014/main" id="{9EADB2B9-9802-315D-40FE-95549585A4B3}"/>
              </a:ext>
            </a:extLst>
          </p:cNvPr>
          <p:cNvSpPr txBox="1">
            <a:spLocks/>
          </p:cNvSpPr>
          <p:nvPr/>
        </p:nvSpPr>
        <p:spPr>
          <a:xfrm>
            <a:off x="1309540" y="1948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1200"/>
              </a:spcAft>
              <a:buFont typeface="Calibri" panose="020F0502020204030204" pitchFamily="34" charset="0"/>
              <a:buChar char="●"/>
            </a:pPr>
            <a:r>
              <a:rPr lang="tr-TR"/>
              <a:t>Üniversitemiz Lisansüstü Eğitim Enstitüsü bünyesindeki Uzaktan Öğretim Tezsiz Yüksek Lisans programlarının senkron ve asenkron derslerinin yürütülmesi ve ders materyallerinin hazırlanması,</a:t>
            </a:r>
          </a:p>
          <a:p>
            <a:pPr algn="just">
              <a:lnSpc>
                <a:spcPct val="125000"/>
              </a:lnSpc>
              <a:spcAft>
                <a:spcPts val="1200"/>
              </a:spcAft>
              <a:buFont typeface="Calibri" panose="020F0502020204030204" pitchFamily="34" charset="0"/>
              <a:buChar char="●"/>
            </a:pPr>
            <a:r>
              <a:rPr lang="tr-TR"/>
              <a:t>Üniversitemiz Lisansüstü Eğitim Enstitüsü bünyesindeki tez savunma sınavları ve tez izleme komiteleri toplantılarının video konferans sistemi ile gerçekleştirilmesi,</a:t>
            </a:r>
          </a:p>
          <a:p>
            <a:pPr algn="just">
              <a:lnSpc>
                <a:spcPct val="125000"/>
              </a:lnSpc>
              <a:buFont typeface="Calibri" panose="020F0502020204030204" pitchFamily="34" charset="0"/>
              <a:buChar char="●"/>
            </a:pPr>
            <a:r>
              <a:rPr lang="tr-TR"/>
              <a:t>Lisans ve yüksek lisans kapsamında açılacak yeni uzaktan öğretim programlarının başvuruları için gerekli hazırlıkların organize edilmesi, </a:t>
            </a:r>
            <a:endParaRPr lang="tr-TR" dirty="0"/>
          </a:p>
        </p:txBody>
      </p:sp>
    </p:spTree>
    <p:extLst>
      <p:ext uri="{BB962C8B-B14F-4D97-AF65-F5344CB8AC3E}">
        <p14:creationId xmlns:p14="http://schemas.microsoft.com/office/powerpoint/2010/main" val="852646966"/>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250</TotalTime>
  <Words>2015</Words>
  <Application>Microsoft Office PowerPoint</Application>
  <PresentationFormat>Geniş ekran</PresentationFormat>
  <Paragraphs>408</Paragraphs>
  <Slides>33</Slides>
  <Notes>33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Times New Roman</vt:lpstr>
      <vt:lpstr>Poppins</vt:lpstr>
      <vt:lpstr>Calibri</vt:lpstr>
      <vt:lpstr>Office Teması</vt:lpstr>
      <vt:lpstr>PowerPoint Sunusu</vt:lpstr>
      <vt:lpstr>UZAKTAN EĞİTİM ARAŞTIRMA ve UYGULAMA MERKEZİ</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PowerPoint Sunusu</vt:lpstr>
      <vt:lpstr> .  </vt:lpstr>
      <vt:lpstr> .  </vt:lpstr>
      <vt:lpstr> .  </vt:lpstr>
      <vt:lpstr> .  </vt:lpstr>
      <vt:lpstr> .  </vt:lpstr>
      <vt:lpstr> .  </vt:lpstr>
      <vt:lpstr> .  </vt:lpstr>
      <vt:lpstr> .  </vt:lpstr>
      <vt:lpstr> .  </vt:lpstr>
      <vt:lpstr> .  </vt:lpstr>
      <vt:lpstr> .  </vt:lpstr>
      <vt:lpstr> .  </vt:lpstr>
      <vt:lpstr> .  </vt:lpstr>
      <vt:lpst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Kadir  Tunçer</cp:lastModifiedBy>
  <cp:revision>54</cp:revision>
  <dcterms:created xsi:type="dcterms:W3CDTF">2023-01-10T15:35:45Z</dcterms:created>
  <dcterms:modified xsi:type="dcterms:W3CDTF">2026-01-27T09:36:00Z</dcterms:modified>
</cp:coreProperties>
</file>