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48" r:id="rId1"/>
  </p:sldMasterIdLst>
  <p:notesMasterIdLst>
    <p:notesMasterId r:id="rId34"/>
  </p:notesMasterIdLst>
  <p:sldIdLst>
    <p:sldId id="256" r:id="rId2"/>
    <p:sldId id="257" r:id="rId3"/>
    <p:sldId id="258" r:id="rId4"/>
    <p:sldId id="260" r:id="rId5"/>
    <p:sldId id="261" r:id="rId6"/>
    <p:sldId id="262" r:id="rId7"/>
    <p:sldId id="263" r:id="rId8"/>
    <p:sldId id="264" r:id="rId9"/>
    <p:sldId id="287" r:id="rId10"/>
    <p:sldId id="265" r:id="rId11"/>
    <p:sldId id="266" r:id="rId12"/>
    <p:sldId id="267" r:id="rId13"/>
    <p:sldId id="268" r:id="rId14"/>
    <p:sldId id="269" r:id="rId15"/>
    <p:sldId id="270" r:id="rId16"/>
    <p:sldId id="271" r:id="rId17"/>
    <p:sldId id="272" r:id="rId18"/>
    <p:sldId id="273" r:id="rId19"/>
    <p:sldId id="274" r:id="rId20"/>
    <p:sldId id="276" r:id="rId21"/>
    <p:sldId id="289" r:id="rId22"/>
    <p:sldId id="278" r:id="rId23"/>
    <p:sldId id="279" r:id="rId24"/>
    <p:sldId id="280" r:id="rId25"/>
    <p:sldId id="281" r:id="rId26"/>
    <p:sldId id="282" r:id="rId27"/>
    <p:sldId id="283" r:id="rId28"/>
    <p:sldId id="291" r:id="rId29"/>
    <p:sldId id="290" r:id="rId30"/>
    <p:sldId id="284" r:id="rId31"/>
    <p:sldId id="285" r:id="rId32"/>
    <p:sldId id="286"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Poppins" panose="00000500000000000000" pitchFamily="2" charset="-94"/>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1PkmCMAZeBFLN4SW8tUk0zYS2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76" d="100"/>
          <a:sy n="76" d="100"/>
        </p:scale>
        <p:origin x="8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54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69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4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285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888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31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73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504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881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41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777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1942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253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910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68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691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523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013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699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521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496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704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6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20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65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25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96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16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88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7CCF9D0F-29E8-B7AF-C8C3-D8E741D1EA74}"/>
              </a:ext>
            </a:extLst>
          </p:cNvPr>
          <p:cNvSpPr txBox="1">
            <a:spLocks/>
          </p:cNvSpPr>
          <p:nvPr/>
        </p:nvSpPr>
        <p:spPr>
          <a:xfrm>
            <a:off x="1535784" y="232524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Çevrimiçi olarak gerçekleştirilecek seminerler ve toplantılar için altyapı oluşturulması,</a:t>
            </a:r>
          </a:p>
          <a:p>
            <a:pPr algn="just">
              <a:lnSpc>
                <a:spcPct val="150000"/>
              </a:lnSpc>
              <a:spcAft>
                <a:spcPts val="600"/>
              </a:spcAft>
              <a:buFont typeface="Calibri" panose="020F0502020204030204" pitchFamily="34" charset="0"/>
              <a:buChar char="●"/>
            </a:pPr>
            <a:r>
              <a:rPr lang="tr-TR" dirty="0"/>
              <a:t>Uzaktan eğitim ile ilgili öğrencilere ve öğretim elemanlarına yönelik bilgilendirici materyaller hazırlanması, </a:t>
            </a:r>
          </a:p>
          <a:p>
            <a:pPr algn="just">
              <a:lnSpc>
                <a:spcPct val="150000"/>
              </a:lnSpc>
              <a:spcAft>
                <a:spcPts val="600"/>
              </a:spcAft>
              <a:buFont typeface="Calibri" panose="020F0502020204030204" pitchFamily="34" charset="0"/>
              <a:buChar char="●"/>
            </a:pPr>
            <a:endParaRPr lang="tr-TR" dirty="0"/>
          </a:p>
        </p:txBody>
      </p:sp>
      <p:sp>
        <p:nvSpPr>
          <p:cNvPr id="4" name="Başlık 2">
            <a:extLst>
              <a:ext uri="{FF2B5EF4-FFF2-40B4-BE49-F238E27FC236}">
                <a16:creationId xmlns:a16="http://schemas.microsoft.com/office/drawing/2014/main" id="{C4812908-2C58-3E14-6AA7-E19CA2D8C7D5}"/>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p>
        </p:txBody>
      </p:sp>
    </p:spTree>
    <p:extLst>
      <p:ext uri="{BB962C8B-B14F-4D97-AF65-F5344CB8AC3E}">
        <p14:creationId xmlns:p14="http://schemas.microsoft.com/office/powerpoint/2010/main" val="275594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BD59364-9A18-0F33-1EE5-756040937118}"/>
              </a:ext>
            </a:extLst>
          </p:cNvPr>
          <p:cNvSpPr txBox="1">
            <a:spLocks/>
          </p:cNvSpPr>
          <p:nvPr/>
        </p:nvSpPr>
        <p:spPr>
          <a:xfrm>
            <a:off x="1422662" y="2287539"/>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Çevrimiçi olarak gerçekleştirilecek </a:t>
            </a:r>
            <a:r>
              <a:rPr lang="tr-TR" dirty="0" err="1"/>
              <a:t>hizmetiçi</a:t>
            </a:r>
            <a:r>
              <a:rPr lang="tr-TR" dirty="0"/>
              <a:t> eğitimler için altyapı oluşturulması,</a:t>
            </a:r>
          </a:p>
          <a:p>
            <a:pPr algn="just">
              <a:lnSpc>
                <a:spcPct val="150000"/>
              </a:lnSpc>
              <a:spcAft>
                <a:spcPts val="600"/>
              </a:spcAft>
              <a:buFont typeface="Calibri" panose="020F0502020204030204" pitchFamily="34" charset="0"/>
              <a:buChar char="●"/>
            </a:pPr>
            <a:r>
              <a:rPr lang="tr-TR" dirty="0"/>
              <a:t>Üniversitemiz öğretim elemanlarına içerik geliştirme konusunda eğitimler verilmesi.</a:t>
            </a:r>
          </a:p>
        </p:txBody>
      </p:sp>
      <p:sp>
        <p:nvSpPr>
          <p:cNvPr id="4" name="Başlık 2">
            <a:extLst>
              <a:ext uri="{FF2B5EF4-FFF2-40B4-BE49-F238E27FC236}">
                <a16:creationId xmlns:a16="http://schemas.microsoft.com/office/drawing/2014/main" id="{82CA882E-345C-4356-E72F-58A459426C11}"/>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p>
        </p:txBody>
      </p:sp>
    </p:spTree>
    <p:extLst>
      <p:ext uri="{BB962C8B-B14F-4D97-AF65-F5344CB8AC3E}">
        <p14:creationId xmlns:p14="http://schemas.microsoft.com/office/powerpoint/2010/main" val="217535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grpSp>
        <p:nvGrpSpPr>
          <p:cNvPr id="2" name="Grup 1">
            <a:extLst>
              <a:ext uri="{FF2B5EF4-FFF2-40B4-BE49-F238E27FC236}">
                <a16:creationId xmlns:a16="http://schemas.microsoft.com/office/drawing/2014/main" id="{8355BF51-57DB-929C-943F-74C70C29EF55}"/>
              </a:ext>
            </a:extLst>
          </p:cNvPr>
          <p:cNvGrpSpPr/>
          <p:nvPr/>
        </p:nvGrpSpPr>
        <p:grpSpPr>
          <a:xfrm>
            <a:off x="980388" y="2271859"/>
            <a:ext cx="10805981" cy="1629563"/>
            <a:chOff x="-173697" y="3705726"/>
            <a:chExt cx="12213297" cy="1032825"/>
          </a:xfrm>
        </p:grpSpPr>
        <p:sp>
          <p:nvSpPr>
            <p:cNvPr id="3" name="Dikdörtgen 2">
              <a:extLst>
                <a:ext uri="{FF2B5EF4-FFF2-40B4-BE49-F238E27FC236}">
                  <a16:creationId xmlns:a16="http://schemas.microsoft.com/office/drawing/2014/main" id="{2515E7A3-8253-8216-EFB4-33CE37A03071}"/>
                </a:ext>
              </a:extLst>
            </p:cNvPr>
            <p:cNvSpPr/>
            <p:nvPr/>
          </p:nvSpPr>
          <p:spPr>
            <a:xfrm>
              <a:off x="-152400" y="3828579"/>
              <a:ext cx="12192000" cy="909972"/>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rtl="0">
                <a:spcBef>
                  <a:spcPts val="0"/>
                </a:spcBef>
                <a:spcAft>
                  <a:spcPts val="0"/>
                </a:spcAft>
                <a:buNone/>
              </a:pPr>
              <a:r>
                <a:rPr lang="tr-TR" sz="4000" b="1" dirty="0">
                  <a:solidFill>
                    <a:schemeClr val="tx1">
                      <a:lumMod val="75000"/>
                      <a:lumOff val="25000"/>
                    </a:schemeClr>
                  </a:solidFill>
                  <a:latin typeface="Calibri"/>
                  <a:ea typeface="Calibri"/>
                  <a:cs typeface="Calibri"/>
                  <a:sym typeface="Calibri"/>
                </a:rPr>
                <a:t>2021 Faaliyetleri</a:t>
              </a:r>
              <a:endParaRPr lang="tr-TR" sz="4000" b="1" i="0" u="none" strike="noStrike" cap="none" dirty="0">
                <a:solidFill>
                  <a:schemeClr val="tx1">
                    <a:lumMod val="75000"/>
                    <a:lumOff val="25000"/>
                  </a:schemeClr>
                </a:solidFill>
                <a:latin typeface="Calibri"/>
                <a:ea typeface="Calibri"/>
                <a:cs typeface="Calibri"/>
                <a:sym typeface="Calibri"/>
              </a:endParaRPr>
            </a:p>
          </p:txBody>
        </p:sp>
        <p:sp>
          <p:nvSpPr>
            <p:cNvPr id="4" name="Dikdörtgen 6">
              <a:extLst>
                <a:ext uri="{FF2B5EF4-FFF2-40B4-BE49-F238E27FC236}">
                  <a16:creationId xmlns:a16="http://schemas.microsoft.com/office/drawing/2014/main" id="{7A19A61A-8F01-19B6-FEC3-E04BDD37B72B}"/>
                </a:ext>
              </a:extLst>
            </p:cNvPr>
            <p:cNvSpPr/>
            <p:nvPr/>
          </p:nvSpPr>
          <p:spPr>
            <a:xfrm>
              <a:off x="-173697" y="3705726"/>
              <a:ext cx="173697" cy="122853"/>
            </a:xfrm>
            <a:custGeom>
              <a:avLst/>
              <a:gdLst>
                <a:gd name="connsiteX0" fmla="*/ 0 w 902368"/>
                <a:gd name="connsiteY0" fmla="*/ 0 h 786063"/>
                <a:gd name="connsiteX1" fmla="*/ 902368 w 902368"/>
                <a:gd name="connsiteY1" fmla="*/ 0 h 786063"/>
                <a:gd name="connsiteX2" fmla="*/ 902368 w 902368"/>
                <a:gd name="connsiteY2" fmla="*/ 786063 h 786063"/>
                <a:gd name="connsiteX3" fmla="*/ 0 w 902368"/>
                <a:gd name="connsiteY3" fmla="*/ 786063 h 786063"/>
                <a:gd name="connsiteX4" fmla="*/ 0 w 902368"/>
                <a:gd name="connsiteY4" fmla="*/ 0 h 786063"/>
                <a:gd name="connsiteX0" fmla="*/ 505326 w 902368"/>
                <a:gd name="connsiteY0" fmla="*/ 324853 h 786063"/>
                <a:gd name="connsiteX1" fmla="*/ 902368 w 902368"/>
                <a:gd name="connsiteY1" fmla="*/ 0 h 786063"/>
                <a:gd name="connsiteX2" fmla="*/ 902368 w 902368"/>
                <a:gd name="connsiteY2" fmla="*/ 786063 h 786063"/>
                <a:gd name="connsiteX3" fmla="*/ 0 w 902368"/>
                <a:gd name="connsiteY3" fmla="*/ 786063 h 786063"/>
                <a:gd name="connsiteX4" fmla="*/ 505326 w 902368"/>
                <a:gd name="connsiteY4" fmla="*/ 324853 h 78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68" h="786063">
                  <a:moveTo>
                    <a:pt x="505326" y="324853"/>
                  </a:moveTo>
                  <a:lnTo>
                    <a:pt x="902368" y="0"/>
                  </a:lnTo>
                  <a:lnTo>
                    <a:pt x="902368" y="786063"/>
                  </a:lnTo>
                  <a:lnTo>
                    <a:pt x="0" y="786063"/>
                  </a:lnTo>
                  <a:lnTo>
                    <a:pt x="505326" y="324853"/>
                  </a:lnTo>
                  <a:close/>
                </a:path>
              </a:pathLst>
            </a:custGeom>
            <a:solidFill>
              <a:srgbClr val="F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31252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DBB4A226-51C4-97C2-B1F1-B2AE50AAC074}"/>
              </a:ext>
            </a:extLst>
          </p:cNvPr>
          <p:cNvSpPr txBox="1">
            <a:spLocks/>
          </p:cNvSpPr>
          <p:nvPr/>
        </p:nvSpPr>
        <p:spPr>
          <a:xfrm>
            <a:off x="1413235" y="218384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Üniversitemiz Lisansüstü Eğitim Enstitüsü bünyesinde yer alan Uzaktan Öğretim Tezsiz Yüksek Lisans Programları (UÖTYLP) sayısı </a:t>
            </a:r>
            <a:r>
              <a:rPr lang="tr-TR" b="1" dirty="0"/>
              <a:t>Aralık 2021 </a:t>
            </a:r>
            <a:r>
              <a:rPr lang="tr-TR" dirty="0"/>
              <a:t>tarihi itibariyle </a:t>
            </a:r>
            <a:r>
              <a:rPr lang="tr-TR" b="1" dirty="0"/>
              <a:t>12</a:t>
            </a:r>
            <a:r>
              <a:rPr lang="tr-TR" dirty="0"/>
              <a:t>’dir. Bu programlar, merkezimiz tarafından yönetilen Öğrenme Yönetim Sistemi (</a:t>
            </a:r>
            <a:r>
              <a:rPr lang="tr-TR" b="1" dirty="0"/>
              <a:t>LMS-https://lms.comu.edu.tr</a:t>
            </a:r>
            <a:r>
              <a:rPr lang="tr-TR" dirty="0"/>
              <a:t>) üzerinden öğretimlerini sürdürmektedir. </a:t>
            </a:r>
          </a:p>
          <a:p>
            <a:pPr algn="just">
              <a:lnSpc>
                <a:spcPct val="150000"/>
              </a:lnSpc>
              <a:spcAft>
                <a:spcPts val="600"/>
              </a:spcAft>
              <a:buFont typeface="Calibri" panose="020F0502020204030204" pitchFamily="34" charset="0"/>
              <a:buChar char="●"/>
            </a:pPr>
            <a:r>
              <a:rPr lang="tr-TR" dirty="0"/>
              <a:t>Merkezimiz bu programların açılması için hazırlıkların yapılmasından başlayarak, tüm öğretim süreçlerinin yürütülmesini koordine etmektedir.  </a:t>
            </a:r>
          </a:p>
        </p:txBody>
      </p:sp>
      <p:sp>
        <p:nvSpPr>
          <p:cNvPr id="3" name="Başlık 2">
            <a:extLst>
              <a:ext uri="{FF2B5EF4-FFF2-40B4-BE49-F238E27FC236}">
                <a16:creationId xmlns:a16="http://schemas.microsoft.com/office/drawing/2014/main" id="{C9D270BD-F142-2B25-8A22-E323F5DB84F0}"/>
              </a:ext>
            </a:extLst>
          </p:cNvPr>
          <p:cNvSpPr txBox="1">
            <a:spLocks/>
          </p:cNvSpPr>
          <p:nvPr/>
        </p:nvSpPr>
        <p:spPr>
          <a:xfrm>
            <a:off x="584462" y="75162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32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43FCB033-1EFF-699C-23CD-C670A5BB5995}"/>
              </a:ext>
            </a:extLst>
          </p:cNvPr>
          <p:cNvSpPr txBox="1">
            <a:spLocks/>
          </p:cNvSpPr>
          <p:nvPr/>
        </p:nvSpPr>
        <p:spPr>
          <a:xfrm>
            <a:off x="1432088" y="221212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a:t>Bu programların; öğrencilerinin dönem içerisindeki sisteme kaydedilmesi, canlı ders sınıflarının ve bağlantılarının oluşturulması, öğrencilerin ders bazında atama işlemlerinin yapılması, kaydedilen canlı ders bağlantılarının öğrenciler ile paylaşılması, çevrimiçi yapılacak ölçme değerlendirme uygulamalarının oluşturulması - değerlendirilmesi, başarı notlarının ilan edilmesi, öğrencilerin sistem ile ilgili sorunlarının çözümü ve ilgili konular hakkındaki bilgilendirilmelerin gerçekleştirilmesi yine merkezimiz tarafından sağlanmaktadır.</a:t>
            </a:r>
          </a:p>
          <a:p>
            <a:pPr algn="just">
              <a:lnSpc>
                <a:spcPct val="114000"/>
              </a:lnSpc>
              <a:spcBef>
                <a:spcPts val="600"/>
              </a:spcBef>
              <a:spcAft>
                <a:spcPts val="600"/>
              </a:spcAft>
              <a:buFont typeface="Calibri" panose="020F0502020204030204" pitchFamily="34" charset="0"/>
              <a:buChar char="●"/>
            </a:pPr>
            <a:r>
              <a:rPr lang="tr-TR"/>
              <a:t>Merkezimiz tüm bu faaliyetlerini Moodle LMS Açık Erişim E-Öğrenme Portalı, Adobe Connect ve ÜBYS üzerinden gerçekleştirmektedir.</a:t>
            </a:r>
          </a:p>
          <a:p>
            <a:pPr marL="0" indent="0" algn="just">
              <a:lnSpc>
                <a:spcPct val="100000"/>
              </a:lnSpc>
              <a:spcBef>
                <a:spcPts val="600"/>
              </a:spcBef>
              <a:spcAft>
                <a:spcPts val="600"/>
              </a:spcAft>
            </a:pPr>
            <a:endParaRPr lang="tr-TR" dirty="0"/>
          </a:p>
        </p:txBody>
      </p:sp>
      <p:sp>
        <p:nvSpPr>
          <p:cNvPr id="4" name="Başlık 2">
            <a:extLst>
              <a:ext uri="{FF2B5EF4-FFF2-40B4-BE49-F238E27FC236}">
                <a16:creationId xmlns:a16="http://schemas.microsoft.com/office/drawing/2014/main" id="{DE7E388C-B87D-D709-81DA-591D82F590F1}"/>
              </a:ext>
            </a:extLst>
          </p:cNvPr>
          <p:cNvSpPr txBox="1">
            <a:spLocks/>
          </p:cNvSpPr>
          <p:nvPr/>
        </p:nvSpPr>
        <p:spPr>
          <a:xfrm>
            <a:off x="584462" y="75162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235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49BDC65A-FDF9-6AC1-99E1-8FF997DC36C1}"/>
              </a:ext>
            </a:extLst>
          </p:cNvPr>
          <p:cNvSpPr txBox="1">
            <a:spLocks/>
          </p:cNvSpPr>
          <p:nvPr/>
        </p:nvSpPr>
        <p:spPr>
          <a:xfrm>
            <a:off x="1422662" y="226868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Bef>
                <a:spcPts val="600"/>
              </a:spcBef>
              <a:spcAft>
                <a:spcPts val="600"/>
              </a:spcAft>
              <a:buFont typeface="Calibri" panose="020F0502020204030204" pitchFamily="34" charset="0"/>
              <a:buChar char="●"/>
            </a:pPr>
            <a:r>
              <a:rPr lang="tr-TR" b="1" u="sng" dirty="0"/>
              <a:t>2021 yılı genelinde</a:t>
            </a:r>
            <a:r>
              <a:rPr lang="tr-TR" dirty="0"/>
              <a:t>, merkezimiz koordinatörlüğünde uzaktan öğretim tezsiz yüksek lisans programlarında kayıtlı öğrenci sayısı </a:t>
            </a:r>
            <a:r>
              <a:rPr lang="tr-TR" b="1" dirty="0">
                <a:solidFill>
                  <a:srgbClr val="C00000"/>
                </a:solidFill>
              </a:rPr>
              <a:t>719’dur.</a:t>
            </a:r>
            <a:endParaRPr lang="tr-TR" dirty="0"/>
          </a:p>
          <a:p>
            <a:pPr algn="just">
              <a:lnSpc>
                <a:spcPct val="150000"/>
              </a:lnSpc>
              <a:spcBef>
                <a:spcPts val="600"/>
              </a:spcBef>
              <a:spcAft>
                <a:spcPts val="600"/>
              </a:spcAft>
              <a:buFont typeface="Calibri" panose="020F0502020204030204" pitchFamily="34" charset="0"/>
              <a:buChar char="●"/>
            </a:pPr>
            <a:r>
              <a:rPr lang="tr-TR" dirty="0"/>
              <a:t>Aynı şekilde </a:t>
            </a:r>
            <a:r>
              <a:rPr lang="tr-TR" b="1" u="sng" dirty="0"/>
              <a:t>2021 yılı genelinde</a:t>
            </a:r>
            <a:r>
              <a:rPr lang="tr-TR" dirty="0"/>
              <a:t>, öğrencilerimizin katılımıyla toplam </a:t>
            </a:r>
            <a:r>
              <a:rPr lang="tr-TR" b="1" dirty="0">
                <a:solidFill>
                  <a:srgbClr val="C00000"/>
                </a:solidFill>
              </a:rPr>
              <a:t>2.842 saat </a:t>
            </a:r>
            <a:r>
              <a:rPr lang="tr-TR" dirty="0"/>
              <a:t>çevrimiçi canlı ders gerçekleştirilmiştir. </a:t>
            </a:r>
          </a:p>
          <a:p>
            <a:pPr algn="just">
              <a:lnSpc>
                <a:spcPct val="114000"/>
              </a:lnSpc>
              <a:spcBef>
                <a:spcPts val="600"/>
              </a:spcBef>
              <a:spcAft>
                <a:spcPts val="600"/>
              </a:spcAft>
            </a:pPr>
            <a:endParaRPr lang="tr-TR" dirty="0"/>
          </a:p>
          <a:p>
            <a:pPr algn="just">
              <a:lnSpc>
                <a:spcPct val="114000"/>
              </a:lnSpc>
              <a:spcBef>
                <a:spcPts val="600"/>
              </a:spcBef>
              <a:spcAft>
                <a:spcPts val="600"/>
              </a:spcAft>
            </a:pPr>
            <a:endParaRPr lang="tr-TR" dirty="0"/>
          </a:p>
          <a:p>
            <a:pPr marL="0" indent="0" algn="just">
              <a:lnSpc>
                <a:spcPct val="100000"/>
              </a:lnSpc>
              <a:spcBef>
                <a:spcPts val="600"/>
              </a:spcBef>
              <a:spcAft>
                <a:spcPts val="600"/>
              </a:spcAft>
            </a:pPr>
            <a:endParaRPr lang="tr-TR" dirty="0"/>
          </a:p>
        </p:txBody>
      </p:sp>
      <p:sp>
        <p:nvSpPr>
          <p:cNvPr id="4" name="Başlık 2">
            <a:extLst>
              <a:ext uri="{FF2B5EF4-FFF2-40B4-BE49-F238E27FC236}">
                <a16:creationId xmlns:a16="http://schemas.microsoft.com/office/drawing/2014/main" id="{80041321-BF16-2E14-DD78-92685CF0E0CB}"/>
              </a:ext>
            </a:extLst>
          </p:cNvPr>
          <p:cNvSpPr txBox="1">
            <a:spLocks/>
          </p:cNvSpPr>
          <p:nvPr/>
        </p:nvSpPr>
        <p:spPr>
          <a:xfrm>
            <a:off x="584462" y="75162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196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093487A-ED47-6351-B870-BE7D5D7897B4}"/>
              </a:ext>
            </a:extLst>
          </p:cNvPr>
          <p:cNvSpPr txBox="1">
            <a:spLocks/>
          </p:cNvSpPr>
          <p:nvPr/>
        </p:nvSpPr>
        <p:spPr>
          <a:xfrm>
            <a:off x="1422664" y="1882894"/>
            <a:ext cx="9031662" cy="61520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Aft>
                <a:spcPts val="600"/>
              </a:spcAft>
            </a:pPr>
            <a:r>
              <a:rPr lang="tr-TR" b="1" dirty="0">
                <a:solidFill>
                  <a:srgbClr val="C00000"/>
                </a:solidFill>
              </a:rPr>
              <a:t>Açık Olan Uzaktan Öğretim Tezsiz Yüksek Lisans Programları</a:t>
            </a:r>
          </a:p>
        </p:txBody>
      </p:sp>
      <p:sp>
        <p:nvSpPr>
          <p:cNvPr id="6" name="Metin kutusu 5">
            <a:extLst>
              <a:ext uri="{FF2B5EF4-FFF2-40B4-BE49-F238E27FC236}">
                <a16:creationId xmlns:a16="http://schemas.microsoft.com/office/drawing/2014/main" id="{94661179-95F1-1DAA-EBB9-CC8DC40406DD}"/>
              </a:ext>
            </a:extLst>
          </p:cNvPr>
          <p:cNvSpPr txBox="1"/>
          <p:nvPr/>
        </p:nvSpPr>
        <p:spPr>
          <a:xfrm>
            <a:off x="1004741" y="2409888"/>
            <a:ext cx="6240544" cy="3715120"/>
          </a:xfrm>
          <a:prstGeom prst="rect">
            <a:avLst/>
          </a:prstGeom>
          <a:noFill/>
        </p:spPr>
        <p:txBody>
          <a:bodyPr wrap="square">
            <a:spAutoFit/>
          </a:bodyPr>
          <a:lstStyle/>
          <a:p>
            <a:pPr marL="285750" lvl="1" indent="-285750" algn="just">
              <a:lnSpc>
                <a:spcPct val="200000"/>
              </a:lnSpc>
              <a:spcAft>
                <a:spcPts val="600"/>
              </a:spcAft>
              <a:buFont typeface="Arial" panose="020B0604020202020204" pitchFamily="34" charset="0"/>
              <a:buChar char="•"/>
            </a:pPr>
            <a:r>
              <a:rPr lang="tr-TR" sz="1800" dirty="0"/>
              <a:t>Bankacılık ve Finans</a:t>
            </a:r>
          </a:p>
          <a:p>
            <a:pPr marL="285750" lvl="1" indent="-285750" algn="just">
              <a:lnSpc>
                <a:spcPct val="200000"/>
              </a:lnSpc>
              <a:spcAft>
                <a:spcPts val="600"/>
              </a:spcAft>
              <a:buFont typeface="Arial" panose="020B0604020202020204" pitchFamily="34" charset="0"/>
              <a:buChar char="•"/>
            </a:pPr>
            <a:r>
              <a:rPr lang="tr-TR" sz="1800" dirty="0"/>
              <a:t>Çalışma İlişkileri ve İnsan Kaynakları Yönetimi</a:t>
            </a:r>
          </a:p>
          <a:p>
            <a:pPr marL="285750" lvl="1" indent="-285750" algn="just">
              <a:lnSpc>
                <a:spcPct val="200000"/>
              </a:lnSpc>
              <a:spcAft>
                <a:spcPts val="600"/>
              </a:spcAft>
              <a:buFont typeface="Arial" panose="020B0604020202020204" pitchFamily="34" charset="0"/>
              <a:buChar char="•"/>
            </a:pPr>
            <a:r>
              <a:rPr lang="nn-NO" sz="1800" dirty="0"/>
              <a:t>Eğitim Yönetimi, Teftişi, Planlaması ve Ekonomisi</a:t>
            </a:r>
            <a:endParaRPr lang="tr-TR" sz="1800" dirty="0"/>
          </a:p>
          <a:p>
            <a:pPr marL="285750" lvl="1" indent="-285750" algn="just">
              <a:lnSpc>
                <a:spcPct val="200000"/>
              </a:lnSpc>
              <a:spcAft>
                <a:spcPts val="600"/>
              </a:spcAft>
              <a:buFont typeface="Arial" panose="020B0604020202020204" pitchFamily="34" charset="0"/>
              <a:buChar char="•"/>
            </a:pPr>
            <a:r>
              <a:rPr lang="tr-TR" sz="1800" dirty="0"/>
              <a:t>Eğitimin Felsefi, Sosyal ve Tarihi Temelleri</a:t>
            </a:r>
          </a:p>
          <a:p>
            <a:pPr marL="285750" lvl="1" indent="-285750" algn="just">
              <a:lnSpc>
                <a:spcPct val="200000"/>
              </a:lnSpc>
              <a:spcAft>
                <a:spcPts val="600"/>
              </a:spcAft>
              <a:buFont typeface="Arial" panose="020B0604020202020204" pitchFamily="34" charset="0"/>
              <a:buChar char="•"/>
            </a:pPr>
            <a:r>
              <a:rPr lang="tr-TR" sz="1800" dirty="0"/>
              <a:t>Girişimcilik ve Yenilik Yönetimi</a:t>
            </a:r>
          </a:p>
          <a:p>
            <a:pPr marL="285750" lvl="1" indent="-285750" algn="just">
              <a:lnSpc>
                <a:spcPct val="200000"/>
              </a:lnSpc>
              <a:spcAft>
                <a:spcPts val="600"/>
              </a:spcAft>
              <a:buFont typeface="Arial" panose="020B0604020202020204" pitchFamily="34" charset="0"/>
              <a:buChar char="•"/>
            </a:pPr>
            <a:r>
              <a:rPr lang="tr-TR" sz="1800" dirty="0"/>
              <a:t>İktisat</a:t>
            </a:r>
          </a:p>
        </p:txBody>
      </p:sp>
      <p:sp>
        <p:nvSpPr>
          <p:cNvPr id="8" name="Metin kutusu 7">
            <a:extLst>
              <a:ext uri="{FF2B5EF4-FFF2-40B4-BE49-F238E27FC236}">
                <a16:creationId xmlns:a16="http://schemas.microsoft.com/office/drawing/2014/main" id="{83A825E7-3BC6-2F9D-5111-38008CFC3062}"/>
              </a:ext>
            </a:extLst>
          </p:cNvPr>
          <p:cNvSpPr txBox="1"/>
          <p:nvPr/>
        </p:nvSpPr>
        <p:spPr>
          <a:xfrm>
            <a:off x="7228787" y="2409888"/>
            <a:ext cx="6094428" cy="3715120"/>
          </a:xfrm>
          <a:prstGeom prst="rect">
            <a:avLst/>
          </a:prstGeom>
          <a:noFill/>
        </p:spPr>
        <p:txBody>
          <a:bodyPr wrap="square">
            <a:spAutoFit/>
          </a:bodyPr>
          <a:lstStyle/>
          <a:p>
            <a:pPr marL="285750" lvl="1" indent="-285750" algn="just">
              <a:lnSpc>
                <a:spcPct val="200000"/>
              </a:lnSpc>
              <a:spcAft>
                <a:spcPts val="600"/>
              </a:spcAft>
              <a:buFont typeface="Arial" panose="020B0604020202020204" pitchFamily="34" charset="0"/>
              <a:buChar char="•"/>
            </a:pPr>
            <a:r>
              <a:rPr lang="tr-TR" sz="1800" dirty="0"/>
              <a:t>İş Sağlığı ve Güvenliği</a:t>
            </a:r>
          </a:p>
          <a:p>
            <a:pPr marL="285750" lvl="1" indent="-285750" algn="just">
              <a:lnSpc>
                <a:spcPct val="200000"/>
              </a:lnSpc>
              <a:spcAft>
                <a:spcPts val="600"/>
              </a:spcAft>
              <a:buFont typeface="Arial" panose="020B0604020202020204" pitchFamily="34" charset="0"/>
              <a:buChar char="•"/>
            </a:pPr>
            <a:r>
              <a:rPr lang="tr-TR" sz="1800" dirty="0"/>
              <a:t>İşletme Yöneticiliği</a:t>
            </a:r>
          </a:p>
          <a:p>
            <a:pPr marL="285750" lvl="1" indent="-285750" algn="just">
              <a:lnSpc>
                <a:spcPct val="200000"/>
              </a:lnSpc>
              <a:spcAft>
                <a:spcPts val="600"/>
              </a:spcAft>
              <a:buFont typeface="Arial" panose="020B0604020202020204" pitchFamily="34" charset="0"/>
              <a:buChar char="•"/>
            </a:pPr>
            <a:r>
              <a:rPr lang="tr-TR" sz="1800" dirty="0"/>
              <a:t>Kamu Yönetimi, Kent Siyaset</a:t>
            </a:r>
          </a:p>
          <a:p>
            <a:pPr marL="285750" lvl="1" indent="-285750" algn="just">
              <a:lnSpc>
                <a:spcPct val="200000"/>
              </a:lnSpc>
              <a:spcAft>
                <a:spcPts val="600"/>
              </a:spcAft>
              <a:buFont typeface="Arial" panose="020B0604020202020204" pitchFamily="34" charset="0"/>
              <a:buChar char="•"/>
            </a:pPr>
            <a:r>
              <a:rPr lang="tr-TR" sz="1800" dirty="0"/>
              <a:t>Maliye</a:t>
            </a:r>
          </a:p>
          <a:p>
            <a:pPr marL="285750" lvl="1" indent="-285750" algn="just">
              <a:lnSpc>
                <a:spcPct val="200000"/>
              </a:lnSpc>
              <a:spcAft>
                <a:spcPts val="600"/>
              </a:spcAft>
              <a:buFont typeface="Arial" panose="020B0604020202020204" pitchFamily="34" charset="0"/>
              <a:buChar char="•"/>
            </a:pPr>
            <a:r>
              <a:rPr lang="tr-TR" sz="1800" dirty="0"/>
              <a:t>Sınıf Eğitimi</a:t>
            </a:r>
          </a:p>
          <a:p>
            <a:pPr marL="285750" lvl="1" indent="-285750" algn="just">
              <a:lnSpc>
                <a:spcPct val="200000"/>
              </a:lnSpc>
              <a:spcAft>
                <a:spcPts val="600"/>
              </a:spcAft>
              <a:buFont typeface="Arial" panose="020B0604020202020204" pitchFamily="34" charset="0"/>
              <a:buChar char="•"/>
            </a:pPr>
            <a:r>
              <a:rPr lang="tr-TR" sz="1800" dirty="0"/>
              <a:t>Uluslararası Ticaret ve Lojistik</a:t>
            </a:r>
          </a:p>
        </p:txBody>
      </p:sp>
      <p:sp>
        <p:nvSpPr>
          <p:cNvPr id="4" name="Başlık 2">
            <a:extLst>
              <a:ext uri="{FF2B5EF4-FFF2-40B4-BE49-F238E27FC236}">
                <a16:creationId xmlns:a16="http://schemas.microsoft.com/office/drawing/2014/main" id="{8F9A52BB-4870-70CA-3627-7AB7A3C05C32}"/>
              </a:ext>
            </a:extLst>
          </p:cNvPr>
          <p:cNvSpPr txBox="1">
            <a:spLocks/>
          </p:cNvSpPr>
          <p:nvPr/>
        </p:nvSpPr>
        <p:spPr>
          <a:xfrm>
            <a:off x="584462" y="75162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69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7B405C-07AA-D1BA-0868-4DF838DBF397}"/>
              </a:ext>
            </a:extLst>
          </p:cNvPr>
          <p:cNvSpPr txBox="1">
            <a:spLocks/>
          </p:cNvSpPr>
          <p:nvPr/>
        </p:nvSpPr>
        <p:spPr>
          <a:xfrm>
            <a:off x="1469796" y="2164989"/>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Aft>
                <a:spcPts val="600"/>
              </a:spcAft>
              <a:buFont typeface="Calibri" panose="020F0502020204030204" pitchFamily="34" charset="0"/>
              <a:buChar char="●"/>
            </a:pPr>
            <a:r>
              <a:rPr lang="tr-TR" dirty="0"/>
              <a:t>Aktif olarak yürütülen uzaktan öğretim programlarının yanı sıra açılması planlanan ve hazırlıkları tamamlanarak Yükseköğretim Kurulu’na (YÖK) başvuru aşamasında olan programlar da bulunmaktadır. </a:t>
            </a:r>
          </a:p>
          <a:p>
            <a:pPr algn="just">
              <a:lnSpc>
                <a:spcPct val="125000"/>
              </a:lnSpc>
              <a:spcAft>
                <a:spcPts val="600"/>
              </a:spcAft>
              <a:buFont typeface="Calibri" panose="020F0502020204030204" pitchFamily="34" charset="0"/>
              <a:buChar char="●"/>
            </a:pPr>
            <a:r>
              <a:rPr lang="tr-TR" dirty="0"/>
              <a:t>Bu programların başvuru hazırlıkları çerçevesinde ders materyallerinin (ders izlencesi, sunu, ders notu, sınav, ders okuma listesi, </a:t>
            </a:r>
            <a:r>
              <a:rPr lang="tr-TR" dirty="0" err="1"/>
              <a:t>scorm</a:t>
            </a:r>
            <a:r>
              <a:rPr lang="tr-TR" dirty="0"/>
              <a:t> paketleri vb.) ve Öğrenme Yönetim Sistemi altyapılarının hazırlanması ayrıca bu programların tanıtımlarının yapıldığı videoların oluşturulması 2021 yılında birimimiz tarafından sağlanmış durumdadır. </a:t>
            </a:r>
          </a:p>
        </p:txBody>
      </p:sp>
      <p:sp>
        <p:nvSpPr>
          <p:cNvPr id="4" name="Başlık 2">
            <a:extLst>
              <a:ext uri="{FF2B5EF4-FFF2-40B4-BE49-F238E27FC236}">
                <a16:creationId xmlns:a16="http://schemas.microsoft.com/office/drawing/2014/main" id="{0AFF9081-ADF8-0E6E-BDF9-D7A359DD1AC6}"/>
              </a:ext>
            </a:extLst>
          </p:cNvPr>
          <p:cNvSpPr txBox="1">
            <a:spLocks/>
          </p:cNvSpPr>
          <p:nvPr/>
        </p:nvSpPr>
        <p:spPr>
          <a:xfrm>
            <a:off x="584462" y="75162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982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CECA81A-D00E-640C-8A53-8777C5AA90D6}"/>
              </a:ext>
            </a:extLst>
          </p:cNvPr>
          <p:cNvSpPr txBox="1">
            <a:spLocks/>
          </p:cNvSpPr>
          <p:nvPr/>
        </p:nvSpPr>
        <p:spPr>
          <a:xfrm>
            <a:off x="1524000" y="1854613"/>
            <a:ext cx="11147321"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Aft>
                <a:spcPts val="600"/>
              </a:spcAft>
              <a:buFont typeface="Calibri" panose="020F0502020204030204" pitchFamily="34" charset="0"/>
              <a:buChar char="●"/>
            </a:pPr>
            <a:r>
              <a:rPr lang="tr-TR" b="1" dirty="0">
                <a:solidFill>
                  <a:srgbClr val="C00000"/>
                </a:solidFill>
              </a:rPr>
              <a:t>YÖK Başvuru sürecindeki Uzaktan Öğretim Tezsiz Yüksek Lisans Programları</a:t>
            </a:r>
          </a:p>
          <a:p>
            <a:pPr lvl="1" algn="just">
              <a:lnSpc>
                <a:spcPct val="100000"/>
              </a:lnSpc>
              <a:spcAft>
                <a:spcPts val="600"/>
              </a:spcAft>
              <a:buFont typeface="Arial" panose="020B0604020202020204" pitchFamily="34" charset="0"/>
              <a:buChar char="•"/>
            </a:pPr>
            <a:r>
              <a:rPr lang="tr-TR" dirty="0"/>
              <a:t>Hareket ve Antrenman Bilimleri</a:t>
            </a:r>
          </a:p>
          <a:p>
            <a:pPr lvl="1" algn="just">
              <a:lnSpc>
                <a:spcPct val="100000"/>
              </a:lnSpc>
              <a:spcAft>
                <a:spcPts val="600"/>
              </a:spcAft>
              <a:buFont typeface="Arial" panose="020B0604020202020204" pitchFamily="34" charset="0"/>
              <a:buChar char="•"/>
            </a:pPr>
            <a:r>
              <a:rPr lang="tr-TR" dirty="0"/>
              <a:t>Fen Bilgisi Eğitimi</a:t>
            </a:r>
          </a:p>
          <a:p>
            <a:pPr lvl="1" algn="just">
              <a:lnSpc>
                <a:spcPct val="100000"/>
              </a:lnSpc>
              <a:spcAft>
                <a:spcPts val="600"/>
              </a:spcAft>
              <a:buFont typeface="Arial" panose="020B0604020202020204" pitchFamily="34" charset="0"/>
              <a:buChar char="•"/>
            </a:pPr>
            <a:r>
              <a:rPr lang="tr-TR" dirty="0"/>
              <a:t>Matematik Eğitimi</a:t>
            </a:r>
          </a:p>
        </p:txBody>
      </p:sp>
      <p:sp>
        <p:nvSpPr>
          <p:cNvPr id="4" name="Başlık 2">
            <a:extLst>
              <a:ext uri="{FF2B5EF4-FFF2-40B4-BE49-F238E27FC236}">
                <a16:creationId xmlns:a16="http://schemas.microsoft.com/office/drawing/2014/main" id="{2D75C058-89F3-2B47-98E6-CD5D04E118B3}"/>
              </a:ext>
            </a:extLst>
          </p:cNvPr>
          <p:cNvSpPr txBox="1">
            <a:spLocks/>
          </p:cNvSpPr>
          <p:nvPr/>
        </p:nvSpPr>
        <p:spPr>
          <a:xfrm>
            <a:off x="584462" y="75162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4775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Başlık 1">
            <a:extLst>
              <a:ext uri="{FF2B5EF4-FFF2-40B4-BE49-F238E27FC236}">
                <a16:creationId xmlns:a16="http://schemas.microsoft.com/office/drawing/2014/main" id="{43B2A54C-CAEA-FCFF-C2E7-3EDD464D3A70}"/>
              </a:ext>
            </a:extLst>
          </p:cNvPr>
          <p:cNvSpPr txBox="1">
            <a:spLocks/>
          </p:cNvSpPr>
          <p:nvPr/>
        </p:nvSpPr>
        <p:spPr>
          <a:xfrm>
            <a:off x="320512" y="5991978"/>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1. 2020-2021 Bahar Dönemi Uzaktan Öğretim Yüksek Lisans Programlarına Ait İstatistikler</a:t>
            </a:r>
          </a:p>
        </p:txBody>
      </p:sp>
      <p:graphicFrame>
        <p:nvGraphicFramePr>
          <p:cNvPr id="4" name="Tablo 3">
            <a:extLst>
              <a:ext uri="{FF2B5EF4-FFF2-40B4-BE49-F238E27FC236}">
                <a16:creationId xmlns:a16="http://schemas.microsoft.com/office/drawing/2014/main" id="{28FCEC75-0920-6CFF-02FA-B589F236A836}"/>
              </a:ext>
            </a:extLst>
          </p:cNvPr>
          <p:cNvGraphicFramePr>
            <a:graphicFrameLocks noGrp="1"/>
          </p:cNvGraphicFramePr>
          <p:nvPr>
            <p:extLst>
              <p:ext uri="{D42A27DB-BD31-4B8C-83A1-F6EECF244321}">
                <p14:modId xmlns:p14="http://schemas.microsoft.com/office/powerpoint/2010/main" val="3530128219"/>
              </p:ext>
            </p:extLst>
          </p:nvPr>
        </p:nvGraphicFramePr>
        <p:xfrm>
          <a:off x="1178887" y="668896"/>
          <a:ext cx="10266184" cy="5249479"/>
        </p:xfrm>
        <a:graphic>
          <a:graphicData uri="http://schemas.openxmlformats.org/drawingml/2006/table">
            <a:tbl>
              <a:tblPr bandRow="1">
                <a:tableStyleId>{5C22544A-7EE6-4342-B048-85BDC9FD1C3A}</a:tableStyleId>
              </a:tblPr>
              <a:tblGrid>
                <a:gridCol w="964226">
                  <a:extLst>
                    <a:ext uri="{9D8B030D-6E8A-4147-A177-3AD203B41FA5}">
                      <a16:colId xmlns:a16="http://schemas.microsoft.com/office/drawing/2014/main" val="3393782216"/>
                    </a:ext>
                  </a:extLst>
                </a:gridCol>
                <a:gridCol w="1956815">
                  <a:extLst>
                    <a:ext uri="{9D8B030D-6E8A-4147-A177-3AD203B41FA5}">
                      <a16:colId xmlns:a16="http://schemas.microsoft.com/office/drawing/2014/main" val="1801275571"/>
                    </a:ext>
                  </a:extLst>
                </a:gridCol>
                <a:gridCol w="1843377">
                  <a:extLst>
                    <a:ext uri="{9D8B030D-6E8A-4147-A177-3AD203B41FA5}">
                      <a16:colId xmlns:a16="http://schemas.microsoft.com/office/drawing/2014/main" val="1746455940"/>
                    </a:ext>
                  </a:extLst>
                </a:gridCol>
                <a:gridCol w="964226">
                  <a:extLst>
                    <a:ext uri="{9D8B030D-6E8A-4147-A177-3AD203B41FA5}">
                      <a16:colId xmlns:a16="http://schemas.microsoft.com/office/drawing/2014/main" val="590792566"/>
                    </a:ext>
                  </a:extLst>
                </a:gridCol>
                <a:gridCol w="1039853">
                  <a:extLst>
                    <a:ext uri="{9D8B030D-6E8A-4147-A177-3AD203B41FA5}">
                      <a16:colId xmlns:a16="http://schemas.microsoft.com/office/drawing/2014/main" val="863303308"/>
                    </a:ext>
                  </a:extLst>
                </a:gridCol>
                <a:gridCol w="1337629">
                  <a:extLst>
                    <a:ext uri="{9D8B030D-6E8A-4147-A177-3AD203B41FA5}">
                      <a16:colId xmlns:a16="http://schemas.microsoft.com/office/drawing/2014/main" val="1242241552"/>
                    </a:ext>
                  </a:extLst>
                </a:gridCol>
                <a:gridCol w="1337629">
                  <a:extLst>
                    <a:ext uri="{9D8B030D-6E8A-4147-A177-3AD203B41FA5}">
                      <a16:colId xmlns:a16="http://schemas.microsoft.com/office/drawing/2014/main" val="1800234135"/>
                    </a:ext>
                  </a:extLst>
                </a:gridCol>
                <a:gridCol w="822429">
                  <a:extLst>
                    <a:ext uri="{9D8B030D-6E8A-4147-A177-3AD203B41FA5}">
                      <a16:colId xmlns:a16="http://schemas.microsoft.com/office/drawing/2014/main" val="2111152730"/>
                    </a:ext>
                  </a:extLst>
                </a:gridCol>
              </a:tblGrid>
              <a:tr h="226085">
                <a:tc rowSpan="2">
                  <a:txBody>
                    <a:bodyPr/>
                    <a:lstStyle/>
                    <a:p>
                      <a:pPr algn="ctr">
                        <a:lnSpc>
                          <a:spcPct val="115000"/>
                        </a:lnSpc>
                        <a:spcAft>
                          <a:spcPts val="1000"/>
                        </a:spcAft>
                      </a:pPr>
                      <a:r>
                        <a:rPr lang="tr-TR" sz="1400" b="1" dirty="0">
                          <a:effectLst/>
                        </a:rPr>
                        <a:t>Sıra No</a:t>
                      </a:r>
                      <a:endParaRPr lang="tr-TR" sz="1600" b="1" dirty="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b="1" dirty="0">
                          <a:effectLst/>
                        </a:rPr>
                        <a:t>Program</a:t>
                      </a:r>
                      <a:endParaRPr lang="tr-TR" sz="1600" b="1" dirty="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b="1" dirty="0">
                          <a:effectLst/>
                        </a:rPr>
                        <a:t> Anabilim Dalı</a:t>
                      </a:r>
                      <a:endParaRPr lang="tr-TR" sz="1600" b="1" dirty="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b="1" dirty="0">
                          <a:effectLst/>
                        </a:rPr>
                        <a:t> Dönem</a:t>
                      </a:r>
                      <a:endParaRPr lang="tr-TR" sz="1600" b="1" dirty="0">
                        <a:effectLst/>
                        <a:latin typeface="Calibri" panose="020F0502020204030204" pitchFamily="34" charset="0"/>
                        <a:ea typeface="Calibri" panose="020F0502020204030204" pitchFamily="34" charset="0"/>
                      </a:endParaRPr>
                    </a:p>
                  </a:txBody>
                  <a:tcPr marL="43337" marR="43337" marT="0" marB="0" anchor="ctr"/>
                </a:tc>
                <a:tc gridSpan="4">
                  <a:txBody>
                    <a:bodyPr/>
                    <a:lstStyle/>
                    <a:p>
                      <a:pPr algn="ctr">
                        <a:lnSpc>
                          <a:spcPct val="115000"/>
                        </a:lnSpc>
                        <a:spcAft>
                          <a:spcPts val="1000"/>
                        </a:spcAft>
                      </a:pPr>
                      <a:r>
                        <a:rPr lang="tr-TR" sz="1400" b="1">
                          <a:effectLst/>
                        </a:rPr>
                        <a:t>2020-2021 Bahar Dönemi</a:t>
                      </a:r>
                      <a:endParaRPr lang="tr-TR" sz="1600" b="1">
                        <a:effectLst/>
                        <a:latin typeface="Calibri" panose="020F0502020204030204" pitchFamily="34" charset="0"/>
                        <a:ea typeface="Calibri" panose="020F0502020204030204" pitchFamily="34" charset="0"/>
                      </a:endParaRPr>
                    </a:p>
                  </a:txBody>
                  <a:tcPr marL="43337" marR="43337"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82900966"/>
                  </a:ext>
                </a:extLst>
              </a:tr>
              <a:tr h="77559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b="1" dirty="0">
                          <a:effectLst/>
                        </a:rPr>
                        <a:t>Ders Sayısı</a:t>
                      </a:r>
                      <a:endParaRPr lang="tr-TR" sz="1600" b="1" dirty="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b="1" dirty="0">
                          <a:effectLst/>
                        </a:rPr>
                        <a:t>Haftalık Açılan Canlı Sınıf Sayısı (Saat)</a:t>
                      </a:r>
                      <a:endParaRPr lang="tr-TR" sz="1600" b="1" dirty="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b="1" dirty="0">
                          <a:effectLst/>
                        </a:rPr>
                        <a:t>Dönemlik Açılan Canlı Ders Saati</a:t>
                      </a:r>
                      <a:endParaRPr lang="tr-TR" sz="1600" b="1" dirty="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b="1" dirty="0">
                          <a:effectLst/>
                        </a:rPr>
                        <a:t>Öğrenci Sayısı</a:t>
                      </a:r>
                      <a:endParaRPr lang="tr-TR" sz="1600" b="1" dirty="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2471069563"/>
                  </a:ext>
                </a:extLst>
              </a:tr>
              <a:tr h="253423">
                <a:tc rowSpan="2">
                  <a:txBody>
                    <a:bodyPr/>
                    <a:lstStyle/>
                    <a:p>
                      <a:pPr algn="ctr">
                        <a:lnSpc>
                          <a:spcPct val="115000"/>
                        </a:lnSpc>
                        <a:spcAft>
                          <a:spcPts val="1000"/>
                        </a:spcAft>
                      </a:pPr>
                      <a:r>
                        <a:rPr lang="tr-TR" sz="1400">
                          <a:effectLst/>
                        </a:rPr>
                        <a:t>1</a:t>
                      </a:r>
                      <a:endParaRPr lang="tr-TR" sz="160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a:effectLst/>
                        </a:rPr>
                        <a:t>Çalışma İlişkileri ve İnsan Kaynakları Yönetimi</a:t>
                      </a:r>
                      <a:endParaRPr lang="tr-TR" sz="160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a:effectLst/>
                        </a:rPr>
                        <a:t>Çalışma Ekonomisi ve Endüstri İlişkileri</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8</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8</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112</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50</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1967450092"/>
                  </a:ext>
                </a:extLst>
              </a:tr>
              <a:tr h="39162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7</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7</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112</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50</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1801262179"/>
                  </a:ext>
                </a:extLst>
              </a:tr>
              <a:tr h="253423">
                <a:tc rowSpan="2">
                  <a:txBody>
                    <a:bodyPr/>
                    <a:lstStyle/>
                    <a:p>
                      <a:pPr algn="ctr">
                        <a:lnSpc>
                          <a:spcPct val="115000"/>
                        </a:lnSpc>
                        <a:spcAft>
                          <a:spcPts val="1000"/>
                        </a:spcAft>
                      </a:pPr>
                      <a:r>
                        <a:rPr lang="tr-TR" sz="1400">
                          <a:effectLst/>
                        </a:rPr>
                        <a:t>2</a:t>
                      </a:r>
                      <a:endParaRPr lang="tr-TR" sz="160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a:effectLst/>
                        </a:rPr>
                        <a:t>Girişimcilik ve Yenilik Yönetimi</a:t>
                      </a:r>
                      <a:endParaRPr lang="tr-TR" sz="1600">
                        <a:effectLst/>
                        <a:latin typeface="Calibri" panose="020F0502020204030204" pitchFamily="34" charset="0"/>
                        <a:ea typeface="Calibri" panose="020F0502020204030204" pitchFamily="34" charset="0"/>
                      </a:endParaRPr>
                    </a:p>
                  </a:txBody>
                  <a:tcPr marL="43337" marR="43337" marT="0" marB="0" anchor="ctr"/>
                </a:tc>
                <a:tc rowSpan="4">
                  <a:txBody>
                    <a:bodyPr/>
                    <a:lstStyle/>
                    <a:p>
                      <a:pPr algn="ctr">
                        <a:lnSpc>
                          <a:spcPct val="115000"/>
                        </a:lnSpc>
                        <a:spcAft>
                          <a:spcPts val="1000"/>
                        </a:spcAft>
                      </a:pPr>
                      <a:r>
                        <a:rPr lang="tr-TR" sz="1400">
                          <a:effectLst/>
                        </a:rPr>
                        <a:t>Yönetim Bilimleri</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84</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31</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1929602833"/>
                  </a:ext>
                </a:extLst>
              </a:tr>
              <a:tr h="25342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5</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5</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70</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27</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520979805"/>
                  </a:ext>
                </a:extLst>
              </a:tr>
              <a:tr h="253423">
                <a:tc rowSpan="2">
                  <a:txBody>
                    <a:bodyPr/>
                    <a:lstStyle/>
                    <a:p>
                      <a:pPr algn="ctr">
                        <a:lnSpc>
                          <a:spcPct val="115000"/>
                        </a:lnSpc>
                        <a:spcAft>
                          <a:spcPts val="1000"/>
                        </a:spcAft>
                      </a:pPr>
                      <a:r>
                        <a:rPr lang="tr-TR" sz="1400">
                          <a:effectLst/>
                        </a:rPr>
                        <a:t>3</a:t>
                      </a:r>
                      <a:endParaRPr lang="tr-TR" sz="160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a:effectLst/>
                        </a:rPr>
                        <a:t>İşletme</a:t>
                      </a:r>
                      <a:endParaRPr lang="tr-TR" sz="1600">
                        <a:effectLst/>
                        <a:latin typeface="Calibri" panose="020F0502020204030204" pitchFamily="34" charset="0"/>
                        <a:ea typeface="Calibri" panose="020F0502020204030204" pitchFamily="34" charset="0"/>
                      </a:endParaRPr>
                    </a:p>
                  </a:txBody>
                  <a:tcPr marL="43337" marR="43337" marT="0" marB="0" anchor="ctr"/>
                </a:tc>
                <a:tc vMerge="1">
                  <a:txBody>
                    <a:bodyPr/>
                    <a:lstStyle/>
                    <a:p>
                      <a:endParaRPr lang="tr-TR"/>
                    </a:p>
                  </a:txBody>
                  <a:tcPr/>
                </a:tc>
                <a:tc>
                  <a:txBody>
                    <a:bodyPr/>
                    <a:lstStyle/>
                    <a:p>
                      <a:pPr algn="ctr">
                        <a:lnSpc>
                          <a:spcPct val="115000"/>
                        </a:lnSpc>
                        <a:spcAft>
                          <a:spcPts val="1000"/>
                        </a:spcAft>
                      </a:pPr>
                      <a:r>
                        <a:rPr lang="tr-TR" sz="1400">
                          <a:effectLst/>
                        </a:rPr>
                        <a:t>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5</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5</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70</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47</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301065274"/>
                  </a:ext>
                </a:extLst>
              </a:tr>
              <a:tr h="25342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84</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43</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668201212"/>
                  </a:ext>
                </a:extLst>
              </a:tr>
              <a:tr h="253423">
                <a:tc rowSpan="3">
                  <a:txBody>
                    <a:bodyPr/>
                    <a:lstStyle/>
                    <a:p>
                      <a:pPr algn="ctr">
                        <a:lnSpc>
                          <a:spcPct val="115000"/>
                        </a:lnSpc>
                        <a:spcAft>
                          <a:spcPts val="1000"/>
                        </a:spcAft>
                      </a:pPr>
                      <a:r>
                        <a:rPr lang="tr-TR" sz="1400">
                          <a:effectLst/>
                        </a:rPr>
                        <a:t>4</a:t>
                      </a:r>
                      <a:endParaRPr lang="tr-TR" sz="1600">
                        <a:effectLst/>
                        <a:latin typeface="Calibri" panose="020F0502020204030204" pitchFamily="34" charset="0"/>
                        <a:ea typeface="Calibri" panose="020F0502020204030204" pitchFamily="34" charset="0"/>
                      </a:endParaRPr>
                    </a:p>
                  </a:txBody>
                  <a:tcPr marL="43337" marR="43337" marT="0" marB="0" anchor="ctr"/>
                </a:tc>
                <a:tc rowSpan="3">
                  <a:txBody>
                    <a:bodyPr/>
                    <a:lstStyle/>
                    <a:p>
                      <a:pPr algn="ctr">
                        <a:lnSpc>
                          <a:spcPct val="115000"/>
                        </a:lnSpc>
                        <a:spcAft>
                          <a:spcPts val="1000"/>
                        </a:spcAft>
                      </a:pPr>
                      <a:r>
                        <a:rPr lang="tr-TR" sz="1400">
                          <a:effectLst/>
                        </a:rPr>
                        <a:t>Eğitim Yönetimi, Teftişi, Planlaması ve Ekonomisi</a:t>
                      </a:r>
                      <a:endParaRPr lang="tr-TR" sz="1600">
                        <a:effectLst/>
                        <a:latin typeface="Calibri" panose="020F0502020204030204" pitchFamily="34" charset="0"/>
                        <a:ea typeface="Calibri" panose="020F0502020204030204" pitchFamily="34" charset="0"/>
                      </a:endParaRPr>
                    </a:p>
                  </a:txBody>
                  <a:tcPr marL="43337" marR="43337" marT="0" marB="0" anchor="ctr"/>
                </a:tc>
                <a:tc rowSpan="3">
                  <a:txBody>
                    <a:bodyPr/>
                    <a:lstStyle/>
                    <a:p>
                      <a:pPr algn="ctr">
                        <a:lnSpc>
                          <a:spcPct val="115000"/>
                        </a:lnSpc>
                        <a:spcAft>
                          <a:spcPts val="1000"/>
                        </a:spcAft>
                      </a:pPr>
                      <a:r>
                        <a:rPr lang="tr-TR" sz="1400">
                          <a:effectLst/>
                        </a:rPr>
                        <a:t>Eğitim Bilimleri</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84</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40</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2505720026"/>
                  </a:ext>
                </a:extLst>
              </a:tr>
              <a:tr h="25342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84</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51</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3748486077"/>
                  </a:ext>
                </a:extLst>
              </a:tr>
              <a:tr h="25342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84</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51</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2150458820"/>
                  </a:ext>
                </a:extLst>
              </a:tr>
              <a:tr h="253423">
                <a:tc rowSpan="2">
                  <a:txBody>
                    <a:bodyPr/>
                    <a:lstStyle/>
                    <a:p>
                      <a:pPr algn="ctr">
                        <a:lnSpc>
                          <a:spcPct val="115000"/>
                        </a:lnSpc>
                        <a:spcAft>
                          <a:spcPts val="1000"/>
                        </a:spcAft>
                      </a:pPr>
                      <a:r>
                        <a:rPr lang="tr-TR" sz="1400">
                          <a:effectLst/>
                        </a:rPr>
                        <a:t>5</a:t>
                      </a:r>
                      <a:endParaRPr lang="tr-TR" sz="160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a:effectLst/>
                        </a:rPr>
                        <a:t>Sınıf Eğitimi</a:t>
                      </a:r>
                      <a:endParaRPr lang="tr-TR" sz="160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a:effectLst/>
                        </a:rPr>
                        <a:t>Temel Eğitim</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84</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50</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489340159"/>
                  </a:ext>
                </a:extLst>
              </a:tr>
              <a:tr h="25342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84</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45</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3168120745"/>
                  </a:ext>
                </a:extLst>
              </a:tr>
              <a:tr h="253423">
                <a:tc rowSpan="2">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a:effectLst/>
                        </a:rPr>
                        <a:t>Finans ve Bankacılık</a:t>
                      </a:r>
                      <a:endParaRPr lang="tr-TR" sz="160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a:effectLst/>
                        </a:rPr>
                        <a:t>Bankacılık ve Finans</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84</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35</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3008999009"/>
                  </a:ext>
                </a:extLst>
              </a:tr>
              <a:tr h="25342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84</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22</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2570042344"/>
                  </a:ext>
                </a:extLst>
              </a:tr>
              <a:tr h="253423">
                <a:tc rowSpan="2">
                  <a:txBody>
                    <a:bodyPr/>
                    <a:lstStyle/>
                    <a:p>
                      <a:pPr algn="ctr">
                        <a:lnSpc>
                          <a:spcPct val="115000"/>
                        </a:lnSpc>
                        <a:spcAft>
                          <a:spcPts val="1000"/>
                        </a:spcAft>
                      </a:pPr>
                      <a:r>
                        <a:rPr lang="tr-TR" sz="1400">
                          <a:effectLst/>
                        </a:rPr>
                        <a:t>7</a:t>
                      </a:r>
                      <a:endParaRPr lang="tr-TR" sz="160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a:effectLst/>
                        </a:rPr>
                        <a:t>Maliye</a:t>
                      </a:r>
                      <a:endParaRPr lang="tr-TR" sz="1600">
                        <a:effectLst/>
                        <a:latin typeface="Calibri" panose="020F0502020204030204" pitchFamily="34" charset="0"/>
                        <a:ea typeface="Calibri" panose="020F0502020204030204" pitchFamily="34" charset="0"/>
                      </a:endParaRPr>
                    </a:p>
                  </a:txBody>
                  <a:tcPr marL="43337" marR="43337" marT="0" marB="0" anchor="ctr"/>
                </a:tc>
                <a:tc rowSpan="2">
                  <a:txBody>
                    <a:bodyPr/>
                    <a:lstStyle/>
                    <a:p>
                      <a:pPr algn="ctr">
                        <a:lnSpc>
                          <a:spcPct val="115000"/>
                        </a:lnSpc>
                        <a:spcAft>
                          <a:spcPts val="1000"/>
                        </a:spcAft>
                      </a:pPr>
                      <a:r>
                        <a:rPr lang="tr-TR" sz="1400">
                          <a:effectLst/>
                        </a:rPr>
                        <a:t>Maliye</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3922669775"/>
                  </a:ext>
                </a:extLst>
              </a:tr>
              <a:tr h="25342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6</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84</a:t>
                      </a:r>
                      <a:endParaRPr lang="tr-TR" sz="160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a:effectLst/>
                        </a:rPr>
                        <a:t>20</a:t>
                      </a:r>
                      <a:endParaRPr lang="tr-TR" sz="160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2865585803"/>
                  </a:ext>
                </a:extLst>
              </a:tr>
              <a:tr h="187773">
                <a:tc gridSpan="4">
                  <a:txBody>
                    <a:bodyPr/>
                    <a:lstStyle/>
                    <a:p>
                      <a:pPr algn="ctr">
                        <a:lnSpc>
                          <a:spcPct val="115000"/>
                        </a:lnSpc>
                        <a:spcAft>
                          <a:spcPts val="1000"/>
                        </a:spcAft>
                      </a:pPr>
                      <a:r>
                        <a:rPr lang="tr-TR" sz="1400" b="1" dirty="0">
                          <a:effectLst/>
                        </a:rPr>
                        <a:t>TOPLAM</a:t>
                      </a:r>
                      <a:endParaRPr lang="tr-TR" sz="1600" b="1" dirty="0">
                        <a:effectLst/>
                        <a:latin typeface="Calibri" panose="020F0502020204030204" pitchFamily="34" charset="0"/>
                        <a:ea typeface="Calibri" panose="020F0502020204030204" pitchFamily="34" charset="0"/>
                      </a:endParaRPr>
                    </a:p>
                  </a:txBody>
                  <a:tcPr marL="43337" marR="43337"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1000"/>
                        </a:spcAft>
                      </a:pPr>
                      <a:r>
                        <a:rPr lang="tr-TR" sz="1400" b="1" dirty="0">
                          <a:effectLst/>
                        </a:rPr>
                        <a:t>85</a:t>
                      </a:r>
                      <a:endParaRPr lang="tr-TR" sz="1600" b="1" dirty="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b="1" dirty="0">
                          <a:effectLst/>
                        </a:rPr>
                        <a:t>85</a:t>
                      </a:r>
                      <a:endParaRPr lang="tr-TR" sz="1600" b="1" dirty="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b="1" dirty="0">
                          <a:effectLst/>
                        </a:rPr>
                        <a:t>1204</a:t>
                      </a:r>
                      <a:endParaRPr lang="tr-TR" sz="1600" b="1" dirty="0">
                        <a:effectLst/>
                        <a:latin typeface="Calibri" panose="020F0502020204030204" pitchFamily="34" charset="0"/>
                        <a:ea typeface="Calibri" panose="020F0502020204030204" pitchFamily="34" charset="0"/>
                      </a:endParaRPr>
                    </a:p>
                  </a:txBody>
                  <a:tcPr marL="43337" marR="43337" marT="0" marB="0" anchor="ctr"/>
                </a:tc>
                <a:tc>
                  <a:txBody>
                    <a:bodyPr/>
                    <a:lstStyle/>
                    <a:p>
                      <a:pPr algn="ctr">
                        <a:lnSpc>
                          <a:spcPct val="115000"/>
                        </a:lnSpc>
                        <a:spcAft>
                          <a:spcPts val="1000"/>
                        </a:spcAft>
                      </a:pPr>
                      <a:r>
                        <a:rPr lang="tr-TR" sz="1400" b="1" dirty="0">
                          <a:effectLst/>
                        </a:rPr>
                        <a:t>562</a:t>
                      </a:r>
                      <a:endParaRPr lang="tr-TR" sz="1600" b="1" dirty="0">
                        <a:effectLst/>
                        <a:latin typeface="Calibri" panose="020F0502020204030204" pitchFamily="34" charset="0"/>
                        <a:ea typeface="Calibri" panose="020F0502020204030204" pitchFamily="34" charset="0"/>
                      </a:endParaRPr>
                    </a:p>
                  </a:txBody>
                  <a:tcPr marL="43337" marR="43337" marT="0" marB="0" anchor="ctr"/>
                </a:tc>
                <a:extLst>
                  <a:ext uri="{0D108BD9-81ED-4DB2-BD59-A6C34878D82A}">
                    <a16:rowId xmlns:a16="http://schemas.microsoft.com/office/drawing/2014/main" val="3495326795"/>
                  </a:ext>
                </a:extLst>
              </a:tr>
            </a:tbl>
          </a:graphicData>
        </a:graphic>
      </p:graphicFrame>
    </p:spTree>
    <p:extLst>
      <p:ext uri="{BB962C8B-B14F-4D97-AF65-F5344CB8AC3E}">
        <p14:creationId xmlns:p14="http://schemas.microsoft.com/office/powerpoint/2010/main" val="276584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1524000" y="2099733"/>
            <a:ext cx="9144000" cy="112888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6000"/>
              <a:buFont typeface="Poppins"/>
              <a:buNone/>
            </a:pPr>
            <a:r>
              <a:rPr lang="tr-TR" dirty="0">
                <a:solidFill>
                  <a:schemeClr val="lt1"/>
                </a:solidFill>
                <a:latin typeface="Poppins"/>
                <a:ea typeface="Poppins"/>
                <a:cs typeface="Poppins"/>
                <a:sym typeface="Poppins"/>
              </a:rPr>
              <a:t>UZAKTAN EĞİTİM ARAŞTIRMA ve UYGULAMA MERKEZİ</a:t>
            </a:r>
            <a:endParaRPr dirty="0">
              <a:solidFill>
                <a:schemeClr val="lt1"/>
              </a:solidFill>
              <a:latin typeface="Poppins"/>
              <a:ea typeface="Poppins"/>
              <a:cs typeface="Poppins"/>
              <a:sym typeface="Poppins"/>
            </a:endParaRPr>
          </a:p>
        </p:txBody>
      </p:sp>
      <p:sp>
        <p:nvSpPr>
          <p:cNvPr id="89" name="Google Shape;89;p2"/>
          <p:cNvSpPr txBox="1">
            <a:spLocks noGrp="1"/>
          </p:cNvSpPr>
          <p:nvPr>
            <p:ph type="subTitle" idx="1"/>
          </p:nvPr>
        </p:nvSpPr>
        <p:spPr>
          <a:xfrm>
            <a:off x="1524000" y="3429000"/>
            <a:ext cx="9144000" cy="5446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tr-TR" dirty="0">
                <a:solidFill>
                  <a:schemeClr val="lt1"/>
                </a:solidFill>
                <a:latin typeface="Poppins"/>
                <a:ea typeface="Poppins"/>
                <a:cs typeface="Poppins"/>
                <a:sym typeface="Poppins"/>
              </a:rPr>
              <a:t>2021 YILI FAALİYET RAPORU SUNUMU</a:t>
            </a:r>
            <a:endParaRPr dirty="0">
              <a:solidFill>
                <a:schemeClr val="lt1"/>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3" name="Başlık 1">
            <a:extLst>
              <a:ext uri="{FF2B5EF4-FFF2-40B4-BE49-F238E27FC236}">
                <a16:creationId xmlns:a16="http://schemas.microsoft.com/office/drawing/2014/main" id="{49B876C3-35C0-06EE-887D-86792FE9E0AC}"/>
              </a:ext>
            </a:extLst>
          </p:cNvPr>
          <p:cNvSpPr txBox="1">
            <a:spLocks/>
          </p:cNvSpPr>
          <p:nvPr/>
        </p:nvSpPr>
        <p:spPr>
          <a:xfrm>
            <a:off x="433632" y="6163133"/>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2. 2021-2022 Güz Dönemi Uzaktan Öğretim Yüksek Lisans Programlarına Ait İstatistikler</a:t>
            </a:r>
          </a:p>
        </p:txBody>
      </p:sp>
      <p:graphicFrame>
        <p:nvGraphicFramePr>
          <p:cNvPr id="6" name="Tablo 5">
            <a:extLst>
              <a:ext uri="{FF2B5EF4-FFF2-40B4-BE49-F238E27FC236}">
                <a16:creationId xmlns:a16="http://schemas.microsoft.com/office/drawing/2014/main" id="{63E017D7-7896-DA69-E854-026F6CEBA6B0}"/>
              </a:ext>
            </a:extLst>
          </p:cNvPr>
          <p:cNvGraphicFramePr>
            <a:graphicFrameLocks noGrp="1"/>
          </p:cNvGraphicFramePr>
          <p:nvPr>
            <p:extLst>
              <p:ext uri="{D42A27DB-BD31-4B8C-83A1-F6EECF244321}">
                <p14:modId xmlns:p14="http://schemas.microsoft.com/office/powerpoint/2010/main" val="3805167353"/>
              </p:ext>
            </p:extLst>
          </p:nvPr>
        </p:nvGraphicFramePr>
        <p:xfrm>
          <a:off x="1168635" y="653674"/>
          <a:ext cx="10507551" cy="4902712"/>
        </p:xfrm>
        <a:graphic>
          <a:graphicData uri="http://schemas.openxmlformats.org/drawingml/2006/table">
            <a:tbl>
              <a:tblPr bandRow="1">
                <a:tableStyleId>{5C22544A-7EE6-4342-B048-85BDC9FD1C3A}</a:tableStyleId>
              </a:tblPr>
              <a:tblGrid>
                <a:gridCol w="986897">
                  <a:extLst>
                    <a:ext uri="{9D8B030D-6E8A-4147-A177-3AD203B41FA5}">
                      <a16:colId xmlns:a16="http://schemas.microsoft.com/office/drawing/2014/main" val="208715063"/>
                    </a:ext>
                  </a:extLst>
                </a:gridCol>
                <a:gridCol w="2002823">
                  <a:extLst>
                    <a:ext uri="{9D8B030D-6E8A-4147-A177-3AD203B41FA5}">
                      <a16:colId xmlns:a16="http://schemas.microsoft.com/office/drawing/2014/main" val="3238841856"/>
                    </a:ext>
                  </a:extLst>
                </a:gridCol>
                <a:gridCol w="1886716">
                  <a:extLst>
                    <a:ext uri="{9D8B030D-6E8A-4147-A177-3AD203B41FA5}">
                      <a16:colId xmlns:a16="http://schemas.microsoft.com/office/drawing/2014/main" val="3041598106"/>
                    </a:ext>
                  </a:extLst>
                </a:gridCol>
                <a:gridCol w="986897">
                  <a:extLst>
                    <a:ext uri="{9D8B030D-6E8A-4147-A177-3AD203B41FA5}">
                      <a16:colId xmlns:a16="http://schemas.microsoft.com/office/drawing/2014/main" val="1574086545"/>
                    </a:ext>
                  </a:extLst>
                </a:gridCol>
                <a:gridCol w="1064300">
                  <a:extLst>
                    <a:ext uri="{9D8B030D-6E8A-4147-A177-3AD203B41FA5}">
                      <a16:colId xmlns:a16="http://schemas.microsoft.com/office/drawing/2014/main" val="1534405943"/>
                    </a:ext>
                  </a:extLst>
                </a:gridCol>
                <a:gridCol w="1369077">
                  <a:extLst>
                    <a:ext uri="{9D8B030D-6E8A-4147-A177-3AD203B41FA5}">
                      <a16:colId xmlns:a16="http://schemas.microsoft.com/office/drawing/2014/main" val="4213097277"/>
                    </a:ext>
                  </a:extLst>
                </a:gridCol>
                <a:gridCol w="1369077">
                  <a:extLst>
                    <a:ext uri="{9D8B030D-6E8A-4147-A177-3AD203B41FA5}">
                      <a16:colId xmlns:a16="http://schemas.microsoft.com/office/drawing/2014/main" val="2832302728"/>
                    </a:ext>
                  </a:extLst>
                </a:gridCol>
                <a:gridCol w="841764">
                  <a:extLst>
                    <a:ext uri="{9D8B030D-6E8A-4147-A177-3AD203B41FA5}">
                      <a16:colId xmlns:a16="http://schemas.microsoft.com/office/drawing/2014/main" val="2361643158"/>
                    </a:ext>
                  </a:extLst>
                </a:gridCol>
              </a:tblGrid>
              <a:tr h="198847">
                <a:tc rowSpan="2">
                  <a:txBody>
                    <a:bodyPr/>
                    <a:lstStyle/>
                    <a:p>
                      <a:pPr algn="ctr">
                        <a:lnSpc>
                          <a:spcPct val="115000"/>
                        </a:lnSpc>
                        <a:spcAft>
                          <a:spcPts val="1000"/>
                        </a:spcAft>
                      </a:pPr>
                      <a:r>
                        <a:rPr lang="tr-TR" sz="1600" b="1" dirty="0">
                          <a:effectLst/>
                        </a:rPr>
                        <a:t>Sıra No</a:t>
                      </a:r>
                      <a:endParaRPr lang="tr-TR" sz="1600" b="1" dirty="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b="1" dirty="0">
                          <a:effectLst/>
                        </a:rPr>
                        <a:t>Program</a:t>
                      </a:r>
                      <a:endParaRPr lang="tr-TR" sz="1600" b="1" dirty="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b="1" dirty="0">
                          <a:effectLst/>
                        </a:rPr>
                        <a:t>Anabilim Dalı</a:t>
                      </a:r>
                      <a:endParaRPr lang="tr-TR" sz="1600" b="1" dirty="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b="1" dirty="0">
                          <a:effectLst/>
                        </a:rPr>
                        <a:t> Dönem</a:t>
                      </a:r>
                      <a:endParaRPr lang="tr-TR" sz="1600" b="1" dirty="0">
                        <a:effectLst/>
                        <a:latin typeface="Calibri" panose="020F0502020204030204" pitchFamily="34" charset="0"/>
                        <a:ea typeface="Calibri" panose="020F0502020204030204" pitchFamily="34" charset="0"/>
                      </a:endParaRPr>
                    </a:p>
                  </a:txBody>
                  <a:tcPr marL="34016" marR="34016" marT="0" marB="0" anchor="ctr"/>
                </a:tc>
                <a:tc gridSpan="4">
                  <a:txBody>
                    <a:bodyPr/>
                    <a:lstStyle/>
                    <a:p>
                      <a:pPr algn="ctr">
                        <a:lnSpc>
                          <a:spcPct val="115000"/>
                        </a:lnSpc>
                        <a:spcAft>
                          <a:spcPts val="1000"/>
                        </a:spcAft>
                      </a:pPr>
                      <a:r>
                        <a:rPr lang="tr-TR" sz="1600" b="1">
                          <a:effectLst/>
                        </a:rPr>
                        <a:t>2021-2022 Güz Dönemi</a:t>
                      </a:r>
                      <a:endParaRPr lang="tr-TR" sz="1600" b="1">
                        <a:effectLst/>
                        <a:latin typeface="Calibri" panose="020F0502020204030204" pitchFamily="34" charset="0"/>
                        <a:ea typeface="Calibri" panose="020F0502020204030204" pitchFamily="34" charset="0"/>
                      </a:endParaRPr>
                    </a:p>
                  </a:txBody>
                  <a:tcPr marL="34016" marR="34016"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1192734"/>
                  </a:ext>
                </a:extLst>
              </a:tr>
              <a:tr h="682156">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600" b="1" dirty="0">
                          <a:effectLst/>
                        </a:rPr>
                        <a:t>Ders Sayısı</a:t>
                      </a:r>
                      <a:endParaRPr lang="tr-TR" sz="1600" b="1"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b="1" dirty="0">
                          <a:effectLst/>
                        </a:rPr>
                        <a:t>Haftalık Açılan Canlı Sınıf Sayısı (Saat)</a:t>
                      </a:r>
                      <a:endParaRPr lang="tr-TR" sz="1600" b="1"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b="1" dirty="0">
                          <a:effectLst/>
                        </a:rPr>
                        <a:t>Dönemlik Açılan Canlı Ders Saati</a:t>
                      </a:r>
                      <a:endParaRPr lang="tr-TR" sz="1600" b="1"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b="1" dirty="0">
                          <a:effectLst/>
                        </a:rPr>
                        <a:t>Öğrenci Sayısı</a:t>
                      </a:r>
                      <a:endParaRPr lang="tr-TR" sz="1600" b="1" dirty="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2539981207"/>
                  </a:ext>
                </a:extLst>
              </a:tr>
              <a:tr h="222893">
                <a:tc rowSpan="2">
                  <a:txBody>
                    <a:bodyPr/>
                    <a:lstStyle/>
                    <a:p>
                      <a:pPr algn="ctr">
                        <a:lnSpc>
                          <a:spcPct val="115000"/>
                        </a:lnSpc>
                        <a:spcAft>
                          <a:spcPts val="1000"/>
                        </a:spcAft>
                      </a:pPr>
                      <a:r>
                        <a:rPr lang="tr-TR" sz="1600">
                          <a:effectLst/>
                        </a:rPr>
                        <a:t>1</a:t>
                      </a:r>
                      <a:endParaRPr lang="tr-TR" sz="160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a:effectLst/>
                        </a:rPr>
                        <a:t>Çalışma İlişkileri ve İnsan Kaynakları Yönetimi</a:t>
                      </a:r>
                      <a:endParaRPr lang="tr-TR" sz="160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dirty="0">
                          <a:effectLst/>
                        </a:rPr>
                        <a:t>Çalışma Ekonomisi ve Endüstri İlişkileri</a:t>
                      </a:r>
                      <a:endParaRPr lang="tr-TR" sz="1600"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8</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dirty="0">
                          <a:effectLst/>
                        </a:rPr>
                        <a:t>8</a:t>
                      </a:r>
                      <a:endParaRPr lang="tr-TR" sz="1600"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112</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50</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4050012853"/>
                  </a:ext>
                </a:extLst>
              </a:tr>
              <a:tr h="34444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7</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7</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112</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dirty="0">
                          <a:effectLst/>
                        </a:rPr>
                        <a:t>50</a:t>
                      </a:r>
                      <a:endParaRPr lang="tr-TR" sz="1600" dirty="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2458341276"/>
                  </a:ext>
                </a:extLst>
              </a:tr>
              <a:tr h="222893">
                <a:tc rowSpan="2">
                  <a:txBody>
                    <a:bodyPr/>
                    <a:lstStyle/>
                    <a:p>
                      <a:pPr algn="ctr">
                        <a:lnSpc>
                          <a:spcPct val="115000"/>
                        </a:lnSpc>
                        <a:spcAft>
                          <a:spcPts val="1000"/>
                        </a:spcAft>
                      </a:pPr>
                      <a:r>
                        <a:rPr lang="tr-TR" sz="1600">
                          <a:effectLst/>
                        </a:rPr>
                        <a:t>2</a:t>
                      </a:r>
                      <a:endParaRPr lang="tr-TR" sz="160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dirty="0">
                          <a:effectLst/>
                        </a:rPr>
                        <a:t>Girişimcilik ve Yenilik Yönetimi</a:t>
                      </a:r>
                      <a:endParaRPr lang="tr-TR" sz="1600" dirty="0">
                        <a:effectLst/>
                        <a:latin typeface="Calibri" panose="020F0502020204030204" pitchFamily="34" charset="0"/>
                        <a:ea typeface="Calibri" panose="020F0502020204030204" pitchFamily="34" charset="0"/>
                      </a:endParaRPr>
                    </a:p>
                  </a:txBody>
                  <a:tcPr marL="34016" marR="34016" marT="0" marB="0" anchor="ctr"/>
                </a:tc>
                <a:tc rowSpan="4">
                  <a:txBody>
                    <a:bodyPr/>
                    <a:lstStyle/>
                    <a:p>
                      <a:pPr algn="ctr">
                        <a:lnSpc>
                          <a:spcPct val="115000"/>
                        </a:lnSpc>
                        <a:spcAft>
                          <a:spcPts val="1000"/>
                        </a:spcAft>
                      </a:pPr>
                      <a:r>
                        <a:rPr lang="tr-TR" sz="1600" dirty="0">
                          <a:effectLst/>
                        </a:rPr>
                        <a:t>Yönetim Bilimleri</a:t>
                      </a:r>
                      <a:endParaRPr lang="tr-TR" sz="1600"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84</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36</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1394484321"/>
                  </a:ext>
                </a:extLst>
              </a:tr>
              <a:tr h="22289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70</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31</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309385398"/>
                  </a:ext>
                </a:extLst>
              </a:tr>
              <a:tr h="222893">
                <a:tc rowSpan="2">
                  <a:txBody>
                    <a:bodyPr/>
                    <a:lstStyle/>
                    <a:p>
                      <a:pPr algn="ctr">
                        <a:lnSpc>
                          <a:spcPct val="115000"/>
                        </a:lnSpc>
                        <a:spcAft>
                          <a:spcPts val="1000"/>
                        </a:spcAft>
                      </a:pPr>
                      <a:r>
                        <a:rPr lang="tr-TR" sz="1600">
                          <a:effectLst/>
                        </a:rPr>
                        <a:t>3</a:t>
                      </a:r>
                      <a:endParaRPr lang="tr-TR" sz="160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a:effectLst/>
                        </a:rPr>
                        <a:t>İşletme</a:t>
                      </a:r>
                      <a:endParaRPr lang="tr-TR" sz="1600">
                        <a:effectLst/>
                        <a:latin typeface="Calibri" panose="020F0502020204030204" pitchFamily="34" charset="0"/>
                        <a:ea typeface="Calibri" panose="020F0502020204030204" pitchFamily="34" charset="0"/>
                      </a:endParaRPr>
                    </a:p>
                  </a:txBody>
                  <a:tcPr marL="34016" marR="34016" marT="0" marB="0" anchor="ctr"/>
                </a:tc>
                <a:tc vMerge="1">
                  <a:txBody>
                    <a:bodyPr/>
                    <a:lstStyle/>
                    <a:p>
                      <a:endParaRPr lang="tr-TR"/>
                    </a:p>
                  </a:txBody>
                  <a:tcPr/>
                </a:tc>
                <a:tc>
                  <a:txBody>
                    <a:bodyPr/>
                    <a:lstStyle/>
                    <a:p>
                      <a:pPr algn="ctr">
                        <a:lnSpc>
                          <a:spcPct val="115000"/>
                        </a:lnSpc>
                        <a:spcAft>
                          <a:spcPts val="1000"/>
                        </a:spcAft>
                      </a:pPr>
                      <a:r>
                        <a:rPr lang="tr-TR" sz="1600" dirty="0">
                          <a:effectLst/>
                        </a:rPr>
                        <a:t>I. Yarıyıl</a:t>
                      </a:r>
                      <a:endParaRPr lang="tr-TR" sz="1600"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70</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46</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1883569053"/>
                  </a:ext>
                </a:extLst>
              </a:tr>
              <a:tr h="22289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dirty="0">
                          <a:effectLst/>
                        </a:rPr>
                        <a:t>6</a:t>
                      </a:r>
                      <a:endParaRPr lang="tr-TR" sz="1600"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84</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47</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874567906"/>
                  </a:ext>
                </a:extLst>
              </a:tr>
              <a:tr h="222893">
                <a:tc rowSpan="3">
                  <a:txBody>
                    <a:bodyPr/>
                    <a:lstStyle/>
                    <a:p>
                      <a:pPr algn="ctr">
                        <a:lnSpc>
                          <a:spcPct val="115000"/>
                        </a:lnSpc>
                        <a:spcAft>
                          <a:spcPts val="1000"/>
                        </a:spcAft>
                      </a:pPr>
                      <a:r>
                        <a:rPr lang="tr-TR" sz="1600" dirty="0">
                          <a:effectLst/>
                        </a:rPr>
                        <a:t>4</a:t>
                      </a:r>
                      <a:endParaRPr lang="tr-TR" sz="1600" dirty="0">
                        <a:effectLst/>
                        <a:latin typeface="Calibri" panose="020F0502020204030204" pitchFamily="34" charset="0"/>
                        <a:ea typeface="Calibri" panose="020F0502020204030204" pitchFamily="34" charset="0"/>
                      </a:endParaRPr>
                    </a:p>
                  </a:txBody>
                  <a:tcPr marL="34016" marR="34016" marT="0" marB="0" anchor="ctr"/>
                </a:tc>
                <a:tc rowSpan="3">
                  <a:txBody>
                    <a:bodyPr/>
                    <a:lstStyle/>
                    <a:p>
                      <a:pPr algn="ctr">
                        <a:lnSpc>
                          <a:spcPct val="115000"/>
                        </a:lnSpc>
                        <a:spcAft>
                          <a:spcPts val="1000"/>
                        </a:spcAft>
                      </a:pPr>
                      <a:r>
                        <a:rPr lang="tr-TR" sz="1600">
                          <a:effectLst/>
                        </a:rPr>
                        <a:t>Eğitim Yönetimi, Teftişi, Planlaması ve Ekonomisi</a:t>
                      </a:r>
                      <a:endParaRPr lang="tr-TR" sz="1600">
                        <a:effectLst/>
                        <a:latin typeface="Calibri" panose="020F0502020204030204" pitchFamily="34" charset="0"/>
                        <a:ea typeface="Calibri" panose="020F0502020204030204" pitchFamily="34" charset="0"/>
                      </a:endParaRPr>
                    </a:p>
                  </a:txBody>
                  <a:tcPr marL="34016" marR="34016" marT="0" marB="0" anchor="ctr"/>
                </a:tc>
                <a:tc rowSpan="4">
                  <a:txBody>
                    <a:bodyPr/>
                    <a:lstStyle/>
                    <a:p>
                      <a:pPr algn="ctr">
                        <a:lnSpc>
                          <a:spcPct val="115000"/>
                        </a:lnSpc>
                        <a:spcAft>
                          <a:spcPts val="1000"/>
                        </a:spcAft>
                      </a:pPr>
                      <a:r>
                        <a:rPr lang="tr-TR" sz="1600">
                          <a:effectLst/>
                        </a:rPr>
                        <a:t>Eğitim Bilimleri</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dirty="0">
                          <a:effectLst/>
                        </a:rPr>
                        <a:t>6</a:t>
                      </a:r>
                      <a:endParaRPr lang="tr-TR" sz="1600"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84</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50</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3938488831"/>
                  </a:ext>
                </a:extLst>
              </a:tr>
              <a:tr h="22289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dirty="0">
                          <a:effectLst/>
                        </a:rPr>
                        <a:t>6</a:t>
                      </a:r>
                      <a:endParaRPr lang="tr-TR" sz="1600"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84</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40</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3940543500"/>
                  </a:ext>
                </a:extLst>
              </a:tr>
              <a:tr h="22289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600">
                          <a:effectLst/>
                        </a:rPr>
                        <a:t>III.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dirty="0">
                          <a:effectLst/>
                        </a:rPr>
                        <a:t>6</a:t>
                      </a:r>
                      <a:endParaRPr lang="tr-TR" sz="1600"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84</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51</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247351734"/>
                  </a:ext>
                </a:extLst>
              </a:tr>
              <a:tr h="452525">
                <a:tc>
                  <a:txBody>
                    <a:bodyPr/>
                    <a:lstStyle/>
                    <a:p>
                      <a:pPr algn="ctr">
                        <a:lnSpc>
                          <a:spcPct val="115000"/>
                        </a:lnSpc>
                        <a:spcAft>
                          <a:spcPts val="1000"/>
                        </a:spcAft>
                      </a:pPr>
                      <a:r>
                        <a:rPr lang="tr-TR" sz="1600" dirty="0">
                          <a:effectLst/>
                        </a:rPr>
                        <a:t>5</a:t>
                      </a:r>
                      <a:endParaRPr lang="tr-TR" sz="1600"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Eğitimin Felsefi, Sosyal ve Tarihi Temelleri</a:t>
                      </a:r>
                      <a:endParaRPr lang="tr-TR" sz="1600">
                        <a:effectLst/>
                        <a:latin typeface="Calibri" panose="020F0502020204030204" pitchFamily="34" charset="0"/>
                        <a:ea typeface="Calibri" panose="020F0502020204030204" pitchFamily="34" charset="0"/>
                      </a:endParaRPr>
                    </a:p>
                  </a:txBody>
                  <a:tcPr marL="34016" marR="34016" marT="0" marB="0" anchor="ctr"/>
                </a:tc>
                <a:tc vMerge="1">
                  <a:txBody>
                    <a:bodyPr/>
                    <a:lstStyle/>
                    <a:p>
                      <a:endParaRPr lang="tr-TR"/>
                    </a:p>
                  </a:txBody>
                  <a:tcPr/>
                </a:tc>
                <a:tc>
                  <a:txBody>
                    <a:bodyPr/>
                    <a:lstStyle/>
                    <a:p>
                      <a:pPr algn="ctr">
                        <a:lnSpc>
                          <a:spcPct val="115000"/>
                        </a:lnSpc>
                        <a:spcAft>
                          <a:spcPts val="1000"/>
                        </a:spcAft>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dirty="0">
                          <a:effectLst/>
                        </a:rPr>
                        <a:t>6</a:t>
                      </a:r>
                      <a:endParaRPr lang="tr-TR" sz="1600"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dirty="0">
                          <a:effectLst/>
                        </a:rPr>
                        <a:t>84</a:t>
                      </a:r>
                      <a:endParaRPr lang="tr-TR" sz="1600"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dirty="0">
                          <a:effectLst/>
                        </a:rPr>
                        <a:t>19</a:t>
                      </a:r>
                      <a:endParaRPr lang="tr-TR" sz="1600" dirty="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2168170518"/>
                  </a:ext>
                </a:extLst>
              </a:tr>
            </a:tbl>
          </a:graphicData>
        </a:graphic>
      </p:graphicFrame>
    </p:spTree>
    <p:extLst>
      <p:ext uri="{BB962C8B-B14F-4D97-AF65-F5344CB8AC3E}">
        <p14:creationId xmlns:p14="http://schemas.microsoft.com/office/powerpoint/2010/main" val="1224221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3" name="Başlık 1">
            <a:extLst>
              <a:ext uri="{FF2B5EF4-FFF2-40B4-BE49-F238E27FC236}">
                <a16:creationId xmlns:a16="http://schemas.microsoft.com/office/drawing/2014/main" id="{49B876C3-35C0-06EE-887D-86792FE9E0AC}"/>
              </a:ext>
            </a:extLst>
          </p:cNvPr>
          <p:cNvSpPr txBox="1">
            <a:spLocks/>
          </p:cNvSpPr>
          <p:nvPr/>
        </p:nvSpPr>
        <p:spPr>
          <a:xfrm>
            <a:off x="433632" y="6163133"/>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2. 2021-2022 Güz Dönemi Uzaktan Öğretim Yüksek Lisans Programlarına Ait İstatistikler</a:t>
            </a:r>
          </a:p>
        </p:txBody>
      </p:sp>
      <p:graphicFrame>
        <p:nvGraphicFramePr>
          <p:cNvPr id="2" name="Tablo 1">
            <a:extLst>
              <a:ext uri="{FF2B5EF4-FFF2-40B4-BE49-F238E27FC236}">
                <a16:creationId xmlns:a16="http://schemas.microsoft.com/office/drawing/2014/main" id="{DA87476B-D276-23A0-5CB6-B9044738D434}"/>
              </a:ext>
            </a:extLst>
          </p:cNvPr>
          <p:cNvGraphicFramePr>
            <a:graphicFrameLocks noGrp="1"/>
          </p:cNvGraphicFramePr>
          <p:nvPr>
            <p:extLst>
              <p:ext uri="{D42A27DB-BD31-4B8C-83A1-F6EECF244321}">
                <p14:modId xmlns:p14="http://schemas.microsoft.com/office/powerpoint/2010/main" val="3423694056"/>
              </p:ext>
            </p:extLst>
          </p:nvPr>
        </p:nvGraphicFramePr>
        <p:xfrm>
          <a:off x="1275856" y="744109"/>
          <a:ext cx="10507551" cy="4568005"/>
        </p:xfrm>
        <a:graphic>
          <a:graphicData uri="http://schemas.openxmlformats.org/drawingml/2006/table">
            <a:tbl>
              <a:tblPr bandRow="1">
                <a:tableStyleId>{5C22544A-7EE6-4342-B048-85BDC9FD1C3A}</a:tableStyleId>
              </a:tblPr>
              <a:tblGrid>
                <a:gridCol w="986897">
                  <a:extLst>
                    <a:ext uri="{9D8B030D-6E8A-4147-A177-3AD203B41FA5}">
                      <a16:colId xmlns:a16="http://schemas.microsoft.com/office/drawing/2014/main" val="208715063"/>
                    </a:ext>
                  </a:extLst>
                </a:gridCol>
                <a:gridCol w="2002823">
                  <a:extLst>
                    <a:ext uri="{9D8B030D-6E8A-4147-A177-3AD203B41FA5}">
                      <a16:colId xmlns:a16="http://schemas.microsoft.com/office/drawing/2014/main" val="3238841856"/>
                    </a:ext>
                  </a:extLst>
                </a:gridCol>
                <a:gridCol w="1886716">
                  <a:extLst>
                    <a:ext uri="{9D8B030D-6E8A-4147-A177-3AD203B41FA5}">
                      <a16:colId xmlns:a16="http://schemas.microsoft.com/office/drawing/2014/main" val="3041598106"/>
                    </a:ext>
                  </a:extLst>
                </a:gridCol>
                <a:gridCol w="986897">
                  <a:extLst>
                    <a:ext uri="{9D8B030D-6E8A-4147-A177-3AD203B41FA5}">
                      <a16:colId xmlns:a16="http://schemas.microsoft.com/office/drawing/2014/main" val="1574086545"/>
                    </a:ext>
                  </a:extLst>
                </a:gridCol>
                <a:gridCol w="1064300">
                  <a:extLst>
                    <a:ext uri="{9D8B030D-6E8A-4147-A177-3AD203B41FA5}">
                      <a16:colId xmlns:a16="http://schemas.microsoft.com/office/drawing/2014/main" val="1534405943"/>
                    </a:ext>
                  </a:extLst>
                </a:gridCol>
                <a:gridCol w="1369077">
                  <a:extLst>
                    <a:ext uri="{9D8B030D-6E8A-4147-A177-3AD203B41FA5}">
                      <a16:colId xmlns:a16="http://schemas.microsoft.com/office/drawing/2014/main" val="4213097277"/>
                    </a:ext>
                  </a:extLst>
                </a:gridCol>
                <a:gridCol w="1369077">
                  <a:extLst>
                    <a:ext uri="{9D8B030D-6E8A-4147-A177-3AD203B41FA5}">
                      <a16:colId xmlns:a16="http://schemas.microsoft.com/office/drawing/2014/main" val="2832302728"/>
                    </a:ext>
                  </a:extLst>
                </a:gridCol>
                <a:gridCol w="841764">
                  <a:extLst>
                    <a:ext uri="{9D8B030D-6E8A-4147-A177-3AD203B41FA5}">
                      <a16:colId xmlns:a16="http://schemas.microsoft.com/office/drawing/2014/main" val="2361643158"/>
                    </a:ext>
                  </a:extLst>
                </a:gridCol>
              </a:tblGrid>
              <a:tr h="198847">
                <a:tc rowSpan="2">
                  <a:txBody>
                    <a:bodyPr/>
                    <a:lstStyle/>
                    <a:p>
                      <a:pPr algn="ctr">
                        <a:lnSpc>
                          <a:spcPct val="115000"/>
                        </a:lnSpc>
                        <a:spcAft>
                          <a:spcPts val="1000"/>
                        </a:spcAft>
                      </a:pPr>
                      <a:r>
                        <a:rPr lang="tr-TR" sz="1600" b="1" dirty="0">
                          <a:effectLst/>
                        </a:rPr>
                        <a:t> Sıra No</a:t>
                      </a:r>
                      <a:endParaRPr lang="tr-TR" sz="1600" b="1" dirty="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b="1" dirty="0">
                          <a:effectLst/>
                        </a:rPr>
                        <a:t>Program</a:t>
                      </a:r>
                      <a:endParaRPr lang="tr-TR" sz="1600" b="1" dirty="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b="1" dirty="0">
                          <a:effectLst/>
                        </a:rPr>
                        <a:t> Anabilim Dalı</a:t>
                      </a:r>
                      <a:endParaRPr lang="tr-TR" sz="1600" b="1" dirty="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b="1" dirty="0">
                          <a:effectLst/>
                        </a:rPr>
                        <a:t> Dönem</a:t>
                      </a:r>
                      <a:endParaRPr lang="tr-TR" sz="1600" b="1" dirty="0">
                        <a:effectLst/>
                        <a:latin typeface="Calibri" panose="020F0502020204030204" pitchFamily="34" charset="0"/>
                        <a:ea typeface="Calibri" panose="020F0502020204030204" pitchFamily="34" charset="0"/>
                      </a:endParaRPr>
                    </a:p>
                  </a:txBody>
                  <a:tcPr marL="34016" marR="34016" marT="0" marB="0" anchor="ctr"/>
                </a:tc>
                <a:tc gridSpan="4">
                  <a:txBody>
                    <a:bodyPr/>
                    <a:lstStyle/>
                    <a:p>
                      <a:pPr algn="ctr">
                        <a:lnSpc>
                          <a:spcPct val="115000"/>
                        </a:lnSpc>
                        <a:spcAft>
                          <a:spcPts val="1000"/>
                        </a:spcAft>
                      </a:pPr>
                      <a:r>
                        <a:rPr lang="tr-TR" sz="1600" b="1">
                          <a:effectLst/>
                        </a:rPr>
                        <a:t>2021-2022 Güz Dönemi</a:t>
                      </a:r>
                      <a:endParaRPr lang="tr-TR" sz="1600" b="1">
                        <a:effectLst/>
                        <a:latin typeface="Calibri" panose="020F0502020204030204" pitchFamily="34" charset="0"/>
                        <a:ea typeface="Calibri" panose="020F0502020204030204" pitchFamily="34" charset="0"/>
                      </a:endParaRPr>
                    </a:p>
                  </a:txBody>
                  <a:tcPr marL="34016" marR="34016"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1192734"/>
                  </a:ext>
                </a:extLst>
              </a:tr>
              <a:tr h="682156">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600" b="1" dirty="0">
                          <a:effectLst/>
                        </a:rPr>
                        <a:t>Ders Sayısı</a:t>
                      </a:r>
                      <a:endParaRPr lang="tr-TR" sz="1600" b="1"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b="1" dirty="0">
                          <a:effectLst/>
                        </a:rPr>
                        <a:t>Haftalık Açılan Canlı Sınıf Sayısı (Saat)</a:t>
                      </a:r>
                      <a:endParaRPr lang="tr-TR" sz="1600" b="1"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b="1" dirty="0">
                          <a:effectLst/>
                        </a:rPr>
                        <a:t>Dönemlik Açılan Canlı Ders Saati</a:t>
                      </a:r>
                      <a:endParaRPr lang="tr-TR" sz="1600" b="1"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b="1" dirty="0">
                          <a:effectLst/>
                        </a:rPr>
                        <a:t>Öğrenci Sayısı</a:t>
                      </a:r>
                      <a:endParaRPr lang="tr-TR" sz="1600" b="1" dirty="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2539981207"/>
                  </a:ext>
                </a:extLst>
              </a:tr>
              <a:tr h="222893">
                <a:tc rowSpan="2">
                  <a:txBody>
                    <a:bodyPr/>
                    <a:lstStyle/>
                    <a:p>
                      <a:pPr algn="ctr">
                        <a:lnSpc>
                          <a:spcPct val="115000"/>
                        </a:lnSpc>
                        <a:spcAft>
                          <a:spcPts val="1000"/>
                        </a:spcAft>
                      </a:pPr>
                      <a:r>
                        <a:rPr lang="tr-TR" sz="1600" dirty="0">
                          <a:effectLst/>
                        </a:rPr>
                        <a:t> 6</a:t>
                      </a:r>
                      <a:endParaRPr lang="tr-TR" sz="1600" dirty="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dirty="0">
                          <a:effectLst/>
                        </a:rPr>
                        <a:t>Sınıf Eğitimi</a:t>
                      </a:r>
                      <a:endParaRPr lang="tr-TR" sz="1600" dirty="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a:effectLst/>
                        </a:rPr>
                        <a:t>Temel Eğitim</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70</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dirty="0">
                          <a:effectLst/>
                        </a:rPr>
                        <a:t>30</a:t>
                      </a:r>
                      <a:endParaRPr lang="tr-TR" sz="1600" dirty="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7753288"/>
                  </a:ext>
                </a:extLst>
              </a:tr>
              <a:tr h="22289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7</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7</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112</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50</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3312238055"/>
                  </a:ext>
                </a:extLst>
              </a:tr>
              <a:tr h="222893">
                <a:tc rowSpan="2">
                  <a:txBody>
                    <a:bodyPr/>
                    <a:lstStyle/>
                    <a:p>
                      <a:pPr algn="ctr">
                        <a:lnSpc>
                          <a:spcPct val="115000"/>
                        </a:lnSpc>
                        <a:spcAft>
                          <a:spcPts val="1000"/>
                        </a:spcAft>
                      </a:pPr>
                      <a:r>
                        <a:rPr lang="tr-TR" sz="1600" dirty="0">
                          <a:effectLst/>
                        </a:rPr>
                        <a:t> 7</a:t>
                      </a:r>
                      <a:endParaRPr lang="tr-TR" sz="1600" dirty="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dirty="0">
                          <a:effectLst/>
                        </a:rPr>
                        <a:t>Finans ve Bankacılık</a:t>
                      </a:r>
                      <a:endParaRPr lang="tr-TR" sz="1600" dirty="0">
                        <a:effectLst/>
                        <a:latin typeface="Calibri" panose="020F0502020204030204" pitchFamily="34" charset="0"/>
                        <a:ea typeface="Calibri" panose="020F0502020204030204" pitchFamily="34" charset="0"/>
                      </a:endParaRPr>
                    </a:p>
                  </a:txBody>
                  <a:tcPr marL="34016" marR="34016" marT="0" marB="0" anchor="ctr"/>
                </a:tc>
                <a:tc rowSpan="2">
                  <a:txBody>
                    <a:bodyPr/>
                    <a:lstStyle/>
                    <a:p>
                      <a:pPr algn="ctr">
                        <a:lnSpc>
                          <a:spcPct val="115000"/>
                        </a:lnSpc>
                        <a:spcAft>
                          <a:spcPts val="1000"/>
                        </a:spcAft>
                      </a:pPr>
                      <a:r>
                        <a:rPr lang="tr-TR" sz="1600">
                          <a:effectLst/>
                        </a:rPr>
                        <a:t>Bankacılık ve Finans</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84</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23</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1773716014"/>
                  </a:ext>
                </a:extLst>
              </a:tr>
              <a:tr h="22289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600">
                          <a:effectLst/>
                        </a:rPr>
                        <a:t>II.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70</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35</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3897831486"/>
                  </a:ext>
                </a:extLst>
              </a:tr>
              <a:tr h="222893">
                <a:tc>
                  <a:txBody>
                    <a:bodyPr/>
                    <a:lstStyle/>
                    <a:p>
                      <a:pPr algn="ctr">
                        <a:lnSpc>
                          <a:spcPct val="115000"/>
                        </a:lnSpc>
                        <a:spcAft>
                          <a:spcPts val="1000"/>
                        </a:spcAft>
                      </a:pPr>
                      <a:r>
                        <a:rPr lang="tr-TR" sz="1600">
                          <a:effectLst/>
                        </a:rPr>
                        <a:t>8</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Maliye</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Maliye</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70</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20</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3046324341"/>
                  </a:ext>
                </a:extLst>
              </a:tr>
              <a:tr h="222893">
                <a:tc>
                  <a:txBody>
                    <a:bodyPr/>
                    <a:lstStyle/>
                    <a:p>
                      <a:pPr algn="ctr">
                        <a:lnSpc>
                          <a:spcPct val="115000"/>
                        </a:lnSpc>
                        <a:spcAft>
                          <a:spcPts val="1000"/>
                        </a:spcAft>
                      </a:pPr>
                      <a:r>
                        <a:rPr lang="tr-TR" sz="1600">
                          <a:effectLst/>
                        </a:rPr>
                        <a:t>9</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İktisat</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İktisat</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84</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20</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3885290945"/>
                  </a:ext>
                </a:extLst>
              </a:tr>
              <a:tr h="222893">
                <a:tc>
                  <a:txBody>
                    <a:bodyPr/>
                    <a:lstStyle/>
                    <a:p>
                      <a:pPr algn="ctr">
                        <a:lnSpc>
                          <a:spcPct val="115000"/>
                        </a:lnSpc>
                        <a:spcAft>
                          <a:spcPts val="1000"/>
                        </a:spcAft>
                      </a:pPr>
                      <a:r>
                        <a:rPr lang="tr-TR" sz="1600">
                          <a:effectLst/>
                        </a:rPr>
                        <a:t>10</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Kent ve Siyaset</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Kamu Yönetimi</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7</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7</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112</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26</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1807660042"/>
                  </a:ext>
                </a:extLst>
              </a:tr>
              <a:tr h="337709">
                <a:tc>
                  <a:txBody>
                    <a:bodyPr/>
                    <a:lstStyle/>
                    <a:p>
                      <a:pPr algn="ctr">
                        <a:lnSpc>
                          <a:spcPct val="115000"/>
                        </a:lnSpc>
                        <a:spcAft>
                          <a:spcPts val="1000"/>
                        </a:spcAft>
                      </a:pPr>
                      <a:r>
                        <a:rPr lang="tr-TR" sz="1600">
                          <a:effectLst/>
                        </a:rPr>
                        <a:t>11</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Uluslararası Ticaret ve Lojistik</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Uluslararası Ticaret ve Lojistik</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84</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45</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332067748"/>
                  </a:ext>
                </a:extLst>
              </a:tr>
              <a:tr h="222893">
                <a:tc>
                  <a:txBody>
                    <a:bodyPr/>
                    <a:lstStyle/>
                    <a:p>
                      <a:pPr algn="ctr">
                        <a:lnSpc>
                          <a:spcPct val="115000"/>
                        </a:lnSpc>
                        <a:spcAft>
                          <a:spcPts val="1000"/>
                        </a:spcAft>
                      </a:pPr>
                      <a:r>
                        <a:rPr lang="tr-TR" sz="1600">
                          <a:effectLst/>
                        </a:rPr>
                        <a:t>12</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İş Sağlığı ve Güvenliği</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İş Sağlığı ve Güvenliği</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I. Yarıyıl</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84</a:t>
                      </a:r>
                      <a:endParaRPr lang="tr-TR" sz="160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a:effectLst/>
                        </a:rPr>
                        <a:t>50</a:t>
                      </a:r>
                      <a:endParaRPr lang="tr-TR" sz="160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3851647657"/>
                  </a:ext>
                </a:extLst>
              </a:tr>
              <a:tr h="165152">
                <a:tc gridSpan="4">
                  <a:txBody>
                    <a:bodyPr/>
                    <a:lstStyle/>
                    <a:p>
                      <a:pPr algn="ctr">
                        <a:lnSpc>
                          <a:spcPct val="115000"/>
                        </a:lnSpc>
                        <a:spcAft>
                          <a:spcPts val="1000"/>
                        </a:spcAft>
                      </a:pPr>
                      <a:r>
                        <a:rPr lang="tr-TR" sz="1600" b="1" dirty="0">
                          <a:effectLst/>
                        </a:rPr>
                        <a:t>TOPLAM</a:t>
                      </a:r>
                      <a:endParaRPr lang="tr-TR" sz="1600" b="1" dirty="0">
                        <a:effectLst/>
                        <a:latin typeface="Calibri" panose="020F0502020204030204" pitchFamily="34" charset="0"/>
                        <a:ea typeface="Calibri" panose="020F0502020204030204" pitchFamily="34" charset="0"/>
                      </a:endParaRPr>
                    </a:p>
                  </a:txBody>
                  <a:tcPr marL="34016" marR="34016"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1000"/>
                        </a:spcAft>
                      </a:pPr>
                      <a:r>
                        <a:rPr lang="tr-TR" sz="1600" b="1" dirty="0">
                          <a:effectLst/>
                        </a:rPr>
                        <a:t>114</a:t>
                      </a:r>
                      <a:endParaRPr lang="tr-TR" sz="1600" b="1"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b="1" dirty="0">
                          <a:effectLst/>
                        </a:rPr>
                        <a:t>114</a:t>
                      </a:r>
                      <a:endParaRPr lang="tr-TR" sz="1600" b="1"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b="1" dirty="0">
                          <a:effectLst/>
                        </a:rPr>
                        <a:t>1638</a:t>
                      </a:r>
                      <a:endParaRPr lang="tr-TR" sz="1600" b="1" dirty="0">
                        <a:effectLst/>
                        <a:latin typeface="Calibri" panose="020F0502020204030204" pitchFamily="34" charset="0"/>
                        <a:ea typeface="Calibri" panose="020F0502020204030204" pitchFamily="34" charset="0"/>
                      </a:endParaRPr>
                    </a:p>
                  </a:txBody>
                  <a:tcPr marL="34016" marR="34016" marT="0" marB="0" anchor="ctr"/>
                </a:tc>
                <a:tc>
                  <a:txBody>
                    <a:bodyPr/>
                    <a:lstStyle/>
                    <a:p>
                      <a:pPr algn="ctr">
                        <a:lnSpc>
                          <a:spcPct val="115000"/>
                        </a:lnSpc>
                        <a:spcAft>
                          <a:spcPts val="1000"/>
                        </a:spcAft>
                      </a:pPr>
                      <a:r>
                        <a:rPr lang="tr-TR" sz="1600" b="1" dirty="0">
                          <a:effectLst/>
                        </a:rPr>
                        <a:t>719</a:t>
                      </a:r>
                      <a:endParaRPr lang="tr-TR" sz="1600" b="1" dirty="0">
                        <a:effectLst/>
                        <a:latin typeface="Calibri" panose="020F0502020204030204" pitchFamily="34" charset="0"/>
                        <a:ea typeface="Calibri" panose="020F0502020204030204" pitchFamily="34" charset="0"/>
                      </a:endParaRPr>
                    </a:p>
                  </a:txBody>
                  <a:tcPr marL="34016" marR="34016" marT="0" marB="0" anchor="ctr"/>
                </a:tc>
                <a:extLst>
                  <a:ext uri="{0D108BD9-81ED-4DB2-BD59-A6C34878D82A}">
                    <a16:rowId xmlns:a16="http://schemas.microsoft.com/office/drawing/2014/main" val="2761733323"/>
                  </a:ext>
                </a:extLst>
              </a:tr>
            </a:tbl>
          </a:graphicData>
        </a:graphic>
      </p:graphicFrame>
    </p:spTree>
    <p:extLst>
      <p:ext uri="{BB962C8B-B14F-4D97-AF65-F5344CB8AC3E}">
        <p14:creationId xmlns:p14="http://schemas.microsoft.com/office/powerpoint/2010/main" val="2225263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8CEE0C52-A091-ABE3-EB20-ABC59746294D}"/>
              </a:ext>
            </a:extLst>
          </p:cNvPr>
          <p:cNvSpPr txBox="1">
            <a:spLocks/>
          </p:cNvSpPr>
          <p:nvPr/>
        </p:nvSpPr>
        <p:spPr>
          <a:xfrm>
            <a:off x="1488650" y="225925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 lisansüstü tez savunma, yeterlik ve tez önerisi sınavları ile seminer dersleri merkezimiz altyapısı kullanılarak gerçekleştirilmektedir. </a:t>
            </a:r>
          </a:p>
          <a:p>
            <a:pPr algn="just">
              <a:lnSpc>
                <a:spcPct val="114000"/>
              </a:lnSpc>
              <a:spcBef>
                <a:spcPts val="600"/>
              </a:spcBef>
              <a:spcAft>
                <a:spcPts val="600"/>
              </a:spcAft>
              <a:buFont typeface="Calibri" panose="020F0502020204030204" pitchFamily="34" charset="0"/>
              <a:buChar char="●"/>
            </a:pPr>
            <a:r>
              <a:rPr lang="tr-TR" dirty="0"/>
              <a:t>Sınavların düzenli bir şekilde yürütülebilmesi için Lisansüstü Eğitim Enstitüsü ile ortaklaşa bir “Sınav Takvimi” oluşturularak her bir sınav için zaman dilimi belirlenerek çakışmalar engellenmiş ve her bir sınav oturumu için şifreleme gerçekleştirilmiştir. </a:t>
            </a:r>
          </a:p>
          <a:p>
            <a:pPr algn="just">
              <a:lnSpc>
                <a:spcPct val="114000"/>
              </a:lnSpc>
              <a:spcBef>
                <a:spcPts val="600"/>
              </a:spcBef>
              <a:spcAft>
                <a:spcPts val="600"/>
              </a:spcAft>
              <a:buFont typeface="Calibri" panose="020F0502020204030204" pitchFamily="34" charset="0"/>
              <a:buChar char="●"/>
            </a:pPr>
            <a:r>
              <a:rPr lang="tr-TR" dirty="0"/>
              <a:t>Tüm sınavların kayıtları üniversitemiz Bilgi İşlem Dairesi Başkanlığı bünyesindeki serverlara alınmış ve güvenlikleri adına tek tek şifrelenmiş olarak saklanmaktadır. </a:t>
            </a:r>
          </a:p>
        </p:txBody>
      </p:sp>
      <p:sp>
        <p:nvSpPr>
          <p:cNvPr id="3" name="Başlık 2">
            <a:extLst>
              <a:ext uri="{FF2B5EF4-FFF2-40B4-BE49-F238E27FC236}">
                <a16:creationId xmlns:a16="http://schemas.microsoft.com/office/drawing/2014/main" id="{2800DB2B-E598-9463-D53F-6D4FA6A6CC4F}"/>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b. Video Konferans Yöntemi ile gerçekleştirilen Lisansüstü Eğitim Sınavları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587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88F9A4D0-345A-7311-ACD5-53A2D091F439}"/>
              </a:ext>
            </a:extLst>
          </p:cNvPr>
          <p:cNvSpPr txBox="1">
            <a:spLocks/>
          </p:cNvSpPr>
          <p:nvPr/>
        </p:nvSpPr>
        <p:spPr>
          <a:xfrm>
            <a:off x="1413235" y="225925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Merkezimiz koordinatörlüğünde Video Konferans Sistemi ile gerçekleştirilen lisansüstü toplantıların 2021 yılına ilişkin istatistikleri Tablo 3’de verilmiştir.</a:t>
            </a:r>
          </a:p>
        </p:txBody>
      </p:sp>
      <p:sp>
        <p:nvSpPr>
          <p:cNvPr id="5" name="Başlık 1">
            <a:extLst>
              <a:ext uri="{FF2B5EF4-FFF2-40B4-BE49-F238E27FC236}">
                <a16:creationId xmlns:a16="http://schemas.microsoft.com/office/drawing/2014/main" id="{820530FF-E3A1-336C-AC4E-6BBD8A459F10}"/>
              </a:ext>
            </a:extLst>
          </p:cNvPr>
          <p:cNvSpPr txBox="1">
            <a:spLocks/>
          </p:cNvSpPr>
          <p:nvPr/>
        </p:nvSpPr>
        <p:spPr>
          <a:xfrm>
            <a:off x="519155" y="5901893"/>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400" b="1" i="1" dirty="0"/>
              <a:t>Tablo 3. Video Konferans Yöntemi ile gerçekleştirilen Lisansüstü Eğitim Sınavlarına Ait İstatistikler</a:t>
            </a:r>
          </a:p>
        </p:txBody>
      </p:sp>
      <p:graphicFrame>
        <p:nvGraphicFramePr>
          <p:cNvPr id="6" name="Tablo 5">
            <a:extLst>
              <a:ext uri="{FF2B5EF4-FFF2-40B4-BE49-F238E27FC236}">
                <a16:creationId xmlns:a16="http://schemas.microsoft.com/office/drawing/2014/main" id="{4CDAF3A2-DF88-014E-E9E6-2EF65D71BE38}"/>
              </a:ext>
            </a:extLst>
          </p:cNvPr>
          <p:cNvGraphicFramePr>
            <a:graphicFrameLocks noGrp="1"/>
          </p:cNvGraphicFramePr>
          <p:nvPr>
            <p:extLst>
              <p:ext uri="{D42A27DB-BD31-4B8C-83A1-F6EECF244321}">
                <p14:modId xmlns:p14="http://schemas.microsoft.com/office/powerpoint/2010/main" val="56990754"/>
              </p:ext>
            </p:extLst>
          </p:nvPr>
        </p:nvGraphicFramePr>
        <p:xfrm>
          <a:off x="2351315" y="3245008"/>
          <a:ext cx="7847762" cy="2521950"/>
        </p:xfrm>
        <a:graphic>
          <a:graphicData uri="http://schemas.openxmlformats.org/drawingml/2006/table">
            <a:tbl>
              <a:tblPr bandRow="1">
                <a:tableStyleId>{5C22544A-7EE6-4342-B048-85BDC9FD1C3A}</a:tableStyleId>
              </a:tblPr>
              <a:tblGrid>
                <a:gridCol w="2779540">
                  <a:extLst>
                    <a:ext uri="{9D8B030D-6E8A-4147-A177-3AD203B41FA5}">
                      <a16:colId xmlns:a16="http://schemas.microsoft.com/office/drawing/2014/main" val="75149127"/>
                    </a:ext>
                  </a:extLst>
                </a:gridCol>
                <a:gridCol w="5068222">
                  <a:extLst>
                    <a:ext uri="{9D8B030D-6E8A-4147-A177-3AD203B41FA5}">
                      <a16:colId xmlns:a16="http://schemas.microsoft.com/office/drawing/2014/main" val="2088705511"/>
                    </a:ext>
                  </a:extLst>
                </a:gridCol>
              </a:tblGrid>
              <a:tr h="420325">
                <a:tc>
                  <a:txBody>
                    <a:bodyPr/>
                    <a:lstStyle/>
                    <a:p>
                      <a:pPr>
                        <a:lnSpc>
                          <a:spcPct val="115000"/>
                        </a:lnSpc>
                        <a:spcAft>
                          <a:spcPts val="1000"/>
                        </a:spcAft>
                      </a:pPr>
                      <a:r>
                        <a:rPr lang="tr-TR" sz="1800" b="1" dirty="0">
                          <a:effectLst/>
                        </a:rPr>
                        <a:t>Enstitü</a:t>
                      </a:r>
                      <a:endParaRPr lang="tr-TR" sz="2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b="1" dirty="0">
                          <a:effectLst/>
                        </a:rPr>
                        <a:t>Gerçekleştirilen Video Konferans Sayısı</a:t>
                      </a:r>
                      <a:endParaRPr lang="tr-TR" sz="24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759698665"/>
                  </a:ext>
                </a:extLst>
              </a:tr>
              <a:tr h="420325">
                <a:tc>
                  <a:txBody>
                    <a:bodyPr/>
                    <a:lstStyle/>
                    <a:p>
                      <a:pPr>
                        <a:lnSpc>
                          <a:spcPct val="115000"/>
                        </a:lnSpc>
                        <a:spcAft>
                          <a:spcPts val="1000"/>
                        </a:spcAft>
                      </a:pPr>
                      <a:r>
                        <a:rPr lang="tr-TR" sz="1800">
                          <a:effectLst/>
                        </a:rPr>
                        <a:t>Sosyal Bilimler Alanı </a:t>
                      </a:r>
                      <a:endParaRPr lang="tr-T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a:effectLst/>
                        </a:rPr>
                        <a:t>333</a:t>
                      </a:r>
                      <a:endParaRPr lang="tr-TR" sz="24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886357352"/>
                  </a:ext>
                </a:extLst>
              </a:tr>
              <a:tr h="420325">
                <a:tc>
                  <a:txBody>
                    <a:bodyPr/>
                    <a:lstStyle/>
                    <a:p>
                      <a:pPr>
                        <a:lnSpc>
                          <a:spcPct val="115000"/>
                        </a:lnSpc>
                        <a:spcAft>
                          <a:spcPts val="1000"/>
                        </a:spcAft>
                      </a:pPr>
                      <a:r>
                        <a:rPr lang="tr-TR" sz="1800">
                          <a:effectLst/>
                        </a:rPr>
                        <a:t>Fen Bilimleri Alanı</a:t>
                      </a:r>
                      <a:endParaRPr lang="tr-T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a:effectLst/>
                        </a:rPr>
                        <a:t>296</a:t>
                      </a:r>
                      <a:endParaRPr lang="tr-TR" sz="24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04736759"/>
                  </a:ext>
                </a:extLst>
              </a:tr>
              <a:tr h="420325">
                <a:tc>
                  <a:txBody>
                    <a:bodyPr/>
                    <a:lstStyle/>
                    <a:p>
                      <a:pPr>
                        <a:lnSpc>
                          <a:spcPct val="115000"/>
                        </a:lnSpc>
                        <a:spcAft>
                          <a:spcPts val="1000"/>
                        </a:spcAft>
                      </a:pPr>
                      <a:r>
                        <a:rPr lang="tr-TR" sz="1800">
                          <a:effectLst/>
                        </a:rPr>
                        <a:t>Eğitim Bilimleri Alanı</a:t>
                      </a:r>
                      <a:endParaRPr lang="tr-T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a:effectLst/>
                        </a:rPr>
                        <a:t>112</a:t>
                      </a:r>
                      <a:endParaRPr lang="tr-TR" sz="24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62863525"/>
                  </a:ext>
                </a:extLst>
              </a:tr>
              <a:tr h="420325">
                <a:tc>
                  <a:txBody>
                    <a:bodyPr/>
                    <a:lstStyle/>
                    <a:p>
                      <a:pPr>
                        <a:lnSpc>
                          <a:spcPct val="115000"/>
                        </a:lnSpc>
                        <a:spcAft>
                          <a:spcPts val="1000"/>
                        </a:spcAft>
                      </a:pPr>
                      <a:r>
                        <a:rPr lang="tr-TR" sz="1800">
                          <a:effectLst/>
                        </a:rPr>
                        <a:t>Sağlık Bilimleri Alanı</a:t>
                      </a:r>
                      <a:endParaRPr lang="tr-T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a:effectLst/>
                        </a:rPr>
                        <a:t>13</a:t>
                      </a:r>
                      <a:endParaRPr lang="tr-TR" sz="24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96314490"/>
                  </a:ext>
                </a:extLst>
              </a:tr>
              <a:tr h="420325">
                <a:tc>
                  <a:txBody>
                    <a:bodyPr/>
                    <a:lstStyle/>
                    <a:p>
                      <a:pPr>
                        <a:lnSpc>
                          <a:spcPct val="115000"/>
                        </a:lnSpc>
                        <a:spcAft>
                          <a:spcPts val="1000"/>
                        </a:spcAft>
                      </a:pPr>
                      <a:r>
                        <a:rPr lang="tr-TR" sz="1800" b="1" dirty="0">
                          <a:effectLst/>
                        </a:rPr>
                        <a:t>TOPLAM</a:t>
                      </a:r>
                      <a:endParaRPr lang="tr-TR" sz="2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b="1" dirty="0">
                          <a:effectLst/>
                        </a:rPr>
                        <a:t>754</a:t>
                      </a:r>
                      <a:endParaRPr lang="tr-TR" sz="24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291386271"/>
                  </a:ext>
                </a:extLst>
              </a:tr>
            </a:tbl>
          </a:graphicData>
        </a:graphic>
      </p:graphicFrame>
      <p:sp>
        <p:nvSpPr>
          <p:cNvPr id="7" name="Başlık 2">
            <a:extLst>
              <a:ext uri="{FF2B5EF4-FFF2-40B4-BE49-F238E27FC236}">
                <a16:creationId xmlns:a16="http://schemas.microsoft.com/office/drawing/2014/main" id="{C633907B-72C0-1B93-B1B3-38C5032B8F93}"/>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b. Video Konferans Yöntemi ile gerçekleştirilen Lisansüstü Eğitim Sınavları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366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4" name="Başlık 2">
            <a:extLst>
              <a:ext uri="{FF2B5EF4-FFF2-40B4-BE49-F238E27FC236}">
                <a16:creationId xmlns:a16="http://schemas.microsoft.com/office/drawing/2014/main" id="{AC60ECCD-9EBE-1162-77DE-E6F735580C91}"/>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c. Sağlık Uygulama ve Araştırma Hastanesi </a:t>
            </a:r>
            <a:r>
              <a:rPr lang="tr-TR" sz="2800" b="1" dirty="0" err="1">
                <a:effectLst>
                  <a:outerShdw blurRad="38100" dist="38100" dir="2700000" algn="tl">
                    <a:srgbClr val="000000">
                      <a:alpha val="43137"/>
                    </a:srgbClr>
                  </a:outerShdw>
                </a:effectLst>
              </a:rPr>
              <a:t>Hizmetiçi</a:t>
            </a:r>
            <a:r>
              <a:rPr lang="tr-TR" sz="2800" b="1" dirty="0">
                <a:effectLst>
                  <a:outerShdw blurRad="38100" dist="38100" dir="2700000" algn="tl">
                    <a:srgbClr val="000000">
                      <a:alpha val="43137"/>
                    </a:srgbClr>
                  </a:outerShdw>
                </a:effectLst>
              </a:rPr>
              <a:t> Eğitimleri</a:t>
            </a:r>
            <a:endParaRPr lang="tr-TR" sz="3600" b="1" dirty="0">
              <a:effectLst>
                <a:outerShdw blurRad="38100" dist="38100" dir="2700000" algn="tl">
                  <a:srgbClr val="000000">
                    <a:alpha val="43137"/>
                  </a:srgbClr>
                </a:outerShdw>
              </a:effectLst>
            </a:endParaRPr>
          </a:p>
        </p:txBody>
      </p:sp>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445218C-7ED5-8C00-4D57-A8FE7F686C9D}"/>
              </a:ext>
            </a:extLst>
          </p:cNvPr>
          <p:cNvSpPr txBox="1">
            <a:spLocks/>
          </p:cNvSpPr>
          <p:nvPr/>
        </p:nvSpPr>
        <p:spPr>
          <a:xfrm>
            <a:off x="1488649" y="206129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 Sağlık Uygulama ve Araştırma Hastanesi’nin </a:t>
            </a:r>
            <a:r>
              <a:rPr lang="tr-TR" dirty="0" err="1"/>
              <a:t>hizmetiçi</a:t>
            </a:r>
            <a:r>
              <a:rPr lang="tr-TR" dirty="0"/>
              <a:t> eğitimlerinin, pandemi süreci nedeni ile çevrimiçi gerçekleştirilmesi kararı alınmıştır. </a:t>
            </a:r>
          </a:p>
          <a:p>
            <a:pPr algn="just">
              <a:lnSpc>
                <a:spcPct val="114000"/>
              </a:lnSpc>
              <a:spcBef>
                <a:spcPts val="600"/>
              </a:spcBef>
              <a:spcAft>
                <a:spcPts val="600"/>
              </a:spcAft>
              <a:buFont typeface="Calibri" panose="020F0502020204030204" pitchFamily="34" charset="0"/>
              <a:buChar char="●"/>
            </a:pPr>
            <a:r>
              <a:rPr lang="tr-TR" dirty="0"/>
              <a:t>Bu doğrultuda adı geçen eğitimler için merkezimiz altyapısı kullanılmaya başlanmıştır. </a:t>
            </a:r>
          </a:p>
          <a:p>
            <a:pPr algn="just">
              <a:lnSpc>
                <a:spcPct val="114000"/>
              </a:lnSpc>
              <a:spcBef>
                <a:spcPts val="600"/>
              </a:spcBef>
              <a:spcAft>
                <a:spcPts val="600"/>
              </a:spcAft>
              <a:buFont typeface="Calibri" panose="020F0502020204030204" pitchFamily="34" charset="0"/>
              <a:buChar char="●"/>
            </a:pPr>
            <a:r>
              <a:rPr lang="tr-TR" dirty="0"/>
              <a:t>2021 yılında merkezimiz altyapısı kullanılarak gerçekleştirilen </a:t>
            </a:r>
            <a:r>
              <a:rPr lang="tr-TR" dirty="0" err="1"/>
              <a:t>hizmetiçi</a:t>
            </a:r>
            <a:r>
              <a:rPr lang="tr-TR" dirty="0"/>
              <a:t> eğitim sayısı </a:t>
            </a:r>
            <a:r>
              <a:rPr lang="tr-TR" b="1" dirty="0"/>
              <a:t>48</a:t>
            </a:r>
            <a:r>
              <a:rPr lang="tr-TR" dirty="0"/>
              <a:t>’dir.</a:t>
            </a:r>
          </a:p>
        </p:txBody>
      </p:sp>
    </p:spTree>
    <p:extLst>
      <p:ext uri="{BB962C8B-B14F-4D97-AF65-F5344CB8AC3E}">
        <p14:creationId xmlns:p14="http://schemas.microsoft.com/office/powerpoint/2010/main" val="493676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E89B7728-DF4D-6FD0-8896-031B0232CF1C}"/>
              </a:ext>
            </a:extLst>
          </p:cNvPr>
          <p:cNvSpPr txBox="1">
            <a:spLocks/>
          </p:cNvSpPr>
          <p:nvPr/>
        </p:nvSpPr>
        <p:spPr>
          <a:xfrm>
            <a:off x="1413237" y="1666915"/>
            <a:ext cx="5257798"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Merkezimiz koordinatörlüğündeki Öğrenme Yönetim Sistemi’ne entegre edilen Sağlık Uygulama ve Araştırma Hastanesi personeline ait bilgileri Tablo 4’de verilmiştir.</a:t>
            </a:r>
          </a:p>
        </p:txBody>
      </p:sp>
      <p:sp>
        <p:nvSpPr>
          <p:cNvPr id="5" name="Başlık 1">
            <a:extLst>
              <a:ext uri="{FF2B5EF4-FFF2-40B4-BE49-F238E27FC236}">
                <a16:creationId xmlns:a16="http://schemas.microsoft.com/office/drawing/2014/main" id="{A99B1D13-D4EF-1068-80FE-4CD19700D15B}"/>
              </a:ext>
            </a:extLst>
          </p:cNvPr>
          <p:cNvSpPr txBox="1">
            <a:spLocks/>
          </p:cNvSpPr>
          <p:nvPr/>
        </p:nvSpPr>
        <p:spPr>
          <a:xfrm>
            <a:off x="575035" y="6385926"/>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400" b="1" i="1" dirty="0"/>
              <a:t>Tablo 4. </a:t>
            </a:r>
            <a:r>
              <a:rPr lang="es-ES" sz="1400" b="1" i="1" dirty="0"/>
              <a:t>Uzaktan Hizmetiçi Eğitim Sistemine Entegre Edilen Sağlık Uygulama ve Araştırma Hastanesi Personeli</a:t>
            </a:r>
            <a:endParaRPr lang="tr-TR" sz="1400" b="1" i="1" dirty="0"/>
          </a:p>
        </p:txBody>
      </p:sp>
      <p:graphicFrame>
        <p:nvGraphicFramePr>
          <p:cNvPr id="6" name="Tablo 5">
            <a:extLst>
              <a:ext uri="{FF2B5EF4-FFF2-40B4-BE49-F238E27FC236}">
                <a16:creationId xmlns:a16="http://schemas.microsoft.com/office/drawing/2014/main" id="{16C2A0D6-5F2A-6715-82B8-4ED362214052}"/>
              </a:ext>
            </a:extLst>
          </p:cNvPr>
          <p:cNvGraphicFramePr>
            <a:graphicFrameLocks noGrp="1"/>
          </p:cNvGraphicFramePr>
          <p:nvPr>
            <p:extLst>
              <p:ext uri="{D42A27DB-BD31-4B8C-83A1-F6EECF244321}">
                <p14:modId xmlns:p14="http://schemas.microsoft.com/office/powerpoint/2010/main" val="3088170994"/>
              </p:ext>
            </p:extLst>
          </p:nvPr>
        </p:nvGraphicFramePr>
        <p:xfrm>
          <a:off x="7062568" y="1830400"/>
          <a:ext cx="4678680" cy="4285615"/>
        </p:xfrm>
        <a:graphic>
          <a:graphicData uri="http://schemas.openxmlformats.org/drawingml/2006/table">
            <a:tbl>
              <a:tblPr bandRow="1">
                <a:tableStyleId>{5C22544A-7EE6-4342-B048-85BDC9FD1C3A}</a:tableStyleId>
              </a:tblPr>
              <a:tblGrid>
                <a:gridCol w="3184749">
                  <a:extLst>
                    <a:ext uri="{9D8B030D-6E8A-4147-A177-3AD203B41FA5}">
                      <a16:colId xmlns:a16="http://schemas.microsoft.com/office/drawing/2014/main" val="1310549383"/>
                    </a:ext>
                  </a:extLst>
                </a:gridCol>
                <a:gridCol w="1493931">
                  <a:extLst>
                    <a:ext uri="{9D8B030D-6E8A-4147-A177-3AD203B41FA5}">
                      <a16:colId xmlns:a16="http://schemas.microsoft.com/office/drawing/2014/main" val="3301107805"/>
                    </a:ext>
                  </a:extLst>
                </a:gridCol>
              </a:tblGrid>
              <a:tr h="252095">
                <a:tc>
                  <a:txBody>
                    <a:bodyPr/>
                    <a:lstStyle/>
                    <a:p>
                      <a:pPr>
                        <a:lnSpc>
                          <a:spcPct val="115000"/>
                        </a:lnSpc>
                        <a:spcAft>
                          <a:spcPts val="1000"/>
                        </a:spcAft>
                      </a:pPr>
                      <a:r>
                        <a:rPr lang="tr-TR" sz="1400" b="1" dirty="0">
                          <a:effectLst/>
                        </a:rPr>
                        <a:t>Görev</a:t>
                      </a:r>
                      <a:endParaRPr lang="tr-TR"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400" b="1" dirty="0">
                          <a:effectLst/>
                        </a:rPr>
                        <a:t>Personel Sayısı</a:t>
                      </a:r>
                      <a:endParaRPr lang="tr-TR" sz="14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003249249"/>
                  </a:ext>
                </a:extLst>
              </a:tr>
              <a:tr h="252095">
                <a:tc>
                  <a:txBody>
                    <a:bodyPr/>
                    <a:lstStyle/>
                    <a:p>
                      <a:pPr>
                        <a:lnSpc>
                          <a:spcPct val="115000"/>
                        </a:lnSpc>
                        <a:spcAft>
                          <a:spcPts val="1000"/>
                        </a:spcAft>
                      </a:pPr>
                      <a:r>
                        <a:rPr lang="tr-TR" sz="1400" dirty="0">
                          <a:effectLst/>
                        </a:rPr>
                        <a:t>Acil Tıp Teknisyeni</a:t>
                      </a:r>
                      <a:endParaRPr lang="tr-TR"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15</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740279842"/>
                  </a:ext>
                </a:extLst>
              </a:tr>
              <a:tr h="252095">
                <a:tc>
                  <a:txBody>
                    <a:bodyPr/>
                    <a:lstStyle/>
                    <a:p>
                      <a:pPr>
                        <a:lnSpc>
                          <a:spcPct val="115000"/>
                        </a:lnSpc>
                        <a:spcAft>
                          <a:spcPts val="1000"/>
                        </a:spcAft>
                      </a:pPr>
                      <a:r>
                        <a:rPr lang="tr-TR" sz="1400" dirty="0">
                          <a:effectLst/>
                        </a:rPr>
                        <a:t>Ambulans ve Acil Bakım</a:t>
                      </a:r>
                      <a:endParaRPr lang="tr-TR"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38783166"/>
                  </a:ext>
                </a:extLst>
              </a:tr>
              <a:tr h="252095">
                <a:tc>
                  <a:txBody>
                    <a:bodyPr/>
                    <a:lstStyle/>
                    <a:p>
                      <a:pPr>
                        <a:lnSpc>
                          <a:spcPct val="115000"/>
                        </a:lnSpc>
                        <a:spcAft>
                          <a:spcPts val="1000"/>
                        </a:spcAft>
                      </a:pPr>
                      <a:r>
                        <a:rPr lang="tr-TR" sz="1400">
                          <a:effectLst/>
                        </a:rPr>
                        <a:t>Anestezi Tekn.</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25</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68690031"/>
                  </a:ext>
                </a:extLst>
              </a:tr>
              <a:tr h="252095">
                <a:tc>
                  <a:txBody>
                    <a:bodyPr/>
                    <a:lstStyle/>
                    <a:p>
                      <a:pPr>
                        <a:lnSpc>
                          <a:spcPct val="115000"/>
                        </a:lnSpc>
                        <a:spcAft>
                          <a:spcPts val="1000"/>
                        </a:spcAft>
                      </a:pPr>
                      <a:r>
                        <a:rPr lang="tr-TR" sz="1400" dirty="0">
                          <a:effectLst/>
                        </a:rPr>
                        <a:t>Biyolog</a:t>
                      </a:r>
                      <a:endParaRPr lang="tr-TR"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7</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229395434"/>
                  </a:ext>
                </a:extLst>
              </a:tr>
              <a:tr h="252095">
                <a:tc>
                  <a:txBody>
                    <a:bodyPr/>
                    <a:lstStyle/>
                    <a:p>
                      <a:pPr>
                        <a:lnSpc>
                          <a:spcPct val="115000"/>
                        </a:lnSpc>
                        <a:spcAft>
                          <a:spcPts val="1000"/>
                        </a:spcAft>
                      </a:pPr>
                      <a:r>
                        <a:rPr lang="tr-TR" sz="1400">
                          <a:effectLst/>
                        </a:rPr>
                        <a:t>Diyetisyen</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5</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559586650"/>
                  </a:ext>
                </a:extLst>
              </a:tr>
              <a:tr h="252095">
                <a:tc>
                  <a:txBody>
                    <a:bodyPr/>
                    <a:lstStyle/>
                    <a:p>
                      <a:pPr>
                        <a:lnSpc>
                          <a:spcPct val="115000"/>
                        </a:lnSpc>
                        <a:spcAft>
                          <a:spcPts val="1000"/>
                        </a:spcAft>
                      </a:pPr>
                      <a:r>
                        <a:rPr lang="tr-TR" sz="1400" dirty="0">
                          <a:effectLst/>
                        </a:rPr>
                        <a:t>Ebe</a:t>
                      </a:r>
                      <a:endParaRPr lang="tr-TR"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15</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736384564"/>
                  </a:ext>
                </a:extLst>
              </a:tr>
              <a:tr h="252095">
                <a:tc>
                  <a:txBody>
                    <a:bodyPr/>
                    <a:lstStyle/>
                    <a:p>
                      <a:pPr>
                        <a:lnSpc>
                          <a:spcPct val="115000"/>
                        </a:lnSpc>
                        <a:spcAft>
                          <a:spcPts val="1000"/>
                        </a:spcAft>
                      </a:pPr>
                      <a:r>
                        <a:rPr lang="tr-TR" sz="1400">
                          <a:effectLst/>
                        </a:rPr>
                        <a:t>Eczacı</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3</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420989615"/>
                  </a:ext>
                </a:extLst>
              </a:tr>
              <a:tr h="252095">
                <a:tc>
                  <a:txBody>
                    <a:bodyPr/>
                    <a:lstStyle/>
                    <a:p>
                      <a:pPr>
                        <a:lnSpc>
                          <a:spcPct val="115000"/>
                        </a:lnSpc>
                        <a:spcAft>
                          <a:spcPts val="1000"/>
                        </a:spcAft>
                      </a:pPr>
                      <a:r>
                        <a:rPr lang="tr-TR" sz="1400" dirty="0">
                          <a:effectLst/>
                        </a:rPr>
                        <a:t>Fizyoterapist</a:t>
                      </a:r>
                      <a:endParaRPr lang="tr-TR"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882578001"/>
                  </a:ext>
                </a:extLst>
              </a:tr>
              <a:tr h="252095">
                <a:tc>
                  <a:txBody>
                    <a:bodyPr/>
                    <a:lstStyle/>
                    <a:p>
                      <a:pPr>
                        <a:lnSpc>
                          <a:spcPct val="115000"/>
                        </a:lnSpc>
                        <a:spcAft>
                          <a:spcPts val="1000"/>
                        </a:spcAft>
                      </a:pPr>
                      <a:r>
                        <a:rPr lang="tr-TR" sz="1400" dirty="0">
                          <a:effectLst/>
                        </a:rPr>
                        <a:t>Hemşire</a:t>
                      </a:r>
                      <a:endParaRPr lang="tr-TR"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416</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667866279"/>
                  </a:ext>
                </a:extLst>
              </a:tr>
              <a:tr h="252095">
                <a:tc>
                  <a:txBody>
                    <a:bodyPr/>
                    <a:lstStyle/>
                    <a:p>
                      <a:pPr>
                        <a:lnSpc>
                          <a:spcPct val="115000"/>
                        </a:lnSpc>
                        <a:spcAft>
                          <a:spcPts val="1000"/>
                        </a:spcAft>
                      </a:pPr>
                      <a:r>
                        <a:rPr lang="tr-TR" sz="1400">
                          <a:effectLst/>
                        </a:rPr>
                        <a:t>Öğretim Görevlisi</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6</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882223505"/>
                  </a:ext>
                </a:extLst>
              </a:tr>
              <a:tr h="252095">
                <a:tc>
                  <a:txBody>
                    <a:bodyPr/>
                    <a:lstStyle/>
                    <a:p>
                      <a:pPr>
                        <a:lnSpc>
                          <a:spcPct val="115000"/>
                        </a:lnSpc>
                        <a:spcAft>
                          <a:spcPts val="1000"/>
                        </a:spcAft>
                      </a:pPr>
                      <a:r>
                        <a:rPr lang="tr-TR" sz="1400" dirty="0">
                          <a:effectLst/>
                        </a:rPr>
                        <a:t>Psikolog</a:t>
                      </a:r>
                      <a:endParaRPr lang="tr-TR"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2</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719833881"/>
                  </a:ext>
                </a:extLst>
              </a:tr>
              <a:tr h="252095">
                <a:tc>
                  <a:txBody>
                    <a:bodyPr/>
                    <a:lstStyle/>
                    <a:p>
                      <a:pPr>
                        <a:lnSpc>
                          <a:spcPct val="115000"/>
                        </a:lnSpc>
                        <a:spcAft>
                          <a:spcPts val="1000"/>
                        </a:spcAft>
                      </a:pPr>
                      <a:r>
                        <a:rPr lang="tr-TR" sz="1400" dirty="0">
                          <a:effectLst/>
                        </a:rPr>
                        <a:t>Sağlık Memuru</a:t>
                      </a:r>
                      <a:endParaRPr lang="tr-TR" sz="1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a:effectLst/>
                        </a:rPr>
                        <a:t>3</a:t>
                      </a:r>
                      <a:endParaRPr lang="tr-TR"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20754614"/>
                  </a:ext>
                </a:extLst>
              </a:tr>
              <a:tr h="252095">
                <a:tc>
                  <a:txBody>
                    <a:bodyPr/>
                    <a:lstStyle/>
                    <a:p>
                      <a:pPr>
                        <a:lnSpc>
                          <a:spcPct val="115000"/>
                        </a:lnSpc>
                        <a:spcAft>
                          <a:spcPts val="1000"/>
                        </a:spcAft>
                      </a:pPr>
                      <a:r>
                        <a:rPr lang="tr-TR" sz="1400">
                          <a:effectLst/>
                        </a:rPr>
                        <a:t>Sağlık Teknisyeni</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89145247"/>
                  </a:ext>
                </a:extLst>
              </a:tr>
              <a:tr h="252095">
                <a:tc>
                  <a:txBody>
                    <a:bodyPr/>
                    <a:lstStyle/>
                    <a:p>
                      <a:pPr>
                        <a:lnSpc>
                          <a:spcPct val="115000"/>
                        </a:lnSpc>
                        <a:spcAft>
                          <a:spcPts val="1000"/>
                        </a:spcAft>
                      </a:pPr>
                      <a:r>
                        <a:rPr lang="tr-TR" sz="1400">
                          <a:effectLst/>
                        </a:rPr>
                        <a:t>Tıbbi Görüntüleme Tekn.</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44</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931233760"/>
                  </a:ext>
                </a:extLst>
              </a:tr>
              <a:tr h="252095">
                <a:tc>
                  <a:txBody>
                    <a:bodyPr/>
                    <a:lstStyle/>
                    <a:p>
                      <a:pPr>
                        <a:lnSpc>
                          <a:spcPct val="115000"/>
                        </a:lnSpc>
                        <a:spcAft>
                          <a:spcPts val="1000"/>
                        </a:spcAft>
                      </a:pPr>
                      <a:r>
                        <a:rPr lang="tr-TR" sz="1400">
                          <a:effectLst/>
                        </a:rPr>
                        <a:t>Asistan Hekim</a:t>
                      </a:r>
                      <a:endParaRPr lang="tr-TR" sz="14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dirty="0">
                          <a:effectLst/>
                        </a:rPr>
                        <a:t>273</a:t>
                      </a:r>
                      <a:endParaRPr lang="tr-TR" sz="1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4257380252"/>
                  </a:ext>
                </a:extLst>
              </a:tr>
              <a:tr h="252095">
                <a:tc>
                  <a:txBody>
                    <a:bodyPr/>
                    <a:lstStyle/>
                    <a:p>
                      <a:pPr>
                        <a:lnSpc>
                          <a:spcPct val="115000"/>
                        </a:lnSpc>
                        <a:spcAft>
                          <a:spcPts val="1000"/>
                        </a:spcAft>
                      </a:pPr>
                      <a:r>
                        <a:rPr lang="tr-TR" sz="1400" b="1">
                          <a:effectLst/>
                        </a:rPr>
                        <a:t> TOPLAM</a:t>
                      </a:r>
                      <a:endParaRPr lang="tr-TR" sz="1400" b="1">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15000"/>
                        </a:lnSpc>
                        <a:spcAft>
                          <a:spcPts val="1000"/>
                        </a:spcAft>
                      </a:pPr>
                      <a:r>
                        <a:rPr lang="tr-TR" sz="1400" b="1" dirty="0">
                          <a:effectLst/>
                        </a:rPr>
                        <a:t>910</a:t>
                      </a:r>
                      <a:endParaRPr lang="tr-TR" sz="1400" b="1"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316890820"/>
                  </a:ext>
                </a:extLst>
              </a:tr>
            </a:tbl>
          </a:graphicData>
        </a:graphic>
      </p:graphicFrame>
      <p:sp>
        <p:nvSpPr>
          <p:cNvPr id="7" name="Başlık 2">
            <a:extLst>
              <a:ext uri="{FF2B5EF4-FFF2-40B4-BE49-F238E27FC236}">
                <a16:creationId xmlns:a16="http://schemas.microsoft.com/office/drawing/2014/main" id="{01673AEB-7106-4869-A3C4-2A691828D1E5}"/>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c. Sağlık Uygulama ve Araştırma Hastanesi </a:t>
            </a:r>
            <a:r>
              <a:rPr lang="tr-TR" sz="2800" b="1" dirty="0" err="1">
                <a:effectLst>
                  <a:outerShdw blurRad="38100" dist="38100" dir="2700000" algn="tl">
                    <a:srgbClr val="000000">
                      <a:alpha val="43137"/>
                    </a:srgbClr>
                  </a:outerShdw>
                </a:effectLst>
              </a:rPr>
              <a:t>Hizmetiçi</a:t>
            </a:r>
            <a:r>
              <a:rPr lang="tr-TR" sz="2800" b="1" dirty="0">
                <a:effectLst>
                  <a:outerShdw blurRad="38100" dist="38100" dir="2700000" algn="tl">
                    <a:srgbClr val="000000">
                      <a:alpha val="43137"/>
                    </a:srgbClr>
                  </a:outerShdw>
                </a:effectLst>
              </a:rPr>
              <a:t> Eğitimleri</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415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96786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2021 yılında merkezimiz ile iç ve dış paydaşlar arasında gerçekleştirilen etkinlik bilgileri Tablo 5’de verilmiştir. </a:t>
            </a:r>
          </a:p>
        </p:txBody>
      </p:sp>
      <p:sp>
        <p:nvSpPr>
          <p:cNvPr id="4" name="Başlık 1">
            <a:extLst>
              <a:ext uri="{FF2B5EF4-FFF2-40B4-BE49-F238E27FC236}">
                <a16:creationId xmlns:a16="http://schemas.microsoft.com/office/drawing/2014/main" id="{3AFB66D4-6CEE-6B52-432D-E1501409F3BF}"/>
              </a:ext>
            </a:extLst>
          </p:cNvPr>
          <p:cNvSpPr txBox="1">
            <a:spLocks/>
          </p:cNvSpPr>
          <p:nvPr/>
        </p:nvSpPr>
        <p:spPr>
          <a:xfrm>
            <a:off x="556181" y="5690234"/>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400" b="1" i="1" dirty="0"/>
              <a:t>Tablo 5. </a:t>
            </a:r>
            <a:r>
              <a:rPr lang="es-ES" sz="1400" b="1" i="1" dirty="0"/>
              <a:t>Iç </a:t>
            </a:r>
            <a:r>
              <a:rPr lang="tr-TR" sz="1400" b="1" i="1" dirty="0"/>
              <a:t>v</a:t>
            </a:r>
            <a:r>
              <a:rPr lang="es-ES" sz="1400" b="1" i="1" dirty="0"/>
              <a:t>e Dış Paydaşlar Arasında Gerçekleştirilen Etkinlik Bilgileri</a:t>
            </a:r>
            <a:endParaRPr lang="tr-TR" sz="1400" b="1" i="1" dirty="0"/>
          </a:p>
        </p:txBody>
      </p:sp>
      <p:graphicFrame>
        <p:nvGraphicFramePr>
          <p:cNvPr id="5" name="Tablo 5">
            <a:extLst>
              <a:ext uri="{FF2B5EF4-FFF2-40B4-BE49-F238E27FC236}">
                <a16:creationId xmlns:a16="http://schemas.microsoft.com/office/drawing/2014/main" id="{53F5E0E7-DC96-6B3E-2519-F9FE0BDEA142}"/>
              </a:ext>
            </a:extLst>
          </p:cNvPr>
          <p:cNvGraphicFramePr>
            <a:graphicFrameLocks noGrp="1"/>
          </p:cNvGraphicFramePr>
          <p:nvPr>
            <p:extLst>
              <p:ext uri="{D42A27DB-BD31-4B8C-83A1-F6EECF244321}">
                <p14:modId xmlns:p14="http://schemas.microsoft.com/office/powerpoint/2010/main" val="323752949"/>
              </p:ext>
            </p:extLst>
          </p:nvPr>
        </p:nvGraphicFramePr>
        <p:xfrm>
          <a:off x="2628821" y="3176746"/>
          <a:ext cx="8046720" cy="1899920"/>
        </p:xfrm>
        <a:graphic>
          <a:graphicData uri="http://schemas.openxmlformats.org/drawingml/2006/table">
            <a:tbl>
              <a:tblPr bandRow="1">
                <a:tableStyleId>{5C22544A-7EE6-4342-B048-85BDC9FD1C3A}</a:tableStyleId>
              </a:tblPr>
              <a:tblGrid>
                <a:gridCol w="5770880">
                  <a:extLst>
                    <a:ext uri="{9D8B030D-6E8A-4147-A177-3AD203B41FA5}">
                      <a16:colId xmlns:a16="http://schemas.microsoft.com/office/drawing/2014/main" val="476273964"/>
                    </a:ext>
                  </a:extLst>
                </a:gridCol>
                <a:gridCol w="2275840">
                  <a:extLst>
                    <a:ext uri="{9D8B030D-6E8A-4147-A177-3AD203B41FA5}">
                      <a16:colId xmlns:a16="http://schemas.microsoft.com/office/drawing/2014/main" val="1605914996"/>
                    </a:ext>
                  </a:extLst>
                </a:gridCol>
              </a:tblGrid>
              <a:tr h="370840">
                <a:tc>
                  <a:txBody>
                    <a:bodyPr/>
                    <a:lstStyle/>
                    <a:p>
                      <a:r>
                        <a:rPr lang="tr-TR" sz="1600" dirty="0"/>
                        <a:t>Uzaktan Öğretim Programları - Başvuru süreci hazırlıkları bilgilendirme toplantısı</a:t>
                      </a:r>
                    </a:p>
                  </a:txBody>
                  <a:tcPr/>
                </a:tc>
                <a:tc>
                  <a:txBody>
                    <a:bodyPr/>
                    <a:lstStyle/>
                    <a:p>
                      <a:pPr algn="ctr"/>
                      <a:r>
                        <a:rPr lang="tr-TR" sz="1600" dirty="0"/>
                        <a:t>8</a:t>
                      </a:r>
                    </a:p>
                  </a:txBody>
                  <a:tcPr anchor="ctr"/>
                </a:tc>
                <a:extLst>
                  <a:ext uri="{0D108BD9-81ED-4DB2-BD59-A6C34878D82A}">
                    <a16:rowId xmlns:a16="http://schemas.microsoft.com/office/drawing/2014/main" val="249174339"/>
                  </a:ext>
                </a:extLst>
              </a:tr>
              <a:tr h="370840">
                <a:tc>
                  <a:txBody>
                    <a:bodyPr/>
                    <a:lstStyle/>
                    <a:p>
                      <a:r>
                        <a:rPr lang="tr-TR" sz="1600" dirty="0"/>
                        <a:t>Uzaktan Öğretim Programı dönem sonu değerlendirme toplantısı </a:t>
                      </a:r>
                    </a:p>
                  </a:txBody>
                  <a:tcPr/>
                </a:tc>
                <a:tc>
                  <a:txBody>
                    <a:bodyPr/>
                    <a:lstStyle/>
                    <a:p>
                      <a:pPr algn="ctr"/>
                      <a:r>
                        <a:rPr lang="tr-TR" sz="1600" dirty="0"/>
                        <a:t>3</a:t>
                      </a:r>
                    </a:p>
                  </a:txBody>
                  <a:tcPr anchor="ctr"/>
                </a:tc>
                <a:extLst>
                  <a:ext uri="{0D108BD9-81ED-4DB2-BD59-A6C34878D82A}">
                    <a16:rowId xmlns:a16="http://schemas.microsoft.com/office/drawing/2014/main" val="866265883"/>
                  </a:ext>
                </a:extLst>
              </a:tr>
              <a:tr h="370840">
                <a:tc>
                  <a:txBody>
                    <a:bodyPr/>
                    <a:lstStyle/>
                    <a:p>
                      <a:r>
                        <a:rPr lang="tr-TR" sz="1600" dirty="0"/>
                        <a:t>Bilgi paylaşım toplantısı</a:t>
                      </a:r>
                    </a:p>
                  </a:txBody>
                  <a:tcPr/>
                </a:tc>
                <a:tc>
                  <a:txBody>
                    <a:bodyPr/>
                    <a:lstStyle/>
                    <a:p>
                      <a:pPr algn="ctr"/>
                      <a:r>
                        <a:rPr lang="tr-TR" sz="1600" dirty="0"/>
                        <a:t>2</a:t>
                      </a:r>
                    </a:p>
                  </a:txBody>
                  <a:tcPr anchor="ctr"/>
                </a:tc>
                <a:extLst>
                  <a:ext uri="{0D108BD9-81ED-4DB2-BD59-A6C34878D82A}">
                    <a16:rowId xmlns:a16="http://schemas.microsoft.com/office/drawing/2014/main" val="3718227130"/>
                  </a:ext>
                </a:extLst>
              </a:tr>
              <a:tr h="370840">
                <a:tc>
                  <a:txBody>
                    <a:bodyPr/>
                    <a:lstStyle/>
                    <a:p>
                      <a:r>
                        <a:rPr lang="tr-TR" sz="1600" b="1" dirty="0"/>
                        <a:t>TOPLAM</a:t>
                      </a:r>
                    </a:p>
                  </a:txBody>
                  <a:tcPr/>
                </a:tc>
                <a:tc>
                  <a:txBody>
                    <a:bodyPr/>
                    <a:lstStyle/>
                    <a:p>
                      <a:pPr algn="ctr"/>
                      <a:r>
                        <a:rPr lang="tr-TR" sz="1600" b="1" dirty="0"/>
                        <a:t>13</a:t>
                      </a:r>
                    </a:p>
                  </a:txBody>
                  <a:tcPr anchor="ctr"/>
                </a:tc>
                <a:extLst>
                  <a:ext uri="{0D108BD9-81ED-4DB2-BD59-A6C34878D82A}">
                    <a16:rowId xmlns:a16="http://schemas.microsoft.com/office/drawing/2014/main" val="2052659588"/>
                  </a:ext>
                </a:extLst>
              </a:tr>
            </a:tbl>
          </a:graphicData>
        </a:graphic>
      </p:graphicFrame>
      <p:sp>
        <p:nvSpPr>
          <p:cNvPr id="6" name="Başlık 2">
            <a:extLst>
              <a:ext uri="{FF2B5EF4-FFF2-40B4-BE49-F238E27FC236}">
                <a16:creationId xmlns:a16="http://schemas.microsoft.com/office/drawing/2014/main" id="{4D670158-5A09-09EC-230A-263D38D39075}"/>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d. Paydaş Etkinlikleri</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8860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46F6A00-9942-B638-C2D8-C567AD917C24}"/>
              </a:ext>
            </a:extLst>
          </p:cNvPr>
          <p:cNvSpPr txBox="1">
            <a:spLocks/>
          </p:cNvSpPr>
          <p:nvPr/>
        </p:nvSpPr>
        <p:spPr>
          <a:xfrm>
            <a:off x="1432089" y="2051868"/>
            <a:ext cx="6124271"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sz="2400" dirty="0">
                <a:solidFill>
                  <a:srgbClr val="333333"/>
                </a:solidFill>
                <a:highlight>
                  <a:srgbClr val="FFFFFF"/>
                </a:highlight>
              </a:rPr>
              <a:t>Üniversitemiz Sürekli Eğitim Merkezi ve Uzaktan Eğitim Araştırma ve Uygulama  Merkezi işbirliği ile öğretmenlerimize  </a:t>
            </a:r>
            <a:r>
              <a:rPr lang="tr-TR" sz="2400" b="1" dirty="0">
                <a:solidFill>
                  <a:srgbClr val="333333"/>
                </a:solidFill>
                <a:highlight>
                  <a:srgbClr val="FFFFFF"/>
                </a:highlight>
              </a:rPr>
              <a:t>04 - 11 Ocak 2021 </a:t>
            </a:r>
            <a:r>
              <a:rPr lang="tr-TR" sz="2400" dirty="0">
                <a:solidFill>
                  <a:srgbClr val="333333"/>
                </a:solidFill>
                <a:highlight>
                  <a:srgbClr val="FFFFFF"/>
                </a:highlight>
              </a:rPr>
              <a:t>tarihleri arasında "</a:t>
            </a:r>
            <a:r>
              <a:rPr lang="tr-TR" sz="2400" b="1" dirty="0">
                <a:solidFill>
                  <a:srgbClr val="C00000"/>
                </a:solidFill>
                <a:highlight>
                  <a:srgbClr val="FFFFFF"/>
                </a:highlight>
              </a:rPr>
              <a:t>Öğretmenler İçin Uzaktan Öğretim Yaklaşımları ve Çevrimiçi Materyal Hazırlama Teknikleri Eğitimi</a:t>
            </a:r>
            <a:r>
              <a:rPr lang="tr-TR" sz="2400" dirty="0">
                <a:solidFill>
                  <a:srgbClr val="333333"/>
                </a:solidFill>
                <a:highlight>
                  <a:srgbClr val="FFFFFF"/>
                </a:highlight>
              </a:rPr>
              <a:t>" isimli bir sertifika programı düzenlenmiştir.</a:t>
            </a:r>
            <a:endParaRPr lang="tr-TR" dirty="0"/>
          </a:p>
        </p:txBody>
      </p:sp>
      <p:pic>
        <p:nvPicPr>
          <p:cNvPr id="4" name="Resim 3">
            <a:extLst>
              <a:ext uri="{FF2B5EF4-FFF2-40B4-BE49-F238E27FC236}">
                <a16:creationId xmlns:a16="http://schemas.microsoft.com/office/drawing/2014/main" id="{C4016DA3-34C7-3BD4-40CB-6FFCA9251719}"/>
              </a:ext>
            </a:extLst>
          </p:cNvPr>
          <p:cNvPicPr>
            <a:picLocks noChangeAspect="1"/>
          </p:cNvPicPr>
          <p:nvPr/>
        </p:nvPicPr>
        <p:blipFill>
          <a:blip r:embed="rId4"/>
          <a:stretch>
            <a:fillRect/>
          </a:stretch>
        </p:blipFill>
        <p:spPr>
          <a:xfrm>
            <a:off x="8015006" y="1417369"/>
            <a:ext cx="3511966" cy="4849263"/>
          </a:xfrm>
          <a:prstGeom prst="rect">
            <a:avLst/>
          </a:prstGeom>
          <a:ln>
            <a:noFill/>
          </a:ln>
          <a:effectLst>
            <a:outerShdw blurRad="292100" dist="139700" dir="2700000" algn="tl" rotWithShape="0">
              <a:srgbClr val="333333">
                <a:alpha val="65000"/>
              </a:srgbClr>
            </a:outerShdw>
          </a:effectLst>
        </p:spPr>
      </p:pic>
      <p:sp>
        <p:nvSpPr>
          <p:cNvPr id="6" name="Başlık 2">
            <a:extLst>
              <a:ext uri="{FF2B5EF4-FFF2-40B4-BE49-F238E27FC236}">
                <a16:creationId xmlns:a16="http://schemas.microsoft.com/office/drawing/2014/main" id="{0DCACEF6-1DE6-3EC9-4668-54914FC67536}"/>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e. Sertifika Programı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4659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46F6A00-9942-B638-C2D8-C567AD917C24}"/>
              </a:ext>
            </a:extLst>
          </p:cNvPr>
          <p:cNvSpPr txBox="1">
            <a:spLocks/>
          </p:cNvSpPr>
          <p:nvPr/>
        </p:nvSpPr>
        <p:spPr>
          <a:xfrm>
            <a:off x="1432089" y="2051868"/>
            <a:ext cx="10073274"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42900" lvl="0" indent="-342900" algn="just">
              <a:lnSpc>
                <a:spcPct val="150000"/>
              </a:lnSpc>
              <a:spcAft>
                <a:spcPts val="1000"/>
              </a:spcAft>
              <a:buFont typeface="Symbol" panose="05050102010706020507" pitchFamily="18" charset="2"/>
              <a:buChar char=""/>
            </a:pPr>
            <a:r>
              <a:rPr lang="tr-TR" dirty="0">
                <a:effectLst/>
                <a:latin typeface="Calibri" panose="020F0502020204030204" pitchFamily="34" charset="0"/>
                <a:ea typeface="Calibri" panose="020F0502020204030204" pitchFamily="34" charset="0"/>
              </a:rPr>
              <a:t>Üniversitemiz Sürekli Eğitim Merkezi ve Uzaktan Eğitim Araştırma ve Uygulama Merkezimizin işbirliği ile </a:t>
            </a:r>
            <a:r>
              <a:rPr lang="tr-TR" b="1" dirty="0">
                <a:effectLst/>
                <a:latin typeface="Calibri" panose="020F0502020204030204" pitchFamily="34" charset="0"/>
                <a:ea typeface="Calibri" panose="020F0502020204030204" pitchFamily="34" charset="0"/>
              </a:rPr>
              <a:t>01.11.2021 - 10.12.2021</a:t>
            </a:r>
            <a:r>
              <a:rPr lang="tr-TR" dirty="0">
                <a:effectLst/>
                <a:latin typeface="Calibri" panose="020F0502020204030204" pitchFamily="34" charset="0"/>
                <a:ea typeface="Calibri" panose="020F0502020204030204" pitchFamily="34" charset="0"/>
              </a:rPr>
              <a:t> tarihleri arasında “</a:t>
            </a:r>
            <a:r>
              <a:rPr lang="tr-TR" b="1" i="1" dirty="0">
                <a:solidFill>
                  <a:srgbClr val="C00000"/>
                </a:solidFill>
                <a:effectLst/>
                <a:latin typeface="Calibri" panose="020F0502020204030204" pitchFamily="34" charset="0"/>
                <a:ea typeface="Calibri" panose="020F0502020204030204" pitchFamily="34" charset="0"/>
              </a:rPr>
              <a:t>Bilgisayar İşletmenliği Eğitimi Sertifika Programı</a:t>
            </a:r>
            <a:r>
              <a:rPr lang="tr-TR" b="1" i="1" dirty="0">
                <a:effectLst/>
                <a:latin typeface="Calibri" panose="020F0502020204030204" pitchFamily="34" charset="0"/>
                <a:ea typeface="Calibri" panose="020F0502020204030204" pitchFamily="34" charset="0"/>
              </a:rPr>
              <a:t>”</a:t>
            </a:r>
            <a:r>
              <a:rPr lang="tr-TR" dirty="0">
                <a:effectLst/>
                <a:latin typeface="Calibri" panose="020F0502020204030204" pitchFamily="34" charset="0"/>
                <a:ea typeface="Calibri" panose="020F0502020204030204" pitchFamily="34" charset="0"/>
              </a:rPr>
              <a:t> düzenlenmiştir.</a:t>
            </a:r>
          </a:p>
        </p:txBody>
      </p:sp>
      <p:sp>
        <p:nvSpPr>
          <p:cNvPr id="5" name="Başlık 2">
            <a:extLst>
              <a:ext uri="{FF2B5EF4-FFF2-40B4-BE49-F238E27FC236}">
                <a16:creationId xmlns:a16="http://schemas.microsoft.com/office/drawing/2014/main" id="{4A25B244-0023-E6D2-7BAD-4A5C040FF520}"/>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e. Sertifika Programı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2068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5" name="Başlık 2">
            <a:extLst>
              <a:ext uri="{FF2B5EF4-FFF2-40B4-BE49-F238E27FC236}">
                <a16:creationId xmlns:a16="http://schemas.microsoft.com/office/drawing/2014/main" id="{E42B14EE-3D86-5128-7790-0FCAA7469507}"/>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f. İş Güvenliği ve Uzmanlığı Temel Eğitim Programı </a:t>
            </a:r>
            <a:endParaRPr lang="tr-TR" sz="3600" b="1" dirty="0">
              <a:effectLst>
                <a:outerShdw blurRad="38100" dist="38100" dir="2700000" algn="tl">
                  <a:srgbClr val="000000">
                    <a:alpha val="43137"/>
                  </a:srgbClr>
                </a:outerShdw>
              </a:effectLst>
            </a:endParaRPr>
          </a:p>
        </p:txBody>
      </p:sp>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46F6A00-9942-B638-C2D8-C567AD917C24}"/>
              </a:ext>
            </a:extLst>
          </p:cNvPr>
          <p:cNvSpPr txBox="1">
            <a:spLocks/>
          </p:cNvSpPr>
          <p:nvPr/>
        </p:nvSpPr>
        <p:spPr>
          <a:xfrm>
            <a:off x="1432089" y="2051868"/>
            <a:ext cx="9952693"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Aft>
                <a:spcPts val="1200"/>
              </a:spcAft>
              <a:buFont typeface="Calibri" panose="020F0502020204030204" pitchFamily="34" charset="0"/>
              <a:buChar char="●"/>
            </a:pPr>
            <a:r>
              <a:rPr lang="tr-TR" sz="2400" dirty="0"/>
              <a:t>Üniversitemiz İş Sağlığı ve Güvenliği Merkezi bünyesinde koordine edilen </a:t>
            </a:r>
            <a:r>
              <a:rPr lang="tr-TR" sz="2400" b="1" dirty="0">
                <a:solidFill>
                  <a:srgbClr val="C00000"/>
                </a:solidFill>
              </a:rPr>
              <a:t>İş Güvenliği ve Uzmanlığı Temel Eğitim Programı </a:t>
            </a:r>
            <a:r>
              <a:rPr lang="tr-TR" sz="2400" dirty="0"/>
              <a:t>hazırlıkları Çalışma ve Sosyal Güvenlik Bakanlığı’nın konu ile ilgili belirlediği kriterlere uygun olarak içeriğin kontrolü öncesinde öğrenme yönetim sistemimizdeki hazırlıkları, içerik ve  ölçme değerlendirme  materyalleri birimimiz tarafından hazırlanmıştır.</a:t>
            </a:r>
          </a:p>
        </p:txBody>
      </p:sp>
    </p:spTree>
    <p:extLst>
      <p:ext uri="{BB962C8B-B14F-4D97-AF65-F5344CB8AC3E}">
        <p14:creationId xmlns:p14="http://schemas.microsoft.com/office/powerpoint/2010/main" val="314949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32F00504-0823-808E-E83D-27A26D959F6F}"/>
              </a:ext>
            </a:extLst>
          </p:cNvPr>
          <p:cNvSpPr txBox="1">
            <a:spLocks/>
          </p:cNvSpPr>
          <p:nvPr/>
        </p:nvSpPr>
        <p:spPr>
          <a:xfrm>
            <a:off x="1524000" y="233467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Uzaktan Eğitim Araştırma ve Uygulama Merkezi (ÇOMUZEM), 3 Mayıs 2010 tarih ve 27570 sayılı Resmî Gazete’de yayınlanan yönetmeliği ile faaliyetlerine resmen başlamıştır.</a:t>
            </a:r>
            <a:endParaRPr lang="tr-TR" dirty="0"/>
          </a:p>
        </p:txBody>
      </p:sp>
      <p:sp>
        <p:nvSpPr>
          <p:cNvPr id="3" name="Başlık 2">
            <a:extLst>
              <a:ext uri="{FF2B5EF4-FFF2-40B4-BE49-F238E27FC236}">
                <a16:creationId xmlns:a16="http://schemas.microsoft.com/office/drawing/2014/main" id="{D9C4945A-3EB2-2499-A602-9EBFC199ABA9}"/>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Kuruluş</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6" name="Başlık 2">
            <a:extLst>
              <a:ext uri="{FF2B5EF4-FFF2-40B4-BE49-F238E27FC236}">
                <a16:creationId xmlns:a16="http://schemas.microsoft.com/office/drawing/2014/main" id="{2FADC272-86A1-B52F-9587-4B35844D543D}"/>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g. Altyapı İyileştirme ve Geliştirme Çalışmaları</a:t>
            </a:r>
            <a:endParaRPr lang="tr-TR" sz="3600" b="1" dirty="0">
              <a:effectLst>
                <a:outerShdw blurRad="38100" dist="38100" dir="2700000" algn="tl">
                  <a:srgbClr val="000000">
                    <a:alpha val="43137"/>
                  </a:srgbClr>
                </a:outerShdw>
              </a:effectLst>
            </a:endParaRPr>
          </a:p>
        </p:txBody>
      </p:sp>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26F431C-FBC9-10CC-C534-7AFAED58065F}"/>
              </a:ext>
            </a:extLst>
          </p:cNvPr>
          <p:cNvSpPr txBox="1">
            <a:spLocks/>
          </p:cNvSpPr>
          <p:nvPr/>
        </p:nvSpPr>
        <p:spPr>
          <a:xfrm>
            <a:off x="882298" y="1772355"/>
            <a:ext cx="10646683"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Eğitim öğretim faaliyetlerinde Uzaktan Öğretim Tezsiz Yüksek Programlarının senkron derslerinin daha sağlıklı yürütülebilmesi amacıyla, merkezimiz bünyesinde bulunan </a:t>
            </a:r>
            <a:r>
              <a:rPr lang="tr-TR" b="1" dirty="0"/>
              <a:t>Adobe Connect </a:t>
            </a:r>
            <a:r>
              <a:rPr lang="tr-TR" dirty="0"/>
              <a:t>uygulamasının güncelleme çalışmaları yapılmıştır. </a:t>
            </a:r>
          </a:p>
          <a:p>
            <a:pPr algn="just">
              <a:lnSpc>
                <a:spcPct val="125000"/>
              </a:lnSpc>
              <a:spcBef>
                <a:spcPts val="600"/>
              </a:spcBef>
              <a:spcAft>
                <a:spcPts val="600"/>
              </a:spcAft>
              <a:buFont typeface="Calibri" panose="020F0502020204030204" pitchFamily="34" charset="0"/>
              <a:buChar char="●"/>
            </a:pPr>
            <a:r>
              <a:rPr lang="tr-TR" dirty="0"/>
              <a:t>Ayrıca uzaktan öğretim derslerinin asenkron yürütülmesinde ve öğrenci ders - sınav uygulamalarının gerçekleştirilmesinde kullanılan Öğrenme Yönetim Sistemi’nde gerekli güncelleştirme ve iyileştirmeler yapılmıştır. </a:t>
            </a:r>
          </a:p>
        </p:txBody>
      </p:sp>
    </p:spTree>
    <p:extLst>
      <p:ext uri="{BB962C8B-B14F-4D97-AF65-F5344CB8AC3E}">
        <p14:creationId xmlns:p14="http://schemas.microsoft.com/office/powerpoint/2010/main" val="2502061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CC33F62-8479-D30C-41B3-2D10B19F7E69}"/>
              </a:ext>
            </a:extLst>
          </p:cNvPr>
          <p:cNvSpPr txBox="1">
            <a:spLocks/>
          </p:cNvSpPr>
          <p:nvPr/>
        </p:nvSpPr>
        <p:spPr>
          <a:xfrm>
            <a:off x="910578" y="1772355"/>
            <a:ext cx="10678107"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Ayrıca Üniversitemiz bünyesinde çevrimiçi toplantıların gerçekleştirilmesi ve bunun yanında Lisansüstü Eğitim Enstitüsü bünyesindeki sınavların ve toplantıların (Tez İzleme Komitesi Toplantıları, Tez Öneri Savunma Sınavı, Doktora Yeterlik Sınavı, Tez Savunma Sınavı vb.) gerçekleştirilmesinde kullanılmak üzere Merkezimiz bünyesine </a:t>
            </a:r>
            <a:r>
              <a:rPr lang="tr-TR" b="1" dirty="0" err="1"/>
              <a:t>Zoom</a:t>
            </a:r>
            <a:r>
              <a:rPr lang="tr-TR" b="1" dirty="0"/>
              <a:t> </a:t>
            </a:r>
            <a:r>
              <a:rPr lang="tr-TR" b="1" dirty="0" err="1"/>
              <a:t>Education</a:t>
            </a:r>
            <a:r>
              <a:rPr lang="tr-TR" b="1" dirty="0"/>
              <a:t> sistemi</a:t>
            </a:r>
            <a:r>
              <a:rPr lang="tr-TR" dirty="0"/>
              <a:t> 2022 yılı için satın alınmıştır. </a:t>
            </a:r>
          </a:p>
        </p:txBody>
      </p:sp>
      <p:sp>
        <p:nvSpPr>
          <p:cNvPr id="4" name="Başlık 2">
            <a:extLst>
              <a:ext uri="{FF2B5EF4-FFF2-40B4-BE49-F238E27FC236}">
                <a16:creationId xmlns:a16="http://schemas.microsoft.com/office/drawing/2014/main" id="{60D3AF90-35AC-257E-6080-0DDBB371B42A}"/>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g. Altyapı İyileştirme ve Geliştirme Çalışmaları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1920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Dikdörtgen 1">
            <a:extLst>
              <a:ext uri="{FF2B5EF4-FFF2-40B4-BE49-F238E27FC236}">
                <a16:creationId xmlns:a16="http://schemas.microsoft.com/office/drawing/2014/main" id="{43B606DE-DE4C-B83A-551F-76E397DD2087}"/>
              </a:ext>
            </a:extLst>
          </p:cNvPr>
          <p:cNvSpPr/>
          <p:nvPr/>
        </p:nvSpPr>
        <p:spPr>
          <a:xfrm>
            <a:off x="876693" y="2724346"/>
            <a:ext cx="11239614" cy="1233637"/>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4000" b="1" dirty="0">
                <a:solidFill>
                  <a:schemeClr val="tx1">
                    <a:lumMod val="85000"/>
                    <a:lumOff val="15000"/>
                  </a:schemeClr>
                </a:solidFill>
              </a:rPr>
              <a:t>Teşekkürler</a:t>
            </a:r>
          </a:p>
        </p:txBody>
      </p:sp>
    </p:spTree>
    <p:extLst>
      <p:ext uri="{BB962C8B-B14F-4D97-AF65-F5344CB8AC3E}">
        <p14:creationId xmlns:p14="http://schemas.microsoft.com/office/powerpoint/2010/main" val="386729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8F6136F-BA1A-2B57-BE74-26B30889F73F}"/>
              </a:ext>
            </a:extLst>
          </p:cNvPr>
          <p:cNvSpPr txBox="1">
            <a:spLocks/>
          </p:cNvSpPr>
          <p:nvPr/>
        </p:nvSpPr>
        <p:spPr>
          <a:xfrm>
            <a:off x="1413235"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Misyonumuz; Uzaktan Eğitim alanında ortaya çıkan ihtiyaçları ve gelişmeleri izleyerek uzaktan eğitim ile sunulan program ve dersler oluşturmak, bu alanda yeni projelerde atılım yapmak ve sunmak, bunların yanında rekabetçi, yenilikçi, araştırmalara açık bir birey olma yönünde öğrencilerimize sorunsuz bir eğitim ortamı hazırlamaktır.</a:t>
            </a:r>
            <a:endParaRPr lang="tr-TR" dirty="0"/>
          </a:p>
        </p:txBody>
      </p:sp>
      <p:sp>
        <p:nvSpPr>
          <p:cNvPr id="5" name="Başlık 2">
            <a:extLst>
              <a:ext uri="{FF2B5EF4-FFF2-40B4-BE49-F238E27FC236}">
                <a16:creationId xmlns:a16="http://schemas.microsoft.com/office/drawing/2014/main" id="{0D5BFEE2-55C9-FBE6-1532-E238C1AA02FC}"/>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Misyon</a:t>
            </a:r>
          </a:p>
        </p:txBody>
      </p:sp>
    </p:spTree>
    <p:extLst>
      <p:ext uri="{BB962C8B-B14F-4D97-AF65-F5344CB8AC3E}">
        <p14:creationId xmlns:p14="http://schemas.microsoft.com/office/powerpoint/2010/main" val="211215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D048AE6-9C42-FAB5-4469-EDAEC88F65D4}"/>
              </a:ext>
            </a:extLst>
          </p:cNvPr>
          <p:cNvSpPr txBox="1">
            <a:spLocks/>
          </p:cNvSpPr>
          <p:nvPr/>
        </p:nvSpPr>
        <p:spPr>
          <a:xfrm>
            <a:off x="1441515" y="23346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Vizyonumuz; uzaktan eğitimde dünya standartlarına uygun ders içeriklerini sunan, rekabetçi ortam yaratan ve bu ortamda liderlik yapabilen, sunduğu eğitim hizmetinde son teknolojileri kullanan, sunulan ders içeriklerini dinamik bir yapıda hazırlayan bir uzaktan eğitim merkezi olmaktır.</a:t>
            </a:r>
            <a:endParaRPr lang="tr-TR" dirty="0"/>
          </a:p>
        </p:txBody>
      </p:sp>
      <p:sp>
        <p:nvSpPr>
          <p:cNvPr id="4" name="Başlık 2">
            <a:extLst>
              <a:ext uri="{FF2B5EF4-FFF2-40B4-BE49-F238E27FC236}">
                <a16:creationId xmlns:a16="http://schemas.microsoft.com/office/drawing/2014/main" id="{7DAC1E65-8C25-C0F1-E25F-C0D9A1D55DA4}"/>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Vizyon</a:t>
            </a:r>
          </a:p>
        </p:txBody>
      </p:sp>
    </p:spTree>
    <p:extLst>
      <p:ext uri="{BB962C8B-B14F-4D97-AF65-F5344CB8AC3E}">
        <p14:creationId xmlns:p14="http://schemas.microsoft.com/office/powerpoint/2010/main" val="167907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D734E26-21AC-C8D2-2DCB-78C8CCCE01FD}"/>
              </a:ext>
            </a:extLst>
          </p:cNvPr>
          <p:cNvSpPr txBox="1">
            <a:spLocks/>
          </p:cNvSpPr>
          <p:nvPr/>
        </p:nvSpPr>
        <p:spPr>
          <a:xfrm>
            <a:off x="1422662"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1200"/>
              </a:spcAft>
              <a:buFont typeface="Calibri" panose="020F0502020204030204" pitchFamily="34" charset="0"/>
              <a:buChar char="●"/>
            </a:pPr>
            <a:r>
              <a:rPr lang="tr-TR"/>
              <a:t>E-Öğrenme tabanlı sertifika, önlisans, lisans, lisansüstü ve yetişkin eğitimine yönelik uzaktan eğitim programları geliştirmek, uygulamak, değerlendirmek ve sevk-idaresini sağlamak,</a:t>
            </a:r>
          </a:p>
          <a:p>
            <a:pPr algn="just">
              <a:lnSpc>
                <a:spcPct val="150000"/>
              </a:lnSpc>
              <a:spcBef>
                <a:spcPts val="0"/>
              </a:spcBef>
              <a:buFont typeface="Calibri" panose="020F0502020204030204" pitchFamily="34" charset="0"/>
              <a:buChar char="●"/>
            </a:pPr>
            <a:r>
              <a:rPr lang="tr-TR"/>
              <a:t>Uzaktan öğretim faaliyetlerinin verimli ve etkin yürütülmesini sağlamak,</a:t>
            </a:r>
          </a:p>
          <a:p>
            <a:pPr algn="just">
              <a:lnSpc>
                <a:spcPct val="150000"/>
              </a:lnSpc>
              <a:buFont typeface="Calibri" panose="020F0502020204030204" pitchFamily="34" charset="0"/>
              <a:buChar char="●"/>
            </a:pPr>
            <a:r>
              <a:rPr lang="tr-TR"/>
              <a:t>Uzaktan öğretim ile ilgili araştırma – geliştirme ve uygulama çalışmaları yapmak,</a:t>
            </a:r>
            <a:endParaRPr lang="tr-TR" dirty="0"/>
          </a:p>
        </p:txBody>
      </p:sp>
      <p:sp>
        <p:nvSpPr>
          <p:cNvPr id="4" name="Başlık 2">
            <a:extLst>
              <a:ext uri="{FF2B5EF4-FFF2-40B4-BE49-F238E27FC236}">
                <a16:creationId xmlns:a16="http://schemas.microsoft.com/office/drawing/2014/main" id="{1221E51D-6E7C-FBE6-D157-BF18CD098C2D}"/>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Merkezin Amaçları</a:t>
            </a:r>
          </a:p>
        </p:txBody>
      </p:sp>
    </p:spTree>
    <p:extLst>
      <p:ext uri="{BB962C8B-B14F-4D97-AF65-F5344CB8AC3E}">
        <p14:creationId xmlns:p14="http://schemas.microsoft.com/office/powerpoint/2010/main" val="226616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0976597-50B0-7407-F4CA-BE5319B975D9}"/>
              </a:ext>
            </a:extLst>
          </p:cNvPr>
          <p:cNvSpPr txBox="1">
            <a:spLocks/>
          </p:cNvSpPr>
          <p:nvPr/>
        </p:nvSpPr>
        <p:spPr>
          <a:xfrm>
            <a:off x="1441516" y="229696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Kamu, Özel ve Sivil Toplum Kurum ve Kuruluşlarının uzaktan eğitim ihtiyaç ve isteklerine yardımcı olmak amacıyla bu kurumların eğitim programlarını e-öğrenmeye uyarlayarak, uzaktan eğitim sistemlerinin geliştirilmesine katkıda bulunmak,</a:t>
            </a:r>
          </a:p>
          <a:p>
            <a:pPr algn="just">
              <a:lnSpc>
                <a:spcPct val="150000"/>
              </a:lnSpc>
              <a:spcAft>
                <a:spcPts val="1200"/>
              </a:spcAft>
              <a:buFont typeface="Calibri" panose="020F0502020204030204" pitchFamily="34" charset="0"/>
              <a:buChar char="●"/>
            </a:pPr>
            <a:r>
              <a:rPr lang="tr-TR"/>
              <a:t>Merkezin kazandığı teknik bilgi ve beceri birikimini diğer Yükseköğretim Kurum ve Kuruluşları ile paylaşmak,</a:t>
            </a:r>
          </a:p>
          <a:p>
            <a:pPr algn="just">
              <a:lnSpc>
                <a:spcPct val="150000"/>
              </a:lnSpc>
              <a:spcBef>
                <a:spcPts val="0"/>
              </a:spcBef>
              <a:buFont typeface="Calibri" panose="020F0502020204030204" pitchFamily="34" charset="0"/>
              <a:buChar char="●"/>
            </a:pPr>
            <a:r>
              <a:rPr lang="tr-TR"/>
              <a:t>Uzaktan öğretim teknolojilerini takip edip bunlardan yararlanmak.</a:t>
            </a:r>
            <a:endParaRPr lang="tr-TR" dirty="0"/>
          </a:p>
        </p:txBody>
      </p:sp>
      <p:sp>
        <p:nvSpPr>
          <p:cNvPr id="4" name="Başlık 2">
            <a:extLst>
              <a:ext uri="{FF2B5EF4-FFF2-40B4-BE49-F238E27FC236}">
                <a16:creationId xmlns:a16="http://schemas.microsoft.com/office/drawing/2014/main" id="{7F7549C8-852B-84C9-5BDC-295B40F48BC6}"/>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Merkezin Amaçları</a:t>
            </a:r>
          </a:p>
        </p:txBody>
      </p:sp>
    </p:spTree>
    <p:extLst>
      <p:ext uri="{BB962C8B-B14F-4D97-AF65-F5344CB8AC3E}">
        <p14:creationId xmlns:p14="http://schemas.microsoft.com/office/powerpoint/2010/main" val="396682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4BF08DD-21EC-8CD9-61AE-AE057C9B849D}"/>
              </a:ext>
            </a:extLst>
          </p:cNvPr>
          <p:cNvSpPr txBox="1">
            <a:spLocks/>
          </p:cNvSpPr>
          <p:nvPr/>
        </p:nvSpPr>
        <p:spPr>
          <a:xfrm>
            <a:off x="1422662" y="2353526"/>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Kalite politikaları ile birlikte, uzaktan öğretim faaliyetlerinde öncü merkezler arasında yer almak,</a:t>
            </a:r>
          </a:p>
          <a:p>
            <a:pPr algn="just">
              <a:lnSpc>
                <a:spcPct val="150000"/>
              </a:lnSpc>
              <a:buFont typeface="Calibri" panose="020F0502020204030204" pitchFamily="34" charset="0"/>
              <a:buChar char="●"/>
            </a:pPr>
            <a:r>
              <a:rPr lang="tr-TR"/>
              <a:t>Uzaktan öğretim lisansüstü program sayısını arttırmak ve daha çok öğrenciyi Üniversitemize kazandırmaktır.</a:t>
            </a:r>
            <a:endParaRPr lang="tr-TR" dirty="0"/>
          </a:p>
        </p:txBody>
      </p:sp>
      <p:sp>
        <p:nvSpPr>
          <p:cNvPr id="4" name="Başlık 2">
            <a:extLst>
              <a:ext uri="{FF2B5EF4-FFF2-40B4-BE49-F238E27FC236}">
                <a16:creationId xmlns:a16="http://schemas.microsoft.com/office/drawing/2014/main" id="{D66B8CAA-79D0-2F9B-A459-F234BA34680B}"/>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Merkezin Hedefleri</a:t>
            </a:r>
          </a:p>
        </p:txBody>
      </p:sp>
    </p:spTree>
    <p:extLst>
      <p:ext uri="{BB962C8B-B14F-4D97-AF65-F5344CB8AC3E}">
        <p14:creationId xmlns:p14="http://schemas.microsoft.com/office/powerpoint/2010/main" val="119967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4" name="İçerik Yer Tutucusu 3">
            <a:extLst>
              <a:ext uri="{FF2B5EF4-FFF2-40B4-BE49-F238E27FC236}">
                <a16:creationId xmlns:a16="http://schemas.microsoft.com/office/drawing/2014/main" id="{9EADB2B9-9802-315D-40FE-95549585A4B3}"/>
              </a:ext>
            </a:extLst>
          </p:cNvPr>
          <p:cNvSpPr txBox="1">
            <a:spLocks/>
          </p:cNvSpPr>
          <p:nvPr/>
        </p:nvSpPr>
        <p:spPr>
          <a:xfrm>
            <a:off x="1309540" y="19481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Aft>
                <a:spcPts val="1200"/>
              </a:spcAft>
              <a:buFont typeface="Calibri" panose="020F0502020204030204" pitchFamily="34" charset="0"/>
              <a:buChar char="●"/>
            </a:pPr>
            <a:r>
              <a:rPr lang="tr-TR" dirty="0"/>
              <a:t>Üniversitemiz Lisansüstü Eğitim Enstitüsü bünyesindeki Uzaktan Öğretim Tezsiz Yüksek Lisans programlarının senkron ve asenkron derslerinin yürütülmesi ve ders materyallerinin hazırlanması,</a:t>
            </a:r>
          </a:p>
          <a:p>
            <a:pPr algn="just">
              <a:lnSpc>
                <a:spcPct val="125000"/>
              </a:lnSpc>
              <a:spcAft>
                <a:spcPts val="1200"/>
              </a:spcAft>
              <a:buFont typeface="Calibri" panose="020F0502020204030204" pitchFamily="34" charset="0"/>
              <a:buChar char="●"/>
            </a:pPr>
            <a:r>
              <a:rPr lang="tr-TR" dirty="0"/>
              <a:t>Üniversitemiz Lisansüstü Eğitim Enstitüsü bünyesindeki tez savunma sınavları ve tez izleme komiteleri toplantılarının video konferans sistemi ile gerçekleştirilmesi,</a:t>
            </a:r>
          </a:p>
          <a:p>
            <a:pPr algn="just">
              <a:lnSpc>
                <a:spcPct val="125000"/>
              </a:lnSpc>
              <a:buFont typeface="Calibri" panose="020F0502020204030204" pitchFamily="34" charset="0"/>
              <a:buChar char="●"/>
            </a:pPr>
            <a:r>
              <a:rPr lang="tr-TR" dirty="0"/>
              <a:t>Lisans ve yüksek lisans kapsamında açılacak yeni uzaktan öğretim programlarının başvuruları için gerekli hazırlıkların organize edilmesi, </a:t>
            </a:r>
          </a:p>
        </p:txBody>
      </p:sp>
      <p:sp>
        <p:nvSpPr>
          <p:cNvPr id="2" name="Başlık 2">
            <a:extLst>
              <a:ext uri="{FF2B5EF4-FFF2-40B4-BE49-F238E27FC236}">
                <a16:creationId xmlns:a16="http://schemas.microsoft.com/office/drawing/2014/main" id="{ADE8E01F-AFFD-1ED9-CACE-3FD9CDDEDAAE}"/>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p>
        </p:txBody>
      </p:sp>
    </p:spTree>
    <p:extLst>
      <p:ext uri="{BB962C8B-B14F-4D97-AF65-F5344CB8AC3E}">
        <p14:creationId xmlns:p14="http://schemas.microsoft.com/office/powerpoint/2010/main" val="852646966"/>
      </p:ext>
    </p:extLst>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1904</Words>
  <Application>Microsoft Office PowerPoint</Application>
  <PresentationFormat>Geniş ekran</PresentationFormat>
  <Paragraphs>437</Paragraphs>
  <Slides>32</Slides>
  <Notes>32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Poppins</vt:lpstr>
      <vt:lpstr>Calibri</vt:lpstr>
      <vt:lpstr>Times New Roman</vt:lpstr>
      <vt:lpstr>Symbol</vt:lpstr>
      <vt:lpstr>Arial</vt:lpstr>
      <vt:lpstr>Office Teması</vt:lpstr>
      <vt:lpstr>PowerPoint Sunusu</vt:lpstr>
      <vt:lpstr>UZAKTAN EĞİTİM ARAŞTIRMA ve UYGULAMA MERKEZİ</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PowerPoint Sunusu</vt:lpstr>
      <vt:lpstr>PowerPoint Sunusu</vt:lpstr>
      <vt:lpstr> .  </vt:lpstr>
      <vt:lpstr> .  </vt:lpstr>
      <vt:lpstr> .  </vt:lpstr>
      <vt:lpstr> .  </vt:lpstr>
      <vt:lpstr> .  </vt:lpstr>
      <vt:lpstr> .  </vt:lpstr>
      <vt:lpstr> .  </vt:lpstr>
      <vt:lpstr> .  </vt:lpstr>
      <vt:lpstr> .  </vt:lpstr>
      <vt:lpstr> .  </vt:lpstr>
      <vt:lpst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Didem Hekimoglu Tunc</dc:creator>
  <cp:lastModifiedBy>Kadir Tunçer</cp:lastModifiedBy>
  <cp:revision>23</cp:revision>
  <dcterms:created xsi:type="dcterms:W3CDTF">2023-01-10T15:35:45Z</dcterms:created>
  <dcterms:modified xsi:type="dcterms:W3CDTF">2023-12-16T23:16:42Z</dcterms:modified>
</cp:coreProperties>
</file>