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48" r:id="rId1"/>
  </p:sldMasterIdLst>
  <p:notesMasterIdLst>
    <p:notesMasterId r:id="rId35"/>
  </p:notesMasterIdLst>
  <p:sldIdLst>
    <p:sldId id="256" r:id="rId2"/>
    <p:sldId id="257" r:id="rId3"/>
    <p:sldId id="258" r:id="rId4"/>
    <p:sldId id="260" r:id="rId5"/>
    <p:sldId id="261" r:id="rId6"/>
    <p:sldId id="262" r:id="rId7"/>
    <p:sldId id="263" r:id="rId8"/>
    <p:sldId id="264" r:id="rId9"/>
    <p:sldId id="287"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8" r:id="rId29"/>
    <p:sldId id="283" r:id="rId30"/>
    <p:sldId id="284" r:id="rId31"/>
    <p:sldId id="289" r:id="rId32"/>
    <p:sldId id="285" r:id="rId33"/>
    <p:sldId id="286"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Poppins" panose="00000500000000000000" pitchFamily="2" charset="-94"/>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1PkmCMAZeBFLN4SW8tUk0zYS2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76" d="100"/>
          <a:sy n="76" d="100"/>
        </p:scale>
        <p:origin x="87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54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69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34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285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4888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5312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735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504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5881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41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5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5777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412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9253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8910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68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691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523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9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01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496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3813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704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6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20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265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525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96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16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88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11"/>
        <p:cNvGrpSpPr/>
        <p:nvPr/>
      </p:nvGrpSpPr>
      <p:grpSpPr>
        <a:xfrm>
          <a:off x="0" y="0"/>
          <a:ext cx="0" cy="0"/>
          <a:chOff x="0" y="0"/>
          <a:chExt cx="0" cy="0"/>
        </a:xfrm>
      </p:grpSpPr>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7CCF9D0F-29E8-B7AF-C8C3-D8E741D1EA74}"/>
              </a:ext>
            </a:extLst>
          </p:cNvPr>
          <p:cNvSpPr txBox="1">
            <a:spLocks/>
          </p:cNvSpPr>
          <p:nvPr/>
        </p:nvSpPr>
        <p:spPr>
          <a:xfrm>
            <a:off x="1535784" y="232524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600"/>
              </a:spcAft>
              <a:buFont typeface="Calibri" panose="020F0502020204030204" pitchFamily="34" charset="0"/>
              <a:buChar char="●"/>
            </a:pPr>
            <a:r>
              <a:rPr lang="tr-TR" dirty="0"/>
              <a:t>Çevrimiçi olarak gerçekleştirilecek seminerler ve toplantılar için altyapı oluşturulması,</a:t>
            </a:r>
          </a:p>
          <a:p>
            <a:pPr algn="just">
              <a:lnSpc>
                <a:spcPct val="150000"/>
              </a:lnSpc>
              <a:spcAft>
                <a:spcPts val="600"/>
              </a:spcAft>
              <a:buFont typeface="Calibri" panose="020F0502020204030204" pitchFamily="34" charset="0"/>
              <a:buChar char="●"/>
            </a:pPr>
            <a:r>
              <a:rPr lang="tr-TR" dirty="0"/>
              <a:t>Uzaktan eğitim ile ilgili öğrencilere ve öğretim elemanlarına yönelik bilgilendirici materyaller hazırlanması, </a:t>
            </a:r>
          </a:p>
          <a:p>
            <a:pPr algn="just">
              <a:lnSpc>
                <a:spcPct val="150000"/>
              </a:lnSpc>
              <a:spcAft>
                <a:spcPts val="600"/>
              </a:spcAft>
              <a:buFont typeface="Calibri" panose="020F0502020204030204" pitchFamily="34" charset="0"/>
              <a:buChar char="●"/>
            </a:pPr>
            <a:endParaRPr lang="tr-TR" dirty="0"/>
          </a:p>
        </p:txBody>
      </p:sp>
      <p:sp>
        <p:nvSpPr>
          <p:cNvPr id="3" name="Başlık 2">
            <a:extLst>
              <a:ext uri="{FF2B5EF4-FFF2-40B4-BE49-F238E27FC236}">
                <a16:creationId xmlns:a16="http://schemas.microsoft.com/office/drawing/2014/main" id="{935F2B33-8B92-B6C2-DA38-2FCB9BA7BDA6}"/>
              </a:ext>
            </a:extLst>
          </p:cNvPr>
          <p:cNvSpPr txBox="1">
            <a:spLocks/>
          </p:cNvSpPr>
          <p:nvPr/>
        </p:nvSpPr>
        <p:spPr>
          <a:xfrm>
            <a:off x="697584" y="86474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Faaliyetler</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594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0BD59364-9A18-0F33-1EE5-756040937118}"/>
              </a:ext>
            </a:extLst>
          </p:cNvPr>
          <p:cNvSpPr txBox="1">
            <a:spLocks/>
          </p:cNvSpPr>
          <p:nvPr/>
        </p:nvSpPr>
        <p:spPr>
          <a:xfrm>
            <a:off x="1422662" y="2287539"/>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600"/>
              </a:spcAft>
              <a:buFont typeface="Calibri" panose="020F0502020204030204" pitchFamily="34" charset="0"/>
              <a:buChar char="●"/>
            </a:pPr>
            <a:r>
              <a:rPr lang="tr-TR" dirty="0"/>
              <a:t>Çevrimiçi olarak gerçekleştirilecek </a:t>
            </a:r>
            <a:r>
              <a:rPr lang="tr-TR" dirty="0" err="1"/>
              <a:t>hizmetiçi</a:t>
            </a:r>
            <a:r>
              <a:rPr lang="tr-TR" dirty="0"/>
              <a:t> eğitimler için altyapı oluşturulması,</a:t>
            </a:r>
          </a:p>
          <a:p>
            <a:pPr algn="just">
              <a:lnSpc>
                <a:spcPct val="150000"/>
              </a:lnSpc>
              <a:spcAft>
                <a:spcPts val="600"/>
              </a:spcAft>
              <a:buFont typeface="Calibri" panose="020F0502020204030204" pitchFamily="34" charset="0"/>
              <a:buChar char="●"/>
            </a:pPr>
            <a:r>
              <a:rPr lang="tr-TR" dirty="0"/>
              <a:t>Üniversitemiz öğretim elemanlarına içerik geliştirme konusunda eğitimler verilmesi.</a:t>
            </a:r>
          </a:p>
        </p:txBody>
      </p:sp>
      <p:sp>
        <p:nvSpPr>
          <p:cNvPr id="4" name="Başlık 2">
            <a:extLst>
              <a:ext uri="{FF2B5EF4-FFF2-40B4-BE49-F238E27FC236}">
                <a16:creationId xmlns:a16="http://schemas.microsoft.com/office/drawing/2014/main" id="{9644EB92-FA69-8522-C6B0-008E2FCF7B5A}"/>
              </a:ext>
            </a:extLst>
          </p:cNvPr>
          <p:cNvSpPr txBox="1">
            <a:spLocks/>
          </p:cNvSpPr>
          <p:nvPr/>
        </p:nvSpPr>
        <p:spPr>
          <a:xfrm>
            <a:off x="697584" y="86474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Faaliyetler</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535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grpSp>
        <p:nvGrpSpPr>
          <p:cNvPr id="2" name="Grup 1">
            <a:extLst>
              <a:ext uri="{FF2B5EF4-FFF2-40B4-BE49-F238E27FC236}">
                <a16:creationId xmlns:a16="http://schemas.microsoft.com/office/drawing/2014/main" id="{8355BF51-57DB-929C-943F-74C70C29EF55}"/>
              </a:ext>
            </a:extLst>
          </p:cNvPr>
          <p:cNvGrpSpPr/>
          <p:nvPr/>
        </p:nvGrpSpPr>
        <p:grpSpPr>
          <a:xfrm>
            <a:off x="980388" y="2271859"/>
            <a:ext cx="10805981" cy="1629563"/>
            <a:chOff x="-173697" y="3705726"/>
            <a:chExt cx="12213297" cy="1032825"/>
          </a:xfrm>
        </p:grpSpPr>
        <p:sp>
          <p:nvSpPr>
            <p:cNvPr id="3" name="Dikdörtgen 2">
              <a:extLst>
                <a:ext uri="{FF2B5EF4-FFF2-40B4-BE49-F238E27FC236}">
                  <a16:creationId xmlns:a16="http://schemas.microsoft.com/office/drawing/2014/main" id="{2515E7A3-8253-8216-EFB4-33CE37A03071}"/>
                </a:ext>
              </a:extLst>
            </p:cNvPr>
            <p:cNvSpPr/>
            <p:nvPr/>
          </p:nvSpPr>
          <p:spPr>
            <a:xfrm>
              <a:off x="-152400" y="3828579"/>
              <a:ext cx="12192000" cy="909972"/>
            </a:xfrm>
            <a:prstGeom prst="rect">
              <a:avLst/>
            </a:prstGeom>
            <a:solidFill>
              <a:srgbClr val="FECA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rtl="0">
                <a:spcBef>
                  <a:spcPts val="0"/>
                </a:spcBef>
                <a:spcAft>
                  <a:spcPts val="0"/>
                </a:spcAft>
                <a:buNone/>
              </a:pPr>
              <a:r>
                <a:rPr lang="tr-TR" sz="4000" b="1" dirty="0">
                  <a:solidFill>
                    <a:schemeClr val="tx1">
                      <a:lumMod val="75000"/>
                      <a:lumOff val="25000"/>
                    </a:schemeClr>
                  </a:solidFill>
                  <a:latin typeface="Calibri"/>
                  <a:ea typeface="Calibri"/>
                  <a:cs typeface="Calibri"/>
                  <a:sym typeface="Calibri"/>
                </a:rPr>
                <a:t>2023 Faaliyetleri</a:t>
              </a:r>
              <a:endParaRPr lang="tr-TR" sz="4000" b="1" i="0" u="none" strike="noStrike" cap="none" dirty="0">
                <a:solidFill>
                  <a:schemeClr val="tx1">
                    <a:lumMod val="75000"/>
                    <a:lumOff val="25000"/>
                  </a:schemeClr>
                </a:solidFill>
                <a:latin typeface="Calibri"/>
                <a:ea typeface="Calibri"/>
                <a:cs typeface="Calibri"/>
                <a:sym typeface="Calibri"/>
              </a:endParaRPr>
            </a:p>
          </p:txBody>
        </p:sp>
        <p:sp>
          <p:nvSpPr>
            <p:cNvPr id="4" name="Dikdörtgen 6">
              <a:extLst>
                <a:ext uri="{FF2B5EF4-FFF2-40B4-BE49-F238E27FC236}">
                  <a16:creationId xmlns:a16="http://schemas.microsoft.com/office/drawing/2014/main" id="{7A19A61A-8F01-19B6-FEC3-E04BDD37B72B}"/>
                </a:ext>
              </a:extLst>
            </p:cNvPr>
            <p:cNvSpPr/>
            <p:nvPr/>
          </p:nvSpPr>
          <p:spPr>
            <a:xfrm>
              <a:off x="-173697" y="3705726"/>
              <a:ext cx="173697" cy="122853"/>
            </a:xfrm>
            <a:custGeom>
              <a:avLst/>
              <a:gdLst>
                <a:gd name="connsiteX0" fmla="*/ 0 w 902368"/>
                <a:gd name="connsiteY0" fmla="*/ 0 h 786063"/>
                <a:gd name="connsiteX1" fmla="*/ 902368 w 902368"/>
                <a:gd name="connsiteY1" fmla="*/ 0 h 786063"/>
                <a:gd name="connsiteX2" fmla="*/ 902368 w 902368"/>
                <a:gd name="connsiteY2" fmla="*/ 786063 h 786063"/>
                <a:gd name="connsiteX3" fmla="*/ 0 w 902368"/>
                <a:gd name="connsiteY3" fmla="*/ 786063 h 786063"/>
                <a:gd name="connsiteX4" fmla="*/ 0 w 902368"/>
                <a:gd name="connsiteY4" fmla="*/ 0 h 786063"/>
                <a:gd name="connsiteX0" fmla="*/ 505326 w 902368"/>
                <a:gd name="connsiteY0" fmla="*/ 324853 h 786063"/>
                <a:gd name="connsiteX1" fmla="*/ 902368 w 902368"/>
                <a:gd name="connsiteY1" fmla="*/ 0 h 786063"/>
                <a:gd name="connsiteX2" fmla="*/ 902368 w 902368"/>
                <a:gd name="connsiteY2" fmla="*/ 786063 h 786063"/>
                <a:gd name="connsiteX3" fmla="*/ 0 w 902368"/>
                <a:gd name="connsiteY3" fmla="*/ 786063 h 786063"/>
                <a:gd name="connsiteX4" fmla="*/ 505326 w 902368"/>
                <a:gd name="connsiteY4" fmla="*/ 324853 h 786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368" h="786063">
                  <a:moveTo>
                    <a:pt x="505326" y="324853"/>
                  </a:moveTo>
                  <a:lnTo>
                    <a:pt x="902368" y="0"/>
                  </a:lnTo>
                  <a:lnTo>
                    <a:pt x="902368" y="786063"/>
                  </a:lnTo>
                  <a:lnTo>
                    <a:pt x="0" y="786063"/>
                  </a:lnTo>
                  <a:lnTo>
                    <a:pt x="505326" y="324853"/>
                  </a:lnTo>
                  <a:close/>
                </a:path>
              </a:pathLst>
            </a:custGeom>
            <a:solidFill>
              <a:srgbClr val="FE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31252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DBB4A226-51C4-97C2-B1F1-B2AE50AAC074}"/>
              </a:ext>
            </a:extLst>
          </p:cNvPr>
          <p:cNvSpPr txBox="1">
            <a:spLocks/>
          </p:cNvSpPr>
          <p:nvPr/>
        </p:nvSpPr>
        <p:spPr>
          <a:xfrm>
            <a:off x="1413235" y="218384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600"/>
              </a:spcAft>
              <a:buFont typeface="Calibri" panose="020F0502020204030204" pitchFamily="34" charset="0"/>
              <a:buChar char="●"/>
            </a:pPr>
            <a:r>
              <a:rPr lang="tr-TR" dirty="0"/>
              <a:t>Üniversitemiz Lisansüstü Eğitim Enstitüsü bünyesinde yer alan Uzaktan Öğretim Tezsiz Yüksek Lisans Programları (UÖTYLP) sayısı </a:t>
            </a:r>
            <a:r>
              <a:rPr lang="tr-TR" b="1" dirty="0"/>
              <a:t>Aralık 2023 </a:t>
            </a:r>
            <a:r>
              <a:rPr lang="tr-TR" dirty="0"/>
              <a:t>tarihi itibariyle </a:t>
            </a:r>
            <a:r>
              <a:rPr lang="tr-TR" b="1" dirty="0"/>
              <a:t>13</a:t>
            </a:r>
            <a:r>
              <a:rPr lang="tr-TR" dirty="0"/>
              <a:t>’dür. Bu programlar, merkezimiz tarafından yönetilen Öğrenme Yönetim Sistemi (</a:t>
            </a:r>
            <a:r>
              <a:rPr lang="tr-TR" b="1" dirty="0"/>
              <a:t>LMS-https://lms.comu.edu.tr</a:t>
            </a:r>
            <a:r>
              <a:rPr lang="tr-TR" dirty="0"/>
              <a:t>) üzerinden öğretimlerini sürdürmektedir. </a:t>
            </a:r>
          </a:p>
          <a:p>
            <a:pPr algn="just">
              <a:lnSpc>
                <a:spcPct val="150000"/>
              </a:lnSpc>
              <a:spcAft>
                <a:spcPts val="600"/>
              </a:spcAft>
              <a:buFont typeface="Calibri" panose="020F0502020204030204" pitchFamily="34" charset="0"/>
              <a:buChar char="●"/>
            </a:pPr>
            <a:r>
              <a:rPr lang="tr-TR" dirty="0"/>
              <a:t>Merkezimiz bu programların açılması için hazırlıkların yapılmasından başlayarak, tüm öğretim süreçlerinin yürütülmesini koordine etmektedir.  </a:t>
            </a:r>
          </a:p>
        </p:txBody>
      </p:sp>
      <p:sp>
        <p:nvSpPr>
          <p:cNvPr id="3" name="Başlık 2">
            <a:extLst>
              <a:ext uri="{FF2B5EF4-FFF2-40B4-BE49-F238E27FC236}">
                <a16:creationId xmlns:a16="http://schemas.microsoft.com/office/drawing/2014/main" id="{C9D270BD-F142-2B25-8A22-E323F5DB84F0}"/>
              </a:ext>
            </a:extLst>
          </p:cNvPr>
          <p:cNvSpPr txBox="1">
            <a:spLocks/>
          </p:cNvSpPr>
          <p:nvPr/>
        </p:nvSpPr>
        <p:spPr>
          <a:xfrm>
            <a:off x="584462" y="75162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32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43FCB033-1EFF-699C-23CD-C670A5BB5995}"/>
              </a:ext>
            </a:extLst>
          </p:cNvPr>
          <p:cNvSpPr txBox="1">
            <a:spLocks/>
          </p:cNvSpPr>
          <p:nvPr/>
        </p:nvSpPr>
        <p:spPr>
          <a:xfrm>
            <a:off x="1432088" y="221212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a:t>Bu programların; öğrencilerinin dönem içerisindeki sisteme kaydedilmesi, canlı ders sınıflarının ve bağlantılarının oluşturulması, öğrencilerin ders bazında atama işlemlerinin yapılması, kaydedilen canlı ders bağlantılarının öğrenciler ile paylaşılması, çevrimiçi yapılacak ölçme değerlendirme uygulamalarının oluşturulması - değerlendirilmesi, başarı notlarının ilan edilmesi, öğrencilerin sistem ile ilgili sorunlarının çözümü ve ilgili konular hakkındaki bilgilendirilmelerin gerçekleştirilmesi yine merkezimiz tarafından sağlanmaktadır.</a:t>
            </a:r>
          </a:p>
          <a:p>
            <a:pPr algn="just">
              <a:lnSpc>
                <a:spcPct val="114000"/>
              </a:lnSpc>
              <a:spcBef>
                <a:spcPts val="600"/>
              </a:spcBef>
              <a:spcAft>
                <a:spcPts val="600"/>
              </a:spcAft>
              <a:buFont typeface="Calibri" panose="020F0502020204030204" pitchFamily="34" charset="0"/>
              <a:buChar char="●"/>
            </a:pPr>
            <a:r>
              <a:rPr lang="tr-TR"/>
              <a:t>Merkezimiz tüm bu faaliyetlerini Moodle LMS Açık Erişim E-Öğrenme Portalı, Adobe Connect ve ÜBYS üzerinden gerçekleştirmektedir.</a:t>
            </a:r>
          </a:p>
          <a:p>
            <a:pPr marL="0" indent="0" algn="just">
              <a:lnSpc>
                <a:spcPct val="100000"/>
              </a:lnSpc>
              <a:spcBef>
                <a:spcPts val="600"/>
              </a:spcBef>
              <a:spcAft>
                <a:spcPts val="600"/>
              </a:spcAft>
            </a:pPr>
            <a:endParaRPr lang="tr-TR" dirty="0"/>
          </a:p>
        </p:txBody>
      </p:sp>
      <p:sp>
        <p:nvSpPr>
          <p:cNvPr id="3" name="Başlık 2">
            <a:extLst>
              <a:ext uri="{FF2B5EF4-FFF2-40B4-BE49-F238E27FC236}">
                <a16:creationId xmlns:a16="http://schemas.microsoft.com/office/drawing/2014/main" id="{3AF792D2-777E-13D2-2E9C-14A7642B6A02}"/>
              </a:ext>
            </a:extLst>
          </p:cNvPr>
          <p:cNvSpPr txBox="1">
            <a:spLocks/>
          </p:cNvSpPr>
          <p:nvPr/>
        </p:nvSpPr>
        <p:spPr>
          <a:xfrm>
            <a:off x="593888" y="75162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235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49BDC65A-FDF9-6AC1-99E1-8FF997DC36C1}"/>
              </a:ext>
            </a:extLst>
          </p:cNvPr>
          <p:cNvSpPr txBox="1">
            <a:spLocks/>
          </p:cNvSpPr>
          <p:nvPr/>
        </p:nvSpPr>
        <p:spPr>
          <a:xfrm>
            <a:off x="1422662" y="226868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Bef>
                <a:spcPts val="600"/>
              </a:spcBef>
              <a:spcAft>
                <a:spcPts val="600"/>
              </a:spcAft>
              <a:buFont typeface="Calibri" panose="020F0502020204030204" pitchFamily="34" charset="0"/>
              <a:buChar char="●"/>
            </a:pPr>
            <a:r>
              <a:rPr lang="tr-TR" b="1" u="sng" dirty="0"/>
              <a:t>2023 yılı genelinde</a:t>
            </a:r>
            <a:r>
              <a:rPr lang="tr-TR" dirty="0"/>
              <a:t>, merkezimiz koordinatörlüğünde uzaktan öğretim tezsiz yüksek lisans programlarında kayıtlı öğrenci sayısı </a:t>
            </a:r>
            <a:r>
              <a:rPr lang="tr-TR" b="1" dirty="0">
                <a:solidFill>
                  <a:srgbClr val="C00000"/>
                </a:solidFill>
              </a:rPr>
              <a:t>1.057’dir.</a:t>
            </a:r>
            <a:endParaRPr lang="tr-TR" dirty="0"/>
          </a:p>
          <a:p>
            <a:pPr algn="just">
              <a:lnSpc>
                <a:spcPct val="150000"/>
              </a:lnSpc>
              <a:spcBef>
                <a:spcPts val="600"/>
              </a:spcBef>
              <a:spcAft>
                <a:spcPts val="600"/>
              </a:spcAft>
              <a:buFont typeface="Calibri" panose="020F0502020204030204" pitchFamily="34" charset="0"/>
              <a:buChar char="●"/>
            </a:pPr>
            <a:r>
              <a:rPr lang="tr-TR" dirty="0"/>
              <a:t>Aynı şekilde </a:t>
            </a:r>
            <a:r>
              <a:rPr lang="tr-TR" b="1" u="sng" dirty="0"/>
              <a:t>2023 yılı genelinde</a:t>
            </a:r>
            <a:r>
              <a:rPr lang="tr-TR" dirty="0"/>
              <a:t>, öğrencilerimizin katılımıyla toplam </a:t>
            </a:r>
            <a:r>
              <a:rPr lang="tr-TR" b="1" dirty="0">
                <a:solidFill>
                  <a:srgbClr val="C00000"/>
                </a:solidFill>
              </a:rPr>
              <a:t>4.704 saat </a:t>
            </a:r>
            <a:r>
              <a:rPr lang="tr-TR" dirty="0"/>
              <a:t>çevrimiçi canlı ders gerçekleştirilmiştir. </a:t>
            </a:r>
          </a:p>
          <a:p>
            <a:pPr algn="just">
              <a:lnSpc>
                <a:spcPct val="114000"/>
              </a:lnSpc>
              <a:spcBef>
                <a:spcPts val="600"/>
              </a:spcBef>
              <a:spcAft>
                <a:spcPts val="600"/>
              </a:spcAft>
            </a:pPr>
            <a:endParaRPr lang="tr-TR" dirty="0"/>
          </a:p>
          <a:p>
            <a:pPr algn="just">
              <a:lnSpc>
                <a:spcPct val="114000"/>
              </a:lnSpc>
              <a:spcBef>
                <a:spcPts val="600"/>
              </a:spcBef>
              <a:spcAft>
                <a:spcPts val="600"/>
              </a:spcAft>
            </a:pPr>
            <a:endParaRPr lang="tr-TR" dirty="0"/>
          </a:p>
          <a:p>
            <a:pPr marL="0" indent="0" algn="just">
              <a:lnSpc>
                <a:spcPct val="100000"/>
              </a:lnSpc>
              <a:spcBef>
                <a:spcPts val="600"/>
              </a:spcBef>
              <a:spcAft>
                <a:spcPts val="600"/>
              </a:spcAft>
            </a:pPr>
            <a:endParaRPr lang="tr-TR" dirty="0"/>
          </a:p>
        </p:txBody>
      </p:sp>
      <p:sp>
        <p:nvSpPr>
          <p:cNvPr id="3" name="Başlık 2">
            <a:extLst>
              <a:ext uri="{FF2B5EF4-FFF2-40B4-BE49-F238E27FC236}">
                <a16:creationId xmlns:a16="http://schemas.microsoft.com/office/drawing/2014/main" id="{9F79489D-599D-EB59-6C85-9E46AC4FA4F8}"/>
              </a:ext>
            </a:extLst>
          </p:cNvPr>
          <p:cNvSpPr txBox="1">
            <a:spLocks/>
          </p:cNvSpPr>
          <p:nvPr/>
        </p:nvSpPr>
        <p:spPr>
          <a:xfrm>
            <a:off x="593889" y="761050"/>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196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093487A-ED47-6351-B870-BE7D5D7897B4}"/>
              </a:ext>
            </a:extLst>
          </p:cNvPr>
          <p:cNvSpPr txBox="1">
            <a:spLocks/>
          </p:cNvSpPr>
          <p:nvPr/>
        </p:nvSpPr>
        <p:spPr>
          <a:xfrm>
            <a:off x="1422664" y="1882894"/>
            <a:ext cx="9031662" cy="61520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Aft>
                <a:spcPts val="600"/>
              </a:spcAft>
            </a:pPr>
            <a:r>
              <a:rPr lang="tr-TR" b="1" dirty="0">
                <a:solidFill>
                  <a:srgbClr val="C00000"/>
                </a:solidFill>
              </a:rPr>
              <a:t>Açık Olan Uzaktan Öğretim Tezsiz Yüksek Lisans Programları</a:t>
            </a:r>
          </a:p>
        </p:txBody>
      </p:sp>
      <p:sp>
        <p:nvSpPr>
          <p:cNvPr id="3" name="Başlık 2">
            <a:extLst>
              <a:ext uri="{FF2B5EF4-FFF2-40B4-BE49-F238E27FC236}">
                <a16:creationId xmlns:a16="http://schemas.microsoft.com/office/drawing/2014/main" id="{8316BA76-749F-27F8-F3B7-962630B51F05}"/>
              </a:ext>
            </a:extLst>
          </p:cNvPr>
          <p:cNvSpPr txBox="1">
            <a:spLocks/>
          </p:cNvSpPr>
          <p:nvPr/>
        </p:nvSpPr>
        <p:spPr>
          <a:xfrm>
            <a:off x="584462" y="72334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
        <p:nvSpPr>
          <p:cNvPr id="6" name="Metin kutusu 5">
            <a:extLst>
              <a:ext uri="{FF2B5EF4-FFF2-40B4-BE49-F238E27FC236}">
                <a16:creationId xmlns:a16="http://schemas.microsoft.com/office/drawing/2014/main" id="{94661179-95F1-1DAA-EBB9-CC8DC40406DD}"/>
              </a:ext>
            </a:extLst>
          </p:cNvPr>
          <p:cNvSpPr txBox="1"/>
          <p:nvPr/>
        </p:nvSpPr>
        <p:spPr>
          <a:xfrm>
            <a:off x="1004741" y="2409888"/>
            <a:ext cx="6240544" cy="3715120"/>
          </a:xfrm>
          <a:prstGeom prst="rect">
            <a:avLst/>
          </a:prstGeom>
          <a:noFill/>
        </p:spPr>
        <p:txBody>
          <a:bodyPr wrap="square">
            <a:spAutoFit/>
          </a:bodyPr>
          <a:lstStyle/>
          <a:p>
            <a:pPr marL="285750" lvl="1" indent="-285750" algn="just">
              <a:lnSpc>
                <a:spcPct val="200000"/>
              </a:lnSpc>
              <a:spcAft>
                <a:spcPts val="600"/>
              </a:spcAft>
              <a:buFont typeface="Arial" panose="020B0604020202020204" pitchFamily="34" charset="0"/>
              <a:buChar char="•"/>
            </a:pPr>
            <a:r>
              <a:rPr lang="tr-TR" sz="1800" dirty="0"/>
              <a:t>Bankacılık ve Finans</a:t>
            </a:r>
          </a:p>
          <a:p>
            <a:pPr marL="285750" lvl="1" indent="-285750" algn="just">
              <a:lnSpc>
                <a:spcPct val="200000"/>
              </a:lnSpc>
              <a:spcAft>
                <a:spcPts val="600"/>
              </a:spcAft>
              <a:buFont typeface="Arial" panose="020B0604020202020204" pitchFamily="34" charset="0"/>
              <a:buChar char="•"/>
            </a:pPr>
            <a:r>
              <a:rPr lang="tr-TR" sz="1800" dirty="0"/>
              <a:t>Çalışma İlişkileri ve İnsan Kaynakları Yönetimi</a:t>
            </a:r>
          </a:p>
          <a:p>
            <a:pPr marL="285750" lvl="1" indent="-285750" algn="just">
              <a:lnSpc>
                <a:spcPct val="200000"/>
              </a:lnSpc>
              <a:spcAft>
                <a:spcPts val="600"/>
              </a:spcAft>
              <a:buFont typeface="Arial" panose="020B0604020202020204" pitchFamily="34" charset="0"/>
              <a:buChar char="•"/>
            </a:pPr>
            <a:r>
              <a:rPr lang="nn-NO" sz="1800" dirty="0"/>
              <a:t>Eğitim Yönetimi, Teftişi, Planlaması ve Ekonomisi</a:t>
            </a:r>
            <a:endParaRPr lang="tr-TR" sz="1800" dirty="0"/>
          </a:p>
          <a:p>
            <a:pPr marL="285750" lvl="1" indent="-285750" algn="just">
              <a:lnSpc>
                <a:spcPct val="200000"/>
              </a:lnSpc>
              <a:spcAft>
                <a:spcPts val="600"/>
              </a:spcAft>
              <a:buFont typeface="Arial" panose="020B0604020202020204" pitchFamily="34" charset="0"/>
              <a:buChar char="•"/>
            </a:pPr>
            <a:r>
              <a:rPr lang="tr-TR" sz="1800" dirty="0"/>
              <a:t>Eğitimin Felsefi, Sosyal ve Tarihi Temelleri</a:t>
            </a:r>
          </a:p>
          <a:p>
            <a:pPr marL="285750" lvl="1" indent="-285750" algn="just">
              <a:lnSpc>
                <a:spcPct val="200000"/>
              </a:lnSpc>
              <a:spcAft>
                <a:spcPts val="600"/>
              </a:spcAft>
              <a:buFont typeface="Arial" panose="020B0604020202020204" pitchFamily="34" charset="0"/>
              <a:buChar char="•"/>
            </a:pPr>
            <a:r>
              <a:rPr lang="tr-TR" sz="1800" dirty="0"/>
              <a:t>Girişimcilik ve Yenilik Yönetimi</a:t>
            </a:r>
          </a:p>
          <a:p>
            <a:pPr marL="285750" lvl="1" indent="-285750" algn="just">
              <a:lnSpc>
                <a:spcPct val="200000"/>
              </a:lnSpc>
              <a:spcAft>
                <a:spcPts val="600"/>
              </a:spcAft>
              <a:buFont typeface="Arial" panose="020B0604020202020204" pitchFamily="34" charset="0"/>
              <a:buChar char="•"/>
            </a:pPr>
            <a:r>
              <a:rPr lang="tr-TR" sz="1800" dirty="0"/>
              <a:t>İktisat</a:t>
            </a:r>
          </a:p>
        </p:txBody>
      </p:sp>
      <p:sp>
        <p:nvSpPr>
          <p:cNvPr id="8" name="Metin kutusu 7">
            <a:extLst>
              <a:ext uri="{FF2B5EF4-FFF2-40B4-BE49-F238E27FC236}">
                <a16:creationId xmlns:a16="http://schemas.microsoft.com/office/drawing/2014/main" id="{83A825E7-3BC6-2F9D-5111-38008CFC3062}"/>
              </a:ext>
            </a:extLst>
          </p:cNvPr>
          <p:cNvSpPr txBox="1"/>
          <p:nvPr/>
        </p:nvSpPr>
        <p:spPr>
          <a:xfrm>
            <a:off x="7228787" y="2409888"/>
            <a:ext cx="6094428" cy="4346062"/>
          </a:xfrm>
          <a:prstGeom prst="rect">
            <a:avLst/>
          </a:prstGeom>
          <a:noFill/>
        </p:spPr>
        <p:txBody>
          <a:bodyPr wrap="square">
            <a:spAutoFit/>
          </a:bodyPr>
          <a:lstStyle/>
          <a:p>
            <a:pPr marL="285750" lvl="1" indent="-285750" algn="just">
              <a:lnSpc>
                <a:spcPct val="200000"/>
              </a:lnSpc>
              <a:spcAft>
                <a:spcPts val="600"/>
              </a:spcAft>
              <a:buFont typeface="Arial" panose="020B0604020202020204" pitchFamily="34" charset="0"/>
              <a:buChar char="•"/>
            </a:pPr>
            <a:r>
              <a:rPr lang="tr-TR" sz="1800" dirty="0"/>
              <a:t>İş Sağlığı ve Güvenliği</a:t>
            </a:r>
          </a:p>
          <a:p>
            <a:pPr marL="285750" lvl="1" indent="-285750" algn="just">
              <a:lnSpc>
                <a:spcPct val="200000"/>
              </a:lnSpc>
              <a:spcAft>
                <a:spcPts val="600"/>
              </a:spcAft>
              <a:buFont typeface="Arial" panose="020B0604020202020204" pitchFamily="34" charset="0"/>
              <a:buChar char="•"/>
            </a:pPr>
            <a:r>
              <a:rPr lang="tr-TR" sz="1800" dirty="0"/>
              <a:t>İşletme Yöneticiliği</a:t>
            </a:r>
          </a:p>
          <a:p>
            <a:pPr marL="285750" lvl="1" indent="-285750" algn="just">
              <a:lnSpc>
                <a:spcPct val="200000"/>
              </a:lnSpc>
              <a:spcAft>
                <a:spcPts val="600"/>
              </a:spcAft>
              <a:buFont typeface="Arial" panose="020B0604020202020204" pitchFamily="34" charset="0"/>
              <a:buChar char="•"/>
            </a:pPr>
            <a:r>
              <a:rPr lang="tr-TR" sz="1800" dirty="0"/>
              <a:t>Kamu Yönetimi, Kent Siyaset</a:t>
            </a:r>
          </a:p>
          <a:p>
            <a:pPr marL="285750" lvl="1" indent="-285750" algn="just">
              <a:lnSpc>
                <a:spcPct val="200000"/>
              </a:lnSpc>
              <a:spcAft>
                <a:spcPts val="600"/>
              </a:spcAft>
              <a:buFont typeface="Arial" panose="020B0604020202020204" pitchFamily="34" charset="0"/>
              <a:buChar char="•"/>
            </a:pPr>
            <a:r>
              <a:rPr lang="tr-TR" sz="1800" dirty="0"/>
              <a:t>Maliye</a:t>
            </a:r>
          </a:p>
          <a:p>
            <a:pPr marL="285750" lvl="1" indent="-285750" algn="just">
              <a:lnSpc>
                <a:spcPct val="200000"/>
              </a:lnSpc>
              <a:spcAft>
                <a:spcPts val="600"/>
              </a:spcAft>
              <a:buFont typeface="Arial" panose="020B0604020202020204" pitchFamily="34" charset="0"/>
              <a:buChar char="•"/>
            </a:pPr>
            <a:r>
              <a:rPr lang="tr-TR" sz="1800" dirty="0"/>
              <a:t>Sınıf Eğitimi</a:t>
            </a:r>
          </a:p>
          <a:p>
            <a:pPr marL="285750" lvl="1" indent="-285750" algn="just">
              <a:lnSpc>
                <a:spcPct val="200000"/>
              </a:lnSpc>
              <a:spcAft>
                <a:spcPts val="600"/>
              </a:spcAft>
              <a:buFont typeface="Arial" panose="020B0604020202020204" pitchFamily="34" charset="0"/>
              <a:buChar char="•"/>
            </a:pPr>
            <a:r>
              <a:rPr lang="tr-TR" sz="1800" dirty="0"/>
              <a:t>Turist Rehberliği</a:t>
            </a:r>
          </a:p>
          <a:p>
            <a:pPr marL="285750" lvl="1" indent="-285750" algn="just">
              <a:lnSpc>
                <a:spcPct val="200000"/>
              </a:lnSpc>
              <a:spcAft>
                <a:spcPts val="600"/>
              </a:spcAft>
              <a:buFont typeface="Arial" panose="020B0604020202020204" pitchFamily="34" charset="0"/>
              <a:buChar char="•"/>
            </a:pPr>
            <a:r>
              <a:rPr lang="tr-TR" sz="1800" dirty="0"/>
              <a:t>Uluslararası Ticaret ve Lojistik</a:t>
            </a:r>
          </a:p>
        </p:txBody>
      </p:sp>
    </p:spTree>
    <p:extLst>
      <p:ext uri="{BB962C8B-B14F-4D97-AF65-F5344CB8AC3E}">
        <p14:creationId xmlns:p14="http://schemas.microsoft.com/office/powerpoint/2010/main" val="113695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7B405C-07AA-D1BA-0868-4DF838DBF397}"/>
              </a:ext>
            </a:extLst>
          </p:cNvPr>
          <p:cNvSpPr txBox="1">
            <a:spLocks/>
          </p:cNvSpPr>
          <p:nvPr/>
        </p:nvSpPr>
        <p:spPr>
          <a:xfrm>
            <a:off x="1469796" y="2164989"/>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Aft>
                <a:spcPts val="600"/>
              </a:spcAft>
              <a:buFont typeface="Calibri" panose="020F0502020204030204" pitchFamily="34" charset="0"/>
              <a:buChar char="●"/>
            </a:pPr>
            <a:r>
              <a:rPr lang="tr-TR" dirty="0"/>
              <a:t>Aktif olarak yürütülen uzaktan öğretim programlarının yanı sıra açılması planlanan ve hazırlıkları tamamlanarak Yükseköğretim Kurulu’na (YÖK) başvuru aşamasında olan programlar da bulunmaktadır. </a:t>
            </a:r>
          </a:p>
          <a:p>
            <a:pPr algn="just">
              <a:lnSpc>
                <a:spcPct val="125000"/>
              </a:lnSpc>
              <a:spcAft>
                <a:spcPts val="600"/>
              </a:spcAft>
              <a:buFont typeface="Calibri" panose="020F0502020204030204" pitchFamily="34" charset="0"/>
              <a:buChar char="●"/>
            </a:pPr>
            <a:r>
              <a:rPr lang="tr-TR" dirty="0"/>
              <a:t>Bu programların başvuru hazırlıkları çerçevesinde ders materyallerinin (ders izlencesi, sunu, ders notu, sınav, ders okuma listesi, </a:t>
            </a:r>
            <a:r>
              <a:rPr lang="tr-TR" dirty="0" err="1"/>
              <a:t>scorm</a:t>
            </a:r>
            <a:r>
              <a:rPr lang="tr-TR" dirty="0"/>
              <a:t> paketleri vb.) ve Öğrenme Yönetim Sistemi altyapılarının hazırlanması ayrıca bu programların tanıtımlarının yapıldığı videoların oluşturulması 2023 yılında birimimiz tarafından sağlanmış durumdadır. </a:t>
            </a:r>
          </a:p>
        </p:txBody>
      </p:sp>
      <p:sp>
        <p:nvSpPr>
          <p:cNvPr id="3" name="Başlık 2">
            <a:extLst>
              <a:ext uri="{FF2B5EF4-FFF2-40B4-BE49-F238E27FC236}">
                <a16:creationId xmlns:a16="http://schemas.microsoft.com/office/drawing/2014/main" id="{8E5399A2-6BDD-423D-7784-CB979D53889D}"/>
              </a:ext>
            </a:extLst>
          </p:cNvPr>
          <p:cNvSpPr txBox="1">
            <a:spLocks/>
          </p:cNvSpPr>
          <p:nvPr/>
        </p:nvSpPr>
        <p:spPr>
          <a:xfrm>
            <a:off x="631596" y="704489"/>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9820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1CECA81A-D00E-640C-8A53-8777C5AA90D6}"/>
              </a:ext>
            </a:extLst>
          </p:cNvPr>
          <p:cNvSpPr txBox="1">
            <a:spLocks/>
          </p:cNvSpPr>
          <p:nvPr/>
        </p:nvSpPr>
        <p:spPr>
          <a:xfrm>
            <a:off x="1524000" y="1854613"/>
            <a:ext cx="11147321" cy="48174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Aft>
                <a:spcPts val="600"/>
              </a:spcAft>
              <a:buFont typeface="Calibri" panose="020F0502020204030204" pitchFamily="34" charset="0"/>
              <a:buChar char="●"/>
            </a:pPr>
            <a:r>
              <a:rPr lang="tr-TR" b="1" dirty="0">
                <a:solidFill>
                  <a:srgbClr val="C00000"/>
                </a:solidFill>
              </a:rPr>
              <a:t>YÖK Başvuru sürecindeki Uzaktan Öğretim Tezsiz Yüksek Lisans Programları</a:t>
            </a:r>
          </a:p>
          <a:p>
            <a:pPr lvl="1" algn="just">
              <a:lnSpc>
                <a:spcPct val="100000"/>
              </a:lnSpc>
              <a:spcAft>
                <a:spcPts val="600"/>
              </a:spcAft>
              <a:buFont typeface="Arial" panose="020B0604020202020204" pitchFamily="34" charset="0"/>
              <a:buChar char="•"/>
            </a:pPr>
            <a:r>
              <a:rPr lang="tr-TR" dirty="0" err="1"/>
              <a:t>Disiplinlerarası</a:t>
            </a:r>
            <a:r>
              <a:rPr lang="tr-TR" dirty="0"/>
              <a:t> Eğitim Sektörü İşletmeciliği ve Kalite Uygulamaları</a:t>
            </a:r>
          </a:p>
          <a:p>
            <a:pPr lvl="1" algn="just">
              <a:lnSpc>
                <a:spcPct val="100000"/>
              </a:lnSpc>
              <a:spcAft>
                <a:spcPts val="600"/>
              </a:spcAft>
              <a:buFont typeface="Arial" panose="020B0604020202020204" pitchFamily="34" charset="0"/>
              <a:buChar char="•"/>
            </a:pPr>
            <a:r>
              <a:rPr lang="tr-TR" dirty="0" err="1"/>
              <a:t>Disiplinlerarası</a:t>
            </a:r>
            <a:r>
              <a:rPr lang="tr-TR" dirty="0"/>
              <a:t> E-Ticaret</a:t>
            </a:r>
          </a:p>
          <a:p>
            <a:pPr lvl="1" algn="just">
              <a:lnSpc>
                <a:spcPct val="100000"/>
              </a:lnSpc>
              <a:spcAft>
                <a:spcPts val="600"/>
              </a:spcAft>
              <a:buFont typeface="Arial" panose="020B0604020202020204" pitchFamily="34" charset="0"/>
              <a:buChar char="•"/>
            </a:pPr>
            <a:r>
              <a:rPr lang="tr-TR" dirty="0"/>
              <a:t>Eğitim Teknolojileri</a:t>
            </a:r>
          </a:p>
          <a:p>
            <a:pPr lvl="1" algn="just">
              <a:lnSpc>
                <a:spcPct val="100000"/>
              </a:lnSpc>
              <a:spcAft>
                <a:spcPts val="600"/>
              </a:spcAft>
              <a:buFont typeface="Arial" panose="020B0604020202020204" pitchFamily="34" charset="0"/>
              <a:buChar char="•"/>
            </a:pPr>
            <a:r>
              <a:rPr lang="tr-TR" dirty="0"/>
              <a:t>Matematik Eğitimi</a:t>
            </a:r>
          </a:p>
          <a:p>
            <a:pPr lvl="1" algn="just">
              <a:lnSpc>
                <a:spcPct val="100000"/>
              </a:lnSpc>
              <a:spcAft>
                <a:spcPts val="600"/>
              </a:spcAft>
              <a:buFont typeface="Arial" panose="020B0604020202020204" pitchFamily="34" charset="0"/>
              <a:buChar char="•"/>
            </a:pPr>
            <a:r>
              <a:rPr lang="tr-TR" dirty="0"/>
              <a:t>Sosyal Medya Yönetimi</a:t>
            </a:r>
          </a:p>
          <a:p>
            <a:pPr lvl="1" algn="just">
              <a:lnSpc>
                <a:spcPct val="100000"/>
              </a:lnSpc>
              <a:spcAft>
                <a:spcPts val="600"/>
              </a:spcAft>
              <a:buFont typeface="Arial" panose="020B0604020202020204" pitchFamily="34" charset="0"/>
              <a:buChar char="•"/>
            </a:pPr>
            <a:r>
              <a:rPr lang="tr-TR" dirty="0"/>
              <a:t>Sosyal Projeler ve STK Yönetimi</a:t>
            </a:r>
          </a:p>
          <a:p>
            <a:pPr lvl="1" algn="just">
              <a:lnSpc>
                <a:spcPct val="100000"/>
              </a:lnSpc>
              <a:spcAft>
                <a:spcPts val="600"/>
              </a:spcAft>
              <a:buFont typeface="Arial" panose="020B0604020202020204" pitchFamily="34" charset="0"/>
              <a:buChar char="•"/>
            </a:pPr>
            <a:r>
              <a:rPr lang="tr-TR" dirty="0"/>
              <a:t>Türkçe Eğitimi</a:t>
            </a:r>
          </a:p>
          <a:p>
            <a:pPr lvl="1" algn="just">
              <a:lnSpc>
                <a:spcPct val="100000"/>
              </a:lnSpc>
              <a:spcAft>
                <a:spcPts val="600"/>
              </a:spcAft>
              <a:buFont typeface="Arial" panose="020B0604020202020204" pitchFamily="34" charset="0"/>
              <a:buChar char="•"/>
            </a:pPr>
            <a:r>
              <a:rPr lang="tr-TR" dirty="0"/>
              <a:t>Yönetim Ekonomisi Danışmanlık</a:t>
            </a:r>
          </a:p>
          <a:p>
            <a:pPr lvl="1" algn="just">
              <a:lnSpc>
                <a:spcPct val="100000"/>
              </a:lnSpc>
              <a:spcAft>
                <a:spcPts val="600"/>
              </a:spcAft>
              <a:buFont typeface="Arial" panose="020B0604020202020204" pitchFamily="34" charset="0"/>
              <a:buChar char="•"/>
            </a:pPr>
            <a:r>
              <a:rPr lang="tr-TR" dirty="0"/>
              <a:t>Türk Dili ve Edebiyatı</a:t>
            </a:r>
          </a:p>
        </p:txBody>
      </p:sp>
      <p:sp>
        <p:nvSpPr>
          <p:cNvPr id="3" name="Başlık 2">
            <a:extLst>
              <a:ext uri="{FF2B5EF4-FFF2-40B4-BE49-F238E27FC236}">
                <a16:creationId xmlns:a16="http://schemas.microsoft.com/office/drawing/2014/main" id="{2FCF83E5-A726-5BFE-D4CD-564F76FCA25F}"/>
              </a:ext>
            </a:extLst>
          </p:cNvPr>
          <p:cNvSpPr txBox="1">
            <a:spLocks/>
          </p:cNvSpPr>
          <p:nvPr/>
        </p:nvSpPr>
        <p:spPr>
          <a:xfrm>
            <a:off x="685798" y="69506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4775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Başlık 1">
            <a:extLst>
              <a:ext uri="{FF2B5EF4-FFF2-40B4-BE49-F238E27FC236}">
                <a16:creationId xmlns:a16="http://schemas.microsoft.com/office/drawing/2014/main" id="{43B2A54C-CAEA-FCFF-C2E7-3EDD464D3A70}"/>
              </a:ext>
            </a:extLst>
          </p:cNvPr>
          <p:cNvSpPr txBox="1">
            <a:spLocks/>
          </p:cNvSpPr>
          <p:nvPr/>
        </p:nvSpPr>
        <p:spPr>
          <a:xfrm>
            <a:off x="320512" y="5991978"/>
            <a:ext cx="12192000" cy="3460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tr-TR" sz="1400" b="1" i="1" dirty="0"/>
              <a:t>Tablo 1. 2022-2023 Bahar Dönemi Uzaktan Öğretim Yüksek Lisans Programlarına Ait İstatistikler</a:t>
            </a:r>
          </a:p>
        </p:txBody>
      </p:sp>
      <p:graphicFrame>
        <p:nvGraphicFramePr>
          <p:cNvPr id="4" name="Tablo 3">
            <a:extLst>
              <a:ext uri="{FF2B5EF4-FFF2-40B4-BE49-F238E27FC236}">
                <a16:creationId xmlns:a16="http://schemas.microsoft.com/office/drawing/2014/main" id="{B67161E7-D6B0-DF61-218C-AB7AAE4E7CF2}"/>
              </a:ext>
            </a:extLst>
          </p:cNvPr>
          <p:cNvGraphicFramePr>
            <a:graphicFrameLocks noGrp="1"/>
          </p:cNvGraphicFramePr>
          <p:nvPr>
            <p:extLst>
              <p:ext uri="{D42A27DB-BD31-4B8C-83A1-F6EECF244321}">
                <p14:modId xmlns:p14="http://schemas.microsoft.com/office/powerpoint/2010/main" val="459036060"/>
              </p:ext>
            </p:extLst>
          </p:nvPr>
        </p:nvGraphicFramePr>
        <p:xfrm>
          <a:off x="1013331" y="1102040"/>
          <a:ext cx="10806361" cy="4437086"/>
        </p:xfrm>
        <a:graphic>
          <a:graphicData uri="http://schemas.openxmlformats.org/drawingml/2006/table">
            <a:tbl>
              <a:tblPr bandRow="1">
                <a:tableStyleId>{5940675A-B579-460E-94D1-54222C63F5DA}</a:tableStyleId>
              </a:tblPr>
              <a:tblGrid>
                <a:gridCol w="1042116">
                  <a:extLst>
                    <a:ext uri="{9D8B030D-6E8A-4147-A177-3AD203B41FA5}">
                      <a16:colId xmlns:a16="http://schemas.microsoft.com/office/drawing/2014/main" val="3989718377"/>
                    </a:ext>
                  </a:extLst>
                </a:gridCol>
                <a:gridCol w="2028045">
                  <a:extLst>
                    <a:ext uri="{9D8B030D-6E8A-4147-A177-3AD203B41FA5}">
                      <a16:colId xmlns:a16="http://schemas.microsoft.com/office/drawing/2014/main" val="404552247"/>
                    </a:ext>
                  </a:extLst>
                </a:gridCol>
                <a:gridCol w="1919747">
                  <a:extLst>
                    <a:ext uri="{9D8B030D-6E8A-4147-A177-3AD203B41FA5}">
                      <a16:colId xmlns:a16="http://schemas.microsoft.com/office/drawing/2014/main" val="163775160"/>
                    </a:ext>
                  </a:extLst>
                </a:gridCol>
                <a:gridCol w="1042116">
                  <a:extLst>
                    <a:ext uri="{9D8B030D-6E8A-4147-A177-3AD203B41FA5}">
                      <a16:colId xmlns:a16="http://schemas.microsoft.com/office/drawing/2014/main" val="4267384662"/>
                    </a:ext>
                  </a:extLst>
                </a:gridCol>
                <a:gridCol w="1315931">
                  <a:extLst>
                    <a:ext uri="{9D8B030D-6E8A-4147-A177-3AD203B41FA5}">
                      <a16:colId xmlns:a16="http://schemas.microsoft.com/office/drawing/2014/main" val="3429318786"/>
                    </a:ext>
                  </a:extLst>
                </a:gridCol>
                <a:gridCol w="1315931">
                  <a:extLst>
                    <a:ext uri="{9D8B030D-6E8A-4147-A177-3AD203B41FA5}">
                      <a16:colId xmlns:a16="http://schemas.microsoft.com/office/drawing/2014/main" val="1845201686"/>
                    </a:ext>
                  </a:extLst>
                </a:gridCol>
                <a:gridCol w="1253609">
                  <a:extLst>
                    <a:ext uri="{9D8B030D-6E8A-4147-A177-3AD203B41FA5}">
                      <a16:colId xmlns:a16="http://schemas.microsoft.com/office/drawing/2014/main" val="1384064886"/>
                    </a:ext>
                  </a:extLst>
                </a:gridCol>
                <a:gridCol w="888866">
                  <a:extLst>
                    <a:ext uri="{9D8B030D-6E8A-4147-A177-3AD203B41FA5}">
                      <a16:colId xmlns:a16="http://schemas.microsoft.com/office/drawing/2014/main" val="661764897"/>
                    </a:ext>
                  </a:extLst>
                </a:gridCol>
              </a:tblGrid>
              <a:tr h="185513">
                <a:tc rowSpan="2">
                  <a:txBody>
                    <a:bodyPr/>
                    <a:lstStyle/>
                    <a:p>
                      <a:pPr algn="ctr">
                        <a:lnSpc>
                          <a:spcPct val="115000"/>
                        </a:lnSpc>
                        <a:spcAft>
                          <a:spcPts val="1000"/>
                        </a:spcAft>
                      </a:pPr>
                      <a:r>
                        <a:rPr lang="tr-TR" sz="1400" b="1" dirty="0">
                          <a:effectLst/>
                        </a:rPr>
                        <a:t> Sıra No</a:t>
                      </a:r>
                      <a:endParaRPr lang="tr-TR" sz="1400" b="1" dirty="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gn="ctr">
                        <a:lnSpc>
                          <a:spcPct val="115000"/>
                        </a:lnSpc>
                        <a:spcAft>
                          <a:spcPts val="1000"/>
                        </a:spcAft>
                      </a:pPr>
                      <a:r>
                        <a:rPr lang="tr-TR" sz="1400" b="1" dirty="0">
                          <a:effectLst/>
                        </a:rPr>
                        <a:t> Program</a:t>
                      </a:r>
                      <a:endParaRPr lang="tr-TR" sz="1400" b="1" dirty="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gn="ctr">
                        <a:lnSpc>
                          <a:spcPct val="115000"/>
                        </a:lnSpc>
                        <a:spcAft>
                          <a:spcPts val="1000"/>
                        </a:spcAft>
                      </a:pPr>
                      <a:endParaRPr lang="tr-TR" sz="1400" b="1" dirty="0">
                        <a:effectLst/>
                      </a:endParaRPr>
                    </a:p>
                    <a:p>
                      <a:pPr algn="ctr">
                        <a:lnSpc>
                          <a:spcPct val="115000"/>
                        </a:lnSpc>
                        <a:spcAft>
                          <a:spcPts val="1000"/>
                        </a:spcAft>
                      </a:pPr>
                      <a:r>
                        <a:rPr lang="tr-TR" sz="1400" b="1" dirty="0">
                          <a:effectLst/>
                        </a:rPr>
                        <a:t>Anabilim Dalı</a:t>
                      </a:r>
                      <a:endParaRPr lang="tr-TR" sz="1400" b="1" dirty="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gn="ctr">
                        <a:lnSpc>
                          <a:spcPct val="115000"/>
                        </a:lnSpc>
                        <a:spcAft>
                          <a:spcPts val="1000"/>
                        </a:spcAft>
                      </a:pPr>
                      <a:endParaRPr lang="tr-TR" sz="1400" b="1" dirty="0">
                        <a:effectLst/>
                      </a:endParaRPr>
                    </a:p>
                    <a:p>
                      <a:pPr algn="ctr">
                        <a:lnSpc>
                          <a:spcPct val="115000"/>
                        </a:lnSpc>
                        <a:spcAft>
                          <a:spcPts val="1000"/>
                        </a:spcAft>
                      </a:pPr>
                      <a:r>
                        <a:rPr lang="tr-TR" sz="1400" b="1" dirty="0">
                          <a:effectLst/>
                        </a:rPr>
                        <a:t>Dönem</a:t>
                      </a:r>
                      <a:endParaRPr lang="tr-TR" sz="1400" b="1" dirty="0">
                        <a:effectLst/>
                        <a:latin typeface="Calibri" panose="020F0502020204030204" pitchFamily="34" charset="0"/>
                        <a:ea typeface="Calibri" panose="020F0502020204030204" pitchFamily="34" charset="0"/>
                      </a:endParaRPr>
                    </a:p>
                  </a:txBody>
                  <a:tcPr marL="41915" marR="41915" marT="0" marB="0" anchor="ctr"/>
                </a:tc>
                <a:tc gridSpan="4">
                  <a:txBody>
                    <a:bodyPr/>
                    <a:lstStyle/>
                    <a:p>
                      <a:pPr algn="ctr">
                        <a:lnSpc>
                          <a:spcPct val="115000"/>
                        </a:lnSpc>
                        <a:spcAft>
                          <a:spcPts val="1000"/>
                        </a:spcAft>
                      </a:pPr>
                      <a:r>
                        <a:rPr lang="tr-TR" sz="1200" b="1">
                          <a:effectLst/>
                        </a:rPr>
                        <a:t>2022-2023 Bahar Dönemi</a:t>
                      </a:r>
                      <a:endParaRPr lang="tr-TR" sz="1200" b="1">
                        <a:effectLst/>
                        <a:latin typeface="Calibri" panose="020F0502020204030204" pitchFamily="34" charset="0"/>
                        <a:ea typeface="Calibri" panose="020F0502020204030204" pitchFamily="34" charset="0"/>
                      </a:endParaRPr>
                    </a:p>
                  </a:txBody>
                  <a:tcPr marL="41915" marR="41915"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12508946"/>
                  </a:ext>
                </a:extLst>
              </a:tr>
              <a:tr h="700061">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b="1" dirty="0">
                          <a:effectLst/>
                        </a:rPr>
                        <a:t>Ders Sayısı</a:t>
                      </a:r>
                      <a:endParaRPr lang="tr-TR" sz="1400" b="1"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1" dirty="0">
                          <a:effectLst/>
                        </a:rPr>
                        <a:t>Haftalık Açılan Canlı Sınıf Sayısı (Saat)</a:t>
                      </a:r>
                      <a:endParaRPr lang="tr-TR" sz="1400" b="1"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1" dirty="0">
                          <a:effectLst/>
                        </a:rPr>
                        <a:t>Dönemlik Açılan Canlı Ders Saati</a:t>
                      </a:r>
                      <a:endParaRPr lang="tr-TR" sz="1400" b="1"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1" dirty="0">
                          <a:effectLst/>
                        </a:rPr>
                        <a:t>Öğrenci Sayısı</a:t>
                      </a:r>
                      <a:endParaRPr lang="tr-TR" sz="1400" b="1" dirty="0">
                        <a:effectLst/>
                        <a:latin typeface="Calibri" panose="020F0502020204030204" pitchFamily="34" charset="0"/>
                        <a:ea typeface="Calibri" panose="020F0502020204030204" pitchFamily="34" charset="0"/>
                      </a:endParaRPr>
                    </a:p>
                  </a:txBody>
                  <a:tcPr marL="41915" marR="41915" marT="0" marB="0" anchor="ctr"/>
                </a:tc>
                <a:extLst>
                  <a:ext uri="{0D108BD9-81ED-4DB2-BD59-A6C34878D82A}">
                    <a16:rowId xmlns:a16="http://schemas.microsoft.com/office/drawing/2014/main" val="2231199695"/>
                  </a:ext>
                </a:extLst>
              </a:tr>
              <a:tr h="346576">
                <a:tc rowSpan="2">
                  <a:txBody>
                    <a:bodyPr/>
                    <a:lstStyle/>
                    <a:p>
                      <a:pPr algn="ctr">
                        <a:lnSpc>
                          <a:spcPct val="115000"/>
                        </a:lnSpc>
                        <a:spcAft>
                          <a:spcPts val="1000"/>
                        </a:spcAft>
                      </a:pPr>
                      <a:r>
                        <a:rPr lang="tr-TR" sz="1400">
                          <a:effectLst/>
                        </a:rPr>
                        <a:t>1</a:t>
                      </a:r>
                      <a:endParaRPr lang="tr-TR" sz="140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a:effectLst/>
                        </a:rPr>
                        <a:t>Çalışma İlişkileri ve İnsan Kaynakları Yönetimi</a:t>
                      </a:r>
                      <a:endParaRPr lang="tr-TR" sz="140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dirty="0">
                          <a:effectLst/>
                        </a:rPr>
                        <a:t>Çalışma Ekonomisi ve Endüstri İlişkileri</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8</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8</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112</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49</a:t>
                      </a:r>
                      <a:endParaRPr lang="tr-TR" sz="1400">
                        <a:effectLst/>
                        <a:latin typeface="Calibri" panose="020F0502020204030204" pitchFamily="34" charset="0"/>
                        <a:ea typeface="Calibri" panose="020F0502020204030204" pitchFamily="34" charset="0"/>
                      </a:endParaRPr>
                    </a:p>
                  </a:txBody>
                  <a:tcPr marL="41915" marR="41915" marT="0" marB="0" anchor="ctr"/>
                </a:tc>
                <a:extLst>
                  <a:ext uri="{0D108BD9-81ED-4DB2-BD59-A6C34878D82A}">
                    <a16:rowId xmlns:a16="http://schemas.microsoft.com/office/drawing/2014/main" val="2939784024"/>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8</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8</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112</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47</a:t>
                      </a:r>
                      <a:endParaRPr lang="tr-TR" sz="1400">
                        <a:effectLst/>
                        <a:latin typeface="Calibri" panose="020F0502020204030204" pitchFamily="34" charset="0"/>
                        <a:ea typeface="Calibri" panose="020F0502020204030204" pitchFamily="34" charset="0"/>
                      </a:endParaRPr>
                    </a:p>
                  </a:txBody>
                  <a:tcPr marL="41915" marR="41915" marT="0" marB="0" anchor="ctr"/>
                </a:tc>
                <a:extLst>
                  <a:ext uri="{0D108BD9-81ED-4DB2-BD59-A6C34878D82A}">
                    <a16:rowId xmlns:a16="http://schemas.microsoft.com/office/drawing/2014/main" val="598196125"/>
                  </a:ext>
                </a:extLst>
              </a:tr>
              <a:tr h="346576">
                <a:tc rowSpan="2">
                  <a:txBody>
                    <a:bodyPr/>
                    <a:lstStyle/>
                    <a:p>
                      <a:pPr algn="ctr">
                        <a:lnSpc>
                          <a:spcPct val="115000"/>
                        </a:lnSpc>
                        <a:spcAft>
                          <a:spcPts val="1000"/>
                        </a:spcAft>
                      </a:pPr>
                      <a:r>
                        <a:rPr lang="tr-TR" sz="1400">
                          <a:effectLst/>
                        </a:rPr>
                        <a:t>2</a:t>
                      </a:r>
                      <a:endParaRPr lang="tr-TR" sz="140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a:effectLst/>
                        </a:rPr>
                        <a:t>Girişimcilik ve Yenilik Yönetimi</a:t>
                      </a:r>
                      <a:endParaRPr lang="tr-TR" sz="1400">
                        <a:effectLst/>
                        <a:latin typeface="Calibri" panose="020F0502020204030204" pitchFamily="34" charset="0"/>
                        <a:ea typeface="Calibri" panose="020F0502020204030204" pitchFamily="34" charset="0"/>
                      </a:endParaRPr>
                    </a:p>
                  </a:txBody>
                  <a:tcPr marL="41915" marR="41915" marT="0" marB="0" anchor="ctr"/>
                </a:tc>
                <a:tc rowSpan="4">
                  <a:txBody>
                    <a:bodyPr/>
                    <a:lstStyle/>
                    <a:p>
                      <a:pPr>
                        <a:lnSpc>
                          <a:spcPct val="115000"/>
                        </a:lnSpc>
                        <a:spcAft>
                          <a:spcPts val="1000"/>
                        </a:spcAft>
                      </a:pPr>
                      <a:r>
                        <a:rPr lang="tr-TR" sz="1400">
                          <a:effectLst/>
                        </a:rPr>
                        <a:t>Yönetim Bilimleri</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84</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26</a:t>
                      </a:r>
                      <a:endParaRPr lang="tr-TR" sz="1400">
                        <a:effectLst/>
                        <a:latin typeface="Calibri" panose="020F0502020204030204" pitchFamily="34" charset="0"/>
                        <a:ea typeface="Calibri" panose="020F0502020204030204" pitchFamily="34" charset="0"/>
                      </a:endParaRPr>
                    </a:p>
                  </a:txBody>
                  <a:tcPr marL="41915" marR="41915" marT="0" marB="0" anchor="ctr"/>
                </a:tc>
                <a:extLst>
                  <a:ext uri="{0D108BD9-81ED-4DB2-BD59-A6C34878D82A}">
                    <a16:rowId xmlns:a16="http://schemas.microsoft.com/office/drawing/2014/main" val="939889756"/>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84</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44</a:t>
                      </a:r>
                      <a:endParaRPr lang="tr-TR" sz="1400">
                        <a:effectLst/>
                        <a:latin typeface="Calibri" panose="020F0502020204030204" pitchFamily="34" charset="0"/>
                        <a:ea typeface="Calibri" panose="020F0502020204030204" pitchFamily="34" charset="0"/>
                      </a:endParaRPr>
                    </a:p>
                  </a:txBody>
                  <a:tcPr marL="41915" marR="41915" marT="0" marB="0" anchor="ctr"/>
                </a:tc>
                <a:extLst>
                  <a:ext uri="{0D108BD9-81ED-4DB2-BD59-A6C34878D82A}">
                    <a16:rowId xmlns:a16="http://schemas.microsoft.com/office/drawing/2014/main" val="429370000"/>
                  </a:ext>
                </a:extLst>
              </a:tr>
              <a:tr h="346576">
                <a:tc rowSpan="2">
                  <a:txBody>
                    <a:bodyPr/>
                    <a:lstStyle/>
                    <a:p>
                      <a:pPr algn="ctr">
                        <a:lnSpc>
                          <a:spcPct val="115000"/>
                        </a:lnSpc>
                        <a:spcAft>
                          <a:spcPts val="1000"/>
                        </a:spcAft>
                      </a:pPr>
                      <a:r>
                        <a:rPr lang="tr-TR" sz="1400">
                          <a:effectLst/>
                        </a:rPr>
                        <a:t>3</a:t>
                      </a:r>
                      <a:endParaRPr lang="tr-TR" sz="140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a:effectLst/>
                        </a:rPr>
                        <a:t>İşletme Yöneticiliği</a:t>
                      </a:r>
                      <a:endParaRPr lang="tr-TR" sz="1400">
                        <a:effectLst/>
                        <a:latin typeface="Calibri" panose="020F0502020204030204" pitchFamily="34" charset="0"/>
                        <a:ea typeface="Calibri" panose="020F0502020204030204" pitchFamily="34" charset="0"/>
                      </a:endParaRPr>
                    </a:p>
                  </a:txBody>
                  <a:tcPr marL="41915" marR="41915" marT="0" marB="0" anchor="ctr"/>
                </a:tc>
                <a:tc vMerge="1">
                  <a:txBody>
                    <a:bodyPr/>
                    <a:lstStyle/>
                    <a:p>
                      <a:endParaRPr lang="tr-TR"/>
                    </a:p>
                  </a:txBody>
                  <a:tcP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84</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35</a:t>
                      </a:r>
                      <a:endParaRPr lang="tr-TR" sz="1400">
                        <a:effectLst/>
                        <a:latin typeface="Calibri" panose="020F0502020204030204" pitchFamily="34" charset="0"/>
                        <a:ea typeface="Calibri" panose="020F0502020204030204" pitchFamily="34" charset="0"/>
                      </a:endParaRPr>
                    </a:p>
                  </a:txBody>
                  <a:tcPr marL="41915" marR="41915" marT="0" marB="0" anchor="ctr"/>
                </a:tc>
                <a:extLst>
                  <a:ext uri="{0D108BD9-81ED-4DB2-BD59-A6C34878D82A}">
                    <a16:rowId xmlns:a16="http://schemas.microsoft.com/office/drawing/2014/main" val="1305817695"/>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98</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49</a:t>
                      </a:r>
                      <a:endParaRPr lang="tr-TR" sz="1400">
                        <a:effectLst/>
                        <a:latin typeface="Calibri" panose="020F0502020204030204" pitchFamily="34" charset="0"/>
                        <a:ea typeface="Calibri" panose="020F0502020204030204" pitchFamily="34" charset="0"/>
                      </a:endParaRPr>
                    </a:p>
                  </a:txBody>
                  <a:tcPr marL="41915" marR="41915" marT="0" marB="0" anchor="ctr"/>
                </a:tc>
                <a:extLst>
                  <a:ext uri="{0D108BD9-81ED-4DB2-BD59-A6C34878D82A}">
                    <a16:rowId xmlns:a16="http://schemas.microsoft.com/office/drawing/2014/main" val="3907105267"/>
                  </a:ext>
                </a:extLst>
              </a:tr>
              <a:tr h="346576">
                <a:tc rowSpan="2">
                  <a:txBody>
                    <a:bodyPr/>
                    <a:lstStyle/>
                    <a:p>
                      <a:pPr algn="ctr">
                        <a:lnSpc>
                          <a:spcPct val="115000"/>
                        </a:lnSpc>
                        <a:spcAft>
                          <a:spcPts val="1000"/>
                        </a:spcAft>
                      </a:pPr>
                      <a:r>
                        <a:rPr lang="tr-TR" sz="1400">
                          <a:effectLst/>
                        </a:rPr>
                        <a:t>4</a:t>
                      </a:r>
                      <a:endParaRPr lang="tr-TR" sz="140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a:effectLst/>
                        </a:rPr>
                        <a:t>Eğitim Yönetimi, Teftişi, Planlaması ve Ekonomisi</a:t>
                      </a:r>
                      <a:endParaRPr lang="tr-TR" sz="1400">
                        <a:effectLst/>
                        <a:latin typeface="Calibri" panose="020F0502020204030204" pitchFamily="34" charset="0"/>
                        <a:ea typeface="Calibri" panose="020F0502020204030204" pitchFamily="34" charset="0"/>
                      </a:endParaRPr>
                    </a:p>
                  </a:txBody>
                  <a:tcPr marL="41915" marR="41915" marT="0" marB="0" anchor="ctr"/>
                </a:tc>
                <a:tc rowSpan="4">
                  <a:txBody>
                    <a:bodyPr/>
                    <a:lstStyle/>
                    <a:p>
                      <a:pPr>
                        <a:lnSpc>
                          <a:spcPct val="115000"/>
                        </a:lnSpc>
                        <a:spcAft>
                          <a:spcPts val="1000"/>
                        </a:spcAft>
                      </a:pPr>
                      <a:r>
                        <a:rPr lang="tr-TR" sz="1400">
                          <a:effectLst/>
                        </a:rPr>
                        <a:t>Eğitim Bilimleri</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52</a:t>
                      </a:r>
                      <a:endParaRPr lang="tr-TR" sz="1400">
                        <a:effectLst/>
                        <a:latin typeface="Calibri" panose="020F0502020204030204" pitchFamily="34" charset="0"/>
                        <a:ea typeface="Calibri" panose="020F0502020204030204" pitchFamily="34" charset="0"/>
                      </a:endParaRPr>
                    </a:p>
                  </a:txBody>
                  <a:tcPr marL="41915" marR="41915" marT="0" marB="0" anchor="ctr"/>
                </a:tc>
                <a:extLst>
                  <a:ext uri="{0D108BD9-81ED-4DB2-BD59-A6C34878D82A}">
                    <a16:rowId xmlns:a16="http://schemas.microsoft.com/office/drawing/2014/main" val="2038824546"/>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12</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12</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168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48</a:t>
                      </a:r>
                      <a:endParaRPr lang="tr-TR" sz="1400">
                        <a:effectLst/>
                        <a:latin typeface="Calibri" panose="020F0502020204030204" pitchFamily="34" charset="0"/>
                        <a:ea typeface="Calibri" panose="020F0502020204030204" pitchFamily="34" charset="0"/>
                      </a:endParaRPr>
                    </a:p>
                  </a:txBody>
                  <a:tcPr marL="41915" marR="41915" marT="0" marB="0" anchor="ctr"/>
                </a:tc>
                <a:extLst>
                  <a:ext uri="{0D108BD9-81ED-4DB2-BD59-A6C34878D82A}">
                    <a16:rowId xmlns:a16="http://schemas.microsoft.com/office/drawing/2014/main" val="3669263881"/>
                  </a:ext>
                </a:extLst>
              </a:tr>
              <a:tr h="346576">
                <a:tc rowSpan="2">
                  <a:txBody>
                    <a:bodyPr/>
                    <a:lstStyle/>
                    <a:p>
                      <a:pPr algn="ctr">
                        <a:lnSpc>
                          <a:spcPct val="115000"/>
                        </a:lnSpc>
                        <a:spcAft>
                          <a:spcPts val="1000"/>
                        </a:spcAft>
                      </a:pPr>
                      <a:r>
                        <a:rPr lang="tr-TR" sz="1400">
                          <a:effectLst/>
                        </a:rPr>
                        <a:t>5</a:t>
                      </a:r>
                      <a:endParaRPr lang="tr-TR" sz="140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a:effectLst/>
                        </a:rPr>
                        <a:t>Eğitimin Felsefi, Sosyal ve Tarihi Temelleri</a:t>
                      </a:r>
                      <a:endParaRPr lang="tr-TR" sz="1400">
                        <a:effectLst/>
                        <a:latin typeface="Calibri" panose="020F0502020204030204" pitchFamily="34" charset="0"/>
                        <a:ea typeface="Calibri" panose="020F0502020204030204" pitchFamily="34" charset="0"/>
                      </a:endParaRPr>
                    </a:p>
                  </a:txBody>
                  <a:tcPr marL="41915" marR="41915" marT="0" marB="0" anchor="ctr"/>
                </a:tc>
                <a:tc vMerge="1">
                  <a:txBody>
                    <a:bodyPr/>
                    <a:lstStyle/>
                    <a:p>
                      <a:endParaRPr lang="tr-TR"/>
                    </a:p>
                  </a:txBody>
                  <a:tcP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84</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50</a:t>
                      </a:r>
                      <a:endParaRPr lang="tr-TR" sz="1400" dirty="0">
                        <a:effectLst/>
                        <a:latin typeface="Calibri" panose="020F0502020204030204" pitchFamily="34" charset="0"/>
                        <a:ea typeface="Calibri" panose="020F0502020204030204" pitchFamily="34" charset="0"/>
                      </a:endParaRPr>
                    </a:p>
                  </a:txBody>
                  <a:tcPr marL="41915" marR="41915" marT="0" marB="0" anchor="ctr"/>
                </a:tc>
                <a:extLst>
                  <a:ext uri="{0D108BD9-81ED-4DB2-BD59-A6C34878D82A}">
                    <a16:rowId xmlns:a16="http://schemas.microsoft.com/office/drawing/2014/main" val="3567481905"/>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12</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12</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168</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49</a:t>
                      </a:r>
                      <a:endParaRPr lang="tr-TR" sz="1400" dirty="0">
                        <a:effectLst/>
                        <a:latin typeface="Calibri" panose="020F0502020204030204" pitchFamily="34" charset="0"/>
                        <a:ea typeface="Calibri" panose="020F0502020204030204" pitchFamily="34" charset="0"/>
                      </a:endParaRPr>
                    </a:p>
                  </a:txBody>
                  <a:tcPr marL="41915" marR="41915" marT="0" marB="0" anchor="ctr"/>
                </a:tc>
                <a:extLst>
                  <a:ext uri="{0D108BD9-81ED-4DB2-BD59-A6C34878D82A}">
                    <a16:rowId xmlns:a16="http://schemas.microsoft.com/office/drawing/2014/main" val="3340180116"/>
                  </a:ext>
                </a:extLst>
              </a:tr>
            </a:tbl>
          </a:graphicData>
        </a:graphic>
      </p:graphicFrame>
    </p:spTree>
    <p:extLst>
      <p:ext uri="{BB962C8B-B14F-4D97-AF65-F5344CB8AC3E}">
        <p14:creationId xmlns:p14="http://schemas.microsoft.com/office/powerpoint/2010/main" val="276584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1524000" y="2099733"/>
            <a:ext cx="9144000" cy="112888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ts val="6000"/>
              <a:buFont typeface="Poppins"/>
              <a:buNone/>
            </a:pPr>
            <a:r>
              <a:rPr lang="tr-TR" dirty="0">
                <a:solidFill>
                  <a:schemeClr val="lt1"/>
                </a:solidFill>
                <a:latin typeface="Poppins"/>
                <a:ea typeface="Poppins"/>
                <a:cs typeface="Poppins"/>
                <a:sym typeface="Poppins"/>
              </a:rPr>
              <a:t>UZAKTAN EĞİTİM ARAŞTIRMA ve UYGULAMA MERKEZİ</a:t>
            </a:r>
            <a:endParaRPr dirty="0">
              <a:solidFill>
                <a:schemeClr val="lt1"/>
              </a:solidFill>
              <a:latin typeface="Poppins"/>
              <a:ea typeface="Poppins"/>
              <a:cs typeface="Poppins"/>
              <a:sym typeface="Poppins"/>
            </a:endParaRPr>
          </a:p>
        </p:txBody>
      </p:sp>
      <p:sp>
        <p:nvSpPr>
          <p:cNvPr id="89" name="Google Shape;89;p2"/>
          <p:cNvSpPr txBox="1">
            <a:spLocks noGrp="1"/>
          </p:cNvSpPr>
          <p:nvPr>
            <p:ph type="subTitle" idx="1"/>
          </p:nvPr>
        </p:nvSpPr>
        <p:spPr>
          <a:xfrm>
            <a:off x="1524000" y="3429000"/>
            <a:ext cx="9144000" cy="5446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tr-TR" dirty="0">
                <a:solidFill>
                  <a:schemeClr val="lt1"/>
                </a:solidFill>
                <a:latin typeface="Poppins"/>
                <a:ea typeface="Poppins"/>
                <a:cs typeface="Poppins"/>
                <a:sym typeface="Poppins"/>
              </a:rPr>
              <a:t>2023 YILI FAALİYET RAPORU SUNUMU</a:t>
            </a:r>
            <a:endParaRPr dirty="0">
              <a:solidFill>
                <a:schemeClr val="lt1"/>
              </a:solidFill>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3" name="Başlık 1">
            <a:extLst>
              <a:ext uri="{FF2B5EF4-FFF2-40B4-BE49-F238E27FC236}">
                <a16:creationId xmlns:a16="http://schemas.microsoft.com/office/drawing/2014/main" id="{38B0DD0B-E2CD-7233-7BF5-D53DE79D4FF4}"/>
              </a:ext>
            </a:extLst>
          </p:cNvPr>
          <p:cNvSpPr txBox="1">
            <a:spLocks/>
          </p:cNvSpPr>
          <p:nvPr/>
        </p:nvSpPr>
        <p:spPr>
          <a:xfrm>
            <a:off x="250543" y="6391585"/>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200" b="1" i="1" dirty="0"/>
              <a:t>Tablo 1. 2022-2023 Bahar Dönemi Uzaktan Öğretim Yüksek Lisans Programlarına Ait İstatistikler</a:t>
            </a:r>
          </a:p>
        </p:txBody>
      </p:sp>
      <p:graphicFrame>
        <p:nvGraphicFramePr>
          <p:cNvPr id="4" name="Tablo 3">
            <a:extLst>
              <a:ext uri="{FF2B5EF4-FFF2-40B4-BE49-F238E27FC236}">
                <a16:creationId xmlns:a16="http://schemas.microsoft.com/office/drawing/2014/main" id="{7A9837AE-1770-AC6B-57AA-E9E2E8A63394}"/>
              </a:ext>
            </a:extLst>
          </p:cNvPr>
          <p:cNvGraphicFramePr>
            <a:graphicFrameLocks noGrp="1"/>
          </p:cNvGraphicFramePr>
          <p:nvPr>
            <p:extLst>
              <p:ext uri="{D42A27DB-BD31-4B8C-83A1-F6EECF244321}">
                <p14:modId xmlns:p14="http://schemas.microsoft.com/office/powerpoint/2010/main" val="1142964663"/>
              </p:ext>
            </p:extLst>
          </p:nvPr>
        </p:nvGraphicFramePr>
        <p:xfrm>
          <a:off x="1316334" y="438417"/>
          <a:ext cx="10259367" cy="5880254"/>
        </p:xfrm>
        <a:graphic>
          <a:graphicData uri="http://schemas.openxmlformats.org/drawingml/2006/table">
            <a:tbl>
              <a:tblPr bandRow="1">
                <a:tableStyleId>{5940675A-B579-460E-94D1-54222C63F5DA}</a:tableStyleId>
              </a:tblPr>
              <a:tblGrid>
                <a:gridCol w="989368">
                  <a:extLst>
                    <a:ext uri="{9D8B030D-6E8A-4147-A177-3AD203B41FA5}">
                      <a16:colId xmlns:a16="http://schemas.microsoft.com/office/drawing/2014/main" val="2118499691"/>
                    </a:ext>
                  </a:extLst>
                </a:gridCol>
                <a:gridCol w="1925390">
                  <a:extLst>
                    <a:ext uri="{9D8B030D-6E8A-4147-A177-3AD203B41FA5}">
                      <a16:colId xmlns:a16="http://schemas.microsoft.com/office/drawing/2014/main" val="4163999697"/>
                    </a:ext>
                  </a:extLst>
                </a:gridCol>
                <a:gridCol w="1822574">
                  <a:extLst>
                    <a:ext uri="{9D8B030D-6E8A-4147-A177-3AD203B41FA5}">
                      <a16:colId xmlns:a16="http://schemas.microsoft.com/office/drawing/2014/main" val="2698910059"/>
                    </a:ext>
                  </a:extLst>
                </a:gridCol>
                <a:gridCol w="989368">
                  <a:extLst>
                    <a:ext uri="{9D8B030D-6E8A-4147-A177-3AD203B41FA5}">
                      <a16:colId xmlns:a16="http://schemas.microsoft.com/office/drawing/2014/main" val="3948778668"/>
                    </a:ext>
                  </a:extLst>
                </a:gridCol>
                <a:gridCol w="1249320">
                  <a:extLst>
                    <a:ext uri="{9D8B030D-6E8A-4147-A177-3AD203B41FA5}">
                      <a16:colId xmlns:a16="http://schemas.microsoft.com/office/drawing/2014/main" val="1365963744"/>
                    </a:ext>
                  </a:extLst>
                </a:gridCol>
                <a:gridCol w="1249320">
                  <a:extLst>
                    <a:ext uri="{9D8B030D-6E8A-4147-A177-3AD203B41FA5}">
                      <a16:colId xmlns:a16="http://schemas.microsoft.com/office/drawing/2014/main" val="1606594484"/>
                    </a:ext>
                  </a:extLst>
                </a:gridCol>
                <a:gridCol w="1190153">
                  <a:extLst>
                    <a:ext uri="{9D8B030D-6E8A-4147-A177-3AD203B41FA5}">
                      <a16:colId xmlns:a16="http://schemas.microsoft.com/office/drawing/2014/main" val="3600248826"/>
                    </a:ext>
                  </a:extLst>
                </a:gridCol>
                <a:gridCol w="843874">
                  <a:extLst>
                    <a:ext uri="{9D8B030D-6E8A-4147-A177-3AD203B41FA5}">
                      <a16:colId xmlns:a16="http://schemas.microsoft.com/office/drawing/2014/main" val="1741286429"/>
                    </a:ext>
                  </a:extLst>
                </a:gridCol>
              </a:tblGrid>
              <a:tr h="183456">
                <a:tc rowSpan="2">
                  <a:txBody>
                    <a:bodyPr/>
                    <a:lstStyle/>
                    <a:p>
                      <a:pPr algn="ctr">
                        <a:lnSpc>
                          <a:spcPct val="115000"/>
                        </a:lnSpc>
                        <a:spcAft>
                          <a:spcPts val="1000"/>
                        </a:spcAft>
                      </a:pPr>
                      <a:r>
                        <a:rPr lang="tr-TR" sz="1400" b="1" dirty="0">
                          <a:effectLst/>
                        </a:rPr>
                        <a:t>Sıra No</a:t>
                      </a:r>
                      <a:endParaRPr lang="tr-TR" sz="1400" b="1"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gn="ctr">
                        <a:lnSpc>
                          <a:spcPct val="115000"/>
                        </a:lnSpc>
                        <a:spcAft>
                          <a:spcPts val="1000"/>
                        </a:spcAft>
                      </a:pPr>
                      <a:r>
                        <a:rPr lang="tr-TR" sz="1400" b="1" dirty="0">
                          <a:effectLst/>
                        </a:rPr>
                        <a:t>Program</a:t>
                      </a:r>
                      <a:endParaRPr lang="tr-TR" sz="1400" b="1"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gn="ctr">
                        <a:lnSpc>
                          <a:spcPct val="115000"/>
                        </a:lnSpc>
                        <a:spcAft>
                          <a:spcPts val="1000"/>
                        </a:spcAft>
                      </a:pPr>
                      <a:r>
                        <a:rPr lang="tr-TR" sz="1400" b="1" dirty="0">
                          <a:effectLst/>
                        </a:rPr>
                        <a:t>Anabilim Dalı</a:t>
                      </a:r>
                      <a:endParaRPr lang="tr-TR" sz="1400" b="1"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gn="ctr">
                        <a:lnSpc>
                          <a:spcPct val="115000"/>
                        </a:lnSpc>
                        <a:spcAft>
                          <a:spcPts val="1000"/>
                        </a:spcAft>
                      </a:pPr>
                      <a:r>
                        <a:rPr lang="tr-TR" sz="1400" b="1" dirty="0">
                          <a:effectLst/>
                        </a:rPr>
                        <a:t>Dönem</a:t>
                      </a:r>
                      <a:endParaRPr lang="tr-TR" sz="1400" b="1" dirty="0">
                        <a:effectLst/>
                        <a:latin typeface="Calibri" panose="020F0502020204030204" pitchFamily="34" charset="0"/>
                        <a:ea typeface="Calibri" panose="020F0502020204030204" pitchFamily="34" charset="0"/>
                      </a:endParaRPr>
                    </a:p>
                  </a:txBody>
                  <a:tcPr marL="32891" marR="32891" marT="0" marB="0" anchor="ctr"/>
                </a:tc>
                <a:tc gridSpan="4">
                  <a:txBody>
                    <a:bodyPr/>
                    <a:lstStyle/>
                    <a:p>
                      <a:pPr algn="ctr">
                        <a:lnSpc>
                          <a:spcPct val="115000"/>
                        </a:lnSpc>
                        <a:spcAft>
                          <a:spcPts val="1000"/>
                        </a:spcAft>
                      </a:pPr>
                      <a:r>
                        <a:rPr lang="tr-TR" sz="1400" b="1" dirty="0">
                          <a:effectLst/>
                        </a:rPr>
                        <a:t>2022-2023 Bahar Dönemi</a:t>
                      </a:r>
                      <a:endParaRPr lang="tr-TR" sz="1400" b="1" dirty="0">
                        <a:effectLst/>
                        <a:latin typeface="Calibri" panose="020F0502020204030204" pitchFamily="34" charset="0"/>
                        <a:ea typeface="Calibri" panose="020F0502020204030204" pitchFamily="34" charset="0"/>
                      </a:endParaRPr>
                    </a:p>
                  </a:txBody>
                  <a:tcPr marL="32891" marR="32891"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10629847"/>
                  </a:ext>
                </a:extLst>
              </a:tr>
              <a:tr h="69229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b="1" dirty="0">
                          <a:effectLst/>
                        </a:rPr>
                        <a:t>Ders Sayısı</a:t>
                      </a:r>
                      <a:endParaRPr lang="tr-TR" sz="1400" b="1"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1" dirty="0">
                          <a:effectLst/>
                        </a:rPr>
                        <a:t>Haftalık Açılan Canlı Sınıf Sayısı (Saat)</a:t>
                      </a:r>
                      <a:endParaRPr lang="tr-TR" sz="1400" b="1"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1" dirty="0">
                          <a:effectLst/>
                        </a:rPr>
                        <a:t>Dönemlik Açılan Canlı Ders Saati</a:t>
                      </a:r>
                      <a:endParaRPr lang="tr-TR" sz="1400" b="1"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1" dirty="0">
                          <a:effectLst/>
                        </a:rPr>
                        <a:t>Öğrenci Sayısı</a:t>
                      </a:r>
                      <a:endParaRPr lang="tr-TR" sz="1400" b="1" dirty="0">
                        <a:effectLst/>
                        <a:latin typeface="Calibri" panose="020F0502020204030204" pitchFamily="34" charset="0"/>
                        <a:ea typeface="Calibri" panose="020F0502020204030204" pitchFamily="34" charset="0"/>
                      </a:endParaRPr>
                    </a:p>
                  </a:txBody>
                  <a:tcPr marL="32891" marR="32891" marT="0" marB="0" anchor="ctr"/>
                </a:tc>
                <a:extLst>
                  <a:ext uri="{0D108BD9-81ED-4DB2-BD59-A6C34878D82A}">
                    <a16:rowId xmlns:a16="http://schemas.microsoft.com/office/drawing/2014/main" val="793709462"/>
                  </a:ext>
                </a:extLst>
              </a:tr>
              <a:tr h="342731">
                <a:tc rowSpan="2">
                  <a:txBody>
                    <a:bodyPr/>
                    <a:lstStyle/>
                    <a:p>
                      <a:pPr algn="ctr">
                        <a:lnSpc>
                          <a:spcPct val="115000"/>
                        </a:lnSpc>
                        <a:spcAft>
                          <a:spcPts val="1000"/>
                        </a:spcAft>
                      </a:pPr>
                      <a:r>
                        <a:rPr lang="tr-TR" sz="1400">
                          <a:effectLst/>
                        </a:rPr>
                        <a:t> </a:t>
                      </a:r>
                    </a:p>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Sınıf Eğitimi</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Temel Eğitim</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50</a:t>
                      </a:r>
                      <a:endParaRPr lang="tr-TR" sz="1400" dirty="0">
                        <a:effectLst/>
                        <a:latin typeface="Calibri" panose="020F0502020204030204" pitchFamily="34" charset="0"/>
                        <a:ea typeface="Calibri" panose="020F0502020204030204" pitchFamily="34" charset="0"/>
                      </a:endParaRPr>
                    </a:p>
                  </a:txBody>
                  <a:tcPr marL="32891" marR="32891" marT="0" marB="0" anchor="ctr"/>
                </a:tc>
                <a:extLst>
                  <a:ext uri="{0D108BD9-81ED-4DB2-BD59-A6C34878D82A}">
                    <a16:rowId xmlns:a16="http://schemas.microsoft.com/office/drawing/2014/main" val="2135792842"/>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48</a:t>
                      </a:r>
                      <a:endParaRPr lang="tr-TR" sz="1400" dirty="0">
                        <a:effectLst/>
                        <a:latin typeface="Calibri" panose="020F0502020204030204" pitchFamily="34" charset="0"/>
                        <a:ea typeface="Calibri" panose="020F0502020204030204" pitchFamily="34" charset="0"/>
                      </a:endParaRPr>
                    </a:p>
                  </a:txBody>
                  <a:tcPr marL="32891" marR="32891" marT="0" marB="0" anchor="ctr"/>
                </a:tc>
                <a:extLst>
                  <a:ext uri="{0D108BD9-81ED-4DB2-BD59-A6C34878D82A}">
                    <a16:rowId xmlns:a16="http://schemas.microsoft.com/office/drawing/2014/main" val="433950066"/>
                  </a:ext>
                </a:extLst>
              </a:tr>
              <a:tr h="342731">
                <a:tc rowSpan="2">
                  <a:txBody>
                    <a:bodyPr/>
                    <a:lstStyle/>
                    <a:p>
                      <a:pPr algn="ctr">
                        <a:lnSpc>
                          <a:spcPct val="115000"/>
                        </a:lnSpc>
                        <a:spcAft>
                          <a:spcPts val="1000"/>
                        </a:spcAft>
                      </a:pPr>
                      <a:r>
                        <a:rPr lang="tr-TR" sz="1400">
                          <a:effectLst/>
                        </a:rPr>
                        <a:t> </a:t>
                      </a:r>
                    </a:p>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Finans ve Bankacılık</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Bankacılık ve Finans</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26</a:t>
                      </a:r>
                      <a:endParaRPr lang="tr-TR" sz="1400" dirty="0">
                        <a:effectLst/>
                        <a:latin typeface="Calibri" panose="020F0502020204030204" pitchFamily="34" charset="0"/>
                        <a:ea typeface="Calibri" panose="020F0502020204030204" pitchFamily="34" charset="0"/>
                      </a:endParaRPr>
                    </a:p>
                  </a:txBody>
                  <a:tcPr marL="32891" marR="32891" marT="0" marB="0" anchor="ctr"/>
                </a:tc>
                <a:extLst>
                  <a:ext uri="{0D108BD9-81ED-4DB2-BD59-A6C34878D82A}">
                    <a16:rowId xmlns:a16="http://schemas.microsoft.com/office/drawing/2014/main" val="2476642614"/>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40</a:t>
                      </a:r>
                      <a:endParaRPr lang="tr-TR" sz="1400" dirty="0">
                        <a:effectLst/>
                        <a:latin typeface="Calibri" panose="020F0502020204030204" pitchFamily="34" charset="0"/>
                        <a:ea typeface="Calibri" panose="020F0502020204030204" pitchFamily="34" charset="0"/>
                      </a:endParaRPr>
                    </a:p>
                  </a:txBody>
                  <a:tcPr marL="32891" marR="32891" marT="0" marB="0" anchor="ctr"/>
                </a:tc>
                <a:extLst>
                  <a:ext uri="{0D108BD9-81ED-4DB2-BD59-A6C34878D82A}">
                    <a16:rowId xmlns:a16="http://schemas.microsoft.com/office/drawing/2014/main" val="4273776657"/>
                  </a:ext>
                </a:extLst>
              </a:tr>
              <a:tr h="342731">
                <a:tc rowSpan="2">
                  <a:txBody>
                    <a:bodyPr/>
                    <a:lstStyle/>
                    <a:p>
                      <a:pPr algn="ctr">
                        <a:lnSpc>
                          <a:spcPct val="115000"/>
                        </a:lnSpc>
                        <a:spcAft>
                          <a:spcPts val="1000"/>
                        </a:spcAft>
                      </a:pPr>
                      <a:r>
                        <a:rPr lang="tr-TR" sz="1400">
                          <a:effectLst/>
                        </a:rPr>
                        <a:t>8</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Maliye</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Maliye</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5</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5</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70</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22</a:t>
                      </a:r>
                      <a:endParaRPr lang="tr-TR" sz="1400">
                        <a:effectLst/>
                        <a:latin typeface="Calibri" panose="020F0502020204030204" pitchFamily="34" charset="0"/>
                        <a:ea typeface="Calibri" panose="020F0502020204030204" pitchFamily="34" charset="0"/>
                      </a:endParaRPr>
                    </a:p>
                  </a:txBody>
                  <a:tcPr marL="32891" marR="32891" marT="0" marB="0" anchor="ctr"/>
                </a:tc>
                <a:extLst>
                  <a:ext uri="{0D108BD9-81ED-4DB2-BD59-A6C34878D82A}">
                    <a16:rowId xmlns:a16="http://schemas.microsoft.com/office/drawing/2014/main" val="241891668"/>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5</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5</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70</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41</a:t>
                      </a:r>
                      <a:endParaRPr lang="tr-TR" sz="1400" dirty="0">
                        <a:effectLst/>
                        <a:latin typeface="Calibri" panose="020F0502020204030204" pitchFamily="34" charset="0"/>
                        <a:ea typeface="Calibri" panose="020F0502020204030204" pitchFamily="34" charset="0"/>
                      </a:endParaRPr>
                    </a:p>
                  </a:txBody>
                  <a:tcPr marL="32891" marR="32891" marT="0" marB="0" anchor="ctr"/>
                </a:tc>
                <a:extLst>
                  <a:ext uri="{0D108BD9-81ED-4DB2-BD59-A6C34878D82A}">
                    <a16:rowId xmlns:a16="http://schemas.microsoft.com/office/drawing/2014/main" val="2613262985"/>
                  </a:ext>
                </a:extLst>
              </a:tr>
              <a:tr h="342731">
                <a:tc>
                  <a:txBody>
                    <a:bodyPr/>
                    <a:lstStyle/>
                    <a:p>
                      <a:pPr algn="ctr">
                        <a:lnSpc>
                          <a:spcPct val="115000"/>
                        </a:lnSpc>
                        <a:spcAft>
                          <a:spcPts val="1000"/>
                        </a:spcAft>
                      </a:pPr>
                      <a:r>
                        <a:rPr lang="tr-TR" sz="1400">
                          <a:effectLst/>
                        </a:rPr>
                        <a:t>9</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nSpc>
                          <a:spcPct val="115000"/>
                        </a:lnSpc>
                        <a:spcAft>
                          <a:spcPts val="1000"/>
                        </a:spcAft>
                      </a:pPr>
                      <a:r>
                        <a:rPr lang="tr-TR" sz="1400">
                          <a:effectLst/>
                        </a:rPr>
                        <a:t>İktisat</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nSpc>
                          <a:spcPct val="115000"/>
                        </a:lnSpc>
                        <a:spcAft>
                          <a:spcPts val="1000"/>
                        </a:spcAft>
                      </a:pPr>
                      <a:r>
                        <a:rPr lang="tr-TR" sz="1400">
                          <a:effectLst/>
                        </a:rPr>
                        <a:t>İktisat</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98</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47</a:t>
                      </a:r>
                      <a:endParaRPr lang="tr-TR" sz="1400" dirty="0">
                        <a:effectLst/>
                        <a:latin typeface="Calibri" panose="020F0502020204030204" pitchFamily="34" charset="0"/>
                        <a:ea typeface="Calibri" panose="020F0502020204030204" pitchFamily="34" charset="0"/>
                      </a:endParaRPr>
                    </a:p>
                  </a:txBody>
                  <a:tcPr marL="32891" marR="32891" marT="0" marB="0" anchor="ctr"/>
                </a:tc>
                <a:extLst>
                  <a:ext uri="{0D108BD9-81ED-4DB2-BD59-A6C34878D82A}">
                    <a16:rowId xmlns:a16="http://schemas.microsoft.com/office/drawing/2014/main" val="2451444287"/>
                  </a:ext>
                </a:extLst>
              </a:tr>
              <a:tr h="342731">
                <a:tc rowSpan="2">
                  <a:txBody>
                    <a:bodyPr/>
                    <a:lstStyle/>
                    <a:p>
                      <a:pPr algn="ctr">
                        <a:lnSpc>
                          <a:spcPct val="115000"/>
                        </a:lnSpc>
                        <a:spcAft>
                          <a:spcPts val="1000"/>
                        </a:spcAft>
                      </a:pPr>
                      <a:r>
                        <a:rPr lang="tr-TR" sz="1400">
                          <a:effectLst/>
                        </a:rPr>
                        <a:t>10</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Kent ve Siyaset</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Kamu Yönetimi</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98</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39</a:t>
                      </a:r>
                      <a:endParaRPr lang="tr-TR" sz="1400" dirty="0">
                        <a:effectLst/>
                        <a:latin typeface="Calibri" panose="020F0502020204030204" pitchFamily="34" charset="0"/>
                        <a:ea typeface="Calibri" panose="020F0502020204030204" pitchFamily="34" charset="0"/>
                      </a:endParaRPr>
                    </a:p>
                  </a:txBody>
                  <a:tcPr marL="32891" marR="32891" marT="0" marB="0" anchor="ctr"/>
                </a:tc>
                <a:extLst>
                  <a:ext uri="{0D108BD9-81ED-4DB2-BD59-A6C34878D82A}">
                    <a16:rowId xmlns:a16="http://schemas.microsoft.com/office/drawing/2014/main" val="1462547384"/>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48</a:t>
                      </a:r>
                      <a:endParaRPr lang="tr-TR" sz="1400" dirty="0">
                        <a:effectLst/>
                        <a:latin typeface="Calibri" panose="020F0502020204030204" pitchFamily="34" charset="0"/>
                        <a:ea typeface="Calibri" panose="020F0502020204030204" pitchFamily="34" charset="0"/>
                      </a:endParaRPr>
                    </a:p>
                  </a:txBody>
                  <a:tcPr marL="32891" marR="32891" marT="0" marB="0" anchor="ctr"/>
                </a:tc>
                <a:extLst>
                  <a:ext uri="{0D108BD9-81ED-4DB2-BD59-A6C34878D82A}">
                    <a16:rowId xmlns:a16="http://schemas.microsoft.com/office/drawing/2014/main" val="3726765761"/>
                  </a:ext>
                </a:extLst>
              </a:tr>
              <a:tr h="342731">
                <a:tc rowSpan="2">
                  <a:txBody>
                    <a:bodyPr/>
                    <a:lstStyle/>
                    <a:p>
                      <a:pPr algn="ctr">
                        <a:lnSpc>
                          <a:spcPct val="115000"/>
                        </a:lnSpc>
                        <a:spcAft>
                          <a:spcPts val="1000"/>
                        </a:spcAft>
                      </a:pPr>
                      <a:r>
                        <a:rPr lang="tr-TR" sz="1400">
                          <a:effectLst/>
                        </a:rPr>
                        <a:t>11</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Uluslararası Ticaret ve Lojistik</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Uluslararası Ticaret ve Lojistik</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27</a:t>
                      </a:r>
                      <a:endParaRPr lang="tr-TR" sz="1400" dirty="0">
                        <a:effectLst/>
                        <a:latin typeface="Calibri" panose="020F0502020204030204" pitchFamily="34" charset="0"/>
                        <a:ea typeface="Calibri" panose="020F0502020204030204" pitchFamily="34" charset="0"/>
                      </a:endParaRPr>
                    </a:p>
                  </a:txBody>
                  <a:tcPr marL="32891" marR="32891" marT="0" marB="0" anchor="ctr"/>
                </a:tc>
                <a:extLst>
                  <a:ext uri="{0D108BD9-81ED-4DB2-BD59-A6C34878D82A}">
                    <a16:rowId xmlns:a16="http://schemas.microsoft.com/office/drawing/2014/main" val="2266603657"/>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49</a:t>
                      </a:r>
                      <a:endParaRPr lang="tr-TR" sz="1400" dirty="0">
                        <a:effectLst/>
                        <a:latin typeface="Calibri" panose="020F0502020204030204" pitchFamily="34" charset="0"/>
                        <a:ea typeface="Calibri" panose="020F0502020204030204" pitchFamily="34" charset="0"/>
                      </a:endParaRPr>
                    </a:p>
                  </a:txBody>
                  <a:tcPr marL="32891" marR="32891" marT="0" marB="0" anchor="ctr"/>
                </a:tc>
                <a:extLst>
                  <a:ext uri="{0D108BD9-81ED-4DB2-BD59-A6C34878D82A}">
                    <a16:rowId xmlns:a16="http://schemas.microsoft.com/office/drawing/2014/main" val="868814901"/>
                  </a:ext>
                </a:extLst>
              </a:tr>
              <a:tr h="342731">
                <a:tc rowSpan="2">
                  <a:txBody>
                    <a:bodyPr/>
                    <a:lstStyle/>
                    <a:p>
                      <a:pPr algn="ctr">
                        <a:lnSpc>
                          <a:spcPct val="115000"/>
                        </a:lnSpc>
                        <a:spcAft>
                          <a:spcPts val="1000"/>
                        </a:spcAft>
                      </a:pPr>
                      <a:r>
                        <a:rPr lang="tr-TR" sz="1400">
                          <a:effectLst/>
                        </a:rPr>
                        <a:t>12</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İş Sağlığı ve Güvenliği</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İş Sağlığı ve Güvenliği</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27</a:t>
                      </a:r>
                      <a:endParaRPr lang="tr-TR" sz="1400" dirty="0">
                        <a:effectLst/>
                        <a:latin typeface="Calibri" panose="020F0502020204030204" pitchFamily="34" charset="0"/>
                        <a:ea typeface="Calibri" panose="020F0502020204030204" pitchFamily="34" charset="0"/>
                      </a:endParaRPr>
                    </a:p>
                  </a:txBody>
                  <a:tcPr marL="32891" marR="32891" marT="0" marB="0" anchor="ctr"/>
                </a:tc>
                <a:extLst>
                  <a:ext uri="{0D108BD9-81ED-4DB2-BD59-A6C34878D82A}">
                    <a16:rowId xmlns:a16="http://schemas.microsoft.com/office/drawing/2014/main" val="3618312925"/>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49</a:t>
                      </a:r>
                      <a:endParaRPr lang="tr-TR" sz="1400" dirty="0">
                        <a:effectLst/>
                        <a:latin typeface="Calibri" panose="020F0502020204030204" pitchFamily="34" charset="0"/>
                        <a:ea typeface="Calibri" panose="020F0502020204030204" pitchFamily="34" charset="0"/>
                      </a:endParaRPr>
                    </a:p>
                  </a:txBody>
                  <a:tcPr marL="32891" marR="32891" marT="0" marB="0" anchor="ctr"/>
                </a:tc>
                <a:extLst>
                  <a:ext uri="{0D108BD9-81ED-4DB2-BD59-A6C34878D82A}">
                    <a16:rowId xmlns:a16="http://schemas.microsoft.com/office/drawing/2014/main" val="4156407629"/>
                  </a:ext>
                </a:extLst>
              </a:tr>
              <a:tr h="152368">
                <a:tc gridSpan="4">
                  <a:txBody>
                    <a:bodyPr/>
                    <a:lstStyle/>
                    <a:p>
                      <a:pPr algn="ctr">
                        <a:lnSpc>
                          <a:spcPct val="115000"/>
                        </a:lnSpc>
                        <a:spcAft>
                          <a:spcPts val="1000"/>
                        </a:spcAft>
                      </a:pPr>
                      <a:r>
                        <a:rPr lang="tr-TR" sz="1400" b="1" dirty="0">
                          <a:effectLst/>
                        </a:rPr>
                        <a:t>TOPLAM</a:t>
                      </a:r>
                      <a:endParaRPr lang="tr-TR" sz="1400" b="1" dirty="0">
                        <a:effectLst/>
                        <a:latin typeface="Calibri" panose="020F0502020204030204" pitchFamily="34" charset="0"/>
                        <a:ea typeface="Calibri" panose="020F0502020204030204" pitchFamily="34" charset="0"/>
                      </a:endParaRPr>
                    </a:p>
                  </a:txBody>
                  <a:tcPr marL="32891" marR="3289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15000"/>
                        </a:lnSpc>
                        <a:spcAft>
                          <a:spcPts val="1000"/>
                        </a:spcAft>
                      </a:pPr>
                      <a:r>
                        <a:rPr lang="tr-TR" sz="1400" b="1" dirty="0">
                          <a:effectLst/>
                        </a:rPr>
                        <a:t>158</a:t>
                      </a:r>
                      <a:endParaRPr lang="tr-TR" sz="1400" b="1" dirty="0">
                        <a:effectLst/>
                        <a:latin typeface="Calibri" panose="020F0502020204030204" pitchFamily="34" charset="0"/>
                        <a:ea typeface="Calibri" panose="020F0502020204030204" pitchFamily="34" charset="0"/>
                      </a:endParaRPr>
                    </a:p>
                  </a:txBody>
                  <a:tcPr marL="32891" marR="32891" marT="0" marB="0"/>
                </a:tc>
                <a:tc>
                  <a:txBody>
                    <a:bodyPr/>
                    <a:lstStyle/>
                    <a:p>
                      <a:pPr algn="ctr">
                        <a:lnSpc>
                          <a:spcPct val="115000"/>
                        </a:lnSpc>
                        <a:spcAft>
                          <a:spcPts val="1000"/>
                        </a:spcAft>
                      </a:pPr>
                      <a:r>
                        <a:rPr lang="tr-TR" sz="1400" b="1" dirty="0">
                          <a:effectLst/>
                        </a:rPr>
                        <a:t>158</a:t>
                      </a:r>
                      <a:endParaRPr lang="tr-TR" sz="1400" b="1" dirty="0">
                        <a:effectLst/>
                        <a:latin typeface="Calibri" panose="020F0502020204030204" pitchFamily="34" charset="0"/>
                        <a:ea typeface="Calibri" panose="020F0502020204030204" pitchFamily="34" charset="0"/>
                      </a:endParaRPr>
                    </a:p>
                  </a:txBody>
                  <a:tcPr marL="32891" marR="32891" marT="0" marB="0"/>
                </a:tc>
                <a:tc>
                  <a:txBody>
                    <a:bodyPr/>
                    <a:lstStyle/>
                    <a:p>
                      <a:pPr algn="ctr">
                        <a:lnSpc>
                          <a:spcPct val="115000"/>
                        </a:lnSpc>
                        <a:spcAft>
                          <a:spcPts val="1000"/>
                        </a:spcAft>
                      </a:pPr>
                      <a:r>
                        <a:rPr lang="tr-TR" sz="1400" b="1" dirty="0">
                          <a:effectLst/>
                        </a:rPr>
                        <a:t>2212</a:t>
                      </a:r>
                      <a:endParaRPr lang="tr-TR" sz="1400" b="1" dirty="0">
                        <a:effectLst/>
                        <a:latin typeface="Calibri" panose="020F0502020204030204" pitchFamily="34" charset="0"/>
                        <a:ea typeface="Calibri" panose="020F0502020204030204" pitchFamily="34" charset="0"/>
                      </a:endParaRPr>
                    </a:p>
                  </a:txBody>
                  <a:tcPr marL="32891" marR="32891" marT="0" marB="0"/>
                </a:tc>
                <a:tc>
                  <a:txBody>
                    <a:bodyPr/>
                    <a:lstStyle/>
                    <a:p>
                      <a:pPr algn="ctr">
                        <a:lnSpc>
                          <a:spcPct val="115000"/>
                        </a:lnSpc>
                        <a:spcAft>
                          <a:spcPts val="1000"/>
                        </a:spcAft>
                      </a:pPr>
                      <a:r>
                        <a:rPr lang="tr-TR" sz="1400" b="1" dirty="0">
                          <a:effectLst/>
                        </a:rPr>
                        <a:t>962</a:t>
                      </a:r>
                      <a:endParaRPr lang="tr-TR" sz="1400" b="1" dirty="0">
                        <a:effectLst/>
                        <a:latin typeface="Calibri" panose="020F0502020204030204" pitchFamily="34" charset="0"/>
                        <a:ea typeface="Calibri" panose="020F0502020204030204" pitchFamily="34" charset="0"/>
                      </a:endParaRPr>
                    </a:p>
                  </a:txBody>
                  <a:tcPr marL="32891" marR="32891" marT="0" marB="0"/>
                </a:tc>
                <a:extLst>
                  <a:ext uri="{0D108BD9-81ED-4DB2-BD59-A6C34878D82A}">
                    <a16:rowId xmlns:a16="http://schemas.microsoft.com/office/drawing/2014/main" val="4250984375"/>
                  </a:ext>
                </a:extLst>
              </a:tr>
            </a:tbl>
          </a:graphicData>
        </a:graphic>
      </p:graphicFrame>
    </p:spTree>
    <p:extLst>
      <p:ext uri="{BB962C8B-B14F-4D97-AF65-F5344CB8AC3E}">
        <p14:creationId xmlns:p14="http://schemas.microsoft.com/office/powerpoint/2010/main" val="283576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3" name="Başlık 1">
            <a:extLst>
              <a:ext uri="{FF2B5EF4-FFF2-40B4-BE49-F238E27FC236}">
                <a16:creationId xmlns:a16="http://schemas.microsoft.com/office/drawing/2014/main" id="{49B876C3-35C0-06EE-887D-86792FE9E0AC}"/>
              </a:ext>
            </a:extLst>
          </p:cNvPr>
          <p:cNvSpPr txBox="1">
            <a:spLocks/>
          </p:cNvSpPr>
          <p:nvPr/>
        </p:nvSpPr>
        <p:spPr>
          <a:xfrm>
            <a:off x="433632" y="6163133"/>
            <a:ext cx="12192000" cy="3460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tr-TR" sz="1400" b="1" i="1" dirty="0"/>
              <a:t>Tablo 2. 2023-2024 Güz Dönemi Uzaktan Öğretim Yüksek Lisans Programlarına Ait İstatistikler</a:t>
            </a:r>
          </a:p>
        </p:txBody>
      </p:sp>
      <p:graphicFrame>
        <p:nvGraphicFramePr>
          <p:cNvPr id="4" name="Tablo 3">
            <a:extLst>
              <a:ext uri="{FF2B5EF4-FFF2-40B4-BE49-F238E27FC236}">
                <a16:creationId xmlns:a16="http://schemas.microsoft.com/office/drawing/2014/main" id="{4B415E53-91FD-9981-6D56-E4D455C23411}"/>
              </a:ext>
            </a:extLst>
          </p:cNvPr>
          <p:cNvGraphicFramePr>
            <a:graphicFrameLocks noGrp="1"/>
          </p:cNvGraphicFramePr>
          <p:nvPr>
            <p:extLst>
              <p:ext uri="{D42A27DB-BD31-4B8C-83A1-F6EECF244321}">
                <p14:modId xmlns:p14="http://schemas.microsoft.com/office/powerpoint/2010/main" val="3454623872"/>
              </p:ext>
            </p:extLst>
          </p:nvPr>
        </p:nvGraphicFramePr>
        <p:xfrm>
          <a:off x="1332746" y="211001"/>
          <a:ext cx="10222857" cy="5747673"/>
        </p:xfrm>
        <a:graphic>
          <a:graphicData uri="http://schemas.openxmlformats.org/drawingml/2006/table">
            <a:tbl>
              <a:tblPr bandRow="1">
                <a:tableStyleId>{5940675A-B579-460E-94D1-54222C63F5DA}</a:tableStyleId>
              </a:tblPr>
              <a:tblGrid>
                <a:gridCol w="1018897">
                  <a:extLst>
                    <a:ext uri="{9D8B030D-6E8A-4147-A177-3AD203B41FA5}">
                      <a16:colId xmlns:a16="http://schemas.microsoft.com/office/drawing/2014/main" val="3323430142"/>
                    </a:ext>
                  </a:extLst>
                </a:gridCol>
                <a:gridCol w="1861130">
                  <a:extLst>
                    <a:ext uri="{9D8B030D-6E8A-4147-A177-3AD203B41FA5}">
                      <a16:colId xmlns:a16="http://schemas.microsoft.com/office/drawing/2014/main" val="1713814449"/>
                    </a:ext>
                  </a:extLst>
                </a:gridCol>
                <a:gridCol w="1892969">
                  <a:extLst>
                    <a:ext uri="{9D8B030D-6E8A-4147-A177-3AD203B41FA5}">
                      <a16:colId xmlns:a16="http://schemas.microsoft.com/office/drawing/2014/main" val="1434615146"/>
                    </a:ext>
                  </a:extLst>
                </a:gridCol>
                <a:gridCol w="1018897">
                  <a:extLst>
                    <a:ext uri="{9D8B030D-6E8A-4147-A177-3AD203B41FA5}">
                      <a16:colId xmlns:a16="http://schemas.microsoft.com/office/drawing/2014/main" val="1426470528"/>
                    </a:ext>
                  </a:extLst>
                </a:gridCol>
                <a:gridCol w="1310595">
                  <a:extLst>
                    <a:ext uri="{9D8B030D-6E8A-4147-A177-3AD203B41FA5}">
                      <a16:colId xmlns:a16="http://schemas.microsoft.com/office/drawing/2014/main" val="4236577153"/>
                    </a:ext>
                  </a:extLst>
                </a:gridCol>
                <a:gridCol w="1310595">
                  <a:extLst>
                    <a:ext uri="{9D8B030D-6E8A-4147-A177-3AD203B41FA5}">
                      <a16:colId xmlns:a16="http://schemas.microsoft.com/office/drawing/2014/main" val="2269281453"/>
                    </a:ext>
                  </a:extLst>
                </a:gridCol>
                <a:gridCol w="936728">
                  <a:extLst>
                    <a:ext uri="{9D8B030D-6E8A-4147-A177-3AD203B41FA5}">
                      <a16:colId xmlns:a16="http://schemas.microsoft.com/office/drawing/2014/main" val="396214217"/>
                    </a:ext>
                  </a:extLst>
                </a:gridCol>
                <a:gridCol w="873046">
                  <a:extLst>
                    <a:ext uri="{9D8B030D-6E8A-4147-A177-3AD203B41FA5}">
                      <a16:colId xmlns:a16="http://schemas.microsoft.com/office/drawing/2014/main" val="2029303296"/>
                    </a:ext>
                  </a:extLst>
                </a:gridCol>
              </a:tblGrid>
              <a:tr h="261264">
                <a:tc rowSpan="2">
                  <a:txBody>
                    <a:bodyPr/>
                    <a:lstStyle/>
                    <a:p>
                      <a:pPr algn="ctr">
                        <a:lnSpc>
                          <a:spcPct val="115000"/>
                        </a:lnSpc>
                        <a:spcAft>
                          <a:spcPts val="1000"/>
                        </a:spcAft>
                      </a:pPr>
                      <a:r>
                        <a:rPr lang="tr-TR" sz="1400" b="1" dirty="0">
                          <a:effectLst/>
                        </a:rPr>
                        <a:t>Sıra No</a:t>
                      </a:r>
                      <a:endParaRPr lang="tr-TR" sz="1400" b="1" dirty="0">
                        <a:effectLst/>
                        <a:latin typeface="Calibri" panose="020F0502020204030204" pitchFamily="34" charset="0"/>
                        <a:ea typeface="Calibri" panose="020F0502020204030204" pitchFamily="34" charset="0"/>
                      </a:endParaRPr>
                    </a:p>
                  </a:txBody>
                  <a:tcPr marL="44241" marR="44241" marT="0" marB="0" anchor="ctr"/>
                </a:tc>
                <a:tc rowSpan="2">
                  <a:txBody>
                    <a:bodyPr/>
                    <a:lstStyle/>
                    <a:p>
                      <a:pPr algn="ctr">
                        <a:lnSpc>
                          <a:spcPct val="115000"/>
                        </a:lnSpc>
                        <a:spcAft>
                          <a:spcPts val="1000"/>
                        </a:spcAft>
                      </a:pPr>
                      <a:r>
                        <a:rPr lang="tr-TR" sz="1400" b="1" dirty="0">
                          <a:effectLst/>
                        </a:rPr>
                        <a:t>Program</a:t>
                      </a:r>
                      <a:endParaRPr lang="tr-TR" sz="1400" b="1" dirty="0">
                        <a:effectLst/>
                        <a:latin typeface="Calibri" panose="020F0502020204030204" pitchFamily="34" charset="0"/>
                        <a:ea typeface="Calibri" panose="020F0502020204030204" pitchFamily="34" charset="0"/>
                      </a:endParaRPr>
                    </a:p>
                  </a:txBody>
                  <a:tcPr marL="44241" marR="44241" marT="0" marB="0" anchor="ctr"/>
                </a:tc>
                <a:tc rowSpan="2">
                  <a:txBody>
                    <a:bodyPr/>
                    <a:lstStyle/>
                    <a:p>
                      <a:pPr algn="ctr">
                        <a:lnSpc>
                          <a:spcPct val="115000"/>
                        </a:lnSpc>
                        <a:spcAft>
                          <a:spcPts val="1000"/>
                        </a:spcAft>
                      </a:pPr>
                      <a:r>
                        <a:rPr lang="tr-TR" sz="1400" b="1" dirty="0">
                          <a:effectLst/>
                        </a:rPr>
                        <a:t>Anabilim Dalı</a:t>
                      </a:r>
                      <a:endParaRPr lang="tr-TR" sz="1400" b="1" dirty="0">
                        <a:effectLst/>
                        <a:latin typeface="Calibri" panose="020F0502020204030204" pitchFamily="34" charset="0"/>
                        <a:ea typeface="Calibri" panose="020F0502020204030204" pitchFamily="34" charset="0"/>
                      </a:endParaRPr>
                    </a:p>
                  </a:txBody>
                  <a:tcPr marL="44241" marR="44241" marT="0" marB="0" anchor="ctr"/>
                </a:tc>
                <a:tc rowSpan="2">
                  <a:txBody>
                    <a:bodyPr/>
                    <a:lstStyle/>
                    <a:p>
                      <a:pPr algn="ctr">
                        <a:lnSpc>
                          <a:spcPct val="115000"/>
                        </a:lnSpc>
                        <a:spcAft>
                          <a:spcPts val="1000"/>
                        </a:spcAft>
                      </a:pPr>
                      <a:r>
                        <a:rPr lang="tr-TR" sz="1400" b="1" dirty="0">
                          <a:effectLst/>
                        </a:rPr>
                        <a:t>Dönem</a:t>
                      </a:r>
                      <a:endParaRPr lang="tr-TR" sz="1400" b="1" dirty="0">
                        <a:effectLst/>
                        <a:latin typeface="Calibri" panose="020F0502020204030204" pitchFamily="34" charset="0"/>
                        <a:ea typeface="Calibri" panose="020F0502020204030204" pitchFamily="34" charset="0"/>
                      </a:endParaRPr>
                    </a:p>
                  </a:txBody>
                  <a:tcPr marL="44241" marR="44241" marT="0" marB="0" anchor="ctr"/>
                </a:tc>
                <a:tc gridSpan="4">
                  <a:txBody>
                    <a:bodyPr/>
                    <a:lstStyle/>
                    <a:p>
                      <a:pPr algn="ctr">
                        <a:lnSpc>
                          <a:spcPct val="115000"/>
                        </a:lnSpc>
                        <a:spcAft>
                          <a:spcPts val="1000"/>
                        </a:spcAft>
                      </a:pPr>
                      <a:r>
                        <a:rPr lang="tr-TR" sz="1400" b="1" dirty="0">
                          <a:effectLst/>
                        </a:rPr>
                        <a:t>2023-2024 Güz Dönemi</a:t>
                      </a:r>
                      <a:endParaRPr lang="tr-TR" sz="1400" b="1" dirty="0">
                        <a:effectLst/>
                        <a:latin typeface="Calibri" panose="020F0502020204030204" pitchFamily="34" charset="0"/>
                        <a:ea typeface="Calibri" panose="020F0502020204030204" pitchFamily="34" charset="0"/>
                      </a:endParaRPr>
                    </a:p>
                  </a:txBody>
                  <a:tcPr marL="44241" marR="44241"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73559697"/>
                  </a:ext>
                </a:extLst>
              </a:tr>
              <a:tr h="1378299">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b="1" dirty="0">
                          <a:effectLst/>
                        </a:rPr>
                        <a:t>Ders Sayısı</a:t>
                      </a:r>
                      <a:endParaRPr lang="tr-TR" sz="1400" b="1"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b="1" dirty="0">
                          <a:effectLst/>
                        </a:rPr>
                        <a:t>Haftalık Açılan Canlı Sınıf Sayısı (Saat)</a:t>
                      </a:r>
                      <a:endParaRPr lang="tr-TR" sz="1400" b="1"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b="1" dirty="0">
                          <a:effectLst/>
                        </a:rPr>
                        <a:t>Dönemlik Açılan Canlı Ders Saati</a:t>
                      </a:r>
                      <a:endParaRPr lang="tr-TR" sz="1400" b="1"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b="1" dirty="0">
                          <a:effectLst/>
                        </a:rPr>
                        <a:t>Öğrenci Sayısı</a:t>
                      </a:r>
                      <a:endParaRPr lang="tr-TR" sz="1400" b="1" dirty="0">
                        <a:effectLst/>
                        <a:latin typeface="Calibri" panose="020F0502020204030204" pitchFamily="34" charset="0"/>
                        <a:ea typeface="Calibri" panose="020F0502020204030204" pitchFamily="34" charset="0"/>
                      </a:endParaRPr>
                    </a:p>
                  </a:txBody>
                  <a:tcPr marL="44241" marR="44241" marT="0" marB="0" anchor="ctr"/>
                </a:tc>
                <a:extLst>
                  <a:ext uri="{0D108BD9-81ED-4DB2-BD59-A6C34878D82A}">
                    <a16:rowId xmlns:a16="http://schemas.microsoft.com/office/drawing/2014/main" val="4001989580"/>
                  </a:ext>
                </a:extLst>
              </a:tr>
              <a:tr h="274794">
                <a:tc rowSpan="2">
                  <a:txBody>
                    <a:bodyPr/>
                    <a:lstStyle/>
                    <a:p>
                      <a:pPr algn="ctr">
                        <a:lnSpc>
                          <a:spcPct val="115000"/>
                        </a:lnSpc>
                        <a:spcAft>
                          <a:spcPts val="1000"/>
                        </a:spcAft>
                      </a:pPr>
                      <a:r>
                        <a:rPr lang="tr-TR" sz="1400">
                          <a:effectLst/>
                        </a:rPr>
                        <a:t>1</a:t>
                      </a:r>
                      <a:endParaRPr lang="tr-TR" sz="1400">
                        <a:effectLst/>
                        <a:latin typeface="Calibri" panose="020F0502020204030204" pitchFamily="34" charset="0"/>
                        <a:ea typeface="Calibri" panose="020F0502020204030204" pitchFamily="34" charset="0"/>
                      </a:endParaRPr>
                    </a:p>
                  </a:txBody>
                  <a:tcPr marL="44241" marR="44241" marT="0" marB="0" anchor="ctr"/>
                </a:tc>
                <a:tc rowSpan="2">
                  <a:txBody>
                    <a:bodyPr/>
                    <a:lstStyle/>
                    <a:p>
                      <a:pPr>
                        <a:lnSpc>
                          <a:spcPct val="115000"/>
                        </a:lnSpc>
                        <a:spcAft>
                          <a:spcPts val="1000"/>
                        </a:spcAft>
                      </a:pPr>
                      <a:r>
                        <a:rPr lang="tr-TR" sz="1400">
                          <a:effectLst/>
                        </a:rPr>
                        <a:t>Çalışma İlişkileri ve İnsan Kaynakları Yönetimi</a:t>
                      </a:r>
                      <a:endParaRPr lang="tr-TR" sz="1400">
                        <a:effectLst/>
                        <a:latin typeface="Calibri" panose="020F0502020204030204" pitchFamily="34" charset="0"/>
                        <a:ea typeface="Calibri" panose="020F0502020204030204" pitchFamily="34" charset="0"/>
                      </a:endParaRPr>
                    </a:p>
                  </a:txBody>
                  <a:tcPr marL="44241" marR="44241" marT="0" marB="0" anchor="ctr"/>
                </a:tc>
                <a:tc rowSpan="2">
                  <a:txBody>
                    <a:bodyPr/>
                    <a:lstStyle/>
                    <a:p>
                      <a:pPr>
                        <a:lnSpc>
                          <a:spcPct val="115000"/>
                        </a:lnSpc>
                        <a:spcAft>
                          <a:spcPts val="1000"/>
                        </a:spcAft>
                      </a:pPr>
                      <a:r>
                        <a:rPr lang="tr-TR" sz="1400" dirty="0">
                          <a:effectLst/>
                        </a:rPr>
                        <a:t>Çalışma Ekonomisi ve Endüstri İlişkileri</a:t>
                      </a:r>
                      <a:endParaRPr lang="tr-TR" sz="1400"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8</a:t>
                      </a:r>
                      <a:endParaRPr lang="tr-TR" sz="1400"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8</a:t>
                      </a:r>
                      <a:endParaRPr lang="tr-TR" sz="1400"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112</a:t>
                      </a:r>
                      <a:endParaRPr lang="tr-TR" sz="1400"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48</a:t>
                      </a:r>
                      <a:endParaRPr lang="tr-TR" sz="1400" dirty="0">
                        <a:effectLst/>
                        <a:latin typeface="Calibri" panose="020F0502020204030204" pitchFamily="34" charset="0"/>
                        <a:ea typeface="Calibri" panose="020F0502020204030204" pitchFamily="34" charset="0"/>
                      </a:endParaRPr>
                    </a:p>
                  </a:txBody>
                  <a:tcPr marL="44241" marR="44241" marT="0" marB="0" anchor="ctr"/>
                </a:tc>
                <a:extLst>
                  <a:ext uri="{0D108BD9-81ED-4DB2-BD59-A6C34878D82A}">
                    <a16:rowId xmlns:a16="http://schemas.microsoft.com/office/drawing/2014/main" val="752823716"/>
                  </a:ext>
                </a:extLst>
              </a:tr>
              <a:tr h="54498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8</a:t>
                      </a:r>
                      <a:endParaRPr lang="tr-TR" sz="1400"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8</a:t>
                      </a:r>
                      <a:endParaRPr lang="tr-TR" sz="1400"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112</a:t>
                      </a:r>
                      <a:endParaRPr lang="tr-TR" sz="1400"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49</a:t>
                      </a:r>
                      <a:endParaRPr lang="tr-TR" sz="1400" dirty="0">
                        <a:effectLst/>
                        <a:latin typeface="Calibri" panose="020F0502020204030204" pitchFamily="34" charset="0"/>
                        <a:ea typeface="Calibri" panose="020F0502020204030204" pitchFamily="34" charset="0"/>
                      </a:endParaRPr>
                    </a:p>
                  </a:txBody>
                  <a:tcPr marL="44241" marR="44241" marT="0" marB="0" anchor="ctr"/>
                </a:tc>
                <a:extLst>
                  <a:ext uri="{0D108BD9-81ED-4DB2-BD59-A6C34878D82A}">
                    <a16:rowId xmlns:a16="http://schemas.microsoft.com/office/drawing/2014/main" val="1304514818"/>
                  </a:ext>
                </a:extLst>
              </a:tr>
              <a:tr h="274794">
                <a:tc rowSpan="2">
                  <a:txBody>
                    <a:bodyPr/>
                    <a:lstStyle/>
                    <a:p>
                      <a:pPr algn="ctr">
                        <a:lnSpc>
                          <a:spcPct val="115000"/>
                        </a:lnSpc>
                        <a:spcAft>
                          <a:spcPts val="1000"/>
                        </a:spcAft>
                      </a:pPr>
                      <a:r>
                        <a:rPr lang="tr-TR" sz="1400">
                          <a:effectLst/>
                        </a:rPr>
                        <a:t>2</a:t>
                      </a:r>
                      <a:endParaRPr lang="tr-TR" sz="1400">
                        <a:effectLst/>
                        <a:latin typeface="Calibri" panose="020F0502020204030204" pitchFamily="34" charset="0"/>
                        <a:ea typeface="Calibri" panose="020F0502020204030204" pitchFamily="34" charset="0"/>
                      </a:endParaRPr>
                    </a:p>
                  </a:txBody>
                  <a:tcPr marL="44241" marR="44241" marT="0" marB="0" anchor="ctr"/>
                </a:tc>
                <a:tc rowSpan="2">
                  <a:txBody>
                    <a:bodyPr/>
                    <a:lstStyle/>
                    <a:p>
                      <a:pPr>
                        <a:lnSpc>
                          <a:spcPct val="115000"/>
                        </a:lnSpc>
                        <a:spcAft>
                          <a:spcPts val="1000"/>
                        </a:spcAft>
                      </a:pPr>
                      <a:r>
                        <a:rPr lang="tr-TR" sz="1400">
                          <a:effectLst/>
                        </a:rPr>
                        <a:t>Girişimcilik ve Yenilik Yönetimi</a:t>
                      </a:r>
                      <a:endParaRPr lang="tr-TR" sz="1400">
                        <a:effectLst/>
                        <a:latin typeface="Calibri" panose="020F0502020204030204" pitchFamily="34" charset="0"/>
                        <a:ea typeface="Calibri" panose="020F0502020204030204" pitchFamily="34" charset="0"/>
                      </a:endParaRPr>
                    </a:p>
                  </a:txBody>
                  <a:tcPr marL="44241" marR="44241" marT="0" marB="0" anchor="ctr"/>
                </a:tc>
                <a:tc rowSpan="4">
                  <a:txBody>
                    <a:bodyPr/>
                    <a:lstStyle/>
                    <a:p>
                      <a:pPr>
                        <a:lnSpc>
                          <a:spcPct val="115000"/>
                        </a:lnSpc>
                        <a:spcAft>
                          <a:spcPts val="1000"/>
                        </a:spcAft>
                      </a:pPr>
                      <a:r>
                        <a:rPr lang="tr-TR" sz="1400" dirty="0">
                          <a:effectLst/>
                        </a:rPr>
                        <a:t>Yönetim Bilimleri</a:t>
                      </a:r>
                      <a:endParaRPr lang="tr-TR" sz="1400"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50</a:t>
                      </a:r>
                      <a:endParaRPr lang="tr-TR" sz="1400">
                        <a:effectLst/>
                        <a:latin typeface="Calibri" panose="020F0502020204030204" pitchFamily="34" charset="0"/>
                        <a:ea typeface="Calibri" panose="020F0502020204030204" pitchFamily="34" charset="0"/>
                      </a:endParaRPr>
                    </a:p>
                  </a:txBody>
                  <a:tcPr marL="44241" marR="44241" marT="0" marB="0" anchor="ctr"/>
                </a:tc>
                <a:extLst>
                  <a:ext uri="{0D108BD9-81ED-4DB2-BD59-A6C34878D82A}">
                    <a16:rowId xmlns:a16="http://schemas.microsoft.com/office/drawing/2014/main" val="1711651619"/>
                  </a:ext>
                </a:extLst>
              </a:tr>
              <a:tr h="274794">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26</a:t>
                      </a:r>
                      <a:endParaRPr lang="tr-TR" sz="1400" dirty="0">
                        <a:effectLst/>
                        <a:latin typeface="Calibri" panose="020F0502020204030204" pitchFamily="34" charset="0"/>
                        <a:ea typeface="Calibri" panose="020F0502020204030204" pitchFamily="34" charset="0"/>
                      </a:endParaRPr>
                    </a:p>
                  </a:txBody>
                  <a:tcPr marL="44241" marR="44241" marT="0" marB="0" anchor="ctr"/>
                </a:tc>
                <a:extLst>
                  <a:ext uri="{0D108BD9-81ED-4DB2-BD59-A6C34878D82A}">
                    <a16:rowId xmlns:a16="http://schemas.microsoft.com/office/drawing/2014/main" val="3047378925"/>
                  </a:ext>
                </a:extLst>
              </a:tr>
              <a:tr h="274794">
                <a:tc rowSpan="2">
                  <a:txBody>
                    <a:bodyPr/>
                    <a:lstStyle/>
                    <a:p>
                      <a:pPr algn="ctr">
                        <a:lnSpc>
                          <a:spcPct val="115000"/>
                        </a:lnSpc>
                        <a:spcAft>
                          <a:spcPts val="1000"/>
                        </a:spcAft>
                      </a:pPr>
                      <a:r>
                        <a:rPr lang="tr-TR" sz="1400">
                          <a:effectLst/>
                        </a:rPr>
                        <a:t>3</a:t>
                      </a:r>
                      <a:endParaRPr lang="tr-TR" sz="1400">
                        <a:effectLst/>
                        <a:latin typeface="Calibri" panose="020F0502020204030204" pitchFamily="34" charset="0"/>
                        <a:ea typeface="Calibri" panose="020F0502020204030204" pitchFamily="34" charset="0"/>
                      </a:endParaRPr>
                    </a:p>
                  </a:txBody>
                  <a:tcPr marL="44241" marR="44241" marT="0" marB="0" anchor="ctr"/>
                </a:tc>
                <a:tc rowSpan="2">
                  <a:txBody>
                    <a:bodyPr/>
                    <a:lstStyle/>
                    <a:p>
                      <a:pPr>
                        <a:lnSpc>
                          <a:spcPct val="115000"/>
                        </a:lnSpc>
                        <a:spcAft>
                          <a:spcPts val="1000"/>
                        </a:spcAft>
                      </a:pPr>
                      <a:r>
                        <a:rPr lang="tr-TR" sz="1400">
                          <a:effectLst/>
                        </a:rPr>
                        <a:t>İşletme Yöneticiliği</a:t>
                      </a:r>
                      <a:endParaRPr lang="tr-TR" sz="1400">
                        <a:effectLst/>
                        <a:latin typeface="Calibri" panose="020F0502020204030204" pitchFamily="34" charset="0"/>
                        <a:ea typeface="Calibri" panose="020F0502020204030204" pitchFamily="34" charset="0"/>
                      </a:endParaRPr>
                    </a:p>
                  </a:txBody>
                  <a:tcPr marL="44241" marR="44241" marT="0" marB="0" anchor="ctr"/>
                </a:tc>
                <a:tc vMerge="1">
                  <a:txBody>
                    <a:bodyPr/>
                    <a:lstStyle/>
                    <a:p>
                      <a:endParaRPr lang="tr-TR"/>
                    </a:p>
                  </a:txBody>
                  <a:tcP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49</a:t>
                      </a:r>
                      <a:endParaRPr lang="tr-TR" sz="1400" dirty="0">
                        <a:effectLst/>
                        <a:latin typeface="Calibri" panose="020F0502020204030204" pitchFamily="34" charset="0"/>
                        <a:ea typeface="Calibri" panose="020F0502020204030204" pitchFamily="34" charset="0"/>
                      </a:endParaRPr>
                    </a:p>
                  </a:txBody>
                  <a:tcPr marL="44241" marR="44241" marT="0" marB="0" anchor="ctr"/>
                </a:tc>
                <a:extLst>
                  <a:ext uri="{0D108BD9-81ED-4DB2-BD59-A6C34878D82A}">
                    <a16:rowId xmlns:a16="http://schemas.microsoft.com/office/drawing/2014/main" val="3404315763"/>
                  </a:ext>
                </a:extLst>
              </a:tr>
              <a:tr h="274794">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35</a:t>
                      </a:r>
                      <a:endParaRPr lang="tr-TR" sz="1400">
                        <a:effectLst/>
                        <a:latin typeface="Calibri" panose="020F0502020204030204" pitchFamily="34" charset="0"/>
                        <a:ea typeface="Calibri" panose="020F0502020204030204" pitchFamily="34" charset="0"/>
                      </a:endParaRPr>
                    </a:p>
                  </a:txBody>
                  <a:tcPr marL="44241" marR="44241" marT="0" marB="0" anchor="ctr"/>
                </a:tc>
                <a:extLst>
                  <a:ext uri="{0D108BD9-81ED-4DB2-BD59-A6C34878D82A}">
                    <a16:rowId xmlns:a16="http://schemas.microsoft.com/office/drawing/2014/main" val="2049405379"/>
                  </a:ext>
                </a:extLst>
              </a:tr>
              <a:tr h="274794">
                <a:tc rowSpan="2">
                  <a:txBody>
                    <a:bodyPr/>
                    <a:lstStyle/>
                    <a:p>
                      <a:pPr algn="ctr">
                        <a:lnSpc>
                          <a:spcPct val="115000"/>
                        </a:lnSpc>
                        <a:spcAft>
                          <a:spcPts val="1000"/>
                        </a:spcAft>
                      </a:pPr>
                      <a:r>
                        <a:rPr lang="tr-TR" sz="1400">
                          <a:effectLst/>
                        </a:rPr>
                        <a:t>4</a:t>
                      </a:r>
                      <a:endParaRPr lang="tr-TR" sz="1400">
                        <a:effectLst/>
                        <a:latin typeface="Calibri" panose="020F0502020204030204" pitchFamily="34" charset="0"/>
                        <a:ea typeface="Calibri" panose="020F0502020204030204" pitchFamily="34" charset="0"/>
                      </a:endParaRPr>
                    </a:p>
                  </a:txBody>
                  <a:tcPr marL="44241" marR="44241" marT="0" marB="0" anchor="ctr"/>
                </a:tc>
                <a:tc rowSpan="2">
                  <a:txBody>
                    <a:bodyPr/>
                    <a:lstStyle/>
                    <a:p>
                      <a:pPr>
                        <a:lnSpc>
                          <a:spcPct val="115000"/>
                        </a:lnSpc>
                        <a:spcAft>
                          <a:spcPts val="1000"/>
                        </a:spcAft>
                      </a:pPr>
                      <a:r>
                        <a:rPr lang="tr-TR" sz="1400">
                          <a:effectLst/>
                        </a:rPr>
                        <a:t>Eğitim Yönetimi, Teftişi, Planlaması ve Ekonomisi</a:t>
                      </a:r>
                      <a:endParaRPr lang="tr-TR" sz="1400">
                        <a:effectLst/>
                        <a:latin typeface="Calibri" panose="020F0502020204030204" pitchFamily="34" charset="0"/>
                        <a:ea typeface="Calibri" panose="020F0502020204030204" pitchFamily="34" charset="0"/>
                      </a:endParaRPr>
                    </a:p>
                  </a:txBody>
                  <a:tcPr marL="44241" marR="44241" marT="0" marB="0" anchor="ctr"/>
                </a:tc>
                <a:tc rowSpan="4">
                  <a:txBody>
                    <a:bodyPr/>
                    <a:lstStyle/>
                    <a:p>
                      <a:pPr>
                        <a:lnSpc>
                          <a:spcPct val="115000"/>
                        </a:lnSpc>
                        <a:spcAft>
                          <a:spcPts val="1000"/>
                        </a:spcAft>
                      </a:pPr>
                      <a:r>
                        <a:rPr lang="tr-TR" sz="1400">
                          <a:effectLst/>
                        </a:rPr>
                        <a:t>Eğitim Bilimleri</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49</a:t>
                      </a:r>
                      <a:endParaRPr lang="tr-TR" sz="1400" dirty="0">
                        <a:effectLst/>
                        <a:latin typeface="Calibri" panose="020F0502020204030204" pitchFamily="34" charset="0"/>
                        <a:ea typeface="Calibri" panose="020F0502020204030204" pitchFamily="34" charset="0"/>
                      </a:endParaRPr>
                    </a:p>
                  </a:txBody>
                  <a:tcPr marL="44241" marR="44241" marT="0" marB="0" anchor="ctr"/>
                </a:tc>
                <a:extLst>
                  <a:ext uri="{0D108BD9-81ED-4DB2-BD59-A6C34878D82A}">
                    <a16:rowId xmlns:a16="http://schemas.microsoft.com/office/drawing/2014/main" val="1910384510"/>
                  </a:ext>
                </a:extLst>
              </a:tr>
              <a:tr h="54498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12</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12</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168</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52</a:t>
                      </a:r>
                      <a:endParaRPr lang="tr-TR" sz="1400" dirty="0">
                        <a:effectLst/>
                        <a:latin typeface="Calibri" panose="020F0502020204030204" pitchFamily="34" charset="0"/>
                        <a:ea typeface="Calibri" panose="020F0502020204030204" pitchFamily="34" charset="0"/>
                      </a:endParaRPr>
                    </a:p>
                  </a:txBody>
                  <a:tcPr marL="44241" marR="44241" marT="0" marB="0" anchor="ctr"/>
                </a:tc>
                <a:extLst>
                  <a:ext uri="{0D108BD9-81ED-4DB2-BD59-A6C34878D82A}">
                    <a16:rowId xmlns:a16="http://schemas.microsoft.com/office/drawing/2014/main" val="2887199984"/>
                  </a:ext>
                </a:extLst>
              </a:tr>
              <a:tr h="274794">
                <a:tc rowSpan="2">
                  <a:txBody>
                    <a:bodyPr/>
                    <a:lstStyle/>
                    <a:p>
                      <a:pPr algn="ctr">
                        <a:lnSpc>
                          <a:spcPct val="115000"/>
                        </a:lnSpc>
                        <a:spcAft>
                          <a:spcPts val="1000"/>
                        </a:spcAft>
                      </a:pPr>
                      <a:r>
                        <a:rPr lang="tr-TR" sz="1400">
                          <a:effectLst/>
                        </a:rPr>
                        <a:t>5</a:t>
                      </a:r>
                      <a:endParaRPr lang="tr-TR" sz="1400">
                        <a:effectLst/>
                        <a:latin typeface="Calibri" panose="020F0502020204030204" pitchFamily="34" charset="0"/>
                        <a:ea typeface="Calibri" panose="020F0502020204030204" pitchFamily="34" charset="0"/>
                      </a:endParaRPr>
                    </a:p>
                  </a:txBody>
                  <a:tcPr marL="44241" marR="44241" marT="0" marB="0" anchor="ctr"/>
                </a:tc>
                <a:tc rowSpan="2">
                  <a:txBody>
                    <a:bodyPr/>
                    <a:lstStyle/>
                    <a:p>
                      <a:pPr>
                        <a:lnSpc>
                          <a:spcPct val="115000"/>
                        </a:lnSpc>
                        <a:spcAft>
                          <a:spcPts val="1000"/>
                        </a:spcAft>
                      </a:pPr>
                      <a:r>
                        <a:rPr lang="tr-TR" sz="1400">
                          <a:effectLst/>
                        </a:rPr>
                        <a:t>Eğitimin Felsefi, Sosyal ve Tarihi Temelleri</a:t>
                      </a:r>
                      <a:endParaRPr lang="tr-TR" sz="1400">
                        <a:effectLst/>
                        <a:latin typeface="Calibri" panose="020F0502020204030204" pitchFamily="34" charset="0"/>
                        <a:ea typeface="Calibri" panose="020F0502020204030204" pitchFamily="34" charset="0"/>
                      </a:endParaRPr>
                    </a:p>
                  </a:txBody>
                  <a:tcPr marL="44241" marR="44241" marT="0" marB="0" anchor="ctr"/>
                </a:tc>
                <a:tc vMerge="1">
                  <a:txBody>
                    <a:bodyPr/>
                    <a:lstStyle/>
                    <a:p>
                      <a:endParaRPr lang="tr-TR"/>
                    </a:p>
                  </a:txBody>
                  <a:tcP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98</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49</a:t>
                      </a:r>
                      <a:endParaRPr lang="tr-TR" sz="1400" dirty="0">
                        <a:effectLst/>
                        <a:latin typeface="Calibri" panose="020F0502020204030204" pitchFamily="34" charset="0"/>
                        <a:ea typeface="Calibri" panose="020F0502020204030204" pitchFamily="34" charset="0"/>
                      </a:endParaRPr>
                    </a:p>
                  </a:txBody>
                  <a:tcPr marL="44241" marR="44241" marT="0" marB="0" anchor="ctr"/>
                </a:tc>
                <a:extLst>
                  <a:ext uri="{0D108BD9-81ED-4DB2-BD59-A6C34878D82A}">
                    <a16:rowId xmlns:a16="http://schemas.microsoft.com/office/drawing/2014/main" val="1458684800"/>
                  </a:ext>
                </a:extLst>
              </a:tr>
              <a:tr h="54498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14</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14</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196</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50</a:t>
                      </a:r>
                      <a:endParaRPr lang="tr-TR" sz="1400" dirty="0">
                        <a:effectLst/>
                        <a:latin typeface="Calibri" panose="020F0502020204030204" pitchFamily="34" charset="0"/>
                        <a:ea typeface="Calibri" panose="020F0502020204030204" pitchFamily="34" charset="0"/>
                      </a:endParaRPr>
                    </a:p>
                  </a:txBody>
                  <a:tcPr marL="44241" marR="44241" marT="0" marB="0" anchor="ctr"/>
                </a:tc>
                <a:extLst>
                  <a:ext uri="{0D108BD9-81ED-4DB2-BD59-A6C34878D82A}">
                    <a16:rowId xmlns:a16="http://schemas.microsoft.com/office/drawing/2014/main" val="2654268332"/>
                  </a:ext>
                </a:extLst>
              </a:tr>
              <a:tr h="274794">
                <a:tc rowSpan="2">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4241" marR="44241" marT="0" marB="0" anchor="ctr"/>
                </a:tc>
                <a:tc rowSpan="2">
                  <a:txBody>
                    <a:bodyPr/>
                    <a:lstStyle/>
                    <a:p>
                      <a:pPr>
                        <a:lnSpc>
                          <a:spcPct val="115000"/>
                        </a:lnSpc>
                        <a:spcAft>
                          <a:spcPts val="1000"/>
                        </a:spcAft>
                      </a:pPr>
                      <a:r>
                        <a:rPr lang="tr-TR" sz="1400">
                          <a:effectLst/>
                        </a:rPr>
                        <a:t>Sınıf Eğitimi</a:t>
                      </a:r>
                      <a:endParaRPr lang="tr-TR" sz="1400">
                        <a:effectLst/>
                        <a:latin typeface="Calibri" panose="020F0502020204030204" pitchFamily="34" charset="0"/>
                        <a:ea typeface="Calibri" panose="020F0502020204030204" pitchFamily="34" charset="0"/>
                      </a:endParaRPr>
                    </a:p>
                  </a:txBody>
                  <a:tcPr marL="44241" marR="44241" marT="0" marB="0" anchor="ctr"/>
                </a:tc>
                <a:tc rowSpan="2">
                  <a:txBody>
                    <a:bodyPr/>
                    <a:lstStyle/>
                    <a:p>
                      <a:pPr>
                        <a:lnSpc>
                          <a:spcPct val="115000"/>
                        </a:lnSpc>
                        <a:spcAft>
                          <a:spcPts val="1000"/>
                        </a:spcAft>
                      </a:pPr>
                      <a:r>
                        <a:rPr lang="tr-TR" sz="1400">
                          <a:effectLst/>
                        </a:rPr>
                        <a:t>Temel Eğitim</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10</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10</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140</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40</a:t>
                      </a:r>
                      <a:endParaRPr lang="tr-TR" sz="1400" dirty="0">
                        <a:effectLst/>
                        <a:latin typeface="Calibri" panose="020F0502020204030204" pitchFamily="34" charset="0"/>
                        <a:ea typeface="Calibri" panose="020F0502020204030204" pitchFamily="34" charset="0"/>
                      </a:endParaRPr>
                    </a:p>
                  </a:txBody>
                  <a:tcPr marL="44241" marR="44241" marT="0" marB="0" anchor="ctr"/>
                </a:tc>
                <a:extLst>
                  <a:ext uri="{0D108BD9-81ED-4DB2-BD59-A6C34878D82A}">
                    <a16:rowId xmlns:a16="http://schemas.microsoft.com/office/drawing/2014/main" val="4245344526"/>
                  </a:ext>
                </a:extLst>
              </a:tr>
              <a:tr h="274794">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8</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8</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a:effectLst/>
                        </a:rPr>
                        <a:t>112</a:t>
                      </a:r>
                      <a:endParaRPr lang="tr-TR" sz="1400">
                        <a:effectLst/>
                        <a:latin typeface="Calibri" panose="020F0502020204030204" pitchFamily="34" charset="0"/>
                        <a:ea typeface="Calibri" panose="020F0502020204030204" pitchFamily="34" charset="0"/>
                      </a:endParaRPr>
                    </a:p>
                  </a:txBody>
                  <a:tcPr marL="44241" marR="44241" marT="0" marB="0" anchor="ctr"/>
                </a:tc>
                <a:tc>
                  <a:txBody>
                    <a:bodyPr/>
                    <a:lstStyle/>
                    <a:p>
                      <a:pPr algn="ctr">
                        <a:lnSpc>
                          <a:spcPct val="115000"/>
                        </a:lnSpc>
                        <a:spcAft>
                          <a:spcPts val="1000"/>
                        </a:spcAft>
                      </a:pPr>
                      <a:r>
                        <a:rPr lang="tr-TR" sz="1400" dirty="0">
                          <a:effectLst/>
                        </a:rPr>
                        <a:t>50</a:t>
                      </a:r>
                      <a:endParaRPr lang="tr-TR" sz="1400" dirty="0">
                        <a:effectLst/>
                        <a:latin typeface="Calibri" panose="020F0502020204030204" pitchFamily="34" charset="0"/>
                        <a:ea typeface="Calibri" panose="020F0502020204030204" pitchFamily="34" charset="0"/>
                      </a:endParaRPr>
                    </a:p>
                  </a:txBody>
                  <a:tcPr marL="44241" marR="44241" marT="0" marB="0" anchor="ctr"/>
                </a:tc>
                <a:extLst>
                  <a:ext uri="{0D108BD9-81ED-4DB2-BD59-A6C34878D82A}">
                    <a16:rowId xmlns:a16="http://schemas.microsoft.com/office/drawing/2014/main" val="4069616701"/>
                  </a:ext>
                </a:extLst>
              </a:tr>
            </a:tbl>
          </a:graphicData>
        </a:graphic>
      </p:graphicFrame>
    </p:spTree>
    <p:extLst>
      <p:ext uri="{BB962C8B-B14F-4D97-AF65-F5344CB8AC3E}">
        <p14:creationId xmlns:p14="http://schemas.microsoft.com/office/powerpoint/2010/main" val="122422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3" name="Başlık 1">
            <a:extLst>
              <a:ext uri="{FF2B5EF4-FFF2-40B4-BE49-F238E27FC236}">
                <a16:creationId xmlns:a16="http://schemas.microsoft.com/office/drawing/2014/main" id="{DAD42BAB-6C36-D845-82D3-C04686F0690B}"/>
              </a:ext>
            </a:extLst>
          </p:cNvPr>
          <p:cNvSpPr txBox="1">
            <a:spLocks/>
          </p:cNvSpPr>
          <p:nvPr/>
        </p:nvSpPr>
        <p:spPr>
          <a:xfrm>
            <a:off x="405352" y="5962257"/>
            <a:ext cx="12192000" cy="3460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tr-TR" sz="1400" b="1" i="1" dirty="0"/>
              <a:t>Tablo 2. 2023-2024 Güz Dönemi Uzaktan Öğretim Yüksek Lisans Programlarına Ait İstatistikler</a:t>
            </a:r>
          </a:p>
        </p:txBody>
      </p:sp>
      <p:graphicFrame>
        <p:nvGraphicFramePr>
          <p:cNvPr id="4" name="Tablo 3">
            <a:extLst>
              <a:ext uri="{FF2B5EF4-FFF2-40B4-BE49-F238E27FC236}">
                <a16:creationId xmlns:a16="http://schemas.microsoft.com/office/drawing/2014/main" id="{91DB61DE-9C1C-1354-F480-15B3BF6FBBE9}"/>
              </a:ext>
            </a:extLst>
          </p:cNvPr>
          <p:cNvGraphicFramePr>
            <a:graphicFrameLocks noGrp="1"/>
          </p:cNvGraphicFramePr>
          <p:nvPr>
            <p:extLst>
              <p:ext uri="{D42A27DB-BD31-4B8C-83A1-F6EECF244321}">
                <p14:modId xmlns:p14="http://schemas.microsoft.com/office/powerpoint/2010/main" val="856035650"/>
              </p:ext>
            </p:extLst>
          </p:nvPr>
        </p:nvGraphicFramePr>
        <p:xfrm>
          <a:off x="1426819" y="842547"/>
          <a:ext cx="10450265" cy="4507742"/>
        </p:xfrm>
        <a:graphic>
          <a:graphicData uri="http://schemas.openxmlformats.org/drawingml/2006/table">
            <a:tbl>
              <a:tblPr bandRow="1">
                <a:tableStyleId>{5940675A-B579-460E-94D1-54222C63F5DA}</a:tableStyleId>
              </a:tblPr>
              <a:tblGrid>
                <a:gridCol w="1041560">
                  <a:extLst>
                    <a:ext uri="{9D8B030D-6E8A-4147-A177-3AD203B41FA5}">
                      <a16:colId xmlns:a16="http://schemas.microsoft.com/office/drawing/2014/main" val="909032291"/>
                    </a:ext>
                  </a:extLst>
                </a:gridCol>
                <a:gridCol w="1902531">
                  <a:extLst>
                    <a:ext uri="{9D8B030D-6E8A-4147-A177-3AD203B41FA5}">
                      <a16:colId xmlns:a16="http://schemas.microsoft.com/office/drawing/2014/main" val="3073650613"/>
                    </a:ext>
                  </a:extLst>
                </a:gridCol>
                <a:gridCol w="1935080">
                  <a:extLst>
                    <a:ext uri="{9D8B030D-6E8A-4147-A177-3AD203B41FA5}">
                      <a16:colId xmlns:a16="http://schemas.microsoft.com/office/drawing/2014/main" val="3262566864"/>
                    </a:ext>
                  </a:extLst>
                </a:gridCol>
                <a:gridCol w="1041560">
                  <a:extLst>
                    <a:ext uri="{9D8B030D-6E8A-4147-A177-3AD203B41FA5}">
                      <a16:colId xmlns:a16="http://schemas.microsoft.com/office/drawing/2014/main" val="2949532358"/>
                    </a:ext>
                  </a:extLst>
                </a:gridCol>
                <a:gridCol w="1339750">
                  <a:extLst>
                    <a:ext uri="{9D8B030D-6E8A-4147-A177-3AD203B41FA5}">
                      <a16:colId xmlns:a16="http://schemas.microsoft.com/office/drawing/2014/main" val="1380192185"/>
                    </a:ext>
                  </a:extLst>
                </a:gridCol>
                <a:gridCol w="1339750">
                  <a:extLst>
                    <a:ext uri="{9D8B030D-6E8A-4147-A177-3AD203B41FA5}">
                      <a16:colId xmlns:a16="http://schemas.microsoft.com/office/drawing/2014/main" val="4227084995"/>
                    </a:ext>
                  </a:extLst>
                </a:gridCol>
                <a:gridCol w="957566">
                  <a:extLst>
                    <a:ext uri="{9D8B030D-6E8A-4147-A177-3AD203B41FA5}">
                      <a16:colId xmlns:a16="http://schemas.microsoft.com/office/drawing/2014/main" val="4151143466"/>
                    </a:ext>
                  </a:extLst>
                </a:gridCol>
                <a:gridCol w="892468">
                  <a:extLst>
                    <a:ext uri="{9D8B030D-6E8A-4147-A177-3AD203B41FA5}">
                      <a16:colId xmlns:a16="http://schemas.microsoft.com/office/drawing/2014/main" val="2530324662"/>
                    </a:ext>
                  </a:extLst>
                </a:gridCol>
              </a:tblGrid>
              <a:tr h="191615">
                <a:tc rowSpan="2">
                  <a:txBody>
                    <a:bodyPr/>
                    <a:lstStyle/>
                    <a:p>
                      <a:pPr algn="ctr">
                        <a:lnSpc>
                          <a:spcPct val="115000"/>
                        </a:lnSpc>
                        <a:spcAft>
                          <a:spcPts val="1000"/>
                        </a:spcAft>
                      </a:pPr>
                      <a:r>
                        <a:rPr lang="tr-TR" sz="1400" b="1" dirty="0">
                          <a:effectLst/>
                        </a:rPr>
                        <a:t>Sıra No</a:t>
                      </a:r>
                      <a:endParaRPr lang="tr-TR" sz="1400" b="1" dirty="0">
                        <a:effectLst/>
                        <a:latin typeface="Calibri" panose="020F0502020204030204" pitchFamily="34" charset="0"/>
                        <a:ea typeface="Calibri" panose="020F0502020204030204" pitchFamily="34" charset="0"/>
                      </a:endParaRPr>
                    </a:p>
                  </a:txBody>
                  <a:tcPr marL="43294" marR="43294" marT="0" marB="0" anchor="ctr"/>
                </a:tc>
                <a:tc rowSpan="2">
                  <a:txBody>
                    <a:bodyPr/>
                    <a:lstStyle/>
                    <a:p>
                      <a:pPr algn="ctr">
                        <a:lnSpc>
                          <a:spcPct val="115000"/>
                        </a:lnSpc>
                        <a:spcAft>
                          <a:spcPts val="1000"/>
                        </a:spcAft>
                      </a:pPr>
                      <a:r>
                        <a:rPr lang="tr-TR" sz="1400" b="1" dirty="0">
                          <a:effectLst/>
                        </a:rPr>
                        <a:t> Program</a:t>
                      </a:r>
                      <a:endParaRPr lang="tr-TR" sz="1400" b="1" dirty="0">
                        <a:effectLst/>
                        <a:latin typeface="Calibri" panose="020F0502020204030204" pitchFamily="34" charset="0"/>
                        <a:ea typeface="Calibri" panose="020F0502020204030204" pitchFamily="34" charset="0"/>
                      </a:endParaRPr>
                    </a:p>
                  </a:txBody>
                  <a:tcPr marL="43294" marR="43294" marT="0" marB="0" anchor="ctr"/>
                </a:tc>
                <a:tc rowSpan="2">
                  <a:txBody>
                    <a:bodyPr/>
                    <a:lstStyle/>
                    <a:p>
                      <a:pPr algn="ctr">
                        <a:lnSpc>
                          <a:spcPct val="115000"/>
                        </a:lnSpc>
                        <a:spcAft>
                          <a:spcPts val="1000"/>
                        </a:spcAft>
                      </a:pPr>
                      <a:r>
                        <a:rPr lang="tr-TR" sz="1400" b="1" dirty="0">
                          <a:effectLst/>
                        </a:rPr>
                        <a:t>Anabilim Dalı</a:t>
                      </a:r>
                      <a:endParaRPr lang="tr-TR" sz="1400" b="1" dirty="0">
                        <a:effectLst/>
                        <a:latin typeface="Calibri" panose="020F0502020204030204" pitchFamily="34" charset="0"/>
                        <a:ea typeface="Calibri" panose="020F0502020204030204" pitchFamily="34" charset="0"/>
                      </a:endParaRPr>
                    </a:p>
                  </a:txBody>
                  <a:tcPr marL="43294" marR="43294" marT="0" marB="0" anchor="ctr"/>
                </a:tc>
                <a:tc rowSpan="2">
                  <a:txBody>
                    <a:bodyPr/>
                    <a:lstStyle/>
                    <a:p>
                      <a:pPr algn="ctr">
                        <a:lnSpc>
                          <a:spcPct val="115000"/>
                        </a:lnSpc>
                        <a:spcAft>
                          <a:spcPts val="1000"/>
                        </a:spcAft>
                      </a:pPr>
                      <a:r>
                        <a:rPr lang="tr-TR" sz="1400" b="1" dirty="0">
                          <a:effectLst/>
                        </a:rPr>
                        <a:t> Dönem</a:t>
                      </a:r>
                      <a:endParaRPr lang="tr-TR" sz="1400" b="1" dirty="0">
                        <a:effectLst/>
                        <a:latin typeface="Calibri" panose="020F0502020204030204" pitchFamily="34" charset="0"/>
                        <a:ea typeface="Calibri" panose="020F0502020204030204" pitchFamily="34" charset="0"/>
                      </a:endParaRPr>
                    </a:p>
                  </a:txBody>
                  <a:tcPr marL="43294" marR="43294" marT="0" marB="0" anchor="ctr"/>
                </a:tc>
                <a:tc gridSpan="4">
                  <a:txBody>
                    <a:bodyPr/>
                    <a:lstStyle/>
                    <a:p>
                      <a:pPr algn="ctr">
                        <a:lnSpc>
                          <a:spcPct val="115000"/>
                        </a:lnSpc>
                        <a:spcAft>
                          <a:spcPts val="1000"/>
                        </a:spcAft>
                      </a:pPr>
                      <a:r>
                        <a:rPr lang="tr-TR" sz="1400" b="1">
                          <a:effectLst/>
                        </a:rPr>
                        <a:t>2023-2024 Güz Dönemi</a:t>
                      </a:r>
                      <a:endParaRPr lang="tr-TR" sz="1400" b="1">
                        <a:effectLst/>
                        <a:latin typeface="Calibri" panose="020F0502020204030204" pitchFamily="34" charset="0"/>
                        <a:ea typeface="Calibri" panose="020F0502020204030204" pitchFamily="34" charset="0"/>
                      </a:endParaRPr>
                    </a:p>
                  </a:txBody>
                  <a:tcPr marL="43294" marR="43294"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53403928"/>
                  </a:ext>
                </a:extLst>
              </a:tr>
              <a:tr h="844788">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b="1" dirty="0">
                          <a:effectLst/>
                        </a:rPr>
                        <a:t>Ders Sayısı</a:t>
                      </a:r>
                      <a:endParaRPr lang="tr-TR" sz="1400" b="1" dirty="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b="1" dirty="0">
                          <a:effectLst/>
                        </a:rPr>
                        <a:t>Haftalık Açılan Canlı Sınıf Sayısı (Saat)</a:t>
                      </a:r>
                      <a:endParaRPr lang="tr-TR" sz="1400" b="1" dirty="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b="1" dirty="0">
                          <a:effectLst/>
                        </a:rPr>
                        <a:t>Dönemlik Açılan Canlı Ders Saati</a:t>
                      </a:r>
                      <a:endParaRPr lang="tr-TR" sz="1400" b="1" dirty="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b="1" dirty="0">
                          <a:effectLst/>
                        </a:rPr>
                        <a:t>Öğrenci Sayısı</a:t>
                      </a:r>
                      <a:endParaRPr lang="tr-TR" sz="1400" b="1" dirty="0">
                        <a:effectLst/>
                        <a:latin typeface="Calibri" panose="020F0502020204030204" pitchFamily="34" charset="0"/>
                        <a:ea typeface="Calibri" panose="020F0502020204030204" pitchFamily="34" charset="0"/>
                      </a:endParaRPr>
                    </a:p>
                  </a:txBody>
                  <a:tcPr marL="43294" marR="43294" marT="0" marB="0" anchor="ctr"/>
                </a:tc>
                <a:extLst>
                  <a:ext uri="{0D108BD9-81ED-4DB2-BD59-A6C34878D82A}">
                    <a16:rowId xmlns:a16="http://schemas.microsoft.com/office/drawing/2014/main" val="572995049"/>
                  </a:ext>
                </a:extLst>
              </a:tr>
              <a:tr h="236271">
                <a:tc rowSpan="2">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3294" marR="43294" marT="0" marB="0" anchor="ctr"/>
                </a:tc>
                <a:tc rowSpan="2">
                  <a:txBody>
                    <a:bodyPr/>
                    <a:lstStyle/>
                    <a:p>
                      <a:pPr>
                        <a:lnSpc>
                          <a:spcPct val="115000"/>
                        </a:lnSpc>
                        <a:spcAft>
                          <a:spcPts val="1000"/>
                        </a:spcAft>
                      </a:pPr>
                      <a:r>
                        <a:rPr lang="tr-TR" sz="1400">
                          <a:effectLst/>
                        </a:rPr>
                        <a:t>Finans ve Bankacılık</a:t>
                      </a:r>
                      <a:endParaRPr lang="tr-TR" sz="1400">
                        <a:effectLst/>
                        <a:latin typeface="Calibri" panose="020F0502020204030204" pitchFamily="34" charset="0"/>
                        <a:ea typeface="Calibri" panose="020F0502020204030204" pitchFamily="34" charset="0"/>
                      </a:endParaRPr>
                    </a:p>
                  </a:txBody>
                  <a:tcPr marL="43294" marR="43294" marT="0" marB="0" anchor="ctr"/>
                </a:tc>
                <a:tc rowSpan="2">
                  <a:txBody>
                    <a:bodyPr/>
                    <a:lstStyle/>
                    <a:p>
                      <a:pPr>
                        <a:lnSpc>
                          <a:spcPct val="115000"/>
                        </a:lnSpc>
                        <a:spcAft>
                          <a:spcPts val="1000"/>
                        </a:spcAft>
                      </a:pPr>
                      <a:r>
                        <a:rPr lang="tr-TR" sz="1400" dirty="0">
                          <a:effectLst/>
                        </a:rPr>
                        <a:t>Bankacılık ve Finans</a:t>
                      </a:r>
                      <a:endParaRPr lang="tr-TR" sz="1400" dirty="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40</a:t>
                      </a:r>
                      <a:endParaRPr lang="tr-TR" sz="1400">
                        <a:effectLst/>
                        <a:latin typeface="Calibri" panose="020F0502020204030204" pitchFamily="34" charset="0"/>
                        <a:ea typeface="Calibri" panose="020F0502020204030204" pitchFamily="34" charset="0"/>
                      </a:endParaRPr>
                    </a:p>
                  </a:txBody>
                  <a:tcPr marL="43294" marR="43294" marT="0" marB="0" anchor="ctr"/>
                </a:tc>
                <a:extLst>
                  <a:ext uri="{0D108BD9-81ED-4DB2-BD59-A6C34878D82A}">
                    <a16:rowId xmlns:a16="http://schemas.microsoft.com/office/drawing/2014/main" val="4260849153"/>
                  </a:ext>
                </a:extLst>
              </a:tr>
              <a:tr h="23627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26</a:t>
                      </a:r>
                      <a:endParaRPr lang="tr-TR" sz="1400">
                        <a:effectLst/>
                        <a:latin typeface="Calibri" panose="020F0502020204030204" pitchFamily="34" charset="0"/>
                        <a:ea typeface="Calibri" panose="020F0502020204030204" pitchFamily="34" charset="0"/>
                      </a:endParaRPr>
                    </a:p>
                  </a:txBody>
                  <a:tcPr marL="43294" marR="43294" marT="0" marB="0" anchor="ctr"/>
                </a:tc>
                <a:extLst>
                  <a:ext uri="{0D108BD9-81ED-4DB2-BD59-A6C34878D82A}">
                    <a16:rowId xmlns:a16="http://schemas.microsoft.com/office/drawing/2014/main" val="863954440"/>
                  </a:ext>
                </a:extLst>
              </a:tr>
              <a:tr h="236271">
                <a:tc rowSpan="2">
                  <a:txBody>
                    <a:bodyPr/>
                    <a:lstStyle/>
                    <a:p>
                      <a:pPr algn="ctr">
                        <a:lnSpc>
                          <a:spcPct val="115000"/>
                        </a:lnSpc>
                        <a:spcAft>
                          <a:spcPts val="1000"/>
                        </a:spcAft>
                      </a:pPr>
                      <a:r>
                        <a:rPr lang="tr-TR" sz="1400">
                          <a:effectLst/>
                        </a:rPr>
                        <a:t>8</a:t>
                      </a:r>
                      <a:endParaRPr lang="tr-TR" sz="1400">
                        <a:effectLst/>
                        <a:latin typeface="Calibri" panose="020F0502020204030204" pitchFamily="34" charset="0"/>
                        <a:ea typeface="Calibri" panose="020F0502020204030204" pitchFamily="34" charset="0"/>
                      </a:endParaRPr>
                    </a:p>
                  </a:txBody>
                  <a:tcPr marL="43294" marR="43294" marT="0" marB="0" anchor="ctr"/>
                </a:tc>
                <a:tc rowSpan="2">
                  <a:txBody>
                    <a:bodyPr/>
                    <a:lstStyle/>
                    <a:p>
                      <a:pPr>
                        <a:lnSpc>
                          <a:spcPct val="115000"/>
                        </a:lnSpc>
                        <a:spcAft>
                          <a:spcPts val="1000"/>
                        </a:spcAft>
                      </a:pPr>
                      <a:r>
                        <a:rPr lang="tr-TR" sz="1400">
                          <a:effectLst/>
                        </a:rPr>
                        <a:t>Maliye</a:t>
                      </a:r>
                      <a:endParaRPr lang="tr-TR" sz="1400">
                        <a:effectLst/>
                        <a:latin typeface="Calibri" panose="020F0502020204030204" pitchFamily="34" charset="0"/>
                        <a:ea typeface="Calibri" panose="020F0502020204030204" pitchFamily="34" charset="0"/>
                      </a:endParaRPr>
                    </a:p>
                  </a:txBody>
                  <a:tcPr marL="43294" marR="43294" marT="0" marB="0" anchor="ctr"/>
                </a:tc>
                <a:tc rowSpan="2">
                  <a:txBody>
                    <a:bodyPr/>
                    <a:lstStyle/>
                    <a:p>
                      <a:pPr>
                        <a:lnSpc>
                          <a:spcPct val="115000"/>
                        </a:lnSpc>
                        <a:spcAft>
                          <a:spcPts val="1000"/>
                        </a:spcAft>
                      </a:pPr>
                      <a:r>
                        <a:rPr lang="tr-TR" sz="1400">
                          <a:effectLst/>
                        </a:rPr>
                        <a:t>Maliye</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5</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5</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dirty="0">
                          <a:effectLst/>
                        </a:rPr>
                        <a:t>70</a:t>
                      </a:r>
                      <a:endParaRPr lang="tr-TR" sz="1400" dirty="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64</a:t>
                      </a:r>
                      <a:endParaRPr lang="tr-TR" sz="1400">
                        <a:effectLst/>
                        <a:latin typeface="Calibri" panose="020F0502020204030204" pitchFamily="34" charset="0"/>
                        <a:ea typeface="Calibri" panose="020F0502020204030204" pitchFamily="34" charset="0"/>
                      </a:endParaRPr>
                    </a:p>
                  </a:txBody>
                  <a:tcPr marL="43294" marR="43294" marT="0" marB="0" anchor="ctr"/>
                </a:tc>
                <a:extLst>
                  <a:ext uri="{0D108BD9-81ED-4DB2-BD59-A6C34878D82A}">
                    <a16:rowId xmlns:a16="http://schemas.microsoft.com/office/drawing/2014/main" val="2513045841"/>
                  </a:ext>
                </a:extLst>
              </a:tr>
              <a:tr h="23627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5</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5</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dirty="0">
                          <a:effectLst/>
                        </a:rPr>
                        <a:t>70</a:t>
                      </a:r>
                      <a:endParaRPr lang="tr-TR" sz="1400" dirty="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22</a:t>
                      </a:r>
                      <a:endParaRPr lang="tr-TR" sz="1400">
                        <a:effectLst/>
                        <a:latin typeface="Calibri" panose="020F0502020204030204" pitchFamily="34" charset="0"/>
                        <a:ea typeface="Calibri" panose="020F0502020204030204" pitchFamily="34" charset="0"/>
                      </a:endParaRPr>
                    </a:p>
                  </a:txBody>
                  <a:tcPr marL="43294" marR="43294" marT="0" marB="0" anchor="ctr"/>
                </a:tc>
                <a:extLst>
                  <a:ext uri="{0D108BD9-81ED-4DB2-BD59-A6C34878D82A}">
                    <a16:rowId xmlns:a16="http://schemas.microsoft.com/office/drawing/2014/main" val="174334880"/>
                  </a:ext>
                </a:extLst>
              </a:tr>
              <a:tr h="236271">
                <a:tc>
                  <a:txBody>
                    <a:bodyPr/>
                    <a:lstStyle/>
                    <a:p>
                      <a:pPr algn="ctr">
                        <a:lnSpc>
                          <a:spcPct val="115000"/>
                        </a:lnSpc>
                        <a:spcAft>
                          <a:spcPts val="1000"/>
                        </a:spcAft>
                      </a:pPr>
                      <a:r>
                        <a:rPr lang="tr-TR" sz="1400">
                          <a:effectLst/>
                        </a:rPr>
                        <a:t>9</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nSpc>
                          <a:spcPct val="115000"/>
                        </a:lnSpc>
                        <a:spcAft>
                          <a:spcPts val="1000"/>
                        </a:spcAft>
                      </a:pPr>
                      <a:r>
                        <a:rPr lang="tr-TR" sz="1400">
                          <a:effectLst/>
                        </a:rPr>
                        <a:t>İktisat</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nSpc>
                          <a:spcPct val="115000"/>
                        </a:lnSpc>
                        <a:spcAft>
                          <a:spcPts val="1000"/>
                        </a:spcAft>
                      </a:pPr>
                      <a:r>
                        <a:rPr lang="tr-TR" sz="1400">
                          <a:effectLst/>
                        </a:rPr>
                        <a:t>İktisat</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98</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52</a:t>
                      </a:r>
                      <a:endParaRPr lang="tr-TR" sz="1400">
                        <a:effectLst/>
                        <a:latin typeface="Calibri" panose="020F0502020204030204" pitchFamily="34" charset="0"/>
                        <a:ea typeface="Calibri" panose="020F0502020204030204" pitchFamily="34" charset="0"/>
                      </a:endParaRPr>
                    </a:p>
                  </a:txBody>
                  <a:tcPr marL="43294" marR="43294" marT="0" marB="0" anchor="ctr"/>
                </a:tc>
                <a:extLst>
                  <a:ext uri="{0D108BD9-81ED-4DB2-BD59-A6C34878D82A}">
                    <a16:rowId xmlns:a16="http://schemas.microsoft.com/office/drawing/2014/main" val="4094942584"/>
                  </a:ext>
                </a:extLst>
              </a:tr>
              <a:tr h="236271">
                <a:tc rowSpan="2">
                  <a:txBody>
                    <a:bodyPr/>
                    <a:lstStyle/>
                    <a:p>
                      <a:pPr algn="ctr">
                        <a:lnSpc>
                          <a:spcPct val="115000"/>
                        </a:lnSpc>
                        <a:spcAft>
                          <a:spcPts val="1000"/>
                        </a:spcAft>
                      </a:pPr>
                      <a:r>
                        <a:rPr lang="tr-TR" sz="1400">
                          <a:effectLst/>
                        </a:rPr>
                        <a:t>10</a:t>
                      </a:r>
                      <a:endParaRPr lang="tr-TR" sz="1400">
                        <a:effectLst/>
                        <a:latin typeface="Calibri" panose="020F0502020204030204" pitchFamily="34" charset="0"/>
                        <a:ea typeface="Calibri" panose="020F0502020204030204" pitchFamily="34" charset="0"/>
                      </a:endParaRPr>
                    </a:p>
                  </a:txBody>
                  <a:tcPr marL="43294" marR="43294" marT="0" marB="0" anchor="ctr"/>
                </a:tc>
                <a:tc rowSpan="2">
                  <a:txBody>
                    <a:bodyPr/>
                    <a:lstStyle/>
                    <a:p>
                      <a:pPr>
                        <a:lnSpc>
                          <a:spcPct val="115000"/>
                        </a:lnSpc>
                        <a:spcAft>
                          <a:spcPts val="1000"/>
                        </a:spcAft>
                      </a:pPr>
                      <a:r>
                        <a:rPr lang="tr-TR" sz="1400">
                          <a:effectLst/>
                        </a:rPr>
                        <a:t>Kent ve Siyaset</a:t>
                      </a:r>
                      <a:endParaRPr lang="tr-TR" sz="1400">
                        <a:effectLst/>
                        <a:latin typeface="Calibri" panose="020F0502020204030204" pitchFamily="34" charset="0"/>
                        <a:ea typeface="Calibri" panose="020F0502020204030204" pitchFamily="34" charset="0"/>
                      </a:endParaRPr>
                    </a:p>
                  </a:txBody>
                  <a:tcPr marL="43294" marR="43294" marT="0" marB="0" anchor="ctr"/>
                </a:tc>
                <a:tc rowSpan="2">
                  <a:txBody>
                    <a:bodyPr/>
                    <a:lstStyle/>
                    <a:p>
                      <a:pPr>
                        <a:lnSpc>
                          <a:spcPct val="115000"/>
                        </a:lnSpc>
                        <a:spcAft>
                          <a:spcPts val="1000"/>
                        </a:spcAft>
                      </a:pPr>
                      <a:r>
                        <a:rPr lang="tr-TR" sz="1400">
                          <a:effectLst/>
                        </a:rPr>
                        <a:t>Kamu Yönetimi</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dirty="0">
                          <a:effectLst/>
                        </a:rPr>
                        <a:t>112</a:t>
                      </a:r>
                      <a:endParaRPr lang="tr-TR" sz="1400" dirty="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51</a:t>
                      </a:r>
                      <a:endParaRPr lang="tr-TR" sz="1400">
                        <a:effectLst/>
                        <a:latin typeface="Calibri" panose="020F0502020204030204" pitchFamily="34" charset="0"/>
                        <a:ea typeface="Calibri" panose="020F0502020204030204" pitchFamily="34" charset="0"/>
                      </a:endParaRPr>
                    </a:p>
                  </a:txBody>
                  <a:tcPr marL="43294" marR="43294" marT="0" marB="0" anchor="ctr"/>
                </a:tc>
                <a:extLst>
                  <a:ext uri="{0D108BD9-81ED-4DB2-BD59-A6C34878D82A}">
                    <a16:rowId xmlns:a16="http://schemas.microsoft.com/office/drawing/2014/main" val="2370439697"/>
                  </a:ext>
                </a:extLst>
              </a:tr>
              <a:tr h="23627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112</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39</a:t>
                      </a:r>
                      <a:endParaRPr lang="tr-TR" sz="1400">
                        <a:effectLst/>
                        <a:latin typeface="Calibri" panose="020F0502020204030204" pitchFamily="34" charset="0"/>
                        <a:ea typeface="Calibri" panose="020F0502020204030204" pitchFamily="34" charset="0"/>
                      </a:endParaRPr>
                    </a:p>
                  </a:txBody>
                  <a:tcPr marL="43294" marR="43294" marT="0" marB="0" anchor="ctr"/>
                </a:tc>
                <a:extLst>
                  <a:ext uri="{0D108BD9-81ED-4DB2-BD59-A6C34878D82A}">
                    <a16:rowId xmlns:a16="http://schemas.microsoft.com/office/drawing/2014/main" val="602957563"/>
                  </a:ext>
                </a:extLst>
              </a:tr>
              <a:tr h="236271">
                <a:tc rowSpan="2">
                  <a:txBody>
                    <a:bodyPr/>
                    <a:lstStyle/>
                    <a:p>
                      <a:pPr algn="ctr">
                        <a:lnSpc>
                          <a:spcPct val="115000"/>
                        </a:lnSpc>
                        <a:spcAft>
                          <a:spcPts val="1000"/>
                        </a:spcAft>
                      </a:pPr>
                      <a:r>
                        <a:rPr lang="tr-TR" sz="1400">
                          <a:effectLst/>
                        </a:rPr>
                        <a:t>11</a:t>
                      </a:r>
                      <a:endParaRPr lang="tr-TR" sz="1400">
                        <a:effectLst/>
                        <a:latin typeface="Calibri" panose="020F0502020204030204" pitchFamily="34" charset="0"/>
                        <a:ea typeface="Calibri" panose="020F0502020204030204" pitchFamily="34" charset="0"/>
                      </a:endParaRPr>
                    </a:p>
                  </a:txBody>
                  <a:tcPr marL="43294" marR="43294" marT="0" marB="0" anchor="ctr"/>
                </a:tc>
                <a:tc rowSpan="2">
                  <a:txBody>
                    <a:bodyPr/>
                    <a:lstStyle/>
                    <a:p>
                      <a:pPr>
                        <a:lnSpc>
                          <a:spcPct val="115000"/>
                        </a:lnSpc>
                        <a:spcAft>
                          <a:spcPts val="1000"/>
                        </a:spcAft>
                      </a:pPr>
                      <a:r>
                        <a:rPr lang="tr-TR" sz="1400">
                          <a:effectLst/>
                        </a:rPr>
                        <a:t>Uluslararası Ticaret ve Lojistik</a:t>
                      </a:r>
                      <a:endParaRPr lang="tr-TR" sz="1400">
                        <a:effectLst/>
                        <a:latin typeface="Calibri" panose="020F0502020204030204" pitchFamily="34" charset="0"/>
                        <a:ea typeface="Calibri" panose="020F0502020204030204" pitchFamily="34" charset="0"/>
                      </a:endParaRPr>
                    </a:p>
                  </a:txBody>
                  <a:tcPr marL="43294" marR="43294" marT="0" marB="0" anchor="ctr"/>
                </a:tc>
                <a:tc rowSpan="2">
                  <a:txBody>
                    <a:bodyPr/>
                    <a:lstStyle/>
                    <a:p>
                      <a:pPr>
                        <a:lnSpc>
                          <a:spcPct val="115000"/>
                        </a:lnSpc>
                        <a:spcAft>
                          <a:spcPts val="1000"/>
                        </a:spcAft>
                      </a:pPr>
                      <a:r>
                        <a:rPr lang="tr-TR" sz="1400">
                          <a:effectLst/>
                        </a:rPr>
                        <a:t>Uluslararası Ticaret ve Lojistik</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50</a:t>
                      </a:r>
                      <a:endParaRPr lang="tr-TR" sz="1400">
                        <a:effectLst/>
                        <a:latin typeface="Calibri" panose="020F0502020204030204" pitchFamily="34" charset="0"/>
                        <a:ea typeface="Calibri" panose="020F0502020204030204" pitchFamily="34" charset="0"/>
                      </a:endParaRPr>
                    </a:p>
                  </a:txBody>
                  <a:tcPr marL="43294" marR="43294" marT="0" marB="0" anchor="ctr"/>
                </a:tc>
                <a:extLst>
                  <a:ext uri="{0D108BD9-81ED-4DB2-BD59-A6C34878D82A}">
                    <a16:rowId xmlns:a16="http://schemas.microsoft.com/office/drawing/2014/main" val="1109549701"/>
                  </a:ext>
                </a:extLst>
              </a:tr>
              <a:tr h="23627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27</a:t>
                      </a:r>
                      <a:endParaRPr lang="tr-TR" sz="1400">
                        <a:effectLst/>
                        <a:latin typeface="Calibri" panose="020F0502020204030204" pitchFamily="34" charset="0"/>
                        <a:ea typeface="Calibri" panose="020F0502020204030204" pitchFamily="34" charset="0"/>
                      </a:endParaRPr>
                    </a:p>
                  </a:txBody>
                  <a:tcPr marL="43294" marR="43294" marT="0" marB="0" anchor="ctr"/>
                </a:tc>
                <a:extLst>
                  <a:ext uri="{0D108BD9-81ED-4DB2-BD59-A6C34878D82A}">
                    <a16:rowId xmlns:a16="http://schemas.microsoft.com/office/drawing/2014/main" val="883224458"/>
                  </a:ext>
                </a:extLst>
              </a:tr>
              <a:tr h="236271">
                <a:tc rowSpan="2">
                  <a:txBody>
                    <a:bodyPr/>
                    <a:lstStyle/>
                    <a:p>
                      <a:pPr algn="ctr">
                        <a:lnSpc>
                          <a:spcPct val="115000"/>
                        </a:lnSpc>
                        <a:spcAft>
                          <a:spcPts val="1000"/>
                        </a:spcAft>
                      </a:pPr>
                      <a:r>
                        <a:rPr lang="tr-TR" sz="1400">
                          <a:effectLst/>
                        </a:rPr>
                        <a:t>12</a:t>
                      </a:r>
                      <a:endParaRPr lang="tr-TR" sz="1400">
                        <a:effectLst/>
                        <a:latin typeface="Calibri" panose="020F0502020204030204" pitchFamily="34" charset="0"/>
                        <a:ea typeface="Calibri" panose="020F0502020204030204" pitchFamily="34" charset="0"/>
                      </a:endParaRPr>
                    </a:p>
                  </a:txBody>
                  <a:tcPr marL="43294" marR="43294" marT="0" marB="0" anchor="ctr"/>
                </a:tc>
                <a:tc rowSpan="2">
                  <a:txBody>
                    <a:bodyPr/>
                    <a:lstStyle/>
                    <a:p>
                      <a:pPr>
                        <a:lnSpc>
                          <a:spcPct val="115000"/>
                        </a:lnSpc>
                        <a:spcAft>
                          <a:spcPts val="1000"/>
                        </a:spcAft>
                      </a:pPr>
                      <a:r>
                        <a:rPr lang="tr-TR" sz="1400">
                          <a:effectLst/>
                        </a:rPr>
                        <a:t>İş Sağlığı ve Güvenliği</a:t>
                      </a:r>
                      <a:endParaRPr lang="tr-TR" sz="1400">
                        <a:effectLst/>
                        <a:latin typeface="Calibri" panose="020F0502020204030204" pitchFamily="34" charset="0"/>
                        <a:ea typeface="Calibri" panose="020F0502020204030204" pitchFamily="34" charset="0"/>
                      </a:endParaRPr>
                    </a:p>
                  </a:txBody>
                  <a:tcPr marL="43294" marR="43294" marT="0" marB="0" anchor="ctr"/>
                </a:tc>
                <a:tc rowSpan="2">
                  <a:txBody>
                    <a:bodyPr/>
                    <a:lstStyle/>
                    <a:p>
                      <a:pPr>
                        <a:lnSpc>
                          <a:spcPct val="115000"/>
                        </a:lnSpc>
                        <a:spcAft>
                          <a:spcPts val="1000"/>
                        </a:spcAft>
                      </a:pPr>
                      <a:r>
                        <a:rPr lang="tr-TR" sz="1400">
                          <a:effectLst/>
                        </a:rPr>
                        <a:t>İş Sağlığı ve Güvenliği</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48</a:t>
                      </a:r>
                      <a:endParaRPr lang="tr-TR" sz="1400">
                        <a:effectLst/>
                        <a:latin typeface="Calibri" panose="020F0502020204030204" pitchFamily="34" charset="0"/>
                        <a:ea typeface="Calibri" panose="020F0502020204030204" pitchFamily="34" charset="0"/>
                      </a:endParaRPr>
                    </a:p>
                  </a:txBody>
                  <a:tcPr marL="43294" marR="43294" marT="0" marB="0" anchor="ctr"/>
                </a:tc>
                <a:extLst>
                  <a:ext uri="{0D108BD9-81ED-4DB2-BD59-A6C34878D82A}">
                    <a16:rowId xmlns:a16="http://schemas.microsoft.com/office/drawing/2014/main" val="305868789"/>
                  </a:ext>
                </a:extLst>
              </a:tr>
              <a:tr h="23627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dirty="0">
                          <a:effectLst/>
                        </a:rPr>
                        <a:t>112</a:t>
                      </a:r>
                      <a:endParaRPr lang="tr-TR" sz="1400" dirty="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49</a:t>
                      </a:r>
                      <a:endParaRPr lang="tr-TR" sz="1400">
                        <a:effectLst/>
                        <a:latin typeface="Calibri" panose="020F0502020204030204" pitchFamily="34" charset="0"/>
                        <a:ea typeface="Calibri" panose="020F0502020204030204" pitchFamily="34" charset="0"/>
                      </a:endParaRPr>
                    </a:p>
                  </a:txBody>
                  <a:tcPr marL="43294" marR="43294" marT="0" marB="0" anchor="ctr"/>
                </a:tc>
                <a:extLst>
                  <a:ext uri="{0D108BD9-81ED-4DB2-BD59-A6C34878D82A}">
                    <a16:rowId xmlns:a16="http://schemas.microsoft.com/office/drawing/2014/main" val="2902254793"/>
                  </a:ext>
                </a:extLst>
              </a:tr>
              <a:tr h="405172">
                <a:tc>
                  <a:txBody>
                    <a:bodyPr/>
                    <a:lstStyle/>
                    <a:p>
                      <a:pPr algn="ctr">
                        <a:lnSpc>
                          <a:spcPct val="115000"/>
                        </a:lnSpc>
                        <a:spcAft>
                          <a:spcPts val="1000"/>
                        </a:spcAft>
                      </a:pPr>
                      <a:r>
                        <a:rPr lang="tr-TR" sz="1400">
                          <a:effectLst/>
                        </a:rPr>
                        <a:t>13</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nSpc>
                          <a:spcPct val="115000"/>
                        </a:lnSpc>
                        <a:spcAft>
                          <a:spcPts val="1000"/>
                        </a:spcAft>
                      </a:pPr>
                      <a:r>
                        <a:rPr lang="tr-TR" sz="1400">
                          <a:effectLst/>
                        </a:rPr>
                        <a:t>Turist Rehberliği</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nSpc>
                          <a:spcPct val="115000"/>
                        </a:lnSpc>
                        <a:spcAft>
                          <a:spcPts val="1000"/>
                        </a:spcAft>
                      </a:pPr>
                      <a:r>
                        <a:rPr lang="tr-TR" sz="1400">
                          <a:effectLst/>
                        </a:rPr>
                        <a:t>Seyahat işletmeciliği ve Turizm Rehberliği</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84</a:t>
                      </a:r>
                      <a:endParaRPr lang="tr-TR" sz="1400">
                        <a:effectLst/>
                        <a:latin typeface="Calibri" panose="020F0502020204030204" pitchFamily="34" charset="0"/>
                        <a:ea typeface="Calibri" panose="020F0502020204030204" pitchFamily="34" charset="0"/>
                      </a:endParaRPr>
                    </a:p>
                  </a:txBody>
                  <a:tcPr marL="43294" marR="43294" marT="0" marB="0" anchor="ctr"/>
                </a:tc>
                <a:tc>
                  <a:txBody>
                    <a:bodyPr/>
                    <a:lstStyle/>
                    <a:p>
                      <a:pPr algn="ctr">
                        <a:lnSpc>
                          <a:spcPct val="115000"/>
                        </a:lnSpc>
                        <a:spcAft>
                          <a:spcPts val="1000"/>
                        </a:spcAft>
                      </a:pPr>
                      <a:r>
                        <a:rPr lang="tr-TR" sz="1400">
                          <a:effectLst/>
                        </a:rPr>
                        <a:t>42</a:t>
                      </a:r>
                      <a:endParaRPr lang="tr-TR" sz="1400">
                        <a:effectLst/>
                        <a:latin typeface="Calibri" panose="020F0502020204030204" pitchFamily="34" charset="0"/>
                        <a:ea typeface="Calibri" panose="020F0502020204030204" pitchFamily="34" charset="0"/>
                      </a:endParaRPr>
                    </a:p>
                  </a:txBody>
                  <a:tcPr marL="43294" marR="43294" marT="0" marB="0" anchor="ctr"/>
                </a:tc>
                <a:extLst>
                  <a:ext uri="{0D108BD9-81ED-4DB2-BD59-A6C34878D82A}">
                    <a16:rowId xmlns:a16="http://schemas.microsoft.com/office/drawing/2014/main" val="1411095302"/>
                  </a:ext>
                </a:extLst>
              </a:tr>
              <a:tr h="236271">
                <a:tc gridSpan="4">
                  <a:txBody>
                    <a:bodyPr/>
                    <a:lstStyle/>
                    <a:p>
                      <a:pPr algn="ctr">
                        <a:lnSpc>
                          <a:spcPct val="115000"/>
                        </a:lnSpc>
                        <a:spcAft>
                          <a:spcPts val="1000"/>
                        </a:spcAft>
                      </a:pPr>
                      <a:r>
                        <a:rPr lang="tr-TR" sz="1400" b="1" dirty="0">
                          <a:effectLst/>
                        </a:rPr>
                        <a:t>TOPLAM</a:t>
                      </a:r>
                      <a:endParaRPr lang="tr-TR" sz="1400" b="1" dirty="0">
                        <a:effectLst/>
                        <a:latin typeface="Calibri" panose="020F0502020204030204" pitchFamily="34" charset="0"/>
                        <a:ea typeface="Calibri" panose="020F0502020204030204" pitchFamily="34" charset="0"/>
                      </a:endParaRPr>
                    </a:p>
                  </a:txBody>
                  <a:tcPr marL="43294" marR="43294"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15000"/>
                        </a:lnSpc>
                        <a:spcAft>
                          <a:spcPts val="1000"/>
                        </a:spcAft>
                      </a:pPr>
                      <a:r>
                        <a:rPr lang="tr-TR" sz="1400" b="1" dirty="0">
                          <a:effectLst/>
                        </a:rPr>
                        <a:t>175</a:t>
                      </a:r>
                      <a:endParaRPr lang="tr-TR" sz="1400" b="1" dirty="0">
                        <a:effectLst/>
                        <a:latin typeface="Calibri" panose="020F0502020204030204" pitchFamily="34" charset="0"/>
                        <a:ea typeface="Calibri" panose="020F0502020204030204" pitchFamily="34" charset="0"/>
                      </a:endParaRPr>
                    </a:p>
                  </a:txBody>
                  <a:tcPr marL="43294" marR="43294" marT="0" marB="0"/>
                </a:tc>
                <a:tc>
                  <a:txBody>
                    <a:bodyPr/>
                    <a:lstStyle/>
                    <a:p>
                      <a:pPr algn="ctr">
                        <a:lnSpc>
                          <a:spcPct val="115000"/>
                        </a:lnSpc>
                        <a:spcAft>
                          <a:spcPts val="1000"/>
                        </a:spcAft>
                      </a:pPr>
                      <a:r>
                        <a:rPr lang="tr-TR" sz="1400" b="1" dirty="0">
                          <a:effectLst/>
                        </a:rPr>
                        <a:t>175</a:t>
                      </a:r>
                      <a:endParaRPr lang="tr-TR" sz="1400" b="1" dirty="0">
                        <a:effectLst/>
                        <a:latin typeface="Calibri" panose="020F0502020204030204" pitchFamily="34" charset="0"/>
                        <a:ea typeface="Calibri" panose="020F0502020204030204" pitchFamily="34" charset="0"/>
                      </a:endParaRPr>
                    </a:p>
                  </a:txBody>
                  <a:tcPr marL="43294" marR="43294" marT="0" marB="0"/>
                </a:tc>
                <a:tc>
                  <a:txBody>
                    <a:bodyPr/>
                    <a:lstStyle/>
                    <a:p>
                      <a:pPr algn="ctr">
                        <a:lnSpc>
                          <a:spcPct val="115000"/>
                        </a:lnSpc>
                        <a:spcAft>
                          <a:spcPts val="1000"/>
                        </a:spcAft>
                      </a:pPr>
                      <a:r>
                        <a:rPr lang="tr-TR" sz="1400" b="1" dirty="0">
                          <a:effectLst/>
                        </a:rPr>
                        <a:t>2492</a:t>
                      </a:r>
                      <a:endParaRPr lang="tr-TR" sz="1400" b="1" dirty="0">
                        <a:effectLst/>
                        <a:latin typeface="Calibri" panose="020F0502020204030204" pitchFamily="34" charset="0"/>
                        <a:ea typeface="Calibri" panose="020F0502020204030204" pitchFamily="34" charset="0"/>
                      </a:endParaRPr>
                    </a:p>
                  </a:txBody>
                  <a:tcPr marL="43294" marR="43294" marT="0" marB="0"/>
                </a:tc>
                <a:tc>
                  <a:txBody>
                    <a:bodyPr/>
                    <a:lstStyle/>
                    <a:p>
                      <a:pPr algn="ctr">
                        <a:lnSpc>
                          <a:spcPct val="115000"/>
                        </a:lnSpc>
                        <a:spcAft>
                          <a:spcPts val="1000"/>
                        </a:spcAft>
                      </a:pPr>
                      <a:r>
                        <a:rPr lang="tr-TR" sz="1400" b="1" dirty="0">
                          <a:effectLst/>
                        </a:rPr>
                        <a:t>1057</a:t>
                      </a:r>
                      <a:endParaRPr lang="tr-TR" sz="1400" b="1" dirty="0">
                        <a:effectLst/>
                        <a:latin typeface="Calibri" panose="020F0502020204030204" pitchFamily="34" charset="0"/>
                        <a:ea typeface="Calibri" panose="020F0502020204030204" pitchFamily="34" charset="0"/>
                      </a:endParaRPr>
                    </a:p>
                  </a:txBody>
                  <a:tcPr marL="43294" marR="43294" marT="0" marB="0"/>
                </a:tc>
                <a:extLst>
                  <a:ext uri="{0D108BD9-81ED-4DB2-BD59-A6C34878D82A}">
                    <a16:rowId xmlns:a16="http://schemas.microsoft.com/office/drawing/2014/main" val="1365675480"/>
                  </a:ext>
                </a:extLst>
              </a:tr>
            </a:tbl>
          </a:graphicData>
        </a:graphic>
      </p:graphicFrame>
    </p:spTree>
    <p:extLst>
      <p:ext uri="{BB962C8B-B14F-4D97-AF65-F5344CB8AC3E}">
        <p14:creationId xmlns:p14="http://schemas.microsoft.com/office/powerpoint/2010/main" val="2409178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8CEE0C52-A091-ABE3-EB20-ABC59746294D}"/>
              </a:ext>
            </a:extLst>
          </p:cNvPr>
          <p:cNvSpPr txBox="1">
            <a:spLocks/>
          </p:cNvSpPr>
          <p:nvPr/>
        </p:nvSpPr>
        <p:spPr>
          <a:xfrm>
            <a:off x="1488650" y="225925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Üniversitemiz lisansüstü tez savunma, yeterlik ve tez önerisi sınavları ile seminer dersleri merkezimiz altyapısı kullanılarak gerçekleştirilmektedir. </a:t>
            </a:r>
          </a:p>
          <a:p>
            <a:pPr algn="just">
              <a:lnSpc>
                <a:spcPct val="114000"/>
              </a:lnSpc>
              <a:spcBef>
                <a:spcPts val="600"/>
              </a:spcBef>
              <a:spcAft>
                <a:spcPts val="600"/>
              </a:spcAft>
              <a:buFont typeface="Calibri" panose="020F0502020204030204" pitchFamily="34" charset="0"/>
              <a:buChar char="●"/>
            </a:pPr>
            <a:r>
              <a:rPr lang="tr-TR" dirty="0"/>
              <a:t>Sınavların düzenli bir şekilde yürütülebilmesi için Lisansüstü Eğitim Enstitüsü ile ortaklaşa bir “Sınav Takvimi” oluşturularak her bir sınav için zaman dilimi belirlenerek çakışmalar engellenmiş ve her bir sınav oturumu için şifreleme gerçekleştirilmiştir. </a:t>
            </a:r>
          </a:p>
          <a:p>
            <a:pPr algn="just">
              <a:lnSpc>
                <a:spcPct val="114000"/>
              </a:lnSpc>
              <a:spcBef>
                <a:spcPts val="600"/>
              </a:spcBef>
              <a:spcAft>
                <a:spcPts val="600"/>
              </a:spcAft>
              <a:buFont typeface="Calibri" panose="020F0502020204030204" pitchFamily="34" charset="0"/>
              <a:buChar char="●"/>
            </a:pPr>
            <a:r>
              <a:rPr lang="tr-TR" dirty="0"/>
              <a:t>Tüm sınavların kayıtları üniversitemiz Bilgi İşlem Dairesi Başkanlığı bünyesindeki serverlara alınmış ve güvenlikleri adına tek tek şifrelenmiş olarak saklanmaktadır. </a:t>
            </a:r>
          </a:p>
        </p:txBody>
      </p:sp>
      <p:sp>
        <p:nvSpPr>
          <p:cNvPr id="3" name="Başlık 2">
            <a:extLst>
              <a:ext uri="{FF2B5EF4-FFF2-40B4-BE49-F238E27FC236}">
                <a16:creationId xmlns:a16="http://schemas.microsoft.com/office/drawing/2014/main" id="{2800DB2B-E598-9463-D53F-6D4FA6A6CC4F}"/>
              </a:ext>
            </a:extLst>
          </p:cNvPr>
          <p:cNvSpPr txBox="1">
            <a:spLocks/>
          </p:cNvSpPr>
          <p:nvPr/>
        </p:nvSpPr>
        <p:spPr>
          <a:xfrm>
            <a:off x="650449" y="798758"/>
            <a:ext cx="11246177"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a:effectLst>
                  <a:outerShdw blurRad="38100" dist="38100" dir="2700000" algn="tl">
                    <a:srgbClr val="000000">
                      <a:alpha val="43137"/>
                    </a:srgbClr>
                  </a:outerShdw>
                </a:effectLst>
              </a:rPr>
              <a:t>b. Video Konferans Yöntemi ile gerçekleştirilen Lisansüstü Eğitim Sınavları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5874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88F9A4D0-345A-7311-ACD5-53A2D091F439}"/>
              </a:ext>
            </a:extLst>
          </p:cNvPr>
          <p:cNvSpPr txBox="1">
            <a:spLocks/>
          </p:cNvSpPr>
          <p:nvPr/>
        </p:nvSpPr>
        <p:spPr>
          <a:xfrm>
            <a:off x="1413235" y="225925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Merkezimiz koordinatörlüğünde Video Konferans Sistemi ile gerçekleştirilen lisansüstü toplantıların 2023 yılına ilişkin istatistikleri Tablo 3’de verilmiştir.</a:t>
            </a:r>
          </a:p>
        </p:txBody>
      </p:sp>
      <p:sp>
        <p:nvSpPr>
          <p:cNvPr id="3" name="Başlık 2">
            <a:extLst>
              <a:ext uri="{FF2B5EF4-FFF2-40B4-BE49-F238E27FC236}">
                <a16:creationId xmlns:a16="http://schemas.microsoft.com/office/drawing/2014/main" id="{5C533C6C-60FE-AB2E-DEE1-DA26CD86AC67}"/>
              </a:ext>
            </a:extLst>
          </p:cNvPr>
          <p:cNvSpPr txBox="1">
            <a:spLocks/>
          </p:cNvSpPr>
          <p:nvPr/>
        </p:nvSpPr>
        <p:spPr>
          <a:xfrm>
            <a:off x="575034" y="798758"/>
            <a:ext cx="11199043"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a:effectLst>
                  <a:outerShdw blurRad="38100" dist="38100" dir="2700000" algn="tl">
                    <a:srgbClr val="000000">
                      <a:alpha val="43137"/>
                    </a:srgbClr>
                  </a:outerShdw>
                </a:effectLst>
              </a:rPr>
              <a:t>b. Video Konferans Yöntemi ile gerçekleştirilen Lisansüstü Eğitim Sınavları</a:t>
            </a:r>
            <a:endParaRPr lang="tr-TR" sz="3600" b="1" dirty="0">
              <a:effectLst>
                <a:outerShdw blurRad="38100" dist="38100" dir="2700000" algn="tl">
                  <a:srgbClr val="000000">
                    <a:alpha val="43137"/>
                  </a:srgbClr>
                </a:outerShdw>
              </a:effectLst>
            </a:endParaRPr>
          </a:p>
        </p:txBody>
      </p:sp>
      <p:sp>
        <p:nvSpPr>
          <p:cNvPr id="5" name="Başlık 1">
            <a:extLst>
              <a:ext uri="{FF2B5EF4-FFF2-40B4-BE49-F238E27FC236}">
                <a16:creationId xmlns:a16="http://schemas.microsoft.com/office/drawing/2014/main" id="{820530FF-E3A1-336C-AC4E-6BBD8A459F10}"/>
              </a:ext>
            </a:extLst>
          </p:cNvPr>
          <p:cNvSpPr txBox="1">
            <a:spLocks/>
          </p:cNvSpPr>
          <p:nvPr/>
        </p:nvSpPr>
        <p:spPr>
          <a:xfrm>
            <a:off x="519155" y="5901893"/>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400" b="1" i="1" dirty="0"/>
              <a:t>Tablo 3. Video Konferans Yöntemi ile gerçekleştirilen Lisansüstü Eğitim Sınavlarına Ait İstatistikler</a:t>
            </a:r>
          </a:p>
        </p:txBody>
      </p:sp>
      <p:graphicFrame>
        <p:nvGraphicFramePr>
          <p:cNvPr id="6" name="Tablo 5">
            <a:extLst>
              <a:ext uri="{FF2B5EF4-FFF2-40B4-BE49-F238E27FC236}">
                <a16:creationId xmlns:a16="http://schemas.microsoft.com/office/drawing/2014/main" id="{B01DFB82-F373-3C5A-ACFC-196F3F65BA71}"/>
              </a:ext>
            </a:extLst>
          </p:cNvPr>
          <p:cNvGraphicFramePr>
            <a:graphicFrameLocks noGrp="1"/>
          </p:cNvGraphicFramePr>
          <p:nvPr>
            <p:extLst>
              <p:ext uri="{D42A27DB-BD31-4B8C-83A1-F6EECF244321}">
                <p14:modId xmlns:p14="http://schemas.microsoft.com/office/powerpoint/2010/main" val="306813206"/>
              </p:ext>
            </p:extLst>
          </p:nvPr>
        </p:nvGraphicFramePr>
        <p:xfrm>
          <a:off x="2934119" y="3371056"/>
          <a:ext cx="6471137" cy="2158196"/>
        </p:xfrm>
        <a:graphic>
          <a:graphicData uri="http://schemas.openxmlformats.org/drawingml/2006/table">
            <a:tbl>
              <a:tblPr bandRow="1">
                <a:tableStyleId>{5C22544A-7EE6-4342-B048-85BDC9FD1C3A}</a:tableStyleId>
              </a:tblPr>
              <a:tblGrid>
                <a:gridCol w="2291963">
                  <a:extLst>
                    <a:ext uri="{9D8B030D-6E8A-4147-A177-3AD203B41FA5}">
                      <a16:colId xmlns:a16="http://schemas.microsoft.com/office/drawing/2014/main" val="1271706749"/>
                    </a:ext>
                  </a:extLst>
                </a:gridCol>
                <a:gridCol w="4179174">
                  <a:extLst>
                    <a:ext uri="{9D8B030D-6E8A-4147-A177-3AD203B41FA5}">
                      <a16:colId xmlns:a16="http://schemas.microsoft.com/office/drawing/2014/main" val="2222967034"/>
                    </a:ext>
                  </a:extLst>
                </a:gridCol>
              </a:tblGrid>
              <a:tr h="386895">
                <a:tc>
                  <a:txBody>
                    <a:bodyPr/>
                    <a:lstStyle/>
                    <a:p>
                      <a:pPr>
                        <a:lnSpc>
                          <a:spcPct val="115000"/>
                        </a:lnSpc>
                        <a:spcAft>
                          <a:spcPts val="1000"/>
                        </a:spcAft>
                      </a:pPr>
                      <a:r>
                        <a:rPr lang="tr-TR" sz="1800" b="1" dirty="0">
                          <a:effectLst/>
                        </a:rPr>
                        <a:t>Anabilim Dalı Alanı</a:t>
                      </a:r>
                      <a:endParaRPr lang="tr-TR" sz="18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tr-TR" sz="1800" b="1" dirty="0">
                          <a:effectLst/>
                        </a:rPr>
                        <a:t>Gerçekleştirilen Video Konferans Sayısı</a:t>
                      </a:r>
                      <a:endParaRPr lang="tr-TR" sz="18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515777096"/>
                  </a:ext>
                </a:extLst>
              </a:tr>
              <a:tr h="386895">
                <a:tc>
                  <a:txBody>
                    <a:bodyPr/>
                    <a:lstStyle/>
                    <a:p>
                      <a:pPr>
                        <a:lnSpc>
                          <a:spcPct val="115000"/>
                        </a:lnSpc>
                        <a:spcAft>
                          <a:spcPts val="1000"/>
                        </a:spcAft>
                      </a:pPr>
                      <a:r>
                        <a:rPr lang="tr-TR" sz="1800">
                          <a:effectLst/>
                        </a:rPr>
                        <a:t>Sosyal Bilimler Alanı </a:t>
                      </a:r>
                      <a:endParaRPr lang="tr-TR" sz="18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tr-TR" sz="1800" dirty="0">
                          <a:effectLst/>
                        </a:rPr>
                        <a:t>459</a:t>
                      </a:r>
                      <a:endParaRPr lang="tr-TR"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055390671"/>
                  </a:ext>
                </a:extLst>
              </a:tr>
              <a:tr h="386895">
                <a:tc>
                  <a:txBody>
                    <a:bodyPr/>
                    <a:lstStyle/>
                    <a:p>
                      <a:pPr>
                        <a:lnSpc>
                          <a:spcPct val="115000"/>
                        </a:lnSpc>
                        <a:spcAft>
                          <a:spcPts val="1000"/>
                        </a:spcAft>
                      </a:pPr>
                      <a:r>
                        <a:rPr lang="tr-TR" sz="1800">
                          <a:effectLst/>
                        </a:rPr>
                        <a:t>Fen Bilimleri Alanı</a:t>
                      </a:r>
                      <a:endParaRPr lang="tr-TR" sz="18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tr-TR" sz="1800" dirty="0">
                          <a:effectLst/>
                        </a:rPr>
                        <a:t>424</a:t>
                      </a:r>
                      <a:endParaRPr lang="tr-TR"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020398742"/>
                  </a:ext>
                </a:extLst>
              </a:tr>
              <a:tr h="386895">
                <a:tc>
                  <a:txBody>
                    <a:bodyPr/>
                    <a:lstStyle/>
                    <a:p>
                      <a:pPr>
                        <a:lnSpc>
                          <a:spcPct val="115000"/>
                        </a:lnSpc>
                        <a:spcAft>
                          <a:spcPts val="1000"/>
                        </a:spcAft>
                      </a:pPr>
                      <a:r>
                        <a:rPr lang="tr-TR" sz="1800">
                          <a:effectLst/>
                        </a:rPr>
                        <a:t>Eğitim Bilimleri Alanı</a:t>
                      </a:r>
                      <a:endParaRPr lang="tr-TR" sz="18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tr-TR" sz="1800" dirty="0">
                          <a:effectLst/>
                        </a:rPr>
                        <a:t>166</a:t>
                      </a:r>
                      <a:endParaRPr lang="tr-TR"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560520220"/>
                  </a:ext>
                </a:extLst>
              </a:tr>
              <a:tr h="386895">
                <a:tc>
                  <a:txBody>
                    <a:bodyPr/>
                    <a:lstStyle/>
                    <a:p>
                      <a:pPr>
                        <a:lnSpc>
                          <a:spcPct val="115000"/>
                        </a:lnSpc>
                        <a:spcAft>
                          <a:spcPts val="1000"/>
                        </a:spcAft>
                      </a:pPr>
                      <a:r>
                        <a:rPr lang="tr-TR" sz="1800">
                          <a:effectLst/>
                        </a:rPr>
                        <a:t>TOPLAM</a:t>
                      </a:r>
                      <a:endParaRPr lang="tr-TR" sz="18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tr-TR" sz="1800" dirty="0">
                          <a:effectLst/>
                        </a:rPr>
                        <a:t>1049</a:t>
                      </a:r>
                      <a:endParaRPr lang="tr-TR"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433591524"/>
                  </a:ext>
                </a:extLst>
              </a:tr>
            </a:tbl>
          </a:graphicData>
        </a:graphic>
      </p:graphicFrame>
    </p:spTree>
    <p:extLst>
      <p:ext uri="{BB962C8B-B14F-4D97-AF65-F5344CB8AC3E}">
        <p14:creationId xmlns:p14="http://schemas.microsoft.com/office/powerpoint/2010/main" val="341366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A445218C-7ED5-8C00-4D57-A8FE7F686C9D}"/>
              </a:ext>
            </a:extLst>
          </p:cNvPr>
          <p:cNvSpPr txBox="1">
            <a:spLocks/>
          </p:cNvSpPr>
          <p:nvPr/>
        </p:nvSpPr>
        <p:spPr>
          <a:xfrm>
            <a:off x="1488649" y="206129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Üniversitemiz Sağlık Uygulama ve Araştırma Hastanesi’nin </a:t>
            </a:r>
            <a:r>
              <a:rPr lang="tr-TR" dirty="0" err="1"/>
              <a:t>hizmetiçi</a:t>
            </a:r>
            <a:r>
              <a:rPr lang="tr-TR" dirty="0"/>
              <a:t> eğitimlerinin, pandemi süreci nedeni ile çevrimiçi gerçekleştirilmesi kararı alınmıştır. </a:t>
            </a:r>
          </a:p>
          <a:p>
            <a:pPr algn="just">
              <a:lnSpc>
                <a:spcPct val="114000"/>
              </a:lnSpc>
              <a:spcBef>
                <a:spcPts val="600"/>
              </a:spcBef>
              <a:spcAft>
                <a:spcPts val="600"/>
              </a:spcAft>
              <a:buFont typeface="Calibri" panose="020F0502020204030204" pitchFamily="34" charset="0"/>
              <a:buChar char="●"/>
            </a:pPr>
            <a:r>
              <a:rPr lang="tr-TR" dirty="0"/>
              <a:t>Bu doğrultuda adı geçen eğitimler için merkezimiz altyapısı kullanılmaya başlanmıştır. </a:t>
            </a:r>
          </a:p>
          <a:p>
            <a:pPr algn="just">
              <a:lnSpc>
                <a:spcPct val="114000"/>
              </a:lnSpc>
              <a:spcBef>
                <a:spcPts val="600"/>
              </a:spcBef>
              <a:spcAft>
                <a:spcPts val="600"/>
              </a:spcAft>
              <a:buFont typeface="Calibri" panose="020F0502020204030204" pitchFamily="34" charset="0"/>
              <a:buChar char="●"/>
            </a:pPr>
            <a:r>
              <a:rPr lang="tr-TR" dirty="0"/>
              <a:t>2023 yılında merkezimiz altyapısı kullanılarak gerçekleştirilen </a:t>
            </a:r>
            <a:r>
              <a:rPr lang="tr-TR" dirty="0" err="1"/>
              <a:t>hizmetiçi</a:t>
            </a:r>
            <a:r>
              <a:rPr lang="tr-TR" dirty="0"/>
              <a:t> eğitim sayısı </a:t>
            </a:r>
            <a:r>
              <a:rPr lang="tr-TR" b="1" dirty="0"/>
              <a:t>41</a:t>
            </a:r>
            <a:r>
              <a:rPr lang="tr-TR" dirty="0"/>
              <a:t>’dir.</a:t>
            </a:r>
          </a:p>
        </p:txBody>
      </p:sp>
      <p:sp>
        <p:nvSpPr>
          <p:cNvPr id="3" name="Başlık 2">
            <a:extLst>
              <a:ext uri="{FF2B5EF4-FFF2-40B4-BE49-F238E27FC236}">
                <a16:creationId xmlns:a16="http://schemas.microsoft.com/office/drawing/2014/main" id="{07C43CBB-7D65-F708-130C-AA8049C7851B}"/>
              </a:ext>
            </a:extLst>
          </p:cNvPr>
          <p:cNvSpPr txBox="1">
            <a:spLocks/>
          </p:cNvSpPr>
          <p:nvPr/>
        </p:nvSpPr>
        <p:spPr>
          <a:xfrm>
            <a:off x="650449" y="629076"/>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c. Sağlık Uygulama ve Araştırma Hastanesi </a:t>
            </a:r>
            <a:r>
              <a:rPr lang="tr-TR" sz="2800" b="1" dirty="0" err="1">
                <a:effectLst>
                  <a:outerShdw blurRad="38100" dist="38100" dir="2700000" algn="tl">
                    <a:srgbClr val="000000">
                      <a:alpha val="43137"/>
                    </a:srgbClr>
                  </a:outerShdw>
                </a:effectLst>
              </a:rPr>
              <a:t>Hizmetiçi</a:t>
            </a:r>
            <a:r>
              <a:rPr lang="tr-TR" sz="2800" b="1" dirty="0">
                <a:effectLst>
                  <a:outerShdw blurRad="38100" dist="38100" dir="2700000" algn="tl">
                    <a:srgbClr val="000000">
                      <a:alpha val="43137"/>
                    </a:srgbClr>
                  </a:outerShdw>
                </a:effectLst>
              </a:rPr>
              <a:t> Eğitimleri</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3676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E89B7728-DF4D-6FD0-8896-031B0232CF1C}"/>
              </a:ext>
            </a:extLst>
          </p:cNvPr>
          <p:cNvSpPr txBox="1">
            <a:spLocks/>
          </p:cNvSpPr>
          <p:nvPr/>
        </p:nvSpPr>
        <p:spPr>
          <a:xfrm>
            <a:off x="1413237" y="1666915"/>
            <a:ext cx="4877031"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Merkezimiz koordinatörlüğündeki Öğrenme Yönetim Sistemi’ne entegre edilen Sağlık Uygulama ve Araştırma Hastanesi personeline ait bilgileri Tablo 4’de verilmiştir.</a:t>
            </a:r>
          </a:p>
        </p:txBody>
      </p:sp>
      <p:sp>
        <p:nvSpPr>
          <p:cNvPr id="3" name="Başlık 2">
            <a:extLst>
              <a:ext uri="{FF2B5EF4-FFF2-40B4-BE49-F238E27FC236}">
                <a16:creationId xmlns:a16="http://schemas.microsoft.com/office/drawing/2014/main" id="{BB0C5236-0EB1-40C6-E46C-8815CBC2C6CB}"/>
              </a:ext>
            </a:extLst>
          </p:cNvPr>
          <p:cNvSpPr txBox="1">
            <a:spLocks/>
          </p:cNvSpPr>
          <p:nvPr/>
        </p:nvSpPr>
        <p:spPr>
          <a:xfrm>
            <a:off x="575035" y="5073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a:effectLst>
                  <a:outerShdw blurRad="38100" dist="38100" dir="2700000" algn="tl">
                    <a:srgbClr val="000000">
                      <a:alpha val="43137"/>
                    </a:srgbClr>
                  </a:outerShdw>
                </a:effectLst>
              </a:rPr>
              <a:t>c. Sağlık Uygulama ve Araştırma Hastanesi Hizmetiçi Eğitimleri</a:t>
            </a:r>
            <a:endParaRPr lang="tr-TR" sz="3600" b="1" dirty="0">
              <a:effectLst>
                <a:outerShdw blurRad="38100" dist="38100" dir="2700000" algn="tl">
                  <a:srgbClr val="000000">
                    <a:alpha val="43137"/>
                  </a:srgbClr>
                </a:outerShdw>
              </a:effectLst>
            </a:endParaRPr>
          </a:p>
        </p:txBody>
      </p:sp>
      <p:sp>
        <p:nvSpPr>
          <p:cNvPr id="5" name="Başlık 1">
            <a:extLst>
              <a:ext uri="{FF2B5EF4-FFF2-40B4-BE49-F238E27FC236}">
                <a16:creationId xmlns:a16="http://schemas.microsoft.com/office/drawing/2014/main" id="{A99B1D13-D4EF-1068-80FE-4CD19700D15B}"/>
              </a:ext>
            </a:extLst>
          </p:cNvPr>
          <p:cNvSpPr txBox="1">
            <a:spLocks/>
          </p:cNvSpPr>
          <p:nvPr/>
        </p:nvSpPr>
        <p:spPr>
          <a:xfrm>
            <a:off x="575035" y="6385926"/>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400" b="1" i="1" dirty="0"/>
              <a:t>Tablo 4. </a:t>
            </a:r>
            <a:r>
              <a:rPr lang="es-ES" sz="1400" b="1" i="1" dirty="0"/>
              <a:t>Uzaktan Hizmetiçi Eğitim Sistemine Entegre Edilen Sağlık Uygulama ve Araştırma Hastanesi Personeli</a:t>
            </a:r>
            <a:endParaRPr lang="tr-TR" sz="1400" b="1" i="1" dirty="0"/>
          </a:p>
        </p:txBody>
      </p:sp>
      <p:graphicFrame>
        <p:nvGraphicFramePr>
          <p:cNvPr id="6" name="Tablo 5">
            <a:extLst>
              <a:ext uri="{FF2B5EF4-FFF2-40B4-BE49-F238E27FC236}">
                <a16:creationId xmlns:a16="http://schemas.microsoft.com/office/drawing/2014/main" id="{86E88DA9-76F5-65EE-9BF1-23300E91F15E}"/>
              </a:ext>
            </a:extLst>
          </p:cNvPr>
          <p:cNvGraphicFramePr>
            <a:graphicFrameLocks noGrp="1"/>
          </p:cNvGraphicFramePr>
          <p:nvPr>
            <p:extLst>
              <p:ext uri="{D42A27DB-BD31-4B8C-83A1-F6EECF244321}">
                <p14:modId xmlns:p14="http://schemas.microsoft.com/office/powerpoint/2010/main" val="2655372765"/>
              </p:ext>
            </p:extLst>
          </p:nvPr>
        </p:nvGraphicFramePr>
        <p:xfrm>
          <a:off x="6401031" y="1534758"/>
          <a:ext cx="5379028" cy="4820613"/>
        </p:xfrm>
        <a:graphic>
          <a:graphicData uri="http://schemas.openxmlformats.org/drawingml/2006/table">
            <a:tbl>
              <a:tblPr bandRow="1">
                <a:tableStyleId>{5C22544A-7EE6-4342-B048-85BDC9FD1C3A}</a:tableStyleId>
              </a:tblPr>
              <a:tblGrid>
                <a:gridCol w="3392096">
                  <a:extLst>
                    <a:ext uri="{9D8B030D-6E8A-4147-A177-3AD203B41FA5}">
                      <a16:colId xmlns:a16="http://schemas.microsoft.com/office/drawing/2014/main" val="3590632472"/>
                    </a:ext>
                  </a:extLst>
                </a:gridCol>
                <a:gridCol w="1986932">
                  <a:extLst>
                    <a:ext uri="{9D8B030D-6E8A-4147-A177-3AD203B41FA5}">
                      <a16:colId xmlns:a16="http://schemas.microsoft.com/office/drawing/2014/main" val="3263616980"/>
                    </a:ext>
                  </a:extLst>
                </a:gridCol>
              </a:tblGrid>
              <a:tr h="203007">
                <a:tc>
                  <a:txBody>
                    <a:bodyPr/>
                    <a:lstStyle/>
                    <a:p>
                      <a:pPr>
                        <a:lnSpc>
                          <a:spcPct val="115000"/>
                        </a:lnSpc>
                        <a:spcAft>
                          <a:spcPts val="1000"/>
                        </a:spcAft>
                      </a:pPr>
                      <a:r>
                        <a:rPr lang="tr-TR" sz="1400" b="1" dirty="0">
                          <a:effectLst/>
                        </a:rPr>
                        <a:t>Görev</a:t>
                      </a:r>
                      <a:endParaRPr lang="tr-TR" sz="1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tr-TR" sz="1400" b="1" dirty="0">
                          <a:effectLst/>
                        </a:rPr>
                        <a:t>Personel Sayısı</a:t>
                      </a:r>
                      <a:endParaRPr lang="tr-TR" sz="14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848621167"/>
                  </a:ext>
                </a:extLst>
              </a:tr>
              <a:tr h="203007">
                <a:tc>
                  <a:txBody>
                    <a:bodyPr/>
                    <a:lstStyle/>
                    <a:p>
                      <a:pPr>
                        <a:lnSpc>
                          <a:spcPct val="115000"/>
                        </a:lnSpc>
                        <a:spcAft>
                          <a:spcPts val="1000"/>
                        </a:spcAft>
                      </a:pPr>
                      <a:r>
                        <a:rPr lang="tr-TR" sz="1400" dirty="0">
                          <a:effectLst/>
                        </a:rPr>
                        <a:t>Acil Tıp Teknisyeni</a:t>
                      </a:r>
                      <a:endParaRPr lang="tr-TR"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18</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726519420"/>
                  </a:ext>
                </a:extLst>
              </a:tr>
              <a:tr h="203007">
                <a:tc>
                  <a:txBody>
                    <a:bodyPr/>
                    <a:lstStyle/>
                    <a:p>
                      <a:pPr>
                        <a:lnSpc>
                          <a:spcPct val="115000"/>
                        </a:lnSpc>
                        <a:spcAft>
                          <a:spcPts val="1000"/>
                        </a:spcAft>
                      </a:pPr>
                      <a:r>
                        <a:rPr lang="tr-TR" sz="1400">
                          <a:effectLst/>
                        </a:rPr>
                        <a:t>Ambulans ve Acil Bakım</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dirty="0">
                          <a:effectLst/>
                        </a:rPr>
                        <a:t>10</a:t>
                      </a:r>
                      <a:endParaRPr lang="tr-TR"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615669859"/>
                  </a:ext>
                </a:extLst>
              </a:tr>
              <a:tr h="203007">
                <a:tc>
                  <a:txBody>
                    <a:bodyPr/>
                    <a:lstStyle/>
                    <a:p>
                      <a:pPr>
                        <a:lnSpc>
                          <a:spcPct val="115000"/>
                        </a:lnSpc>
                        <a:spcAft>
                          <a:spcPts val="1000"/>
                        </a:spcAft>
                      </a:pPr>
                      <a:r>
                        <a:rPr lang="tr-TR" sz="1400">
                          <a:effectLst/>
                        </a:rPr>
                        <a:t>Anestezi Tekn.</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27</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993204690"/>
                  </a:ext>
                </a:extLst>
              </a:tr>
              <a:tr h="203007">
                <a:tc>
                  <a:txBody>
                    <a:bodyPr/>
                    <a:lstStyle/>
                    <a:p>
                      <a:pPr>
                        <a:lnSpc>
                          <a:spcPct val="115000"/>
                        </a:lnSpc>
                        <a:spcAft>
                          <a:spcPts val="1000"/>
                        </a:spcAft>
                      </a:pPr>
                      <a:r>
                        <a:rPr lang="tr-TR" sz="1400">
                          <a:effectLst/>
                        </a:rPr>
                        <a:t>Biyolog</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dirty="0">
                          <a:effectLst/>
                        </a:rPr>
                        <a:t>11</a:t>
                      </a:r>
                      <a:endParaRPr lang="tr-TR"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217510224"/>
                  </a:ext>
                </a:extLst>
              </a:tr>
              <a:tr h="203007">
                <a:tc>
                  <a:txBody>
                    <a:bodyPr/>
                    <a:lstStyle/>
                    <a:p>
                      <a:pPr>
                        <a:lnSpc>
                          <a:spcPct val="115000"/>
                        </a:lnSpc>
                        <a:spcAft>
                          <a:spcPts val="1000"/>
                        </a:spcAft>
                      </a:pPr>
                      <a:r>
                        <a:rPr lang="tr-TR" sz="1400">
                          <a:effectLst/>
                        </a:rPr>
                        <a:t>Diyetisyen</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784597721"/>
                  </a:ext>
                </a:extLst>
              </a:tr>
              <a:tr h="203007">
                <a:tc>
                  <a:txBody>
                    <a:bodyPr/>
                    <a:lstStyle/>
                    <a:p>
                      <a:pPr>
                        <a:lnSpc>
                          <a:spcPct val="115000"/>
                        </a:lnSpc>
                        <a:spcAft>
                          <a:spcPts val="1000"/>
                        </a:spcAft>
                      </a:pPr>
                      <a:r>
                        <a:rPr lang="tr-TR" sz="1400">
                          <a:effectLst/>
                        </a:rPr>
                        <a:t>Ebe</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dirty="0">
                          <a:effectLst/>
                        </a:rPr>
                        <a:t>17</a:t>
                      </a:r>
                      <a:endParaRPr lang="tr-TR"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659795948"/>
                  </a:ext>
                </a:extLst>
              </a:tr>
              <a:tr h="203007">
                <a:tc>
                  <a:txBody>
                    <a:bodyPr/>
                    <a:lstStyle/>
                    <a:p>
                      <a:pPr>
                        <a:lnSpc>
                          <a:spcPct val="115000"/>
                        </a:lnSpc>
                        <a:spcAft>
                          <a:spcPts val="1000"/>
                        </a:spcAft>
                      </a:pPr>
                      <a:r>
                        <a:rPr lang="tr-TR" sz="1400">
                          <a:effectLst/>
                        </a:rPr>
                        <a:t>Eczacı</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5</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141271144"/>
                  </a:ext>
                </a:extLst>
              </a:tr>
              <a:tr h="203007">
                <a:tc>
                  <a:txBody>
                    <a:bodyPr/>
                    <a:lstStyle/>
                    <a:p>
                      <a:pPr>
                        <a:lnSpc>
                          <a:spcPct val="115000"/>
                        </a:lnSpc>
                        <a:spcAft>
                          <a:spcPts val="1000"/>
                        </a:spcAft>
                      </a:pPr>
                      <a:r>
                        <a:rPr lang="tr-TR" sz="1400">
                          <a:effectLst/>
                        </a:rPr>
                        <a:t>Fizyoterapist</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029275357"/>
                  </a:ext>
                </a:extLst>
              </a:tr>
              <a:tr h="203007">
                <a:tc>
                  <a:txBody>
                    <a:bodyPr/>
                    <a:lstStyle/>
                    <a:p>
                      <a:pPr>
                        <a:lnSpc>
                          <a:spcPct val="115000"/>
                        </a:lnSpc>
                        <a:spcAft>
                          <a:spcPts val="1000"/>
                        </a:spcAft>
                      </a:pPr>
                      <a:r>
                        <a:rPr lang="tr-TR" sz="1400">
                          <a:effectLst/>
                        </a:rPr>
                        <a:t>Hemşire</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436</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558857315"/>
                  </a:ext>
                </a:extLst>
              </a:tr>
              <a:tr h="203007">
                <a:tc>
                  <a:txBody>
                    <a:bodyPr/>
                    <a:lstStyle/>
                    <a:p>
                      <a:pPr>
                        <a:lnSpc>
                          <a:spcPct val="115000"/>
                        </a:lnSpc>
                        <a:spcAft>
                          <a:spcPts val="1000"/>
                        </a:spcAft>
                      </a:pPr>
                      <a:r>
                        <a:rPr lang="tr-TR" sz="1400">
                          <a:effectLst/>
                        </a:rPr>
                        <a:t>Öğretim Görevlisi</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dirty="0">
                          <a:effectLst/>
                        </a:rPr>
                        <a:t>11</a:t>
                      </a:r>
                      <a:endParaRPr lang="tr-TR"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955777575"/>
                  </a:ext>
                </a:extLst>
              </a:tr>
              <a:tr h="203007">
                <a:tc>
                  <a:txBody>
                    <a:bodyPr/>
                    <a:lstStyle/>
                    <a:p>
                      <a:pPr>
                        <a:lnSpc>
                          <a:spcPct val="115000"/>
                        </a:lnSpc>
                        <a:spcAft>
                          <a:spcPts val="1000"/>
                        </a:spcAft>
                      </a:pPr>
                      <a:r>
                        <a:rPr lang="tr-TR" sz="1400" dirty="0">
                          <a:effectLst/>
                        </a:rPr>
                        <a:t>Psikolog</a:t>
                      </a:r>
                      <a:endParaRPr lang="tr-TR"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3</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681771215"/>
                  </a:ext>
                </a:extLst>
              </a:tr>
              <a:tr h="203007">
                <a:tc>
                  <a:txBody>
                    <a:bodyPr/>
                    <a:lstStyle/>
                    <a:p>
                      <a:pPr>
                        <a:lnSpc>
                          <a:spcPct val="115000"/>
                        </a:lnSpc>
                        <a:spcAft>
                          <a:spcPts val="1000"/>
                        </a:spcAft>
                      </a:pPr>
                      <a:r>
                        <a:rPr lang="tr-TR" sz="1400">
                          <a:effectLst/>
                        </a:rPr>
                        <a:t>Sağlık Memuru</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207728204"/>
                  </a:ext>
                </a:extLst>
              </a:tr>
              <a:tr h="203007">
                <a:tc>
                  <a:txBody>
                    <a:bodyPr/>
                    <a:lstStyle/>
                    <a:p>
                      <a:pPr>
                        <a:lnSpc>
                          <a:spcPct val="115000"/>
                        </a:lnSpc>
                        <a:spcAft>
                          <a:spcPts val="1000"/>
                        </a:spcAft>
                      </a:pPr>
                      <a:r>
                        <a:rPr lang="tr-TR" sz="1400">
                          <a:effectLst/>
                        </a:rPr>
                        <a:t>Sağlık Teknisyeni</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dirty="0">
                          <a:effectLst/>
                        </a:rPr>
                        <a:t>94</a:t>
                      </a:r>
                      <a:endParaRPr lang="tr-TR"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077619227"/>
                  </a:ext>
                </a:extLst>
              </a:tr>
              <a:tr h="203007">
                <a:tc>
                  <a:txBody>
                    <a:bodyPr/>
                    <a:lstStyle/>
                    <a:p>
                      <a:pPr>
                        <a:lnSpc>
                          <a:spcPct val="115000"/>
                        </a:lnSpc>
                        <a:spcAft>
                          <a:spcPts val="1000"/>
                        </a:spcAft>
                      </a:pPr>
                      <a:r>
                        <a:rPr lang="tr-TR" sz="1400">
                          <a:effectLst/>
                        </a:rPr>
                        <a:t>Tıbbi Görüntüleme Tekn.</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dirty="0">
                          <a:effectLst/>
                        </a:rPr>
                        <a:t>48</a:t>
                      </a:r>
                      <a:endParaRPr lang="tr-TR"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40709318"/>
                  </a:ext>
                </a:extLst>
              </a:tr>
              <a:tr h="203007">
                <a:tc>
                  <a:txBody>
                    <a:bodyPr/>
                    <a:lstStyle/>
                    <a:p>
                      <a:pPr>
                        <a:lnSpc>
                          <a:spcPct val="115000"/>
                        </a:lnSpc>
                        <a:spcAft>
                          <a:spcPts val="1000"/>
                        </a:spcAft>
                      </a:pPr>
                      <a:r>
                        <a:rPr lang="tr-TR" sz="1400">
                          <a:effectLst/>
                        </a:rPr>
                        <a:t>Asistan Hekim</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428</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266340529"/>
                  </a:ext>
                </a:extLst>
              </a:tr>
              <a:tr h="203007">
                <a:tc>
                  <a:txBody>
                    <a:bodyPr/>
                    <a:lstStyle/>
                    <a:p>
                      <a:pPr>
                        <a:lnSpc>
                          <a:spcPct val="115000"/>
                        </a:lnSpc>
                        <a:spcAft>
                          <a:spcPts val="1000"/>
                        </a:spcAft>
                      </a:pPr>
                      <a:r>
                        <a:rPr lang="tr-TR" sz="1400">
                          <a:effectLst/>
                        </a:rPr>
                        <a:t>Güvenlik Görevlisi</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dirty="0">
                          <a:effectLst/>
                        </a:rPr>
                        <a:t>40</a:t>
                      </a:r>
                      <a:endParaRPr lang="tr-TR"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277978172"/>
                  </a:ext>
                </a:extLst>
              </a:tr>
              <a:tr h="203007">
                <a:tc>
                  <a:txBody>
                    <a:bodyPr/>
                    <a:lstStyle/>
                    <a:p>
                      <a:pPr>
                        <a:lnSpc>
                          <a:spcPct val="115000"/>
                        </a:lnSpc>
                        <a:spcAft>
                          <a:spcPts val="1000"/>
                        </a:spcAft>
                      </a:pPr>
                      <a:r>
                        <a:rPr lang="tr-TR" sz="1400">
                          <a:effectLst/>
                        </a:rPr>
                        <a:t>Hasta Yaşlı ve Bakım Personeli</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dirty="0">
                          <a:effectLst/>
                        </a:rPr>
                        <a:t>140</a:t>
                      </a:r>
                      <a:endParaRPr lang="tr-TR"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642877309"/>
                  </a:ext>
                </a:extLst>
              </a:tr>
              <a:tr h="203007">
                <a:tc>
                  <a:txBody>
                    <a:bodyPr/>
                    <a:lstStyle/>
                    <a:p>
                      <a:pPr>
                        <a:lnSpc>
                          <a:spcPct val="115000"/>
                        </a:lnSpc>
                        <a:spcAft>
                          <a:spcPts val="1000"/>
                        </a:spcAft>
                      </a:pPr>
                      <a:r>
                        <a:rPr lang="tr-TR" sz="1400">
                          <a:effectLst/>
                        </a:rPr>
                        <a:t>Veri Hazırlama ve Kontrol İşletmeni</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dirty="0">
                          <a:effectLst/>
                        </a:rPr>
                        <a:t>131</a:t>
                      </a:r>
                      <a:endParaRPr lang="tr-TR"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675160517"/>
                  </a:ext>
                </a:extLst>
              </a:tr>
              <a:tr h="203007">
                <a:tc>
                  <a:txBody>
                    <a:bodyPr/>
                    <a:lstStyle/>
                    <a:p>
                      <a:pPr>
                        <a:lnSpc>
                          <a:spcPct val="115000"/>
                        </a:lnSpc>
                        <a:spcAft>
                          <a:spcPts val="1000"/>
                        </a:spcAft>
                      </a:pPr>
                      <a:r>
                        <a:rPr lang="tr-TR" sz="1400">
                          <a:effectLst/>
                        </a:rPr>
                        <a:t>Diğer Personel</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dirty="0">
                          <a:effectLst/>
                        </a:rPr>
                        <a:t>49</a:t>
                      </a:r>
                      <a:endParaRPr lang="tr-TR"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693173615"/>
                  </a:ext>
                </a:extLst>
              </a:tr>
              <a:tr h="203007">
                <a:tc>
                  <a:txBody>
                    <a:bodyPr/>
                    <a:lstStyle/>
                    <a:p>
                      <a:pPr>
                        <a:lnSpc>
                          <a:spcPct val="115000"/>
                        </a:lnSpc>
                        <a:spcAft>
                          <a:spcPts val="1000"/>
                        </a:spcAft>
                      </a:pPr>
                      <a:r>
                        <a:rPr lang="tr-TR" sz="1400" b="1" dirty="0">
                          <a:effectLst/>
                        </a:rPr>
                        <a:t> TOPLAM</a:t>
                      </a:r>
                      <a:endParaRPr lang="tr-TR" sz="1400" b="1"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b="1" dirty="0">
                          <a:effectLst/>
                        </a:rPr>
                        <a:t>1487</a:t>
                      </a:r>
                      <a:endParaRPr lang="tr-TR" sz="1400" b="1"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021119487"/>
                  </a:ext>
                </a:extLst>
              </a:tr>
            </a:tbl>
          </a:graphicData>
        </a:graphic>
      </p:graphicFrame>
    </p:spTree>
    <p:extLst>
      <p:ext uri="{BB962C8B-B14F-4D97-AF65-F5344CB8AC3E}">
        <p14:creationId xmlns:p14="http://schemas.microsoft.com/office/powerpoint/2010/main" val="1439415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E26E16-DE56-4138-ABB4-230F7A2B89C0}"/>
              </a:ext>
            </a:extLst>
          </p:cNvPr>
          <p:cNvSpPr txBox="1">
            <a:spLocks/>
          </p:cNvSpPr>
          <p:nvPr/>
        </p:nvSpPr>
        <p:spPr>
          <a:xfrm>
            <a:off x="1394381" y="196786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Üniversitemizin farklı birimlerinde çevrimiçi olarak gerçekleştirilen seminer ve eğitimlerin büyük çoğunluğu merkezimiz altyapısı kullanılarak gerçekleştirilmektedir. </a:t>
            </a:r>
          </a:p>
          <a:p>
            <a:pPr algn="just">
              <a:lnSpc>
                <a:spcPct val="114000"/>
              </a:lnSpc>
              <a:spcBef>
                <a:spcPts val="600"/>
              </a:spcBef>
              <a:spcAft>
                <a:spcPts val="600"/>
              </a:spcAft>
              <a:buFont typeface="Calibri" panose="020F0502020204030204" pitchFamily="34" charset="0"/>
              <a:buChar char="●"/>
            </a:pPr>
            <a:r>
              <a:rPr lang="tr-TR" dirty="0"/>
              <a:t>Bu kapsamda 2023 yılında </a:t>
            </a:r>
            <a:r>
              <a:rPr lang="tr-TR" b="1" dirty="0"/>
              <a:t>9 farklı etkinlik </a:t>
            </a:r>
            <a:r>
              <a:rPr lang="tr-TR" dirty="0"/>
              <a:t>için toplamda </a:t>
            </a:r>
            <a:r>
              <a:rPr lang="tr-TR" b="1" dirty="0"/>
              <a:t>51 adet </a:t>
            </a:r>
            <a:r>
              <a:rPr lang="tr-TR" dirty="0"/>
              <a:t>çevrimiçi seminer, eğitim veya toplantı merkezimiz tarafından koordine edilen  </a:t>
            </a:r>
            <a:r>
              <a:rPr lang="tr-TR" dirty="0" err="1"/>
              <a:t>Zoom</a:t>
            </a:r>
            <a:r>
              <a:rPr lang="tr-TR" dirty="0"/>
              <a:t> sistemi üzerinden gerçekleştirilmiştir. </a:t>
            </a:r>
          </a:p>
        </p:txBody>
      </p:sp>
      <p:sp>
        <p:nvSpPr>
          <p:cNvPr id="3" name="Başlık 2">
            <a:extLst>
              <a:ext uri="{FF2B5EF4-FFF2-40B4-BE49-F238E27FC236}">
                <a16:creationId xmlns:a16="http://schemas.microsoft.com/office/drawing/2014/main" id="{2F3A8E38-3250-423A-DBF4-17CB8B682B3A}"/>
              </a:ext>
            </a:extLst>
          </p:cNvPr>
          <p:cNvSpPr txBox="1">
            <a:spLocks/>
          </p:cNvSpPr>
          <p:nvPr/>
        </p:nvSpPr>
        <p:spPr>
          <a:xfrm>
            <a:off x="556181" y="5073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d. Merkez Altyapısı ile Gerçekleştirilen Çevrimiçi Seminer ve Eğitimler</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8860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a:latin typeface="Poppins"/>
                <a:ea typeface="Poppins"/>
                <a:cs typeface="Poppins"/>
                <a:sym typeface="Poppins"/>
              </a:rPr>
            </a:br>
            <a:r>
              <a:rPr lang="en-GB" sz="1600">
                <a:effectLst/>
                <a:latin typeface="Times New Roman" panose="02020603050405020304" pitchFamily="18" charset="0"/>
                <a:ea typeface="Calibri" panose="020F0502020204030204" pitchFamily="34" charset="0"/>
                <a:cs typeface="Times New Roman" panose="02020603050405020304" pitchFamily="18" charset="0"/>
              </a:rPr>
              <a:t>. </a:t>
            </a:r>
            <a:br>
              <a:rPr lang="en-GB" sz="1600">
                <a:effectLst/>
                <a:latin typeface="Times New Roman" panose="02020603050405020304" pitchFamily="18" charset="0"/>
                <a:ea typeface="Calibri" panose="020F0502020204030204" pitchFamily="34" charset="0"/>
                <a:cs typeface="Times New Roman" panose="02020603050405020304" pitchFamily="18" charset="0"/>
              </a:rPr>
            </a:br>
            <a:endParaRPr lang="en-GB"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E26E16-DE56-4138-ABB4-230F7A2B89C0}"/>
              </a:ext>
            </a:extLst>
          </p:cNvPr>
          <p:cNvSpPr txBox="1">
            <a:spLocks/>
          </p:cNvSpPr>
          <p:nvPr/>
        </p:nvSpPr>
        <p:spPr>
          <a:xfrm>
            <a:off x="1394381" y="1617785"/>
            <a:ext cx="10515600" cy="47014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2023 yılında merkezimiz ile iç ve dış paydaşlar arasında gerçekleştirilen etkinlik bilgileri Tablo 5’de verilmiştir. </a:t>
            </a:r>
          </a:p>
        </p:txBody>
      </p:sp>
      <p:sp>
        <p:nvSpPr>
          <p:cNvPr id="3" name="Başlık 2">
            <a:extLst>
              <a:ext uri="{FF2B5EF4-FFF2-40B4-BE49-F238E27FC236}">
                <a16:creationId xmlns:a16="http://schemas.microsoft.com/office/drawing/2014/main" id="{2F3A8E38-3250-423A-DBF4-17CB8B682B3A}"/>
              </a:ext>
            </a:extLst>
          </p:cNvPr>
          <p:cNvSpPr txBox="1">
            <a:spLocks/>
          </p:cNvSpPr>
          <p:nvPr/>
        </p:nvSpPr>
        <p:spPr>
          <a:xfrm>
            <a:off x="556181" y="5073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e. Paydaş Etkinlikleri</a:t>
            </a:r>
            <a:endParaRPr lang="tr-TR" sz="3600" b="1" dirty="0">
              <a:effectLst>
                <a:outerShdw blurRad="38100" dist="38100" dir="2700000" algn="tl">
                  <a:srgbClr val="000000">
                    <a:alpha val="43137"/>
                  </a:srgbClr>
                </a:outerShdw>
              </a:effectLst>
            </a:endParaRPr>
          </a:p>
        </p:txBody>
      </p:sp>
      <p:sp>
        <p:nvSpPr>
          <p:cNvPr id="4" name="Başlık 1">
            <a:extLst>
              <a:ext uri="{FF2B5EF4-FFF2-40B4-BE49-F238E27FC236}">
                <a16:creationId xmlns:a16="http://schemas.microsoft.com/office/drawing/2014/main" id="{3AFB66D4-6CEE-6B52-432D-E1501409F3BF}"/>
              </a:ext>
            </a:extLst>
          </p:cNvPr>
          <p:cNvSpPr txBox="1">
            <a:spLocks/>
          </p:cNvSpPr>
          <p:nvPr/>
        </p:nvSpPr>
        <p:spPr>
          <a:xfrm>
            <a:off x="556181" y="5690234"/>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400" b="1" i="1" dirty="0"/>
              <a:t>Tablo 5. </a:t>
            </a:r>
            <a:r>
              <a:rPr lang="es-ES" sz="1400" b="1" i="1" dirty="0"/>
              <a:t>Iç </a:t>
            </a:r>
            <a:r>
              <a:rPr lang="tr-TR" sz="1400" b="1" i="1" dirty="0"/>
              <a:t>v</a:t>
            </a:r>
            <a:r>
              <a:rPr lang="es-ES" sz="1400" b="1" i="1" dirty="0"/>
              <a:t>e Dış Paydaşlar Arasında Gerçekleştirilen Etkinlik Bilgileri</a:t>
            </a:r>
            <a:endParaRPr lang="tr-TR" sz="1400" b="1" i="1" dirty="0"/>
          </a:p>
        </p:txBody>
      </p:sp>
      <p:graphicFrame>
        <p:nvGraphicFramePr>
          <p:cNvPr id="5" name="Tablo 5">
            <a:extLst>
              <a:ext uri="{FF2B5EF4-FFF2-40B4-BE49-F238E27FC236}">
                <a16:creationId xmlns:a16="http://schemas.microsoft.com/office/drawing/2014/main" id="{53F5E0E7-DC96-6B3E-2519-F9FE0BDEA142}"/>
              </a:ext>
            </a:extLst>
          </p:cNvPr>
          <p:cNvGraphicFramePr>
            <a:graphicFrameLocks noGrp="1"/>
          </p:cNvGraphicFramePr>
          <p:nvPr>
            <p:extLst>
              <p:ext uri="{D42A27DB-BD31-4B8C-83A1-F6EECF244321}">
                <p14:modId xmlns:p14="http://schemas.microsoft.com/office/powerpoint/2010/main" val="3302112510"/>
              </p:ext>
            </p:extLst>
          </p:nvPr>
        </p:nvGraphicFramePr>
        <p:xfrm>
          <a:off x="2740581" y="2989149"/>
          <a:ext cx="8046720" cy="2743200"/>
        </p:xfrm>
        <a:graphic>
          <a:graphicData uri="http://schemas.openxmlformats.org/drawingml/2006/table">
            <a:tbl>
              <a:tblPr bandRow="1">
                <a:tableStyleId>{5C22544A-7EE6-4342-B048-85BDC9FD1C3A}</a:tableStyleId>
              </a:tblPr>
              <a:tblGrid>
                <a:gridCol w="5770880">
                  <a:extLst>
                    <a:ext uri="{9D8B030D-6E8A-4147-A177-3AD203B41FA5}">
                      <a16:colId xmlns:a16="http://schemas.microsoft.com/office/drawing/2014/main" val="476273964"/>
                    </a:ext>
                  </a:extLst>
                </a:gridCol>
                <a:gridCol w="2275840">
                  <a:extLst>
                    <a:ext uri="{9D8B030D-6E8A-4147-A177-3AD203B41FA5}">
                      <a16:colId xmlns:a16="http://schemas.microsoft.com/office/drawing/2014/main" val="1605914996"/>
                    </a:ext>
                  </a:extLst>
                </a:gridCol>
              </a:tblGrid>
              <a:tr h="370840">
                <a:tc>
                  <a:txBody>
                    <a:bodyPr/>
                    <a:lstStyle/>
                    <a:p>
                      <a:r>
                        <a:rPr lang="tr-TR" dirty="0"/>
                        <a:t>Uzaktan Öğretim Programları - Başvuru süreci hazırlıkları bilgilendirme toplantısı</a:t>
                      </a:r>
                    </a:p>
                  </a:txBody>
                  <a:tcPr/>
                </a:tc>
                <a:tc>
                  <a:txBody>
                    <a:bodyPr/>
                    <a:lstStyle/>
                    <a:p>
                      <a:pPr algn="ctr"/>
                      <a:r>
                        <a:rPr lang="tr-TR" dirty="0"/>
                        <a:t>1</a:t>
                      </a:r>
                    </a:p>
                  </a:txBody>
                  <a:tcPr anchor="ctr"/>
                </a:tc>
                <a:extLst>
                  <a:ext uri="{0D108BD9-81ED-4DB2-BD59-A6C34878D82A}">
                    <a16:rowId xmlns:a16="http://schemas.microsoft.com/office/drawing/2014/main" val="249174339"/>
                  </a:ext>
                </a:extLst>
              </a:tr>
              <a:tr h="370840">
                <a:tc>
                  <a:txBody>
                    <a:bodyPr/>
                    <a:lstStyle/>
                    <a:p>
                      <a:r>
                        <a:rPr lang="tr-TR" dirty="0"/>
                        <a:t>Uzaktan Öğretim Programı dönem sonu değerlendirme toplantısı </a:t>
                      </a:r>
                    </a:p>
                  </a:txBody>
                  <a:tcPr/>
                </a:tc>
                <a:tc>
                  <a:txBody>
                    <a:bodyPr/>
                    <a:lstStyle/>
                    <a:p>
                      <a:pPr algn="ctr"/>
                      <a:r>
                        <a:rPr lang="tr-TR" dirty="0"/>
                        <a:t>2</a:t>
                      </a:r>
                    </a:p>
                  </a:txBody>
                  <a:tcPr anchor="ctr"/>
                </a:tc>
                <a:extLst>
                  <a:ext uri="{0D108BD9-81ED-4DB2-BD59-A6C34878D82A}">
                    <a16:rowId xmlns:a16="http://schemas.microsoft.com/office/drawing/2014/main" val="866265883"/>
                  </a:ext>
                </a:extLst>
              </a:tr>
              <a:tr h="370840">
                <a:tc>
                  <a:txBody>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tr-TR" dirty="0"/>
                        <a:t>Uzaktan Öğretim Programı oryantasyon toplantısı </a:t>
                      </a:r>
                    </a:p>
                  </a:txBody>
                  <a:tcPr/>
                </a:tc>
                <a:tc>
                  <a:txBody>
                    <a:bodyPr/>
                    <a:lstStyle/>
                    <a:p>
                      <a:pPr algn="ctr"/>
                      <a:r>
                        <a:rPr lang="tr-TR" dirty="0"/>
                        <a:t>3</a:t>
                      </a:r>
                    </a:p>
                  </a:txBody>
                  <a:tcPr anchor="ctr"/>
                </a:tc>
                <a:extLst>
                  <a:ext uri="{0D108BD9-81ED-4DB2-BD59-A6C34878D82A}">
                    <a16:rowId xmlns:a16="http://schemas.microsoft.com/office/drawing/2014/main" val="2158923805"/>
                  </a:ext>
                </a:extLst>
              </a:tr>
              <a:tr h="370840">
                <a:tc>
                  <a:txBody>
                    <a:bodyPr/>
                    <a:lstStyle/>
                    <a:p>
                      <a:r>
                        <a:rPr lang="tr-TR" dirty="0"/>
                        <a:t>Proje toplantısı</a:t>
                      </a:r>
                    </a:p>
                  </a:txBody>
                  <a:tcPr/>
                </a:tc>
                <a:tc>
                  <a:txBody>
                    <a:bodyPr/>
                    <a:lstStyle/>
                    <a:p>
                      <a:pPr algn="ctr"/>
                      <a:r>
                        <a:rPr lang="tr-TR" dirty="0"/>
                        <a:t>2</a:t>
                      </a:r>
                    </a:p>
                  </a:txBody>
                  <a:tcPr anchor="ctr"/>
                </a:tc>
                <a:extLst>
                  <a:ext uri="{0D108BD9-81ED-4DB2-BD59-A6C34878D82A}">
                    <a16:rowId xmlns:a16="http://schemas.microsoft.com/office/drawing/2014/main" val="346620267"/>
                  </a:ext>
                </a:extLst>
              </a:tr>
              <a:tr h="370840">
                <a:tc>
                  <a:txBody>
                    <a:bodyPr/>
                    <a:lstStyle/>
                    <a:p>
                      <a:r>
                        <a:rPr lang="tr-TR" dirty="0"/>
                        <a:t>İç paydaş toplantısı</a:t>
                      </a:r>
                    </a:p>
                  </a:txBody>
                  <a:tcPr/>
                </a:tc>
                <a:tc>
                  <a:txBody>
                    <a:bodyPr/>
                    <a:lstStyle/>
                    <a:p>
                      <a:pPr algn="ctr"/>
                      <a:r>
                        <a:rPr lang="tr-TR" dirty="0"/>
                        <a:t>3</a:t>
                      </a:r>
                    </a:p>
                  </a:txBody>
                  <a:tcPr anchor="ctr"/>
                </a:tc>
                <a:extLst>
                  <a:ext uri="{0D108BD9-81ED-4DB2-BD59-A6C34878D82A}">
                    <a16:rowId xmlns:a16="http://schemas.microsoft.com/office/drawing/2014/main" val="99657801"/>
                  </a:ext>
                </a:extLst>
              </a:tr>
              <a:tr h="370840">
                <a:tc>
                  <a:txBody>
                    <a:bodyPr/>
                    <a:lstStyle/>
                    <a:p>
                      <a:r>
                        <a:rPr lang="tr-TR" dirty="0"/>
                        <a:t>Dış paydaş işbirliği toplantısı</a:t>
                      </a:r>
                    </a:p>
                  </a:txBody>
                  <a:tcPr/>
                </a:tc>
                <a:tc>
                  <a:txBody>
                    <a:bodyPr/>
                    <a:lstStyle/>
                    <a:p>
                      <a:pPr algn="ctr"/>
                      <a:r>
                        <a:rPr lang="tr-TR" dirty="0"/>
                        <a:t>1</a:t>
                      </a:r>
                    </a:p>
                  </a:txBody>
                  <a:tcPr anchor="ctr"/>
                </a:tc>
                <a:extLst>
                  <a:ext uri="{0D108BD9-81ED-4DB2-BD59-A6C34878D82A}">
                    <a16:rowId xmlns:a16="http://schemas.microsoft.com/office/drawing/2014/main" val="3718227130"/>
                  </a:ext>
                </a:extLst>
              </a:tr>
              <a:tr h="370840">
                <a:tc>
                  <a:txBody>
                    <a:bodyPr/>
                    <a:lstStyle/>
                    <a:p>
                      <a:r>
                        <a:rPr lang="tr-TR" b="1" dirty="0"/>
                        <a:t>TOPLAM</a:t>
                      </a:r>
                    </a:p>
                  </a:txBody>
                  <a:tcPr/>
                </a:tc>
                <a:tc>
                  <a:txBody>
                    <a:bodyPr/>
                    <a:lstStyle/>
                    <a:p>
                      <a:pPr algn="ctr"/>
                      <a:r>
                        <a:rPr lang="tr-TR" b="1"/>
                        <a:t>1</a:t>
                      </a:r>
                      <a:r>
                        <a:rPr lang="tr-TR" b="1" dirty="0"/>
                        <a:t>2</a:t>
                      </a:r>
                    </a:p>
                  </a:txBody>
                  <a:tcPr anchor="ctr"/>
                </a:tc>
                <a:extLst>
                  <a:ext uri="{0D108BD9-81ED-4DB2-BD59-A6C34878D82A}">
                    <a16:rowId xmlns:a16="http://schemas.microsoft.com/office/drawing/2014/main" val="2052659588"/>
                  </a:ext>
                </a:extLst>
              </a:tr>
            </a:tbl>
          </a:graphicData>
        </a:graphic>
      </p:graphicFrame>
    </p:spTree>
    <p:extLst>
      <p:ext uri="{BB962C8B-B14F-4D97-AF65-F5344CB8AC3E}">
        <p14:creationId xmlns:p14="http://schemas.microsoft.com/office/powerpoint/2010/main" val="655532458"/>
      </p:ext>
    </p:extLst>
  </p:cSld>
  <p:clrMapOvr>
    <a:overrideClrMapping bg1="lt1" tx1="dk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46F6A00-9942-B638-C2D8-C567AD917C24}"/>
              </a:ext>
            </a:extLst>
          </p:cNvPr>
          <p:cNvSpPr txBox="1">
            <a:spLocks/>
          </p:cNvSpPr>
          <p:nvPr/>
        </p:nvSpPr>
        <p:spPr>
          <a:xfrm>
            <a:off x="1432089" y="205186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a:t>Çalışma ve Sosyal Güvenlik Bakanlığı’nın İnsan Kaynaklarının Geliştirilmesi Operasyonel programı kapsamında uygulanan ve Avrupa Birliği Katılım Öncesi Yardım Aracı (IPA) kapsamında finanse edilen ve Güney Marmara Kalkınma Ajansı’nın operasyon faydalanıcısı olduğu, Çanakkale Onsekiz Mart Üniversitesi ve Balıkesir Üniversitesi’nin yürütücüsü olduğu </a:t>
            </a:r>
            <a:r>
              <a:rPr lang="tr-TR" b="1"/>
              <a:t>Yenilenebilir Gençlik Enerji </a:t>
            </a:r>
            <a:r>
              <a:rPr lang="tr-TR"/>
              <a:t>projesinde merkezimiz de görev almaktadır.</a:t>
            </a:r>
            <a:endParaRPr lang="tr-TR" dirty="0"/>
          </a:p>
        </p:txBody>
      </p:sp>
      <p:sp>
        <p:nvSpPr>
          <p:cNvPr id="3" name="Başlık 2">
            <a:extLst>
              <a:ext uri="{FF2B5EF4-FFF2-40B4-BE49-F238E27FC236}">
                <a16:creationId xmlns:a16="http://schemas.microsoft.com/office/drawing/2014/main" id="{B7F7F1ED-602F-7B29-8E62-C7E59094CACD}"/>
              </a:ext>
            </a:extLst>
          </p:cNvPr>
          <p:cNvSpPr txBox="1">
            <a:spLocks/>
          </p:cNvSpPr>
          <p:nvPr/>
        </p:nvSpPr>
        <p:spPr>
          <a:xfrm>
            <a:off x="593889" y="59136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f. Projeler</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4659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32F00504-0823-808E-E83D-27A26D959F6F}"/>
              </a:ext>
            </a:extLst>
          </p:cNvPr>
          <p:cNvSpPr txBox="1">
            <a:spLocks/>
          </p:cNvSpPr>
          <p:nvPr/>
        </p:nvSpPr>
        <p:spPr>
          <a:xfrm>
            <a:off x="1524000" y="233467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Uzaktan Eğitim Araştırma ve Uygulama Merkezi (ÇOMUZEM), 3 Mayıs 2010 tarih ve 27570 sayılı Resmî Gazete’de yayınlanan yönetmeliği ile faaliyetlerine resmen başlamıştır.</a:t>
            </a:r>
            <a:endParaRPr lang="tr-TR" dirty="0"/>
          </a:p>
        </p:txBody>
      </p:sp>
      <p:sp>
        <p:nvSpPr>
          <p:cNvPr id="3" name="Başlık 2">
            <a:extLst>
              <a:ext uri="{FF2B5EF4-FFF2-40B4-BE49-F238E27FC236}">
                <a16:creationId xmlns:a16="http://schemas.microsoft.com/office/drawing/2014/main" id="{D9C4945A-3EB2-2499-A602-9EBFC199ABA9}"/>
              </a:ext>
            </a:extLst>
          </p:cNvPr>
          <p:cNvSpPr txBox="1">
            <a:spLocks/>
          </p:cNvSpPr>
          <p:nvPr/>
        </p:nvSpPr>
        <p:spPr>
          <a:xfrm>
            <a:off x="685800"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solidFill>
                  <a:schemeClr val="bg2">
                    <a:lumMod val="75000"/>
                  </a:schemeClr>
                </a:solidFill>
                <a:effectLst>
                  <a:outerShdw blurRad="38100" dist="38100" dir="2700000" algn="tl">
                    <a:srgbClr val="000000">
                      <a:alpha val="43137"/>
                    </a:srgbClr>
                  </a:outerShdw>
                </a:effectLst>
              </a:rPr>
              <a:t>Kuruluş</a:t>
            </a:r>
            <a:endParaRPr lang="tr-TR" b="1" dirty="0">
              <a:solidFill>
                <a:schemeClr val="bg2">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26F431C-FBC9-10CC-C534-7AFAED58065F}"/>
              </a:ext>
            </a:extLst>
          </p:cNvPr>
          <p:cNvSpPr txBox="1">
            <a:spLocks/>
          </p:cNvSpPr>
          <p:nvPr/>
        </p:nvSpPr>
        <p:spPr>
          <a:xfrm>
            <a:off x="882298" y="1772354"/>
            <a:ext cx="10646683" cy="486960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Bef>
                <a:spcPts val="600"/>
              </a:spcBef>
              <a:spcAft>
                <a:spcPts val="600"/>
              </a:spcAft>
              <a:buFont typeface="Calibri" panose="020F0502020204030204" pitchFamily="34" charset="0"/>
              <a:buChar char="●"/>
            </a:pPr>
            <a:r>
              <a:rPr lang="tr-TR" dirty="0"/>
              <a:t>Eğitim öğretim faaliyetlerinde Uzaktan Öğretim Tezsiz Yüksek Programlarının senkron derslerinin daha sağlıklı yürütülebilmesi amacıyla, merkezimiz bünyesinde bulunan </a:t>
            </a:r>
            <a:r>
              <a:rPr lang="tr-TR" b="1" dirty="0"/>
              <a:t>Adobe Connect </a:t>
            </a:r>
            <a:r>
              <a:rPr lang="tr-TR" dirty="0"/>
              <a:t>uygulamasının güncelleme çalışmaları yapılmıştır. </a:t>
            </a:r>
          </a:p>
          <a:p>
            <a:pPr algn="just">
              <a:lnSpc>
                <a:spcPct val="125000"/>
              </a:lnSpc>
              <a:spcBef>
                <a:spcPts val="600"/>
              </a:spcBef>
              <a:spcAft>
                <a:spcPts val="600"/>
              </a:spcAft>
              <a:buFont typeface="Calibri" panose="020F0502020204030204" pitchFamily="34" charset="0"/>
              <a:buChar char="●"/>
            </a:pPr>
            <a:r>
              <a:rPr lang="tr-TR" dirty="0"/>
              <a:t>Ayrıca uzaktan öğretim derslerinin asenkron yürütülmesinde ve öğrenci ders - sınav uygulamalarının gerçekleştirilmesinde kullanılan Öğrenme Yönetim Sistemi’nde gerekli güncelleştirme ve iyileştirmeler yapılmıştır. </a:t>
            </a:r>
          </a:p>
        </p:txBody>
      </p:sp>
      <p:sp>
        <p:nvSpPr>
          <p:cNvPr id="3" name="Başlık 2">
            <a:extLst>
              <a:ext uri="{FF2B5EF4-FFF2-40B4-BE49-F238E27FC236}">
                <a16:creationId xmlns:a16="http://schemas.microsoft.com/office/drawing/2014/main" id="{40E09D8D-4246-45DE-CBB2-B31D4B08E9A1}"/>
              </a:ext>
            </a:extLst>
          </p:cNvPr>
          <p:cNvSpPr txBox="1">
            <a:spLocks/>
          </p:cNvSpPr>
          <p:nvPr/>
        </p:nvSpPr>
        <p:spPr>
          <a:xfrm>
            <a:off x="575035" y="61280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a:effectLst>
                  <a:outerShdw blurRad="38100" dist="38100" dir="2700000" algn="tl">
                    <a:srgbClr val="000000">
                      <a:alpha val="43137"/>
                    </a:srgbClr>
                  </a:outerShdw>
                </a:effectLst>
              </a:rPr>
              <a:t>f. Altyapı İyileştirme ve Geliştirme Çalışmaları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2061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26F431C-FBC9-10CC-C534-7AFAED58065F}"/>
              </a:ext>
            </a:extLst>
          </p:cNvPr>
          <p:cNvSpPr txBox="1">
            <a:spLocks/>
          </p:cNvSpPr>
          <p:nvPr/>
        </p:nvSpPr>
        <p:spPr>
          <a:xfrm>
            <a:off x="882298" y="1772354"/>
            <a:ext cx="10646683" cy="486960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Bef>
                <a:spcPts val="600"/>
              </a:spcBef>
              <a:spcAft>
                <a:spcPts val="600"/>
              </a:spcAft>
              <a:buFont typeface="Calibri" panose="020F0502020204030204" pitchFamily="34" charset="0"/>
              <a:buChar char="●"/>
            </a:pPr>
            <a:r>
              <a:rPr lang="tr-TR" dirty="0"/>
              <a:t>2023 – 2024 Bahar </a:t>
            </a:r>
            <a:r>
              <a:rPr lang="tr-TR" dirty="0" err="1"/>
              <a:t>Yarıyılı’ndan</a:t>
            </a:r>
            <a:r>
              <a:rPr lang="tr-TR" dirty="0"/>
              <a:t> itibaren Uzaktan Öğretim Tezsiz Yüksek Programlarının eğitim – öğretim faaliyetlerinin yürütülmesinde kullanılacak olan Turkcell </a:t>
            </a:r>
            <a:r>
              <a:rPr lang="tr-TR" dirty="0" err="1"/>
              <a:t>EduBiz</a:t>
            </a:r>
            <a:r>
              <a:rPr lang="tr-TR" dirty="0"/>
              <a:t> sistemi için gerekli anlaşmalar yapılmış olup, pilot uygulamalar gerçekleştirilmiştir.</a:t>
            </a:r>
          </a:p>
        </p:txBody>
      </p:sp>
      <p:sp>
        <p:nvSpPr>
          <p:cNvPr id="3" name="Başlık 2">
            <a:extLst>
              <a:ext uri="{FF2B5EF4-FFF2-40B4-BE49-F238E27FC236}">
                <a16:creationId xmlns:a16="http://schemas.microsoft.com/office/drawing/2014/main" id="{40E09D8D-4246-45DE-CBB2-B31D4B08E9A1}"/>
              </a:ext>
            </a:extLst>
          </p:cNvPr>
          <p:cNvSpPr txBox="1">
            <a:spLocks/>
          </p:cNvSpPr>
          <p:nvPr/>
        </p:nvSpPr>
        <p:spPr>
          <a:xfrm>
            <a:off x="575035" y="61280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a:effectLst>
                  <a:outerShdw blurRad="38100" dist="38100" dir="2700000" algn="tl">
                    <a:srgbClr val="000000">
                      <a:alpha val="43137"/>
                    </a:srgbClr>
                  </a:outerShdw>
                </a:effectLst>
              </a:rPr>
              <a:t>f. Altyapı İyileştirme ve Geliştirme Çalışmaları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8680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ACC33F62-8479-D30C-41B3-2D10B19F7E69}"/>
              </a:ext>
            </a:extLst>
          </p:cNvPr>
          <p:cNvSpPr txBox="1">
            <a:spLocks/>
          </p:cNvSpPr>
          <p:nvPr/>
        </p:nvSpPr>
        <p:spPr>
          <a:xfrm>
            <a:off x="910578" y="1772355"/>
            <a:ext cx="10678107"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Bef>
                <a:spcPts val="600"/>
              </a:spcBef>
              <a:spcAft>
                <a:spcPts val="600"/>
              </a:spcAft>
              <a:buFont typeface="Calibri" panose="020F0502020204030204" pitchFamily="34" charset="0"/>
              <a:buChar char="●"/>
            </a:pPr>
            <a:r>
              <a:rPr lang="tr-TR" dirty="0"/>
              <a:t>Ayrıca Üniversitemiz bünyesinde çevrimiçi toplantıların gerçekleştirilmesi ve bunun yanında Lisansüstü Eğitim Enstitüsü bünyesindeki sınavların ve toplantıların (Tez İzleme Komitesi Toplantıları, Tez Öneri Savunma Sınavı, Doktora Yeterlik Sınavı, Tez Savunma Sınavı vb.) gerçekleştirilmesinde kullanılmak üzere Merkezimiz bünyesine </a:t>
            </a:r>
            <a:r>
              <a:rPr lang="tr-TR" b="1" dirty="0" err="1"/>
              <a:t>Zoom</a:t>
            </a:r>
            <a:r>
              <a:rPr lang="tr-TR" b="1" dirty="0"/>
              <a:t> </a:t>
            </a:r>
            <a:r>
              <a:rPr lang="tr-TR" b="1" dirty="0" err="1"/>
              <a:t>Education</a:t>
            </a:r>
            <a:r>
              <a:rPr lang="tr-TR" b="1" dirty="0"/>
              <a:t> sistemi</a:t>
            </a:r>
            <a:r>
              <a:rPr lang="tr-TR" dirty="0"/>
              <a:t> 2024 yılı için satın alınmıştır. </a:t>
            </a:r>
          </a:p>
        </p:txBody>
      </p:sp>
      <p:sp>
        <p:nvSpPr>
          <p:cNvPr id="3" name="Başlık 2">
            <a:extLst>
              <a:ext uri="{FF2B5EF4-FFF2-40B4-BE49-F238E27FC236}">
                <a16:creationId xmlns:a16="http://schemas.microsoft.com/office/drawing/2014/main" id="{F5D01B12-8C38-C170-B455-294E04277BC1}"/>
              </a:ext>
            </a:extLst>
          </p:cNvPr>
          <p:cNvSpPr txBox="1">
            <a:spLocks/>
          </p:cNvSpPr>
          <p:nvPr/>
        </p:nvSpPr>
        <p:spPr>
          <a:xfrm>
            <a:off x="603315" y="61280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a:effectLst>
                  <a:outerShdw blurRad="38100" dist="38100" dir="2700000" algn="tl">
                    <a:srgbClr val="000000">
                      <a:alpha val="43137"/>
                    </a:srgbClr>
                  </a:outerShdw>
                </a:effectLst>
              </a:rPr>
              <a:t>f. Altyapı İyileştirme ve Geliştirme Çalışmaları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1920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Dikdörtgen 1">
            <a:extLst>
              <a:ext uri="{FF2B5EF4-FFF2-40B4-BE49-F238E27FC236}">
                <a16:creationId xmlns:a16="http://schemas.microsoft.com/office/drawing/2014/main" id="{43B606DE-DE4C-B83A-551F-76E397DD2087}"/>
              </a:ext>
            </a:extLst>
          </p:cNvPr>
          <p:cNvSpPr/>
          <p:nvPr/>
        </p:nvSpPr>
        <p:spPr>
          <a:xfrm>
            <a:off x="876693" y="2724346"/>
            <a:ext cx="11239614" cy="1233637"/>
          </a:xfrm>
          <a:prstGeom prst="rect">
            <a:avLst/>
          </a:prstGeom>
          <a:solidFill>
            <a:srgbClr val="FECA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4000" b="1" dirty="0">
                <a:solidFill>
                  <a:schemeClr val="tx1">
                    <a:lumMod val="85000"/>
                    <a:lumOff val="15000"/>
                  </a:schemeClr>
                </a:solidFill>
              </a:rPr>
              <a:t>Teşekkürler</a:t>
            </a:r>
          </a:p>
        </p:txBody>
      </p:sp>
    </p:spTree>
    <p:extLst>
      <p:ext uri="{BB962C8B-B14F-4D97-AF65-F5344CB8AC3E}">
        <p14:creationId xmlns:p14="http://schemas.microsoft.com/office/powerpoint/2010/main" val="386729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A8F6136F-BA1A-2B57-BE74-26B30889F73F}"/>
              </a:ext>
            </a:extLst>
          </p:cNvPr>
          <p:cNvSpPr txBox="1">
            <a:spLocks/>
          </p:cNvSpPr>
          <p:nvPr/>
        </p:nvSpPr>
        <p:spPr>
          <a:xfrm>
            <a:off x="1413235" y="2306392"/>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Misyonumuz; Uzaktan Eğitim alanında ortaya çıkan ihtiyaçları ve gelişmeleri izleyerek uzaktan eğitim ile sunulan program ve dersler oluşturmak, bu alanda yeni projelerde atılım yapmak ve sunmak, bunların yanında rekabetçi, yenilikçi, araştırmalara açık bir birey olma yönünde öğrencilerimize sorunsuz bir eğitim ortamı hazırlamaktır.</a:t>
            </a:r>
            <a:endParaRPr lang="tr-TR" dirty="0"/>
          </a:p>
        </p:txBody>
      </p:sp>
      <p:sp>
        <p:nvSpPr>
          <p:cNvPr id="3" name="Başlık 2">
            <a:extLst>
              <a:ext uri="{FF2B5EF4-FFF2-40B4-BE49-F238E27FC236}">
                <a16:creationId xmlns:a16="http://schemas.microsoft.com/office/drawing/2014/main" id="{5876E1A7-9E13-0F6C-3215-C8ABE9527503}"/>
              </a:ext>
            </a:extLst>
          </p:cNvPr>
          <p:cNvSpPr txBox="1">
            <a:spLocks/>
          </p:cNvSpPr>
          <p:nvPr/>
        </p:nvSpPr>
        <p:spPr>
          <a:xfrm>
            <a:off x="575035" y="84589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solidFill>
                  <a:schemeClr val="bg2">
                    <a:lumMod val="75000"/>
                  </a:schemeClr>
                </a:solidFill>
                <a:effectLst>
                  <a:outerShdw blurRad="38100" dist="38100" dir="2700000" algn="tl">
                    <a:srgbClr val="000000">
                      <a:alpha val="43137"/>
                    </a:srgbClr>
                  </a:outerShdw>
                </a:effectLst>
              </a:rPr>
              <a:t>Misyon</a:t>
            </a:r>
            <a:endParaRPr lang="tr-TR" b="1"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215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1D048AE6-9C42-FAB5-4469-EDAEC88F65D4}"/>
              </a:ext>
            </a:extLst>
          </p:cNvPr>
          <p:cNvSpPr txBox="1">
            <a:spLocks/>
          </p:cNvSpPr>
          <p:nvPr/>
        </p:nvSpPr>
        <p:spPr>
          <a:xfrm>
            <a:off x="1441515" y="233467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Vizyonumuz; uzaktan eğitimde dünya standartlarına uygun ders içeriklerini sunan, rekabetçi ortam yaratan ve bu ortamda liderlik yapabilen, sunduğu eğitim hizmetinde son teknolojileri kullanan, sunulan ders içeriklerini dinamik bir yapıda hazırlayan bir uzaktan eğitim merkezi olmaktır.</a:t>
            </a:r>
            <a:endParaRPr lang="tr-TR" dirty="0"/>
          </a:p>
        </p:txBody>
      </p:sp>
      <p:sp>
        <p:nvSpPr>
          <p:cNvPr id="3" name="Başlık 2">
            <a:extLst>
              <a:ext uri="{FF2B5EF4-FFF2-40B4-BE49-F238E27FC236}">
                <a16:creationId xmlns:a16="http://schemas.microsoft.com/office/drawing/2014/main" id="{C08689C1-7B28-268A-B042-1DEA6DAA7AA2}"/>
              </a:ext>
            </a:extLst>
          </p:cNvPr>
          <p:cNvSpPr txBox="1">
            <a:spLocks/>
          </p:cNvSpPr>
          <p:nvPr/>
        </p:nvSpPr>
        <p:spPr>
          <a:xfrm>
            <a:off x="603315"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Vizyon</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907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0D734E26-21AC-C8D2-2DCB-78C8CCCE01FD}"/>
              </a:ext>
            </a:extLst>
          </p:cNvPr>
          <p:cNvSpPr txBox="1">
            <a:spLocks/>
          </p:cNvSpPr>
          <p:nvPr/>
        </p:nvSpPr>
        <p:spPr>
          <a:xfrm>
            <a:off x="1422662" y="2306392"/>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1200"/>
              </a:spcAft>
              <a:buFont typeface="Calibri" panose="020F0502020204030204" pitchFamily="34" charset="0"/>
              <a:buChar char="●"/>
            </a:pPr>
            <a:r>
              <a:rPr lang="tr-TR"/>
              <a:t>E-Öğrenme tabanlı sertifika, önlisans, lisans, lisansüstü ve yetişkin eğitimine yönelik uzaktan eğitim programları geliştirmek, uygulamak, değerlendirmek ve sevk-idaresini sağlamak,</a:t>
            </a:r>
          </a:p>
          <a:p>
            <a:pPr algn="just">
              <a:lnSpc>
                <a:spcPct val="150000"/>
              </a:lnSpc>
              <a:spcBef>
                <a:spcPts val="0"/>
              </a:spcBef>
              <a:buFont typeface="Calibri" panose="020F0502020204030204" pitchFamily="34" charset="0"/>
              <a:buChar char="●"/>
            </a:pPr>
            <a:r>
              <a:rPr lang="tr-TR"/>
              <a:t>Uzaktan öğretim faaliyetlerinin verimli ve etkin yürütülmesini sağlamak,</a:t>
            </a:r>
          </a:p>
          <a:p>
            <a:pPr algn="just">
              <a:lnSpc>
                <a:spcPct val="150000"/>
              </a:lnSpc>
              <a:buFont typeface="Calibri" panose="020F0502020204030204" pitchFamily="34" charset="0"/>
              <a:buChar char="●"/>
            </a:pPr>
            <a:r>
              <a:rPr lang="tr-TR"/>
              <a:t>Uzaktan öğretim ile ilgili araştırma – geliştirme ve uygulama çalışmaları yapmak,</a:t>
            </a:r>
            <a:endParaRPr lang="tr-TR" dirty="0"/>
          </a:p>
        </p:txBody>
      </p:sp>
      <p:sp>
        <p:nvSpPr>
          <p:cNvPr id="3" name="Başlık 2">
            <a:extLst>
              <a:ext uri="{FF2B5EF4-FFF2-40B4-BE49-F238E27FC236}">
                <a16:creationId xmlns:a16="http://schemas.microsoft.com/office/drawing/2014/main" id="{9FAB8545-3715-B9E3-2DB7-ED6E9CA13F3D}"/>
              </a:ext>
            </a:extLst>
          </p:cNvPr>
          <p:cNvSpPr txBox="1">
            <a:spLocks/>
          </p:cNvSpPr>
          <p:nvPr/>
        </p:nvSpPr>
        <p:spPr>
          <a:xfrm>
            <a:off x="584462" y="84589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Merkezin Amaçları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616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10976597-50B0-7407-F4CA-BE5319B975D9}"/>
              </a:ext>
            </a:extLst>
          </p:cNvPr>
          <p:cNvSpPr txBox="1">
            <a:spLocks/>
          </p:cNvSpPr>
          <p:nvPr/>
        </p:nvSpPr>
        <p:spPr>
          <a:xfrm>
            <a:off x="1441516" y="229696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Kamu, Özel ve Sivil Toplum Kurum ve Kuruluşlarının uzaktan eğitim ihtiyaç ve isteklerine yardımcı olmak amacıyla bu kurumların eğitim programlarını e-öğrenmeye uyarlayarak, uzaktan eğitim sistemlerinin geliştirilmesine katkıda bulunmak,</a:t>
            </a:r>
          </a:p>
          <a:p>
            <a:pPr algn="just">
              <a:lnSpc>
                <a:spcPct val="150000"/>
              </a:lnSpc>
              <a:spcAft>
                <a:spcPts val="1200"/>
              </a:spcAft>
              <a:buFont typeface="Calibri" panose="020F0502020204030204" pitchFamily="34" charset="0"/>
              <a:buChar char="●"/>
            </a:pPr>
            <a:r>
              <a:rPr lang="tr-TR"/>
              <a:t>Merkezin kazandığı teknik bilgi ve beceri birikimini diğer Yükseköğretim Kurum ve Kuruluşları ile paylaşmak,</a:t>
            </a:r>
          </a:p>
          <a:p>
            <a:pPr algn="just">
              <a:lnSpc>
                <a:spcPct val="150000"/>
              </a:lnSpc>
              <a:spcBef>
                <a:spcPts val="0"/>
              </a:spcBef>
              <a:buFont typeface="Calibri" panose="020F0502020204030204" pitchFamily="34" charset="0"/>
              <a:buChar char="●"/>
            </a:pPr>
            <a:r>
              <a:rPr lang="tr-TR"/>
              <a:t>Uzaktan öğretim teknolojilerini takip edip bunlardan yararlanmak.</a:t>
            </a:r>
            <a:endParaRPr lang="tr-TR" dirty="0"/>
          </a:p>
        </p:txBody>
      </p:sp>
      <p:sp>
        <p:nvSpPr>
          <p:cNvPr id="3" name="Başlık 2">
            <a:extLst>
              <a:ext uri="{FF2B5EF4-FFF2-40B4-BE49-F238E27FC236}">
                <a16:creationId xmlns:a16="http://schemas.microsoft.com/office/drawing/2014/main" id="{5C578D08-0275-BC0D-1682-E2A76E732041}"/>
              </a:ext>
            </a:extLst>
          </p:cNvPr>
          <p:cNvSpPr txBox="1">
            <a:spLocks/>
          </p:cNvSpPr>
          <p:nvPr/>
        </p:nvSpPr>
        <p:spPr>
          <a:xfrm>
            <a:off x="603316" y="8364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Merkezin Amaçları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682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C4BF08DD-21EC-8CD9-61AE-AE057C9B849D}"/>
              </a:ext>
            </a:extLst>
          </p:cNvPr>
          <p:cNvSpPr txBox="1">
            <a:spLocks/>
          </p:cNvSpPr>
          <p:nvPr/>
        </p:nvSpPr>
        <p:spPr>
          <a:xfrm>
            <a:off x="1422662" y="2353526"/>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Kalite politikaları ile birlikte, uzaktan öğretim faaliyetlerinde öncü merkezler arasında yer almak,</a:t>
            </a:r>
          </a:p>
          <a:p>
            <a:pPr algn="just">
              <a:lnSpc>
                <a:spcPct val="150000"/>
              </a:lnSpc>
              <a:buFont typeface="Calibri" panose="020F0502020204030204" pitchFamily="34" charset="0"/>
              <a:buChar char="●"/>
            </a:pPr>
            <a:r>
              <a:rPr lang="tr-TR"/>
              <a:t>Uzaktan öğretim lisansüstü program sayısını arttırmak ve daha çok öğrenciyi Üniversitemize kazandırmaktır.</a:t>
            </a:r>
            <a:endParaRPr lang="tr-TR" dirty="0"/>
          </a:p>
        </p:txBody>
      </p:sp>
      <p:sp>
        <p:nvSpPr>
          <p:cNvPr id="3" name="Başlık 2">
            <a:extLst>
              <a:ext uri="{FF2B5EF4-FFF2-40B4-BE49-F238E27FC236}">
                <a16:creationId xmlns:a16="http://schemas.microsoft.com/office/drawing/2014/main" id="{50AA57E2-3ED4-DDAC-9DDB-8C2716344C2E}"/>
              </a:ext>
            </a:extLst>
          </p:cNvPr>
          <p:cNvSpPr txBox="1">
            <a:spLocks/>
          </p:cNvSpPr>
          <p:nvPr/>
        </p:nvSpPr>
        <p:spPr>
          <a:xfrm>
            <a:off x="584462" y="893026"/>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Merkezin Hedefleri</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967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3" name="Başlık 2">
            <a:extLst>
              <a:ext uri="{FF2B5EF4-FFF2-40B4-BE49-F238E27FC236}">
                <a16:creationId xmlns:a16="http://schemas.microsoft.com/office/drawing/2014/main" id="{935F2B33-8B92-B6C2-DA38-2FCB9BA7BDA6}"/>
              </a:ext>
            </a:extLst>
          </p:cNvPr>
          <p:cNvSpPr txBox="1">
            <a:spLocks/>
          </p:cNvSpPr>
          <p:nvPr/>
        </p:nvSpPr>
        <p:spPr>
          <a:xfrm>
            <a:off x="697584" y="86474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Faaliyetler</a:t>
            </a:r>
            <a:endParaRPr lang="tr-TR" sz="4000" b="1" dirty="0">
              <a:effectLst>
                <a:outerShdw blurRad="38100" dist="38100" dir="2700000" algn="tl">
                  <a:srgbClr val="000000">
                    <a:alpha val="43137"/>
                  </a:srgbClr>
                </a:outerShdw>
              </a:effectLst>
            </a:endParaRPr>
          </a:p>
        </p:txBody>
      </p:sp>
      <p:sp>
        <p:nvSpPr>
          <p:cNvPr id="4" name="İçerik Yer Tutucusu 3">
            <a:extLst>
              <a:ext uri="{FF2B5EF4-FFF2-40B4-BE49-F238E27FC236}">
                <a16:creationId xmlns:a16="http://schemas.microsoft.com/office/drawing/2014/main" id="{9EADB2B9-9802-315D-40FE-95549585A4B3}"/>
              </a:ext>
            </a:extLst>
          </p:cNvPr>
          <p:cNvSpPr txBox="1">
            <a:spLocks/>
          </p:cNvSpPr>
          <p:nvPr/>
        </p:nvSpPr>
        <p:spPr>
          <a:xfrm>
            <a:off x="1309540" y="194817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Aft>
                <a:spcPts val="1200"/>
              </a:spcAft>
              <a:buFont typeface="Calibri" panose="020F0502020204030204" pitchFamily="34" charset="0"/>
              <a:buChar char="●"/>
            </a:pPr>
            <a:r>
              <a:rPr lang="tr-TR"/>
              <a:t>Üniversitemiz Lisansüstü Eğitim Enstitüsü bünyesindeki Uzaktan Öğretim Tezsiz Yüksek Lisans programlarının senkron ve asenkron derslerinin yürütülmesi ve ders materyallerinin hazırlanması,</a:t>
            </a:r>
          </a:p>
          <a:p>
            <a:pPr algn="just">
              <a:lnSpc>
                <a:spcPct val="125000"/>
              </a:lnSpc>
              <a:spcAft>
                <a:spcPts val="1200"/>
              </a:spcAft>
              <a:buFont typeface="Calibri" panose="020F0502020204030204" pitchFamily="34" charset="0"/>
              <a:buChar char="●"/>
            </a:pPr>
            <a:r>
              <a:rPr lang="tr-TR"/>
              <a:t>Üniversitemiz Lisansüstü Eğitim Enstitüsü bünyesindeki tez savunma sınavları ve tez izleme komiteleri toplantılarının video konferans sistemi ile gerçekleştirilmesi,</a:t>
            </a:r>
          </a:p>
          <a:p>
            <a:pPr algn="just">
              <a:lnSpc>
                <a:spcPct val="125000"/>
              </a:lnSpc>
              <a:buFont typeface="Calibri" panose="020F0502020204030204" pitchFamily="34" charset="0"/>
              <a:buChar char="●"/>
            </a:pPr>
            <a:r>
              <a:rPr lang="tr-TR"/>
              <a:t>Lisans ve yüksek lisans kapsamında açılacak yeni uzaktan öğretim programlarının başvuruları için gerekli hazırlıkların organize edilmesi, </a:t>
            </a:r>
            <a:endParaRPr lang="tr-TR" dirty="0"/>
          </a:p>
        </p:txBody>
      </p:sp>
    </p:spTree>
    <p:extLst>
      <p:ext uri="{BB962C8B-B14F-4D97-AF65-F5344CB8AC3E}">
        <p14:creationId xmlns:p14="http://schemas.microsoft.com/office/powerpoint/2010/main" val="852646966"/>
      </p:ext>
    </p:extLst>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69</TotalTime>
  <Words>2160</Words>
  <Application>Microsoft Office PowerPoint</Application>
  <PresentationFormat>Geniş ekran</PresentationFormat>
  <Paragraphs>556</Paragraphs>
  <Slides>33</Slides>
  <Notes>33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33</vt:i4>
      </vt:variant>
    </vt:vector>
  </HeadingPairs>
  <TitlesOfParts>
    <vt:vector size="38" baseType="lpstr">
      <vt:lpstr>Times New Roman</vt:lpstr>
      <vt:lpstr>Arial</vt:lpstr>
      <vt:lpstr>Calibri</vt:lpstr>
      <vt:lpstr>Poppins</vt:lpstr>
      <vt:lpstr>Office Teması</vt:lpstr>
      <vt:lpstr>PowerPoint Sunusu</vt:lpstr>
      <vt:lpstr>UZAKTAN EĞİTİM ARAŞTIRMA ve UYGULAMA MERKEZİ</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Didem Hekimoglu Tunc</dc:creator>
  <cp:lastModifiedBy>Kadir Tunçer</cp:lastModifiedBy>
  <cp:revision>17</cp:revision>
  <dcterms:created xsi:type="dcterms:W3CDTF">2023-01-10T15:35:45Z</dcterms:created>
  <dcterms:modified xsi:type="dcterms:W3CDTF">2023-12-28T13:35:10Z</dcterms:modified>
</cp:coreProperties>
</file>