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1.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56" r:id="rId3"/>
    <p:sldId id="264" r:id="rId4"/>
    <p:sldId id="265" r:id="rId5"/>
    <p:sldId id="266" r:id="rId6"/>
    <p:sldId id="267" r:id="rId7"/>
    <p:sldId id="268" r:id="rId8"/>
    <p:sldId id="257" r:id="rId9"/>
    <p:sldId id="258" r:id="rId10"/>
    <p:sldId id="259" r:id="rId11"/>
    <p:sldId id="260" r:id="rId12"/>
    <p:sldId id="261" r:id="rId13"/>
    <p:sldId id="272" r:id="rId14"/>
    <p:sldId id="275" r:id="rId15"/>
    <p:sldId id="263" r:id="rId16"/>
    <p:sldId id="281" r:id="rId17"/>
    <p:sldId id="284" r:id="rId18"/>
    <p:sldId id="287" r:id="rId19"/>
    <p:sldId id="291" r:id="rId20"/>
    <p:sldId id="294" r:id="rId21"/>
    <p:sldId id="297" r:id="rId22"/>
    <p:sldId id="301" r:id="rId23"/>
    <p:sldId id="304" r:id="rId24"/>
    <p:sldId id="307" r:id="rId25"/>
    <p:sldId id="311" r:id="rId26"/>
    <p:sldId id="320" r:id="rId27"/>
    <p:sldId id="324" r:id="rId28"/>
    <p:sldId id="327" r:id="rId29"/>
    <p:sldId id="330" r:id="rId30"/>
    <p:sldId id="342" r:id="rId31"/>
    <p:sldId id="343" r:id="rId32"/>
    <p:sldId id="344" r:id="rId33"/>
    <p:sldId id="334" r:id="rId34"/>
    <p:sldId id="337" r:id="rId35"/>
    <p:sldId id="340" r:id="rId36"/>
    <p:sldId id="345" r:id="rId37"/>
    <p:sldId id="34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179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CBC3B4-8B16-4BAF-BDAA-14FDE1F4A37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BE5496B-5450-4BF2-9348-420CFB8A90D1}">
      <dgm:prSet/>
      <dgm:spPr/>
      <dgm:t>
        <a:bodyPr/>
        <a:lstStyle/>
        <a:p>
          <a:r>
            <a:rPr lang="en-US"/>
            <a:t>• Tanım: Teorik bilgilerini uygulamaya dönüştürmek için işletmelerde yapılan uzun dönemli uygulamalı eğitimdir.</a:t>
          </a:r>
        </a:p>
      </dgm:t>
    </dgm:pt>
    <dgm:pt modelId="{8C954161-68EC-46D7-98DB-D22121ECC2AD}" type="parTrans" cxnId="{5408843A-DF1C-4C04-B4BE-4EF7D55774CA}">
      <dgm:prSet/>
      <dgm:spPr/>
      <dgm:t>
        <a:bodyPr/>
        <a:lstStyle/>
        <a:p>
          <a:endParaRPr lang="en-US"/>
        </a:p>
      </dgm:t>
    </dgm:pt>
    <dgm:pt modelId="{AC8D7312-4832-4943-9AF8-6BBA8AF98A0D}" type="sibTrans" cxnId="{5408843A-DF1C-4C04-B4BE-4EF7D55774CA}">
      <dgm:prSet/>
      <dgm:spPr/>
      <dgm:t>
        <a:bodyPr/>
        <a:lstStyle/>
        <a:p>
          <a:endParaRPr lang="en-US"/>
        </a:p>
      </dgm:t>
    </dgm:pt>
    <dgm:pt modelId="{254ADB47-44E5-4DD6-AAC3-572AAA3548D7}">
      <dgm:prSet/>
      <dgm:spPr/>
      <dgm:t>
        <a:bodyPr/>
        <a:lstStyle/>
        <a:p>
          <a:r>
            <a:rPr lang="en-US"/>
            <a:t>• Amaç: Mesleki beceri kazanmak, iş disiplini edinmek ve sektörel deneyim elde etmektir.</a:t>
          </a:r>
        </a:p>
      </dgm:t>
    </dgm:pt>
    <dgm:pt modelId="{1EC52629-C24F-4722-A02C-66A9E355F939}" type="parTrans" cxnId="{E4D58B18-B2E0-4D7D-8265-B1CFB4238148}">
      <dgm:prSet/>
      <dgm:spPr/>
      <dgm:t>
        <a:bodyPr/>
        <a:lstStyle/>
        <a:p>
          <a:endParaRPr lang="en-US"/>
        </a:p>
      </dgm:t>
    </dgm:pt>
    <dgm:pt modelId="{74DADBCB-4777-4EB7-B3DB-52CCE1BEECA6}" type="sibTrans" cxnId="{E4D58B18-B2E0-4D7D-8265-B1CFB4238148}">
      <dgm:prSet/>
      <dgm:spPr/>
      <dgm:t>
        <a:bodyPr/>
        <a:lstStyle/>
        <a:p>
          <a:endParaRPr lang="en-US"/>
        </a:p>
      </dgm:t>
    </dgm:pt>
    <dgm:pt modelId="{E3D9464C-95BC-4955-8895-84C31F42BB7C}" type="pres">
      <dgm:prSet presAssocID="{5CCBC3B4-8B16-4BAF-BDAA-14FDE1F4A37C}" presName="root" presStyleCnt="0">
        <dgm:presLayoutVars>
          <dgm:dir/>
          <dgm:resizeHandles val="exact"/>
        </dgm:presLayoutVars>
      </dgm:prSet>
      <dgm:spPr/>
    </dgm:pt>
    <dgm:pt modelId="{85632E27-1028-47D5-BE9E-5FB3BC7A1FEA}" type="pres">
      <dgm:prSet presAssocID="{FBE5496B-5450-4BF2-9348-420CFB8A90D1}" presName="compNode" presStyleCnt="0"/>
      <dgm:spPr/>
    </dgm:pt>
    <dgm:pt modelId="{85AD3059-DD39-4E7B-B235-244E20C94E54}" type="pres">
      <dgm:prSet presAssocID="{FBE5496B-5450-4BF2-9348-420CFB8A90D1}" presName="bgRect" presStyleLbl="bgShp" presStyleIdx="0" presStyleCnt="2"/>
      <dgm:spPr/>
    </dgm:pt>
    <dgm:pt modelId="{FA35C6AE-F303-4C58-ACA9-7B7B362E43C7}" type="pres">
      <dgm:prSet presAssocID="{FBE5496B-5450-4BF2-9348-420CFB8A90D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A24BAD2A-14EF-4D65-BEB6-332F693A5D4B}" type="pres">
      <dgm:prSet presAssocID="{FBE5496B-5450-4BF2-9348-420CFB8A90D1}" presName="spaceRect" presStyleCnt="0"/>
      <dgm:spPr/>
    </dgm:pt>
    <dgm:pt modelId="{F8BBB61F-5BA4-42C2-A87B-37D4A1B142F9}" type="pres">
      <dgm:prSet presAssocID="{FBE5496B-5450-4BF2-9348-420CFB8A90D1}" presName="parTx" presStyleLbl="revTx" presStyleIdx="0" presStyleCnt="2">
        <dgm:presLayoutVars>
          <dgm:chMax val="0"/>
          <dgm:chPref val="0"/>
        </dgm:presLayoutVars>
      </dgm:prSet>
      <dgm:spPr/>
    </dgm:pt>
    <dgm:pt modelId="{322D243E-27AE-482B-8810-5AFF2501E161}" type="pres">
      <dgm:prSet presAssocID="{AC8D7312-4832-4943-9AF8-6BBA8AF98A0D}" presName="sibTrans" presStyleCnt="0"/>
      <dgm:spPr/>
    </dgm:pt>
    <dgm:pt modelId="{557F3D01-BBF8-4267-B1B2-AFD642DEA2BC}" type="pres">
      <dgm:prSet presAssocID="{254ADB47-44E5-4DD6-AAC3-572AAA3548D7}" presName="compNode" presStyleCnt="0"/>
      <dgm:spPr/>
    </dgm:pt>
    <dgm:pt modelId="{BB7A33C8-3142-4DFE-A908-0CF8803CBB84}" type="pres">
      <dgm:prSet presAssocID="{254ADB47-44E5-4DD6-AAC3-572AAA3548D7}" presName="bgRect" presStyleLbl="bgShp" presStyleIdx="1" presStyleCnt="2"/>
      <dgm:spPr/>
    </dgm:pt>
    <dgm:pt modelId="{FF67E704-EDE4-41E9-9C58-859C4725BFCD}" type="pres">
      <dgm:prSet presAssocID="{254ADB47-44E5-4DD6-AAC3-572AAA3548D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38ACAF88-9A1E-4E79-BF53-BEBDF015EC95}" type="pres">
      <dgm:prSet presAssocID="{254ADB47-44E5-4DD6-AAC3-572AAA3548D7}" presName="spaceRect" presStyleCnt="0"/>
      <dgm:spPr/>
    </dgm:pt>
    <dgm:pt modelId="{8028D9C0-A010-47AE-B172-0787402976A4}" type="pres">
      <dgm:prSet presAssocID="{254ADB47-44E5-4DD6-AAC3-572AAA3548D7}" presName="parTx" presStyleLbl="revTx" presStyleIdx="1" presStyleCnt="2">
        <dgm:presLayoutVars>
          <dgm:chMax val="0"/>
          <dgm:chPref val="0"/>
        </dgm:presLayoutVars>
      </dgm:prSet>
      <dgm:spPr/>
    </dgm:pt>
  </dgm:ptLst>
  <dgm:cxnLst>
    <dgm:cxn modelId="{4291460B-DB2C-4125-93C0-B5AF50451EAA}" type="presOf" srcId="{FBE5496B-5450-4BF2-9348-420CFB8A90D1}" destId="{F8BBB61F-5BA4-42C2-A87B-37D4A1B142F9}" srcOrd="0" destOrd="0" presId="urn:microsoft.com/office/officeart/2018/2/layout/IconVerticalSolidList"/>
    <dgm:cxn modelId="{E4D58B18-B2E0-4D7D-8265-B1CFB4238148}" srcId="{5CCBC3B4-8B16-4BAF-BDAA-14FDE1F4A37C}" destId="{254ADB47-44E5-4DD6-AAC3-572AAA3548D7}" srcOrd="1" destOrd="0" parTransId="{1EC52629-C24F-4722-A02C-66A9E355F939}" sibTransId="{74DADBCB-4777-4EB7-B3DB-52CCE1BEECA6}"/>
    <dgm:cxn modelId="{5408843A-DF1C-4C04-B4BE-4EF7D55774CA}" srcId="{5CCBC3B4-8B16-4BAF-BDAA-14FDE1F4A37C}" destId="{FBE5496B-5450-4BF2-9348-420CFB8A90D1}" srcOrd="0" destOrd="0" parTransId="{8C954161-68EC-46D7-98DB-D22121ECC2AD}" sibTransId="{AC8D7312-4832-4943-9AF8-6BBA8AF98A0D}"/>
    <dgm:cxn modelId="{03E0CB8F-45A8-4F8C-93C1-665C30F468E9}" type="presOf" srcId="{254ADB47-44E5-4DD6-AAC3-572AAA3548D7}" destId="{8028D9C0-A010-47AE-B172-0787402976A4}" srcOrd="0" destOrd="0" presId="urn:microsoft.com/office/officeart/2018/2/layout/IconVerticalSolidList"/>
    <dgm:cxn modelId="{7A31DDAC-DC14-4FDA-B59A-4AA4C63DDD3F}" type="presOf" srcId="{5CCBC3B4-8B16-4BAF-BDAA-14FDE1F4A37C}" destId="{E3D9464C-95BC-4955-8895-84C31F42BB7C}" srcOrd="0" destOrd="0" presId="urn:microsoft.com/office/officeart/2018/2/layout/IconVerticalSolidList"/>
    <dgm:cxn modelId="{7676B341-21B5-4956-B638-098BC9D09359}" type="presParOf" srcId="{E3D9464C-95BC-4955-8895-84C31F42BB7C}" destId="{85632E27-1028-47D5-BE9E-5FB3BC7A1FEA}" srcOrd="0" destOrd="0" presId="urn:microsoft.com/office/officeart/2018/2/layout/IconVerticalSolidList"/>
    <dgm:cxn modelId="{E396BD5D-1982-4C38-8A18-1D09A6935CB6}" type="presParOf" srcId="{85632E27-1028-47D5-BE9E-5FB3BC7A1FEA}" destId="{85AD3059-DD39-4E7B-B235-244E20C94E54}" srcOrd="0" destOrd="0" presId="urn:microsoft.com/office/officeart/2018/2/layout/IconVerticalSolidList"/>
    <dgm:cxn modelId="{9C2E36C5-EF74-47C3-8B00-91547B5D2589}" type="presParOf" srcId="{85632E27-1028-47D5-BE9E-5FB3BC7A1FEA}" destId="{FA35C6AE-F303-4C58-ACA9-7B7B362E43C7}" srcOrd="1" destOrd="0" presId="urn:microsoft.com/office/officeart/2018/2/layout/IconVerticalSolidList"/>
    <dgm:cxn modelId="{7F24F148-BE71-4E84-9952-EF285410A288}" type="presParOf" srcId="{85632E27-1028-47D5-BE9E-5FB3BC7A1FEA}" destId="{A24BAD2A-14EF-4D65-BEB6-332F693A5D4B}" srcOrd="2" destOrd="0" presId="urn:microsoft.com/office/officeart/2018/2/layout/IconVerticalSolidList"/>
    <dgm:cxn modelId="{4F1F9403-CF4F-4D66-96E2-EBF8DDBF049B}" type="presParOf" srcId="{85632E27-1028-47D5-BE9E-5FB3BC7A1FEA}" destId="{F8BBB61F-5BA4-42C2-A87B-37D4A1B142F9}" srcOrd="3" destOrd="0" presId="urn:microsoft.com/office/officeart/2018/2/layout/IconVerticalSolidList"/>
    <dgm:cxn modelId="{DBBD8D5E-97E9-409B-ADCA-C4BF9085E54B}" type="presParOf" srcId="{E3D9464C-95BC-4955-8895-84C31F42BB7C}" destId="{322D243E-27AE-482B-8810-5AFF2501E161}" srcOrd="1" destOrd="0" presId="urn:microsoft.com/office/officeart/2018/2/layout/IconVerticalSolidList"/>
    <dgm:cxn modelId="{D10EAF93-8709-44F0-B9F7-55B1C5E461D3}" type="presParOf" srcId="{E3D9464C-95BC-4955-8895-84C31F42BB7C}" destId="{557F3D01-BBF8-4267-B1B2-AFD642DEA2BC}" srcOrd="2" destOrd="0" presId="urn:microsoft.com/office/officeart/2018/2/layout/IconVerticalSolidList"/>
    <dgm:cxn modelId="{00C97869-1078-4CCB-9A4E-3AEF46BE0864}" type="presParOf" srcId="{557F3D01-BBF8-4267-B1B2-AFD642DEA2BC}" destId="{BB7A33C8-3142-4DFE-A908-0CF8803CBB84}" srcOrd="0" destOrd="0" presId="urn:microsoft.com/office/officeart/2018/2/layout/IconVerticalSolidList"/>
    <dgm:cxn modelId="{020A508D-CC87-4C75-9EED-223DB286F7C4}" type="presParOf" srcId="{557F3D01-BBF8-4267-B1B2-AFD642DEA2BC}" destId="{FF67E704-EDE4-41E9-9C58-859C4725BFCD}" srcOrd="1" destOrd="0" presId="urn:microsoft.com/office/officeart/2018/2/layout/IconVerticalSolidList"/>
    <dgm:cxn modelId="{76F3D7A9-DCDF-460E-99FC-C9853038B1EB}" type="presParOf" srcId="{557F3D01-BBF8-4267-B1B2-AFD642DEA2BC}" destId="{38ACAF88-9A1E-4E79-BF53-BEBDF015EC95}" srcOrd="2" destOrd="0" presId="urn:microsoft.com/office/officeart/2018/2/layout/IconVerticalSolidList"/>
    <dgm:cxn modelId="{C8F37273-858B-44F4-833F-7A297E84E96B}" type="presParOf" srcId="{557F3D01-BBF8-4267-B1B2-AFD642DEA2BC}" destId="{8028D9C0-A010-47AE-B172-0787402976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419EEEE-9479-4FD6-BF1C-56333B067EC9}"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605B86C5-3C4A-4858-B67A-B351DF0B777C}">
      <dgm:prSet/>
      <dgm:spPr/>
      <dgm:t>
        <a:bodyPr/>
        <a:lstStyle/>
        <a:p>
          <a:r>
            <a:rPr lang="en-US"/>
            <a:t>• Sigorta: 5510 sayılı Kanun kapsamında öğrenciler SGK sigortasına tabidir.</a:t>
          </a:r>
        </a:p>
      </dgm:t>
    </dgm:pt>
    <dgm:pt modelId="{4A8F74CE-A77F-4795-9677-D156427CD278}" type="parTrans" cxnId="{941694A9-0264-4A15-BCC8-205F3E63F7E5}">
      <dgm:prSet/>
      <dgm:spPr/>
      <dgm:t>
        <a:bodyPr/>
        <a:lstStyle/>
        <a:p>
          <a:endParaRPr lang="en-US"/>
        </a:p>
      </dgm:t>
    </dgm:pt>
    <dgm:pt modelId="{40D41627-EA6A-459D-9283-C7046733882D}" type="sibTrans" cxnId="{941694A9-0264-4A15-BCC8-205F3E63F7E5}">
      <dgm:prSet/>
      <dgm:spPr/>
      <dgm:t>
        <a:bodyPr/>
        <a:lstStyle/>
        <a:p>
          <a:endParaRPr lang="en-US"/>
        </a:p>
      </dgm:t>
    </dgm:pt>
    <dgm:pt modelId="{1BE22370-02AB-4597-B81C-B5502E66E535}">
      <dgm:prSet/>
      <dgm:spPr/>
      <dgm:t>
        <a:bodyPr/>
        <a:lstStyle/>
        <a:p>
          <a:r>
            <a:rPr lang="en-US"/>
            <a:t>• Kaza Bildirimi: İş kazaları işletme tarafından aynı gün Üniversiteye bildirilmelidir.</a:t>
          </a:r>
        </a:p>
      </dgm:t>
    </dgm:pt>
    <dgm:pt modelId="{C1B42C6C-E66B-453D-8C7F-B4E15828EFBE}" type="parTrans" cxnId="{422D29A8-9F2D-4D03-A298-E766918B11B1}">
      <dgm:prSet/>
      <dgm:spPr/>
      <dgm:t>
        <a:bodyPr/>
        <a:lstStyle/>
        <a:p>
          <a:endParaRPr lang="en-US"/>
        </a:p>
      </dgm:t>
    </dgm:pt>
    <dgm:pt modelId="{0E30E0C9-9E7D-47FB-B455-90751E55F7A0}" type="sibTrans" cxnId="{422D29A8-9F2D-4D03-A298-E766918B11B1}">
      <dgm:prSet/>
      <dgm:spPr/>
      <dgm:t>
        <a:bodyPr/>
        <a:lstStyle/>
        <a:p>
          <a:endParaRPr lang="en-US"/>
        </a:p>
      </dgm:t>
    </dgm:pt>
    <dgm:pt modelId="{BFA9E438-ED6F-4971-AAEE-5F01DF9CC10E}" type="pres">
      <dgm:prSet presAssocID="{E419EEEE-9479-4FD6-BF1C-56333B067EC9}" presName="Name0" presStyleCnt="0">
        <dgm:presLayoutVars>
          <dgm:dir/>
          <dgm:animLvl val="lvl"/>
          <dgm:resizeHandles val="exact"/>
        </dgm:presLayoutVars>
      </dgm:prSet>
      <dgm:spPr/>
    </dgm:pt>
    <dgm:pt modelId="{F5B59271-016C-447B-90E1-30D38CB298D0}" type="pres">
      <dgm:prSet presAssocID="{1BE22370-02AB-4597-B81C-B5502E66E535}" presName="boxAndChildren" presStyleCnt="0"/>
      <dgm:spPr/>
    </dgm:pt>
    <dgm:pt modelId="{C89C3154-D686-43C3-91BF-08E0FB65A9D3}" type="pres">
      <dgm:prSet presAssocID="{1BE22370-02AB-4597-B81C-B5502E66E535}" presName="parentTextBox" presStyleLbl="node1" presStyleIdx="0" presStyleCnt="2"/>
      <dgm:spPr/>
    </dgm:pt>
    <dgm:pt modelId="{87892DE5-4821-489D-873F-96FC1E88E78B}" type="pres">
      <dgm:prSet presAssocID="{40D41627-EA6A-459D-9283-C7046733882D}" presName="sp" presStyleCnt="0"/>
      <dgm:spPr/>
    </dgm:pt>
    <dgm:pt modelId="{C059E0A0-B025-4557-A675-B0DEE3D3A0BC}" type="pres">
      <dgm:prSet presAssocID="{605B86C5-3C4A-4858-B67A-B351DF0B777C}" presName="arrowAndChildren" presStyleCnt="0"/>
      <dgm:spPr/>
    </dgm:pt>
    <dgm:pt modelId="{03F1E59A-B4CB-41B2-8FBC-0668D3E3490D}" type="pres">
      <dgm:prSet presAssocID="{605B86C5-3C4A-4858-B67A-B351DF0B777C}" presName="parentTextArrow" presStyleLbl="node1" presStyleIdx="1" presStyleCnt="2"/>
      <dgm:spPr/>
    </dgm:pt>
  </dgm:ptLst>
  <dgm:cxnLst>
    <dgm:cxn modelId="{6CE91D48-86E1-46C7-85D4-5AAD68798C5C}" type="presOf" srcId="{605B86C5-3C4A-4858-B67A-B351DF0B777C}" destId="{03F1E59A-B4CB-41B2-8FBC-0668D3E3490D}" srcOrd="0" destOrd="0" presId="urn:microsoft.com/office/officeart/2005/8/layout/process4"/>
    <dgm:cxn modelId="{AFFE7C71-2B61-488D-A1B8-59CD7265367F}" type="presOf" srcId="{1BE22370-02AB-4597-B81C-B5502E66E535}" destId="{C89C3154-D686-43C3-91BF-08E0FB65A9D3}" srcOrd="0" destOrd="0" presId="urn:microsoft.com/office/officeart/2005/8/layout/process4"/>
    <dgm:cxn modelId="{422D29A8-9F2D-4D03-A298-E766918B11B1}" srcId="{E419EEEE-9479-4FD6-BF1C-56333B067EC9}" destId="{1BE22370-02AB-4597-B81C-B5502E66E535}" srcOrd="1" destOrd="0" parTransId="{C1B42C6C-E66B-453D-8C7F-B4E15828EFBE}" sibTransId="{0E30E0C9-9E7D-47FB-B455-90751E55F7A0}"/>
    <dgm:cxn modelId="{941694A9-0264-4A15-BCC8-205F3E63F7E5}" srcId="{E419EEEE-9479-4FD6-BF1C-56333B067EC9}" destId="{605B86C5-3C4A-4858-B67A-B351DF0B777C}" srcOrd="0" destOrd="0" parTransId="{4A8F74CE-A77F-4795-9677-D156427CD278}" sibTransId="{40D41627-EA6A-459D-9283-C7046733882D}"/>
    <dgm:cxn modelId="{382947EC-8D2D-4CB5-8C0C-DBFE10E422A6}" type="presOf" srcId="{E419EEEE-9479-4FD6-BF1C-56333B067EC9}" destId="{BFA9E438-ED6F-4971-AAEE-5F01DF9CC10E}" srcOrd="0" destOrd="0" presId="urn:microsoft.com/office/officeart/2005/8/layout/process4"/>
    <dgm:cxn modelId="{A877CB41-BAE5-4D10-8A6D-7C5CCFAEFED7}" type="presParOf" srcId="{BFA9E438-ED6F-4971-AAEE-5F01DF9CC10E}" destId="{F5B59271-016C-447B-90E1-30D38CB298D0}" srcOrd="0" destOrd="0" presId="urn:microsoft.com/office/officeart/2005/8/layout/process4"/>
    <dgm:cxn modelId="{EE38E042-CBAD-4403-BA75-A1F6977934B9}" type="presParOf" srcId="{F5B59271-016C-447B-90E1-30D38CB298D0}" destId="{C89C3154-D686-43C3-91BF-08E0FB65A9D3}" srcOrd="0" destOrd="0" presId="urn:microsoft.com/office/officeart/2005/8/layout/process4"/>
    <dgm:cxn modelId="{55F62174-BF16-49A2-9327-49CC14560DF6}" type="presParOf" srcId="{BFA9E438-ED6F-4971-AAEE-5F01DF9CC10E}" destId="{87892DE5-4821-489D-873F-96FC1E88E78B}" srcOrd="1" destOrd="0" presId="urn:microsoft.com/office/officeart/2005/8/layout/process4"/>
    <dgm:cxn modelId="{F8F3A2B7-CCB4-4DC8-952A-F7622639BA1B}" type="presParOf" srcId="{BFA9E438-ED6F-4971-AAEE-5F01DF9CC10E}" destId="{C059E0A0-B025-4557-A675-B0DEE3D3A0BC}" srcOrd="2" destOrd="0" presId="urn:microsoft.com/office/officeart/2005/8/layout/process4"/>
    <dgm:cxn modelId="{6F732F2A-EBA1-4835-8A99-B312FFA26C03}" type="presParOf" srcId="{C059E0A0-B025-4557-A675-B0DEE3D3A0BC}" destId="{03F1E59A-B4CB-41B2-8FBC-0668D3E3490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3D0CE5-4911-415F-BC76-00BFF75C16B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D014BAF-14AA-435C-B652-7F82AD10061F}">
      <dgm:prSet/>
      <dgm:spPr/>
      <dgm:t>
        <a:bodyPr/>
        <a:lstStyle/>
        <a:p>
          <a:r>
            <a:rPr lang="tr-TR" b="1"/>
            <a:t>Soru:</a:t>
          </a:r>
          <a:r>
            <a:rPr lang="tr-TR"/>
            <a:t> İME süresince öğrenciler KYK yurtlarında kalabilir mi? </a:t>
          </a:r>
          <a:endParaRPr lang="en-US"/>
        </a:p>
      </dgm:t>
    </dgm:pt>
    <dgm:pt modelId="{BF97D930-B5F1-47EB-A006-DB979F09E280}" type="parTrans" cxnId="{F8E48931-E3A1-4C55-B90D-47C36FBCC691}">
      <dgm:prSet/>
      <dgm:spPr/>
      <dgm:t>
        <a:bodyPr/>
        <a:lstStyle/>
        <a:p>
          <a:endParaRPr lang="en-US"/>
        </a:p>
      </dgm:t>
    </dgm:pt>
    <dgm:pt modelId="{9092A9F2-029F-4669-B8AC-125A85BCF1E2}" type="sibTrans" cxnId="{F8E48931-E3A1-4C55-B90D-47C36FBCC691}">
      <dgm:prSet/>
      <dgm:spPr/>
      <dgm:t>
        <a:bodyPr/>
        <a:lstStyle/>
        <a:p>
          <a:endParaRPr lang="en-US"/>
        </a:p>
      </dgm:t>
    </dgm:pt>
    <dgm:pt modelId="{E4454584-051C-49CE-846E-A4543A030C22}">
      <dgm:prSet/>
      <dgm:spPr/>
      <dgm:t>
        <a:bodyPr/>
        <a:lstStyle/>
        <a:p>
          <a:r>
            <a:rPr lang="tr-TR" b="1" dirty="0"/>
            <a:t>Cevap: Evet.</a:t>
          </a:r>
          <a:r>
            <a:rPr lang="tr-TR" dirty="0"/>
            <a:t> Zorunlu eğitim kapsamında olduğu için öğrenciler "Misafir Öğrenci" statüsünde yurtlardan yararlanabilir. </a:t>
          </a:r>
          <a:endParaRPr lang="en-US" dirty="0"/>
        </a:p>
      </dgm:t>
    </dgm:pt>
    <dgm:pt modelId="{9142C2EB-FF23-4E87-9B44-F803C401F00E}" type="parTrans" cxnId="{C327C93E-A6E9-4791-BCDB-35033E58512B}">
      <dgm:prSet/>
      <dgm:spPr/>
      <dgm:t>
        <a:bodyPr/>
        <a:lstStyle/>
        <a:p>
          <a:endParaRPr lang="en-US"/>
        </a:p>
      </dgm:t>
    </dgm:pt>
    <dgm:pt modelId="{E14A1D4E-FAA6-4029-A43E-C3CF8B879E7B}" type="sibTrans" cxnId="{C327C93E-A6E9-4791-BCDB-35033E58512B}">
      <dgm:prSet/>
      <dgm:spPr/>
      <dgm:t>
        <a:bodyPr/>
        <a:lstStyle/>
        <a:p>
          <a:endParaRPr lang="en-US"/>
        </a:p>
      </dgm:t>
    </dgm:pt>
    <dgm:pt modelId="{9B938323-02DB-4F5B-8421-057FD7B58366}">
      <dgm:prSet/>
      <dgm:spPr/>
      <dgm:t>
        <a:bodyPr/>
        <a:lstStyle/>
        <a:p>
          <a:pPr>
            <a:buNone/>
          </a:pPr>
          <a:endParaRPr lang="en-US" dirty="0"/>
        </a:p>
      </dgm:t>
    </dgm:pt>
    <dgm:pt modelId="{1903CCEE-B72D-48D8-8594-744171AF4C8A}" type="parTrans" cxnId="{40C24A42-7F66-4703-B19D-B729A22F5368}">
      <dgm:prSet/>
      <dgm:spPr/>
      <dgm:t>
        <a:bodyPr/>
        <a:lstStyle/>
        <a:p>
          <a:endParaRPr lang="en-US"/>
        </a:p>
      </dgm:t>
    </dgm:pt>
    <dgm:pt modelId="{6CD0C471-AF48-41C1-8E15-0A9C228F9732}" type="sibTrans" cxnId="{40C24A42-7F66-4703-B19D-B729A22F5368}">
      <dgm:prSet/>
      <dgm:spPr/>
      <dgm:t>
        <a:bodyPr/>
        <a:lstStyle/>
        <a:p>
          <a:endParaRPr lang="en-US"/>
        </a:p>
      </dgm:t>
    </dgm:pt>
    <dgm:pt modelId="{3BB91C84-C545-4D65-8218-A873C5365BC6}">
      <dgm:prSet/>
      <dgm:spPr/>
      <dgm:t>
        <a:bodyPr/>
        <a:lstStyle/>
        <a:p>
          <a:pPr>
            <a:buNone/>
          </a:pPr>
          <a:r>
            <a:rPr lang="tr-TR" dirty="0"/>
            <a:t>Eğer öğrenci kendi üniversitesinin bulunduğu şehirde zaten bir KYK yurdunda kalıyorsa ve İME için başka bir şehre/ilçeye gidiyorsa:</a:t>
          </a:r>
          <a:endParaRPr lang="en-US" dirty="0"/>
        </a:p>
      </dgm:t>
    </dgm:pt>
    <dgm:pt modelId="{0440E4ED-860E-46C9-BF57-03DA14671DC0}" type="parTrans" cxnId="{844E6B47-B841-4FA3-BD0D-202B9256779D}">
      <dgm:prSet/>
      <dgm:spPr/>
      <dgm:t>
        <a:bodyPr/>
        <a:lstStyle/>
        <a:p>
          <a:endParaRPr lang="en-US"/>
        </a:p>
      </dgm:t>
    </dgm:pt>
    <dgm:pt modelId="{AC2D467F-4DCE-4A4D-A273-37CCF6824F8A}" type="sibTrans" cxnId="{844E6B47-B841-4FA3-BD0D-202B9256779D}">
      <dgm:prSet/>
      <dgm:spPr/>
      <dgm:t>
        <a:bodyPr/>
        <a:lstStyle/>
        <a:p>
          <a:endParaRPr lang="en-US"/>
        </a:p>
      </dgm:t>
    </dgm:pt>
    <dgm:pt modelId="{7BF7A45D-5EAC-450D-9C27-8E67A160A747}">
      <dgm:prSet/>
      <dgm:spPr/>
      <dgm:t>
        <a:bodyPr/>
        <a:lstStyle/>
        <a:p>
          <a:pPr>
            <a:buNone/>
          </a:pPr>
          <a:r>
            <a:rPr lang="tr-TR" b="1" dirty="0"/>
            <a:t>Geçici Konaklama (Misafir):</a:t>
          </a:r>
          <a:r>
            <a:rPr lang="tr-TR" dirty="0"/>
            <a:t> Gittiği yerdeki KYK yurdunda, yurt müdürlüğünün uygun görmesi ve yer olması halinde </a:t>
          </a:r>
          <a:r>
            <a:rPr lang="tr-TR" b="1" dirty="0"/>
            <a:t>10 güne kadar ücretsiz</a:t>
          </a:r>
          <a:r>
            <a:rPr lang="tr-TR" dirty="0"/>
            <a:t> kalabilir. </a:t>
          </a:r>
          <a:endParaRPr lang="en-US" dirty="0"/>
        </a:p>
      </dgm:t>
    </dgm:pt>
    <dgm:pt modelId="{51F2441B-5CAC-46C9-8B8D-C39A988402BA}" type="parTrans" cxnId="{E79B6B65-EC2D-4D4F-A618-BCEF0EA34084}">
      <dgm:prSet/>
      <dgm:spPr/>
      <dgm:t>
        <a:bodyPr/>
        <a:lstStyle/>
        <a:p>
          <a:endParaRPr lang="en-US"/>
        </a:p>
      </dgm:t>
    </dgm:pt>
    <dgm:pt modelId="{1984C25C-A3C2-46BC-AE44-D5F0F2277E35}" type="sibTrans" cxnId="{E79B6B65-EC2D-4D4F-A618-BCEF0EA34084}">
      <dgm:prSet/>
      <dgm:spPr/>
      <dgm:t>
        <a:bodyPr/>
        <a:lstStyle/>
        <a:p>
          <a:endParaRPr lang="en-US"/>
        </a:p>
      </dgm:t>
    </dgm:pt>
    <dgm:pt modelId="{424F3811-BDFC-483F-967E-2115AFCEAD1F}">
      <dgm:prSet/>
      <dgm:spPr/>
      <dgm:t>
        <a:bodyPr/>
        <a:lstStyle/>
        <a:p>
          <a:pPr>
            <a:buNone/>
          </a:pPr>
          <a:r>
            <a:rPr lang="tr-TR" b="1" dirty="0"/>
            <a:t> Konaklama (Eğitim Boyunca):</a:t>
          </a:r>
          <a:r>
            <a:rPr lang="tr-TR" dirty="0"/>
            <a:t> Öğrenci staj, sınav veya İME gibi eğitim faaliyetleri için oradaysa, </a:t>
          </a:r>
          <a:r>
            <a:rPr lang="tr-TR" b="1" dirty="0"/>
            <a:t>boş yer bulunması şartıyla</a:t>
          </a:r>
          <a:r>
            <a:rPr lang="tr-TR" dirty="0"/>
            <a:t> faaliyet süresince (tüm dönem) o yurtta barınabilir.</a:t>
          </a:r>
          <a:endParaRPr lang="en-US" dirty="0"/>
        </a:p>
      </dgm:t>
    </dgm:pt>
    <dgm:pt modelId="{F1315B25-A652-4C84-BE57-01D753503E13}" type="parTrans" cxnId="{CBA6A25A-2861-4B42-BC4F-ACB9A094F70C}">
      <dgm:prSet/>
      <dgm:spPr/>
      <dgm:t>
        <a:bodyPr/>
        <a:lstStyle/>
        <a:p>
          <a:endParaRPr lang="tr-TR"/>
        </a:p>
      </dgm:t>
    </dgm:pt>
    <dgm:pt modelId="{DAADC723-3A1C-430E-AABB-F84B79D207DC}" type="sibTrans" cxnId="{CBA6A25A-2861-4B42-BC4F-ACB9A094F70C}">
      <dgm:prSet/>
      <dgm:spPr/>
      <dgm:t>
        <a:bodyPr/>
        <a:lstStyle/>
        <a:p>
          <a:endParaRPr lang="tr-TR"/>
        </a:p>
      </dgm:t>
    </dgm:pt>
    <dgm:pt modelId="{9785AF11-FA1C-4DB5-A23A-7EDDE853FB99}" type="pres">
      <dgm:prSet presAssocID="{DC3D0CE5-4911-415F-BC76-00BFF75C16B2}" presName="linear" presStyleCnt="0">
        <dgm:presLayoutVars>
          <dgm:animLvl val="lvl"/>
          <dgm:resizeHandles val="exact"/>
        </dgm:presLayoutVars>
      </dgm:prSet>
      <dgm:spPr/>
    </dgm:pt>
    <dgm:pt modelId="{C56A9A37-C26D-4776-A8B4-4D8009B151E5}" type="pres">
      <dgm:prSet presAssocID="{AD014BAF-14AA-435C-B652-7F82AD10061F}" presName="parentText" presStyleLbl="node1" presStyleIdx="0" presStyleCnt="2">
        <dgm:presLayoutVars>
          <dgm:chMax val="0"/>
          <dgm:bulletEnabled val="1"/>
        </dgm:presLayoutVars>
      </dgm:prSet>
      <dgm:spPr/>
    </dgm:pt>
    <dgm:pt modelId="{38EE851E-B349-41B2-8623-2781F2D504F6}" type="pres">
      <dgm:prSet presAssocID="{9092A9F2-029F-4669-B8AC-125A85BCF1E2}" presName="spacer" presStyleCnt="0"/>
      <dgm:spPr/>
    </dgm:pt>
    <dgm:pt modelId="{4941D0BA-C6F0-4DB2-9F89-6C05DBAE29AE}" type="pres">
      <dgm:prSet presAssocID="{E4454584-051C-49CE-846E-A4543A030C22}" presName="parentText" presStyleLbl="node1" presStyleIdx="1" presStyleCnt="2">
        <dgm:presLayoutVars>
          <dgm:chMax val="0"/>
          <dgm:bulletEnabled val="1"/>
        </dgm:presLayoutVars>
      </dgm:prSet>
      <dgm:spPr/>
    </dgm:pt>
    <dgm:pt modelId="{DE836929-0205-48AE-9376-B619BF30E394}" type="pres">
      <dgm:prSet presAssocID="{E4454584-051C-49CE-846E-A4543A030C22}" presName="childText" presStyleLbl="revTx" presStyleIdx="0" presStyleCnt="1">
        <dgm:presLayoutVars>
          <dgm:bulletEnabled val="1"/>
        </dgm:presLayoutVars>
      </dgm:prSet>
      <dgm:spPr/>
    </dgm:pt>
  </dgm:ptLst>
  <dgm:cxnLst>
    <dgm:cxn modelId="{B50A0310-4BEF-4131-AF22-B3D77CF3EF68}" type="presOf" srcId="{DC3D0CE5-4911-415F-BC76-00BFF75C16B2}" destId="{9785AF11-FA1C-4DB5-A23A-7EDDE853FB99}" srcOrd="0" destOrd="0" presId="urn:microsoft.com/office/officeart/2005/8/layout/vList2"/>
    <dgm:cxn modelId="{F8E48931-E3A1-4C55-B90D-47C36FBCC691}" srcId="{DC3D0CE5-4911-415F-BC76-00BFF75C16B2}" destId="{AD014BAF-14AA-435C-B652-7F82AD10061F}" srcOrd="0" destOrd="0" parTransId="{BF97D930-B5F1-47EB-A006-DB979F09E280}" sibTransId="{9092A9F2-029F-4669-B8AC-125A85BCF1E2}"/>
    <dgm:cxn modelId="{C327C93E-A6E9-4791-BCDB-35033E58512B}" srcId="{DC3D0CE5-4911-415F-BC76-00BFF75C16B2}" destId="{E4454584-051C-49CE-846E-A4543A030C22}" srcOrd="1" destOrd="0" parTransId="{9142C2EB-FF23-4E87-9B44-F803C401F00E}" sibTransId="{E14A1D4E-FAA6-4029-A43E-C3CF8B879E7B}"/>
    <dgm:cxn modelId="{40C24A42-7F66-4703-B19D-B729A22F5368}" srcId="{E4454584-051C-49CE-846E-A4543A030C22}" destId="{9B938323-02DB-4F5B-8421-057FD7B58366}" srcOrd="0" destOrd="0" parTransId="{1903CCEE-B72D-48D8-8594-744171AF4C8A}" sibTransId="{6CD0C471-AF48-41C1-8E15-0A9C228F9732}"/>
    <dgm:cxn modelId="{E79B6B65-EC2D-4D4F-A618-BCEF0EA34084}" srcId="{E4454584-051C-49CE-846E-A4543A030C22}" destId="{7BF7A45D-5EAC-450D-9C27-8E67A160A747}" srcOrd="2" destOrd="0" parTransId="{51F2441B-5CAC-46C9-8B8D-C39A988402BA}" sibTransId="{1984C25C-A3C2-46BC-AE44-D5F0F2277E35}"/>
    <dgm:cxn modelId="{844E6B47-B841-4FA3-BD0D-202B9256779D}" srcId="{E4454584-051C-49CE-846E-A4543A030C22}" destId="{3BB91C84-C545-4D65-8218-A873C5365BC6}" srcOrd="1" destOrd="0" parTransId="{0440E4ED-860E-46C9-BF57-03DA14671DC0}" sibTransId="{AC2D467F-4DCE-4A4D-A273-37CCF6824F8A}"/>
    <dgm:cxn modelId="{57C41970-169B-4E05-A39D-9427CDDB6EB4}" type="presOf" srcId="{AD014BAF-14AA-435C-B652-7F82AD10061F}" destId="{C56A9A37-C26D-4776-A8B4-4D8009B151E5}" srcOrd="0" destOrd="0" presId="urn:microsoft.com/office/officeart/2005/8/layout/vList2"/>
    <dgm:cxn modelId="{F37FAF50-1B6E-4676-BC49-47E13578288D}" type="presOf" srcId="{3BB91C84-C545-4D65-8218-A873C5365BC6}" destId="{DE836929-0205-48AE-9376-B619BF30E394}" srcOrd="0" destOrd="1" presId="urn:microsoft.com/office/officeart/2005/8/layout/vList2"/>
    <dgm:cxn modelId="{9460FA51-8B13-4BF5-B346-A3ED09C436F6}" type="presOf" srcId="{7BF7A45D-5EAC-450D-9C27-8E67A160A747}" destId="{DE836929-0205-48AE-9376-B619BF30E394}" srcOrd="0" destOrd="2" presId="urn:microsoft.com/office/officeart/2005/8/layout/vList2"/>
    <dgm:cxn modelId="{CBA6A25A-2861-4B42-BC4F-ACB9A094F70C}" srcId="{E4454584-051C-49CE-846E-A4543A030C22}" destId="{424F3811-BDFC-483F-967E-2115AFCEAD1F}" srcOrd="3" destOrd="0" parTransId="{F1315B25-A652-4C84-BE57-01D753503E13}" sibTransId="{DAADC723-3A1C-430E-AABB-F84B79D207DC}"/>
    <dgm:cxn modelId="{6DBB7E9C-A5DB-40AE-BB6E-2D3CF66B35C6}" type="presOf" srcId="{9B938323-02DB-4F5B-8421-057FD7B58366}" destId="{DE836929-0205-48AE-9376-B619BF30E394}" srcOrd="0" destOrd="0" presId="urn:microsoft.com/office/officeart/2005/8/layout/vList2"/>
    <dgm:cxn modelId="{445278C2-8B91-4764-B2A4-FF26304487BA}" type="presOf" srcId="{424F3811-BDFC-483F-967E-2115AFCEAD1F}" destId="{DE836929-0205-48AE-9376-B619BF30E394}" srcOrd="0" destOrd="3" presId="urn:microsoft.com/office/officeart/2005/8/layout/vList2"/>
    <dgm:cxn modelId="{342865CE-6382-4DC7-86B4-0893F321B5AD}" type="presOf" srcId="{E4454584-051C-49CE-846E-A4543A030C22}" destId="{4941D0BA-C6F0-4DB2-9F89-6C05DBAE29AE}" srcOrd="0" destOrd="0" presId="urn:microsoft.com/office/officeart/2005/8/layout/vList2"/>
    <dgm:cxn modelId="{1FD1EA2A-0950-4210-8DAE-ABE78101AE9B}" type="presParOf" srcId="{9785AF11-FA1C-4DB5-A23A-7EDDE853FB99}" destId="{C56A9A37-C26D-4776-A8B4-4D8009B151E5}" srcOrd="0" destOrd="0" presId="urn:microsoft.com/office/officeart/2005/8/layout/vList2"/>
    <dgm:cxn modelId="{A321A1D6-A7E2-4AE3-8599-737DBD2CA113}" type="presParOf" srcId="{9785AF11-FA1C-4DB5-A23A-7EDDE853FB99}" destId="{38EE851E-B349-41B2-8623-2781F2D504F6}" srcOrd="1" destOrd="0" presId="urn:microsoft.com/office/officeart/2005/8/layout/vList2"/>
    <dgm:cxn modelId="{FE5C8D81-BE66-40B0-B03D-B12C1279B216}" type="presParOf" srcId="{9785AF11-FA1C-4DB5-A23A-7EDDE853FB99}" destId="{4941D0BA-C6F0-4DB2-9F89-6C05DBAE29AE}" srcOrd="2" destOrd="0" presId="urn:microsoft.com/office/officeart/2005/8/layout/vList2"/>
    <dgm:cxn modelId="{70B75C36-91CD-4914-85CA-66049DDDA9A5}" type="presParOf" srcId="{9785AF11-FA1C-4DB5-A23A-7EDDE853FB99}" destId="{DE836929-0205-48AE-9376-B619BF30E39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849D10-D2FF-4A5F-BCF5-151781AF4B6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59DC992-A0BD-4190-82D5-E6775E2E9EBA}">
      <dgm:prSet/>
      <dgm:spPr/>
      <dgm:t>
        <a:bodyPr/>
        <a:lstStyle/>
        <a:p>
          <a:r>
            <a:rPr lang="en-US"/>
            <a:t>• Süre: En az 14 hafta, haftada 5 gün ve günde 8 saat çalışma esasına dayanır.</a:t>
          </a:r>
        </a:p>
      </dgm:t>
    </dgm:pt>
    <dgm:pt modelId="{E0B879B7-3A4C-4EEE-8864-FD5136F2D4FA}" type="parTrans" cxnId="{BBA91950-04DA-4CE8-968F-A14940D443B6}">
      <dgm:prSet/>
      <dgm:spPr/>
      <dgm:t>
        <a:bodyPr/>
        <a:lstStyle/>
        <a:p>
          <a:endParaRPr lang="en-US"/>
        </a:p>
      </dgm:t>
    </dgm:pt>
    <dgm:pt modelId="{720BC255-25EA-4D1C-B6C3-5B59F5A16428}" type="sibTrans" cxnId="{BBA91950-04DA-4CE8-968F-A14940D443B6}">
      <dgm:prSet/>
      <dgm:spPr/>
      <dgm:t>
        <a:bodyPr/>
        <a:lstStyle/>
        <a:p>
          <a:endParaRPr lang="en-US"/>
        </a:p>
      </dgm:t>
    </dgm:pt>
    <dgm:pt modelId="{BF65D55B-768B-447A-84CA-718EC8FD831E}">
      <dgm:prSet/>
      <dgm:spPr/>
      <dgm:t>
        <a:bodyPr/>
        <a:lstStyle/>
        <a:p>
          <a:r>
            <a:rPr lang="en-US"/>
            <a:t>• Devam Zorunluluğu: Toplam sürenin %20’sinden fazla devamsızlık yapılamaz.</a:t>
          </a:r>
        </a:p>
      </dgm:t>
    </dgm:pt>
    <dgm:pt modelId="{27CB4F5C-8A54-44BB-AAE4-960171F65B83}" type="parTrans" cxnId="{07E82344-BC1A-478C-87F4-8583396A06F3}">
      <dgm:prSet/>
      <dgm:spPr/>
      <dgm:t>
        <a:bodyPr/>
        <a:lstStyle/>
        <a:p>
          <a:endParaRPr lang="en-US"/>
        </a:p>
      </dgm:t>
    </dgm:pt>
    <dgm:pt modelId="{FEE0F963-E20A-49AE-902F-97E72DFFEA18}" type="sibTrans" cxnId="{07E82344-BC1A-478C-87F4-8583396A06F3}">
      <dgm:prSet/>
      <dgm:spPr/>
      <dgm:t>
        <a:bodyPr/>
        <a:lstStyle/>
        <a:p>
          <a:endParaRPr lang="en-US"/>
        </a:p>
      </dgm:t>
    </dgm:pt>
    <dgm:pt modelId="{B73DC9BF-7DED-46FD-AD9A-72849E402E7E}" type="pres">
      <dgm:prSet presAssocID="{4A849D10-D2FF-4A5F-BCF5-151781AF4B62}" presName="root" presStyleCnt="0">
        <dgm:presLayoutVars>
          <dgm:dir/>
          <dgm:resizeHandles val="exact"/>
        </dgm:presLayoutVars>
      </dgm:prSet>
      <dgm:spPr/>
    </dgm:pt>
    <dgm:pt modelId="{5A01913D-1174-4BF1-A269-4FB78BA6D359}" type="pres">
      <dgm:prSet presAssocID="{E59DC992-A0BD-4190-82D5-E6775E2E9EBA}" presName="compNode" presStyleCnt="0"/>
      <dgm:spPr/>
    </dgm:pt>
    <dgm:pt modelId="{2939BAC4-CC9B-402B-95EF-56932613E7D6}" type="pres">
      <dgm:prSet presAssocID="{E59DC992-A0BD-4190-82D5-E6775E2E9EBA}" presName="bgRect" presStyleLbl="bgShp" presStyleIdx="0" presStyleCnt="2"/>
      <dgm:spPr/>
    </dgm:pt>
    <dgm:pt modelId="{CC39A083-6FA7-47A1-90BE-328C6234EB0C}" type="pres">
      <dgm:prSet presAssocID="{E59DC992-A0BD-4190-82D5-E6775E2E9EB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at"/>
        </a:ext>
      </dgm:extLst>
    </dgm:pt>
    <dgm:pt modelId="{EB3F5812-3D4E-47EC-829C-5415E98944A5}" type="pres">
      <dgm:prSet presAssocID="{E59DC992-A0BD-4190-82D5-E6775E2E9EBA}" presName="spaceRect" presStyleCnt="0"/>
      <dgm:spPr/>
    </dgm:pt>
    <dgm:pt modelId="{15CC81A2-8349-46C1-A41A-FC1EE2AF3AF4}" type="pres">
      <dgm:prSet presAssocID="{E59DC992-A0BD-4190-82D5-E6775E2E9EBA}" presName="parTx" presStyleLbl="revTx" presStyleIdx="0" presStyleCnt="2">
        <dgm:presLayoutVars>
          <dgm:chMax val="0"/>
          <dgm:chPref val="0"/>
        </dgm:presLayoutVars>
      </dgm:prSet>
      <dgm:spPr/>
    </dgm:pt>
    <dgm:pt modelId="{6304A236-E71C-46D5-ABF5-9529164C22EC}" type="pres">
      <dgm:prSet presAssocID="{720BC255-25EA-4D1C-B6C3-5B59F5A16428}" presName="sibTrans" presStyleCnt="0"/>
      <dgm:spPr/>
    </dgm:pt>
    <dgm:pt modelId="{73FEBA44-EC55-4583-8159-F3213642444E}" type="pres">
      <dgm:prSet presAssocID="{BF65D55B-768B-447A-84CA-718EC8FD831E}" presName="compNode" presStyleCnt="0"/>
      <dgm:spPr/>
    </dgm:pt>
    <dgm:pt modelId="{E79C84B8-BD7C-46F0-AE0D-BA63679DD5E2}" type="pres">
      <dgm:prSet presAssocID="{BF65D55B-768B-447A-84CA-718EC8FD831E}" presName="bgRect" presStyleLbl="bgShp" presStyleIdx="1" presStyleCnt="2"/>
      <dgm:spPr/>
    </dgm:pt>
    <dgm:pt modelId="{D7596784-961F-44BA-860D-3831240C14A2}" type="pres">
      <dgm:prSet presAssocID="{BF65D55B-768B-447A-84CA-718EC8FD831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nsuzluk"/>
        </a:ext>
      </dgm:extLst>
    </dgm:pt>
    <dgm:pt modelId="{9559E466-FA1B-45AA-8B3E-F96B4F76AA24}" type="pres">
      <dgm:prSet presAssocID="{BF65D55B-768B-447A-84CA-718EC8FD831E}" presName="spaceRect" presStyleCnt="0"/>
      <dgm:spPr/>
    </dgm:pt>
    <dgm:pt modelId="{B337CE0B-E4A8-43C3-97DD-C7D495475EC9}" type="pres">
      <dgm:prSet presAssocID="{BF65D55B-768B-447A-84CA-718EC8FD831E}" presName="parTx" presStyleLbl="revTx" presStyleIdx="1" presStyleCnt="2">
        <dgm:presLayoutVars>
          <dgm:chMax val="0"/>
          <dgm:chPref val="0"/>
        </dgm:presLayoutVars>
      </dgm:prSet>
      <dgm:spPr/>
    </dgm:pt>
  </dgm:ptLst>
  <dgm:cxnLst>
    <dgm:cxn modelId="{9D70A823-52EC-495B-91C7-BD9B7047B043}" type="presOf" srcId="{E59DC992-A0BD-4190-82D5-E6775E2E9EBA}" destId="{15CC81A2-8349-46C1-A41A-FC1EE2AF3AF4}" srcOrd="0" destOrd="0" presId="urn:microsoft.com/office/officeart/2018/2/layout/IconVerticalSolidList"/>
    <dgm:cxn modelId="{07E82344-BC1A-478C-87F4-8583396A06F3}" srcId="{4A849D10-D2FF-4A5F-BCF5-151781AF4B62}" destId="{BF65D55B-768B-447A-84CA-718EC8FD831E}" srcOrd="1" destOrd="0" parTransId="{27CB4F5C-8A54-44BB-AAE4-960171F65B83}" sibTransId="{FEE0F963-E20A-49AE-902F-97E72DFFEA18}"/>
    <dgm:cxn modelId="{BBA91950-04DA-4CE8-968F-A14940D443B6}" srcId="{4A849D10-D2FF-4A5F-BCF5-151781AF4B62}" destId="{E59DC992-A0BD-4190-82D5-E6775E2E9EBA}" srcOrd="0" destOrd="0" parTransId="{E0B879B7-3A4C-4EEE-8864-FD5136F2D4FA}" sibTransId="{720BC255-25EA-4D1C-B6C3-5B59F5A16428}"/>
    <dgm:cxn modelId="{3D7674BD-1646-437C-A377-F3DC6A0480BA}" type="presOf" srcId="{BF65D55B-768B-447A-84CA-718EC8FD831E}" destId="{B337CE0B-E4A8-43C3-97DD-C7D495475EC9}" srcOrd="0" destOrd="0" presId="urn:microsoft.com/office/officeart/2018/2/layout/IconVerticalSolidList"/>
    <dgm:cxn modelId="{8227B7F3-4FDB-42B9-8EE7-67B0032B118E}" type="presOf" srcId="{4A849D10-D2FF-4A5F-BCF5-151781AF4B62}" destId="{B73DC9BF-7DED-46FD-AD9A-72849E402E7E}" srcOrd="0" destOrd="0" presId="urn:microsoft.com/office/officeart/2018/2/layout/IconVerticalSolidList"/>
    <dgm:cxn modelId="{849C68D5-6F56-41DC-80EB-4FFAF4E1B826}" type="presParOf" srcId="{B73DC9BF-7DED-46FD-AD9A-72849E402E7E}" destId="{5A01913D-1174-4BF1-A269-4FB78BA6D359}" srcOrd="0" destOrd="0" presId="urn:microsoft.com/office/officeart/2018/2/layout/IconVerticalSolidList"/>
    <dgm:cxn modelId="{789174D5-90B1-41E4-8C4A-555016A48DD2}" type="presParOf" srcId="{5A01913D-1174-4BF1-A269-4FB78BA6D359}" destId="{2939BAC4-CC9B-402B-95EF-56932613E7D6}" srcOrd="0" destOrd="0" presId="urn:microsoft.com/office/officeart/2018/2/layout/IconVerticalSolidList"/>
    <dgm:cxn modelId="{67E27F82-5611-4BAD-ABA4-5619E137D268}" type="presParOf" srcId="{5A01913D-1174-4BF1-A269-4FB78BA6D359}" destId="{CC39A083-6FA7-47A1-90BE-328C6234EB0C}" srcOrd="1" destOrd="0" presId="urn:microsoft.com/office/officeart/2018/2/layout/IconVerticalSolidList"/>
    <dgm:cxn modelId="{051F8186-36EA-4835-BAA8-8BADD43BB1DC}" type="presParOf" srcId="{5A01913D-1174-4BF1-A269-4FB78BA6D359}" destId="{EB3F5812-3D4E-47EC-829C-5415E98944A5}" srcOrd="2" destOrd="0" presId="urn:microsoft.com/office/officeart/2018/2/layout/IconVerticalSolidList"/>
    <dgm:cxn modelId="{D047BFC9-2D18-4EF2-9866-400A12EF3F19}" type="presParOf" srcId="{5A01913D-1174-4BF1-A269-4FB78BA6D359}" destId="{15CC81A2-8349-46C1-A41A-FC1EE2AF3AF4}" srcOrd="3" destOrd="0" presId="urn:microsoft.com/office/officeart/2018/2/layout/IconVerticalSolidList"/>
    <dgm:cxn modelId="{BFCF4D56-B120-45EC-84CC-7848BFBC0EA1}" type="presParOf" srcId="{B73DC9BF-7DED-46FD-AD9A-72849E402E7E}" destId="{6304A236-E71C-46D5-ABF5-9529164C22EC}" srcOrd="1" destOrd="0" presId="urn:microsoft.com/office/officeart/2018/2/layout/IconVerticalSolidList"/>
    <dgm:cxn modelId="{5D17B4EA-B57B-40CB-9FB4-83B677AA8675}" type="presParOf" srcId="{B73DC9BF-7DED-46FD-AD9A-72849E402E7E}" destId="{73FEBA44-EC55-4583-8159-F3213642444E}" srcOrd="2" destOrd="0" presId="urn:microsoft.com/office/officeart/2018/2/layout/IconVerticalSolidList"/>
    <dgm:cxn modelId="{D40CC7BB-3E3C-4C0F-83D4-BB45A891CA41}" type="presParOf" srcId="{73FEBA44-EC55-4583-8159-F3213642444E}" destId="{E79C84B8-BD7C-46F0-AE0D-BA63679DD5E2}" srcOrd="0" destOrd="0" presId="urn:microsoft.com/office/officeart/2018/2/layout/IconVerticalSolidList"/>
    <dgm:cxn modelId="{35969D69-9D35-4F75-BC37-102F1BF22A51}" type="presParOf" srcId="{73FEBA44-EC55-4583-8159-F3213642444E}" destId="{D7596784-961F-44BA-860D-3831240C14A2}" srcOrd="1" destOrd="0" presId="urn:microsoft.com/office/officeart/2018/2/layout/IconVerticalSolidList"/>
    <dgm:cxn modelId="{17D78C9F-3359-43B9-83E3-31BAAAF09722}" type="presParOf" srcId="{73FEBA44-EC55-4583-8159-F3213642444E}" destId="{9559E466-FA1B-45AA-8B3E-F96B4F76AA24}" srcOrd="2" destOrd="0" presId="urn:microsoft.com/office/officeart/2018/2/layout/IconVerticalSolidList"/>
    <dgm:cxn modelId="{E79CCDA2-CB48-4C09-9F20-106814658DCA}" type="presParOf" srcId="{73FEBA44-EC55-4583-8159-F3213642444E}" destId="{B337CE0B-E4A8-43C3-97DD-C7D495475EC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6DE7D4-5793-4EA9-B684-6DF16438339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4041EA2-C14D-4D74-822F-809B83C148CC}">
      <dgm:prSet/>
      <dgm:spPr/>
      <dgm:t>
        <a:bodyPr/>
        <a:lstStyle/>
        <a:p>
          <a:pPr>
            <a:lnSpc>
              <a:spcPct val="100000"/>
            </a:lnSpc>
          </a:pPr>
          <a:r>
            <a:rPr lang="en-US" dirty="0"/>
            <a:t>• Gerekli Belgeler: </a:t>
          </a:r>
          <a:r>
            <a:rPr lang="tr-TR" dirty="0"/>
            <a:t>İşletme ve okul arasında imzalanacak protokol,  </a:t>
          </a:r>
          <a:r>
            <a:rPr lang="en-US" dirty="0"/>
            <a:t>Kabul Formu, Sözleşme, Devam Çizelgesi, Faaliyet Raporu, İşletme Değerlendirme Formu.</a:t>
          </a:r>
        </a:p>
      </dgm:t>
    </dgm:pt>
    <dgm:pt modelId="{DAB64875-C441-4007-BA9A-7B1E1E317785}" type="parTrans" cxnId="{011E6CE0-06DD-4FB9-A009-26F53FC09E22}">
      <dgm:prSet/>
      <dgm:spPr/>
      <dgm:t>
        <a:bodyPr/>
        <a:lstStyle/>
        <a:p>
          <a:endParaRPr lang="en-US"/>
        </a:p>
      </dgm:t>
    </dgm:pt>
    <dgm:pt modelId="{549EE2F2-F47B-4910-B535-27E5D2295B54}" type="sibTrans" cxnId="{011E6CE0-06DD-4FB9-A009-26F53FC09E22}">
      <dgm:prSet/>
      <dgm:spPr/>
      <dgm:t>
        <a:bodyPr/>
        <a:lstStyle/>
        <a:p>
          <a:endParaRPr lang="en-US"/>
        </a:p>
      </dgm:t>
    </dgm:pt>
    <dgm:pt modelId="{2F198E4B-DF60-4080-BBD5-C97DA1B7237E}">
      <dgm:prSet/>
      <dgm:spPr/>
      <dgm:t>
        <a:bodyPr/>
        <a:lstStyle/>
        <a:p>
          <a:pPr>
            <a:lnSpc>
              <a:spcPct val="100000"/>
            </a:lnSpc>
          </a:pPr>
          <a:r>
            <a:rPr lang="en-US"/>
            <a:t>• Faaliyet Raporu: Eğitim sonunda imzaları tamamlanmış olarak belirtilen tarihe kadar teslim edilmelidir.</a:t>
          </a:r>
        </a:p>
      </dgm:t>
    </dgm:pt>
    <dgm:pt modelId="{45E8968C-A6BF-49F9-BF23-7150D8AEBB10}" type="parTrans" cxnId="{60AB3E83-B5FF-4CB6-9C8F-1E2B19D1DE8C}">
      <dgm:prSet/>
      <dgm:spPr/>
      <dgm:t>
        <a:bodyPr/>
        <a:lstStyle/>
        <a:p>
          <a:endParaRPr lang="en-US"/>
        </a:p>
      </dgm:t>
    </dgm:pt>
    <dgm:pt modelId="{750C1913-0093-4CE8-9946-E578A9CE2873}" type="sibTrans" cxnId="{60AB3E83-B5FF-4CB6-9C8F-1E2B19D1DE8C}">
      <dgm:prSet/>
      <dgm:spPr/>
      <dgm:t>
        <a:bodyPr/>
        <a:lstStyle/>
        <a:p>
          <a:endParaRPr lang="en-US"/>
        </a:p>
      </dgm:t>
    </dgm:pt>
    <dgm:pt modelId="{B68CDE6A-33E1-491A-9886-4ABD28E86787}" type="pres">
      <dgm:prSet presAssocID="{296DE7D4-5793-4EA9-B684-6DF164383396}" presName="root" presStyleCnt="0">
        <dgm:presLayoutVars>
          <dgm:dir/>
          <dgm:resizeHandles val="exact"/>
        </dgm:presLayoutVars>
      </dgm:prSet>
      <dgm:spPr/>
    </dgm:pt>
    <dgm:pt modelId="{C59F11D0-BCB2-4902-A0D5-EFDBEBB49818}" type="pres">
      <dgm:prSet presAssocID="{84041EA2-C14D-4D74-822F-809B83C148CC}" presName="compNode" presStyleCnt="0"/>
      <dgm:spPr/>
    </dgm:pt>
    <dgm:pt modelId="{4166C0AD-E9D0-40C9-8589-7F14E1FC9AE8}" type="pres">
      <dgm:prSet presAssocID="{84041EA2-C14D-4D74-822F-809B83C148C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tract"/>
        </a:ext>
      </dgm:extLst>
    </dgm:pt>
    <dgm:pt modelId="{B30CAB02-3B7A-44E8-A4C7-5183E945FBB2}" type="pres">
      <dgm:prSet presAssocID="{84041EA2-C14D-4D74-822F-809B83C148CC}" presName="spaceRect" presStyleCnt="0"/>
      <dgm:spPr/>
    </dgm:pt>
    <dgm:pt modelId="{5EBDF5B9-1F86-4A5A-BB2E-8CF788279431}" type="pres">
      <dgm:prSet presAssocID="{84041EA2-C14D-4D74-822F-809B83C148CC}" presName="textRect" presStyleLbl="revTx" presStyleIdx="0" presStyleCnt="2">
        <dgm:presLayoutVars>
          <dgm:chMax val="1"/>
          <dgm:chPref val="1"/>
        </dgm:presLayoutVars>
      </dgm:prSet>
      <dgm:spPr/>
    </dgm:pt>
    <dgm:pt modelId="{BB42BDEE-4474-453D-97B2-906BB49DFB41}" type="pres">
      <dgm:prSet presAssocID="{549EE2F2-F47B-4910-B535-27E5D2295B54}" presName="sibTrans" presStyleCnt="0"/>
      <dgm:spPr/>
    </dgm:pt>
    <dgm:pt modelId="{2A050586-045F-48C7-B78E-D4835EF31133}" type="pres">
      <dgm:prSet presAssocID="{2F198E4B-DF60-4080-BBD5-C97DA1B7237E}" presName="compNode" presStyleCnt="0"/>
      <dgm:spPr/>
    </dgm:pt>
    <dgm:pt modelId="{65F6DC22-11F0-49D6-A91D-5803B9AC5E4D}" type="pres">
      <dgm:prSet presAssocID="{2F198E4B-DF60-4080-BBD5-C97DA1B7237E}"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Şema düz dolguyla"/>
        </a:ext>
      </dgm:extLst>
    </dgm:pt>
    <dgm:pt modelId="{CD70EF36-08C8-4DEB-A527-C635815FFCCE}" type="pres">
      <dgm:prSet presAssocID="{2F198E4B-DF60-4080-BBD5-C97DA1B7237E}" presName="spaceRect" presStyleCnt="0"/>
      <dgm:spPr/>
    </dgm:pt>
    <dgm:pt modelId="{5E3F7DAA-8C9E-4E9F-9D6D-3D9EB7E077FB}" type="pres">
      <dgm:prSet presAssocID="{2F198E4B-DF60-4080-BBD5-C97DA1B7237E}" presName="textRect" presStyleLbl="revTx" presStyleIdx="1" presStyleCnt="2">
        <dgm:presLayoutVars>
          <dgm:chMax val="1"/>
          <dgm:chPref val="1"/>
        </dgm:presLayoutVars>
      </dgm:prSet>
      <dgm:spPr/>
    </dgm:pt>
  </dgm:ptLst>
  <dgm:cxnLst>
    <dgm:cxn modelId="{42A50703-6AC8-4E55-9E71-85D99E45C66D}" type="presOf" srcId="{2F198E4B-DF60-4080-BBD5-C97DA1B7237E}" destId="{5E3F7DAA-8C9E-4E9F-9D6D-3D9EB7E077FB}" srcOrd="0" destOrd="0" presId="urn:microsoft.com/office/officeart/2018/2/layout/IconLabelList"/>
    <dgm:cxn modelId="{4F85230F-0752-4E1F-954E-A3729D0C790B}" type="presOf" srcId="{296DE7D4-5793-4EA9-B684-6DF164383396}" destId="{B68CDE6A-33E1-491A-9886-4ABD28E86787}" srcOrd="0" destOrd="0" presId="urn:microsoft.com/office/officeart/2018/2/layout/IconLabelList"/>
    <dgm:cxn modelId="{D58F0152-7CCB-4C2A-ABD0-CF98F3A13541}" type="presOf" srcId="{84041EA2-C14D-4D74-822F-809B83C148CC}" destId="{5EBDF5B9-1F86-4A5A-BB2E-8CF788279431}" srcOrd="0" destOrd="0" presId="urn:microsoft.com/office/officeart/2018/2/layout/IconLabelList"/>
    <dgm:cxn modelId="{60AB3E83-B5FF-4CB6-9C8F-1E2B19D1DE8C}" srcId="{296DE7D4-5793-4EA9-B684-6DF164383396}" destId="{2F198E4B-DF60-4080-BBD5-C97DA1B7237E}" srcOrd="1" destOrd="0" parTransId="{45E8968C-A6BF-49F9-BF23-7150D8AEBB10}" sibTransId="{750C1913-0093-4CE8-9946-E578A9CE2873}"/>
    <dgm:cxn modelId="{011E6CE0-06DD-4FB9-A009-26F53FC09E22}" srcId="{296DE7D4-5793-4EA9-B684-6DF164383396}" destId="{84041EA2-C14D-4D74-822F-809B83C148CC}" srcOrd="0" destOrd="0" parTransId="{DAB64875-C441-4007-BA9A-7B1E1E317785}" sibTransId="{549EE2F2-F47B-4910-B535-27E5D2295B54}"/>
    <dgm:cxn modelId="{2A794A77-248C-400D-959C-A9BF0DA2C5C1}" type="presParOf" srcId="{B68CDE6A-33E1-491A-9886-4ABD28E86787}" destId="{C59F11D0-BCB2-4902-A0D5-EFDBEBB49818}" srcOrd="0" destOrd="0" presId="urn:microsoft.com/office/officeart/2018/2/layout/IconLabelList"/>
    <dgm:cxn modelId="{679D41AC-71C6-4ABE-BC2A-2AB5C3A524D7}" type="presParOf" srcId="{C59F11D0-BCB2-4902-A0D5-EFDBEBB49818}" destId="{4166C0AD-E9D0-40C9-8589-7F14E1FC9AE8}" srcOrd="0" destOrd="0" presId="urn:microsoft.com/office/officeart/2018/2/layout/IconLabelList"/>
    <dgm:cxn modelId="{B2FCBD80-B95D-4337-BA0F-EEF2457AD9EF}" type="presParOf" srcId="{C59F11D0-BCB2-4902-A0D5-EFDBEBB49818}" destId="{B30CAB02-3B7A-44E8-A4C7-5183E945FBB2}" srcOrd="1" destOrd="0" presId="urn:microsoft.com/office/officeart/2018/2/layout/IconLabelList"/>
    <dgm:cxn modelId="{F63A4DD0-715C-48AB-B784-5FFB95D72F4F}" type="presParOf" srcId="{C59F11D0-BCB2-4902-A0D5-EFDBEBB49818}" destId="{5EBDF5B9-1F86-4A5A-BB2E-8CF788279431}" srcOrd="2" destOrd="0" presId="urn:microsoft.com/office/officeart/2018/2/layout/IconLabelList"/>
    <dgm:cxn modelId="{78EB5031-E3B6-4CA8-8B19-95B9E3C7C8B4}" type="presParOf" srcId="{B68CDE6A-33E1-491A-9886-4ABD28E86787}" destId="{BB42BDEE-4474-453D-97B2-906BB49DFB41}" srcOrd="1" destOrd="0" presId="urn:microsoft.com/office/officeart/2018/2/layout/IconLabelList"/>
    <dgm:cxn modelId="{94D1EBBC-CAA6-4111-B82E-F5C91D1F038B}" type="presParOf" srcId="{B68CDE6A-33E1-491A-9886-4ABD28E86787}" destId="{2A050586-045F-48C7-B78E-D4835EF31133}" srcOrd="2" destOrd="0" presId="urn:microsoft.com/office/officeart/2018/2/layout/IconLabelList"/>
    <dgm:cxn modelId="{F1AB3E3E-82D4-4550-BD55-C6783E37438A}" type="presParOf" srcId="{2A050586-045F-48C7-B78E-D4835EF31133}" destId="{65F6DC22-11F0-49D6-A91D-5803B9AC5E4D}" srcOrd="0" destOrd="0" presId="urn:microsoft.com/office/officeart/2018/2/layout/IconLabelList"/>
    <dgm:cxn modelId="{B8FE5912-1826-4F89-B03E-4C539425842B}" type="presParOf" srcId="{2A050586-045F-48C7-B78E-D4835EF31133}" destId="{CD70EF36-08C8-4DEB-A527-C635815FFCCE}" srcOrd="1" destOrd="0" presId="urn:microsoft.com/office/officeart/2018/2/layout/IconLabelList"/>
    <dgm:cxn modelId="{0E954E31-0596-43FE-8BD5-F503600D01DE}" type="presParOf" srcId="{2A050586-045F-48C7-B78E-D4835EF31133}" destId="{5E3F7DAA-8C9E-4E9F-9D6D-3D9EB7E077F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7B7531-3025-4F00-B6BA-090FD5BB72C6}"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8B77077-EF33-4FE6-B421-B77777F9FF94}">
      <dgm:prSet/>
      <dgm:spPr/>
      <dgm:t>
        <a:bodyPr/>
        <a:lstStyle/>
        <a:p>
          <a:pPr>
            <a:defRPr cap="all"/>
          </a:pPr>
          <a:r>
            <a:rPr lang="en-US"/>
            <a:t>• Notlandırma: Yıl içi %40, final %60 oranında değerlendirilir. Başarılı sayılmak için en az CC (60) gereklidir.</a:t>
          </a:r>
        </a:p>
      </dgm:t>
    </dgm:pt>
    <dgm:pt modelId="{485FD364-34EC-4DD2-B4C1-94DC8D89C41E}" type="parTrans" cxnId="{38F88CF8-2503-478D-866D-8F9AFD00F544}">
      <dgm:prSet/>
      <dgm:spPr/>
      <dgm:t>
        <a:bodyPr/>
        <a:lstStyle/>
        <a:p>
          <a:endParaRPr lang="en-US"/>
        </a:p>
      </dgm:t>
    </dgm:pt>
    <dgm:pt modelId="{961C4765-95C9-4083-90F4-64AB76AD932C}" type="sibTrans" cxnId="{38F88CF8-2503-478D-866D-8F9AFD00F544}">
      <dgm:prSet/>
      <dgm:spPr/>
      <dgm:t>
        <a:bodyPr/>
        <a:lstStyle/>
        <a:p>
          <a:endParaRPr lang="en-US"/>
        </a:p>
      </dgm:t>
    </dgm:pt>
    <dgm:pt modelId="{3A678E4C-1C82-48D8-B4C3-6AFE5FF89EEF}">
      <dgm:prSet/>
      <dgm:spPr/>
      <dgm:t>
        <a:bodyPr/>
        <a:lstStyle/>
        <a:p>
          <a:pPr>
            <a:defRPr cap="all"/>
          </a:pPr>
          <a:r>
            <a:rPr lang="en-US"/>
            <a:t>• Başarısızlık Durumu: Raporunu teslim etmeyen veya devamsızlık yapan öğrenci başarısız sayılır.</a:t>
          </a:r>
        </a:p>
      </dgm:t>
    </dgm:pt>
    <dgm:pt modelId="{29CB81B8-1D16-4B6E-9189-E23BFFC16EC0}" type="parTrans" cxnId="{A4395B31-C917-414B-AA19-97975E2CC554}">
      <dgm:prSet/>
      <dgm:spPr/>
      <dgm:t>
        <a:bodyPr/>
        <a:lstStyle/>
        <a:p>
          <a:endParaRPr lang="en-US"/>
        </a:p>
      </dgm:t>
    </dgm:pt>
    <dgm:pt modelId="{6E3367CC-4138-4DBA-9A37-B63F4B502481}" type="sibTrans" cxnId="{A4395B31-C917-414B-AA19-97975E2CC554}">
      <dgm:prSet/>
      <dgm:spPr/>
      <dgm:t>
        <a:bodyPr/>
        <a:lstStyle/>
        <a:p>
          <a:endParaRPr lang="en-US"/>
        </a:p>
      </dgm:t>
    </dgm:pt>
    <dgm:pt modelId="{F4B3BAE8-6025-4E31-9509-EE4CABDB3689}" type="pres">
      <dgm:prSet presAssocID="{467B7531-3025-4F00-B6BA-090FD5BB72C6}" presName="root" presStyleCnt="0">
        <dgm:presLayoutVars>
          <dgm:dir/>
          <dgm:resizeHandles val="exact"/>
        </dgm:presLayoutVars>
      </dgm:prSet>
      <dgm:spPr/>
    </dgm:pt>
    <dgm:pt modelId="{A9FFE480-7709-4524-AB01-D43217D191F9}" type="pres">
      <dgm:prSet presAssocID="{18B77077-EF33-4FE6-B421-B77777F9FF94}" presName="compNode" presStyleCnt="0"/>
      <dgm:spPr/>
    </dgm:pt>
    <dgm:pt modelId="{AAC392F3-75FC-451A-9D60-38277013FE74}" type="pres">
      <dgm:prSet presAssocID="{18B77077-EF33-4FE6-B421-B77777F9FF94}" presName="iconBgRect" presStyleLbl="bgShp" presStyleIdx="0" presStyleCnt="2"/>
      <dgm:spPr/>
    </dgm:pt>
    <dgm:pt modelId="{676120A4-8F01-4E37-B477-499EE56ECB11}" type="pres">
      <dgm:prSet presAssocID="{18B77077-EF33-4FE6-B421-B77777F9FF9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dyum"/>
        </a:ext>
      </dgm:extLst>
    </dgm:pt>
    <dgm:pt modelId="{D28214FF-BF98-43EF-9310-95744F8C026F}" type="pres">
      <dgm:prSet presAssocID="{18B77077-EF33-4FE6-B421-B77777F9FF94}" presName="spaceRect" presStyleCnt="0"/>
      <dgm:spPr/>
    </dgm:pt>
    <dgm:pt modelId="{81CE42C4-BC6F-4B4A-9322-39BE06CE402A}" type="pres">
      <dgm:prSet presAssocID="{18B77077-EF33-4FE6-B421-B77777F9FF94}" presName="textRect" presStyleLbl="revTx" presStyleIdx="0" presStyleCnt="2">
        <dgm:presLayoutVars>
          <dgm:chMax val="1"/>
          <dgm:chPref val="1"/>
        </dgm:presLayoutVars>
      </dgm:prSet>
      <dgm:spPr/>
    </dgm:pt>
    <dgm:pt modelId="{C508AC01-30FB-4707-A060-7A341598FF9A}" type="pres">
      <dgm:prSet presAssocID="{961C4765-95C9-4083-90F4-64AB76AD932C}" presName="sibTrans" presStyleCnt="0"/>
      <dgm:spPr/>
    </dgm:pt>
    <dgm:pt modelId="{082600B5-5AD2-4B8B-AD4A-BED98B77B91C}" type="pres">
      <dgm:prSet presAssocID="{3A678E4C-1C82-48D8-B4C3-6AFE5FF89EEF}" presName="compNode" presStyleCnt="0"/>
      <dgm:spPr/>
    </dgm:pt>
    <dgm:pt modelId="{7FFA67D4-D001-44EF-8645-7181B01D9D13}" type="pres">
      <dgm:prSet presAssocID="{3A678E4C-1C82-48D8-B4C3-6AFE5FF89EEF}" presName="iconBgRect" presStyleLbl="bgShp" presStyleIdx="1" presStyleCnt="2"/>
      <dgm:spPr/>
    </dgm:pt>
    <dgm:pt modelId="{81EDC59D-00FB-4530-B90C-A0198A75ACBF}" type="pres">
      <dgm:prSet presAssocID="{3A678E4C-1C82-48D8-B4C3-6AFE5FF89EE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aygan"/>
        </a:ext>
      </dgm:extLst>
    </dgm:pt>
    <dgm:pt modelId="{721555B0-C95C-497E-945D-E7308E073D97}" type="pres">
      <dgm:prSet presAssocID="{3A678E4C-1C82-48D8-B4C3-6AFE5FF89EEF}" presName="spaceRect" presStyleCnt="0"/>
      <dgm:spPr/>
    </dgm:pt>
    <dgm:pt modelId="{96EADF34-D379-4C81-A5A0-ECA400257956}" type="pres">
      <dgm:prSet presAssocID="{3A678E4C-1C82-48D8-B4C3-6AFE5FF89EEF}" presName="textRect" presStyleLbl="revTx" presStyleIdx="1" presStyleCnt="2">
        <dgm:presLayoutVars>
          <dgm:chMax val="1"/>
          <dgm:chPref val="1"/>
        </dgm:presLayoutVars>
      </dgm:prSet>
      <dgm:spPr/>
    </dgm:pt>
  </dgm:ptLst>
  <dgm:cxnLst>
    <dgm:cxn modelId="{A4395B31-C917-414B-AA19-97975E2CC554}" srcId="{467B7531-3025-4F00-B6BA-090FD5BB72C6}" destId="{3A678E4C-1C82-48D8-B4C3-6AFE5FF89EEF}" srcOrd="1" destOrd="0" parTransId="{29CB81B8-1D16-4B6E-9189-E23BFFC16EC0}" sibTransId="{6E3367CC-4138-4DBA-9A37-B63F4B502481}"/>
    <dgm:cxn modelId="{D2AAEDBE-C3AB-4958-910E-005576A31FD5}" type="presOf" srcId="{467B7531-3025-4F00-B6BA-090FD5BB72C6}" destId="{F4B3BAE8-6025-4E31-9509-EE4CABDB3689}" srcOrd="0" destOrd="0" presId="urn:microsoft.com/office/officeart/2018/5/layout/IconCircleLabelList"/>
    <dgm:cxn modelId="{AF2B8ED3-7D3F-40E1-BEEE-960340534DBD}" type="presOf" srcId="{3A678E4C-1C82-48D8-B4C3-6AFE5FF89EEF}" destId="{96EADF34-D379-4C81-A5A0-ECA400257956}" srcOrd="0" destOrd="0" presId="urn:microsoft.com/office/officeart/2018/5/layout/IconCircleLabelList"/>
    <dgm:cxn modelId="{7C55B9D6-FBF4-4874-B513-0B40297847EE}" type="presOf" srcId="{18B77077-EF33-4FE6-B421-B77777F9FF94}" destId="{81CE42C4-BC6F-4B4A-9322-39BE06CE402A}" srcOrd="0" destOrd="0" presId="urn:microsoft.com/office/officeart/2018/5/layout/IconCircleLabelList"/>
    <dgm:cxn modelId="{38F88CF8-2503-478D-866D-8F9AFD00F544}" srcId="{467B7531-3025-4F00-B6BA-090FD5BB72C6}" destId="{18B77077-EF33-4FE6-B421-B77777F9FF94}" srcOrd="0" destOrd="0" parTransId="{485FD364-34EC-4DD2-B4C1-94DC8D89C41E}" sibTransId="{961C4765-95C9-4083-90F4-64AB76AD932C}"/>
    <dgm:cxn modelId="{B906BC5A-CB3F-4916-9A3F-7F47CAFE6EDB}" type="presParOf" srcId="{F4B3BAE8-6025-4E31-9509-EE4CABDB3689}" destId="{A9FFE480-7709-4524-AB01-D43217D191F9}" srcOrd="0" destOrd="0" presId="urn:microsoft.com/office/officeart/2018/5/layout/IconCircleLabelList"/>
    <dgm:cxn modelId="{FFC04530-28C9-4AB0-8F91-715E2881FEA5}" type="presParOf" srcId="{A9FFE480-7709-4524-AB01-D43217D191F9}" destId="{AAC392F3-75FC-451A-9D60-38277013FE74}" srcOrd="0" destOrd="0" presId="urn:microsoft.com/office/officeart/2018/5/layout/IconCircleLabelList"/>
    <dgm:cxn modelId="{BADE1A18-CD77-4CD6-9E96-99E6967438FC}" type="presParOf" srcId="{A9FFE480-7709-4524-AB01-D43217D191F9}" destId="{676120A4-8F01-4E37-B477-499EE56ECB11}" srcOrd="1" destOrd="0" presId="urn:microsoft.com/office/officeart/2018/5/layout/IconCircleLabelList"/>
    <dgm:cxn modelId="{5309C5AD-C4AB-4070-9D7B-581188516484}" type="presParOf" srcId="{A9FFE480-7709-4524-AB01-D43217D191F9}" destId="{D28214FF-BF98-43EF-9310-95744F8C026F}" srcOrd="2" destOrd="0" presId="urn:microsoft.com/office/officeart/2018/5/layout/IconCircleLabelList"/>
    <dgm:cxn modelId="{437BC39C-9E85-48B9-970F-9226CD465EBA}" type="presParOf" srcId="{A9FFE480-7709-4524-AB01-D43217D191F9}" destId="{81CE42C4-BC6F-4B4A-9322-39BE06CE402A}" srcOrd="3" destOrd="0" presId="urn:microsoft.com/office/officeart/2018/5/layout/IconCircleLabelList"/>
    <dgm:cxn modelId="{C2829B98-348C-4602-B8D8-C26E70F02C3E}" type="presParOf" srcId="{F4B3BAE8-6025-4E31-9509-EE4CABDB3689}" destId="{C508AC01-30FB-4707-A060-7A341598FF9A}" srcOrd="1" destOrd="0" presId="urn:microsoft.com/office/officeart/2018/5/layout/IconCircleLabelList"/>
    <dgm:cxn modelId="{9D90223F-64E3-4E43-8FB1-267DC668E48F}" type="presParOf" srcId="{F4B3BAE8-6025-4E31-9509-EE4CABDB3689}" destId="{082600B5-5AD2-4B8B-AD4A-BED98B77B91C}" srcOrd="2" destOrd="0" presId="urn:microsoft.com/office/officeart/2018/5/layout/IconCircleLabelList"/>
    <dgm:cxn modelId="{A13813B6-962C-472D-8C9E-45900A9A1960}" type="presParOf" srcId="{082600B5-5AD2-4B8B-AD4A-BED98B77B91C}" destId="{7FFA67D4-D001-44EF-8645-7181B01D9D13}" srcOrd="0" destOrd="0" presId="urn:microsoft.com/office/officeart/2018/5/layout/IconCircleLabelList"/>
    <dgm:cxn modelId="{EE7B00EB-62A7-4838-AAB6-AA9989E5ED37}" type="presParOf" srcId="{082600B5-5AD2-4B8B-AD4A-BED98B77B91C}" destId="{81EDC59D-00FB-4530-B90C-A0198A75ACBF}" srcOrd="1" destOrd="0" presId="urn:microsoft.com/office/officeart/2018/5/layout/IconCircleLabelList"/>
    <dgm:cxn modelId="{07873208-EE03-499A-9C0C-346A8F84414D}" type="presParOf" srcId="{082600B5-5AD2-4B8B-AD4A-BED98B77B91C}" destId="{721555B0-C95C-497E-945D-E7308E073D97}" srcOrd="2" destOrd="0" presId="urn:microsoft.com/office/officeart/2018/5/layout/IconCircleLabelList"/>
    <dgm:cxn modelId="{34727FA7-A8FA-44A7-A282-9E7052A2C272}" type="presParOf" srcId="{082600B5-5AD2-4B8B-AD4A-BED98B77B91C}" destId="{96EADF34-D379-4C81-A5A0-ECA40025795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9D2CC1-C043-4E56-8322-E30E449FA70D}"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5F4ACA2-BB15-4F8C-8CD4-952AAD38C4A9}">
      <dgm:prSet/>
      <dgm:spPr/>
      <dgm:t>
        <a:bodyPr/>
        <a:lstStyle/>
        <a:p>
          <a:r>
            <a:rPr lang="en-US"/>
            <a:t>• Sigorta: Tüm öğrenciler SGK kapsamında üniversite tarafından sigortalanır.</a:t>
          </a:r>
        </a:p>
      </dgm:t>
    </dgm:pt>
    <dgm:pt modelId="{95072755-7642-4108-A5A7-C7A18D21EBD3}" type="parTrans" cxnId="{C6BE5ED3-41CD-4C46-9A11-63605B7F243C}">
      <dgm:prSet/>
      <dgm:spPr/>
      <dgm:t>
        <a:bodyPr/>
        <a:lstStyle/>
        <a:p>
          <a:endParaRPr lang="en-US"/>
        </a:p>
      </dgm:t>
    </dgm:pt>
    <dgm:pt modelId="{E4649552-69CA-47E3-904E-10F50DA17191}" type="sibTrans" cxnId="{C6BE5ED3-41CD-4C46-9A11-63605B7F243C}">
      <dgm:prSet/>
      <dgm:spPr/>
      <dgm:t>
        <a:bodyPr/>
        <a:lstStyle/>
        <a:p>
          <a:endParaRPr lang="en-US"/>
        </a:p>
      </dgm:t>
    </dgm:pt>
    <dgm:pt modelId="{E37B557C-65A9-4DFD-86B1-FE1AAA424D5E}">
      <dgm:prSet/>
      <dgm:spPr/>
      <dgm:t>
        <a:bodyPr/>
        <a:lstStyle/>
        <a:p>
          <a:r>
            <a:rPr lang="en-US"/>
            <a:t>• Ücret: İşletmeler, 3308 sayılı Kanun gereği öğrencilere ücret öder.</a:t>
          </a:r>
        </a:p>
      </dgm:t>
    </dgm:pt>
    <dgm:pt modelId="{7A91B615-E4EA-46AC-8E5E-CAF13E5C3A10}" type="parTrans" cxnId="{4BA0EA42-A66E-4CE5-9F53-DC17F628738A}">
      <dgm:prSet/>
      <dgm:spPr/>
      <dgm:t>
        <a:bodyPr/>
        <a:lstStyle/>
        <a:p>
          <a:endParaRPr lang="en-US"/>
        </a:p>
      </dgm:t>
    </dgm:pt>
    <dgm:pt modelId="{9410FD44-E2AB-4CFD-92D7-19F3CA24719E}" type="sibTrans" cxnId="{4BA0EA42-A66E-4CE5-9F53-DC17F628738A}">
      <dgm:prSet/>
      <dgm:spPr/>
      <dgm:t>
        <a:bodyPr/>
        <a:lstStyle/>
        <a:p>
          <a:endParaRPr lang="en-US"/>
        </a:p>
      </dgm:t>
    </dgm:pt>
    <dgm:pt modelId="{3715F62F-3694-40C8-B581-A8772CEE1E49}" type="pres">
      <dgm:prSet presAssocID="{D39D2CC1-C043-4E56-8322-E30E449FA70D}" presName="root" presStyleCnt="0">
        <dgm:presLayoutVars>
          <dgm:dir/>
          <dgm:resizeHandles val="exact"/>
        </dgm:presLayoutVars>
      </dgm:prSet>
      <dgm:spPr/>
    </dgm:pt>
    <dgm:pt modelId="{B04C6F2D-8C59-4166-9327-29611280F292}" type="pres">
      <dgm:prSet presAssocID="{05F4ACA2-BB15-4F8C-8CD4-952AAD38C4A9}" presName="compNode" presStyleCnt="0"/>
      <dgm:spPr/>
    </dgm:pt>
    <dgm:pt modelId="{1FA3BC08-FBB6-49E1-A5E3-5AE3D0DE8F66}" type="pres">
      <dgm:prSet presAssocID="{05F4ACA2-BB15-4F8C-8CD4-952AAD38C4A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aynakçı"/>
        </a:ext>
      </dgm:extLst>
    </dgm:pt>
    <dgm:pt modelId="{61D9B6D5-32A3-4D3B-B47A-9036F9D24F78}" type="pres">
      <dgm:prSet presAssocID="{05F4ACA2-BB15-4F8C-8CD4-952AAD38C4A9}" presName="spaceRect" presStyleCnt="0"/>
      <dgm:spPr/>
    </dgm:pt>
    <dgm:pt modelId="{78673272-FE5F-4D10-81DC-1634DA771B8B}" type="pres">
      <dgm:prSet presAssocID="{05F4ACA2-BB15-4F8C-8CD4-952AAD38C4A9}" presName="textRect" presStyleLbl="revTx" presStyleIdx="0" presStyleCnt="2">
        <dgm:presLayoutVars>
          <dgm:chMax val="1"/>
          <dgm:chPref val="1"/>
        </dgm:presLayoutVars>
      </dgm:prSet>
      <dgm:spPr/>
    </dgm:pt>
    <dgm:pt modelId="{7E5AE7AE-6356-465F-8310-7F9842CCEE03}" type="pres">
      <dgm:prSet presAssocID="{E4649552-69CA-47E3-904E-10F50DA17191}" presName="sibTrans" presStyleCnt="0"/>
      <dgm:spPr/>
    </dgm:pt>
    <dgm:pt modelId="{A8C71515-B476-4397-B46E-2D427A989C91}" type="pres">
      <dgm:prSet presAssocID="{E37B557C-65A9-4DFD-86B1-FE1AAA424D5E}" presName="compNode" presStyleCnt="0"/>
      <dgm:spPr/>
    </dgm:pt>
    <dgm:pt modelId="{A8A5245D-43DB-491E-83EE-411715C4B662}" type="pres">
      <dgm:prSet presAssocID="{E37B557C-65A9-4DFD-86B1-FE1AAA424D5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a"/>
        </a:ext>
      </dgm:extLst>
    </dgm:pt>
    <dgm:pt modelId="{CE4224A2-2EE6-4461-ABC1-28154162755D}" type="pres">
      <dgm:prSet presAssocID="{E37B557C-65A9-4DFD-86B1-FE1AAA424D5E}" presName="spaceRect" presStyleCnt="0"/>
      <dgm:spPr/>
    </dgm:pt>
    <dgm:pt modelId="{F91D7349-5363-41D8-A499-09B9C77AA1AA}" type="pres">
      <dgm:prSet presAssocID="{E37B557C-65A9-4DFD-86B1-FE1AAA424D5E}" presName="textRect" presStyleLbl="revTx" presStyleIdx="1" presStyleCnt="2">
        <dgm:presLayoutVars>
          <dgm:chMax val="1"/>
          <dgm:chPref val="1"/>
        </dgm:presLayoutVars>
      </dgm:prSet>
      <dgm:spPr/>
    </dgm:pt>
  </dgm:ptLst>
  <dgm:cxnLst>
    <dgm:cxn modelId="{8C11581B-E254-415D-B67D-5CE63D26025D}" type="presOf" srcId="{E37B557C-65A9-4DFD-86B1-FE1AAA424D5E}" destId="{F91D7349-5363-41D8-A499-09B9C77AA1AA}" srcOrd="0" destOrd="0" presId="urn:microsoft.com/office/officeart/2018/2/layout/IconLabelList"/>
    <dgm:cxn modelId="{4BA0EA42-A66E-4CE5-9F53-DC17F628738A}" srcId="{D39D2CC1-C043-4E56-8322-E30E449FA70D}" destId="{E37B557C-65A9-4DFD-86B1-FE1AAA424D5E}" srcOrd="1" destOrd="0" parTransId="{7A91B615-E4EA-46AC-8E5E-CAF13E5C3A10}" sibTransId="{9410FD44-E2AB-4CFD-92D7-19F3CA24719E}"/>
    <dgm:cxn modelId="{D9102053-40D9-456C-851A-6B23F588566C}" type="presOf" srcId="{05F4ACA2-BB15-4F8C-8CD4-952AAD38C4A9}" destId="{78673272-FE5F-4D10-81DC-1634DA771B8B}" srcOrd="0" destOrd="0" presId="urn:microsoft.com/office/officeart/2018/2/layout/IconLabelList"/>
    <dgm:cxn modelId="{C6BE5ED3-41CD-4C46-9A11-63605B7F243C}" srcId="{D39D2CC1-C043-4E56-8322-E30E449FA70D}" destId="{05F4ACA2-BB15-4F8C-8CD4-952AAD38C4A9}" srcOrd="0" destOrd="0" parTransId="{95072755-7642-4108-A5A7-C7A18D21EBD3}" sibTransId="{E4649552-69CA-47E3-904E-10F50DA17191}"/>
    <dgm:cxn modelId="{CFA660F4-08B1-4F96-B65E-3446EEA7658D}" type="presOf" srcId="{D39D2CC1-C043-4E56-8322-E30E449FA70D}" destId="{3715F62F-3694-40C8-B581-A8772CEE1E49}" srcOrd="0" destOrd="0" presId="urn:microsoft.com/office/officeart/2018/2/layout/IconLabelList"/>
    <dgm:cxn modelId="{24D24ABF-ABAD-480E-9EC0-64517169C694}" type="presParOf" srcId="{3715F62F-3694-40C8-B581-A8772CEE1E49}" destId="{B04C6F2D-8C59-4166-9327-29611280F292}" srcOrd="0" destOrd="0" presId="urn:microsoft.com/office/officeart/2018/2/layout/IconLabelList"/>
    <dgm:cxn modelId="{5009499F-8A85-4131-8224-E482E03C47F4}" type="presParOf" srcId="{B04C6F2D-8C59-4166-9327-29611280F292}" destId="{1FA3BC08-FBB6-49E1-A5E3-5AE3D0DE8F66}" srcOrd="0" destOrd="0" presId="urn:microsoft.com/office/officeart/2018/2/layout/IconLabelList"/>
    <dgm:cxn modelId="{A5AEF787-EB06-4E05-9524-475228370941}" type="presParOf" srcId="{B04C6F2D-8C59-4166-9327-29611280F292}" destId="{61D9B6D5-32A3-4D3B-B47A-9036F9D24F78}" srcOrd="1" destOrd="0" presId="urn:microsoft.com/office/officeart/2018/2/layout/IconLabelList"/>
    <dgm:cxn modelId="{B28957E7-20A1-4A2E-8914-B7FC7D7D774D}" type="presParOf" srcId="{B04C6F2D-8C59-4166-9327-29611280F292}" destId="{78673272-FE5F-4D10-81DC-1634DA771B8B}" srcOrd="2" destOrd="0" presId="urn:microsoft.com/office/officeart/2018/2/layout/IconLabelList"/>
    <dgm:cxn modelId="{7E68E3FF-AADC-42B4-B6EB-CEC0A61A0E2C}" type="presParOf" srcId="{3715F62F-3694-40C8-B581-A8772CEE1E49}" destId="{7E5AE7AE-6356-465F-8310-7F9842CCEE03}" srcOrd="1" destOrd="0" presId="urn:microsoft.com/office/officeart/2018/2/layout/IconLabelList"/>
    <dgm:cxn modelId="{4536CE52-09FF-4059-9F97-E4A9898EAD8B}" type="presParOf" srcId="{3715F62F-3694-40C8-B581-A8772CEE1E49}" destId="{A8C71515-B476-4397-B46E-2D427A989C91}" srcOrd="2" destOrd="0" presId="urn:microsoft.com/office/officeart/2018/2/layout/IconLabelList"/>
    <dgm:cxn modelId="{E66DB2BB-5CDF-4A22-9311-4CBFF258D77E}" type="presParOf" srcId="{A8C71515-B476-4397-B46E-2D427A989C91}" destId="{A8A5245D-43DB-491E-83EE-411715C4B662}" srcOrd="0" destOrd="0" presId="urn:microsoft.com/office/officeart/2018/2/layout/IconLabelList"/>
    <dgm:cxn modelId="{DE919E54-53A6-41C5-A263-2F216807B5FF}" type="presParOf" srcId="{A8C71515-B476-4397-B46E-2D427A989C91}" destId="{CE4224A2-2EE6-4461-ABC1-28154162755D}" srcOrd="1" destOrd="0" presId="urn:microsoft.com/office/officeart/2018/2/layout/IconLabelList"/>
    <dgm:cxn modelId="{29924264-AE45-421A-A5D7-1EB3042B7C6C}" type="presParOf" srcId="{A8C71515-B476-4397-B46E-2D427A989C91}" destId="{F91D7349-5363-41D8-A499-09B9C77AA1A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6E40B1-FD32-47D0-A213-CA58063A3A8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6EA0D6C-88E8-4025-8D04-485F85BD821B}">
      <dgm:prSet/>
      <dgm:spPr/>
      <dgm:t>
        <a:bodyPr/>
        <a:lstStyle/>
        <a:p>
          <a:r>
            <a:rPr lang="en-US"/>
            <a:t>• Sorumlu Öğretim Elemanı: Her İME grubuna atanır; öğrenciyi izler, değerlendirir ve işletmeyle koordinasyonu sağlar.</a:t>
          </a:r>
        </a:p>
      </dgm:t>
    </dgm:pt>
    <dgm:pt modelId="{626AD5EC-EA93-4BD3-A484-F5E8C6B97CD8}" type="parTrans" cxnId="{20542535-49AC-4066-B7CB-AE908A111030}">
      <dgm:prSet/>
      <dgm:spPr/>
      <dgm:t>
        <a:bodyPr/>
        <a:lstStyle/>
        <a:p>
          <a:endParaRPr lang="en-US"/>
        </a:p>
      </dgm:t>
    </dgm:pt>
    <dgm:pt modelId="{A9D30D57-7482-4FFF-94BE-7C5088CAF2F3}" type="sibTrans" cxnId="{20542535-49AC-4066-B7CB-AE908A111030}">
      <dgm:prSet/>
      <dgm:spPr/>
      <dgm:t>
        <a:bodyPr/>
        <a:lstStyle/>
        <a:p>
          <a:endParaRPr lang="en-US"/>
        </a:p>
      </dgm:t>
    </dgm:pt>
    <dgm:pt modelId="{CE85F16B-A793-4EB5-A742-1D4A463D8964}">
      <dgm:prSet/>
      <dgm:spPr/>
      <dgm:t>
        <a:bodyPr/>
        <a:lstStyle/>
        <a:p>
          <a:r>
            <a:rPr lang="en-US"/>
            <a:t>• Eğitici Personel: İşletmede öğrencinin günlük faaliyetlerinden sorumlu, alanında uzman personeldir.</a:t>
          </a:r>
        </a:p>
      </dgm:t>
    </dgm:pt>
    <dgm:pt modelId="{9674EBB9-B05E-48FD-8B5F-B4F158E50E1F}" type="parTrans" cxnId="{6AFDFBC6-88CC-4787-9225-73A3AC1F364B}">
      <dgm:prSet/>
      <dgm:spPr/>
      <dgm:t>
        <a:bodyPr/>
        <a:lstStyle/>
        <a:p>
          <a:endParaRPr lang="en-US"/>
        </a:p>
      </dgm:t>
    </dgm:pt>
    <dgm:pt modelId="{FDB70DC3-123F-465A-99D0-0A8DA9615C97}" type="sibTrans" cxnId="{6AFDFBC6-88CC-4787-9225-73A3AC1F364B}">
      <dgm:prSet/>
      <dgm:spPr/>
      <dgm:t>
        <a:bodyPr/>
        <a:lstStyle/>
        <a:p>
          <a:endParaRPr lang="en-US"/>
        </a:p>
      </dgm:t>
    </dgm:pt>
    <dgm:pt modelId="{A358C5D6-FF5C-4BCF-B0BA-FF232C97AFEA}" type="pres">
      <dgm:prSet presAssocID="{C36E40B1-FD32-47D0-A213-CA58063A3A81}" presName="root" presStyleCnt="0">
        <dgm:presLayoutVars>
          <dgm:dir/>
          <dgm:resizeHandles val="exact"/>
        </dgm:presLayoutVars>
      </dgm:prSet>
      <dgm:spPr/>
    </dgm:pt>
    <dgm:pt modelId="{E6FB2A62-80F3-4DD1-9224-5F1F738C937C}" type="pres">
      <dgm:prSet presAssocID="{76EA0D6C-88E8-4025-8D04-485F85BD821B}" presName="compNode" presStyleCnt="0"/>
      <dgm:spPr/>
    </dgm:pt>
    <dgm:pt modelId="{B7651C63-7771-47DC-8B27-658F83C6E623}" type="pres">
      <dgm:prSet presAssocID="{76EA0D6C-88E8-4025-8D04-485F85BD821B}" presName="bgRect" presStyleLbl="bgShp" presStyleIdx="0" presStyleCnt="2"/>
      <dgm:spPr/>
    </dgm:pt>
    <dgm:pt modelId="{0726547D-EDC6-4440-A3EA-4A4DC18F736E}" type="pres">
      <dgm:prSet presAssocID="{76EA0D6C-88E8-4025-8D04-485F85BD821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ınıf"/>
        </a:ext>
      </dgm:extLst>
    </dgm:pt>
    <dgm:pt modelId="{8FCA27E8-7F6D-43BB-A649-98AEC00C2F63}" type="pres">
      <dgm:prSet presAssocID="{76EA0D6C-88E8-4025-8D04-485F85BD821B}" presName="spaceRect" presStyleCnt="0"/>
      <dgm:spPr/>
    </dgm:pt>
    <dgm:pt modelId="{627084BE-15A1-4553-AE5B-A8B19FE03795}" type="pres">
      <dgm:prSet presAssocID="{76EA0D6C-88E8-4025-8D04-485F85BD821B}" presName="parTx" presStyleLbl="revTx" presStyleIdx="0" presStyleCnt="2">
        <dgm:presLayoutVars>
          <dgm:chMax val="0"/>
          <dgm:chPref val="0"/>
        </dgm:presLayoutVars>
      </dgm:prSet>
      <dgm:spPr/>
    </dgm:pt>
    <dgm:pt modelId="{5B6BED78-713A-42DC-85DF-5EA786699BF3}" type="pres">
      <dgm:prSet presAssocID="{A9D30D57-7482-4FFF-94BE-7C5088CAF2F3}" presName="sibTrans" presStyleCnt="0"/>
      <dgm:spPr/>
    </dgm:pt>
    <dgm:pt modelId="{DAA7A1B0-F960-4FB5-8913-A97AC9D349EB}" type="pres">
      <dgm:prSet presAssocID="{CE85F16B-A793-4EB5-A742-1D4A463D8964}" presName="compNode" presStyleCnt="0"/>
      <dgm:spPr/>
    </dgm:pt>
    <dgm:pt modelId="{7E7DEFB4-EF4E-457A-9B90-7A9A02AF4103}" type="pres">
      <dgm:prSet presAssocID="{CE85F16B-A793-4EB5-A742-1D4A463D8964}" presName="bgRect" presStyleLbl="bgShp" presStyleIdx="1" presStyleCnt="2"/>
      <dgm:spPr/>
    </dgm:pt>
    <dgm:pt modelId="{2B8328DD-8903-4016-AD8A-C29B31A18625}" type="pres">
      <dgm:prSet presAssocID="{CE85F16B-A793-4EB5-A742-1D4A463D896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d Book"/>
        </a:ext>
      </dgm:extLst>
    </dgm:pt>
    <dgm:pt modelId="{85390A4C-CB1E-4F7F-A8B1-B439D56DFF57}" type="pres">
      <dgm:prSet presAssocID="{CE85F16B-A793-4EB5-A742-1D4A463D8964}" presName="spaceRect" presStyleCnt="0"/>
      <dgm:spPr/>
    </dgm:pt>
    <dgm:pt modelId="{97D9F02E-6CB1-43C2-9B45-2712601EEA02}" type="pres">
      <dgm:prSet presAssocID="{CE85F16B-A793-4EB5-A742-1D4A463D8964}" presName="parTx" presStyleLbl="revTx" presStyleIdx="1" presStyleCnt="2">
        <dgm:presLayoutVars>
          <dgm:chMax val="0"/>
          <dgm:chPref val="0"/>
        </dgm:presLayoutVars>
      </dgm:prSet>
      <dgm:spPr/>
    </dgm:pt>
  </dgm:ptLst>
  <dgm:cxnLst>
    <dgm:cxn modelId="{18552909-A175-4AE4-AC39-95C5DD11BF33}" type="presOf" srcId="{76EA0D6C-88E8-4025-8D04-485F85BD821B}" destId="{627084BE-15A1-4553-AE5B-A8B19FE03795}" srcOrd="0" destOrd="0" presId="urn:microsoft.com/office/officeart/2018/2/layout/IconVerticalSolidList"/>
    <dgm:cxn modelId="{21AC5C22-7663-4A5E-B5DF-C4CE03F0FD66}" type="presOf" srcId="{C36E40B1-FD32-47D0-A213-CA58063A3A81}" destId="{A358C5D6-FF5C-4BCF-B0BA-FF232C97AFEA}" srcOrd="0" destOrd="0" presId="urn:microsoft.com/office/officeart/2018/2/layout/IconVerticalSolidList"/>
    <dgm:cxn modelId="{20542535-49AC-4066-B7CB-AE908A111030}" srcId="{C36E40B1-FD32-47D0-A213-CA58063A3A81}" destId="{76EA0D6C-88E8-4025-8D04-485F85BD821B}" srcOrd="0" destOrd="0" parTransId="{626AD5EC-EA93-4BD3-A484-F5E8C6B97CD8}" sibTransId="{A9D30D57-7482-4FFF-94BE-7C5088CAF2F3}"/>
    <dgm:cxn modelId="{A2D5D74D-7F55-4B21-ADCF-72E88A633783}" type="presOf" srcId="{CE85F16B-A793-4EB5-A742-1D4A463D8964}" destId="{97D9F02E-6CB1-43C2-9B45-2712601EEA02}" srcOrd="0" destOrd="0" presId="urn:microsoft.com/office/officeart/2018/2/layout/IconVerticalSolidList"/>
    <dgm:cxn modelId="{6AFDFBC6-88CC-4787-9225-73A3AC1F364B}" srcId="{C36E40B1-FD32-47D0-A213-CA58063A3A81}" destId="{CE85F16B-A793-4EB5-A742-1D4A463D8964}" srcOrd="1" destOrd="0" parTransId="{9674EBB9-B05E-48FD-8B5F-B4F158E50E1F}" sibTransId="{FDB70DC3-123F-465A-99D0-0A8DA9615C97}"/>
    <dgm:cxn modelId="{4B04ED91-F550-4041-A1DC-E71C8DF2A1BE}" type="presParOf" srcId="{A358C5D6-FF5C-4BCF-B0BA-FF232C97AFEA}" destId="{E6FB2A62-80F3-4DD1-9224-5F1F738C937C}" srcOrd="0" destOrd="0" presId="urn:microsoft.com/office/officeart/2018/2/layout/IconVerticalSolidList"/>
    <dgm:cxn modelId="{298E017C-218D-476B-8477-3FDB3D264E19}" type="presParOf" srcId="{E6FB2A62-80F3-4DD1-9224-5F1F738C937C}" destId="{B7651C63-7771-47DC-8B27-658F83C6E623}" srcOrd="0" destOrd="0" presId="urn:microsoft.com/office/officeart/2018/2/layout/IconVerticalSolidList"/>
    <dgm:cxn modelId="{A7A26FF4-224E-451C-96DD-CA4472000491}" type="presParOf" srcId="{E6FB2A62-80F3-4DD1-9224-5F1F738C937C}" destId="{0726547D-EDC6-4440-A3EA-4A4DC18F736E}" srcOrd="1" destOrd="0" presId="urn:microsoft.com/office/officeart/2018/2/layout/IconVerticalSolidList"/>
    <dgm:cxn modelId="{A44363B2-3D36-446A-9C67-76281E80F45B}" type="presParOf" srcId="{E6FB2A62-80F3-4DD1-9224-5F1F738C937C}" destId="{8FCA27E8-7F6D-43BB-A649-98AEC00C2F63}" srcOrd="2" destOrd="0" presId="urn:microsoft.com/office/officeart/2018/2/layout/IconVerticalSolidList"/>
    <dgm:cxn modelId="{F979399F-6103-4002-9B41-961D3D17C97F}" type="presParOf" srcId="{E6FB2A62-80F3-4DD1-9224-5F1F738C937C}" destId="{627084BE-15A1-4553-AE5B-A8B19FE03795}" srcOrd="3" destOrd="0" presId="urn:microsoft.com/office/officeart/2018/2/layout/IconVerticalSolidList"/>
    <dgm:cxn modelId="{1D7C8449-D692-42FE-BD44-0CB0BD137745}" type="presParOf" srcId="{A358C5D6-FF5C-4BCF-B0BA-FF232C97AFEA}" destId="{5B6BED78-713A-42DC-85DF-5EA786699BF3}" srcOrd="1" destOrd="0" presId="urn:microsoft.com/office/officeart/2018/2/layout/IconVerticalSolidList"/>
    <dgm:cxn modelId="{9372A800-A57E-47B0-9CEB-7DEFECF92710}" type="presParOf" srcId="{A358C5D6-FF5C-4BCF-B0BA-FF232C97AFEA}" destId="{DAA7A1B0-F960-4FB5-8913-A97AC9D349EB}" srcOrd="2" destOrd="0" presId="urn:microsoft.com/office/officeart/2018/2/layout/IconVerticalSolidList"/>
    <dgm:cxn modelId="{F701801C-508C-4D23-B4BA-BE2E7E6528EB}" type="presParOf" srcId="{DAA7A1B0-F960-4FB5-8913-A97AC9D349EB}" destId="{7E7DEFB4-EF4E-457A-9B90-7A9A02AF4103}" srcOrd="0" destOrd="0" presId="urn:microsoft.com/office/officeart/2018/2/layout/IconVerticalSolidList"/>
    <dgm:cxn modelId="{BDF6AC4B-4E74-4BE5-97F0-A11C89808B3F}" type="presParOf" srcId="{DAA7A1B0-F960-4FB5-8913-A97AC9D349EB}" destId="{2B8328DD-8903-4016-AD8A-C29B31A18625}" srcOrd="1" destOrd="0" presId="urn:microsoft.com/office/officeart/2018/2/layout/IconVerticalSolidList"/>
    <dgm:cxn modelId="{613BDB71-C6B4-47B1-AFE9-075DD884CCC1}" type="presParOf" srcId="{DAA7A1B0-F960-4FB5-8913-A97AC9D349EB}" destId="{85390A4C-CB1E-4F7F-A8B1-B439D56DFF57}" srcOrd="2" destOrd="0" presId="urn:microsoft.com/office/officeart/2018/2/layout/IconVerticalSolidList"/>
    <dgm:cxn modelId="{E949F58B-FB07-4C6C-BE9A-0B1926A6E603}" type="presParOf" srcId="{DAA7A1B0-F960-4FB5-8913-A97AC9D349EB}" destId="{97D9F02E-6CB1-43C2-9B45-2712601EEA0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1B7F61-A5AE-4AB8-A729-AF746DEE929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F568B2E-BD5D-46F8-86A8-8EFA54C06F35}">
      <dgm:prSet/>
      <dgm:spPr/>
      <dgm:t>
        <a:bodyPr/>
        <a:lstStyle/>
        <a:p>
          <a:r>
            <a:rPr lang="en-US"/>
            <a:t>• Birim Uygulamalı Eğitim Komisyonu: Birim düzeyinde uygulamalı eğitim planlaması ve koordinasyonundan sorumludur.</a:t>
          </a:r>
        </a:p>
      </dgm:t>
    </dgm:pt>
    <dgm:pt modelId="{F3934A2F-AC69-48F3-A201-19548D9ADFE1}" type="parTrans" cxnId="{9077053F-77E2-48EE-8484-84967DE8E206}">
      <dgm:prSet/>
      <dgm:spPr/>
      <dgm:t>
        <a:bodyPr/>
        <a:lstStyle/>
        <a:p>
          <a:endParaRPr lang="en-US"/>
        </a:p>
      </dgm:t>
    </dgm:pt>
    <dgm:pt modelId="{86989432-F235-4A15-BBEE-CCF62F6C5D0F}" type="sibTrans" cxnId="{9077053F-77E2-48EE-8484-84967DE8E206}">
      <dgm:prSet/>
      <dgm:spPr/>
      <dgm:t>
        <a:bodyPr/>
        <a:lstStyle/>
        <a:p>
          <a:endParaRPr lang="en-US"/>
        </a:p>
      </dgm:t>
    </dgm:pt>
    <dgm:pt modelId="{9FBE9EFE-FA66-47D6-AB2F-A148AD7D0900}">
      <dgm:prSet/>
      <dgm:spPr/>
      <dgm:t>
        <a:bodyPr/>
        <a:lstStyle/>
        <a:p>
          <a:r>
            <a:rPr lang="en-US"/>
            <a:t>• Bölüm Uygulamalı Eğitim Komisyonu: İşletmelerin uygunluğunu değerlendirir, ölçme-değerlendirme işlemlerini yapar.</a:t>
          </a:r>
        </a:p>
      </dgm:t>
    </dgm:pt>
    <dgm:pt modelId="{38BA33E0-DD90-48BB-9B72-3FFF45EE42BE}" type="parTrans" cxnId="{DCFBB4A3-1D1A-4585-B4A2-6A5BEE6BCA55}">
      <dgm:prSet/>
      <dgm:spPr/>
      <dgm:t>
        <a:bodyPr/>
        <a:lstStyle/>
        <a:p>
          <a:endParaRPr lang="en-US"/>
        </a:p>
      </dgm:t>
    </dgm:pt>
    <dgm:pt modelId="{79241BF7-5570-413A-B074-457997E54363}" type="sibTrans" cxnId="{DCFBB4A3-1D1A-4585-B4A2-6A5BEE6BCA55}">
      <dgm:prSet/>
      <dgm:spPr/>
      <dgm:t>
        <a:bodyPr/>
        <a:lstStyle/>
        <a:p>
          <a:endParaRPr lang="en-US"/>
        </a:p>
      </dgm:t>
    </dgm:pt>
    <dgm:pt modelId="{CE03B8D4-9E2A-41D4-A30A-CF6F8BDF3199}" type="pres">
      <dgm:prSet presAssocID="{731B7F61-A5AE-4AB8-A729-AF746DEE9293}" presName="linear" presStyleCnt="0">
        <dgm:presLayoutVars>
          <dgm:animLvl val="lvl"/>
          <dgm:resizeHandles val="exact"/>
        </dgm:presLayoutVars>
      </dgm:prSet>
      <dgm:spPr/>
    </dgm:pt>
    <dgm:pt modelId="{0D482673-A695-4F54-BB17-3A30EFCAB60F}" type="pres">
      <dgm:prSet presAssocID="{BF568B2E-BD5D-46F8-86A8-8EFA54C06F35}" presName="parentText" presStyleLbl="node1" presStyleIdx="0" presStyleCnt="2">
        <dgm:presLayoutVars>
          <dgm:chMax val="0"/>
          <dgm:bulletEnabled val="1"/>
        </dgm:presLayoutVars>
      </dgm:prSet>
      <dgm:spPr/>
    </dgm:pt>
    <dgm:pt modelId="{18D01AD3-A4A4-4F03-8A7E-DE71FDEC64CB}" type="pres">
      <dgm:prSet presAssocID="{86989432-F235-4A15-BBEE-CCF62F6C5D0F}" presName="spacer" presStyleCnt="0"/>
      <dgm:spPr/>
    </dgm:pt>
    <dgm:pt modelId="{8BA7B4BD-AF9E-4B97-9C73-3BFA89C34633}" type="pres">
      <dgm:prSet presAssocID="{9FBE9EFE-FA66-47D6-AB2F-A148AD7D0900}" presName="parentText" presStyleLbl="node1" presStyleIdx="1" presStyleCnt="2">
        <dgm:presLayoutVars>
          <dgm:chMax val="0"/>
          <dgm:bulletEnabled val="1"/>
        </dgm:presLayoutVars>
      </dgm:prSet>
      <dgm:spPr/>
    </dgm:pt>
  </dgm:ptLst>
  <dgm:cxnLst>
    <dgm:cxn modelId="{9077053F-77E2-48EE-8484-84967DE8E206}" srcId="{731B7F61-A5AE-4AB8-A729-AF746DEE9293}" destId="{BF568B2E-BD5D-46F8-86A8-8EFA54C06F35}" srcOrd="0" destOrd="0" parTransId="{F3934A2F-AC69-48F3-A201-19548D9ADFE1}" sibTransId="{86989432-F235-4A15-BBEE-CCF62F6C5D0F}"/>
    <dgm:cxn modelId="{2638106A-E116-4544-92B4-751F653AE54D}" type="presOf" srcId="{BF568B2E-BD5D-46F8-86A8-8EFA54C06F35}" destId="{0D482673-A695-4F54-BB17-3A30EFCAB60F}" srcOrd="0" destOrd="0" presId="urn:microsoft.com/office/officeart/2005/8/layout/vList2"/>
    <dgm:cxn modelId="{7BC04588-635A-4607-90AE-B055CC9D16C8}" type="presOf" srcId="{731B7F61-A5AE-4AB8-A729-AF746DEE9293}" destId="{CE03B8D4-9E2A-41D4-A30A-CF6F8BDF3199}" srcOrd="0" destOrd="0" presId="urn:microsoft.com/office/officeart/2005/8/layout/vList2"/>
    <dgm:cxn modelId="{EF4A638E-87A8-4219-9805-A44B3C2AC8E5}" type="presOf" srcId="{9FBE9EFE-FA66-47D6-AB2F-A148AD7D0900}" destId="{8BA7B4BD-AF9E-4B97-9C73-3BFA89C34633}" srcOrd="0" destOrd="0" presId="urn:microsoft.com/office/officeart/2005/8/layout/vList2"/>
    <dgm:cxn modelId="{DCFBB4A3-1D1A-4585-B4A2-6A5BEE6BCA55}" srcId="{731B7F61-A5AE-4AB8-A729-AF746DEE9293}" destId="{9FBE9EFE-FA66-47D6-AB2F-A148AD7D0900}" srcOrd="1" destOrd="0" parTransId="{38BA33E0-DD90-48BB-9B72-3FFF45EE42BE}" sibTransId="{79241BF7-5570-413A-B074-457997E54363}"/>
    <dgm:cxn modelId="{96A87B71-85D7-4D57-865D-F1AA60E7580D}" type="presParOf" srcId="{CE03B8D4-9E2A-41D4-A30A-CF6F8BDF3199}" destId="{0D482673-A695-4F54-BB17-3A30EFCAB60F}" srcOrd="0" destOrd="0" presId="urn:microsoft.com/office/officeart/2005/8/layout/vList2"/>
    <dgm:cxn modelId="{6FBEFA0A-36BC-40E7-AC6D-99AB282318E8}" type="presParOf" srcId="{CE03B8D4-9E2A-41D4-A30A-CF6F8BDF3199}" destId="{18D01AD3-A4A4-4F03-8A7E-DE71FDEC64CB}" srcOrd="1" destOrd="0" presId="urn:microsoft.com/office/officeart/2005/8/layout/vList2"/>
    <dgm:cxn modelId="{62C26190-06D4-4581-9DD4-9E48B58C8FC3}" type="presParOf" srcId="{CE03B8D4-9E2A-41D4-A30A-CF6F8BDF3199}" destId="{8BA7B4BD-AF9E-4B97-9C73-3BFA89C3463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5C50C1-237E-424A-8585-70595DE61C8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48EEBEB-3DAE-4555-903A-D540910BF07A}">
      <dgm:prSet/>
      <dgm:spPr/>
      <dgm:t>
        <a:bodyPr/>
        <a:lstStyle/>
        <a:p>
          <a:pPr>
            <a:lnSpc>
              <a:spcPct val="100000"/>
            </a:lnSpc>
          </a:pPr>
          <a:r>
            <a:rPr lang="en-US"/>
            <a:t>• Notlandırma Esasları: Yıl içi %40 (ara rapor, öğretim elemanı, eğitici personel) + Final %60 (nihai rapor, öğretim elemanı, eğitici personel).</a:t>
          </a:r>
        </a:p>
      </dgm:t>
    </dgm:pt>
    <dgm:pt modelId="{B3D4D214-E0D7-492B-A34C-389FF37662DB}" type="parTrans" cxnId="{77995ACE-2C72-4026-A4AD-CC1CF05A7CAE}">
      <dgm:prSet/>
      <dgm:spPr/>
      <dgm:t>
        <a:bodyPr/>
        <a:lstStyle/>
        <a:p>
          <a:endParaRPr lang="en-US"/>
        </a:p>
      </dgm:t>
    </dgm:pt>
    <dgm:pt modelId="{CA08EFE9-DC7F-4F27-9486-B3EE5644E345}" type="sibTrans" cxnId="{77995ACE-2C72-4026-A4AD-CC1CF05A7CAE}">
      <dgm:prSet/>
      <dgm:spPr/>
      <dgm:t>
        <a:bodyPr/>
        <a:lstStyle/>
        <a:p>
          <a:pPr>
            <a:lnSpc>
              <a:spcPct val="100000"/>
            </a:lnSpc>
          </a:pPr>
          <a:endParaRPr lang="en-US"/>
        </a:p>
      </dgm:t>
    </dgm:pt>
    <dgm:pt modelId="{14697E9E-789C-4588-92BB-A2D2BF0812CA}">
      <dgm:prSet/>
      <dgm:spPr/>
      <dgm:t>
        <a:bodyPr/>
        <a:lstStyle/>
        <a:p>
          <a:pPr>
            <a:lnSpc>
              <a:spcPct val="100000"/>
            </a:lnSpc>
          </a:pPr>
          <a:r>
            <a:rPr lang="en-US"/>
            <a:t>• Başarısızlık Kriterleri: Devamsızlık sınırını aşma, disiplin cezası, rapor teslim etmeme.</a:t>
          </a:r>
        </a:p>
      </dgm:t>
    </dgm:pt>
    <dgm:pt modelId="{D1D30178-1B87-4600-B7A5-FFF1BA1A83AD}" type="parTrans" cxnId="{7BA68DB7-68EB-4B11-B9EA-FD5061F8C07A}">
      <dgm:prSet/>
      <dgm:spPr/>
      <dgm:t>
        <a:bodyPr/>
        <a:lstStyle/>
        <a:p>
          <a:endParaRPr lang="en-US"/>
        </a:p>
      </dgm:t>
    </dgm:pt>
    <dgm:pt modelId="{8699DC02-B663-4825-AC72-8E95880CF746}" type="sibTrans" cxnId="{7BA68DB7-68EB-4B11-B9EA-FD5061F8C07A}">
      <dgm:prSet/>
      <dgm:spPr/>
      <dgm:t>
        <a:bodyPr/>
        <a:lstStyle/>
        <a:p>
          <a:endParaRPr lang="en-US"/>
        </a:p>
      </dgm:t>
    </dgm:pt>
    <dgm:pt modelId="{ECC47011-DCBE-480E-AF41-C9F4051F8756}" type="pres">
      <dgm:prSet presAssocID="{195C50C1-237E-424A-8585-70595DE61C84}" presName="root" presStyleCnt="0">
        <dgm:presLayoutVars>
          <dgm:dir/>
          <dgm:resizeHandles val="exact"/>
        </dgm:presLayoutVars>
      </dgm:prSet>
      <dgm:spPr/>
    </dgm:pt>
    <dgm:pt modelId="{4C4D9EF0-4BF8-4ACA-B9E0-AB2A81BAA940}" type="pres">
      <dgm:prSet presAssocID="{748EEBEB-3DAE-4555-903A-D540910BF07A}" presName="compNode" presStyleCnt="0"/>
      <dgm:spPr/>
    </dgm:pt>
    <dgm:pt modelId="{2BABC6D3-CF40-4C4D-A47E-8283C80FC5D7}" type="pres">
      <dgm:prSet presAssocID="{748EEBEB-3DAE-4555-903A-D540910BF07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329410D3-7851-46FC-B563-CA6348DEB8E4}" type="pres">
      <dgm:prSet presAssocID="{748EEBEB-3DAE-4555-903A-D540910BF07A}" presName="spaceRect" presStyleCnt="0"/>
      <dgm:spPr/>
    </dgm:pt>
    <dgm:pt modelId="{4860453A-E388-40A9-A396-71C169C300D1}" type="pres">
      <dgm:prSet presAssocID="{748EEBEB-3DAE-4555-903A-D540910BF07A}" presName="textRect" presStyleLbl="revTx" presStyleIdx="0" presStyleCnt="2">
        <dgm:presLayoutVars>
          <dgm:chMax val="1"/>
          <dgm:chPref val="1"/>
        </dgm:presLayoutVars>
      </dgm:prSet>
      <dgm:spPr/>
    </dgm:pt>
    <dgm:pt modelId="{3763E3BE-BA93-4FFF-B230-7B393D0F0FD3}" type="pres">
      <dgm:prSet presAssocID="{CA08EFE9-DC7F-4F27-9486-B3EE5644E345}" presName="sibTrans" presStyleCnt="0"/>
      <dgm:spPr/>
    </dgm:pt>
    <dgm:pt modelId="{01F5326D-A894-433D-9DEE-031781AFAFC9}" type="pres">
      <dgm:prSet presAssocID="{14697E9E-789C-4588-92BB-A2D2BF0812CA}" presName="compNode" presStyleCnt="0"/>
      <dgm:spPr/>
    </dgm:pt>
    <dgm:pt modelId="{890ED532-923D-4DFA-8559-221153C5AADA}" type="pres">
      <dgm:prSet presAssocID="{14697E9E-789C-4588-92BB-A2D2BF0812C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4D903F51-68C5-4870-8E0E-71A7C6BD01DA}" type="pres">
      <dgm:prSet presAssocID="{14697E9E-789C-4588-92BB-A2D2BF0812CA}" presName="spaceRect" presStyleCnt="0"/>
      <dgm:spPr/>
    </dgm:pt>
    <dgm:pt modelId="{F1318820-6B45-45BE-945D-4198ADBBDD2A}" type="pres">
      <dgm:prSet presAssocID="{14697E9E-789C-4588-92BB-A2D2BF0812CA}" presName="textRect" presStyleLbl="revTx" presStyleIdx="1" presStyleCnt="2">
        <dgm:presLayoutVars>
          <dgm:chMax val="1"/>
          <dgm:chPref val="1"/>
        </dgm:presLayoutVars>
      </dgm:prSet>
      <dgm:spPr/>
    </dgm:pt>
  </dgm:ptLst>
  <dgm:cxnLst>
    <dgm:cxn modelId="{9C060746-CD4F-4830-9B0B-A0D2B6AFC792}" type="presOf" srcId="{195C50C1-237E-424A-8585-70595DE61C84}" destId="{ECC47011-DCBE-480E-AF41-C9F4051F8756}" srcOrd="0" destOrd="0" presId="urn:microsoft.com/office/officeart/2018/2/layout/IconLabelList"/>
    <dgm:cxn modelId="{3E30AD89-6676-4C68-AF6E-231F184F16DF}" type="presOf" srcId="{14697E9E-789C-4588-92BB-A2D2BF0812CA}" destId="{F1318820-6B45-45BE-945D-4198ADBBDD2A}" srcOrd="0" destOrd="0" presId="urn:microsoft.com/office/officeart/2018/2/layout/IconLabelList"/>
    <dgm:cxn modelId="{7BA68DB7-68EB-4B11-B9EA-FD5061F8C07A}" srcId="{195C50C1-237E-424A-8585-70595DE61C84}" destId="{14697E9E-789C-4588-92BB-A2D2BF0812CA}" srcOrd="1" destOrd="0" parTransId="{D1D30178-1B87-4600-B7A5-FFF1BA1A83AD}" sibTransId="{8699DC02-B663-4825-AC72-8E95880CF746}"/>
    <dgm:cxn modelId="{77995ACE-2C72-4026-A4AD-CC1CF05A7CAE}" srcId="{195C50C1-237E-424A-8585-70595DE61C84}" destId="{748EEBEB-3DAE-4555-903A-D540910BF07A}" srcOrd="0" destOrd="0" parTransId="{B3D4D214-E0D7-492B-A34C-389FF37662DB}" sibTransId="{CA08EFE9-DC7F-4F27-9486-B3EE5644E345}"/>
    <dgm:cxn modelId="{0A0D0ED4-21E2-4E4A-8241-0085E944CB4C}" type="presOf" srcId="{748EEBEB-3DAE-4555-903A-D540910BF07A}" destId="{4860453A-E388-40A9-A396-71C169C300D1}" srcOrd="0" destOrd="0" presId="urn:microsoft.com/office/officeart/2018/2/layout/IconLabelList"/>
    <dgm:cxn modelId="{4B90B31A-773A-44BD-BE26-844B2E5DB22F}" type="presParOf" srcId="{ECC47011-DCBE-480E-AF41-C9F4051F8756}" destId="{4C4D9EF0-4BF8-4ACA-B9E0-AB2A81BAA940}" srcOrd="0" destOrd="0" presId="urn:microsoft.com/office/officeart/2018/2/layout/IconLabelList"/>
    <dgm:cxn modelId="{6851A0A8-8529-4929-8EF7-480677D83A71}" type="presParOf" srcId="{4C4D9EF0-4BF8-4ACA-B9E0-AB2A81BAA940}" destId="{2BABC6D3-CF40-4C4D-A47E-8283C80FC5D7}" srcOrd="0" destOrd="0" presId="urn:microsoft.com/office/officeart/2018/2/layout/IconLabelList"/>
    <dgm:cxn modelId="{85FADF9F-EA19-4BA3-AF16-61A89444A951}" type="presParOf" srcId="{4C4D9EF0-4BF8-4ACA-B9E0-AB2A81BAA940}" destId="{329410D3-7851-46FC-B563-CA6348DEB8E4}" srcOrd="1" destOrd="0" presId="urn:microsoft.com/office/officeart/2018/2/layout/IconLabelList"/>
    <dgm:cxn modelId="{65150953-5AEE-4472-AF0A-0C457863BD83}" type="presParOf" srcId="{4C4D9EF0-4BF8-4ACA-B9E0-AB2A81BAA940}" destId="{4860453A-E388-40A9-A396-71C169C300D1}" srcOrd="2" destOrd="0" presId="urn:microsoft.com/office/officeart/2018/2/layout/IconLabelList"/>
    <dgm:cxn modelId="{D83FA879-ADE7-4020-B04B-A3FCEB5002B1}" type="presParOf" srcId="{ECC47011-DCBE-480E-AF41-C9F4051F8756}" destId="{3763E3BE-BA93-4FFF-B230-7B393D0F0FD3}" srcOrd="1" destOrd="0" presId="urn:microsoft.com/office/officeart/2018/2/layout/IconLabelList"/>
    <dgm:cxn modelId="{ADB917D5-464E-4AEA-A978-CF4C018F5C97}" type="presParOf" srcId="{ECC47011-DCBE-480E-AF41-C9F4051F8756}" destId="{01F5326D-A894-433D-9DEE-031781AFAFC9}" srcOrd="2" destOrd="0" presId="urn:microsoft.com/office/officeart/2018/2/layout/IconLabelList"/>
    <dgm:cxn modelId="{2BDF01D5-0E28-4CE5-9FB8-DDF76EEFC6FE}" type="presParOf" srcId="{01F5326D-A894-433D-9DEE-031781AFAFC9}" destId="{890ED532-923D-4DFA-8559-221153C5AADA}" srcOrd="0" destOrd="0" presId="urn:microsoft.com/office/officeart/2018/2/layout/IconLabelList"/>
    <dgm:cxn modelId="{68C8C942-1EC8-4ED4-853B-8E2406F89D80}" type="presParOf" srcId="{01F5326D-A894-433D-9DEE-031781AFAFC9}" destId="{4D903F51-68C5-4870-8E0E-71A7C6BD01DA}" srcOrd="1" destOrd="0" presId="urn:microsoft.com/office/officeart/2018/2/layout/IconLabelList"/>
    <dgm:cxn modelId="{5478B2DF-CB8B-4E11-8919-41F7BEFB632C}" type="presParOf" srcId="{01F5326D-A894-433D-9DEE-031781AFAFC9}" destId="{F1318820-6B45-45BE-945D-4198ADBBDD2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0C81A5-257E-4E7B-A873-87478A505795}"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FB8B9BB0-6EFB-47BF-8636-82FCC0400A12}">
      <dgm:prSet/>
      <dgm:spPr/>
      <dgm:t>
        <a:bodyPr/>
        <a:lstStyle/>
        <a:p>
          <a:r>
            <a:rPr lang="en-US"/>
            <a:t>• Protokoller: İşletmelerle yapılan sözleşmeler, öğrenci haklarını ve kurum sorumluluklarını tanımlar.</a:t>
          </a:r>
        </a:p>
      </dgm:t>
    </dgm:pt>
    <dgm:pt modelId="{A7604194-131A-43C6-8D23-A952C711EE58}" type="parTrans" cxnId="{1C1B005A-0627-470F-BBCC-E7649E09852D}">
      <dgm:prSet/>
      <dgm:spPr/>
      <dgm:t>
        <a:bodyPr/>
        <a:lstStyle/>
        <a:p>
          <a:endParaRPr lang="en-US"/>
        </a:p>
      </dgm:t>
    </dgm:pt>
    <dgm:pt modelId="{79E06EE1-F4CC-47F7-BEE9-ECD53B6A6CA8}" type="sibTrans" cxnId="{1C1B005A-0627-470F-BBCC-E7649E09852D}">
      <dgm:prSet/>
      <dgm:spPr/>
      <dgm:t>
        <a:bodyPr/>
        <a:lstStyle/>
        <a:p>
          <a:endParaRPr lang="en-US"/>
        </a:p>
      </dgm:t>
    </dgm:pt>
    <dgm:pt modelId="{40AE6A72-FD96-4902-9930-609A921E3523}">
      <dgm:prSet/>
      <dgm:spPr/>
      <dgm:t>
        <a:bodyPr/>
        <a:lstStyle/>
        <a:p>
          <a:r>
            <a:rPr lang="en-US"/>
            <a:t>• İntibak ve Muafiyet: Önceden yapılan benzer eğitimler İntibak Komisyonu kararıyla tanınabilir.</a:t>
          </a:r>
        </a:p>
      </dgm:t>
    </dgm:pt>
    <dgm:pt modelId="{4D701FD5-31BC-4942-ACF0-9C68C35AE614}" type="parTrans" cxnId="{7109A4BD-734C-4EB0-BEE6-06B1DE1EECAE}">
      <dgm:prSet/>
      <dgm:spPr/>
      <dgm:t>
        <a:bodyPr/>
        <a:lstStyle/>
        <a:p>
          <a:endParaRPr lang="en-US"/>
        </a:p>
      </dgm:t>
    </dgm:pt>
    <dgm:pt modelId="{9288BD88-42D6-4F02-9403-FB45C4E3C906}" type="sibTrans" cxnId="{7109A4BD-734C-4EB0-BEE6-06B1DE1EECAE}">
      <dgm:prSet/>
      <dgm:spPr/>
      <dgm:t>
        <a:bodyPr/>
        <a:lstStyle/>
        <a:p>
          <a:endParaRPr lang="en-US"/>
        </a:p>
      </dgm:t>
    </dgm:pt>
    <dgm:pt modelId="{4571DD16-E0C9-46D5-B353-4A71532AF17D}" type="pres">
      <dgm:prSet presAssocID="{910C81A5-257E-4E7B-A873-87478A505795}" presName="hierChild1" presStyleCnt="0">
        <dgm:presLayoutVars>
          <dgm:chPref val="1"/>
          <dgm:dir/>
          <dgm:animOne val="branch"/>
          <dgm:animLvl val="lvl"/>
          <dgm:resizeHandles/>
        </dgm:presLayoutVars>
      </dgm:prSet>
      <dgm:spPr/>
    </dgm:pt>
    <dgm:pt modelId="{2B88F0C5-FEF0-4865-BA0E-FA7709C0B6B7}" type="pres">
      <dgm:prSet presAssocID="{FB8B9BB0-6EFB-47BF-8636-82FCC0400A12}" presName="hierRoot1" presStyleCnt="0"/>
      <dgm:spPr/>
    </dgm:pt>
    <dgm:pt modelId="{2D368D2D-08E6-4BF2-939C-B4C31D190E26}" type="pres">
      <dgm:prSet presAssocID="{FB8B9BB0-6EFB-47BF-8636-82FCC0400A12}" presName="composite" presStyleCnt="0"/>
      <dgm:spPr/>
    </dgm:pt>
    <dgm:pt modelId="{88732501-057D-4E06-9612-9FA59F8562AA}" type="pres">
      <dgm:prSet presAssocID="{FB8B9BB0-6EFB-47BF-8636-82FCC0400A12}" presName="background" presStyleLbl="node0" presStyleIdx="0" presStyleCnt="2"/>
      <dgm:spPr/>
    </dgm:pt>
    <dgm:pt modelId="{5A77B5EB-C26A-4920-851A-10A90C68B196}" type="pres">
      <dgm:prSet presAssocID="{FB8B9BB0-6EFB-47BF-8636-82FCC0400A12}" presName="text" presStyleLbl="fgAcc0" presStyleIdx="0" presStyleCnt="2">
        <dgm:presLayoutVars>
          <dgm:chPref val="3"/>
        </dgm:presLayoutVars>
      </dgm:prSet>
      <dgm:spPr/>
    </dgm:pt>
    <dgm:pt modelId="{47CFC6A5-BB8C-4301-9420-E05FD4A7B8A5}" type="pres">
      <dgm:prSet presAssocID="{FB8B9BB0-6EFB-47BF-8636-82FCC0400A12}" presName="hierChild2" presStyleCnt="0"/>
      <dgm:spPr/>
    </dgm:pt>
    <dgm:pt modelId="{FE158F0F-094C-4615-8392-A1D9198B20F3}" type="pres">
      <dgm:prSet presAssocID="{40AE6A72-FD96-4902-9930-609A921E3523}" presName="hierRoot1" presStyleCnt="0"/>
      <dgm:spPr/>
    </dgm:pt>
    <dgm:pt modelId="{B8E89363-A4BE-4C52-ACF6-9F7EBC257F77}" type="pres">
      <dgm:prSet presAssocID="{40AE6A72-FD96-4902-9930-609A921E3523}" presName="composite" presStyleCnt="0"/>
      <dgm:spPr/>
    </dgm:pt>
    <dgm:pt modelId="{B4FA29EE-E879-48AC-8505-C5091C7A627C}" type="pres">
      <dgm:prSet presAssocID="{40AE6A72-FD96-4902-9930-609A921E3523}" presName="background" presStyleLbl="node0" presStyleIdx="1" presStyleCnt="2"/>
      <dgm:spPr/>
    </dgm:pt>
    <dgm:pt modelId="{FCCB41B6-C106-41DB-A582-7488E5742751}" type="pres">
      <dgm:prSet presAssocID="{40AE6A72-FD96-4902-9930-609A921E3523}" presName="text" presStyleLbl="fgAcc0" presStyleIdx="1" presStyleCnt="2">
        <dgm:presLayoutVars>
          <dgm:chPref val="3"/>
        </dgm:presLayoutVars>
      </dgm:prSet>
      <dgm:spPr/>
    </dgm:pt>
    <dgm:pt modelId="{B9B417C3-5E43-4FAF-9972-70F5F3B509D6}" type="pres">
      <dgm:prSet presAssocID="{40AE6A72-FD96-4902-9930-609A921E3523}" presName="hierChild2" presStyleCnt="0"/>
      <dgm:spPr/>
    </dgm:pt>
  </dgm:ptLst>
  <dgm:cxnLst>
    <dgm:cxn modelId="{835CD447-2226-4096-BC25-9BBE68E23945}" type="presOf" srcId="{40AE6A72-FD96-4902-9930-609A921E3523}" destId="{FCCB41B6-C106-41DB-A582-7488E5742751}" srcOrd="0" destOrd="0" presId="urn:microsoft.com/office/officeart/2005/8/layout/hierarchy1"/>
    <dgm:cxn modelId="{1C1B005A-0627-470F-BBCC-E7649E09852D}" srcId="{910C81A5-257E-4E7B-A873-87478A505795}" destId="{FB8B9BB0-6EFB-47BF-8636-82FCC0400A12}" srcOrd="0" destOrd="0" parTransId="{A7604194-131A-43C6-8D23-A952C711EE58}" sibTransId="{79E06EE1-F4CC-47F7-BEE9-ECD53B6A6CA8}"/>
    <dgm:cxn modelId="{FFBF4CA1-BCCB-4D2F-88B6-E76B1795FA08}" type="presOf" srcId="{FB8B9BB0-6EFB-47BF-8636-82FCC0400A12}" destId="{5A77B5EB-C26A-4920-851A-10A90C68B196}" srcOrd="0" destOrd="0" presId="urn:microsoft.com/office/officeart/2005/8/layout/hierarchy1"/>
    <dgm:cxn modelId="{7109A4BD-734C-4EB0-BEE6-06B1DE1EECAE}" srcId="{910C81A5-257E-4E7B-A873-87478A505795}" destId="{40AE6A72-FD96-4902-9930-609A921E3523}" srcOrd="1" destOrd="0" parTransId="{4D701FD5-31BC-4942-ACF0-9C68C35AE614}" sibTransId="{9288BD88-42D6-4F02-9403-FB45C4E3C906}"/>
    <dgm:cxn modelId="{58C52DED-035B-4F72-82E6-248658F74EAA}" type="presOf" srcId="{910C81A5-257E-4E7B-A873-87478A505795}" destId="{4571DD16-E0C9-46D5-B353-4A71532AF17D}" srcOrd="0" destOrd="0" presId="urn:microsoft.com/office/officeart/2005/8/layout/hierarchy1"/>
    <dgm:cxn modelId="{90505667-9CF1-4AEE-91C5-52D347025A83}" type="presParOf" srcId="{4571DD16-E0C9-46D5-B353-4A71532AF17D}" destId="{2B88F0C5-FEF0-4865-BA0E-FA7709C0B6B7}" srcOrd="0" destOrd="0" presId="urn:microsoft.com/office/officeart/2005/8/layout/hierarchy1"/>
    <dgm:cxn modelId="{3616C7D9-4D5E-4F79-87F7-E7503D6F9AD8}" type="presParOf" srcId="{2B88F0C5-FEF0-4865-BA0E-FA7709C0B6B7}" destId="{2D368D2D-08E6-4BF2-939C-B4C31D190E26}" srcOrd="0" destOrd="0" presId="urn:microsoft.com/office/officeart/2005/8/layout/hierarchy1"/>
    <dgm:cxn modelId="{A5783864-3757-4DD8-BF1A-B44783A3790B}" type="presParOf" srcId="{2D368D2D-08E6-4BF2-939C-B4C31D190E26}" destId="{88732501-057D-4E06-9612-9FA59F8562AA}" srcOrd="0" destOrd="0" presId="urn:microsoft.com/office/officeart/2005/8/layout/hierarchy1"/>
    <dgm:cxn modelId="{E3E4F0AF-D217-4ADB-9DC3-99F75031D20F}" type="presParOf" srcId="{2D368D2D-08E6-4BF2-939C-B4C31D190E26}" destId="{5A77B5EB-C26A-4920-851A-10A90C68B196}" srcOrd="1" destOrd="0" presId="urn:microsoft.com/office/officeart/2005/8/layout/hierarchy1"/>
    <dgm:cxn modelId="{DD22AF45-3ECE-40FA-B9FB-BEF00E8E2056}" type="presParOf" srcId="{2B88F0C5-FEF0-4865-BA0E-FA7709C0B6B7}" destId="{47CFC6A5-BB8C-4301-9420-E05FD4A7B8A5}" srcOrd="1" destOrd="0" presId="urn:microsoft.com/office/officeart/2005/8/layout/hierarchy1"/>
    <dgm:cxn modelId="{17D0EC34-A958-416A-A1B9-09EB12768544}" type="presParOf" srcId="{4571DD16-E0C9-46D5-B353-4A71532AF17D}" destId="{FE158F0F-094C-4615-8392-A1D9198B20F3}" srcOrd="1" destOrd="0" presId="urn:microsoft.com/office/officeart/2005/8/layout/hierarchy1"/>
    <dgm:cxn modelId="{C27998EA-CC1E-44FB-B20C-00CEC9EBFCBC}" type="presParOf" srcId="{FE158F0F-094C-4615-8392-A1D9198B20F3}" destId="{B8E89363-A4BE-4C52-ACF6-9F7EBC257F77}" srcOrd="0" destOrd="0" presId="urn:microsoft.com/office/officeart/2005/8/layout/hierarchy1"/>
    <dgm:cxn modelId="{ED5F3473-A1DE-4CDA-92FD-BBB64015F038}" type="presParOf" srcId="{B8E89363-A4BE-4C52-ACF6-9F7EBC257F77}" destId="{B4FA29EE-E879-48AC-8505-C5091C7A627C}" srcOrd="0" destOrd="0" presId="urn:microsoft.com/office/officeart/2005/8/layout/hierarchy1"/>
    <dgm:cxn modelId="{FDCA5D7A-1B02-453F-84B2-AA18437B4760}" type="presParOf" srcId="{B8E89363-A4BE-4C52-ACF6-9F7EBC257F77}" destId="{FCCB41B6-C106-41DB-A582-7488E5742751}" srcOrd="1" destOrd="0" presId="urn:microsoft.com/office/officeart/2005/8/layout/hierarchy1"/>
    <dgm:cxn modelId="{5336C6ED-FA76-4AFA-9D51-112E718566C9}" type="presParOf" srcId="{FE158F0F-094C-4615-8392-A1D9198B20F3}" destId="{B9B417C3-5E43-4FAF-9972-70F5F3B509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D3059-DD39-4E7B-B235-244E20C94E54}">
      <dsp:nvSpPr>
        <dsp:cNvPr id="0" name=""/>
        <dsp:cNvSpPr/>
      </dsp:nvSpPr>
      <dsp:spPr>
        <a:xfrm>
          <a:off x="0" y="708097"/>
          <a:ext cx="78867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35C6AE-F303-4C58-ACA9-7B7B362E43C7}">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BBB61F-5BA4-42C2-A87B-37D4A1B142F9}">
      <dsp:nvSpPr>
        <dsp:cNvPr id="0" name=""/>
        <dsp:cNvSpPr/>
      </dsp:nvSpPr>
      <dsp:spPr>
        <a:xfrm>
          <a:off x="1509882" y="708097"/>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 Tanım: Teorik bilgilerini uygulamaya dönüştürmek için işletmelerde yapılan uzun dönemli uygulamalı eğitimdir.</a:t>
          </a:r>
        </a:p>
      </dsp:txBody>
      <dsp:txXfrm>
        <a:off x="1509882" y="708097"/>
        <a:ext cx="6376817" cy="1307257"/>
      </dsp:txXfrm>
    </dsp:sp>
    <dsp:sp modelId="{BB7A33C8-3142-4DFE-A908-0CF8803CBB84}">
      <dsp:nvSpPr>
        <dsp:cNvPr id="0" name=""/>
        <dsp:cNvSpPr/>
      </dsp:nvSpPr>
      <dsp:spPr>
        <a:xfrm>
          <a:off x="0" y="2342169"/>
          <a:ext cx="78867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67E704-EDE4-41E9-9C58-859C4725BFCD}">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28D9C0-A010-47AE-B172-0787402976A4}">
      <dsp:nvSpPr>
        <dsp:cNvPr id="0" name=""/>
        <dsp:cNvSpPr/>
      </dsp:nvSpPr>
      <dsp:spPr>
        <a:xfrm>
          <a:off x="1509882" y="2342169"/>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 Amaç: Mesleki beceri kazanmak, iş disiplini edinmek ve sektörel deneyim elde etmektir.</a:t>
          </a:r>
        </a:p>
      </dsp:txBody>
      <dsp:txXfrm>
        <a:off x="1509882" y="2342169"/>
        <a:ext cx="6376817" cy="13072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C3154-D686-43C3-91BF-08E0FB65A9D3}">
      <dsp:nvSpPr>
        <dsp:cNvPr id="0" name=""/>
        <dsp:cNvSpPr/>
      </dsp:nvSpPr>
      <dsp:spPr>
        <a:xfrm>
          <a:off x="0" y="3358532"/>
          <a:ext cx="5051582" cy="220356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 Kaza Bildirimi: İş kazaları işletme tarafından aynı gün Üniversiteye bildirilmelidir.</a:t>
          </a:r>
        </a:p>
      </dsp:txBody>
      <dsp:txXfrm>
        <a:off x="0" y="3358532"/>
        <a:ext cx="5051582" cy="2203560"/>
      </dsp:txXfrm>
    </dsp:sp>
    <dsp:sp modelId="{03F1E59A-B4CB-41B2-8FBC-0668D3E3490D}">
      <dsp:nvSpPr>
        <dsp:cNvPr id="0" name=""/>
        <dsp:cNvSpPr/>
      </dsp:nvSpPr>
      <dsp:spPr>
        <a:xfrm rot="10800000">
          <a:off x="0" y="2509"/>
          <a:ext cx="5051582" cy="3389076"/>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 Sigorta: 5510 sayılı Kanun kapsamında öğrenciler SGK sigortasına tabidir.</a:t>
          </a:r>
        </a:p>
      </dsp:txBody>
      <dsp:txXfrm rot="10800000">
        <a:off x="0" y="2509"/>
        <a:ext cx="5051582" cy="22021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A9A37-C26D-4776-A8B4-4D8009B151E5}">
      <dsp:nvSpPr>
        <dsp:cNvPr id="0" name=""/>
        <dsp:cNvSpPr/>
      </dsp:nvSpPr>
      <dsp:spPr>
        <a:xfrm>
          <a:off x="0" y="165134"/>
          <a:ext cx="5098904" cy="128663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tr-TR" sz="2300" b="1" kern="1200"/>
            <a:t>Soru:</a:t>
          </a:r>
          <a:r>
            <a:rPr lang="tr-TR" sz="2300" kern="1200"/>
            <a:t> İME süresince öğrenciler KYK yurtlarında kalabilir mi? </a:t>
          </a:r>
          <a:endParaRPr lang="en-US" sz="2300" kern="1200"/>
        </a:p>
      </dsp:txBody>
      <dsp:txXfrm>
        <a:off x="62808" y="227942"/>
        <a:ext cx="4973288" cy="1161018"/>
      </dsp:txXfrm>
    </dsp:sp>
    <dsp:sp modelId="{4941D0BA-C6F0-4DB2-9F89-6C05DBAE29AE}">
      <dsp:nvSpPr>
        <dsp:cNvPr id="0" name=""/>
        <dsp:cNvSpPr/>
      </dsp:nvSpPr>
      <dsp:spPr>
        <a:xfrm>
          <a:off x="0" y="1518008"/>
          <a:ext cx="5098904" cy="128663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tr-TR" sz="2300" b="1" kern="1200" dirty="0"/>
            <a:t>Cevap: Evet.</a:t>
          </a:r>
          <a:r>
            <a:rPr lang="tr-TR" sz="2300" kern="1200" dirty="0"/>
            <a:t> Zorunlu eğitim kapsamında olduğu için öğrenciler "Misafir Öğrenci" statüsünde yurtlardan yararlanabilir. </a:t>
          </a:r>
          <a:endParaRPr lang="en-US" sz="2300" kern="1200" dirty="0"/>
        </a:p>
      </dsp:txBody>
      <dsp:txXfrm>
        <a:off x="62808" y="1580816"/>
        <a:ext cx="4973288" cy="1161018"/>
      </dsp:txXfrm>
    </dsp:sp>
    <dsp:sp modelId="{DE836929-0205-48AE-9376-B619BF30E394}">
      <dsp:nvSpPr>
        <dsp:cNvPr id="0" name=""/>
        <dsp:cNvSpPr/>
      </dsp:nvSpPr>
      <dsp:spPr>
        <a:xfrm>
          <a:off x="0" y="2804642"/>
          <a:ext cx="5098904" cy="333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90" tIns="29210" rIns="163576" bIns="29210" numCol="1" spcCol="1270" anchor="t" anchorCtr="0">
          <a:noAutofit/>
        </a:bodyPr>
        <a:lstStyle/>
        <a:p>
          <a:pPr marL="171450" lvl="1" indent="-171450" algn="l" defTabSz="800100">
            <a:lnSpc>
              <a:spcPct val="90000"/>
            </a:lnSpc>
            <a:spcBef>
              <a:spcPct val="0"/>
            </a:spcBef>
            <a:spcAft>
              <a:spcPct val="20000"/>
            </a:spcAft>
            <a:buNone/>
          </a:pPr>
          <a:endParaRPr lang="en-US" sz="1800" kern="1200" dirty="0"/>
        </a:p>
        <a:p>
          <a:pPr marL="171450" lvl="1" indent="-171450" algn="l" defTabSz="800100">
            <a:lnSpc>
              <a:spcPct val="90000"/>
            </a:lnSpc>
            <a:spcBef>
              <a:spcPct val="0"/>
            </a:spcBef>
            <a:spcAft>
              <a:spcPct val="20000"/>
            </a:spcAft>
            <a:buNone/>
          </a:pPr>
          <a:r>
            <a:rPr lang="tr-TR" sz="1800" kern="1200" dirty="0"/>
            <a:t>Eğer öğrenci kendi üniversitesinin bulunduğu şehirde zaten bir KYK yurdunda kalıyorsa ve İME için başka bir şehre/ilçeye gidiyorsa:</a:t>
          </a:r>
          <a:endParaRPr lang="en-US" sz="1800" kern="1200" dirty="0"/>
        </a:p>
        <a:p>
          <a:pPr marL="171450" lvl="1" indent="-171450" algn="l" defTabSz="800100">
            <a:lnSpc>
              <a:spcPct val="90000"/>
            </a:lnSpc>
            <a:spcBef>
              <a:spcPct val="0"/>
            </a:spcBef>
            <a:spcAft>
              <a:spcPct val="20000"/>
            </a:spcAft>
            <a:buNone/>
          </a:pPr>
          <a:r>
            <a:rPr lang="tr-TR" sz="1800" b="1" kern="1200" dirty="0"/>
            <a:t>Geçici Konaklama (Misafir):</a:t>
          </a:r>
          <a:r>
            <a:rPr lang="tr-TR" sz="1800" kern="1200" dirty="0"/>
            <a:t> Gittiği yerdeki KYK yurdunda, yurt müdürlüğünün uygun görmesi ve yer olması halinde </a:t>
          </a:r>
          <a:r>
            <a:rPr lang="tr-TR" sz="1800" b="1" kern="1200" dirty="0"/>
            <a:t>10 güne kadar ücretsiz</a:t>
          </a:r>
          <a:r>
            <a:rPr lang="tr-TR" sz="1800" kern="1200" dirty="0"/>
            <a:t> kalabilir. </a:t>
          </a:r>
          <a:endParaRPr lang="en-US" sz="1800" kern="1200" dirty="0"/>
        </a:p>
        <a:p>
          <a:pPr marL="171450" lvl="1" indent="-171450" algn="l" defTabSz="800100">
            <a:lnSpc>
              <a:spcPct val="90000"/>
            </a:lnSpc>
            <a:spcBef>
              <a:spcPct val="0"/>
            </a:spcBef>
            <a:spcAft>
              <a:spcPct val="20000"/>
            </a:spcAft>
            <a:buNone/>
          </a:pPr>
          <a:r>
            <a:rPr lang="tr-TR" sz="1800" b="1" kern="1200" dirty="0"/>
            <a:t> Konaklama (Eğitim Boyunca):</a:t>
          </a:r>
          <a:r>
            <a:rPr lang="tr-TR" sz="1800" kern="1200" dirty="0"/>
            <a:t> Öğrenci staj, sınav veya İME gibi eğitim faaliyetleri için oradaysa, </a:t>
          </a:r>
          <a:r>
            <a:rPr lang="tr-TR" sz="1800" b="1" kern="1200" dirty="0"/>
            <a:t>boş yer bulunması şartıyla</a:t>
          </a:r>
          <a:r>
            <a:rPr lang="tr-TR" sz="1800" kern="1200" dirty="0"/>
            <a:t> faaliyet süresince (tüm dönem) o yurtta barınabilir.</a:t>
          </a:r>
          <a:endParaRPr lang="en-US" sz="1800" kern="1200" dirty="0"/>
        </a:p>
      </dsp:txBody>
      <dsp:txXfrm>
        <a:off x="0" y="2804642"/>
        <a:ext cx="5098904" cy="3332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9BAC4-CC9B-402B-95EF-56932613E7D6}">
      <dsp:nvSpPr>
        <dsp:cNvPr id="0" name=""/>
        <dsp:cNvSpPr/>
      </dsp:nvSpPr>
      <dsp:spPr>
        <a:xfrm>
          <a:off x="0" y="708097"/>
          <a:ext cx="78867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39A083-6FA7-47A1-90BE-328C6234EB0C}">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CC81A2-8349-46C1-A41A-FC1EE2AF3AF4}">
      <dsp:nvSpPr>
        <dsp:cNvPr id="0" name=""/>
        <dsp:cNvSpPr/>
      </dsp:nvSpPr>
      <dsp:spPr>
        <a:xfrm>
          <a:off x="1509882" y="708097"/>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111250">
            <a:lnSpc>
              <a:spcPct val="90000"/>
            </a:lnSpc>
            <a:spcBef>
              <a:spcPct val="0"/>
            </a:spcBef>
            <a:spcAft>
              <a:spcPct val="35000"/>
            </a:spcAft>
            <a:buNone/>
          </a:pPr>
          <a:r>
            <a:rPr lang="en-US" sz="2500" kern="1200"/>
            <a:t>• Süre: En az 14 hafta, haftada 5 gün ve günde 8 saat çalışma esasına dayanır.</a:t>
          </a:r>
        </a:p>
      </dsp:txBody>
      <dsp:txXfrm>
        <a:off x="1509882" y="708097"/>
        <a:ext cx="6376817" cy="1307257"/>
      </dsp:txXfrm>
    </dsp:sp>
    <dsp:sp modelId="{E79C84B8-BD7C-46F0-AE0D-BA63679DD5E2}">
      <dsp:nvSpPr>
        <dsp:cNvPr id="0" name=""/>
        <dsp:cNvSpPr/>
      </dsp:nvSpPr>
      <dsp:spPr>
        <a:xfrm>
          <a:off x="0" y="2342169"/>
          <a:ext cx="78867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596784-961F-44BA-860D-3831240C14A2}">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37CE0B-E4A8-43C3-97DD-C7D495475EC9}">
      <dsp:nvSpPr>
        <dsp:cNvPr id="0" name=""/>
        <dsp:cNvSpPr/>
      </dsp:nvSpPr>
      <dsp:spPr>
        <a:xfrm>
          <a:off x="1509882" y="2342169"/>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111250">
            <a:lnSpc>
              <a:spcPct val="90000"/>
            </a:lnSpc>
            <a:spcBef>
              <a:spcPct val="0"/>
            </a:spcBef>
            <a:spcAft>
              <a:spcPct val="35000"/>
            </a:spcAft>
            <a:buNone/>
          </a:pPr>
          <a:r>
            <a:rPr lang="en-US" sz="2500" kern="1200"/>
            <a:t>• Devam Zorunluluğu: Toplam sürenin %20’sinden fazla devamsızlık yapılamaz.</a:t>
          </a:r>
        </a:p>
      </dsp:txBody>
      <dsp:txXfrm>
        <a:off x="1509882" y="2342169"/>
        <a:ext cx="6376817" cy="1307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6C0AD-E9D0-40C9-8589-7F14E1FC9AE8}">
      <dsp:nvSpPr>
        <dsp:cNvPr id="0" name=""/>
        <dsp:cNvSpPr/>
      </dsp:nvSpPr>
      <dsp:spPr>
        <a:xfrm>
          <a:off x="1052690" y="841797"/>
          <a:ext cx="1695937" cy="169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DF5B9-1F86-4A5A-BB2E-8CF788279431}">
      <dsp:nvSpPr>
        <dsp:cNvPr id="0" name=""/>
        <dsp:cNvSpPr/>
      </dsp:nvSpPr>
      <dsp:spPr>
        <a:xfrm>
          <a:off x="16284" y="2964165"/>
          <a:ext cx="37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t>• Gerekli Belgeler: </a:t>
          </a:r>
          <a:r>
            <a:rPr lang="tr-TR" sz="1300" kern="1200" dirty="0"/>
            <a:t>İşletme ve okul arasında imzalanacak protokol,  </a:t>
          </a:r>
          <a:r>
            <a:rPr lang="en-US" sz="1300" kern="1200" dirty="0"/>
            <a:t>Kabul Formu, Sözleşme, Devam Çizelgesi, Faaliyet Raporu, İşletme Değerlendirme Formu.</a:t>
          </a:r>
        </a:p>
      </dsp:txBody>
      <dsp:txXfrm>
        <a:off x="16284" y="2964165"/>
        <a:ext cx="3768750" cy="720000"/>
      </dsp:txXfrm>
    </dsp:sp>
    <dsp:sp modelId="{65F6DC22-11F0-49D6-A91D-5803B9AC5E4D}">
      <dsp:nvSpPr>
        <dsp:cNvPr id="0" name=""/>
        <dsp:cNvSpPr/>
      </dsp:nvSpPr>
      <dsp:spPr>
        <a:xfrm>
          <a:off x="5480971" y="841797"/>
          <a:ext cx="1695937" cy="16959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3F7DAA-8C9E-4E9F-9D6D-3D9EB7E077FB}">
      <dsp:nvSpPr>
        <dsp:cNvPr id="0" name=""/>
        <dsp:cNvSpPr/>
      </dsp:nvSpPr>
      <dsp:spPr>
        <a:xfrm>
          <a:off x="4444565" y="2964165"/>
          <a:ext cx="37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t>• Faaliyet Raporu: Eğitim sonunda imzaları tamamlanmış olarak belirtilen tarihe kadar teslim edilmelidir.</a:t>
          </a:r>
        </a:p>
      </dsp:txBody>
      <dsp:txXfrm>
        <a:off x="4444565" y="2964165"/>
        <a:ext cx="376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392F3-75FC-451A-9D60-38277013FE74}">
      <dsp:nvSpPr>
        <dsp:cNvPr id="0" name=""/>
        <dsp:cNvSpPr/>
      </dsp:nvSpPr>
      <dsp:spPr>
        <a:xfrm>
          <a:off x="884935" y="2964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6120A4-8F01-4E37-B477-499EE56ECB11}">
      <dsp:nvSpPr>
        <dsp:cNvPr id="0" name=""/>
        <dsp:cNvSpPr/>
      </dsp:nvSpPr>
      <dsp:spPr>
        <a:xfrm>
          <a:off x="1352935"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E42C4-BC6F-4B4A-9322-39BE06CE402A}">
      <dsp:nvSpPr>
        <dsp:cNvPr id="0" name=""/>
        <dsp:cNvSpPr/>
      </dsp:nvSpPr>
      <dsp:spPr>
        <a:xfrm>
          <a:off x="182935"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 Notlandırma: Yıl içi %40, final %60 oranında değerlendirilir. Başarılı sayılmak için en az CC (60) gereklidir.</a:t>
          </a:r>
        </a:p>
      </dsp:txBody>
      <dsp:txXfrm>
        <a:off x="182935" y="3176402"/>
        <a:ext cx="3600000" cy="720000"/>
      </dsp:txXfrm>
    </dsp:sp>
    <dsp:sp modelId="{7FFA67D4-D001-44EF-8645-7181B01D9D13}">
      <dsp:nvSpPr>
        <dsp:cNvPr id="0" name=""/>
        <dsp:cNvSpPr/>
      </dsp:nvSpPr>
      <dsp:spPr>
        <a:xfrm>
          <a:off x="5114935" y="29640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DC59D-00FB-4530-B90C-A0198A75ACBF}">
      <dsp:nvSpPr>
        <dsp:cNvPr id="0" name=""/>
        <dsp:cNvSpPr/>
      </dsp:nvSpPr>
      <dsp:spPr>
        <a:xfrm>
          <a:off x="5582935"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EADF34-D379-4C81-A5A0-ECA400257956}">
      <dsp:nvSpPr>
        <dsp:cNvPr id="0" name=""/>
        <dsp:cNvSpPr/>
      </dsp:nvSpPr>
      <dsp:spPr>
        <a:xfrm>
          <a:off x="4412935"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 Başarısızlık Durumu: Raporunu teslim etmeyen veya devamsızlık yapan öğrenci başarısız sayılır.</a:t>
          </a:r>
        </a:p>
      </dsp:txBody>
      <dsp:txXfrm>
        <a:off x="4412935" y="3176402"/>
        <a:ext cx="36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3BC08-FBB6-49E1-A5E3-5AE3D0DE8F66}">
      <dsp:nvSpPr>
        <dsp:cNvPr id="0" name=""/>
        <dsp:cNvSpPr/>
      </dsp:nvSpPr>
      <dsp:spPr>
        <a:xfrm>
          <a:off x="1099810" y="696102"/>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673272-FE5F-4D10-81DC-1634DA771B8B}">
      <dsp:nvSpPr>
        <dsp:cNvPr id="0" name=""/>
        <dsp:cNvSpPr/>
      </dsp:nvSpPr>
      <dsp:spPr>
        <a:xfrm>
          <a:off x="85060" y="277670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 Sigorta: Tüm öğrenciler SGK kapsamında üniversite tarafından sigortalanır.</a:t>
          </a:r>
        </a:p>
      </dsp:txBody>
      <dsp:txXfrm>
        <a:off x="85060" y="2776702"/>
        <a:ext cx="3690000" cy="720000"/>
      </dsp:txXfrm>
    </dsp:sp>
    <dsp:sp modelId="{A8A5245D-43DB-491E-83EE-411715C4B662}">
      <dsp:nvSpPr>
        <dsp:cNvPr id="0" name=""/>
        <dsp:cNvSpPr/>
      </dsp:nvSpPr>
      <dsp:spPr>
        <a:xfrm>
          <a:off x="5435560" y="696102"/>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1D7349-5363-41D8-A499-09B9C77AA1AA}">
      <dsp:nvSpPr>
        <dsp:cNvPr id="0" name=""/>
        <dsp:cNvSpPr/>
      </dsp:nvSpPr>
      <dsp:spPr>
        <a:xfrm>
          <a:off x="4420810" y="277670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 Ücret: İşletmeler, 3308 sayılı Kanun gereği öğrencilere ücret öder.</a:t>
          </a:r>
        </a:p>
      </dsp:txBody>
      <dsp:txXfrm>
        <a:off x="4420810" y="2776702"/>
        <a:ext cx="369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51C63-7771-47DC-8B27-658F83C6E623}">
      <dsp:nvSpPr>
        <dsp:cNvPr id="0" name=""/>
        <dsp:cNvSpPr/>
      </dsp:nvSpPr>
      <dsp:spPr>
        <a:xfrm>
          <a:off x="0" y="708097"/>
          <a:ext cx="78867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6547D-EDC6-4440-A3EA-4A4DC18F736E}">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7084BE-15A1-4553-AE5B-A8B19FE03795}">
      <dsp:nvSpPr>
        <dsp:cNvPr id="0" name=""/>
        <dsp:cNvSpPr/>
      </dsp:nvSpPr>
      <dsp:spPr>
        <a:xfrm>
          <a:off x="1509882" y="708097"/>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 Sorumlu Öğretim Elemanı: Her İME grubuna atanır; öğrenciyi izler, değerlendirir ve işletmeyle koordinasyonu sağlar.</a:t>
          </a:r>
        </a:p>
      </dsp:txBody>
      <dsp:txXfrm>
        <a:off x="1509882" y="708097"/>
        <a:ext cx="6376817" cy="1307257"/>
      </dsp:txXfrm>
    </dsp:sp>
    <dsp:sp modelId="{7E7DEFB4-EF4E-457A-9B90-7A9A02AF4103}">
      <dsp:nvSpPr>
        <dsp:cNvPr id="0" name=""/>
        <dsp:cNvSpPr/>
      </dsp:nvSpPr>
      <dsp:spPr>
        <a:xfrm>
          <a:off x="0" y="2342169"/>
          <a:ext cx="78867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8328DD-8903-4016-AD8A-C29B31A18625}">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D9F02E-6CB1-43C2-9B45-2712601EEA02}">
      <dsp:nvSpPr>
        <dsp:cNvPr id="0" name=""/>
        <dsp:cNvSpPr/>
      </dsp:nvSpPr>
      <dsp:spPr>
        <a:xfrm>
          <a:off x="1509882" y="2342169"/>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 Eğitici Personel: İşletmede öğrencinin günlük faaliyetlerinden sorumlu, alanında uzman personeldir.</a:t>
          </a:r>
        </a:p>
      </dsp:txBody>
      <dsp:txXfrm>
        <a:off x="1509882" y="2342169"/>
        <a:ext cx="6376817" cy="13072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82673-A695-4F54-BB17-3A30EFCAB60F}">
      <dsp:nvSpPr>
        <dsp:cNvPr id="0" name=""/>
        <dsp:cNvSpPr/>
      </dsp:nvSpPr>
      <dsp:spPr>
        <a:xfrm>
          <a:off x="0" y="39450"/>
          <a:ext cx="5175384" cy="26839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 Birim Uygulamalı Eğitim Komisyonu: Birim düzeyinde uygulamalı eğitim planlaması ve koordinasyonundan sorumludur.</a:t>
          </a:r>
        </a:p>
      </dsp:txBody>
      <dsp:txXfrm>
        <a:off x="131021" y="170471"/>
        <a:ext cx="4913342" cy="2421937"/>
      </dsp:txXfrm>
    </dsp:sp>
    <dsp:sp modelId="{8BA7B4BD-AF9E-4B97-9C73-3BFA89C34633}">
      <dsp:nvSpPr>
        <dsp:cNvPr id="0" name=""/>
        <dsp:cNvSpPr/>
      </dsp:nvSpPr>
      <dsp:spPr>
        <a:xfrm>
          <a:off x="0" y="2812710"/>
          <a:ext cx="5175384" cy="2683979"/>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 Bölüm Uygulamalı Eğitim Komisyonu: İşletmelerin uygunluğunu değerlendirir, ölçme-değerlendirme işlemlerini yapar.</a:t>
          </a:r>
        </a:p>
      </dsp:txBody>
      <dsp:txXfrm>
        <a:off x="131021" y="2943731"/>
        <a:ext cx="4913342" cy="2421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BC6D3-CF40-4C4D-A47E-8283C80FC5D7}">
      <dsp:nvSpPr>
        <dsp:cNvPr id="0" name=""/>
        <dsp:cNvSpPr/>
      </dsp:nvSpPr>
      <dsp:spPr>
        <a:xfrm>
          <a:off x="1099810" y="696102"/>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60453A-E388-40A9-A396-71C169C300D1}">
      <dsp:nvSpPr>
        <dsp:cNvPr id="0" name=""/>
        <dsp:cNvSpPr/>
      </dsp:nvSpPr>
      <dsp:spPr>
        <a:xfrm>
          <a:off x="85060" y="277670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 Notlandırma Esasları: Yıl içi %40 (ara rapor, öğretim elemanı, eğitici personel) + Final %60 (nihai rapor, öğretim elemanı, eğitici personel).</a:t>
          </a:r>
        </a:p>
      </dsp:txBody>
      <dsp:txXfrm>
        <a:off x="85060" y="2776702"/>
        <a:ext cx="3690000" cy="720000"/>
      </dsp:txXfrm>
    </dsp:sp>
    <dsp:sp modelId="{890ED532-923D-4DFA-8559-221153C5AADA}">
      <dsp:nvSpPr>
        <dsp:cNvPr id="0" name=""/>
        <dsp:cNvSpPr/>
      </dsp:nvSpPr>
      <dsp:spPr>
        <a:xfrm>
          <a:off x="5435560" y="696102"/>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318820-6B45-45BE-945D-4198ADBBDD2A}">
      <dsp:nvSpPr>
        <dsp:cNvPr id="0" name=""/>
        <dsp:cNvSpPr/>
      </dsp:nvSpPr>
      <dsp:spPr>
        <a:xfrm>
          <a:off x="4420810" y="277670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 Başarısızlık Kriterleri: Devamsızlık sınırını aşma, disiplin cezası, rapor teslim etmeme.</a:t>
          </a:r>
        </a:p>
      </dsp:txBody>
      <dsp:txXfrm>
        <a:off x="4420810" y="2776702"/>
        <a:ext cx="369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32501-057D-4E06-9612-9FA59F8562AA}">
      <dsp:nvSpPr>
        <dsp:cNvPr id="0" name=""/>
        <dsp:cNvSpPr/>
      </dsp:nvSpPr>
      <dsp:spPr>
        <a:xfrm>
          <a:off x="950" y="370032"/>
          <a:ext cx="3335112" cy="21177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77B5EB-C26A-4920-851A-10A90C68B196}">
      <dsp:nvSpPr>
        <dsp:cNvPr id="0" name=""/>
        <dsp:cNvSpPr/>
      </dsp:nvSpPr>
      <dsp:spPr>
        <a:xfrm>
          <a:off x="371518" y="722072"/>
          <a:ext cx="3335112" cy="211779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 Protokoller: İşletmelerle yapılan sözleşmeler, öğrenci haklarını ve kurum sorumluluklarını tanımlar.</a:t>
          </a:r>
        </a:p>
      </dsp:txBody>
      <dsp:txXfrm>
        <a:off x="433546" y="784100"/>
        <a:ext cx="3211056" cy="1993740"/>
      </dsp:txXfrm>
    </dsp:sp>
    <dsp:sp modelId="{B4FA29EE-E879-48AC-8505-C5091C7A627C}">
      <dsp:nvSpPr>
        <dsp:cNvPr id="0" name=""/>
        <dsp:cNvSpPr/>
      </dsp:nvSpPr>
      <dsp:spPr>
        <a:xfrm>
          <a:off x="4077199" y="370032"/>
          <a:ext cx="3335112" cy="21177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CB41B6-C106-41DB-A582-7488E5742751}">
      <dsp:nvSpPr>
        <dsp:cNvPr id="0" name=""/>
        <dsp:cNvSpPr/>
      </dsp:nvSpPr>
      <dsp:spPr>
        <a:xfrm>
          <a:off x="4447767" y="722072"/>
          <a:ext cx="3335112" cy="211779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 İntibak ve Muafiyet: Önceden yapılan benzer eğitimler İntibak Komisyonu kararıyla tanınabilir.</a:t>
          </a:r>
        </a:p>
      </dsp:txBody>
      <dsp:txXfrm>
        <a:off x="4509795" y="784100"/>
        <a:ext cx="3211056" cy="19937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aşlık ve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A38E89-2E52-C63D-4C46-F9CE1C0DC769}"/>
              </a:ext>
            </a:extLst>
          </p:cNvPr>
          <p:cNvSpPr>
            <a:spLocks noGrp="1"/>
          </p:cNvSpPr>
          <p:nvPr>
            <p:ph type="title"/>
          </p:nvPr>
        </p:nvSpPr>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A1DB064-6DBA-8012-1A30-22CB42960299}"/>
              </a:ext>
            </a:extLst>
          </p:cNvPr>
          <p:cNvSpPr>
            <a:spLocks noGrp="1"/>
          </p:cNvSpPr>
          <p:nvPr>
            <p:ph type="body"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AA8EDBE-EB82-C87E-EA23-A2800A9E5175}"/>
              </a:ext>
            </a:extLst>
          </p:cNvPr>
          <p:cNvSpPr>
            <a:spLocks noGrp="1"/>
          </p:cNvSpPr>
          <p:nvPr>
            <p:ph type="dt" sz="half" idx="10"/>
          </p:nvPr>
        </p:nvSpPr>
        <p:spPr/>
        <p:txBody>
          <a:bodyPr/>
          <a:lstStyle/>
          <a:p>
            <a:fld id="{53720215-A237-4EE0-A406-B2A3AFCDF8B7}" type="datetimeFigureOut">
              <a:rPr lang="tr-TR" smtClean="0"/>
              <a:t>31.12.2025</a:t>
            </a:fld>
            <a:endParaRPr lang="tr-TR"/>
          </a:p>
        </p:txBody>
      </p:sp>
      <p:sp>
        <p:nvSpPr>
          <p:cNvPr id="5" name="Alt Bilgi Yer Tutucusu 4">
            <a:extLst>
              <a:ext uri="{FF2B5EF4-FFF2-40B4-BE49-F238E27FC236}">
                <a16:creationId xmlns:a16="http://schemas.microsoft.com/office/drawing/2014/main" id="{936F7583-56FF-C324-C78F-CCA78E4AC9B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A67E265-9BEE-FB55-93FB-C8ECB38DC988}"/>
              </a:ext>
            </a:extLst>
          </p:cNvPr>
          <p:cNvSpPr>
            <a:spLocks noGrp="1"/>
          </p:cNvSpPr>
          <p:nvPr>
            <p:ph type="sldNum" sz="quarter" idx="12"/>
          </p:nvPr>
        </p:nvSpPr>
        <p:spPr/>
        <p:txBody>
          <a:bodyPr/>
          <a:lstStyle/>
          <a:p>
            <a:fld id="{D1F31C48-1FBA-4866-AC81-788C1C14CC9C}" type="slidenum">
              <a:rPr lang="tr-TR" smtClean="0"/>
              <a:t>‹#›</a:t>
            </a:fld>
            <a:endParaRPr lang="tr-TR"/>
          </a:p>
        </p:txBody>
      </p:sp>
    </p:spTree>
    <p:extLst>
      <p:ext uri="{BB962C8B-B14F-4D97-AF65-F5344CB8AC3E}">
        <p14:creationId xmlns:p14="http://schemas.microsoft.com/office/powerpoint/2010/main" val="1586960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452002"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12" name="object 12"/>
          <p:cNvSpPr txBox="1"/>
          <p:nvPr/>
        </p:nvSpPr>
        <p:spPr>
          <a:xfrm>
            <a:off x="373479" y="393380"/>
            <a:ext cx="5741571" cy="739881"/>
          </a:xfrm>
          <a:prstGeom prst="rect">
            <a:avLst/>
          </a:prstGeom>
        </p:spPr>
        <p:txBody>
          <a:bodyPr vert="horz" lIns="91440" tIns="45720" rIns="91440" bIns="45720" rtlCol="0" anchor="b">
            <a:normAutofit fontScale="77500" lnSpcReduction="20000"/>
          </a:bodyPr>
          <a:lstStyle/>
          <a:p>
            <a:pPr marL="310038" algn="ctr" defTabSz="914400">
              <a:lnSpc>
                <a:spcPct val="90000"/>
              </a:lnSpc>
              <a:spcBef>
                <a:spcPct val="0"/>
              </a:spcBef>
              <a:spcAft>
                <a:spcPts val="600"/>
              </a:spcAft>
            </a:pPr>
            <a:r>
              <a:rPr lang="en-US" sz="1900" b="1" spc="-4" dirty="0">
                <a:latin typeface="+mj-lt"/>
                <a:ea typeface="+mj-ea"/>
                <a:cs typeface="+mj-cs"/>
              </a:rPr>
              <a:t>-İMECE KOORDİNATÖRLÜĞÜ  -</a:t>
            </a:r>
            <a:endParaRPr lang="en-US" sz="1900" dirty="0">
              <a:latin typeface="+mj-lt"/>
              <a:ea typeface="+mj-ea"/>
              <a:cs typeface="+mj-cs"/>
            </a:endParaRPr>
          </a:p>
          <a:p>
            <a:pPr marL="9525" algn="ctr" defTabSz="914400">
              <a:lnSpc>
                <a:spcPct val="90000"/>
              </a:lnSpc>
              <a:spcBef>
                <a:spcPct val="0"/>
              </a:spcBef>
              <a:spcAft>
                <a:spcPts val="600"/>
              </a:spcAft>
            </a:pPr>
            <a:r>
              <a:rPr lang="en-US" sz="1900" spc="-139" dirty="0">
                <a:latin typeface="+mj-lt"/>
                <a:ea typeface="+mj-ea"/>
                <a:cs typeface="+mj-cs"/>
              </a:rPr>
              <a:t>«</a:t>
            </a:r>
            <a:r>
              <a:rPr lang="en-US" sz="1900" spc="-139" dirty="0" err="1">
                <a:latin typeface="+mj-lt"/>
                <a:ea typeface="+mj-ea"/>
                <a:cs typeface="+mj-cs"/>
              </a:rPr>
              <a:t>İ</a:t>
            </a:r>
            <a:r>
              <a:rPr lang="en-US" sz="1900" spc="-131" dirty="0" err="1">
                <a:latin typeface="+mj-lt"/>
                <a:ea typeface="+mj-ea"/>
                <a:cs typeface="+mj-cs"/>
              </a:rPr>
              <a:t>ş</a:t>
            </a:r>
            <a:r>
              <a:rPr lang="en-US" sz="1900" spc="-139" dirty="0" err="1">
                <a:latin typeface="+mj-lt"/>
                <a:ea typeface="+mj-ea"/>
                <a:cs typeface="+mj-cs"/>
              </a:rPr>
              <a:t>l</a:t>
            </a:r>
            <a:r>
              <a:rPr lang="en-US" sz="1900" spc="-143" dirty="0" err="1">
                <a:latin typeface="+mj-lt"/>
                <a:ea typeface="+mj-ea"/>
                <a:cs typeface="+mj-cs"/>
              </a:rPr>
              <a:t>e</a:t>
            </a:r>
            <a:r>
              <a:rPr lang="en-US" sz="1900" spc="-139" dirty="0" err="1">
                <a:latin typeface="+mj-lt"/>
                <a:ea typeface="+mj-ea"/>
                <a:cs typeface="+mj-cs"/>
              </a:rPr>
              <a:t>t</a:t>
            </a:r>
            <a:r>
              <a:rPr lang="en-US" sz="1900" spc="-135" dirty="0" err="1">
                <a:latin typeface="+mj-lt"/>
                <a:ea typeface="+mj-ea"/>
                <a:cs typeface="+mj-cs"/>
              </a:rPr>
              <a:t>m</a:t>
            </a:r>
            <a:r>
              <a:rPr lang="en-US" sz="1900" spc="-143" dirty="0" err="1">
                <a:latin typeface="+mj-lt"/>
                <a:ea typeface="+mj-ea"/>
                <a:cs typeface="+mj-cs"/>
              </a:rPr>
              <a:t>e</a:t>
            </a:r>
            <a:r>
              <a:rPr lang="en-US" sz="1900" spc="-135" dirty="0" err="1">
                <a:latin typeface="+mj-lt"/>
                <a:ea typeface="+mj-ea"/>
                <a:cs typeface="+mj-cs"/>
              </a:rPr>
              <a:t>d</a:t>
            </a:r>
            <a:r>
              <a:rPr lang="en-US" sz="1900" dirty="0" err="1">
                <a:latin typeface="+mj-lt"/>
                <a:ea typeface="+mj-ea"/>
                <a:cs typeface="+mj-cs"/>
              </a:rPr>
              <a:t>e</a:t>
            </a:r>
            <a:r>
              <a:rPr lang="en-US" sz="1900" spc="-274" dirty="0">
                <a:latin typeface="+mj-lt"/>
                <a:ea typeface="+mj-ea"/>
                <a:cs typeface="+mj-cs"/>
              </a:rPr>
              <a:t> </a:t>
            </a:r>
            <a:r>
              <a:rPr lang="en-US" sz="1900" spc="-75" dirty="0" err="1">
                <a:latin typeface="+mj-lt"/>
                <a:ea typeface="+mj-ea"/>
                <a:cs typeface="+mj-cs"/>
              </a:rPr>
              <a:t>M</a:t>
            </a:r>
            <a:r>
              <a:rPr lang="en-US" sz="1900" spc="-83" dirty="0" err="1">
                <a:latin typeface="+mj-lt"/>
                <a:ea typeface="+mj-ea"/>
                <a:cs typeface="+mj-cs"/>
              </a:rPr>
              <a:t>e</a:t>
            </a:r>
            <a:r>
              <a:rPr lang="en-US" sz="1900" spc="-75" dirty="0" err="1">
                <a:latin typeface="+mj-lt"/>
                <a:ea typeface="+mj-ea"/>
                <a:cs typeface="+mj-cs"/>
              </a:rPr>
              <a:t>s</a:t>
            </a:r>
            <a:r>
              <a:rPr lang="en-US" sz="1900" spc="-79" dirty="0" err="1">
                <a:latin typeface="+mj-lt"/>
                <a:ea typeface="+mj-ea"/>
                <a:cs typeface="+mj-cs"/>
              </a:rPr>
              <a:t>l</a:t>
            </a:r>
            <a:r>
              <a:rPr lang="en-US" sz="1900" spc="-83" dirty="0" err="1">
                <a:latin typeface="+mj-lt"/>
                <a:ea typeface="+mj-ea"/>
                <a:cs typeface="+mj-cs"/>
              </a:rPr>
              <a:t>e</a:t>
            </a:r>
            <a:r>
              <a:rPr lang="en-US" sz="1900" spc="-71" dirty="0" err="1">
                <a:latin typeface="+mj-lt"/>
                <a:ea typeface="+mj-ea"/>
                <a:cs typeface="+mj-cs"/>
              </a:rPr>
              <a:t>k</a:t>
            </a:r>
            <a:r>
              <a:rPr lang="en-US" sz="1900" dirty="0" err="1">
                <a:latin typeface="+mj-lt"/>
                <a:ea typeface="+mj-ea"/>
                <a:cs typeface="+mj-cs"/>
              </a:rPr>
              <a:t>i</a:t>
            </a:r>
            <a:r>
              <a:rPr lang="en-US" sz="1900" spc="-153" dirty="0">
                <a:latin typeface="+mj-lt"/>
                <a:ea typeface="+mj-ea"/>
                <a:cs typeface="+mj-cs"/>
              </a:rPr>
              <a:t> </a:t>
            </a:r>
            <a:r>
              <a:rPr lang="en-US" sz="1900" spc="-131" dirty="0" err="1">
                <a:latin typeface="+mj-lt"/>
                <a:ea typeface="+mj-ea"/>
                <a:cs typeface="+mj-cs"/>
              </a:rPr>
              <a:t>E</a:t>
            </a:r>
            <a:r>
              <a:rPr lang="en-US" sz="1900" spc="-127" dirty="0" err="1">
                <a:latin typeface="+mj-lt"/>
                <a:ea typeface="+mj-ea"/>
                <a:cs typeface="+mj-cs"/>
              </a:rPr>
              <a:t>ğ</a:t>
            </a:r>
            <a:r>
              <a:rPr lang="en-US" sz="1900" spc="-139" dirty="0" err="1">
                <a:latin typeface="+mj-lt"/>
                <a:ea typeface="+mj-ea"/>
                <a:cs typeface="+mj-cs"/>
              </a:rPr>
              <a:t>i</a:t>
            </a:r>
            <a:r>
              <a:rPr lang="en-US" sz="1900" spc="-135" dirty="0" err="1">
                <a:latin typeface="+mj-lt"/>
                <a:ea typeface="+mj-ea"/>
                <a:cs typeface="+mj-cs"/>
              </a:rPr>
              <a:t>t</a:t>
            </a:r>
            <a:r>
              <a:rPr lang="en-US" sz="1900" spc="-139" dirty="0" err="1">
                <a:latin typeface="+mj-lt"/>
                <a:ea typeface="+mj-ea"/>
                <a:cs typeface="+mj-cs"/>
              </a:rPr>
              <a:t>i</a:t>
            </a:r>
            <a:r>
              <a:rPr lang="en-US" sz="1900" dirty="0" err="1">
                <a:latin typeface="+mj-lt"/>
                <a:ea typeface="+mj-ea"/>
                <a:cs typeface="+mj-cs"/>
              </a:rPr>
              <a:t>m</a:t>
            </a:r>
            <a:r>
              <a:rPr lang="en-US" sz="1900" spc="-259" dirty="0">
                <a:latin typeface="+mj-lt"/>
                <a:ea typeface="+mj-ea"/>
                <a:cs typeface="+mj-cs"/>
              </a:rPr>
              <a:t> </a:t>
            </a:r>
            <a:r>
              <a:rPr lang="en-US" sz="1900" spc="-71" dirty="0" err="1">
                <a:latin typeface="+mj-lt"/>
                <a:ea typeface="+mj-ea"/>
                <a:cs typeface="+mj-cs"/>
              </a:rPr>
              <a:t>P</a:t>
            </a:r>
            <a:r>
              <a:rPr lang="en-US" sz="1900" spc="-68" dirty="0" err="1">
                <a:latin typeface="+mj-lt"/>
                <a:ea typeface="+mj-ea"/>
                <a:cs typeface="+mj-cs"/>
              </a:rPr>
              <a:t>rog</a:t>
            </a:r>
            <a:r>
              <a:rPr lang="en-US" sz="1900" spc="-105" dirty="0" err="1">
                <a:latin typeface="+mj-lt"/>
                <a:ea typeface="+mj-ea"/>
                <a:cs typeface="+mj-cs"/>
              </a:rPr>
              <a:t>r</a:t>
            </a:r>
            <a:r>
              <a:rPr lang="en-US" sz="1900" spc="-64" dirty="0" err="1">
                <a:latin typeface="+mj-lt"/>
                <a:ea typeface="+mj-ea"/>
                <a:cs typeface="+mj-cs"/>
              </a:rPr>
              <a:t>a</a:t>
            </a:r>
            <a:r>
              <a:rPr lang="en-US" sz="1900" spc="-68" dirty="0" err="1">
                <a:latin typeface="+mj-lt"/>
                <a:ea typeface="+mj-ea"/>
                <a:cs typeface="+mj-cs"/>
              </a:rPr>
              <a:t>m</a:t>
            </a:r>
            <a:r>
              <a:rPr lang="en-US" sz="1900" dirty="0" err="1">
                <a:latin typeface="+mj-lt"/>
                <a:ea typeface="+mj-ea"/>
                <a:cs typeface="+mj-cs"/>
              </a:rPr>
              <a:t>ı</a:t>
            </a:r>
            <a:r>
              <a:rPr lang="en-US" sz="1900" spc="-139" dirty="0">
                <a:latin typeface="+mj-lt"/>
                <a:ea typeface="+mj-ea"/>
                <a:cs typeface="+mj-cs"/>
              </a:rPr>
              <a:t> </a:t>
            </a:r>
            <a:r>
              <a:rPr lang="en-US" sz="1900" spc="-398" dirty="0">
                <a:latin typeface="+mj-lt"/>
                <a:ea typeface="+mj-ea"/>
                <a:cs typeface="+mj-cs"/>
              </a:rPr>
              <a:t>T </a:t>
            </a:r>
            <a:r>
              <a:rPr lang="en-US" sz="1900" spc="-150" dirty="0" err="1">
                <a:latin typeface="+mj-lt"/>
                <a:ea typeface="+mj-ea"/>
                <a:cs typeface="+mj-cs"/>
              </a:rPr>
              <a:t>an</a:t>
            </a:r>
            <a:r>
              <a:rPr lang="en-US" sz="1900" spc="-158" dirty="0" err="1">
                <a:latin typeface="+mj-lt"/>
                <a:ea typeface="+mj-ea"/>
                <a:cs typeface="+mj-cs"/>
              </a:rPr>
              <a:t>ı</a:t>
            </a:r>
            <a:r>
              <a:rPr lang="en-US" sz="1900" spc="-153" dirty="0" err="1">
                <a:latin typeface="+mj-lt"/>
                <a:ea typeface="+mj-ea"/>
                <a:cs typeface="+mj-cs"/>
              </a:rPr>
              <a:t>t</a:t>
            </a:r>
            <a:r>
              <a:rPr lang="en-US" sz="1900" spc="-158" dirty="0" err="1">
                <a:latin typeface="+mj-lt"/>
                <a:ea typeface="+mj-ea"/>
                <a:cs typeface="+mj-cs"/>
              </a:rPr>
              <a:t>ı</a:t>
            </a:r>
            <a:r>
              <a:rPr lang="en-US" sz="1900" dirty="0" err="1">
                <a:latin typeface="+mj-lt"/>
                <a:ea typeface="+mj-ea"/>
                <a:cs typeface="+mj-cs"/>
              </a:rPr>
              <a:t>m</a:t>
            </a:r>
            <a:r>
              <a:rPr lang="en-US" sz="1900" spc="-296" dirty="0">
                <a:latin typeface="+mj-lt"/>
                <a:ea typeface="+mj-ea"/>
                <a:cs typeface="+mj-cs"/>
              </a:rPr>
              <a:t> </a:t>
            </a:r>
            <a:r>
              <a:rPr lang="en-US" sz="1900" spc="15" dirty="0" err="1">
                <a:latin typeface="+mj-lt"/>
                <a:ea typeface="+mj-ea"/>
                <a:cs typeface="+mj-cs"/>
              </a:rPr>
              <a:t>S</a:t>
            </a:r>
            <a:r>
              <a:rPr lang="en-US" sz="1900" spc="19" dirty="0" err="1">
                <a:latin typeface="+mj-lt"/>
                <a:ea typeface="+mj-ea"/>
                <a:cs typeface="+mj-cs"/>
              </a:rPr>
              <a:t>unumu</a:t>
            </a:r>
            <a:r>
              <a:rPr lang="en-US" sz="1900" dirty="0">
                <a:latin typeface="+mj-lt"/>
                <a:ea typeface="+mj-ea"/>
                <a:cs typeface="+mj-cs"/>
              </a:rPr>
              <a:t>»</a:t>
            </a:r>
            <a:endParaRPr lang="tr-TR" sz="1900" dirty="0">
              <a:latin typeface="+mj-lt"/>
              <a:ea typeface="+mj-ea"/>
              <a:cs typeface="+mj-cs"/>
            </a:endParaRPr>
          </a:p>
          <a:p>
            <a:pPr marL="9525" algn="ctr" defTabSz="914400">
              <a:lnSpc>
                <a:spcPct val="90000"/>
              </a:lnSpc>
              <a:spcBef>
                <a:spcPct val="0"/>
              </a:spcBef>
              <a:spcAft>
                <a:spcPts val="600"/>
              </a:spcAft>
            </a:pPr>
            <a:r>
              <a:rPr lang="tr-TR" sz="1900" dirty="0">
                <a:latin typeface="+mj-lt"/>
                <a:ea typeface="+mj-ea"/>
                <a:cs typeface="+mj-cs"/>
              </a:rPr>
              <a:t>2025 Aralık</a:t>
            </a:r>
            <a:endParaRPr lang="en-US" sz="1900" dirty="0">
              <a:latin typeface="+mj-lt"/>
              <a:ea typeface="+mj-ea"/>
              <a:cs typeface="+mj-cs"/>
            </a:endParaRPr>
          </a:p>
        </p:txBody>
      </p:sp>
      <p:pic>
        <p:nvPicPr>
          <p:cNvPr id="15" name="Resim 14"/>
          <p:cNvPicPr>
            <a:picLocks noGrp="1" noRot="1" noChangeAspect="1" noMove="1" noResize="1" noEditPoints="1" noAdjustHandles="1" noChangeArrowheads="1" noChangeShapeType="1" noCrop="1"/>
          </p:cNvPicPr>
          <p:nvPr/>
        </p:nvPicPr>
        <p:blipFill>
          <a:blip r:embed="rId2"/>
          <a:stretch>
            <a:fillRect/>
          </a:stretch>
        </p:blipFill>
        <p:spPr>
          <a:xfrm>
            <a:off x="7413376" y="162899"/>
            <a:ext cx="1540215" cy="1533743"/>
          </a:xfrm>
          <a:prstGeom prst="rect">
            <a:avLst/>
          </a:prstGeom>
        </p:spPr>
      </p:pic>
      <p:pic>
        <p:nvPicPr>
          <p:cNvPr id="2" name="Resim 1"/>
          <p:cNvPicPr>
            <a:picLocks noChangeAspect="1"/>
          </p:cNvPicPr>
          <p:nvPr/>
        </p:nvPicPr>
        <p:blipFill rotWithShape="1">
          <a:blip r:embed="rId3"/>
          <a:srcRect l="41127" t="18062" r="16717" b="64073"/>
          <a:stretch/>
        </p:blipFill>
        <p:spPr>
          <a:xfrm>
            <a:off x="171544" y="2932948"/>
            <a:ext cx="7617543" cy="1815849"/>
          </a:xfrm>
          <a:prstGeom prst="rect">
            <a:avLst/>
          </a:prstGeom>
        </p:spPr>
      </p:pic>
      <p:sp>
        <p:nvSpPr>
          <p:cNvPr id="24" name="Freeform: Shape 23">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6277971"/>
            <a:ext cx="5163684"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392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tr-TR" sz="3500">
                <a:solidFill>
                  <a:srgbClr val="FFFFFF"/>
                </a:solidFill>
              </a:rPr>
              <a:t>Değerlendirme</a:t>
            </a:r>
          </a:p>
        </p:txBody>
      </p:sp>
      <p:graphicFrame>
        <p:nvGraphicFramePr>
          <p:cNvPr id="5" name="Content Placeholder 2">
            <a:extLst>
              <a:ext uri="{FF2B5EF4-FFF2-40B4-BE49-F238E27FC236}">
                <a16:creationId xmlns:a16="http://schemas.microsoft.com/office/drawing/2014/main" id="{AAAEE6C5-60B3-D860-2CC2-E03689C3C025}"/>
              </a:ext>
            </a:extLst>
          </p:cNvPr>
          <p:cNvGraphicFramePr>
            <a:graphicFrameLocks noGrp="1"/>
          </p:cNvGraphicFramePr>
          <p:nvPr>
            <p:ph idx="1"/>
            <p:extLst>
              <p:ext uri="{D42A27DB-BD31-4B8C-83A1-F6EECF244321}">
                <p14:modId xmlns:p14="http://schemas.microsoft.com/office/powerpoint/2010/main" val="470311089"/>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629757" cy="1554480"/>
          </a:xfrm>
        </p:spPr>
        <p:txBody>
          <a:bodyPr anchor="ctr">
            <a:normAutofit/>
          </a:bodyPr>
          <a:lstStyle/>
          <a:p>
            <a:r>
              <a:rPr lang="tr-TR" sz="4200"/>
              <a:t>Yönetimsel Süreçler</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2A91C3D5-878F-1B37-F3EB-7C2367DD2F89}"/>
              </a:ext>
            </a:extLst>
          </p:cNvPr>
          <p:cNvGraphicFramePr>
            <a:graphicFrameLocks noGrp="1"/>
          </p:cNvGraphicFramePr>
          <p:nvPr>
            <p:ph idx="1"/>
            <p:extLst>
              <p:ext uri="{D42A27DB-BD31-4B8C-83A1-F6EECF244321}">
                <p14:modId xmlns:p14="http://schemas.microsoft.com/office/powerpoint/2010/main" val="889216415"/>
              </p:ext>
            </p:extLst>
          </p:nvPr>
        </p:nvGraphicFramePr>
        <p:xfrm>
          <a:off x="678451" y="3017519"/>
          <a:ext cx="778383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8946" y="859948"/>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628650" y="643467"/>
            <a:ext cx="2213403" cy="5571066"/>
          </a:xfrm>
        </p:spPr>
        <p:txBody>
          <a:bodyPr>
            <a:normAutofit/>
          </a:bodyPr>
          <a:lstStyle/>
          <a:p>
            <a:r>
              <a:rPr lang="tr-TR" sz="4100">
                <a:solidFill>
                  <a:srgbClr val="FFFFFF"/>
                </a:solidFill>
              </a:rPr>
              <a:t>İş Sağlığı ve Güvenliği</a:t>
            </a:r>
          </a:p>
        </p:txBody>
      </p:sp>
      <p:sp>
        <p:nvSpPr>
          <p:cNvPr id="13" name="Rectangle: Rounded Corners 12">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4089" y="434266"/>
            <a:ext cx="5413275"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895C1FF-A7FF-8C02-C111-2EEEF3EFBF24}"/>
              </a:ext>
            </a:extLst>
          </p:cNvPr>
          <p:cNvGraphicFramePr>
            <a:graphicFrameLocks noGrp="1"/>
          </p:cNvGraphicFramePr>
          <p:nvPr>
            <p:ph idx="1"/>
            <p:extLst>
              <p:ext uri="{D42A27DB-BD31-4B8C-83A1-F6EECF244321}">
                <p14:modId xmlns:p14="http://schemas.microsoft.com/office/powerpoint/2010/main" val="1618642402"/>
              </p:ext>
            </p:extLst>
          </p:nvPr>
        </p:nvGraphicFramePr>
        <p:xfrm>
          <a:off x="3572933" y="609600"/>
          <a:ext cx="5051582"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oru işaretli yapışkan notlar">
            <a:extLst>
              <a:ext uri="{FF2B5EF4-FFF2-40B4-BE49-F238E27FC236}">
                <a16:creationId xmlns:a16="http://schemas.microsoft.com/office/drawing/2014/main" id="{9B76EE59-DF6A-4AD8-668D-FFC4C28D3F00}"/>
              </a:ext>
            </a:extLst>
          </p:cNvPr>
          <p:cNvPicPr>
            <a:picLocks noChangeAspect="1"/>
          </p:cNvPicPr>
          <p:nvPr/>
        </p:nvPicPr>
        <p:blipFill>
          <a:blip r:embed="rId2">
            <a:alphaModFix amt="50000"/>
          </a:blip>
          <a:srcRect l="8887" r="2134" b="-1"/>
          <a:stretch>
            <a:fillRect/>
          </a:stretch>
        </p:blipFill>
        <p:spPr>
          <a:xfrm>
            <a:off x="20" y="10"/>
            <a:ext cx="9141692" cy="6857990"/>
          </a:xfrm>
          <a:prstGeom prst="rect">
            <a:avLst/>
          </a:prstGeom>
        </p:spPr>
      </p:pic>
      <p:sp>
        <p:nvSpPr>
          <p:cNvPr id="2" name="Başlık 1">
            <a:extLst>
              <a:ext uri="{FF2B5EF4-FFF2-40B4-BE49-F238E27FC236}">
                <a16:creationId xmlns:a16="http://schemas.microsoft.com/office/drawing/2014/main" id="{25F7DF80-B17A-E254-B7E8-0C39112B6037}"/>
              </a:ext>
            </a:extLst>
          </p:cNvPr>
          <p:cNvSpPr>
            <a:spLocks noGrp="1"/>
          </p:cNvSpPr>
          <p:nvPr>
            <p:ph type="title"/>
          </p:nvPr>
        </p:nvSpPr>
        <p:spPr>
          <a:xfrm>
            <a:off x="1141857" y="1122363"/>
            <a:ext cx="6858000" cy="2868034"/>
          </a:xfrm>
        </p:spPr>
        <p:txBody>
          <a:bodyPr vert="horz" lIns="91440" tIns="45720" rIns="91440" bIns="45720" rtlCol="0" anchor="b">
            <a:normAutofit fontScale="90000"/>
          </a:bodyPr>
          <a:lstStyle/>
          <a:p>
            <a:pPr defTabSz="914400">
              <a:lnSpc>
                <a:spcPct val="90000"/>
              </a:lnSpc>
            </a:pPr>
            <a:r>
              <a:rPr lang="en-US" sz="2700" b="1" i="0" u="none" strike="noStrike" baseline="0" dirty="0">
                <a:solidFill>
                  <a:schemeClr val="bg1"/>
                </a:solidFill>
              </a:rPr>
              <a:t>Soru:</a:t>
            </a:r>
            <a:r>
              <a:rPr lang="en-US" sz="2700" b="0" i="0" u="none" strike="noStrike" baseline="0" dirty="0">
                <a:solidFill>
                  <a:schemeClr val="bg1"/>
                </a:solidFill>
              </a:rPr>
              <a:t>İşletme öğrenci kabulü için hangi belgeleri imzalar?</a:t>
            </a:r>
            <a:br>
              <a:rPr lang="tr-TR" sz="2700" b="0" i="0" u="none" strike="noStrike" baseline="0" dirty="0">
                <a:solidFill>
                  <a:schemeClr val="bg1"/>
                </a:solidFill>
              </a:rPr>
            </a:br>
            <a:r>
              <a:rPr lang="tr-TR" sz="2700" b="0" i="0" u="none" strike="noStrike" baseline="0" dirty="0">
                <a:solidFill>
                  <a:schemeClr val="bg1"/>
                </a:solidFill>
              </a:rPr>
              <a:t>Protokol (2 nüsha) </a:t>
            </a:r>
            <a:br>
              <a:rPr lang="tr-TR" sz="2700" b="0" i="0" u="none" strike="noStrike" baseline="0" dirty="0">
                <a:solidFill>
                  <a:schemeClr val="bg1"/>
                </a:solidFill>
              </a:rPr>
            </a:br>
            <a:r>
              <a:rPr lang="en-US" sz="2700" b="0" i="0" u="none" strike="noStrike" baseline="0" dirty="0">
                <a:solidFill>
                  <a:schemeClr val="bg1"/>
                </a:solidFill>
              </a:rPr>
              <a:t>İşletmede Mesleki Eğitim Kabul Formu</a:t>
            </a:r>
            <a:br>
              <a:rPr lang="tr-TR" sz="2700" b="0" i="0" u="none" strike="noStrike" baseline="0" dirty="0">
                <a:solidFill>
                  <a:schemeClr val="bg1"/>
                </a:solidFill>
              </a:rPr>
            </a:br>
            <a:r>
              <a:rPr lang="tr-TR" sz="2700" b="0" i="0" u="none" strike="noStrike" baseline="0" dirty="0">
                <a:solidFill>
                  <a:schemeClr val="bg1"/>
                </a:solidFill>
              </a:rPr>
              <a:t> </a:t>
            </a:r>
            <a:r>
              <a:rPr lang="en-US" sz="2700" b="0" i="0" u="none" strike="noStrike" baseline="0" dirty="0">
                <a:solidFill>
                  <a:schemeClr val="bg1"/>
                </a:solidFill>
              </a:rPr>
              <a:t>İşletmede Mesleki Eğitim Sözleşmesi (üç taraflı)</a:t>
            </a:r>
            <a:br>
              <a:rPr lang="tr-TR" sz="2700" b="0" i="0" u="none" strike="noStrike" baseline="0" dirty="0">
                <a:solidFill>
                  <a:schemeClr val="bg1"/>
                </a:solidFill>
              </a:rPr>
            </a:br>
            <a:br>
              <a:rPr lang="tr-TR" sz="2700" b="0" i="0" u="none" strike="noStrike" baseline="0" dirty="0">
                <a:solidFill>
                  <a:schemeClr val="bg1"/>
                </a:solidFill>
              </a:rPr>
            </a:br>
            <a:r>
              <a:rPr lang="tr-TR" sz="2700" b="0" i="0" u="none" strike="noStrike" baseline="0" dirty="0">
                <a:solidFill>
                  <a:schemeClr val="bg1"/>
                </a:solidFill>
              </a:rPr>
              <a:t>İşletme ve öğrenci Çanakkale </a:t>
            </a:r>
            <a:r>
              <a:rPr lang="tr-TR" sz="2700" b="0" i="0" u="none" strike="noStrike" baseline="0" dirty="0" err="1">
                <a:solidFill>
                  <a:schemeClr val="bg1"/>
                </a:solidFill>
              </a:rPr>
              <a:t>Onsekiz</a:t>
            </a:r>
            <a:r>
              <a:rPr lang="tr-TR" sz="2700" b="0" i="0" u="none" strike="noStrike" baseline="0" dirty="0">
                <a:solidFill>
                  <a:schemeClr val="bg1"/>
                </a:solidFill>
              </a:rPr>
              <a:t> Mart Üniversitesi İşletmede Mesleki Eğitim Yönergesinin tüm şartlarını kabul etmiş sayılacağından yönergenin taraflara sunulması önemlidir.</a:t>
            </a:r>
            <a:endParaRPr lang="en-US" sz="2700" b="0" i="0" u="none" strike="noStrike" baseline="0" dirty="0">
              <a:solidFill>
                <a:schemeClr val="bg1"/>
              </a:solidFill>
            </a:endParaRPr>
          </a:p>
        </p:txBody>
      </p:sp>
      <p:sp>
        <p:nvSpPr>
          <p:cNvPr id="2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sX0" fmla="*/ 0 w 3182692"/>
              <a:gd name="csY0" fmla="*/ 0 h 18288"/>
              <a:gd name="csX1" fmla="*/ 636538 w 3182692"/>
              <a:gd name="csY1" fmla="*/ 0 h 18288"/>
              <a:gd name="csX2" fmla="*/ 1273077 w 3182692"/>
              <a:gd name="csY2" fmla="*/ 0 h 18288"/>
              <a:gd name="csX3" fmla="*/ 1909615 w 3182692"/>
              <a:gd name="csY3" fmla="*/ 0 h 18288"/>
              <a:gd name="csX4" fmla="*/ 2482500 w 3182692"/>
              <a:gd name="csY4" fmla="*/ 0 h 18288"/>
              <a:gd name="csX5" fmla="*/ 3182692 w 3182692"/>
              <a:gd name="csY5" fmla="*/ 0 h 18288"/>
              <a:gd name="csX6" fmla="*/ 3182692 w 3182692"/>
              <a:gd name="csY6" fmla="*/ 18288 h 18288"/>
              <a:gd name="csX7" fmla="*/ 2609807 w 3182692"/>
              <a:gd name="csY7" fmla="*/ 18288 h 18288"/>
              <a:gd name="csX8" fmla="*/ 2068750 w 3182692"/>
              <a:gd name="csY8" fmla="*/ 18288 h 18288"/>
              <a:gd name="csX9" fmla="*/ 1432211 w 3182692"/>
              <a:gd name="csY9" fmla="*/ 18288 h 18288"/>
              <a:gd name="csX10" fmla="*/ 859327 w 3182692"/>
              <a:gd name="csY10" fmla="*/ 18288 h 18288"/>
              <a:gd name="csX11" fmla="*/ 0 w 3182692"/>
              <a:gd name="csY11" fmla="*/ 18288 h 18288"/>
              <a:gd name="csX12" fmla="*/ 0 w 3182692"/>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14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ir sayfada kalem ve gölgelendirme çemberlerini tutan el">
            <a:extLst>
              <a:ext uri="{FF2B5EF4-FFF2-40B4-BE49-F238E27FC236}">
                <a16:creationId xmlns:a16="http://schemas.microsoft.com/office/drawing/2014/main" id="{074E3E79-D612-9EB0-D844-A0DB97ABC14B}"/>
              </a:ext>
            </a:extLst>
          </p:cNvPr>
          <p:cNvPicPr>
            <a:picLocks noChangeAspect="1"/>
          </p:cNvPicPr>
          <p:nvPr/>
        </p:nvPicPr>
        <p:blipFill>
          <a:blip r:embed="rId2">
            <a:alphaModFix amt="50000"/>
          </a:blip>
          <a:srcRect l="22344" r="8" b="-1"/>
          <a:stretch>
            <a:fillRect/>
          </a:stretch>
        </p:blipFill>
        <p:spPr>
          <a:xfrm>
            <a:off x="20" y="10"/>
            <a:ext cx="9141692" cy="6857990"/>
          </a:xfrm>
          <a:prstGeom prst="rect">
            <a:avLst/>
          </a:prstGeom>
        </p:spPr>
      </p:pic>
      <p:sp>
        <p:nvSpPr>
          <p:cNvPr id="2" name="Başlık 1">
            <a:extLst>
              <a:ext uri="{FF2B5EF4-FFF2-40B4-BE49-F238E27FC236}">
                <a16:creationId xmlns:a16="http://schemas.microsoft.com/office/drawing/2014/main" id="{CCFEC7BE-EE3B-BD49-88F4-CCB6795E1E6D}"/>
              </a:ext>
            </a:extLst>
          </p:cNvPr>
          <p:cNvSpPr>
            <a:spLocks noGrp="1"/>
          </p:cNvSpPr>
          <p:nvPr>
            <p:ph type="title"/>
          </p:nvPr>
        </p:nvSpPr>
        <p:spPr>
          <a:xfrm>
            <a:off x="1143000" y="1122363"/>
            <a:ext cx="6858000" cy="3063240"/>
          </a:xfrm>
        </p:spPr>
        <p:txBody>
          <a:bodyPr vert="horz" lIns="91440" tIns="45720" rIns="91440" bIns="45720" rtlCol="0" anchor="b">
            <a:normAutofit/>
          </a:bodyPr>
          <a:lstStyle/>
          <a:p>
            <a:pPr defTabSz="914400">
              <a:lnSpc>
                <a:spcPct val="90000"/>
              </a:lnSpc>
            </a:pPr>
            <a:r>
              <a:rPr lang="en-US" sz="3100" b="1" i="0" u="none" strike="noStrike" baseline="0">
                <a:solidFill>
                  <a:schemeClr val="bg1"/>
                </a:solidFill>
              </a:rPr>
              <a:t>Soru:</a:t>
            </a:r>
            <a:r>
              <a:rPr lang="en-US" sz="3100" b="0" i="0" u="none" strike="noStrike" baseline="0">
                <a:solidFill>
                  <a:schemeClr val="bg1"/>
                </a:solidFill>
              </a:rPr>
              <a:t> İME hangi programlarda uygulanır?</a:t>
            </a:r>
            <a:br>
              <a:rPr lang="en-US" sz="3100" b="0" i="0" u="none" strike="noStrike" baseline="0">
                <a:solidFill>
                  <a:schemeClr val="bg1"/>
                </a:solidFill>
              </a:rPr>
            </a:br>
            <a:r>
              <a:rPr lang="en-US" sz="3100" b="1" i="0" u="none" strike="noStrike" baseline="0">
                <a:solidFill>
                  <a:schemeClr val="bg1"/>
                </a:solidFill>
              </a:rPr>
              <a:t>Cevap:</a:t>
            </a:r>
            <a:r>
              <a:rPr lang="en-US" sz="3100" b="0" i="0" u="none" strike="noStrike" baseline="0">
                <a:solidFill>
                  <a:schemeClr val="bg1"/>
                </a:solidFill>
              </a:rPr>
              <a:t> İME, ÇOMÜ’ye bağlı tüm fakülte, yüksekokul ve meslek yüksekokullarında yürütülür. Önlisans programlarında 2+2 veya 3+1; lisans programlarında 6+2 veya 7+1 modelinde uygulanabilir. </a:t>
            </a:r>
          </a:p>
        </p:txBody>
      </p:sp>
      <p:sp>
        <p:nvSpPr>
          <p:cNvPr id="2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sX0" fmla="*/ 0 w 3182692"/>
              <a:gd name="csY0" fmla="*/ 0 h 18288"/>
              <a:gd name="csX1" fmla="*/ 636538 w 3182692"/>
              <a:gd name="csY1" fmla="*/ 0 h 18288"/>
              <a:gd name="csX2" fmla="*/ 1273077 w 3182692"/>
              <a:gd name="csY2" fmla="*/ 0 h 18288"/>
              <a:gd name="csX3" fmla="*/ 1909615 w 3182692"/>
              <a:gd name="csY3" fmla="*/ 0 h 18288"/>
              <a:gd name="csX4" fmla="*/ 2482500 w 3182692"/>
              <a:gd name="csY4" fmla="*/ 0 h 18288"/>
              <a:gd name="csX5" fmla="*/ 3182692 w 3182692"/>
              <a:gd name="csY5" fmla="*/ 0 h 18288"/>
              <a:gd name="csX6" fmla="*/ 3182692 w 3182692"/>
              <a:gd name="csY6" fmla="*/ 18288 h 18288"/>
              <a:gd name="csX7" fmla="*/ 2609807 w 3182692"/>
              <a:gd name="csY7" fmla="*/ 18288 h 18288"/>
              <a:gd name="csX8" fmla="*/ 2068750 w 3182692"/>
              <a:gd name="csY8" fmla="*/ 18288 h 18288"/>
              <a:gd name="csX9" fmla="*/ 1432211 w 3182692"/>
              <a:gd name="csY9" fmla="*/ 18288 h 18288"/>
              <a:gd name="csX10" fmla="*/ 859327 w 3182692"/>
              <a:gd name="csY10" fmla="*/ 18288 h 18288"/>
              <a:gd name="csX11" fmla="*/ 0 w 3182692"/>
              <a:gd name="csY11" fmla="*/ 18288 h 18288"/>
              <a:gd name="csX12" fmla="*/ 0 w 3182692"/>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800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2"/>
            <a:ext cx="8249304"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4F3DB18-8C24-B346-53A8-346CA89E4A63}"/>
              </a:ext>
            </a:extLst>
          </p:cNvPr>
          <p:cNvSpPr>
            <a:spLocks noGrp="1"/>
          </p:cNvSpPr>
          <p:nvPr>
            <p:ph type="title"/>
          </p:nvPr>
        </p:nvSpPr>
        <p:spPr>
          <a:xfrm>
            <a:off x="1143000" y="1293338"/>
            <a:ext cx="6858000" cy="3274592"/>
          </a:xfrm>
        </p:spPr>
        <p:txBody>
          <a:bodyPr vert="horz" lIns="91440" tIns="45720" rIns="91440" bIns="45720" rtlCol="0" anchor="ctr">
            <a:normAutofit/>
          </a:bodyPr>
          <a:lstStyle/>
          <a:p>
            <a:pPr defTabSz="914400">
              <a:lnSpc>
                <a:spcPct val="90000"/>
              </a:lnSpc>
            </a:pPr>
            <a:r>
              <a:rPr lang="en-US" sz="2500" b="1" i="0" u="none" strike="noStrike" kern="1200" baseline="0">
                <a:solidFill>
                  <a:schemeClr val="tx1"/>
                </a:solidFill>
                <a:latin typeface="+mj-lt"/>
                <a:ea typeface="+mj-ea"/>
                <a:cs typeface="+mj-cs"/>
              </a:rPr>
              <a:t>Soru:</a:t>
            </a:r>
            <a:r>
              <a:rPr lang="en-US" sz="2500" b="0" i="0" u="none" strike="noStrike" kern="1200" baseline="0">
                <a:solidFill>
                  <a:schemeClr val="tx1"/>
                </a:solidFill>
                <a:latin typeface="+mj-lt"/>
                <a:ea typeface="+mj-ea"/>
                <a:cs typeface="+mj-cs"/>
              </a:rPr>
              <a:t> Yönerge hangi kanunlara dayanıyor?</a:t>
            </a:r>
            <a:br>
              <a:rPr lang="en-US" sz="2500" b="0" i="0" u="none" strike="noStrike" kern="1200" baseline="0">
                <a:solidFill>
                  <a:schemeClr val="tx1"/>
                </a:solidFill>
                <a:latin typeface="+mj-lt"/>
                <a:ea typeface="+mj-ea"/>
                <a:cs typeface="+mj-cs"/>
              </a:rPr>
            </a:br>
            <a:r>
              <a:rPr lang="en-US" sz="2500" b="1" i="0" u="none" strike="noStrike" kern="1200" baseline="0">
                <a:solidFill>
                  <a:schemeClr val="tx1"/>
                </a:solidFill>
                <a:latin typeface="+mj-lt"/>
                <a:ea typeface="+mj-ea"/>
                <a:cs typeface="+mj-cs"/>
              </a:rPr>
              <a:t>Cevap:</a:t>
            </a:r>
            <a:r>
              <a:rPr lang="en-US" sz="2500" b="0" i="0" u="none" strike="noStrike" kern="1200" baseline="0">
                <a:solidFill>
                  <a:schemeClr val="tx1"/>
                </a:solidFill>
                <a:latin typeface="+mj-lt"/>
                <a:ea typeface="+mj-ea"/>
                <a:cs typeface="+mj-cs"/>
              </a:rPr>
              <a:t> 2547 sayılı Yükseköğretim Kanunu, 3308 sayılı Mesleki Eğitim Kanunu, 5510 sayılı Sosyal Sigortalar ve Genel Sağlık Sigortası Kanunu, 6331 sayılı İş Sağlığı ve Güvenliği Kanunu ve 17.06.2021 tarihli “Yükseköğretimde Uygulamalı Eğitimler Çerçeve Yönetmeliği”ne dayanır. </a:t>
            </a:r>
          </a:p>
        </p:txBody>
      </p:sp>
      <p:cxnSp>
        <p:nvCxnSpPr>
          <p:cNvPr id="27" name="Straight Connector 26">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54708"/>
            <a:ext cx="825017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1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arklı renkli soru işaretleri">
            <a:extLst>
              <a:ext uri="{FF2B5EF4-FFF2-40B4-BE49-F238E27FC236}">
                <a16:creationId xmlns:a16="http://schemas.microsoft.com/office/drawing/2014/main" id="{7798220B-CF47-2072-B846-AE2C696515D7}"/>
              </a:ext>
            </a:extLst>
          </p:cNvPr>
          <p:cNvPicPr>
            <a:picLocks noChangeAspect="1"/>
          </p:cNvPicPr>
          <p:nvPr/>
        </p:nvPicPr>
        <p:blipFill>
          <a:blip r:embed="rId2">
            <a:alphaModFix amt="40000"/>
          </a:blip>
          <a:srcRect l="10807" r="14193"/>
          <a:stretch>
            <a:fillRect/>
          </a:stretch>
        </p:blipFill>
        <p:spPr>
          <a:xfrm>
            <a:off x="20" y="-1784"/>
            <a:ext cx="9143980" cy="6858000"/>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F705FED-AE00-C641-ACF8-AA21A9282AFE}"/>
              </a:ext>
            </a:extLst>
          </p:cNvPr>
          <p:cNvSpPr>
            <a:spLocks noGrp="1"/>
          </p:cNvSpPr>
          <p:nvPr>
            <p:ph type="title"/>
          </p:nvPr>
        </p:nvSpPr>
        <p:spPr>
          <a:xfrm>
            <a:off x="1255236" y="1036015"/>
            <a:ext cx="6630977" cy="4596136"/>
          </a:xfrm>
        </p:spPr>
        <p:txBody>
          <a:bodyPr vert="horz" lIns="91440" tIns="45720" rIns="91440" bIns="45720" rtlCol="0" anchor="b">
            <a:normAutofit fontScale="90000"/>
          </a:bodyPr>
          <a:lstStyle/>
          <a:p>
            <a:pPr algn="l" defTabSz="914400">
              <a:lnSpc>
                <a:spcPct val="90000"/>
              </a:lnSpc>
            </a:pPr>
            <a:r>
              <a:rPr lang="en-US" sz="3300" b="1" i="0" u="none" strike="noStrike" baseline="0" dirty="0">
                <a:solidFill>
                  <a:srgbClr val="FFFFFF"/>
                </a:solidFill>
              </a:rPr>
              <a:t>Soru:İşletmenin temel yükümlülükleri neler?</a:t>
            </a:r>
            <a:br>
              <a:rPr lang="tr-TR" sz="3300" b="1" i="0" u="none" strike="noStrike" baseline="0" dirty="0">
                <a:solidFill>
                  <a:srgbClr val="FFFFFF"/>
                </a:solidFill>
              </a:rPr>
            </a:br>
            <a:r>
              <a:rPr lang="tr-TR" sz="3300" b="1" i="0" u="none" strike="noStrike" baseline="0" dirty="0">
                <a:solidFill>
                  <a:srgbClr val="FFFFFF"/>
                </a:solidFill>
              </a:rPr>
              <a:t>Cevap: </a:t>
            </a:r>
            <a:br>
              <a:rPr lang="tr-TR" sz="3300" b="1" i="0" u="none" strike="noStrike" baseline="0" dirty="0">
                <a:solidFill>
                  <a:srgbClr val="FFFFFF"/>
                </a:solidFill>
              </a:rPr>
            </a:br>
            <a:r>
              <a:rPr lang="en-US" sz="3300" i="0" u="none" strike="noStrike" baseline="0" dirty="0">
                <a:solidFill>
                  <a:srgbClr val="FFFFFF"/>
                </a:solidFill>
              </a:rPr>
              <a:t>Uygun çalışma ortamı sağlamak</a:t>
            </a:r>
            <a:br>
              <a:rPr lang="tr-TR" sz="3300" i="0" u="none" strike="noStrike" baseline="0" dirty="0">
                <a:solidFill>
                  <a:srgbClr val="FFFFFF"/>
                </a:solidFill>
              </a:rPr>
            </a:br>
            <a:r>
              <a:rPr lang="en-US" sz="3300" i="0" u="none" strike="noStrike" baseline="0" dirty="0">
                <a:solidFill>
                  <a:srgbClr val="FFFFFF"/>
                </a:solidFill>
              </a:rPr>
              <a:t>Eğitici personel görevlendirmek</a:t>
            </a:r>
            <a:br>
              <a:rPr lang="tr-TR" sz="3300" i="0" u="none" strike="noStrike" baseline="0" dirty="0">
                <a:solidFill>
                  <a:srgbClr val="FFFFFF"/>
                </a:solidFill>
              </a:rPr>
            </a:br>
            <a:r>
              <a:rPr lang="en-US" sz="3300" i="0" u="none" strike="noStrike" baseline="0" dirty="0">
                <a:solidFill>
                  <a:srgbClr val="FFFFFF"/>
                </a:solidFill>
              </a:rPr>
              <a:t>İş sağlığı ve güvenliği koşullarını sağlamak</a:t>
            </a:r>
            <a:br>
              <a:rPr lang="tr-TR" sz="3300" i="0" u="none" strike="noStrike" baseline="0" dirty="0">
                <a:solidFill>
                  <a:srgbClr val="FFFFFF"/>
                </a:solidFill>
              </a:rPr>
            </a:br>
            <a:r>
              <a:rPr lang="en-US" sz="3300" i="0" u="none" strike="noStrike" baseline="0" dirty="0">
                <a:solidFill>
                  <a:srgbClr val="FFFFFF"/>
                </a:solidFill>
              </a:rPr>
              <a:t>İşletme Değerlendirme Formunu doldurmak</a:t>
            </a:r>
            <a:br>
              <a:rPr lang="tr-TR" sz="3300" i="0" u="none" strike="noStrike" baseline="0" dirty="0">
                <a:solidFill>
                  <a:srgbClr val="FFFFFF"/>
                </a:solidFill>
              </a:rPr>
            </a:br>
            <a:r>
              <a:rPr lang="en-US" sz="3300" i="0" u="none" strike="noStrike" baseline="0" dirty="0">
                <a:solidFill>
                  <a:srgbClr val="FFFFFF"/>
                </a:solidFill>
              </a:rPr>
              <a:t>Disiplin ve devam durumunu takip edip üniversiteyle iletişimde olmak</a:t>
            </a:r>
          </a:p>
        </p:txBody>
      </p:sp>
    </p:spTree>
    <p:extLst>
      <p:ext uri="{BB962C8B-B14F-4D97-AF65-F5344CB8AC3E}">
        <p14:creationId xmlns:p14="http://schemas.microsoft.com/office/powerpoint/2010/main" val="287393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7AD362-C1CF-85F9-6D57-916EF3A9D2BC}"/>
              </a:ext>
            </a:extLst>
          </p:cNvPr>
          <p:cNvPicPr>
            <a:picLocks noChangeAspect="1"/>
          </p:cNvPicPr>
          <p:nvPr/>
        </p:nvPicPr>
        <p:blipFill>
          <a:blip r:embed="rId2">
            <a:alphaModFix amt="40000"/>
          </a:blip>
          <a:srcRect l="12575" r="12425"/>
          <a:stretch>
            <a:fillRect/>
          </a:stretch>
        </p:blipFill>
        <p:spPr>
          <a:xfrm>
            <a:off x="20" y="-1784"/>
            <a:ext cx="9143980" cy="6858000"/>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4B740C7-BE45-7060-ED67-BC4E2615EDF4}"/>
              </a:ext>
            </a:extLst>
          </p:cNvPr>
          <p:cNvSpPr>
            <a:spLocks noGrp="1"/>
          </p:cNvSpPr>
          <p:nvPr>
            <p:ph type="title"/>
          </p:nvPr>
        </p:nvSpPr>
        <p:spPr>
          <a:xfrm>
            <a:off x="1256511" y="1008993"/>
            <a:ext cx="6630977" cy="3542045"/>
          </a:xfrm>
        </p:spPr>
        <p:txBody>
          <a:bodyPr vert="horz" lIns="91440" tIns="45720" rIns="91440" bIns="45720" rtlCol="0" anchor="b">
            <a:normAutofit/>
          </a:bodyPr>
          <a:lstStyle/>
          <a:p>
            <a:pPr algn="l" defTabSz="914400">
              <a:lnSpc>
                <a:spcPct val="90000"/>
              </a:lnSpc>
            </a:pPr>
            <a:r>
              <a:rPr lang="en-US" sz="3300" b="1" i="0" u="none" strike="noStrike" baseline="0">
                <a:solidFill>
                  <a:srgbClr val="FFFFFF"/>
                </a:solidFill>
              </a:rPr>
              <a:t>Soru:</a:t>
            </a:r>
            <a:r>
              <a:rPr lang="en-US" sz="3300" b="0" i="0" u="none" strike="noStrike" baseline="0">
                <a:solidFill>
                  <a:srgbClr val="FFFFFF"/>
                </a:solidFill>
              </a:rPr>
              <a:t> Günlük çalışma süresi nedir?</a:t>
            </a:r>
            <a:br>
              <a:rPr lang="en-US" sz="3300" b="0" i="0" u="none" strike="noStrike" baseline="0">
                <a:solidFill>
                  <a:srgbClr val="FFFFFF"/>
                </a:solidFill>
              </a:rPr>
            </a:br>
            <a:r>
              <a:rPr lang="en-US" sz="3300" b="1" i="0" u="none" strike="noStrike" baseline="0">
                <a:solidFill>
                  <a:srgbClr val="FFFFFF"/>
                </a:solidFill>
              </a:rPr>
              <a:t>Cevap:</a:t>
            </a:r>
            <a:r>
              <a:rPr lang="en-US" sz="3300" b="0" i="0" u="none" strike="noStrike" baseline="0">
                <a:solidFill>
                  <a:srgbClr val="FFFFFF"/>
                </a:solidFill>
              </a:rPr>
              <a:t> Günlük 8 saat, haftalık toplam 40 saattir. Vardiyalı çalışma, ancak işin niteliği ve bölüm komisyonunun onayıyla mümkündür. </a:t>
            </a:r>
          </a:p>
        </p:txBody>
      </p:sp>
    </p:spTree>
    <p:extLst>
      <p:ext uri="{BB962C8B-B14F-4D97-AF65-F5344CB8AC3E}">
        <p14:creationId xmlns:p14="http://schemas.microsoft.com/office/powerpoint/2010/main" val="2544590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A77A037-7D08-975F-BA9A-4BF821905D0D}"/>
              </a:ext>
            </a:extLst>
          </p:cNvPr>
          <p:cNvSpPr>
            <a:spLocks noGrp="1"/>
          </p:cNvSpPr>
          <p:nvPr>
            <p:ph type="title"/>
          </p:nvPr>
        </p:nvSpPr>
        <p:spPr>
          <a:xfrm>
            <a:off x="963930" y="1008993"/>
            <a:ext cx="6923558" cy="3542045"/>
          </a:xfrm>
        </p:spPr>
        <p:txBody>
          <a:bodyPr vert="horz" lIns="91440" tIns="45720" rIns="91440" bIns="45720" rtlCol="0" anchor="b">
            <a:normAutofit/>
          </a:bodyPr>
          <a:lstStyle/>
          <a:p>
            <a:pPr algn="l" defTabSz="914400">
              <a:lnSpc>
                <a:spcPct val="90000"/>
              </a:lnSpc>
            </a:pPr>
            <a:r>
              <a:rPr lang="en-US" sz="3300" b="1" i="0" u="none" strike="noStrike" kern="1200" baseline="0" dirty="0">
                <a:solidFill>
                  <a:schemeClr val="tx1"/>
                </a:solidFill>
                <a:latin typeface="+mj-lt"/>
                <a:ea typeface="+mj-ea"/>
                <a:cs typeface="+mj-cs"/>
              </a:rPr>
              <a:t>Soru:</a:t>
            </a:r>
            <a:r>
              <a:rPr lang="en-US" sz="3300" i="0" u="none" strike="noStrike" kern="1200" baseline="0" dirty="0">
                <a:solidFill>
                  <a:schemeClr val="tx1"/>
                </a:solidFill>
                <a:latin typeface="+mj-lt"/>
                <a:ea typeface="+mj-ea"/>
                <a:cs typeface="+mj-cs"/>
              </a:rPr>
              <a:t>İşletme öğrenci seçebilir mi?</a:t>
            </a:r>
            <a:br>
              <a:rPr lang="tr-TR" sz="3300" i="0" u="none" strike="noStrike" kern="1200" baseline="0" dirty="0">
                <a:solidFill>
                  <a:schemeClr val="tx1"/>
                </a:solidFill>
                <a:latin typeface="+mj-lt"/>
                <a:ea typeface="+mj-ea"/>
                <a:cs typeface="+mj-cs"/>
              </a:rPr>
            </a:br>
            <a:br>
              <a:rPr lang="tr-TR" sz="3300" b="1" i="0" u="none" strike="noStrike" kern="1200" baseline="0" dirty="0">
                <a:solidFill>
                  <a:schemeClr val="tx1"/>
                </a:solidFill>
                <a:latin typeface="+mj-lt"/>
                <a:ea typeface="+mj-ea"/>
                <a:cs typeface="+mj-cs"/>
              </a:rPr>
            </a:br>
            <a:r>
              <a:rPr lang="tr-TR" sz="3300" b="1" i="0" u="none" strike="noStrike" kern="1200" baseline="0" dirty="0">
                <a:solidFill>
                  <a:schemeClr val="tx1"/>
                </a:solidFill>
                <a:latin typeface="+mj-lt"/>
                <a:ea typeface="+mj-ea"/>
                <a:cs typeface="+mj-cs"/>
              </a:rPr>
              <a:t>Cevap: </a:t>
            </a:r>
            <a:r>
              <a:rPr lang="en-US" sz="3300" i="0" u="none" strike="noStrike" kern="1200" baseline="0" dirty="0">
                <a:solidFill>
                  <a:schemeClr val="tx1"/>
                </a:solidFill>
                <a:latin typeface="+mj-lt"/>
                <a:ea typeface="+mj-ea"/>
                <a:cs typeface="+mj-cs"/>
              </a:rPr>
              <a:t>Evet. Yerleştirme komisyonu uygun görürse işletme kendi öğrencisini seçebilir.</a:t>
            </a:r>
          </a:p>
        </p:txBody>
      </p:sp>
    </p:spTree>
    <p:extLst>
      <p:ext uri="{BB962C8B-B14F-4D97-AF65-F5344CB8AC3E}">
        <p14:creationId xmlns:p14="http://schemas.microsoft.com/office/powerpoint/2010/main" val="14703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244BDE71-6DF6-5693-4219-737FF48B59D0}"/>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defTabSz="914400">
              <a:lnSpc>
                <a:spcPct val="90000"/>
              </a:lnSpc>
            </a:pPr>
            <a:r>
              <a:rPr lang="en-US" sz="3000" b="1" i="0" u="none" strike="noStrike" kern="1200" baseline="0" dirty="0">
                <a:solidFill>
                  <a:schemeClr val="tx1"/>
                </a:solidFill>
                <a:latin typeface="+mj-lt"/>
                <a:ea typeface="+mj-ea"/>
                <a:cs typeface="+mj-cs"/>
              </a:rPr>
              <a:t>Soru:</a:t>
            </a:r>
            <a:r>
              <a:rPr lang="en-US" sz="3000" b="0" i="0" u="none" strike="noStrike" kern="1200" baseline="0" dirty="0">
                <a:solidFill>
                  <a:schemeClr val="tx1"/>
                </a:solidFill>
                <a:latin typeface="+mj-lt"/>
                <a:ea typeface="+mj-ea"/>
                <a:cs typeface="+mj-cs"/>
              </a:rPr>
              <a:t> Öğrenci kendi bulduğu işletmede staj yapabilir mi?</a:t>
            </a:r>
            <a:br>
              <a:rPr lang="en-US" sz="3000" b="0" i="0" u="none" strike="noStrike" kern="1200" baseline="0" dirty="0">
                <a:solidFill>
                  <a:schemeClr val="tx1"/>
                </a:solidFill>
                <a:latin typeface="+mj-lt"/>
                <a:ea typeface="+mj-ea"/>
                <a:cs typeface="+mj-cs"/>
              </a:rPr>
            </a:br>
            <a:r>
              <a:rPr lang="en-US" sz="3000" b="1" i="0" u="none" strike="noStrike" kern="1200" baseline="0" dirty="0">
                <a:solidFill>
                  <a:schemeClr val="tx1"/>
                </a:solidFill>
                <a:latin typeface="+mj-lt"/>
                <a:ea typeface="+mj-ea"/>
                <a:cs typeface="+mj-cs"/>
              </a:rPr>
              <a:t>Cevap:</a:t>
            </a:r>
            <a:r>
              <a:rPr lang="en-US" sz="3000" b="0" i="0" u="none" strike="noStrike" kern="1200" baseline="0" dirty="0">
                <a:solidFill>
                  <a:schemeClr val="tx1"/>
                </a:solidFill>
                <a:latin typeface="+mj-lt"/>
                <a:ea typeface="+mj-ea"/>
                <a:cs typeface="+mj-cs"/>
              </a:rPr>
              <a:t> </a:t>
            </a:r>
            <a:r>
              <a:rPr lang="tr-TR" sz="3000" b="0" i="0" u="none" strike="noStrike" kern="1200" baseline="0" dirty="0">
                <a:solidFill>
                  <a:schemeClr val="tx1"/>
                </a:solidFill>
                <a:latin typeface="+mj-lt"/>
                <a:ea typeface="+mj-ea"/>
                <a:cs typeface="+mj-cs"/>
              </a:rPr>
              <a:t>Evet a</a:t>
            </a:r>
            <a:r>
              <a:rPr lang="en-US" sz="3000" b="0" i="0" u="none" strike="noStrike" kern="1200" baseline="0" dirty="0">
                <a:solidFill>
                  <a:schemeClr val="tx1"/>
                </a:solidFill>
                <a:latin typeface="+mj-lt"/>
                <a:ea typeface="+mj-ea"/>
                <a:cs typeface="+mj-cs"/>
              </a:rPr>
              <a:t>ncak bölüm komisyonu tarafından uygun bulunursa. Komisyonun onaylamadığı işletmede İME yapılamaz. </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329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Kişi planlama">
            <a:extLst>
              <a:ext uri="{FF2B5EF4-FFF2-40B4-BE49-F238E27FC236}">
                <a16:creationId xmlns:a16="http://schemas.microsoft.com/office/drawing/2014/main" id="{54ED9D7C-0C6F-C400-9755-D81223AF3F3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6516" r="8269" b="-1"/>
          <a:stretch>
            <a:fillRect/>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tr-TR" sz="4500" dirty="0">
                <a:solidFill>
                  <a:srgbClr val="FFFFFF"/>
                </a:solidFill>
              </a:rPr>
              <a:t>İşletmede Mesleki Eğitim (İME) Sıkça Sorulan Sorular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alem, imza çizgisinin üstüne yerleştirildi">
            <a:extLst>
              <a:ext uri="{FF2B5EF4-FFF2-40B4-BE49-F238E27FC236}">
                <a16:creationId xmlns:a16="http://schemas.microsoft.com/office/drawing/2014/main" id="{50498480-9BDA-E008-9336-286B6FF2F881}"/>
              </a:ext>
            </a:extLst>
          </p:cNvPr>
          <p:cNvPicPr>
            <a:picLocks noChangeAspect="1"/>
          </p:cNvPicPr>
          <p:nvPr/>
        </p:nvPicPr>
        <p:blipFill>
          <a:blip r:embed="rId2"/>
          <a:srcRect l="36722" r="-1" b="-1"/>
          <a:stretch>
            <a:fillRect/>
          </a:stretch>
        </p:blipFill>
        <p:spPr>
          <a:xfrm>
            <a:off x="20" y="10"/>
            <a:ext cx="6501364"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AF6E3D8-5264-BA3D-E4B4-3D6634DAFBF8}"/>
              </a:ext>
            </a:extLst>
          </p:cNvPr>
          <p:cNvSpPr>
            <a:spLocks noGrp="1"/>
          </p:cNvSpPr>
          <p:nvPr>
            <p:ph type="title"/>
          </p:nvPr>
        </p:nvSpPr>
        <p:spPr>
          <a:xfrm>
            <a:off x="5886450" y="1122363"/>
            <a:ext cx="3017520" cy="3204134"/>
          </a:xfrm>
        </p:spPr>
        <p:txBody>
          <a:bodyPr vert="horz" lIns="91440" tIns="45720" rIns="91440" bIns="45720" rtlCol="0" anchor="b">
            <a:normAutofit/>
          </a:bodyPr>
          <a:lstStyle/>
          <a:p>
            <a:pPr algn="l" defTabSz="914400">
              <a:lnSpc>
                <a:spcPct val="90000"/>
              </a:lnSpc>
            </a:pPr>
            <a:r>
              <a:rPr lang="en-US" sz="2000" b="1" i="0" u="none" strike="noStrike" baseline="0" dirty="0"/>
              <a:t>Soru:</a:t>
            </a:r>
            <a:r>
              <a:rPr lang="en-US" sz="2000" b="0" i="0" u="none" strike="noStrike" baseline="0" dirty="0"/>
              <a:t> Öğrenci hangi belgeleri doldurmak zorundadır?</a:t>
            </a:r>
            <a:br>
              <a:rPr lang="en-US" sz="2000" b="0" i="0" u="none" strike="noStrike" baseline="0" dirty="0"/>
            </a:br>
            <a:r>
              <a:rPr lang="en-US" sz="2000" b="1" i="0" u="none" strike="noStrike" baseline="0" dirty="0"/>
              <a:t>Cevap:</a:t>
            </a:r>
            <a:r>
              <a:rPr lang="en-US" sz="2000" b="0" i="0" u="none" strike="noStrike" baseline="0" dirty="0"/>
              <a:t> İşletmede Mesleki Eğitim Kabul Formu, Sözleşme, Devam Çizelgesi, </a:t>
            </a:r>
            <a:r>
              <a:rPr lang="tr-TR" sz="2000" b="0" i="0" u="none" strike="noStrike" baseline="0" dirty="0"/>
              <a:t>Ara raporlar, </a:t>
            </a:r>
            <a:r>
              <a:rPr lang="en-US" sz="2000" b="0" i="0" u="none" strike="noStrike" baseline="0" dirty="0"/>
              <a:t>Faaliyet Raporu ve İşletme Değerlendirme Formu.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440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on a wall">
            <a:extLst>
              <a:ext uri="{FF2B5EF4-FFF2-40B4-BE49-F238E27FC236}">
                <a16:creationId xmlns:a16="http://schemas.microsoft.com/office/drawing/2014/main" id="{3176FAA0-85A7-FE49-44E7-05D9B2ED57B9}"/>
              </a:ext>
            </a:extLst>
          </p:cNvPr>
          <p:cNvPicPr>
            <a:picLocks noChangeAspect="1"/>
          </p:cNvPicPr>
          <p:nvPr/>
        </p:nvPicPr>
        <p:blipFill>
          <a:blip r:embed="rId2"/>
          <a:srcRect l="28904" r="4974" b="2"/>
          <a:stretch>
            <a:fillRect/>
          </a:stretch>
        </p:blipFill>
        <p:spPr>
          <a:xfrm>
            <a:off x="20" y="10"/>
            <a:ext cx="6501364"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3FC632A-4062-BF12-D8F1-44E037E5803E}"/>
              </a:ext>
            </a:extLst>
          </p:cNvPr>
          <p:cNvSpPr>
            <a:spLocks noGrp="1"/>
          </p:cNvSpPr>
          <p:nvPr>
            <p:ph type="title"/>
          </p:nvPr>
        </p:nvSpPr>
        <p:spPr>
          <a:xfrm>
            <a:off x="5886450" y="1122363"/>
            <a:ext cx="3017520" cy="3204134"/>
          </a:xfrm>
        </p:spPr>
        <p:txBody>
          <a:bodyPr vert="horz" lIns="91440" tIns="45720" rIns="91440" bIns="45720" rtlCol="0" anchor="b">
            <a:normAutofit/>
          </a:bodyPr>
          <a:lstStyle/>
          <a:p>
            <a:pPr algn="l" defTabSz="914400">
              <a:lnSpc>
                <a:spcPct val="90000"/>
              </a:lnSpc>
            </a:pPr>
            <a:r>
              <a:rPr lang="en-US" sz="2000" b="1" i="0" u="none" strike="noStrike" baseline="0"/>
              <a:t>Soru:</a:t>
            </a:r>
            <a:r>
              <a:rPr lang="en-US" sz="2000" b="0" i="0" u="none" strike="noStrike" baseline="0"/>
              <a:t> Faaliyet raporu ne zaman teslim edilir?</a:t>
            </a:r>
            <a:br>
              <a:rPr lang="en-US" sz="2000" b="0" i="0" u="none" strike="noStrike" baseline="0"/>
            </a:br>
            <a:r>
              <a:rPr lang="en-US" sz="2000" b="1" i="0" u="none" strike="noStrike" baseline="0"/>
              <a:t>Cevap:</a:t>
            </a:r>
            <a:r>
              <a:rPr lang="en-US" sz="2000" b="0" i="0" u="none" strike="noStrike" baseline="0"/>
              <a:t> İME sonunda, bölümün ilan ettiği tarihe kadar tüm imzalar tamamlanmış şekilde teslim edilmelidir. Aksi halde öğrenci değerlendirmeye alınmaz.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634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arklı renkli soru işaretleri">
            <a:extLst>
              <a:ext uri="{FF2B5EF4-FFF2-40B4-BE49-F238E27FC236}">
                <a16:creationId xmlns:a16="http://schemas.microsoft.com/office/drawing/2014/main" id="{3AD35701-6ED6-EFCD-5600-E9E75AFC8DBE}"/>
              </a:ext>
            </a:extLst>
          </p:cNvPr>
          <p:cNvPicPr>
            <a:picLocks noChangeAspect="1"/>
          </p:cNvPicPr>
          <p:nvPr/>
        </p:nvPicPr>
        <p:blipFill>
          <a:blip r:embed="rId2">
            <a:alphaModFix amt="40000"/>
          </a:blip>
          <a:srcRect l="10544" r="14456"/>
          <a:stretch>
            <a:fillRect/>
          </a:stretch>
        </p:blipFill>
        <p:spPr>
          <a:xfrm>
            <a:off x="20" y="-1784"/>
            <a:ext cx="9143980" cy="6858000"/>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0C88040-E249-0BE4-2C0C-A41818C2CC59}"/>
              </a:ext>
            </a:extLst>
          </p:cNvPr>
          <p:cNvSpPr>
            <a:spLocks noGrp="1"/>
          </p:cNvSpPr>
          <p:nvPr>
            <p:ph type="title"/>
          </p:nvPr>
        </p:nvSpPr>
        <p:spPr>
          <a:xfrm>
            <a:off x="1255236" y="1008993"/>
            <a:ext cx="6630977" cy="3542045"/>
          </a:xfrm>
        </p:spPr>
        <p:txBody>
          <a:bodyPr vert="horz" lIns="91440" tIns="45720" rIns="91440" bIns="45720" rtlCol="0" anchor="b">
            <a:normAutofit/>
          </a:bodyPr>
          <a:lstStyle/>
          <a:p>
            <a:pPr algn="l" defTabSz="914400">
              <a:lnSpc>
                <a:spcPct val="90000"/>
              </a:lnSpc>
            </a:pPr>
            <a:r>
              <a:rPr lang="en-US" sz="3300" b="1" i="0" u="none" strike="noStrike" baseline="0" dirty="0">
                <a:solidFill>
                  <a:srgbClr val="FFFFFF"/>
                </a:solidFill>
              </a:rPr>
              <a:t>Soru:</a:t>
            </a:r>
            <a:r>
              <a:rPr lang="en-US" sz="3300" i="0" u="none" strike="noStrike" baseline="0" dirty="0">
                <a:solidFill>
                  <a:srgbClr val="FFFFFF"/>
                </a:solidFill>
              </a:rPr>
              <a:t>İşletme öğrenciden gizlilik/düzen kurallarına uymayı isteyebilir mi?</a:t>
            </a:r>
            <a:br>
              <a:rPr lang="tr-TR" sz="3300" b="1" i="0" u="none" strike="noStrike" baseline="0" dirty="0">
                <a:solidFill>
                  <a:srgbClr val="FFFFFF"/>
                </a:solidFill>
              </a:rPr>
            </a:br>
            <a:r>
              <a:rPr lang="tr-TR" sz="3300" b="1" i="0" u="none" strike="noStrike" baseline="0" dirty="0">
                <a:solidFill>
                  <a:srgbClr val="FFFFFF"/>
                </a:solidFill>
              </a:rPr>
              <a:t>Cevap: </a:t>
            </a:r>
            <a:r>
              <a:rPr lang="en-US" sz="3300" i="0" u="none" strike="noStrike" baseline="0" dirty="0">
                <a:solidFill>
                  <a:srgbClr val="FFFFFF"/>
                </a:solidFill>
              </a:rPr>
              <a:t>Evet. Öğrenci işletmenin disiplin ve çalışma kurallarına uymak zorundadır.</a:t>
            </a:r>
          </a:p>
        </p:txBody>
      </p:sp>
    </p:spTree>
    <p:extLst>
      <p:ext uri="{BB962C8B-B14F-4D97-AF65-F5344CB8AC3E}">
        <p14:creationId xmlns:p14="http://schemas.microsoft.com/office/powerpoint/2010/main" val="2904836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4" descr="Planlayıcıdaki bir sayfa">
            <a:extLst>
              <a:ext uri="{FF2B5EF4-FFF2-40B4-BE49-F238E27FC236}">
                <a16:creationId xmlns:a16="http://schemas.microsoft.com/office/drawing/2014/main" id="{F496653B-CAB9-1D25-6C47-E968BC0DC632}"/>
              </a:ext>
            </a:extLst>
          </p:cNvPr>
          <p:cNvPicPr>
            <a:picLocks noChangeAspect="1"/>
          </p:cNvPicPr>
          <p:nvPr/>
        </p:nvPicPr>
        <p:blipFill>
          <a:blip r:embed="rId2"/>
          <a:srcRect l="11025" r="18387" b="-1"/>
          <a:stretch>
            <a:fillRect/>
          </a:stretch>
        </p:blipFill>
        <p:spPr>
          <a:xfrm>
            <a:off x="20" y="10"/>
            <a:ext cx="7252212" cy="6857990"/>
          </a:xfrm>
          <a:prstGeom prst="rect">
            <a:avLst/>
          </a:prstGeom>
        </p:spPr>
      </p:pic>
      <p:sp>
        <p:nvSpPr>
          <p:cNvPr id="19"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78DD390C-317B-831A-7C76-BF0E8685FCD7}"/>
              </a:ext>
            </a:extLst>
          </p:cNvPr>
          <p:cNvSpPr>
            <a:spLocks noGrp="1"/>
          </p:cNvSpPr>
          <p:nvPr>
            <p:ph type="title"/>
          </p:nvPr>
        </p:nvSpPr>
        <p:spPr>
          <a:xfrm>
            <a:off x="6209968" y="723163"/>
            <a:ext cx="2584324" cy="3692028"/>
          </a:xfrm>
          <a:noFill/>
        </p:spPr>
        <p:txBody>
          <a:bodyPr vert="horz" lIns="91440" tIns="45720" rIns="91440" bIns="45720" rtlCol="0" anchor="b">
            <a:normAutofit/>
          </a:bodyPr>
          <a:lstStyle/>
          <a:p>
            <a:pPr algn="l" defTabSz="914400">
              <a:lnSpc>
                <a:spcPct val="90000"/>
              </a:lnSpc>
            </a:pPr>
            <a:r>
              <a:rPr lang="en-US" sz="2100" b="1" i="0" u="none" strike="noStrike" baseline="0" dirty="0">
                <a:solidFill>
                  <a:schemeClr val="bg1"/>
                </a:solidFill>
              </a:rPr>
              <a:t>Soru:</a:t>
            </a:r>
            <a:r>
              <a:rPr lang="en-US" sz="2100" i="0" u="none" strike="noStrike" baseline="0" dirty="0">
                <a:solidFill>
                  <a:schemeClr val="bg1"/>
                </a:solidFill>
              </a:rPr>
              <a:t>İşletmeler kaç öğrenci alabilir?</a:t>
            </a:r>
            <a:br>
              <a:rPr lang="tr-TR" sz="2100" b="1" i="0" u="none" strike="noStrike" baseline="0" dirty="0">
                <a:solidFill>
                  <a:schemeClr val="bg1"/>
                </a:solidFill>
              </a:rPr>
            </a:br>
            <a:r>
              <a:rPr lang="tr-TR" sz="2100" b="1" i="0" u="none" strike="noStrike" baseline="0" dirty="0">
                <a:solidFill>
                  <a:schemeClr val="bg1"/>
                </a:solidFill>
              </a:rPr>
              <a:t>Cevap: </a:t>
            </a:r>
            <a:r>
              <a:rPr lang="en-US" sz="2100" i="0" u="none" strike="noStrike" baseline="0" dirty="0">
                <a:solidFill>
                  <a:schemeClr val="bg1"/>
                </a:solidFill>
              </a:rPr>
              <a:t>Kapasitesine göre istediği sayıda alabilir; önemli olan yeterli eğitici personel görevlendirilmesidir.</a:t>
            </a:r>
          </a:p>
        </p:txBody>
      </p:sp>
    </p:spTree>
    <p:extLst>
      <p:ext uri="{BB962C8B-B14F-4D97-AF65-F5344CB8AC3E}">
        <p14:creationId xmlns:p14="http://schemas.microsoft.com/office/powerpoint/2010/main" val="3356131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Bir satırdaki soru işaretleri ve bir soru işareti aydınlatılmış">
            <a:extLst>
              <a:ext uri="{FF2B5EF4-FFF2-40B4-BE49-F238E27FC236}">
                <a16:creationId xmlns:a16="http://schemas.microsoft.com/office/drawing/2014/main" id="{B78A79E3-45C0-83C9-E0A7-A9DA1112D678}"/>
              </a:ext>
            </a:extLst>
          </p:cNvPr>
          <p:cNvPicPr>
            <a:picLocks noChangeAspect="1"/>
          </p:cNvPicPr>
          <p:nvPr/>
        </p:nvPicPr>
        <p:blipFill>
          <a:blip r:embed="rId2"/>
          <a:srcRect l="7480" r="29241" b="-1"/>
          <a:stretch>
            <a:fillRect/>
          </a:stretch>
        </p:blipFill>
        <p:spPr>
          <a:xfrm>
            <a:off x="20" y="10"/>
            <a:ext cx="6501364" cy="6857990"/>
          </a:xfrm>
          <a:prstGeom prst="rect">
            <a:avLst/>
          </a:prstGeom>
        </p:spPr>
      </p:pic>
      <p:sp>
        <p:nvSpPr>
          <p:cNvPr id="17" name="Rectangle 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B9CC219-6ADD-9F6D-3648-7E3B82FC2FF2}"/>
              </a:ext>
            </a:extLst>
          </p:cNvPr>
          <p:cNvSpPr>
            <a:spLocks noGrp="1"/>
          </p:cNvSpPr>
          <p:nvPr>
            <p:ph type="title"/>
          </p:nvPr>
        </p:nvSpPr>
        <p:spPr>
          <a:xfrm>
            <a:off x="5886450" y="1122363"/>
            <a:ext cx="3017520" cy="3204134"/>
          </a:xfrm>
        </p:spPr>
        <p:txBody>
          <a:bodyPr vert="horz" lIns="91440" tIns="45720" rIns="91440" bIns="45720" rtlCol="0" anchor="b">
            <a:normAutofit/>
          </a:bodyPr>
          <a:lstStyle/>
          <a:p>
            <a:pPr algn="l" defTabSz="914400">
              <a:lnSpc>
                <a:spcPct val="90000"/>
              </a:lnSpc>
            </a:pPr>
            <a:r>
              <a:rPr lang="en-US" sz="2300" b="1" i="0" u="none" strike="noStrike" baseline="0"/>
              <a:t>Soru:</a:t>
            </a:r>
            <a:r>
              <a:rPr lang="en-US" sz="2300" b="0" i="0" u="none" strike="noStrike" baseline="0"/>
              <a:t> Birim Uygulamalı Eğitim Komisyonu ne yapar?</a:t>
            </a:r>
            <a:br>
              <a:rPr lang="en-US" sz="2300" b="0" i="0" u="none" strike="noStrike" baseline="0"/>
            </a:br>
            <a:r>
              <a:rPr lang="en-US" sz="2300" b="1" i="0" u="none" strike="noStrike" baseline="0"/>
              <a:t>Cevap:</a:t>
            </a:r>
            <a:r>
              <a:rPr lang="en-US" sz="2300" b="0" i="0" u="none" strike="noStrike" baseline="0"/>
              <a:t> Uygulamalı eğitim politikalarını belirler, formları hazırlar, işletmelerle iş birliği süreçlerini yürütür. </a:t>
            </a:r>
          </a:p>
        </p:txBody>
      </p:sp>
      <p:sp>
        <p:nvSpPr>
          <p:cNvPr id="18"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9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0B46DAD-2D1F-1872-2A4D-F5CC312B3489}"/>
              </a:ext>
            </a:extLst>
          </p:cNvPr>
          <p:cNvSpPr>
            <a:spLocks noGrp="1"/>
          </p:cNvSpPr>
          <p:nvPr>
            <p:ph type="title"/>
          </p:nvPr>
        </p:nvSpPr>
        <p:spPr>
          <a:xfrm>
            <a:off x="571352" y="350196"/>
            <a:ext cx="3485178" cy="1624520"/>
          </a:xfrm>
        </p:spPr>
        <p:txBody>
          <a:bodyPr vert="horz" lIns="91440" tIns="45720" rIns="91440" bIns="45720" rtlCol="0" anchor="ctr">
            <a:normAutofit/>
          </a:bodyPr>
          <a:lstStyle/>
          <a:p>
            <a:pPr algn="l" defTabSz="914400">
              <a:lnSpc>
                <a:spcPct val="90000"/>
              </a:lnSpc>
            </a:pPr>
            <a:r>
              <a:rPr lang="en-US" sz="3500" b="1" i="0" u="none" strike="noStrike" baseline="0"/>
              <a:t>Soru:</a:t>
            </a:r>
            <a:r>
              <a:rPr lang="en-US" sz="3500" b="0" i="0" u="none" strike="noStrike" baseline="0"/>
              <a:t> Başarı notu nasıl hesaplanır?</a:t>
            </a:r>
            <a:br>
              <a:rPr lang="en-US" sz="3500" b="0" i="0" u="none" strike="noStrike" baseline="0"/>
            </a:br>
            <a:r>
              <a:rPr lang="en-US" sz="3500" b="1" i="0" u="none" strike="noStrike" baseline="0"/>
              <a:t>Cevap:</a:t>
            </a:r>
            <a:endParaRPr lang="en-US" sz="3500" b="0" i="0" u="none" strike="noStrike" baseline="0"/>
          </a:p>
        </p:txBody>
      </p:sp>
      <p:sp>
        <p:nvSpPr>
          <p:cNvPr id="4" name="Rectangle 1">
            <a:extLst>
              <a:ext uri="{FF2B5EF4-FFF2-40B4-BE49-F238E27FC236}">
                <a16:creationId xmlns:a16="http://schemas.microsoft.com/office/drawing/2014/main" id="{F0C78238-B7C6-29A1-C528-D2B137A5108D}"/>
              </a:ext>
            </a:extLst>
          </p:cNvPr>
          <p:cNvSpPr>
            <a:spLocks noGrp="1" noChangeArrowheads="1"/>
          </p:cNvSpPr>
          <p:nvPr>
            <p:ph type="body" idx="1"/>
          </p:nvPr>
        </p:nvSpPr>
        <p:spPr bwMode="auto">
          <a:xfrm>
            <a:off x="571351" y="2743200"/>
            <a:ext cx="3485179" cy="3613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700" b="1" i="0" u="none" strike="noStrike" cap="none" normalizeH="0" baseline="0">
                <a:ln>
                  <a:noFill/>
                </a:ln>
                <a:effectLst/>
              </a:rPr>
              <a:t>Yıl içi değerlendirme (%40)</a:t>
            </a:r>
            <a:endParaRPr kumimoji="0" lang="en-US" altLang="tr-TR" sz="1700" b="0" i="0" u="none" strike="noStrike" cap="none" normalizeH="0" baseline="0">
              <a:ln>
                <a:noFill/>
              </a:ln>
              <a:effectLst/>
            </a:endParaRP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700" b="0" i="0" u="none" strike="noStrike" cap="none" normalizeH="0" baseline="0">
                <a:ln>
                  <a:noFill/>
                </a:ln>
                <a:effectLst/>
              </a:rPr>
              <a:t>Ara rapor/ödev (%10)</a:t>
            </a: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700" b="0" i="0" u="none" strike="noStrike" cap="none" normalizeH="0" baseline="0">
                <a:ln>
                  <a:noFill/>
                </a:ln>
                <a:effectLst/>
              </a:rPr>
              <a:t>Sorumlu öğretim elemanı (%40)</a:t>
            </a: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700" b="0" i="0" u="none" strike="noStrike" cap="none" normalizeH="0" baseline="0">
                <a:ln>
                  <a:noFill/>
                </a:ln>
                <a:effectLst/>
              </a:rPr>
              <a:t>Eğitici personel (%50)</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700" b="1" i="0" u="none" strike="noStrike" cap="none" normalizeH="0" baseline="0">
                <a:ln>
                  <a:noFill/>
                </a:ln>
                <a:effectLst/>
              </a:rPr>
              <a:t>Final değerlendirmesi (%60)</a:t>
            </a:r>
            <a:endParaRPr kumimoji="0" lang="en-US" altLang="tr-TR" sz="1700" b="0" i="0" u="none" strike="noStrike" cap="none" normalizeH="0" baseline="0">
              <a:ln>
                <a:noFill/>
              </a:ln>
              <a:effectLst/>
            </a:endParaRP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700" b="0" i="0" u="none" strike="noStrike" cap="none" normalizeH="0" baseline="0">
                <a:ln>
                  <a:noFill/>
                </a:ln>
                <a:effectLst/>
              </a:rPr>
              <a:t>Nihai rapor (%10)</a:t>
            </a: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700" b="0" i="0" u="none" strike="noStrike" cap="none" normalizeH="0" baseline="0">
                <a:ln>
                  <a:noFill/>
                </a:ln>
                <a:effectLst/>
              </a:rPr>
              <a:t>Sorumlu öğretim elemanı (%40)</a:t>
            </a: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700" b="0" i="0" u="none" strike="noStrike" cap="none" normalizeH="0" baseline="0">
                <a:ln>
                  <a:noFill/>
                </a:ln>
                <a:effectLst/>
              </a:rPr>
              <a:t>Eğitici personel (%50)</a:t>
            </a:r>
            <a:br>
              <a:rPr kumimoji="0" lang="en-US" altLang="tr-TR" sz="1700" b="0" i="0" u="none" strike="noStrike" cap="none" normalizeH="0" baseline="0">
                <a:ln>
                  <a:noFill/>
                </a:ln>
                <a:effectLst/>
              </a:rPr>
            </a:br>
            <a:r>
              <a:rPr kumimoji="0" lang="en-US" altLang="tr-TR" sz="1700" b="0" i="0" u="none" strike="noStrike" cap="none" normalizeH="0" baseline="0">
                <a:ln>
                  <a:noFill/>
                </a:ln>
                <a:effectLst/>
              </a:rPr>
              <a:t>Başarı notu CC (60) ve üzeri olmalıdır. </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700" b="0" i="0" u="none" strike="noStrike" cap="none" normalizeH="0" baseline="0">
              <a:ln>
                <a:noFill/>
              </a:ln>
              <a:effectLst/>
            </a:endParaRPr>
          </a:p>
        </p:txBody>
      </p:sp>
      <p:pic>
        <p:nvPicPr>
          <p:cNvPr id="6" name="Picture 5" descr="Verimlilik öğeleri bulunan masa">
            <a:extLst>
              <a:ext uri="{FF2B5EF4-FFF2-40B4-BE49-F238E27FC236}">
                <a16:creationId xmlns:a16="http://schemas.microsoft.com/office/drawing/2014/main" id="{039E6BCE-83EC-D61C-C3D0-0E75C2B32BDB}"/>
              </a:ext>
            </a:extLst>
          </p:cNvPr>
          <p:cNvPicPr>
            <a:picLocks noChangeAspect="1"/>
          </p:cNvPicPr>
          <p:nvPr/>
        </p:nvPicPr>
        <p:blipFill>
          <a:blip r:embed="rId2"/>
          <a:srcRect l="35350" r="20100" b="-2"/>
          <a:stretch>
            <a:fillRect/>
          </a:stretch>
        </p:blipFill>
        <p:spPr>
          <a:xfrm>
            <a:off x="4572000" y="1"/>
            <a:ext cx="4577118" cy="6858000"/>
          </a:xfrm>
          <a:prstGeom prst="rect">
            <a:avLst/>
          </a:prstGeom>
        </p:spPr>
      </p:pic>
    </p:spTree>
    <p:extLst>
      <p:ext uri="{BB962C8B-B14F-4D97-AF65-F5344CB8AC3E}">
        <p14:creationId xmlns:p14="http://schemas.microsoft.com/office/powerpoint/2010/main" val="2691474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1743043-FF3A-866F-B161-DB8311C253C6}"/>
              </a:ext>
            </a:extLst>
          </p:cNvPr>
          <p:cNvSpPr>
            <a:spLocks noGrp="1"/>
          </p:cNvSpPr>
          <p:nvPr>
            <p:ph type="title"/>
          </p:nvPr>
        </p:nvSpPr>
        <p:spPr>
          <a:xfrm>
            <a:off x="482601" y="643467"/>
            <a:ext cx="3465438" cy="4567137"/>
          </a:xfrm>
        </p:spPr>
        <p:txBody>
          <a:bodyPr vert="horz" lIns="91440" tIns="45720" rIns="91440" bIns="45720" rtlCol="0" anchor="b">
            <a:normAutofit/>
          </a:bodyPr>
          <a:lstStyle/>
          <a:p>
            <a:pPr algn="l" defTabSz="914400">
              <a:lnSpc>
                <a:spcPct val="90000"/>
              </a:lnSpc>
            </a:pPr>
            <a:r>
              <a:rPr lang="en-US" sz="2900" b="1" i="0" u="none" strike="noStrike" baseline="0"/>
              <a:t>Soru:</a:t>
            </a:r>
            <a:r>
              <a:rPr lang="en-US" sz="2900" b="0" i="0" u="none" strike="noStrike" baseline="0"/>
              <a:t> İME’den başarısız olursam ne olur?</a:t>
            </a:r>
            <a:br>
              <a:rPr lang="en-US" sz="2900" b="0" i="0" u="none" strike="noStrike" baseline="0"/>
            </a:br>
            <a:r>
              <a:rPr lang="en-US" sz="2900" b="1" i="0" u="none" strike="noStrike" baseline="0"/>
              <a:t>Cevap:</a:t>
            </a:r>
            <a:r>
              <a:rPr lang="en-US" sz="2900" b="0" i="0" u="none" strike="noStrike" baseline="0"/>
              <a:t> Faaliyet raporunu teslim etmeyen, devamsızlık yapan veya disiplin cezası alan öğrenciler başarısız sayılır ve dersi tekrarlamak zorundadır. </a:t>
            </a:r>
          </a:p>
        </p:txBody>
      </p:sp>
      <p:pic>
        <p:nvPicPr>
          <p:cNvPr id="4" name="Picture 3" descr="Ahşap insan şekli">
            <a:extLst>
              <a:ext uri="{FF2B5EF4-FFF2-40B4-BE49-F238E27FC236}">
                <a16:creationId xmlns:a16="http://schemas.microsoft.com/office/drawing/2014/main" id="{228DC1CD-F7EC-9D23-67E1-CA16E0D30530}"/>
              </a:ext>
            </a:extLst>
          </p:cNvPr>
          <p:cNvPicPr>
            <a:picLocks noChangeAspect="1"/>
          </p:cNvPicPr>
          <p:nvPr/>
        </p:nvPicPr>
        <p:blipFill>
          <a:blip r:embed="rId2"/>
          <a:srcRect l="2840" r="53632" b="-1"/>
          <a:stretch>
            <a:fillRect/>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7226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01DD68-CD6B-9E5A-1414-4EF25F08540C}"/>
              </a:ext>
            </a:extLst>
          </p:cNvPr>
          <p:cNvSpPr>
            <a:spLocks noGrp="1"/>
          </p:cNvSpPr>
          <p:nvPr>
            <p:ph type="title"/>
          </p:nvPr>
        </p:nvSpPr>
        <p:spPr>
          <a:xfrm>
            <a:off x="1109193" y="5883357"/>
            <a:ext cx="6483761" cy="548286"/>
          </a:xfrm>
        </p:spPr>
        <p:txBody>
          <a:bodyPr vert="horz" lIns="91440" tIns="45720" rIns="91440" bIns="45720" rtlCol="0" anchor="b">
            <a:noAutofit/>
          </a:bodyPr>
          <a:lstStyle/>
          <a:p>
            <a:pPr defTabSz="914400">
              <a:lnSpc>
                <a:spcPct val="90000"/>
              </a:lnSpc>
            </a:pPr>
            <a:r>
              <a:rPr lang="en-US" sz="1800" b="1" i="0" u="none" strike="noStrike" baseline="0" dirty="0"/>
              <a:t>Soru:</a:t>
            </a:r>
            <a:r>
              <a:rPr lang="en-US" sz="1800" b="0" i="0" u="none" strike="noStrike" baseline="0" dirty="0"/>
              <a:t> Sigorta işlemleri kim tarafından yapılır?</a:t>
            </a:r>
            <a:br>
              <a:rPr lang="en-US" sz="1800" b="0" i="0" u="none" strike="noStrike" baseline="0" dirty="0"/>
            </a:br>
            <a:r>
              <a:rPr lang="en-US" sz="1800" b="1" i="0" u="none" strike="noStrike" baseline="0" dirty="0"/>
              <a:t>Cevap:</a:t>
            </a:r>
            <a:r>
              <a:rPr lang="en-US" sz="1800" b="0" i="0" u="none" strike="noStrike" baseline="0" dirty="0"/>
              <a:t> 5510 sayılı Kanun uyarınca, SGK sigorta işlemleri Üniversite tarafından yapılır. </a:t>
            </a:r>
            <a:br>
              <a:rPr lang="tr-TR" sz="1800" b="0" i="0" u="none" strike="noStrike" baseline="0" dirty="0"/>
            </a:br>
            <a:r>
              <a:rPr lang="tr-TR" sz="1800" b="1" i="0" u="none" strike="noStrike" baseline="0" dirty="0"/>
              <a:t>Soru:</a:t>
            </a:r>
            <a:r>
              <a:rPr lang="tr-TR" sz="1800" b="0" i="0" u="none" strike="noStrike" baseline="0" dirty="0"/>
              <a:t> İş kazası olursa sorumluluk kimde?</a:t>
            </a:r>
            <a:br>
              <a:rPr lang="tr-TR" sz="1800" b="0" i="0" u="none" strike="noStrike" baseline="0" dirty="0"/>
            </a:br>
            <a:r>
              <a:rPr lang="tr-TR" sz="1800" b="1" i="0" u="none" strike="noStrike" baseline="0" dirty="0"/>
              <a:t>Cevap: </a:t>
            </a:r>
            <a:r>
              <a:rPr lang="tr-TR" sz="1800" b="0" i="0" u="none" strike="noStrike" baseline="0" dirty="0"/>
              <a:t>3308 sayılı Kanun gereği işletme sorumludur. Kaza aynı gün içinde Üniversiteye bildirilmelidir</a:t>
            </a:r>
            <a:endParaRPr lang="en-US" sz="1800" b="0" i="0" u="none" strike="noStrike" baseline="0" dirty="0"/>
          </a:p>
        </p:txBody>
      </p:sp>
      <p:pic>
        <p:nvPicPr>
          <p:cNvPr id="5" name="Picture 4" descr="bir sarı soru işareti içeren 3B siyah soru işaretleri">
            <a:extLst>
              <a:ext uri="{FF2B5EF4-FFF2-40B4-BE49-F238E27FC236}">
                <a16:creationId xmlns:a16="http://schemas.microsoft.com/office/drawing/2014/main" id="{1522F00F-E7C0-AB4F-5D47-330BDC028A39}"/>
              </a:ext>
            </a:extLst>
          </p:cNvPr>
          <p:cNvPicPr>
            <a:picLocks noChangeAspect="1"/>
          </p:cNvPicPr>
          <p:nvPr/>
        </p:nvPicPr>
        <p:blipFill>
          <a:blip r:embed="rId2"/>
          <a:srcRect l="25201" r="2334" b="1"/>
          <a:stretch>
            <a:fillRect/>
          </a:stretch>
        </p:blipFill>
        <p:spPr>
          <a:xfrm>
            <a:off x="20" y="10"/>
            <a:ext cx="9143980" cy="4605671"/>
          </a:xfrm>
          <a:prstGeom prst="rect">
            <a:avLst/>
          </a:prstGeom>
        </p:spPr>
      </p:pic>
      <p:grpSp>
        <p:nvGrpSpPr>
          <p:cNvPr id="9" name="Group 8">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9" y="4525778"/>
            <a:ext cx="9155399" cy="123363"/>
            <a:chOff x="-5025" y="6737718"/>
            <a:chExt cx="12207200" cy="123363"/>
          </a:xfrm>
        </p:grpSpPr>
        <p:sp>
          <p:nvSpPr>
            <p:cNvPr id="10" name="Rectangle 9">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7758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çılışlı bir sol soru işareti içeren bir gri Oda">
            <a:extLst>
              <a:ext uri="{FF2B5EF4-FFF2-40B4-BE49-F238E27FC236}">
                <a16:creationId xmlns:a16="http://schemas.microsoft.com/office/drawing/2014/main" id="{972A948F-F239-5198-9AA6-E355A7EB2532}"/>
              </a:ext>
            </a:extLst>
          </p:cNvPr>
          <p:cNvPicPr>
            <a:picLocks noChangeAspect="1"/>
          </p:cNvPicPr>
          <p:nvPr/>
        </p:nvPicPr>
        <p:blipFill>
          <a:blip r:embed="rId2"/>
          <a:srcRect l="16249" r="13163" b="-1"/>
          <a:stretch>
            <a:fillRect/>
          </a:stretch>
        </p:blipFill>
        <p:spPr>
          <a:xfrm>
            <a:off x="1891768" y="10"/>
            <a:ext cx="725223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535E4284-16A0-106F-8250-16B67CDD49F1}"/>
              </a:ext>
            </a:extLst>
          </p:cNvPr>
          <p:cNvSpPr>
            <a:spLocks noGrp="1"/>
          </p:cNvSpPr>
          <p:nvPr>
            <p:ph type="title"/>
          </p:nvPr>
        </p:nvSpPr>
        <p:spPr>
          <a:xfrm>
            <a:off x="401749" y="2345878"/>
            <a:ext cx="2980038" cy="3692028"/>
          </a:xfrm>
          <a:noFill/>
        </p:spPr>
        <p:txBody>
          <a:bodyPr vert="horz" lIns="91440" tIns="45720" rIns="91440" bIns="45720" rtlCol="0" anchor="b">
            <a:normAutofit fontScale="90000"/>
          </a:bodyPr>
          <a:lstStyle/>
          <a:p>
            <a:pPr algn="l" defTabSz="914400">
              <a:lnSpc>
                <a:spcPct val="90000"/>
              </a:lnSpc>
            </a:pPr>
            <a:r>
              <a:rPr lang="tr-TR" sz="2500" b="1" i="0" u="none" strike="noStrike" baseline="0" dirty="0" err="1">
                <a:solidFill>
                  <a:schemeClr val="bg1"/>
                </a:solidFill>
              </a:rPr>
              <a:t>Soru</a:t>
            </a:r>
            <a:r>
              <a:rPr lang="tr-TR" sz="2500" b="0" i="0" u="none" strike="noStrike" baseline="0" dirty="0" err="1">
                <a:solidFill>
                  <a:schemeClr val="bg1"/>
                </a:solidFill>
              </a:rPr>
              <a:t>:Uzaktan</a:t>
            </a:r>
            <a:r>
              <a:rPr lang="tr-TR" sz="2500" b="0" i="0" u="none" strike="noStrike" baseline="0" dirty="0">
                <a:solidFill>
                  <a:schemeClr val="bg1"/>
                </a:solidFill>
              </a:rPr>
              <a:t> çalışma ile İME yapılabilir mi?
</a:t>
            </a:r>
            <a:r>
              <a:rPr lang="tr-TR" sz="2500" b="1" i="0" u="none" strike="noStrike" baseline="0" dirty="0">
                <a:solidFill>
                  <a:schemeClr val="bg1"/>
                </a:solidFill>
              </a:rPr>
              <a:t>Cevap: </a:t>
            </a:r>
            <a:r>
              <a:rPr lang="tr-TR" sz="2500" b="0" i="0" u="none" strike="noStrike" baseline="0" dirty="0">
                <a:solidFill>
                  <a:schemeClr val="bg1"/>
                </a:solidFill>
              </a:rPr>
              <a:t>Hayır. Öğrenci işletmede fiziksel olarak bulunmak zorundadır.</a:t>
            </a:r>
            <a:br>
              <a:rPr lang="tr-TR" sz="2500" b="0" i="0" u="none" strike="noStrike" baseline="0" dirty="0">
                <a:solidFill>
                  <a:schemeClr val="bg1"/>
                </a:solidFill>
              </a:rPr>
            </a:br>
            <a:br>
              <a:rPr lang="tr-TR" sz="2500" b="0" i="0" u="none" strike="noStrike" baseline="0" dirty="0">
                <a:solidFill>
                  <a:schemeClr val="bg1"/>
                </a:solidFill>
              </a:rPr>
            </a:br>
            <a:r>
              <a:rPr lang="tr-TR" sz="2500" b="0" i="0" u="none" strike="noStrike" baseline="0" dirty="0">
                <a:solidFill>
                  <a:schemeClr val="bg1"/>
                </a:solidFill>
              </a:rPr>
              <a:t>Sorumlu öğretim elemanı öğrenciyi iş yerinde </a:t>
            </a:r>
            <a:r>
              <a:rPr lang="tr-TR" sz="2500" b="0" i="0" u="none" strike="noStrike" baseline="0" dirty="0" err="1">
                <a:solidFill>
                  <a:schemeClr val="bg1"/>
                </a:solidFill>
              </a:rPr>
              <a:t>fiziken</a:t>
            </a:r>
            <a:r>
              <a:rPr lang="tr-TR" sz="2500" b="0" i="0" u="none" strike="noStrike" baseline="0" dirty="0">
                <a:solidFill>
                  <a:schemeClr val="bg1"/>
                </a:solidFill>
              </a:rPr>
              <a:t> veya online ortamlarda denetleme yetkisine sahiptir. İşletme bu denetimler için işbirliği ile hareket etmeyi kabul eder.</a:t>
            </a:r>
            <a:endParaRPr lang="en-US" sz="2500" b="0" i="0" u="none" strike="noStrike" baseline="0" dirty="0">
              <a:solidFill>
                <a:schemeClr val="bg1"/>
              </a:solidFill>
            </a:endParaRPr>
          </a:p>
        </p:txBody>
      </p:sp>
    </p:spTree>
    <p:extLst>
      <p:ext uri="{BB962C8B-B14F-4D97-AF65-F5344CB8AC3E}">
        <p14:creationId xmlns:p14="http://schemas.microsoft.com/office/powerpoint/2010/main" val="462647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F7A082-D1AF-E9C1-FC8F-C3D5662A98A7}"/>
              </a:ext>
            </a:extLst>
          </p:cNvPr>
          <p:cNvSpPr>
            <a:spLocks noGrp="1"/>
          </p:cNvSpPr>
          <p:nvPr>
            <p:ph type="title"/>
          </p:nvPr>
        </p:nvSpPr>
        <p:spPr>
          <a:xfrm>
            <a:off x="6072188" y="714621"/>
            <a:ext cx="2583875" cy="3901454"/>
          </a:xfrm>
        </p:spPr>
        <p:txBody>
          <a:bodyPr vert="horz" lIns="91440" tIns="45720" rIns="91440" bIns="45720" rtlCol="0" anchor="t">
            <a:normAutofit/>
          </a:bodyPr>
          <a:lstStyle/>
          <a:p>
            <a:pPr algn="l" defTabSz="914400">
              <a:lnSpc>
                <a:spcPct val="90000"/>
              </a:lnSpc>
            </a:pPr>
            <a:r>
              <a:rPr lang="en-US" sz="2200" b="1" i="0" u="none" strike="noStrike" baseline="0"/>
              <a:t>Soru:</a:t>
            </a:r>
            <a:r>
              <a:rPr lang="en-US" sz="2200" b="0" i="0" u="none" strike="noStrike" baseline="0"/>
              <a:t> Öğrencilere ücret ödenir mi?</a:t>
            </a:r>
            <a:br>
              <a:rPr lang="en-US" sz="2200" b="0" i="0" u="none" strike="noStrike" baseline="0"/>
            </a:br>
            <a:r>
              <a:rPr lang="en-US" sz="2200" b="1" i="0" u="none" strike="noStrike" baseline="0"/>
              <a:t>Cevap:</a:t>
            </a:r>
            <a:r>
              <a:rPr lang="en-US" sz="2200" b="0" i="0" u="none" strike="noStrike" baseline="0"/>
              <a:t> Evet, işletme tarafından 3308 sayılı Kanun’un 25. maddesine göre, asgari ücretin belirli bir oranından az olmamak üzere ücret ödenir. </a:t>
            </a:r>
          </a:p>
        </p:txBody>
      </p:sp>
      <p:pic>
        <p:nvPicPr>
          <p:cNvPr id="5" name="Picture 4" descr="Yeşil pastel arka plan üzerinde soru işaretleri">
            <a:extLst>
              <a:ext uri="{FF2B5EF4-FFF2-40B4-BE49-F238E27FC236}">
                <a16:creationId xmlns:a16="http://schemas.microsoft.com/office/drawing/2014/main" id="{B70B6475-E130-E872-33BC-7C13B4241D90}"/>
              </a:ext>
            </a:extLst>
          </p:cNvPr>
          <p:cNvPicPr>
            <a:picLocks noChangeAspect="1"/>
          </p:cNvPicPr>
          <p:nvPr/>
        </p:nvPicPr>
        <p:blipFill>
          <a:blip r:embed="rId2"/>
          <a:srcRect l="37857"/>
          <a:stretch>
            <a:fillRect/>
          </a:stretch>
        </p:blipFill>
        <p:spPr>
          <a:xfrm>
            <a:off x="20" y="-3"/>
            <a:ext cx="5682322" cy="6857993"/>
          </a:xfrm>
          <a:prstGeom prst="rect">
            <a:avLst/>
          </a:prstGeom>
        </p:spPr>
      </p:pic>
      <p:cxnSp>
        <p:nvCxnSpPr>
          <p:cNvPr id="9" name="Straight Connector 8">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5181888"/>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933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256032"/>
            <a:ext cx="7879842" cy="1014984"/>
          </a:xfrm>
        </p:spPr>
        <p:txBody>
          <a:bodyPr anchor="b">
            <a:normAutofit/>
          </a:bodyPr>
          <a:lstStyle/>
          <a:p>
            <a:r>
              <a:t>İME Nedir?</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E2360E5A-86A6-4ADF-CFB8-94510DB01861}"/>
              </a:ext>
            </a:extLst>
          </p:cNvPr>
          <p:cNvGraphicFramePr>
            <a:graphicFrameLocks noGrp="1"/>
          </p:cNvGraphicFramePr>
          <p:nvPr>
            <p:ph idx="1"/>
            <p:extLst>
              <p:ext uri="{D42A27DB-BD31-4B8C-83A1-F6EECF244321}">
                <p14:modId xmlns:p14="http://schemas.microsoft.com/office/powerpoint/2010/main" val="1966592651"/>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oru işaretli yapışkan notlar">
            <a:extLst>
              <a:ext uri="{FF2B5EF4-FFF2-40B4-BE49-F238E27FC236}">
                <a16:creationId xmlns:a16="http://schemas.microsoft.com/office/drawing/2014/main" id="{F1F2B54D-9904-8CDD-42DA-E78529151D9C}"/>
              </a:ext>
            </a:extLst>
          </p:cNvPr>
          <p:cNvPicPr>
            <a:picLocks noChangeAspect="1"/>
          </p:cNvPicPr>
          <p:nvPr/>
        </p:nvPicPr>
        <p:blipFill>
          <a:blip r:embed="rId3"/>
          <a:srcRect l="31475" r="29031" b="-2"/>
          <a:stretch>
            <a:fillRect/>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Yer Tutucusu 2">
            <a:extLst>
              <a:ext uri="{FF2B5EF4-FFF2-40B4-BE49-F238E27FC236}">
                <a16:creationId xmlns:a16="http://schemas.microsoft.com/office/drawing/2014/main" id="{27A61EED-1FC9-7BED-F93F-358B1AF2C55E}"/>
              </a:ext>
            </a:extLst>
          </p:cNvPr>
          <p:cNvSpPr>
            <a:spLocks noGrp="1"/>
          </p:cNvSpPr>
          <p:nvPr>
            <p:ph type="body" idx="1"/>
          </p:nvPr>
        </p:nvSpPr>
        <p:spPr>
          <a:xfrm>
            <a:off x="4459718" y="-1"/>
            <a:ext cx="4458140" cy="6656439"/>
          </a:xfrm>
        </p:spPr>
        <p:txBody>
          <a:bodyPr vert="horz" lIns="91440" tIns="45720" rIns="91440" bIns="45720" rtlCol="0" anchor="ctr">
            <a:normAutofit/>
          </a:bodyPr>
          <a:lstStyle/>
          <a:p>
            <a:pPr marL="0" indent="-228600" defTabSz="914400">
              <a:lnSpc>
                <a:spcPct val="90000"/>
              </a:lnSpc>
              <a:buFont typeface="Arial" panose="020B0604020202020204" pitchFamily="34" charset="0"/>
              <a:buChar char="•"/>
            </a:pPr>
            <a:r>
              <a:rPr lang="en-US" sz="2000" b="1" dirty="0"/>
              <a:t>Soru: </a:t>
            </a:r>
            <a:r>
              <a:rPr lang="en-US" sz="2000" dirty="0"/>
              <a:t>İME Alan </a:t>
            </a:r>
            <a:r>
              <a:rPr lang="en-US" sz="2000" dirty="0" err="1"/>
              <a:t>Öğrencilere</a:t>
            </a:r>
            <a:r>
              <a:rPr lang="en-US" sz="2000" dirty="0"/>
              <a:t> </a:t>
            </a:r>
            <a:r>
              <a:rPr lang="en-US" sz="2000" dirty="0" err="1"/>
              <a:t>Ücret</a:t>
            </a:r>
            <a:r>
              <a:rPr lang="en-US" sz="2000" dirty="0"/>
              <a:t> </a:t>
            </a:r>
            <a:r>
              <a:rPr lang="en-US" sz="2000" dirty="0" err="1"/>
              <a:t>Verilmezse</a:t>
            </a:r>
            <a:r>
              <a:rPr lang="en-US" sz="2000" dirty="0"/>
              <a:t> Ne </a:t>
            </a:r>
            <a:r>
              <a:rPr lang="en-US" sz="2000" dirty="0" err="1"/>
              <a:t>Olur</a:t>
            </a:r>
            <a:r>
              <a:rPr lang="en-US" sz="2000" dirty="0"/>
              <a:t>?</a:t>
            </a:r>
          </a:p>
          <a:p>
            <a:pPr marL="0" indent="0" defTabSz="914400">
              <a:lnSpc>
                <a:spcPct val="90000"/>
              </a:lnSpc>
              <a:buNone/>
            </a:pPr>
            <a:r>
              <a:rPr lang="en-US" sz="2000" b="1" dirty="0" err="1"/>
              <a:t>Cevap</a:t>
            </a:r>
            <a:r>
              <a:rPr lang="en-US" sz="2000" b="1" dirty="0"/>
              <a:t>: </a:t>
            </a:r>
            <a:r>
              <a:rPr lang="en-US" sz="2000" dirty="0" err="1"/>
              <a:t>Verilen</a:t>
            </a:r>
            <a:r>
              <a:rPr lang="en-US" sz="2000" dirty="0"/>
              <a:t> </a:t>
            </a:r>
            <a:r>
              <a:rPr lang="en-US" sz="2000" dirty="0" err="1"/>
              <a:t>metne</a:t>
            </a:r>
            <a:r>
              <a:rPr lang="en-US" sz="2000" dirty="0"/>
              <a:t> </a:t>
            </a:r>
            <a:r>
              <a:rPr lang="en-US" sz="2000" dirty="0" err="1"/>
              <a:t>göre</a:t>
            </a:r>
            <a:r>
              <a:rPr lang="en-US" sz="2000" dirty="0"/>
              <a:t> </a:t>
            </a:r>
            <a:r>
              <a:rPr lang="en-US" sz="2000" dirty="0" err="1"/>
              <a:t>ücret</a:t>
            </a:r>
            <a:r>
              <a:rPr lang="en-US" sz="2000" dirty="0"/>
              <a:t> </a:t>
            </a:r>
            <a:r>
              <a:rPr lang="en-US" sz="2000" dirty="0" err="1"/>
              <a:t>ödemesi</a:t>
            </a:r>
            <a:r>
              <a:rPr lang="en-US" sz="2000" dirty="0"/>
              <a:t> </a:t>
            </a:r>
            <a:r>
              <a:rPr lang="en-US" sz="2000" dirty="0" err="1"/>
              <a:t>bir</a:t>
            </a:r>
            <a:r>
              <a:rPr lang="en-US" sz="2000" dirty="0"/>
              <a:t> "</a:t>
            </a:r>
            <a:r>
              <a:rPr lang="en-US" sz="2000" dirty="0" err="1"/>
              <a:t>tercih</a:t>
            </a:r>
            <a:r>
              <a:rPr lang="en-US" sz="2000" dirty="0"/>
              <a:t>" </a:t>
            </a:r>
            <a:r>
              <a:rPr lang="en-US" sz="2000" dirty="0" err="1"/>
              <a:t>değil</a:t>
            </a:r>
            <a:r>
              <a:rPr lang="en-US" sz="2000" dirty="0"/>
              <a:t>, </a:t>
            </a:r>
            <a:r>
              <a:rPr lang="en-US" sz="2000" b="1" dirty="0" err="1"/>
              <a:t>yasal</a:t>
            </a:r>
            <a:r>
              <a:rPr lang="en-US" sz="2000" b="1" dirty="0"/>
              <a:t> </a:t>
            </a:r>
            <a:r>
              <a:rPr lang="en-US" sz="2000" b="1" dirty="0" err="1"/>
              <a:t>bir</a:t>
            </a:r>
            <a:r>
              <a:rPr lang="en-US" sz="2000" b="1" dirty="0"/>
              <a:t> </a:t>
            </a:r>
            <a:r>
              <a:rPr lang="en-US" sz="2000" b="1" dirty="0" err="1"/>
              <a:t>zorunluluktur</a:t>
            </a:r>
            <a:r>
              <a:rPr lang="en-US" sz="2000" b="1" dirty="0"/>
              <a:t>.</a:t>
            </a:r>
            <a:endParaRPr lang="en-US" sz="2000" dirty="0"/>
          </a:p>
          <a:p>
            <a:pPr marL="0" indent="0" defTabSz="914400">
              <a:lnSpc>
                <a:spcPct val="90000"/>
              </a:lnSpc>
              <a:buNone/>
            </a:pPr>
            <a:r>
              <a:rPr lang="en-US" sz="2000" b="1" dirty="0" err="1"/>
              <a:t>Yasal</a:t>
            </a:r>
            <a:r>
              <a:rPr lang="en-US" sz="2000" b="1" dirty="0"/>
              <a:t> </a:t>
            </a:r>
            <a:r>
              <a:rPr lang="en-US" sz="2000" b="1" dirty="0" err="1"/>
              <a:t>Dayanak</a:t>
            </a:r>
            <a:r>
              <a:rPr lang="en-US" sz="2000" b="1" dirty="0"/>
              <a:t>:</a:t>
            </a:r>
            <a:r>
              <a:rPr lang="en-US" sz="2000" dirty="0"/>
              <a:t> </a:t>
            </a:r>
            <a:r>
              <a:rPr lang="en-US" sz="2000" dirty="0" err="1"/>
              <a:t>Metinde</a:t>
            </a:r>
            <a:r>
              <a:rPr lang="en-US" sz="2000" dirty="0"/>
              <a:t>, 3308 </a:t>
            </a:r>
            <a:r>
              <a:rPr lang="en-US" sz="2000" dirty="0" err="1"/>
              <a:t>Sayılı</a:t>
            </a:r>
            <a:r>
              <a:rPr lang="en-US" sz="2000" dirty="0"/>
              <a:t> </a:t>
            </a:r>
            <a:r>
              <a:rPr lang="en-US" sz="2000" dirty="0" err="1"/>
              <a:t>Kanun'a</a:t>
            </a:r>
            <a:r>
              <a:rPr lang="en-US" sz="2000" dirty="0"/>
              <a:t> </a:t>
            </a:r>
            <a:r>
              <a:rPr lang="en-US" sz="2000" dirty="0" err="1"/>
              <a:t>atıfta</a:t>
            </a:r>
            <a:r>
              <a:rPr lang="en-US" sz="2000" dirty="0"/>
              <a:t> </a:t>
            </a:r>
            <a:r>
              <a:rPr lang="en-US" sz="2000" dirty="0" err="1"/>
              <a:t>bulunularak</a:t>
            </a:r>
            <a:r>
              <a:rPr lang="en-US" sz="2000" dirty="0"/>
              <a:t>; "</a:t>
            </a:r>
            <a:r>
              <a:rPr lang="en-US" sz="2000" dirty="0" err="1"/>
              <a:t>İşletmelerde</a:t>
            </a:r>
            <a:r>
              <a:rPr lang="en-US" sz="2000" dirty="0"/>
              <a:t> </a:t>
            </a:r>
            <a:r>
              <a:rPr lang="en-US" sz="2000" dirty="0" err="1"/>
              <a:t>mesleki</a:t>
            </a:r>
            <a:r>
              <a:rPr lang="en-US" sz="2000" dirty="0"/>
              <a:t> </a:t>
            </a:r>
            <a:r>
              <a:rPr lang="en-US" sz="2000" dirty="0" err="1"/>
              <a:t>eğitim</a:t>
            </a:r>
            <a:r>
              <a:rPr lang="en-US" sz="2000" dirty="0"/>
              <a:t> </a:t>
            </a:r>
            <a:r>
              <a:rPr lang="en-US" sz="2000" dirty="0" err="1"/>
              <a:t>gören</a:t>
            </a:r>
            <a:r>
              <a:rPr lang="en-US" sz="2000" dirty="0"/>
              <a:t> </a:t>
            </a:r>
            <a:r>
              <a:rPr lang="en-US" sz="2000" dirty="0" err="1"/>
              <a:t>öğrencilere</a:t>
            </a:r>
            <a:r>
              <a:rPr lang="en-US" sz="2000" dirty="0"/>
              <a:t>... </a:t>
            </a:r>
            <a:r>
              <a:rPr lang="en-US" sz="2000" b="1" dirty="0" err="1"/>
              <a:t>ücret</a:t>
            </a:r>
            <a:r>
              <a:rPr lang="en-US" sz="2000" b="1" dirty="0"/>
              <a:t> </a:t>
            </a:r>
            <a:r>
              <a:rPr lang="en-US" sz="2000" b="1" dirty="0" err="1"/>
              <a:t>ödenemez</a:t>
            </a:r>
            <a:r>
              <a:rPr lang="en-US" sz="2000" b="1" dirty="0"/>
              <a:t> </a:t>
            </a:r>
            <a:r>
              <a:rPr lang="en-US" sz="2000" b="1" dirty="0" err="1"/>
              <a:t>hükmü</a:t>
            </a:r>
            <a:r>
              <a:rPr lang="en-US" sz="2000" b="1" dirty="0"/>
              <a:t> </a:t>
            </a:r>
            <a:r>
              <a:rPr lang="en-US" sz="2000" b="1" dirty="0" err="1"/>
              <a:t>getirilmiştir</a:t>
            </a:r>
            <a:r>
              <a:rPr lang="en-US" sz="2000" dirty="0"/>
              <a:t>" </a:t>
            </a:r>
            <a:r>
              <a:rPr lang="en-US" sz="2000" dirty="0" err="1"/>
              <a:t>ifadesi</a:t>
            </a:r>
            <a:r>
              <a:rPr lang="en-US" sz="2000" dirty="0"/>
              <a:t> </a:t>
            </a:r>
            <a:r>
              <a:rPr lang="en-US" sz="2000" dirty="0" err="1"/>
              <a:t>yer</a:t>
            </a:r>
            <a:r>
              <a:rPr lang="en-US" sz="2000" dirty="0"/>
              <a:t> </a:t>
            </a:r>
            <a:r>
              <a:rPr lang="en-US" sz="2000" dirty="0" err="1"/>
              <a:t>almaktadır</a:t>
            </a:r>
            <a:r>
              <a:rPr lang="en-US" sz="2000" dirty="0"/>
              <a:t>. Yani </a:t>
            </a:r>
            <a:r>
              <a:rPr lang="en-US" sz="2000" dirty="0" err="1"/>
              <a:t>ücret</a:t>
            </a:r>
            <a:r>
              <a:rPr lang="en-US" sz="2000" dirty="0"/>
              <a:t> </a:t>
            </a:r>
            <a:r>
              <a:rPr lang="en-US" sz="2000" dirty="0" err="1"/>
              <a:t>ödenmemesi</a:t>
            </a:r>
            <a:r>
              <a:rPr lang="en-US" sz="2000" dirty="0"/>
              <a:t> </a:t>
            </a:r>
            <a:r>
              <a:rPr lang="en-US" sz="2000" dirty="0" err="1"/>
              <a:t>kanuna</a:t>
            </a:r>
            <a:r>
              <a:rPr lang="en-US" sz="2000" dirty="0"/>
              <a:t> </a:t>
            </a:r>
            <a:r>
              <a:rPr lang="en-US" sz="2000" dirty="0" err="1"/>
              <a:t>aykırıdır</a:t>
            </a:r>
            <a:r>
              <a:rPr lang="en-US" sz="2000" dirty="0"/>
              <a:t>.</a:t>
            </a:r>
          </a:p>
          <a:p>
            <a:pPr marL="0" indent="0" defTabSz="914400">
              <a:lnSpc>
                <a:spcPct val="90000"/>
              </a:lnSpc>
              <a:buNone/>
            </a:pPr>
            <a:r>
              <a:rPr lang="en-US" sz="2000" b="1" dirty="0"/>
              <a:t>Minimum Tutar:</a:t>
            </a:r>
            <a:r>
              <a:rPr lang="en-US" sz="2000" dirty="0"/>
              <a:t> </a:t>
            </a:r>
            <a:r>
              <a:rPr lang="en-US" sz="2000" dirty="0" err="1"/>
              <a:t>Öğrenciye</a:t>
            </a:r>
            <a:r>
              <a:rPr lang="en-US" sz="2000" dirty="0"/>
              <a:t> </a:t>
            </a:r>
            <a:r>
              <a:rPr lang="en-US" sz="2000" dirty="0" err="1"/>
              <a:t>ödenecek</a:t>
            </a:r>
            <a:r>
              <a:rPr lang="en-US" sz="2000" dirty="0"/>
              <a:t> </a:t>
            </a:r>
            <a:r>
              <a:rPr lang="en-US" sz="2000" dirty="0" err="1"/>
              <a:t>tutar</a:t>
            </a:r>
            <a:r>
              <a:rPr lang="en-US" sz="2000" dirty="0"/>
              <a:t>, net </a:t>
            </a:r>
            <a:r>
              <a:rPr lang="en-US" sz="2000" dirty="0" err="1"/>
              <a:t>asgari</a:t>
            </a:r>
            <a:r>
              <a:rPr lang="en-US" sz="2000" dirty="0"/>
              <a:t> </a:t>
            </a:r>
            <a:r>
              <a:rPr lang="en-US" sz="2000" dirty="0" err="1"/>
              <a:t>ücretin</a:t>
            </a:r>
            <a:r>
              <a:rPr lang="en-US" sz="2000" dirty="0"/>
              <a:t>;</a:t>
            </a:r>
          </a:p>
          <a:p>
            <a:pPr marL="228600" lvl="1" indent="0" defTabSz="914400">
              <a:lnSpc>
                <a:spcPct val="90000"/>
              </a:lnSpc>
              <a:buNone/>
            </a:pPr>
            <a:r>
              <a:rPr lang="en-US" sz="2000" dirty="0"/>
              <a:t>20 </a:t>
            </a:r>
            <a:r>
              <a:rPr lang="en-US" sz="2000" dirty="0" err="1"/>
              <a:t>ve</a:t>
            </a:r>
            <a:r>
              <a:rPr lang="en-US" sz="2000" dirty="0"/>
              <a:t> </a:t>
            </a:r>
            <a:r>
              <a:rPr lang="en-US" sz="2000" dirty="0" err="1"/>
              <a:t>üzeri</a:t>
            </a:r>
            <a:r>
              <a:rPr lang="en-US" sz="2000" dirty="0"/>
              <a:t> </a:t>
            </a:r>
            <a:r>
              <a:rPr lang="en-US" sz="2000" dirty="0" err="1"/>
              <a:t>personeli</a:t>
            </a:r>
            <a:r>
              <a:rPr lang="en-US" sz="2000" dirty="0"/>
              <a:t> </a:t>
            </a:r>
            <a:r>
              <a:rPr lang="en-US" sz="2000" dirty="0" err="1"/>
              <a:t>olan</a:t>
            </a:r>
            <a:r>
              <a:rPr lang="en-US" sz="2000" dirty="0"/>
              <a:t> </a:t>
            </a:r>
            <a:r>
              <a:rPr lang="en-US" sz="2000" dirty="0" err="1"/>
              <a:t>yerlerde</a:t>
            </a:r>
            <a:r>
              <a:rPr lang="en-US" sz="2000" dirty="0"/>
              <a:t> </a:t>
            </a:r>
            <a:r>
              <a:rPr lang="en-US" sz="2000" b="1" dirty="0"/>
              <a:t>%30'undan</a:t>
            </a:r>
            <a:r>
              <a:rPr lang="en-US" sz="2000" dirty="0"/>
              <a:t>,</a:t>
            </a:r>
          </a:p>
          <a:p>
            <a:pPr marL="228600" lvl="1" indent="0" defTabSz="914400">
              <a:lnSpc>
                <a:spcPct val="90000"/>
              </a:lnSpc>
              <a:buNone/>
            </a:pPr>
            <a:r>
              <a:rPr lang="en-US" sz="2000" dirty="0"/>
              <a:t>20'den </a:t>
            </a:r>
            <a:r>
              <a:rPr lang="en-US" sz="2000" dirty="0" err="1"/>
              <a:t>az</a:t>
            </a:r>
            <a:r>
              <a:rPr lang="en-US" sz="2000" dirty="0"/>
              <a:t> </a:t>
            </a:r>
            <a:r>
              <a:rPr lang="en-US" sz="2000" dirty="0" err="1"/>
              <a:t>personeli</a:t>
            </a:r>
            <a:r>
              <a:rPr lang="en-US" sz="2000" dirty="0"/>
              <a:t> </a:t>
            </a:r>
            <a:r>
              <a:rPr lang="en-US" sz="2000" dirty="0" err="1"/>
              <a:t>olan</a:t>
            </a:r>
            <a:r>
              <a:rPr lang="en-US" sz="2000" dirty="0"/>
              <a:t> </a:t>
            </a:r>
            <a:r>
              <a:rPr lang="en-US" sz="2000" dirty="0" err="1"/>
              <a:t>yerlerde</a:t>
            </a:r>
            <a:r>
              <a:rPr lang="en-US" sz="2000" dirty="0"/>
              <a:t> </a:t>
            </a:r>
            <a:r>
              <a:rPr lang="en-US" sz="2000" b="1" dirty="0"/>
              <a:t>%15'inden</a:t>
            </a:r>
            <a:r>
              <a:rPr lang="en-US" sz="2000" dirty="0"/>
              <a:t> </a:t>
            </a:r>
            <a:r>
              <a:rPr lang="en-US" sz="2000" dirty="0" err="1"/>
              <a:t>az</a:t>
            </a:r>
            <a:r>
              <a:rPr lang="en-US" sz="2000" dirty="0"/>
              <a:t> </a:t>
            </a:r>
            <a:r>
              <a:rPr lang="en-US" sz="2000" dirty="0" err="1"/>
              <a:t>olamaz</a:t>
            </a:r>
            <a:r>
              <a:rPr lang="en-US" sz="2000" dirty="0"/>
              <a:t>.</a:t>
            </a:r>
          </a:p>
          <a:p>
            <a:pPr marL="0" indent="0" defTabSz="914400">
              <a:lnSpc>
                <a:spcPct val="90000"/>
              </a:lnSpc>
              <a:buNone/>
            </a:pPr>
            <a:r>
              <a:rPr lang="en-US" sz="2000" dirty="0" err="1"/>
              <a:t>İşletme</a:t>
            </a:r>
            <a:r>
              <a:rPr lang="en-US" sz="2000" dirty="0"/>
              <a:t> </a:t>
            </a:r>
            <a:r>
              <a:rPr lang="en-US" sz="2000" dirty="0" err="1"/>
              <a:t>ücret</a:t>
            </a:r>
            <a:r>
              <a:rPr lang="en-US" sz="2000" dirty="0"/>
              <a:t> </a:t>
            </a:r>
            <a:r>
              <a:rPr lang="en-US" sz="2000" dirty="0" err="1"/>
              <a:t>ödemezse</a:t>
            </a:r>
            <a:r>
              <a:rPr lang="en-US" sz="2000" dirty="0"/>
              <a:t> </a:t>
            </a:r>
            <a:r>
              <a:rPr lang="en-US" sz="2000" dirty="0" err="1"/>
              <a:t>kanuni</a:t>
            </a:r>
            <a:r>
              <a:rPr lang="en-US" sz="2000" dirty="0"/>
              <a:t> </a:t>
            </a:r>
            <a:r>
              <a:rPr lang="en-US" sz="2000" dirty="0" err="1"/>
              <a:t>yükümlülüğünü</a:t>
            </a:r>
            <a:r>
              <a:rPr lang="en-US" sz="2000" dirty="0"/>
              <a:t> </a:t>
            </a:r>
            <a:r>
              <a:rPr lang="en-US" sz="2000" dirty="0" err="1"/>
              <a:t>yerine</a:t>
            </a:r>
            <a:r>
              <a:rPr lang="en-US" sz="2000" dirty="0"/>
              <a:t> </a:t>
            </a:r>
            <a:r>
              <a:rPr lang="en-US" sz="2000" dirty="0" err="1"/>
              <a:t>getirmemiş</a:t>
            </a:r>
            <a:r>
              <a:rPr lang="en-US" sz="2000" dirty="0"/>
              <a:t> </a:t>
            </a:r>
            <a:r>
              <a:rPr lang="en-US" sz="2000" dirty="0" err="1"/>
              <a:t>olur</a:t>
            </a:r>
            <a:r>
              <a:rPr lang="en-US" sz="2000" dirty="0"/>
              <a:t>. </a:t>
            </a:r>
            <a:r>
              <a:rPr lang="en-US" sz="2000" dirty="0" err="1"/>
              <a:t>Öğrenci</a:t>
            </a:r>
            <a:r>
              <a:rPr lang="en-US" sz="2000" dirty="0"/>
              <a:t> </a:t>
            </a:r>
            <a:r>
              <a:rPr lang="en-US" sz="2000" dirty="0" err="1"/>
              <a:t>bu</a:t>
            </a:r>
            <a:r>
              <a:rPr lang="en-US" sz="2000" dirty="0"/>
              <a:t> </a:t>
            </a:r>
            <a:r>
              <a:rPr lang="en-US" sz="2000" dirty="0" err="1"/>
              <a:t>hakkını</a:t>
            </a:r>
            <a:r>
              <a:rPr lang="en-US" sz="2000" dirty="0"/>
              <a:t> </a:t>
            </a:r>
            <a:r>
              <a:rPr lang="en-US" sz="2000" dirty="0" err="1"/>
              <a:t>yasal</a:t>
            </a:r>
            <a:r>
              <a:rPr lang="en-US" sz="2000" dirty="0"/>
              <a:t> </a:t>
            </a:r>
            <a:r>
              <a:rPr lang="en-US" sz="2000" dirty="0" err="1"/>
              <a:t>yollarla</a:t>
            </a:r>
            <a:r>
              <a:rPr lang="en-US" sz="2000" dirty="0"/>
              <a:t> </a:t>
            </a:r>
            <a:r>
              <a:rPr lang="en-US" sz="2000" dirty="0" err="1"/>
              <a:t>talep</a:t>
            </a:r>
            <a:r>
              <a:rPr lang="en-US" sz="2000" dirty="0"/>
              <a:t> </a:t>
            </a:r>
            <a:r>
              <a:rPr lang="en-US" sz="2000" dirty="0" err="1"/>
              <a:t>edebilir</a:t>
            </a:r>
            <a:r>
              <a:rPr lang="en-US" sz="2000" dirty="0"/>
              <a:t>.</a:t>
            </a:r>
          </a:p>
          <a:p>
            <a:pPr indent="-228600" defTabSz="914400">
              <a:lnSpc>
                <a:spcPct val="90000"/>
              </a:lnSpc>
              <a:buFont typeface="Arial" panose="020B0604020202020204" pitchFamily="34" charset="0"/>
              <a:buChar char="•"/>
            </a:pPr>
            <a:endParaRPr lang="en-US" sz="1300" dirty="0"/>
          </a:p>
        </p:txBody>
      </p:sp>
    </p:spTree>
    <p:extLst>
      <p:ext uri="{BB962C8B-B14F-4D97-AF65-F5344CB8AC3E}">
        <p14:creationId xmlns:p14="http://schemas.microsoft.com/office/powerpoint/2010/main" val="1059376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etin Yer Tutucusu 2">
            <a:extLst>
              <a:ext uri="{FF2B5EF4-FFF2-40B4-BE49-F238E27FC236}">
                <a16:creationId xmlns:a16="http://schemas.microsoft.com/office/drawing/2014/main" id="{D0253B15-050E-42E8-8E38-009308495342}"/>
              </a:ext>
            </a:extLst>
          </p:cNvPr>
          <p:cNvSpPr>
            <a:spLocks noGrp="1"/>
          </p:cNvSpPr>
          <p:nvPr>
            <p:ph type="body" idx="1"/>
          </p:nvPr>
        </p:nvSpPr>
        <p:spPr>
          <a:xfrm>
            <a:off x="3335481" y="591344"/>
            <a:ext cx="5179868" cy="5585619"/>
          </a:xfrm>
        </p:spPr>
        <p:txBody>
          <a:bodyPr vert="horz" lIns="91440" tIns="45720" rIns="91440" bIns="45720" rtlCol="0" anchor="ctr">
            <a:normAutofit/>
          </a:bodyPr>
          <a:lstStyle/>
          <a:p>
            <a:pPr marL="0" indent="0" defTabSz="914400">
              <a:lnSpc>
                <a:spcPct val="90000"/>
              </a:lnSpc>
              <a:buNone/>
            </a:pPr>
            <a:r>
              <a:rPr lang="en-US" sz="2500" b="1" dirty="0"/>
              <a:t>Kamuda </a:t>
            </a:r>
            <a:r>
              <a:rPr lang="en-US" sz="2500" b="1" dirty="0" err="1"/>
              <a:t>Yapılacak</a:t>
            </a:r>
            <a:r>
              <a:rPr lang="en-US" sz="2500" b="1" dirty="0"/>
              <a:t> </a:t>
            </a:r>
            <a:r>
              <a:rPr lang="en-US" sz="2500" b="1" dirty="0" err="1"/>
              <a:t>İME'de</a:t>
            </a:r>
            <a:r>
              <a:rPr lang="en-US" sz="2500" b="1" dirty="0"/>
              <a:t> </a:t>
            </a:r>
            <a:r>
              <a:rPr lang="en-US" sz="2500" b="1" dirty="0" err="1"/>
              <a:t>Öğrenciye</a:t>
            </a:r>
            <a:r>
              <a:rPr lang="en-US" sz="2500" b="1" dirty="0"/>
              <a:t> </a:t>
            </a:r>
            <a:r>
              <a:rPr lang="en-US" sz="2500" b="1" dirty="0" err="1"/>
              <a:t>Ücret</a:t>
            </a:r>
            <a:r>
              <a:rPr lang="en-US" sz="2500" b="1" dirty="0"/>
              <a:t> </a:t>
            </a:r>
            <a:r>
              <a:rPr lang="en-US" sz="2500" b="1" dirty="0" err="1"/>
              <a:t>Ödenir</a:t>
            </a:r>
            <a:r>
              <a:rPr lang="en-US" sz="2500" b="1" dirty="0"/>
              <a:t> mi?</a:t>
            </a:r>
          </a:p>
          <a:p>
            <a:pPr marL="0" indent="0" defTabSz="914400">
              <a:lnSpc>
                <a:spcPct val="90000"/>
              </a:lnSpc>
              <a:buNone/>
            </a:pPr>
            <a:r>
              <a:rPr lang="en-US" sz="2500" b="1" dirty="0"/>
              <a:t>Evet, </a:t>
            </a:r>
            <a:r>
              <a:rPr lang="en-US" sz="2500" b="1" dirty="0" err="1"/>
              <a:t>ödenir</a:t>
            </a:r>
            <a:r>
              <a:rPr lang="en-US" sz="2500" b="1" dirty="0"/>
              <a:t>.</a:t>
            </a:r>
            <a:endParaRPr lang="en-US" sz="2500" dirty="0"/>
          </a:p>
          <a:p>
            <a:pPr marL="0" indent="0" defTabSz="914400">
              <a:lnSpc>
                <a:spcPct val="90000"/>
              </a:lnSpc>
              <a:buNone/>
            </a:pPr>
            <a:r>
              <a:rPr lang="en-US" sz="2500" dirty="0"/>
              <a:t>Kamu </a:t>
            </a:r>
            <a:r>
              <a:rPr lang="en-US" sz="2500" dirty="0" err="1"/>
              <a:t>kurumları</a:t>
            </a:r>
            <a:r>
              <a:rPr lang="en-US" sz="2500" dirty="0"/>
              <a:t>, </a:t>
            </a:r>
            <a:r>
              <a:rPr lang="en-US" sz="2500" dirty="0" err="1"/>
              <a:t>stajyer</a:t>
            </a:r>
            <a:r>
              <a:rPr lang="en-US" sz="2500" dirty="0"/>
              <a:t> </a:t>
            </a:r>
            <a:r>
              <a:rPr lang="en-US" sz="2500" dirty="0" err="1"/>
              <a:t>veya</a:t>
            </a:r>
            <a:r>
              <a:rPr lang="en-US" sz="2500" dirty="0"/>
              <a:t> </a:t>
            </a:r>
            <a:r>
              <a:rPr lang="en-US" sz="2500" dirty="0" err="1"/>
              <a:t>mesleki</a:t>
            </a:r>
            <a:r>
              <a:rPr lang="en-US" sz="2500" dirty="0"/>
              <a:t> </a:t>
            </a:r>
            <a:r>
              <a:rPr lang="en-US" sz="2500" dirty="0" err="1"/>
              <a:t>eğitim</a:t>
            </a:r>
            <a:r>
              <a:rPr lang="en-US" sz="2500" dirty="0"/>
              <a:t> </a:t>
            </a:r>
            <a:r>
              <a:rPr lang="en-US" sz="2500" dirty="0" err="1"/>
              <a:t>gören</a:t>
            </a:r>
            <a:r>
              <a:rPr lang="en-US" sz="2500" dirty="0"/>
              <a:t> </a:t>
            </a:r>
            <a:r>
              <a:rPr lang="en-US" sz="2500" dirty="0" err="1"/>
              <a:t>öğrenci</a:t>
            </a:r>
            <a:r>
              <a:rPr lang="en-US" sz="2500" dirty="0"/>
              <a:t> </a:t>
            </a:r>
            <a:r>
              <a:rPr lang="en-US" sz="2500" dirty="0" err="1"/>
              <a:t>ücretleri</a:t>
            </a:r>
            <a:r>
              <a:rPr lang="en-US" sz="2500" dirty="0"/>
              <a:t> </a:t>
            </a:r>
            <a:r>
              <a:rPr lang="en-US" sz="2500" dirty="0" err="1"/>
              <a:t>için</a:t>
            </a:r>
            <a:r>
              <a:rPr lang="en-US" sz="2500" dirty="0"/>
              <a:t> </a:t>
            </a:r>
            <a:r>
              <a:rPr lang="en-US" sz="2500" dirty="0" err="1"/>
              <a:t>gerekli</a:t>
            </a:r>
            <a:r>
              <a:rPr lang="en-US" sz="2500" dirty="0"/>
              <a:t> </a:t>
            </a:r>
            <a:r>
              <a:rPr lang="en-US" sz="2500" dirty="0" err="1"/>
              <a:t>tedbirleri</a:t>
            </a:r>
            <a:r>
              <a:rPr lang="en-US" sz="2500" dirty="0"/>
              <a:t> </a:t>
            </a:r>
            <a:r>
              <a:rPr lang="en-US" sz="2500" dirty="0" err="1"/>
              <a:t>almakla</a:t>
            </a:r>
            <a:r>
              <a:rPr lang="en-US" sz="2500" dirty="0"/>
              <a:t> </a:t>
            </a:r>
            <a:r>
              <a:rPr lang="en-US" sz="2500" dirty="0" err="1"/>
              <a:t>yükümlüdür</a:t>
            </a:r>
            <a:r>
              <a:rPr lang="en-US" sz="2500" dirty="0"/>
              <a:t>. </a:t>
            </a:r>
            <a:r>
              <a:rPr lang="en-US" sz="2500" i="1" dirty="0"/>
              <a:t>(</a:t>
            </a:r>
            <a:r>
              <a:rPr lang="en-US" sz="2500" i="1" dirty="0" err="1"/>
              <a:t>Örn:Üniversite</a:t>
            </a:r>
            <a:r>
              <a:rPr lang="en-US" sz="2500" i="1" dirty="0"/>
              <a:t> </a:t>
            </a:r>
            <a:r>
              <a:rPr lang="en-US" sz="2500" i="1" dirty="0" err="1"/>
              <a:t>hastaneleri</a:t>
            </a:r>
            <a:r>
              <a:rPr lang="en-US" sz="2500" i="1" dirty="0"/>
              <a:t> de "Kamu </a:t>
            </a:r>
            <a:r>
              <a:rPr lang="en-US" sz="2500" i="1" dirty="0" err="1"/>
              <a:t>Kurum</a:t>
            </a:r>
            <a:r>
              <a:rPr lang="en-US" sz="2500" i="1" dirty="0"/>
              <a:t> </a:t>
            </a:r>
            <a:r>
              <a:rPr lang="en-US" sz="2500" i="1" dirty="0" err="1"/>
              <a:t>ve</a:t>
            </a:r>
            <a:r>
              <a:rPr lang="en-US" sz="2500" i="1" dirty="0"/>
              <a:t> </a:t>
            </a:r>
            <a:r>
              <a:rPr lang="en-US" sz="2500" i="1" dirty="0" err="1"/>
              <a:t>Kuruluşu</a:t>
            </a:r>
            <a:r>
              <a:rPr lang="en-US" sz="2500" i="1" dirty="0"/>
              <a:t>" </a:t>
            </a:r>
            <a:r>
              <a:rPr lang="en-US" sz="2500" i="1" dirty="0" err="1"/>
              <a:t>statüsündedir</a:t>
            </a:r>
            <a:r>
              <a:rPr lang="en-US" sz="2500" i="1" dirty="0"/>
              <a:t> (</a:t>
            </a:r>
            <a:r>
              <a:rPr lang="en-US" sz="2500" i="1" dirty="0" err="1"/>
              <a:t>veya</a:t>
            </a:r>
            <a:r>
              <a:rPr lang="en-US" sz="2500" i="1" dirty="0"/>
              <a:t> Döner </a:t>
            </a:r>
            <a:r>
              <a:rPr lang="en-US" sz="2500" i="1" dirty="0" err="1"/>
              <a:t>Sermaye</a:t>
            </a:r>
            <a:r>
              <a:rPr lang="en-US" sz="2500" i="1" dirty="0"/>
              <a:t> </a:t>
            </a:r>
            <a:r>
              <a:rPr lang="en-US" sz="2500" i="1" dirty="0" err="1"/>
              <a:t>İşletmesi</a:t>
            </a:r>
            <a:r>
              <a:rPr lang="en-US" sz="2500" i="1" dirty="0"/>
              <a:t>)).</a:t>
            </a:r>
          </a:p>
          <a:p>
            <a:pPr marL="0" indent="0" defTabSz="914400">
              <a:lnSpc>
                <a:spcPct val="90000"/>
              </a:lnSpc>
              <a:buNone/>
            </a:pPr>
            <a:r>
              <a:rPr lang="en-US" sz="2500" b="1" dirty="0" err="1"/>
              <a:t>Önemli</a:t>
            </a:r>
            <a:r>
              <a:rPr lang="en-US" sz="2500" b="1" dirty="0"/>
              <a:t> Fark:</a:t>
            </a:r>
            <a:r>
              <a:rPr lang="en-US" sz="2500" dirty="0"/>
              <a:t> Özel </a:t>
            </a:r>
            <a:r>
              <a:rPr lang="en-US" sz="2500" dirty="0" err="1"/>
              <a:t>sektör</a:t>
            </a:r>
            <a:r>
              <a:rPr lang="en-US" sz="2500" dirty="0"/>
              <a:t> </a:t>
            </a:r>
            <a:r>
              <a:rPr lang="en-US" sz="2500" dirty="0" err="1"/>
              <a:t>işletmeleri</a:t>
            </a:r>
            <a:r>
              <a:rPr lang="en-US" sz="2500" dirty="0"/>
              <a:t> </a:t>
            </a:r>
            <a:r>
              <a:rPr lang="en-US" sz="2500" dirty="0" err="1"/>
              <a:t>öğrenciye</a:t>
            </a:r>
            <a:r>
              <a:rPr lang="en-US" sz="2500" dirty="0"/>
              <a:t> </a:t>
            </a:r>
            <a:r>
              <a:rPr lang="en-US" sz="2500" dirty="0" err="1"/>
              <a:t>ödedikleri</a:t>
            </a:r>
            <a:r>
              <a:rPr lang="en-US" sz="2500" dirty="0"/>
              <a:t> </a:t>
            </a:r>
            <a:r>
              <a:rPr lang="en-US" sz="2500" dirty="0" err="1"/>
              <a:t>ücretin</a:t>
            </a:r>
            <a:r>
              <a:rPr lang="en-US" sz="2500" dirty="0"/>
              <a:t> </a:t>
            </a:r>
            <a:r>
              <a:rPr lang="en-US" sz="2500" dirty="0" err="1"/>
              <a:t>bir</a:t>
            </a:r>
            <a:r>
              <a:rPr lang="en-US" sz="2500" dirty="0"/>
              <a:t> </a:t>
            </a:r>
            <a:r>
              <a:rPr lang="en-US" sz="2500" dirty="0" err="1"/>
              <a:t>kısmını</a:t>
            </a:r>
            <a:r>
              <a:rPr lang="en-US" sz="2500" dirty="0"/>
              <a:t> </a:t>
            </a:r>
            <a:r>
              <a:rPr lang="en-US" sz="2500" dirty="0" err="1"/>
              <a:t>devletten</a:t>
            </a:r>
            <a:r>
              <a:rPr lang="en-US" sz="2500" dirty="0"/>
              <a:t> </a:t>
            </a:r>
            <a:r>
              <a:rPr lang="en-US" sz="2500" dirty="0" err="1"/>
              <a:t>geri</a:t>
            </a:r>
            <a:r>
              <a:rPr lang="en-US" sz="2500" dirty="0"/>
              <a:t> </a:t>
            </a:r>
            <a:r>
              <a:rPr lang="en-US" sz="2500" dirty="0" err="1"/>
              <a:t>alabilirken</a:t>
            </a:r>
            <a:r>
              <a:rPr lang="en-US" sz="2500" dirty="0"/>
              <a:t> (</a:t>
            </a:r>
            <a:r>
              <a:rPr lang="en-US" sz="2500" dirty="0" err="1"/>
              <a:t>teşvik</a:t>
            </a:r>
            <a:r>
              <a:rPr lang="en-US" sz="2500" dirty="0"/>
              <a:t>), </a:t>
            </a:r>
            <a:r>
              <a:rPr lang="en-US" sz="2500" dirty="0" err="1"/>
              <a:t>kamu</a:t>
            </a:r>
            <a:r>
              <a:rPr lang="en-US" sz="2500" dirty="0"/>
              <a:t> </a:t>
            </a:r>
            <a:r>
              <a:rPr lang="en-US" sz="2500" dirty="0" err="1"/>
              <a:t>kurumları</a:t>
            </a:r>
            <a:r>
              <a:rPr lang="en-US" sz="2500" dirty="0"/>
              <a:t> </a:t>
            </a:r>
            <a:r>
              <a:rPr lang="en-US" sz="2500" dirty="0" err="1"/>
              <a:t>bu</a:t>
            </a:r>
            <a:r>
              <a:rPr lang="en-US" sz="2500" dirty="0"/>
              <a:t> </a:t>
            </a:r>
            <a:r>
              <a:rPr lang="en-US" sz="2500" dirty="0" err="1"/>
              <a:t>teşvikten</a:t>
            </a:r>
            <a:r>
              <a:rPr lang="en-US" sz="2500" dirty="0"/>
              <a:t> </a:t>
            </a:r>
            <a:r>
              <a:rPr lang="en-US" sz="2500" dirty="0" err="1"/>
              <a:t>yararlanamaz</a:t>
            </a:r>
            <a:r>
              <a:rPr lang="en-US" sz="2500" dirty="0"/>
              <a:t>. </a:t>
            </a:r>
          </a:p>
          <a:p>
            <a:pPr indent="-228600" defTabSz="914400">
              <a:lnSpc>
                <a:spcPct val="90000"/>
              </a:lnSpc>
              <a:buFont typeface="Arial" panose="020B0604020202020204" pitchFamily="34" charset="0"/>
              <a:buChar char="•"/>
            </a:pPr>
            <a:endParaRPr lang="en-US" sz="2500" dirty="0"/>
          </a:p>
        </p:txBody>
      </p:sp>
    </p:spTree>
    <p:extLst>
      <p:ext uri="{BB962C8B-B14F-4D97-AF65-F5344CB8AC3E}">
        <p14:creationId xmlns:p14="http://schemas.microsoft.com/office/powerpoint/2010/main" val="3386144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azı elıns ile eski kırışıklı eller">
            <a:extLst>
              <a:ext uri="{FF2B5EF4-FFF2-40B4-BE49-F238E27FC236}">
                <a16:creationId xmlns:a16="http://schemas.microsoft.com/office/drawing/2014/main" id="{751C9EF1-91D9-5D24-A5BB-EE0CD42B9208}"/>
              </a:ext>
            </a:extLst>
          </p:cNvPr>
          <p:cNvPicPr>
            <a:picLocks noChangeAspect="1"/>
          </p:cNvPicPr>
          <p:nvPr/>
        </p:nvPicPr>
        <p:blipFill>
          <a:blip r:embed="rId2"/>
          <a:srcRect t="5421" b="33785"/>
          <a:stretch>
            <a:fillRect/>
          </a:stretch>
        </p:blipFill>
        <p:spPr>
          <a:xfrm>
            <a:off x="20" y="10"/>
            <a:ext cx="9143980" cy="345112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Metin Yer Tutucusu 2">
            <a:extLst>
              <a:ext uri="{FF2B5EF4-FFF2-40B4-BE49-F238E27FC236}">
                <a16:creationId xmlns:a16="http://schemas.microsoft.com/office/drawing/2014/main" id="{AAC4F7CD-3EEB-B055-52CA-E6825778FB0E}"/>
              </a:ext>
            </a:extLst>
          </p:cNvPr>
          <p:cNvSpPr>
            <a:spLocks noGrp="1"/>
          </p:cNvSpPr>
          <p:nvPr>
            <p:ph type="body" idx="1"/>
          </p:nvPr>
        </p:nvSpPr>
        <p:spPr>
          <a:xfrm>
            <a:off x="432619" y="3510115"/>
            <a:ext cx="8278761" cy="3451123"/>
          </a:xfrm>
        </p:spPr>
        <p:txBody>
          <a:bodyPr vert="horz" lIns="91440" tIns="45720" rIns="91440" bIns="45720" rtlCol="0" anchor="ctr">
            <a:normAutofit fontScale="92500" lnSpcReduction="10000"/>
          </a:bodyPr>
          <a:lstStyle/>
          <a:p>
            <a:pPr marL="0" indent="0" defTabSz="914400">
              <a:lnSpc>
                <a:spcPct val="90000"/>
              </a:lnSpc>
              <a:buNone/>
            </a:pPr>
            <a:r>
              <a:rPr lang="en-US" sz="1900" b="1" dirty="0"/>
              <a:t>Soru: </a:t>
            </a:r>
            <a:r>
              <a:rPr lang="en-US" sz="1900" dirty="0" err="1"/>
              <a:t>Ücret</a:t>
            </a:r>
            <a:r>
              <a:rPr lang="en-US" sz="1900" dirty="0"/>
              <a:t> </a:t>
            </a:r>
            <a:r>
              <a:rPr lang="en-US" sz="1900" dirty="0" err="1"/>
              <a:t>Ödeyen</a:t>
            </a:r>
            <a:r>
              <a:rPr lang="en-US" sz="1900" dirty="0"/>
              <a:t> </a:t>
            </a:r>
            <a:r>
              <a:rPr lang="en-US" sz="1900" dirty="0" err="1"/>
              <a:t>İşletmeler</a:t>
            </a:r>
            <a:r>
              <a:rPr lang="en-US" sz="1900" dirty="0"/>
              <a:t> Devlet </a:t>
            </a:r>
            <a:r>
              <a:rPr lang="en-US" sz="1900" dirty="0" err="1"/>
              <a:t>Teşvikinden</a:t>
            </a:r>
            <a:r>
              <a:rPr lang="en-US" sz="1900" dirty="0"/>
              <a:t> </a:t>
            </a:r>
            <a:r>
              <a:rPr lang="en-US" sz="1900" dirty="0" err="1"/>
              <a:t>Nasıl</a:t>
            </a:r>
            <a:r>
              <a:rPr lang="en-US" sz="1900" dirty="0"/>
              <a:t> </a:t>
            </a:r>
            <a:r>
              <a:rPr lang="en-US" sz="1900" dirty="0" err="1"/>
              <a:t>Yararlanır</a:t>
            </a:r>
            <a:r>
              <a:rPr lang="en-US" sz="1900" dirty="0"/>
              <a:t>?</a:t>
            </a:r>
          </a:p>
          <a:p>
            <a:pPr marL="0" indent="0" defTabSz="914400">
              <a:lnSpc>
                <a:spcPct val="90000"/>
              </a:lnSpc>
              <a:buNone/>
            </a:pPr>
            <a:r>
              <a:rPr lang="en-US" sz="1900" b="1" dirty="0" err="1"/>
              <a:t>Cevap</a:t>
            </a:r>
            <a:r>
              <a:rPr lang="en-US" sz="1900" b="1" dirty="0"/>
              <a:t>: </a:t>
            </a:r>
            <a:r>
              <a:rPr lang="en-US" sz="1900" dirty="0" err="1"/>
              <a:t>İşletmeler</a:t>
            </a:r>
            <a:r>
              <a:rPr lang="en-US" sz="1900" dirty="0"/>
              <a:t>, </a:t>
            </a:r>
            <a:r>
              <a:rPr lang="en-US" sz="1900" dirty="0" err="1"/>
              <a:t>öğrenciye</a:t>
            </a:r>
            <a:r>
              <a:rPr lang="en-US" sz="1900" dirty="0"/>
              <a:t> </a:t>
            </a:r>
            <a:r>
              <a:rPr lang="en-US" sz="1900" dirty="0" err="1"/>
              <a:t>ödeme</a:t>
            </a:r>
            <a:r>
              <a:rPr lang="en-US" sz="1900" dirty="0"/>
              <a:t> </a:t>
            </a:r>
            <a:r>
              <a:rPr lang="en-US" sz="1900" dirty="0" err="1"/>
              <a:t>yaptıktan</a:t>
            </a:r>
            <a:r>
              <a:rPr lang="en-US" sz="1900" dirty="0"/>
              <a:t> </a:t>
            </a:r>
            <a:r>
              <a:rPr lang="en-US" sz="1900" dirty="0" err="1"/>
              <a:t>sonra</a:t>
            </a:r>
            <a:r>
              <a:rPr lang="en-US" sz="1900" dirty="0"/>
              <a:t> </a:t>
            </a:r>
            <a:r>
              <a:rPr lang="en-US" sz="1900" dirty="0" err="1"/>
              <a:t>devletten</a:t>
            </a:r>
            <a:r>
              <a:rPr lang="en-US" sz="1900" dirty="0"/>
              <a:t> "para </a:t>
            </a:r>
            <a:r>
              <a:rPr lang="en-US" sz="1900" dirty="0" err="1"/>
              <a:t>iadesi</a:t>
            </a:r>
            <a:r>
              <a:rPr lang="en-US" sz="1900" dirty="0"/>
              <a:t>" (Devlet </a:t>
            </a:r>
            <a:r>
              <a:rPr lang="en-US" sz="1900" dirty="0" err="1"/>
              <a:t>Katkısı</a:t>
            </a:r>
            <a:r>
              <a:rPr lang="en-US" sz="1900" dirty="0"/>
              <a:t>) </a:t>
            </a:r>
            <a:r>
              <a:rPr lang="en-US" sz="1900" dirty="0" err="1"/>
              <a:t>alır</a:t>
            </a:r>
            <a:r>
              <a:rPr lang="en-US" sz="1900" dirty="0"/>
              <a:t>. </a:t>
            </a:r>
            <a:r>
              <a:rPr lang="en-US" sz="1900" dirty="0" err="1"/>
              <a:t>Süreç</a:t>
            </a:r>
            <a:r>
              <a:rPr lang="en-US" sz="1900" dirty="0"/>
              <a:t> </a:t>
            </a:r>
            <a:r>
              <a:rPr lang="en-US" sz="1900" dirty="0" err="1"/>
              <a:t>şöyle</a:t>
            </a:r>
            <a:r>
              <a:rPr lang="en-US" sz="1900" dirty="0"/>
              <a:t> </a:t>
            </a:r>
            <a:r>
              <a:rPr lang="en-US" sz="1900" dirty="0" err="1"/>
              <a:t>işler</a:t>
            </a:r>
            <a:r>
              <a:rPr lang="en-US" sz="1900" dirty="0"/>
              <a:t>:</a:t>
            </a:r>
          </a:p>
          <a:p>
            <a:pPr marL="0" indent="0" defTabSz="914400">
              <a:lnSpc>
                <a:spcPct val="90000"/>
              </a:lnSpc>
              <a:buNone/>
            </a:pPr>
            <a:r>
              <a:rPr lang="en-US" sz="1900" b="1" dirty="0" err="1"/>
              <a:t>Ödeme</a:t>
            </a:r>
            <a:r>
              <a:rPr lang="en-US" sz="1900" b="1" dirty="0"/>
              <a:t> </a:t>
            </a:r>
            <a:r>
              <a:rPr lang="en-US" sz="1900" b="1" dirty="0" err="1"/>
              <a:t>Şartı</a:t>
            </a:r>
            <a:r>
              <a:rPr lang="en-US" sz="1900" b="1" dirty="0"/>
              <a:t>:</a:t>
            </a:r>
            <a:r>
              <a:rPr lang="en-US" sz="1900" dirty="0"/>
              <a:t> </a:t>
            </a:r>
            <a:r>
              <a:rPr lang="en-US" sz="1900" dirty="0" err="1"/>
              <a:t>İşletme</a:t>
            </a:r>
            <a:r>
              <a:rPr lang="en-US" sz="1900" dirty="0"/>
              <a:t> </a:t>
            </a:r>
            <a:r>
              <a:rPr lang="en-US" sz="1900" dirty="0" err="1"/>
              <a:t>önce</a:t>
            </a:r>
            <a:r>
              <a:rPr lang="en-US" sz="1900" dirty="0"/>
              <a:t> </a:t>
            </a:r>
            <a:r>
              <a:rPr lang="en-US" sz="1900" dirty="0" err="1"/>
              <a:t>öğrencinin</a:t>
            </a:r>
            <a:r>
              <a:rPr lang="en-US" sz="1900" dirty="0"/>
              <a:t> </a:t>
            </a:r>
            <a:r>
              <a:rPr lang="en-US" sz="1900" dirty="0" err="1"/>
              <a:t>maaşını</a:t>
            </a:r>
            <a:r>
              <a:rPr lang="en-US" sz="1900" dirty="0"/>
              <a:t> (</a:t>
            </a:r>
            <a:r>
              <a:rPr lang="en-US" sz="1900" dirty="0" err="1"/>
              <a:t>banka</a:t>
            </a:r>
            <a:r>
              <a:rPr lang="en-US" sz="1900" dirty="0"/>
              <a:t> </a:t>
            </a:r>
            <a:r>
              <a:rPr lang="en-US" sz="1900" dirty="0" err="1"/>
              <a:t>yoluyla</a:t>
            </a:r>
            <a:r>
              <a:rPr lang="en-US" sz="1900" dirty="0"/>
              <a:t>) </a:t>
            </a:r>
            <a:r>
              <a:rPr lang="en-US" sz="1900" dirty="0" err="1"/>
              <a:t>öder</a:t>
            </a:r>
            <a:r>
              <a:rPr lang="en-US" sz="1900" dirty="0"/>
              <a:t>.</a:t>
            </a:r>
          </a:p>
          <a:p>
            <a:pPr marL="0" indent="0" defTabSz="914400">
              <a:lnSpc>
                <a:spcPct val="90000"/>
              </a:lnSpc>
              <a:buNone/>
            </a:pPr>
            <a:r>
              <a:rPr lang="en-US" sz="1900" b="1" dirty="0" err="1"/>
              <a:t>Belgelendirme</a:t>
            </a:r>
            <a:r>
              <a:rPr lang="en-US" sz="1900" b="1" dirty="0"/>
              <a:t>:</a:t>
            </a:r>
            <a:endParaRPr lang="en-US" sz="1900" dirty="0"/>
          </a:p>
          <a:p>
            <a:pPr marL="0" lvl="1" indent="0" defTabSz="914400">
              <a:lnSpc>
                <a:spcPct val="90000"/>
              </a:lnSpc>
              <a:buNone/>
            </a:pPr>
            <a:r>
              <a:rPr lang="en-US" sz="1900" dirty="0" err="1"/>
              <a:t>Öğrenciye</a:t>
            </a:r>
            <a:r>
              <a:rPr lang="en-US" sz="1900" dirty="0"/>
              <a:t> </a:t>
            </a:r>
            <a:r>
              <a:rPr lang="en-US" sz="1900" dirty="0" err="1"/>
              <a:t>ücret</a:t>
            </a:r>
            <a:r>
              <a:rPr lang="en-US" sz="1900" dirty="0"/>
              <a:t> </a:t>
            </a:r>
            <a:r>
              <a:rPr lang="en-US" sz="1900" dirty="0" err="1"/>
              <a:t>ödendiğine</a:t>
            </a:r>
            <a:r>
              <a:rPr lang="en-US" sz="1900" dirty="0"/>
              <a:t> </a:t>
            </a:r>
            <a:r>
              <a:rPr lang="en-US" sz="1900" dirty="0" err="1"/>
              <a:t>dair</a:t>
            </a:r>
            <a:r>
              <a:rPr lang="en-US" sz="1900" dirty="0"/>
              <a:t> </a:t>
            </a:r>
            <a:r>
              <a:rPr lang="en-US" sz="1900" b="1" dirty="0" err="1"/>
              <a:t>banka</a:t>
            </a:r>
            <a:r>
              <a:rPr lang="en-US" sz="1900" b="1" dirty="0"/>
              <a:t> </a:t>
            </a:r>
            <a:r>
              <a:rPr lang="en-US" sz="1900" b="1" dirty="0" err="1"/>
              <a:t>dekontu</a:t>
            </a:r>
            <a:r>
              <a:rPr lang="en-US" sz="1900" dirty="0"/>
              <a:t>.</a:t>
            </a:r>
          </a:p>
          <a:p>
            <a:pPr marL="0" lvl="1" indent="0" defTabSz="914400">
              <a:lnSpc>
                <a:spcPct val="90000"/>
              </a:lnSpc>
              <a:buNone/>
            </a:pPr>
            <a:r>
              <a:rPr lang="en-US" sz="1900" b="1" dirty="0" err="1"/>
              <a:t>Firma</a:t>
            </a:r>
            <a:r>
              <a:rPr lang="en-US" sz="1900" b="1" dirty="0"/>
              <a:t> Bilgi </a:t>
            </a:r>
            <a:r>
              <a:rPr lang="en-US" sz="1900" b="1" dirty="0" err="1"/>
              <a:t>Formu</a:t>
            </a:r>
            <a:r>
              <a:rPr lang="en-US" sz="1900" dirty="0"/>
              <a:t> (</a:t>
            </a:r>
            <a:r>
              <a:rPr lang="en-US" sz="1900" dirty="0" err="1"/>
              <a:t>Öğrenci</a:t>
            </a:r>
            <a:r>
              <a:rPr lang="en-US" sz="1900" dirty="0"/>
              <a:t>, </a:t>
            </a:r>
            <a:r>
              <a:rPr lang="en-US" sz="1900" dirty="0" err="1"/>
              <a:t>firma</a:t>
            </a:r>
            <a:r>
              <a:rPr lang="en-US" sz="1900" dirty="0"/>
              <a:t> </a:t>
            </a:r>
            <a:r>
              <a:rPr lang="en-US" sz="1900" dirty="0" err="1"/>
              <a:t>ve</a:t>
            </a:r>
            <a:r>
              <a:rPr lang="en-US" sz="1900" dirty="0"/>
              <a:t> </a:t>
            </a:r>
            <a:r>
              <a:rPr lang="en-US" sz="1900" dirty="0" err="1"/>
              <a:t>çalışan</a:t>
            </a:r>
            <a:r>
              <a:rPr lang="en-US" sz="1900" dirty="0"/>
              <a:t> </a:t>
            </a:r>
            <a:r>
              <a:rPr lang="en-US" sz="1900" dirty="0" err="1"/>
              <a:t>sayısı</a:t>
            </a:r>
            <a:r>
              <a:rPr lang="en-US" sz="1900" dirty="0"/>
              <a:t> </a:t>
            </a:r>
            <a:r>
              <a:rPr lang="en-US" sz="1900" dirty="0" err="1"/>
              <a:t>bilgileri</a:t>
            </a:r>
            <a:r>
              <a:rPr lang="en-US" sz="1900" dirty="0"/>
              <a:t>).</a:t>
            </a:r>
          </a:p>
          <a:p>
            <a:pPr marL="0" indent="0" defTabSz="914400">
              <a:lnSpc>
                <a:spcPct val="90000"/>
              </a:lnSpc>
              <a:buNone/>
            </a:pPr>
            <a:r>
              <a:rPr lang="en-US" sz="1900" b="1" dirty="0" err="1"/>
              <a:t>Başvuru</a:t>
            </a:r>
            <a:r>
              <a:rPr lang="en-US" sz="1900" b="1" dirty="0"/>
              <a:t>:</a:t>
            </a:r>
            <a:r>
              <a:rPr lang="en-US" sz="1900" dirty="0"/>
              <a:t> Bu </a:t>
            </a:r>
            <a:r>
              <a:rPr lang="en-US" sz="1900" dirty="0" err="1"/>
              <a:t>belgelerle</a:t>
            </a:r>
            <a:r>
              <a:rPr lang="en-US" sz="1900" dirty="0"/>
              <a:t> </a:t>
            </a:r>
            <a:r>
              <a:rPr lang="en-US" sz="1900" dirty="0" err="1"/>
              <a:t>üniversitenin</a:t>
            </a:r>
            <a:r>
              <a:rPr lang="en-US" sz="1900" dirty="0"/>
              <a:t> </a:t>
            </a:r>
            <a:r>
              <a:rPr lang="en-US" sz="1900" dirty="0" err="1"/>
              <a:t>ilgili</a:t>
            </a:r>
            <a:r>
              <a:rPr lang="en-US" sz="1900" dirty="0"/>
              <a:t> </a:t>
            </a:r>
            <a:r>
              <a:rPr lang="en-US" sz="1900" dirty="0" err="1"/>
              <a:t>birimine</a:t>
            </a:r>
            <a:r>
              <a:rPr lang="en-US" sz="1900" dirty="0"/>
              <a:t> </a:t>
            </a:r>
            <a:r>
              <a:rPr lang="en-US" sz="1900" dirty="0" err="1"/>
              <a:t>başvurulur</a:t>
            </a:r>
            <a:r>
              <a:rPr lang="en-US" sz="1900" dirty="0"/>
              <a:t>.</a:t>
            </a:r>
          </a:p>
          <a:p>
            <a:pPr marL="0" indent="0" defTabSz="914400">
              <a:lnSpc>
                <a:spcPct val="90000"/>
              </a:lnSpc>
              <a:buNone/>
            </a:pPr>
            <a:r>
              <a:rPr lang="en-US" sz="1900" b="1" dirty="0"/>
              <a:t>Geri </a:t>
            </a:r>
            <a:r>
              <a:rPr lang="en-US" sz="1900" b="1" dirty="0" err="1"/>
              <a:t>Ödeme</a:t>
            </a:r>
            <a:r>
              <a:rPr lang="en-US" sz="1900" b="1" dirty="0"/>
              <a:t> </a:t>
            </a:r>
            <a:r>
              <a:rPr lang="en-US" sz="1900" b="1" dirty="0" err="1"/>
              <a:t>Miktarı</a:t>
            </a:r>
            <a:r>
              <a:rPr lang="en-US" sz="1900" b="1" dirty="0"/>
              <a:t>:</a:t>
            </a:r>
            <a:endParaRPr lang="en-US" sz="1900" dirty="0"/>
          </a:p>
          <a:p>
            <a:pPr marL="0" lvl="1" indent="0" defTabSz="914400">
              <a:lnSpc>
                <a:spcPct val="90000"/>
              </a:lnSpc>
              <a:buNone/>
            </a:pPr>
            <a:r>
              <a:rPr lang="en-US" sz="1900" dirty="0"/>
              <a:t>20'den </a:t>
            </a:r>
            <a:r>
              <a:rPr lang="en-US" sz="1900" dirty="0" err="1"/>
              <a:t>az</a:t>
            </a:r>
            <a:r>
              <a:rPr lang="en-US" sz="1900" dirty="0"/>
              <a:t> </a:t>
            </a:r>
            <a:r>
              <a:rPr lang="en-US" sz="1900" dirty="0" err="1"/>
              <a:t>çalışanı</a:t>
            </a:r>
            <a:r>
              <a:rPr lang="en-US" sz="1900" dirty="0"/>
              <a:t> </a:t>
            </a:r>
            <a:r>
              <a:rPr lang="en-US" sz="1900" dirty="0" err="1"/>
              <a:t>olan</a:t>
            </a:r>
            <a:r>
              <a:rPr lang="en-US" sz="1900" dirty="0"/>
              <a:t> </a:t>
            </a:r>
            <a:r>
              <a:rPr lang="en-US" sz="1900" dirty="0" err="1"/>
              <a:t>işletmeye</a:t>
            </a:r>
            <a:r>
              <a:rPr lang="en-US" sz="1900" dirty="0"/>
              <a:t>: </a:t>
            </a:r>
            <a:r>
              <a:rPr lang="en-US" sz="1900" dirty="0" err="1"/>
              <a:t>Ödediği</a:t>
            </a:r>
            <a:r>
              <a:rPr lang="en-US" sz="1900" dirty="0"/>
              <a:t> </a:t>
            </a:r>
            <a:r>
              <a:rPr lang="en-US" sz="1900" dirty="0" err="1"/>
              <a:t>ücretin</a:t>
            </a:r>
            <a:r>
              <a:rPr lang="en-US" sz="1900" dirty="0"/>
              <a:t> </a:t>
            </a:r>
            <a:r>
              <a:rPr lang="en-US" sz="1900" b="1" dirty="0"/>
              <a:t>2/3'ü</a:t>
            </a:r>
            <a:r>
              <a:rPr lang="en-US" sz="1900" dirty="0"/>
              <a:t> </a:t>
            </a:r>
            <a:r>
              <a:rPr lang="en-US" sz="1900" dirty="0" err="1"/>
              <a:t>iade</a:t>
            </a:r>
            <a:r>
              <a:rPr lang="en-US" sz="1900" dirty="0"/>
              <a:t> </a:t>
            </a:r>
            <a:r>
              <a:rPr lang="en-US" sz="1900" dirty="0" err="1"/>
              <a:t>edilir</a:t>
            </a:r>
            <a:r>
              <a:rPr lang="en-US" sz="1900" dirty="0"/>
              <a:t>.</a:t>
            </a:r>
          </a:p>
          <a:p>
            <a:pPr marL="0" lvl="1" indent="0" defTabSz="914400">
              <a:lnSpc>
                <a:spcPct val="90000"/>
              </a:lnSpc>
              <a:buNone/>
            </a:pPr>
            <a:r>
              <a:rPr lang="en-US" sz="1900" dirty="0"/>
              <a:t>20 </a:t>
            </a:r>
            <a:r>
              <a:rPr lang="en-US" sz="1900" dirty="0" err="1"/>
              <a:t>ve</a:t>
            </a:r>
            <a:r>
              <a:rPr lang="en-US" sz="1900" dirty="0"/>
              <a:t> </a:t>
            </a:r>
            <a:r>
              <a:rPr lang="en-US" sz="1900" dirty="0" err="1"/>
              <a:t>üzeri</a:t>
            </a:r>
            <a:r>
              <a:rPr lang="en-US" sz="1900" dirty="0"/>
              <a:t> </a:t>
            </a:r>
            <a:r>
              <a:rPr lang="en-US" sz="1900" dirty="0" err="1"/>
              <a:t>çalışanı</a:t>
            </a:r>
            <a:r>
              <a:rPr lang="en-US" sz="1900" dirty="0"/>
              <a:t> </a:t>
            </a:r>
            <a:r>
              <a:rPr lang="en-US" sz="1900" dirty="0" err="1"/>
              <a:t>olan</a:t>
            </a:r>
            <a:r>
              <a:rPr lang="en-US" sz="1900" dirty="0"/>
              <a:t> </a:t>
            </a:r>
            <a:r>
              <a:rPr lang="en-US" sz="1900" dirty="0" err="1"/>
              <a:t>işletmeye</a:t>
            </a:r>
            <a:r>
              <a:rPr lang="en-US" sz="1900" dirty="0"/>
              <a:t>: </a:t>
            </a:r>
            <a:r>
              <a:rPr lang="en-US" sz="1900" dirty="0" err="1"/>
              <a:t>Ödediği</a:t>
            </a:r>
            <a:r>
              <a:rPr lang="en-US" sz="1900" dirty="0"/>
              <a:t> </a:t>
            </a:r>
            <a:r>
              <a:rPr lang="en-US" sz="1900" dirty="0" err="1"/>
              <a:t>ücretin</a:t>
            </a:r>
            <a:r>
              <a:rPr lang="en-US" sz="1900" dirty="0"/>
              <a:t> </a:t>
            </a:r>
            <a:r>
              <a:rPr lang="en-US" sz="1900" b="1" dirty="0"/>
              <a:t>1/3'ü</a:t>
            </a:r>
            <a:r>
              <a:rPr lang="en-US" sz="1900" dirty="0"/>
              <a:t> </a:t>
            </a:r>
            <a:r>
              <a:rPr lang="en-US" sz="1900" dirty="0" err="1"/>
              <a:t>iade</a:t>
            </a:r>
            <a:r>
              <a:rPr lang="en-US" sz="1900" dirty="0"/>
              <a:t> </a:t>
            </a:r>
            <a:r>
              <a:rPr lang="en-US" sz="1900" dirty="0" err="1"/>
              <a:t>edilir</a:t>
            </a:r>
            <a:r>
              <a:rPr lang="en-US" sz="1900" dirty="0"/>
              <a:t>.</a:t>
            </a:r>
          </a:p>
          <a:p>
            <a:pPr marL="0" indent="0" defTabSz="914400">
              <a:lnSpc>
                <a:spcPct val="90000"/>
              </a:lnSpc>
              <a:buNone/>
            </a:pPr>
            <a:r>
              <a:rPr lang="en-US" sz="1900" b="1" dirty="0" err="1"/>
              <a:t>Zamanlama</a:t>
            </a:r>
            <a:r>
              <a:rPr lang="en-US" sz="1900" b="1" dirty="0"/>
              <a:t>:</a:t>
            </a:r>
            <a:r>
              <a:rPr lang="en-US" sz="1900" dirty="0"/>
              <a:t> </a:t>
            </a:r>
            <a:r>
              <a:rPr lang="en-US" sz="1900" dirty="0" err="1"/>
              <a:t>Ödemeler</a:t>
            </a:r>
            <a:r>
              <a:rPr lang="en-US" sz="1900" dirty="0"/>
              <a:t> </a:t>
            </a:r>
            <a:r>
              <a:rPr lang="en-US" sz="1900" dirty="0" err="1"/>
              <a:t>aylık</a:t>
            </a:r>
            <a:r>
              <a:rPr lang="en-US" sz="1900" dirty="0"/>
              <a:t> </a:t>
            </a:r>
            <a:r>
              <a:rPr lang="en-US" sz="1900" dirty="0" err="1"/>
              <a:t>olarak</a:t>
            </a:r>
            <a:r>
              <a:rPr lang="en-US" sz="1900" dirty="0"/>
              <a:t> </a:t>
            </a:r>
            <a:r>
              <a:rPr lang="en-US" sz="1900" dirty="0" err="1"/>
              <a:t>yapılır</a:t>
            </a:r>
            <a:r>
              <a:rPr lang="en-US" sz="1900" dirty="0"/>
              <a:t>.</a:t>
            </a:r>
          </a:p>
          <a:p>
            <a:pPr indent="-228600" defTabSz="914400">
              <a:lnSpc>
                <a:spcPct val="90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3557092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Farklı konum ve boyutlarda evin rakamları">
            <a:extLst>
              <a:ext uri="{FF2B5EF4-FFF2-40B4-BE49-F238E27FC236}">
                <a16:creationId xmlns:a16="http://schemas.microsoft.com/office/drawing/2014/main" id="{73419AE9-19F3-38CD-5A5B-A5D7402E6FEC}"/>
              </a:ext>
            </a:extLst>
          </p:cNvPr>
          <p:cNvPicPr>
            <a:picLocks noChangeAspect="1"/>
          </p:cNvPicPr>
          <p:nvPr/>
        </p:nvPicPr>
        <p:blipFill>
          <a:blip r:embed="rId2">
            <a:alphaModFix amt="40000"/>
          </a:blip>
          <a:srcRect l="3753" r="21247"/>
          <a:stretch>
            <a:fillRect/>
          </a:stretch>
        </p:blipFill>
        <p:spPr>
          <a:xfrm>
            <a:off x="20" y="-1784"/>
            <a:ext cx="9143980" cy="6858000"/>
          </a:xfrm>
          <a:prstGeom prst="rect">
            <a:avLst/>
          </a:prstGeom>
        </p:spPr>
      </p:pic>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037125B-B128-FDD6-F79C-09CE27AA959F}"/>
              </a:ext>
            </a:extLst>
          </p:cNvPr>
          <p:cNvSpPr>
            <a:spLocks noGrp="1"/>
          </p:cNvSpPr>
          <p:nvPr>
            <p:ph type="title"/>
          </p:nvPr>
        </p:nvSpPr>
        <p:spPr>
          <a:xfrm>
            <a:off x="1256511" y="1008993"/>
            <a:ext cx="6630977" cy="3542045"/>
          </a:xfrm>
        </p:spPr>
        <p:txBody>
          <a:bodyPr vert="horz" lIns="91440" tIns="45720" rIns="91440" bIns="45720" rtlCol="0" anchor="b">
            <a:normAutofit/>
          </a:bodyPr>
          <a:lstStyle/>
          <a:p>
            <a:pPr algn="l" defTabSz="914400">
              <a:lnSpc>
                <a:spcPct val="90000"/>
              </a:lnSpc>
            </a:pPr>
            <a:r>
              <a:rPr lang="en-US" sz="3300" b="1" i="0" u="none" strike="noStrike" baseline="0">
                <a:solidFill>
                  <a:srgbClr val="FFFFFF"/>
                </a:solidFill>
              </a:rPr>
              <a:t>Soru:</a:t>
            </a:r>
            <a:r>
              <a:rPr lang="en-US" sz="3300" b="0" i="0" u="none" strike="noStrike" baseline="0">
                <a:solidFill>
                  <a:srgbClr val="FFFFFF"/>
                </a:solidFill>
              </a:rPr>
              <a:t> Yurt dışında İME yapılabilir mi?</a:t>
            </a:r>
            <a:br>
              <a:rPr lang="en-US" sz="3300" b="0" i="0" u="none" strike="noStrike" baseline="0">
                <a:solidFill>
                  <a:srgbClr val="FFFFFF"/>
                </a:solidFill>
              </a:rPr>
            </a:br>
            <a:r>
              <a:rPr lang="en-US" sz="3300" b="1" i="0" u="none" strike="noStrike" baseline="0">
                <a:solidFill>
                  <a:srgbClr val="FFFFFF"/>
                </a:solidFill>
              </a:rPr>
              <a:t>Cevap:</a:t>
            </a:r>
            <a:r>
              <a:rPr lang="en-US" sz="3300" b="0" i="0" u="none" strike="noStrike" baseline="0">
                <a:solidFill>
                  <a:srgbClr val="FFFFFF"/>
                </a:solidFill>
              </a:rPr>
              <a:t> Evet, bölüm ve birim komisyonlarının uygun görüşüyle mümkündür. Ancak sigorta işlemleri öğrenci sorumluluğundadır. </a:t>
            </a:r>
          </a:p>
        </p:txBody>
      </p:sp>
    </p:spTree>
    <p:extLst>
      <p:ext uri="{BB962C8B-B14F-4D97-AF65-F5344CB8AC3E}">
        <p14:creationId xmlns:p14="http://schemas.microsoft.com/office/powerpoint/2010/main" val="35276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220196"/>
            <a:ext cx="7066893"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E83C0DE-E968-0FCA-5C25-8E15CB3C126D}"/>
              </a:ext>
            </a:extLst>
          </p:cNvPr>
          <p:cNvSpPr>
            <a:spLocks noGrp="1"/>
          </p:cNvSpPr>
          <p:nvPr>
            <p:ph type="title"/>
          </p:nvPr>
        </p:nvSpPr>
        <p:spPr>
          <a:xfrm>
            <a:off x="3028950" y="1939159"/>
            <a:ext cx="5733470" cy="2751086"/>
          </a:xfrm>
        </p:spPr>
        <p:txBody>
          <a:bodyPr vert="horz" lIns="91440" tIns="45720" rIns="91440" bIns="45720" rtlCol="0" anchor="b">
            <a:normAutofit/>
          </a:bodyPr>
          <a:lstStyle/>
          <a:p>
            <a:pPr algn="r" defTabSz="914400">
              <a:lnSpc>
                <a:spcPct val="90000"/>
              </a:lnSpc>
            </a:pPr>
            <a:r>
              <a:rPr lang="en-US" sz="2900" b="1" i="0" u="none" strike="noStrike" kern="1200" baseline="0">
                <a:solidFill>
                  <a:schemeClr val="tx1"/>
                </a:solidFill>
                <a:latin typeface="+mj-lt"/>
                <a:ea typeface="+mj-ea"/>
                <a:cs typeface="+mj-cs"/>
              </a:rPr>
              <a:t>Soru:</a:t>
            </a:r>
            <a:r>
              <a:rPr lang="en-US" sz="2900" b="0" i="0" u="none" strike="noStrike" kern="1200" baseline="0">
                <a:solidFill>
                  <a:schemeClr val="tx1"/>
                </a:solidFill>
                <a:latin typeface="+mj-lt"/>
                <a:ea typeface="+mj-ea"/>
                <a:cs typeface="+mj-cs"/>
              </a:rPr>
              <a:t> Önceki staj veya iş deneyimi sayılır mı?</a:t>
            </a:r>
            <a:br>
              <a:rPr lang="en-US" sz="2900" b="0" i="0" u="none" strike="noStrike" kern="1200" baseline="0">
                <a:solidFill>
                  <a:schemeClr val="tx1"/>
                </a:solidFill>
                <a:latin typeface="+mj-lt"/>
                <a:ea typeface="+mj-ea"/>
                <a:cs typeface="+mj-cs"/>
              </a:rPr>
            </a:br>
            <a:r>
              <a:rPr lang="en-US" sz="2900" b="1" i="0" u="none" strike="noStrike" kern="1200" baseline="0">
                <a:solidFill>
                  <a:schemeClr val="tx1"/>
                </a:solidFill>
                <a:latin typeface="+mj-lt"/>
                <a:ea typeface="+mj-ea"/>
                <a:cs typeface="+mj-cs"/>
              </a:rPr>
              <a:t>Cevap:</a:t>
            </a:r>
            <a:r>
              <a:rPr lang="en-US" sz="2900" b="0" i="0" u="none" strike="noStrike" kern="1200" baseline="0">
                <a:solidFill>
                  <a:schemeClr val="tx1"/>
                </a:solidFill>
                <a:latin typeface="+mj-lt"/>
                <a:ea typeface="+mj-ea"/>
                <a:cs typeface="+mj-cs"/>
              </a:rPr>
              <a:t> Evet, İntibak Komisyonu tarafından değerlendirilir ve uygun görülürse muafiyet tanınabilir. </a:t>
            </a:r>
          </a:p>
        </p:txBody>
      </p:sp>
    </p:spTree>
    <p:extLst>
      <p:ext uri="{BB962C8B-B14F-4D97-AF65-F5344CB8AC3E}">
        <p14:creationId xmlns:p14="http://schemas.microsoft.com/office/powerpoint/2010/main" val="3210422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ir satırdaki soru işaretleri ve bir soru işareti aydınlatılmış">
            <a:extLst>
              <a:ext uri="{FF2B5EF4-FFF2-40B4-BE49-F238E27FC236}">
                <a16:creationId xmlns:a16="http://schemas.microsoft.com/office/drawing/2014/main" id="{06090FB2-5216-5FA5-7347-22868F43DFAC}"/>
              </a:ext>
            </a:extLst>
          </p:cNvPr>
          <p:cNvPicPr>
            <a:picLocks noChangeAspect="1"/>
          </p:cNvPicPr>
          <p:nvPr/>
        </p:nvPicPr>
        <p:blipFill>
          <a:blip r:embed="rId2"/>
          <a:srcRect r="29412" b="-1"/>
          <a:stretch>
            <a:fillRect/>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D3D6FB66-9BEA-8A10-1234-8BD35C4B95F2}"/>
              </a:ext>
            </a:extLst>
          </p:cNvPr>
          <p:cNvSpPr>
            <a:spLocks noGrp="1"/>
          </p:cNvSpPr>
          <p:nvPr>
            <p:ph type="title"/>
          </p:nvPr>
        </p:nvSpPr>
        <p:spPr>
          <a:xfrm>
            <a:off x="5951551" y="743447"/>
            <a:ext cx="2584324" cy="3692028"/>
          </a:xfrm>
          <a:noFill/>
        </p:spPr>
        <p:txBody>
          <a:bodyPr vert="horz" lIns="91440" tIns="45720" rIns="91440" bIns="45720" rtlCol="0" anchor="b">
            <a:normAutofit/>
          </a:bodyPr>
          <a:lstStyle/>
          <a:p>
            <a:pPr algn="l" defTabSz="914400">
              <a:lnSpc>
                <a:spcPct val="90000"/>
              </a:lnSpc>
            </a:pPr>
            <a:r>
              <a:rPr lang="en-US" sz="2500" b="1" i="0" u="none" strike="noStrike" baseline="0"/>
              <a:t>Soru:</a:t>
            </a:r>
            <a:r>
              <a:rPr lang="en-US" sz="2500" b="0" i="0" u="none" strike="noStrike" baseline="0"/>
              <a:t> İşletme değiştirmek mümkün mü?</a:t>
            </a:r>
            <a:br>
              <a:rPr lang="en-US" sz="2500" b="0" i="0" u="none" strike="noStrike" baseline="0"/>
            </a:br>
            <a:r>
              <a:rPr lang="en-US" sz="2500" b="1" i="0" u="none" strike="noStrike" baseline="0"/>
              <a:t>Cevap:</a:t>
            </a:r>
            <a:r>
              <a:rPr lang="en-US" sz="2500" b="0" i="0" u="none" strike="noStrike" baseline="0"/>
              <a:t> Zorunlu hallerde, komisyon onayıyla bir defaya mahsus olmak üzere mümkündür.</a:t>
            </a:r>
          </a:p>
        </p:txBody>
      </p:sp>
    </p:spTree>
    <p:extLst>
      <p:ext uri="{BB962C8B-B14F-4D97-AF65-F5344CB8AC3E}">
        <p14:creationId xmlns:p14="http://schemas.microsoft.com/office/powerpoint/2010/main" val="1417415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737C95-0042-8740-C98A-FE8E255693A2}"/>
              </a:ext>
            </a:extLst>
          </p:cNvPr>
          <p:cNvPicPr>
            <a:picLocks noChangeAspect="1"/>
          </p:cNvPicPr>
          <p:nvPr/>
        </p:nvPicPr>
        <p:blipFill>
          <a:blip r:embed="rId2"/>
          <a:srcRect l="37729" r="36457"/>
          <a:stretch>
            <a:fillRect/>
          </a:stretch>
        </p:blipFill>
        <p:spPr>
          <a:xfrm>
            <a:off x="20" y="10"/>
            <a:ext cx="3147352" cy="6857990"/>
          </a:xfrm>
          <a:prstGeom prst="rect">
            <a:avLst/>
          </a:prstGeom>
          <a:effectLst/>
        </p:spPr>
      </p:pic>
      <p:graphicFrame>
        <p:nvGraphicFramePr>
          <p:cNvPr id="5" name="Metin Yer Tutucusu 2">
            <a:extLst>
              <a:ext uri="{FF2B5EF4-FFF2-40B4-BE49-F238E27FC236}">
                <a16:creationId xmlns:a16="http://schemas.microsoft.com/office/drawing/2014/main" id="{76EF902B-E1D4-B1F0-9808-9AC2B88B1CB1}"/>
              </a:ext>
            </a:extLst>
          </p:cNvPr>
          <p:cNvGraphicFramePr/>
          <p:nvPr>
            <p:extLst>
              <p:ext uri="{D42A27DB-BD31-4B8C-83A1-F6EECF244321}">
                <p14:modId xmlns:p14="http://schemas.microsoft.com/office/powerpoint/2010/main" val="3679823688"/>
              </p:ext>
            </p:extLst>
          </p:nvPr>
        </p:nvGraphicFramePr>
        <p:xfrm>
          <a:off x="3415300" y="383458"/>
          <a:ext cx="5098904" cy="6302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8411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etin Yer Tutucusu 2">
            <a:extLst>
              <a:ext uri="{FF2B5EF4-FFF2-40B4-BE49-F238E27FC236}">
                <a16:creationId xmlns:a16="http://schemas.microsoft.com/office/drawing/2014/main" id="{8E99A6A9-50E6-03A0-8155-105BA95D116F}"/>
              </a:ext>
            </a:extLst>
          </p:cNvPr>
          <p:cNvSpPr>
            <a:spLocks noGrp="1"/>
          </p:cNvSpPr>
          <p:nvPr>
            <p:ph type="body" idx="1"/>
          </p:nvPr>
        </p:nvSpPr>
        <p:spPr>
          <a:xfrm>
            <a:off x="628649" y="1027906"/>
            <a:ext cx="4433551" cy="5149057"/>
          </a:xfrm>
        </p:spPr>
        <p:txBody>
          <a:bodyPr vert="horz" lIns="91440" tIns="45720" rIns="91440" bIns="45720" rtlCol="0">
            <a:normAutofit fontScale="85000" lnSpcReduction="20000"/>
          </a:bodyPr>
          <a:lstStyle/>
          <a:p>
            <a:pPr marL="0" indent="-228600" defTabSz="914400">
              <a:lnSpc>
                <a:spcPct val="90000"/>
              </a:lnSpc>
              <a:buFont typeface="Arial" panose="020B0604020202020204" pitchFamily="34" charset="0"/>
              <a:buChar char="•"/>
            </a:pPr>
            <a:r>
              <a:rPr lang="en-US" sz="2800" dirty="0" err="1"/>
              <a:t>Öğrenci</a:t>
            </a:r>
            <a:r>
              <a:rPr lang="en-US" sz="2800" dirty="0"/>
              <a:t> </a:t>
            </a:r>
            <a:r>
              <a:rPr lang="en-US" sz="2800" dirty="0" err="1"/>
              <a:t>normalde</a:t>
            </a:r>
            <a:r>
              <a:rPr lang="en-US" sz="2800" dirty="0"/>
              <a:t> </a:t>
            </a:r>
            <a:r>
              <a:rPr lang="en-US" sz="2800" dirty="0" err="1"/>
              <a:t>bir</a:t>
            </a:r>
            <a:r>
              <a:rPr lang="en-US" sz="2800" dirty="0"/>
              <a:t> </a:t>
            </a:r>
            <a:r>
              <a:rPr lang="en-US" sz="2800" dirty="0" err="1"/>
              <a:t>yurtta</a:t>
            </a:r>
            <a:r>
              <a:rPr lang="en-US" sz="2800" dirty="0"/>
              <a:t> </a:t>
            </a:r>
            <a:r>
              <a:rPr lang="en-US" sz="2800" dirty="0" err="1"/>
              <a:t>kalmıyor</a:t>
            </a:r>
            <a:r>
              <a:rPr lang="en-US" sz="2800" dirty="0"/>
              <a:t> (</a:t>
            </a:r>
            <a:r>
              <a:rPr lang="en-US" sz="2800" dirty="0" err="1"/>
              <a:t>evde</a:t>
            </a:r>
            <a:r>
              <a:rPr lang="en-US" sz="2800" dirty="0"/>
              <a:t> </a:t>
            </a:r>
            <a:r>
              <a:rPr lang="en-US" sz="2800" dirty="0" err="1"/>
              <a:t>veya</a:t>
            </a:r>
            <a:r>
              <a:rPr lang="en-US" sz="2800" dirty="0"/>
              <a:t> </a:t>
            </a:r>
            <a:r>
              <a:rPr lang="en-US" sz="2800" dirty="0" err="1"/>
              <a:t>özel</a:t>
            </a:r>
            <a:r>
              <a:rPr lang="en-US" sz="2800" dirty="0"/>
              <a:t> </a:t>
            </a:r>
            <a:r>
              <a:rPr lang="en-US" sz="2800" dirty="0" err="1"/>
              <a:t>yurtta</a:t>
            </a:r>
            <a:r>
              <a:rPr lang="en-US" sz="2800" dirty="0"/>
              <a:t> </a:t>
            </a:r>
            <a:r>
              <a:rPr lang="en-US" sz="2800" dirty="0" err="1"/>
              <a:t>kalıyor</a:t>
            </a:r>
            <a:r>
              <a:rPr lang="en-US" sz="2800" dirty="0"/>
              <a:t>) </a:t>
            </a:r>
            <a:r>
              <a:rPr lang="en-US" sz="2800" dirty="0" err="1"/>
              <a:t>ancak</a:t>
            </a:r>
            <a:r>
              <a:rPr lang="en-US" sz="2800" dirty="0"/>
              <a:t> İME </a:t>
            </a:r>
            <a:r>
              <a:rPr lang="en-US" sz="2800" dirty="0" err="1"/>
              <a:t>sebebiyle</a:t>
            </a:r>
            <a:r>
              <a:rPr lang="en-US" sz="2800" dirty="0"/>
              <a:t> yurt </a:t>
            </a:r>
            <a:r>
              <a:rPr lang="en-US" sz="2800" dirty="0" err="1"/>
              <a:t>ihtiyacı</a:t>
            </a:r>
            <a:r>
              <a:rPr lang="en-US" sz="2800" dirty="0"/>
              <a:t> </a:t>
            </a:r>
            <a:r>
              <a:rPr lang="en-US" sz="2800" dirty="0" err="1"/>
              <a:t>duyuyorsa</a:t>
            </a:r>
            <a:r>
              <a:rPr lang="en-US" sz="2800" dirty="0"/>
              <a:t> da </a:t>
            </a:r>
            <a:r>
              <a:rPr lang="en-US" sz="2800" dirty="0" err="1"/>
              <a:t>başvurabilir</a:t>
            </a:r>
            <a:r>
              <a:rPr lang="en-US" sz="2800" dirty="0"/>
              <a:t>.</a:t>
            </a:r>
            <a:endParaRPr lang="tr-TR" sz="2800" dirty="0"/>
          </a:p>
          <a:p>
            <a:pPr marL="0" indent="-228600" defTabSz="914400">
              <a:lnSpc>
                <a:spcPct val="90000"/>
              </a:lnSpc>
              <a:buFont typeface="Arial" panose="020B0604020202020204" pitchFamily="34" charset="0"/>
              <a:buChar char="•"/>
            </a:pPr>
            <a:endParaRPr lang="en-US" sz="2800" dirty="0"/>
          </a:p>
          <a:p>
            <a:pPr marL="0" indent="-228600" defTabSz="914400">
              <a:lnSpc>
                <a:spcPct val="90000"/>
              </a:lnSpc>
              <a:buFont typeface="Arial" panose="020B0604020202020204" pitchFamily="34" charset="0"/>
              <a:buChar char="•"/>
            </a:pPr>
            <a:r>
              <a:rPr lang="en-US" sz="2800" b="1" dirty="0" err="1"/>
              <a:t>Şart</a:t>
            </a:r>
            <a:r>
              <a:rPr lang="en-US" sz="2800" b="1" dirty="0"/>
              <a:t>:</a:t>
            </a:r>
            <a:r>
              <a:rPr lang="tr-TR" sz="2800" b="1" dirty="0"/>
              <a:t> Her iki durumda da</a:t>
            </a:r>
            <a:r>
              <a:rPr lang="en-US" sz="2800" dirty="0"/>
              <a:t> </a:t>
            </a:r>
            <a:r>
              <a:rPr lang="en-US" sz="2800" dirty="0" err="1"/>
              <a:t>Gidilen</a:t>
            </a:r>
            <a:r>
              <a:rPr lang="en-US" sz="2800" dirty="0"/>
              <a:t> il/</a:t>
            </a:r>
            <a:r>
              <a:rPr lang="en-US" sz="2800" dirty="0" err="1"/>
              <a:t>ilçedeki</a:t>
            </a:r>
            <a:r>
              <a:rPr lang="en-US" sz="2800" dirty="0"/>
              <a:t> </a:t>
            </a:r>
            <a:r>
              <a:rPr lang="en-US" sz="2800" dirty="0" err="1"/>
              <a:t>yurtta</a:t>
            </a:r>
            <a:r>
              <a:rPr lang="en-US" sz="2800" dirty="0"/>
              <a:t> </a:t>
            </a:r>
            <a:r>
              <a:rPr lang="en-US" sz="2800" b="1" dirty="0"/>
              <a:t>BOŞ YER OLMASI</a:t>
            </a:r>
            <a:r>
              <a:rPr lang="en-US" sz="2800" dirty="0"/>
              <a:t> </a:t>
            </a:r>
            <a:r>
              <a:rPr lang="en-US" sz="2800" dirty="0" err="1"/>
              <a:t>gerekmektedir</a:t>
            </a:r>
            <a:r>
              <a:rPr lang="en-US" sz="2800" dirty="0"/>
              <a:t>. </a:t>
            </a:r>
            <a:r>
              <a:rPr lang="en-US" sz="2800" dirty="0" err="1"/>
              <a:t>Başvurular</a:t>
            </a:r>
            <a:r>
              <a:rPr lang="en-US" sz="2800" dirty="0"/>
              <a:t> </a:t>
            </a:r>
            <a:r>
              <a:rPr lang="en-US" sz="2800" dirty="0" err="1"/>
              <a:t>doğrudan</a:t>
            </a:r>
            <a:r>
              <a:rPr lang="en-US" sz="2800" dirty="0"/>
              <a:t> Yurt </a:t>
            </a:r>
            <a:r>
              <a:rPr lang="en-US" sz="2800" dirty="0" err="1"/>
              <a:t>Müdürlüklerine</a:t>
            </a:r>
            <a:r>
              <a:rPr lang="en-US" sz="2800" dirty="0"/>
              <a:t> </a:t>
            </a:r>
            <a:r>
              <a:rPr lang="en-US" sz="2800" dirty="0" err="1"/>
              <a:t>veya</a:t>
            </a:r>
            <a:r>
              <a:rPr lang="en-US" sz="2800" dirty="0"/>
              <a:t> </a:t>
            </a:r>
            <a:r>
              <a:rPr lang="en-US" sz="2800" dirty="0" err="1"/>
              <a:t>Gençlik</a:t>
            </a:r>
            <a:r>
              <a:rPr lang="en-US" sz="2800" dirty="0"/>
              <a:t> </a:t>
            </a:r>
            <a:r>
              <a:rPr lang="en-US" sz="2800" dirty="0" err="1"/>
              <a:t>ve</a:t>
            </a:r>
            <a:r>
              <a:rPr lang="en-US" sz="2800" dirty="0"/>
              <a:t> Spor İl </a:t>
            </a:r>
            <a:r>
              <a:rPr lang="en-US" sz="2800" dirty="0" err="1"/>
              <a:t>Müdürlüklerine</a:t>
            </a:r>
            <a:r>
              <a:rPr lang="en-US" sz="2800" dirty="0"/>
              <a:t> </a:t>
            </a:r>
            <a:r>
              <a:rPr lang="en-US" sz="2800" dirty="0" err="1"/>
              <a:t>yapılır</a:t>
            </a:r>
            <a:r>
              <a:rPr lang="en-US" sz="2800" dirty="0"/>
              <a:t>. </a:t>
            </a:r>
            <a:endParaRPr lang="tr-TR" sz="2800" dirty="0"/>
          </a:p>
          <a:p>
            <a:pPr marL="0" indent="-228600" defTabSz="914400">
              <a:lnSpc>
                <a:spcPct val="90000"/>
              </a:lnSpc>
              <a:buFont typeface="Arial" panose="020B0604020202020204" pitchFamily="34" charset="0"/>
              <a:buChar char="•"/>
            </a:pPr>
            <a:endParaRPr lang="en-US" sz="2800" dirty="0"/>
          </a:p>
          <a:p>
            <a:pPr marL="0" indent="-228600" defTabSz="914400">
              <a:lnSpc>
                <a:spcPct val="90000"/>
              </a:lnSpc>
              <a:buFont typeface="Arial" panose="020B0604020202020204" pitchFamily="34" charset="0"/>
              <a:buChar char="•"/>
            </a:pPr>
            <a:r>
              <a:rPr lang="en-US" sz="2800" b="1" dirty="0"/>
              <a:t>Ne </a:t>
            </a:r>
            <a:r>
              <a:rPr lang="en-US" sz="2800" b="1" dirty="0" err="1"/>
              <a:t>Yapmalı</a:t>
            </a:r>
            <a:r>
              <a:rPr lang="en-US" sz="2800" b="1" dirty="0"/>
              <a:t>?</a:t>
            </a:r>
            <a:r>
              <a:rPr lang="en-US" sz="2800" dirty="0"/>
              <a:t> </a:t>
            </a:r>
            <a:r>
              <a:rPr lang="en-US" sz="2800" dirty="0" err="1"/>
              <a:t>Gitmeden</a:t>
            </a:r>
            <a:r>
              <a:rPr lang="en-US" sz="2800" dirty="0"/>
              <a:t> </a:t>
            </a:r>
            <a:r>
              <a:rPr lang="en-US" sz="2800" dirty="0" err="1"/>
              <a:t>önce</a:t>
            </a:r>
            <a:r>
              <a:rPr lang="en-US" sz="2800" dirty="0"/>
              <a:t> </a:t>
            </a:r>
            <a:r>
              <a:rPr lang="en-US" sz="2800" dirty="0" err="1"/>
              <a:t>mutlaka</a:t>
            </a:r>
            <a:r>
              <a:rPr lang="en-US" sz="2800" dirty="0"/>
              <a:t> </a:t>
            </a:r>
            <a:r>
              <a:rPr lang="en-US" sz="2800" dirty="0" err="1"/>
              <a:t>kalmak</a:t>
            </a:r>
            <a:r>
              <a:rPr lang="en-US" sz="2800" dirty="0"/>
              <a:t> </a:t>
            </a:r>
            <a:r>
              <a:rPr lang="en-US" sz="2800" dirty="0" err="1"/>
              <a:t>istediği</a:t>
            </a:r>
            <a:r>
              <a:rPr lang="en-US" sz="2800" dirty="0"/>
              <a:t> yurt </a:t>
            </a:r>
            <a:r>
              <a:rPr lang="en-US" sz="2800" dirty="0" err="1"/>
              <a:t>müdürlüğünü</a:t>
            </a:r>
            <a:r>
              <a:rPr lang="en-US" sz="2800" dirty="0"/>
              <a:t> </a:t>
            </a:r>
            <a:r>
              <a:rPr lang="en-US" sz="2800" dirty="0" err="1"/>
              <a:t>arayıp</a:t>
            </a:r>
            <a:r>
              <a:rPr lang="en-US" sz="2800" dirty="0"/>
              <a:t> "</a:t>
            </a:r>
            <a:r>
              <a:rPr lang="en-US" sz="2800" dirty="0" err="1"/>
              <a:t>boş</a:t>
            </a:r>
            <a:r>
              <a:rPr lang="en-US" sz="2800" dirty="0"/>
              <a:t> </a:t>
            </a:r>
            <a:r>
              <a:rPr lang="en-US" sz="2800" dirty="0" err="1"/>
              <a:t>yer</a:t>
            </a:r>
            <a:r>
              <a:rPr lang="en-US" sz="2800" dirty="0"/>
              <a:t> </a:t>
            </a:r>
            <a:r>
              <a:rPr lang="en-US" sz="2800" dirty="0" err="1"/>
              <a:t>durumu</a:t>
            </a:r>
            <a:r>
              <a:rPr lang="en-US" sz="2800" dirty="0"/>
              <a:t>" </a:t>
            </a:r>
            <a:r>
              <a:rPr lang="en-US" sz="2800" dirty="0" err="1"/>
              <a:t>hakkında</a:t>
            </a:r>
            <a:r>
              <a:rPr lang="en-US" sz="2800" dirty="0"/>
              <a:t> </a:t>
            </a:r>
            <a:r>
              <a:rPr lang="en-US" sz="2800" dirty="0" err="1"/>
              <a:t>bilgi</a:t>
            </a:r>
            <a:r>
              <a:rPr lang="en-US" sz="2800" dirty="0"/>
              <a:t> </a:t>
            </a:r>
            <a:r>
              <a:rPr lang="en-US" sz="2800" dirty="0" err="1"/>
              <a:t>almalı</a:t>
            </a:r>
            <a:r>
              <a:rPr lang="en-US" sz="2800" dirty="0"/>
              <a:t> </a:t>
            </a:r>
            <a:r>
              <a:rPr lang="en-US" sz="2800" dirty="0" err="1"/>
              <a:t>ve</a:t>
            </a:r>
            <a:r>
              <a:rPr lang="en-US" sz="2800" dirty="0"/>
              <a:t> </a:t>
            </a:r>
            <a:r>
              <a:rPr lang="en-US" sz="2800" dirty="0" err="1"/>
              <a:t>rezervasyon</a:t>
            </a:r>
            <a:r>
              <a:rPr lang="en-US" sz="2800" dirty="0"/>
              <a:t> </a:t>
            </a:r>
            <a:r>
              <a:rPr lang="en-US" sz="2800" dirty="0" err="1"/>
              <a:t>yaptırmalıdır</a:t>
            </a:r>
            <a:r>
              <a:rPr lang="en-US" sz="2800" dirty="0"/>
              <a:t>.</a:t>
            </a:r>
          </a:p>
          <a:p>
            <a:pPr marL="0" indent="-228600" defTabSz="914400">
              <a:lnSpc>
                <a:spcPct val="90000"/>
              </a:lnSpc>
              <a:buFont typeface="Arial" panose="020B0604020202020204" pitchFamily="34" charset="0"/>
              <a:buChar char="•"/>
            </a:pPr>
            <a:endParaRPr lang="en-US" sz="2000" dirty="0"/>
          </a:p>
        </p:txBody>
      </p:sp>
      <p:sp>
        <p:nvSpPr>
          <p:cNvPr id="21" name="Oval 2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Ev">
            <a:extLst>
              <a:ext uri="{FF2B5EF4-FFF2-40B4-BE49-F238E27FC236}">
                <a16:creationId xmlns:a16="http://schemas.microsoft.com/office/drawing/2014/main" id="{72CE3E3F-3888-66C8-15C2-3A4E04D439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5388" y="1689117"/>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3" name="Freeform: Shape 2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5" name="Straight Connector 2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639639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256032"/>
            <a:ext cx="7879842" cy="1014984"/>
          </a:xfrm>
        </p:spPr>
        <p:txBody>
          <a:bodyPr anchor="b">
            <a:normAutofit/>
          </a:bodyPr>
          <a:lstStyle/>
          <a:p>
            <a:r>
              <a:t>Süre ve Katılım</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9A42170-582E-AC65-04DB-AF5CDECF881D}"/>
              </a:ext>
            </a:extLst>
          </p:cNvPr>
          <p:cNvGraphicFramePr>
            <a:graphicFrameLocks noGrp="1"/>
          </p:cNvGraphicFramePr>
          <p:nvPr>
            <p:ph idx="1"/>
            <p:extLst>
              <p:ext uri="{D42A27DB-BD31-4B8C-83A1-F6EECF244321}">
                <p14:modId xmlns:p14="http://schemas.microsoft.com/office/powerpoint/2010/main" val="1339129873"/>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Belgeler ve Raporlama</a:t>
            </a:r>
          </a:p>
        </p:txBody>
      </p:sp>
      <p:graphicFrame>
        <p:nvGraphicFramePr>
          <p:cNvPr id="15" name="Content Placeholder 2">
            <a:extLst>
              <a:ext uri="{FF2B5EF4-FFF2-40B4-BE49-F238E27FC236}">
                <a16:creationId xmlns:a16="http://schemas.microsoft.com/office/drawing/2014/main" id="{A0793B1D-4A64-1BAE-CE6C-8E210502AE96}"/>
              </a:ext>
            </a:extLst>
          </p:cNvPr>
          <p:cNvGraphicFramePr>
            <a:graphicFrameLocks noGrp="1"/>
          </p:cNvGraphicFramePr>
          <p:nvPr>
            <p:ph idx="1"/>
            <p:extLst>
              <p:ext uri="{D42A27DB-BD31-4B8C-83A1-F6EECF244321}">
                <p14:modId xmlns:p14="http://schemas.microsoft.com/office/powerpoint/2010/main" val="110940080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tr-TR" sz="3500">
                <a:solidFill>
                  <a:srgbClr val="FFFFFF"/>
                </a:solidFill>
              </a:rPr>
              <a:t>Değerlendirme</a:t>
            </a:r>
          </a:p>
        </p:txBody>
      </p:sp>
      <p:graphicFrame>
        <p:nvGraphicFramePr>
          <p:cNvPr id="5" name="Content Placeholder 2">
            <a:extLst>
              <a:ext uri="{FF2B5EF4-FFF2-40B4-BE49-F238E27FC236}">
                <a16:creationId xmlns:a16="http://schemas.microsoft.com/office/drawing/2014/main" id="{462226D5-31D9-6F50-B68F-50076E2EA416}"/>
              </a:ext>
            </a:extLst>
          </p:cNvPr>
          <p:cNvGraphicFramePr>
            <a:graphicFrameLocks noGrp="1"/>
          </p:cNvGraphicFramePr>
          <p:nvPr>
            <p:ph idx="1"/>
            <p:extLst>
              <p:ext uri="{D42A27DB-BD31-4B8C-83A1-F6EECF244321}">
                <p14:modId xmlns:p14="http://schemas.microsoft.com/office/powerpoint/2010/main" val="4110174585"/>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tr-TR" sz="3500">
                <a:solidFill>
                  <a:srgbClr val="FFFFFF"/>
                </a:solidFill>
              </a:rPr>
              <a:t>Sigorta ve Ücret</a:t>
            </a:r>
          </a:p>
        </p:txBody>
      </p:sp>
      <p:graphicFrame>
        <p:nvGraphicFramePr>
          <p:cNvPr id="5" name="Content Placeholder 2">
            <a:extLst>
              <a:ext uri="{FF2B5EF4-FFF2-40B4-BE49-F238E27FC236}">
                <a16:creationId xmlns:a16="http://schemas.microsoft.com/office/drawing/2014/main" id="{8AD9F905-7D35-4E1D-6678-6EBAE982822B}"/>
              </a:ext>
            </a:extLst>
          </p:cNvPr>
          <p:cNvGraphicFramePr>
            <a:graphicFrameLocks noGrp="1"/>
          </p:cNvGraphicFramePr>
          <p:nvPr>
            <p:ph idx="1"/>
            <p:extLst>
              <p:ext uri="{D42A27DB-BD31-4B8C-83A1-F6EECF244321}">
                <p14:modId xmlns:p14="http://schemas.microsoft.com/office/powerpoint/2010/main" val="3768306829"/>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256032"/>
            <a:ext cx="7879842" cy="1014984"/>
          </a:xfrm>
        </p:spPr>
        <p:txBody>
          <a:bodyPr anchor="b">
            <a:normAutofit/>
          </a:bodyPr>
          <a:lstStyle/>
          <a:p>
            <a:r>
              <a:t>Görev ve Sorumluluklar</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80207B9-B623-B818-76BD-A1874C2E6DDD}"/>
              </a:ext>
            </a:extLst>
          </p:cNvPr>
          <p:cNvGraphicFramePr>
            <a:graphicFrameLocks noGrp="1"/>
          </p:cNvGraphicFramePr>
          <p:nvPr>
            <p:ph idx="1"/>
            <p:extLst>
              <p:ext uri="{D42A27DB-BD31-4B8C-83A1-F6EECF244321}">
                <p14:modId xmlns:p14="http://schemas.microsoft.com/office/powerpoint/2010/main" val="2767506237"/>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640823"/>
            <a:ext cx="2563994" cy="5583148"/>
          </a:xfrm>
        </p:spPr>
        <p:txBody>
          <a:bodyPr anchor="ctr">
            <a:normAutofit/>
          </a:bodyPr>
          <a:lstStyle/>
          <a:p>
            <a:r>
              <a:rPr lang="tr-TR" sz="3600"/>
              <a:t>Komisyonlar</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sX0" fmla="*/ 0 w 5410200"/>
              <a:gd name="csY0" fmla="*/ 0 h 13716"/>
              <a:gd name="csX1" fmla="*/ 568071 w 5410200"/>
              <a:gd name="csY1" fmla="*/ 0 h 13716"/>
              <a:gd name="csX2" fmla="*/ 1298448 w 5410200"/>
              <a:gd name="csY2" fmla="*/ 0 h 13716"/>
              <a:gd name="csX3" fmla="*/ 1920621 w 5410200"/>
              <a:gd name="csY3" fmla="*/ 0 h 13716"/>
              <a:gd name="csX4" fmla="*/ 2488692 w 5410200"/>
              <a:gd name="csY4" fmla="*/ 0 h 13716"/>
              <a:gd name="csX5" fmla="*/ 3219069 w 5410200"/>
              <a:gd name="csY5" fmla="*/ 0 h 13716"/>
              <a:gd name="csX6" fmla="*/ 3895344 w 5410200"/>
              <a:gd name="csY6" fmla="*/ 0 h 13716"/>
              <a:gd name="csX7" fmla="*/ 4571619 w 5410200"/>
              <a:gd name="csY7" fmla="*/ 0 h 13716"/>
              <a:gd name="csX8" fmla="*/ 5410200 w 5410200"/>
              <a:gd name="csY8" fmla="*/ 0 h 13716"/>
              <a:gd name="csX9" fmla="*/ 5410200 w 5410200"/>
              <a:gd name="csY9" fmla="*/ 13716 h 13716"/>
              <a:gd name="csX10" fmla="*/ 4842129 w 5410200"/>
              <a:gd name="csY10" fmla="*/ 13716 h 13716"/>
              <a:gd name="csX11" fmla="*/ 4328160 w 5410200"/>
              <a:gd name="csY11" fmla="*/ 13716 h 13716"/>
              <a:gd name="csX12" fmla="*/ 3597783 w 5410200"/>
              <a:gd name="csY12" fmla="*/ 13716 h 13716"/>
              <a:gd name="csX13" fmla="*/ 3029712 w 5410200"/>
              <a:gd name="csY13" fmla="*/ 13716 h 13716"/>
              <a:gd name="csX14" fmla="*/ 2299335 w 5410200"/>
              <a:gd name="csY14" fmla="*/ 13716 h 13716"/>
              <a:gd name="csX15" fmla="*/ 1514856 w 5410200"/>
              <a:gd name="csY15" fmla="*/ 13716 h 13716"/>
              <a:gd name="csX16" fmla="*/ 892683 w 5410200"/>
              <a:gd name="csY16" fmla="*/ 13716 h 13716"/>
              <a:gd name="csX17" fmla="*/ 0 w 5410200"/>
              <a:gd name="csY17" fmla="*/ 13716 h 13716"/>
              <a:gd name="csX18" fmla="*/ 0 w 5410200"/>
              <a:gd name="csY18"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CF0A29C-043E-4000-8D50-DD9B34161F56}"/>
              </a:ext>
            </a:extLst>
          </p:cNvPr>
          <p:cNvGraphicFramePr>
            <a:graphicFrameLocks noGrp="1"/>
          </p:cNvGraphicFramePr>
          <p:nvPr>
            <p:ph idx="1"/>
            <p:extLst>
              <p:ext uri="{D42A27DB-BD31-4B8C-83A1-F6EECF244321}">
                <p14:modId xmlns:p14="http://schemas.microsoft.com/office/powerpoint/2010/main" val="2567614557"/>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426</TotalTime>
  <Words>1547</Words>
  <Application>Microsoft Office PowerPoint</Application>
  <PresentationFormat>Ekran Gösterisi (4:3)</PresentationFormat>
  <Paragraphs>94</Paragraphs>
  <Slides>37</Slides>
  <Notes>0</Notes>
  <HiddenSlides>0</HiddenSlides>
  <MMClips>1</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37</vt:i4>
      </vt:variant>
    </vt:vector>
  </HeadingPairs>
  <TitlesOfParts>
    <vt:vector size="40" baseType="lpstr">
      <vt:lpstr>Arial</vt:lpstr>
      <vt:lpstr>Calibri</vt:lpstr>
      <vt:lpstr>Office Theme</vt:lpstr>
      <vt:lpstr>PowerPoint Sunusu</vt:lpstr>
      <vt:lpstr>İşletmede Mesleki Eğitim (İME) Sıkça Sorulan Sorular</vt:lpstr>
      <vt:lpstr>İME Nedir?</vt:lpstr>
      <vt:lpstr>Süre ve Katılım</vt:lpstr>
      <vt:lpstr>Belgeler ve Raporlama</vt:lpstr>
      <vt:lpstr>Değerlendirme</vt:lpstr>
      <vt:lpstr>Sigorta ve Ücret</vt:lpstr>
      <vt:lpstr>Görev ve Sorumluluklar</vt:lpstr>
      <vt:lpstr>Komisyonlar</vt:lpstr>
      <vt:lpstr>Değerlendirme</vt:lpstr>
      <vt:lpstr>Yönetimsel Süreçler</vt:lpstr>
      <vt:lpstr>İş Sağlığı ve Güvenliği</vt:lpstr>
      <vt:lpstr>Soru:İşletme öğrenci kabulü için hangi belgeleri imzalar? Protokol (2 nüsha)  İşletmede Mesleki Eğitim Kabul Formu  İşletmede Mesleki Eğitim Sözleşmesi (üç taraflı)  İşletme ve öğrenci Çanakkale Onsekiz Mart Üniversitesi İşletmede Mesleki Eğitim Yönergesinin tüm şartlarını kabul etmiş sayılacağından yönergenin taraflara sunulması önemlidir.</vt:lpstr>
      <vt:lpstr>Soru: İME hangi programlarda uygulanır? Cevap: İME, ÇOMÜ’ye bağlı tüm fakülte, yüksekokul ve meslek yüksekokullarında yürütülür. Önlisans programlarında 2+2 veya 3+1; lisans programlarında 6+2 veya 7+1 modelinde uygulanabilir. </vt:lpstr>
      <vt:lpstr>Soru: Yönerge hangi kanunlara dayanıyor? Cevap: 2547 sayılı Yükseköğretim Kanunu, 3308 sayılı Mesleki Eğitim Kanunu, 5510 sayılı Sosyal Sigortalar ve Genel Sağlık Sigortası Kanunu, 6331 sayılı İş Sağlığı ve Güvenliği Kanunu ve 17.06.2021 tarihli “Yükseköğretimde Uygulamalı Eğitimler Çerçeve Yönetmeliği”ne dayanır. </vt:lpstr>
      <vt:lpstr>Soru:İşletmenin temel yükümlülükleri neler? Cevap:  Uygun çalışma ortamı sağlamak Eğitici personel görevlendirmek İş sağlığı ve güvenliği koşullarını sağlamak İşletme Değerlendirme Formunu doldurmak Disiplin ve devam durumunu takip edip üniversiteyle iletişimde olmak</vt:lpstr>
      <vt:lpstr>Soru: Günlük çalışma süresi nedir? Cevap: Günlük 8 saat, haftalık toplam 40 saattir. Vardiyalı çalışma, ancak işin niteliği ve bölüm komisyonunun onayıyla mümkündür. </vt:lpstr>
      <vt:lpstr>Soru:İşletme öğrenci seçebilir mi?  Cevap: Evet. Yerleştirme komisyonu uygun görürse işletme kendi öğrencisini seçebilir.</vt:lpstr>
      <vt:lpstr>Soru: Öğrenci kendi bulduğu işletmede staj yapabilir mi? Cevap: Evet ancak bölüm komisyonu tarafından uygun bulunursa. Komisyonun onaylamadığı işletmede İME yapılamaz. </vt:lpstr>
      <vt:lpstr>Soru: Öğrenci hangi belgeleri doldurmak zorundadır? Cevap: İşletmede Mesleki Eğitim Kabul Formu, Sözleşme, Devam Çizelgesi, Ara raporlar, Faaliyet Raporu ve İşletme Değerlendirme Formu. </vt:lpstr>
      <vt:lpstr>Soru: Faaliyet raporu ne zaman teslim edilir? Cevap: İME sonunda, bölümün ilan ettiği tarihe kadar tüm imzalar tamamlanmış şekilde teslim edilmelidir. Aksi halde öğrenci değerlendirmeye alınmaz. </vt:lpstr>
      <vt:lpstr>Soru:İşletme öğrenciden gizlilik/düzen kurallarına uymayı isteyebilir mi? Cevap: Evet. Öğrenci işletmenin disiplin ve çalışma kurallarına uymak zorundadır.</vt:lpstr>
      <vt:lpstr>Soru:İşletmeler kaç öğrenci alabilir? Cevap: Kapasitesine göre istediği sayıda alabilir; önemli olan yeterli eğitici personel görevlendirilmesidir.</vt:lpstr>
      <vt:lpstr>Soru: Birim Uygulamalı Eğitim Komisyonu ne yapar? Cevap: Uygulamalı eğitim politikalarını belirler, formları hazırlar, işletmelerle iş birliği süreçlerini yürütür. </vt:lpstr>
      <vt:lpstr>Soru: Başarı notu nasıl hesaplanır? Cevap:</vt:lpstr>
      <vt:lpstr>Soru: İME’den başarısız olursam ne olur? Cevap: Faaliyet raporunu teslim etmeyen, devamsızlık yapan veya disiplin cezası alan öğrenciler başarısız sayılır ve dersi tekrarlamak zorundadır. </vt:lpstr>
      <vt:lpstr>Soru: Sigorta işlemleri kim tarafından yapılır? Cevap: 5510 sayılı Kanun uyarınca, SGK sigorta işlemleri Üniversite tarafından yapılır.  Soru: İş kazası olursa sorumluluk kimde? Cevap: 3308 sayılı Kanun gereği işletme sorumludur. Kaza aynı gün içinde Üniversiteye bildirilmelidir</vt:lpstr>
      <vt:lpstr>Soru:Uzaktan çalışma ile İME yapılabilir mi?
Cevap: Hayır. Öğrenci işletmede fiziksel olarak bulunmak zorundadır.  Sorumlu öğretim elemanı öğrenciyi iş yerinde fiziken veya online ortamlarda denetleme yetkisine sahiptir. İşletme bu denetimler için işbirliği ile hareket etmeyi kabul eder.</vt:lpstr>
      <vt:lpstr>Soru: Öğrencilere ücret ödenir mi? Cevap: Evet, işletme tarafından 3308 sayılı Kanun’un 25. maddesine göre, asgari ücretin belirli bir oranından az olmamak üzere ücret ödenir. </vt:lpstr>
      <vt:lpstr>PowerPoint Sunusu</vt:lpstr>
      <vt:lpstr>PowerPoint Sunusu</vt:lpstr>
      <vt:lpstr>PowerPoint Sunusu</vt:lpstr>
      <vt:lpstr>Soru: Yurt dışında İME yapılabilir mi? Cevap: Evet, bölüm ve birim komisyonlarının uygun görüşüyle mümkündür. Ancak sigorta işlemleri öğrenci sorumluluğundadır. </vt:lpstr>
      <vt:lpstr>Soru: Önceki staj veya iş deneyimi sayılır mı? Cevap: Evet, İntibak Komisyonu tarafından değerlendirilir ve uygun görülürse muafiyet tanınabilir. </vt:lpstr>
      <vt:lpstr>Soru: İşletme değiştirmek mümkün mü? Cevap: Zorunlu hallerde, komisyon onayıyla bir defaya mahsus olmak üzere mümkündür.</vt:lpstr>
      <vt:lpstr>PowerPoint Sunusu</vt:lpstr>
      <vt:lpstr>PowerPoint Sunusu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sevban akkaya</dc:creator>
  <cp:keywords/>
  <dc:description>generated using python-pptx</dc:description>
  <cp:lastModifiedBy>Ahmet Zeybek</cp:lastModifiedBy>
  <cp:revision>10</cp:revision>
  <dcterms:created xsi:type="dcterms:W3CDTF">2013-01-27T09:14:16Z</dcterms:created>
  <dcterms:modified xsi:type="dcterms:W3CDTF">2025-12-31T07:46:28Z</dcterms:modified>
  <cp:category/>
</cp:coreProperties>
</file>