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4" d="100"/>
          <a:sy n="64" d="100"/>
        </p:scale>
        <p:origin x="9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C54E99-33CE-FFB2-FAF2-2BA6927FECD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C218FBA9-8A9D-563D-1B26-FB337CDE5E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F4B12CA4-3B6F-3CA7-CBBB-A984FC32D419}"/>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5" name="Alt Bilgi Yer Tutucusu 4">
            <a:extLst>
              <a:ext uri="{FF2B5EF4-FFF2-40B4-BE49-F238E27FC236}">
                <a16:creationId xmlns:a16="http://schemas.microsoft.com/office/drawing/2014/main" id="{65693505-19CA-BE6E-C672-FCADF9B9301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342F2B7-E5C9-C690-7923-DFB84A02226A}"/>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2001951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E7A7C3-98F8-5E62-B317-B5C7E6A9C1D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31EC884-B711-25D6-AF5C-CB4C4EDA47BD}"/>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6076808-F7F0-0B22-9AC0-905CE62C7391}"/>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5" name="Alt Bilgi Yer Tutucusu 4">
            <a:extLst>
              <a:ext uri="{FF2B5EF4-FFF2-40B4-BE49-F238E27FC236}">
                <a16:creationId xmlns:a16="http://schemas.microsoft.com/office/drawing/2014/main" id="{5AE12457-61F1-4EFB-C855-F25BF5B9A7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D7D376B-8A6D-1437-1610-E1C5DBB0B589}"/>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962006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AD10C7F-3A76-87FC-76AE-18493A618308}"/>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72BF784-7878-F964-3819-C915C7C079A6}"/>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85D6D5C-FD58-C075-8A81-103827667CC9}"/>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5" name="Alt Bilgi Yer Tutucusu 4">
            <a:extLst>
              <a:ext uri="{FF2B5EF4-FFF2-40B4-BE49-F238E27FC236}">
                <a16:creationId xmlns:a16="http://schemas.microsoft.com/office/drawing/2014/main" id="{2A42C5CB-E825-7235-A2BF-5AA221E855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9A9E98D-F7B5-C31E-40F0-2D79E5A0DBA1}"/>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1296120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A8F397-D51D-9C24-F374-437AF0FEE35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C664790-7E17-9A8A-461C-8B9B0E436B6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F976846-1683-0550-2537-4D717372AC1D}"/>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5" name="Alt Bilgi Yer Tutucusu 4">
            <a:extLst>
              <a:ext uri="{FF2B5EF4-FFF2-40B4-BE49-F238E27FC236}">
                <a16:creationId xmlns:a16="http://schemas.microsoft.com/office/drawing/2014/main" id="{925D7DE7-3396-4A58-7D4A-CD192F935BB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B438DA1-AC5C-ABCD-274B-F11B606A3CC3}"/>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1205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A84862A-5CF9-17E2-B3B8-42E142F9F6AB}"/>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C510D2D-B501-3C6B-6532-145E604055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30CBB0BC-52D4-32E8-7DF8-4B1429229F6F}"/>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5" name="Alt Bilgi Yer Tutucusu 4">
            <a:extLst>
              <a:ext uri="{FF2B5EF4-FFF2-40B4-BE49-F238E27FC236}">
                <a16:creationId xmlns:a16="http://schemas.microsoft.com/office/drawing/2014/main" id="{3CE9E1D3-CD67-74DB-EC02-871E47CC209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F514B21-CF6B-AB6B-5D0B-28964DC95EEE}"/>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533701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4AECC0-EEA1-476B-BB7C-FDCAE96B2DF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214C8B7-3BA1-E16A-4590-6752CD83965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31F03E8-0A48-3A2B-39F2-1C8FB39C78F0}"/>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A28BCEC-7335-ED45-36CD-BA0AEAD485F5}"/>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6" name="Alt Bilgi Yer Tutucusu 5">
            <a:extLst>
              <a:ext uri="{FF2B5EF4-FFF2-40B4-BE49-F238E27FC236}">
                <a16:creationId xmlns:a16="http://schemas.microsoft.com/office/drawing/2014/main" id="{0C15B927-BF4C-D1C7-B4B8-4D202F39C9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DF2AEA4-CDB7-2211-1897-755C1B646E36}"/>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237866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469873E-C883-CCD1-99DD-C19814ABC3C9}"/>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382A351-D959-5E3D-0524-0B38B2062EA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123D2B72-F720-471F-10CF-F4C86C9F5D78}"/>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09B8A45-E45D-C909-8F5A-363D447175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353F1030-831F-7643-B99F-A32B8BB8DD1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C681A0E-71F5-BFBD-8516-4D81F1AF258E}"/>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8" name="Alt Bilgi Yer Tutucusu 7">
            <a:extLst>
              <a:ext uri="{FF2B5EF4-FFF2-40B4-BE49-F238E27FC236}">
                <a16:creationId xmlns:a16="http://schemas.microsoft.com/office/drawing/2014/main" id="{4929E169-9ED1-4C48-6195-1F1C02E9251E}"/>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52729B9-2852-F4A7-691B-94335D120955}"/>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965045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C269B4-49BA-BD9A-5211-5A30AD6FEC1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FA6C13F-3141-977B-F613-355F121115B9}"/>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4" name="Alt Bilgi Yer Tutucusu 3">
            <a:extLst>
              <a:ext uri="{FF2B5EF4-FFF2-40B4-BE49-F238E27FC236}">
                <a16:creationId xmlns:a16="http://schemas.microsoft.com/office/drawing/2014/main" id="{9E3F43F4-8EBE-0C20-8335-0E7D4A99B3F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F913808E-B4C7-86B0-6E9C-480F2C19E684}"/>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401721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D13F5B5-A13B-3D6C-9B40-0E07A20DA3FD}"/>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3" name="Alt Bilgi Yer Tutucusu 2">
            <a:extLst>
              <a:ext uri="{FF2B5EF4-FFF2-40B4-BE49-F238E27FC236}">
                <a16:creationId xmlns:a16="http://schemas.microsoft.com/office/drawing/2014/main" id="{35153186-DCAA-3404-966C-DD73D2282892}"/>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E23F103C-619C-11B9-C8B5-DF02EECA527C}"/>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2248443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C5F608E-D4AD-BD9C-EE37-542E8EEE2488}"/>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DD29846D-4FA7-FF5D-F184-9253D267887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5A38751-0BAC-4C2B-0D8D-BAA552CDC7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BB5B31E-728C-1FB7-F7D3-4BA806197BDE}"/>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6" name="Alt Bilgi Yer Tutucusu 5">
            <a:extLst>
              <a:ext uri="{FF2B5EF4-FFF2-40B4-BE49-F238E27FC236}">
                <a16:creationId xmlns:a16="http://schemas.microsoft.com/office/drawing/2014/main" id="{BD424215-36DB-5F7A-229C-852664D028D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1784C648-E6E7-8581-0C0C-EF3E1FEEC872}"/>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1839905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53F950-89E9-AB4C-B21F-25186CD1B0E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1D23FC2-DD7C-C21F-518A-1EDB1331DA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5F7A210-1104-222D-79FA-CBF53BF3E1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E1BF092-C785-1556-9DF7-7F843A2165C9}"/>
              </a:ext>
            </a:extLst>
          </p:cNvPr>
          <p:cNvSpPr>
            <a:spLocks noGrp="1"/>
          </p:cNvSpPr>
          <p:nvPr>
            <p:ph type="dt" sz="half" idx="10"/>
          </p:nvPr>
        </p:nvSpPr>
        <p:spPr/>
        <p:txBody>
          <a:bodyPr/>
          <a:lstStyle/>
          <a:p>
            <a:fld id="{41440C68-07C2-4AAA-9E51-C4C349251D9D}" type="datetimeFigureOut">
              <a:rPr lang="tr-TR" smtClean="0"/>
              <a:t>23.09.2024</a:t>
            </a:fld>
            <a:endParaRPr lang="tr-TR"/>
          </a:p>
        </p:txBody>
      </p:sp>
      <p:sp>
        <p:nvSpPr>
          <p:cNvPr id="6" name="Alt Bilgi Yer Tutucusu 5">
            <a:extLst>
              <a:ext uri="{FF2B5EF4-FFF2-40B4-BE49-F238E27FC236}">
                <a16:creationId xmlns:a16="http://schemas.microsoft.com/office/drawing/2014/main" id="{39B2810F-5F72-A67B-8A47-F5062DFAAA0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6804074-A7A9-0109-E080-DAFE1C5BDCB7}"/>
              </a:ext>
            </a:extLst>
          </p:cNvPr>
          <p:cNvSpPr>
            <a:spLocks noGrp="1"/>
          </p:cNvSpPr>
          <p:nvPr>
            <p:ph type="sldNum" sz="quarter" idx="12"/>
          </p:nvPr>
        </p:nvSpPr>
        <p:spPr/>
        <p:txBody>
          <a:bodyPr/>
          <a:lstStyle/>
          <a:p>
            <a:fld id="{3F363CD7-FC40-4324-BC35-045792557D52}" type="slidenum">
              <a:rPr lang="tr-TR" smtClean="0"/>
              <a:t>‹#›</a:t>
            </a:fld>
            <a:endParaRPr lang="tr-TR"/>
          </a:p>
        </p:txBody>
      </p:sp>
    </p:spTree>
    <p:extLst>
      <p:ext uri="{BB962C8B-B14F-4D97-AF65-F5344CB8AC3E}">
        <p14:creationId xmlns:p14="http://schemas.microsoft.com/office/powerpoint/2010/main" val="3137870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CDF6823-C9A9-2972-9EAB-B742DEB127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E12CA2C-79AF-97F8-DF00-0C677ED1AF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2D6E3A-12DB-E721-F754-0C8FBFB748E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40C68-07C2-4AAA-9E51-C4C349251D9D}" type="datetimeFigureOut">
              <a:rPr lang="tr-TR" smtClean="0"/>
              <a:t>23.09.2024</a:t>
            </a:fld>
            <a:endParaRPr lang="tr-TR"/>
          </a:p>
        </p:txBody>
      </p:sp>
      <p:sp>
        <p:nvSpPr>
          <p:cNvPr id="5" name="Alt Bilgi Yer Tutucusu 4">
            <a:extLst>
              <a:ext uri="{FF2B5EF4-FFF2-40B4-BE49-F238E27FC236}">
                <a16:creationId xmlns:a16="http://schemas.microsoft.com/office/drawing/2014/main" id="{32DD20A4-6408-E330-2884-23DB48D8A2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BE948A0-4878-F57D-C64C-A27E247839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363CD7-FC40-4324-BC35-045792557D52}" type="slidenum">
              <a:rPr lang="tr-TR" smtClean="0"/>
              <a:t>‹#›</a:t>
            </a:fld>
            <a:endParaRPr lang="tr-TR"/>
          </a:p>
        </p:txBody>
      </p:sp>
    </p:spTree>
    <p:extLst>
      <p:ext uri="{BB962C8B-B14F-4D97-AF65-F5344CB8AC3E}">
        <p14:creationId xmlns:p14="http://schemas.microsoft.com/office/powerpoint/2010/main" val="30899882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UXsugo4BVn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ogrenciisleri.comu.edu.tr/egitim-ogretim-ve-sinav-yonetmeligi.html" TargetMode="External"/><Relationship Id="rId2" Type="http://schemas.openxmlformats.org/officeDocument/2006/relationships/hyperlink" Target="https://ogrenciisleri.comu.edu.tr/" TargetMode="External"/><Relationship Id="rId1" Type="http://schemas.openxmlformats.org/officeDocument/2006/relationships/slideLayout" Target="../slideLayouts/slideLayout2.xml"/><Relationship Id="rId4" Type="http://schemas.openxmlformats.org/officeDocument/2006/relationships/hyperlink" Target="https://ogrenciisleri.comu.edu.tr/kalite-guvencesi-ve-ic-kontrol/formlar-ve-dilekceler-r139.html"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ubf.comu.edu.tr/"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aglik.cubf.comu.edu.tr/arsiv/haberler/2021-2025-stratejik-planimiz-guncellenmistir-r62.html" TargetMode="External"/><Relationship Id="rId2" Type="http://schemas.openxmlformats.org/officeDocument/2006/relationships/hyperlink" Target="https://saglik.cubf.comu.edu.t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ogrenciisleri.comu.edu.tr/arsiv/duyurular/sosyal-transkript-adimlari-r295.html" TargetMode="External"/><Relationship Id="rId3" Type="http://schemas.openxmlformats.org/officeDocument/2006/relationships/hyperlink" Target="https://pdrbr.comu.edu.tr/" TargetMode="External"/><Relationship Id="rId7" Type="http://schemas.openxmlformats.org/officeDocument/2006/relationships/hyperlink" Target="https://saglik.cubf.comu.edu.tr/lisans-programi/staj-belgeleri-zorunlu-ve-istege-bagli-r10.html" TargetMode="External"/><Relationship Id="rId2" Type="http://schemas.openxmlformats.org/officeDocument/2006/relationships/hyperlink" Target="https://ubys.comu.edu.tr/AIS/OutcomeBasedLearning/Home/Index?culture=tr-TR" TargetMode="External"/><Relationship Id="rId1" Type="http://schemas.openxmlformats.org/officeDocument/2006/relationships/slideLayout" Target="../slideLayouts/slideLayout2.xml"/><Relationship Id="rId6" Type="http://schemas.openxmlformats.org/officeDocument/2006/relationships/hyperlink" Target="https://ogrenciisleri.comu.edu.tr/2024-2025-egitim-ogretim-yili-akademik-takvimi-r165.html" TargetMode="External"/><Relationship Id="rId5" Type="http://schemas.openxmlformats.org/officeDocument/2006/relationships/hyperlink" Target="https://erasmus.comu.edu.tr/ikili-anlasma/anlasma-listesi-aktif-r150.html" TargetMode="External"/><Relationship Id="rId4" Type="http://schemas.openxmlformats.org/officeDocument/2006/relationships/hyperlink" Target="https://saglik.cubf.comu.edu.tr/arsiv/duyurular/meyve-agaci-fidani-dikimi-r262.html"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4171C9-DE56-36AC-12AC-BA76B25C0A9C}"/>
              </a:ext>
            </a:extLst>
          </p:cNvPr>
          <p:cNvSpPr>
            <a:spLocks noGrp="1"/>
          </p:cNvSpPr>
          <p:nvPr>
            <p:ph type="ctrTitle"/>
          </p:nvPr>
        </p:nvSpPr>
        <p:spPr>
          <a:xfrm>
            <a:off x="1524000" y="499206"/>
            <a:ext cx="9144000" cy="2543797"/>
          </a:xfrm>
        </p:spPr>
        <p:txBody>
          <a:bodyPr>
            <a:noAutofit/>
          </a:bodyPr>
          <a:lstStyle/>
          <a:p>
            <a:pPr>
              <a:lnSpc>
                <a:spcPct val="107000"/>
              </a:lnSpc>
              <a:spcAft>
                <a:spcPts val="800"/>
              </a:spcAft>
            </a:pPr>
            <a:r>
              <a:rPr lang="tr-TR" b="1" kern="100" dirty="0">
                <a:effectLst/>
                <a:latin typeface="Times New Roman" panose="02020603050405020304" pitchFamily="18" charset="0"/>
                <a:ea typeface="Calibri" panose="020F0502020204030204" pitchFamily="34" charset="0"/>
                <a:cs typeface="Times New Roman" panose="02020603050405020304" pitchFamily="18" charset="0"/>
              </a:rPr>
              <a:t>BÖLÜMÜNÜZE HOŞGELDİNİZ!</a:t>
            </a:r>
            <a:endParaRPr lang="tr-TR" b="1" dirty="0"/>
          </a:p>
        </p:txBody>
      </p:sp>
      <p:sp>
        <p:nvSpPr>
          <p:cNvPr id="3" name="Alt Başlık 2">
            <a:extLst>
              <a:ext uri="{FF2B5EF4-FFF2-40B4-BE49-F238E27FC236}">
                <a16:creationId xmlns:a16="http://schemas.microsoft.com/office/drawing/2014/main" id="{3BB7A41D-4741-6349-1489-5A952880E699}"/>
              </a:ext>
            </a:extLst>
          </p:cNvPr>
          <p:cNvSpPr>
            <a:spLocks noGrp="1"/>
          </p:cNvSpPr>
          <p:nvPr>
            <p:ph type="subTitle" idx="1"/>
          </p:nvPr>
        </p:nvSpPr>
        <p:spPr>
          <a:xfrm>
            <a:off x="599607" y="3043003"/>
            <a:ext cx="10852878" cy="3477717"/>
          </a:xfrm>
        </p:spPr>
        <p:txBody>
          <a:bodyPr>
            <a:normAutofit/>
          </a:bodyPr>
          <a:lstStyle/>
          <a:p>
            <a:endParaRPr lang="tr-TR" sz="5400" b="1" kern="100" dirty="0">
              <a:latin typeface="Times New Roman" panose="02020603050405020304" pitchFamily="18" charset="0"/>
              <a:ea typeface="Calibri" panose="020F0502020204030204" pitchFamily="34" charset="0"/>
              <a:cs typeface="Times New Roman" panose="02020603050405020304" pitchFamily="18" charset="0"/>
            </a:endParaRPr>
          </a:p>
          <a:p>
            <a:r>
              <a:rPr lang="tr-TR" sz="5400" b="1" kern="100" dirty="0">
                <a:latin typeface="Times New Roman" panose="02020603050405020304" pitchFamily="18" charset="0"/>
                <a:ea typeface="Calibri" panose="020F0502020204030204" pitchFamily="34" charset="0"/>
                <a:cs typeface="Times New Roman" panose="02020603050405020304" pitchFamily="18" charset="0"/>
              </a:rPr>
              <a:t>Rekabet değil, dayanışma!</a:t>
            </a:r>
            <a:endParaRPr lang="tr-TR" sz="5400" dirty="0"/>
          </a:p>
        </p:txBody>
      </p:sp>
      <p:pic>
        <p:nvPicPr>
          <p:cNvPr id="5" name="Resim 4">
            <a:extLst>
              <a:ext uri="{FF2B5EF4-FFF2-40B4-BE49-F238E27FC236}">
                <a16:creationId xmlns:a16="http://schemas.microsoft.com/office/drawing/2014/main" id="{95B8A603-4F75-E436-DC19-CD819017DC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30228" y="123826"/>
            <a:ext cx="1905000" cy="1905000"/>
          </a:xfrm>
          <a:prstGeom prst="rect">
            <a:avLst/>
          </a:prstGeom>
        </p:spPr>
      </p:pic>
      <p:pic>
        <p:nvPicPr>
          <p:cNvPr id="8" name="Resim 7">
            <a:extLst>
              <a:ext uri="{FF2B5EF4-FFF2-40B4-BE49-F238E27FC236}">
                <a16:creationId xmlns:a16="http://schemas.microsoft.com/office/drawing/2014/main" id="{864155D0-0782-2597-C12B-9C377B464A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785" y="169863"/>
            <a:ext cx="1905000" cy="1905000"/>
          </a:xfrm>
          <a:prstGeom prst="rect">
            <a:avLst/>
          </a:prstGeom>
        </p:spPr>
      </p:pic>
    </p:spTree>
    <p:extLst>
      <p:ext uri="{BB962C8B-B14F-4D97-AF65-F5344CB8AC3E}">
        <p14:creationId xmlns:p14="http://schemas.microsoft.com/office/powerpoint/2010/main" val="3505671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CD0EA05-BB93-DD62-004D-AD1B7741B065}"/>
              </a:ext>
            </a:extLst>
          </p:cNvPr>
          <p:cNvSpPr>
            <a:spLocks noGrp="1"/>
          </p:cNvSpPr>
          <p:nvPr>
            <p:ph idx="1"/>
          </p:nvPr>
        </p:nvSpPr>
        <p:spPr/>
        <p:txBody>
          <a:bodyPr/>
          <a:lstStyle/>
          <a:p>
            <a:pPr marL="0" indent="0" algn="ctr">
              <a:buNone/>
            </a:pPr>
            <a:endParaRPr lang="tr-TR" sz="6000" dirty="0"/>
          </a:p>
          <a:p>
            <a:pPr marL="0" indent="0" algn="ctr">
              <a:buNone/>
            </a:pPr>
            <a:r>
              <a:rPr lang="tr-TR" sz="6000" dirty="0">
                <a:highlight>
                  <a:srgbClr val="FFFF00"/>
                </a:highlight>
              </a:rPr>
              <a:t>Teşekkür ederiz</a:t>
            </a:r>
          </a:p>
          <a:p>
            <a:endParaRPr lang="tr-TR" dirty="0"/>
          </a:p>
        </p:txBody>
      </p:sp>
    </p:spTree>
    <p:extLst>
      <p:ext uri="{BB962C8B-B14F-4D97-AF65-F5344CB8AC3E}">
        <p14:creationId xmlns:p14="http://schemas.microsoft.com/office/powerpoint/2010/main" val="1809797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E27DC75E-187B-6EF8-5A64-9ABB70A0EB84}"/>
              </a:ext>
            </a:extLst>
          </p:cNvPr>
          <p:cNvSpPr>
            <a:spLocks noGrp="1"/>
          </p:cNvSpPr>
          <p:nvPr>
            <p:ph idx="1"/>
          </p:nvPr>
        </p:nvSpPr>
        <p:spPr>
          <a:xfrm>
            <a:off x="838200" y="389744"/>
            <a:ext cx="10515600" cy="6071017"/>
          </a:xfrm>
        </p:spPr>
        <p:txBody>
          <a:bodyPr/>
          <a:lstStyle/>
          <a:p>
            <a:pPr marL="0" indent="0" algn="ctr">
              <a:buNone/>
            </a:pPr>
            <a:endParaRPr lang="tr-TR" sz="6000" b="1"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endParaRPr lang="tr-TR" sz="6000" b="1"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endParaRPr lang="tr-TR" sz="6000" b="1"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r>
              <a:rPr lang="tr-TR" sz="6000" b="1" kern="100" dirty="0">
                <a:latin typeface="Times New Roman" panose="02020603050405020304" pitchFamily="18" charset="0"/>
                <a:ea typeface="Calibri" panose="020F0502020204030204" pitchFamily="34" charset="0"/>
                <a:cs typeface="Times New Roman" panose="02020603050405020304" pitchFamily="18" charset="0"/>
                <a:hlinkClick r:id="rId2"/>
              </a:rPr>
              <a:t>ÇANAKKALE</a:t>
            </a:r>
            <a:endParaRPr lang="tr-TR" sz="6000" dirty="0"/>
          </a:p>
          <a:p>
            <a:endParaRPr lang="tr-TR" dirty="0"/>
          </a:p>
        </p:txBody>
      </p:sp>
    </p:spTree>
    <p:extLst>
      <p:ext uri="{BB962C8B-B14F-4D97-AF65-F5344CB8AC3E}">
        <p14:creationId xmlns:p14="http://schemas.microsoft.com/office/powerpoint/2010/main" val="726301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2770392-684B-ED64-8409-FDCEBD32405F}"/>
              </a:ext>
            </a:extLst>
          </p:cNvPr>
          <p:cNvSpPr>
            <a:spLocks noGrp="1"/>
          </p:cNvSpPr>
          <p:nvPr>
            <p:ph type="title"/>
          </p:nvPr>
        </p:nvSpPr>
        <p:spPr>
          <a:xfrm>
            <a:off x="374753" y="224853"/>
            <a:ext cx="11377535" cy="1465836"/>
          </a:xfrm>
        </p:spPr>
        <p:txBody>
          <a:bodyPr>
            <a:noAutofit/>
          </a:bodyPr>
          <a:lstStyle/>
          <a:p>
            <a:pPr algn="ctr"/>
            <a:r>
              <a:rPr lang="tr-TR" sz="5400" b="1" kern="100" dirty="0">
                <a:effectLst/>
                <a:latin typeface="Times New Roman" panose="02020603050405020304" pitchFamily="18" charset="0"/>
                <a:ea typeface="Calibri" panose="020F0502020204030204" pitchFamily="34" charset="0"/>
                <a:cs typeface="Times New Roman" panose="02020603050405020304" pitchFamily="18" charset="0"/>
              </a:rPr>
              <a:t>ÇANAKKALE ONSEKİZ MART ÜNİVERSİTESİ (ÇOMÜ)</a:t>
            </a:r>
            <a:endParaRPr lang="tr-TR" sz="5400" dirty="0"/>
          </a:p>
        </p:txBody>
      </p:sp>
      <p:sp>
        <p:nvSpPr>
          <p:cNvPr id="3" name="İçerik Yer Tutucusu 2">
            <a:extLst>
              <a:ext uri="{FF2B5EF4-FFF2-40B4-BE49-F238E27FC236}">
                <a16:creationId xmlns:a16="http://schemas.microsoft.com/office/drawing/2014/main" id="{A322045A-7C26-7C93-AA06-8A37D3A0292D}"/>
              </a:ext>
            </a:extLst>
          </p:cNvPr>
          <p:cNvSpPr>
            <a:spLocks noGrp="1"/>
          </p:cNvSpPr>
          <p:nvPr>
            <p:ph idx="1"/>
          </p:nvPr>
        </p:nvSpPr>
        <p:spPr>
          <a:xfrm>
            <a:off x="209862" y="1825625"/>
            <a:ext cx="11827240" cy="4807522"/>
          </a:xfrm>
        </p:spPr>
        <p:txBody>
          <a:bodyPr>
            <a:normAutofit/>
          </a:bodyPr>
          <a:lstStyle/>
          <a:p>
            <a:pPr marL="540385" algn="just">
              <a:lnSpc>
                <a:spcPct val="107000"/>
              </a:lnSpc>
              <a:tabLst>
                <a:tab pos="540385" algn="l"/>
              </a:tabLst>
            </a:pPr>
            <a:r>
              <a:rPr lang="tr-TR" sz="3200" b="1" i="1" u="sng" kern="100" dirty="0">
                <a:effectLst/>
                <a:latin typeface="Times New Roman" panose="02020603050405020304" pitchFamily="18" charset="0"/>
                <a:ea typeface="Calibri" panose="020F0502020204030204" pitchFamily="34" charset="0"/>
                <a:cs typeface="Times New Roman" panose="02020603050405020304" pitchFamily="18" charset="0"/>
              </a:rPr>
              <a:t>Misyon:</a:t>
            </a:r>
            <a:r>
              <a:rPr lang="tr-TR" sz="3200" b="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Çağdaş, sürdürülebilir ve kapsayıcı eğitim yaklaşımı ile yetkin bireyler yetiştirmek; ürettiği bilimsel bilgi ve teknolojiler ile gerçekleştirdiği kültürel, sportif ve sanatsal faaliyetlerle ulusal ve uluslararası düzeyde topluma katkı sunmaktır.</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311785" indent="0" algn="just">
              <a:lnSpc>
                <a:spcPct val="107000"/>
              </a:lnSpc>
              <a:buNone/>
              <a:tabLst>
                <a:tab pos="540385" algn="l"/>
              </a:tabLst>
            </a:pP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540385" algn="just">
              <a:lnSpc>
                <a:spcPct val="107000"/>
              </a:lnSpc>
              <a:spcAft>
                <a:spcPts val="800"/>
              </a:spcAft>
              <a:tabLst>
                <a:tab pos="540385" algn="l"/>
              </a:tabLst>
            </a:pPr>
            <a:r>
              <a:rPr lang="tr-TR" sz="3200" b="1" i="1" u="sng" kern="100" dirty="0">
                <a:effectLst/>
                <a:latin typeface="Times New Roman" panose="02020603050405020304" pitchFamily="18" charset="0"/>
                <a:ea typeface="Calibri" panose="020F0502020204030204" pitchFamily="34" charset="0"/>
                <a:cs typeface="Times New Roman" panose="02020603050405020304" pitchFamily="18" charset="0"/>
              </a:rPr>
              <a:t>Vizyon:</a:t>
            </a:r>
            <a:r>
              <a:rPr lang="tr-TR" sz="3200" b="1" kern="100" dirty="0">
                <a:effectLst/>
                <a:latin typeface="Times New Roman" panose="02020603050405020304" pitchFamily="18" charset="0"/>
                <a:ea typeface="Calibri" panose="020F0502020204030204" pitchFamily="34" charset="0"/>
                <a:cs typeface="Times New Roman" panose="02020603050405020304" pitchFamily="18" charset="0"/>
              </a:rPr>
              <a:t> Yetiştirdiği yenilikçi ve girişimci bireyler ile toplumun yaşam kalitesine katkıda bulunan bilim, teknoloji, sanat, spor ve kültür alanlarda öncü bir üniversite olmak.</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1232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1CC4CB-5E2B-870B-E713-9050636273DD}"/>
              </a:ext>
            </a:extLst>
          </p:cNvPr>
          <p:cNvSpPr>
            <a:spLocks noGrp="1"/>
          </p:cNvSpPr>
          <p:nvPr>
            <p:ph type="title"/>
          </p:nvPr>
        </p:nvSpPr>
        <p:spPr>
          <a:xfrm>
            <a:off x="314793" y="164893"/>
            <a:ext cx="11647358" cy="1525796"/>
          </a:xfrm>
        </p:spPr>
        <p:txBody>
          <a:bodyPr>
            <a:noAutofit/>
          </a:bodyPr>
          <a:lstStyle/>
          <a:p>
            <a:pPr algn="ctr"/>
            <a:r>
              <a:rPr lang="tr-TR" sz="6000" dirty="0">
                <a:effectLst/>
                <a:latin typeface="Times New Roman" panose="02020603050405020304" pitchFamily="18" charset="0"/>
                <a:ea typeface="Calibri" panose="020F0502020204030204" pitchFamily="34" charset="0"/>
              </a:rPr>
              <a:t>Üniversite Yaşamıyla İlgili Yararlı Bilgiler</a:t>
            </a:r>
            <a:endParaRPr lang="tr-TR" sz="6000" dirty="0"/>
          </a:p>
        </p:txBody>
      </p:sp>
      <p:sp>
        <p:nvSpPr>
          <p:cNvPr id="3" name="İçerik Yer Tutucusu 2">
            <a:extLst>
              <a:ext uri="{FF2B5EF4-FFF2-40B4-BE49-F238E27FC236}">
                <a16:creationId xmlns:a16="http://schemas.microsoft.com/office/drawing/2014/main" id="{393D6CDE-A55B-AA51-1807-7E534E2F356C}"/>
              </a:ext>
            </a:extLst>
          </p:cNvPr>
          <p:cNvSpPr>
            <a:spLocks noGrp="1"/>
          </p:cNvSpPr>
          <p:nvPr>
            <p:ph idx="1"/>
          </p:nvPr>
        </p:nvSpPr>
        <p:spPr>
          <a:xfrm>
            <a:off x="209861" y="1825625"/>
            <a:ext cx="11752289" cy="4867482"/>
          </a:xfrm>
        </p:spPr>
        <p:txBody>
          <a:bodyPr>
            <a:normAutofit/>
          </a:bodyPr>
          <a:lstStyle/>
          <a:p>
            <a:r>
              <a:rPr lang="tr-TR" sz="6000" dirty="0">
                <a:hlinkClick r:id="rId2"/>
              </a:rPr>
              <a:t>Öğrenci İşleri Daire Başkanlığı</a:t>
            </a:r>
            <a:endParaRPr lang="tr-TR" sz="6000" dirty="0"/>
          </a:p>
          <a:p>
            <a:r>
              <a:rPr lang="tr-TR" sz="6000" dirty="0">
                <a:hlinkClick r:id="rId3"/>
              </a:rPr>
              <a:t>Eğitim-Öğretim ve Sınav Yönetmeliği</a:t>
            </a:r>
            <a:endParaRPr lang="tr-TR" sz="6000" dirty="0"/>
          </a:p>
          <a:p>
            <a:r>
              <a:rPr lang="tr-TR" sz="6000" dirty="0">
                <a:hlinkClick r:id="rId4"/>
              </a:rPr>
              <a:t>Öğrencilik süresince alınabilecek belgeler</a:t>
            </a:r>
            <a:endParaRPr lang="tr-TR" sz="6000" dirty="0"/>
          </a:p>
        </p:txBody>
      </p:sp>
    </p:spTree>
    <p:extLst>
      <p:ext uri="{BB962C8B-B14F-4D97-AF65-F5344CB8AC3E}">
        <p14:creationId xmlns:p14="http://schemas.microsoft.com/office/powerpoint/2010/main" val="2341089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76CE0ED-1AD0-7150-4437-B11A7D972BF8}"/>
              </a:ext>
            </a:extLst>
          </p:cNvPr>
          <p:cNvSpPr>
            <a:spLocks noGrp="1"/>
          </p:cNvSpPr>
          <p:nvPr>
            <p:ph idx="1"/>
          </p:nvPr>
        </p:nvSpPr>
        <p:spPr>
          <a:xfrm>
            <a:off x="239843" y="209862"/>
            <a:ext cx="11677337" cy="6648138"/>
          </a:xfrm>
        </p:spPr>
        <p:txBody>
          <a:bodyPr/>
          <a:lstStyle/>
          <a:p>
            <a:pPr marL="0" indent="0">
              <a:buNone/>
            </a:pPr>
            <a:endParaRPr lang="tr-TR"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sz="1800" b="1"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sz="1800" b="1"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sz="1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tr-TR" sz="1800" b="1" kern="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ctr">
              <a:buNone/>
            </a:pPr>
            <a:r>
              <a:rPr lang="tr-TR" sz="5400" b="1" kern="100" dirty="0">
                <a:effectLst/>
                <a:latin typeface="Times New Roman" panose="02020603050405020304" pitchFamily="18" charset="0"/>
                <a:ea typeface="Calibri" panose="020F0502020204030204" pitchFamily="34" charset="0"/>
                <a:cs typeface="Times New Roman" panose="02020603050405020304" pitchFamily="18" charset="0"/>
                <a:hlinkClick r:id="rId2"/>
              </a:rPr>
              <a:t>ÇANAKKALE UYGULAMALI BİLİMLER FAKÜLTESİ</a:t>
            </a:r>
            <a:endParaRPr lang="tr-TR" sz="5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126751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CC4BAB-B184-CDD7-B394-1C50F5C12FE1}"/>
              </a:ext>
            </a:extLst>
          </p:cNvPr>
          <p:cNvSpPr>
            <a:spLocks noGrp="1"/>
          </p:cNvSpPr>
          <p:nvPr>
            <p:ph type="title"/>
          </p:nvPr>
        </p:nvSpPr>
        <p:spPr>
          <a:xfrm>
            <a:off x="838200" y="134911"/>
            <a:ext cx="10515600" cy="1304145"/>
          </a:xfrm>
        </p:spPr>
        <p:txBody>
          <a:bodyPr>
            <a:normAutofit/>
          </a:bodyPr>
          <a:lstStyle/>
          <a:p>
            <a:pPr algn="ctr"/>
            <a:r>
              <a:rPr lang="tr-TR" sz="4800" b="1" kern="100" dirty="0">
                <a:solidFill>
                  <a:srgbClr val="7030A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hlinkClick r:id="rId2"/>
              </a:rPr>
              <a:t>SAĞLIK YÖNETİMİ BÖLÜMÜ</a:t>
            </a:r>
            <a:endParaRPr lang="tr-TR" sz="4800" dirty="0">
              <a:solidFill>
                <a:srgbClr val="7030A0"/>
              </a:solidFill>
              <a:highlight>
                <a:srgbClr val="FFFF00"/>
              </a:highlight>
            </a:endParaRPr>
          </a:p>
        </p:txBody>
      </p:sp>
      <p:sp>
        <p:nvSpPr>
          <p:cNvPr id="3" name="İçerik Yer Tutucusu 2">
            <a:extLst>
              <a:ext uri="{FF2B5EF4-FFF2-40B4-BE49-F238E27FC236}">
                <a16:creationId xmlns:a16="http://schemas.microsoft.com/office/drawing/2014/main" id="{BB2B804E-E95B-647E-DCC8-E511D84B860A}"/>
              </a:ext>
            </a:extLst>
          </p:cNvPr>
          <p:cNvSpPr>
            <a:spLocks noGrp="1"/>
          </p:cNvSpPr>
          <p:nvPr>
            <p:ph idx="1"/>
          </p:nvPr>
        </p:nvSpPr>
        <p:spPr>
          <a:xfrm>
            <a:off x="134912" y="1439056"/>
            <a:ext cx="11887200" cy="5284033"/>
          </a:xfrm>
        </p:spPr>
        <p:txBody>
          <a:bodyPr/>
          <a:lstStyle/>
          <a:p>
            <a:pPr marL="0" indent="0">
              <a:buNone/>
            </a:pPr>
            <a:r>
              <a:rPr lang="tr-TR" sz="3200" b="1" kern="100" dirty="0">
                <a:effectLst/>
                <a:latin typeface="Times New Roman" panose="02020603050405020304" pitchFamily="18" charset="0"/>
                <a:ea typeface="Calibri" panose="020F0502020204030204" pitchFamily="34" charset="0"/>
                <a:cs typeface="Times New Roman" panose="02020603050405020304" pitchFamily="18" charset="0"/>
              </a:rPr>
              <a:t>Misyon:</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 Uluslararası akreditasyona sahip bir bölüm olmak ve bu düzeyde eğitim vererek, bilimi özümsemiş, çağdaş ve öncü sağlık yöneticileri yetiştirmek.</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tr-TR" sz="3200" b="1" kern="100" dirty="0">
                <a:effectLst/>
                <a:latin typeface="Times New Roman" panose="02020603050405020304" pitchFamily="18" charset="0"/>
                <a:ea typeface="Calibri" panose="020F0502020204030204" pitchFamily="34" charset="0"/>
                <a:cs typeface="Times New Roman" panose="02020603050405020304" pitchFamily="18" charset="0"/>
              </a:rPr>
              <a:t>Vizyon: </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2025 yılında, Türkiye’nin üniversite seçme sınavı puanı en yüksek ilk beş sağlık yönetimi bölümünden birisi olarak, uluslararası bilimsel donanıma sahip, yüreğinde tüm canlılara ve doğaya yönelik sevgisi olan, vicdanlı, adaletli ve demokrat olan; insan, hayvan, hasta ve çocuk haklarına saygılı iyi insanlar yetiştirmek. (</a:t>
            </a:r>
            <a:r>
              <a:rPr lang="tr-TR" sz="32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https://saglik.cubf.comu.edu.tr/arsiv/haberler/2021-2025-stratejik-planimiz-guncellenmistir-r62.html</a:t>
            </a:r>
            <a:r>
              <a:rPr lang="tr-TR" sz="32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tr-TR"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279075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0D04DE-6C84-4014-1226-B75468B390EC}"/>
              </a:ext>
            </a:extLst>
          </p:cNvPr>
          <p:cNvSpPr>
            <a:spLocks noGrp="1"/>
          </p:cNvSpPr>
          <p:nvPr>
            <p:ph type="title"/>
          </p:nvPr>
        </p:nvSpPr>
        <p:spPr>
          <a:xfrm>
            <a:off x="838200" y="104931"/>
            <a:ext cx="10515600" cy="1034321"/>
          </a:xfrm>
        </p:spPr>
        <p:txBody>
          <a:bodyPr>
            <a:normAutofit/>
          </a:bodyPr>
          <a:lstStyle/>
          <a:p>
            <a:pPr algn="ctr"/>
            <a:r>
              <a:rPr lang="tr-TR" b="1" dirty="0">
                <a:solidFill>
                  <a:srgbClr val="000000"/>
                </a:solidFill>
                <a:latin typeface="Times New Roman" panose="02020603050405020304" pitchFamily="18" charset="0"/>
                <a:ea typeface="Calibri" panose="020F0502020204030204" pitchFamily="34" charset="0"/>
              </a:rPr>
              <a:t>Değerlerimiz</a:t>
            </a:r>
            <a:endParaRPr lang="tr-TR" dirty="0"/>
          </a:p>
        </p:txBody>
      </p:sp>
      <p:sp>
        <p:nvSpPr>
          <p:cNvPr id="3" name="İçerik Yer Tutucusu 2">
            <a:extLst>
              <a:ext uri="{FF2B5EF4-FFF2-40B4-BE49-F238E27FC236}">
                <a16:creationId xmlns:a16="http://schemas.microsoft.com/office/drawing/2014/main" id="{6F96AEDD-133A-67B8-E7C9-D07D21561F6E}"/>
              </a:ext>
            </a:extLst>
          </p:cNvPr>
          <p:cNvSpPr>
            <a:spLocks noGrp="1"/>
          </p:cNvSpPr>
          <p:nvPr>
            <p:ph idx="1"/>
          </p:nvPr>
        </p:nvSpPr>
        <p:spPr>
          <a:xfrm>
            <a:off x="134911" y="1139252"/>
            <a:ext cx="11782269" cy="5456420"/>
          </a:xfrm>
        </p:spPr>
        <p:txBody>
          <a:bodyPr>
            <a:normAutofit/>
          </a:bodyPr>
          <a:lstStyle/>
          <a:p>
            <a:r>
              <a:rPr lang="tr-TR" sz="2600" b="1" dirty="0">
                <a:solidFill>
                  <a:srgbClr val="000000"/>
                </a:solidFill>
                <a:effectLst/>
                <a:latin typeface="Times New Roman" panose="02020603050405020304" pitchFamily="18" charset="0"/>
                <a:ea typeface="Calibri" panose="020F0502020204030204" pitchFamily="34" charset="0"/>
              </a:rPr>
              <a:t>  Bilimsellik </a:t>
            </a:r>
            <a:r>
              <a:rPr lang="tr-TR" sz="2600" dirty="0">
                <a:solidFill>
                  <a:srgbClr val="000000"/>
                </a:solidFill>
                <a:effectLst/>
                <a:latin typeface="Times New Roman" panose="02020603050405020304" pitchFamily="18" charset="0"/>
                <a:ea typeface="Calibri" panose="020F0502020204030204" pitchFamily="34" charset="0"/>
              </a:rPr>
              <a:t>(Ulu önder Atatürk’ün de dediği gibi tek yol göstericimiz bilimdir!)</a:t>
            </a:r>
          </a:p>
          <a:p>
            <a:pPr marL="342900" lvl="0" indent="-342900">
              <a:spcAft>
                <a:spcPts val="410"/>
              </a:spcAft>
              <a:buFont typeface="Symbol" panose="05050102010706020507" pitchFamily="18" charset="2"/>
              <a:buChar char=""/>
            </a:pPr>
            <a:r>
              <a:rPr lang="tr-TR" sz="2600" dirty="0">
                <a:solidFill>
                  <a:srgbClr val="000000"/>
                </a:solidFill>
                <a:effectLst/>
                <a:latin typeface="Times New Roman" panose="02020603050405020304" pitchFamily="18" charset="0"/>
                <a:ea typeface="Calibri" panose="020F0502020204030204" pitchFamily="34" charset="0"/>
              </a:rPr>
              <a:t> </a:t>
            </a:r>
            <a:r>
              <a:rPr lang="tr-TR" sz="2600" b="1" dirty="0">
                <a:solidFill>
                  <a:srgbClr val="000000"/>
                </a:solidFill>
                <a:effectLst/>
                <a:latin typeface="Times New Roman" panose="02020603050405020304" pitchFamily="18" charset="0"/>
                <a:ea typeface="Calibri" panose="020F0502020204030204" pitchFamily="34" charset="0"/>
              </a:rPr>
              <a:t>Etik </a:t>
            </a:r>
            <a:r>
              <a:rPr lang="tr-TR" sz="2600" dirty="0">
                <a:solidFill>
                  <a:srgbClr val="000000"/>
                </a:solidFill>
                <a:effectLst/>
                <a:latin typeface="Times New Roman" panose="02020603050405020304" pitchFamily="18" charset="0"/>
                <a:ea typeface="Calibri" panose="020F0502020204030204" pitchFamily="34" charset="0"/>
              </a:rPr>
              <a:t>(Güzel ahlaklı olmanın ölçüsü güvene dayalı bir ilişkiden geçer. Dürüst ol, vicdanlı ol, hakkını ara)</a:t>
            </a:r>
          </a:p>
          <a:p>
            <a:pPr marL="342900" lvl="0" indent="-342900">
              <a:spcAft>
                <a:spcPts val="410"/>
              </a:spcAft>
              <a:buFont typeface="Symbol" panose="05050102010706020507" pitchFamily="18" charset="2"/>
              <a:buChar char=""/>
            </a:pPr>
            <a:r>
              <a:rPr lang="tr-TR" sz="2600" dirty="0">
                <a:solidFill>
                  <a:srgbClr val="000000"/>
                </a:solidFill>
                <a:effectLst/>
                <a:latin typeface="Times New Roman" panose="02020603050405020304" pitchFamily="18" charset="0"/>
                <a:ea typeface="Calibri" panose="020F0502020204030204" pitchFamily="34" charset="0"/>
              </a:rPr>
              <a:t> </a:t>
            </a:r>
            <a:r>
              <a:rPr lang="tr-TR" sz="2600" b="1" dirty="0">
                <a:solidFill>
                  <a:srgbClr val="000000"/>
                </a:solidFill>
                <a:effectLst/>
                <a:latin typeface="Times New Roman" panose="02020603050405020304" pitchFamily="18" charset="0"/>
                <a:ea typeface="Calibri" panose="020F0502020204030204" pitchFamily="34" charset="0"/>
              </a:rPr>
              <a:t>Eşitlik </a:t>
            </a:r>
            <a:r>
              <a:rPr lang="tr-TR" sz="2600" dirty="0">
                <a:solidFill>
                  <a:srgbClr val="000000"/>
                </a:solidFill>
                <a:effectLst/>
                <a:latin typeface="Times New Roman" panose="02020603050405020304" pitchFamily="18" charset="0"/>
                <a:ea typeface="Calibri" panose="020F0502020204030204" pitchFamily="34" charset="0"/>
              </a:rPr>
              <a:t>(Bölümde öğrenci olan herkese eşit muamele yapılır ve diline, dinine, ırkına, cinsiyetine, sosyal statüsüne bakılmaz! Torpil yapılmaz, iltimas geçilmez!)</a:t>
            </a:r>
          </a:p>
          <a:p>
            <a:pPr marL="342900" indent="-342900">
              <a:spcAft>
                <a:spcPts val="410"/>
              </a:spcAft>
              <a:buFont typeface="Symbol" panose="05050102010706020507" pitchFamily="18" charset="2"/>
              <a:buChar char=""/>
            </a:pPr>
            <a:r>
              <a:rPr lang="tr-TR" sz="2600" b="1" dirty="0">
                <a:solidFill>
                  <a:srgbClr val="000000"/>
                </a:solidFill>
                <a:effectLst/>
                <a:latin typeface="Times New Roman" panose="02020603050405020304" pitchFamily="18" charset="0"/>
                <a:ea typeface="Calibri" panose="020F0502020204030204" pitchFamily="34" charset="0"/>
              </a:rPr>
              <a:t>Dayanışma </a:t>
            </a:r>
            <a:r>
              <a:rPr lang="tr-TR" sz="2600" dirty="0">
                <a:solidFill>
                  <a:srgbClr val="000000"/>
                </a:solidFill>
                <a:effectLst/>
                <a:latin typeface="Times New Roman" panose="02020603050405020304" pitchFamily="18" charset="0"/>
                <a:ea typeface="Calibri" panose="020F0502020204030204" pitchFamily="34" charset="0"/>
              </a:rPr>
              <a:t>(Ekonomik zorluklarımıza karşı burs </a:t>
            </a:r>
            <a:r>
              <a:rPr lang="tr-TR" sz="2600" dirty="0" err="1">
                <a:solidFill>
                  <a:srgbClr val="000000"/>
                </a:solidFill>
                <a:effectLst/>
                <a:latin typeface="Times New Roman" panose="02020603050405020304" pitchFamily="18" charset="0"/>
                <a:ea typeface="Calibri" panose="020F0502020204030204" pitchFamily="34" charset="0"/>
              </a:rPr>
              <a:t>vb</a:t>
            </a:r>
            <a:r>
              <a:rPr lang="tr-TR" sz="2600" dirty="0">
                <a:solidFill>
                  <a:srgbClr val="000000"/>
                </a:solidFill>
                <a:effectLst/>
                <a:latin typeface="Times New Roman" panose="02020603050405020304" pitchFamily="18" charset="0"/>
                <a:ea typeface="Calibri" panose="020F0502020204030204" pitchFamily="34" charset="0"/>
              </a:rPr>
              <a:t> bulma ve/veya sosyal sorumluluk projeleri yazıp, yöneterek, toplumsal dayanışma sergilemek. Mezun oluncaya kadar en az bir sosyal sorumluluk projesinde yer almanız gerek. Yoksa mezun olamazsınız!)</a:t>
            </a:r>
          </a:p>
          <a:p>
            <a:pPr marL="342900" indent="-342900">
              <a:spcAft>
                <a:spcPts val="410"/>
              </a:spcAft>
              <a:buFont typeface="Symbol" panose="05050102010706020507" pitchFamily="18" charset="2"/>
              <a:buChar char=""/>
            </a:pPr>
            <a:r>
              <a:rPr lang="tr-TR" sz="2600" b="1" dirty="0">
                <a:solidFill>
                  <a:srgbClr val="000000"/>
                </a:solidFill>
                <a:effectLst/>
                <a:latin typeface="Times New Roman" panose="02020603050405020304" pitchFamily="18" charset="0"/>
                <a:ea typeface="Calibri" panose="020F0502020204030204" pitchFamily="34" charset="0"/>
              </a:rPr>
              <a:t>Katılımcılık </a:t>
            </a:r>
            <a:r>
              <a:rPr lang="tr-TR" sz="2600" u="sng" dirty="0">
                <a:solidFill>
                  <a:srgbClr val="000000"/>
                </a:solidFill>
                <a:effectLst/>
                <a:latin typeface="Times New Roman" panose="02020603050405020304" pitchFamily="18" charset="0"/>
                <a:ea typeface="Calibri" panose="020F0502020204030204" pitchFamily="34" charset="0"/>
              </a:rPr>
              <a:t>(Sınıf temsilcisi seçimi)</a:t>
            </a:r>
            <a:endParaRPr lang="tr-TR" sz="2600" dirty="0">
              <a:solidFill>
                <a:srgbClr val="000000"/>
              </a:solidFill>
              <a:effectLst/>
              <a:latin typeface="Times New Roman" panose="02020603050405020304" pitchFamily="18" charset="0"/>
              <a:ea typeface="Calibri" panose="020F0502020204030204" pitchFamily="34" charset="0"/>
            </a:endParaRPr>
          </a:p>
          <a:p>
            <a:pPr marL="342900" lvl="0" indent="-342900">
              <a:spcAft>
                <a:spcPts val="410"/>
              </a:spcAft>
              <a:buFont typeface="Symbol" panose="05050102010706020507" pitchFamily="18" charset="2"/>
              <a:buChar char=""/>
            </a:pPr>
            <a:r>
              <a:rPr lang="tr-TR" sz="2600" dirty="0">
                <a:solidFill>
                  <a:srgbClr val="000000"/>
                </a:solidFill>
                <a:effectLst/>
                <a:latin typeface="Times New Roman" panose="02020603050405020304" pitchFamily="18" charset="0"/>
                <a:ea typeface="Calibri" panose="020F0502020204030204" pitchFamily="34" charset="0"/>
              </a:rPr>
              <a:t>Adalet  Aidiyet  Girişimcilik  İşbirlikçilik  Yenilikçilik ve yaratıcılık Kalite ve verimlilik Sevgi Saygı Hoşgörü Mükemmeliyetçilik </a:t>
            </a:r>
            <a:r>
              <a:rPr lang="tr-TR" sz="2600" dirty="0" err="1">
                <a:solidFill>
                  <a:srgbClr val="000000"/>
                </a:solidFill>
                <a:effectLst/>
                <a:latin typeface="Times New Roman" panose="02020603050405020304" pitchFamily="18" charset="0"/>
                <a:ea typeface="Calibri" panose="020F0502020204030204" pitchFamily="34" charset="0"/>
              </a:rPr>
              <a:t>Yaşamboyu</a:t>
            </a:r>
            <a:r>
              <a:rPr lang="tr-TR" sz="2600" dirty="0">
                <a:solidFill>
                  <a:srgbClr val="000000"/>
                </a:solidFill>
                <a:effectLst/>
                <a:latin typeface="Times New Roman" panose="02020603050405020304" pitchFamily="18" charset="0"/>
                <a:ea typeface="Calibri" panose="020F0502020204030204" pitchFamily="34" charset="0"/>
              </a:rPr>
              <a:t> Öğrenme </a:t>
            </a:r>
          </a:p>
          <a:p>
            <a:pPr marL="342900" lvl="0" indent="-342900">
              <a:spcAft>
                <a:spcPts val="410"/>
              </a:spcAft>
              <a:buFont typeface="Symbol" panose="05050102010706020507" pitchFamily="18" charset="2"/>
              <a:buChar char=""/>
            </a:pPr>
            <a:endParaRPr lang="tr-TR" sz="1800" dirty="0">
              <a:solidFill>
                <a:srgbClr val="000000"/>
              </a:solidFill>
              <a:effectLst/>
              <a:latin typeface="Times New Roman" panose="02020603050405020304" pitchFamily="18" charset="0"/>
              <a:ea typeface="Calibri" panose="020F0502020204030204" pitchFamily="34" charset="0"/>
            </a:endParaRPr>
          </a:p>
          <a:p>
            <a:pPr marL="342900" lvl="0" indent="-342900">
              <a:spcAft>
                <a:spcPts val="410"/>
              </a:spcAft>
              <a:buFont typeface="Symbol" panose="05050102010706020507" pitchFamily="18" charset="2"/>
              <a:buChar char=""/>
            </a:pPr>
            <a:endParaRPr lang="tr-TR" sz="1800" dirty="0">
              <a:solidFill>
                <a:srgbClr val="000000"/>
              </a:solidFill>
              <a:effectLst/>
              <a:latin typeface="Times New Roman" panose="02020603050405020304" pitchFamily="18" charset="0"/>
              <a:ea typeface="Calibri" panose="020F0502020204030204" pitchFamily="34" charset="0"/>
            </a:endParaRPr>
          </a:p>
          <a:p>
            <a:pPr marL="342900" lvl="0" indent="-342900">
              <a:spcAft>
                <a:spcPts val="410"/>
              </a:spcAft>
              <a:buFont typeface="Symbol" panose="05050102010706020507" pitchFamily="18" charset="2"/>
              <a:buChar char=""/>
            </a:pPr>
            <a:endParaRPr lang="tr-TR" sz="1800" dirty="0">
              <a:solidFill>
                <a:srgbClr val="000000"/>
              </a:solidFill>
              <a:effectLst/>
              <a:latin typeface="Times New Roman" panose="02020603050405020304" pitchFamily="18" charset="0"/>
              <a:ea typeface="Calibri" panose="020F0502020204030204" pitchFamily="34" charset="0"/>
            </a:endParaRPr>
          </a:p>
          <a:p>
            <a:endParaRPr lang="tr-TR" dirty="0"/>
          </a:p>
        </p:txBody>
      </p:sp>
    </p:spTree>
    <p:extLst>
      <p:ext uri="{BB962C8B-B14F-4D97-AF65-F5344CB8AC3E}">
        <p14:creationId xmlns:p14="http://schemas.microsoft.com/office/powerpoint/2010/main" val="22647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98937B-04D3-5CE4-3E8D-F773119A0853}"/>
              </a:ext>
            </a:extLst>
          </p:cNvPr>
          <p:cNvSpPr>
            <a:spLocks noGrp="1"/>
          </p:cNvSpPr>
          <p:nvPr>
            <p:ph type="title"/>
          </p:nvPr>
        </p:nvSpPr>
        <p:spPr>
          <a:xfrm>
            <a:off x="838200" y="203435"/>
            <a:ext cx="10515600" cy="1055739"/>
          </a:xfrm>
        </p:spPr>
        <p:txBody>
          <a:bodyPr/>
          <a:lstStyle/>
          <a:p>
            <a:pPr algn="ctr"/>
            <a:r>
              <a:rPr lang="tr-TR" b="1" dirty="0"/>
              <a:t>Bölümümüzle ilgili bazı yararlı bilgiler</a:t>
            </a:r>
          </a:p>
        </p:txBody>
      </p:sp>
      <p:sp>
        <p:nvSpPr>
          <p:cNvPr id="3" name="İçerik Yer Tutucusu 2">
            <a:extLst>
              <a:ext uri="{FF2B5EF4-FFF2-40B4-BE49-F238E27FC236}">
                <a16:creationId xmlns:a16="http://schemas.microsoft.com/office/drawing/2014/main" id="{A0C014C2-9D5B-2594-4A92-E23700BA13FF}"/>
              </a:ext>
            </a:extLst>
          </p:cNvPr>
          <p:cNvSpPr>
            <a:spLocks noGrp="1"/>
          </p:cNvSpPr>
          <p:nvPr>
            <p:ph idx="1"/>
          </p:nvPr>
        </p:nvSpPr>
        <p:spPr>
          <a:xfrm>
            <a:off x="0" y="973292"/>
            <a:ext cx="12082072" cy="5884707"/>
          </a:xfrm>
        </p:spPr>
        <p:txBody>
          <a:bodyPr>
            <a:normAutofit lnSpcReduction="10000"/>
          </a:bodyPr>
          <a:lstStyle/>
          <a:p>
            <a:r>
              <a:rPr lang="tr-TR" dirty="0">
                <a:hlinkClick r:id="rId2"/>
              </a:rPr>
              <a:t>Dört yıl boyunca hangi dersleri göreceğiz?</a:t>
            </a:r>
            <a:endParaRPr lang="tr-TR" dirty="0"/>
          </a:p>
          <a:p>
            <a:pPr marL="342900" lvl="0" indent="-342900" algn="just">
              <a:lnSpc>
                <a:spcPct val="107000"/>
              </a:lnSpc>
              <a:buFont typeface="+mj-lt"/>
              <a:buAutoNum type="arabicParenR"/>
            </a:pPr>
            <a:r>
              <a:rPr lang="tr-TR" sz="2200" kern="100" dirty="0" err="1">
                <a:effectLst/>
                <a:latin typeface="Times New Roman" panose="02020603050405020304" pitchFamily="18" charset="0"/>
                <a:ea typeface="Calibri" panose="020F0502020204030204" pitchFamily="34" charset="0"/>
                <a:cs typeface="Times New Roman" panose="02020603050405020304" pitchFamily="18" charset="0"/>
              </a:rPr>
              <a:t>Whatsapp</a:t>
            </a:r>
            <a:r>
              <a:rPr lang="tr-TR" sz="2200" kern="100" dirty="0">
                <a:effectLst/>
                <a:latin typeface="Times New Roman" panose="02020603050405020304" pitchFamily="18" charset="0"/>
                <a:ea typeface="Calibri" panose="020F0502020204030204" pitchFamily="34" charset="0"/>
                <a:cs typeface="Times New Roman" panose="02020603050405020304" pitchFamily="18" charset="0"/>
              </a:rPr>
              <a:t> Grubu kurulduğunda üye olunuz.</a:t>
            </a:r>
            <a:endParaRPr lang="tr-TR"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tr-TR" sz="2200" kern="100" dirty="0">
                <a:effectLst/>
                <a:latin typeface="Times New Roman" panose="02020603050405020304" pitchFamily="18" charset="0"/>
                <a:ea typeface="Calibri" panose="020F0502020204030204" pitchFamily="34" charset="0"/>
                <a:cs typeface="Times New Roman" panose="02020603050405020304" pitchFamily="18" charset="0"/>
              </a:rPr>
              <a:t>Kütüphane oryantasyonuna mutlaka katılınız.</a:t>
            </a:r>
            <a:endParaRPr lang="tr-TR"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mj-lt"/>
              <a:buAutoNum type="arabicParenR"/>
            </a:pPr>
            <a:r>
              <a:rPr lang="tr-TR" sz="2200" kern="100" dirty="0">
                <a:effectLst/>
                <a:latin typeface="Times New Roman" panose="02020603050405020304" pitchFamily="18" charset="0"/>
                <a:ea typeface="Calibri" panose="020F0502020204030204" pitchFamily="34" charset="0"/>
                <a:cs typeface="Times New Roman" panose="02020603050405020304" pitchFamily="18" charset="0"/>
              </a:rPr>
              <a:t>Psikolojik destek birimi ücretsiz hizmet veriyor: </a:t>
            </a:r>
            <a:r>
              <a:rPr lang="tr-TR" sz="2200" u="sng" kern="100"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https://pdrbr.comu.edu.tr/</a:t>
            </a:r>
            <a:endParaRPr lang="tr-TR" sz="22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tr-TR" sz="2200" kern="100" dirty="0">
                <a:effectLst/>
                <a:latin typeface="Times New Roman" panose="02020603050405020304" pitchFamily="18" charset="0"/>
                <a:ea typeface="Calibri" panose="020F0502020204030204" pitchFamily="34" charset="0"/>
                <a:cs typeface="Times New Roman" panose="02020603050405020304" pitchFamily="18" charset="0"/>
              </a:rPr>
              <a:t>Kahvaltı, yemek, eğlence, piknik etkinliklerimizi organize edebilir, katılabilirsiniz.</a:t>
            </a:r>
          </a:p>
          <a:p>
            <a:pPr marL="342900" lvl="0" indent="-342900" algn="just">
              <a:lnSpc>
                <a:spcPct val="107000"/>
              </a:lnSpc>
              <a:spcAft>
                <a:spcPts val="800"/>
              </a:spcAft>
              <a:buFont typeface="+mj-lt"/>
              <a:buAutoNum type="arabicParenR"/>
            </a:pPr>
            <a:r>
              <a:rPr lang="tr-TR" sz="2200" kern="100" dirty="0">
                <a:latin typeface="Times New Roman" panose="02020603050405020304" pitchFamily="18" charset="0"/>
                <a:ea typeface="Calibri" panose="020F0502020204030204" pitchFamily="34" charset="0"/>
                <a:cs typeface="Times New Roman" panose="02020603050405020304" pitchFamily="18" charset="0"/>
                <a:hlinkClick r:id="rId4"/>
              </a:rPr>
              <a:t>Atalık tohumdan üretilmiş meyve fidanı getirme şansınız varsa, getirin dikelim</a:t>
            </a:r>
            <a:endParaRPr lang="tr-TR" sz="2200" kern="1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tr-TR" sz="2200" kern="100" dirty="0">
                <a:effectLst/>
                <a:latin typeface="Times New Roman" panose="02020603050405020304" pitchFamily="18" charset="0"/>
                <a:ea typeface="Calibri" panose="020F0502020204030204" pitchFamily="34" charset="0"/>
                <a:cs typeface="Times New Roman" panose="02020603050405020304" pitchFamily="18" charset="0"/>
                <a:hlinkClick r:id="rId5"/>
              </a:rPr>
              <a:t>Erasmus anlaşmalarımız var. Sizi Erasmus Öğrenci Değişim Programı ile yurtdışına gönderelim!</a:t>
            </a:r>
            <a:endParaRPr lang="tr-TR" sz="22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tr-TR" sz="2200" kern="100" dirty="0">
                <a:latin typeface="Times New Roman" panose="02020603050405020304" pitchFamily="18" charset="0"/>
                <a:ea typeface="Calibri" panose="020F0502020204030204" pitchFamily="34" charset="0"/>
                <a:cs typeface="Times New Roman" panose="02020603050405020304" pitchFamily="18" charset="0"/>
                <a:hlinkClick r:id="rId6"/>
              </a:rPr>
              <a:t>Akademik takvim</a:t>
            </a:r>
            <a:endParaRPr lang="tr-TR" sz="2200" kern="100" dirty="0">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arenR"/>
            </a:pPr>
            <a:r>
              <a:rPr lang="tr-TR" sz="2200" kern="100" dirty="0">
                <a:effectLst/>
                <a:latin typeface="Times New Roman" panose="02020603050405020304" pitchFamily="18" charset="0"/>
                <a:ea typeface="Calibri" panose="020F0502020204030204" pitchFamily="34" charset="0"/>
                <a:cs typeface="Times New Roman" panose="02020603050405020304" pitchFamily="18" charset="0"/>
              </a:rPr>
              <a:t>Herkes dört yıl boyunca 24 saat yanında (mezuniyet töreninde bile) bir kitap </a:t>
            </a:r>
            <a:r>
              <a:rPr lang="tr-TR" sz="2200" kern="100" dirty="0">
                <a:latin typeface="Times New Roman" panose="02020603050405020304" pitchFamily="18" charset="0"/>
                <a:ea typeface="Calibri" panose="020F0502020204030204" pitchFamily="34" charset="0"/>
                <a:cs typeface="Times New Roman" panose="02020603050405020304" pitchFamily="18" charset="0"/>
              </a:rPr>
              <a:t>taşıyacak!</a:t>
            </a:r>
          </a:p>
          <a:p>
            <a:pPr marL="342900" lvl="0" indent="-342900" algn="just">
              <a:lnSpc>
                <a:spcPct val="107000"/>
              </a:lnSpc>
              <a:spcAft>
                <a:spcPts val="800"/>
              </a:spcAft>
              <a:buFont typeface="+mj-lt"/>
              <a:buAutoNum type="arabicParenR"/>
            </a:pPr>
            <a:r>
              <a:rPr lang="tr-TR" sz="2200" kern="100" dirty="0">
                <a:effectLst/>
                <a:latin typeface="Times New Roman" panose="02020603050405020304" pitchFamily="18" charset="0"/>
                <a:ea typeface="Calibri" panose="020F0502020204030204" pitchFamily="34" charset="0"/>
                <a:cs typeface="Times New Roman" panose="02020603050405020304" pitchFamily="18" charset="0"/>
              </a:rPr>
              <a:t>Sağlık Ekonomisi Yüksek Lisans Programımız (%30 İngilizce) Türkiye’de ilk ve tek!</a:t>
            </a:r>
          </a:p>
          <a:p>
            <a:pPr marL="342900" lvl="0" indent="-342900" algn="just">
              <a:lnSpc>
                <a:spcPct val="107000"/>
              </a:lnSpc>
              <a:spcAft>
                <a:spcPts val="800"/>
              </a:spcAft>
              <a:buFont typeface="+mj-lt"/>
              <a:buAutoNum type="arabicParenR"/>
            </a:pPr>
            <a:r>
              <a:rPr lang="tr-TR" sz="2200" kern="100" dirty="0">
                <a:effectLst/>
                <a:latin typeface="Calibri" panose="020F0502020204030204" pitchFamily="34" charset="0"/>
                <a:ea typeface="Calibri" panose="020F0502020204030204" pitchFamily="34" charset="0"/>
                <a:cs typeface="Times New Roman" panose="02020603050405020304" pitchFamily="18" charset="0"/>
              </a:rPr>
              <a:t> </a:t>
            </a:r>
            <a:r>
              <a:rPr lang="tr-TR" sz="2200" kern="100" dirty="0">
                <a:effectLst/>
                <a:latin typeface="Calibri" panose="020F0502020204030204" pitchFamily="34" charset="0"/>
                <a:ea typeface="Calibri" panose="020F0502020204030204" pitchFamily="34" charset="0"/>
                <a:cs typeface="Times New Roman" panose="02020603050405020304" pitchFamily="18" charset="0"/>
                <a:hlinkClick r:id="rId7"/>
              </a:rPr>
              <a:t>Gönüllü staj yapabilirsiniz </a:t>
            </a:r>
            <a:r>
              <a:rPr lang="tr-TR" sz="2200" kern="100" dirty="0">
                <a:effectLst/>
                <a:latin typeface="Calibri" panose="020F0502020204030204" pitchFamily="34" charset="0"/>
                <a:ea typeface="Calibri" panose="020F0502020204030204" pitchFamily="34" charset="0"/>
                <a:cs typeface="Times New Roman" panose="02020603050405020304" pitchFamily="18" charset="0"/>
              </a:rPr>
              <a:t>11) </a:t>
            </a:r>
            <a:r>
              <a:rPr lang="tr-TR" sz="2200" kern="100" dirty="0">
                <a:effectLst/>
                <a:latin typeface="Calibri" panose="020F0502020204030204" pitchFamily="34" charset="0"/>
                <a:ea typeface="Calibri" panose="020F0502020204030204" pitchFamily="34" charset="0"/>
                <a:cs typeface="Times New Roman" panose="02020603050405020304" pitchFamily="18" charset="0"/>
                <a:hlinkClick r:id="rId8"/>
              </a:rPr>
              <a:t>Sosyal </a:t>
            </a:r>
            <a:r>
              <a:rPr lang="tr-TR" sz="2200" kern="100" dirty="0" err="1">
                <a:effectLst/>
                <a:latin typeface="Calibri" panose="020F0502020204030204" pitchFamily="34" charset="0"/>
                <a:ea typeface="Calibri" panose="020F0502020204030204" pitchFamily="34" charset="0"/>
                <a:cs typeface="Times New Roman" panose="02020603050405020304" pitchFamily="18" charset="0"/>
                <a:hlinkClick r:id="rId8"/>
              </a:rPr>
              <a:t>trascript</a:t>
            </a:r>
            <a:endParaRPr lang="tr-TR" sz="2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828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a:extLst>
              <a:ext uri="{FF2B5EF4-FFF2-40B4-BE49-F238E27FC236}">
                <a16:creationId xmlns:a16="http://schemas.microsoft.com/office/drawing/2014/main" id="{8D54C889-38D5-A394-48CC-DC978CC74D0D}"/>
              </a:ext>
            </a:extLst>
          </p:cNvPr>
          <p:cNvPicPr>
            <a:picLocks noGrp="1" noChangeAspect="1"/>
          </p:cNvPicPr>
          <p:nvPr>
            <p:ph idx="1"/>
          </p:nvPr>
        </p:nvPicPr>
        <p:blipFill>
          <a:blip r:embed="rId2"/>
          <a:stretch>
            <a:fillRect/>
          </a:stretch>
        </p:blipFill>
        <p:spPr>
          <a:xfrm>
            <a:off x="0" y="36634"/>
            <a:ext cx="11932170" cy="7267127"/>
          </a:xfrm>
          <a:prstGeom prst="rect">
            <a:avLst/>
          </a:prstGeom>
        </p:spPr>
      </p:pic>
    </p:spTree>
    <p:extLst>
      <p:ext uri="{BB962C8B-B14F-4D97-AF65-F5344CB8AC3E}">
        <p14:creationId xmlns:p14="http://schemas.microsoft.com/office/powerpoint/2010/main" val="312722495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448</Words>
  <Application>Microsoft Office PowerPoint</Application>
  <PresentationFormat>Geniş ekran</PresentationFormat>
  <Paragraphs>48</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Calibri Light</vt:lpstr>
      <vt:lpstr>Symbol</vt:lpstr>
      <vt:lpstr>Times New Roman</vt:lpstr>
      <vt:lpstr>Office Teması</vt:lpstr>
      <vt:lpstr>BÖLÜMÜNÜZE HOŞGELDİNİZ!</vt:lpstr>
      <vt:lpstr>PowerPoint Sunusu</vt:lpstr>
      <vt:lpstr>ÇANAKKALE ONSEKİZ MART ÜNİVERSİTESİ (ÇOMÜ)</vt:lpstr>
      <vt:lpstr>Üniversite Yaşamıyla İlgili Yararlı Bilgiler</vt:lpstr>
      <vt:lpstr>PowerPoint Sunusu</vt:lpstr>
      <vt:lpstr>SAĞLIK YÖNETİMİ BÖLÜMÜ</vt:lpstr>
      <vt:lpstr>Değerlerimiz</vt:lpstr>
      <vt:lpstr>Bölümümüzle ilgili bazı yararlı bilgiler</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Ekrem Tufan</dc:creator>
  <cp:lastModifiedBy>Ekrem Tufan</cp:lastModifiedBy>
  <cp:revision>7</cp:revision>
  <dcterms:created xsi:type="dcterms:W3CDTF">2024-09-22T20:22:14Z</dcterms:created>
  <dcterms:modified xsi:type="dcterms:W3CDTF">2024-09-22T21:12:00Z</dcterms:modified>
</cp:coreProperties>
</file>