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07" r:id="rId15"/>
    <p:sldId id="309" r:id="rId16"/>
    <p:sldId id="277" r:id="rId17"/>
    <p:sldId id="280" r:id="rId18"/>
    <p:sldId id="325" r:id="rId19"/>
    <p:sldId id="316" r:id="rId20"/>
    <p:sldId id="31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89DC3-27D1-4B03-B952-85D4522010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17260A-FEB3-4BD8-AAC5-74457D962298}">
      <dgm:prSet/>
      <dgm:spPr/>
      <dgm:t>
        <a:bodyPr/>
        <a:lstStyle/>
        <a:p>
          <a:r>
            <a:rPr lang="tr-TR" b="1"/>
            <a:t>Klinik Sonuçlar:</a:t>
          </a:r>
          <a:r>
            <a:rPr lang="tr-TR"/>
            <a:t> Taburcu olduktan sonra 30 gün içinde tekrar hastaneye yatırılan hastaların yüzdesi. Hastane kaynaklı enfeksiyonların görülme sıklığı.</a:t>
          </a:r>
          <a:endParaRPr lang="en-US"/>
        </a:p>
      </dgm:t>
    </dgm:pt>
    <dgm:pt modelId="{144E0FD6-F785-4143-A919-513AA24C9DFB}" type="parTrans" cxnId="{7A09984B-DDF3-4D7D-8346-3C69F089A9E8}">
      <dgm:prSet/>
      <dgm:spPr/>
      <dgm:t>
        <a:bodyPr/>
        <a:lstStyle/>
        <a:p>
          <a:endParaRPr lang="en-US"/>
        </a:p>
      </dgm:t>
    </dgm:pt>
    <dgm:pt modelId="{219F5EDE-3266-499D-AA11-FD30F0900D73}" type="sibTrans" cxnId="{7A09984B-DDF3-4D7D-8346-3C69F089A9E8}">
      <dgm:prSet/>
      <dgm:spPr/>
      <dgm:t>
        <a:bodyPr/>
        <a:lstStyle/>
        <a:p>
          <a:endParaRPr lang="en-US"/>
        </a:p>
      </dgm:t>
    </dgm:pt>
    <dgm:pt modelId="{032F7397-BD31-4C12-90C5-6EF5B4E08042}">
      <dgm:prSet/>
      <dgm:spPr/>
      <dgm:t>
        <a:bodyPr/>
        <a:lstStyle/>
        <a:p>
          <a:r>
            <a:rPr lang="tr-TR" b="1"/>
            <a:t>Hasta Deneyimi:</a:t>
          </a:r>
          <a:r>
            <a:rPr lang="tr-TR"/>
            <a:t> Hasta memnuniyeti sonuçları</a:t>
          </a:r>
          <a:endParaRPr lang="en-US"/>
        </a:p>
      </dgm:t>
    </dgm:pt>
    <dgm:pt modelId="{BD2DBED5-CD2A-46FC-B293-FA27151325BB}" type="parTrans" cxnId="{9B3861E2-00C0-4A59-B962-76685E5465F9}">
      <dgm:prSet/>
      <dgm:spPr/>
      <dgm:t>
        <a:bodyPr/>
        <a:lstStyle/>
        <a:p>
          <a:endParaRPr lang="en-US"/>
        </a:p>
      </dgm:t>
    </dgm:pt>
    <dgm:pt modelId="{3BB1FE51-D2AC-4511-9D51-7C16DEE008A1}" type="sibTrans" cxnId="{9B3861E2-00C0-4A59-B962-76685E5465F9}">
      <dgm:prSet/>
      <dgm:spPr/>
      <dgm:t>
        <a:bodyPr/>
        <a:lstStyle/>
        <a:p>
          <a:endParaRPr lang="en-US"/>
        </a:p>
      </dgm:t>
    </dgm:pt>
    <dgm:pt modelId="{7A19570A-7792-4907-B27B-7CB556D18F9F}">
      <dgm:prSet/>
      <dgm:spPr/>
      <dgm:t>
        <a:bodyPr/>
        <a:lstStyle/>
        <a:p>
          <a:r>
            <a:rPr lang="tr-TR" b="1"/>
            <a:t>Operasyonel Verimlilik:</a:t>
          </a:r>
          <a:r>
            <a:rPr lang="tr-TR"/>
            <a:t> Bir hastanın ortalama hastanede kalış süresi. Belirli bir anda hastane yataklarının doluluk oranı ve laboratuvar testlerinin tamamlanıp raporlanması için geçen süre.</a:t>
          </a:r>
          <a:endParaRPr lang="en-US"/>
        </a:p>
      </dgm:t>
    </dgm:pt>
    <dgm:pt modelId="{4BFA868C-1F88-4C6C-83ED-AE2BB05CA13C}" type="parTrans" cxnId="{284F3062-E94A-44A6-868A-609BCB2C7A8D}">
      <dgm:prSet/>
      <dgm:spPr/>
      <dgm:t>
        <a:bodyPr/>
        <a:lstStyle/>
        <a:p>
          <a:endParaRPr lang="en-US"/>
        </a:p>
      </dgm:t>
    </dgm:pt>
    <dgm:pt modelId="{C176A751-83C5-431F-99B1-0957498CB1BB}" type="sibTrans" cxnId="{284F3062-E94A-44A6-868A-609BCB2C7A8D}">
      <dgm:prSet/>
      <dgm:spPr/>
      <dgm:t>
        <a:bodyPr/>
        <a:lstStyle/>
        <a:p>
          <a:endParaRPr lang="en-US"/>
        </a:p>
      </dgm:t>
    </dgm:pt>
    <dgm:pt modelId="{D904E438-AC0C-4474-9323-EAAFA3CEE55F}">
      <dgm:prSet/>
      <dgm:spPr/>
      <dgm:t>
        <a:bodyPr/>
        <a:lstStyle/>
        <a:p>
          <a:r>
            <a:rPr lang="tr-TR" b="1"/>
            <a:t>Finansal Performans:</a:t>
          </a:r>
          <a:r>
            <a:rPr lang="tr-TR"/>
            <a:t> Her hasta ziyareti için oluşan ortalama maliyet. Alacak tahsil süresi ve talep reddi oranları gibi ölçütler kullanılır.</a:t>
          </a:r>
          <a:endParaRPr lang="en-US"/>
        </a:p>
      </dgm:t>
    </dgm:pt>
    <dgm:pt modelId="{3389FDE5-6306-4715-B8FB-FF87DEA70527}" type="parTrans" cxnId="{1A765C91-36EE-45BA-9470-216B0F408F0A}">
      <dgm:prSet/>
      <dgm:spPr/>
      <dgm:t>
        <a:bodyPr/>
        <a:lstStyle/>
        <a:p>
          <a:endParaRPr lang="en-US"/>
        </a:p>
      </dgm:t>
    </dgm:pt>
    <dgm:pt modelId="{DF004A29-4908-4430-85E7-E5F053E99969}" type="sibTrans" cxnId="{1A765C91-36EE-45BA-9470-216B0F408F0A}">
      <dgm:prSet/>
      <dgm:spPr/>
      <dgm:t>
        <a:bodyPr/>
        <a:lstStyle/>
        <a:p>
          <a:endParaRPr lang="en-US"/>
        </a:p>
      </dgm:t>
    </dgm:pt>
    <dgm:pt modelId="{6EF326C0-B0D6-401E-9A50-6B3596958652}">
      <dgm:prSet/>
      <dgm:spPr/>
      <dgm:t>
        <a:bodyPr/>
        <a:lstStyle/>
        <a:p>
          <a:r>
            <a:rPr lang="tr-TR" b="1"/>
            <a:t>Personel Performansı:</a:t>
          </a:r>
          <a:r>
            <a:rPr lang="tr-TR"/>
            <a:t> Çalışanların turn over oranı. Çalışan Memnuniyet Anket Sonuçları.</a:t>
          </a:r>
          <a:endParaRPr lang="en-US"/>
        </a:p>
      </dgm:t>
    </dgm:pt>
    <dgm:pt modelId="{13D3F954-92BF-44A6-9833-4E477438D5CD}" type="parTrans" cxnId="{1BEB49FC-FB34-432D-A939-56BF85485453}">
      <dgm:prSet/>
      <dgm:spPr/>
      <dgm:t>
        <a:bodyPr/>
        <a:lstStyle/>
        <a:p>
          <a:endParaRPr lang="en-US"/>
        </a:p>
      </dgm:t>
    </dgm:pt>
    <dgm:pt modelId="{426C1E60-5765-49D9-B0CE-9EEB667B1103}" type="sibTrans" cxnId="{1BEB49FC-FB34-432D-A939-56BF85485453}">
      <dgm:prSet/>
      <dgm:spPr/>
      <dgm:t>
        <a:bodyPr/>
        <a:lstStyle/>
        <a:p>
          <a:endParaRPr lang="en-US"/>
        </a:p>
      </dgm:t>
    </dgm:pt>
    <dgm:pt modelId="{D01DE436-8296-478B-A796-CCA9A6F4C557}" type="pres">
      <dgm:prSet presAssocID="{B6A89DC3-27D1-4B03-B952-85D452201008}" presName="root" presStyleCnt="0">
        <dgm:presLayoutVars>
          <dgm:dir/>
          <dgm:resizeHandles val="exact"/>
        </dgm:presLayoutVars>
      </dgm:prSet>
      <dgm:spPr/>
    </dgm:pt>
    <dgm:pt modelId="{4EF79964-37DE-4746-B3B5-1A28D125E4A0}" type="pres">
      <dgm:prSet presAssocID="{7717260A-FEB3-4BD8-AAC5-74457D962298}" presName="compNode" presStyleCnt="0"/>
      <dgm:spPr/>
    </dgm:pt>
    <dgm:pt modelId="{0981877C-A04D-4071-94AB-CB2E54811F69}" type="pres">
      <dgm:prSet presAssocID="{7717260A-FEB3-4BD8-AAC5-74457D962298}" presName="bgRect" presStyleLbl="bgShp" presStyleIdx="0" presStyleCnt="5"/>
      <dgm:spPr/>
    </dgm:pt>
    <dgm:pt modelId="{2BC49D51-2F11-4A1C-8694-AD7F9B99A9D0}" type="pres">
      <dgm:prSet presAssocID="{7717260A-FEB3-4BD8-AAC5-74457D962298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B9B9D23C-AA39-4A38-98A8-2B0E53B454F2}" type="pres">
      <dgm:prSet presAssocID="{7717260A-FEB3-4BD8-AAC5-74457D962298}" presName="spaceRect" presStyleCnt="0"/>
      <dgm:spPr/>
    </dgm:pt>
    <dgm:pt modelId="{B43202B8-7D29-42E3-8D88-A523F6CDE27B}" type="pres">
      <dgm:prSet presAssocID="{7717260A-FEB3-4BD8-AAC5-74457D962298}" presName="parTx" presStyleLbl="revTx" presStyleIdx="0" presStyleCnt="5">
        <dgm:presLayoutVars>
          <dgm:chMax val="0"/>
          <dgm:chPref val="0"/>
        </dgm:presLayoutVars>
      </dgm:prSet>
      <dgm:spPr/>
    </dgm:pt>
    <dgm:pt modelId="{BF09B897-7E0D-404F-BC7B-4969757EDB4A}" type="pres">
      <dgm:prSet presAssocID="{219F5EDE-3266-499D-AA11-FD30F0900D73}" presName="sibTrans" presStyleCnt="0"/>
      <dgm:spPr/>
    </dgm:pt>
    <dgm:pt modelId="{9AC8691F-DFE9-4FEB-9105-2AFEA8AF2E83}" type="pres">
      <dgm:prSet presAssocID="{032F7397-BD31-4C12-90C5-6EF5B4E08042}" presName="compNode" presStyleCnt="0"/>
      <dgm:spPr/>
    </dgm:pt>
    <dgm:pt modelId="{1903C855-5AFA-4912-8398-E87CEB761E42}" type="pres">
      <dgm:prSet presAssocID="{032F7397-BD31-4C12-90C5-6EF5B4E08042}" presName="bgRect" presStyleLbl="bgShp" presStyleIdx="1" presStyleCnt="5"/>
      <dgm:spPr/>
    </dgm:pt>
    <dgm:pt modelId="{399C59D0-A117-48E3-8E4C-21A754ED6AAB}" type="pres">
      <dgm:prSet presAssocID="{032F7397-BD31-4C12-90C5-6EF5B4E08042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CE30DD24-6EE6-43AC-8C7D-4BFE6901ABEE}" type="pres">
      <dgm:prSet presAssocID="{032F7397-BD31-4C12-90C5-6EF5B4E08042}" presName="spaceRect" presStyleCnt="0"/>
      <dgm:spPr/>
    </dgm:pt>
    <dgm:pt modelId="{F8703709-395F-4E75-982A-3B32218F6F6E}" type="pres">
      <dgm:prSet presAssocID="{032F7397-BD31-4C12-90C5-6EF5B4E08042}" presName="parTx" presStyleLbl="revTx" presStyleIdx="1" presStyleCnt="5">
        <dgm:presLayoutVars>
          <dgm:chMax val="0"/>
          <dgm:chPref val="0"/>
        </dgm:presLayoutVars>
      </dgm:prSet>
      <dgm:spPr/>
    </dgm:pt>
    <dgm:pt modelId="{0C9D6275-6FC2-4732-A662-FEEEEE6B8AE9}" type="pres">
      <dgm:prSet presAssocID="{3BB1FE51-D2AC-4511-9D51-7C16DEE008A1}" presName="sibTrans" presStyleCnt="0"/>
      <dgm:spPr/>
    </dgm:pt>
    <dgm:pt modelId="{A9F43752-A751-480C-B2C4-DD8A6D7EDFF4}" type="pres">
      <dgm:prSet presAssocID="{7A19570A-7792-4907-B27B-7CB556D18F9F}" presName="compNode" presStyleCnt="0"/>
      <dgm:spPr/>
    </dgm:pt>
    <dgm:pt modelId="{F0187B62-CEFD-45E2-A020-2AC3EB2DFC23}" type="pres">
      <dgm:prSet presAssocID="{7A19570A-7792-4907-B27B-7CB556D18F9F}" presName="bgRect" presStyleLbl="bgShp" presStyleIdx="2" presStyleCnt="5"/>
      <dgm:spPr/>
    </dgm:pt>
    <dgm:pt modelId="{C956CDBD-FE6E-4F8F-BBA4-B78C589F1AA3}" type="pres">
      <dgm:prSet presAssocID="{7A19570A-7792-4907-B27B-7CB556D18F9F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1137E1F8-46D8-440C-8576-27099A8E2C1C}" type="pres">
      <dgm:prSet presAssocID="{7A19570A-7792-4907-B27B-7CB556D18F9F}" presName="spaceRect" presStyleCnt="0"/>
      <dgm:spPr/>
    </dgm:pt>
    <dgm:pt modelId="{2EE31BC3-E52E-41B9-8647-BDDD081D7E80}" type="pres">
      <dgm:prSet presAssocID="{7A19570A-7792-4907-B27B-7CB556D18F9F}" presName="parTx" presStyleLbl="revTx" presStyleIdx="2" presStyleCnt="5">
        <dgm:presLayoutVars>
          <dgm:chMax val="0"/>
          <dgm:chPref val="0"/>
        </dgm:presLayoutVars>
      </dgm:prSet>
      <dgm:spPr/>
    </dgm:pt>
    <dgm:pt modelId="{3219C557-D328-464F-9FDE-391608F142E8}" type="pres">
      <dgm:prSet presAssocID="{C176A751-83C5-431F-99B1-0957498CB1BB}" presName="sibTrans" presStyleCnt="0"/>
      <dgm:spPr/>
    </dgm:pt>
    <dgm:pt modelId="{A86C5D47-DED8-4F8B-AE1E-FB8A9BA076B5}" type="pres">
      <dgm:prSet presAssocID="{D904E438-AC0C-4474-9323-EAAFA3CEE55F}" presName="compNode" presStyleCnt="0"/>
      <dgm:spPr/>
    </dgm:pt>
    <dgm:pt modelId="{FBC75C12-8F4F-43DB-9E5D-36388E2952E5}" type="pres">
      <dgm:prSet presAssocID="{D904E438-AC0C-4474-9323-EAAFA3CEE55F}" presName="bgRect" presStyleLbl="bgShp" presStyleIdx="3" presStyleCnt="5"/>
      <dgm:spPr/>
    </dgm:pt>
    <dgm:pt modelId="{520E7C52-8C46-4E4E-8E98-3DB96E62F44A}" type="pres">
      <dgm:prSet presAssocID="{D904E438-AC0C-4474-9323-EAAFA3CEE55F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a"/>
        </a:ext>
      </dgm:extLst>
    </dgm:pt>
    <dgm:pt modelId="{98115C5F-05FD-41BC-9546-3827A4F71350}" type="pres">
      <dgm:prSet presAssocID="{D904E438-AC0C-4474-9323-EAAFA3CEE55F}" presName="spaceRect" presStyleCnt="0"/>
      <dgm:spPr/>
    </dgm:pt>
    <dgm:pt modelId="{FE8D4874-02E6-414A-8EFB-7F42581224F4}" type="pres">
      <dgm:prSet presAssocID="{D904E438-AC0C-4474-9323-EAAFA3CEE55F}" presName="parTx" presStyleLbl="revTx" presStyleIdx="3" presStyleCnt="5">
        <dgm:presLayoutVars>
          <dgm:chMax val="0"/>
          <dgm:chPref val="0"/>
        </dgm:presLayoutVars>
      </dgm:prSet>
      <dgm:spPr/>
    </dgm:pt>
    <dgm:pt modelId="{8B137673-D6C3-43CC-861A-BBC296C53FB7}" type="pres">
      <dgm:prSet presAssocID="{DF004A29-4908-4430-85E7-E5F053E99969}" presName="sibTrans" presStyleCnt="0"/>
      <dgm:spPr/>
    </dgm:pt>
    <dgm:pt modelId="{C2C36576-6986-43BC-A70D-C3C365718A7B}" type="pres">
      <dgm:prSet presAssocID="{6EF326C0-B0D6-401E-9A50-6B3596958652}" presName="compNode" presStyleCnt="0"/>
      <dgm:spPr/>
    </dgm:pt>
    <dgm:pt modelId="{D07EA34F-40CC-46CC-8959-CCEC6E5517E9}" type="pres">
      <dgm:prSet presAssocID="{6EF326C0-B0D6-401E-9A50-6B3596958652}" presName="bgRect" presStyleLbl="bgShp" presStyleIdx="4" presStyleCnt="5"/>
      <dgm:spPr/>
    </dgm:pt>
    <dgm:pt modelId="{A0828C22-8E54-492D-808E-9F2F95E9D749}" type="pres">
      <dgm:prSet presAssocID="{6EF326C0-B0D6-401E-9A50-6B3596958652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BA703C44-4388-474C-B815-7F92465EA8B6}" type="pres">
      <dgm:prSet presAssocID="{6EF326C0-B0D6-401E-9A50-6B3596958652}" presName="spaceRect" presStyleCnt="0"/>
      <dgm:spPr/>
    </dgm:pt>
    <dgm:pt modelId="{08FE6785-BCBB-455B-9F03-0C916388E80D}" type="pres">
      <dgm:prSet presAssocID="{6EF326C0-B0D6-401E-9A50-6B359695865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F019111-BD23-439D-8F9A-9C3C5D7EDD11}" type="presOf" srcId="{7717260A-FEB3-4BD8-AAC5-74457D962298}" destId="{B43202B8-7D29-42E3-8D88-A523F6CDE27B}" srcOrd="0" destOrd="0" presId="urn:microsoft.com/office/officeart/2018/2/layout/IconVerticalSolidList"/>
    <dgm:cxn modelId="{0805A627-EF2C-46DC-91CE-2FD65F2BA37D}" type="presOf" srcId="{7A19570A-7792-4907-B27B-7CB556D18F9F}" destId="{2EE31BC3-E52E-41B9-8647-BDDD081D7E80}" srcOrd="0" destOrd="0" presId="urn:microsoft.com/office/officeart/2018/2/layout/IconVerticalSolidList"/>
    <dgm:cxn modelId="{7DA60562-FE47-47C8-92BA-AABDBC903D85}" type="presOf" srcId="{032F7397-BD31-4C12-90C5-6EF5B4E08042}" destId="{F8703709-395F-4E75-982A-3B32218F6F6E}" srcOrd="0" destOrd="0" presId="urn:microsoft.com/office/officeart/2018/2/layout/IconVerticalSolidList"/>
    <dgm:cxn modelId="{284F3062-E94A-44A6-868A-609BCB2C7A8D}" srcId="{B6A89DC3-27D1-4B03-B952-85D452201008}" destId="{7A19570A-7792-4907-B27B-7CB556D18F9F}" srcOrd="2" destOrd="0" parTransId="{4BFA868C-1F88-4C6C-83ED-AE2BB05CA13C}" sibTransId="{C176A751-83C5-431F-99B1-0957498CB1BB}"/>
    <dgm:cxn modelId="{7A09984B-DDF3-4D7D-8346-3C69F089A9E8}" srcId="{B6A89DC3-27D1-4B03-B952-85D452201008}" destId="{7717260A-FEB3-4BD8-AAC5-74457D962298}" srcOrd="0" destOrd="0" parTransId="{144E0FD6-F785-4143-A919-513AA24C9DFB}" sibTransId="{219F5EDE-3266-499D-AA11-FD30F0900D73}"/>
    <dgm:cxn modelId="{1A765C91-36EE-45BA-9470-216B0F408F0A}" srcId="{B6A89DC3-27D1-4B03-B952-85D452201008}" destId="{D904E438-AC0C-4474-9323-EAAFA3CEE55F}" srcOrd="3" destOrd="0" parTransId="{3389FDE5-6306-4715-B8FB-FF87DEA70527}" sibTransId="{DF004A29-4908-4430-85E7-E5F053E99969}"/>
    <dgm:cxn modelId="{579E5196-4CEB-4A31-91D6-D7592C531172}" type="presOf" srcId="{6EF326C0-B0D6-401E-9A50-6B3596958652}" destId="{08FE6785-BCBB-455B-9F03-0C916388E80D}" srcOrd="0" destOrd="0" presId="urn:microsoft.com/office/officeart/2018/2/layout/IconVerticalSolidList"/>
    <dgm:cxn modelId="{ADEBB899-3E8F-4DF7-B2EA-FEE05AF7FA0F}" type="presOf" srcId="{D904E438-AC0C-4474-9323-EAAFA3CEE55F}" destId="{FE8D4874-02E6-414A-8EFB-7F42581224F4}" srcOrd="0" destOrd="0" presId="urn:microsoft.com/office/officeart/2018/2/layout/IconVerticalSolidList"/>
    <dgm:cxn modelId="{48D463BE-DD97-4D85-9689-1ED6083DCA68}" type="presOf" srcId="{B6A89DC3-27D1-4B03-B952-85D452201008}" destId="{D01DE436-8296-478B-A796-CCA9A6F4C557}" srcOrd="0" destOrd="0" presId="urn:microsoft.com/office/officeart/2018/2/layout/IconVerticalSolidList"/>
    <dgm:cxn modelId="{9B3861E2-00C0-4A59-B962-76685E5465F9}" srcId="{B6A89DC3-27D1-4B03-B952-85D452201008}" destId="{032F7397-BD31-4C12-90C5-6EF5B4E08042}" srcOrd="1" destOrd="0" parTransId="{BD2DBED5-CD2A-46FC-B293-FA27151325BB}" sibTransId="{3BB1FE51-D2AC-4511-9D51-7C16DEE008A1}"/>
    <dgm:cxn modelId="{1BEB49FC-FB34-432D-A939-56BF85485453}" srcId="{B6A89DC3-27D1-4B03-B952-85D452201008}" destId="{6EF326C0-B0D6-401E-9A50-6B3596958652}" srcOrd="4" destOrd="0" parTransId="{13D3F954-92BF-44A6-9833-4E477438D5CD}" sibTransId="{426C1E60-5765-49D9-B0CE-9EEB667B1103}"/>
    <dgm:cxn modelId="{B4B6DB98-DD9B-477A-BE85-184F33B748B1}" type="presParOf" srcId="{D01DE436-8296-478B-A796-CCA9A6F4C557}" destId="{4EF79964-37DE-4746-B3B5-1A28D125E4A0}" srcOrd="0" destOrd="0" presId="urn:microsoft.com/office/officeart/2018/2/layout/IconVerticalSolidList"/>
    <dgm:cxn modelId="{739E5B9D-3223-4548-999E-A1E49F8A9046}" type="presParOf" srcId="{4EF79964-37DE-4746-B3B5-1A28D125E4A0}" destId="{0981877C-A04D-4071-94AB-CB2E54811F69}" srcOrd="0" destOrd="0" presId="urn:microsoft.com/office/officeart/2018/2/layout/IconVerticalSolidList"/>
    <dgm:cxn modelId="{92A6AEEB-BDF7-4EF9-A8F4-FCFB512F16E4}" type="presParOf" srcId="{4EF79964-37DE-4746-B3B5-1A28D125E4A0}" destId="{2BC49D51-2F11-4A1C-8694-AD7F9B99A9D0}" srcOrd="1" destOrd="0" presId="urn:microsoft.com/office/officeart/2018/2/layout/IconVerticalSolidList"/>
    <dgm:cxn modelId="{EBE4F3D0-956E-4102-AAB3-0E1067439598}" type="presParOf" srcId="{4EF79964-37DE-4746-B3B5-1A28D125E4A0}" destId="{B9B9D23C-AA39-4A38-98A8-2B0E53B454F2}" srcOrd="2" destOrd="0" presId="urn:microsoft.com/office/officeart/2018/2/layout/IconVerticalSolidList"/>
    <dgm:cxn modelId="{F935B022-319D-44D9-931D-9FDC50A5F712}" type="presParOf" srcId="{4EF79964-37DE-4746-B3B5-1A28D125E4A0}" destId="{B43202B8-7D29-42E3-8D88-A523F6CDE27B}" srcOrd="3" destOrd="0" presId="urn:microsoft.com/office/officeart/2018/2/layout/IconVerticalSolidList"/>
    <dgm:cxn modelId="{2854A154-38BD-4DFB-B948-2D6A2DFE8145}" type="presParOf" srcId="{D01DE436-8296-478B-A796-CCA9A6F4C557}" destId="{BF09B897-7E0D-404F-BC7B-4969757EDB4A}" srcOrd="1" destOrd="0" presId="urn:microsoft.com/office/officeart/2018/2/layout/IconVerticalSolidList"/>
    <dgm:cxn modelId="{8EB84523-BCC5-4F34-9EA3-B65CAE5F5A4C}" type="presParOf" srcId="{D01DE436-8296-478B-A796-CCA9A6F4C557}" destId="{9AC8691F-DFE9-4FEB-9105-2AFEA8AF2E83}" srcOrd="2" destOrd="0" presId="urn:microsoft.com/office/officeart/2018/2/layout/IconVerticalSolidList"/>
    <dgm:cxn modelId="{58599E60-2BF9-47FB-A01C-93AC6F6F5B37}" type="presParOf" srcId="{9AC8691F-DFE9-4FEB-9105-2AFEA8AF2E83}" destId="{1903C855-5AFA-4912-8398-E87CEB761E42}" srcOrd="0" destOrd="0" presId="urn:microsoft.com/office/officeart/2018/2/layout/IconVerticalSolidList"/>
    <dgm:cxn modelId="{62316E9B-85EF-4EBD-927C-06BA11C72E9C}" type="presParOf" srcId="{9AC8691F-DFE9-4FEB-9105-2AFEA8AF2E83}" destId="{399C59D0-A117-48E3-8E4C-21A754ED6AAB}" srcOrd="1" destOrd="0" presId="urn:microsoft.com/office/officeart/2018/2/layout/IconVerticalSolidList"/>
    <dgm:cxn modelId="{5159D8DE-76FA-4367-962C-61F533CB3A34}" type="presParOf" srcId="{9AC8691F-DFE9-4FEB-9105-2AFEA8AF2E83}" destId="{CE30DD24-6EE6-43AC-8C7D-4BFE6901ABEE}" srcOrd="2" destOrd="0" presId="urn:microsoft.com/office/officeart/2018/2/layout/IconVerticalSolidList"/>
    <dgm:cxn modelId="{C2877349-73EA-4AE4-BFB1-42154C7D322B}" type="presParOf" srcId="{9AC8691F-DFE9-4FEB-9105-2AFEA8AF2E83}" destId="{F8703709-395F-4E75-982A-3B32218F6F6E}" srcOrd="3" destOrd="0" presId="urn:microsoft.com/office/officeart/2018/2/layout/IconVerticalSolidList"/>
    <dgm:cxn modelId="{23C5F604-6797-44AA-B77F-2DFCAC1AA5C5}" type="presParOf" srcId="{D01DE436-8296-478B-A796-CCA9A6F4C557}" destId="{0C9D6275-6FC2-4732-A662-FEEEEE6B8AE9}" srcOrd="3" destOrd="0" presId="urn:microsoft.com/office/officeart/2018/2/layout/IconVerticalSolidList"/>
    <dgm:cxn modelId="{344E57FC-20DE-4727-B112-825D61A6E109}" type="presParOf" srcId="{D01DE436-8296-478B-A796-CCA9A6F4C557}" destId="{A9F43752-A751-480C-B2C4-DD8A6D7EDFF4}" srcOrd="4" destOrd="0" presId="urn:microsoft.com/office/officeart/2018/2/layout/IconVerticalSolidList"/>
    <dgm:cxn modelId="{F34256BB-84BA-49FC-AEE4-389BE1436354}" type="presParOf" srcId="{A9F43752-A751-480C-B2C4-DD8A6D7EDFF4}" destId="{F0187B62-CEFD-45E2-A020-2AC3EB2DFC23}" srcOrd="0" destOrd="0" presId="urn:microsoft.com/office/officeart/2018/2/layout/IconVerticalSolidList"/>
    <dgm:cxn modelId="{AF4ACA8E-139B-4C06-80D5-38D065A972BB}" type="presParOf" srcId="{A9F43752-A751-480C-B2C4-DD8A6D7EDFF4}" destId="{C956CDBD-FE6E-4F8F-BBA4-B78C589F1AA3}" srcOrd="1" destOrd="0" presId="urn:microsoft.com/office/officeart/2018/2/layout/IconVerticalSolidList"/>
    <dgm:cxn modelId="{578552A7-2E83-4719-9E07-33B62B116A50}" type="presParOf" srcId="{A9F43752-A751-480C-B2C4-DD8A6D7EDFF4}" destId="{1137E1F8-46D8-440C-8576-27099A8E2C1C}" srcOrd="2" destOrd="0" presId="urn:microsoft.com/office/officeart/2018/2/layout/IconVerticalSolidList"/>
    <dgm:cxn modelId="{793F9D7D-D139-478A-92A0-F3B3A4F4836D}" type="presParOf" srcId="{A9F43752-A751-480C-B2C4-DD8A6D7EDFF4}" destId="{2EE31BC3-E52E-41B9-8647-BDDD081D7E80}" srcOrd="3" destOrd="0" presId="urn:microsoft.com/office/officeart/2018/2/layout/IconVerticalSolidList"/>
    <dgm:cxn modelId="{0AE99A4E-2A2F-414B-8CAE-5408B053E024}" type="presParOf" srcId="{D01DE436-8296-478B-A796-CCA9A6F4C557}" destId="{3219C557-D328-464F-9FDE-391608F142E8}" srcOrd="5" destOrd="0" presId="urn:microsoft.com/office/officeart/2018/2/layout/IconVerticalSolidList"/>
    <dgm:cxn modelId="{D78B3063-9ECE-47B4-97C7-35D0CBA5D3A2}" type="presParOf" srcId="{D01DE436-8296-478B-A796-CCA9A6F4C557}" destId="{A86C5D47-DED8-4F8B-AE1E-FB8A9BA076B5}" srcOrd="6" destOrd="0" presId="urn:microsoft.com/office/officeart/2018/2/layout/IconVerticalSolidList"/>
    <dgm:cxn modelId="{DBDE8638-616C-486E-B238-1B4E845DEB23}" type="presParOf" srcId="{A86C5D47-DED8-4F8B-AE1E-FB8A9BA076B5}" destId="{FBC75C12-8F4F-43DB-9E5D-36388E2952E5}" srcOrd="0" destOrd="0" presId="urn:microsoft.com/office/officeart/2018/2/layout/IconVerticalSolidList"/>
    <dgm:cxn modelId="{1D47C80B-41C6-41ED-AD6E-1387217625D0}" type="presParOf" srcId="{A86C5D47-DED8-4F8B-AE1E-FB8A9BA076B5}" destId="{520E7C52-8C46-4E4E-8E98-3DB96E62F44A}" srcOrd="1" destOrd="0" presId="urn:microsoft.com/office/officeart/2018/2/layout/IconVerticalSolidList"/>
    <dgm:cxn modelId="{66EDE1F1-6FCB-4F79-A963-3D506EAACE8A}" type="presParOf" srcId="{A86C5D47-DED8-4F8B-AE1E-FB8A9BA076B5}" destId="{98115C5F-05FD-41BC-9546-3827A4F71350}" srcOrd="2" destOrd="0" presId="urn:microsoft.com/office/officeart/2018/2/layout/IconVerticalSolidList"/>
    <dgm:cxn modelId="{BD04F437-7441-4288-9310-DC93103A5712}" type="presParOf" srcId="{A86C5D47-DED8-4F8B-AE1E-FB8A9BA076B5}" destId="{FE8D4874-02E6-414A-8EFB-7F42581224F4}" srcOrd="3" destOrd="0" presId="urn:microsoft.com/office/officeart/2018/2/layout/IconVerticalSolidList"/>
    <dgm:cxn modelId="{78F4DF35-DEF1-460F-8474-66001C9830E0}" type="presParOf" srcId="{D01DE436-8296-478B-A796-CCA9A6F4C557}" destId="{8B137673-D6C3-43CC-861A-BBC296C53FB7}" srcOrd="7" destOrd="0" presId="urn:microsoft.com/office/officeart/2018/2/layout/IconVerticalSolidList"/>
    <dgm:cxn modelId="{B830BD43-0E0C-4A68-9627-505C9093C0D6}" type="presParOf" srcId="{D01DE436-8296-478B-A796-CCA9A6F4C557}" destId="{C2C36576-6986-43BC-A70D-C3C365718A7B}" srcOrd="8" destOrd="0" presId="urn:microsoft.com/office/officeart/2018/2/layout/IconVerticalSolidList"/>
    <dgm:cxn modelId="{D8D9DAD0-54F8-427E-9AD3-F8C56FD6AC94}" type="presParOf" srcId="{C2C36576-6986-43BC-A70D-C3C365718A7B}" destId="{D07EA34F-40CC-46CC-8959-CCEC6E5517E9}" srcOrd="0" destOrd="0" presId="urn:microsoft.com/office/officeart/2018/2/layout/IconVerticalSolidList"/>
    <dgm:cxn modelId="{74EE58E8-E0EB-44B3-9003-8CEFDFABB2DD}" type="presParOf" srcId="{C2C36576-6986-43BC-A70D-C3C365718A7B}" destId="{A0828C22-8E54-492D-808E-9F2F95E9D749}" srcOrd="1" destOrd="0" presId="urn:microsoft.com/office/officeart/2018/2/layout/IconVerticalSolidList"/>
    <dgm:cxn modelId="{8DA5A96E-761C-479A-A08E-0A89225F3BA2}" type="presParOf" srcId="{C2C36576-6986-43BC-A70D-C3C365718A7B}" destId="{BA703C44-4388-474C-B815-7F92465EA8B6}" srcOrd="2" destOrd="0" presId="urn:microsoft.com/office/officeart/2018/2/layout/IconVerticalSolidList"/>
    <dgm:cxn modelId="{5B7BBEDF-4C3E-4AC6-A9DC-9F29D360A86C}" type="presParOf" srcId="{C2C36576-6986-43BC-A70D-C3C365718A7B}" destId="{08FE6785-BCBB-455B-9F03-0C916388E8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B58BA-A5E8-4A94-867E-ECC678EBE77F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0C72B12-BE05-4F0B-A822-940876BC5EF3}">
      <dgm:prSet/>
      <dgm:spPr/>
      <dgm:t>
        <a:bodyPr/>
        <a:lstStyle/>
        <a:p>
          <a:r>
            <a:rPr lang="tr-TR"/>
            <a:t>Bölgemizde sınırlı sayıda bulunan Endoskopik Ultrasonografi (EUS) cihazını, erken tanı ve ileri görüntüleme imkânı sunmak amacıyla hizmete aldık.</a:t>
          </a:r>
          <a:endParaRPr lang="en-US"/>
        </a:p>
      </dgm:t>
    </dgm:pt>
    <dgm:pt modelId="{6108C5E7-E546-440D-9779-221FA3C6115A}" type="parTrans" cxnId="{8EF7263C-61ED-41AC-950C-B82D979A2E3F}">
      <dgm:prSet/>
      <dgm:spPr/>
      <dgm:t>
        <a:bodyPr/>
        <a:lstStyle/>
        <a:p>
          <a:endParaRPr lang="en-US"/>
        </a:p>
      </dgm:t>
    </dgm:pt>
    <dgm:pt modelId="{341D41B8-7C3D-4A8F-8C84-F885C7B7A32F}" type="sibTrans" cxnId="{8EF7263C-61ED-41AC-950C-B82D979A2E3F}">
      <dgm:prSet/>
      <dgm:spPr/>
      <dgm:t>
        <a:bodyPr/>
        <a:lstStyle/>
        <a:p>
          <a:endParaRPr lang="en-US"/>
        </a:p>
      </dgm:t>
    </dgm:pt>
    <dgm:pt modelId="{2D22CE5C-D12A-4164-A683-E7C6F239DA32}">
      <dgm:prSet/>
      <dgm:spPr/>
      <dgm:t>
        <a:bodyPr/>
        <a:lstStyle/>
        <a:p>
          <a:r>
            <a:rPr lang="tr-TR" b="1"/>
            <a:t>EUS Cihazının Sağladığı Avantajlar</a:t>
          </a:r>
          <a:endParaRPr lang="en-US"/>
        </a:p>
      </dgm:t>
    </dgm:pt>
    <dgm:pt modelId="{7ADB3B10-34AD-4036-A678-6A770A8CD744}" type="parTrans" cxnId="{A67ADE63-C99A-4DB8-A955-A5005D4FDAAF}">
      <dgm:prSet/>
      <dgm:spPr/>
      <dgm:t>
        <a:bodyPr/>
        <a:lstStyle/>
        <a:p>
          <a:endParaRPr lang="en-US"/>
        </a:p>
      </dgm:t>
    </dgm:pt>
    <dgm:pt modelId="{28B7EEC3-9F52-41A7-9C9E-D42425FFA89A}" type="sibTrans" cxnId="{A67ADE63-C99A-4DB8-A955-A5005D4FDAAF}">
      <dgm:prSet/>
      <dgm:spPr/>
      <dgm:t>
        <a:bodyPr/>
        <a:lstStyle/>
        <a:p>
          <a:endParaRPr lang="en-US"/>
        </a:p>
      </dgm:t>
    </dgm:pt>
    <dgm:pt modelId="{D0113782-5348-40E1-A4D0-343126455A5E}">
      <dgm:prSet/>
      <dgm:spPr/>
      <dgm:t>
        <a:bodyPr/>
        <a:lstStyle/>
        <a:p>
          <a:r>
            <a:rPr lang="tr-TR"/>
            <a:t>🔹 </a:t>
          </a:r>
          <a:r>
            <a:rPr lang="tr-TR" b="1"/>
            <a:t>Yüksek Tanısal Doğruluk</a:t>
          </a:r>
          <a:br>
            <a:rPr lang="tr-TR"/>
          </a:br>
          <a:r>
            <a:rPr lang="tr-TR"/>
            <a:t>Sindirim sistemi ve çevre organların detaylı ve net görüntülenmesini sağlar.</a:t>
          </a:r>
          <a:endParaRPr lang="en-US"/>
        </a:p>
      </dgm:t>
    </dgm:pt>
    <dgm:pt modelId="{DFF62194-5EB8-4EB5-83DD-C602CAE7ABF6}" type="parTrans" cxnId="{AD0623CC-AA4D-4EDC-A968-F79FD428D673}">
      <dgm:prSet/>
      <dgm:spPr/>
      <dgm:t>
        <a:bodyPr/>
        <a:lstStyle/>
        <a:p>
          <a:endParaRPr lang="en-US"/>
        </a:p>
      </dgm:t>
    </dgm:pt>
    <dgm:pt modelId="{114B0C72-7BB0-4C6B-BBE9-7E9D1AB52A38}" type="sibTrans" cxnId="{AD0623CC-AA4D-4EDC-A968-F79FD428D673}">
      <dgm:prSet/>
      <dgm:spPr/>
      <dgm:t>
        <a:bodyPr/>
        <a:lstStyle/>
        <a:p>
          <a:endParaRPr lang="en-US"/>
        </a:p>
      </dgm:t>
    </dgm:pt>
    <dgm:pt modelId="{AD9407DB-E6F4-4D99-811C-566257742AE3}">
      <dgm:prSet/>
      <dgm:spPr/>
      <dgm:t>
        <a:bodyPr/>
        <a:lstStyle/>
        <a:p>
          <a:r>
            <a:rPr lang="tr-TR"/>
            <a:t>🔹 </a:t>
          </a:r>
          <a:r>
            <a:rPr lang="tr-TR" b="1"/>
            <a:t>Erken ve Güvenilir Tanı</a:t>
          </a:r>
          <a:br>
            <a:rPr lang="tr-TR"/>
          </a:br>
          <a:r>
            <a:rPr lang="tr-TR"/>
            <a:t>Pankreas, mide, safra yolları ve lenf bezlerine ait hastalıklar erken evrede tespit edilir.</a:t>
          </a:r>
          <a:endParaRPr lang="en-US"/>
        </a:p>
      </dgm:t>
    </dgm:pt>
    <dgm:pt modelId="{72293203-B89F-421B-A877-CCCBE5EEA90B}" type="parTrans" cxnId="{656AA669-D9A1-4799-83E4-0CBDDBDB36C4}">
      <dgm:prSet/>
      <dgm:spPr/>
      <dgm:t>
        <a:bodyPr/>
        <a:lstStyle/>
        <a:p>
          <a:endParaRPr lang="en-US"/>
        </a:p>
      </dgm:t>
    </dgm:pt>
    <dgm:pt modelId="{FB71C654-F72C-4483-A5CF-E961AD0F45D3}" type="sibTrans" cxnId="{656AA669-D9A1-4799-83E4-0CBDDBDB36C4}">
      <dgm:prSet/>
      <dgm:spPr/>
      <dgm:t>
        <a:bodyPr/>
        <a:lstStyle/>
        <a:p>
          <a:endParaRPr lang="en-US"/>
        </a:p>
      </dgm:t>
    </dgm:pt>
    <dgm:pt modelId="{DB02307A-DFBF-4AE9-98C4-35432F4BCAAB}">
      <dgm:prSet/>
      <dgm:spPr/>
      <dgm:t>
        <a:bodyPr/>
        <a:lstStyle/>
        <a:p>
          <a:r>
            <a:rPr lang="tr-TR"/>
            <a:t>🔹 </a:t>
          </a:r>
          <a:r>
            <a:rPr lang="tr-TR" b="1"/>
            <a:t>Girişimsel İşlem ve Biyopsi İmkânı</a:t>
          </a:r>
          <a:br>
            <a:rPr lang="tr-TR"/>
          </a:br>
          <a:r>
            <a:rPr lang="tr-TR"/>
            <a:t>Görüntüleme eşliğinde hedefe yönelik biyopsi alınmasına olanak tanır.</a:t>
          </a:r>
          <a:endParaRPr lang="en-US"/>
        </a:p>
      </dgm:t>
    </dgm:pt>
    <dgm:pt modelId="{850E886B-7E74-443B-8D90-EBC137A6AF4C}" type="parTrans" cxnId="{1232271B-8537-4E73-8B47-9C36E434015F}">
      <dgm:prSet/>
      <dgm:spPr/>
      <dgm:t>
        <a:bodyPr/>
        <a:lstStyle/>
        <a:p>
          <a:endParaRPr lang="en-US"/>
        </a:p>
      </dgm:t>
    </dgm:pt>
    <dgm:pt modelId="{A79619AB-0864-4919-97A7-93833624EF4E}" type="sibTrans" cxnId="{1232271B-8537-4E73-8B47-9C36E434015F}">
      <dgm:prSet/>
      <dgm:spPr/>
      <dgm:t>
        <a:bodyPr/>
        <a:lstStyle/>
        <a:p>
          <a:endParaRPr lang="en-US"/>
        </a:p>
      </dgm:t>
    </dgm:pt>
    <dgm:pt modelId="{959AEFA1-71E9-4810-B798-EC2A104F53CC}">
      <dgm:prSet/>
      <dgm:spPr/>
      <dgm:t>
        <a:bodyPr/>
        <a:lstStyle/>
        <a:p>
          <a:r>
            <a:rPr lang="tr-TR"/>
            <a:t>🔹 </a:t>
          </a:r>
          <a:r>
            <a:rPr lang="tr-TR" b="1"/>
            <a:t>Cerrahiye Alternatif Değerlendirme</a:t>
          </a:r>
          <a:br>
            <a:rPr lang="tr-TR"/>
          </a:br>
          <a:r>
            <a:rPr lang="tr-TR"/>
            <a:t>Birçok hastada açık cerrahiye gerek kalmadan tanı sürecini destekler.</a:t>
          </a:r>
          <a:endParaRPr lang="en-US"/>
        </a:p>
      </dgm:t>
    </dgm:pt>
    <dgm:pt modelId="{B61C9092-2D34-4B9D-BE9A-9310B535E0A0}" type="parTrans" cxnId="{F4383CC3-26C5-4960-95C1-C84442EA798E}">
      <dgm:prSet/>
      <dgm:spPr/>
      <dgm:t>
        <a:bodyPr/>
        <a:lstStyle/>
        <a:p>
          <a:endParaRPr lang="en-US"/>
        </a:p>
      </dgm:t>
    </dgm:pt>
    <dgm:pt modelId="{B9B3FE6E-5C26-4C0A-B7B2-3D64F6E2F364}" type="sibTrans" cxnId="{F4383CC3-26C5-4960-95C1-C84442EA798E}">
      <dgm:prSet/>
      <dgm:spPr/>
      <dgm:t>
        <a:bodyPr/>
        <a:lstStyle/>
        <a:p>
          <a:endParaRPr lang="en-US"/>
        </a:p>
      </dgm:t>
    </dgm:pt>
    <dgm:pt modelId="{4055DD49-52AB-40C7-9120-D3E7BDCB5426}">
      <dgm:prSet/>
      <dgm:spPr/>
      <dgm:t>
        <a:bodyPr/>
        <a:lstStyle/>
        <a:p>
          <a:r>
            <a:rPr lang="tr-TR"/>
            <a:t>🔹 </a:t>
          </a:r>
          <a:r>
            <a:rPr lang="tr-TR" b="1"/>
            <a:t>Hasta Konforu ve Güvenliği</a:t>
          </a:r>
          <a:br>
            <a:rPr lang="tr-TR"/>
          </a:br>
          <a:r>
            <a:rPr lang="tr-TR"/>
            <a:t>Minimal invaziv bir yöntem olup, hasta konforu yüksektir.</a:t>
          </a:r>
          <a:endParaRPr lang="en-US"/>
        </a:p>
      </dgm:t>
    </dgm:pt>
    <dgm:pt modelId="{1B6FE686-D76E-4175-9042-95205C7DB0B7}" type="parTrans" cxnId="{4FF242D6-DC72-4932-ADD5-938F9D3E65CF}">
      <dgm:prSet/>
      <dgm:spPr/>
      <dgm:t>
        <a:bodyPr/>
        <a:lstStyle/>
        <a:p>
          <a:endParaRPr lang="en-US"/>
        </a:p>
      </dgm:t>
    </dgm:pt>
    <dgm:pt modelId="{A592E624-66E5-437E-B1DA-F4CD636D7943}" type="sibTrans" cxnId="{4FF242D6-DC72-4932-ADD5-938F9D3E65CF}">
      <dgm:prSet/>
      <dgm:spPr/>
      <dgm:t>
        <a:bodyPr/>
        <a:lstStyle/>
        <a:p>
          <a:endParaRPr lang="en-US"/>
        </a:p>
      </dgm:t>
    </dgm:pt>
    <dgm:pt modelId="{C292C645-3C9B-4273-874E-C039606390C1}" type="pres">
      <dgm:prSet presAssocID="{9C3B58BA-A5E8-4A94-867E-ECC678EBE77F}" presName="vert0" presStyleCnt="0">
        <dgm:presLayoutVars>
          <dgm:dir/>
          <dgm:animOne val="branch"/>
          <dgm:animLvl val="lvl"/>
        </dgm:presLayoutVars>
      </dgm:prSet>
      <dgm:spPr/>
    </dgm:pt>
    <dgm:pt modelId="{DD41B65E-F8F7-49A4-BD84-5F6AF63CA7DC}" type="pres">
      <dgm:prSet presAssocID="{B0C72B12-BE05-4F0B-A822-940876BC5EF3}" presName="thickLine" presStyleLbl="alignNode1" presStyleIdx="0" presStyleCnt="7"/>
      <dgm:spPr/>
    </dgm:pt>
    <dgm:pt modelId="{87E25F81-BDFD-48DC-A50D-99A635C70810}" type="pres">
      <dgm:prSet presAssocID="{B0C72B12-BE05-4F0B-A822-940876BC5EF3}" presName="horz1" presStyleCnt="0"/>
      <dgm:spPr/>
    </dgm:pt>
    <dgm:pt modelId="{3FF5DED1-B0E3-43CF-8D42-DCD491577403}" type="pres">
      <dgm:prSet presAssocID="{B0C72B12-BE05-4F0B-A822-940876BC5EF3}" presName="tx1" presStyleLbl="revTx" presStyleIdx="0" presStyleCnt="7"/>
      <dgm:spPr/>
    </dgm:pt>
    <dgm:pt modelId="{5FC3B7D8-0A21-4C66-BF23-509BF1A2C8EE}" type="pres">
      <dgm:prSet presAssocID="{B0C72B12-BE05-4F0B-A822-940876BC5EF3}" presName="vert1" presStyleCnt="0"/>
      <dgm:spPr/>
    </dgm:pt>
    <dgm:pt modelId="{367C65C8-027A-4FCD-83D2-C77461E41868}" type="pres">
      <dgm:prSet presAssocID="{2D22CE5C-D12A-4164-A683-E7C6F239DA32}" presName="thickLine" presStyleLbl="alignNode1" presStyleIdx="1" presStyleCnt="7"/>
      <dgm:spPr/>
    </dgm:pt>
    <dgm:pt modelId="{94408335-AFE5-4D70-ADA4-68CED2F182A0}" type="pres">
      <dgm:prSet presAssocID="{2D22CE5C-D12A-4164-A683-E7C6F239DA32}" presName="horz1" presStyleCnt="0"/>
      <dgm:spPr/>
    </dgm:pt>
    <dgm:pt modelId="{E4579351-3B44-4744-899D-7A4E5E3D25FE}" type="pres">
      <dgm:prSet presAssocID="{2D22CE5C-D12A-4164-A683-E7C6F239DA32}" presName="tx1" presStyleLbl="revTx" presStyleIdx="1" presStyleCnt="7"/>
      <dgm:spPr/>
    </dgm:pt>
    <dgm:pt modelId="{DEA16AEC-FFDF-4B8D-BB06-8E62A6566CB4}" type="pres">
      <dgm:prSet presAssocID="{2D22CE5C-D12A-4164-A683-E7C6F239DA32}" presName="vert1" presStyleCnt="0"/>
      <dgm:spPr/>
    </dgm:pt>
    <dgm:pt modelId="{BAE1EFBD-2A88-444D-8C2F-3CF248A28423}" type="pres">
      <dgm:prSet presAssocID="{D0113782-5348-40E1-A4D0-343126455A5E}" presName="thickLine" presStyleLbl="alignNode1" presStyleIdx="2" presStyleCnt="7"/>
      <dgm:spPr/>
    </dgm:pt>
    <dgm:pt modelId="{1C4F4ADC-2344-4464-A6AD-7C5BB6470D02}" type="pres">
      <dgm:prSet presAssocID="{D0113782-5348-40E1-A4D0-343126455A5E}" presName="horz1" presStyleCnt="0"/>
      <dgm:spPr/>
    </dgm:pt>
    <dgm:pt modelId="{94361620-ACBC-492A-B728-8FD5A8339A1A}" type="pres">
      <dgm:prSet presAssocID="{D0113782-5348-40E1-A4D0-343126455A5E}" presName="tx1" presStyleLbl="revTx" presStyleIdx="2" presStyleCnt="7"/>
      <dgm:spPr/>
    </dgm:pt>
    <dgm:pt modelId="{A0A089C0-6ACB-43F5-99B4-90B8313695CC}" type="pres">
      <dgm:prSet presAssocID="{D0113782-5348-40E1-A4D0-343126455A5E}" presName="vert1" presStyleCnt="0"/>
      <dgm:spPr/>
    </dgm:pt>
    <dgm:pt modelId="{8CE9F1CC-12E6-4660-AA6A-7F111E239794}" type="pres">
      <dgm:prSet presAssocID="{AD9407DB-E6F4-4D99-811C-566257742AE3}" presName="thickLine" presStyleLbl="alignNode1" presStyleIdx="3" presStyleCnt="7"/>
      <dgm:spPr/>
    </dgm:pt>
    <dgm:pt modelId="{D12257E6-AAED-46C4-9543-9B5428CD238C}" type="pres">
      <dgm:prSet presAssocID="{AD9407DB-E6F4-4D99-811C-566257742AE3}" presName="horz1" presStyleCnt="0"/>
      <dgm:spPr/>
    </dgm:pt>
    <dgm:pt modelId="{C93F2FE0-8E30-4868-8FB2-5F4A81BE4D84}" type="pres">
      <dgm:prSet presAssocID="{AD9407DB-E6F4-4D99-811C-566257742AE3}" presName="tx1" presStyleLbl="revTx" presStyleIdx="3" presStyleCnt="7"/>
      <dgm:spPr/>
    </dgm:pt>
    <dgm:pt modelId="{ADCFBA8F-441C-44BE-A6E4-0CC8BD580E11}" type="pres">
      <dgm:prSet presAssocID="{AD9407DB-E6F4-4D99-811C-566257742AE3}" presName="vert1" presStyleCnt="0"/>
      <dgm:spPr/>
    </dgm:pt>
    <dgm:pt modelId="{F1C7508D-EAF7-4C83-A253-32C97A1F053B}" type="pres">
      <dgm:prSet presAssocID="{DB02307A-DFBF-4AE9-98C4-35432F4BCAAB}" presName="thickLine" presStyleLbl="alignNode1" presStyleIdx="4" presStyleCnt="7"/>
      <dgm:spPr/>
    </dgm:pt>
    <dgm:pt modelId="{69B81F5B-F520-4DC1-B019-53AE463ECE52}" type="pres">
      <dgm:prSet presAssocID="{DB02307A-DFBF-4AE9-98C4-35432F4BCAAB}" presName="horz1" presStyleCnt="0"/>
      <dgm:spPr/>
    </dgm:pt>
    <dgm:pt modelId="{85FFB846-2895-401E-8774-F112EBDA3ED8}" type="pres">
      <dgm:prSet presAssocID="{DB02307A-DFBF-4AE9-98C4-35432F4BCAAB}" presName="tx1" presStyleLbl="revTx" presStyleIdx="4" presStyleCnt="7"/>
      <dgm:spPr/>
    </dgm:pt>
    <dgm:pt modelId="{D1A89E78-5309-4637-81FA-76BEBCDC8117}" type="pres">
      <dgm:prSet presAssocID="{DB02307A-DFBF-4AE9-98C4-35432F4BCAAB}" presName="vert1" presStyleCnt="0"/>
      <dgm:spPr/>
    </dgm:pt>
    <dgm:pt modelId="{908413B8-C89B-4CCA-A11D-2CB6E29BBF56}" type="pres">
      <dgm:prSet presAssocID="{959AEFA1-71E9-4810-B798-EC2A104F53CC}" presName="thickLine" presStyleLbl="alignNode1" presStyleIdx="5" presStyleCnt="7"/>
      <dgm:spPr/>
    </dgm:pt>
    <dgm:pt modelId="{9C37EE68-DE4E-4EF6-9E73-54C6E8401545}" type="pres">
      <dgm:prSet presAssocID="{959AEFA1-71E9-4810-B798-EC2A104F53CC}" presName="horz1" presStyleCnt="0"/>
      <dgm:spPr/>
    </dgm:pt>
    <dgm:pt modelId="{C3689202-05FA-4C2F-9536-1DBAB01186B4}" type="pres">
      <dgm:prSet presAssocID="{959AEFA1-71E9-4810-B798-EC2A104F53CC}" presName="tx1" presStyleLbl="revTx" presStyleIdx="5" presStyleCnt="7"/>
      <dgm:spPr/>
    </dgm:pt>
    <dgm:pt modelId="{7605BFD8-7D32-4A07-8EBE-742759F5C2E0}" type="pres">
      <dgm:prSet presAssocID="{959AEFA1-71E9-4810-B798-EC2A104F53CC}" presName="vert1" presStyleCnt="0"/>
      <dgm:spPr/>
    </dgm:pt>
    <dgm:pt modelId="{480F3DF1-E1F8-4D13-934B-BA140BF38787}" type="pres">
      <dgm:prSet presAssocID="{4055DD49-52AB-40C7-9120-D3E7BDCB5426}" presName="thickLine" presStyleLbl="alignNode1" presStyleIdx="6" presStyleCnt="7"/>
      <dgm:spPr/>
    </dgm:pt>
    <dgm:pt modelId="{6762CEE8-F062-49A0-AF0A-BBB85597FD48}" type="pres">
      <dgm:prSet presAssocID="{4055DD49-52AB-40C7-9120-D3E7BDCB5426}" presName="horz1" presStyleCnt="0"/>
      <dgm:spPr/>
    </dgm:pt>
    <dgm:pt modelId="{E93B37C5-C5F3-4E85-A2CF-512DAB70B443}" type="pres">
      <dgm:prSet presAssocID="{4055DD49-52AB-40C7-9120-D3E7BDCB5426}" presName="tx1" presStyleLbl="revTx" presStyleIdx="6" presStyleCnt="7"/>
      <dgm:spPr/>
    </dgm:pt>
    <dgm:pt modelId="{2F26BCEA-3C88-49EF-8E45-3EC66E16446A}" type="pres">
      <dgm:prSet presAssocID="{4055DD49-52AB-40C7-9120-D3E7BDCB5426}" presName="vert1" presStyleCnt="0"/>
      <dgm:spPr/>
    </dgm:pt>
  </dgm:ptLst>
  <dgm:cxnLst>
    <dgm:cxn modelId="{1232271B-8537-4E73-8B47-9C36E434015F}" srcId="{9C3B58BA-A5E8-4A94-867E-ECC678EBE77F}" destId="{DB02307A-DFBF-4AE9-98C4-35432F4BCAAB}" srcOrd="4" destOrd="0" parTransId="{850E886B-7E74-443B-8D90-EBC137A6AF4C}" sibTransId="{A79619AB-0864-4919-97A7-93833624EF4E}"/>
    <dgm:cxn modelId="{C689302C-25C7-4D26-9CC9-0461071A36F5}" type="presOf" srcId="{959AEFA1-71E9-4810-B798-EC2A104F53CC}" destId="{C3689202-05FA-4C2F-9536-1DBAB01186B4}" srcOrd="0" destOrd="0" presId="urn:microsoft.com/office/officeart/2008/layout/LinedList"/>
    <dgm:cxn modelId="{8EF7263C-61ED-41AC-950C-B82D979A2E3F}" srcId="{9C3B58BA-A5E8-4A94-867E-ECC678EBE77F}" destId="{B0C72B12-BE05-4F0B-A822-940876BC5EF3}" srcOrd="0" destOrd="0" parTransId="{6108C5E7-E546-440D-9779-221FA3C6115A}" sibTransId="{341D41B8-7C3D-4A8F-8C84-F885C7B7A32F}"/>
    <dgm:cxn modelId="{A67ADE63-C99A-4DB8-A955-A5005D4FDAAF}" srcId="{9C3B58BA-A5E8-4A94-867E-ECC678EBE77F}" destId="{2D22CE5C-D12A-4164-A683-E7C6F239DA32}" srcOrd="1" destOrd="0" parTransId="{7ADB3B10-34AD-4036-A678-6A770A8CD744}" sibTransId="{28B7EEC3-9F52-41A7-9C9E-D42425FFA89A}"/>
    <dgm:cxn modelId="{656AA669-D9A1-4799-83E4-0CBDDBDB36C4}" srcId="{9C3B58BA-A5E8-4A94-867E-ECC678EBE77F}" destId="{AD9407DB-E6F4-4D99-811C-566257742AE3}" srcOrd="3" destOrd="0" parTransId="{72293203-B89F-421B-A877-CCCBE5EEA90B}" sibTransId="{FB71C654-F72C-4483-A5CF-E961AD0F45D3}"/>
    <dgm:cxn modelId="{5AD73781-06FD-4A7B-B82D-6E2641CADE2A}" type="presOf" srcId="{D0113782-5348-40E1-A4D0-343126455A5E}" destId="{94361620-ACBC-492A-B728-8FD5A8339A1A}" srcOrd="0" destOrd="0" presId="urn:microsoft.com/office/officeart/2008/layout/LinedList"/>
    <dgm:cxn modelId="{21AED189-D93C-41C9-9C03-10D42E36C8DC}" type="presOf" srcId="{DB02307A-DFBF-4AE9-98C4-35432F4BCAAB}" destId="{85FFB846-2895-401E-8774-F112EBDA3ED8}" srcOrd="0" destOrd="0" presId="urn:microsoft.com/office/officeart/2008/layout/LinedList"/>
    <dgm:cxn modelId="{C0E45A93-F0C6-47CF-AE40-B0334AAA87DC}" type="presOf" srcId="{9C3B58BA-A5E8-4A94-867E-ECC678EBE77F}" destId="{C292C645-3C9B-4273-874E-C039606390C1}" srcOrd="0" destOrd="0" presId="urn:microsoft.com/office/officeart/2008/layout/LinedList"/>
    <dgm:cxn modelId="{053751A4-CD17-4318-A030-7F7E487CFEB8}" type="presOf" srcId="{B0C72B12-BE05-4F0B-A822-940876BC5EF3}" destId="{3FF5DED1-B0E3-43CF-8D42-DCD491577403}" srcOrd="0" destOrd="0" presId="urn:microsoft.com/office/officeart/2008/layout/LinedList"/>
    <dgm:cxn modelId="{168D92C0-7728-405B-ABAF-0B5A417ED426}" type="presOf" srcId="{AD9407DB-E6F4-4D99-811C-566257742AE3}" destId="{C93F2FE0-8E30-4868-8FB2-5F4A81BE4D84}" srcOrd="0" destOrd="0" presId="urn:microsoft.com/office/officeart/2008/layout/LinedList"/>
    <dgm:cxn modelId="{F4383CC3-26C5-4960-95C1-C84442EA798E}" srcId="{9C3B58BA-A5E8-4A94-867E-ECC678EBE77F}" destId="{959AEFA1-71E9-4810-B798-EC2A104F53CC}" srcOrd="5" destOrd="0" parTransId="{B61C9092-2D34-4B9D-BE9A-9310B535E0A0}" sibTransId="{B9B3FE6E-5C26-4C0A-B7B2-3D64F6E2F364}"/>
    <dgm:cxn modelId="{AD0623CC-AA4D-4EDC-A968-F79FD428D673}" srcId="{9C3B58BA-A5E8-4A94-867E-ECC678EBE77F}" destId="{D0113782-5348-40E1-A4D0-343126455A5E}" srcOrd="2" destOrd="0" parTransId="{DFF62194-5EB8-4EB5-83DD-C602CAE7ABF6}" sibTransId="{114B0C72-7BB0-4C6B-BBE9-7E9D1AB52A38}"/>
    <dgm:cxn modelId="{4FF242D6-DC72-4932-ADD5-938F9D3E65CF}" srcId="{9C3B58BA-A5E8-4A94-867E-ECC678EBE77F}" destId="{4055DD49-52AB-40C7-9120-D3E7BDCB5426}" srcOrd="6" destOrd="0" parTransId="{1B6FE686-D76E-4175-9042-95205C7DB0B7}" sibTransId="{A592E624-66E5-437E-B1DA-F4CD636D7943}"/>
    <dgm:cxn modelId="{CE2721E4-CCB3-479B-8110-764755BF98BE}" type="presOf" srcId="{2D22CE5C-D12A-4164-A683-E7C6F239DA32}" destId="{E4579351-3B44-4744-899D-7A4E5E3D25FE}" srcOrd="0" destOrd="0" presId="urn:microsoft.com/office/officeart/2008/layout/LinedList"/>
    <dgm:cxn modelId="{11F057EA-5B86-44F8-897C-A776DF9D540D}" type="presOf" srcId="{4055DD49-52AB-40C7-9120-D3E7BDCB5426}" destId="{E93B37C5-C5F3-4E85-A2CF-512DAB70B443}" srcOrd="0" destOrd="0" presId="urn:microsoft.com/office/officeart/2008/layout/LinedList"/>
    <dgm:cxn modelId="{D9CA1060-4D6B-4AC8-8A06-5643C31A7C18}" type="presParOf" srcId="{C292C645-3C9B-4273-874E-C039606390C1}" destId="{DD41B65E-F8F7-49A4-BD84-5F6AF63CA7DC}" srcOrd="0" destOrd="0" presId="urn:microsoft.com/office/officeart/2008/layout/LinedList"/>
    <dgm:cxn modelId="{47246594-FF45-4CDF-9520-C7D677346A98}" type="presParOf" srcId="{C292C645-3C9B-4273-874E-C039606390C1}" destId="{87E25F81-BDFD-48DC-A50D-99A635C70810}" srcOrd="1" destOrd="0" presId="urn:microsoft.com/office/officeart/2008/layout/LinedList"/>
    <dgm:cxn modelId="{69DF2B80-D075-4019-A710-9F7282CB7D12}" type="presParOf" srcId="{87E25F81-BDFD-48DC-A50D-99A635C70810}" destId="{3FF5DED1-B0E3-43CF-8D42-DCD491577403}" srcOrd="0" destOrd="0" presId="urn:microsoft.com/office/officeart/2008/layout/LinedList"/>
    <dgm:cxn modelId="{2CD3A0A8-2EFE-4F54-93B5-8CC96580393A}" type="presParOf" srcId="{87E25F81-BDFD-48DC-A50D-99A635C70810}" destId="{5FC3B7D8-0A21-4C66-BF23-509BF1A2C8EE}" srcOrd="1" destOrd="0" presId="urn:microsoft.com/office/officeart/2008/layout/LinedList"/>
    <dgm:cxn modelId="{677665E9-8013-42CE-BDF5-108F4BC45E0A}" type="presParOf" srcId="{C292C645-3C9B-4273-874E-C039606390C1}" destId="{367C65C8-027A-4FCD-83D2-C77461E41868}" srcOrd="2" destOrd="0" presId="urn:microsoft.com/office/officeart/2008/layout/LinedList"/>
    <dgm:cxn modelId="{8A9851AE-945B-4DC7-8CD9-E17E0CF9B1FC}" type="presParOf" srcId="{C292C645-3C9B-4273-874E-C039606390C1}" destId="{94408335-AFE5-4D70-ADA4-68CED2F182A0}" srcOrd="3" destOrd="0" presId="urn:microsoft.com/office/officeart/2008/layout/LinedList"/>
    <dgm:cxn modelId="{9C26AEF9-7358-475F-ACC1-485AAEF47892}" type="presParOf" srcId="{94408335-AFE5-4D70-ADA4-68CED2F182A0}" destId="{E4579351-3B44-4744-899D-7A4E5E3D25FE}" srcOrd="0" destOrd="0" presId="urn:microsoft.com/office/officeart/2008/layout/LinedList"/>
    <dgm:cxn modelId="{CDCB4784-25BA-4B2B-9C10-E601E4B089B6}" type="presParOf" srcId="{94408335-AFE5-4D70-ADA4-68CED2F182A0}" destId="{DEA16AEC-FFDF-4B8D-BB06-8E62A6566CB4}" srcOrd="1" destOrd="0" presId="urn:microsoft.com/office/officeart/2008/layout/LinedList"/>
    <dgm:cxn modelId="{0FDC2DE6-3FBD-4272-822B-F225FAAB30CA}" type="presParOf" srcId="{C292C645-3C9B-4273-874E-C039606390C1}" destId="{BAE1EFBD-2A88-444D-8C2F-3CF248A28423}" srcOrd="4" destOrd="0" presId="urn:microsoft.com/office/officeart/2008/layout/LinedList"/>
    <dgm:cxn modelId="{D900874F-3C58-4C15-A25C-D9C8746DD712}" type="presParOf" srcId="{C292C645-3C9B-4273-874E-C039606390C1}" destId="{1C4F4ADC-2344-4464-A6AD-7C5BB6470D02}" srcOrd="5" destOrd="0" presId="urn:microsoft.com/office/officeart/2008/layout/LinedList"/>
    <dgm:cxn modelId="{A80CB4C1-CD3B-4920-9483-170A47F9B7D3}" type="presParOf" srcId="{1C4F4ADC-2344-4464-A6AD-7C5BB6470D02}" destId="{94361620-ACBC-492A-B728-8FD5A8339A1A}" srcOrd="0" destOrd="0" presId="urn:microsoft.com/office/officeart/2008/layout/LinedList"/>
    <dgm:cxn modelId="{DFB22178-FAE0-49AF-99E1-85760E114104}" type="presParOf" srcId="{1C4F4ADC-2344-4464-A6AD-7C5BB6470D02}" destId="{A0A089C0-6ACB-43F5-99B4-90B8313695CC}" srcOrd="1" destOrd="0" presId="urn:microsoft.com/office/officeart/2008/layout/LinedList"/>
    <dgm:cxn modelId="{36572682-97BB-4664-B319-A332A47349A3}" type="presParOf" srcId="{C292C645-3C9B-4273-874E-C039606390C1}" destId="{8CE9F1CC-12E6-4660-AA6A-7F111E239794}" srcOrd="6" destOrd="0" presId="urn:microsoft.com/office/officeart/2008/layout/LinedList"/>
    <dgm:cxn modelId="{FF4486E3-8FA7-4DFD-BFFE-41CCAA0235C6}" type="presParOf" srcId="{C292C645-3C9B-4273-874E-C039606390C1}" destId="{D12257E6-AAED-46C4-9543-9B5428CD238C}" srcOrd="7" destOrd="0" presId="urn:microsoft.com/office/officeart/2008/layout/LinedList"/>
    <dgm:cxn modelId="{EEBCA90F-0421-42BC-9DA8-EA91BBFE607E}" type="presParOf" srcId="{D12257E6-AAED-46C4-9543-9B5428CD238C}" destId="{C93F2FE0-8E30-4868-8FB2-5F4A81BE4D84}" srcOrd="0" destOrd="0" presId="urn:microsoft.com/office/officeart/2008/layout/LinedList"/>
    <dgm:cxn modelId="{BEC06173-042D-4D86-B17A-DD722E4F1DCF}" type="presParOf" srcId="{D12257E6-AAED-46C4-9543-9B5428CD238C}" destId="{ADCFBA8F-441C-44BE-A6E4-0CC8BD580E11}" srcOrd="1" destOrd="0" presId="urn:microsoft.com/office/officeart/2008/layout/LinedList"/>
    <dgm:cxn modelId="{93C94BB9-5BB1-4F00-AC9E-DA8DF5143DAC}" type="presParOf" srcId="{C292C645-3C9B-4273-874E-C039606390C1}" destId="{F1C7508D-EAF7-4C83-A253-32C97A1F053B}" srcOrd="8" destOrd="0" presId="urn:microsoft.com/office/officeart/2008/layout/LinedList"/>
    <dgm:cxn modelId="{F03329CA-F704-4119-AAFC-EAC14AE249D5}" type="presParOf" srcId="{C292C645-3C9B-4273-874E-C039606390C1}" destId="{69B81F5B-F520-4DC1-B019-53AE463ECE52}" srcOrd="9" destOrd="0" presId="urn:microsoft.com/office/officeart/2008/layout/LinedList"/>
    <dgm:cxn modelId="{6A6B4EF3-642D-4CD3-9258-82AEF758880A}" type="presParOf" srcId="{69B81F5B-F520-4DC1-B019-53AE463ECE52}" destId="{85FFB846-2895-401E-8774-F112EBDA3ED8}" srcOrd="0" destOrd="0" presId="urn:microsoft.com/office/officeart/2008/layout/LinedList"/>
    <dgm:cxn modelId="{E7B77429-D316-4C19-BE6D-4CDEBAB1D88F}" type="presParOf" srcId="{69B81F5B-F520-4DC1-B019-53AE463ECE52}" destId="{D1A89E78-5309-4637-81FA-76BEBCDC8117}" srcOrd="1" destOrd="0" presId="urn:microsoft.com/office/officeart/2008/layout/LinedList"/>
    <dgm:cxn modelId="{69EF1AE8-A9F2-43E2-BC7C-ED31C15BDD54}" type="presParOf" srcId="{C292C645-3C9B-4273-874E-C039606390C1}" destId="{908413B8-C89B-4CCA-A11D-2CB6E29BBF56}" srcOrd="10" destOrd="0" presId="urn:microsoft.com/office/officeart/2008/layout/LinedList"/>
    <dgm:cxn modelId="{5400B9BC-9C8B-4C27-9429-B8A3C69E87C8}" type="presParOf" srcId="{C292C645-3C9B-4273-874E-C039606390C1}" destId="{9C37EE68-DE4E-4EF6-9E73-54C6E8401545}" srcOrd="11" destOrd="0" presId="urn:microsoft.com/office/officeart/2008/layout/LinedList"/>
    <dgm:cxn modelId="{F428D293-1530-44D9-A03A-1C1F4345ADCE}" type="presParOf" srcId="{9C37EE68-DE4E-4EF6-9E73-54C6E8401545}" destId="{C3689202-05FA-4C2F-9536-1DBAB01186B4}" srcOrd="0" destOrd="0" presId="urn:microsoft.com/office/officeart/2008/layout/LinedList"/>
    <dgm:cxn modelId="{B3208D05-6587-4C3E-B993-6B29F4804765}" type="presParOf" srcId="{9C37EE68-DE4E-4EF6-9E73-54C6E8401545}" destId="{7605BFD8-7D32-4A07-8EBE-742759F5C2E0}" srcOrd="1" destOrd="0" presId="urn:microsoft.com/office/officeart/2008/layout/LinedList"/>
    <dgm:cxn modelId="{824226F2-66B3-4A39-A13B-48DF088A2FA2}" type="presParOf" srcId="{C292C645-3C9B-4273-874E-C039606390C1}" destId="{480F3DF1-E1F8-4D13-934B-BA140BF38787}" srcOrd="12" destOrd="0" presId="urn:microsoft.com/office/officeart/2008/layout/LinedList"/>
    <dgm:cxn modelId="{908C0E44-6693-4D08-AAC5-1AA35C5D1F56}" type="presParOf" srcId="{C292C645-3C9B-4273-874E-C039606390C1}" destId="{6762CEE8-F062-49A0-AF0A-BBB85597FD48}" srcOrd="13" destOrd="0" presId="urn:microsoft.com/office/officeart/2008/layout/LinedList"/>
    <dgm:cxn modelId="{FB5BAEAC-ECD6-4226-95FF-FF596DF2A67B}" type="presParOf" srcId="{6762CEE8-F062-49A0-AF0A-BBB85597FD48}" destId="{E93B37C5-C5F3-4E85-A2CF-512DAB70B443}" srcOrd="0" destOrd="0" presId="urn:microsoft.com/office/officeart/2008/layout/LinedList"/>
    <dgm:cxn modelId="{E0919967-F8B7-4C1D-A903-349E1FC4ECAF}" type="presParOf" srcId="{6762CEE8-F062-49A0-AF0A-BBB85597FD48}" destId="{2F26BCEA-3C88-49EF-8E45-3EC66E1644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1877C-A04D-4071-94AB-CB2E54811F69}">
      <dsp:nvSpPr>
        <dsp:cNvPr id="0" name=""/>
        <dsp:cNvSpPr/>
      </dsp:nvSpPr>
      <dsp:spPr>
        <a:xfrm>
          <a:off x="0" y="3404"/>
          <a:ext cx="10515600" cy="725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49D51-2F11-4A1C-8694-AD7F9B99A9D0}">
      <dsp:nvSpPr>
        <dsp:cNvPr id="0" name=""/>
        <dsp:cNvSpPr/>
      </dsp:nvSpPr>
      <dsp:spPr>
        <a:xfrm>
          <a:off x="219348" y="166556"/>
          <a:ext cx="398815" cy="3988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202B8-7D29-42E3-8D88-A523F6CDE27B}">
      <dsp:nvSpPr>
        <dsp:cNvPr id="0" name=""/>
        <dsp:cNvSpPr/>
      </dsp:nvSpPr>
      <dsp:spPr>
        <a:xfrm>
          <a:off x="837512" y="3404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Klinik Sonuçlar:</a:t>
          </a:r>
          <a:r>
            <a:rPr lang="tr-TR" sz="1800" kern="1200"/>
            <a:t> Taburcu olduktan sonra 30 gün içinde tekrar hastaneye yatırılan hastaların yüzdesi. Hastane kaynaklı enfeksiyonların görülme sıklığı.</a:t>
          </a:r>
          <a:endParaRPr lang="en-US" sz="1800" kern="1200"/>
        </a:p>
      </dsp:txBody>
      <dsp:txXfrm>
        <a:off x="837512" y="3404"/>
        <a:ext cx="9678087" cy="725119"/>
      </dsp:txXfrm>
    </dsp:sp>
    <dsp:sp modelId="{1903C855-5AFA-4912-8398-E87CEB761E42}">
      <dsp:nvSpPr>
        <dsp:cNvPr id="0" name=""/>
        <dsp:cNvSpPr/>
      </dsp:nvSpPr>
      <dsp:spPr>
        <a:xfrm>
          <a:off x="0" y="909803"/>
          <a:ext cx="10515600" cy="725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C59D0-A117-48E3-8E4C-21A754ED6AAB}">
      <dsp:nvSpPr>
        <dsp:cNvPr id="0" name=""/>
        <dsp:cNvSpPr/>
      </dsp:nvSpPr>
      <dsp:spPr>
        <a:xfrm>
          <a:off x="219348" y="1072955"/>
          <a:ext cx="398815" cy="3988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03709-395F-4E75-982A-3B32218F6F6E}">
      <dsp:nvSpPr>
        <dsp:cNvPr id="0" name=""/>
        <dsp:cNvSpPr/>
      </dsp:nvSpPr>
      <dsp:spPr>
        <a:xfrm>
          <a:off x="837512" y="909803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Hasta Deneyimi:</a:t>
          </a:r>
          <a:r>
            <a:rPr lang="tr-TR" sz="1800" kern="1200"/>
            <a:t> Hasta memnuniyeti sonuçları</a:t>
          </a:r>
          <a:endParaRPr lang="en-US" sz="1800" kern="1200"/>
        </a:p>
      </dsp:txBody>
      <dsp:txXfrm>
        <a:off x="837512" y="909803"/>
        <a:ext cx="9678087" cy="725119"/>
      </dsp:txXfrm>
    </dsp:sp>
    <dsp:sp modelId="{F0187B62-CEFD-45E2-A020-2AC3EB2DFC23}">
      <dsp:nvSpPr>
        <dsp:cNvPr id="0" name=""/>
        <dsp:cNvSpPr/>
      </dsp:nvSpPr>
      <dsp:spPr>
        <a:xfrm>
          <a:off x="0" y="1816202"/>
          <a:ext cx="10515600" cy="725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6CDBD-FE6E-4F8F-BBA4-B78C589F1AA3}">
      <dsp:nvSpPr>
        <dsp:cNvPr id="0" name=""/>
        <dsp:cNvSpPr/>
      </dsp:nvSpPr>
      <dsp:spPr>
        <a:xfrm>
          <a:off x="219348" y="1979354"/>
          <a:ext cx="398815" cy="3988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31BC3-E52E-41B9-8647-BDDD081D7E80}">
      <dsp:nvSpPr>
        <dsp:cNvPr id="0" name=""/>
        <dsp:cNvSpPr/>
      </dsp:nvSpPr>
      <dsp:spPr>
        <a:xfrm>
          <a:off x="837512" y="1816202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Operasyonel Verimlilik:</a:t>
          </a:r>
          <a:r>
            <a:rPr lang="tr-TR" sz="1800" kern="1200"/>
            <a:t> Bir hastanın ortalama hastanede kalış süresi. Belirli bir anda hastane yataklarının doluluk oranı ve laboratuvar testlerinin tamamlanıp raporlanması için geçen süre.</a:t>
          </a:r>
          <a:endParaRPr lang="en-US" sz="1800" kern="1200"/>
        </a:p>
      </dsp:txBody>
      <dsp:txXfrm>
        <a:off x="837512" y="1816202"/>
        <a:ext cx="9678087" cy="725119"/>
      </dsp:txXfrm>
    </dsp:sp>
    <dsp:sp modelId="{FBC75C12-8F4F-43DB-9E5D-36388E2952E5}">
      <dsp:nvSpPr>
        <dsp:cNvPr id="0" name=""/>
        <dsp:cNvSpPr/>
      </dsp:nvSpPr>
      <dsp:spPr>
        <a:xfrm>
          <a:off x="0" y="2722601"/>
          <a:ext cx="10515600" cy="725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E7C52-8C46-4E4E-8E98-3DB96E62F44A}">
      <dsp:nvSpPr>
        <dsp:cNvPr id="0" name=""/>
        <dsp:cNvSpPr/>
      </dsp:nvSpPr>
      <dsp:spPr>
        <a:xfrm>
          <a:off x="219348" y="2885753"/>
          <a:ext cx="398815" cy="3988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D4874-02E6-414A-8EFB-7F42581224F4}">
      <dsp:nvSpPr>
        <dsp:cNvPr id="0" name=""/>
        <dsp:cNvSpPr/>
      </dsp:nvSpPr>
      <dsp:spPr>
        <a:xfrm>
          <a:off x="837512" y="2722601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Finansal Performans:</a:t>
          </a:r>
          <a:r>
            <a:rPr lang="tr-TR" sz="1800" kern="1200"/>
            <a:t> Her hasta ziyareti için oluşan ortalama maliyet. Alacak tahsil süresi ve talep reddi oranları gibi ölçütler kullanılır.</a:t>
          </a:r>
          <a:endParaRPr lang="en-US" sz="1800" kern="1200"/>
        </a:p>
      </dsp:txBody>
      <dsp:txXfrm>
        <a:off x="837512" y="2722601"/>
        <a:ext cx="9678087" cy="725119"/>
      </dsp:txXfrm>
    </dsp:sp>
    <dsp:sp modelId="{D07EA34F-40CC-46CC-8959-CCEC6E5517E9}">
      <dsp:nvSpPr>
        <dsp:cNvPr id="0" name=""/>
        <dsp:cNvSpPr/>
      </dsp:nvSpPr>
      <dsp:spPr>
        <a:xfrm>
          <a:off x="0" y="3629000"/>
          <a:ext cx="10515600" cy="72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28C22-8E54-492D-808E-9F2F95E9D749}">
      <dsp:nvSpPr>
        <dsp:cNvPr id="0" name=""/>
        <dsp:cNvSpPr/>
      </dsp:nvSpPr>
      <dsp:spPr>
        <a:xfrm>
          <a:off x="219348" y="3792152"/>
          <a:ext cx="398815" cy="3988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6785-BCBB-455B-9F03-0C916388E80D}">
      <dsp:nvSpPr>
        <dsp:cNvPr id="0" name=""/>
        <dsp:cNvSpPr/>
      </dsp:nvSpPr>
      <dsp:spPr>
        <a:xfrm>
          <a:off x="837512" y="3629000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Personel Performansı:</a:t>
          </a:r>
          <a:r>
            <a:rPr lang="tr-TR" sz="1800" kern="1200"/>
            <a:t> Çalışanların turn over oranı. Çalışan Memnuniyet Anket Sonuçları.</a:t>
          </a:r>
          <a:endParaRPr lang="en-US" sz="1800" kern="1200"/>
        </a:p>
      </dsp:txBody>
      <dsp:txXfrm>
        <a:off x="837512" y="3629000"/>
        <a:ext cx="9678087" cy="72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1B65E-F8F7-49A4-BD84-5F6AF63CA7DC}">
      <dsp:nvSpPr>
        <dsp:cNvPr id="0" name=""/>
        <dsp:cNvSpPr/>
      </dsp:nvSpPr>
      <dsp:spPr>
        <a:xfrm>
          <a:off x="0" y="433"/>
          <a:ext cx="574785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F5DED1-B0E3-43CF-8D42-DCD491577403}">
      <dsp:nvSpPr>
        <dsp:cNvPr id="0" name=""/>
        <dsp:cNvSpPr/>
      </dsp:nvSpPr>
      <dsp:spPr>
        <a:xfrm>
          <a:off x="0" y="433"/>
          <a:ext cx="5747857" cy="50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Bölgemizde sınırlı sayıda bulunan Endoskopik Ultrasonografi (EUS) cihazını, erken tanı ve ileri görüntüleme imkânı sunmak amacıyla hizmete aldık.</a:t>
          </a:r>
          <a:endParaRPr lang="en-US" sz="1200" kern="1200"/>
        </a:p>
      </dsp:txBody>
      <dsp:txXfrm>
        <a:off x="0" y="433"/>
        <a:ext cx="5747857" cy="507443"/>
      </dsp:txXfrm>
    </dsp:sp>
    <dsp:sp modelId="{367C65C8-027A-4FCD-83D2-C77461E41868}">
      <dsp:nvSpPr>
        <dsp:cNvPr id="0" name=""/>
        <dsp:cNvSpPr/>
      </dsp:nvSpPr>
      <dsp:spPr>
        <a:xfrm>
          <a:off x="0" y="507876"/>
          <a:ext cx="5747857" cy="0"/>
        </a:xfrm>
        <a:prstGeom prst="line">
          <a:avLst/>
        </a:prstGeom>
        <a:gradFill rotWithShape="0">
          <a:gsLst>
            <a:gs pos="0">
              <a:schemeClr val="accent5">
                <a:hueOff val="-2025358"/>
                <a:satOff val="-138"/>
                <a:lumOff val="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5358"/>
                <a:satOff val="-138"/>
                <a:lumOff val="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5358"/>
                <a:satOff val="-138"/>
                <a:lumOff val="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579351-3B44-4744-899D-7A4E5E3D25FE}">
      <dsp:nvSpPr>
        <dsp:cNvPr id="0" name=""/>
        <dsp:cNvSpPr/>
      </dsp:nvSpPr>
      <dsp:spPr>
        <a:xfrm>
          <a:off x="0" y="507876"/>
          <a:ext cx="5747857" cy="50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/>
            <a:t>EUS Cihazının Sağladığı Avantajlar</a:t>
          </a:r>
          <a:endParaRPr lang="en-US" sz="1200" kern="1200"/>
        </a:p>
      </dsp:txBody>
      <dsp:txXfrm>
        <a:off x="0" y="507876"/>
        <a:ext cx="5747857" cy="507443"/>
      </dsp:txXfrm>
    </dsp:sp>
    <dsp:sp modelId="{BAE1EFBD-2A88-444D-8C2F-3CF248A28423}">
      <dsp:nvSpPr>
        <dsp:cNvPr id="0" name=""/>
        <dsp:cNvSpPr/>
      </dsp:nvSpPr>
      <dsp:spPr>
        <a:xfrm>
          <a:off x="0" y="1015319"/>
          <a:ext cx="5747857" cy="0"/>
        </a:xfrm>
        <a:prstGeom prst="line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361620-ACBC-492A-B728-8FD5A8339A1A}">
      <dsp:nvSpPr>
        <dsp:cNvPr id="0" name=""/>
        <dsp:cNvSpPr/>
      </dsp:nvSpPr>
      <dsp:spPr>
        <a:xfrm>
          <a:off x="0" y="1015319"/>
          <a:ext cx="5747857" cy="50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🔹 </a:t>
          </a:r>
          <a:r>
            <a:rPr lang="tr-TR" sz="1200" b="1" kern="1200"/>
            <a:t>Yüksek Tanısal Doğruluk</a:t>
          </a:r>
          <a:br>
            <a:rPr lang="tr-TR" sz="1200" kern="1200"/>
          </a:br>
          <a:r>
            <a:rPr lang="tr-TR" sz="1200" kern="1200"/>
            <a:t>Sindirim sistemi ve çevre organların detaylı ve net görüntülenmesini sağlar.</a:t>
          </a:r>
          <a:endParaRPr lang="en-US" sz="1200" kern="1200"/>
        </a:p>
      </dsp:txBody>
      <dsp:txXfrm>
        <a:off x="0" y="1015319"/>
        <a:ext cx="5747857" cy="507443"/>
      </dsp:txXfrm>
    </dsp:sp>
    <dsp:sp modelId="{8CE9F1CC-12E6-4660-AA6A-7F111E239794}">
      <dsp:nvSpPr>
        <dsp:cNvPr id="0" name=""/>
        <dsp:cNvSpPr/>
      </dsp:nvSpPr>
      <dsp:spPr>
        <a:xfrm>
          <a:off x="0" y="1522762"/>
          <a:ext cx="5747857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F2FE0-8E30-4868-8FB2-5F4A81BE4D84}">
      <dsp:nvSpPr>
        <dsp:cNvPr id="0" name=""/>
        <dsp:cNvSpPr/>
      </dsp:nvSpPr>
      <dsp:spPr>
        <a:xfrm>
          <a:off x="0" y="1522762"/>
          <a:ext cx="5747857" cy="50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🔹 </a:t>
          </a:r>
          <a:r>
            <a:rPr lang="tr-TR" sz="1200" b="1" kern="1200"/>
            <a:t>Erken ve Güvenilir Tanı</a:t>
          </a:r>
          <a:br>
            <a:rPr lang="tr-TR" sz="1200" kern="1200"/>
          </a:br>
          <a:r>
            <a:rPr lang="tr-TR" sz="1200" kern="1200"/>
            <a:t>Pankreas, mide, safra yolları ve lenf bezlerine ait hastalıklar erken evrede tespit edilir.</a:t>
          </a:r>
          <a:endParaRPr lang="en-US" sz="1200" kern="1200"/>
        </a:p>
      </dsp:txBody>
      <dsp:txXfrm>
        <a:off x="0" y="1522762"/>
        <a:ext cx="5747857" cy="507443"/>
      </dsp:txXfrm>
    </dsp:sp>
    <dsp:sp modelId="{F1C7508D-EAF7-4C83-A253-32C97A1F053B}">
      <dsp:nvSpPr>
        <dsp:cNvPr id="0" name=""/>
        <dsp:cNvSpPr/>
      </dsp:nvSpPr>
      <dsp:spPr>
        <a:xfrm>
          <a:off x="0" y="2030206"/>
          <a:ext cx="5747857" cy="0"/>
        </a:xfrm>
        <a:prstGeom prst="line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FFB846-2895-401E-8774-F112EBDA3ED8}">
      <dsp:nvSpPr>
        <dsp:cNvPr id="0" name=""/>
        <dsp:cNvSpPr/>
      </dsp:nvSpPr>
      <dsp:spPr>
        <a:xfrm>
          <a:off x="0" y="2030206"/>
          <a:ext cx="5747857" cy="50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🔹 </a:t>
          </a:r>
          <a:r>
            <a:rPr lang="tr-TR" sz="1200" b="1" kern="1200"/>
            <a:t>Girişimsel İşlem ve Biyopsi İmkânı</a:t>
          </a:r>
          <a:br>
            <a:rPr lang="tr-TR" sz="1200" kern="1200"/>
          </a:br>
          <a:r>
            <a:rPr lang="tr-TR" sz="1200" kern="1200"/>
            <a:t>Görüntüleme eşliğinde hedefe yönelik biyopsi alınmasına olanak tanır.</a:t>
          </a:r>
          <a:endParaRPr lang="en-US" sz="1200" kern="1200"/>
        </a:p>
      </dsp:txBody>
      <dsp:txXfrm>
        <a:off x="0" y="2030206"/>
        <a:ext cx="5747857" cy="507443"/>
      </dsp:txXfrm>
    </dsp:sp>
    <dsp:sp modelId="{908413B8-C89B-4CCA-A11D-2CB6E29BBF56}">
      <dsp:nvSpPr>
        <dsp:cNvPr id="0" name=""/>
        <dsp:cNvSpPr/>
      </dsp:nvSpPr>
      <dsp:spPr>
        <a:xfrm>
          <a:off x="0" y="2537649"/>
          <a:ext cx="5747857" cy="0"/>
        </a:xfrm>
        <a:prstGeom prst="line">
          <a:avLst/>
        </a:prstGeom>
        <a:gradFill rotWithShape="0">
          <a:gsLst>
            <a:gs pos="0">
              <a:schemeClr val="accent5">
                <a:hueOff val="-10126791"/>
                <a:satOff val="-688"/>
                <a:lumOff val="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126791"/>
                <a:satOff val="-688"/>
                <a:lumOff val="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126791"/>
                <a:satOff val="-688"/>
                <a:lumOff val="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689202-05FA-4C2F-9536-1DBAB01186B4}">
      <dsp:nvSpPr>
        <dsp:cNvPr id="0" name=""/>
        <dsp:cNvSpPr/>
      </dsp:nvSpPr>
      <dsp:spPr>
        <a:xfrm>
          <a:off x="0" y="2537649"/>
          <a:ext cx="5747857" cy="50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🔹 </a:t>
          </a:r>
          <a:r>
            <a:rPr lang="tr-TR" sz="1200" b="1" kern="1200"/>
            <a:t>Cerrahiye Alternatif Değerlendirme</a:t>
          </a:r>
          <a:br>
            <a:rPr lang="tr-TR" sz="1200" kern="1200"/>
          </a:br>
          <a:r>
            <a:rPr lang="tr-TR" sz="1200" kern="1200"/>
            <a:t>Birçok hastada açık cerrahiye gerek kalmadan tanı sürecini destekler.</a:t>
          </a:r>
          <a:endParaRPr lang="en-US" sz="1200" kern="1200"/>
        </a:p>
      </dsp:txBody>
      <dsp:txXfrm>
        <a:off x="0" y="2537649"/>
        <a:ext cx="5747857" cy="507443"/>
      </dsp:txXfrm>
    </dsp:sp>
    <dsp:sp modelId="{480F3DF1-E1F8-4D13-934B-BA140BF38787}">
      <dsp:nvSpPr>
        <dsp:cNvPr id="0" name=""/>
        <dsp:cNvSpPr/>
      </dsp:nvSpPr>
      <dsp:spPr>
        <a:xfrm>
          <a:off x="0" y="3045092"/>
          <a:ext cx="5747857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B37C5-C5F3-4E85-A2CF-512DAB70B443}">
      <dsp:nvSpPr>
        <dsp:cNvPr id="0" name=""/>
        <dsp:cNvSpPr/>
      </dsp:nvSpPr>
      <dsp:spPr>
        <a:xfrm>
          <a:off x="0" y="3045092"/>
          <a:ext cx="5747857" cy="50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🔹 </a:t>
          </a:r>
          <a:r>
            <a:rPr lang="tr-TR" sz="1200" b="1" kern="1200"/>
            <a:t>Hasta Konforu ve Güvenliği</a:t>
          </a:r>
          <a:br>
            <a:rPr lang="tr-TR" sz="1200" kern="1200"/>
          </a:br>
          <a:r>
            <a:rPr lang="tr-TR" sz="1200" kern="1200"/>
            <a:t>Minimal invaziv bir yöntem olup, hasta konforu yüksektir.</a:t>
          </a:r>
          <a:endParaRPr lang="en-US" sz="1200" kern="1200"/>
        </a:p>
      </dsp:txBody>
      <dsp:txXfrm>
        <a:off x="0" y="3045092"/>
        <a:ext cx="5747857" cy="50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84BE-0D9B-440E-8CDF-DD34182468E8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6F38-5FCB-4055-9839-CFCBAC3163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83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6F38-5FCB-4055-9839-CFCBAC3163B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84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6BF920-8F5B-E884-97CF-543E156F4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9254114-6D22-A98B-D41A-FA7908356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A7142E-E7B4-7391-06E0-1310D1AE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DFD634-175B-CDC9-A0A1-05E86371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6E64BC-F0B2-56A1-A544-4CF85202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31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D08989-FF4F-441C-632F-B244D71C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6138DE1-C98A-E7D3-B3FD-988C0F60D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2CA41E-0CFC-CF65-C834-6E1E2A52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94A810-D35F-CB41-F8C6-5D3FE725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DF7AE9-3D29-D352-528E-0608186E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1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663AC71-A7F0-FE45-2F0D-58EC5A4BD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8DB2CD1-2E70-E973-BD0A-0BE582688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CC39FB-CB52-C365-1756-CD894709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369237-1F26-2925-0B3B-147A5756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5C8374-12B7-5A94-BDFF-E3DA32CF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25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999B57-9B74-5DCD-0400-DBBEDC9F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BC14F7-2D0A-3F1E-DED6-1C69E2E2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F2B5E8-9728-9373-8C03-C7808929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CC4D66-576A-7500-032A-AB302832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23063F-D8FF-DB92-18BE-5461D1E7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5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202393-08B4-8C58-6C22-68ED1C32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EB78D9-7CCF-DC51-2B1C-9D381F3C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1523F1-86A5-A496-EE70-1A417EAD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DD7D25-E59A-339E-69B7-B9ED233B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E2D089-6870-DA13-ABED-25F395B1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47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046519-8F10-AD33-22E3-9AAD9B91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355F3-10D6-B436-7641-AB03473B4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1C8715-4738-05A2-6845-83F8A2FC5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E396CA-DA3A-0CBB-1670-EADD2603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A2B0FF-C5DC-C357-8D75-4CC094B8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400F1DD-3A55-7A59-28F6-F98D5619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94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AD4081-DB57-3775-D524-AA06B245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8C1D5C-6CCA-E970-772D-3E881F220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A7B4C29-0B05-5866-827F-E80E8CD2C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D64F081-6737-B9E0-C477-6171A0C30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8CA4785-0384-CBAE-0868-DA12921F9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E9945F-AC2F-C208-C700-47994684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432338D-E368-5466-37D1-34D12372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723789E-4666-7F9E-2146-3962C0F0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9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0D3416-6F5B-7FEE-2DAE-5EEAD0F5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A410554-1696-3614-2682-3FF04D47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1D4BDF-D30D-94D6-62EE-CF97DF9A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019991-EEAD-B9AB-1936-71553AD7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64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FFE35E-E2DA-C11A-AD16-F865E61C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69BD1DF-5FD1-4D06-82B4-5B072EAD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43B399E-A64A-C1E3-E087-19493C38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3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F7BC67-0A8F-76F0-5713-CE5EBA4E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21F8D1-0BCE-DAD0-C6A0-C71A493BC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102868D-9EB9-DE24-6AC8-11EEE3B32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54FE5F-7D54-C3C8-5600-13194FCE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174ABD-769D-FD7D-2DC3-6D63ACD2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34AC22F-8E0E-69AC-DA92-02CC4067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24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C500A-6639-D4F6-F70C-BDBCF577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0E3678C-EE50-0761-95C4-3702F2707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336A36D-4F12-7A8B-69E4-9770A8F42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55D8CD-5A5F-346D-8BA3-751C97FE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A14A2D-02AA-7AC3-D450-D3C921D4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47F249-2B5C-814E-467A-9E7C9CA4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24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26D84E9-284B-DDDD-6EF1-C536A5E1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BA3668-9354-51AA-E1B3-11A54206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BBC82A-35C4-6D1D-E922-85AFB279A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1C645-834C-46E0-9B76-0CC1CAF6CE8D}" type="datetimeFigureOut">
              <a:rPr lang="tr-TR" smtClean="0"/>
              <a:t>16.04.2026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CA1CE-DB02-FFD9-71E1-F30145050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80D185-03E3-AB65-6F41-118032066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A6183-BD42-44DB-92C5-97DB5F6C13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12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 descr="dış mekan, gökyüzü, bina, bulu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799AC6D-A605-243B-C508-5C93642D5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7"/>
          <a:stretch>
            <a:fillRect/>
          </a:stretch>
        </p:blipFill>
        <p:spPr>
          <a:xfrm>
            <a:off x="20" y="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sX0" fmla="*/ 0 w 1371600"/>
              <a:gd name="csY0" fmla="*/ 0 h 18288"/>
              <a:gd name="csX1" fmla="*/ 685800 w 1371600"/>
              <a:gd name="csY1" fmla="*/ 0 h 18288"/>
              <a:gd name="csX2" fmla="*/ 1371600 w 1371600"/>
              <a:gd name="csY2" fmla="*/ 0 h 18288"/>
              <a:gd name="csX3" fmla="*/ 1371600 w 1371600"/>
              <a:gd name="csY3" fmla="*/ 18288 h 18288"/>
              <a:gd name="csX4" fmla="*/ 713232 w 1371600"/>
              <a:gd name="csY4" fmla="*/ 18288 h 18288"/>
              <a:gd name="csX5" fmla="*/ 0 w 1371600"/>
              <a:gd name="csY5" fmla="*/ 18288 h 18288"/>
              <a:gd name="csX6" fmla="*/ 0 w 1371600"/>
              <a:gd name="csY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CAC1A3A-CCC9-E728-7B29-54AF38777227}"/>
              </a:ext>
            </a:extLst>
          </p:cNvPr>
          <p:cNvSpPr txBox="1"/>
          <p:nvPr/>
        </p:nvSpPr>
        <p:spPr>
          <a:xfrm>
            <a:off x="4503906" y="4805362"/>
            <a:ext cx="715333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4000" b="1" dirty="0"/>
              <a:t>ÖZEL HASTANELERDE OPERASYONEL  MÜKEMMELİK VE SÜREÇ YÖNETİMİ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EB045F-DCB0-3F62-C1C8-3B1BF540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endParaRPr lang="tr-TR" sz="3200"/>
          </a:p>
        </p:txBody>
      </p:sp>
      <p:pic>
        <p:nvPicPr>
          <p:cNvPr id="5" name="Picture 4" descr="Stetoskop">
            <a:extLst>
              <a:ext uri="{FF2B5EF4-FFF2-40B4-BE49-F238E27FC236}">
                <a16:creationId xmlns:a16="http://schemas.microsoft.com/office/drawing/2014/main" id="{7AB0AEF6-EC4F-5427-E3C4-F1E55BE7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7" r="36069" b="-1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45F68E-E255-78D0-DE1C-D8212455D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tr-TR" sz="1700"/>
              <a:t>Sürekli iyileştirme kültürü, </a:t>
            </a:r>
            <a:r>
              <a:rPr lang="tr-TR" sz="1700" b="1"/>
              <a:t>sağlık hizmetlerinde operasyonel mükemmelliğe ulaşmak ve bunu sürdürmek </a:t>
            </a:r>
            <a:r>
              <a:rPr lang="tr-TR" sz="1700"/>
              <a:t>için temeldir . Bu kültür, sağlık kuruluşlarının yüksek kaliteli, hasta merkezli bakımı verimli ve etkili bir şekilde sunmalarını sağlarken, hastalar ve sağlık çalışanları için sonuçları ve deneyimleri sürekli olarak iyileştirmeye çalışmaları anlamına gelir.</a:t>
            </a:r>
            <a:br>
              <a:rPr lang="tr-TR" sz="1700"/>
            </a:br>
            <a:br>
              <a:rPr lang="tr-TR" sz="1700"/>
            </a:br>
            <a:endParaRPr lang="tr-TR" sz="1700"/>
          </a:p>
        </p:txBody>
      </p:sp>
    </p:spTree>
    <p:extLst>
      <p:ext uri="{BB962C8B-B14F-4D97-AF65-F5344CB8AC3E}">
        <p14:creationId xmlns:p14="http://schemas.microsoft.com/office/powerpoint/2010/main" val="275873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50BD68A-AD47-6BF9-B624-55F8E2D9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tr-TR" sz="3100">
                <a:latin typeface="Circular Std Book"/>
              </a:rPr>
              <a:t>Sağlık Sektöründeki Kritik Performans Göstergeleri Şunlardır:</a:t>
            </a:r>
            <a:br>
              <a:rPr lang="tr-TR" sz="3100">
                <a:latin typeface="Circular Std Book"/>
              </a:rPr>
            </a:br>
            <a:endParaRPr lang="tr-TR" sz="3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7F94A4A-9E5D-5345-307B-92C126848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83539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448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0D074D0-53F1-DAA2-0D80-197F6AB0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Resim 3" descr="metin, yazı tipi, tasarım, grafik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336575E-2C8C-580B-A5EF-E9D075CE4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r="1" b="10923"/>
          <a:stretch>
            <a:fillRect/>
          </a:stretch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41BD71-DD48-9B87-0628-D5407341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Kağıtsız Hastane Çalışmaları ve Dijitalleşme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A91739-5255-4546-8E8D-2B9EFADD4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r="1" b="9507"/>
          <a:stretch>
            <a:fillRect/>
          </a:stretch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19252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93311EE-3A87-194B-9733-7CD8E9CA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9091" r="1748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2422BE-C50C-99FE-C44A-FA6E1953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tr-TR" sz="2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6A41BA-4F3C-0476-8EA5-41C548B9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tr-TR" sz="1700" dirty="0"/>
              <a:t>GÜNEŞ ENERJİ SANTRALİMİZ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6614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üyük bir ağacın solucanın bakışı görünümü">
            <a:extLst>
              <a:ext uri="{FF2B5EF4-FFF2-40B4-BE49-F238E27FC236}">
                <a16:creationId xmlns:a16="http://schemas.microsoft.com/office/drawing/2014/main" id="{A971396E-91BD-55ED-B890-96544917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E41F2F5-56BA-4A54-80AA-A0BBD169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tr-TR"/>
              <a:t>KAZANIMLAR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2C8131-5196-4989-965F-CF3688BE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tr-TR" dirty="0"/>
              <a:t>Tesis  yıllık ortalama 4.400.000 </a:t>
            </a:r>
            <a:r>
              <a:rPr lang="tr-TR" dirty="0" err="1"/>
              <a:t>kwh</a:t>
            </a:r>
            <a:r>
              <a:rPr lang="tr-TR" dirty="0"/>
              <a:t> enerji üretimi yapmaktadır.</a:t>
            </a:r>
          </a:p>
          <a:p>
            <a:r>
              <a:rPr lang="tr-TR" dirty="0"/>
              <a:t>Bu bize yıllık 2973 ton karbon salınımında azalma ve 51480 ağaç kazanımı sağlamaktadır.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012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BC4CF0-3A79-5464-B2C4-33EE78AC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HAYAT ORMANI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863606-149E-B118-2E00-374CE4A20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669280"/>
            <a:ext cx="10908792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– 2023 YILLARI</a:t>
            </a:r>
          </a:p>
        </p:txBody>
      </p:sp>
      <p:pic>
        <p:nvPicPr>
          <p:cNvPr id="5" name="İçerik Yer Tutucusu 4" descr="dış mekan, giyim, kişi, şahıs, gökyüz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FDB1FD1-2664-82A2-1330-C7CDA9F03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/>
          <a:stretch>
            <a:fillRect/>
          </a:stretch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7" name="Resim 6" descr="dış mekan, gökyüzü, kişi, şahıs, giy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BEF3A47-B995-F7C4-FD81-4CAAF7B79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r="-3" b="3"/>
          <a:stretch>
            <a:fillRect/>
          </a:stretch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5B1FC96-0749-41C9-BAED-E089E7714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2302975-80E4-4E45-2D69-E5EBD0A5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4100" dirty="0"/>
              <a:t>SWOT TOPLANTILARI</a:t>
            </a:r>
            <a:endParaRPr lang="en-US" sz="4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D5B620-9747-3FE7-0D9D-6585E021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/>
          <a:stretch>
            <a:fillRect/>
          </a:stretch>
        </p:blipFill>
        <p:spPr bwMode="auto"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İçerik Yer Tutucusu 4" descr="tavan, iç mekan, toplantı salonu, mas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70660BB-A50D-AA48-894B-6A2C65C5C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-3" b="-3"/>
          <a:stretch>
            <a:fillRect/>
          </a:stretch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035" name="sketch line">
            <a:extLst>
              <a:ext uri="{FF2B5EF4-FFF2-40B4-BE49-F238E27FC236}">
                <a16:creationId xmlns:a16="http://schemas.microsoft.com/office/drawing/2014/main" id="{63C1A86C-B1A8-4AEC-B001-595C91716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8E66C35-4334-B65C-5D10-75386BCC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1635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C739EA-4047-757B-08F8-7E35B1A5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pc="145" dirty="0"/>
              <a:t>Finansal Verimlilik Kapsamında Stratejik</a:t>
            </a:r>
            <a:r>
              <a:rPr lang="tr-TR" spc="100" dirty="0"/>
              <a:t> </a:t>
            </a:r>
            <a:r>
              <a:rPr lang="tr-TR" spc="135" dirty="0"/>
              <a:t>Ortaklıklar</a:t>
            </a:r>
            <a:r>
              <a:rPr lang="tr-TR" spc="95" dirty="0"/>
              <a:t> </a:t>
            </a:r>
            <a:r>
              <a:rPr lang="tr-TR" spc="160" dirty="0"/>
              <a:t>ve</a:t>
            </a:r>
            <a:r>
              <a:rPr lang="tr-TR" spc="95" dirty="0"/>
              <a:t> </a:t>
            </a:r>
            <a:r>
              <a:rPr lang="tr-TR" spc="105" dirty="0">
                <a:latin typeface="Cambria"/>
                <a:cs typeface="Cambria"/>
              </a:rPr>
              <a:t>İş</a:t>
            </a:r>
            <a:r>
              <a:rPr lang="tr-TR" spc="105" dirty="0"/>
              <a:t>birlikleri</a:t>
            </a:r>
            <a:endParaRPr lang="tr-TR" dirty="0"/>
          </a:p>
        </p:txBody>
      </p:sp>
      <p:pic>
        <p:nvPicPr>
          <p:cNvPr id="4" name="object 27">
            <a:extLst>
              <a:ext uri="{FF2B5EF4-FFF2-40B4-BE49-F238E27FC236}">
                <a16:creationId xmlns:a16="http://schemas.microsoft.com/office/drawing/2014/main" id="{06B2482A-DF34-DA90-7203-A15E3C4FE9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361" y="4218192"/>
            <a:ext cx="2913289" cy="1947477"/>
          </a:xfrm>
          <a:prstGeom prst="rect">
            <a:avLst/>
          </a:prstGeom>
        </p:spPr>
      </p:pic>
      <p:pic>
        <p:nvPicPr>
          <p:cNvPr id="8" name="Resim 7" descr="yazı tipi, metin, logo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EB52AE3-437B-348B-AED6-0E7B66201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44" y="4837883"/>
            <a:ext cx="4086225" cy="1190625"/>
          </a:xfrm>
          <a:prstGeom prst="rect">
            <a:avLst/>
          </a:prstGeom>
        </p:spPr>
      </p:pic>
      <p:pic>
        <p:nvPicPr>
          <p:cNvPr id="10" name="Resim 9" descr="yazı tipi, tasarım, 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79D0E9E-0A1F-E12F-2D95-F87995A16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520" y="3010035"/>
            <a:ext cx="3133725" cy="1409700"/>
          </a:xfrm>
          <a:prstGeom prst="rect">
            <a:avLst/>
          </a:prstGeom>
        </p:spPr>
      </p:pic>
      <p:pic>
        <p:nvPicPr>
          <p:cNvPr id="12" name="Resim 11" descr="metin, yazı tipi, logo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F739097-1C4A-7F97-F034-95C93B094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80" y="1690689"/>
            <a:ext cx="4666928" cy="1069360"/>
          </a:xfrm>
          <a:prstGeom prst="rect">
            <a:avLst/>
          </a:prstGeom>
        </p:spPr>
      </p:pic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E20A7C77-AE7E-D49F-8EE4-D275D4CC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45" y="1447118"/>
            <a:ext cx="2825609" cy="9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ğraf açıklaması yok.">
            <a:extLst>
              <a:ext uri="{FF2B5EF4-FFF2-40B4-BE49-F238E27FC236}">
                <a16:creationId xmlns:a16="http://schemas.microsoft.com/office/drawing/2014/main" id="{0F2700EE-D04C-8221-6E4F-75B9262A7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429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67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DA3D9EF-16F0-06E9-F6DA-12B79D37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tr-TR" sz="4100">
                <a:solidFill>
                  <a:srgbClr val="FFFFFF"/>
                </a:solidFill>
              </a:rPr>
              <a:t>SATIN ALMA OPTİMİZASYONU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625CDE-3C9A-5B46-5CC9-6CD648C4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200"/>
              <a:t>Bir hastanede sürekli ‘acil satın alma’ yapılıyordu.</a:t>
            </a:r>
            <a:br>
              <a:rPr lang="tr-TR" sz="2200"/>
            </a:br>
            <a:r>
              <a:rPr lang="tr-TR" sz="2200"/>
              <a:t>Bu da maliyeti artırıyor ve operasyonu zorluyordu.</a:t>
            </a:r>
          </a:p>
          <a:p>
            <a:r>
              <a:rPr lang="tr-TR" sz="2200"/>
              <a:t>Yapılan şey çok basitti:</a:t>
            </a:r>
          </a:p>
          <a:p>
            <a:r>
              <a:rPr lang="tr-TR" sz="2200"/>
              <a:t>Son 6 ayın tüketim verisi analiz edildi </a:t>
            </a:r>
          </a:p>
          <a:p>
            <a:r>
              <a:rPr lang="tr-TR" sz="2200"/>
              <a:t>Kritik ürünler belirlendi </a:t>
            </a:r>
          </a:p>
          <a:p>
            <a:r>
              <a:rPr lang="tr-TR" sz="2200"/>
              <a:t>Minimum stok seviyeleri tanımlandı </a:t>
            </a:r>
          </a:p>
          <a:p>
            <a:r>
              <a:rPr lang="tr-TR" sz="2200"/>
              <a:t>Sonuç:</a:t>
            </a:r>
          </a:p>
          <a:p>
            <a:r>
              <a:rPr lang="tr-TR" sz="2200"/>
              <a:t>Acil satın alma %40 azaldı </a:t>
            </a:r>
          </a:p>
          <a:p>
            <a:r>
              <a:rPr lang="tr-TR" sz="2200"/>
              <a:t>Maliyetler düştü </a:t>
            </a:r>
          </a:p>
          <a:p>
            <a:r>
              <a:rPr lang="tr-TR" sz="2200"/>
              <a:t>Operasyon kesintisiz hale geldi” </a:t>
            </a:r>
          </a:p>
          <a:p>
            <a:endParaRPr lang="tr-TR" sz="2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915134" cy="2251389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CA0A06A-4945-BDCE-A0C2-0D379E7E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609600"/>
            <a:ext cx="5915197" cy="1330519"/>
          </a:xfrm>
        </p:spPr>
        <p:txBody>
          <a:bodyPr>
            <a:normAutofit/>
          </a:bodyPr>
          <a:lstStyle/>
          <a:p>
            <a:r>
              <a:rPr lang="tr-TR" sz="4100"/>
              <a:t>2024 Endoskopik Ultrasonografi (EUS) Alımı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26C39-1835-0D22-B48B-B7F55F69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92" r="32307" b="1"/>
          <a:stretch>
            <a:fillRect/>
          </a:stretch>
        </p:blipFill>
        <p:spPr>
          <a:xfrm>
            <a:off x="7761092" y="771383"/>
            <a:ext cx="3684567" cy="531192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8D91DE60-2C2D-4D7E-A6B4-C9499017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2623" y="612877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İçerik Yer Tutucusu 2">
            <a:extLst>
              <a:ext uri="{FF2B5EF4-FFF2-40B4-BE49-F238E27FC236}">
                <a16:creationId xmlns:a16="http://schemas.microsoft.com/office/drawing/2014/main" id="{C8CDEBA1-81A2-E78E-154B-CC30EEA2A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222848"/>
              </p:ext>
            </p:extLst>
          </p:nvPr>
        </p:nvGraphicFramePr>
        <p:xfrm>
          <a:off x="1137037" y="2549718"/>
          <a:ext cx="5747857" cy="355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156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53E7E54-B4AE-5288-EBBE-3CDEB42A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B1AC76-DD67-E16F-E772-54C5DD318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tr-TR" b="1" dirty="0"/>
              <a:t>Operasyonel </a:t>
            </a:r>
            <a:r>
              <a:rPr lang="tr-TR" b="1" dirty="0" err="1"/>
              <a:t>Mükemmelik</a:t>
            </a:r>
            <a:r>
              <a:rPr lang="tr-TR" b="1" dirty="0"/>
              <a:t> </a:t>
            </a:r>
            <a:r>
              <a:rPr lang="tr-TR" dirty="0"/>
              <a:t>= Hatasız Sistem Değil, Hatayı Yönetebilen Sistemdir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6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4973AF-D6B2-768D-A515-4774B56F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4FC79C-43EC-3943-E601-78D864A6A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58" y="1577717"/>
            <a:ext cx="5604636" cy="36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1E21EB-D1BD-3B4E-3087-7F9FBC5C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0C8165-EFA2-6623-88D8-D8057A4AF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0860"/>
            <a:ext cx="10515600" cy="513610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Sabah saat 10:00… Poliklinik yoğun, randevular dolu.</a:t>
            </a:r>
            <a:br>
              <a:rPr lang="tr-TR" dirty="0"/>
            </a:br>
            <a:r>
              <a:rPr lang="tr-TR" dirty="0"/>
              <a:t>Bir hastanın randevusu sistemde görünmüyor. Hasta kendisine kurum tarafından  gönderilen randevu sms ini </a:t>
            </a:r>
            <a:r>
              <a:rPr lang="tr-TR" dirty="0" err="1"/>
              <a:t>gösteriyo</a:t>
            </a:r>
            <a:r>
              <a:rPr lang="tr-TR" dirty="0"/>
              <a:t>. Normalde bu bir ‘hata’.</a:t>
            </a:r>
          </a:p>
          <a:p>
            <a:pPr marL="0" indent="0">
              <a:buNone/>
            </a:pPr>
            <a:r>
              <a:rPr lang="tr-TR" dirty="0"/>
              <a:t>Ama burada önemli olan şu: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Eğer hasta danışmadan geri gönderiliyorsa → bu kötü bir sistemdir.</a:t>
            </a:r>
            <a:br>
              <a:rPr lang="tr-TR" dirty="0"/>
            </a:br>
            <a:r>
              <a:rPr lang="tr-TR" dirty="0"/>
              <a:t>Ama görevli anında alternatif çözüm üretip süreci devam ettiriyorsa → işte bu operasyonel </a:t>
            </a:r>
            <a:r>
              <a:rPr lang="tr-TR" dirty="0" err="1"/>
              <a:t>mükemmeliktir</a:t>
            </a:r>
            <a:r>
              <a:rPr lang="tr-TR" dirty="0"/>
              <a:t>.”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324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BDDAFA6-CB74-CC17-DFA5-4AF515A0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4A2AFA-7820-CA6C-8C83-C4738D496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tr-TR"/>
          </a:p>
          <a:p>
            <a:r>
              <a:rPr lang="tr-TR" dirty="0"/>
              <a:t>Sağlık hizmetleri bağlamında operasyonel mükemmellik, sürekli iyileştirme anlamına gelir. Verimliliği, kaliteyi, güvenliği ve hasta sonuçlarını optimize etmeyi, israfı ortadan kaldırarak maliyetleri en aza indirmeyi amaçlar 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92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7AE015-2858-9FBA-151A-5DE3EFA34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b="1" dirty="0"/>
              <a:t>Süreç İyileştirme:</a:t>
            </a:r>
            <a:r>
              <a:rPr lang="tr-TR" dirty="0"/>
              <a:t> Verimsizlikleri ortadan kaldırmak, hataları azaltmak ve hasta akışını iyileştirmek için klinik ve idari süreçlerin iyileştirilmesi ve standartlaştırılması.</a:t>
            </a:r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67D6F1D-BA79-FB16-4E73-9840021E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8834"/>
            <a:ext cx="10515600" cy="20428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137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CA44430-DAE6-5ED5-1865-A1E135F5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endParaRPr lang="tr-TR" sz="660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5FE950-46A1-16B0-40AA-DF4125F82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tr-TR" sz="2200" b="1"/>
              <a:t>Kalite ve Güvenlik:</a:t>
            </a:r>
            <a:r>
              <a:rPr lang="tr-TR" sz="2200"/>
              <a:t> Düzenleyici standartlara uygun, yüksek kaliteli bakımın tutarlı bir şekilde sunulmasını ve kanıta dayalı uygulamalar ve protokoller aracılığıyla hasta güvenliğinin sağlanmasını temin etmek.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865D264-C620-77D3-178C-AB44939F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" r="-1" b="17857"/>
          <a:stretch>
            <a:fillRect/>
          </a:stretch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8D068E-229B-D548-67C4-61D9D9A9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7000" b="-3"/>
          <a:stretch>
            <a:fillRect/>
          </a:stretch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6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yat Hastanesi’nde sınav heyecanı">
            <a:extLst>
              <a:ext uri="{FF2B5EF4-FFF2-40B4-BE49-F238E27FC236}">
                <a16:creationId xmlns:a16="http://schemas.microsoft.com/office/drawing/2014/main" id="{A41F3BEC-FD87-E712-12F7-17301ECF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"/>
          <a:stretch>
            <a:fillRect/>
          </a:stretch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7F3BE8C-C0E8-F7C0-3B2A-899784099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2" b="2"/>
          <a:stretch>
            <a:fillRect/>
          </a:stretch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7CAF87D-3B0D-A6C3-F15C-3781DDC17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055" name="Freeform: Shape 105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7" name="Freeform: Shape 105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C5D067F-29EF-F75F-6CD8-8F4B12A0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endParaRPr lang="tr-TR" sz="2800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11D180-E0AF-4622-537E-E5ADA615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tr-TR" sz="1700" b="1" dirty="0"/>
              <a:t>Kültür Geliştirme:</a:t>
            </a:r>
            <a:r>
              <a:rPr lang="tr-TR" sz="1700" dirty="0"/>
              <a:t> Sağlık çalışanları arasında sürekli öğrenme ve gelişme kültürünü teşvik etmek, yeniliği özendirmek ve en iyi uygulamaları hayata geçirmek.</a:t>
            </a:r>
          </a:p>
          <a:p>
            <a:endParaRPr lang="tr-TR" sz="1700" dirty="0"/>
          </a:p>
          <a:p>
            <a:endParaRPr lang="tr-TR" sz="17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817C6A-7AA0-28BF-75B1-DE3BF85BB5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" b="11740"/>
          <a:stretch>
            <a:fillRect/>
          </a:stretch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17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A80143-A975-705F-8B19-DC7F0336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6D688-4EF0-6ECF-30D3-B2ED6711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tr-TR" b="1"/>
              <a:t>Hasta Odaklı Bakım:</a:t>
            </a:r>
            <a:r>
              <a:rPr lang="tr-TR"/>
              <a:t> Bakım sürecinin tamamı boyunca hastanın ihtiyaç ve tercihlerine öncelik vererek, kişiselleştirilmiş ve bütüncül sağlık hizmeti sunmayı hedeflemek.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57696A8-71D5-75DF-CD93-32D97E8E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6120" b="-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İçerik Yer Tutucusu 4" descr="iç mekan, giyim, kişi, şahıs, adam, ins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7AEFAB7-530B-BC6C-ACEE-6954FCCF37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21" r="18751" b="1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600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B9A6F4-60BA-E9E3-CDF7-A7F954DB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853126-3CCB-E59C-6147-087AFB63E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Veriye Dayalı Karar Verme:</a:t>
            </a:r>
            <a:r>
              <a:rPr lang="tr-TR" dirty="0"/>
              <a:t> Performansı izlemek, iyileştirme fırsatlarını belirlemek ve kuruluşun başarısını artıracak bilinçli kararlar almak için veri ve ölçümlerin kullanılması .</a:t>
            </a:r>
          </a:p>
          <a:p>
            <a:endParaRPr lang="tr-TR" dirty="0"/>
          </a:p>
          <a:p>
            <a:r>
              <a:rPr lang="tr-TR" dirty="0"/>
              <a:t>GİZLİ MÜŞTERİ ÇALIŞMASI</a:t>
            </a:r>
          </a:p>
          <a:p>
            <a:r>
              <a:rPr lang="tr-TR" dirty="0"/>
              <a:t>BİLİNİRLİK ANKETİ</a:t>
            </a:r>
          </a:p>
          <a:p>
            <a:r>
              <a:rPr lang="tr-TR" dirty="0"/>
              <a:t>HASTA MEMNUNİYET ÖLÇÜMLERİ</a:t>
            </a:r>
          </a:p>
          <a:p>
            <a:r>
              <a:rPr lang="tr-TR" dirty="0"/>
              <a:t>ÇALIŞAN KPİ ÇALIŞMALARI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A4C6948-26B7-9A59-2002-6399A387F902}"/>
              </a:ext>
            </a:extLst>
          </p:cNvPr>
          <p:cNvSpPr txBox="1"/>
          <p:nvPr/>
        </p:nvSpPr>
        <p:spPr>
          <a:xfrm>
            <a:off x="3047163" y="296984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828282"/>
                </a:solidFill>
                <a:effectLst/>
                <a:latin typeface="Circular Std Book"/>
              </a:rPr>
              <a:t>.</a:t>
            </a:r>
            <a:endParaRPr lang="tr-TR" dirty="0"/>
          </a:p>
        </p:txBody>
      </p:sp>
      <p:pic>
        <p:nvPicPr>
          <p:cNvPr id="6" name="Picture 4" descr="Kalem, imza çizgisinin üstüne yerleştirildi">
            <a:extLst>
              <a:ext uri="{FF2B5EF4-FFF2-40B4-BE49-F238E27FC236}">
                <a16:creationId xmlns:a16="http://schemas.microsoft.com/office/drawing/2014/main" id="{2824054F-192A-EB90-5304-5A1A4B0B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00" r="5306" b="-2"/>
          <a:stretch>
            <a:fillRect/>
          </a:stretch>
        </p:blipFill>
        <p:spPr>
          <a:xfrm>
            <a:off x="9319098" y="3327527"/>
            <a:ext cx="1744117" cy="29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1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616</Words>
  <Application>Microsoft Office PowerPoint</Application>
  <PresentationFormat>Geniş ekran</PresentationFormat>
  <Paragraphs>57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Circular Std Book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Sağlık Sektöründeki Kritik Performans Göstergeleri Şunlardır: </vt:lpstr>
      <vt:lpstr>PowerPoint Sunusu</vt:lpstr>
      <vt:lpstr>PowerPoint Sunusu</vt:lpstr>
      <vt:lpstr>KAZANIMLAR</vt:lpstr>
      <vt:lpstr>HAYAT ORMANI</vt:lpstr>
      <vt:lpstr>SWOT TOPLANTILARI</vt:lpstr>
      <vt:lpstr>Finansal Verimlilik Kapsamında Stratejik Ortaklıklar ve İşbirlikleri</vt:lpstr>
      <vt:lpstr>SATIN ALMA OPTİMİZASYONU </vt:lpstr>
      <vt:lpstr>2024 Endoskopik Ultrasonografi (EUS) Alımı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hepsilisans</dc:creator>
  <cp:lastModifiedBy>hepsilisans</cp:lastModifiedBy>
  <cp:revision>38</cp:revision>
  <dcterms:created xsi:type="dcterms:W3CDTF">2026-02-11T19:00:24Z</dcterms:created>
  <dcterms:modified xsi:type="dcterms:W3CDTF">2026-04-16T16:04:55Z</dcterms:modified>
</cp:coreProperties>
</file>