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604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0" y="274320"/>
            <a:ext cx="329184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0" dirty="0">
                <a:solidFill>
                  <a:srgbClr val="000000">
                    <a:alpha val="22000"/>
                  </a:srgbClr>
                </a:solidFill>
              </a:rPr>
              <a:t>🔐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502920" y="731520"/>
            <a:ext cx="6217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Kişisel Verilerini Koru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02920" y="2103120"/>
            <a:ext cx="6217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600">
                <a:solidFill>
                  <a:srgbClr val="94D5CC"/>
                </a:solidFill>
              </a:rPr>
              <a:t>Çanakkale </a:t>
            </a:r>
            <a:r>
              <a:rPr lang="en-US" sz="1600">
                <a:solidFill>
                  <a:srgbClr val="94D5CC"/>
                </a:solidFill>
              </a:rPr>
              <a:t>Üniversite</a:t>
            </a:r>
            <a:r>
              <a:rPr lang="en-US" sz="1600" dirty="0">
                <a:solidFill>
                  <a:srgbClr val="94D5CC"/>
                </a:solidFill>
              </a:rPr>
              <a:t> Öğrencileri için KVKK Farkındalık Eğitimi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265176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EEAD4"/>
                </a:solidFill>
              </a:rPr>
              <a:t>KVKK 6698  •  7545 Siber Güvenlik Kanunu  •  Yapay Zekâ Riskleri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02920" y="3246120"/>
            <a:ext cx="1993392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324612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188720" y="3246120"/>
            <a:ext cx="13075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Kişisel Veri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ve Kanun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51760" y="3246120"/>
            <a:ext cx="1993392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51760" y="324612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⚠️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337560" y="3246120"/>
            <a:ext cx="13075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Gerçek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Riskler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00600" y="3246120"/>
            <a:ext cx="1993392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00600" y="324612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🤖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486400" y="3246120"/>
            <a:ext cx="13075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Yapay Zekâ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ve Veri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949440" y="3246120"/>
            <a:ext cx="1993392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49440" y="3246120"/>
            <a:ext cx="685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🛡️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7635240" y="3246120"/>
            <a:ext cx="13075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Korunma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Yolları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EEAD4"/>
                </a:solidFill>
              </a:rPr>
              <a:t>Av. Dilek Salman  •  45 Dakika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800" dirty="0">
                <a:solidFill>
                  <a:srgbClr val="FCA5A5"/>
                </a:solidFill>
              </a:rPr>
              <a:t>BÖLÜM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Gerçek Riskler ve</a:t>
            </a:r>
            <a:endParaRPr lang="en-US" sz="4600" dirty="0"/>
          </a:p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Sonuçları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CA5A5"/>
                </a:solidFill>
              </a:rPr>
              <a:t>Bilgisizlik mazeret sayılmıyor.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2026 YAPTIRIMLARI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Cezalar</a:t>
            </a: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2026 Güncel Tutarları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234440"/>
            <a:ext cx="82296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İhlal Türü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120640" y="12344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Alt Sınır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858000" y="1234440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Üst Sınır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664208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664208"/>
            <a:ext cx="4572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Aydınlatma Yükümlülüğü İhlali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120640" y="1664208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</a:rPr>
              <a:t>85.437 ₺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858000" y="1664208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444"/>
                </a:solidFill>
              </a:rPr>
              <a:t>1.709.200 ₺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322576"/>
            <a:ext cx="8229600" cy="621792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322576"/>
            <a:ext cx="4572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Veri Güvenliği İhlali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120640" y="2322576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</a:rPr>
              <a:t>256.357 ₺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858000" y="2322576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444"/>
                </a:solidFill>
              </a:rPr>
              <a:t>17.092.242 ₺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2980944"/>
            <a:ext cx="822960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980944"/>
            <a:ext cx="4572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Kurul Kararlarını Uygulamamak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120640" y="2980944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</a:rPr>
              <a:t>427.263 ₺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858000" y="2980944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444"/>
                </a:solidFill>
              </a:rPr>
              <a:t>17.092.242 ₺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3639312"/>
            <a:ext cx="8229600" cy="621792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639312"/>
            <a:ext cx="45720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VERBİS Yükümlülüğü İhlali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120640" y="3639312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</a:rPr>
              <a:t>341.809 ₺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858000" y="3639312"/>
            <a:ext cx="173736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444"/>
                </a:solidFill>
              </a:rPr>
              <a:t>17.092.242 ₺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7200" y="4325112"/>
            <a:ext cx="3977640" cy="658368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94360" y="432511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⛓️  TCK 135–138: Hukuka aykırı veri kaydı/yayma → 1–4 yıl hapis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09160" y="4325112"/>
            <a:ext cx="397764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846320" y="4325112"/>
            <a:ext cx="3749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⚖️  Zarar görürsen tazminat davası açabilirsin.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SOSYAL MEDYA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Medyada Görünmez Tehlikeler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Paylaşmak eğlenceli — ama sonuçları kalıcı olabilir.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6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91440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16916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🌍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298448" y="1783080"/>
            <a:ext cx="321868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Yurt Dışı Veri Transferi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298448" y="2167128"/>
            <a:ext cx="32186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Instagram, TikTok, X platformları verileri ABD ve Avrupa'daki sunucularda depoluyor. KVKK kapsamında aktarım kısıtlamaları var.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846320" y="16916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6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691640"/>
            <a:ext cx="91440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10912" y="16916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📸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687568" y="1783080"/>
            <a:ext cx="321868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İzinsiz Paylaşım Suçtur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87568" y="2167128"/>
            <a:ext cx="32186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Düğün salonu davası örneği: Rıza alınmadan çekilen görüntülerin yayılması Yargıtay tarafından 'kişisel veri yayma suçu' olarak değerlendirildi.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2918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6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291840"/>
            <a:ext cx="91440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2918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🎯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1298448" y="3383280"/>
            <a:ext cx="321868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Hedefli Reklam &amp; Profil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98448" y="3767328"/>
            <a:ext cx="32186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Beğendikleriniz, konum geçmişiniz, arama geçmişiniz — hepsi bir profil oluşturuyor ve satılıyor.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846320" y="32918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6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46320" y="3291840"/>
            <a:ext cx="91440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10912" y="32918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💔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5687568" y="3383280"/>
            <a:ext cx="321868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Dijital Şiddet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687568" y="3767328"/>
            <a:ext cx="32186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Rıza dışı paylaşılan görüntüler, kimlik avı saldırıları ve çevrimiçi taciz kişisel verinin silah olarak kullanılması.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PRATİK İPUÇLARI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Medyada Güvende Kal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457200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457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137160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⚙️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508760" y="143560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Gizlilik Ayarları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508760" y="171907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3 ayda bir gözden geçir. Yalnızca tanıdıklarınla paylaşım yap. Konum etiketini kapat.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10312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103120"/>
            <a:ext cx="457200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103120"/>
            <a:ext cx="457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60120" y="210312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👀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508760" y="216712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Paylaşımlarını Takip Et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508760" y="245059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İzinsiz paylaşılan içeriklerini gözlemle. Gerekirse platform üzerinden kaldırma talep et.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83464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834640"/>
            <a:ext cx="457200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834640"/>
            <a:ext cx="457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60120" y="283464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🔐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508760" y="289864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Güçlü Şifre + 2FA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508760" y="318211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Her hesap için farklı, güçlü şifre. İki faktörlü doğrulama (2FA) mutlaka aktif olsun.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56616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57200" y="3566160"/>
            <a:ext cx="457200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566160"/>
            <a:ext cx="457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60120" y="356616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⚖️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1508760" y="363016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Hukuki Haklarını Kullan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508760" y="391363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İzinsiz paylaşım halinde platforma, sonra KVKK Kurumu'na şikâyet et. Tazminat hakkın doğabilir.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42976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57200" y="4297680"/>
            <a:ext cx="457200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4297680"/>
            <a:ext cx="457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60120" y="4297680"/>
            <a:ext cx="502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🚫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1508760" y="436168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Tanımadığına Ekleme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508760" y="464515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Yabancı takip isteklerini reddet. Konum ve fotoğraf paylaşımlarını herkese açma.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9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800" dirty="0">
                <a:solidFill>
                  <a:srgbClr val="FCD34D"/>
                </a:solidFill>
              </a:rPr>
              <a:t>BÖLÜM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Yapay Zekâ ve</a:t>
            </a:r>
            <a:endParaRPr lang="en-US" sz="4600" dirty="0"/>
          </a:p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Gizliliği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CD34D"/>
                </a:solidFill>
              </a:rPr>
              <a:t>ChatGPT'ye ne kadar güveniyorsun?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YAPAY ZEKÂ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YZ Araçlarını Kullanıyorsun?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Bunların hepsi veri işliyor — girdiğin her şey bir yerlere gidiyor.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4206240" cy="1389888"/>
          </a:xfrm>
          <a:prstGeom prst="rect">
            <a:avLst/>
          </a:prstGeom>
          <a:solidFill>
            <a:srgbClr val="FEF9C3"/>
          </a:solidFill>
          <a:ln w="12700">
            <a:solidFill>
              <a:srgbClr val="FEF9C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691640"/>
            <a:ext cx="822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000000"/>
                </a:solidFill>
              </a:rPr>
              <a:t>💬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1280160" y="182880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Büyük Dil Modelleri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2258568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ChatGPT, Gemini,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Copilot, Claude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46320" y="1691640"/>
            <a:ext cx="4206240" cy="1389888"/>
          </a:xfrm>
          <a:prstGeom prst="rect">
            <a:avLst/>
          </a:prstGeom>
          <a:solidFill>
            <a:srgbClr val="FCE7F3"/>
          </a:solidFill>
          <a:ln w="12700">
            <a:solidFill>
              <a:srgbClr val="FCE7F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846320" y="1691640"/>
            <a:ext cx="822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000000"/>
                </a:solidFill>
              </a:rPr>
              <a:t>🎨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5669280" y="182880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Görsel Üretim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669280" y="2258568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Midjourney, DALL-E,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Sora, Stable Diffusion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264408"/>
            <a:ext cx="4206240" cy="1389888"/>
          </a:xfrm>
          <a:prstGeom prst="rect">
            <a:avLst/>
          </a:prstGeom>
          <a:solidFill>
            <a:srgbClr val="D1FAE5"/>
          </a:solidFill>
          <a:ln w="12700">
            <a:solidFill>
              <a:srgbClr val="D1FAE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" y="3264408"/>
            <a:ext cx="822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000000"/>
                </a:solidFill>
              </a:rPr>
              <a:t>✍️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1280160" y="3401568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Yazı &amp; Çeviri Yardımcısı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280160" y="3831336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Grammarly, DeepL,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Notion AI, Quillbot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46320" y="3264408"/>
            <a:ext cx="4206240" cy="1389888"/>
          </a:xfrm>
          <a:prstGeom prst="rect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46320" y="3264408"/>
            <a:ext cx="822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000000"/>
                </a:solidFill>
              </a:rPr>
              <a:t>🏢</a:t>
            </a:r>
            <a:endParaRPr lang="en-US" sz="3400" dirty="0"/>
          </a:p>
        </p:txBody>
      </p:sp>
      <p:sp>
        <p:nvSpPr>
          <p:cNvPr id="20" name="Text 18"/>
          <p:cNvSpPr/>
          <p:nvPr/>
        </p:nvSpPr>
        <p:spPr>
          <a:xfrm>
            <a:off x="5669280" y="3401568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İş Süreci Otomasyonu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669280" y="3831336"/>
            <a:ext cx="3246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Salesforce AI,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</a:rPr>
              <a:t>HubSpot AI, Zoho AI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0" y="91440"/>
            <a:ext cx="2743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dirty="0">
                <a:solidFill>
                  <a:srgbClr val="000000"/>
                </a:solidFill>
              </a:rPr>
              <a:t>⚠️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ChatGPT'ye Kişisel Bilgi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Yazmadan Önce Dur!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2084832"/>
            <a:ext cx="8229600" cy="56692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08483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📤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170432" y="2084832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Ücretsiz sürümlerde girdiğin bilgiler model eğitiminde kullanılabilir.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761488"/>
            <a:ext cx="8229600" cy="56692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761488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🌍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170432" y="2761488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Veriler yurt dışındaki sunuculara aktarılır — bu KVKK md.9 kapsamında veri ihlali sayılabilir.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438144"/>
            <a:ext cx="8229600" cy="56692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343814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🔒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170432" y="3438144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"Silindi" denilen veri platformda kalmaya devam edebilir.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8229600" cy="566928"/>
          </a:xfrm>
          <a:prstGeom prst="rect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41148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🕵️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170432" y="4114800"/>
            <a:ext cx="7223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</a:rPr>
              <a:t>Anonimleştirilmiş görünen veri bile gerçek kimliğini ele verebilir.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371600" y="4773168"/>
            <a:ext cx="6400800" cy="2286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71600" y="4773168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💡  Gerçek adı, TCKN, sağlık bilgisi veya ticari sırları asla YZ'ye girme.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ÇÖZÜM ÖNERİSİ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YZ'yi Güvenli Kullanmanın 6 İlkesi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371600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🎭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554480" y="1481328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Veriyi Maskele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554480" y="187452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Gerçek isim, TC, telefon yerine sahte/anonim veri kullan.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46320" y="1371600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371600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37160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349240" y="1371600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🏢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943600" y="1481328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Şirkete / Okula Sor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943600" y="1874520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Kullanmadan önce yetkili birime danış.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542032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542032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42032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60120" y="2542032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💼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554480" y="2651760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Kurumsal Araç Kullan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554480" y="3044952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Şirketin/okulun lisanslı, veri saklama garantili aracını tercih et.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2542032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46320" y="2542032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0" y="2542032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5349240" y="2542032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🔎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5943600" y="2651760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Çıktıyı Doğrula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943600" y="3044952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YZ çıktısını kaynak olmadan belgelere ekleme — hallüsinasyon riski var.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57200" y="3712464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57200" y="3712464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3712464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960120" y="3712464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📵</a:t>
            </a:r>
            <a:endParaRPr lang="en-US" sz="2600" dirty="0"/>
          </a:p>
        </p:txBody>
      </p:sp>
      <p:sp>
        <p:nvSpPr>
          <p:cNvPr id="33" name="Text 31"/>
          <p:cNvSpPr/>
          <p:nvPr/>
        </p:nvSpPr>
        <p:spPr>
          <a:xfrm>
            <a:off x="1554480" y="3822192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Ekran Görüntüsü Alma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1554480" y="4215384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YZ konuşmalarını paylaşma; şirket/okul verisi görünüyorsa ekran görüntüsü alma.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846320" y="3712464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3712464"/>
            <a:ext cx="457200" cy="10058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3712464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6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5349240" y="3712464"/>
            <a:ext cx="548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🚨</a:t>
            </a:r>
            <a:endParaRPr lang="en-US" sz="2600" dirty="0"/>
          </a:p>
        </p:txBody>
      </p:sp>
      <p:sp>
        <p:nvSpPr>
          <p:cNvPr id="39" name="Text 37"/>
          <p:cNvSpPr/>
          <p:nvPr/>
        </p:nvSpPr>
        <p:spPr>
          <a:xfrm>
            <a:off x="5943600" y="3822192"/>
            <a:ext cx="2971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İhlali Bildir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5943600" y="4215384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Yanlışlıkla veri girdiysen 24 saat içinde yöneticini/hocani bilgilendir.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YZ RİSKLERİ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YZ Her Zaman Doğru Değil!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4023360" cy="3474720"/>
          </a:xfrm>
          <a:prstGeom prst="rect">
            <a:avLst/>
          </a:prstGeom>
          <a:solidFill>
            <a:srgbClr val="FEF9C3"/>
          </a:solidFill>
          <a:ln w="12700">
            <a:solidFill>
              <a:srgbClr val="FDE68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417320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000000"/>
                </a:solidFill>
              </a:rPr>
              <a:t>🧠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21945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Hallüsinasyon Riski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94360" y="2633472"/>
            <a:ext cx="374904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YZ ikna edici ama yanlış bilgi üretebilir.
</a:t>
            </a:r>
            <a:r>
              <a:rPr lang="en-US" sz="1200" i="1" dirty="0">
                <a:solidFill>
                  <a:srgbClr val="1E293B"/>
                </a:solidFill>
              </a:rPr>
              <a:t>"Garbage in, garbage out"
</a:t>
            </a:r>
            <a:r>
              <a:rPr lang="en-US" sz="1200" dirty="0">
                <a:solidFill>
                  <a:srgbClr val="1E293B"/>
                </a:solidFill>
              </a:rPr>
              <a:t>Kalitesiz soru → hatalı cevap.
Akademik ödevde kaynaksız YZ çıktısı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kullanmak intihale eşdeğer sayılabilir.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325880"/>
            <a:ext cx="4023360" cy="3474720"/>
          </a:xfrm>
          <a:prstGeom prst="rect">
            <a:avLst/>
          </a:prstGeom>
          <a:solidFill>
            <a:srgbClr val="FCE7F3"/>
          </a:solidFill>
          <a:ln w="12700">
            <a:solidFill>
              <a:srgbClr val="F9A8D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663440" y="1417320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000000"/>
                </a:solidFill>
              </a:rPr>
              <a:t>⚖️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4754880" y="21945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93B"/>
                </a:solidFill>
              </a:rPr>
              <a:t>Telif Hakkı İhlali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54880" y="2633472"/>
            <a:ext cx="374904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Almanya mahkemesi: ChatGPT lisanssız
şarkı sözü kullanamazını hükmetti.
YZ müzik, görsel, kod üretirken
telif korumalı kaynaklardan yararlanıyor.
Üretilen içeriği ticari amaçla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kullanmadan önce hakları kontrol et.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3341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800" dirty="0">
                <a:solidFill>
                  <a:srgbClr val="7DD3FC"/>
                </a:solidFill>
              </a:rPr>
              <a:t>BÖLÜM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Siber Güvenlik</a:t>
            </a:r>
            <a:endParaRPr lang="en-US" sz="4600" dirty="0"/>
          </a:p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Farkındalığı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7DD3FC"/>
                </a:solidFill>
              </a:rPr>
              <a:t>7545 Sayılı Siber Güvenlik Kanunu — Mart 2025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800" dirty="0">
                <a:solidFill>
                  <a:srgbClr val="A7F3D0"/>
                </a:solidFill>
              </a:rPr>
              <a:t>BÖLÜM 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Kişisel</a:t>
            </a: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Veri</a:t>
            </a:r>
            <a:r>
              <a:rPr lang="tr-TR" sz="4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lerin</a:t>
            </a:r>
            <a:r>
              <a:rPr lang="tr-TR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Korunması</a:t>
            </a:r>
            <a:endParaRPr lang="en-US" sz="4800" dirty="0"/>
          </a:p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Kanun</a:t>
            </a:r>
            <a:r>
              <a:rPr lang="tr-TR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3749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A7F3D0"/>
                </a:solidFill>
              </a:rPr>
              <a:t>Neden önemli? Hangi kanun? Seni nasıl koruyor?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7545 SAYILI KANUN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Siber Güvenlik Kanunu Ne Getirdi?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4748B"/>
                </a:solidFill>
              </a:rPr>
              <a:t>19 Mart 2025 tarihli 7545 sayılı Kanun — Türkiye'nin dijital güvenlik çerçevesi.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91440" cy="141732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1691640"/>
            <a:ext cx="65836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🏛️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32588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Siber Güvenlik Başkanlığı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32588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Bağımsız bir düzenleyici kurum kuruldu. Siber uzayı ve kritik altyapıları koruyor.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46320" y="16916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691640"/>
            <a:ext cx="91440" cy="141732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10912" y="1691640"/>
            <a:ext cx="65836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🌐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715000" y="1828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Siber Olay Tanımı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71500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Bilişim sistemlerinde gizlilik veya güvenliği tehdit eden her olay 'siber olay' sayılıyor.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918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291840"/>
            <a:ext cx="91440" cy="141732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291840"/>
            <a:ext cx="65836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⚡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325880" y="3429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Zorunlu Teknik Tedbirler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325880" y="38404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Kurumlar güçlü parola, 2FA, şifreleme, log yönetimi ve yedekleme yapmak zorunda.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3291840"/>
            <a:ext cx="42062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46320" y="3291840"/>
            <a:ext cx="91440" cy="141732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10912" y="3291840"/>
            <a:ext cx="658368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⏱️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5715000" y="3429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Bildirim Yükümlülüğü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715000" y="38404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Siber saldırı ya da ihlalin öğrenilmesinden itibaren kısa süre içinde bildirim zorunlu.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SİBER TEHDİTLER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Bunlara Dikkat Et!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Gerçek siber tehditler — her gün milyonlarca kişiyi etkiliyor.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64208"/>
            <a:ext cx="2697480" cy="1389888"/>
          </a:xfrm>
          <a:prstGeom prst="rect">
            <a:avLst/>
          </a:prstGeom>
          <a:solidFill>
            <a:srgbClr val="FEF2F2"/>
          </a:solidFill>
          <a:ln w="12700">
            <a:solidFill>
              <a:srgbClr val="FEF2F2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664208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🎣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188720" y="1773936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Phishing (Oltalama)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88720" y="2139696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Sahte e-posta veya SMS ile şifre, kart bilgisi çalmaya çalışır. Göndereni her zaman doğrula.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37560" y="1664208"/>
            <a:ext cx="2697480" cy="1389888"/>
          </a:xfrm>
          <a:prstGeom prst="rect">
            <a:avLst/>
          </a:prstGeom>
          <a:solidFill>
            <a:srgbClr val="FEF9C3"/>
          </a:solidFill>
          <a:ln w="12700">
            <a:solidFill>
              <a:srgbClr val="FEF9C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337560" y="1664208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🦠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069080" y="1773936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Zararlı Yazılım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069080" y="2139696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Eklenti, sahte uygulama veya USB yoluyla bulaşır. Antivirüs güncel tut.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17920" y="1664208"/>
            <a:ext cx="2697480" cy="1389888"/>
          </a:xfrm>
          <a:prstGeom prst="rect">
            <a:avLst/>
          </a:prstGeom>
          <a:solidFill>
            <a:srgbClr val="FCE7F3"/>
          </a:solidFill>
          <a:ln w="12700">
            <a:solidFill>
              <a:srgbClr val="FCE7F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17920" y="1664208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🔓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949440" y="1773936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Zayıf Parola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949440" y="2139696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'123456', 'qwerty', doğum tarihi — kolayca kırılır. Güçlü ve benzersiz şifre kullan.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236976"/>
            <a:ext cx="2697480" cy="1389888"/>
          </a:xfrm>
          <a:prstGeom prst="rect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3236976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📶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1188720" y="3346704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Açık Wi-Fi Tehlikesi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188720" y="3712464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Kafe, AVM, havalimanı ağları güvenli değil. VPN kullan ya da mobil veriyi tercih et.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337560" y="3236976"/>
            <a:ext cx="2697480" cy="1389888"/>
          </a:xfrm>
          <a:prstGeom prst="rect">
            <a:avLst/>
          </a:prstGeom>
          <a:solidFill>
            <a:srgbClr val="D1FAE5"/>
          </a:solidFill>
          <a:ln w="12700">
            <a:solidFill>
              <a:srgbClr val="D1FAE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337560" y="3236976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💾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4069080" y="3346704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Sahte Uygulama / APK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069080" y="3712464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Resmî mağaza dışından uygulama kurma. İzinleri her zaman incele.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217920" y="3236976"/>
            <a:ext cx="2697480" cy="1389888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217920" y="3236976"/>
            <a:ext cx="7315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🆔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949440" y="3346704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</a:rPr>
              <a:t>Kimlik Hırsızlığı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49440" y="3712464"/>
            <a:ext cx="18745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</a:rPr>
              <a:t>Ele geçirilen TCKN, kart bilgisi ile sahte hesap açılabilir. Bilgilerini paylaşmaktan kaçın.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SİBER GÜVENLİK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Herkesin Yapması Gereken Minimum Tedbirler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2FA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069848" y="1371600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🔑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691640" y="1481328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İki Faktörlü Kimlik Doğrulama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691640" y="187452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Şifrene ek olarak SMS veya uygulama kodu zorunlu kıl.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846320" y="1371600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371600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371600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ŞİF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458968" y="1371600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🔐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6080760" y="1481328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Güçlü &amp; Benzersiz Parola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80760" y="187452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Her hesap için farklı, 12+ karakter uzunluğunda karmaşık şifre.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2542032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542032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542032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VPN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069848" y="2542032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🛡️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691640" y="265176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Açık Wi-Fi'de VPN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691640" y="304495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Kamusal ağlarda VPN olmadan bankacılık, alışveriş yapma.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846320" y="2542032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46320" y="2542032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0" y="2542032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GÜN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458968" y="2542032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📲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6080760" y="265176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Yazılım Güncellemeleri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080760" y="304495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İşletim sistemi ve uygulamaları zamanında güncelle — yamaları atlatma.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" y="3712464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57200" y="3712464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3712464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YDK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1069848" y="3712464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☁️</a:t>
            </a:r>
            <a:endParaRPr lang="en-US" sz="2600" dirty="0"/>
          </a:p>
        </p:txBody>
      </p:sp>
      <p:sp>
        <p:nvSpPr>
          <p:cNvPr id="33" name="Text 31"/>
          <p:cNvSpPr/>
          <p:nvPr/>
        </p:nvSpPr>
        <p:spPr>
          <a:xfrm>
            <a:off x="1691640" y="3822192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Yedekleme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691640" y="4215384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Önemli dosyalarını düzenli olarak harici ya da bulut ortamda yedekle.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46320" y="3712464"/>
            <a:ext cx="420624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3712464"/>
            <a:ext cx="566928" cy="10058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3712464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LOG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458968" y="3712464"/>
            <a:ext cx="56692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👁️</a:t>
            </a:r>
            <a:endParaRPr lang="en-US" sz="2600" dirty="0"/>
          </a:p>
        </p:txBody>
      </p:sp>
      <p:sp>
        <p:nvSpPr>
          <p:cNvPr id="39" name="Text 37"/>
          <p:cNvSpPr/>
          <p:nvPr/>
        </p:nvSpPr>
        <p:spPr>
          <a:xfrm>
            <a:off x="6080760" y="3822192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Hesap Hareketlerini İzle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080760" y="4215384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</a:rPr>
              <a:t>Şüpheli giriş bildirimleri için e-posta/uygulama uyarılarını aktif et.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Altın Kural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D5CC"/>
                </a:solidFill>
              </a:rPr>
              <a:t>Bunları hayatına uygula — verilerini koru.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34440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60120" y="1234440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🔑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572768" y="1234440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Güçlü şifre + 2FA kullan, her hesap için farklı şifre seç.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1234440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234440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34440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349240" y="1234440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🤖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5961888" y="1234440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YZ araçlarına asla gerçek adın, TCKN veya sağlık bilgini girme.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496312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2496312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496312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60120" y="2496312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⚙️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572768" y="2496312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Sosyal medya gizlilik ayarlarını her 3 ayda bir kontrol et.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846320" y="2496312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46320" y="2496312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496312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5349240" y="2496312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📧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961888" y="2496312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Tanımadığın linkler ve e-postalara tıklama — phishing olabilir!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758184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3758184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3758184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60120" y="3758184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🗑️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1572768" y="3758184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Kullanmadığın uygulamayı sil; gereksiz veri erişimi verme.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758184"/>
            <a:ext cx="4206240" cy="10972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46320" y="3758184"/>
            <a:ext cx="457200" cy="10972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758184"/>
            <a:ext cx="457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349240" y="3758184"/>
            <a:ext cx="56692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📩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5961888" y="3758184"/>
            <a:ext cx="29535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Verilerinin ihlal edildiğini düşünüyorsan kvkk.gov.tr'ye başvur.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D948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182880"/>
            <a:ext cx="27432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0" dirty="0">
                <a:solidFill>
                  <a:srgbClr val="000000"/>
                </a:solidFill>
              </a:rPr>
              <a:t>🛡️</a:t>
            </a:r>
            <a:endParaRPr lang="en-US" sz="12000" dirty="0"/>
          </a:p>
        </p:txBody>
      </p:sp>
      <p:sp>
        <p:nvSpPr>
          <p:cNvPr id="5" name="Text 3"/>
          <p:cNvSpPr/>
          <p:nvPr/>
        </p:nvSpPr>
        <p:spPr>
          <a:xfrm>
            <a:off x="457200" y="20574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Verilerini Koru,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Geleceğini Koru.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731520" y="3566160"/>
            <a:ext cx="2423160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3584448"/>
            <a:ext cx="64008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🌐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371600" y="3584448"/>
            <a:ext cx="173736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kvkk.gov.tr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Başvuru ve şikâyet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83280" y="3566160"/>
            <a:ext cx="2423160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3584448"/>
            <a:ext cx="64008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🔐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023360" y="3584448"/>
            <a:ext cx="173736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7545 Siber Güvenlik K.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Mart 2025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3566160"/>
            <a:ext cx="2423160" cy="100584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35040" y="3584448"/>
            <a:ext cx="64008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📧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675120" y="3584448"/>
            <a:ext cx="173736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Sorular için: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Av. Dilek Salman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7731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A7F3D0"/>
                </a:solidFill>
              </a:rPr>
              <a:t>KVKK 6698  •  7545 Siber Güvenlik Kanunu  •  Üniversite Öğrencileri Farkındalık Eğitimi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TANIM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Kişisel Veri Nedir?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400" dirty="0">
                <a:solidFill>
                  <a:srgbClr val="64748B"/>
                </a:solidFill>
              </a:rPr>
              <a:t>Kişiyi</a:t>
            </a:r>
            <a:r>
              <a:rPr lang="en-US" sz="1400" dirty="0">
                <a:solidFill>
                  <a:srgbClr val="64748B"/>
                </a:solidFill>
              </a:rPr>
              <a:t> tanımlayan ya da tanımlanabilir kılan her türlü bilgi.  (KVKK md. 3)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719072"/>
            <a:ext cx="1993392" cy="1389888"/>
          </a:xfrm>
          <a:prstGeom prst="rect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810512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👤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5877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Ad &amp; Soyad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606040" y="1719072"/>
            <a:ext cx="1993392" cy="1389888"/>
          </a:xfrm>
          <a:prstGeom prst="rect">
            <a:avLst/>
          </a:prstGeom>
          <a:solidFill>
            <a:srgbClr val="D1FAE5"/>
          </a:solidFill>
          <a:ln w="12700">
            <a:solidFill>
              <a:srgbClr val="D1FAE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606040" y="1810512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📱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606040" y="25877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Telefon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719072"/>
            <a:ext cx="1993392" cy="1389888"/>
          </a:xfrm>
          <a:prstGeom prst="rect">
            <a:avLst/>
          </a:prstGeom>
          <a:solidFill>
            <a:srgbClr val="FEF9C3"/>
          </a:solidFill>
          <a:ln w="12700">
            <a:solidFill>
              <a:srgbClr val="FEF9C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54880" y="1810512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📧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754880" y="25877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E-posta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903720" y="1719072"/>
            <a:ext cx="1993392" cy="1389888"/>
          </a:xfrm>
          <a:prstGeom prst="rect">
            <a:avLst/>
          </a:prstGeom>
          <a:solidFill>
            <a:srgbClr val="FCE7F3"/>
          </a:solidFill>
          <a:ln w="12700">
            <a:solidFill>
              <a:srgbClr val="FCE7F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903720" y="1810512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📍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903720" y="25877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Konum / Adres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291840"/>
            <a:ext cx="1993392" cy="1389888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338328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🌐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457200" y="4160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IP Adresi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606040" y="3291840"/>
            <a:ext cx="1993392" cy="1389888"/>
          </a:xfrm>
          <a:prstGeom prst="rect">
            <a:avLst/>
          </a:prstGeom>
          <a:solidFill>
            <a:srgbClr val="FFEDD5"/>
          </a:solidFill>
          <a:ln w="12700">
            <a:solidFill>
              <a:srgbClr val="FFEDD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606040" y="338328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🍪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2606040" y="4160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Çerezler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3291840"/>
            <a:ext cx="1993392" cy="1389888"/>
          </a:xfrm>
          <a:prstGeom prst="rect">
            <a:avLst/>
          </a:prstGeom>
          <a:solidFill>
            <a:srgbClr val="CFFAFE"/>
          </a:solidFill>
          <a:ln w="12700">
            <a:solidFill>
              <a:srgbClr val="CFFA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754880" y="338328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📸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4754880" y="4160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Fotoğraf / Video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903720" y="3291840"/>
            <a:ext cx="1993392" cy="1389888"/>
          </a:xfrm>
          <a:prstGeom prst="rect">
            <a:avLst/>
          </a:prstGeom>
          <a:solidFill>
            <a:srgbClr val="DCFCE7"/>
          </a:solidFill>
          <a:ln w="12700">
            <a:solidFill>
              <a:srgbClr val="DCFCE7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903720" y="338328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🎓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6903720" y="416052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93B"/>
                </a:solidFill>
              </a:rPr>
              <a:t>Not / Diploma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EKSTRa KORUMA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Bunları Paylaşırken Çok Dikkatli Ol!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KVKK bu verilere özel koruma sağlar — işlenebilmesi çok daha kısıtlıdır.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6916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🩺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280160" y="16916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Sağlık Verisi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(tanı, reçete, tahlil)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16916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6916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0" y="16916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☪️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4160520" y="16916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Din / İnanç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(mezhep, felsefi görüş)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16916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16916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55080" y="16916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🗳️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7040880" y="16916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Siyasi Görüş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(parti, oy tercihi)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2918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2918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32918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🧬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1280160" y="32918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Genetik &amp; Biyometrik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(parmak izi, yüz tarama)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337560" y="32918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37560" y="32918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0" y="32918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⚖️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4160520" y="32918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Adli Sicil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(mahkumiyet, tutukluluk)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17920" y="3291840"/>
            <a:ext cx="2697480" cy="14173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217920" y="3291840"/>
            <a:ext cx="91440" cy="1417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55080" y="3291840"/>
            <a:ext cx="640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🏳️‍🌈</a:t>
            </a:r>
            <a:endParaRPr lang="en-US" sz="3000" dirty="0"/>
          </a:p>
        </p:txBody>
      </p:sp>
      <p:sp>
        <p:nvSpPr>
          <p:cNvPr id="29" name="Text 27"/>
          <p:cNvSpPr/>
          <p:nvPr/>
        </p:nvSpPr>
        <p:spPr>
          <a:xfrm>
            <a:off x="7040880" y="3291840"/>
            <a:ext cx="1783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Cinsel Hayat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</a:rPr>
              <a:t>(ayrımcılık riski taşır)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MEVZUAT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Bizi Koruyan Kanunlar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Hukuki zemin — bunları bilmek zorunda değilsin ama arkanda olduğunu bil.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4206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91440" cy="13716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1691640"/>
            <a:ext cx="640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🏛️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325880" y="180136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</a:rPr>
              <a:t>Anayasa md. 20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25880" y="21214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9488"/>
                </a:solidFill>
              </a:rPr>
              <a:t>2010 değişikliği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325880" y="23774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Kişisel verilerin korunması anayasal bir haktır. Devlet ve özel kişiler bunu ihlal edemez.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1691640"/>
            <a:ext cx="4206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46320" y="1691640"/>
            <a:ext cx="91440" cy="13716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10912" y="1691640"/>
            <a:ext cx="640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715000" y="180136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</a:rPr>
              <a:t>KVKK 6698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715000" y="212140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9488"/>
                </a:solidFill>
              </a:rPr>
              <a:t>7 Nisan 2016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15000" y="237744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Kişisel Verilerin Korunması Kanunu. Veri toplamayı, işlemeyi ve paylaşmayı düzenleyen temel kanun.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246120"/>
            <a:ext cx="4206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246120"/>
            <a:ext cx="91440" cy="13716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1792" y="3246120"/>
            <a:ext cx="640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🔒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1325880" y="33558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</a:rPr>
              <a:t>Siber Güvenlik K. 7545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25880" y="36758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9488"/>
                </a:solidFill>
              </a:rPr>
              <a:t>Mart 2025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325880" y="39319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Dijital sistemlerin güvenliğini sağlamak için yeni yükümlülükler getirdi. Siber Güvenlik Başkanlığı kuruldu.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46320" y="3246120"/>
            <a:ext cx="4206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46320" y="3246120"/>
            <a:ext cx="91440" cy="13716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10912" y="3246120"/>
            <a:ext cx="640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⚖️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5715000" y="33558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</a:rPr>
              <a:t>Türk Ceza Kanunu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715000" y="36758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D9488"/>
                </a:solidFill>
              </a:rPr>
              <a:t>md. 135–138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715000" y="3931920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Hukuka aykırı veri kaydetmek, yaymak veya ele geçirmek 1–4 yıl hapis cezasına yol açabilir.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KAPSAM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 'İşlemek' Ne Demek?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Veriler üzerinde yapılan her türlü işlem KVKK kapsamına girer — sadece saklamak değil!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71907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79222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📥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Toplamak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606040" y="171907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606040" y="179222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💾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606040" y="256032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Kaydetmek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754880" y="171907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54880" y="179222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🔄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754880" y="256032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Değiştirmek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903720" y="171907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903720" y="179222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📤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903720" y="256032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Aktarmak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" y="322783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330098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👁️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457200" y="406908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Açıklamak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606040" y="322783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606040" y="330098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🏷️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2606040" y="406908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Sınıflandırmak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754880" y="322783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754880" y="330098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🗑️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4754880" y="406908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Silmek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903720" y="3227832"/>
            <a:ext cx="1993392" cy="1325880"/>
          </a:xfrm>
          <a:prstGeom prst="rect">
            <a:avLst/>
          </a:prstGeom>
          <a:solidFill>
            <a:srgbClr val="E0F2FE"/>
          </a:solidFill>
          <a:ln w="12700">
            <a:solidFill>
              <a:srgbClr val="BAE6FD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903720" y="3300984"/>
            <a:ext cx="19933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🔍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6903720" y="4069080"/>
            <a:ext cx="19933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Analiz Etmek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💡  Bunlardan herhangi birini yapıyorsan → kişisel veri işliyorsun → KVKK seni bağlıyor.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GÜNLÜK HAYAT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Farkında </a:t>
            </a:r>
            <a:r>
              <a:rPr lang="en-US" sz="2800" b="1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mısın</a:t>
            </a:r>
            <a:r>
              <a:rPr lang="tr-TR" sz="2800" b="1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ız</a:t>
            </a: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 </a:t>
            </a:r>
            <a:r>
              <a:rPr lang="en-US" sz="2800" b="1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Verileri</a:t>
            </a:r>
            <a:r>
              <a:rPr lang="tr-TR" sz="2800" b="1" dirty="0" err="1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niz</a:t>
            </a: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Her Yerde!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Her gün onlarca kurum ve uygulama verilerini topluyor.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64208"/>
            <a:ext cx="2697480" cy="1389888"/>
          </a:xfrm>
          <a:prstGeom prst="rect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664208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📱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234440" y="1773936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Sosyal Medya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34440" y="2139696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Instagram, TikTok, X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profil, konum, davranış, reklam hedefi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37560" y="1664208"/>
            <a:ext cx="2697480" cy="1389888"/>
          </a:xfrm>
          <a:prstGeom prst="rect">
            <a:avLst/>
          </a:prstGeom>
          <a:solidFill>
            <a:srgbClr val="FEF9C3"/>
          </a:solidFill>
          <a:ln w="12700">
            <a:solidFill>
              <a:srgbClr val="FEF9C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337560" y="1664208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🛒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114800" y="1773936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Alışveriş Siteleri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0" y="2139696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Trendyol, Amazon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sipariş geçmişi, ödeme, zevkler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664208"/>
            <a:ext cx="2697480" cy="1389888"/>
          </a:xfrm>
          <a:prstGeom prst="rect">
            <a:avLst/>
          </a:prstGeom>
          <a:solidFill>
            <a:srgbClr val="FCE7F3"/>
          </a:solidFill>
          <a:ln w="12700">
            <a:solidFill>
              <a:srgbClr val="FCE7F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17920" y="1664208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🤖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995160" y="1773936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ChatGPT &amp; YZ Araçları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995160" y="2139696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Girdiğin her şey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işlenip saklanabilir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236976"/>
            <a:ext cx="2697480" cy="1389888"/>
          </a:xfrm>
          <a:prstGeom prst="rect">
            <a:avLst/>
          </a:prstGeom>
          <a:solidFill>
            <a:srgbClr val="D1FAE5"/>
          </a:solidFill>
          <a:ln w="12700">
            <a:solidFill>
              <a:srgbClr val="D1FAE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3236976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🏥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1234440" y="3346704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Sağlık Uygulamaları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234440" y="3712464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Adım sayar, reçete takip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hastalık &amp; ruh hali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337560" y="3236976"/>
            <a:ext cx="2697480" cy="1389888"/>
          </a:xfrm>
          <a:prstGeom prst="rect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337560" y="3236976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🏦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4114800" y="3346704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Bankalar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114800" y="3712464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Hesap, kredi skoru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harcama alışkanlığı &amp; konum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17920" y="3236976"/>
            <a:ext cx="2697480" cy="1389888"/>
          </a:xfrm>
          <a:prstGeom prst="rect">
            <a:avLst/>
          </a:prstGeom>
          <a:solidFill>
            <a:srgbClr val="FFEDD5"/>
          </a:solidFill>
          <a:ln w="12700">
            <a:solidFill>
              <a:srgbClr val="FFEDD5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217920" y="3236976"/>
            <a:ext cx="77724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🎓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6995160" y="3346704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Üniversite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995160" y="3712464"/>
            <a:ext cx="1828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Not, devam, burs durumu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disiplin &amp; sağlık kaydı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KVKK MD. 11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Verilerim Üzerindeki Haklarım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Bu haklar var — kullanmak için sadece yazılı başvuru yeterli.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169164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🔍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261872" y="178308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Öğrenme Hakkı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61872" y="213055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Verilerimin işlenip işlenmediğini öğrenebilirim.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46320" y="169164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69164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10912" y="169164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📋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650992" y="178308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Bilgi Talep Hakkı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650992" y="213055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İşlenen verilerim hakkında detaylı bilgi isteyebilirim.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78892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278892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278892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1261872" y="288036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Düzeltme Hakkı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261872" y="322783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Hatalı veya eksik verilerimin düzeltilmesini talep edebilirim.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278892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46320" y="278892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10912" y="278892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🗑️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650992" y="288036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Silme &amp; Yok Etme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650992" y="322783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Amacı biten veya hukuka aykırı verilerimin silinmesini isteyebilirim.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88620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57200" y="388620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" y="388620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🚫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1261872" y="397764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İtiraz Hakkı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261872" y="432511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Otomatik sistemlerin aleyhime karar vermesine itiraz edebilirim.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46320" y="3886200"/>
            <a:ext cx="420624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46320" y="3886200"/>
            <a:ext cx="91440" cy="9144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10912" y="3886200"/>
            <a:ext cx="594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💰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5650992" y="397764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Tazminat Hakkı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650992" y="4325112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Hukuka aykırı işlem nedeniyle zarar görürsem tazminat talep edebilirim.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PRATİK BİLGİ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Haklarımı Nasıl Kullanırım?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1704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</a:rPr>
              <a:t>Yazılı veya dijital başvuru — yanıt süresi 30 gün.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8229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691640"/>
            <a:ext cx="457200" cy="7315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91640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60120" y="1691640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📝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554480" y="1764792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Başvuru Formu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554480" y="2075688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kvkk.gov.tr sitesinden İlgili Kişi Başvuru Formu'nu indir.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532888"/>
            <a:ext cx="8229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532888"/>
            <a:ext cx="457200" cy="7315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532888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532888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📧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554480" y="2606040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Kanalı Seç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554480" y="2916936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Yazılı başvuru, e-posta, KEP veya ıslak imzalı posta.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374136"/>
            <a:ext cx="8229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374136"/>
            <a:ext cx="457200" cy="7315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374136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960120" y="3374136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⏱️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554480" y="3447288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30 Gün Bekle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554480" y="3758184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Veri sorumlusu en geç 30 gün içinde yanıtlamak zorunda.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215384"/>
            <a:ext cx="822960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4215384"/>
            <a:ext cx="457200" cy="7315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215384"/>
            <a:ext cx="457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4215384"/>
            <a:ext cx="548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⚖️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1554480" y="4288536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</a:rPr>
              <a:t>Sonuç Yok mu?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554480" y="4599432"/>
            <a:ext cx="6492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</a:rPr>
              <a:t>Yanıt gelmezse ya da tatmin edici değilse KVKK Kurumu'na şikâyet et.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57200" y="5029200"/>
            <a:ext cx="8229600" cy="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2286000" y="475488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9488"/>
                </a:solidFill>
              </a:rPr>
              <a:t>🌐  kvkk.gov.tr  →  İlgili Kişi Başvuru Formu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1711</Words>
  <Application>Microsoft Office PowerPoint</Application>
  <PresentationFormat>Ekran Gösterisi (16:9)</PresentationFormat>
  <Paragraphs>422</Paragraphs>
  <Slides>24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Kişisel Verilerini Koru</dc:title>
  <dc:subject>PptxGenJS Presentation</dc:subject>
  <dc:creator>PptxGenJS</dc:creator>
  <cp:lastModifiedBy>Salman Legal</cp:lastModifiedBy>
  <cp:revision>6</cp:revision>
  <dcterms:created xsi:type="dcterms:W3CDTF">2026-05-12T18:40:49Z</dcterms:created>
  <dcterms:modified xsi:type="dcterms:W3CDTF">2026-05-12T18:50:12Z</dcterms:modified>
</cp:coreProperties>
</file>