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277" r:id="rId5"/>
    <p:sldId id="341" r:id="rId6"/>
    <p:sldId id="342" r:id="rId7"/>
    <p:sldId id="343" r:id="rId8"/>
    <p:sldId id="344" r:id="rId9"/>
    <p:sldId id="345" r:id="rId10"/>
    <p:sldId id="346" r:id="rId11"/>
    <p:sldId id="259" r:id="rId12"/>
    <p:sldId id="290" r:id="rId13"/>
    <p:sldId id="377" r:id="rId14"/>
    <p:sldId id="378" r:id="rId15"/>
    <p:sldId id="316" r:id="rId16"/>
    <p:sldId id="311" r:id="rId17"/>
    <p:sldId id="313" r:id="rId18"/>
    <p:sldId id="328" r:id="rId19"/>
    <p:sldId id="385" r:id="rId20"/>
    <p:sldId id="324" r:id="rId21"/>
    <p:sldId id="336" r:id="rId22"/>
    <p:sldId id="332" r:id="rId23"/>
    <p:sldId id="329" r:id="rId24"/>
    <p:sldId id="375" r:id="rId25"/>
    <p:sldId id="380" r:id="rId26"/>
    <p:sldId id="381" r:id="rId27"/>
    <p:sldId id="382" r:id="rId28"/>
    <p:sldId id="383" r:id="rId29"/>
    <p:sldId id="374" r:id="rId30"/>
    <p:sldId id="384" r:id="rId31"/>
    <p:sldId id="390" r:id="rId32"/>
    <p:sldId id="331" r:id="rId33"/>
    <p:sldId id="356" r:id="rId34"/>
    <p:sldId id="366" r:id="rId35"/>
    <p:sldId id="357" r:id="rId36"/>
    <p:sldId id="358" r:id="rId37"/>
    <p:sldId id="372" r:id="rId38"/>
    <p:sldId id="359" r:id="rId39"/>
    <p:sldId id="360" r:id="rId40"/>
    <p:sldId id="362" r:id="rId41"/>
    <p:sldId id="361" r:id="rId42"/>
    <p:sldId id="363" r:id="rId43"/>
    <p:sldId id="365" r:id="rId44"/>
    <p:sldId id="371" r:id="rId45"/>
    <p:sldId id="373" r:id="rId46"/>
    <p:sldId id="367" r:id="rId47"/>
    <p:sldId id="368" r:id="rId48"/>
    <p:sldId id="369" r:id="rId49"/>
    <p:sldId id="370" r:id="rId50"/>
    <p:sldId id="389" r:id="rId51"/>
    <p:sldId id="292" r:id="rId52"/>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Yazar" initials="A" lastIdx="0" clrIdx="3"/>
  <p:cmAuthor id="5" name="s.özer" initials="s" lastIdx="2" clrIdx="4">
    <p:extLst>
      <p:ext uri="{19B8F6BF-5375-455C-9EA6-DF929625EA0E}">
        <p15:presenceInfo xmlns:p15="http://schemas.microsoft.com/office/powerpoint/2012/main" userId="s.ö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C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06" autoAdjust="0"/>
    <p:restoredTop sz="86807" autoAdjust="0"/>
  </p:normalViewPr>
  <p:slideViewPr>
    <p:cSldViewPr snapToGrid="0">
      <p:cViewPr varScale="1">
        <p:scale>
          <a:sx n="82" d="100"/>
          <a:sy n="82" d="100"/>
        </p:scale>
        <p:origin x="274" y="72"/>
      </p:cViewPr>
      <p:guideLst>
        <p:guide pos="1224"/>
        <p:guide pos="3840"/>
        <p:guide orient="horz" pos="1536"/>
        <p:guide pos="645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0" d="100"/>
          <a:sy n="110" d="100"/>
        </p:scale>
        <p:origin x="525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tr-TR" dirty="0"/>
              <a:t>Yıllara Göre Akademik Personel Sayılarımız</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title>
    <c:autoTitleDeleted val="0"/>
    <c:plotArea>
      <c:layout/>
      <c:barChart>
        <c:barDir val="col"/>
        <c:grouping val="clustered"/>
        <c:varyColors val="0"/>
        <c:ser>
          <c:idx val="0"/>
          <c:order val="0"/>
          <c:tx>
            <c:strRef>
              <c:f>Sayfa1!$B$1</c:f>
              <c:strCache>
                <c:ptCount val="1"/>
                <c:pt idx="0">
                  <c:v>Akademik</c:v>
                </c:pt>
              </c:strCache>
            </c:strRef>
          </c:tx>
          <c:spPr>
            <a:solidFill>
              <a:schemeClr val="tx2">
                <a:lumMod val="75000"/>
              </a:schemeClr>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0-00F4-4BD7-ACD2-6C8AA7395D47}"/>
              </c:ext>
            </c:extLst>
          </c:dPt>
          <c:cat>
            <c:numRef>
              <c:f>Sayfa1!$A$5:$A$11</c:f>
              <c:numCache>
                <c:formatCode>General</c:formatCode>
                <c:ptCount val="7"/>
                <c:pt idx="0">
                  <c:v>2016</c:v>
                </c:pt>
                <c:pt idx="1">
                  <c:v>2017</c:v>
                </c:pt>
                <c:pt idx="2">
                  <c:v>2018</c:v>
                </c:pt>
                <c:pt idx="3">
                  <c:v>2019</c:v>
                </c:pt>
                <c:pt idx="4">
                  <c:v>2020</c:v>
                </c:pt>
                <c:pt idx="5">
                  <c:v>2021</c:v>
                </c:pt>
                <c:pt idx="6">
                  <c:v>2022</c:v>
                </c:pt>
              </c:numCache>
            </c:numRef>
          </c:cat>
          <c:val>
            <c:numRef>
              <c:f>Sayfa1!$B$5:$B$11</c:f>
              <c:numCache>
                <c:formatCode>General</c:formatCode>
                <c:ptCount val="7"/>
                <c:pt idx="0">
                  <c:v>2</c:v>
                </c:pt>
                <c:pt idx="1">
                  <c:v>2</c:v>
                </c:pt>
                <c:pt idx="2">
                  <c:v>5</c:v>
                </c:pt>
                <c:pt idx="3">
                  <c:v>7</c:v>
                </c:pt>
                <c:pt idx="4">
                  <c:v>8</c:v>
                </c:pt>
                <c:pt idx="5">
                  <c:v>8</c:v>
                </c:pt>
                <c:pt idx="6">
                  <c:v>13</c:v>
                </c:pt>
              </c:numCache>
            </c:numRef>
          </c:val>
          <c:extLst>
            <c:ext xmlns:c16="http://schemas.microsoft.com/office/drawing/2014/chart" uri="{C3380CC4-5D6E-409C-BE32-E72D297353CC}">
              <c16:uniqueId val="{00000000-CC59-4970-A900-6AE58E8C4984}"/>
            </c:ext>
          </c:extLst>
        </c:ser>
        <c:dLbls>
          <c:showLegendKey val="0"/>
          <c:showVal val="0"/>
          <c:showCatName val="0"/>
          <c:showSerName val="0"/>
          <c:showPercent val="0"/>
          <c:showBubbleSize val="0"/>
        </c:dLbls>
        <c:gapWidth val="150"/>
        <c:axId val="1470062768"/>
        <c:axId val="1470067760"/>
      </c:barChart>
      <c:catAx>
        <c:axId val="147006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1470067760"/>
        <c:crosses val="autoZero"/>
        <c:auto val="1"/>
        <c:lblAlgn val="ctr"/>
        <c:lblOffset val="100"/>
        <c:noMultiLvlLbl val="0"/>
      </c:catAx>
      <c:valAx>
        <c:axId val="147006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147006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tr-TR" dirty="0"/>
              <a:t>Yıllara Göre İdari Personel Sayılarımız</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title>
    <c:autoTitleDeleted val="0"/>
    <c:plotArea>
      <c:layout/>
      <c:barChart>
        <c:barDir val="col"/>
        <c:grouping val="clustered"/>
        <c:varyColors val="0"/>
        <c:ser>
          <c:idx val="0"/>
          <c:order val="0"/>
          <c:tx>
            <c:strRef>
              <c:f>Sayfa1!$B$1</c:f>
              <c:strCache>
                <c:ptCount val="1"/>
                <c:pt idx="0">
                  <c:v>Akademik</c:v>
                </c:pt>
              </c:strCache>
            </c:strRef>
          </c:tx>
          <c:spPr>
            <a:solidFill>
              <a:schemeClr val="tx2">
                <a:lumMod val="75000"/>
              </a:schemeClr>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0-E24B-4452-AF1B-30C5D814ED23}"/>
              </c:ext>
            </c:extLst>
          </c:dPt>
          <c:cat>
            <c:numRef>
              <c:f>Sayfa1!$A$5:$A$11</c:f>
              <c:numCache>
                <c:formatCode>General</c:formatCode>
                <c:ptCount val="7"/>
                <c:pt idx="0">
                  <c:v>2016</c:v>
                </c:pt>
                <c:pt idx="1">
                  <c:v>2017</c:v>
                </c:pt>
                <c:pt idx="2">
                  <c:v>2018</c:v>
                </c:pt>
                <c:pt idx="3">
                  <c:v>2019</c:v>
                </c:pt>
                <c:pt idx="4">
                  <c:v>2020</c:v>
                </c:pt>
                <c:pt idx="5">
                  <c:v>2021</c:v>
                </c:pt>
                <c:pt idx="6">
                  <c:v>2022</c:v>
                </c:pt>
              </c:numCache>
            </c:numRef>
          </c:cat>
          <c:val>
            <c:numRef>
              <c:f>Sayfa1!$B$5:$B$11</c:f>
              <c:numCache>
                <c:formatCode>General</c:formatCode>
                <c:ptCount val="7"/>
                <c:pt idx="0">
                  <c:v>3</c:v>
                </c:pt>
                <c:pt idx="1">
                  <c:v>3</c:v>
                </c:pt>
                <c:pt idx="2">
                  <c:v>4</c:v>
                </c:pt>
                <c:pt idx="3">
                  <c:v>3</c:v>
                </c:pt>
                <c:pt idx="4">
                  <c:v>4</c:v>
                </c:pt>
                <c:pt idx="5">
                  <c:v>5</c:v>
                </c:pt>
                <c:pt idx="6">
                  <c:v>6</c:v>
                </c:pt>
              </c:numCache>
            </c:numRef>
          </c:val>
          <c:extLst>
            <c:ext xmlns:c16="http://schemas.microsoft.com/office/drawing/2014/chart" uri="{C3380CC4-5D6E-409C-BE32-E72D297353CC}">
              <c16:uniqueId val="{00000000-CC59-4970-A900-6AE58E8C4984}"/>
            </c:ext>
          </c:extLst>
        </c:ser>
        <c:dLbls>
          <c:showLegendKey val="0"/>
          <c:showVal val="0"/>
          <c:showCatName val="0"/>
          <c:showSerName val="0"/>
          <c:showPercent val="0"/>
          <c:showBubbleSize val="0"/>
        </c:dLbls>
        <c:gapWidth val="150"/>
        <c:axId val="1470062768"/>
        <c:axId val="1470067760"/>
      </c:barChart>
      <c:catAx>
        <c:axId val="147006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1470067760"/>
        <c:crosses val="autoZero"/>
        <c:auto val="1"/>
        <c:lblAlgn val="ctr"/>
        <c:lblOffset val="100"/>
        <c:noMultiLvlLbl val="0"/>
      </c:catAx>
      <c:valAx>
        <c:axId val="1470067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crossAx val="147006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Toplam</a:t>
            </a:r>
            <a:r>
              <a:rPr lang="en-US" dirty="0"/>
              <a:t> </a:t>
            </a:r>
            <a:r>
              <a:rPr lang="en-US" dirty="0" err="1"/>
              <a:t>Akademik</a:t>
            </a:r>
            <a:r>
              <a:rPr lang="en-US" dirty="0"/>
              <a:t> </a:t>
            </a:r>
            <a:r>
              <a:rPr lang="en-US" dirty="0" err="1"/>
              <a:t>Yayın</a:t>
            </a:r>
            <a:r>
              <a:rPr lang="en-US" dirty="0"/>
              <a:t> </a:t>
            </a:r>
            <a:r>
              <a:rPr lang="en-US" dirty="0" err="1"/>
              <a:t>Sayı</a:t>
            </a:r>
            <a:r>
              <a:rPr lang="tr-TR" dirty="0" err="1"/>
              <a:t>sı</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Toplam Akademik Yayın Sayısı</c:v>
                </c:pt>
              </c:strCache>
            </c:strRef>
          </c:tx>
          <c:spPr>
            <a:solidFill>
              <a:schemeClr val="accent1"/>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24C0-4C19-8977-520174DBFBC9}"/>
              </c:ext>
            </c:extLst>
          </c:dPt>
          <c:cat>
            <c:numRef>
              <c:f>Sayfa1!$A$2:$A$5</c:f>
              <c:numCache>
                <c:formatCode>General</c:formatCode>
                <c:ptCount val="4"/>
                <c:pt idx="0">
                  <c:v>2019</c:v>
                </c:pt>
                <c:pt idx="1">
                  <c:v>2020</c:v>
                </c:pt>
                <c:pt idx="2">
                  <c:v>2021</c:v>
                </c:pt>
                <c:pt idx="3">
                  <c:v>2022</c:v>
                </c:pt>
              </c:numCache>
            </c:numRef>
          </c:cat>
          <c:val>
            <c:numRef>
              <c:f>Sayfa1!$B$2:$B$5</c:f>
              <c:numCache>
                <c:formatCode>General</c:formatCode>
                <c:ptCount val="4"/>
                <c:pt idx="0">
                  <c:v>16</c:v>
                </c:pt>
                <c:pt idx="1">
                  <c:v>17</c:v>
                </c:pt>
                <c:pt idx="2">
                  <c:v>21</c:v>
                </c:pt>
                <c:pt idx="3">
                  <c:v>31</c:v>
                </c:pt>
              </c:numCache>
            </c:numRef>
          </c:val>
          <c:extLst>
            <c:ext xmlns:c16="http://schemas.microsoft.com/office/drawing/2014/chart" uri="{C3380CC4-5D6E-409C-BE32-E72D297353CC}">
              <c16:uniqueId val="{00000000-8AEE-41E9-A594-EE3CDA527985}"/>
            </c:ext>
          </c:extLst>
        </c:ser>
        <c:dLbls>
          <c:showLegendKey val="0"/>
          <c:showVal val="0"/>
          <c:showCatName val="0"/>
          <c:showSerName val="0"/>
          <c:showPercent val="0"/>
          <c:showBubbleSize val="0"/>
        </c:dLbls>
        <c:gapWidth val="219"/>
        <c:axId val="1508227983"/>
        <c:axId val="1508213007"/>
      </c:barChart>
      <c:catAx>
        <c:axId val="150822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508213007"/>
        <c:crosses val="autoZero"/>
        <c:auto val="1"/>
        <c:lblAlgn val="ctr"/>
        <c:lblOffset val="100"/>
        <c:noMultiLvlLbl val="0"/>
      </c:catAx>
      <c:valAx>
        <c:axId val="1508213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508227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51683322921683"/>
          <c:y val="4.6757765654898233E-2"/>
          <c:w val="0.70304914219610581"/>
          <c:h val="0.63888980931734662"/>
        </c:manualLayout>
      </c:layout>
      <c:barChart>
        <c:barDir val="bar"/>
        <c:grouping val="stacked"/>
        <c:varyColors val="0"/>
        <c:ser>
          <c:idx val="0"/>
          <c:order val="0"/>
          <c:tx>
            <c:strRef>
              <c:f>Sheet1!$B$1</c:f>
              <c:strCache>
                <c:ptCount val="1"/>
                <c:pt idx="0">
                  <c:v>Gemi İnşaatı</c:v>
                </c:pt>
              </c:strCache>
            </c:strRef>
          </c:tx>
          <c:spPr>
            <a:solidFill>
              <a:schemeClr val="tx2">
                <a:lumMod val="60000"/>
                <a:lumOff val="40000"/>
              </a:schemeClr>
            </a:solidFill>
            <a:ln>
              <a:noFill/>
            </a:ln>
            <a:effectLst/>
          </c:spPr>
          <c:invertIfNegative val="0"/>
          <c:cat>
            <c:strRef>
              <c:f>Sheet1!$A$2:$A$4</c:f>
              <c:strCache>
                <c:ptCount val="3"/>
                <c:pt idx="0">
                  <c:v>2022-2023</c:v>
                </c:pt>
                <c:pt idx="1">
                  <c:v>2021-2022</c:v>
                </c:pt>
                <c:pt idx="2">
                  <c:v>2020-2021</c:v>
                </c:pt>
              </c:strCache>
            </c:strRef>
          </c:cat>
          <c:val>
            <c:numRef>
              <c:f>Sheet1!$B$2:$B$4</c:f>
              <c:numCache>
                <c:formatCode>General</c:formatCode>
                <c:ptCount val="3"/>
                <c:pt idx="0">
                  <c:v>123</c:v>
                </c:pt>
                <c:pt idx="1">
                  <c:v>142</c:v>
                </c:pt>
                <c:pt idx="2">
                  <c:v>130</c:v>
                </c:pt>
              </c:numCache>
            </c:numRef>
          </c:val>
          <c:extLst>
            <c:ext xmlns:c16="http://schemas.microsoft.com/office/drawing/2014/chart" uri="{C3380CC4-5D6E-409C-BE32-E72D297353CC}">
              <c16:uniqueId val="{00000000-6FD3-4DD4-AC77-8971868D4511}"/>
            </c:ext>
          </c:extLst>
        </c:ser>
        <c:ser>
          <c:idx val="1"/>
          <c:order val="1"/>
          <c:tx>
            <c:strRef>
              <c:f>Sheet1!$C$1</c:f>
              <c:strCache>
                <c:ptCount val="1"/>
                <c:pt idx="0">
                  <c:v>Sualtı Teknolojileri</c:v>
                </c:pt>
              </c:strCache>
            </c:strRef>
          </c:tx>
          <c:spPr>
            <a:solidFill>
              <a:srgbClr val="00206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D8B4-493C-9EFD-90FC80DD36DD}"/>
              </c:ext>
            </c:extLst>
          </c:dPt>
          <c:cat>
            <c:strRef>
              <c:f>Sheet1!$A$2:$A$4</c:f>
              <c:strCache>
                <c:ptCount val="3"/>
                <c:pt idx="0">
                  <c:v>2022-2023</c:v>
                </c:pt>
                <c:pt idx="1">
                  <c:v>2021-2022</c:v>
                </c:pt>
                <c:pt idx="2">
                  <c:v>2020-2021</c:v>
                </c:pt>
              </c:strCache>
            </c:strRef>
          </c:cat>
          <c:val>
            <c:numRef>
              <c:f>Sheet1!$C$2:$C$4</c:f>
              <c:numCache>
                <c:formatCode>General</c:formatCode>
                <c:ptCount val="3"/>
                <c:pt idx="0">
                  <c:v>50</c:v>
                </c:pt>
                <c:pt idx="1">
                  <c:v>0</c:v>
                </c:pt>
                <c:pt idx="2">
                  <c:v>0</c:v>
                </c:pt>
              </c:numCache>
            </c:numRef>
          </c:val>
          <c:extLst>
            <c:ext xmlns:c16="http://schemas.microsoft.com/office/drawing/2014/chart" uri="{C3380CC4-5D6E-409C-BE32-E72D297353CC}">
              <c16:uniqueId val="{00000001-6FD3-4DD4-AC77-8971868D4511}"/>
            </c:ext>
          </c:extLst>
        </c:ser>
        <c:dLbls>
          <c:showLegendKey val="0"/>
          <c:showVal val="0"/>
          <c:showCatName val="0"/>
          <c:showSerName val="0"/>
          <c:showPercent val="0"/>
          <c:showBubbleSize val="0"/>
        </c:dLbls>
        <c:gapWidth val="182"/>
        <c:overlap val="100"/>
        <c:axId val="1111705064"/>
        <c:axId val="1111706704"/>
      </c:barChart>
      <c:catAx>
        <c:axId val="1111705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tr-TR" sz="1197" b="0" i="0" u="none" strike="noStrike" kern="1200" baseline="0" noProof="0">
                <a:solidFill>
                  <a:schemeClr val="tx1">
                    <a:lumMod val="65000"/>
                    <a:lumOff val="35000"/>
                  </a:schemeClr>
                </a:solidFill>
                <a:latin typeface="+mn-lt"/>
                <a:ea typeface="+mn-ea"/>
                <a:cs typeface="+mn-cs"/>
              </a:defRPr>
            </a:pPr>
            <a:endParaRPr lang="tr-TR"/>
          </a:p>
        </c:txPr>
        <c:crossAx val="1111706704"/>
        <c:crosses val="autoZero"/>
        <c:auto val="1"/>
        <c:lblAlgn val="ctr"/>
        <c:lblOffset val="100"/>
        <c:noMultiLvlLbl val="0"/>
      </c:catAx>
      <c:valAx>
        <c:axId val="1111706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tr-TR" sz="1197" b="0" i="0" u="none" strike="noStrike" kern="1200" baseline="0" noProof="0">
                <a:solidFill>
                  <a:schemeClr val="tx1">
                    <a:lumMod val="65000"/>
                    <a:lumOff val="35000"/>
                  </a:schemeClr>
                </a:solidFill>
                <a:latin typeface="+mn-lt"/>
                <a:ea typeface="+mn-ea"/>
                <a:cs typeface="+mn-cs"/>
              </a:defRPr>
            </a:pPr>
            <a:endParaRPr lang="tr-TR"/>
          </a:p>
        </c:txPr>
        <c:crossAx val="1111705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tr-TR" sz="1197" b="0" i="0" u="none" strike="noStrike" kern="1200" baseline="0" noProof="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tr-TR" noProof="0"/>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Mekan</a:t>
            </a:r>
            <a:r>
              <a:rPr lang="tr-TR" baseline="0" dirty="0"/>
              <a:t> Sayımız</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Seri 1</c:v>
                </c:pt>
              </c:strCache>
            </c:strRef>
          </c:tx>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3-4D5B-466C-8239-5ADCD56B75A7}"/>
              </c:ext>
            </c:extLst>
          </c:dPt>
          <c:cat>
            <c:numRef>
              <c:f>Sayfa1!$A$2:$A$6</c:f>
              <c:numCache>
                <c:formatCode>General</c:formatCode>
                <c:ptCount val="5"/>
                <c:pt idx="0">
                  <c:v>2018</c:v>
                </c:pt>
                <c:pt idx="1">
                  <c:v>2019</c:v>
                </c:pt>
                <c:pt idx="2">
                  <c:v>2020</c:v>
                </c:pt>
                <c:pt idx="3">
                  <c:v>2021</c:v>
                </c:pt>
                <c:pt idx="4">
                  <c:v>2022</c:v>
                </c:pt>
              </c:numCache>
            </c:numRef>
          </c:cat>
          <c:val>
            <c:numRef>
              <c:f>Sayfa1!$B$2:$B$6</c:f>
              <c:numCache>
                <c:formatCode>General</c:formatCode>
                <c:ptCount val="5"/>
                <c:pt idx="0">
                  <c:v>14</c:v>
                </c:pt>
                <c:pt idx="1">
                  <c:v>15</c:v>
                </c:pt>
                <c:pt idx="2">
                  <c:v>15</c:v>
                </c:pt>
                <c:pt idx="3">
                  <c:v>16</c:v>
                </c:pt>
                <c:pt idx="4">
                  <c:v>33</c:v>
                </c:pt>
              </c:numCache>
            </c:numRef>
          </c:val>
          <c:extLst>
            <c:ext xmlns:c16="http://schemas.microsoft.com/office/drawing/2014/chart" uri="{C3380CC4-5D6E-409C-BE32-E72D297353CC}">
              <c16:uniqueId val="{00000000-4D5B-466C-8239-5ADCD56B75A7}"/>
            </c:ext>
          </c:extLst>
        </c:ser>
        <c:dLbls>
          <c:showLegendKey val="0"/>
          <c:showVal val="0"/>
          <c:showCatName val="0"/>
          <c:showSerName val="0"/>
          <c:showPercent val="0"/>
          <c:showBubbleSize val="0"/>
        </c:dLbls>
        <c:gapWidth val="219"/>
        <c:overlap val="-27"/>
        <c:axId val="1303948095"/>
        <c:axId val="1303951423"/>
      </c:barChart>
      <c:catAx>
        <c:axId val="1303948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03951423"/>
        <c:crosses val="autoZero"/>
        <c:auto val="1"/>
        <c:lblAlgn val="ctr"/>
        <c:lblOffset val="100"/>
        <c:noMultiLvlLbl val="0"/>
      </c:catAx>
      <c:valAx>
        <c:axId val="1303951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03948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5BB61-94C5-46CB-B492-842439F502F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tr-TR"/>
        </a:p>
      </dgm:t>
    </dgm:pt>
    <dgm:pt modelId="{FF66CAF1-0849-463E-B22D-BA43A5C81378}">
      <dgm:prSet phldrT="[Metin]"/>
      <dgm:spPr/>
      <dgm:t>
        <a:bodyPr/>
        <a:lstStyle/>
        <a:p>
          <a:r>
            <a:rPr lang="tr-TR" dirty="0">
              <a:latin typeface="Times New Roman" panose="02020603050405020304" pitchFamily="18" charset="0"/>
              <a:cs typeface="Times New Roman" panose="02020603050405020304" pitchFamily="18" charset="0"/>
            </a:rPr>
            <a:t>2019</a:t>
          </a:r>
        </a:p>
      </dgm:t>
    </dgm:pt>
    <dgm:pt modelId="{56787715-6EBF-4FDF-9240-DFA83A9BC131}" type="parTrans" cxnId="{4C58A79C-F643-4B2D-B3E6-B97E032D8AF1}">
      <dgm:prSet/>
      <dgm:spPr/>
      <dgm:t>
        <a:bodyPr/>
        <a:lstStyle/>
        <a:p>
          <a:endParaRPr lang="tr-TR">
            <a:latin typeface="Times New Roman" panose="02020603050405020304" pitchFamily="18" charset="0"/>
            <a:cs typeface="Times New Roman" panose="02020603050405020304" pitchFamily="18" charset="0"/>
          </a:endParaRPr>
        </a:p>
      </dgm:t>
    </dgm:pt>
    <dgm:pt modelId="{51CE3323-29B9-4AAB-A737-219C3150B996}" type="sibTrans" cxnId="{4C58A79C-F643-4B2D-B3E6-B97E032D8AF1}">
      <dgm:prSet/>
      <dgm:spPr/>
      <dgm:t>
        <a:bodyPr/>
        <a:lstStyle/>
        <a:p>
          <a:endParaRPr lang="tr-TR">
            <a:latin typeface="Times New Roman" panose="02020603050405020304" pitchFamily="18" charset="0"/>
            <a:cs typeface="Times New Roman" panose="02020603050405020304" pitchFamily="18" charset="0"/>
          </a:endParaRPr>
        </a:p>
      </dgm:t>
    </dgm:pt>
    <dgm:pt modelId="{9095958F-971A-4A3A-BA2F-5230FFACE449}">
      <dgm:prSet phldrT="[Metin]"/>
      <dgm:spPr/>
      <dgm:t>
        <a:bodyPr/>
        <a:lstStyle/>
        <a:p>
          <a:r>
            <a:rPr lang="tr-TR" dirty="0">
              <a:latin typeface="Times New Roman" panose="02020603050405020304" pitchFamily="18" charset="0"/>
              <a:cs typeface="Times New Roman" panose="02020603050405020304" pitchFamily="18" charset="0"/>
            </a:rPr>
            <a:t>2020</a:t>
          </a:r>
        </a:p>
      </dgm:t>
    </dgm:pt>
    <dgm:pt modelId="{B8FB0A86-074D-454F-928E-F35C1D3C32AF}" type="parTrans" cxnId="{17CC2F22-7F18-464B-8634-2C00501EBB55}">
      <dgm:prSet/>
      <dgm:spPr/>
      <dgm:t>
        <a:bodyPr/>
        <a:lstStyle/>
        <a:p>
          <a:endParaRPr lang="tr-TR">
            <a:latin typeface="Times New Roman" panose="02020603050405020304" pitchFamily="18" charset="0"/>
            <a:cs typeface="Times New Roman" panose="02020603050405020304" pitchFamily="18" charset="0"/>
          </a:endParaRPr>
        </a:p>
      </dgm:t>
    </dgm:pt>
    <dgm:pt modelId="{91BE49BA-89F4-45B6-8B2D-A0B96D2000F2}" type="sibTrans" cxnId="{17CC2F22-7F18-464B-8634-2C00501EBB55}">
      <dgm:prSet/>
      <dgm:spPr/>
      <dgm:t>
        <a:bodyPr/>
        <a:lstStyle/>
        <a:p>
          <a:endParaRPr lang="tr-TR">
            <a:latin typeface="Times New Roman" panose="02020603050405020304" pitchFamily="18" charset="0"/>
            <a:cs typeface="Times New Roman" panose="02020603050405020304" pitchFamily="18" charset="0"/>
          </a:endParaRPr>
        </a:p>
      </dgm:t>
    </dgm:pt>
    <dgm:pt modelId="{75169207-3BC3-4051-9EC7-B88E86E91F53}">
      <dgm:prSet phldrT="[Metin]"/>
      <dgm:spPr/>
      <dgm:t>
        <a:bodyPr/>
        <a:lstStyle/>
        <a:p>
          <a:r>
            <a:rPr lang="tr-TR" dirty="0">
              <a:latin typeface="Times New Roman" panose="02020603050405020304" pitchFamily="18" charset="0"/>
              <a:cs typeface="Times New Roman" panose="02020603050405020304" pitchFamily="18" charset="0"/>
            </a:rPr>
            <a:t>2021</a:t>
          </a:r>
        </a:p>
      </dgm:t>
    </dgm:pt>
    <dgm:pt modelId="{EBBE9B71-F9D6-4F8F-A142-F64890842BC8}" type="parTrans" cxnId="{7CF5F147-8DF6-4647-8FF3-38FA93479A2C}">
      <dgm:prSet/>
      <dgm:spPr/>
      <dgm:t>
        <a:bodyPr/>
        <a:lstStyle/>
        <a:p>
          <a:endParaRPr lang="tr-TR">
            <a:latin typeface="Times New Roman" panose="02020603050405020304" pitchFamily="18" charset="0"/>
            <a:cs typeface="Times New Roman" panose="02020603050405020304" pitchFamily="18" charset="0"/>
          </a:endParaRPr>
        </a:p>
      </dgm:t>
    </dgm:pt>
    <dgm:pt modelId="{2B299897-E416-454E-AB9B-1EC8267BDD94}" type="sibTrans" cxnId="{7CF5F147-8DF6-4647-8FF3-38FA93479A2C}">
      <dgm:prSet/>
      <dgm:spPr/>
      <dgm:t>
        <a:bodyPr/>
        <a:lstStyle/>
        <a:p>
          <a:endParaRPr lang="tr-TR">
            <a:latin typeface="Times New Roman" panose="02020603050405020304" pitchFamily="18" charset="0"/>
            <a:cs typeface="Times New Roman" panose="02020603050405020304" pitchFamily="18" charset="0"/>
          </a:endParaRPr>
        </a:p>
      </dgm:t>
    </dgm:pt>
    <dgm:pt modelId="{81191415-3A38-4345-AA2C-F64A24717766}">
      <dgm:prSet phldrT="[Metin]"/>
      <dgm:spPr/>
      <dgm:t>
        <a:bodyPr/>
        <a:lstStyle/>
        <a:p>
          <a:r>
            <a:rPr lang="tr-TR" dirty="0">
              <a:latin typeface="Times New Roman" panose="02020603050405020304" pitchFamily="18" charset="0"/>
              <a:cs typeface="Times New Roman" panose="02020603050405020304" pitchFamily="18" charset="0"/>
            </a:rPr>
            <a:t>Sıralama 851,732</a:t>
          </a:r>
        </a:p>
      </dgm:t>
    </dgm:pt>
    <dgm:pt modelId="{B79FE969-B6B8-4531-A9A5-CFF8B5A9F6F0}" type="parTrans" cxnId="{12F46B30-9099-41E3-B433-7ED14D74CC6A}">
      <dgm:prSet/>
      <dgm:spPr/>
      <dgm:t>
        <a:bodyPr/>
        <a:lstStyle/>
        <a:p>
          <a:endParaRPr lang="tr-TR">
            <a:latin typeface="Times New Roman" panose="02020603050405020304" pitchFamily="18" charset="0"/>
            <a:cs typeface="Times New Roman" panose="02020603050405020304" pitchFamily="18" charset="0"/>
          </a:endParaRPr>
        </a:p>
      </dgm:t>
    </dgm:pt>
    <dgm:pt modelId="{79FE3698-83D6-4B0D-B9C1-E951A1EE9196}" type="sibTrans" cxnId="{12F46B30-9099-41E3-B433-7ED14D74CC6A}">
      <dgm:prSet/>
      <dgm:spPr/>
      <dgm:t>
        <a:bodyPr/>
        <a:lstStyle/>
        <a:p>
          <a:endParaRPr lang="tr-TR">
            <a:latin typeface="Times New Roman" panose="02020603050405020304" pitchFamily="18" charset="0"/>
            <a:cs typeface="Times New Roman" panose="02020603050405020304" pitchFamily="18" charset="0"/>
          </a:endParaRPr>
        </a:p>
      </dgm:t>
    </dgm:pt>
    <dgm:pt modelId="{BAFEC806-29FA-4261-80D5-6F495DC9983C}">
      <dgm:prSet phldrT="[Metin]"/>
      <dgm:spPr/>
      <dgm:t>
        <a:bodyPr/>
        <a:lstStyle/>
        <a:p>
          <a:r>
            <a:rPr lang="tr-TR" dirty="0">
              <a:latin typeface="Times New Roman" panose="02020603050405020304" pitchFamily="18" charset="0"/>
              <a:cs typeface="Times New Roman" panose="02020603050405020304" pitchFamily="18" charset="0"/>
            </a:rPr>
            <a:t>Sıralama 797,355</a:t>
          </a:r>
        </a:p>
      </dgm:t>
    </dgm:pt>
    <dgm:pt modelId="{62D04D0F-75BA-4A77-9681-BCAAB0236FE2}" type="parTrans" cxnId="{80D8F8EF-A205-4DDD-9862-5880A26118A9}">
      <dgm:prSet/>
      <dgm:spPr/>
      <dgm:t>
        <a:bodyPr/>
        <a:lstStyle/>
        <a:p>
          <a:endParaRPr lang="tr-TR">
            <a:latin typeface="Times New Roman" panose="02020603050405020304" pitchFamily="18" charset="0"/>
            <a:cs typeface="Times New Roman" panose="02020603050405020304" pitchFamily="18" charset="0"/>
          </a:endParaRPr>
        </a:p>
      </dgm:t>
    </dgm:pt>
    <dgm:pt modelId="{772B4451-9A8A-4E30-9011-EF86376F5F58}" type="sibTrans" cxnId="{80D8F8EF-A205-4DDD-9862-5880A26118A9}">
      <dgm:prSet/>
      <dgm:spPr/>
      <dgm:t>
        <a:bodyPr/>
        <a:lstStyle/>
        <a:p>
          <a:endParaRPr lang="tr-TR">
            <a:latin typeface="Times New Roman" panose="02020603050405020304" pitchFamily="18" charset="0"/>
            <a:cs typeface="Times New Roman" panose="02020603050405020304" pitchFamily="18" charset="0"/>
          </a:endParaRPr>
        </a:p>
      </dgm:t>
    </dgm:pt>
    <dgm:pt modelId="{C2CA1892-28C6-4E57-956E-2ECE66A1460A}">
      <dgm:prSet phldrT="[Metin]"/>
      <dgm:spPr/>
      <dgm:t>
        <a:bodyPr/>
        <a:lstStyle/>
        <a:p>
          <a:r>
            <a:rPr lang="tr-TR" dirty="0">
              <a:latin typeface="Times New Roman" panose="02020603050405020304" pitchFamily="18" charset="0"/>
              <a:cs typeface="Times New Roman" panose="02020603050405020304" pitchFamily="18" charset="0"/>
            </a:rPr>
            <a:t>Sıralama 751,874</a:t>
          </a:r>
        </a:p>
      </dgm:t>
    </dgm:pt>
    <dgm:pt modelId="{CB91F499-AC06-48F2-A5DA-5221E29A3577}" type="parTrans" cxnId="{61782490-6030-4056-8078-9AACF16A53AF}">
      <dgm:prSet/>
      <dgm:spPr/>
      <dgm:t>
        <a:bodyPr/>
        <a:lstStyle/>
        <a:p>
          <a:endParaRPr lang="tr-TR">
            <a:latin typeface="Times New Roman" panose="02020603050405020304" pitchFamily="18" charset="0"/>
            <a:cs typeface="Times New Roman" panose="02020603050405020304" pitchFamily="18" charset="0"/>
          </a:endParaRPr>
        </a:p>
      </dgm:t>
    </dgm:pt>
    <dgm:pt modelId="{795EC8F4-2E12-44C4-B1F4-B6830EED0FEB}" type="sibTrans" cxnId="{61782490-6030-4056-8078-9AACF16A53AF}">
      <dgm:prSet/>
      <dgm:spPr/>
      <dgm:t>
        <a:bodyPr/>
        <a:lstStyle/>
        <a:p>
          <a:endParaRPr lang="tr-TR">
            <a:latin typeface="Times New Roman" panose="02020603050405020304" pitchFamily="18" charset="0"/>
            <a:cs typeface="Times New Roman" panose="02020603050405020304" pitchFamily="18" charset="0"/>
          </a:endParaRPr>
        </a:p>
      </dgm:t>
    </dgm:pt>
    <dgm:pt modelId="{BA53F80F-098C-4092-A2A0-5E74DE4C0851}" type="pres">
      <dgm:prSet presAssocID="{2DE5BB61-94C5-46CB-B492-842439F502F1}" presName="rootnode" presStyleCnt="0">
        <dgm:presLayoutVars>
          <dgm:chMax/>
          <dgm:chPref/>
          <dgm:dir/>
          <dgm:animLvl val="lvl"/>
        </dgm:presLayoutVars>
      </dgm:prSet>
      <dgm:spPr/>
    </dgm:pt>
    <dgm:pt modelId="{66786750-30CB-4ED1-8788-BBE5B26EBBBB}" type="pres">
      <dgm:prSet presAssocID="{FF66CAF1-0849-463E-B22D-BA43A5C81378}" presName="composite" presStyleCnt="0"/>
      <dgm:spPr/>
    </dgm:pt>
    <dgm:pt modelId="{634284C0-5F3B-400A-B17E-739D5A500278}" type="pres">
      <dgm:prSet presAssocID="{FF66CAF1-0849-463E-B22D-BA43A5C81378}" presName="LShape" presStyleLbl="alignNode1" presStyleIdx="0" presStyleCnt="5"/>
      <dgm:spPr/>
    </dgm:pt>
    <dgm:pt modelId="{B07886C8-122E-4145-ABD3-6F84BC8921F0}" type="pres">
      <dgm:prSet presAssocID="{FF66CAF1-0849-463E-B22D-BA43A5C81378}" presName="ParentText" presStyleLbl="revTx" presStyleIdx="0" presStyleCnt="3">
        <dgm:presLayoutVars>
          <dgm:chMax val="0"/>
          <dgm:chPref val="0"/>
          <dgm:bulletEnabled val="1"/>
        </dgm:presLayoutVars>
      </dgm:prSet>
      <dgm:spPr/>
    </dgm:pt>
    <dgm:pt modelId="{F602B644-DE0F-4601-8554-690406262534}" type="pres">
      <dgm:prSet presAssocID="{FF66CAF1-0849-463E-B22D-BA43A5C81378}" presName="Triangle" presStyleLbl="alignNode1" presStyleIdx="1" presStyleCnt="5"/>
      <dgm:spPr/>
    </dgm:pt>
    <dgm:pt modelId="{67251B64-AA17-4C19-87AA-2E08BF879717}" type="pres">
      <dgm:prSet presAssocID="{51CE3323-29B9-4AAB-A737-219C3150B996}" presName="sibTrans" presStyleCnt="0"/>
      <dgm:spPr/>
    </dgm:pt>
    <dgm:pt modelId="{2E86AAEA-191F-4A86-A0DD-20C286717D61}" type="pres">
      <dgm:prSet presAssocID="{51CE3323-29B9-4AAB-A737-219C3150B996}" presName="space" presStyleCnt="0"/>
      <dgm:spPr/>
    </dgm:pt>
    <dgm:pt modelId="{1E2209BB-926F-43A8-8257-A941E624E335}" type="pres">
      <dgm:prSet presAssocID="{9095958F-971A-4A3A-BA2F-5230FFACE449}" presName="composite" presStyleCnt="0"/>
      <dgm:spPr/>
    </dgm:pt>
    <dgm:pt modelId="{3F28EF9C-61A6-43FA-8283-5588BEC74E1A}" type="pres">
      <dgm:prSet presAssocID="{9095958F-971A-4A3A-BA2F-5230FFACE449}" presName="LShape" presStyleLbl="alignNode1" presStyleIdx="2" presStyleCnt="5"/>
      <dgm:spPr/>
    </dgm:pt>
    <dgm:pt modelId="{82539A38-43DD-47CB-9CFB-15814D9167BC}" type="pres">
      <dgm:prSet presAssocID="{9095958F-971A-4A3A-BA2F-5230FFACE449}" presName="ParentText" presStyleLbl="revTx" presStyleIdx="1" presStyleCnt="3">
        <dgm:presLayoutVars>
          <dgm:chMax val="0"/>
          <dgm:chPref val="0"/>
          <dgm:bulletEnabled val="1"/>
        </dgm:presLayoutVars>
      </dgm:prSet>
      <dgm:spPr/>
    </dgm:pt>
    <dgm:pt modelId="{3D1DCAFA-753B-4A45-961B-1AC2A5A9B6DD}" type="pres">
      <dgm:prSet presAssocID="{9095958F-971A-4A3A-BA2F-5230FFACE449}" presName="Triangle" presStyleLbl="alignNode1" presStyleIdx="3" presStyleCnt="5"/>
      <dgm:spPr/>
    </dgm:pt>
    <dgm:pt modelId="{068C0550-5D3A-4C51-9442-5F0F83637E2E}" type="pres">
      <dgm:prSet presAssocID="{91BE49BA-89F4-45B6-8B2D-A0B96D2000F2}" presName="sibTrans" presStyleCnt="0"/>
      <dgm:spPr/>
    </dgm:pt>
    <dgm:pt modelId="{DBF8B22C-3687-462B-BBB9-305D1182AB93}" type="pres">
      <dgm:prSet presAssocID="{91BE49BA-89F4-45B6-8B2D-A0B96D2000F2}" presName="space" presStyleCnt="0"/>
      <dgm:spPr/>
    </dgm:pt>
    <dgm:pt modelId="{E4A60DF1-570D-48ED-A529-583D7CBD754C}" type="pres">
      <dgm:prSet presAssocID="{75169207-3BC3-4051-9EC7-B88E86E91F53}" presName="composite" presStyleCnt="0"/>
      <dgm:spPr/>
    </dgm:pt>
    <dgm:pt modelId="{4CAD5C62-2737-4E83-88E7-5F60A893AA29}" type="pres">
      <dgm:prSet presAssocID="{75169207-3BC3-4051-9EC7-B88E86E91F53}" presName="LShape" presStyleLbl="alignNode1" presStyleIdx="4" presStyleCnt="5"/>
      <dgm:spPr/>
    </dgm:pt>
    <dgm:pt modelId="{67C5EF15-282B-4228-9B14-441C02D87C15}" type="pres">
      <dgm:prSet presAssocID="{75169207-3BC3-4051-9EC7-B88E86E91F53}" presName="ParentText" presStyleLbl="revTx" presStyleIdx="2" presStyleCnt="3">
        <dgm:presLayoutVars>
          <dgm:chMax val="0"/>
          <dgm:chPref val="0"/>
          <dgm:bulletEnabled val="1"/>
        </dgm:presLayoutVars>
      </dgm:prSet>
      <dgm:spPr/>
    </dgm:pt>
  </dgm:ptLst>
  <dgm:cxnLst>
    <dgm:cxn modelId="{D24B8618-3250-4F4A-B2E3-18C9DF163788}" type="presOf" srcId="{9095958F-971A-4A3A-BA2F-5230FFACE449}" destId="{82539A38-43DD-47CB-9CFB-15814D9167BC}" srcOrd="0" destOrd="0" presId="urn:microsoft.com/office/officeart/2009/3/layout/StepUpProcess"/>
    <dgm:cxn modelId="{17CC2F22-7F18-464B-8634-2C00501EBB55}" srcId="{2DE5BB61-94C5-46CB-B492-842439F502F1}" destId="{9095958F-971A-4A3A-BA2F-5230FFACE449}" srcOrd="1" destOrd="0" parTransId="{B8FB0A86-074D-454F-928E-F35C1D3C32AF}" sibTransId="{91BE49BA-89F4-45B6-8B2D-A0B96D2000F2}"/>
    <dgm:cxn modelId="{12F46B30-9099-41E3-B433-7ED14D74CC6A}" srcId="{FF66CAF1-0849-463E-B22D-BA43A5C81378}" destId="{81191415-3A38-4345-AA2C-F64A24717766}" srcOrd="0" destOrd="0" parTransId="{B79FE969-B6B8-4531-A9A5-CFF8B5A9F6F0}" sibTransId="{79FE3698-83D6-4B0D-B9C1-E951A1EE9196}"/>
    <dgm:cxn modelId="{FB253762-00F4-4D8D-9E45-68D8FA5EDF87}" type="presOf" srcId="{81191415-3A38-4345-AA2C-F64A24717766}" destId="{B07886C8-122E-4145-ABD3-6F84BC8921F0}" srcOrd="0" destOrd="1" presId="urn:microsoft.com/office/officeart/2009/3/layout/StepUpProcess"/>
    <dgm:cxn modelId="{7CF5F147-8DF6-4647-8FF3-38FA93479A2C}" srcId="{2DE5BB61-94C5-46CB-B492-842439F502F1}" destId="{75169207-3BC3-4051-9EC7-B88E86E91F53}" srcOrd="2" destOrd="0" parTransId="{EBBE9B71-F9D6-4F8F-A142-F64890842BC8}" sibTransId="{2B299897-E416-454E-AB9B-1EC8267BDD94}"/>
    <dgm:cxn modelId="{61782490-6030-4056-8078-9AACF16A53AF}" srcId="{75169207-3BC3-4051-9EC7-B88E86E91F53}" destId="{C2CA1892-28C6-4E57-956E-2ECE66A1460A}" srcOrd="0" destOrd="0" parTransId="{CB91F499-AC06-48F2-A5DA-5221E29A3577}" sibTransId="{795EC8F4-2E12-44C4-B1F4-B6830EED0FEB}"/>
    <dgm:cxn modelId="{06F31E98-D55D-4D0F-BADF-0A065AB70E2B}" type="presOf" srcId="{75169207-3BC3-4051-9EC7-B88E86E91F53}" destId="{67C5EF15-282B-4228-9B14-441C02D87C15}" srcOrd="0" destOrd="0" presId="urn:microsoft.com/office/officeart/2009/3/layout/StepUpProcess"/>
    <dgm:cxn modelId="{4C58A79C-F643-4B2D-B3E6-B97E032D8AF1}" srcId="{2DE5BB61-94C5-46CB-B492-842439F502F1}" destId="{FF66CAF1-0849-463E-B22D-BA43A5C81378}" srcOrd="0" destOrd="0" parTransId="{56787715-6EBF-4FDF-9240-DFA83A9BC131}" sibTransId="{51CE3323-29B9-4AAB-A737-219C3150B996}"/>
    <dgm:cxn modelId="{39214DA5-6C3D-4C6D-A22A-27C3C59038A9}" type="presOf" srcId="{2DE5BB61-94C5-46CB-B492-842439F502F1}" destId="{BA53F80F-098C-4092-A2A0-5E74DE4C0851}" srcOrd="0" destOrd="0" presId="urn:microsoft.com/office/officeart/2009/3/layout/StepUpProcess"/>
    <dgm:cxn modelId="{07B769CD-482F-45E6-9037-0DE1A2DC1AE7}" type="presOf" srcId="{FF66CAF1-0849-463E-B22D-BA43A5C81378}" destId="{B07886C8-122E-4145-ABD3-6F84BC8921F0}" srcOrd="0" destOrd="0" presId="urn:microsoft.com/office/officeart/2009/3/layout/StepUpProcess"/>
    <dgm:cxn modelId="{B61CBDDF-0DFF-4A4C-B21C-EE044A7E4053}" type="presOf" srcId="{BAFEC806-29FA-4261-80D5-6F495DC9983C}" destId="{82539A38-43DD-47CB-9CFB-15814D9167BC}" srcOrd="0" destOrd="1" presId="urn:microsoft.com/office/officeart/2009/3/layout/StepUpProcess"/>
    <dgm:cxn modelId="{80D8F8EF-A205-4DDD-9862-5880A26118A9}" srcId="{9095958F-971A-4A3A-BA2F-5230FFACE449}" destId="{BAFEC806-29FA-4261-80D5-6F495DC9983C}" srcOrd="0" destOrd="0" parTransId="{62D04D0F-75BA-4A77-9681-BCAAB0236FE2}" sibTransId="{772B4451-9A8A-4E30-9011-EF86376F5F58}"/>
    <dgm:cxn modelId="{B04665F8-803A-41E2-9E28-C6C842E2C915}" type="presOf" srcId="{C2CA1892-28C6-4E57-956E-2ECE66A1460A}" destId="{67C5EF15-282B-4228-9B14-441C02D87C15}" srcOrd="0" destOrd="1" presId="urn:microsoft.com/office/officeart/2009/3/layout/StepUpProcess"/>
    <dgm:cxn modelId="{D8A5ABBA-9C04-48CA-A906-873EDC8878CF}" type="presParOf" srcId="{BA53F80F-098C-4092-A2A0-5E74DE4C0851}" destId="{66786750-30CB-4ED1-8788-BBE5B26EBBBB}" srcOrd="0" destOrd="0" presId="urn:microsoft.com/office/officeart/2009/3/layout/StepUpProcess"/>
    <dgm:cxn modelId="{47AA4C4A-C385-4FB9-BD25-29B2BEAC04E1}" type="presParOf" srcId="{66786750-30CB-4ED1-8788-BBE5B26EBBBB}" destId="{634284C0-5F3B-400A-B17E-739D5A500278}" srcOrd="0" destOrd="0" presId="urn:microsoft.com/office/officeart/2009/3/layout/StepUpProcess"/>
    <dgm:cxn modelId="{7C017F19-2400-4C3E-8C87-0B1210337CED}" type="presParOf" srcId="{66786750-30CB-4ED1-8788-BBE5B26EBBBB}" destId="{B07886C8-122E-4145-ABD3-6F84BC8921F0}" srcOrd="1" destOrd="0" presId="urn:microsoft.com/office/officeart/2009/3/layout/StepUpProcess"/>
    <dgm:cxn modelId="{AD8EDC99-A79E-4440-9202-44296C42112B}" type="presParOf" srcId="{66786750-30CB-4ED1-8788-BBE5B26EBBBB}" destId="{F602B644-DE0F-4601-8554-690406262534}" srcOrd="2" destOrd="0" presId="urn:microsoft.com/office/officeart/2009/3/layout/StepUpProcess"/>
    <dgm:cxn modelId="{701338C0-FDCE-47A7-8DF0-4C80CC180BBA}" type="presParOf" srcId="{BA53F80F-098C-4092-A2A0-5E74DE4C0851}" destId="{67251B64-AA17-4C19-87AA-2E08BF879717}" srcOrd="1" destOrd="0" presId="urn:microsoft.com/office/officeart/2009/3/layout/StepUpProcess"/>
    <dgm:cxn modelId="{76007EB4-96F0-4AFD-B17D-F90999351198}" type="presParOf" srcId="{67251B64-AA17-4C19-87AA-2E08BF879717}" destId="{2E86AAEA-191F-4A86-A0DD-20C286717D61}" srcOrd="0" destOrd="0" presId="urn:microsoft.com/office/officeart/2009/3/layout/StepUpProcess"/>
    <dgm:cxn modelId="{AB2E846B-9115-4234-8A09-1275B12C3467}" type="presParOf" srcId="{BA53F80F-098C-4092-A2A0-5E74DE4C0851}" destId="{1E2209BB-926F-43A8-8257-A941E624E335}" srcOrd="2" destOrd="0" presId="urn:microsoft.com/office/officeart/2009/3/layout/StepUpProcess"/>
    <dgm:cxn modelId="{3B876635-5666-46F9-A597-1D98586BAFD7}" type="presParOf" srcId="{1E2209BB-926F-43A8-8257-A941E624E335}" destId="{3F28EF9C-61A6-43FA-8283-5588BEC74E1A}" srcOrd="0" destOrd="0" presId="urn:microsoft.com/office/officeart/2009/3/layout/StepUpProcess"/>
    <dgm:cxn modelId="{A444F542-A33C-4C1F-A4C8-1DB18E8DF3CD}" type="presParOf" srcId="{1E2209BB-926F-43A8-8257-A941E624E335}" destId="{82539A38-43DD-47CB-9CFB-15814D9167BC}" srcOrd="1" destOrd="0" presId="urn:microsoft.com/office/officeart/2009/3/layout/StepUpProcess"/>
    <dgm:cxn modelId="{9C2AE71D-FE72-4E67-853D-BDA8097B5C9B}" type="presParOf" srcId="{1E2209BB-926F-43A8-8257-A941E624E335}" destId="{3D1DCAFA-753B-4A45-961B-1AC2A5A9B6DD}" srcOrd="2" destOrd="0" presId="urn:microsoft.com/office/officeart/2009/3/layout/StepUpProcess"/>
    <dgm:cxn modelId="{67E42B3F-B659-4662-9A7E-C5B953D31AE7}" type="presParOf" srcId="{BA53F80F-098C-4092-A2A0-5E74DE4C0851}" destId="{068C0550-5D3A-4C51-9442-5F0F83637E2E}" srcOrd="3" destOrd="0" presId="urn:microsoft.com/office/officeart/2009/3/layout/StepUpProcess"/>
    <dgm:cxn modelId="{7F8D8F5F-D52F-496A-A170-19E76806CD53}" type="presParOf" srcId="{068C0550-5D3A-4C51-9442-5F0F83637E2E}" destId="{DBF8B22C-3687-462B-BBB9-305D1182AB93}" srcOrd="0" destOrd="0" presId="urn:microsoft.com/office/officeart/2009/3/layout/StepUpProcess"/>
    <dgm:cxn modelId="{255465BC-EC55-4E61-BC85-F94CE490D381}" type="presParOf" srcId="{BA53F80F-098C-4092-A2A0-5E74DE4C0851}" destId="{E4A60DF1-570D-48ED-A529-583D7CBD754C}" srcOrd="4" destOrd="0" presId="urn:microsoft.com/office/officeart/2009/3/layout/StepUpProcess"/>
    <dgm:cxn modelId="{EDEDE2CE-7836-4DD4-A14D-1F9B50A39D18}" type="presParOf" srcId="{E4A60DF1-570D-48ED-A529-583D7CBD754C}" destId="{4CAD5C62-2737-4E83-88E7-5F60A893AA29}" srcOrd="0" destOrd="0" presId="urn:microsoft.com/office/officeart/2009/3/layout/StepUpProcess"/>
    <dgm:cxn modelId="{450CC864-A34C-4D9D-AB9D-998E2BE6F21B}" type="presParOf" srcId="{E4A60DF1-570D-48ED-A529-583D7CBD754C}" destId="{67C5EF15-282B-4228-9B14-441C02D87C1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4D13F-2EAA-4DEB-B455-D38CB10F068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tr-TR"/>
        </a:p>
      </dgm:t>
    </dgm:pt>
    <dgm:pt modelId="{D73C1746-31E4-4FC8-8E76-EB14EC5EE058}">
      <dgm:prSet phldrT="[Metin]"/>
      <dgm:spPr/>
      <dgm:t>
        <a:bodyPr/>
        <a:lstStyle/>
        <a:p>
          <a:r>
            <a:rPr lang="tr-TR" dirty="0"/>
            <a:t>Güçlü Yönler</a:t>
          </a:r>
        </a:p>
      </dgm:t>
    </dgm:pt>
    <dgm:pt modelId="{827AA713-BA31-4443-A746-B4A312DD5BD3}" type="parTrans" cxnId="{AEF3CD34-5C04-4A4E-B882-5B01A1A0F49D}">
      <dgm:prSet/>
      <dgm:spPr/>
      <dgm:t>
        <a:bodyPr/>
        <a:lstStyle/>
        <a:p>
          <a:endParaRPr lang="tr-TR"/>
        </a:p>
      </dgm:t>
    </dgm:pt>
    <dgm:pt modelId="{8AB40B55-BF99-4967-B62D-B0A9455B135B}" type="sibTrans" cxnId="{AEF3CD34-5C04-4A4E-B882-5B01A1A0F49D}">
      <dgm:prSet/>
      <dgm:spPr/>
      <dgm:t>
        <a:bodyPr/>
        <a:lstStyle/>
        <a:p>
          <a:endParaRPr lang="tr-TR"/>
        </a:p>
      </dgm:t>
    </dgm:pt>
    <dgm:pt modelId="{25EA4CE7-93C0-4725-B67A-50CB6BC47DA2}">
      <dgm:prSet phldrT="[Metin]"/>
      <dgm:spPr/>
      <dgm:t>
        <a:bodyPr/>
        <a:lstStyle/>
        <a:p>
          <a:r>
            <a:rPr lang="tr-TR" dirty="0"/>
            <a:t>Zayıf Yönler</a:t>
          </a:r>
        </a:p>
      </dgm:t>
    </dgm:pt>
    <dgm:pt modelId="{A64B4414-A09D-49C1-BFE4-3A59A39F7CF5}" type="parTrans" cxnId="{2DFF8442-14F6-4A70-AB35-DFFF222B583F}">
      <dgm:prSet/>
      <dgm:spPr/>
      <dgm:t>
        <a:bodyPr/>
        <a:lstStyle/>
        <a:p>
          <a:endParaRPr lang="tr-TR"/>
        </a:p>
      </dgm:t>
    </dgm:pt>
    <dgm:pt modelId="{1B6CDD39-4FCB-430A-8193-A71BF2D2B276}" type="sibTrans" cxnId="{2DFF8442-14F6-4A70-AB35-DFFF222B583F}">
      <dgm:prSet/>
      <dgm:spPr/>
      <dgm:t>
        <a:bodyPr/>
        <a:lstStyle/>
        <a:p>
          <a:endParaRPr lang="tr-TR"/>
        </a:p>
      </dgm:t>
    </dgm:pt>
    <dgm:pt modelId="{C0984EC5-2C4F-4CAB-A703-7A5994DC3B8F}">
      <dgm:prSet phldrT="[Metin]"/>
      <dgm:spPr/>
      <dgm:t>
        <a:bodyPr/>
        <a:lstStyle/>
        <a:p>
          <a:r>
            <a:rPr lang="tr-TR" dirty="0"/>
            <a:t>Fırsatlar</a:t>
          </a:r>
        </a:p>
      </dgm:t>
    </dgm:pt>
    <dgm:pt modelId="{6026DAAF-35EA-4D3F-AB26-79F192950994}" type="parTrans" cxnId="{CD3444EC-5D94-4E34-BA0D-3A851994B36F}">
      <dgm:prSet/>
      <dgm:spPr/>
      <dgm:t>
        <a:bodyPr/>
        <a:lstStyle/>
        <a:p>
          <a:endParaRPr lang="tr-TR"/>
        </a:p>
      </dgm:t>
    </dgm:pt>
    <dgm:pt modelId="{8A8F49E4-42D5-46E7-B8EC-8C35FD0DAF82}" type="sibTrans" cxnId="{CD3444EC-5D94-4E34-BA0D-3A851994B36F}">
      <dgm:prSet/>
      <dgm:spPr/>
      <dgm:t>
        <a:bodyPr/>
        <a:lstStyle/>
        <a:p>
          <a:endParaRPr lang="tr-TR"/>
        </a:p>
      </dgm:t>
    </dgm:pt>
    <dgm:pt modelId="{95A48BEC-FA5C-4431-863D-430DD7DC4EAF}">
      <dgm:prSet phldrT="[Metin]"/>
      <dgm:spPr/>
      <dgm:t>
        <a:bodyPr/>
        <a:lstStyle/>
        <a:p>
          <a:r>
            <a:rPr lang="tr-TR" dirty="0"/>
            <a:t>Tehditler</a:t>
          </a:r>
        </a:p>
      </dgm:t>
    </dgm:pt>
    <dgm:pt modelId="{16C4E441-230A-4520-B322-F0F825A22BDD}" type="parTrans" cxnId="{F98BABEA-FC2F-4C09-9B2E-711B841AD777}">
      <dgm:prSet/>
      <dgm:spPr/>
      <dgm:t>
        <a:bodyPr/>
        <a:lstStyle/>
        <a:p>
          <a:endParaRPr lang="tr-TR"/>
        </a:p>
      </dgm:t>
    </dgm:pt>
    <dgm:pt modelId="{B309268A-C5EC-4991-BA71-969A14E12FC2}" type="sibTrans" cxnId="{F98BABEA-FC2F-4C09-9B2E-711B841AD777}">
      <dgm:prSet/>
      <dgm:spPr/>
      <dgm:t>
        <a:bodyPr/>
        <a:lstStyle/>
        <a:p>
          <a:endParaRPr lang="tr-TR"/>
        </a:p>
      </dgm:t>
    </dgm:pt>
    <dgm:pt modelId="{44D181E0-C6B4-481C-9E06-52A1EA985D79}">
      <dgm:prSet phldrT="[Metin]"/>
      <dgm:spPr/>
      <dgm:t>
        <a:bodyPr/>
        <a:lstStyle/>
        <a:p>
          <a:r>
            <a:rPr lang="tr-TR" dirty="0"/>
            <a:t>«Çanakkale» Lokasyonu, boğaz ve hinterlandı</a:t>
          </a:r>
        </a:p>
      </dgm:t>
    </dgm:pt>
    <dgm:pt modelId="{F3F94DB4-3E97-44DF-8F52-36E300AE940F}" type="parTrans" cxnId="{232799CA-258F-4352-A579-F9F9E311E3CB}">
      <dgm:prSet/>
      <dgm:spPr/>
      <dgm:t>
        <a:bodyPr/>
        <a:lstStyle/>
        <a:p>
          <a:endParaRPr lang="tr-TR"/>
        </a:p>
      </dgm:t>
    </dgm:pt>
    <dgm:pt modelId="{BE3E7A3F-A0BB-4C2B-B538-050A225A2A92}" type="sibTrans" cxnId="{232799CA-258F-4352-A579-F9F9E311E3CB}">
      <dgm:prSet/>
      <dgm:spPr/>
      <dgm:t>
        <a:bodyPr/>
        <a:lstStyle/>
        <a:p>
          <a:endParaRPr lang="tr-TR"/>
        </a:p>
      </dgm:t>
    </dgm:pt>
    <dgm:pt modelId="{B56FC7C7-5E15-48C7-96AA-787F5C27F3DF}">
      <dgm:prSet phldrT="[Metin]"/>
      <dgm:spPr/>
      <dgm:t>
        <a:bodyPr/>
        <a:lstStyle/>
        <a:p>
          <a:r>
            <a:rPr lang="tr-TR" dirty="0"/>
            <a:t>ÇOMÜ marka değeri</a:t>
          </a:r>
        </a:p>
      </dgm:t>
    </dgm:pt>
    <dgm:pt modelId="{05E4EA78-6B34-4772-A36C-9274C7A0B0EB}" type="parTrans" cxnId="{46BC0A91-269B-4365-B7E2-73544F9280B1}">
      <dgm:prSet/>
      <dgm:spPr/>
      <dgm:t>
        <a:bodyPr/>
        <a:lstStyle/>
        <a:p>
          <a:endParaRPr lang="tr-TR"/>
        </a:p>
      </dgm:t>
    </dgm:pt>
    <dgm:pt modelId="{423389D3-21AD-480D-BF52-D1301CA039E1}" type="sibTrans" cxnId="{46BC0A91-269B-4365-B7E2-73544F9280B1}">
      <dgm:prSet/>
      <dgm:spPr/>
      <dgm:t>
        <a:bodyPr/>
        <a:lstStyle/>
        <a:p>
          <a:endParaRPr lang="tr-TR"/>
        </a:p>
      </dgm:t>
    </dgm:pt>
    <dgm:pt modelId="{8D880EE6-3B6C-4561-8A0B-FF5B8D5E1BC9}">
      <dgm:prSet phldrT="[Metin]"/>
      <dgm:spPr/>
      <dgm:t>
        <a:bodyPr/>
        <a:lstStyle/>
        <a:p>
          <a:r>
            <a:rPr lang="tr-TR" dirty="0"/>
            <a:t>Güçlü ve özverili Rektörlük desteği</a:t>
          </a:r>
        </a:p>
      </dgm:t>
    </dgm:pt>
    <dgm:pt modelId="{439963FB-1746-4CCB-89BB-BFA829FB068F}" type="parTrans" cxnId="{063438C7-C59D-4625-A26C-BB896C97D063}">
      <dgm:prSet/>
      <dgm:spPr/>
      <dgm:t>
        <a:bodyPr/>
        <a:lstStyle/>
        <a:p>
          <a:endParaRPr lang="tr-TR"/>
        </a:p>
      </dgm:t>
    </dgm:pt>
    <dgm:pt modelId="{28BBDD37-6958-491D-89B1-1E309D229FE3}" type="sibTrans" cxnId="{063438C7-C59D-4625-A26C-BB896C97D063}">
      <dgm:prSet/>
      <dgm:spPr/>
      <dgm:t>
        <a:bodyPr/>
        <a:lstStyle/>
        <a:p>
          <a:endParaRPr lang="tr-TR"/>
        </a:p>
      </dgm:t>
    </dgm:pt>
    <dgm:pt modelId="{DB8BE23B-AAF1-45F1-AEFA-5BF1F7AA264F}">
      <dgm:prSet phldrT="[Metin]"/>
      <dgm:spPr/>
      <dgm:t>
        <a:bodyPr/>
        <a:lstStyle/>
        <a:p>
          <a:r>
            <a:rPr lang="tr-TR" dirty="0"/>
            <a:t>Akreditasyon süreci</a:t>
          </a:r>
        </a:p>
      </dgm:t>
    </dgm:pt>
    <dgm:pt modelId="{CDC07AEE-39F5-47C4-A6DE-4FE190A01DE1}" type="parTrans" cxnId="{456FF923-666C-4A1C-84ED-E2F12E52362F}">
      <dgm:prSet/>
      <dgm:spPr/>
      <dgm:t>
        <a:bodyPr/>
        <a:lstStyle/>
        <a:p>
          <a:endParaRPr lang="tr-TR"/>
        </a:p>
      </dgm:t>
    </dgm:pt>
    <dgm:pt modelId="{14B45AC7-A093-4F17-895F-F92EC565BEDF}" type="sibTrans" cxnId="{456FF923-666C-4A1C-84ED-E2F12E52362F}">
      <dgm:prSet/>
      <dgm:spPr/>
      <dgm:t>
        <a:bodyPr/>
        <a:lstStyle/>
        <a:p>
          <a:endParaRPr lang="tr-TR"/>
        </a:p>
      </dgm:t>
    </dgm:pt>
    <dgm:pt modelId="{779C46E4-9569-42ED-B0D4-11186DCD0646}">
      <dgm:prSet phldrT="[Metin]"/>
      <dgm:spPr/>
      <dgm:t>
        <a:bodyPr/>
        <a:lstStyle/>
        <a:p>
          <a:endParaRPr lang="tr-TR" dirty="0"/>
        </a:p>
      </dgm:t>
    </dgm:pt>
    <dgm:pt modelId="{E9CDCB98-0A4A-491B-80E1-492081FBD72C}" type="parTrans" cxnId="{77451D80-0E5F-4508-971B-4E78BEEB659B}">
      <dgm:prSet/>
      <dgm:spPr/>
      <dgm:t>
        <a:bodyPr/>
        <a:lstStyle/>
        <a:p>
          <a:endParaRPr lang="tr-TR"/>
        </a:p>
      </dgm:t>
    </dgm:pt>
    <dgm:pt modelId="{B81BA440-5D9C-499A-B1ED-23E73F344354}" type="sibTrans" cxnId="{77451D80-0E5F-4508-971B-4E78BEEB659B}">
      <dgm:prSet/>
      <dgm:spPr/>
      <dgm:t>
        <a:bodyPr/>
        <a:lstStyle/>
        <a:p>
          <a:endParaRPr lang="tr-TR"/>
        </a:p>
      </dgm:t>
    </dgm:pt>
    <dgm:pt modelId="{DFE826CC-F464-4BB5-AAFE-B35CBBCEF2FB}">
      <dgm:prSet phldrT="[Metin]"/>
      <dgm:spPr/>
      <dgm:t>
        <a:bodyPr/>
        <a:lstStyle/>
        <a:p>
          <a:r>
            <a:rPr lang="tr-TR" dirty="0"/>
            <a:t>Hem Türkiye’de hem de dünyada gelişen ihtiyaçlara yönelik bölümler</a:t>
          </a:r>
        </a:p>
      </dgm:t>
    </dgm:pt>
    <dgm:pt modelId="{36B13D80-96C4-4B57-9903-CE1140A016AC}" type="parTrans" cxnId="{6E71F11B-9F71-454B-9372-A49DDDB8EE3B}">
      <dgm:prSet/>
      <dgm:spPr/>
      <dgm:t>
        <a:bodyPr/>
        <a:lstStyle/>
        <a:p>
          <a:endParaRPr lang="tr-TR"/>
        </a:p>
      </dgm:t>
    </dgm:pt>
    <dgm:pt modelId="{DAEA699D-8A96-44B2-8FF0-6DF0D4484F92}" type="sibTrans" cxnId="{6E71F11B-9F71-454B-9372-A49DDDB8EE3B}">
      <dgm:prSet/>
      <dgm:spPr/>
      <dgm:t>
        <a:bodyPr/>
        <a:lstStyle/>
        <a:p>
          <a:endParaRPr lang="tr-TR"/>
        </a:p>
      </dgm:t>
    </dgm:pt>
    <dgm:pt modelId="{4D0A85D5-9EC0-4814-82C6-134E747D0D24}">
      <dgm:prSet phldrT="[Metin]"/>
      <dgm:spPr/>
      <dgm:t>
        <a:bodyPr/>
        <a:lstStyle/>
        <a:p>
          <a:r>
            <a:rPr lang="tr-TR" dirty="0"/>
            <a:t>Programlara ait laboratuvarlardaki eksiklikler</a:t>
          </a:r>
        </a:p>
      </dgm:t>
    </dgm:pt>
    <dgm:pt modelId="{F6F782C4-C420-42EE-B7BF-B2CA69D00BB0}" type="parTrans" cxnId="{B360F420-0920-4E27-AB1C-1F2BB851E162}">
      <dgm:prSet/>
      <dgm:spPr/>
      <dgm:t>
        <a:bodyPr/>
        <a:lstStyle/>
        <a:p>
          <a:endParaRPr lang="tr-TR"/>
        </a:p>
      </dgm:t>
    </dgm:pt>
    <dgm:pt modelId="{E3B0EEF1-A50D-44E8-893E-1E32D38F291B}" type="sibTrans" cxnId="{B360F420-0920-4E27-AB1C-1F2BB851E162}">
      <dgm:prSet/>
      <dgm:spPr/>
      <dgm:t>
        <a:bodyPr/>
        <a:lstStyle/>
        <a:p>
          <a:endParaRPr lang="tr-TR"/>
        </a:p>
      </dgm:t>
    </dgm:pt>
    <dgm:pt modelId="{0AE824DB-B323-4AA6-B41E-974C4DD79719}">
      <dgm:prSet/>
      <dgm:spPr/>
      <dgm:t>
        <a:bodyPr/>
        <a:lstStyle/>
        <a:p>
          <a:r>
            <a:rPr lang="tr-TR" dirty="0"/>
            <a:t>Şehir dışından gelen öğrenciler için yaşanması muhtemel ekonomik zorluklar (barınma, gıda vs.).</a:t>
          </a:r>
        </a:p>
      </dgm:t>
    </dgm:pt>
    <dgm:pt modelId="{BD9FD4E8-3A03-46E7-82AA-4E01942BA7B3}" type="parTrans" cxnId="{061C01A0-FFED-4E56-82C6-C5DAF7327C32}">
      <dgm:prSet/>
      <dgm:spPr/>
      <dgm:t>
        <a:bodyPr/>
        <a:lstStyle/>
        <a:p>
          <a:endParaRPr lang="tr-TR"/>
        </a:p>
      </dgm:t>
    </dgm:pt>
    <dgm:pt modelId="{CA368A95-4AD6-448E-98E2-C17DBF877286}" type="sibTrans" cxnId="{061C01A0-FFED-4E56-82C6-C5DAF7327C32}">
      <dgm:prSet/>
      <dgm:spPr/>
      <dgm:t>
        <a:bodyPr/>
        <a:lstStyle/>
        <a:p>
          <a:endParaRPr lang="tr-TR"/>
        </a:p>
      </dgm:t>
    </dgm:pt>
    <dgm:pt modelId="{3ABA47B5-421C-40E9-AB3C-45BB56C37A91}">
      <dgm:prSet/>
      <dgm:spPr/>
      <dgm:t>
        <a:bodyPr/>
        <a:lstStyle/>
        <a:p>
          <a:r>
            <a:rPr lang="tr-TR" dirty="0"/>
            <a:t>Marmara bölgesinde açılması muhtemel muadil bölümler</a:t>
          </a:r>
        </a:p>
      </dgm:t>
    </dgm:pt>
    <dgm:pt modelId="{29925BE1-07B7-4C98-9096-5118300DC389}" type="parTrans" cxnId="{15188BE2-B809-463B-82EE-B26EEA465A7A}">
      <dgm:prSet/>
      <dgm:spPr/>
      <dgm:t>
        <a:bodyPr/>
        <a:lstStyle/>
        <a:p>
          <a:endParaRPr lang="tr-TR"/>
        </a:p>
      </dgm:t>
    </dgm:pt>
    <dgm:pt modelId="{8AA24236-3653-4140-A080-D528A0AAA224}" type="sibTrans" cxnId="{15188BE2-B809-463B-82EE-B26EEA465A7A}">
      <dgm:prSet/>
      <dgm:spPr/>
      <dgm:t>
        <a:bodyPr/>
        <a:lstStyle/>
        <a:p>
          <a:endParaRPr lang="tr-TR"/>
        </a:p>
      </dgm:t>
    </dgm:pt>
    <dgm:pt modelId="{459E9398-8D5F-4C20-A4FA-D4A5B8F59202}">
      <dgm:prSet phldrT="[Metin]"/>
      <dgm:spPr/>
      <dgm:t>
        <a:bodyPr/>
        <a:lstStyle/>
        <a:p>
          <a:r>
            <a:rPr lang="tr-TR" dirty="0"/>
            <a:t>Sualtı turizmi ve gemi inşaatı gibi geleceği parlak alanlar</a:t>
          </a:r>
        </a:p>
      </dgm:t>
    </dgm:pt>
    <dgm:pt modelId="{6046CB28-927E-4EDA-AE35-9198B46EA85D}" type="parTrans" cxnId="{5A7D6730-68D1-4B7C-9FD8-36EC5BC166EC}">
      <dgm:prSet/>
      <dgm:spPr/>
      <dgm:t>
        <a:bodyPr/>
        <a:lstStyle/>
        <a:p>
          <a:endParaRPr lang="tr-TR"/>
        </a:p>
      </dgm:t>
    </dgm:pt>
    <dgm:pt modelId="{3B2962D3-9249-4EAB-B490-48EE8E6EAE1F}" type="sibTrans" cxnId="{5A7D6730-68D1-4B7C-9FD8-36EC5BC166EC}">
      <dgm:prSet/>
      <dgm:spPr/>
      <dgm:t>
        <a:bodyPr/>
        <a:lstStyle/>
        <a:p>
          <a:endParaRPr lang="tr-TR"/>
        </a:p>
      </dgm:t>
    </dgm:pt>
    <dgm:pt modelId="{027A4B63-6721-466B-ABA0-8A5E15AD3FA9}">
      <dgm:prSet phldrT="[Metin]"/>
      <dgm:spPr/>
      <dgm:t>
        <a:bodyPr/>
        <a:lstStyle/>
        <a:p>
          <a:r>
            <a:rPr lang="tr-TR" dirty="0"/>
            <a:t>ÇOMÜ 3 Gemisi</a:t>
          </a:r>
        </a:p>
      </dgm:t>
    </dgm:pt>
    <dgm:pt modelId="{2FFBA963-603E-4077-909F-6609A7E0F4B1}" type="parTrans" cxnId="{C5ED3984-41E1-4FED-A6BC-8EA062580CBD}">
      <dgm:prSet/>
      <dgm:spPr/>
    </dgm:pt>
    <dgm:pt modelId="{80700E00-E16B-4AB2-ACC6-DF0636D2B1B3}" type="sibTrans" cxnId="{C5ED3984-41E1-4FED-A6BC-8EA062580CBD}">
      <dgm:prSet/>
      <dgm:spPr/>
    </dgm:pt>
    <dgm:pt modelId="{F113865A-59E9-404B-AF9B-B05D9A5AB8BE}">
      <dgm:prSet phldrT="[Metin]"/>
      <dgm:spPr/>
      <dgm:t>
        <a:bodyPr/>
        <a:lstStyle/>
        <a:p>
          <a:r>
            <a:rPr lang="tr-TR" dirty="0"/>
            <a:t>Özel sektörle yapılan protokoller ve iş birlikleri</a:t>
          </a:r>
        </a:p>
      </dgm:t>
    </dgm:pt>
    <dgm:pt modelId="{F716AEE0-3B44-4A1E-A796-D4C9B2D23D77}" type="parTrans" cxnId="{59100C6C-BF92-4469-96A4-1D68B2A05871}">
      <dgm:prSet/>
      <dgm:spPr/>
    </dgm:pt>
    <dgm:pt modelId="{8D8F2616-6CDA-4106-8FE8-A59C62E452FD}" type="sibTrans" cxnId="{59100C6C-BF92-4469-96A4-1D68B2A05871}">
      <dgm:prSet/>
      <dgm:spPr/>
    </dgm:pt>
    <dgm:pt modelId="{DE58D453-812A-42D0-97B5-93F8EE9D89C7}" type="pres">
      <dgm:prSet presAssocID="{8524D13F-2EAA-4DEB-B455-D38CB10F068A}" presName="matrix" presStyleCnt="0">
        <dgm:presLayoutVars>
          <dgm:chMax val="1"/>
          <dgm:dir/>
          <dgm:resizeHandles val="exact"/>
        </dgm:presLayoutVars>
      </dgm:prSet>
      <dgm:spPr/>
    </dgm:pt>
    <dgm:pt modelId="{AE876B72-184F-470D-9F16-1391D9B15DB9}" type="pres">
      <dgm:prSet presAssocID="{8524D13F-2EAA-4DEB-B455-D38CB10F068A}" presName="axisShape" presStyleLbl="bgShp" presStyleIdx="0" presStyleCnt="1" custScaleX="167957"/>
      <dgm:spPr/>
    </dgm:pt>
    <dgm:pt modelId="{FA36BCDB-ACC3-4D77-8AC7-365164814002}" type="pres">
      <dgm:prSet presAssocID="{8524D13F-2EAA-4DEB-B455-D38CB10F068A}" presName="rect1" presStyleLbl="node1" presStyleIdx="0" presStyleCnt="4" custScaleX="192166" custLinFactNeighborX="-46701" custLinFactNeighborY="-3122">
        <dgm:presLayoutVars>
          <dgm:chMax val="0"/>
          <dgm:chPref val="0"/>
          <dgm:bulletEnabled val="1"/>
        </dgm:presLayoutVars>
      </dgm:prSet>
      <dgm:spPr/>
    </dgm:pt>
    <dgm:pt modelId="{F79CD5C2-B989-4EDE-8C98-A5B835C4F66F}" type="pres">
      <dgm:prSet presAssocID="{8524D13F-2EAA-4DEB-B455-D38CB10F068A}" presName="rect2" presStyleLbl="node1" presStyleIdx="1" presStyleCnt="4" custScaleX="192166" custLinFactNeighborX="44781" custLinFactNeighborY="-2020">
        <dgm:presLayoutVars>
          <dgm:chMax val="0"/>
          <dgm:chPref val="0"/>
          <dgm:bulletEnabled val="1"/>
        </dgm:presLayoutVars>
      </dgm:prSet>
      <dgm:spPr/>
    </dgm:pt>
    <dgm:pt modelId="{9E8743BF-E4BB-4905-8FE1-760B5914A77D}" type="pres">
      <dgm:prSet presAssocID="{8524D13F-2EAA-4DEB-B455-D38CB10F068A}" presName="rect3" presStyleLbl="node1" presStyleIdx="2" presStyleCnt="4" custScaleX="192166" custLinFactNeighborX="-44781" custLinFactNeighborY="2388">
        <dgm:presLayoutVars>
          <dgm:chMax val="0"/>
          <dgm:chPref val="0"/>
          <dgm:bulletEnabled val="1"/>
        </dgm:presLayoutVars>
      </dgm:prSet>
      <dgm:spPr/>
    </dgm:pt>
    <dgm:pt modelId="{1E40E222-F451-4AB1-8C52-3C4126DDA5A3}" type="pres">
      <dgm:prSet presAssocID="{8524D13F-2EAA-4DEB-B455-D38CB10F068A}" presName="rect4" presStyleLbl="node1" presStyleIdx="3" presStyleCnt="4" custScaleX="192166" custLinFactNeighborX="44781" custLinFactNeighborY="2388">
        <dgm:presLayoutVars>
          <dgm:chMax val="0"/>
          <dgm:chPref val="0"/>
          <dgm:bulletEnabled val="1"/>
        </dgm:presLayoutVars>
      </dgm:prSet>
      <dgm:spPr/>
    </dgm:pt>
  </dgm:ptLst>
  <dgm:cxnLst>
    <dgm:cxn modelId="{6E71F11B-9F71-454B-9372-A49DDDB8EE3B}" srcId="{C0984EC5-2C4F-4CAB-A703-7A5994DC3B8F}" destId="{DFE826CC-F464-4BB5-AAFE-B35CBBCEF2FB}" srcOrd="1" destOrd="0" parTransId="{36B13D80-96C4-4B57-9903-CE1140A016AC}" sibTransId="{DAEA699D-8A96-44B2-8FF0-6DF0D4484F92}"/>
    <dgm:cxn modelId="{B360F420-0920-4E27-AB1C-1F2BB851E162}" srcId="{25EA4CE7-93C0-4725-B67A-50CB6BC47DA2}" destId="{4D0A85D5-9EC0-4814-82C6-134E747D0D24}" srcOrd="1" destOrd="0" parTransId="{F6F782C4-C420-42EE-B7BF-B2CA69D00BB0}" sibTransId="{E3B0EEF1-A50D-44E8-893E-1E32D38F291B}"/>
    <dgm:cxn modelId="{456FF923-666C-4A1C-84ED-E2F12E52362F}" srcId="{25EA4CE7-93C0-4725-B67A-50CB6BC47DA2}" destId="{DB8BE23B-AAF1-45F1-AEFA-5BF1F7AA264F}" srcOrd="0" destOrd="0" parTransId="{CDC07AEE-39F5-47C4-A6DE-4FE190A01DE1}" sibTransId="{14B45AC7-A093-4F17-895F-F92EC565BEDF}"/>
    <dgm:cxn modelId="{B0027224-E97F-4FE9-93F4-1FEAAD0BC4A7}" type="presOf" srcId="{3ABA47B5-421C-40E9-AB3C-45BB56C37A91}" destId="{1E40E222-F451-4AB1-8C52-3C4126DDA5A3}" srcOrd="0" destOrd="2" presId="urn:microsoft.com/office/officeart/2005/8/layout/matrix2"/>
    <dgm:cxn modelId="{59BA2D28-A5C6-42E3-BC65-3AE09EA8BAD4}" type="presOf" srcId="{0AE824DB-B323-4AA6-B41E-974C4DD79719}" destId="{1E40E222-F451-4AB1-8C52-3C4126DDA5A3}" srcOrd="0" destOrd="1" presId="urn:microsoft.com/office/officeart/2005/8/layout/matrix2"/>
    <dgm:cxn modelId="{5A7D6730-68D1-4B7C-9FD8-36EC5BC166EC}" srcId="{D73C1746-31E4-4FC8-8E76-EB14EC5EE058}" destId="{459E9398-8D5F-4C20-A4FA-D4A5B8F59202}" srcOrd="2" destOrd="0" parTransId="{6046CB28-927E-4EDA-AE35-9198B46EA85D}" sibTransId="{3B2962D3-9249-4EAB-B490-48EE8E6EAE1F}"/>
    <dgm:cxn modelId="{AEF3CD34-5C04-4A4E-B882-5B01A1A0F49D}" srcId="{8524D13F-2EAA-4DEB-B455-D38CB10F068A}" destId="{D73C1746-31E4-4FC8-8E76-EB14EC5EE058}" srcOrd="0" destOrd="0" parTransId="{827AA713-BA31-4443-A746-B4A312DD5BD3}" sibTransId="{8AB40B55-BF99-4967-B62D-B0A9455B135B}"/>
    <dgm:cxn modelId="{9DC75D39-0695-46AA-A64C-ED49FE632559}" type="presOf" srcId="{8D880EE6-3B6C-4561-8A0B-FF5B8D5E1BC9}" destId="{9E8743BF-E4BB-4905-8FE1-760B5914A77D}" srcOrd="0" destOrd="1" presId="urn:microsoft.com/office/officeart/2005/8/layout/matrix2"/>
    <dgm:cxn modelId="{F1D8A43D-B1E5-4CFD-B5E0-7B11FBB7819F}" type="presOf" srcId="{25EA4CE7-93C0-4725-B67A-50CB6BC47DA2}" destId="{F79CD5C2-B989-4EDE-8C98-A5B835C4F66F}" srcOrd="0" destOrd="0" presId="urn:microsoft.com/office/officeart/2005/8/layout/matrix2"/>
    <dgm:cxn modelId="{99A2985E-D8B0-4AC4-BC51-DD5CF88097DF}" type="presOf" srcId="{8524D13F-2EAA-4DEB-B455-D38CB10F068A}" destId="{DE58D453-812A-42D0-97B5-93F8EE9D89C7}" srcOrd="0" destOrd="0" presId="urn:microsoft.com/office/officeart/2005/8/layout/matrix2"/>
    <dgm:cxn modelId="{2DFF8442-14F6-4A70-AB35-DFFF222B583F}" srcId="{8524D13F-2EAA-4DEB-B455-D38CB10F068A}" destId="{25EA4CE7-93C0-4725-B67A-50CB6BC47DA2}" srcOrd="1" destOrd="0" parTransId="{A64B4414-A09D-49C1-BFE4-3A59A39F7CF5}" sibTransId="{1B6CDD39-4FCB-430A-8193-A71BF2D2B276}"/>
    <dgm:cxn modelId="{59100C6C-BF92-4469-96A4-1D68B2A05871}" srcId="{D73C1746-31E4-4FC8-8E76-EB14EC5EE058}" destId="{F113865A-59E9-404B-AF9B-B05D9A5AB8BE}" srcOrd="3" destOrd="0" parTransId="{F716AEE0-3B44-4A1E-A796-D4C9B2D23D77}" sibTransId="{8D8F2616-6CDA-4106-8FE8-A59C62E452FD}"/>
    <dgm:cxn modelId="{3FF03A52-A6A8-4A6C-8465-4BC312C3751D}" type="presOf" srcId="{F113865A-59E9-404B-AF9B-B05D9A5AB8BE}" destId="{FA36BCDB-ACC3-4D77-8AC7-365164814002}" srcOrd="0" destOrd="4" presId="urn:microsoft.com/office/officeart/2005/8/layout/matrix2"/>
    <dgm:cxn modelId="{E2D0C754-55E1-472F-8A52-8165AE429800}" type="presOf" srcId="{DB8BE23B-AAF1-45F1-AEFA-5BF1F7AA264F}" destId="{F79CD5C2-B989-4EDE-8C98-A5B835C4F66F}" srcOrd="0" destOrd="1" presId="urn:microsoft.com/office/officeart/2005/8/layout/matrix2"/>
    <dgm:cxn modelId="{C4A08656-1DBB-4A28-84B6-7725C5455E1E}" type="presOf" srcId="{B56FC7C7-5E15-48C7-96AA-787F5C27F3DF}" destId="{FA36BCDB-ACC3-4D77-8AC7-365164814002}" srcOrd="0" destOrd="2" presId="urn:microsoft.com/office/officeart/2005/8/layout/matrix2"/>
    <dgm:cxn modelId="{A5101E5A-BBA9-42E3-A0B7-A5FB292EE8C2}" type="presOf" srcId="{779C46E4-9569-42ED-B0D4-11186DCD0646}" destId="{FA36BCDB-ACC3-4D77-8AC7-365164814002}" srcOrd="0" destOrd="5" presId="urn:microsoft.com/office/officeart/2005/8/layout/matrix2"/>
    <dgm:cxn modelId="{77451D80-0E5F-4508-971B-4E78BEEB659B}" srcId="{D73C1746-31E4-4FC8-8E76-EB14EC5EE058}" destId="{779C46E4-9569-42ED-B0D4-11186DCD0646}" srcOrd="4" destOrd="0" parTransId="{E9CDCB98-0A4A-491B-80E1-492081FBD72C}" sibTransId="{B81BA440-5D9C-499A-B1ED-23E73F344354}"/>
    <dgm:cxn modelId="{C5ED3984-41E1-4FED-A6BC-8EA062580CBD}" srcId="{C0984EC5-2C4F-4CAB-A703-7A5994DC3B8F}" destId="{027A4B63-6721-466B-ABA0-8A5E15AD3FA9}" srcOrd="2" destOrd="0" parTransId="{2FFBA963-603E-4077-909F-6609A7E0F4B1}" sibTransId="{80700E00-E16B-4AB2-ACC6-DF0636D2B1B3}"/>
    <dgm:cxn modelId="{2EF4A988-0920-4AE3-8800-004EA6137D0D}" type="presOf" srcId="{DFE826CC-F464-4BB5-AAFE-B35CBBCEF2FB}" destId="{9E8743BF-E4BB-4905-8FE1-760B5914A77D}" srcOrd="0" destOrd="2" presId="urn:microsoft.com/office/officeart/2005/8/layout/matrix2"/>
    <dgm:cxn modelId="{F918ED8D-5D56-44EC-BD10-A23899CBDC94}" type="presOf" srcId="{C0984EC5-2C4F-4CAB-A703-7A5994DC3B8F}" destId="{9E8743BF-E4BB-4905-8FE1-760B5914A77D}" srcOrd="0" destOrd="0" presId="urn:microsoft.com/office/officeart/2005/8/layout/matrix2"/>
    <dgm:cxn modelId="{46BC0A91-269B-4365-B7E2-73544F9280B1}" srcId="{D73C1746-31E4-4FC8-8E76-EB14EC5EE058}" destId="{B56FC7C7-5E15-48C7-96AA-787F5C27F3DF}" srcOrd="1" destOrd="0" parTransId="{05E4EA78-6B34-4772-A36C-9274C7A0B0EB}" sibTransId="{423389D3-21AD-480D-BF52-D1301CA039E1}"/>
    <dgm:cxn modelId="{061C01A0-FFED-4E56-82C6-C5DAF7327C32}" srcId="{95A48BEC-FA5C-4431-863D-430DD7DC4EAF}" destId="{0AE824DB-B323-4AA6-B41E-974C4DD79719}" srcOrd="0" destOrd="0" parTransId="{BD9FD4E8-3A03-46E7-82AA-4E01942BA7B3}" sibTransId="{CA368A95-4AD6-448E-98E2-C17DBF877286}"/>
    <dgm:cxn modelId="{5FE6EBA8-B210-46D1-901D-82DAD6898936}" type="presOf" srcId="{D73C1746-31E4-4FC8-8E76-EB14EC5EE058}" destId="{FA36BCDB-ACC3-4D77-8AC7-365164814002}" srcOrd="0" destOrd="0" presId="urn:microsoft.com/office/officeart/2005/8/layout/matrix2"/>
    <dgm:cxn modelId="{6EAE34BD-64F3-4EB9-9F07-1AE73E5BE4D7}" type="presOf" srcId="{95A48BEC-FA5C-4431-863D-430DD7DC4EAF}" destId="{1E40E222-F451-4AB1-8C52-3C4126DDA5A3}" srcOrd="0" destOrd="0" presId="urn:microsoft.com/office/officeart/2005/8/layout/matrix2"/>
    <dgm:cxn modelId="{926F16C4-283C-4A38-9DA6-D5AA63C0D6CF}" type="presOf" srcId="{027A4B63-6721-466B-ABA0-8A5E15AD3FA9}" destId="{9E8743BF-E4BB-4905-8FE1-760B5914A77D}" srcOrd="0" destOrd="3" presId="urn:microsoft.com/office/officeart/2005/8/layout/matrix2"/>
    <dgm:cxn modelId="{063438C7-C59D-4625-A26C-BB896C97D063}" srcId="{C0984EC5-2C4F-4CAB-A703-7A5994DC3B8F}" destId="{8D880EE6-3B6C-4561-8A0B-FF5B8D5E1BC9}" srcOrd="0" destOrd="0" parTransId="{439963FB-1746-4CCB-89BB-BFA829FB068F}" sibTransId="{28BBDD37-6958-491D-89B1-1E309D229FE3}"/>
    <dgm:cxn modelId="{232799CA-258F-4352-A579-F9F9E311E3CB}" srcId="{D73C1746-31E4-4FC8-8E76-EB14EC5EE058}" destId="{44D181E0-C6B4-481C-9E06-52A1EA985D79}" srcOrd="0" destOrd="0" parTransId="{F3F94DB4-3E97-44DF-8F52-36E300AE940F}" sibTransId="{BE3E7A3F-A0BB-4C2B-B538-050A225A2A92}"/>
    <dgm:cxn modelId="{1FE662D5-42E6-4DB2-B9CE-75388A9DC44B}" type="presOf" srcId="{44D181E0-C6B4-481C-9E06-52A1EA985D79}" destId="{FA36BCDB-ACC3-4D77-8AC7-365164814002}" srcOrd="0" destOrd="1" presId="urn:microsoft.com/office/officeart/2005/8/layout/matrix2"/>
    <dgm:cxn modelId="{927607DD-91DD-4F02-9ED5-9C4124AED94F}" type="presOf" srcId="{4D0A85D5-9EC0-4814-82C6-134E747D0D24}" destId="{F79CD5C2-B989-4EDE-8C98-A5B835C4F66F}" srcOrd="0" destOrd="2" presId="urn:microsoft.com/office/officeart/2005/8/layout/matrix2"/>
    <dgm:cxn modelId="{15188BE2-B809-463B-82EE-B26EEA465A7A}" srcId="{95A48BEC-FA5C-4431-863D-430DD7DC4EAF}" destId="{3ABA47B5-421C-40E9-AB3C-45BB56C37A91}" srcOrd="1" destOrd="0" parTransId="{29925BE1-07B7-4C98-9096-5118300DC389}" sibTransId="{8AA24236-3653-4140-A080-D528A0AAA224}"/>
    <dgm:cxn modelId="{F98BABEA-FC2F-4C09-9B2E-711B841AD777}" srcId="{8524D13F-2EAA-4DEB-B455-D38CB10F068A}" destId="{95A48BEC-FA5C-4431-863D-430DD7DC4EAF}" srcOrd="3" destOrd="0" parTransId="{16C4E441-230A-4520-B322-F0F825A22BDD}" sibTransId="{B309268A-C5EC-4991-BA71-969A14E12FC2}"/>
    <dgm:cxn modelId="{CD3444EC-5D94-4E34-BA0D-3A851994B36F}" srcId="{8524D13F-2EAA-4DEB-B455-D38CB10F068A}" destId="{C0984EC5-2C4F-4CAB-A703-7A5994DC3B8F}" srcOrd="2" destOrd="0" parTransId="{6026DAAF-35EA-4D3F-AB26-79F192950994}" sibTransId="{8A8F49E4-42D5-46E7-B8EC-8C35FD0DAF82}"/>
    <dgm:cxn modelId="{06641FF1-9A3E-42AD-9524-F815164CD9D4}" type="presOf" srcId="{459E9398-8D5F-4C20-A4FA-D4A5B8F59202}" destId="{FA36BCDB-ACC3-4D77-8AC7-365164814002}" srcOrd="0" destOrd="3" presId="urn:microsoft.com/office/officeart/2005/8/layout/matrix2"/>
    <dgm:cxn modelId="{FE9D3185-5317-4887-B918-26DBBEAC2D2B}" type="presParOf" srcId="{DE58D453-812A-42D0-97B5-93F8EE9D89C7}" destId="{AE876B72-184F-470D-9F16-1391D9B15DB9}" srcOrd="0" destOrd="0" presId="urn:microsoft.com/office/officeart/2005/8/layout/matrix2"/>
    <dgm:cxn modelId="{86068113-ABF4-4DE8-AB44-7DA62641677C}" type="presParOf" srcId="{DE58D453-812A-42D0-97B5-93F8EE9D89C7}" destId="{FA36BCDB-ACC3-4D77-8AC7-365164814002}" srcOrd="1" destOrd="0" presId="urn:microsoft.com/office/officeart/2005/8/layout/matrix2"/>
    <dgm:cxn modelId="{668C442A-8893-47D6-85AC-4CA214CF13C5}" type="presParOf" srcId="{DE58D453-812A-42D0-97B5-93F8EE9D89C7}" destId="{F79CD5C2-B989-4EDE-8C98-A5B835C4F66F}" srcOrd="2" destOrd="0" presId="urn:microsoft.com/office/officeart/2005/8/layout/matrix2"/>
    <dgm:cxn modelId="{44DBDB54-B662-457B-B074-DE7F8A5A1C34}" type="presParOf" srcId="{DE58D453-812A-42D0-97B5-93F8EE9D89C7}" destId="{9E8743BF-E4BB-4905-8FE1-760B5914A77D}" srcOrd="3" destOrd="0" presId="urn:microsoft.com/office/officeart/2005/8/layout/matrix2"/>
    <dgm:cxn modelId="{B2BBA891-45EB-4308-9D1B-7513ABEC47FC}" type="presParOf" srcId="{DE58D453-812A-42D0-97B5-93F8EE9D89C7}" destId="{1E40E222-F451-4AB1-8C52-3C4126DDA5A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84C0-5F3B-400A-B17E-739D5A500278}">
      <dsp:nvSpPr>
        <dsp:cNvPr id="0" name=""/>
        <dsp:cNvSpPr/>
      </dsp:nvSpPr>
      <dsp:spPr>
        <a:xfrm rot="5400000">
          <a:off x="274125" y="1269751"/>
          <a:ext cx="823351" cy="137003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886C8-122E-4145-ABD3-6F84BC8921F0}">
      <dsp:nvSpPr>
        <dsp:cNvPr id="0" name=""/>
        <dsp:cNvSpPr/>
      </dsp:nvSpPr>
      <dsp:spPr>
        <a:xfrm>
          <a:off x="136687" y="1679097"/>
          <a:ext cx="1236877" cy="108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latin typeface="Times New Roman" panose="02020603050405020304" pitchFamily="18" charset="0"/>
              <a:cs typeface="Times New Roman" panose="02020603050405020304" pitchFamily="18" charset="0"/>
            </a:rPr>
            <a:t>2019</a:t>
          </a:r>
        </a:p>
        <a:p>
          <a:pPr marL="171450" lvl="1" indent="-171450" algn="l" defTabSz="800100">
            <a:lnSpc>
              <a:spcPct val="90000"/>
            </a:lnSpc>
            <a:spcBef>
              <a:spcPct val="0"/>
            </a:spcBef>
            <a:spcAft>
              <a:spcPct val="15000"/>
            </a:spcAft>
            <a:buChar char="•"/>
          </a:pPr>
          <a:r>
            <a:rPr lang="tr-TR" sz="1800" kern="1200" dirty="0">
              <a:latin typeface="Times New Roman" panose="02020603050405020304" pitchFamily="18" charset="0"/>
              <a:cs typeface="Times New Roman" panose="02020603050405020304" pitchFamily="18" charset="0"/>
            </a:rPr>
            <a:t>Sıralama 851,732</a:t>
          </a:r>
        </a:p>
      </dsp:txBody>
      <dsp:txXfrm>
        <a:off x="136687" y="1679097"/>
        <a:ext cx="1236877" cy="1084195"/>
      </dsp:txXfrm>
    </dsp:sp>
    <dsp:sp modelId="{F602B644-DE0F-4601-8554-690406262534}">
      <dsp:nvSpPr>
        <dsp:cNvPr id="0" name=""/>
        <dsp:cNvSpPr/>
      </dsp:nvSpPr>
      <dsp:spPr>
        <a:xfrm>
          <a:off x="1140192" y="1168888"/>
          <a:ext cx="233373" cy="2333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8EF9C-61A6-43FA-8283-5588BEC74E1A}">
      <dsp:nvSpPr>
        <dsp:cNvPr id="0" name=""/>
        <dsp:cNvSpPr/>
      </dsp:nvSpPr>
      <dsp:spPr>
        <a:xfrm rot="5400000">
          <a:off x="1788305" y="895066"/>
          <a:ext cx="823351" cy="137003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39A38-43DD-47CB-9CFB-15814D9167BC}">
      <dsp:nvSpPr>
        <dsp:cNvPr id="0" name=""/>
        <dsp:cNvSpPr/>
      </dsp:nvSpPr>
      <dsp:spPr>
        <a:xfrm>
          <a:off x="1650867" y="1304412"/>
          <a:ext cx="1236877" cy="108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latin typeface="Times New Roman" panose="02020603050405020304" pitchFamily="18" charset="0"/>
              <a:cs typeface="Times New Roman" panose="02020603050405020304" pitchFamily="18" charset="0"/>
            </a:rPr>
            <a:t>2020</a:t>
          </a:r>
        </a:p>
        <a:p>
          <a:pPr marL="171450" lvl="1" indent="-171450" algn="l" defTabSz="800100">
            <a:lnSpc>
              <a:spcPct val="90000"/>
            </a:lnSpc>
            <a:spcBef>
              <a:spcPct val="0"/>
            </a:spcBef>
            <a:spcAft>
              <a:spcPct val="15000"/>
            </a:spcAft>
            <a:buChar char="•"/>
          </a:pPr>
          <a:r>
            <a:rPr lang="tr-TR" sz="1800" kern="1200" dirty="0">
              <a:latin typeface="Times New Roman" panose="02020603050405020304" pitchFamily="18" charset="0"/>
              <a:cs typeface="Times New Roman" panose="02020603050405020304" pitchFamily="18" charset="0"/>
            </a:rPr>
            <a:t>Sıralama 797,355</a:t>
          </a:r>
        </a:p>
      </dsp:txBody>
      <dsp:txXfrm>
        <a:off x="1650867" y="1304412"/>
        <a:ext cx="1236877" cy="1084195"/>
      </dsp:txXfrm>
    </dsp:sp>
    <dsp:sp modelId="{3D1DCAFA-753B-4A45-961B-1AC2A5A9B6DD}">
      <dsp:nvSpPr>
        <dsp:cNvPr id="0" name=""/>
        <dsp:cNvSpPr/>
      </dsp:nvSpPr>
      <dsp:spPr>
        <a:xfrm>
          <a:off x="2654371" y="794202"/>
          <a:ext cx="233373" cy="23337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D5C62-2737-4E83-88E7-5F60A893AA29}">
      <dsp:nvSpPr>
        <dsp:cNvPr id="0" name=""/>
        <dsp:cNvSpPr/>
      </dsp:nvSpPr>
      <dsp:spPr>
        <a:xfrm rot="5400000">
          <a:off x="3302485" y="520381"/>
          <a:ext cx="823351" cy="137003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5EF15-282B-4228-9B14-441C02D87C15}">
      <dsp:nvSpPr>
        <dsp:cNvPr id="0" name=""/>
        <dsp:cNvSpPr/>
      </dsp:nvSpPr>
      <dsp:spPr>
        <a:xfrm>
          <a:off x="3165047" y="929727"/>
          <a:ext cx="1236877" cy="1084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latin typeface="Times New Roman" panose="02020603050405020304" pitchFamily="18" charset="0"/>
              <a:cs typeface="Times New Roman" panose="02020603050405020304" pitchFamily="18" charset="0"/>
            </a:rPr>
            <a:t>2021</a:t>
          </a:r>
        </a:p>
        <a:p>
          <a:pPr marL="171450" lvl="1" indent="-171450" algn="l" defTabSz="800100">
            <a:lnSpc>
              <a:spcPct val="90000"/>
            </a:lnSpc>
            <a:spcBef>
              <a:spcPct val="0"/>
            </a:spcBef>
            <a:spcAft>
              <a:spcPct val="15000"/>
            </a:spcAft>
            <a:buChar char="•"/>
          </a:pPr>
          <a:r>
            <a:rPr lang="tr-TR" sz="1800" kern="1200" dirty="0">
              <a:latin typeface="Times New Roman" panose="02020603050405020304" pitchFamily="18" charset="0"/>
              <a:cs typeface="Times New Roman" panose="02020603050405020304" pitchFamily="18" charset="0"/>
            </a:rPr>
            <a:t>Sıralama 751,874</a:t>
          </a:r>
        </a:p>
      </dsp:txBody>
      <dsp:txXfrm>
        <a:off x="3165047" y="929727"/>
        <a:ext cx="1236877" cy="1084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76B72-184F-470D-9F16-1391D9B15DB9}">
      <dsp:nvSpPr>
        <dsp:cNvPr id="0" name=""/>
        <dsp:cNvSpPr/>
      </dsp:nvSpPr>
      <dsp:spPr>
        <a:xfrm>
          <a:off x="304800" y="0"/>
          <a:ext cx="11059884" cy="658495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36BCDB-ACC3-4D77-8AC7-365164814002}">
      <dsp:nvSpPr>
        <dsp:cNvPr id="0" name=""/>
        <dsp:cNvSpPr/>
      </dsp:nvSpPr>
      <dsp:spPr>
        <a:xfrm>
          <a:off x="526377" y="345788"/>
          <a:ext cx="5061614" cy="2633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Güçlü Yönler</a:t>
          </a:r>
        </a:p>
        <a:p>
          <a:pPr marL="171450" lvl="1" indent="-171450" algn="l" defTabSz="711200">
            <a:lnSpc>
              <a:spcPct val="90000"/>
            </a:lnSpc>
            <a:spcBef>
              <a:spcPct val="0"/>
            </a:spcBef>
            <a:spcAft>
              <a:spcPct val="15000"/>
            </a:spcAft>
            <a:buChar char="•"/>
          </a:pPr>
          <a:r>
            <a:rPr lang="tr-TR" sz="1600" kern="1200" dirty="0"/>
            <a:t>«Çanakkale» Lokasyonu, boğaz ve hinterlandı</a:t>
          </a:r>
        </a:p>
        <a:p>
          <a:pPr marL="171450" lvl="1" indent="-171450" algn="l" defTabSz="711200">
            <a:lnSpc>
              <a:spcPct val="90000"/>
            </a:lnSpc>
            <a:spcBef>
              <a:spcPct val="0"/>
            </a:spcBef>
            <a:spcAft>
              <a:spcPct val="15000"/>
            </a:spcAft>
            <a:buChar char="•"/>
          </a:pPr>
          <a:r>
            <a:rPr lang="tr-TR" sz="1600" kern="1200" dirty="0"/>
            <a:t>ÇOMÜ marka değeri</a:t>
          </a:r>
        </a:p>
        <a:p>
          <a:pPr marL="171450" lvl="1" indent="-171450" algn="l" defTabSz="711200">
            <a:lnSpc>
              <a:spcPct val="90000"/>
            </a:lnSpc>
            <a:spcBef>
              <a:spcPct val="0"/>
            </a:spcBef>
            <a:spcAft>
              <a:spcPct val="15000"/>
            </a:spcAft>
            <a:buChar char="•"/>
          </a:pPr>
          <a:r>
            <a:rPr lang="tr-TR" sz="1600" kern="1200" dirty="0"/>
            <a:t>Sualtı turizmi ve gemi inşaatı gibi geleceği parlak alanlar</a:t>
          </a:r>
        </a:p>
        <a:p>
          <a:pPr marL="171450" lvl="1" indent="-171450" algn="l" defTabSz="711200">
            <a:lnSpc>
              <a:spcPct val="90000"/>
            </a:lnSpc>
            <a:spcBef>
              <a:spcPct val="0"/>
            </a:spcBef>
            <a:spcAft>
              <a:spcPct val="15000"/>
            </a:spcAft>
            <a:buChar char="•"/>
          </a:pPr>
          <a:r>
            <a:rPr lang="tr-TR" sz="1600" kern="1200" dirty="0"/>
            <a:t>Özel sektörle yapılan protokoller ve iş birlikleri</a:t>
          </a:r>
        </a:p>
        <a:p>
          <a:pPr marL="171450" lvl="1" indent="-171450" algn="l" defTabSz="711200">
            <a:lnSpc>
              <a:spcPct val="90000"/>
            </a:lnSpc>
            <a:spcBef>
              <a:spcPct val="0"/>
            </a:spcBef>
            <a:spcAft>
              <a:spcPct val="15000"/>
            </a:spcAft>
            <a:buChar char="•"/>
          </a:pPr>
          <a:endParaRPr lang="tr-TR" sz="1600" kern="1200" dirty="0"/>
        </a:p>
      </dsp:txBody>
      <dsp:txXfrm>
        <a:off x="654957" y="474368"/>
        <a:ext cx="4804454" cy="2376820"/>
      </dsp:txXfrm>
    </dsp:sp>
    <dsp:sp modelId="{F79CD5C2-B989-4EDE-8C98-A5B835C4F66F}">
      <dsp:nvSpPr>
        <dsp:cNvPr id="0" name=""/>
        <dsp:cNvSpPr/>
      </dsp:nvSpPr>
      <dsp:spPr>
        <a:xfrm>
          <a:off x="6030921" y="374815"/>
          <a:ext cx="5061614" cy="2633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Zayıf Yönler</a:t>
          </a:r>
        </a:p>
        <a:p>
          <a:pPr marL="171450" lvl="1" indent="-171450" algn="l" defTabSz="711200">
            <a:lnSpc>
              <a:spcPct val="90000"/>
            </a:lnSpc>
            <a:spcBef>
              <a:spcPct val="0"/>
            </a:spcBef>
            <a:spcAft>
              <a:spcPct val="15000"/>
            </a:spcAft>
            <a:buChar char="•"/>
          </a:pPr>
          <a:r>
            <a:rPr lang="tr-TR" sz="1600" kern="1200" dirty="0"/>
            <a:t>Akreditasyon süreci</a:t>
          </a:r>
        </a:p>
        <a:p>
          <a:pPr marL="171450" lvl="1" indent="-171450" algn="l" defTabSz="711200">
            <a:lnSpc>
              <a:spcPct val="90000"/>
            </a:lnSpc>
            <a:spcBef>
              <a:spcPct val="0"/>
            </a:spcBef>
            <a:spcAft>
              <a:spcPct val="15000"/>
            </a:spcAft>
            <a:buChar char="•"/>
          </a:pPr>
          <a:r>
            <a:rPr lang="tr-TR" sz="1600" kern="1200" dirty="0"/>
            <a:t>Programlara ait laboratuvarlardaki eksiklikler</a:t>
          </a:r>
        </a:p>
      </dsp:txBody>
      <dsp:txXfrm>
        <a:off x="6159501" y="503395"/>
        <a:ext cx="4804454" cy="2376820"/>
      </dsp:txXfrm>
    </dsp:sp>
    <dsp:sp modelId="{9E8743BF-E4BB-4905-8FE1-760B5914A77D}">
      <dsp:nvSpPr>
        <dsp:cNvPr id="0" name=""/>
        <dsp:cNvSpPr/>
      </dsp:nvSpPr>
      <dsp:spPr>
        <a:xfrm>
          <a:off x="576950" y="3585847"/>
          <a:ext cx="5061614" cy="2633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Fırsatlar</a:t>
          </a:r>
        </a:p>
        <a:p>
          <a:pPr marL="171450" lvl="1" indent="-171450" algn="l" defTabSz="711200">
            <a:lnSpc>
              <a:spcPct val="90000"/>
            </a:lnSpc>
            <a:spcBef>
              <a:spcPct val="0"/>
            </a:spcBef>
            <a:spcAft>
              <a:spcPct val="15000"/>
            </a:spcAft>
            <a:buChar char="•"/>
          </a:pPr>
          <a:r>
            <a:rPr lang="tr-TR" sz="1600" kern="1200" dirty="0"/>
            <a:t>Güçlü ve özverili Rektörlük desteği</a:t>
          </a:r>
        </a:p>
        <a:p>
          <a:pPr marL="171450" lvl="1" indent="-171450" algn="l" defTabSz="711200">
            <a:lnSpc>
              <a:spcPct val="90000"/>
            </a:lnSpc>
            <a:spcBef>
              <a:spcPct val="0"/>
            </a:spcBef>
            <a:spcAft>
              <a:spcPct val="15000"/>
            </a:spcAft>
            <a:buChar char="•"/>
          </a:pPr>
          <a:r>
            <a:rPr lang="tr-TR" sz="1600" kern="1200" dirty="0"/>
            <a:t>Hem Türkiye’de hem de dünyada gelişen ihtiyaçlara yönelik bölümler</a:t>
          </a:r>
        </a:p>
        <a:p>
          <a:pPr marL="171450" lvl="1" indent="-171450" algn="l" defTabSz="711200">
            <a:lnSpc>
              <a:spcPct val="90000"/>
            </a:lnSpc>
            <a:spcBef>
              <a:spcPct val="0"/>
            </a:spcBef>
            <a:spcAft>
              <a:spcPct val="15000"/>
            </a:spcAft>
            <a:buChar char="•"/>
          </a:pPr>
          <a:r>
            <a:rPr lang="tr-TR" sz="1600" kern="1200" dirty="0"/>
            <a:t>ÇOMÜ 3 Gemisi</a:t>
          </a:r>
        </a:p>
      </dsp:txBody>
      <dsp:txXfrm>
        <a:off x="705530" y="3714427"/>
        <a:ext cx="4804454" cy="2376820"/>
      </dsp:txXfrm>
    </dsp:sp>
    <dsp:sp modelId="{1E40E222-F451-4AB1-8C52-3C4126DDA5A3}">
      <dsp:nvSpPr>
        <dsp:cNvPr id="0" name=""/>
        <dsp:cNvSpPr/>
      </dsp:nvSpPr>
      <dsp:spPr>
        <a:xfrm>
          <a:off x="6030921" y="3585847"/>
          <a:ext cx="5061614" cy="2633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tr-TR" sz="2100" kern="1200" dirty="0"/>
            <a:t>Tehditler</a:t>
          </a:r>
        </a:p>
        <a:p>
          <a:pPr marL="171450" lvl="1" indent="-171450" algn="l" defTabSz="711200">
            <a:lnSpc>
              <a:spcPct val="90000"/>
            </a:lnSpc>
            <a:spcBef>
              <a:spcPct val="0"/>
            </a:spcBef>
            <a:spcAft>
              <a:spcPct val="15000"/>
            </a:spcAft>
            <a:buChar char="•"/>
          </a:pPr>
          <a:r>
            <a:rPr lang="tr-TR" sz="1600" kern="1200" dirty="0"/>
            <a:t>Şehir dışından gelen öğrenciler için yaşanması muhtemel ekonomik zorluklar (barınma, gıda vs.).</a:t>
          </a:r>
        </a:p>
        <a:p>
          <a:pPr marL="171450" lvl="1" indent="-171450" algn="l" defTabSz="711200">
            <a:lnSpc>
              <a:spcPct val="90000"/>
            </a:lnSpc>
            <a:spcBef>
              <a:spcPct val="0"/>
            </a:spcBef>
            <a:spcAft>
              <a:spcPct val="15000"/>
            </a:spcAft>
            <a:buChar char="•"/>
          </a:pPr>
          <a:r>
            <a:rPr lang="tr-TR" sz="1600" kern="1200" dirty="0"/>
            <a:t>Marmara bölgesinde açılması muhtemel muadil bölümler</a:t>
          </a:r>
        </a:p>
      </dsp:txBody>
      <dsp:txXfrm>
        <a:off x="6159501" y="3714427"/>
        <a:ext cx="4804454" cy="237682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E25922E-8F29-4160-827A-295A9328E095}" type="datetime1">
              <a:rPr lang="tr-TR" smtClean="0"/>
              <a:t>3.08.2023</a:t>
            </a:fld>
            <a:endParaRPr lang="tr-TR"/>
          </a:p>
        </p:txBody>
      </p:sp>
      <p:sp>
        <p:nvSpPr>
          <p:cNvPr id="4" name="Alt Bilgi Yer Tutucusu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5" name="Slayt Numarası Yer Tutucusu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B441243-E346-4AF8-A8BE-A00B651C5070}" type="slidenum">
              <a:rPr lang="tr-TR" smtClean="0"/>
              <a:t>‹#›</a:t>
            </a:fld>
            <a:endParaRPr lang="tr-TR"/>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4AF1244-A4A4-49D7-87C3-55CC30A93A6B}" type="datetime1">
              <a:rPr lang="tr-TR" noProof="0" smtClean="0"/>
              <a:t>3.08.2023</a:t>
            </a:fld>
            <a:endParaRPr lang="tr-TR" noProof="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59A8F8-ADC6-401C-83FE-1703170D9E28}" type="slidenum">
              <a:rPr lang="tr-TR" noProof="0" smtClean="0"/>
              <a:t>‹#›</a:t>
            </a:fld>
            <a:endParaRPr lang="tr-TR" noProof="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F59A8F8-ADC6-401C-83FE-1703170D9E28}" type="slidenum">
              <a:rPr lang="tr-TR" smtClean="0"/>
              <a:t>1</a:t>
            </a:fld>
            <a:endParaRPr lang="tr-TR"/>
          </a:p>
        </p:txBody>
      </p:sp>
    </p:spTree>
    <p:extLst>
      <p:ext uri="{BB962C8B-B14F-4D97-AF65-F5344CB8AC3E}">
        <p14:creationId xmlns:p14="http://schemas.microsoft.com/office/powerpoint/2010/main" val="207413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36</a:t>
            </a:fld>
            <a:endParaRPr lang="tr-TR"/>
          </a:p>
        </p:txBody>
      </p:sp>
    </p:spTree>
    <p:extLst>
      <p:ext uri="{BB962C8B-B14F-4D97-AF65-F5344CB8AC3E}">
        <p14:creationId xmlns:p14="http://schemas.microsoft.com/office/powerpoint/2010/main" val="1133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37</a:t>
            </a:fld>
            <a:endParaRPr lang="tr-TR"/>
          </a:p>
        </p:txBody>
      </p:sp>
    </p:spTree>
    <p:extLst>
      <p:ext uri="{BB962C8B-B14F-4D97-AF65-F5344CB8AC3E}">
        <p14:creationId xmlns:p14="http://schemas.microsoft.com/office/powerpoint/2010/main" val="4098822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38</a:t>
            </a:fld>
            <a:endParaRPr lang="tr-TR"/>
          </a:p>
        </p:txBody>
      </p:sp>
    </p:spTree>
    <p:extLst>
      <p:ext uri="{BB962C8B-B14F-4D97-AF65-F5344CB8AC3E}">
        <p14:creationId xmlns:p14="http://schemas.microsoft.com/office/powerpoint/2010/main" val="3411442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39</a:t>
            </a:fld>
            <a:endParaRPr lang="tr-TR"/>
          </a:p>
        </p:txBody>
      </p:sp>
    </p:spTree>
    <p:extLst>
      <p:ext uri="{BB962C8B-B14F-4D97-AF65-F5344CB8AC3E}">
        <p14:creationId xmlns:p14="http://schemas.microsoft.com/office/powerpoint/2010/main" val="396409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40</a:t>
            </a:fld>
            <a:endParaRPr lang="tr-TR"/>
          </a:p>
        </p:txBody>
      </p:sp>
    </p:spTree>
    <p:extLst>
      <p:ext uri="{BB962C8B-B14F-4D97-AF65-F5344CB8AC3E}">
        <p14:creationId xmlns:p14="http://schemas.microsoft.com/office/powerpoint/2010/main" val="154817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41</a:t>
            </a:fld>
            <a:endParaRPr lang="tr-TR"/>
          </a:p>
        </p:txBody>
      </p:sp>
    </p:spTree>
    <p:extLst>
      <p:ext uri="{BB962C8B-B14F-4D97-AF65-F5344CB8AC3E}">
        <p14:creationId xmlns:p14="http://schemas.microsoft.com/office/powerpoint/2010/main" val="236136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42</a:t>
            </a:fld>
            <a:endParaRPr lang="tr-TR"/>
          </a:p>
        </p:txBody>
      </p:sp>
    </p:spTree>
    <p:extLst>
      <p:ext uri="{BB962C8B-B14F-4D97-AF65-F5344CB8AC3E}">
        <p14:creationId xmlns:p14="http://schemas.microsoft.com/office/powerpoint/2010/main" val="1753485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43</a:t>
            </a:fld>
            <a:endParaRPr lang="tr-TR"/>
          </a:p>
        </p:txBody>
      </p:sp>
    </p:spTree>
    <p:extLst>
      <p:ext uri="{BB962C8B-B14F-4D97-AF65-F5344CB8AC3E}">
        <p14:creationId xmlns:p14="http://schemas.microsoft.com/office/powerpoint/2010/main" val="2815802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44</a:t>
            </a:fld>
            <a:endParaRPr lang="tr-TR"/>
          </a:p>
        </p:txBody>
      </p:sp>
    </p:spTree>
    <p:extLst>
      <p:ext uri="{BB962C8B-B14F-4D97-AF65-F5344CB8AC3E}">
        <p14:creationId xmlns:p14="http://schemas.microsoft.com/office/powerpoint/2010/main" val="771662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45</a:t>
            </a:fld>
            <a:endParaRPr lang="tr-TR"/>
          </a:p>
        </p:txBody>
      </p:sp>
    </p:spTree>
    <p:extLst>
      <p:ext uri="{BB962C8B-B14F-4D97-AF65-F5344CB8AC3E}">
        <p14:creationId xmlns:p14="http://schemas.microsoft.com/office/powerpoint/2010/main" val="205613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8</a:t>
            </a:fld>
            <a:endParaRPr lang="tr-TR"/>
          </a:p>
        </p:txBody>
      </p:sp>
    </p:spTree>
    <p:extLst>
      <p:ext uri="{BB962C8B-B14F-4D97-AF65-F5344CB8AC3E}">
        <p14:creationId xmlns:p14="http://schemas.microsoft.com/office/powerpoint/2010/main" val="918799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46</a:t>
            </a:fld>
            <a:endParaRPr lang="tr-TR"/>
          </a:p>
        </p:txBody>
      </p:sp>
    </p:spTree>
    <p:extLst>
      <p:ext uri="{BB962C8B-B14F-4D97-AF65-F5344CB8AC3E}">
        <p14:creationId xmlns:p14="http://schemas.microsoft.com/office/powerpoint/2010/main" val="134749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47</a:t>
            </a:fld>
            <a:endParaRPr lang="tr-TR"/>
          </a:p>
        </p:txBody>
      </p:sp>
    </p:spTree>
    <p:extLst>
      <p:ext uri="{BB962C8B-B14F-4D97-AF65-F5344CB8AC3E}">
        <p14:creationId xmlns:p14="http://schemas.microsoft.com/office/powerpoint/2010/main" val="616750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F59A8F8-ADC6-401C-83FE-1703170D9E28}" type="slidenum">
              <a:rPr lang="tr-TR" smtClean="0"/>
              <a:t>48</a:t>
            </a:fld>
            <a:endParaRPr lang="tr-TR"/>
          </a:p>
        </p:txBody>
      </p:sp>
    </p:spTree>
    <p:extLst>
      <p:ext uri="{BB962C8B-B14F-4D97-AF65-F5344CB8AC3E}">
        <p14:creationId xmlns:p14="http://schemas.microsoft.com/office/powerpoint/2010/main" val="3224324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0F59A8F8-ADC6-401C-83FE-1703170D9E28}" type="slidenum">
              <a:rPr lang="tr-TR" smtClean="0"/>
              <a:t>9</a:t>
            </a:fld>
            <a:endParaRPr lang="tr-TR"/>
          </a:p>
        </p:txBody>
      </p:sp>
    </p:spTree>
    <p:extLst>
      <p:ext uri="{BB962C8B-B14F-4D97-AF65-F5344CB8AC3E}">
        <p14:creationId xmlns:p14="http://schemas.microsoft.com/office/powerpoint/2010/main" val="356495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30</a:t>
            </a:fld>
            <a:endParaRPr lang="tr-TR"/>
          </a:p>
        </p:txBody>
      </p:sp>
    </p:spTree>
    <p:extLst>
      <p:ext uri="{BB962C8B-B14F-4D97-AF65-F5344CB8AC3E}">
        <p14:creationId xmlns:p14="http://schemas.microsoft.com/office/powerpoint/2010/main" val="238944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31</a:t>
            </a:fld>
            <a:endParaRPr lang="tr-TR"/>
          </a:p>
        </p:txBody>
      </p:sp>
    </p:spTree>
    <p:extLst>
      <p:ext uri="{BB962C8B-B14F-4D97-AF65-F5344CB8AC3E}">
        <p14:creationId xmlns:p14="http://schemas.microsoft.com/office/powerpoint/2010/main" val="167265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32</a:t>
            </a:fld>
            <a:endParaRPr lang="tr-TR"/>
          </a:p>
        </p:txBody>
      </p:sp>
    </p:spTree>
    <p:extLst>
      <p:ext uri="{BB962C8B-B14F-4D97-AF65-F5344CB8AC3E}">
        <p14:creationId xmlns:p14="http://schemas.microsoft.com/office/powerpoint/2010/main" val="323007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33</a:t>
            </a:fld>
            <a:endParaRPr lang="tr-TR"/>
          </a:p>
        </p:txBody>
      </p:sp>
    </p:spTree>
    <p:extLst>
      <p:ext uri="{BB962C8B-B14F-4D97-AF65-F5344CB8AC3E}">
        <p14:creationId xmlns:p14="http://schemas.microsoft.com/office/powerpoint/2010/main" val="160339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34</a:t>
            </a:fld>
            <a:endParaRPr lang="tr-TR"/>
          </a:p>
        </p:txBody>
      </p:sp>
    </p:spTree>
    <p:extLst>
      <p:ext uri="{BB962C8B-B14F-4D97-AF65-F5344CB8AC3E}">
        <p14:creationId xmlns:p14="http://schemas.microsoft.com/office/powerpoint/2010/main" val="61350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0F59A8F8-ADC6-401C-83FE-1703170D9E28}" type="slidenum">
              <a:rPr lang="tr-TR" smtClean="0"/>
              <a:t>35</a:t>
            </a:fld>
            <a:endParaRPr lang="tr-TR"/>
          </a:p>
        </p:txBody>
      </p:sp>
    </p:spTree>
    <p:extLst>
      <p:ext uri="{BB962C8B-B14F-4D97-AF65-F5344CB8AC3E}">
        <p14:creationId xmlns:p14="http://schemas.microsoft.com/office/powerpoint/2010/main" val="138795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rtlCol="0" anchor="b" anchorCtr="0">
            <a:normAutofit/>
          </a:bodyPr>
          <a:lstStyle>
            <a:lvl1pPr algn="ctr">
              <a:defRPr sz="4400" baseline="0"/>
            </a:lvl1pPr>
          </a:lstStyle>
          <a:p>
            <a:pPr rtl="0"/>
            <a:r>
              <a:rPr lang="tr-TR" noProof="0"/>
              <a:t>Ana başlık stilini düzenlemek için tıklayın</a:t>
            </a:r>
          </a:p>
        </p:txBody>
      </p:sp>
      <p:sp>
        <p:nvSpPr>
          <p:cNvPr id="3" name="Alt Başlık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524000" y="5727142"/>
            <a:ext cx="9144000" cy="457200"/>
          </a:xfrm>
        </p:spPr>
        <p:txBody>
          <a:bodyPr rtlCol="0">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noProof="0"/>
              <a:t>Asıl alt başlık stilini düzenlemek için tıklatın</a:t>
            </a:r>
          </a:p>
        </p:txBody>
      </p:sp>
      <p:sp>
        <p:nvSpPr>
          <p:cNvPr id="5" name="Resim Yer Tutucusu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rtlCol="0">
            <a:normAutofit/>
          </a:bodyPr>
          <a:lstStyle>
            <a:lvl1pPr>
              <a:defRPr sz="2000"/>
            </a:lvl1pPr>
          </a:lstStyle>
          <a:p>
            <a:pPr rtl="0"/>
            <a:r>
              <a:rPr lang="tr-TR" noProof="0"/>
              <a:t>Resim eklemek için simgeye tıklayın</a:t>
            </a:r>
          </a:p>
        </p:txBody>
      </p:sp>
      <p:sp>
        <p:nvSpPr>
          <p:cNvPr id="8" name="Resim Yer Tutucusu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rtlCol="0">
            <a:normAutofit/>
          </a:bodyPr>
          <a:lstStyle>
            <a:lvl1pPr>
              <a:defRPr sz="2000"/>
            </a:lvl1pPr>
          </a:lstStyle>
          <a:p>
            <a:pPr rtl="0"/>
            <a:r>
              <a:rPr lang="tr-TR" noProof="0"/>
              <a:t>Resim eklemek için simgeye tıklayın</a:t>
            </a:r>
          </a:p>
        </p:txBody>
      </p:sp>
      <p:sp>
        <p:nvSpPr>
          <p:cNvPr id="7" name="Resim Yer Tutucusu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rtlCol="0">
            <a:normAutofit/>
          </a:bodyPr>
          <a:lstStyle>
            <a:lvl1pPr>
              <a:defRPr sz="2000"/>
            </a:lvl1pPr>
          </a:lstStyle>
          <a:p>
            <a:pPr rtl="0"/>
            <a:r>
              <a:rPr lang="tr-TR" noProof="0"/>
              <a:t>Resim eklemek için simgeye tıklayın</a:t>
            </a:r>
          </a:p>
        </p:txBody>
      </p:sp>
      <p:sp>
        <p:nvSpPr>
          <p:cNvPr id="6" name="Resim Yer Tutucusu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rtlCol="0">
            <a:normAutofit/>
          </a:bodyPr>
          <a:lstStyle>
            <a:lvl1pPr>
              <a:defRPr sz="2000"/>
            </a:lvl1pPr>
          </a:lstStyle>
          <a:p>
            <a:pPr rtl="0"/>
            <a:r>
              <a:rPr lang="tr-TR" noProof="0"/>
              <a:t>Resim eklemek için simgeye tıklayın</a:t>
            </a:r>
          </a:p>
        </p:txBody>
      </p:sp>
      <p:grpSp>
        <p:nvGrpSpPr>
          <p:cNvPr id="9" name="Sağ Al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fik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Serbest Biçim: Şekil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3" name="Serbest Biçim: Şekil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4" name="Serbest Biçim: Şekil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5" name="Serbest Biçim: Şekil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6" name="Serbest Biçim: Şekil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7" name="Serbest Biçim: Şekil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8" name="Serbest Biçim: Şekil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11" name="Serbest Biçim: Şekil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rün Lansman Plan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rtlCol="0">
            <a:normAutofit/>
          </a:bodyPr>
          <a:lstStyle>
            <a:lvl1pPr>
              <a:defRPr sz="3000"/>
            </a:lvl1pPr>
          </a:lstStyle>
          <a:p>
            <a:pPr rtl="0"/>
            <a:r>
              <a:rPr lang="tr-TR" noProof="0"/>
              <a:t>Asıl başlık stilini düzenlemek için tıklayın</a:t>
            </a:r>
          </a:p>
        </p:txBody>
      </p:sp>
      <p:grpSp>
        <p:nvGrpSpPr>
          <p:cNvPr id="6" name="Sağ Al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fik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Serbest Biçim: Şekil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0" name="Serbest Biçim: Şekil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1" name="Serbest Biçim: Şekil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2" name="Serbest Biçim: Şekil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3" name="Serbest Biçim: Şekil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4" name="Serbest Biçim: Şekil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5" name="Serbest Biçim: Şekil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8" name="Serbest Biçim: Şekil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
        <p:nvSpPr>
          <p:cNvPr id="17" name="Dikdörtgen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9" name="Dikdörtgen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21" name="Dikdörtgen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23" name="Dikdörtgen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25" name="Dikdörtgen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30" name="Çevrimiçi Resim Yer Tutucusu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rtlCol="0">
            <a:normAutofit/>
          </a:bodyPr>
          <a:lstStyle>
            <a:lvl1pPr>
              <a:defRPr sz="1000"/>
            </a:lvl1pPr>
          </a:lstStyle>
          <a:p>
            <a:pPr rtl="0"/>
            <a:r>
              <a:rPr lang="tr-TR" noProof="0"/>
              <a:t>Simge</a:t>
            </a:r>
          </a:p>
        </p:txBody>
      </p:sp>
      <p:sp>
        <p:nvSpPr>
          <p:cNvPr id="35" name="Metin Yer Tutucusu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rtlCol="0">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EKLEMEK İÇİN TIKLAYIN</a:t>
            </a:r>
          </a:p>
        </p:txBody>
      </p:sp>
      <p:sp>
        <p:nvSpPr>
          <p:cNvPr id="37" name="Metin Yer Tutucusu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rtlCol="0">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29" name="Çevrimiçi Resim Yer Tutucusu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rtlCol="0">
            <a:normAutofit/>
          </a:bodyPr>
          <a:lstStyle>
            <a:lvl1pPr>
              <a:defRPr sz="1000"/>
            </a:lvl1pPr>
          </a:lstStyle>
          <a:p>
            <a:pPr rtl="0"/>
            <a:r>
              <a:rPr lang="tr-TR" noProof="0"/>
              <a:t>Simge</a:t>
            </a:r>
          </a:p>
        </p:txBody>
      </p:sp>
      <p:sp>
        <p:nvSpPr>
          <p:cNvPr id="38" name="Metin Yer Tutucusu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rtlCol="0">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EKLEMEK İÇİN TIKLAYIN</a:t>
            </a:r>
          </a:p>
        </p:txBody>
      </p:sp>
      <p:sp>
        <p:nvSpPr>
          <p:cNvPr id="39" name="Metin Yer Tutucusu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rtlCol="0">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31" name="Çevrimiçi Resim Yer Tutucusu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rtlCol="0">
            <a:normAutofit/>
          </a:bodyPr>
          <a:lstStyle>
            <a:lvl1pPr>
              <a:defRPr sz="1000"/>
            </a:lvl1pPr>
          </a:lstStyle>
          <a:p>
            <a:pPr rtl="0"/>
            <a:r>
              <a:rPr lang="tr-TR" noProof="0"/>
              <a:t>Simge</a:t>
            </a:r>
          </a:p>
        </p:txBody>
      </p:sp>
      <p:sp>
        <p:nvSpPr>
          <p:cNvPr id="40" name="Metin Yer Tutucusu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rtlCol="0">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EKLEMEK İÇİN TIKLAYIN</a:t>
            </a:r>
          </a:p>
        </p:txBody>
      </p:sp>
      <p:sp>
        <p:nvSpPr>
          <p:cNvPr id="41" name="Metin Yer Tutucusu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rtlCol="0">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32" name="Çevrimiçi Resim Yer Tutucusu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rtlCol="0">
            <a:normAutofit/>
          </a:bodyPr>
          <a:lstStyle>
            <a:lvl1pPr>
              <a:defRPr sz="1000"/>
            </a:lvl1pPr>
          </a:lstStyle>
          <a:p>
            <a:pPr rtl="0"/>
            <a:r>
              <a:rPr lang="tr-TR" noProof="0"/>
              <a:t>Simge</a:t>
            </a:r>
          </a:p>
        </p:txBody>
      </p:sp>
      <p:sp>
        <p:nvSpPr>
          <p:cNvPr id="42" name="Metin Yer Tutucusu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rtlCol="0">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EKLEMEK İÇİN TIKLAYIN</a:t>
            </a:r>
          </a:p>
        </p:txBody>
      </p:sp>
      <p:sp>
        <p:nvSpPr>
          <p:cNvPr id="43" name="Metin Yer Tutucusu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rtlCol="0">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33" name="Çevrimiçi Resim Yer Tutucusu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rtlCol="0">
            <a:normAutofit/>
          </a:bodyPr>
          <a:lstStyle>
            <a:lvl1pPr>
              <a:defRPr sz="1000"/>
            </a:lvl1pPr>
          </a:lstStyle>
          <a:p>
            <a:pPr rtl="0"/>
            <a:r>
              <a:rPr lang="tr-TR" noProof="0"/>
              <a:t>Simge</a:t>
            </a:r>
          </a:p>
        </p:txBody>
      </p:sp>
      <p:sp>
        <p:nvSpPr>
          <p:cNvPr id="44" name="Metin Yer Tutucusu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rtlCol="0">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EKLEMEK İÇİN TIKLAYIN</a:t>
            </a:r>
          </a:p>
        </p:txBody>
      </p:sp>
      <p:sp>
        <p:nvSpPr>
          <p:cNvPr id="45" name="Metin Yer Tutucusu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rtlCol="0">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427865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aman çizelge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rtlCol="0">
            <a:normAutofit/>
          </a:bodyPr>
          <a:lstStyle>
            <a:lvl1pPr>
              <a:defRPr sz="3000"/>
            </a:lvl1pPr>
          </a:lstStyle>
          <a:p>
            <a:pPr rtl="0"/>
            <a:r>
              <a:rPr lang="tr-TR" noProof="0"/>
              <a:t>Asıl başlık stilini düzenlemek için tıklayın</a:t>
            </a:r>
          </a:p>
        </p:txBody>
      </p:sp>
      <p:grpSp>
        <p:nvGrpSpPr>
          <p:cNvPr id="6" name="Sağ Al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fik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Serbest Biçim: Şekil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0" name="Serbest Biçim: Şekil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1" name="Serbest Biçim: Şekil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2" name="Serbest Biçim: Şekil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3" name="Serbest Biçim: Şekil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4" name="Serbest Biçim: Şekil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5" name="Serbest Biçim: Şekil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8" name="Serbest Biçim: Şekil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cxnSp>
        <p:nvCxnSpPr>
          <p:cNvPr id="17" name="Düz Bağlayıcı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Metin Yer Tutucusu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rtlCol="0">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22" name="Metin Yer Tutucusu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rtlCol="0">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24" name="Metin Yer Tutucusu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rtlCol="0">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21" name="Metin Yer Tutucusu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rtlCol="0"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EKLE’YE TIKLAYIN</a:t>
            </a:r>
          </a:p>
        </p:txBody>
      </p:sp>
      <p:sp>
        <p:nvSpPr>
          <p:cNvPr id="23" name="Metin Yer Tutucusu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rtlCol="0"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EKLE’YE TIKLAYIN</a:t>
            </a:r>
          </a:p>
        </p:txBody>
      </p:sp>
      <p:sp>
        <p:nvSpPr>
          <p:cNvPr id="25" name="Metin Yer Tutucusu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rtlCol="0"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EKLE’YE TIKLAYIN</a:t>
            </a:r>
          </a:p>
        </p:txBody>
      </p:sp>
      <p:sp>
        <p:nvSpPr>
          <p:cNvPr id="27" name="Metin Yer Tutucusu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rtlCol="0"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EKLE’YE TIKLAYIN</a:t>
            </a:r>
          </a:p>
        </p:txBody>
      </p:sp>
      <p:sp>
        <p:nvSpPr>
          <p:cNvPr id="29" name="Metin Yer Tutucusu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rtlCol="0"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tr-TR" noProof="0"/>
              <a:t>BAŞLIK EKLE’YE TIKLAYIN</a:t>
            </a:r>
          </a:p>
        </p:txBody>
      </p:sp>
      <p:sp>
        <p:nvSpPr>
          <p:cNvPr id="26" name="Metin Yer Tutucusu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rtlCol="0">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28" name="Metin Yer Tutucusu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rtlCol="0">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rtl="0"/>
            <a:r>
              <a:rPr lang="tr-TR" noProof="0"/>
              <a:t>Metin eklemek için tıklayın</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12672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rşılaştırma 2 sütunu">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rtlCol="0">
            <a:normAutofit/>
          </a:bodyPr>
          <a:lstStyle>
            <a:lvl1pPr>
              <a:defRPr sz="3000" baseline="0"/>
            </a:lvl1pPr>
          </a:lstStyle>
          <a:p>
            <a:pPr rtl="0"/>
            <a:r>
              <a:rPr lang="tr-TR" noProof="0"/>
              <a:t>Asıl başlık stilini düzenlemek için tıklayın</a:t>
            </a:r>
          </a:p>
        </p:txBody>
      </p:sp>
      <p:sp>
        <p:nvSpPr>
          <p:cNvPr id="11" name="Resim Yer Tutucusu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rtlCol="0"/>
          <a:lstStyle/>
          <a:p>
            <a:pPr rtl="0"/>
            <a:r>
              <a:rPr lang="tr-TR" noProof="0"/>
              <a:t>Resim eklemek için simgeye tıklayın</a:t>
            </a:r>
          </a:p>
        </p:txBody>
      </p:sp>
      <p:sp>
        <p:nvSpPr>
          <p:cNvPr id="3" name="Metin Yer Tutucusu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rtlCol="0"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ASIL METİN STİLLERİNİ DÜZENLEMEK İÇİN TIKLAYIN</a:t>
            </a:r>
          </a:p>
        </p:txBody>
      </p:sp>
      <p:sp>
        <p:nvSpPr>
          <p:cNvPr id="4" name="İçerik Yer Tutucusu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rtlCol="0">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Metin Yer Tutucusu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rtlCol="0"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ASIL METİN STİLLERİNİ DÜZENLEMEK İÇİN TIKLAYIN</a:t>
            </a:r>
          </a:p>
        </p:txBody>
      </p:sp>
      <p:sp>
        <p:nvSpPr>
          <p:cNvPr id="6" name="İçerik Yer Tutucusu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rtlCol="0">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7" name="Tarih Yer Tutucusu 6">
            <a:extLst>
              <a:ext uri="{FF2B5EF4-FFF2-40B4-BE49-F238E27FC236}">
                <a16:creationId xmlns:a16="http://schemas.microsoft.com/office/drawing/2014/main" id="{B3940682-7091-4427-B158-074D4A471374}"/>
              </a:ext>
            </a:extLst>
          </p:cNvPr>
          <p:cNvSpPr>
            <a:spLocks noGrp="1"/>
          </p:cNvSpPr>
          <p:nvPr>
            <p:ph type="dt" sz="half" idx="10"/>
          </p:nvPr>
        </p:nvSpPr>
        <p:spPr/>
        <p:txBody>
          <a:bodyPr rtlCol="0"/>
          <a:lstStyle>
            <a:lvl1pPr>
              <a:defRPr>
                <a:solidFill>
                  <a:schemeClr val="bg1"/>
                </a:solidFill>
              </a:defRPr>
            </a:lvl1pPr>
          </a:lstStyle>
          <a:p>
            <a:pPr rtl="0"/>
            <a:r>
              <a:rPr lang="tr-TR" noProof="0"/>
              <a:t>20XX</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Sunu başlığı</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grpSp>
        <p:nvGrpSpPr>
          <p:cNvPr id="12" name="Sağ Alt">
            <a:extLst>
              <a:ext uri="{FF2B5EF4-FFF2-40B4-BE49-F238E27FC236}">
                <a16:creationId xmlns:a16="http://schemas.microsoft.com/office/drawing/2014/main" id="{1667A1E8-3018-4001-B0FE-0B432613216B}"/>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13" name="Grafik 157">
              <a:extLst>
                <a:ext uri="{FF2B5EF4-FFF2-40B4-BE49-F238E27FC236}">
                  <a16:creationId xmlns:a16="http://schemas.microsoft.com/office/drawing/2014/main" id="{5AFF63E6-DC17-46C3-B823-1137AE864902}"/>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5" name="Serbest Biçim: Şekil 24">
                <a:extLst>
                  <a:ext uri="{FF2B5EF4-FFF2-40B4-BE49-F238E27FC236}">
                    <a16:creationId xmlns:a16="http://schemas.microsoft.com/office/drawing/2014/main"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6" name="Serbest Biçim: Şekil 25">
                <a:extLst>
                  <a:ext uri="{FF2B5EF4-FFF2-40B4-BE49-F238E27FC236}">
                    <a16:creationId xmlns:a16="http://schemas.microsoft.com/office/drawing/2014/main"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7" name="Serbest Biçim: Şekil 26">
                <a:extLst>
                  <a:ext uri="{FF2B5EF4-FFF2-40B4-BE49-F238E27FC236}">
                    <a16:creationId xmlns:a16="http://schemas.microsoft.com/office/drawing/2014/main"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8" name="Serbest Biçim: Şekil 30">
                <a:extLst>
                  <a:ext uri="{FF2B5EF4-FFF2-40B4-BE49-F238E27FC236}">
                    <a16:creationId xmlns:a16="http://schemas.microsoft.com/office/drawing/2014/main"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9" name="Serbest Biçim: Şekil 31">
                <a:extLst>
                  <a:ext uri="{FF2B5EF4-FFF2-40B4-BE49-F238E27FC236}">
                    <a16:creationId xmlns:a16="http://schemas.microsoft.com/office/drawing/2014/main"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0" name="Serbest Biçim: Şekil 32">
                <a:extLst>
                  <a:ext uri="{FF2B5EF4-FFF2-40B4-BE49-F238E27FC236}">
                    <a16:creationId xmlns:a16="http://schemas.microsoft.com/office/drawing/2014/main"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1" name="Serbest Biçim: Şekil 36">
                <a:extLst>
                  <a:ext uri="{FF2B5EF4-FFF2-40B4-BE49-F238E27FC236}">
                    <a16:creationId xmlns:a16="http://schemas.microsoft.com/office/drawing/2014/main"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14" name="Serbest Biçim: Şekil 23">
              <a:extLst>
                <a:ext uri="{FF2B5EF4-FFF2-40B4-BE49-F238E27FC236}">
                  <a16:creationId xmlns:a16="http://schemas.microsoft.com/office/drawing/2014/main" id="{B09360BE-E702-4312-BDC3-0EE642278E5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Tree>
    <p:extLst>
      <p:ext uri="{BB962C8B-B14F-4D97-AF65-F5344CB8AC3E}">
        <p14:creationId xmlns:p14="http://schemas.microsoft.com/office/powerpoint/2010/main" val="230378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rşılaştırma 3 sütunu">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rtlCol="0"/>
          <a:lstStyle>
            <a:lvl1pPr>
              <a:defRPr baseline="0"/>
            </a:lvl1p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rtlCol="0"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4" name="İçerik Yer Tutucusu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rtlCol="0">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Metin Yer Tutucusu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rtlCol="0"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6" name="İçerik Yer Tutucusu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rtlCol="0">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2" name="Metin Yer Tutucusu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rtlCol="0"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13" name="İçerik Yer Tutucusu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rtlCol="0">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7" name="Tarih Yer Tutucusu 6">
            <a:extLst>
              <a:ext uri="{FF2B5EF4-FFF2-40B4-BE49-F238E27FC236}">
                <a16:creationId xmlns:a16="http://schemas.microsoft.com/office/drawing/2014/main" id="{B3940682-7091-4427-B158-074D4A471374}"/>
              </a:ext>
            </a:extLst>
          </p:cNvPr>
          <p:cNvSpPr>
            <a:spLocks noGrp="1"/>
          </p:cNvSpPr>
          <p:nvPr>
            <p:ph type="dt" sz="half" idx="10"/>
          </p:nvPr>
        </p:nvSpPr>
        <p:spPr/>
        <p:txBody>
          <a:bodyPr rtlCol="0"/>
          <a:lstStyle/>
          <a:p>
            <a:pPr rtl="0"/>
            <a:r>
              <a:rPr lang="tr-TR" noProof="0"/>
              <a:t>20XX</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Sunu başlığı</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grpSp>
        <p:nvGrpSpPr>
          <p:cNvPr id="14" name="Sağ Üst">
            <a:extLst>
              <a:ext uri="{FF2B5EF4-FFF2-40B4-BE49-F238E27FC236}">
                <a16:creationId xmlns:a16="http://schemas.microsoft.com/office/drawing/2014/main" id="{5AFEAD74-7425-4451-A543-90F45CAA4785}"/>
              </a:ext>
              <a:ext uri="{C183D7F6-B498-43B3-948B-1728B52AA6E4}">
                <adec:decorative xmlns:adec="http://schemas.microsoft.com/office/drawing/2017/decorative" val="1"/>
              </a:ext>
            </a:extLst>
          </p:cNvPr>
          <p:cNvGrpSpPr/>
          <p:nvPr userDrawn="1"/>
        </p:nvGrpSpPr>
        <p:grpSpPr>
          <a:xfrm>
            <a:off x="10849" y="-1"/>
            <a:ext cx="3877660" cy="5906585"/>
            <a:chOff x="10849" y="-3086"/>
            <a:chExt cx="2198951" cy="3349518"/>
          </a:xfrm>
        </p:grpSpPr>
        <p:sp>
          <p:nvSpPr>
            <p:cNvPr id="15" name="Serbest Biçim: Şekil 9">
              <a:extLst>
                <a:ext uri="{FF2B5EF4-FFF2-40B4-BE49-F238E27FC236}">
                  <a16:creationId xmlns:a16="http://schemas.microsoft.com/office/drawing/2014/main" id="{A0739BDD-AE24-4A98-99C5-D6619F67A509}"/>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solidFill>
                  <a:schemeClr val="tx1">
                    <a:lumMod val="65000"/>
                    <a:lumOff val="35000"/>
                  </a:schemeClr>
                </a:solidFill>
                <a:latin typeface="AvenirNext LT Pro Medium" panose="020B0504020202020204" pitchFamily="34" charset="0"/>
              </a:endParaRPr>
            </a:p>
          </p:txBody>
        </p:sp>
        <p:sp>
          <p:nvSpPr>
            <p:cNvPr id="16" name="Serbest Biçim: Şekil 10">
              <a:extLst>
                <a:ext uri="{FF2B5EF4-FFF2-40B4-BE49-F238E27FC236}">
                  <a16:creationId xmlns:a16="http://schemas.microsoft.com/office/drawing/2014/main"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7" name="Serbest Biçim: Şekil 11">
              <a:extLst>
                <a:ext uri="{FF2B5EF4-FFF2-40B4-BE49-F238E27FC236}">
                  <a16:creationId xmlns:a16="http://schemas.microsoft.com/office/drawing/2014/main"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8" name="Serbest Biçim: Şekil 12">
              <a:extLst>
                <a:ext uri="{FF2B5EF4-FFF2-40B4-BE49-F238E27FC236}">
                  <a16:creationId xmlns:a16="http://schemas.microsoft.com/office/drawing/2014/main"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9" name="Serbest Biçim: Şekil 13">
              <a:extLst>
                <a:ext uri="{FF2B5EF4-FFF2-40B4-BE49-F238E27FC236}">
                  <a16:creationId xmlns:a16="http://schemas.microsoft.com/office/drawing/2014/main"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0" name="Serbest Biçim: Şekil 14">
              <a:extLst>
                <a:ext uri="{FF2B5EF4-FFF2-40B4-BE49-F238E27FC236}">
                  <a16:creationId xmlns:a16="http://schemas.microsoft.com/office/drawing/2014/main"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1" name="Serbest Biçim: Şekil 15">
              <a:extLst>
                <a:ext uri="{FF2B5EF4-FFF2-40B4-BE49-F238E27FC236}">
                  <a16:creationId xmlns:a16="http://schemas.microsoft.com/office/drawing/2014/main"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2" name="Serbest Biçim: Şekil 16">
              <a:extLst>
                <a:ext uri="{FF2B5EF4-FFF2-40B4-BE49-F238E27FC236}">
                  <a16:creationId xmlns:a16="http://schemas.microsoft.com/office/drawing/2014/main"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tr-TR" noProof="0"/>
            </a:p>
          </p:txBody>
        </p:sp>
      </p:grpSp>
    </p:spTree>
    <p:extLst>
      <p:ext uri="{BB962C8B-B14F-4D97-AF65-F5344CB8AC3E}">
        <p14:creationId xmlns:p14="http://schemas.microsoft.com/office/powerpoint/2010/main" val="166282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Özet">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rtlCol="0" anchor="b" anchorCtr="0">
            <a:normAutofit/>
          </a:bodyPr>
          <a:lstStyle>
            <a:lvl1pPr>
              <a:defRPr sz="3000" baseline="0"/>
            </a:lvl1pPr>
          </a:lstStyle>
          <a:p>
            <a:pPr rtl="0"/>
            <a:r>
              <a:rPr lang="tr-TR" noProof="0"/>
              <a:t>ANA BAŞLIK STİLİNİ DÜZENLEMEK İÇİN TIKLAYIN</a:t>
            </a:r>
          </a:p>
        </p:txBody>
      </p:sp>
      <p:sp>
        <p:nvSpPr>
          <p:cNvPr id="7" name="Resim Yer Tutucusu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rtlCol="0"/>
          <a:lstStyle/>
          <a:p>
            <a:pPr rtl="0"/>
            <a:r>
              <a:rPr lang="tr-TR" noProof="0"/>
              <a:t>Resim eklemek için simgeye tıklayın</a:t>
            </a:r>
          </a:p>
        </p:txBody>
      </p:sp>
      <p:sp>
        <p:nvSpPr>
          <p:cNvPr id="6" name="Resim Yer Tutucusu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rtlCol="0"/>
          <a:lstStyle/>
          <a:p>
            <a:pPr rtl="0"/>
            <a:r>
              <a:rPr lang="tr-TR" noProof="0"/>
              <a:t>Resim eklemek için simgeye tıklayın</a:t>
            </a:r>
          </a:p>
        </p:txBody>
      </p:sp>
      <p:sp>
        <p:nvSpPr>
          <p:cNvPr id="5" name="Metin Yer Tutucusu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rtlCol="0">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0" name="Tarih Yer Tutucusu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rtlCol="0"/>
          <a:lstStyle>
            <a:lvl1pPr>
              <a:defRPr>
                <a:solidFill>
                  <a:schemeClr val="bg1"/>
                </a:solidFill>
              </a:defRPr>
            </a:lvl1pPr>
          </a:lstStyle>
          <a:p>
            <a:pPr rtl="0"/>
            <a:r>
              <a:rPr lang="tr-TR" noProof="0"/>
              <a:t>20XX</a:t>
            </a:r>
          </a:p>
        </p:txBody>
      </p:sp>
      <p:sp>
        <p:nvSpPr>
          <p:cNvPr id="11" name="Alt Bilgi Yer Tutucusu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rtlCol="0"/>
          <a:lstStyle/>
          <a:p>
            <a:pPr rtl="0"/>
            <a:r>
              <a:rPr lang="tr-TR" noProof="0"/>
              <a:t>Sunu başlığı</a:t>
            </a:r>
          </a:p>
        </p:txBody>
      </p:sp>
      <p:sp>
        <p:nvSpPr>
          <p:cNvPr id="12" name="Slayt Numarası Yer Tutucusu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354158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şekkürler">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rtlCol="0">
            <a:noAutofit/>
          </a:bodyPr>
          <a:lstStyle>
            <a:lvl1pPr>
              <a:defRPr sz="3600" baseline="0"/>
            </a:lvl1pPr>
          </a:lstStyle>
          <a:p>
            <a:pPr rtl="0"/>
            <a:r>
              <a:rPr lang="tr-TR" noProof="0"/>
              <a:t>ANA BAŞLIK STİLİNİ DÜZENLEMEK İÇİN TIKLAYIN</a:t>
            </a:r>
          </a:p>
        </p:txBody>
      </p:sp>
      <p:sp>
        <p:nvSpPr>
          <p:cNvPr id="5" name="Metin Yer Tutucusu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rtlCol="0">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2" name="Tarih Yer Tutucusu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rtlCol="0"/>
          <a:lstStyle/>
          <a:p>
            <a:pPr rtl="0"/>
            <a:r>
              <a:rPr lang="tr-TR" noProof="0"/>
              <a:t>20XX</a:t>
            </a:r>
          </a:p>
        </p:txBody>
      </p:sp>
      <p:sp>
        <p:nvSpPr>
          <p:cNvPr id="13" name="Alt Bilgi Yer Tutucusu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rtlCol="0"/>
          <a:lstStyle>
            <a:lvl1pPr algn="r">
              <a:defRPr/>
            </a:lvl1pPr>
          </a:lstStyle>
          <a:p>
            <a:pPr rtl="0"/>
            <a:r>
              <a:rPr lang="tr-TR" noProof="0"/>
              <a:t>Sunu başlığı</a:t>
            </a:r>
          </a:p>
        </p:txBody>
      </p:sp>
      <p:sp>
        <p:nvSpPr>
          <p:cNvPr id="6" name="Resim Yer Tutucusu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rtlCol="0"/>
          <a:lstStyle/>
          <a:p>
            <a:pPr rtl="0"/>
            <a:r>
              <a:rPr lang="tr-TR" noProof="0"/>
              <a:t>Resim eklemek için simgeye tıklayın</a:t>
            </a:r>
          </a:p>
        </p:txBody>
      </p:sp>
      <p:sp>
        <p:nvSpPr>
          <p:cNvPr id="11" name="Slayt Numarası Yer Tutucusu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rtlCol="0"/>
          <a:lstStyle>
            <a:lvl1pPr>
              <a:defRPr>
                <a:solidFill>
                  <a:schemeClr val="bg1"/>
                </a:solidFill>
              </a:defRPr>
            </a:lvl1pPr>
          </a:lstStyle>
          <a:p>
            <a:pPr rtl="0"/>
            <a:fld id="{294A09A9-5501-47C1-A89A-A340965A2BE2}" type="slidenum">
              <a:rPr lang="tr-TR" noProof="0" smtClean="0"/>
              <a:pPr/>
              <a:t>‹#›</a:t>
            </a:fld>
            <a:endParaRPr lang="tr-TR" noProof="0"/>
          </a:p>
        </p:txBody>
      </p:sp>
      <p:grpSp>
        <p:nvGrpSpPr>
          <p:cNvPr id="14" name="Sağ Üs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Serbest Biçim: Şekil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noProof="0">
                <a:solidFill>
                  <a:schemeClr val="tx1">
                    <a:lumMod val="65000"/>
                    <a:lumOff val="35000"/>
                  </a:schemeClr>
                </a:solidFill>
                <a:latin typeface="AvenirNext LT Pro Medium" panose="020B0504020202020204" pitchFamily="34" charset="0"/>
              </a:endParaRPr>
            </a:p>
          </p:txBody>
        </p:sp>
        <p:sp>
          <p:nvSpPr>
            <p:cNvPr id="16" name="Serbest Biçim: Şekil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7" name="Serbest Biçim: Şekil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8" name="Serbest Biçim: Şekil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9" name="Serbest Biçim: Şekil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0" name="Serbest Biçim: Şekil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1" name="Serbest Biçim: Şekil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22" name="Serbest Biçim: Şekil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tr-TR" noProof="0"/>
            </a:p>
          </p:txBody>
        </p:sp>
      </p:grpSp>
    </p:spTree>
    <p:extLst>
      <p:ext uri="{BB962C8B-B14F-4D97-AF65-F5344CB8AC3E}">
        <p14:creationId xmlns:p14="http://schemas.microsoft.com/office/powerpoint/2010/main" val="1959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2F7D74-558F-4816-9367-4004FFA2B6A4}"/>
              </a:ext>
            </a:extLst>
          </p:cNvPr>
          <p:cNvSpPr>
            <a:spLocks noGrp="1"/>
          </p:cNvSpPr>
          <p:nvPr>
            <p:ph type="title"/>
          </p:nvPr>
        </p:nvSpPr>
        <p:spPr/>
        <p:txBody>
          <a:bodyPr rtlCol="0"/>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İçerik Yer Tutucusu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Tarih Yer Tutucusu 4">
            <a:extLst>
              <a:ext uri="{FF2B5EF4-FFF2-40B4-BE49-F238E27FC236}">
                <a16:creationId xmlns:a16="http://schemas.microsoft.com/office/drawing/2014/main" id="{09F4C3CA-7962-4B8E-8004-FBD88F0EFAF2}"/>
              </a:ext>
            </a:extLst>
          </p:cNvPr>
          <p:cNvSpPr>
            <a:spLocks noGrp="1"/>
          </p:cNvSpPr>
          <p:nvPr>
            <p:ph type="dt" sz="half" idx="10"/>
          </p:nvPr>
        </p:nvSpPr>
        <p:spPr/>
        <p:txBody>
          <a:bodyPr rtlCol="0"/>
          <a:lstStyle/>
          <a:p>
            <a:pPr rtl="0"/>
            <a:r>
              <a:rPr lang="tr-TR" noProof="0"/>
              <a:t>20XX</a:t>
            </a:r>
          </a:p>
        </p:txBody>
      </p:sp>
      <p:sp>
        <p:nvSpPr>
          <p:cNvPr id="6" name="Alt Bilgi Yer Tutucusu 5">
            <a:extLst>
              <a:ext uri="{FF2B5EF4-FFF2-40B4-BE49-F238E27FC236}">
                <a16:creationId xmlns:a16="http://schemas.microsoft.com/office/drawing/2014/main" id="{BE7B5E76-E101-4994-92F5-1F540EB16AB0}"/>
              </a:ext>
            </a:extLst>
          </p:cNvPr>
          <p:cNvSpPr>
            <a:spLocks noGrp="1"/>
          </p:cNvSpPr>
          <p:nvPr>
            <p:ph type="ftr" sz="quarter" idx="11"/>
          </p:nvPr>
        </p:nvSpPr>
        <p:spPr/>
        <p:txBody>
          <a:bodyPr rtlCol="0"/>
          <a:lstStyle/>
          <a:p>
            <a:pPr rtl="0"/>
            <a:r>
              <a:rPr lang="tr-TR" noProof="0"/>
              <a:t>Sunu başlığı</a:t>
            </a:r>
          </a:p>
        </p:txBody>
      </p:sp>
      <p:sp>
        <p:nvSpPr>
          <p:cNvPr id="7" name="Slayt Numarası Yer Tutucusu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4" name="İçerik Yer Tutucusu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5" name="Metin Yer Tutucusu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6" name="İçerik Yer Tutucusu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7" name="Tarih Yer Tutucusu 6">
            <a:extLst>
              <a:ext uri="{FF2B5EF4-FFF2-40B4-BE49-F238E27FC236}">
                <a16:creationId xmlns:a16="http://schemas.microsoft.com/office/drawing/2014/main" id="{B3940682-7091-4427-B158-074D4A471374}"/>
              </a:ext>
            </a:extLst>
          </p:cNvPr>
          <p:cNvSpPr>
            <a:spLocks noGrp="1"/>
          </p:cNvSpPr>
          <p:nvPr>
            <p:ph type="dt" sz="half" idx="10"/>
          </p:nvPr>
        </p:nvSpPr>
        <p:spPr/>
        <p:txBody>
          <a:bodyPr rtlCol="0"/>
          <a:lstStyle/>
          <a:p>
            <a:pPr rtl="0"/>
            <a:r>
              <a:rPr lang="tr-TR" noProof="0"/>
              <a:t>20XX</a:t>
            </a:r>
          </a:p>
        </p:txBody>
      </p:sp>
      <p:sp>
        <p:nvSpPr>
          <p:cNvPr id="8" name="Alt Bilgi Yer Tutucusu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p>
            <a:pPr rtl="0"/>
            <a:r>
              <a:rPr lang="tr-TR" noProof="0"/>
              <a:t>Sunu başlığı</a:t>
            </a:r>
          </a:p>
        </p:txBody>
      </p:sp>
      <p:sp>
        <p:nvSpPr>
          <p:cNvPr id="9" name="Slayt Numarası Yer Tutucusu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406246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a:extLst>
              <a:ext uri="{FF2B5EF4-FFF2-40B4-BE49-F238E27FC236}">
                <a16:creationId xmlns:a16="http://schemas.microsoft.com/office/drawing/2014/main" id="{B9C39E44-C8F5-4FD0-8345-FA295CEA603C}"/>
              </a:ext>
            </a:extLst>
          </p:cNvPr>
          <p:cNvSpPr>
            <a:spLocks noGrp="1"/>
          </p:cNvSpPr>
          <p:nvPr>
            <p:ph type="dt" sz="half" idx="10"/>
          </p:nvPr>
        </p:nvSpPr>
        <p:spPr/>
        <p:txBody>
          <a:bodyPr rtlCol="0"/>
          <a:lstStyle/>
          <a:p>
            <a:pPr rtl="0"/>
            <a:r>
              <a:rPr lang="tr-TR" noProof="0"/>
              <a:t>20XX</a:t>
            </a:r>
          </a:p>
        </p:txBody>
      </p:sp>
      <p:sp>
        <p:nvSpPr>
          <p:cNvPr id="3" name="Alt Bilgi Yer Tutucusu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p>
            <a:pPr rtl="0"/>
            <a:r>
              <a:rPr lang="tr-TR" noProof="0"/>
              <a:t>Sunu başlığı</a:t>
            </a:r>
          </a:p>
        </p:txBody>
      </p:sp>
      <p:sp>
        <p:nvSpPr>
          <p:cNvPr id="4" name="Slayt Numarası Yer Tutucusu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
        <p:nvSpPr>
          <p:cNvPr id="6" name="Dikdörtgen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8" name="Dikdörtgen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0" name="Dikdörtgen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2" name="Dikdörtgen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4" name="Dikdörtgen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6" name="Dikdörtgen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
        <p:nvSpPr>
          <p:cNvPr id="18" name="Dikdörtgen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sz="3200"/>
            </a:lvl1pPr>
          </a:lstStyle>
          <a:p>
            <a:pPr rtl="0"/>
            <a:r>
              <a:rPr lang="tr-TR" noProof="0"/>
              <a:t>Asıl başlık stilini düzenlemek için tıklayın</a:t>
            </a:r>
          </a:p>
        </p:txBody>
      </p:sp>
      <p:sp>
        <p:nvSpPr>
          <p:cNvPr id="3" name="İçerik Yer Tutucusu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Metin Yer Tutucusu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5" name="Tarih Yer Tutucusu 4">
            <a:extLst>
              <a:ext uri="{FF2B5EF4-FFF2-40B4-BE49-F238E27FC236}">
                <a16:creationId xmlns:a16="http://schemas.microsoft.com/office/drawing/2014/main" id="{32943841-AE0F-41C9-97CC-D11B02495FEA}"/>
              </a:ext>
            </a:extLst>
          </p:cNvPr>
          <p:cNvSpPr>
            <a:spLocks noGrp="1"/>
          </p:cNvSpPr>
          <p:nvPr>
            <p:ph type="dt" sz="half" idx="10"/>
          </p:nvPr>
        </p:nvSpPr>
        <p:spPr/>
        <p:txBody>
          <a:bodyPr rtlCol="0"/>
          <a:lstStyle/>
          <a:p>
            <a:pPr rtl="0"/>
            <a:r>
              <a:rPr lang="tr-TR" noProof="0"/>
              <a:t>20XX</a:t>
            </a:r>
          </a:p>
        </p:txBody>
      </p:sp>
      <p:sp>
        <p:nvSpPr>
          <p:cNvPr id="6" name="Alt Bilgi Yer Tutucusu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p>
            <a:pPr rtl="0"/>
            <a:r>
              <a:rPr lang="tr-TR" noProof="0"/>
              <a:t>Sunu başlığı</a:t>
            </a:r>
          </a:p>
        </p:txBody>
      </p:sp>
      <p:sp>
        <p:nvSpPr>
          <p:cNvPr id="7" name="Slayt Numarası Yer Tutucusu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ündem">
    <p:spTree>
      <p:nvGrpSpPr>
        <p:cNvPr id="1" name=""/>
        <p:cNvGrpSpPr/>
        <p:nvPr/>
      </p:nvGrpSpPr>
      <p:grpSpPr>
        <a:xfrm>
          <a:off x="0" y="0"/>
          <a:ext cx="0" cy="0"/>
          <a:chOff x="0" y="0"/>
          <a:chExt cx="0" cy="0"/>
        </a:xfrm>
      </p:grpSpPr>
      <p:grpSp>
        <p:nvGrpSpPr>
          <p:cNvPr id="9" name="Sağ Üs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Serbest Biçim: Şekil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3" name="Serbest Biçim: Şekil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4" name="Serbest Biçim: Şekil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5" name="Serbest Biçim: Şekil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6" name="Serbest Biçim: Şekil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7" name="Serbest Biçim: Şekil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8" name="Serbest Biçim: Şekil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tr-TR" noProof="0"/>
            </a:p>
          </p:txBody>
        </p:sp>
      </p:grpSp>
      <p:sp>
        <p:nvSpPr>
          <p:cNvPr id="2" name="Başlık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rtlCol="0">
            <a:noAutofit/>
          </a:bodyPr>
          <a:lstStyle>
            <a:lvl1pPr>
              <a:defRPr sz="3000" baseline="0"/>
            </a:lvl1pPr>
          </a:lstStyle>
          <a:p>
            <a:pPr rtl="0"/>
            <a:r>
              <a:rPr lang="tr-TR" noProof="0"/>
              <a:t>ANA BAŞLIK STİLİNİ DÜZENLEMEK İÇİN TIKLAYIN</a:t>
            </a:r>
          </a:p>
        </p:txBody>
      </p:sp>
      <p:sp>
        <p:nvSpPr>
          <p:cNvPr id="5" name="Metin Yer Tutucusu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rtlCol="0">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Tarih Yer Tutucusu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rtlCol="0"/>
          <a:lstStyle/>
          <a:p>
            <a:pPr rtl="0"/>
            <a:r>
              <a:rPr lang="tr-TR" noProof="0"/>
              <a:t>20XX</a:t>
            </a:r>
          </a:p>
        </p:txBody>
      </p:sp>
      <p:sp>
        <p:nvSpPr>
          <p:cNvPr id="7" name="Resim Yer Tutucusu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rtlCol="0"/>
          <a:lstStyle/>
          <a:p>
            <a:pPr rtl="0"/>
            <a:r>
              <a:rPr lang="tr-TR" noProof="0"/>
              <a:t>Resim eklemek için simgeye tıklayın</a:t>
            </a:r>
          </a:p>
        </p:txBody>
      </p:sp>
      <p:sp>
        <p:nvSpPr>
          <p:cNvPr id="8" name="Alt Bilgi Yer Tutucusu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rtlCol="0"/>
          <a:lstStyle>
            <a:lvl1pPr>
              <a:defRPr>
                <a:solidFill>
                  <a:schemeClr val="bg1"/>
                </a:solidFill>
              </a:defRPr>
            </a:lvl1pPr>
          </a:lstStyle>
          <a:p>
            <a:pPr rtl="0"/>
            <a:r>
              <a:rPr lang="tr-TR" noProof="0"/>
              <a:t>Sunu başlığı</a:t>
            </a:r>
          </a:p>
        </p:txBody>
      </p:sp>
      <p:sp>
        <p:nvSpPr>
          <p:cNvPr id="10" name="Slayt Numarası Yer Tutucusu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rtlCol="0"/>
          <a:lstStyle>
            <a:lvl1pPr>
              <a:defRPr>
                <a:solidFill>
                  <a:schemeClr val="bg1"/>
                </a:solidFill>
              </a:defRPr>
            </a:lvl1p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267544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sz="3200"/>
            </a:lvl1pPr>
          </a:lstStyle>
          <a:p>
            <a:pPr rtl="0"/>
            <a:r>
              <a:rPr lang="tr-TR" noProof="0"/>
              <a:t>Asıl başlık stilini düzenlemek için tıklayın</a:t>
            </a:r>
          </a:p>
        </p:txBody>
      </p:sp>
      <p:sp>
        <p:nvSpPr>
          <p:cNvPr id="3" name="Resim Yer Tutucusu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a:t>Resim eklemek için simgeye tıklayın</a:t>
            </a:r>
          </a:p>
        </p:txBody>
      </p:sp>
      <p:sp>
        <p:nvSpPr>
          <p:cNvPr id="4" name="Metin Yer Tutucusu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noProof="0"/>
              <a:t>Asıl metin stillerini düzenlemek için tıklayın</a:t>
            </a:r>
          </a:p>
        </p:txBody>
      </p:sp>
      <p:sp>
        <p:nvSpPr>
          <p:cNvPr id="5" name="Tarih Yer Tutucusu 4">
            <a:extLst>
              <a:ext uri="{FF2B5EF4-FFF2-40B4-BE49-F238E27FC236}">
                <a16:creationId xmlns:a16="http://schemas.microsoft.com/office/drawing/2014/main" id="{4E093048-98A4-4EE6-A653-11BF380C726A}"/>
              </a:ext>
            </a:extLst>
          </p:cNvPr>
          <p:cNvSpPr>
            <a:spLocks noGrp="1"/>
          </p:cNvSpPr>
          <p:nvPr>
            <p:ph type="dt" sz="half" idx="10"/>
          </p:nvPr>
        </p:nvSpPr>
        <p:spPr/>
        <p:txBody>
          <a:bodyPr rtlCol="0"/>
          <a:lstStyle/>
          <a:p>
            <a:pPr rtl="0"/>
            <a:r>
              <a:rPr lang="tr-TR" noProof="0"/>
              <a:t>20XX</a:t>
            </a:r>
          </a:p>
        </p:txBody>
      </p:sp>
      <p:sp>
        <p:nvSpPr>
          <p:cNvPr id="6" name="Alt Bilgi Yer Tutucusu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p>
            <a:pPr rtl="0"/>
            <a:r>
              <a:rPr lang="tr-TR" noProof="0"/>
              <a:t>Sunu başlığı</a:t>
            </a:r>
          </a:p>
        </p:txBody>
      </p:sp>
      <p:sp>
        <p:nvSpPr>
          <p:cNvPr id="7" name="Slayt Numarası Yer Tutucusu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43516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iriş 3">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rtlCol="0">
            <a:normAutofit/>
          </a:bodyPr>
          <a:lstStyle>
            <a:lvl1pPr>
              <a:defRPr sz="3000" baseline="0"/>
            </a:lvl1pPr>
          </a:lstStyle>
          <a:p>
            <a:pPr rtl="0"/>
            <a:r>
              <a:rPr lang="tr-TR" noProof="0"/>
              <a:t>ANA BAŞLIK STİLİNİ DÜZENLEMEK İÇİN TIKLAYIN</a:t>
            </a:r>
          </a:p>
        </p:txBody>
      </p:sp>
      <p:sp>
        <p:nvSpPr>
          <p:cNvPr id="5" name="Metin Yer Tutucusu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rtlCol="0">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4" name="Tarih Yer Tutucusu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rtlCol="0"/>
          <a:lstStyle/>
          <a:p>
            <a:pPr rtl="0"/>
            <a:r>
              <a:rPr lang="tr-TR" noProof="0"/>
              <a:t>20XX</a:t>
            </a:r>
          </a:p>
        </p:txBody>
      </p:sp>
      <p:sp>
        <p:nvSpPr>
          <p:cNvPr id="9" name="Resim Yer Tutucusu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rtlCol="0"/>
          <a:lstStyle/>
          <a:p>
            <a:pPr rtl="0"/>
            <a:r>
              <a:rPr lang="tr-TR" noProof="0"/>
              <a:t>Resim eklemek için simgeye tıklayın</a:t>
            </a:r>
          </a:p>
        </p:txBody>
      </p:sp>
      <p:sp>
        <p:nvSpPr>
          <p:cNvPr id="13" name="Resim Yer Tutucusu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rtlCol="0"/>
          <a:lstStyle/>
          <a:p>
            <a:pPr rtl="0"/>
            <a:r>
              <a:rPr lang="tr-TR" noProof="0"/>
              <a:t>Resim eklemek için simgeye tıklayın</a:t>
            </a:r>
          </a:p>
        </p:txBody>
      </p:sp>
      <p:sp>
        <p:nvSpPr>
          <p:cNvPr id="15" name="Alt Bilgi Yer Tutucusu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rtlCol="0"/>
          <a:lstStyle>
            <a:lvl1pPr>
              <a:defRPr>
                <a:solidFill>
                  <a:schemeClr val="bg1">
                    <a:lumMod val="50000"/>
                  </a:schemeClr>
                </a:solidFill>
              </a:defRPr>
            </a:lvl1pPr>
          </a:lstStyle>
          <a:p>
            <a:pPr rtl="0"/>
            <a:r>
              <a:rPr lang="tr-TR" noProof="0"/>
              <a:t>Sunu başlığı</a:t>
            </a:r>
          </a:p>
        </p:txBody>
      </p:sp>
      <p:sp>
        <p:nvSpPr>
          <p:cNvPr id="16" name="Slayt Numarası Yer Tutucusu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rtlCol="0"/>
          <a:lstStyle>
            <a:lvl1pPr>
              <a:defRPr>
                <a:solidFill>
                  <a:schemeClr val="bg1"/>
                </a:solidFill>
              </a:defRPr>
            </a:lvl1p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244399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rtlCol="0" anchor="b">
            <a:normAutofit/>
          </a:bodyPr>
          <a:lstStyle>
            <a:lvl1pPr algn="ctr">
              <a:defRPr sz="3000" baseline="0"/>
            </a:lvl1pPr>
          </a:lstStyle>
          <a:p>
            <a:pPr rtl="0"/>
            <a:r>
              <a:rPr lang="tr-TR" noProof="0"/>
              <a:t>ASIL BAŞLIK STİLİNİ DÜZENLEMEK İÇİN TIKLAYIN</a:t>
            </a:r>
          </a:p>
        </p:txBody>
      </p:sp>
      <p:sp>
        <p:nvSpPr>
          <p:cNvPr id="8" name="Resim Yer Tutucusu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rtlCol="0"/>
          <a:lstStyle/>
          <a:p>
            <a:pPr rtl="0"/>
            <a:r>
              <a:rPr lang="tr-TR" noProof="0"/>
              <a:t>Resim eklemek için simgeye tıklayın</a:t>
            </a:r>
          </a:p>
        </p:txBody>
      </p:sp>
      <p:sp>
        <p:nvSpPr>
          <p:cNvPr id="3" name="Metin Yer Tutucusu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rtlCol="0">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tr-TR" noProof="0"/>
              <a:t>Asıl metin stillerini düzenlemek için tıklayın</a:t>
            </a:r>
          </a:p>
        </p:txBody>
      </p:sp>
      <p:sp>
        <p:nvSpPr>
          <p:cNvPr id="4" name="Tarih Yer Tutucusu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lstStyle/>
          <a:p>
            <a:pPr rtl="0"/>
            <a:r>
              <a:rPr lang="tr-TR" noProof="0"/>
              <a:t>20XX</a:t>
            </a:r>
          </a:p>
        </p:txBody>
      </p:sp>
      <p:sp>
        <p:nvSpPr>
          <p:cNvPr id="5" name="Alt Bilgi Yer Tutucusu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lstStyle/>
          <a:p>
            <a:pPr rtl="0"/>
            <a:r>
              <a:rPr lang="tr-TR" noProof="0"/>
              <a:t>Sunu başlığı</a:t>
            </a:r>
          </a:p>
        </p:txBody>
      </p:sp>
      <p:sp>
        <p:nvSpPr>
          <p:cNvPr id="6" name="Slayt Numarası Yer Tutucusu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grpSp>
        <p:nvGrpSpPr>
          <p:cNvPr id="19" name="Sağ Al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fik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Serbest Biçim: Şekil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3" name="Serbest Biçim: Şekil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4" name="Serbest Biçim: Şekil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5" name="Serbest Biçim: Şekil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6" name="Serbest Biçim: Şekil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7" name="Serbest Biçim: Şekil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28" name="Serbest Biçim: Şekil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21" name="Serbest Biçim: Şekil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şlık ve Grafik ">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rtlCol="0">
            <a:normAutofit/>
          </a:bodyPr>
          <a:lstStyle>
            <a:lvl1pPr>
              <a:defRPr sz="3000"/>
            </a:lvl1pPr>
          </a:lstStyle>
          <a:p>
            <a:pPr rtl="0"/>
            <a:r>
              <a:rPr lang="tr-TR" noProof="0"/>
              <a:t>Asıl başlık stilini düzenlemek için tıklayın</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grpSp>
        <p:nvGrpSpPr>
          <p:cNvPr id="6" name="Sağ Al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fik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Serbest Biçim: Şekil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0" name="Serbest Biçim: Şekil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1" name="Serbest Biçim: Şekil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2" name="Serbest Biçim: Şekil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3" name="Serbest Biçim: Şekil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4" name="Serbest Biçim: Şekil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5" name="Serbest Biçim: Şekil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8" name="Serbest Biçim: Şekil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
        <p:nvSpPr>
          <p:cNvPr id="17" name="İçerik Yer Tutucusu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şlık ve Tablo">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rtlCol="0">
            <a:normAutofit/>
          </a:bodyPr>
          <a:lstStyle>
            <a:lvl1pPr>
              <a:defRPr sz="3000"/>
            </a:lvl1pPr>
          </a:lstStyle>
          <a:p>
            <a:pPr rtl="0"/>
            <a:r>
              <a:rPr lang="tr-TR" noProof="0"/>
              <a:t>Asıl başlık stilini düzenlemek için tıklayın</a:t>
            </a:r>
          </a:p>
        </p:txBody>
      </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grpSp>
        <p:nvGrpSpPr>
          <p:cNvPr id="6" name="Sağ Al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fik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Serbest Biçim: Şekil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0" name="Serbest Biçim: Şekil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1" name="Serbest Biçim: Şekil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2" name="Serbest Biçim: Şekil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3" name="Serbest Biçim: Şekil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4" name="Serbest Biçim: Şekil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15" name="Serbest Biçim: Şekil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8" name="Serbest Biçim: Şekil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
        <p:nvSpPr>
          <p:cNvPr id="17" name="İçerik Yer Tutucusu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Tree>
    <p:extLst>
      <p:ext uri="{BB962C8B-B14F-4D97-AF65-F5344CB8AC3E}">
        <p14:creationId xmlns:p14="http://schemas.microsoft.com/office/powerpoint/2010/main" val="39790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ınt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rtlCol="0" anchor="b" anchorCtr="0">
            <a:normAutofit/>
          </a:bodyPr>
          <a:lstStyle>
            <a:lvl1pPr>
              <a:lnSpc>
                <a:spcPts val="4000"/>
              </a:lnSpc>
              <a:defRPr sz="2800" spc="20" baseline="0">
                <a:latin typeface="+mn-lt"/>
              </a:defRPr>
            </a:lvl1pPr>
          </a:lstStyle>
          <a:p>
            <a:pPr rtl="0"/>
            <a:r>
              <a:rPr lang="tr-TR" noProof="0"/>
              <a:t>Asıl başlık stilini düzenlemek için tıklayın</a:t>
            </a:r>
          </a:p>
        </p:txBody>
      </p:sp>
      <p:sp>
        <p:nvSpPr>
          <p:cNvPr id="7" name="Resim Yer Tutucusu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rtlCol="0"/>
          <a:lstStyle/>
          <a:p>
            <a:pPr rtl="0"/>
            <a:r>
              <a:rPr lang="tr-TR" noProof="0"/>
              <a:t>Resim eklemek için simgeye tıklayın</a:t>
            </a:r>
          </a:p>
        </p:txBody>
      </p:sp>
      <p:sp>
        <p:nvSpPr>
          <p:cNvPr id="10" name="Metin Yer Tutucusu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rtlCol="0">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19" name="Tarih Yer Tutucusu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rtlCol="0"/>
          <a:lstStyle>
            <a:lvl1pPr>
              <a:defRPr>
                <a:solidFill>
                  <a:schemeClr val="bg1"/>
                </a:solidFill>
              </a:defRPr>
            </a:lvl1pPr>
          </a:lstStyle>
          <a:p>
            <a:pPr rtl="0"/>
            <a:r>
              <a:rPr lang="tr-TR" noProof="0"/>
              <a:t>20XX</a:t>
            </a:r>
          </a:p>
        </p:txBody>
      </p:sp>
      <p:sp>
        <p:nvSpPr>
          <p:cNvPr id="20" name="Alt Bilgi Yer Tutucusu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rtlCol="0"/>
          <a:lstStyle>
            <a:lvl1pPr algn="l">
              <a:defRPr/>
            </a:lvl1pPr>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rtlCol="0"/>
          <a:lstStyle/>
          <a:p>
            <a:pPr rtl="0"/>
            <a:fld id="{294A09A9-5501-47C1-A89A-A340965A2BE2}" type="slidenum">
              <a:rPr lang="tr-TR" noProof="0" smtClean="0"/>
              <a:t>‹#›</a:t>
            </a:fld>
            <a:endParaRPr lang="tr-TR" noProof="0"/>
          </a:p>
        </p:txBody>
      </p:sp>
      <p:grpSp>
        <p:nvGrpSpPr>
          <p:cNvPr id="9" name="Sağ Üst">
            <a:extLst>
              <a:ext uri="{FF2B5EF4-FFF2-40B4-BE49-F238E27FC236}">
                <a16:creationId xmlns:a16="http://schemas.microsoft.com/office/drawing/2014/main" id="{9C4825FE-0798-4C51-9649-7A9C4DE1DCE2}"/>
              </a:ext>
              <a:ext uri="{C183D7F6-B498-43B3-948B-1728B52AA6E4}">
                <adec:decorative xmlns:adec="http://schemas.microsoft.com/office/drawing/2017/decorative" val="1"/>
              </a:ext>
            </a:extLst>
          </p:cNvPr>
          <p:cNvGrpSpPr/>
          <p:nvPr userDrawn="1"/>
        </p:nvGrpSpPr>
        <p:grpSpPr>
          <a:xfrm flipH="1">
            <a:off x="10154652" y="-8827"/>
            <a:ext cx="2037346" cy="3747453"/>
            <a:chOff x="10849" y="15178"/>
            <a:chExt cx="2198951" cy="3331254"/>
          </a:xfrm>
        </p:grpSpPr>
        <p:sp>
          <p:nvSpPr>
            <p:cNvPr id="12" name="Serbest Biçim: Şekil 10">
              <a:extLst>
                <a:ext uri="{FF2B5EF4-FFF2-40B4-BE49-F238E27FC236}">
                  <a16:creationId xmlns:a16="http://schemas.microsoft.com/office/drawing/2014/main"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3" name="Serbest Biçim: Şekil 11">
              <a:extLst>
                <a:ext uri="{FF2B5EF4-FFF2-40B4-BE49-F238E27FC236}">
                  <a16:creationId xmlns:a16="http://schemas.microsoft.com/office/drawing/2014/main"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4" name="Serbest Biçim: Şekil 12">
              <a:extLst>
                <a:ext uri="{FF2B5EF4-FFF2-40B4-BE49-F238E27FC236}">
                  <a16:creationId xmlns:a16="http://schemas.microsoft.com/office/drawing/2014/main"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5" name="Serbest Biçim: Şekil 13">
              <a:extLst>
                <a:ext uri="{FF2B5EF4-FFF2-40B4-BE49-F238E27FC236}">
                  <a16:creationId xmlns:a16="http://schemas.microsoft.com/office/drawing/2014/main"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6" name="Serbest Biçim: Şekil 14">
              <a:extLst>
                <a:ext uri="{FF2B5EF4-FFF2-40B4-BE49-F238E27FC236}">
                  <a16:creationId xmlns:a16="http://schemas.microsoft.com/office/drawing/2014/main"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7" name="Serbest Biçim: Şekil 15">
              <a:extLst>
                <a:ext uri="{FF2B5EF4-FFF2-40B4-BE49-F238E27FC236}">
                  <a16:creationId xmlns:a16="http://schemas.microsoft.com/office/drawing/2014/main"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tr-TR" noProof="0"/>
            </a:p>
          </p:txBody>
        </p:sp>
        <p:sp>
          <p:nvSpPr>
            <p:cNvPr id="18" name="Serbest Biçim: Şekil 16">
              <a:extLst>
                <a:ext uri="{FF2B5EF4-FFF2-40B4-BE49-F238E27FC236}">
                  <a16:creationId xmlns:a16="http://schemas.microsoft.com/office/drawing/2014/main"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tr-TR" noProof="0"/>
            </a:p>
          </p:txBody>
        </p:sp>
      </p:grpSp>
    </p:spTree>
    <p:extLst>
      <p:ext uri="{BB962C8B-B14F-4D97-AF65-F5344CB8AC3E}">
        <p14:creationId xmlns:p14="http://schemas.microsoft.com/office/powerpoint/2010/main" val="42782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kipten 4 kişi">
    <p:spTree>
      <p:nvGrpSpPr>
        <p:cNvPr id="1" name=""/>
        <p:cNvGrpSpPr/>
        <p:nvPr/>
      </p:nvGrpSpPr>
      <p:grpSpPr>
        <a:xfrm>
          <a:off x="0" y="0"/>
          <a:ext cx="0" cy="0"/>
          <a:chOff x="0" y="0"/>
          <a:chExt cx="0" cy="0"/>
        </a:xfrm>
      </p:grpSpPr>
      <p:sp>
        <p:nvSpPr>
          <p:cNvPr id="48" name="Başlık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rtlCol="0">
            <a:normAutofit/>
          </a:bodyPr>
          <a:lstStyle>
            <a:lvl1pPr algn="l">
              <a:lnSpc>
                <a:spcPts val="4000"/>
              </a:lnSpc>
              <a:defRPr sz="3000" baseline="0"/>
            </a:lvl1pPr>
          </a:lstStyle>
          <a:p>
            <a:pPr rtl="0"/>
            <a:r>
              <a:rPr lang="tr-TR" noProof="0"/>
              <a:t>Asıl başlık stilini düzenlemek için tıklayın</a:t>
            </a:r>
          </a:p>
        </p:txBody>
      </p:sp>
      <p:sp>
        <p:nvSpPr>
          <p:cNvPr id="7" name="Resim Yer Tutucusu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12" name="Metin Yer Tutucusu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tr-TR" noProof="0"/>
              <a:t>AD</a:t>
            </a:r>
          </a:p>
        </p:txBody>
      </p:sp>
      <p:sp>
        <p:nvSpPr>
          <p:cNvPr id="13" name="Metin Yer Tutucusu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tr-TR" noProof="0"/>
              <a:t>Başlık</a:t>
            </a:r>
          </a:p>
        </p:txBody>
      </p:sp>
      <p:sp>
        <p:nvSpPr>
          <p:cNvPr id="18" name="Resim Yer Tutucusu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19" name="Metin Yer Tutucusu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tr-TR" noProof="0"/>
              <a:t>AD</a:t>
            </a:r>
          </a:p>
        </p:txBody>
      </p:sp>
      <p:sp>
        <p:nvSpPr>
          <p:cNvPr id="20" name="Metin Yer Tutucusu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tr-TR" noProof="0"/>
              <a:t>Başlık</a:t>
            </a:r>
          </a:p>
        </p:txBody>
      </p:sp>
      <p:sp>
        <p:nvSpPr>
          <p:cNvPr id="21" name="Resim Yer Tutucusu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22" name="Metin Yer Tutucusu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tr-TR" noProof="0"/>
              <a:t>AD</a:t>
            </a:r>
          </a:p>
        </p:txBody>
      </p:sp>
      <p:sp>
        <p:nvSpPr>
          <p:cNvPr id="23" name="Metin Yer Tutucusu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tr-TR" noProof="0"/>
              <a:t>Başlık</a:t>
            </a:r>
          </a:p>
        </p:txBody>
      </p:sp>
      <p:sp>
        <p:nvSpPr>
          <p:cNvPr id="24" name="Resim Yer Tutucusu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25" name="Metin Yer Tutucusu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tr-TR" noProof="0"/>
              <a:t>AD</a:t>
            </a:r>
          </a:p>
        </p:txBody>
      </p:sp>
      <p:sp>
        <p:nvSpPr>
          <p:cNvPr id="26" name="Metin Yer Tutucusu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tr-TR" noProof="0"/>
              <a:t>Başlık</a:t>
            </a:r>
          </a:p>
        </p:txBody>
      </p:sp>
      <p:grpSp>
        <p:nvGrpSpPr>
          <p:cNvPr id="38" name="Sağ Al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fik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Serbest Biçim: Şekil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2" name="Serbest Biçim: Şekil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3" name="Serbest Biçim: Şekil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4" name="Serbest Biçim: Şekil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5" name="Serbest Biçim: Şekil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6" name="Serbest Biçim: Şekil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7" name="Serbest Biçim: Şekil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40" name="Serbest Biçim: Şekil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20818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kipten 8 kişi">
    <p:spTree>
      <p:nvGrpSpPr>
        <p:cNvPr id="1" name=""/>
        <p:cNvGrpSpPr/>
        <p:nvPr/>
      </p:nvGrpSpPr>
      <p:grpSpPr>
        <a:xfrm>
          <a:off x="0" y="0"/>
          <a:ext cx="0" cy="0"/>
          <a:chOff x="0" y="0"/>
          <a:chExt cx="0" cy="0"/>
        </a:xfrm>
      </p:grpSpPr>
      <p:sp>
        <p:nvSpPr>
          <p:cNvPr id="50" name="Başlık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rtlCol="0">
            <a:normAutofit/>
          </a:bodyPr>
          <a:lstStyle>
            <a:lvl1pPr algn="l">
              <a:lnSpc>
                <a:spcPts val="4000"/>
              </a:lnSpc>
              <a:defRPr sz="3000" baseline="0"/>
            </a:lvl1pPr>
          </a:lstStyle>
          <a:p>
            <a:pPr rtl="0"/>
            <a:r>
              <a:rPr lang="tr-TR" noProof="0"/>
              <a:t>Asıl başlık stilini düzenlemek için tıklayın</a:t>
            </a:r>
          </a:p>
        </p:txBody>
      </p:sp>
      <p:sp>
        <p:nvSpPr>
          <p:cNvPr id="6" name="Resim Yer Tutucusu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7" name="Resim Yer Tutucusu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8" name="Resim Yer Tutucusu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9" name="Resim Yer Tutucusu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10" name="Metin Yer Tutucusu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11" name="Metin Yer Tutucusu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20" name="Metin Yer Tutucusu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21" name="Metin Yer Tutucusu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22" name="Metin Yer Tutucusu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23" name="Metin Yer Tutucusu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24" name="Metin Yer Tutucusu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25" name="Metin Yer Tutucusu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26" name="Resim Yer Tutucusu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27" name="Resim Yer Tutucusu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28" name="Resim Yer Tutucusu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29" name="Resim Yer Tutucusu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rtlCol="0">
            <a:normAutofit/>
          </a:bodyPr>
          <a:lstStyle>
            <a:lvl1pPr marL="0" indent="0">
              <a:buNone/>
              <a:defRPr sz="1400">
                <a:solidFill>
                  <a:schemeClr val="tx1"/>
                </a:solidFill>
              </a:defRPr>
            </a:lvl1pPr>
          </a:lstStyle>
          <a:p>
            <a:pPr rtl="0"/>
            <a:r>
              <a:rPr lang="tr-TR" noProof="0"/>
              <a:t>Resim eklemek için simgeye tıklayın</a:t>
            </a:r>
          </a:p>
        </p:txBody>
      </p:sp>
      <p:sp>
        <p:nvSpPr>
          <p:cNvPr id="30" name="Metin Yer Tutucusu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31" name="Metin Yer Tutucusu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32" name="Metin Yer Tutucusu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33" name="Metin Yer Tutucusu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34" name="Metin Yer Tutucusu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35" name="Metin Yer Tutucusu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sp>
        <p:nvSpPr>
          <p:cNvPr id="36" name="Metin Yer Tutucusu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rtlCol="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rtl="0"/>
            <a:r>
              <a:rPr lang="tr-TR" noProof="0"/>
              <a:t>AD</a:t>
            </a:r>
          </a:p>
        </p:txBody>
      </p:sp>
      <p:sp>
        <p:nvSpPr>
          <p:cNvPr id="37" name="Metin Yer Tutucusu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rtlCol="0">
            <a:noAutofit/>
          </a:bodyPr>
          <a:lstStyle>
            <a:lvl1pPr marL="0" indent="0" algn="ctr">
              <a:lnSpc>
                <a:spcPct val="100000"/>
              </a:lnSpc>
              <a:spcBef>
                <a:spcPts val="0"/>
              </a:spcBef>
              <a:buNone/>
              <a:defRPr sz="1000" b="0" spc="20" baseline="0">
                <a:solidFill>
                  <a:schemeClr val="tx1"/>
                </a:solidFill>
              </a:defRPr>
            </a:lvl1pPr>
          </a:lstStyle>
          <a:p>
            <a:pPr lvl="0" rtl="0"/>
            <a:r>
              <a:rPr lang="tr-TR" noProof="0"/>
              <a:t>Başlık</a:t>
            </a:r>
          </a:p>
        </p:txBody>
      </p:sp>
      <p:grpSp>
        <p:nvGrpSpPr>
          <p:cNvPr id="40" name="Sağ Alt">
            <a:extLst>
              <a:ext uri="{FF2B5EF4-FFF2-40B4-BE49-F238E27FC236}">
                <a16:creationId xmlns:a16="http://schemas.microsoft.com/office/drawing/2014/main" id="{7CC44202-D72A-410C-BDF3-D38B44459279}"/>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41" name="Grafik 157">
              <a:extLst>
                <a:ext uri="{FF2B5EF4-FFF2-40B4-BE49-F238E27FC236}">
                  <a16:creationId xmlns:a16="http://schemas.microsoft.com/office/drawing/2014/main" id="{7256F1E1-6B3C-4A7D-A2DA-E78B8167AEF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3" name="Serbest Biçim: Şekil 24">
                <a:extLst>
                  <a:ext uri="{FF2B5EF4-FFF2-40B4-BE49-F238E27FC236}">
                    <a16:creationId xmlns:a16="http://schemas.microsoft.com/office/drawing/2014/main"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4" name="Serbest Biçim: Şekil 25">
                <a:extLst>
                  <a:ext uri="{FF2B5EF4-FFF2-40B4-BE49-F238E27FC236}">
                    <a16:creationId xmlns:a16="http://schemas.microsoft.com/office/drawing/2014/main"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5" name="Serbest Biçim: Şekil 26">
                <a:extLst>
                  <a:ext uri="{FF2B5EF4-FFF2-40B4-BE49-F238E27FC236}">
                    <a16:creationId xmlns:a16="http://schemas.microsoft.com/office/drawing/2014/main"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6" name="Serbest Biçim: Şekil 30">
                <a:extLst>
                  <a:ext uri="{FF2B5EF4-FFF2-40B4-BE49-F238E27FC236}">
                    <a16:creationId xmlns:a16="http://schemas.microsoft.com/office/drawing/2014/main"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7" name="Serbest Biçim: Şekil 31">
                <a:extLst>
                  <a:ext uri="{FF2B5EF4-FFF2-40B4-BE49-F238E27FC236}">
                    <a16:creationId xmlns:a16="http://schemas.microsoft.com/office/drawing/2014/main"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8" name="Serbest Biçim: Şekil 32">
                <a:extLst>
                  <a:ext uri="{FF2B5EF4-FFF2-40B4-BE49-F238E27FC236}">
                    <a16:creationId xmlns:a16="http://schemas.microsoft.com/office/drawing/2014/main"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sp>
            <p:nvSpPr>
              <p:cNvPr id="49" name="Serbest Biçim: Şekil 36">
                <a:extLst>
                  <a:ext uri="{FF2B5EF4-FFF2-40B4-BE49-F238E27FC236}">
                    <a16:creationId xmlns:a16="http://schemas.microsoft.com/office/drawing/2014/main"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tr-TR" noProof="0"/>
              </a:p>
            </p:txBody>
          </p:sp>
        </p:grpSp>
        <p:sp>
          <p:nvSpPr>
            <p:cNvPr id="42" name="Serbest Biçim: Şekil 23">
              <a:extLst>
                <a:ext uri="{FF2B5EF4-FFF2-40B4-BE49-F238E27FC236}">
                  <a16:creationId xmlns:a16="http://schemas.microsoft.com/office/drawing/2014/main" id="{03BB437D-6EF7-4ADF-B47F-C4F3AA64A8E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tr-TR" noProof="0"/>
            </a:p>
          </p:txBody>
        </p:sp>
      </p:grpSp>
      <p:sp>
        <p:nvSpPr>
          <p:cNvPr id="3" name="Tarih Yer Tutucusu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tr-TR" noProof="0"/>
              <a:t>20XX</a:t>
            </a:r>
          </a:p>
        </p:txBody>
      </p:sp>
      <p:sp>
        <p:nvSpPr>
          <p:cNvPr id="4" name="Alt Bilgi Yer Tutucusu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tr-TR" noProof="0"/>
              <a:t>Sunu başlığı</a:t>
            </a:r>
          </a:p>
        </p:txBody>
      </p:sp>
      <p:sp>
        <p:nvSpPr>
          <p:cNvPr id="5" name="Slayt Numarası Yer Tutucusu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tr-TR" noProof="0" smtClean="0"/>
              <a:t>‹#›</a:t>
            </a:fld>
            <a:endParaRPr lang="tr-TR" noProof="0"/>
          </a:p>
        </p:txBody>
      </p:sp>
    </p:spTree>
    <p:extLst>
      <p:ext uri="{BB962C8B-B14F-4D97-AF65-F5344CB8AC3E}">
        <p14:creationId xmlns:p14="http://schemas.microsoft.com/office/powerpoint/2010/main" val="116165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Tarih Yer Tutucusu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pPr rtl="0"/>
            <a:r>
              <a:rPr lang="tr-TR" noProof="0"/>
              <a:t>20XX</a:t>
            </a:r>
          </a:p>
        </p:txBody>
      </p:sp>
      <p:sp>
        <p:nvSpPr>
          <p:cNvPr id="5" name="Alt Bilgi Yer Tutucusu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pPr rtl="0"/>
            <a:r>
              <a:rPr lang="tr-TR" noProof="0"/>
              <a:t>Sunu başlığı</a:t>
            </a:r>
          </a:p>
        </p:txBody>
      </p:sp>
      <p:sp>
        <p:nvSpPr>
          <p:cNvPr id="6" name="Slayt Numarası Yer Tutucusu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pPr rtl="0"/>
            <a:fld id="{294A09A9-5501-47C1-A89A-A340965A2BE2}" type="slidenum">
              <a:rPr lang="tr-TR" noProof="0" smtClean="0"/>
              <a:pPr/>
              <a:t>‹#›</a:t>
            </a:fld>
            <a:endParaRPr lang="tr-TR"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Lst>
  <p:hf hdr="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3.jfif"/></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DF3D98-3C30-4CFC-8643-C81E829C8C25}"/>
              </a:ext>
            </a:extLst>
          </p:cNvPr>
          <p:cNvSpPr>
            <a:spLocks noGrp="1"/>
          </p:cNvSpPr>
          <p:nvPr>
            <p:ph type="ctrTitle"/>
          </p:nvPr>
        </p:nvSpPr>
        <p:spPr>
          <a:xfrm>
            <a:off x="1590261" y="644115"/>
            <a:ext cx="9010747" cy="632337"/>
          </a:xfrm>
        </p:spPr>
        <p:txBody>
          <a:bodyPr rtlCol="0" anchor="b" anchorCtr="0">
            <a:normAutofit fontScale="90000"/>
          </a:bodyPr>
          <a:lstStyle/>
          <a:p>
            <a:pPr rtl="0"/>
            <a:r>
              <a:rPr lang="tr-TR" sz="3200" b="1" dirty="0">
                <a:solidFill>
                  <a:srgbClr val="FF0000"/>
                </a:solidFill>
                <a:latin typeface="Times New Roman" panose="02020603050405020304" pitchFamily="18" charset="0"/>
                <a:cs typeface="Times New Roman" panose="02020603050405020304" pitchFamily="18" charset="0"/>
              </a:rPr>
              <a:t>Deniz teknolojileri meslek yüksekokulu</a:t>
            </a:r>
          </a:p>
        </p:txBody>
      </p:sp>
      <p:sp>
        <p:nvSpPr>
          <p:cNvPr id="3" name="Alt Başlık 2">
            <a:extLst>
              <a:ext uri="{FF2B5EF4-FFF2-40B4-BE49-F238E27FC236}">
                <a16:creationId xmlns:a16="http://schemas.microsoft.com/office/drawing/2014/main" id="{A068D447-28D3-4F5F-B2DC-FD67E9015868}"/>
              </a:ext>
            </a:extLst>
          </p:cNvPr>
          <p:cNvSpPr>
            <a:spLocks noGrp="1"/>
          </p:cNvSpPr>
          <p:nvPr>
            <p:ph type="subTitle" idx="1"/>
          </p:nvPr>
        </p:nvSpPr>
        <p:spPr>
          <a:xfrm>
            <a:off x="1590261" y="1134208"/>
            <a:ext cx="9144000" cy="650630"/>
          </a:xfrm>
        </p:spPr>
        <p:txBody>
          <a:bodyPr rtlCol="0" anchor="ctr">
            <a:normAutofit/>
          </a:bodyPr>
          <a:lstStyle/>
          <a:p>
            <a:pPr rtl="0"/>
            <a:endParaRPr lang="tr-TR" b="1" dirty="0">
              <a:solidFill>
                <a:srgbClr val="002060"/>
              </a:solidFill>
              <a:latin typeface="Times New Roman" panose="02020603050405020304" pitchFamily="18" charset="0"/>
              <a:cs typeface="Times New Roman" panose="02020603050405020304" pitchFamily="18" charset="0"/>
            </a:endParaRPr>
          </a:p>
        </p:txBody>
      </p:sp>
      <p:pic>
        <p:nvPicPr>
          <p:cNvPr id="52" name="Resim Yer Tutucusu 51">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a:blip r:embed="rId3"/>
          <a:srcRect/>
          <a:stretch/>
        </p:blipFill>
        <p:spPr>
          <a:xfrm>
            <a:off x="-45720" y="2381018"/>
            <a:ext cx="2971800" cy="4455115"/>
          </a:xfrm>
        </p:spPr>
      </p:pic>
      <p:pic>
        <p:nvPicPr>
          <p:cNvPr id="13" name="Resim Yer Tutucusu 12">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rotWithShape="1">
          <a:blip r:embed="rId4"/>
          <a:srcRect l="31547" r="23983"/>
          <a:stretch/>
        </p:blipFill>
        <p:spPr>
          <a:xfrm>
            <a:off x="3042920" y="2381018"/>
            <a:ext cx="2971800" cy="4455115"/>
          </a:xfrm>
        </p:spPr>
      </p:pic>
      <p:pic>
        <p:nvPicPr>
          <p:cNvPr id="26" name="Resim Yer Tutucusu 25">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5"/>
          <a:srcRect l="11894" t="385" r="55333" b="-386"/>
          <a:stretch/>
        </p:blipFill>
        <p:spPr>
          <a:xfrm>
            <a:off x="6131560" y="2359153"/>
            <a:ext cx="2971800" cy="4533806"/>
          </a:xfrm>
        </p:spPr>
      </p:pic>
      <p:pic>
        <p:nvPicPr>
          <p:cNvPr id="30" name="Resim Yer Tutucusu 29">
            <a:extLst>
              <a:ext uri="{FF2B5EF4-FFF2-40B4-BE49-F238E27FC236}">
                <a16:creationId xmlns:a16="http://schemas.microsoft.com/office/drawing/2014/main" id="{F0222DCB-44D7-40F7-8D5E-6EDA8F1429C6}"/>
              </a:ext>
            </a:extLst>
          </p:cNvPr>
          <p:cNvPicPr>
            <a:picLocks noGrp="1" noChangeAspect="1"/>
          </p:cNvPicPr>
          <p:nvPr>
            <p:ph type="pic" sz="quarter" idx="11"/>
          </p:nvPr>
        </p:nvPicPr>
        <p:blipFill rotWithShape="1">
          <a:blip r:embed="rId6"/>
          <a:srcRect l="39104" r="11283"/>
          <a:stretch/>
        </p:blipFill>
        <p:spPr>
          <a:xfrm>
            <a:off x="9220200" y="2362854"/>
            <a:ext cx="2971800" cy="4495146"/>
          </a:xfrm>
        </p:spPr>
      </p:pic>
      <p:pic>
        <p:nvPicPr>
          <p:cNvPr id="8" name="Picture 5">
            <a:extLst>
              <a:ext uri="{FF2B5EF4-FFF2-40B4-BE49-F238E27FC236}">
                <a16:creationId xmlns:a16="http://schemas.microsoft.com/office/drawing/2014/main" id="{AA26452A-0B21-1CF3-E872-6F887BEE2D1A}"/>
              </a:ext>
            </a:extLst>
          </p:cNvPr>
          <p:cNvPicPr/>
          <p:nvPr/>
        </p:nvPicPr>
        <p:blipFill>
          <a:blip r:embed="rId7">
            <a:extLst>
              <a:ext uri="{28A0092B-C50C-407E-A947-70E740481C1C}">
                <a14:useLocalDpi xmlns:a14="http://schemas.microsoft.com/office/drawing/2010/main" val="0"/>
              </a:ext>
            </a:extLst>
          </a:blip>
          <a:stretch>
            <a:fillRect/>
          </a:stretch>
        </p:blipFill>
        <p:spPr>
          <a:xfrm>
            <a:off x="235225" y="346812"/>
            <a:ext cx="1461689" cy="1438026"/>
          </a:xfrm>
          <a:prstGeom prst="rect">
            <a:avLst/>
          </a:prstGeom>
        </p:spPr>
      </p:pic>
      <p:pic>
        <p:nvPicPr>
          <p:cNvPr id="9" name="Resim 1">
            <a:extLst>
              <a:ext uri="{FF2B5EF4-FFF2-40B4-BE49-F238E27FC236}">
                <a16:creationId xmlns:a16="http://schemas.microsoft.com/office/drawing/2014/main" id="{4588AD15-E4D5-31A6-A38B-07182D12234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0199077" y="349756"/>
            <a:ext cx="1545661" cy="1523005"/>
          </a:xfrm>
          <a:prstGeom prst="rect">
            <a:avLst/>
          </a:prstGeom>
        </p:spPr>
      </p:pic>
    </p:spTree>
    <p:extLst>
      <p:ext uri="{BB962C8B-B14F-4D97-AF65-F5344CB8AC3E}">
        <p14:creationId xmlns:p14="http://schemas.microsoft.com/office/powerpoint/2010/main" val="138606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DCA203-83D9-9AEE-927B-FAB59B3FE61A}"/>
              </a:ext>
            </a:extLst>
          </p:cNvPr>
          <p:cNvSpPr>
            <a:spLocks noGrp="1"/>
          </p:cNvSpPr>
          <p:nvPr>
            <p:ph type="title"/>
          </p:nvPr>
        </p:nvSpPr>
        <p:spPr>
          <a:xfrm>
            <a:off x="838199" y="124632"/>
            <a:ext cx="6608063" cy="1325563"/>
          </a:xfrm>
        </p:spPr>
        <p:txBody>
          <a:bodyPr/>
          <a:lstStyle/>
          <a:p>
            <a:r>
              <a:rPr lang="tr-TR" dirty="0">
                <a:latin typeface="Times New Roman" panose="02020603050405020304" pitchFamily="18" charset="0"/>
                <a:cs typeface="Times New Roman" panose="02020603050405020304" pitchFamily="18" charset="0"/>
              </a:rPr>
              <a:t>Akademik Personelimiz</a:t>
            </a:r>
          </a:p>
        </p:txBody>
      </p:sp>
      <p:sp>
        <p:nvSpPr>
          <p:cNvPr id="3" name="Metin Yer Tutucusu 2">
            <a:extLst>
              <a:ext uri="{FF2B5EF4-FFF2-40B4-BE49-F238E27FC236}">
                <a16:creationId xmlns:a16="http://schemas.microsoft.com/office/drawing/2014/main" id="{ED6FD28D-7BE9-C77E-126A-18DCB9A9C2C3}"/>
              </a:ext>
            </a:extLst>
          </p:cNvPr>
          <p:cNvSpPr>
            <a:spLocks noGrp="1"/>
          </p:cNvSpPr>
          <p:nvPr>
            <p:ph type="body" sz="quarter" idx="10"/>
          </p:nvPr>
        </p:nvSpPr>
        <p:spPr>
          <a:xfrm>
            <a:off x="505175" y="1412748"/>
            <a:ext cx="4572000" cy="4166519"/>
          </a:xfrm>
        </p:spPr>
        <p:txBody>
          <a:bodyPr/>
          <a:lstStyle/>
          <a:p>
            <a:r>
              <a:rPr lang="tr-TR" dirty="0">
                <a:latin typeface="Times New Roman" panose="02020603050405020304" pitchFamily="18" charset="0"/>
                <a:cs typeface="Times New Roman" panose="02020603050405020304" pitchFamily="18" charset="0"/>
              </a:rPr>
              <a:t>Yüksekokulumuzda 14 akademik personel görev almaktadır.</a:t>
            </a:r>
          </a:p>
        </p:txBody>
      </p:sp>
      <p:pic>
        <p:nvPicPr>
          <p:cNvPr id="10" name="Resim Yer Tutucusu 9">
            <a:extLst>
              <a:ext uri="{FF2B5EF4-FFF2-40B4-BE49-F238E27FC236}">
                <a16:creationId xmlns:a16="http://schemas.microsoft.com/office/drawing/2014/main" id="{7467E261-651A-0B78-F2AA-B3B0AC874F3A}"/>
              </a:ext>
            </a:extLst>
          </p:cNvPr>
          <p:cNvPicPr>
            <a:picLocks noGrp="1" noChangeAspect="1"/>
          </p:cNvPicPr>
          <p:nvPr>
            <p:ph type="pic" sz="quarter" idx="11"/>
          </p:nvPr>
        </p:nvPicPr>
        <p:blipFill rotWithShape="1">
          <a:blip r:embed="rId2"/>
          <a:srcRect l="5532" r="15533"/>
          <a:stretch/>
        </p:blipFill>
        <p:spPr>
          <a:xfrm>
            <a:off x="8132064" y="0"/>
            <a:ext cx="4059936" cy="6858000"/>
          </a:xfrm>
        </p:spPr>
      </p:pic>
      <p:sp>
        <p:nvSpPr>
          <p:cNvPr id="6" name="Resim Yer Tutucusu 5">
            <a:extLst>
              <a:ext uri="{FF2B5EF4-FFF2-40B4-BE49-F238E27FC236}">
                <a16:creationId xmlns:a16="http://schemas.microsoft.com/office/drawing/2014/main" id="{C52E2B7C-D417-DCFA-FD8B-D32E146BF9B2}"/>
              </a:ext>
            </a:extLst>
          </p:cNvPr>
          <p:cNvSpPr>
            <a:spLocks noGrp="1"/>
          </p:cNvSpPr>
          <p:nvPr>
            <p:ph type="pic" sz="quarter" idx="16"/>
          </p:nvPr>
        </p:nvSpPr>
        <p:spPr>
          <a:xfrm>
            <a:off x="6781936" y="1521069"/>
            <a:ext cx="1500418" cy="1732085"/>
          </a:xfrm>
        </p:spPr>
        <p:txBody>
          <a:bodyPr/>
          <a:lstStyle/>
          <a:p>
            <a:endParaRPr lang="tr-TR"/>
          </a:p>
        </p:txBody>
      </p:sp>
      <p:sp>
        <p:nvSpPr>
          <p:cNvPr id="8" name="Slayt Numarası Yer Tutucusu 7">
            <a:extLst>
              <a:ext uri="{FF2B5EF4-FFF2-40B4-BE49-F238E27FC236}">
                <a16:creationId xmlns:a16="http://schemas.microsoft.com/office/drawing/2014/main" id="{B653B075-ACBC-5E07-4C74-53ACBF5BCC46}"/>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10</a:t>
            </a:fld>
            <a:endParaRPr lang="tr-TR" noProof="0">
              <a:latin typeface="Times New Roman" panose="02020603050405020304" pitchFamily="18" charset="0"/>
              <a:cs typeface="Times New Roman" panose="02020603050405020304" pitchFamily="18" charset="0"/>
            </a:endParaRPr>
          </a:p>
        </p:txBody>
      </p:sp>
      <p:graphicFrame>
        <p:nvGraphicFramePr>
          <p:cNvPr id="11" name="Tablo 11">
            <a:extLst>
              <a:ext uri="{FF2B5EF4-FFF2-40B4-BE49-F238E27FC236}">
                <a16:creationId xmlns:a16="http://schemas.microsoft.com/office/drawing/2014/main" id="{8DE0BC0E-BBE2-4F06-CD76-685D847448F6}"/>
              </a:ext>
            </a:extLst>
          </p:cNvPr>
          <p:cNvGraphicFramePr>
            <a:graphicFrameLocks noGrp="1"/>
          </p:cNvGraphicFramePr>
          <p:nvPr>
            <p:extLst>
              <p:ext uri="{D42A27DB-BD31-4B8C-83A1-F6EECF244321}">
                <p14:modId xmlns:p14="http://schemas.microsoft.com/office/powerpoint/2010/main" val="4150447668"/>
              </p:ext>
            </p:extLst>
          </p:nvPr>
        </p:nvGraphicFramePr>
        <p:xfrm>
          <a:off x="6652591" y="677006"/>
          <a:ext cx="1958010" cy="4751016"/>
        </p:xfrm>
        <a:graphic>
          <a:graphicData uri="http://schemas.openxmlformats.org/drawingml/2006/table">
            <a:tbl>
              <a:tblPr firstRow="1" bandRow="1">
                <a:tableStyleId>{5C22544A-7EE6-4342-B048-85BDC9FD1C3A}</a:tableStyleId>
              </a:tblPr>
              <a:tblGrid>
                <a:gridCol w="1958010">
                  <a:extLst>
                    <a:ext uri="{9D8B030D-6E8A-4147-A177-3AD203B41FA5}">
                      <a16:colId xmlns:a16="http://schemas.microsoft.com/office/drawing/2014/main" val="299722543"/>
                    </a:ext>
                  </a:extLst>
                </a:gridCol>
              </a:tblGrid>
              <a:tr h="1187754">
                <a:tc>
                  <a:txBody>
                    <a:bodyPr/>
                    <a:lstStyle/>
                    <a:p>
                      <a:pPr algn="ctr"/>
                      <a:r>
                        <a:rPr lang="tr-TR" dirty="0">
                          <a:latin typeface="Times New Roman" panose="02020603050405020304" pitchFamily="18" charset="0"/>
                          <a:cs typeface="Times New Roman" panose="02020603050405020304" pitchFamily="18" charset="0"/>
                        </a:rPr>
                        <a:t>Akademik</a:t>
                      </a:r>
                    </a:p>
                  </a:txBody>
                  <a:tcPr anchor="ctr"/>
                </a:tc>
                <a:extLst>
                  <a:ext uri="{0D108BD9-81ED-4DB2-BD59-A6C34878D82A}">
                    <a16:rowId xmlns:a16="http://schemas.microsoft.com/office/drawing/2014/main" val="116452389"/>
                  </a:ext>
                </a:extLst>
              </a:tr>
              <a:tr h="1187754">
                <a:tc>
                  <a:txBody>
                    <a:bodyPr/>
                    <a:lstStyle/>
                    <a:p>
                      <a:pPr algn="ctr"/>
                      <a:r>
                        <a:rPr lang="tr-TR" dirty="0">
                          <a:latin typeface="Times New Roman" panose="02020603050405020304" pitchFamily="18" charset="0"/>
                          <a:cs typeface="Times New Roman" panose="02020603050405020304" pitchFamily="18" charset="0"/>
                        </a:rPr>
                        <a:t>2  Doç. Dr.</a:t>
                      </a:r>
                    </a:p>
                  </a:txBody>
                  <a:tcPr anchor="ctr"/>
                </a:tc>
                <a:extLst>
                  <a:ext uri="{0D108BD9-81ED-4DB2-BD59-A6C34878D82A}">
                    <a16:rowId xmlns:a16="http://schemas.microsoft.com/office/drawing/2014/main" val="165215178"/>
                  </a:ext>
                </a:extLst>
              </a:tr>
              <a:tr h="1187754">
                <a:tc>
                  <a:txBody>
                    <a:bodyPr/>
                    <a:lstStyle/>
                    <a:p>
                      <a:pPr algn="ctr"/>
                      <a:r>
                        <a:rPr lang="tr-TR" dirty="0">
                          <a:latin typeface="Times New Roman" panose="02020603050405020304" pitchFamily="18" charset="0"/>
                          <a:cs typeface="Times New Roman" panose="02020603050405020304" pitchFamily="18" charset="0"/>
                        </a:rPr>
                        <a:t>6  Dr. Öğr. Üyesi</a:t>
                      </a:r>
                    </a:p>
                  </a:txBody>
                  <a:tcPr anchor="ctr"/>
                </a:tc>
                <a:extLst>
                  <a:ext uri="{0D108BD9-81ED-4DB2-BD59-A6C34878D82A}">
                    <a16:rowId xmlns:a16="http://schemas.microsoft.com/office/drawing/2014/main" val="3194433158"/>
                  </a:ext>
                </a:extLst>
              </a:tr>
              <a:tr h="1187754">
                <a:tc>
                  <a:txBody>
                    <a:bodyPr/>
                    <a:lstStyle/>
                    <a:p>
                      <a:pPr algn="ctr"/>
                      <a:r>
                        <a:rPr lang="tr-TR" dirty="0">
                          <a:latin typeface="Times New Roman" panose="02020603050405020304" pitchFamily="18" charset="0"/>
                          <a:cs typeface="Times New Roman" panose="02020603050405020304" pitchFamily="18" charset="0"/>
                        </a:rPr>
                        <a:t>6  Öğr. Gör.</a:t>
                      </a:r>
                    </a:p>
                  </a:txBody>
                  <a:tcPr anchor="ctr"/>
                </a:tc>
                <a:extLst>
                  <a:ext uri="{0D108BD9-81ED-4DB2-BD59-A6C34878D82A}">
                    <a16:rowId xmlns:a16="http://schemas.microsoft.com/office/drawing/2014/main" val="1789855558"/>
                  </a:ext>
                </a:extLst>
              </a:tr>
            </a:tbl>
          </a:graphicData>
        </a:graphic>
      </p:graphicFrame>
      <p:graphicFrame>
        <p:nvGraphicFramePr>
          <p:cNvPr id="14" name="Grafik 13">
            <a:extLst>
              <a:ext uri="{FF2B5EF4-FFF2-40B4-BE49-F238E27FC236}">
                <a16:creationId xmlns:a16="http://schemas.microsoft.com/office/drawing/2014/main" id="{59A7848B-0FF5-46B9-5C12-51C630C998B6}"/>
              </a:ext>
            </a:extLst>
          </p:cNvPr>
          <p:cNvGraphicFramePr/>
          <p:nvPr>
            <p:extLst>
              <p:ext uri="{D42A27DB-BD31-4B8C-83A1-F6EECF244321}">
                <p14:modId xmlns:p14="http://schemas.microsoft.com/office/powerpoint/2010/main" val="1827889953"/>
              </p:ext>
            </p:extLst>
          </p:nvPr>
        </p:nvGraphicFramePr>
        <p:xfrm>
          <a:off x="387616" y="2180833"/>
          <a:ext cx="6039688" cy="3272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474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DCA203-83D9-9AEE-927B-FAB59B3FE61A}"/>
              </a:ext>
            </a:extLst>
          </p:cNvPr>
          <p:cNvSpPr>
            <a:spLocks noGrp="1"/>
          </p:cNvSpPr>
          <p:nvPr>
            <p:ph type="title"/>
          </p:nvPr>
        </p:nvSpPr>
        <p:spPr>
          <a:xfrm>
            <a:off x="838199" y="124632"/>
            <a:ext cx="6608063" cy="1325563"/>
          </a:xfrm>
        </p:spPr>
        <p:txBody>
          <a:bodyPr/>
          <a:lstStyle/>
          <a:p>
            <a:r>
              <a:rPr lang="tr-TR" dirty="0">
                <a:latin typeface="Times New Roman" panose="02020603050405020304" pitchFamily="18" charset="0"/>
                <a:cs typeface="Times New Roman" panose="02020603050405020304" pitchFamily="18" charset="0"/>
              </a:rPr>
              <a:t>idari Personelimiz</a:t>
            </a:r>
          </a:p>
        </p:txBody>
      </p:sp>
      <p:sp>
        <p:nvSpPr>
          <p:cNvPr id="3" name="Metin Yer Tutucusu 2">
            <a:extLst>
              <a:ext uri="{FF2B5EF4-FFF2-40B4-BE49-F238E27FC236}">
                <a16:creationId xmlns:a16="http://schemas.microsoft.com/office/drawing/2014/main" id="{ED6FD28D-7BE9-C77E-126A-18DCB9A9C2C3}"/>
              </a:ext>
            </a:extLst>
          </p:cNvPr>
          <p:cNvSpPr>
            <a:spLocks noGrp="1"/>
          </p:cNvSpPr>
          <p:nvPr>
            <p:ph type="body" sz="quarter" idx="10"/>
          </p:nvPr>
        </p:nvSpPr>
        <p:spPr>
          <a:xfrm>
            <a:off x="545123" y="1405067"/>
            <a:ext cx="5432530" cy="4220723"/>
          </a:xfrm>
        </p:spPr>
        <p:txBody>
          <a:bodyPr/>
          <a:lstStyle/>
          <a:p>
            <a:r>
              <a:rPr lang="tr-TR" dirty="0">
                <a:latin typeface="Times New Roman" panose="02020603050405020304" pitchFamily="18" charset="0"/>
                <a:cs typeface="Times New Roman" panose="02020603050405020304" pitchFamily="18" charset="0"/>
              </a:rPr>
              <a:t>Yüksekokulumuzda 6 idari personel görev almaktadır.</a:t>
            </a:r>
          </a:p>
        </p:txBody>
      </p:sp>
      <p:pic>
        <p:nvPicPr>
          <p:cNvPr id="10" name="Resim Yer Tutucusu 9">
            <a:extLst>
              <a:ext uri="{FF2B5EF4-FFF2-40B4-BE49-F238E27FC236}">
                <a16:creationId xmlns:a16="http://schemas.microsoft.com/office/drawing/2014/main" id="{7467E261-651A-0B78-F2AA-B3B0AC874F3A}"/>
              </a:ext>
            </a:extLst>
          </p:cNvPr>
          <p:cNvPicPr>
            <a:picLocks noGrp="1" noChangeAspect="1"/>
          </p:cNvPicPr>
          <p:nvPr>
            <p:ph type="pic" sz="quarter" idx="11"/>
          </p:nvPr>
        </p:nvPicPr>
        <p:blipFill rotWithShape="1">
          <a:blip r:embed="rId2"/>
          <a:srcRect l="5532" r="15533"/>
          <a:stretch/>
        </p:blipFill>
        <p:spPr>
          <a:xfrm>
            <a:off x="8132064" y="0"/>
            <a:ext cx="4059936" cy="6858000"/>
          </a:xfrm>
        </p:spPr>
      </p:pic>
      <p:sp>
        <p:nvSpPr>
          <p:cNvPr id="6" name="Resim Yer Tutucusu 5">
            <a:extLst>
              <a:ext uri="{FF2B5EF4-FFF2-40B4-BE49-F238E27FC236}">
                <a16:creationId xmlns:a16="http://schemas.microsoft.com/office/drawing/2014/main" id="{C52E2B7C-D417-DCFA-FD8B-D32E146BF9B2}"/>
              </a:ext>
            </a:extLst>
          </p:cNvPr>
          <p:cNvSpPr>
            <a:spLocks noGrp="1"/>
          </p:cNvSpPr>
          <p:nvPr>
            <p:ph type="pic" sz="quarter" idx="16"/>
          </p:nvPr>
        </p:nvSpPr>
        <p:spPr>
          <a:xfrm>
            <a:off x="7446264" y="1376138"/>
            <a:ext cx="1362158" cy="4076795"/>
          </a:xfrm>
        </p:spPr>
        <p:txBody>
          <a:bodyPr/>
          <a:lstStyle/>
          <a:p>
            <a:endParaRPr lang="tr-TR"/>
          </a:p>
        </p:txBody>
      </p:sp>
      <p:sp>
        <p:nvSpPr>
          <p:cNvPr id="8" name="Slayt Numarası Yer Tutucusu 7">
            <a:extLst>
              <a:ext uri="{FF2B5EF4-FFF2-40B4-BE49-F238E27FC236}">
                <a16:creationId xmlns:a16="http://schemas.microsoft.com/office/drawing/2014/main" id="{B653B075-ACBC-5E07-4C74-53ACBF5BCC46}"/>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11</a:t>
            </a:fld>
            <a:endParaRPr lang="tr-TR" noProof="0">
              <a:latin typeface="Times New Roman" panose="02020603050405020304" pitchFamily="18" charset="0"/>
              <a:cs typeface="Times New Roman" panose="02020603050405020304" pitchFamily="18" charset="0"/>
            </a:endParaRPr>
          </a:p>
        </p:txBody>
      </p:sp>
      <p:graphicFrame>
        <p:nvGraphicFramePr>
          <p:cNvPr id="14" name="Grafik 13">
            <a:extLst>
              <a:ext uri="{FF2B5EF4-FFF2-40B4-BE49-F238E27FC236}">
                <a16:creationId xmlns:a16="http://schemas.microsoft.com/office/drawing/2014/main" id="{59A7848B-0FF5-46B9-5C12-51C630C998B6}"/>
              </a:ext>
            </a:extLst>
          </p:cNvPr>
          <p:cNvGraphicFramePr/>
          <p:nvPr>
            <p:extLst>
              <p:ext uri="{D42A27DB-BD31-4B8C-83A1-F6EECF244321}">
                <p14:modId xmlns:p14="http://schemas.microsoft.com/office/powerpoint/2010/main" val="1861412878"/>
              </p:ext>
            </p:extLst>
          </p:nvPr>
        </p:nvGraphicFramePr>
        <p:xfrm>
          <a:off x="387616" y="2180833"/>
          <a:ext cx="6039688" cy="3272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o 11">
            <a:extLst>
              <a:ext uri="{FF2B5EF4-FFF2-40B4-BE49-F238E27FC236}">
                <a16:creationId xmlns:a16="http://schemas.microsoft.com/office/drawing/2014/main" id="{63380361-A254-05A1-6743-FBD500EE28CD}"/>
              </a:ext>
            </a:extLst>
          </p:cNvPr>
          <p:cNvGraphicFramePr>
            <a:graphicFrameLocks noGrp="1"/>
          </p:cNvGraphicFramePr>
          <p:nvPr>
            <p:extLst>
              <p:ext uri="{D42A27DB-BD31-4B8C-83A1-F6EECF244321}">
                <p14:modId xmlns:p14="http://schemas.microsoft.com/office/powerpoint/2010/main" val="3617359154"/>
              </p:ext>
            </p:extLst>
          </p:nvPr>
        </p:nvGraphicFramePr>
        <p:xfrm>
          <a:off x="6982768" y="1372050"/>
          <a:ext cx="1825654" cy="4051884"/>
        </p:xfrm>
        <a:graphic>
          <a:graphicData uri="http://schemas.openxmlformats.org/drawingml/2006/table">
            <a:tbl>
              <a:tblPr firstRow="1" bandRow="1">
                <a:tableStyleId>{5C22544A-7EE6-4342-B048-85BDC9FD1C3A}</a:tableStyleId>
              </a:tblPr>
              <a:tblGrid>
                <a:gridCol w="1825654">
                  <a:extLst>
                    <a:ext uri="{9D8B030D-6E8A-4147-A177-3AD203B41FA5}">
                      <a16:colId xmlns:a16="http://schemas.microsoft.com/office/drawing/2014/main" val="2089155568"/>
                    </a:ext>
                  </a:extLst>
                </a:gridCol>
              </a:tblGrid>
              <a:tr h="1012971">
                <a:tc>
                  <a:txBody>
                    <a:bodyPr/>
                    <a:lstStyle/>
                    <a:p>
                      <a:pPr algn="ctr"/>
                      <a:r>
                        <a:rPr lang="tr-TR" dirty="0">
                          <a:latin typeface="Times New Roman" panose="02020603050405020304" pitchFamily="18" charset="0"/>
                          <a:cs typeface="Times New Roman" panose="02020603050405020304" pitchFamily="18" charset="0"/>
                        </a:rPr>
                        <a:t>İdari</a:t>
                      </a:r>
                    </a:p>
                  </a:txBody>
                  <a:tcPr anchor="ctr"/>
                </a:tc>
                <a:extLst>
                  <a:ext uri="{0D108BD9-81ED-4DB2-BD59-A6C34878D82A}">
                    <a16:rowId xmlns:a16="http://schemas.microsoft.com/office/drawing/2014/main" val="116452389"/>
                  </a:ext>
                </a:extLst>
              </a:tr>
              <a:tr h="1012971">
                <a:tc>
                  <a:txBody>
                    <a:bodyPr/>
                    <a:lstStyle/>
                    <a:p>
                      <a:pPr algn="ctr"/>
                      <a:r>
                        <a:rPr lang="tr-TR" dirty="0">
                          <a:latin typeface="Times New Roman" panose="02020603050405020304" pitchFamily="18" charset="0"/>
                          <a:cs typeface="Times New Roman" panose="02020603050405020304" pitchFamily="18" charset="0"/>
                        </a:rPr>
                        <a:t>1  Yüksekokul Sekreteri</a:t>
                      </a:r>
                    </a:p>
                  </a:txBody>
                  <a:tcPr anchor="ctr"/>
                </a:tc>
                <a:extLst>
                  <a:ext uri="{0D108BD9-81ED-4DB2-BD59-A6C34878D82A}">
                    <a16:rowId xmlns:a16="http://schemas.microsoft.com/office/drawing/2014/main" val="165215178"/>
                  </a:ext>
                </a:extLst>
              </a:tr>
              <a:tr h="1012971">
                <a:tc>
                  <a:txBody>
                    <a:bodyPr/>
                    <a:lstStyle/>
                    <a:p>
                      <a:pPr algn="ctr"/>
                      <a:r>
                        <a:rPr lang="tr-TR" dirty="0">
                          <a:latin typeface="Times New Roman" panose="02020603050405020304" pitchFamily="18" charset="0"/>
                          <a:cs typeface="Times New Roman" panose="02020603050405020304" pitchFamily="18" charset="0"/>
                        </a:rPr>
                        <a:t>3 Bilgisayar İşletmeni</a:t>
                      </a:r>
                    </a:p>
                  </a:txBody>
                  <a:tcPr anchor="ctr"/>
                </a:tc>
                <a:extLst>
                  <a:ext uri="{0D108BD9-81ED-4DB2-BD59-A6C34878D82A}">
                    <a16:rowId xmlns:a16="http://schemas.microsoft.com/office/drawing/2014/main" val="3194433158"/>
                  </a:ext>
                </a:extLst>
              </a:tr>
              <a:tr h="1012971">
                <a:tc>
                  <a:txBody>
                    <a:bodyPr/>
                    <a:lstStyle/>
                    <a:p>
                      <a:pPr algn="ctr"/>
                      <a:r>
                        <a:rPr lang="tr-TR" dirty="0">
                          <a:latin typeface="Times New Roman" panose="02020603050405020304" pitchFamily="18" charset="0"/>
                          <a:cs typeface="Times New Roman" panose="02020603050405020304" pitchFamily="18" charset="0"/>
                        </a:rPr>
                        <a:t>2 Yardımcı Hizmet Personeli</a:t>
                      </a:r>
                    </a:p>
                  </a:txBody>
                  <a:tcPr anchor="ctr"/>
                </a:tc>
                <a:extLst>
                  <a:ext uri="{0D108BD9-81ED-4DB2-BD59-A6C34878D82A}">
                    <a16:rowId xmlns:a16="http://schemas.microsoft.com/office/drawing/2014/main" val="1789855558"/>
                  </a:ext>
                </a:extLst>
              </a:tr>
            </a:tbl>
          </a:graphicData>
        </a:graphic>
      </p:graphicFrame>
    </p:spTree>
    <p:extLst>
      <p:ext uri="{BB962C8B-B14F-4D97-AF65-F5344CB8AC3E}">
        <p14:creationId xmlns:p14="http://schemas.microsoft.com/office/powerpoint/2010/main" val="1688862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BC083B-2218-1587-7E42-0836AFCAD7FB}"/>
              </a:ext>
            </a:extLst>
          </p:cNvPr>
          <p:cNvSpPr>
            <a:spLocks noGrp="1"/>
          </p:cNvSpPr>
          <p:nvPr>
            <p:ph type="title"/>
          </p:nvPr>
        </p:nvSpPr>
        <p:spPr>
          <a:xfrm>
            <a:off x="319469" y="215231"/>
            <a:ext cx="11074527" cy="1325563"/>
          </a:xfrm>
        </p:spPr>
        <p:txBody>
          <a:bodyPr>
            <a:normAutofit/>
          </a:bodyPr>
          <a:lstStyle/>
          <a:p>
            <a:r>
              <a:rPr lang="tr-TR" dirty="0">
                <a:latin typeface="Times New Roman" panose="02020603050405020304" pitchFamily="18" charset="0"/>
                <a:cs typeface="Times New Roman" panose="02020603050405020304" pitchFamily="18" charset="0"/>
              </a:rPr>
              <a:t>Akademik yayınlar</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pic>
        <p:nvPicPr>
          <p:cNvPr id="10" name="Resim Yer Tutucusu 9">
            <a:extLst>
              <a:ext uri="{FF2B5EF4-FFF2-40B4-BE49-F238E27FC236}">
                <a16:creationId xmlns:a16="http://schemas.microsoft.com/office/drawing/2014/main" id="{CC182D2D-5557-2FE7-F532-CFC168A6510F}"/>
              </a:ext>
            </a:extLst>
          </p:cNvPr>
          <p:cNvPicPr>
            <a:picLocks noGrp="1" noChangeAspect="1"/>
          </p:cNvPicPr>
          <p:nvPr>
            <p:ph type="pic" sz="quarter" idx="11"/>
          </p:nvPr>
        </p:nvPicPr>
        <p:blipFill>
          <a:blip r:embed="rId2"/>
          <a:srcRect l="30882" r="30882"/>
          <a:stretch>
            <a:fillRect/>
          </a:stretch>
        </p:blipFill>
        <p:spPr>
          <a:xfrm>
            <a:off x="8132064" y="0"/>
            <a:ext cx="4059936" cy="6858000"/>
          </a:xfrm>
        </p:spPr>
      </p:pic>
      <p:sp>
        <p:nvSpPr>
          <p:cNvPr id="8" name="Slayt Numarası Yer Tutucusu 7">
            <a:extLst>
              <a:ext uri="{FF2B5EF4-FFF2-40B4-BE49-F238E27FC236}">
                <a16:creationId xmlns:a16="http://schemas.microsoft.com/office/drawing/2014/main" id="{E8BDA873-F788-6C55-7802-6ADBB7E6E8B4}"/>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12</a:t>
            </a:fld>
            <a:endParaRPr lang="tr-TR" noProof="0">
              <a:latin typeface="Times New Roman" panose="02020603050405020304" pitchFamily="18" charset="0"/>
              <a:cs typeface="Times New Roman" panose="02020603050405020304" pitchFamily="18" charset="0"/>
            </a:endParaRPr>
          </a:p>
        </p:txBody>
      </p:sp>
      <p:graphicFrame>
        <p:nvGraphicFramePr>
          <p:cNvPr id="7" name="Grafik 6">
            <a:extLst>
              <a:ext uri="{FF2B5EF4-FFF2-40B4-BE49-F238E27FC236}">
                <a16:creationId xmlns:a16="http://schemas.microsoft.com/office/drawing/2014/main" id="{59BA9DA9-9A96-CC9D-C036-1F645E828826}"/>
              </a:ext>
            </a:extLst>
          </p:cNvPr>
          <p:cNvGraphicFramePr/>
          <p:nvPr>
            <p:extLst>
              <p:ext uri="{D42A27DB-BD31-4B8C-83A1-F6EECF244321}">
                <p14:modId xmlns:p14="http://schemas.microsoft.com/office/powerpoint/2010/main" val="2231275868"/>
              </p:ext>
            </p:extLst>
          </p:nvPr>
        </p:nvGraphicFramePr>
        <p:xfrm>
          <a:off x="128459" y="1204908"/>
          <a:ext cx="7652962" cy="5101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510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469CD4-6CA3-B96C-9278-F24DCA481D32}"/>
              </a:ext>
            </a:extLst>
          </p:cNvPr>
          <p:cNvSpPr>
            <a:spLocks noGrp="1"/>
          </p:cNvSpPr>
          <p:nvPr>
            <p:ph type="title"/>
          </p:nvPr>
        </p:nvSpPr>
        <p:spPr>
          <a:xfrm>
            <a:off x="179649" y="87184"/>
            <a:ext cx="4572000" cy="1325563"/>
          </a:xfrm>
        </p:spPr>
        <p:txBody>
          <a:bodyPr/>
          <a:lstStyle/>
          <a:p>
            <a:r>
              <a:rPr lang="tr-TR" dirty="0">
                <a:latin typeface="Times New Roman" panose="02020603050405020304" pitchFamily="18" charset="0"/>
                <a:cs typeface="Times New Roman" panose="02020603050405020304" pitchFamily="18" charset="0"/>
              </a:rPr>
              <a:t>öğrencilerimiz</a:t>
            </a:r>
          </a:p>
        </p:txBody>
      </p:sp>
      <p:sp>
        <p:nvSpPr>
          <p:cNvPr id="3" name="Metin Yer Tutucusu 2">
            <a:extLst>
              <a:ext uri="{FF2B5EF4-FFF2-40B4-BE49-F238E27FC236}">
                <a16:creationId xmlns:a16="http://schemas.microsoft.com/office/drawing/2014/main" id="{9348E915-A2A5-E6F9-DFA3-B8601EB12746}"/>
              </a:ext>
            </a:extLst>
          </p:cNvPr>
          <p:cNvSpPr>
            <a:spLocks noGrp="1"/>
          </p:cNvSpPr>
          <p:nvPr>
            <p:ph type="body" sz="quarter" idx="10"/>
          </p:nvPr>
        </p:nvSpPr>
        <p:spPr>
          <a:xfrm>
            <a:off x="179649" y="1345740"/>
            <a:ext cx="5412368" cy="4166519"/>
          </a:xfrm>
        </p:spPr>
        <p:txBody>
          <a:bodyPr/>
          <a:lstStyle/>
          <a:p>
            <a:pPr algn="just"/>
            <a:r>
              <a:rPr lang="tr-TR" dirty="0">
                <a:latin typeface="Times New Roman" panose="02020603050405020304" pitchFamily="18" charset="0"/>
                <a:cs typeface="Times New Roman" panose="02020603050405020304" pitchFamily="18" charset="0"/>
              </a:rPr>
              <a:t>Yüksekokulumuz bünyesinde Gemi İnşaatı programı bünyesinde 104 öğrencimiz bulunmaktadır. 2022-2023 akademik yılı itibariyle, Sualtı Teknolojileri programına </a:t>
            </a:r>
            <a:r>
              <a:rPr lang="tr-TR" dirty="0">
                <a:solidFill>
                  <a:schemeClr val="tx1"/>
                </a:solidFill>
                <a:latin typeface="Times New Roman" panose="02020603050405020304" pitchFamily="18" charset="0"/>
                <a:cs typeface="Times New Roman" panose="02020603050405020304" pitchFamily="18" charset="0"/>
              </a:rPr>
              <a:t>25</a:t>
            </a:r>
            <a:r>
              <a:rPr lang="tr-TR" b="1" dirty="0">
                <a:solidFill>
                  <a:srgbClr val="FF0000"/>
                </a:solidFill>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öğrenci alınacaktır. Mekatronik programına alınan 1 öğretim görevlisi ile birlikte, bölüm 2023-2024 akademik yılında öğrenci alabilmek için gerekli şartları sağlamış bulunmaktadır.</a:t>
            </a:r>
          </a:p>
        </p:txBody>
      </p:sp>
      <p:sp>
        <p:nvSpPr>
          <p:cNvPr id="8" name="Slayt Numarası Yer Tutucusu 7">
            <a:extLst>
              <a:ext uri="{FF2B5EF4-FFF2-40B4-BE49-F238E27FC236}">
                <a16:creationId xmlns:a16="http://schemas.microsoft.com/office/drawing/2014/main" id="{A4D98D75-4C33-8105-BDDF-F54C800C8A01}"/>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13</a:t>
            </a:fld>
            <a:endParaRPr lang="tr-TR" noProof="0">
              <a:latin typeface="Times New Roman" panose="02020603050405020304" pitchFamily="18" charset="0"/>
              <a:cs typeface="Times New Roman" panose="02020603050405020304" pitchFamily="18" charset="0"/>
            </a:endParaRPr>
          </a:p>
        </p:txBody>
      </p:sp>
      <p:graphicFrame>
        <p:nvGraphicFramePr>
          <p:cNvPr id="11" name="Tablo 11">
            <a:extLst>
              <a:ext uri="{FF2B5EF4-FFF2-40B4-BE49-F238E27FC236}">
                <a16:creationId xmlns:a16="http://schemas.microsoft.com/office/drawing/2014/main" id="{166FA490-1870-5773-C288-9B2D0CC62398}"/>
              </a:ext>
            </a:extLst>
          </p:cNvPr>
          <p:cNvGraphicFramePr>
            <a:graphicFrameLocks noGrp="1"/>
          </p:cNvGraphicFramePr>
          <p:nvPr>
            <p:extLst>
              <p:ext uri="{D42A27DB-BD31-4B8C-83A1-F6EECF244321}">
                <p14:modId xmlns:p14="http://schemas.microsoft.com/office/powerpoint/2010/main" val="1536554766"/>
              </p:ext>
            </p:extLst>
          </p:nvPr>
        </p:nvGraphicFramePr>
        <p:xfrm>
          <a:off x="7044378" y="1416589"/>
          <a:ext cx="4041648" cy="4024820"/>
        </p:xfrm>
        <a:graphic>
          <a:graphicData uri="http://schemas.openxmlformats.org/drawingml/2006/table">
            <a:tbl>
              <a:tblPr firstRow="1" bandRow="1">
                <a:tableStyleId>{5C22544A-7EE6-4342-B048-85BDC9FD1C3A}</a:tableStyleId>
              </a:tblPr>
              <a:tblGrid>
                <a:gridCol w="2020824">
                  <a:extLst>
                    <a:ext uri="{9D8B030D-6E8A-4147-A177-3AD203B41FA5}">
                      <a16:colId xmlns:a16="http://schemas.microsoft.com/office/drawing/2014/main" val="1630070486"/>
                    </a:ext>
                  </a:extLst>
                </a:gridCol>
                <a:gridCol w="2020824">
                  <a:extLst>
                    <a:ext uri="{9D8B030D-6E8A-4147-A177-3AD203B41FA5}">
                      <a16:colId xmlns:a16="http://schemas.microsoft.com/office/drawing/2014/main" val="2139035152"/>
                    </a:ext>
                  </a:extLst>
                </a:gridCol>
              </a:tblGrid>
              <a:tr h="2034066">
                <a:tc>
                  <a:txBody>
                    <a:bodyPr/>
                    <a:lstStyle/>
                    <a:p>
                      <a:pPr algn="ctr"/>
                      <a:r>
                        <a:rPr lang="tr-TR" sz="2400" dirty="0">
                          <a:latin typeface="Times New Roman" panose="02020603050405020304" pitchFamily="18" charset="0"/>
                          <a:cs typeface="Times New Roman" panose="02020603050405020304" pitchFamily="18" charset="0"/>
                        </a:rPr>
                        <a:t>Gemi İnşaatı Programı</a:t>
                      </a:r>
                    </a:p>
                  </a:txBody>
                  <a:tcPr anchor="ctr"/>
                </a:tc>
                <a:tc>
                  <a:txBody>
                    <a:bodyPr/>
                    <a:lstStyle/>
                    <a:p>
                      <a:pPr algn="ctr"/>
                      <a:r>
                        <a:rPr lang="tr-TR" sz="2400" dirty="0">
                          <a:latin typeface="Times New Roman" panose="02020603050405020304" pitchFamily="18" charset="0"/>
                          <a:cs typeface="Times New Roman" panose="02020603050405020304" pitchFamily="18" charset="0"/>
                        </a:rPr>
                        <a:t>Sualtı Teknolojileri Programı</a:t>
                      </a:r>
                    </a:p>
                  </a:txBody>
                  <a:tcPr anchor="ctr"/>
                </a:tc>
                <a:extLst>
                  <a:ext uri="{0D108BD9-81ED-4DB2-BD59-A6C34878D82A}">
                    <a16:rowId xmlns:a16="http://schemas.microsoft.com/office/drawing/2014/main" val="1163628416"/>
                  </a:ext>
                </a:extLst>
              </a:tr>
              <a:tr h="1990754">
                <a:tc>
                  <a:txBody>
                    <a:bodyPr/>
                    <a:lstStyle/>
                    <a:p>
                      <a:pPr algn="ctr"/>
                      <a:r>
                        <a:rPr lang="tr-TR" sz="2400" dirty="0">
                          <a:latin typeface="Times New Roman" panose="02020603050405020304" pitchFamily="18" charset="0"/>
                          <a:cs typeface="Times New Roman" panose="02020603050405020304" pitchFamily="18" charset="0"/>
                        </a:rPr>
                        <a:t>123</a:t>
                      </a:r>
                    </a:p>
                  </a:txBody>
                  <a:tcPr anchor="ctr"/>
                </a:tc>
                <a:tc>
                  <a:txBody>
                    <a:bodyPr/>
                    <a:lstStyle/>
                    <a:p>
                      <a:pPr algn="ctr"/>
                      <a:r>
                        <a:rPr lang="tr-TR" sz="2400" b="0" dirty="0">
                          <a:solidFill>
                            <a:schemeClr val="tx1"/>
                          </a:solidFill>
                          <a:latin typeface="Times New Roman" panose="02020603050405020304" pitchFamily="18" charset="0"/>
                          <a:cs typeface="Times New Roman" panose="02020603050405020304" pitchFamily="18" charset="0"/>
                        </a:rPr>
                        <a:t>50</a:t>
                      </a:r>
                    </a:p>
                  </a:txBody>
                  <a:tcPr anchor="ctr"/>
                </a:tc>
                <a:extLst>
                  <a:ext uri="{0D108BD9-81ED-4DB2-BD59-A6C34878D82A}">
                    <a16:rowId xmlns:a16="http://schemas.microsoft.com/office/drawing/2014/main" val="1707493555"/>
                  </a:ext>
                </a:extLst>
              </a:tr>
            </a:tbl>
          </a:graphicData>
        </a:graphic>
      </p:graphicFrame>
      <p:graphicFrame>
        <p:nvGraphicFramePr>
          <p:cNvPr id="13" name="İçerik Yer Tutucusu 5" descr="grafik &#10;">
            <a:extLst>
              <a:ext uri="{FF2B5EF4-FFF2-40B4-BE49-F238E27FC236}">
                <a16:creationId xmlns:a16="http://schemas.microsoft.com/office/drawing/2014/main" id="{9C4921C1-A8B8-2134-E2EE-BF4F357D834C}"/>
              </a:ext>
            </a:extLst>
          </p:cNvPr>
          <p:cNvGraphicFramePr>
            <a:graphicFrameLocks/>
          </p:cNvGraphicFramePr>
          <p:nvPr>
            <p:extLst>
              <p:ext uri="{D42A27DB-BD31-4B8C-83A1-F6EECF244321}">
                <p14:modId xmlns:p14="http://schemas.microsoft.com/office/powerpoint/2010/main" val="4099293103"/>
              </p:ext>
            </p:extLst>
          </p:nvPr>
        </p:nvGraphicFramePr>
        <p:xfrm>
          <a:off x="132089" y="3429000"/>
          <a:ext cx="5412368" cy="26288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4678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Yer Tutucusu 9">
            <a:extLst>
              <a:ext uri="{FF2B5EF4-FFF2-40B4-BE49-F238E27FC236}">
                <a16:creationId xmlns:a16="http://schemas.microsoft.com/office/drawing/2014/main" id="{DFE427FC-912D-8EDF-6235-E9050E1E0247}"/>
              </a:ext>
            </a:extLst>
          </p:cNvPr>
          <p:cNvPicPr>
            <a:picLocks noGrp="1" noChangeAspect="1"/>
          </p:cNvPicPr>
          <p:nvPr>
            <p:ph type="pic" sz="quarter" idx="11"/>
          </p:nvPr>
        </p:nvPicPr>
        <p:blipFill rotWithShape="1">
          <a:blip r:embed="rId2"/>
          <a:srcRect l="37278" r="29464"/>
          <a:stretch/>
        </p:blipFill>
        <p:spPr>
          <a:xfrm>
            <a:off x="8132064" y="0"/>
            <a:ext cx="4059936" cy="6858000"/>
          </a:xfrm>
        </p:spPr>
      </p:pic>
      <p:pic>
        <p:nvPicPr>
          <p:cNvPr id="3" name="Resim Yer Tutucusu 2">
            <a:extLst>
              <a:ext uri="{FF2B5EF4-FFF2-40B4-BE49-F238E27FC236}">
                <a16:creationId xmlns:a16="http://schemas.microsoft.com/office/drawing/2014/main" id="{431793E1-D0DB-F800-9BC0-26BB19A3D93A}"/>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33951" r="33951"/>
          <a:stretch>
            <a:fillRect/>
          </a:stretch>
        </p:blipFill>
        <p:spPr/>
      </p:pic>
      <p:sp>
        <p:nvSpPr>
          <p:cNvPr id="8" name="Slayt Numarası Yer Tutucusu 7">
            <a:extLst>
              <a:ext uri="{FF2B5EF4-FFF2-40B4-BE49-F238E27FC236}">
                <a16:creationId xmlns:a16="http://schemas.microsoft.com/office/drawing/2014/main" id="{9FE523F9-5C66-7058-8DF8-9BB1DBEC3C39}"/>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14</a:t>
            </a:fld>
            <a:endParaRPr lang="tr-TR" noProof="0">
              <a:latin typeface="Times New Roman" panose="02020603050405020304" pitchFamily="18" charset="0"/>
              <a:cs typeface="Times New Roman" panose="02020603050405020304" pitchFamily="18" charset="0"/>
            </a:endParaRPr>
          </a:p>
        </p:txBody>
      </p:sp>
      <p:sp>
        <p:nvSpPr>
          <p:cNvPr id="11" name="Başlık 1">
            <a:extLst>
              <a:ext uri="{FF2B5EF4-FFF2-40B4-BE49-F238E27FC236}">
                <a16:creationId xmlns:a16="http://schemas.microsoft.com/office/drawing/2014/main" id="{45F6BBF7-27AE-98FA-22B4-A2CA1C5501B8}"/>
              </a:ext>
            </a:extLst>
          </p:cNvPr>
          <p:cNvSpPr>
            <a:spLocks noGrp="1"/>
          </p:cNvSpPr>
          <p:nvPr>
            <p:ph type="title"/>
          </p:nvPr>
        </p:nvSpPr>
        <p:spPr>
          <a:xfrm>
            <a:off x="243807" y="346799"/>
            <a:ext cx="4572000" cy="1325563"/>
          </a:xfrm>
        </p:spPr>
        <p:txBody>
          <a:bodyPr/>
          <a:lstStyle/>
          <a:p>
            <a:r>
              <a:rPr lang="tr-TR" dirty="0">
                <a:latin typeface="Times New Roman" panose="02020603050405020304" pitchFamily="18" charset="0"/>
                <a:cs typeface="Times New Roman" panose="02020603050405020304" pitchFamily="18" charset="0"/>
              </a:rPr>
              <a:t>Mezunlarımız</a:t>
            </a:r>
          </a:p>
        </p:txBody>
      </p:sp>
      <p:sp>
        <p:nvSpPr>
          <p:cNvPr id="12" name="Metin Yer Tutucusu 2">
            <a:extLst>
              <a:ext uri="{FF2B5EF4-FFF2-40B4-BE49-F238E27FC236}">
                <a16:creationId xmlns:a16="http://schemas.microsoft.com/office/drawing/2014/main" id="{2AA422FD-8DF6-2F2B-E055-8BE5F39B3301}"/>
              </a:ext>
            </a:extLst>
          </p:cNvPr>
          <p:cNvSpPr>
            <a:spLocks noGrp="1"/>
          </p:cNvSpPr>
          <p:nvPr>
            <p:ph type="body" sz="quarter" idx="10"/>
          </p:nvPr>
        </p:nvSpPr>
        <p:spPr>
          <a:xfrm>
            <a:off x="304800" y="1412748"/>
            <a:ext cx="4572000" cy="4807077"/>
          </a:xfrm>
        </p:spPr>
        <p:txBody>
          <a:bodyPr>
            <a:normAutofit/>
          </a:bodyPr>
          <a:lstStyle/>
          <a:p>
            <a:pPr algn="just"/>
            <a:r>
              <a:rPr lang="tr-TR" dirty="0">
                <a:latin typeface="Times New Roman" panose="02020603050405020304" pitchFamily="18" charset="0"/>
                <a:cs typeface="Times New Roman" panose="02020603050405020304" pitchFamily="18" charset="0"/>
              </a:rPr>
              <a:t>Yüksekokulumuz, «Öğrenci yaşam, kariyer ve mezun ilişkileri koordinatörlüğü» tarafından akredite işlemlerine başlamıştır. Bu kapsamda 2022-2023 akademik yılı içinde geçmişe dönük olacak şekilde, mezun öğrenci portfolyosu 01.01.2023 yılına kadar tamamlanacaktır. </a:t>
            </a:r>
          </a:p>
          <a:p>
            <a:pPr algn="just"/>
            <a:r>
              <a:rPr lang="tr-TR" dirty="0">
                <a:latin typeface="Times New Roman" panose="02020603050405020304" pitchFamily="18" charset="0"/>
                <a:cs typeface="Times New Roman" panose="02020603050405020304" pitchFamily="18" charset="0"/>
              </a:rPr>
              <a:t>Bunun yanı sıra, Cumhurbaşkanlığı İnsan Kaynakları Ofisi tarafından </a:t>
            </a:r>
            <a:r>
              <a:rPr lang="tr-TR" dirty="0" err="1">
                <a:latin typeface="Times New Roman" panose="02020603050405020304" pitchFamily="18" charset="0"/>
                <a:cs typeface="Times New Roman" panose="02020603050405020304" pitchFamily="18" charset="0"/>
              </a:rPr>
              <a:t>Üni</a:t>
            </a:r>
            <a:r>
              <a:rPr lang="tr-TR" dirty="0">
                <a:latin typeface="Times New Roman" panose="02020603050405020304" pitchFamily="18" charset="0"/>
                <a:cs typeface="Times New Roman" panose="02020603050405020304" pitchFamily="18" charset="0"/>
              </a:rPr>
              <a:t>-Veri adıyla oluşturan lisans programlarına ilgili çeşitli göstergeleri içeren veri tabanı ile bölümümüzü mukayese edebilmek adına, aynı göstergeler, yapılan </a:t>
            </a:r>
            <a:r>
              <a:rPr lang="tr-TR" dirty="0" err="1">
                <a:latin typeface="Times New Roman" panose="02020603050405020304" pitchFamily="18" charset="0"/>
                <a:cs typeface="Times New Roman" panose="02020603050405020304" pitchFamily="18" charset="0"/>
              </a:rPr>
              <a:t>indikatif</a:t>
            </a:r>
            <a:r>
              <a:rPr lang="tr-TR" dirty="0">
                <a:latin typeface="Times New Roman" panose="02020603050405020304" pitchFamily="18" charset="0"/>
                <a:cs typeface="Times New Roman" panose="02020603050405020304" pitchFamily="18" charset="0"/>
              </a:rPr>
              <a:t> mülakatlar ile derlenmiştir. Mülakat sonuçları tabloda görünmektedir.</a:t>
            </a:r>
          </a:p>
        </p:txBody>
      </p:sp>
      <p:graphicFrame>
        <p:nvGraphicFramePr>
          <p:cNvPr id="13" name="Tablo 13">
            <a:extLst>
              <a:ext uri="{FF2B5EF4-FFF2-40B4-BE49-F238E27FC236}">
                <a16:creationId xmlns:a16="http://schemas.microsoft.com/office/drawing/2014/main" id="{7535D453-57CE-A36B-B957-D734BA838FCA}"/>
              </a:ext>
            </a:extLst>
          </p:cNvPr>
          <p:cNvGraphicFramePr>
            <a:graphicFrameLocks noGrp="1"/>
          </p:cNvGraphicFramePr>
          <p:nvPr>
            <p:extLst>
              <p:ext uri="{D42A27DB-BD31-4B8C-83A1-F6EECF244321}">
                <p14:modId xmlns:p14="http://schemas.microsoft.com/office/powerpoint/2010/main" val="1246471200"/>
              </p:ext>
            </p:extLst>
          </p:nvPr>
        </p:nvGraphicFramePr>
        <p:xfrm>
          <a:off x="5007429" y="1412747"/>
          <a:ext cx="5129691" cy="4032504"/>
        </p:xfrm>
        <a:graphic>
          <a:graphicData uri="http://schemas.openxmlformats.org/drawingml/2006/table">
            <a:tbl>
              <a:tblPr firstRow="1" bandRow="1">
                <a:tableStyleId>{5C22544A-7EE6-4342-B048-85BDC9FD1C3A}</a:tableStyleId>
              </a:tblPr>
              <a:tblGrid>
                <a:gridCol w="1456775">
                  <a:extLst>
                    <a:ext uri="{9D8B030D-6E8A-4147-A177-3AD203B41FA5}">
                      <a16:colId xmlns:a16="http://schemas.microsoft.com/office/drawing/2014/main" val="1835524857"/>
                    </a:ext>
                  </a:extLst>
                </a:gridCol>
                <a:gridCol w="1836458">
                  <a:extLst>
                    <a:ext uri="{9D8B030D-6E8A-4147-A177-3AD203B41FA5}">
                      <a16:colId xmlns:a16="http://schemas.microsoft.com/office/drawing/2014/main" val="3472788808"/>
                    </a:ext>
                  </a:extLst>
                </a:gridCol>
                <a:gridCol w="1836458">
                  <a:extLst>
                    <a:ext uri="{9D8B030D-6E8A-4147-A177-3AD203B41FA5}">
                      <a16:colId xmlns:a16="http://schemas.microsoft.com/office/drawing/2014/main" val="1905032570"/>
                    </a:ext>
                  </a:extLst>
                </a:gridCol>
              </a:tblGrid>
              <a:tr h="1008126">
                <a:tc>
                  <a:txBody>
                    <a:bodyPr/>
                    <a:lstStyle/>
                    <a:p>
                      <a:pPr algn="ctr"/>
                      <a:r>
                        <a:rPr lang="tr-TR" dirty="0">
                          <a:latin typeface="Times New Roman" panose="02020603050405020304" pitchFamily="18" charset="0"/>
                          <a:cs typeface="Times New Roman" panose="02020603050405020304" pitchFamily="18" charset="0"/>
                        </a:rPr>
                        <a:t>Gösterge</a:t>
                      </a:r>
                    </a:p>
                  </a:txBody>
                  <a:tcPr anchor="ctr"/>
                </a:tc>
                <a:tc>
                  <a:txBody>
                    <a:bodyPr/>
                    <a:lstStyle/>
                    <a:p>
                      <a:pPr algn="ctr"/>
                      <a:r>
                        <a:rPr lang="tr-TR" dirty="0" err="1">
                          <a:latin typeface="Times New Roman" panose="02020603050405020304" pitchFamily="18" charset="0"/>
                          <a:cs typeface="Times New Roman" panose="02020603050405020304" pitchFamily="18" charset="0"/>
                        </a:rPr>
                        <a:t>ÜniVeri</a:t>
                      </a:r>
                      <a:r>
                        <a:rPr lang="tr-TR" dirty="0">
                          <a:latin typeface="Times New Roman" panose="02020603050405020304" pitchFamily="18" charset="0"/>
                          <a:cs typeface="Times New Roman" panose="02020603050405020304" pitchFamily="18" charset="0"/>
                        </a:rPr>
                        <a:t> Değeri (Gemi Müh.)</a:t>
                      </a:r>
                    </a:p>
                  </a:txBody>
                  <a:tcPr anchor="ctr"/>
                </a:tc>
                <a:tc>
                  <a:txBody>
                    <a:bodyPr/>
                    <a:lstStyle/>
                    <a:p>
                      <a:pPr algn="ctr"/>
                      <a:r>
                        <a:rPr lang="tr-TR" dirty="0">
                          <a:latin typeface="Times New Roman" panose="02020603050405020304" pitchFamily="18" charset="0"/>
                          <a:cs typeface="Times New Roman" panose="02020603050405020304" pitchFamily="18" charset="0"/>
                        </a:rPr>
                        <a:t>DTMYO İndikatif Değeri</a:t>
                      </a:r>
                    </a:p>
                  </a:txBody>
                  <a:tcPr anchor="ctr"/>
                </a:tc>
                <a:extLst>
                  <a:ext uri="{0D108BD9-81ED-4DB2-BD59-A6C34878D82A}">
                    <a16:rowId xmlns:a16="http://schemas.microsoft.com/office/drawing/2014/main" val="1180711450"/>
                  </a:ext>
                </a:extLst>
              </a:tr>
              <a:tr h="1008126">
                <a:tc>
                  <a:txBody>
                    <a:bodyPr/>
                    <a:lstStyle/>
                    <a:p>
                      <a:pPr algn="ctr"/>
                      <a:r>
                        <a:rPr lang="tr-TR" dirty="0">
                          <a:latin typeface="Times New Roman" panose="02020603050405020304" pitchFamily="18" charset="0"/>
                          <a:cs typeface="Times New Roman" panose="02020603050405020304" pitchFamily="18" charset="0"/>
                        </a:rPr>
                        <a:t>Ort. İş Bulma Süresi</a:t>
                      </a:r>
                    </a:p>
                  </a:txBody>
                  <a:tcPr anchor="ctr"/>
                </a:tc>
                <a:tc>
                  <a:txBody>
                    <a:bodyPr/>
                    <a:lstStyle/>
                    <a:p>
                      <a:pPr algn="ctr"/>
                      <a:r>
                        <a:rPr lang="tr-TR" dirty="0">
                          <a:latin typeface="Times New Roman" panose="02020603050405020304" pitchFamily="18" charset="0"/>
                          <a:cs typeface="Times New Roman" panose="02020603050405020304" pitchFamily="18" charset="0"/>
                        </a:rPr>
                        <a:t>9,7 Ay</a:t>
                      </a:r>
                    </a:p>
                  </a:txBody>
                  <a:tcPr anchor="ctr"/>
                </a:tc>
                <a:tc>
                  <a:txBody>
                    <a:bodyPr/>
                    <a:lstStyle/>
                    <a:p>
                      <a:pPr algn="ctr"/>
                      <a:r>
                        <a:rPr lang="tr-TR" b="0" dirty="0">
                          <a:solidFill>
                            <a:schemeClr val="tx1"/>
                          </a:solidFill>
                          <a:latin typeface="Times New Roman" panose="02020603050405020304" pitchFamily="18" charset="0"/>
                          <a:cs typeface="Times New Roman" panose="02020603050405020304" pitchFamily="18" charset="0"/>
                        </a:rPr>
                        <a:t>9</a:t>
                      </a:r>
                      <a:r>
                        <a:rPr lang="tr-TR" dirty="0">
                          <a:solidFill>
                            <a:schemeClr val="tx1"/>
                          </a:solidFill>
                          <a:latin typeface="Times New Roman" panose="02020603050405020304" pitchFamily="18" charset="0"/>
                          <a:cs typeface="Times New Roman" panose="02020603050405020304" pitchFamily="18" charset="0"/>
                        </a:rPr>
                        <a:t> Ay</a:t>
                      </a:r>
                    </a:p>
                  </a:txBody>
                  <a:tcPr anchor="ctr"/>
                </a:tc>
                <a:extLst>
                  <a:ext uri="{0D108BD9-81ED-4DB2-BD59-A6C34878D82A}">
                    <a16:rowId xmlns:a16="http://schemas.microsoft.com/office/drawing/2014/main" val="415463153"/>
                  </a:ext>
                </a:extLst>
              </a:tr>
              <a:tr h="1008126">
                <a:tc>
                  <a:txBody>
                    <a:bodyPr/>
                    <a:lstStyle/>
                    <a:p>
                      <a:pPr algn="ctr"/>
                      <a:r>
                        <a:rPr lang="tr-TR" dirty="0">
                          <a:latin typeface="Times New Roman" panose="02020603050405020304" pitchFamily="18" charset="0"/>
                          <a:cs typeface="Times New Roman" panose="02020603050405020304" pitchFamily="18" charset="0"/>
                        </a:rPr>
                        <a:t>Nitelik Uyuşmazlığı </a:t>
                      </a:r>
                    </a:p>
                  </a:txBody>
                  <a:tcPr anchor="ctr"/>
                </a:tc>
                <a:tc>
                  <a:txBody>
                    <a:bodyPr/>
                    <a:lstStyle/>
                    <a:p>
                      <a:pPr algn="ctr"/>
                      <a:r>
                        <a:rPr lang="tr-TR" dirty="0">
                          <a:latin typeface="Times New Roman" panose="02020603050405020304" pitchFamily="18" charset="0"/>
                          <a:cs typeface="Times New Roman" panose="02020603050405020304" pitchFamily="18" charset="0"/>
                        </a:rPr>
                        <a:t>%24,65</a:t>
                      </a:r>
                    </a:p>
                  </a:txBody>
                  <a:tcPr anchor="ctr"/>
                </a:tc>
                <a:tc>
                  <a:txBody>
                    <a:bodyPr/>
                    <a:lstStyle/>
                    <a:p>
                      <a:pPr algn="ctr"/>
                      <a:r>
                        <a:rPr lang="tr-TR" dirty="0">
                          <a:solidFill>
                            <a:schemeClr val="tx1"/>
                          </a:solidFill>
                          <a:latin typeface="Times New Roman" panose="02020603050405020304" pitchFamily="18" charset="0"/>
                          <a:cs typeface="Times New Roman" panose="02020603050405020304" pitchFamily="18" charset="0"/>
                        </a:rPr>
                        <a:t>% </a:t>
                      </a:r>
                      <a:r>
                        <a:rPr lang="tr-TR" b="0" dirty="0">
                          <a:solidFill>
                            <a:schemeClr val="tx1"/>
                          </a:solidFill>
                          <a:latin typeface="Times New Roman" panose="02020603050405020304" pitchFamily="18" charset="0"/>
                          <a:cs typeface="Times New Roman" panose="02020603050405020304" pitchFamily="18" charset="0"/>
                        </a:rPr>
                        <a:t>15</a:t>
                      </a:r>
                    </a:p>
                  </a:txBody>
                  <a:tcPr anchor="ctr"/>
                </a:tc>
                <a:extLst>
                  <a:ext uri="{0D108BD9-81ED-4DB2-BD59-A6C34878D82A}">
                    <a16:rowId xmlns:a16="http://schemas.microsoft.com/office/drawing/2014/main" val="349554703"/>
                  </a:ext>
                </a:extLst>
              </a:tr>
              <a:tr h="1008126">
                <a:tc>
                  <a:txBody>
                    <a:bodyPr/>
                    <a:lstStyle/>
                    <a:p>
                      <a:pPr algn="ctr"/>
                      <a:r>
                        <a:rPr lang="tr-TR" dirty="0">
                          <a:latin typeface="Times New Roman" panose="02020603050405020304" pitchFamily="18" charset="0"/>
                          <a:cs typeface="Times New Roman" panose="02020603050405020304" pitchFamily="18" charset="0"/>
                        </a:rPr>
                        <a:t>Kamuda İşe Yerleşme Oranı</a:t>
                      </a:r>
                    </a:p>
                  </a:txBody>
                  <a:tcPr anchor="ctr"/>
                </a:tc>
                <a:tc>
                  <a:txBody>
                    <a:bodyPr/>
                    <a:lstStyle/>
                    <a:p>
                      <a:pPr algn="ctr"/>
                      <a:r>
                        <a:rPr lang="tr-TR" dirty="0">
                          <a:latin typeface="Times New Roman" panose="02020603050405020304" pitchFamily="18" charset="0"/>
                          <a:cs typeface="Times New Roman" panose="02020603050405020304" pitchFamily="18" charset="0"/>
                        </a:rPr>
                        <a:t>%12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Times New Roman" panose="02020603050405020304" pitchFamily="18" charset="0"/>
                          <a:cs typeface="Times New Roman" panose="02020603050405020304" pitchFamily="18" charset="0"/>
                        </a:rPr>
                        <a:t>% </a:t>
                      </a:r>
                      <a:r>
                        <a:rPr lang="tr-TR" b="0" dirty="0">
                          <a:solidFill>
                            <a:schemeClr val="tx1"/>
                          </a:solidFill>
                          <a:latin typeface="Times New Roman" panose="02020603050405020304" pitchFamily="18" charset="0"/>
                          <a:cs typeface="Times New Roman" panose="02020603050405020304" pitchFamily="18" charset="0"/>
                        </a:rPr>
                        <a:t>14</a:t>
                      </a:r>
                    </a:p>
                  </a:txBody>
                  <a:tcPr anchor="ctr"/>
                </a:tc>
                <a:extLst>
                  <a:ext uri="{0D108BD9-81ED-4DB2-BD59-A6C34878D82A}">
                    <a16:rowId xmlns:a16="http://schemas.microsoft.com/office/drawing/2014/main" val="3736015003"/>
                  </a:ext>
                </a:extLst>
              </a:tr>
            </a:tbl>
          </a:graphicData>
        </a:graphic>
      </p:graphicFrame>
      <p:pic>
        <p:nvPicPr>
          <p:cNvPr id="9" name="Resim 8">
            <a:extLst>
              <a:ext uri="{FF2B5EF4-FFF2-40B4-BE49-F238E27FC236}">
                <a16:creationId xmlns:a16="http://schemas.microsoft.com/office/drawing/2014/main" id="{0EDF9CAB-FE70-2BD9-1C8D-FFEF56E9CDA7}"/>
              </a:ext>
            </a:extLst>
          </p:cNvPr>
          <p:cNvPicPr>
            <a:picLocks noChangeAspect="1"/>
          </p:cNvPicPr>
          <p:nvPr/>
        </p:nvPicPr>
        <p:blipFill>
          <a:blip r:embed="rId5"/>
          <a:stretch>
            <a:fillRect/>
          </a:stretch>
        </p:blipFill>
        <p:spPr>
          <a:xfrm>
            <a:off x="5073233" y="346799"/>
            <a:ext cx="2867209" cy="677932"/>
          </a:xfrm>
          <a:prstGeom prst="rect">
            <a:avLst/>
          </a:prstGeom>
        </p:spPr>
      </p:pic>
      <p:pic>
        <p:nvPicPr>
          <p:cNvPr id="15" name="Grafik 14">
            <a:extLst>
              <a:ext uri="{FF2B5EF4-FFF2-40B4-BE49-F238E27FC236}">
                <a16:creationId xmlns:a16="http://schemas.microsoft.com/office/drawing/2014/main" id="{05CA28CB-0586-E581-C170-66B7B686F4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3859" y="374865"/>
            <a:ext cx="2645227" cy="567946"/>
          </a:xfrm>
          <a:prstGeom prst="rect">
            <a:avLst/>
          </a:prstGeom>
        </p:spPr>
      </p:pic>
    </p:spTree>
    <p:extLst>
      <p:ext uri="{BB962C8B-B14F-4D97-AF65-F5344CB8AC3E}">
        <p14:creationId xmlns:p14="http://schemas.microsoft.com/office/powerpoint/2010/main" val="2702680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DC1726-9810-C268-E1B8-352BAD6B5734}"/>
              </a:ext>
            </a:extLst>
          </p:cNvPr>
          <p:cNvSpPr>
            <a:spLocks noGrp="1"/>
          </p:cNvSpPr>
          <p:nvPr>
            <p:ph type="title"/>
          </p:nvPr>
        </p:nvSpPr>
        <p:spPr>
          <a:xfrm>
            <a:off x="344185" y="327301"/>
            <a:ext cx="4572000" cy="1325563"/>
          </a:xfrm>
        </p:spPr>
        <p:txBody>
          <a:bodyPr/>
          <a:lstStyle/>
          <a:p>
            <a:r>
              <a:rPr lang="tr-TR" dirty="0">
                <a:latin typeface="Times New Roman" panose="02020603050405020304" pitchFamily="18" charset="0"/>
                <a:cs typeface="Times New Roman" panose="02020603050405020304" pitchFamily="18" charset="0"/>
              </a:rPr>
              <a:t>İş olanakları ve protokoller</a:t>
            </a:r>
          </a:p>
        </p:txBody>
      </p:sp>
      <p:pic>
        <p:nvPicPr>
          <p:cNvPr id="10" name="Resim Yer Tutucusu 9">
            <a:extLst>
              <a:ext uri="{FF2B5EF4-FFF2-40B4-BE49-F238E27FC236}">
                <a16:creationId xmlns:a16="http://schemas.microsoft.com/office/drawing/2014/main" id="{DE6BD975-5ABC-E68B-2101-C5787CE3EE9C}"/>
              </a:ext>
            </a:extLst>
          </p:cNvPr>
          <p:cNvPicPr>
            <a:picLocks noGrp="1" noChangeAspect="1"/>
          </p:cNvPicPr>
          <p:nvPr>
            <p:ph type="pic" sz="quarter" idx="11"/>
          </p:nvPr>
        </p:nvPicPr>
        <p:blipFill rotWithShape="1">
          <a:blip r:embed="rId2"/>
          <a:srcRect l="5839" r="18955"/>
          <a:stretch/>
        </p:blipFill>
        <p:spPr>
          <a:xfrm>
            <a:off x="4801165" y="327301"/>
            <a:ext cx="3366245" cy="3174521"/>
          </a:xfrm>
        </p:spPr>
      </p:pic>
      <p:sp>
        <p:nvSpPr>
          <p:cNvPr id="8" name="Slayt Numarası Yer Tutucusu 7">
            <a:extLst>
              <a:ext uri="{FF2B5EF4-FFF2-40B4-BE49-F238E27FC236}">
                <a16:creationId xmlns:a16="http://schemas.microsoft.com/office/drawing/2014/main" id="{6C18BFF7-AB93-FFA2-0880-C10960C48B38}"/>
              </a:ext>
            </a:extLst>
          </p:cNvPr>
          <p:cNvSpPr>
            <a:spLocks noGrp="1"/>
          </p:cNvSpPr>
          <p:nvPr>
            <p:ph type="sldNum" sz="quarter" idx="14"/>
          </p:nvPr>
        </p:nvSpPr>
        <p:spPr/>
        <p:txBody>
          <a:bodyPr/>
          <a:lstStyle/>
          <a:p>
            <a:pPr rtl="0"/>
            <a:fld id="{294A09A9-5501-47C1-A89A-A340965A2BE2}" type="slidenum">
              <a:rPr lang="tr-TR" noProof="0" smtClean="0">
                <a:latin typeface="Times New Roman" panose="02020603050405020304" pitchFamily="18" charset="0"/>
                <a:cs typeface="Times New Roman" panose="02020603050405020304" pitchFamily="18" charset="0"/>
              </a:rPr>
              <a:pPr rtl="0"/>
              <a:t>15</a:t>
            </a:fld>
            <a:endParaRPr lang="tr-TR" noProof="0">
              <a:latin typeface="Times New Roman" panose="02020603050405020304" pitchFamily="18" charset="0"/>
              <a:cs typeface="Times New Roman" panose="02020603050405020304" pitchFamily="18" charset="0"/>
            </a:endParaRPr>
          </a:p>
        </p:txBody>
      </p:sp>
      <p:graphicFrame>
        <p:nvGraphicFramePr>
          <p:cNvPr id="11" name="Tablo 11">
            <a:extLst>
              <a:ext uri="{FF2B5EF4-FFF2-40B4-BE49-F238E27FC236}">
                <a16:creationId xmlns:a16="http://schemas.microsoft.com/office/drawing/2014/main" id="{F2C2E292-490D-D8E5-A445-03244174600A}"/>
              </a:ext>
            </a:extLst>
          </p:cNvPr>
          <p:cNvGraphicFramePr>
            <a:graphicFrameLocks noGrp="1"/>
          </p:cNvGraphicFramePr>
          <p:nvPr>
            <p:extLst>
              <p:ext uri="{D42A27DB-BD31-4B8C-83A1-F6EECF244321}">
                <p14:modId xmlns:p14="http://schemas.microsoft.com/office/powerpoint/2010/main" val="2548728967"/>
              </p:ext>
            </p:extLst>
          </p:nvPr>
        </p:nvGraphicFramePr>
        <p:xfrm>
          <a:off x="627264" y="1705317"/>
          <a:ext cx="3220117" cy="5016156"/>
        </p:xfrm>
        <a:graphic>
          <a:graphicData uri="http://schemas.openxmlformats.org/drawingml/2006/table">
            <a:tbl>
              <a:tblPr firstRow="1" bandRow="1">
                <a:tableStyleId>{5C22544A-7EE6-4342-B048-85BDC9FD1C3A}</a:tableStyleId>
              </a:tblPr>
              <a:tblGrid>
                <a:gridCol w="3220117">
                  <a:extLst>
                    <a:ext uri="{9D8B030D-6E8A-4147-A177-3AD203B41FA5}">
                      <a16:colId xmlns:a16="http://schemas.microsoft.com/office/drawing/2014/main" val="3664377600"/>
                    </a:ext>
                  </a:extLst>
                </a:gridCol>
              </a:tblGrid>
              <a:tr h="741890">
                <a:tc>
                  <a:txBody>
                    <a:bodyPr/>
                    <a:lstStyle/>
                    <a:p>
                      <a:pPr algn="l"/>
                      <a:r>
                        <a:rPr lang="tr-TR" sz="1800" dirty="0">
                          <a:latin typeface="Times New Roman" panose="02020603050405020304" pitchFamily="18" charset="0"/>
                          <a:cs typeface="Times New Roman" panose="02020603050405020304" pitchFamily="18" charset="0"/>
                        </a:rPr>
                        <a:t>Protokollerimiz</a:t>
                      </a:r>
                    </a:p>
                  </a:txBody>
                  <a:tcPr anchor="ctr"/>
                </a:tc>
                <a:extLst>
                  <a:ext uri="{0D108BD9-81ED-4DB2-BD59-A6C34878D82A}">
                    <a16:rowId xmlns:a16="http://schemas.microsoft.com/office/drawing/2014/main" val="616979655"/>
                  </a:ext>
                </a:extLst>
              </a:tr>
              <a:tr h="1138292">
                <a:tc>
                  <a:txBody>
                    <a:bodyPr/>
                    <a:lstStyle/>
                    <a:p>
                      <a:pPr algn="l"/>
                      <a:r>
                        <a:rPr lang="tr-TR" sz="1800" dirty="0">
                          <a:latin typeface="Times New Roman" panose="02020603050405020304" pitchFamily="18" charset="0"/>
                          <a:cs typeface="Times New Roman" panose="02020603050405020304" pitchFamily="18" charset="0"/>
                        </a:rPr>
                        <a:t>DAMEN </a:t>
                      </a:r>
                      <a:r>
                        <a:rPr lang="tr-TR" sz="1800" dirty="0" err="1">
                          <a:latin typeface="Times New Roman" panose="02020603050405020304" pitchFamily="18" charset="0"/>
                          <a:cs typeface="Times New Roman" panose="02020603050405020304" pitchFamily="18" charset="0"/>
                        </a:rPr>
                        <a:t>Shipyards</a:t>
                      </a:r>
                      <a:r>
                        <a:rPr lang="tr-TR" sz="1800" dirty="0">
                          <a:latin typeface="Times New Roman" panose="02020603050405020304" pitchFamily="18" charset="0"/>
                          <a:cs typeface="Times New Roman" panose="02020603050405020304" pitchFamily="18" charset="0"/>
                        </a:rPr>
                        <a:t> Antalya Deniz Araçları San. ve Tic. LTD. ŞTİ. </a:t>
                      </a:r>
                    </a:p>
                  </a:txBody>
                  <a:tcPr anchor="ctr"/>
                </a:tc>
                <a:extLst>
                  <a:ext uri="{0D108BD9-81ED-4DB2-BD59-A6C34878D82A}">
                    <a16:rowId xmlns:a16="http://schemas.microsoft.com/office/drawing/2014/main" val="1358112377"/>
                  </a:ext>
                </a:extLst>
              </a:tr>
              <a:tr h="855389">
                <a:tc>
                  <a:txBody>
                    <a:bodyPr/>
                    <a:lstStyle/>
                    <a:p>
                      <a:pPr algn="l"/>
                      <a:r>
                        <a:rPr lang="tr-TR" sz="1800" dirty="0" err="1">
                          <a:latin typeface="Times New Roman" panose="02020603050405020304" pitchFamily="18" charset="0"/>
                          <a:cs typeface="Times New Roman" panose="02020603050405020304" pitchFamily="18" charset="0"/>
                        </a:rPr>
                        <a:t>Gemport</a:t>
                      </a:r>
                      <a:r>
                        <a:rPr lang="tr-TR" sz="1800" dirty="0">
                          <a:latin typeface="Times New Roman" panose="02020603050405020304" pitchFamily="18" charset="0"/>
                          <a:cs typeface="Times New Roman" panose="02020603050405020304" pitchFamily="18" charset="0"/>
                        </a:rPr>
                        <a:t> Gemlik Liman ve Depolama İşletmeleri A.Ş.</a:t>
                      </a:r>
                    </a:p>
                  </a:txBody>
                  <a:tcPr anchor="ctr"/>
                </a:tc>
                <a:extLst>
                  <a:ext uri="{0D108BD9-81ED-4DB2-BD59-A6C34878D82A}">
                    <a16:rowId xmlns:a16="http://schemas.microsoft.com/office/drawing/2014/main" val="2548974609"/>
                  </a:ext>
                </a:extLst>
              </a:tr>
              <a:tr h="741890">
                <a:tc>
                  <a:txBody>
                    <a:bodyPr/>
                    <a:lstStyle/>
                    <a:p>
                      <a:pPr algn="l"/>
                      <a:r>
                        <a:rPr lang="tr-TR" sz="1800" dirty="0">
                          <a:latin typeface="Times New Roman" panose="02020603050405020304" pitchFamily="18" charset="0"/>
                          <a:cs typeface="Times New Roman" panose="02020603050405020304" pitchFamily="18" charset="0"/>
                        </a:rPr>
                        <a:t>Eksen Cem Eken Tekne İmalatı</a:t>
                      </a:r>
                    </a:p>
                  </a:txBody>
                  <a:tcPr anchor="ctr"/>
                </a:tc>
                <a:extLst>
                  <a:ext uri="{0D108BD9-81ED-4DB2-BD59-A6C34878D82A}">
                    <a16:rowId xmlns:a16="http://schemas.microsoft.com/office/drawing/2014/main" val="2916224127"/>
                  </a:ext>
                </a:extLst>
              </a:tr>
              <a:tr h="796805">
                <a:tc>
                  <a:txBody>
                    <a:bodyPr/>
                    <a:lstStyle/>
                    <a:p>
                      <a:pPr algn="l"/>
                      <a:r>
                        <a:rPr lang="tr-TR" sz="1800" b="0" i="0" kern="1200" dirty="0">
                          <a:solidFill>
                            <a:schemeClr val="dk1"/>
                          </a:solidFill>
                          <a:effectLst/>
                          <a:latin typeface="Times New Roman" panose="02020603050405020304" pitchFamily="18" charset="0"/>
                          <a:ea typeface="+mn-ea"/>
                          <a:cs typeface="Times New Roman" panose="02020603050405020304" pitchFamily="18" charset="0"/>
                        </a:rPr>
                        <a:t>Çanakkale Liman İşletmesi San. ve Tic. A.Ş. (Kolin Gurup)</a:t>
                      </a:r>
                      <a:endParaRPr lang="tr-TR"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803186535"/>
                  </a:ext>
                </a:extLst>
              </a:tr>
              <a:tr h="741890">
                <a:tc>
                  <a:txBody>
                    <a:bodyPr/>
                    <a:lstStyle/>
                    <a:p>
                      <a:pPr algn="l"/>
                      <a:r>
                        <a:rPr lang="tr-TR" sz="1800" b="0" i="0" kern="1200" dirty="0">
                          <a:solidFill>
                            <a:schemeClr val="dk1"/>
                          </a:solidFill>
                          <a:effectLst/>
                          <a:latin typeface="Times New Roman" panose="02020603050405020304" pitchFamily="18" charset="0"/>
                          <a:ea typeface="+mn-ea"/>
                          <a:cs typeface="Times New Roman" panose="02020603050405020304" pitchFamily="18" charset="0"/>
                        </a:rPr>
                        <a:t>Çanakkale Liman Başkanlığı</a:t>
                      </a:r>
                      <a:endParaRPr lang="tr-TR"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076221987"/>
                  </a:ext>
                </a:extLst>
              </a:tr>
            </a:tbl>
          </a:graphicData>
        </a:graphic>
      </p:graphicFrame>
      <p:pic>
        <p:nvPicPr>
          <p:cNvPr id="1026" name="Picture 2">
            <a:extLst>
              <a:ext uri="{FF2B5EF4-FFF2-40B4-BE49-F238E27FC236}">
                <a16:creationId xmlns:a16="http://schemas.microsoft.com/office/drawing/2014/main" id="{BDA25DDA-2B2C-D0F4-7B90-2A68F810A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7" t="17915" r="12067" b="28427"/>
          <a:stretch/>
        </p:blipFill>
        <p:spPr bwMode="auto">
          <a:xfrm>
            <a:off x="8466259" y="3181829"/>
            <a:ext cx="3366245" cy="317452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9C8F5555-FE12-7502-5953-3648C0C3E7B2}"/>
              </a:ext>
            </a:extLst>
          </p:cNvPr>
          <p:cNvPicPr>
            <a:picLocks noChangeAspect="1"/>
          </p:cNvPicPr>
          <p:nvPr/>
        </p:nvPicPr>
        <p:blipFill rotWithShape="1">
          <a:blip r:embed="rId4"/>
          <a:srcRect l="-97540" t="-125373" r="-41044" b="-13210"/>
          <a:stretch/>
        </p:blipFill>
        <p:spPr>
          <a:xfrm>
            <a:off x="4801165" y="-1598978"/>
            <a:ext cx="8554989" cy="4813901"/>
          </a:xfrm>
          <a:prstGeom prst="rect">
            <a:avLst/>
          </a:prstGeom>
        </p:spPr>
      </p:pic>
      <p:pic>
        <p:nvPicPr>
          <p:cNvPr id="9" name="Resim 8">
            <a:extLst>
              <a:ext uri="{FF2B5EF4-FFF2-40B4-BE49-F238E27FC236}">
                <a16:creationId xmlns:a16="http://schemas.microsoft.com/office/drawing/2014/main" id="{602D4270-9034-C059-3671-92687EE6F55E}"/>
              </a:ext>
            </a:extLst>
          </p:cNvPr>
          <p:cNvPicPr>
            <a:picLocks noChangeAspect="1"/>
          </p:cNvPicPr>
          <p:nvPr/>
        </p:nvPicPr>
        <p:blipFill rotWithShape="1">
          <a:blip r:embed="rId5"/>
          <a:srcRect t="23192" r="12941" b="10318"/>
          <a:stretch/>
        </p:blipFill>
        <p:spPr>
          <a:xfrm>
            <a:off x="4166656" y="3677441"/>
            <a:ext cx="3980328" cy="2280731"/>
          </a:xfrm>
          <a:prstGeom prst="rect">
            <a:avLst/>
          </a:prstGeom>
        </p:spPr>
      </p:pic>
    </p:spTree>
    <p:extLst>
      <p:ext uri="{BB962C8B-B14F-4D97-AF65-F5344CB8AC3E}">
        <p14:creationId xmlns:p14="http://schemas.microsoft.com/office/powerpoint/2010/main" val="126954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057B4C-4A16-239C-8E79-1376FE956D94}"/>
              </a:ext>
            </a:extLst>
          </p:cNvPr>
          <p:cNvSpPr>
            <a:spLocks noGrp="1"/>
          </p:cNvSpPr>
          <p:nvPr>
            <p:ph type="title"/>
          </p:nvPr>
        </p:nvSpPr>
        <p:spPr>
          <a:xfrm>
            <a:off x="627638" y="910173"/>
            <a:ext cx="5059185" cy="1325563"/>
          </a:xfrm>
        </p:spPr>
        <p:txBody>
          <a:bodyPr/>
          <a:lstStyle/>
          <a:p>
            <a:r>
              <a:rPr lang="tr-TR" dirty="0"/>
              <a:t>Fiziksel imkanlarımız</a:t>
            </a:r>
          </a:p>
        </p:txBody>
      </p:sp>
      <p:sp>
        <p:nvSpPr>
          <p:cNvPr id="3" name="Metin Yer Tutucusu 2">
            <a:extLst>
              <a:ext uri="{FF2B5EF4-FFF2-40B4-BE49-F238E27FC236}">
                <a16:creationId xmlns:a16="http://schemas.microsoft.com/office/drawing/2014/main" id="{FA305263-826E-D830-0926-92053CC78407}"/>
              </a:ext>
            </a:extLst>
          </p:cNvPr>
          <p:cNvSpPr>
            <a:spLocks noGrp="1"/>
          </p:cNvSpPr>
          <p:nvPr>
            <p:ph type="body" sz="quarter" idx="10"/>
          </p:nvPr>
        </p:nvSpPr>
        <p:spPr>
          <a:xfrm>
            <a:off x="444318" y="2395964"/>
            <a:ext cx="5544709" cy="2066071"/>
          </a:xfrm>
        </p:spPr>
        <p:txBody>
          <a:bodyPr/>
          <a:lstStyle/>
          <a:p>
            <a:pPr algn="just"/>
            <a:r>
              <a:rPr lang="tr-TR" dirty="0"/>
              <a:t>Yüksekokulumuza ait muhtelif amaçlarla kullanmakta olduğumuz 33 odamız bulunmaktadır. </a:t>
            </a:r>
          </a:p>
        </p:txBody>
      </p:sp>
      <p:sp>
        <p:nvSpPr>
          <p:cNvPr id="7" name="Slayt Numarası Yer Tutucusu 6">
            <a:extLst>
              <a:ext uri="{FF2B5EF4-FFF2-40B4-BE49-F238E27FC236}">
                <a16:creationId xmlns:a16="http://schemas.microsoft.com/office/drawing/2014/main" id="{FC3D2D0E-DA64-A572-AE3C-15F3DC476D8C}"/>
              </a:ext>
            </a:extLst>
          </p:cNvPr>
          <p:cNvSpPr>
            <a:spLocks noGrp="1"/>
          </p:cNvSpPr>
          <p:nvPr>
            <p:ph type="sldNum" sz="quarter" idx="16"/>
          </p:nvPr>
        </p:nvSpPr>
        <p:spPr/>
        <p:txBody>
          <a:bodyPr/>
          <a:lstStyle/>
          <a:p>
            <a:pPr rtl="0"/>
            <a:fld id="{294A09A9-5501-47C1-A89A-A340965A2BE2}" type="slidenum">
              <a:rPr lang="tr-TR" noProof="0" smtClean="0"/>
              <a:pPr rtl="0"/>
              <a:t>16</a:t>
            </a:fld>
            <a:endParaRPr lang="tr-TR" noProof="0"/>
          </a:p>
        </p:txBody>
      </p:sp>
      <p:graphicFrame>
        <p:nvGraphicFramePr>
          <p:cNvPr id="8" name="Tablo 11">
            <a:extLst>
              <a:ext uri="{FF2B5EF4-FFF2-40B4-BE49-F238E27FC236}">
                <a16:creationId xmlns:a16="http://schemas.microsoft.com/office/drawing/2014/main" id="{83E3AD75-8C65-05A8-2130-90E895CC9A31}"/>
              </a:ext>
            </a:extLst>
          </p:cNvPr>
          <p:cNvGraphicFramePr>
            <a:graphicFrameLocks noGrp="1"/>
          </p:cNvGraphicFramePr>
          <p:nvPr>
            <p:extLst>
              <p:ext uri="{D42A27DB-BD31-4B8C-83A1-F6EECF244321}">
                <p14:modId xmlns:p14="http://schemas.microsoft.com/office/powerpoint/2010/main" val="766293037"/>
              </p:ext>
            </p:extLst>
          </p:nvPr>
        </p:nvGraphicFramePr>
        <p:xfrm>
          <a:off x="6096000" y="500938"/>
          <a:ext cx="5655652" cy="5858455"/>
        </p:xfrm>
        <a:graphic>
          <a:graphicData uri="http://schemas.openxmlformats.org/drawingml/2006/table">
            <a:tbl>
              <a:tblPr firstRow="1" bandRow="1">
                <a:tableStyleId>{5C22544A-7EE6-4342-B048-85BDC9FD1C3A}</a:tableStyleId>
              </a:tblPr>
              <a:tblGrid>
                <a:gridCol w="2827826">
                  <a:extLst>
                    <a:ext uri="{9D8B030D-6E8A-4147-A177-3AD203B41FA5}">
                      <a16:colId xmlns:a16="http://schemas.microsoft.com/office/drawing/2014/main" val="1955092938"/>
                    </a:ext>
                  </a:extLst>
                </a:gridCol>
                <a:gridCol w="2827826">
                  <a:extLst>
                    <a:ext uri="{9D8B030D-6E8A-4147-A177-3AD203B41FA5}">
                      <a16:colId xmlns:a16="http://schemas.microsoft.com/office/drawing/2014/main" val="3725692904"/>
                    </a:ext>
                  </a:extLst>
                </a:gridCol>
              </a:tblGrid>
              <a:tr h="551371">
                <a:tc>
                  <a:txBody>
                    <a:bodyPr/>
                    <a:lstStyle/>
                    <a:p>
                      <a:pPr algn="ctr"/>
                      <a:r>
                        <a:rPr lang="tr-TR" sz="1600" dirty="0">
                          <a:latin typeface="Times New Roman" panose="02020603050405020304" pitchFamily="18" charset="0"/>
                          <a:cs typeface="Times New Roman" panose="02020603050405020304" pitchFamily="18" charset="0"/>
                        </a:rPr>
                        <a:t>Tür</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Adet</a:t>
                      </a:r>
                    </a:p>
                  </a:txBody>
                  <a:tcPr anchor="ctr"/>
                </a:tc>
                <a:extLst>
                  <a:ext uri="{0D108BD9-81ED-4DB2-BD59-A6C34878D82A}">
                    <a16:rowId xmlns:a16="http://schemas.microsoft.com/office/drawing/2014/main" val="1729684273"/>
                  </a:ext>
                </a:extLst>
              </a:tr>
              <a:tr h="414317">
                <a:tc>
                  <a:txBody>
                    <a:bodyPr/>
                    <a:lstStyle/>
                    <a:p>
                      <a:pPr algn="ctr"/>
                      <a:r>
                        <a:rPr lang="tr-TR" sz="1600" dirty="0">
                          <a:latin typeface="Times New Roman" panose="02020603050405020304" pitchFamily="18" charset="0"/>
                          <a:cs typeface="Times New Roman" panose="02020603050405020304" pitchFamily="18" charset="0"/>
                        </a:rPr>
                        <a:t>Arşiv ve Kütüphane</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2</a:t>
                      </a:r>
                    </a:p>
                  </a:txBody>
                  <a:tcPr anchor="ctr"/>
                </a:tc>
                <a:extLst>
                  <a:ext uri="{0D108BD9-81ED-4DB2-BD59-A6C34878D82A}">
                    <a16:rowId xmlns:a16="http://schemas.microsoft.com/office/drawing/2014/main" val="3234231816"/>
                  </a:ext>
                </a:extLst>
              </a:tr>
              <a:tr h="414317">
                <a:tc>
                  <a:txBody>
                    <a:bodyPr/>
                    <a:lstStyle/>
                    <a:p>
                      <a:pPr algn="ctr"/>
                      <a:r>
                        <a:rPr lang="tr-TR" sz="1600" dirty="0">
                          <a:latin typeface="Times New Roman" panose="02020603050405020304" pitchFamily="18" charset="0"/>
                          <a:cs typeface="Times New Roman" panose="02020603050405020304" pitchFamily="18" charset="0"/>
                        </a:rPr>
                        <a:t>Atölye ve Laboratuvar</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706823038"/>
                  </a:ext>
                </a:extLst>
              </a:tr>
              <a:tr h="414317">
                <a:tc>
                  <a:txBody>
                    <a:bodyPr/>
                    <a:lstStyle/>
                    <a:p>
                      <a:pPr algn="ctr"/>
                      <a:r>
                        <a:rPr lang="tr-TR" sz="1600" dirty="0">
                          <a:latin typeface="Times New Roman" panose="02020603050405020304" pitchFamily="18" charset="0"/>
                          <a:cs typeface="Times New Roman" panose="02020603050405020304" pitchFamily="18" charset="0"/>
                        </a:rPr>
                        <a:t>Derslik</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1771856838"/>
                  </a:ext>
                </a:extLst>
              </a:tr>
              <a:tr h="414317">
                <a:tc>
                  <a:txBody>
                    <a:bodyPr/>
                    <a:lstStyle/>
                    <a:p>
                      <a:pPr algn="ctr"/>
                      <a:r>
                        <a:rPr lang="tr-TR" sz="1600" dirty="0">
                          <a:latin typeface="Times New Roman" panose="02020603050405020304" pitchFamily="18" charset="0"/>
                          <a:cs typeface="Times New Roman" panose="02020603050405020304" pitchFamily="18" charset="0"/>
                        </a:rPr>
                        <a:t>Çizim Atölyesi</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2449576785"/>
                  </a:ext>
                </a:extLst>
              </a:tr>
              <a:tr h="414317">
                <a:tc>
                  <a:txBody>
                    <a:bodyPr/>
                    <a:lstStyle/>
                    <a:p>
                      <a:pPr algn="ctr"/>
                      <a:r>
                        <a:rPr lang="tr-TR" sz="1600" dirty="0">
                          <a:latin typeface="Times New Roman" panose="02020603050405020304" pitchFamily="18" charset="0"/>
                          <a:cs typeface="Times New Roman" panose="02020603050405020304" pitchFamily="18" charset="0"/>
                        </a:rPr>
                        <a:t>Müdür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1152583999"/>
                  </a:ext>
                </a:extLst>
              </a:tr>
              <a:tr h="414317">
                <a:tc>
                  <a:txBody>
                    <a:bodyPr/>
                    <a:lstStyle/>
                    <a:p>
                      <a:pPr algn="ctr"/>
                      <a:r>
                        <a:rPr lang="tr-TR" sz="1600" dirty="0">
                          <a:latin typeface="Times New Roman" panose="02020603050405020304" pitchFamily="18" charset="0"/>
                          <a:cs typeface="Times New Roman" panose="02020603050405020304" pitchFamily="18" charset="0"/>
                        </a:rPr>
                        <a:t>Öğretim Elemanı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10</a:t>
                      </a:r>
                    </a:p>
                  </a:txBody>
                  <a:tcPr anchor="ctr"/>
                </a:tc>
                <a:extLst>
                  <a:ext uri="{0D108BD9-81ED-4DB2-BD59-A6C34878D82A}">
                    <a16:rowId xmlns:a16="http://schemas.microsoft.com/office/drawing/2014/main" val="394431823"/>
                  </a:ext>
                </a:extLst>
              </a:tr>
              <a:tr h="414317">
                <a:tc>
                  <a:txBody>
                    <a:bodyPr/>
                    <a:lstStyle/>
                    <a:p>
                      <a:pPr algn="ctr"/>
                      <a:r>
                        <a:rPr lang="tr-TR" sz="1600" dirty="0">
                          <a:latin typeface="Times New Roman" panose="02020603050405020304" pitchFamily="18" charset="0"/>
                          <a:cs typeface="Times New Roman" panose="02020603050405020304" pitchFamily="18" charset="0"/>
                        </a:rPr>
                        <a:t>Özel Kalem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2</a:t>
                      </a:r>
                    </a:p>
                  </a:txBody>
                  <a:tcPr anchor="ctr"/>
                </a:tc>
                <a:extLst>
                  <a:ext uri="{0D108BD9-81ED-4DB2-BD59-A6C34878D82A}">
                    <a16:rowId xmlns:a16="http://schemas.microsoft.com/office/drawing/2014/main" val="3414231186"/>
                  </a:ext>
                </a:extLst>
              </a:tr>
              <a:tr h="414317">
                <a:tc>
                  <a:txBody>
                    <a:bodyPr/>
                    <a:lstStyle/>
                    <a:p>
                      <a:pPr algn="ctr"/>
                      <a:r>
                        <a:rPr lang="tr-TR" sz="1600" dirty="0">
                          <a:latin typeface="Times New Roman" panose="02020603050405020304" pitchFamily="18" charset="0"/>
                          <a:cs typeface="Times New Roman" panose="02020603050405020304" pitchFamily="18" charset="0"/>
                        </a:rPr>
                        <a:t>Müdür Yardımcısı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2</a:t>
                      </a:r>
                    </a:p>
                  </a:txBody>
                  <a:tcPr anchor="ctr"/>
                </a:tc>
                <a:extLst>
                  <a:ext uri="{0D108BD9-81ED-4DB2-BD59-A6C34878D82A}">
                    <a16:rowId xmlns:a16="http://schemas.microsoft.com/office/drawing/2014/main" val="3098337269"/>
                  </a:ext>
                </a:extLst>
              </a:tr>
              <a:tr h="0">
                <a:tc>
                  <a:txBody>
                    <a:bodyPr/>
                    <a:lstStyle/>
                    <a:p>
                      <a:pPr algn="ctr"/>
                      <a:r>
                        <a:rPr lang="tr-TR" sz="1600" dirty="0">
                          <a:latin typeface="Times New Roman" panose="02020603050405020304" pitchFamily="18" charset="0"/>
                          <a:cs typeface="Times New Roman" panose="02020603050405020304" pitchFamily="18" charset="0"/>
                        </a:rPr>
                        <a:t>İdari Personel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3916629136"/>
                  </a:ext>
                </a:extLst>
              </a:tr>
              <a:tr h="414317">
                <a:tc>
                  <a:txBody>
                    <a:bodyPr/>
                    <a:lstStyle/>
                    <a:p>
                      <a:pPr algn="ctr"/>
                      <a:r>
                        <a:rPr lang="tr-TR" sz="1600" dirty="0">
                          <a:latin typeface="Times New Roman" panose="02020603050405020304" pitchFamily="18" charset="0"/>
                          <a:cs typeface="Times New Roman" panose="02020603050405020304" pitchFamily="18" charset="0"/>
                        </a:rPr>
                        <a:t>Sergi ve Toplantı Salonu</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2</a:t>
                      </a:r>
                    </a:p>
                  </a:txBody>
                  <a:tcPr anchor="ctr"/>
                </a:tc>
                <a:extLst>
                  <a:ext uri="{0D108BD9-81ED-4DB2-BD59-A6C34878D82A}">
                    <a16:rowId xmlns:a16="http://schemas.microsoft.com/office/drawing/2014/main" val="1711167909"/>
                  </a:ext>
                </a:extLst>
              </a:tr>
              <a:tr h="414317">
                <a:tc>
                  <a:txBody>
                    <a:bodyPr/>
                    <a:lstStyle/>
                    <a:p>
                      <a:pPr algn="ctr"/>
                      <a:r>
                        <a:rPr lang="tr-TR" sz="1600" dirty="0">
                          <a:latin typeface="Times New Roman" panose="02020603050405020304" pitchFamily="18" charset="0"/>
                          <a:cs typeface="Times New Roman" panose="02020603050405020304" pitchFamily="18" charset="0"/>
                        </a:rPr>
                        <a:t>Yüksekokul Sekreter Odası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3420574715"/>
                  </a:ext>
                </a:extLst>
              </a:tr>
              <a:tr h="414317">
                <a:tc>
                  <a:txBody>
                    <a:bodyPr/>
                    <a:lstStyle/>
                    <a:p>
                      <a:pPr algn="ctr"/>
                      <a:r>
                        <a:rPr lang="tr-TR" sz="1600" dirty="0">
                          <a:latin typeface="Times New Roman" panose="02020603050405020304" pitchFamily="18" charset="0"/>
                          <a:cs typeface="Times New Roman" panose="02020603050405020304" pitchFamily="18" charset="0"/>
                        </a:rPr>
                        <a:t>Temizlik Deposu</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3416509045"/>
                  </a:ext>
                </a:extLst>
              </a:tr>
              <a:tr h="414317">
                <a:tc>
                  <a:txBody>
                    <a:bodyPr/>
                    <a:lstStyle/>
                    <a:p>
                      <a:pPr algn="ctr"/>
                      <a:r>
                        <a:rPr lang="tr-TR" sz="1600" dirty="0">
                          <a:latin typeface="Times New Roman" panose="02020603050405020304" pitchFamily="18" charset="0"/>
                          <a:cs typeface="Times New Roman" panose="02020603050405020304" pitchFamily="18" charset="0"/>
                        </a:rPr>
                        <a:t>Çay Ocağı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1556859027"/>
                  </a:ext>
                </a:extLst>
              </a:tr>
            </a:tbl>
          </a:graphicData>
        </a:graphic>
      </p:graphicFrame>
      <p:graphicFrame>
        <p:nvGraphicFramePr>
          <p:cNvPr id="6" name="Grafik 5">
            <a:extLst>
              <a:ext uri="{FF2B5EF4-FFF2-40B4-BE49-F238E27FC236}">
                <a16:creationId xmlns:a16="http://schemas.microsoft.com/office/drawing/2014/main" id="{4C975620-BA62-4FBA-AE10-1C0AAC4EB0F2}"/>
              </a:ext>
            </a:extLst>
          </p:cNvPr>
          <p:cNvGraphicFramePr/>
          <p:nvPr>
            <p:extLst>
              <p:ext uri="{D42A27DB-BD31-4B8C-83A1-F6EECF244321}">
                <p14:modId xmlns:p14="http://schemas.microsoft.com/office/powerpoint/2010/main" val="2943828642"/>
              </p:ext>
            </p:extLst>
          </p:nvPr>
        </p:nvGraphicFramePr>
        <p:xfrm>
          <a:off x="440348" y="3288323"/>
          <a:ext cx="5441706" cy="32521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831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CAF1DF-87AA-28A3-BCAC-74234C0AA0C0}"/>
              </a:ext>
            </a:extLst>
          </p:cNvPr>
          <p:cNvSpPr>
            <a:spLocks noGrp="1"/>
          </p:cNvSpPr>
          <p:nvPr>
            <p:ph type="title"/>
          </p:nvPr>
        </p:nvSpPr>
        <p:spPr>
          <a:xfrm>
            <a:off x="487626" y="251946"/>
            <a:ext cx="6348601" cy="1325563"/>
          </a:xfrm>
        </p:spPr>
        <p:txBody>
          <a:bodyPr/>
          <a:lstStyle/>
          <a:p>
            <a:r>
              <a:rPr lang="tr-TR" dirty="0">
                <a:latin typeface="Times New Roman" panose="02020603050405020304" pitchFamily="18" charset="0"/>
                <a:cs typeface="Times New Roman" panose="02020603050405020304" pitchFamily="18" charset="0"/>
              </a:rPr>
              <a:t>Öğrenci başarı</a:t>
            </a:r>
            <a:r>
              <a:rPr lang="tr-TR" dirty="0"/>
              <a:t> </a:t>
            </a:r>
            <a:r>
              <a:rPr lang="tr-TR" dirty="0">
                <a:latin typeface="Times New Roman" panose="02020603050405020304" pitchFamily="18" charset="0"/>
                <a:cs typeface="Times New Roman" panose="02020603050405020304" pitchFamily="18" charset="0"/>
              </a:rPr>
              <a:t>profilimiz</a:t>
            </a:r>
          </a:p>
        </p:txBody>
      </p:sp>
      <p:pic>
        <p:nvPicPr>
          <p:cNvPr id="14" name="Resim Yer Tutucusu 13">
            <a:extLst>
              <a:ext uri="{FF2B5EF4-FFF2-40B4-BE49-F238E27FC236}">
                <a16:creationId xmlns:a16="http://schemas.microsoft.com/office/drawing/2014/main" id="{7A925C40-26B4-CF18-5F2E-7A7F9106D1D8}"/>
              </a:ext>
            </a:extLst>
          </p:cNvPr>
          <p:cNvPicPr>
            <a:picLocks noGrp="1" noChangeAspect="1"/>
          </p:cNvPicPr>
          <p:nvPr>
            <p:ph type="pic" sz="quarter" idx="11"/>
          </p:nvPr>
        </p:nvPicPr>
        <p:blipFill rotWithShape="1">
          <a:blip r:embed="rId2"/>
          <a:srcRect l="39045" t="-174" r="27661" b="174"/>
          <a:stretch/>
        </p:blipFill>
        <p:spPr>
          <a:xfrm>
            <a:off x="8132064" y="0"/>
            <a:ext cx="4059936" cy="6858000"/>
          </a:xfrm>
        </p:spPr>
      </p:pic>
      <p:sp>
        <p:nvSpPr>
          <p:cNvPr id="6" name="Resim Yer Tutucusu 5">
            <a:extLst>
              <a:ext uri="{FF2B5EF4-FFF2-40B4-BE49-F238E27FC236}">
                <a16:creationId xmlns:a16="http://schemas.microsoft.com/office/drawing/2014/main" id="{12530C61-3D2E-272F-B444-C867D63A2CAD}"/>
              </a:ext>
            </a:extLst>
          </p:cNvPr>
          <p:cNvSpPr>
            <a:spLocks noGrp="1"/>
          </p:cNvSpPr>
          <p:nvPr>
            <p:ph type="pic" sz="quarter" idx="16"/>
          </p:nvPr>
        </p:nvSpPr>
        <p:spPr/>
        <p:txBody>
          <a:bodyPr/>
          <a:lstStyle/>
          <a:p>
            <a:endParaRPr lang="tr-TR"/>
          </a:p>
        </p:txBody>
      </p:sp>
      <p:sp>
        <p:nvSpPr>
          <p:cNvPr id="8" name="Slayt Numarası Yer Tutucusu 7">
            <a:extLst>
              <a:ext uri="{FF2B5EF4-FFF2-40B4-BE49-F238E27FC236}">
                <a16:creationId xmlns:a16="http://schemas.microsoft.com/office/drawing/2014/main" id="{A74BDD59-F99A-8F1C-F65A-0C7DFEC73410}"/>
              </a:ext>
            </a:extLst>
          </p:cNvPr>
          <p:cNvSpPr>
            <a:spLocks noGrp="1"/>
          </p:cNvSpPr>
          <p:nvPr>
            <p:ph type="sldNum" sz="quarter" idx="14"/>
          </p:nvPr>
        </p:nvSpPr>
        <p:spPr/>
        <p:txBody>
          <a:bodyPr/>
          <a:lstStyle/>
          <a:p>
            <a:pPr rtl="0"/>
            <a:fld id="{294A09A9-5501-47C1-A89A-A340965A2BE2}" type="slidenum">
              <a:rPr lang="tr-TR" noProof="0" smtClean="0"/>
              <a:pPr rtl="0"/>
              <a:t>17</a:t>
            </a:fld>
            <a:endParaRPr lang="tr-TR" noProof="0"/>
          </a:p>
        </p:txBody>
      </p:sp>
      <p:sp>
        <p:nvSpPr>
          <p:cNvPr id="9" name="Metin Yer Tutucusu 2">
            <a:extLst>
              <a:ext uri="{FF2B5EF4-FFF2-40B4-BE49-F238E27FC236}">
                <a16:creationId xmlns:a16="http://schemas.microsoft.com/office/drawing/2014/main" id="{159380DF-1FC4-5AE2-9E72-1581A289C4A7}"/>
              </a:ext>
            </a:extLst>
          </p:cNvPr>
          <p:cNvSpPr txBox="1">
            <a:spLocks/>
          </p:cNvSpPr>
          <p:nvPr/>
        </p:nvSpPr>
        <p:spPr>
          <a:xfrm>
            <a:off x="429047" y="5738635"/>
            <a:ext cx="6407181" cy="906931"/>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9144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3pPr>
            <a:lvl4pPr marL="13716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400" dirty="0">
                <a:latin typeface="Times New Roman" panose="02020603050405020304" pitchFamily="18" charset="0"/>
                <a:cs typeface="Times New Roman" panose="02020603050405020304" pitchFamily="18" charset="0"/>
              </a:rPr>
              <a:t>2019-2020-2021 YÖK Atlas istatistiklerimiz,</a:t>
            </a:r>
          </a:p>
          <a:p>
            <a:r>
              <a:rPr lang="tr-TR" sz="1400" dirty="0">
                <a:latin typeface="Times New Roman" panose="02020603050405020304" pitchFamily="18" charset="0"/>
                <a:cs typeface="Times New Roman" panose="02020603050405020304" pitchFamily="18" charset="0"/>
              </a:rPr>
              <a:t>Programa en düşük sıralama ile kayıt yaptıran öğrencinin sıralaması</a:t>
            </a:r>
          </a:p>
        </p:txBody>
      </p:sp>
      <p:graphicFrame>
        <p:nvGraphicFramePr>
          <p:cNvPr id="4" name="Tablo 6">
            <a:extLst>
              <a:ext uri="{FF2B5EF4-FFF2-40B4-BE49-F238E27FC236}">
                <a16:creationId xmlns:a16="http://schemas.microsoft.com/office/drawing/2014/main" id="{92CEE6CE-6B74-2D2B-497B-4220063AFFD7}"/>
              </a:ext>
            </a:extLst>
          </p:cNvPr>
          <p:cNvGraphicFramePr>
            <a:graphicFrameLocks noGrp="1"/>
          </p:cNvGraphicFramePr>
          <p:nvPr>
            <p:extLst>
              <p:ext uri="{D42A27DB-BD31-4B8C-83A1-F6EECF244321}">
                <p14:modId xmlns:p14="http://schemas.microsoft.com/office/powerpoint/2010/main" val="3152488479"/>
              </p:ext>
            </p:extLst>
          </p:nvPr>
        </p:nvGraphicFramePr>
        <p:xfrm>
          <a:off x="5181600" y="1436669"/>
          <a:ext cx="4904094" cy="4008584"/>
        </p:xfrm>
        <a:graphic>
          <a:graphicData uri="http://schemas.openxmlformats.org/drawingml/2006/table">
            <a:tbl>
              <a:tblPr firstRow="1" bandRow="1">
                <a:tableStyleId>{5C22544A-7EE6-4342-B048-85BDC9FD1C3A}</a:tableStyleId>
              </a:tblPr>
              <a:tblGrid>
                <a:gridCol w="1634698">
                  <a:extLst>
                    <a:ext uri="{9D8B030D-6E8A-4147-A177-3AD203B41FA5}">
                      <a16:colId xmlns:a16="http://schemas.microsoft.com/office/drawing/2014/main" val="1637013204"/>
                    </a:ext>
                  </a:extLst>
                </a:gridCol>
                <a:gridCol w="1634698">
                  <a:extLst>
                    <a:ext uri="{9D8B030D-6E8A-4147-A177-3AD203B41FA5}">
                      <a16:colId xmlns:a16="http://schemas.microsoft.com/office/drawing/2014/main" val="1544177271"/>
                    </a:ext>
                  </a:extLst>
                </a:gridCol>
                <a:gridCol w="1634698">
                  <a:extLst>
                    <a:ext uri="{9D8B030D-6E8A-4147-A177-3AD203B41FA5}">
                      <a16:colId xmlns:a16="http://schemas.microsoft.com/office/drawing/2014/main" val="3520112733"/>
                    </a:ext>
                  </a:extLst>
                </a:gridCol>
              </a:tblGrid>
              <a:tr h="1002146">
                <a:tc>
                  <a:txBody>
                    <a:bodyPr/>
                    <a:lstStyle/>
                    <a:p>
                      <a:pPr algn="ctr"/>
                      <a:endParaRPr lang="tr-TR" dirty="0">
                        <a:latin typeface="Times New Roman" panose="02020603050405020304" pitchFamily="18" charset="0"/>
                        <a:cs typeface="Times New Roman" panose="02020603050405020304" pitchFamily="18" charset="0"/>
                      </a:endParaRPr>
                    </a:p>
                  </a:txBody>
                  <a:tcPr anchor="ctr"/>
                </a:tc>
                <a:tc>
                  <a:txBody>
                    <a:bodyPr/>
                    <a:lstStyle/>
                    <a:p>
                      <a:pPr algn="ctr"/>
                      <a:r>
                        <a:rPr lang="tr-TR" dirty="0">
                          <a:latin typeface="Times New Roman" panose="02020603050405020304" pitchFamily="18" charset="0"/>
                          <a:cs typeface="Times New Roman" panose="02020603050405020304" pitchFamily="18" charset="0"/>
                        </a:rPr>
                        <a:t>Doluluk (%)</a:t>
                      </a:r>
                    </a:p>
                  </a:txBody>
                  <a:tcPr anchor="ctr"/>
                </a:tc>
                <a:tc>
                  <a:txBody>
                    <a:bodyPr/>
                    <a:lstStyle/>
                    <a:p>
                      <a:pPr algn="ctr"/>
                      <a:r>
                        <a:rPr lang="tr-TR" dirty="0">
                          <a:latin typeface="Times New Roman" panose="02020603050405020304" pitchFamily="18" charset="0"/>
                          <a:cs typeface="Times New Roman" panose="02020603050405020304" pitchFamily="18" charset="0"/>
                        </a:rPr>
                        <a:t>En Düşük Sıralama</a:t>
                      </a:r>
                    </a:p>
                  </a:txBody>
                  <a:tcPr anchor="ctr"/>
                </a:tc>
                <a:extLst>
                  <a:ext uri="{0D108BD9-81ED-4DB2-BD59-A6C34878D82A}">
                    <a16:rowId xmlns:a16="http://schemas.microsoft.com/office/drawing/2014/main" val="1060646745"/>
                  </a:ext>
                </a:extLst>
              </a:tr>
              <a:tr h="1002146">
                <a:tc>
                  <a:txBody>
                    <a:bodyPr/>
                    <a:lstStyle/>
                    <a:p>
                      <a:pPr algn="ctr"/>
                      <a:r>
                        <a:rPr lang="tr-TR" dirty="0">
                          <a:latin typeface="Times New Roman" panose="02020603050405020304" pitchFamily="18" charset="0"/>
                          <a:cs typeface="Times New Roman" panose="02020603050405020304" pitchFamily="18" charset="0"/>
                        </a:rPr>
                        <a:t>2019</a:t>
                      </a:r>
                    </a:p>
                  </a:txBody>
                  <a:tcPr anchor="ctr"/>
                </a:tc>
                <a:tc>
                  <a:txBody>
                    <a:bodyPr/>
                    <a:lstStyle/>
                    <a:p>
                      <a:pPr algn="ctr"/>
                      <a:r>
                        <a:rPr lang="tr-TR" dirty="0">
                          <a:latin typeface="Times New Roman" panose="02020603050405020304" pitchFamily="18" charset="0"/>
                          <a:cs typeface="Times New Roman" panose="02020603050405020304" pitchFamily="18" charset="0"/>
                        </a:rPr>
                        <a:t>100</a:t>
                      </a:r>
                    </a:p>
                  </a:txBody>
                  <a:tcPr anchor="ctr"/>
                </a:tc>
                <a:tc>
                  <a:txBody>
                    <a:bodyPr/>
                    <a:lstStyle/>
                    <a:p>
                      <a:pPr algn="ctr"/>
                      <a:r>
                        <a:rPr lang="tr-TR" dirty="0">
                          <a:latin typeface="Times New Roman" panose="02020603050405020304" pitchFamily="18" charset="0"/>
                          <a:cs typeface="Times New Roman" panose="02020603050405020304" pitchFamily="18" charset="0"/>
                        </a:rPr>
                        <a:t>851,732</a:t>
                      </a:r>
                    </a:p>
                  </a:txBody>
                  <a:tcPr anchor="ctr"/>
                </a:tc>
                <a:extLst>
                  <a:ext uri="{0D108BD9-81ED-4DB2-BD59-A6C34878D82A}">
                    <a16:rowId xmlns:a16="http://schemas.microsoft.com/office/drawing/2014/main" val="467969439"/>
                  </a:ext>
                </a:extLst>
              </a:tr>
              <a:tr h="1002146">
                <a:tc>
                  <a:txBody>
                    <a:bodyPr/>
                    <a:lstStyle/>
                    <a:p>
                      <a:pPr algn="ctr"/>
                      <a:r>
                        <a:rPr lang="tr-TR" dirty="0">
                          <a:latin typeface="Times New Roman" panose="02020603050405020304" pitchFamily="18" charset="0"/>
                          <a:cs typeface="Times New Roman" panose="02020603050405020304" pitchFamily="18" charset="0"/>
                        </a:rPr>
                        <a:t>2020</a:t>
                      </a:r>
                    </a:p>
                  </a:txBody>
                  <a:tcPr anchor="ctr"/>
                </a:tc>
                <a:tc>
                  <a:txBody>
                    <a:bodyPr/>
                    <a:lstStyle/>
                    <a:p>
                      <a:pPr algn="ctr"/>
                      <a:r>
                        <a:rPr lang="tr-TR" dirty="0">
                          <a:latin typeface="Times New Roman" panose="02020603050405020304" pitchFamily="18" charset="0"/>
                          <a:cs typeface="Times New Roman" panose="02020603050405020304" pitchFamily="18" charset="0"/>
                        </a:rPr>
                        <a:t>100</a:t>
                      </a:r>
                    </a:p>
                  </a:txBody>
                  <a:tcPr anchor="ctr"/>
                </a:tc>
                <a:tc>
                  <a:txBody>
                    <a:bodyPr/>
                    <a:lstStyle/>
                    <a:p>
                      <a:pPr algn="ctr"/>
                      <a:r>
                        <a:rPr lang="tr-TR" dirty="0">
                          <a:latin typeface="Times New Roman" panose="02020603050405020304" pitchFamily="18" charset="0"/>
                          <a:cs typeface="Times New Roman" panose="02020603050405020304" pitchFamily="18" charset="0"/>
                        </a:rPr>
                        <a:t>797,355</a:t>
                      </a:r>
                    </a:p>
                  </a:txBody>
                  <a:tcPr anchor="ctr"/>
                </a:tc>
                <a:extLst>
                  <a:ext uri="{0D108BD9-81ED-4DB2-BD59-A6C34878D82A}">
                    <a16:rowId xmlns:a16="http://schemas.microsoft.com/office/drawing/2014/main" val="3206061938"/>
                  </a:ext>
                </a:extLst>
              </a:tr>
              <a:tr h="1002146">
                <a:tc>
                  <a:txBody>
                    <a:bodyPr/>
                    <a:lstStyle/>
                    <a:p>
                      <a:pPr algn="ctr"/>
                      <a:r>
                        <a:rPr lang="tr-TR" dirty="0">
                          <a:latin typeface="Times New Roman" panose="02020603050405020304" pitchFamily="18" charset="0"/>
                          <a:cs typeface="Times New Roman" panose="02020603050405020304" pitchFamily="18" charset="0"/>
                        </a:rPr>
                        <a:t>2021</a:t>
                      </a:r>
                    </a:p>
                  </a:txBody>
                  <a:tcPr anchor="ctr"/>
                </a:tc>
                <a:tc>
                  <a:txBody>
                    <a:bodyPr/>
                    <a:lstStyle/>
                    <a:p>
                      <a:pPr algn="ctr"/>
                      <a:r>
                        <a:rPr lang="tr-TR" dirty="0">
                          <a:latin typeface="Times New Roman" panose="02020603050405020304" pitchFamily="18" charset="0"/>
                          <a:cs typeface="Times New Roman" panose="02020603050405020304" pitchFamily="18" charset="0"/>
                        </a:rPr>
                        <a:t>100</a:t>
                      </a:r>
                    </a:p>
                  </a:txBody>
                  <a:tcPr anchor="ctr"/>
                </a:tc>
                <a:tc>
                  <a:txBody>
                    <a:bodyPr/>
                    <a:lstStyle/>
                    <a:p>
                      <a:pPr algn="ctr"/>
                      <a:r>
                        <a:rPr lang="tr-TR" dirty="0">
                          <a:latin typeface="Times New Roman" panose="02020603050405020304" pitchFamily="18" charset="0"/>
                          <a:cs typeface="Times New Roman" panose="02020603050405020304" pitchFamily="18" charset="0"/>
                        </a:rPr>
                        <a:t>751,874</a:t>
                      </a:r>
                    </a:p>
                  </a:txBody>
                  <a:tcPr anchor="ctr"/>
                </a:tc>
                <a:extLst>
                  <a:ext uri="{0D108BD9-81ED-4DB2-BD59-A6C34878D82A}">
                    <a16:rowId xmlns:a16="http://schemas.microsoft.com/office/drawing/2014/main" val="489564497"/>
                  </a:ext>
                </a:extLst>
              </a:tr>
            </a:tbl>
          </a:graphicData>
        </a:graphic>
      </p:graphicFrame>
      <p:sp>
        <p:nvSpPr>
          <p:cNvPr id="3" name="Metin kutusu 2">
            <a:extLst>
              <a:ext uri="{FF2B5EF4-FFF2-40B4-BE49-F238E27FC236}">
                <a16:creationId xmlns:a16="http://schemas.microsoft.com/office/drawing/2014/main" id="{CFD350ED-7624-8142-3ABC-0CC08E25B352}"/>
              </a:ext>
            </a:extLst>
          </p:cNvPr>
          <p:cNvSpPr txBox="1"/>
          <p:nvPr/>
        </p:nvSpPr>
        <p:spPr>
          <a:xfrm>
            <a:off x="632115" y="1567297"/>
            <a:ext cx="4208373" cy="1477328"/>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2013 tarihinde itibaren yüksekokulumuzun öğrenci alan tek bölümü olan Gemi İnşaatı Programı, YÖK Atlas verilerine göre (3 yıllık) her sene aldığı son öğrencinin başarı sırasını </a:t>
            </a:r>
            <a:r>
              <a:rPr lang="tr-TR" dirty="0" err="1">
                <a:latin typeface="Times New Roman" panose="02020603050405020304" pitchFamily="18" charset="0"/>
                <a:cs typeface="Times New Roman" panose="02020603050405020304" pitchFamily="18" charset="0"/>
              </a:rPr>
              <a:t>arttırmıaktadır</a:t>
            </a:r>
            <a:r>
              <a:rPr lang="tr-TR" dirty="0">
                <a:latin typeface="Times New Roman" panose="02020603050405020304" pitchFamily="18" charset="0"/>
                <a:cs typeface="Times New Roman" panose="02020603050405020304" pitchFamily="18" charset="0"/>
              </a:rPr>
              <a:t>. </a:t>
            </a:r>
          </a:p>
        </p:txBody>
      </p:sp>
      <p:graphicFrame>
        <p:nvGraphicFramePr>
          <p:cNvPr id="5" name="Diyagram 4">
            <a:extLst>
              <a:ext uri="{FF2B5EF4-FFF2-40B4-BE49-F238E27FC236}">
                <a16:creationId xmlns:a16="http://schemas.microsoft.com/office/drawing/2014/main" id="{09889583-1C52-4FE3-3505-703E08523AC4}"/>
              </a:ext>
            </a:extLst>
          </p:cNvPr>
          <p:cNvGraphicFramePr/>
          <p:nvPr>
            <p:extLst>
              <p:ext uri="{D42A27DB-BD31-4B8C-83A1-F6EECF244321}">
                <p14:modId xmlns:p14="http://schemas.microsoft.com/office/powerpoint/2010/main" val="2606187381"/>
              </p:ext>
            </p:extLst>
          </p:nvPr>
        </p:nvGraphicFramePr>
        <p:xfrm>
          <a:off x="534947" y="2613121"/>
          <a:ext cx="4402707" cy="3557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688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D1ECC7-4CBF-ABDF-65A7-E288CFB9FF5A}"/>
              </a:ext>
            </a:extLst>
          </p:cNvPr>
          <p:cNvSpPr>
            <a:spLocks noGrp="1"/>
          </p:cNvSpPr>
          <p:nvPr>
            <p:ph type="title"/>
          </p:nvPr>
        </p:nvSpPr>
        <p:spPr>
          <a:xfrm>
            <a:off x="2896129" y="-161132"/>
            <a:ext cx="9295871" cy="1325563"/>
          </a:xfrm>
        </p:spPr>
        <p:txBody>
          <a:bodyPr/>
          <a:lstStyle/>
          <a:p>
            <a:r>
              <a:rPr lang="tr-TR" dirty="0">
                <a:latin typeface="Times New Roman" panose="02020603050405020304" pitchFamily="18" charset="0"/>
                <a:cs typeface="Times New Roman" panose="02020603050405020304" pitchFamily="18" charset="0"/>
              </a:rPr>
              <a:t>Diğer üniversiteler ve biz</a:t>
            </a:r>
          </a:p>
        </p:txBody>
      </p:sp>
      <p:sp>
        <p:nvSpPr>
          <p:cNvPr id="8" name="Slayt Numarası Yer Tutucusu 7">
            <a:extLst>
              <a:ext uri="{FF2B5EF4-FFF2-40B4-BE49-F238E27FC236}">
                <a16:creationId xmlns:a16="http://schemas.microsoft.com/office/drawing/2014/main" id="{F98FCA61-B8AE-5F66-85F1-B66A84E39B5D}"/>
              </a:ext>
            </a:extLst>
          </p:cNvPr>
          <p:cNvSpPr>
            <a:spLocks noGrp="1"/>
          </p:cNvSpPr>
          <p:nvPr>
            <p:ph type="sldNum" sz="quarter" idx="14"/>
          </p:nvPr>
        </p:nvSpPr>
        <p:spPr/>
        <p:txBody>
          <a:bodyPr/>
          <a:lstStyle/>
          <a:p>
            <a:pPr rtl="0"/>
            <a:fld id="{294A09A9-5501-47C1-A89A-A340965A2BE2}" type="slidenum">
              <a:rPr lang="tr-TR" noProof="0" smtClean="0"/>
              <a:pPr rtl="0"/>
              <a:t>18</a:t>
            </a:fld>
            <a:endParaRPr lang="tr-TR" noProof="0"/>
          </a:p>
        </p:txBody>
      </p:sp>
      <p:graphicFrame>
        <p:nvGraphicFramePr>
          <p:cNvPr id="9" name="Tablo 9">
            <a:extLst>
              <a:ext uri="{FF2B5EF4-FFF2-40B4-BE49-F238E27FC236}">
                <a16:creationId xmlns:a16="http://schemas.microsoft.com/office/drawing/2014/main" id="{4F781B46-385B-74B9-D1FA-18D98180F470}"/>
              </a:ext>
            </a:extLst>
          </p:cNvPr>
          <p:cNvGraphicFramePr>
            <a:graphicFrameLocks noGrp="1"/>
          </p:cNvGraphicFramePr>
          <p:nvPr>
            <p:extLst>
              <p:ext uri="{D42A27DB-BD31-4B8C-83A1-F6EECF244321}">
                <p14:modId xmlns:p14="http://schemas.microsoft.com/office/powerpoint/2010/main" val="3331438857"/>
              </p:ext>
            </p:extLst>
          </p:nvPr>
        </p:nvGraphicFramePr>
        <p:xfrm>
          <a:off x="0" y="1443850"/>
          <a:ext cx="3794871" cy="2743200"/>
        </p:xfrm>
        <a:graphic>
          <a:graphicData uri="http://schemas.openxmlformats.org/drawingml/2006/table">
            <a:tbl>
              <a:tblPr firstRow="1" bandRow="1">
                <a:tableStyleId>{5C22544A-7EE6-4342-B048-85BDC9FD1C3A}</a:tableStyleId>
              </a:tblPr>
              <a:tblGrid>
                <a:gridCol w="543243">
                  <a:extLst>
                    <a:ext uri="{9D8B030D-6E8A-4147-A177-3AD203B41FA5}">
                      <a16:colId xmlns:a16="http://schemas.microsoft.com/office/drawing/2014/main" val="1427942191"/>
                    </a:ext>
                  </a:extLst>
                </a:gridCol>
                <a:gridCol w="2033905">
                  <a:extLst>
                    <a:ext uri="{9D8B030D-6E8A-4147-A177-3AD203B41FA5}">
                      <a16:colId xmlns:a16="http://schemas.microsoft.com/office/drawing/2014/main" val="2216931098"/>
                    </a:ext>
                  </a:extLst>
                </a:gridCol>
                <a:gridCol w="1217723">
                  <a:extLst>
                    <a:ext uri="{9D8B030D-6E8A-4147-A177-3AD203B41FA5}">
                      <a16:colId xmlns:a16="http://schemas.microsoft.com/office/drawing/2014/main" val="783559951"/>
                    </a:ext>
                  </a:extLst>
                </a:gridCol>
              </a:tblGrid>
              <a:tr h="232824">
                <a:tc>
                  <a:txBody>
                    <a:bodyPr/>
                    <a:lstStyle/>
                    <a:p>
                      <a:pPr algn="l"/>
                      <a:r>
                        <a:rPr lang="tr-TR" sz="1400" dirty="0">
                          <a:latin typeface="Times New Roman" panose="02020603050405020304" pitchFamily="18" charset="0"/>
                          <a:cs typeface="Times New Roman" panose="02020603050405020304" pitchFamily="18" charset="0"/>
                        </a:rPr>
                        <a:t>Sıra</a:t>
                      </a:r>
                    </a:p>
                  </a:txBody>
                  <a:tcPr anchor="ctr"/>
                </a:tc>
                <a:tc>
                  <a:txBody>
                    <a:bodyPr/>
                    <a:lstStyle/>
                    <a:p>
                      <a:pPr algn="l"/>
                      <a:r>
                        <a:rPr lang="tr-TR" sz="1400" dirty="0">
                          <a:latin typeface="Times New Roman" panose="02020603050405020304" pitchFamily="18" charset="0"/>
                          <a:cs typeface="Times New Roman" panose="02020603050405020304" pitchFamily="18" charset="0"/>
                        </a:rPr>
                        <a:t>Okul</a:t>
                      </a:r>
                    </a:p>
                  </a:txBody>
                  <a:tcPr anchor="ctr"/>
                </a:tc>
                <a:tc>
                  <a:txBody>
                    <a:bodyPr/>
                    <a:lstStyle/>
                    <a:p>
                      <a:pPr algn="l"/>
                      <a:r>
                        <a:rPr lang="tr-TR" sz="1400" dirty="0">
                          <a:latin typeface="Times New Roman" panose="02020603050405020304" pitchFamily="18" charset="0"/>
                          <a:cs typeface="Times New Roman" panose="02020603050405020304" pitchFamily="18" charset="0"/>
                        </a:rPr>
                        <a:t>Başarı Sırası</a:t>
                      </a:r>
                    </a:p>
                  </a:txBody>
                  <a:tcPr anchor="ctr"/>
                </a:tc>
                <a:extLst>
                  <a:ext uri="{0D108BD9-81ED-4DB2-BD59-A6C34878D82A}">
                    <a16:rowId xmlns:a16="http://schemas.microsoft.com/office/drawing/2014/main" val="4160189518"/>
                  </a:ext>
                </a:extLst>
              </a:tr>
              <a:tr h="232824">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1*</a:t>
                      </a:r>
                    </a:p>
                  </a:txBody>
                  <a:tcPr anchor="ctr"/>
                </a:tc>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Piri Reis (%100)*</a:t>
                      </a:r>
                    </a:p>
                  </a:txBody>
                  <a:tcPr anchor="ctr"/>
                </a:tc>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377.481</a:t>
                      </a:r>
                    </a:p>
                  </a:txBody>
                  <a:tcPr anchor="ctr"/>
                </a:tc>
                <a:extLst>
                  <a:ext uri="{0D108BD9-81ED-4DB2-BD59-A6C34878D82A}">
                    <a16:rowId xmlns:a16="http://schemas.microsoft.com/office/drawing/2014/main" val="2533512869"/>
                  </a:ext>
                </a:extLst>
              </a:tr>
              <a:tr h="232824">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2</a:t>
                      </a:r>
                    </a:p>
                  </a:txBody>
                  <a:tcPr anchor="ctr"/>
                </a:tc>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ÇOMÜ</a:t>
                      </a:r>
                    </a:p>
                  </a:txBody>
                  <a:tcPr anchor="ctr"/>
                </a:tc>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851,732</a:t>
                      </a:r>
                    </a:p>
                  </a:txBody>
                  <a:tcPr anchor="ctr"/>
                </a:tc>
                <a:extLst>
                  <a:ext uri="{0D108BD9-81ED-4DB2-BD59-A6C34878D82A}">
                    <a16:rowId xmlns:a16="http://schemas.microsoft.com/office/drawing/2014/main" val="1663268929"/>
                  </a:ext>
                </a:extLst>
              </a:tr>
              <a:tr h="232824">
                <a:tc>
                  <a:txBody>
                    <a:bodyPr/>
                    <a:lstStyle/>
                    <a:p>
                      <a:pPr algn="l"/>
                      <a:r>
                        <a:rPr lang="tr-TR" sz="1400" b="1" dirty="0">
                          <a:latin typeface="Times New Roman" panose="02020603050405020304" pitchFamily="18" charset="0"/>
                          <a:cs typeface="Times New Roman" panose="02020603050405020304" pitchFamily="18" charset="0"/>
                        </a:rPr>
                        <a:t>3</a:t>
                      </a:r>
                    </a:p>
                  </a:txBody>
                  <a:tcPr anchor="ctr"/>
                </a:tc>
                <a:tc>
                  <a:txBody>
                    <a:bodyPr/>
                    <a:lstStyle/>
                    <a:p>
                      <a:pPr algn="l"/>
                      <a:r>
                        <a:rPr lang="tr-TR" sz="1400" b="1" dirty="0">
                          <a:latin typeface="Times New Roman" panose="02020603050405020304" pitchFamily="18" charset="0"/>
                          <a:cs typeface="Times New Roman" panose="02020603050405020304" pitchFamily="18" charset="0"/>
                        </a:rPr>
                        <a:t>Kocaeli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nchor="ctr"/>
                </a:tc>
                <a:tc>
                  <a:txBody>
                    <a:bodyPr/>
                    <a:lstStyle/>
                    <a:p>
                      <a:pPr algn="l"/>
                      <a:r>
                        <a:rPr lang="tr-TR" sz="1400" b="1" dirty="0">
                          <a:latin typeface="Times New Roman" panose="02020603050405020304" pitchFamily="18" charset="0"/>
                          <a:cs typeface="Times New Roman" panose="02020603050405020304" pitchFamily="18" charset="0"/>
                        </a:rPr>
                        <a:t>923.345</a:t>
                      </a:r>
                    </a:p>
                  </a:txBody>
                  <a:tcPr anchor="ctr"/>
                </a:tc>
                <a:extLst>
                  <a:ext uri="{0D108BD9-81ED-4DB2-BD59-A6C34878D82A}">
                    <a16:rowId xmlns:a16="http://schemas.microsoft.com/office/drawing/2014/main" val="2664267917"/>
                  </a:ext>
                </a:extLst>
              </a:tr>
              <a:tr h="232824">
                <a:tc>
                  <a:txBody>
                    <a:bodyPr/>
                    <a:lstStyle/>
                    <a:p>
                      <a:pPr algn="l"/>
                      <a:r>
                        <a:rPr lang="tr-TR" sz="1400" b="1" dirty="0">
                          <a:latin typeface="Times New Roman" panose="02020603050405020304" pitchFamily="18" charset="0"/>
                          <a:cs typeface="Times New Roman" panose="02020603050405020304" pitchFamily="18" charset="0"/>
                        </a:rPr>
                        <a:t>4</a:t>
                      </a:r>
                    </a:p>
                  </a:txBody>
                  <a:tcPr anchor="ctr"/>
                </a:tc>
                <a:tc>
                  <a:txBody>
                    <a:bodyPr/>
                    <a:lstStyle/>
                    <a:p>
                      <a:pPr algn="l"/>
                      <a:r>
                        <a:rPr lang="tr-TR" sz="1400" b="1" dirty="0">
                          <a:latin typeface="Times New Roman" panose="02020603050405020304" pitchFamily="18" charset="0"/>
                          <a:cs typeface="Times New Roman" panose="02020603050405020304" pitchFamily="18" charset="0"/>
                        </a:rPr>
                        <a:t>Karadeniz Teknik </a:t>
                      </a:r>
                      <a:r>
                        <a:rPr lang="tr-TR" sz="1400" b="1" dirty="0" err="1">
                          <a:latin typeface="Times New Roman" panose="02020603050405020304" pitchFamily="18" charset="0"/>
                          <a:cs typeface="Times New Roman" panose="02020603050405020304" pitchFamily="18" charset="0"/>
                        </a:rPr>
                        <a:t>Üni</a:t>
                      </a:r>
                      <a:endParaRPr lang="tr-TR" sz="1400" b="1" dirty="0">
                        <a:latin typeface="Times New Roman" panose="02020603050405020304" pitchFamily="18" charset="0"/>
                        <a:cs typeface="Times New Roman" panose="02020603050405020304" pitchFamily="18" charset="0"/>
                      </a:endParaRPr>
                    </a:p>
                  </a:txBody>
                  <a:tcPr anchor="ctr"/>
                </a:tc>
                <a:tc>
                  <a:txBody>
                    <a:bodyPr/>
                    <a:lstStyle/>
                    <a:p>
                      <a:pPr algn="l"/>
                      <a:r>
                        <a:rPr lang="tr-TR" sz="1400" b="1" dirty="0">
                          <a:latin typeface="Times New Roman" panose="02020603050405020304" pitchFamily="18" charset="0"/>
                          <a:cs typeface="Times New Roman" panose="02020603050405020304" pitchFamily="18" charset="0"/>
                        </a:rPr>
                        <a:t>985.044</a:t>
                      </a:r>
                    </a:p>
                  </a:txBody>
                  <a:tcPr anchor="ctr"/>
                </a:tc>
                <a:extLst>
                  <a:ext uri="{0D108BD9-81ED-4DB2-BD59-A6C34878D82A}">
                    <a16:rowId xmlns:a16="http://schemas.microsoft.com/office/drawing/2014/main" val="3369513652"/>
                  </a:ext>
                </a:extLst>
              </a:tr>
              <a:tr h="232824">
                <a:tc>
                  <a:txBody>
                    <a:bodyPr/>
                    <a:lstStyle/>
                    <a:p>
                      <a:pPr algn="l"/>
                      <a:r>
                        <a:rPr lang="tr-TR" sz="1400" b="1" dirty="0">
                          <a:latin typeface="Times New Roman" panose="02020603050405020304" pitchFamily="18" charset="0"/>
                          <a:cs typeface="Times New Roman" panose="02020603050405020304" pitchFamily="18" charset="0"/>
                        </a:rPr>
                        <a:t>5</a:t>
                      </a:r>
                    </a:p>
                  </a:txBody>
                  <a:tcPr anchor="ctr"/>
                </a:tc>
                <a:tc>
                  <a:txBody>
                    <a:bodyPr/>
                    <a:lstStyle/>
                    <a:p>
                      <a:pPr algn="l"/>
                      <a:r>
                        <a:rPr lang="tr-TR" sz="1400" b="1" dirty="0">
                          <a:latin typeface="Times New Roman" panose="02020603050405020304" pitchFamily="18" charset="0"/>
                          <a:cs typeface="Times New Roman" panose="02020603050405020304" pitchFamily="18" charset="0"/>
                        </a:rPr>
                        <a:t>Bandırma 17 Eylül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nchor="ctr"/>
                </a:tc>
                <a:tc>
                  <a:txBody>
                    <a:bodyPr/>
                    <a:lstStyle/>
                    <a:p>
                      <a:pPr algn="l"/>
                      <a:r>
                        <a:rPr lang="tr-TR" sz="1400" b="1" dirty="0">
                          <a:latin typeface="Times New Roman" panose="02020603050405020304" pitchFamily="18" charset="0"/>
                          <a:cs typeface="Times New Roman" panose="02020603050405020304" pitchFamily="18" charset="0"/>
                        </a:rPr>
                        <a:t>1.010.262</a:t>
                      </a:r>
                    </a:p>
                  </a:txBody>
                  <a:tcPr anchor="ctr"/>
                </a:tc>
                <a:extLst>
                  <a:ext uri="{0D108BD9-81ED-4DB2-BD59-A6C34878D82A}">
                    <a16:rowId xmlns:a16="http://schemas.microsoft.com/office/drawing/2014/main" val="3617747109"/>
                  </a:ext>
                </a:extLst>
              </a:tr>
              <a:tr h="232824">
                <a:tc>
                  <a:txBody>
                    <a:bodyPr/>
                    <a:lstStyle/>
                    <a:p>
                      <a:pPr algn="l"/>
                      <a:r>
                        <a:rPr lang="tr-TR" sz="1400" b="1" i="1" dirty="0">
                          <a:solidFill>
                            <a:schemeClr val="tx1"/>
                          </a:solidFill>
                          <a:latin typeface="Times New Roman" panose="02020603050405020304" pitchFamily="18" charset="0"/>
                          <a:cs typeface="Times New Roman" panose="02020603050405020304" pitchFamily="18" charset="0"/>
                        </a:rPr>
                        <a:t>6</a:t>
                      </a:r>
                    </a:p>
                  </a:txBody>
                  <a:tcPr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Bartın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Üni</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1.149.201</a:t>
                      </a:r>
                    </a:p>
                  </a:txBody>
                  <a:tcPr marL="9525" marR="9525" marT="9525" marB="0" anchor="ctr"/>
                </a:tc>
                <a:extLst>
                  <a:ext uri="{0D108BD9-81ED-4DB2-BD59-A6C34878D82A}">
                    <a16:rowId xmlns:a16="http://schemas.microsoft.com/office/drawing/2014/main" val="1433781122"/>
                  </a:ext>
                </a:extLst>
              </a:tr>
              <a:tr h="232824">
                <a:tc>
                  <a:txBody>
                    <a:bodyPr/>
                    <a:lstStyle/>
                    <a:p>
                      <a:pPr algn="l"/>
                      <a:r>
                        <a:rPr lang="tr-TR" sz="1400" b="1" dirty="0">
                          <a:latin typeface="Times New Roman" panose="02020603050405020304" pitchFamily="18" charset="0"/>
                          <a:cs typeface="Times New Roman" panose="02020603050405020304" pitchFamily="18" charset="0"/>
                        </a:rPr>
                        <a:t>7</a:t>
                      </a:r>
                    </a:p>
                  </a:txBody>
                  <a:tcPr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Ordu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Üni</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1.220.331</a:t>
                      </a:r>
                    </a:p>
                  </a:txBody>
                  <a:tcPr marL="9525" marR="9525" marT="9525" marB="0" anchor="ctr"/>
                </a:tc>
                <a:extLst>
                  <a:ext uri="{0D108BD9-81ED-4DB2-BD59-A6C34878D82A}">
                    <a16:rowId xmlns:a16="http://schemas.microsoft.com/office/drawing/2014/main" val="2800755164"/>
                  </a:ext>
                </a:extLst>
              </a:tr>
              <a:tr h="232824">
                <a:tc>
                  <a:txBody>
                    <a:bodyPr/>
                    <a:lstStyle/>
                    <a:p>
                      <a:pPr algn="l"/>
                      <a:r>
                        <a:rPr lang="tr-TR" sz="1400" b="0" dirty="0">
                          <a:solidFill>
                            <a:schemeClr val="accent6">
                              <a:lumMod val="75000"/>
                            </a:schemeClr>
                          </a:solidFill>
                          <a:latin typeface="Times New Roman" panose="02020603050405020304" pitchFamily="18" charset="0"/>
                          <a:cs typeface="Times New Roman" panose="02020603050405020304" pitchFamily="18" charset="0"/>
                        </a:rPr>
                        <a:t>8</a:t>
                      </a:r>
                    </a:p>
                  </a:txBody>
                  <a:tcPr anchor="ctr"/>
                </a:tc>
                <a:tc>
                  <a:txBody>
                    <a:bodyPr/>
                    <a:lstStyle/>
                    <a:p>
                      <a:pPr algn="l" rtl="0" fontAlgn="ctr"/>
                      <a:r>
                        <a:rPr lang="tr-TR" sz="1400" b="0" i="1" u="none" strike="noStrike" dirty="0">
                          <a:solidFill>
                            <a:schemeClr val="accent6">
                              <a:lumMod val="75000"/>
                            </a:schemeClr>
                          </a:solidFill>
                          <a:effectLst/>
                          <a:latin typeface="Times New Roman" panose="02020603050405020304" pitchFamily="18" charset="0"/>
                          <a:cs typeface="Times New Roman" panose="02020603050405020304" pitchFamily="18" charset="0"/>
                        </a:rPr>
                        <a:t>  Piri Reis (%50)</a:t>
                      </a:r>
                    </a:p>
                  </a:txBody>
                  <a:tcPr marL="9525" marR="9525" marT="9525" marB="0" anchor="ctr"/>
                </a:tc>
                <a:tc>
                  <a:txBody>
                    <a:bodyPr/>
                    <a:lstStyle/>
                    <a:p>
                      <a:pPr algn="l" rtl="0" fontAlgn="ctr"/>
                      <a:r>
                        <a:rPr lang="tr-TR" sz="1400" b="0" i="1" u="none" strike="noStrike" dirty="0">
                          <a:solidFill>
                            <a:schemeClr val="accent6">
                              <a:lumMod val="75000"/>
                            </a:schemeClr>
                          </a:solidFill>
                          <a:effectLst/>
                          <a:latin typeface="Times New Roman" panose="02020603050405020304" pitchFamily="18" charset="0"/>
                          <a:cs typeface="Times New Roman" panose="02020603050405020304" pitchFamily="18" charset="0"/>
                        </a:rPr>
                        <a:t>1.468.594</a:t>
                      </a:r>
                    </a:p>
                  </a:txBody>
                  <a:tcPr marL="9525" marR="9525" marT="9525" marB="0" anchor="ctr"/>
                </a:tc>
                <a:extLst>
                  <a:ext uri="{0D108BD9-81ED-4DB2-BD59-A6C34878D82A}">
                    <a16:rowId xmlns:a16="http://schemas.microsoft.com/office/drawing/2014/main" val="4000851596"/>
                  </a:ext>
                </a:extLst>
              </a:tr>
            </a:tbl>
          </a:graphicData>
        </a:graphic>
      </p:graphicFrame>
      <p:sp>
        <p:nvSpPr>
          <p:cNvPr id="10" name="Alt Bilgi Yer Tutucusu 6">
            <a:extLst>
              <a:ext uri="{FF2B5EF4-FFF2-40B4-BE49-F238E27FC236}">
                <a16:creationId xmlns:a16="http://schemas.microsoft.com/office/drawing/2014/main" id="{61AA2527-4CA6-D7E3-C13C-F5F34504EFCC}"/>
              </a:ext>
            </a:extLst>
          </p:cNvPr>
          <p:cNvSpPr>
            <a:spLocks noGrp="1"/>
          </p:cNvSpPr>
          <p:nvPr>
            <p:ph type="ftr" sz="quarter" idx="13"/>
          </p:nvPr>
        </p:nvSpPr>
        <p:spPr>
          <a:xfrm>
            <a:off x="-770855" y="5726010"/>
            <a:ext cx="4114800" cy="365125"/>
          </a:xfrm>
        </p:spPr>
        <p:txBody>
          <a:bodyPr/>
          <a:lstStyle/>
          <a:p>
            <a:pPr rtl="0"/>
            <a:r>
              <a:rPr lang="tr-TR" noProof="0" dirty="0">
                <a:latin typeface="Times New Roman" panose="02020603050405020304" pitchFamily="18" charset="0"/>
                <a:cs typeface="Times New Roman" panose="02020603050405020304" pitchFamily="18" charset="0"/>
              </a:rPr>
              <a:t>*Vakıf Üniversitesi</a:t>
            </a:r>
          </a:p>
        </p:txBody>
      </p:sp>
      <p:graphicFrame>
        <p:nvGraphicFramePr>
          <p:cNvPr id="15" name="Tablo 9">
            <a:extLst>
              <a:ext uri="{FF2B5EF4-FFF2-40B4-BE49-F238E27FC236}">
                <a16:creationId xmlns:a16="http://schemas.microsoft.com/office/drawing/2014/main" id="{311DE4F7-9BAA-CEE5-580E-B88096F6457B}"/>
              </a:ext>
            </a:extLst>
          </p:cNvPr>
          <p:cNvGraphicFramePr>
            <a:graphicFrameLocks noGrp="1"/>
          </p:cNvGraphicFramePr>
          <p:nvPr>
            <p:extLst>
              <p:ext uri="{D42A27DB-BD31-4B8C-83A1-F6EECF244321}">
                <p14:modId xmlns:p14="http://schemas.microsoft.com/office/powerpoint/2010/main" val="2552003850"/>
              </p:ext>
            </p:extLst>
          </p:nvPr>
        </p:nvGraphicFramePr>
        <p:xfrm>
          <a:off x="4221765" y="1443850"/>
          <a:ext cx="3748470" cy="3972982"/>
        </p:xfrm>
        <a:graphic>
          <a:graphicData uri="http://schemas.openxmlformats.org/drawingml/2006/table">
            <a:tbl>
              <a:tblPr firstRow="1" bandRow="1">
                <a:tableStyleId>{5C22544A-7EE6-4342-B048-85BDC9FD1C3A}</a:tableStyleId>
              </a:tblPr>
              <a:tblGrid>
                <a:gridCol w="543243">
                  <a:extLst>
                    <a:ext uri="{9D8B030D-6E8A-4147-A177-3AD203B41FA5}">
                      <a16:colId xmlns:a16="http://schemas.microsoft.com/office/drawing/2014/main" val="1427942191"/>
                    </a:ext>
                  </a:extLst>
                </a:gridCol>
                <a:gridCol w="2035493">
                  <a:extLst>
                    <a:ext uri="{9D8B030D-6E8A-4147-A177-3AD203B41FA5}">
                      <a16:colId xmlns:a16="http://schemas.microsoft.com/office/drawing/2014/main" val="2216931098"/>
                    </a:ext>
                  </a:extLst>
                </a:gridCol>
                <a:gridCol w="1169734">
                  <a:extLst>
                    <a:ext uri="{9D8B030D-6E8A-4147-A177-3AD203B41FA5}">
                      <a16:colId xmlns:a16="http://schemas.microsoft.com/office/drawing/2014/main" val="783559951"/>
                    </a:ext>
                  </a:extLst>
                </a:gridCol>
              </a:tblGrid>
              <a:tr h="305614">
                <a:tc>
                  <a:txBody>
                    <a:bodyPr/>
                    <a:lstStyle/>
                    <a:p>
                      <a:r>
                        <a:rPr lang="tr-TR" sz="1400" dirty="0">
                          <a:latin typeface="Times New Roman" panose="02020603050405020304" pitchFamily="18" charset="0"/>
                          <a:cs typeface="Times New Roman" panose="02020603050405020304" pitchFamily="18" charset="0"/>
                        </a:rPr>
                        <a:t>Sıra</a:t>
                      </a:r>
                    </a:p>
                  </a:txBody>
                  <a:tcPr/>
                </a:tc>
                <a:tc>
                  <a:txBody>
                    <a:bodyPr/>
                    <a:lstStyle/>
                    <a:p>
                      <a:r>
                        <a:rPr lang="tr-TR" sz="1400" dirty="0">
                          <a:latin typeface="Times New Roman" panose="02020603050405020304" pitchFamily="18" charset="0"/>
                          <a:cs typeface="Times New Roman" panose="02020603050405020304" pitchFamily="18" charset="0"/>
                        </a:rPr>
                        <a:t>Okul</a:t>
                      </a:r>
                    </a:p>
                  </a:txBody>
                  <a:tcPr/>
                </a:tc>
                <a:tc>
                  <a:txBody>
                    <a:bodyPr/>
                    <a:lstStyle/>
                    <a:p>
                      <a:r>
                        <a:rPr lang="tr-TR" sz="1400" dirty="0">
                          <a:latin typeface="Times New Roman" panose="02020603050405020304" pitchFamily="18" charset="0"/>
                          <a:cs typeface="Times New Roman" panose="02020603050405020304" pitchFamily="18" charset="0"/>
                        </a:rPr>
                        <a:t>Başarı Sırası</a:t>
                      </a:r>
                    </a:p>
                  </a:txBody>
                  <a:tcPr/>
                </a:tc>
                <a:extLst>
                  <a:ext uri="{0D108BD9-81ED-4DB2-BD59-A6C34878D82A}">
                    <a16:rowId xmlns:a16="http://schemas.microsoft.com/office/drawing/2014/main" val="4160189518"/>
                  </a:ext>
                </a:extLst>
              </a:tr>
              <a:tr h="305614">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1*</a:t>
                      </a:r>
                    </a:p>
                  </a:txBody>
                  <a:tcPr/>
                </a:tc>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Piri Reis (%100)*</a:t>
                      </a:r>
                    </a:p>
                  </a:txBody>
                  <a:tcPr/>
                </a:tc>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392.378</a:t>
                      </a:r>
                    </a:p>
                  </a:txBody>
                  <a:tcPr/>
                </a:tc>
                <a:extLst>
                  <a:ext uri="{0D108BD9-81ED-4DB2-BD59-A6C34878D82A}">
                    <a16:rowId xmlns:a16="http://schemas.microsoft.com/office/drawing/2014/main" val="2533512869"/>
                  </a:ext>
                </a:extLst>
              </a:tr>
              <a:tr h="305614">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2</a:t>
                      </a:r>
                    </a:p>
                  </a:txBody>
                  <a:tcPr/>
                </a:tc>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ÇOMÜ</a:t>
                      </a:r>
                    </a:p>
                  </a:txBody>
                  <a:tcPr/>
                </a:tc>
                <a:tc>
                  <a:txBody>
                    <a:bodyPr/>
                    <a:lstStyle/>
                    <a:p>
                      <a:pPr algn="l"/>
                      <a:r>
                        <a:rPr lang="tr-TR" sz="1400" b="1" u="sng" dirty="0">
                          <a:solidFill>
                            <a:srgbClr val="FF0000"/>
                          </a:solidFill>
                          <a:latin typeface="Times New Roman" panose="02020603050405020304" pitchFamily="18" charset="0"/>
                          <a:cs typeface="Times New Roman" panose="02020603050405020304" pitchFamily="18" charset="0"/>
                        </a:rPr>
                        <a:t>797.355</a:t>
                      </a:r>
                    </a:p>
                  </a:txBody>
                  <a:tcPr/>
                </a:tc>
                <a:extLst>
                  <a:ext uri="{0D108BD9-81ED-4DB2-BD59-A6C34878D82A}">
                    <a16:rowId xmlns:a16="http://schemas.microsoft.com/office/drawing/2014/main" val="1663268929"/>
                  </a:ext>
                </a:extLst>
              </a:tr>
              <a:tr h="305614">
                <a:tc>
                  <a:txBody>
                    <a:bodyPr/>
                    <a:lstStyle/>
                    <a:p>
                      <a:pPr algn="l"/>
                      <a:r>
                        <a:rPr lang="tr-TR" sz="1400" b="1" dirty="0">
                          <a:latin typeface="Times New Roman" panose="02020603050405020304" pitchFamily="18" charset="0"/>
                          <a:cs typeface="Times New Roman" panose="02020603050405020304" pitchFamily="18"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Times New Roman" panose="02020603050405020304" pitchFamily="18" charset="0"/>
                          <a:cs typeface="Times New Roman" panose="02020603050405020304" pitchFamily="18" charset="0"/>
                        </a:rPr>
                        <a:t>Muğla S.K.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pPr algn="l"/>
                      <a:r>
                        <a:rPr lang="tr-TR" sz="1400" b="1" dirty="0">
                          <a:latin typeface="Times New Roman" panose="02020603050405020304" pitchFamily="18" charset="0"/>
                          <a:cs typeface="Times New Roman" panose="02020603050405020304" pitchFamily="18" charset="0"/>
                        </a:rPr>
                        <a:t>874.387</a:t>
                      </a:r>
                    </a:p>
                  </a:txBody>
                  <a:tcPr/>
                </a:tc>
                <a:extLst>
                  <a:ext uri="{0D108BD9-81ED-4DB2-BD59-A6C34878D82A}">
                    <a16:rowId xmlns:a16="http://schemas.microsoft.com/office/drawing/2014/main" val="2664267917"/>
                  </a:ext>
                </a:extLst>
              </a:tr>
              <a:tr h="305614">
                <a:tc>
                  <a:txBody>
                    <a:bodyPr/>
                    <a:lstStyle/>
                    <a:p>
                      <a:pPr algn="l"/>
                      <a:r>
                        <a:rPr lang="tr-TR" sz="1400" b="1" dirty="0">
                          <a:latin typeface="Times New Roman" panose="02020603050405020304" pitchFamily="18" charset="0"/>
                          <a:cs typeface="Times New Roman" panose="02020603050405020304" pitchFamily="18" charset="0"/>
                        </a:rPr>
                        <a:t>4</a:t>
                      </a:r>
                    </a:p>
                  </a:txBody>
                  <a:tcPr/>
                </a:tc>
                <a:tc>
                  <a:txBody>
                    <a:bodyPr/>
                    <a:lstStyle/>
                    <a:p>
                      <a:pPr algn="l"/>
                      <a:r>
                        <a:rPr lang="tr-TR" sz="1400" b="1" dirty="0">
                          <a:latin typeface="Times New Roman" panose="02020603050405020304" pitchFamily="18" charset="0"/>
                          <a:cs typeface="Times New Roman" panose="02020603050405020304" pitchFamily="18" charset="0"/>
                        </a:rPr>
                        <a:t>Kocaeli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pPr algn="l"/>
                      <a:r>
                        <a:rPr lang="tr-TR" sz="1400" b="1" dirty="0">
                          <a:latin typeface="Times New Roman" panose="02020603050405020304" pitchFamily="18" charset="0"/>
                          <a:cs typeface="Times New Roman" panose="02020603050405020304" pitchFamily="18" charset="0"/>
                        </a:rPr>
                        <a:t>891.793</a:t>
                      </a:r>
                    </a:p>
                  </a:txBody>
                  <a:tcPr/>
                </a:tc>
                <a:extLst>
                  <a:ext uri="{0D108BD9-81ED-4DB2-BD59-A6C34878D82A}">
                    <a16:rowId xmlns:a16="http://schemas.microsoft.com/office/drawing/2014/main" val="3369513652"/>
                  </a:ext>
                </a:extLst>
              </a:tr>
              <a:tr h="305614">
                <a:tc>
                  <a:txBody>
                    <a:bodyPr/>
                    <a:lstStyle/>
                    <a:p>
                      <a:pPr algn="l"/>
                      <a:r>
                        <a:rPr lang="tr-TR" sz="1400" b="1" dirty="0">
                          <a:latin typeface="Times New Roman" panose="02020603050405020304" pitchFamily="18" charset="0"/>
                          <a:cs typeface="Times New Roman" panose="02020603050405020304" pitchFamily="18"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Times New Roman" panose="02020603050405020304" pitchFamily="18" charset="0"/>
                          <a:cs typeface="Times New Roman" panose="02020603050405020304" pitchFamily="18" charset="0"/>
                        </a:rPr>
                        <a:t>Yalova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pPr algn="l"/>
                      <a:r>
                        <a:rPr lang="tr-TR" sz="1400" b="1" dirty="0">
                          <a:latin typeface="Times New Roman" panose="02020603050405020304" pitchFamily="18" charset="0"/>
                          <a:cs typeface="Times New Roman" panose="02020603050405020304" pitchFamily="18" charset="0"/>
                        </a:rPr>
                        <a:t>947,209</a:t>
                      </a:r>
                    </a:p>
                  </a:txBody>
                  <a:tcPr/>
                </a:tc>
                <a:extLst>
                  <a:ext uri="{0D108BD9-81ED-4DB2-BD59-A6C34878D82A}">
                    <a16:rowId xmlns:a16="http://schemas.microsoft.com/office/drawing/2014/main" val="3617747109"/>
                  </a:ext>
                </a:extLst>
              </a:tr>
              <a:tr h="305614">
                <a:tc>
                  <a:txBody>
                    <a:bodyPr/>
                    <a:lstStyle/>
                    <a:p>
                      <a:pPr algn="l"/>
                      <a:r>
                        <a:rPr lang="tr-TR" sz="1400" b="1" dirty="0">
                          <a:latin typeface="Times New Roman" panose="02020603050405020304" pitchFamily="18" charset="0"/>
                          <a:cs typeface="Times New Roman" panose="02020603050405020304" pitchFamily="18" charset="0"/>
                        </a:rPr>
                        <a:t>6</a:t>
                      </a:r>
                    </a:p>
                  </a:txBody>
                  <a:tcPr/>
                </a:tc>
                <a:tc>
                  <a:txBody>
                    <a:bodyPr/>
                    <a:lstStyle/>
                    <a:p>
                      <a:pPr algn="l"/>
                      <a:r>
                        <a:rPr lang="tr-TR" sz="1400" b="1" dirty="0">
                          <a:latin typeface="Times New Roman" panose="02020603050405020304" pitchFamily="18" charset="0"/>
                          <a:cs typeface="Times New Roman" panose="02020603050405020304" pitchFamily="18" charset="0"/>
                        </a:rPr>
                        <a:t>Karadeniz Teknik </a:t>
                      </a:r>
                      <a:r>
                        <a:rPr lang="tr-TR" sz="1400" b="1" dirty="0" err="1">
                          <a:latin typeface="Times New Roman" panose="02020603050405020304" pitchFamily="18" charset="0"/>
                          <a:cs typeface="Times New Roman" panose="02020603050405020304" pitchFamily="18" charset="0"/>
                        </a:rPr>
                        <a:t>Üni</a:t>
                      </a:r>
                      <a:endParaRPr lang="tr-TR" sz="1400" b="1" dirty="0">
                        <a:latin typeface="Times New Roman" panose="02020603050405020304" pitchFamily="18" charset="0"/>
                        <a:cs typeface="Times New Roman" panose="02020603050405020304" pitchFamily="18" charset="0"/>
                      </a:endParaRPr>
                    </a:p>
                  </a:txBody>
                  <a:tcPr/>
                </a:tc>
                <a:tc>
                  <a:txBody>
                    <a:bodyPr/>
                    <a:lstStyle/>
                    <a:p>
                      <a:pPr algn="l"/>
                      <a:r>
                        <a:rPr lang="tr-TR" sz="1400" b="1" dirty="0">
                          <a:latin typeface="Times New Roman" panose="02020603050405020304" pitchFamily="18" charset="0"/>
                          <a:cs typeface="Times New Roman" panose="02020603050405020304" pitchFamily="18" charset="0"/>
                        </a:rPr>
                        <a:t>950.551</a:t>
                      </a:r>
                    </a:p>
                  </a:txBody>
                  <a:tcPr/>
                </a:tc>
                <a:extLst>
                  <a:ext uri="{0D108BD9-81ED-4DB2-BD59-A6C34878D82A}">
                    <a16:rowId xmlns:a16="http://schemas.microsoft.com/office/drawing/2014/main" val="1433781122"/>
                  </a:ext>
                </a:extLst>
              </a:tr>
              <a:tr h="305614">
                <a:tc>
                  <a:txBody>
                    <a:bodyPr/>
                    <a:lstStyle/>
                    <a:p>
                      <a:pPr algn="l"/>
                      <a:r>
                        <a:rPr lang="tr-TR" sz="1400" b="1" dirty="0">
                          <a:latin typeface="Times New Roman" panose="02020603050405020304" pitchFamily="18" charset="0"/>
                          <a:cs typeface="Times New Roman" panose="02020603050405020304" pitchFamily="18" charset="0"/>
                        </a:rPr>
                        <a:t>7</a:t>
                      </a:r>
                    </a:p>
                  </a:txBody>
                  <a:tcPr/>
                </a:tc>
                <a:tc>
                  <a:txBody>
                    <a:bodyPr/>
                    <a:lstStyle/>
                    <a:p>
                      <a:pPr algn="l"/>
                      <a:r>
                        <a:rPr lang="tr-TR" sz="1400" b="1" dirty="0">
                          <a:latin typeface="Times New Roman" panose="02020603050405020304" pitchFamily="18" charset="0"/>
                          <a:cs typeface="Times New Roman" panose="02020603050405020304" pitchFamily="18" charset="0"/>
                        </a:rPr>
                        <a:t>Bandırma 17 Eylül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pPr algn="l"/>
                      <a:r>
                        <a:rPr lang="tr-TR" sz="1400" b="1" dirty="0">
                          <a:latin typeface="Times New Roman" panose="02020603050405020304" pitchFamily="18" charset="0"/>
                          <a:cs typeface="Times New Roman" panose="02020603050405020304" pitchFamily="18" charset="0"/>
                        </a:rPr>
                        <a:t>999.555</a:t>
                      </a:r>
                    </a:p>
                  </a:txBody>
                  <a:tcPr/>
                </a:tc>
                <a:extLst>
                  <a:ext uri="{0D108BD9-81ED-4DB2-BD59-A6C34878D82A}">
                    <a16:rowId xmlns:a16="http://schemas.microsoft.com/office/drawing/2014/main" val="2800755164"/>
                  </a:ext>
                </a:extLst>
              </a:tr>
              <a:tr h="305614">
                <a:tc>
                  <a:txBody>
                    <a:bodyPr/>
                    <a:lstStyle/>
                    <a:p>
                      <a:pPr algn="l"/>
                      <a:r>
                        <a:rPr lang="tr-TR" sz="1400" i="1" dirty="0">
                          <a:solidFill>
                            <a:schemeClr val="accent6">
                              <a:lumMod val="75000"/>
                            </a:schemeClr>
                          </a:solidFill>
                          <a:latin typeface="Times New Roman" panose="02020603050405020304" pitchFamily="18" charset="0"/>
                          <a:cs typeface="Times New Roman" panose="02020603050405020304" pitchFamily="18" charset="0"/>
                        </a:rPr>
                        <a:t>8</a:t>
                      </a:r>
                    </a:p>
                  </a:txBody>
                  <a:tcP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Bartın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Üni</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1.153.970</a:t>
                      </a:r>
                    </a:p>
                  </a:txBody>
                  <a:tcPr marL="9525" marR="9525" marT="9525" marB="0" anchor="ctr"/>
                </a:tc>
                <a:extLst>
                  <a:ext uri="{0D108BD9-81ED-4DB2-BD59-A6C34878D82A}">
                    <a16:rowId xmlns:a16="http://schemas.microsoft.com/office/drawing/2014/main" val="4000851596"/>
                  </a:ext>
                </a:extLst>
              </a:tr>
              <a:tr h="305614">
                <a:tc>
                  <a:txBody>
                    <a:bodyPr/>
                    <a:lstStyle/>
                    <a:p>
                      <a:pPr algn="l"/>
                      <a:r>
                        <a:rPr lang="tr-TR" sz="1400" b="1" dirty="0">
                          <a:latin typeface="Times New Roman" panose="02020603050405020304" pitchFamily="18" charset="0"/>
                          <a:cs typeface="Times New Roman" panose="02020603050405020304" pitchFamily="18" charset="0"/>
                        </a:rPr>
                        <a:t>9</a:t>
                      </a:r>
                    </a:p>
                  </a:txBody>
                  <a:tcP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Sakarya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Uyg</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 Bil.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Üni</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1.158.331</a:t>
                      </a:r>
                    </a:p>
                  </a:txBody>
                  <a:tcPr marL="9525" marR="9525" marT="9525" marB="0" anchor="ctr"/>
                </a:tc>
                <a:extLst>
                  <a:ext uri="{0D108BD9-81ED-4DB2-BD59-A6C34878D82A}">
                    <a16:rowId xmlns:a16="http://schemas.microsoft.com/office/drawing/2014/main" val="3785757481"/>
                  </a:ext>
                </a:extLst>
              </a:tr>
              <a:tr h="305614">
                <a:tc>
                  <a:txBody>
                    <a:bodyPr/>
                    <a:lstStyle/>
                    <a:p>
                      <a:pPr algn="l"/>
                      <a:r>
                        <a:rPr lang="tr-TR" sz="1400" b="1" dirty="0">
                          <a:latin typeface="Times New Roman" panose="02020603050405020304" pitchFamily="18" charset="0"/>
                          <a:cs typeface="Times New Roman" panose="02020603050405020304" pitchFamily="18" charset="0"/>
                        </a:rPr>
                        <a:t>10</a:t>
                      </a:r>
                    </a:p>
                  </a:txBody>
                  <a:tcP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  Ordu </a:t>
                      </a:r>
                      <a:r>
                        <a:rPr lang="tr-TR" sz="1400" b="1" i="0" u="none" strike="noStrike" dirty="0" err="1">
                          <a:solidFill>
                            <a:schemeClr val="tx1"/>
                          </a:solidFill>
                          <a:effectLst/>
                          <a:latin typeface="Times New Roman" panose="02020603050405020304" pitchFamily="18" charset="0"/>
                          <a:cs typeface="Times New Roman" panose="02020603050405020304" pitchFamily="18" charset="0"/>
                        </a:rPr>
                        <a:t>Üni</a:t>
                      </a:r>
                      <a:r>
                        <a:rPr lang="tr-TR" sz="14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l" rtl="0" fontAlgn="ctr"/>
                      <a:r>
                        <a:rPr lang="tr-TR" sz="1400" b="1" i="0" u="none" strike="noStrike" dirty="0">
                          <a:solidFill>
                            <a:schemeClr val="tx1"/>
                          </a:solidFill>
                          <a:effectLst/>
                          <a:latin typeface="Times New Roman" panose="02020603050405020304" pitchFamily="18" charset="0"/>
                          <a:cs typeface="Times New Roman" panose="02020603050405020304" pitchFamily="18" charset="0"/>
                        </a:rPr>
                        <a:t>1.183.452</a:t>
                      </a:r>
                    </a:p>
                  </a:txBody>
                  <a:tcPr marL="9525" marR="9525" marT="9525" marB="0" anchor="ctr"/>
                </a:tc>
                <a:extLst>
                  <a:ext uri="{0D108BD9-81ED-4DB2-BD59-A6C34878D82A}">
                    <a16:rowId xmlns:a16="http://schemas.microsoft.com/office/drawing/2014/main" val="3894499025"/>
                  </a:ext>
                </a:extLst>
              </a:tr>
              <a:tr h="305614">
                <a:tc>
                  <a:txBody>
                    <a:bodyPr/>
                    <a:lstStyle/>
                    <a:p>
                      <a:pPr algn="l"/>
                      <a:r>
                        <a:rPr lang="tr-TR" sz="1400" b="0" dirty="0">
                          <a:solidFill>
                            <a:schemeClr val="accent6">
                              <a:lumMod val="75000"/>
                            </a:schemeClr>
                          </a:solidFill>
                          <a:latin typeface="Times New Roman" panose="02020603050405020304" pitchFamily="18" charset="0"/>
                          <a:cs typeface="Times New Roman" panose="02020603050405020304" pitchFamily="18" charset="0"/>
                        </a:rPr>
                        <a:t>11*</a:t>
                      </a:r>
                    </a:p>
                  </a:txBody>
                  <a:tcPr/>
                </a:tc>
                <a:tc>
                  <a:txBody>
                    <a:bodyPr/>
                    <a:lstStyle/>
                    <a:p>
                      <a:pPr algn="l" rtl="0" fontAlgn="ctr"/>
                      <a:r>
                        <a:rPr lang="tr-TR" sz="1400" b="0" i="1" u="none" strike="noStrike" dirty="0">
                          <a:solidFill>
                            <a:schemeClr val="accent6">
                              <a:lumMod val="75000"/>
                            </a:schemeClr>
                          </a:solidFill>
                          <a:effectLst/>
                          <a:latin typeface="Times New Roman" panose="02020603050405020304" pitchFamily="18" charset="0"/>
                          <a:cs typeface="Times New Roman" panose="02020603050405020304" pitchFamily="18" charset="0"/>
                        </a:rPr>
                        <a:t>  Piri Reis (%50)</a:t>
                      </a:r>
                    </a:p>
                  </a:txBody>
                  <a:tcPr marL="9525" marR="9525" marT="9525" marB="0" anchor="ctr"/>
                </a:tc>
                <a:tc>
                  <a:txBody>
                    <a:bodyPr/>
                    <a:lstStyle/>
                    <a:p>
                      <a:pPr algn="l" rtl="0" fontAlgn="ctr"/>
                      <a:r>
                        <a:rPr lang="tr-TR" sz="1400" b="0" i="1" u="none" strike="noStrike" dirty="0">
                          <a:solidFill>
                            <a:schemeClr val="accent6">
                              <a:lumMod val="75000"/>
                            </a:schemeClr>
                          </a:solidFill>
                          <a:effectLst/>
                          <a:latin typeface="Times New Roman" panose="02020603050405020304" pitchFamily="18" charset="0"/>
                          <a:cs typeface="Times New Roman" panose="02020603050405020304" pitchFamily="18" charset="0"/>
                        </a:rPr>
                        <a:t>1.200.844</a:t>
                      </a:r>
                    </a:p>
                  </a:txBody>
                  <a:tcPr marL="9525" marR="9525" marT="9525" marB="0" anchor="ctr"/>
                </a:tc>
                <a:extLst>
                  <a:ext uri="{0D108BD9-81ED-4DB2-BD59-A6C34878D82A}">
                    <a16:rowId xmlns:a16="http://schemas.microsoft.com/office/drawing/2014/main" val="3838475401"/>
                  </a:ext>
                </a:extLst>
              </a:tr>
              <a:tr h="305614">
                <a:tc>
                  <a:txBody>
                    <a:bodyPr/>
                    <a:lstStyle/>
                    <a:p>
                      <a:pPr algn="l"/>
                      <a:r>
                        <a:rPr lang="tr-TR" sz="1400" b="0" i="1" dirty="0">
                          <a:solidFill>
                            <a:schemeClr val="accent6">
                              <a:lumMod val="75000"/>
                            </a:schemeClr>
                          </a:solidFill>
                          <a:latin typeface="Times New Roman" panose="02020603050405020304" pitchFamily="18" charset="0"/>
                          <a:cs typeface="Times New Roman" panose="02020603050405020304" pitchFamily="18" charset="0"/>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0" i="1" dirty="0">
                          <a:solidFill>
                            <a:schemeClr val="accent6">
                              <a:lumMod val="75000"/>
                            </a:schemeClr>
                          </a:solidFill>
                          <a:latin typeface="Times New Roman" panose="02020603050405020304" pitchFamily="18" charset="0"/>
                          <a:cs typeface="Times New Roman" panose="02020603050405020304" pitchFamily="18" charset="0"/>
                        </a:rPr>
                        <a:t>Piri Reis (Ücretli)</a:t>
                      </a:r>
                    </a:p>
                  </a:txBody>
                  <a:tcPr/>
                </a:tc>
                <a:tc>
                  <a:txBody>
                    <a:bodyPr/>
                    <a:lstStyle/>
                    <a:p>
                      <a:pPr algn="l"/>
                      <a:r>
                        <a:rPr lang="tr-TR" sz="1400" b="0" i="1" dirty="0">
                          <a:solidFill>
                            <a:schemeClr val="accent6">
                              <a:lumMod val="75000"/>
                            </a:schemeClr>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521928582"/>
                  </a:ext>
                </a:extLst>
              </a:tr>
            </a:tbl>
          </a:graphicData>
        </a:graphic>
      </p:graphicFrame>
      <p:graphicFrame>
        <p:nvGraphicFramePr>
          <p:cNvPr id="18" name="Tablo 9">
            <a:extLst>
              <a:ext uri="{FF2B5EF4-FFF2-40B4-BE49-F238E27FC236}">
                <a16:creationId xmlns:a16="http://schemas.microsoft.com/office/drawing/2014/main" id="{03600684-04CB-2898-B29A-389905A01D98}"/>
              </a:ext>
            </a:extLst>
          </p:cNvPr>
          <p:cNvGraphicFramePr>
            <a:graphicFrameLocks noGrp="1"/>
          </p:cNvGraphicFramePr>
          <p:nvPr>
            <p:extLst>
              <p:ext uri="{D42A27DB-BD31-4B8C-83A1-F6EECF244321}">
                <p14:modId xmlns:p14="http://schemas.microsoft.com/office/powerpoint/2010/main" val="2259912251"/>
              </p:ext>
            </p:extLst>
          </p:nvPr>
        </p:nvGraphicFramePr>
        <p:xfrm>
          <a:off x="8397855" y="1443850"/>
          <a:ext cx="3794145" cy="3970300"/>
        </p:xfrm>
        <a:graphic>
          <a:graphicData uri="http://schemas.openxmlformats.org/drawingml/2006/table">
            <a:tbl>
              <a:tblPr firstRow="1" bandRow="1">
                <a:tableStyleId>{5C22544A-7EE6-4342-B048-85BDC9FD1C3A}</a:tableStyleId>
              </a:tblPr>
              <a:tblGrid>
                <a:gridCol w="543243">
                  <a:extLst>
                    <a:ext uri="{9D8B030D-6E8A-4147-A177-3AD203B41FA5}">
                      <a16:colId xmlns:a16="http://schemas.microsoft.com/office/drawing/2014/main" val="1427942191"/>
                    </a:ext>
                  </a:extLst>
                </a:gridCol>
                <a:gridCol w="2035493">
                  <a:extLst>
                    <a:ext uri="{9D8B030D-6E8A-4147-A177-3AD203B41FA5}">
                      <a16:colId xmlns:a16="http://schemas.microsoft.com/office/drawing/2014/main" val="2216931098"/>
                    </a:ext>
                  </a:extLst>
                </a:gridCol>
                <a:gridCol w="1215409">
                  <a:extLst>
                    <a:ext uri="{9D8B030D-6E8A-4147-A177-3AD203B41FA5}">
                      <a16:colId xmlns:a16="http://schemas.microsoft.com/office/drawing/2014/main" val="783559951"/>
                    </a:ext>
                  </a:extLst>
                </a:gridCol>
              </a:tblGrid>
              <a:tr h="222107">
                <a:tc>
                  <a:txBody>
                    <a:bodyPr/>
                    <a:lstStyle/>
                    <a:p>
                      <a:r>
                        <a:rPr lang="tr-TR" sz="1400" dirty="0">
                          <a:latin typeface="Times New Roman" panose="02020603050405020304" pitchFamily="18" charset="0"/>
                          <a:cs typeface="Times New Roman" panose="02020603050405020304" pitchFamily="18" charset="0"/>
                        </a:rPr>
                        <a:t>Sıra</a:t>
                      </a:r>
                    </a:p>
                  </a:txBody>
                  <a:tcPr/>
                </a:tc>
                <a:tc>
                  <a:txBody>
                    <a:bodyPr/>
                    <a:lstStyle/>
                    <a:p>
                      <a:r>
                        <a:rPr lang="tr-TR" sz="1400" dirty="0">
                          <a:latin typeface="Times New Roman" panose="02020603050405020304" pitchFamily="18" charset="0"/>
                          <a:cs typeface="Times New Roman" panose="02020603050405020304" pitchFamily="18" charset="0"/>
                        </a:rPr>
                        <a:t>Okul</a:t>
                      </a:r>
                    </a:p>
                  </a:txBody>
                  <a:tcPr/>
                </a:tc>
                <a:tc>
                  <a:txBody>
                    <a:bodyPr/>
                    <a:lstStyle/>
                    <a:p>
                      <a:r>
                        <a:rPr lang="tr-TR" sz="1400" dirty="0">
                          <a:latin typeface="Times New Roman" panose="02020603050405020304" pitchFamily="18" charset="0"/>
                          <a:cs typeface="Times New Roman" panose="02020603050405020304" pitchFamily="18" charset="0"/>
                        </a:rPr>
                        <a:t>Başarı Sırası</a:t>
                      </a:r>
                    </a:p>
                  </a:txBody>
                  <a:tcPr/>
                </a:tc>
                <a:extLst>
                  <a:ext uri="{0D108BD9-81ED-4DB2-BD59-A6C34878D82A}">
                    <a16:rowId xmlns:a16="http://schemas.microsoft.com/office/drawing/2014/main" val="4160189518"/>
                  </a:ext>
                </a:extLst>
              </a:tr>
              <a:tr h="222107">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1*</a:t>
                      </a:r>
                    </a:p>
                  </a:txBody>
                  <a:tcPr/>
                </a:tc>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Piri Reis (%100)*</a:t>
                      </a:r>
                    </a:p>
                  </a:txBody>
                  <a:tcPr/>
                </a:tc>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391.560</a:t>
                      </a:r>
                    </a:p>
                  </a:txBody>
                  <a:tcPr/>
                </a:tc>
                <a:extLst>
                  <a:ext uri="{0D108BD9-81ED-4DB2-BD59-A6C34878D82A}">
                    <a16:rowId xmlns:a16="http://schemas.microsoft.com/office/drawing/2014/main" val="2533512869"/>
                  </a:ext>
                </a:extLst>
              </a:tr>
              <a:tr h="222107">
                <a:tc>
                  <a:txBody>
                    <a:bodyPr/>
                    <a:lstStyle/>
                    <a:p>
                      <a:r>
                        <a:rPr lang="tr-TR" sz="1400" b="1" u="sng" dirty="0">
                          <a:solidFill>
                            <a:srgbClr val="FF0000"/>
                          </a:solidFill>
                          <a:latin typeface="Times New Roman" panose="02020603050405020304" pitchFamily="18" charset="0"/>
                          <a:cs typeface="Times New Roman" panose="02020603050405020304" pitchFamily="18" charset="0"/>
                        </a:rPr>
                        <a:t>2</a:t>
                      </a:r>
                    </a:p>
                  </a:txBody>
                  <a:tcPr/>
                </a:tc>
                <a:tc>
                  <a:txBody>
                    <a:bodyPr/>
                    <a:lstStyle/>
                    <a:p>
                      <a:r>
                        <a:rPr lang="tr-TR" sz="1400" b="1" u="sng" dirty="0">
                          <a:solidFill>
                            <a:srgbClr val="FF0000"/>
                          </a:solidFill>
                          <a:latin typeface="Times New Roman" panose="02020603050405020304" pitchFamily="18" charset="0"/>
                          <a:cs typeface="Times New Roman" panose="02020603050405020304" pitchFamily="18" charset="0"/>
                        </a:rPr>
                        <a:t>ÇOMÜ</a:t>
                      </a:r>
                    </a:p>
                  </a:txBody>
                  <a:tcPr/>
                </a:tc>
                <a:tc>
                  <a:txBody>
                    <a:bodyPr/>
                    <a:lstStyle/>
                    <a:p>
                      <a:r>
                        <a:rPr lang="tr-TR" sz="1400" b="1" u="sng" dirty="0">
                          <a:solidFill>
                            <a:srgbClr val="FF0000"/>
                          </a:solidFill>
                          <a:latin typeface="Times New Roman" panose="02020603050405020304" pitchFamily="18" charset="0"/>
                          <a:cs typeface="Times New Roman" panose="02020603050405020304" pitchFamily="18" charset="0"/>
                        </a:rPr>
                        <a:t>751.897</a:t>
                      </a:r>
                    </a:p>
                  </a:txBody>
                  <a:tcPr/>
                </a:tc>
                <a:extLst>
                  <a:ext uri="{0D108BD9-81ED-4DB2-BD59-A6C34878D82A}">
                    <a16:rowId xmlns:a16="http://schemas.microsoft.com/office/drawing/2014/main" val="1663268929"/>
                  </a:ext>
                </a:extLst>
              </a:tr>
              <a:tr h="222107">
                <a:tc>
                  <a:txBody>
                    <a:bodyPr/>
                    <a:lstStyle/>
                    <a:p>
                      <a:r>
                        <a:rPr lang="tr-TR" sz="1400" b="1" dirty="0">
                          <a:latin typeface="Times New Roman" panose="02020603050405020304" pitchFamily="18" charset="0"/>
                          <a:cs typeface="Times New Roman" panose="02020603050405020304" pitchFamily="18"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Times New Roman" panose="02020603050405020304" pitchFamily="18" charset="0"/>
                          <a:cs typeface="Times New Roman" panose="02020603050405020304" pitchFamily="18" charset="0"/>
                        </a:rPr>
                        <a:t>Muğla S.K.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782.589</a:t>
                      </a:r>
                    </a:p>
                  </a:txBody>
                  <a:tcPr/>
                </a:tc>
                <a:extLst>
                  <a:ext uri="{0D108BD9-81ED-4DB2-BD59-A6C34878D82A}">
                    <a16:rowId xmlns:a16="http://schemas.microsoft.com/office/drawing/2014/main" val="2664267917"/>
                  </a:ext>
                </a:extLst>
              </a:tr>
              <a:tr h="222107">
                <a:tc>
                  <a:txBody>
                    <a:bodyPr/>
                    <a:lstStyle/>
                    <a:p>
                      <a:r>
                        <a:rPr lang="tr-TR" sz="1400" b="1" dirty="0">
                          <a:latin typeface="Times New Roman" panose="02020603050405020304" pitchFamily="18" charset="0"/>
                          <a:cs typeface="Times New Roman" panose="02020603050405020304" pitchFamily="18" charset="0"/>
                        </a:rPr>
                        <a:t>4</a:t>
                      </a:r>
                    </a:p>
                  </a:txBody>
                  <a:tcPr/>
                </a:tc>
                <a:tc>
                  <a:txBody>
                    <a:bodyPr/>
                    <a:lstStyle/>
                    <a:p>
                      <a:r>
                        <a:rPr lang="tr-TR" sz="1400" b="1" dirty="0">
                          <a:latin typeface="Times New Roman" panose="02020603050405020304" pitchFamily="18" charset="0"/>
                          <a:cs typeface="Times New Roman" panose="02020603050405020304" pitchFamily="18" charset="0"/>
                        </a:rPr>
                        <a:t>Kocaeli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885.611</a:t>
                      </a:r>
                    </a:p>
                  </a:txBody>
                  <a:tcPr/>
                </a:tc>
                <a:extLst>
                  <a:ext uri="{0D108BD9-81ED-4DB2-BD59-A6C34878D82A}">
                    <a16:rowId xmlns:a16="http://schemas.microsoft.com/office/drawing/2014/main" val="3369513652"/>
                  </a:ext>
                </a:extLst>
              </a:tr>
              <a:tr h="222107">
                <a:tc>
                  <a:txBody>
                    <a:bodyPr/>
                    <a:lstStyle/>
                    <a:p>
                      <a:r>
                        <a:rPr lang="tr-TR" sz="1400" b="1" dirty="0">
                          <a:latin typeface="Times New Roman" panose="02020603050405020304" pitchFamily="18" charset="0"/>
                          <a:cs typeface="Times New Roman" panose="02020603050405020304" pitchFamily="18"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Times New Roman" panose="02020603050405020304" pitchFamily="18" charset="0"/>
                          <a:cs typeface="Times New Roman" panose="02020603050405020304" pitchFamily="18" charset="0"/>
                        </a:rPr>
                        <a:t>Yalova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915.652</a:t>
                      </a:r>
                    </a:p>
                  </a:txBody>
                  <a:tcPr/>
                </a:tc>
                <a:extLst>
                  <a:ext uri="{0D108BD9-81ED-4DB2-BD59-A6C34878D82A}">
                    <a16:rowId xmlns:a16="http://schemas.microsoft.com/office/drawing/2014/main" val="3617747109"/>
                  </a:ext>
                </a:extLst>
              </a:tr>
              <a:tr h="312700">
                <a:tc>
                  <a:txBody>
                    <a:bodyPr/>
                    <a:lstStyle/>
                    <a:p>
                      <a:r>
                        <a:rPr lang="tr-TR" sz="1400" b="1" dirty="0">
                          <a:latin typeface="Times New Roman" panose="02020603050405020304" pitchFamily="18" charset="0"/>
                          <a:cs typeface="Times New Roman" panose="02020603050405020304" pitchFamily="18" charset="0"/>
                        </a:rPr>
                        <a:t>6</a:t>
                      </a:r>
                    </a:p>
                  </a:txBody>
                  <a:tcPr/>
                </a:tc>
                <a:tc>
                  <a:txBody>
                    <a:bodyPr/>
                    <a:lstStyle/>
                    <a:p>
                      <a:r>
                        <a:rPr lang="tr-TR" sz="1400" b="1" dirty="0">
                          <a:latin typeface="Times New Roman" panose="02020603050405020304" pitchFamily="18" charset="0"/>
                          <a:cs typeface="Times New Roman" panose="02020603050405020304" pitchFamily="18" charset="0"/>
                        </a:rPr>
                        <a:t>Bandırma 17 Eylül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1.000.125</a:t>
                      </a:r>
                    </a:p>
                  </a:txBody>
                  <a:tcPr/>
                </a:tc>
                <a:extLst>
                  <a:ext uri="{0D108BD9-81ED-4DB2-BD59-A6C34878D82A}">
                    <a16:rowId xmlns:a16="http://schemas.microsoft.com/office/drawing/2014/main" val="1433781122"/>
                  </a:ext>
                </a:extLst>
              </a:tr>
              <a:tr h="222107">
                <a:tc>
                  <a:txBody>
                    <a:bodyPr/>
                    <a:lstStyle/>
                    <a:p>
                      <a:r>
                        <a:rPr lang="tr-TR" sz="1400" b="1" dirty="0">
                          <a:latin typeface="Times New Roman" panose="02020603050405020304" pitchFamily="18" charset="0"/>
                          <a:cs typeface="Times New Roman" panose="02020603050405020304" pitchFamily="18" charset="0"/>
                        </a:rPr>
                        <a:t>7</a:t>
                      </a:r>
                    </a:p>
                  </a:txBody>
                  <a:tcPr/>
                </a:tc>
                <a:tc>
                  <a:txBody>
                    <a:bodyPr/>
                    <a:lstStyle/>
                    <a:p>
                      <a:r>
                        <a:rPr lang="tr-TR" sz="1400" b="1" dirty="0">
                          <a:latin typeface="Times New Roman" panose="02020603050405020304" pitchFamily="18" charset="0"/>
                          <a:cs typeface="Times New Roman" panose="02020603050405020304" pitchFamily="18" charset="0"/>
                        </a:rPr>
                        <a:t>Karadeniz Teknik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1.039.094</a:t>
                      </a:r>
                    </a:p>
                  </a:txBody>
                  <a:tcPr/>
                </a:tc>
                <a:extLst>
                  <a:ext uri="{0D108BD9-81ED-4DB2-BD59-A6C34878D82A}">
                    <a16:rowId xmlns:a16="http://schemas.microsoft.com/office/drawing/2014/main" val="2800755164"/>
                  </a:ext>
                </a:extLst>
              </a:tr>
              <a:tr h="222107">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i="1" dirty="0">
                          <a:solidFill>
                            <a:schemeClr val="accent6">
                              <a:lumMod val="75000"/>
                            </a:schemeClr>
                          </a:solidFill>
                          <a:latin typeface="Times New Roman" panose="02020603050405020304" pitchFamily="18" charset="0"/>
                          <a:cs typeface="Times New Roman" panose="02020603050405020304" pitchFamily="18" charset="0"/>
                        </a:rPr>
                        <a:t>Piri Reis (%50)*</a:t>
                      </a:r>
                    </a:p>
                  </a:txBody>
                  <a:tcPr/>
                </a:tc>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1.107.487</a:t>
                      </a:r>
                    </a:p>
                  </a:txBody>
                  <a:tcPr/>
                </a:tc>
                <a:extLst>
                  <a:ext uri="{0D108BD9-81ED-4DB2-BD59-A6C34878D82A}">
                    <a16:rowId xmlns:a16="http://schemas.microsoft.com/office/drawing/2014/main" val="4000851596"/>
                  </a:ext>
                </a:extLst>
              </a:tr>
              <a:tr h="222107">
                <a:tc>
                  <a:txBody>
                    <a:bodyPr/>
                    <a:lstStyle/>
                    <a:p>
                      <a:r>
                        <a:rPr lang="tr-TR" sz="1400" b="1" dirty="0">
                          <a:latin typeface="Times New Roman" panose="02020603050405020304" pitchFamily="18" charset="0"/>
                          <a:cs typeface="Times New Roman" panose="02020603050405020304" pitchFamily="18" charset="0"/>
                        </a:rPr>
                        <a:t>9</a:t>
                      </a:r>
                    </a:p>
                  </a:txBody>
                  <a:tcPr/>
                </a:tc>
                <a:tc>
                  <a:txBody>
                    <a:bodyPr/>
                    <a:lstStyle/>
                    <a:p>
                      <a:r>
                        <a:rPr lang="tr-TR" sz="1400" b="1" dirty="0">
                          <a:latin typeface="Times New Roman" panose="02020603050405020304" pitchFamily="18" charset="0"/>
                          <a:cs typeface="Times New Roman" panose="02020603050405020304" pitchFamily="18" charset="0"/>
                        </a:rPr>
                        <a:t>Sakarya </a:t>
                      </a:r>
                      <a:r>
                        <a:rPr lang="tr-TR" sz="1400" b="1" dirty="0" err="1">
                          <a:latin typeface="Times New Roman" panose="02020603050405020304" pitchFamily="18" charset="0"/>
                          <a:cs typeface="Times New Roman" panose="02020603050405020304" pitchFamily="18" charset="0"/>
                        </a:rPr>
                        <a:t>Uyg</a:t>
                      </a:r>
                      <a:r>
                        <a:rPr lang="tr-TR" sz="1400" b="1" dirty="0">
                          <a:latin typeface="Times New Roman" panose="02020603050405020304" pitchFamily="18" charset="0"/>
                          <a:cs typeface="Times New Roman" panose="02020603050405020304" pitchFamily="18" charset="0"/>
                        </a:rPr>
                        <a:t>. Bil.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1.125.801</a:t>
                      </a:r>
                    </a:p>
                  </a:txBody>
                  <a:tcPr/>
                </a:tc>
                <a:extLst>
                  <a:ext uri="{0D108BD9-81ED-4DB2-BD59-A6C34878D82A}">
                    <a16:rowId xmlns:a16="http://schemas.microsoft.com/office/drawing/2014/main" val="3785757481"/>
                  </a:ext>
                </a:extLst>
              </a:tr>
              <a:tr h="222107">
                <a:tc>
                  <a:txBody>
                    <a:bodyPr/>
                    <a:lstStyle/>
                    <a:p>
                      <a:r>
                        <a:rPr lang="tr-TR" sz="1400" b="1" dirty="0">
                          <a:latin typeface="Times New Roman" panose="02020603050405020304" pitchFamily="18" charset="0"/>
                          <a:cs typeface="Times New Roman" panose="02020603050405020304" pitchFamily="18" charset="0"/>
                        </a:rPr>
                        <a:t>10</a:t>
                      </a:r>
                    </a:p>
                  </a:txBody>
                  <a:tcPr/>
                </a:tc>
                <a:tc>
                  <a:txBody>
                    <a:bodyPr/>
                    <a:lstStyle/>
                    <a:p>
                      <a:r>
                        <a:rPr lang="tr-TR" sz="1400" b="1" dirty="0">
                          <a:latin typeface="Times New Roman" panose="02020603050405020304" pitchFamily="18" charset="0"/>
                          <a:cs typeface="Times New Roman" panose="02020603050405020304" pitchFamily="18" charset="0"/>
                        </a:rPr>
                        <a:t>Bartın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1.177.895</a:t>
                      </a:r>
                    </a:p>
                  </a:txBody>
                  <a:tcPr/>
                </a:tc>
                <a:extLst>
                  <a:ext uri="{0D108BD9-81ED-4DB2-BD59-A6C34878D82A}">
                    <a16:rowId xmlns:a16="http://schemas.microsoft.com/office/drawing/2014/main" val="3894499025"/>
                  </a:ext>
                </a:extLst>
              </a:tr>
              <a:tr h="222107">
                <a:tc>
                  <a:txBody>
                    <a:bodyPr/>
                    <a:lstStyle/>
                    <a:p>
                      <a:r>
                        <a:rPr lang="tr-TR" sz="1400" b="1" dirty="0">
                          <a:latin typeface="Times New Roman" panose="02020603050405020304" pitchFamily="18" charset="0"/>
                          <a:cs typeface="Times New Roman" panose="02020603050405020304" pitchFamily="18" charset="0"/>
                        </a:rPr>
                        <a:t>11</a:t>
                      </a:r>
                    </a:p>
                  </a:txBody>
                  <a:tcPr/>
                </a:tc>
                <a:tc>
                  <a:txBody>
                    <a:bodyPr/>
                    <a:lstStyle/>
                    <a:p>
                      <a:r>
                        <a:rPr lang="tr-TR" sz="1400" b="1" dirty="0">
                          <a:latin typeface="Times New Roman" panose="02020603050405020304" pitchFamily="18" charset="0"/>
                          <a:cs typeface="Times New Roman" panose="02020603050405020304" pitchFamily="18" charset="0"/>
                        </a:rPr>
                        <a:t>Ordu </a:t>
                      </a:r>
                      <a:r>
                        <a:rPr lang="tr-TR" sz="1400" b="1" dirty="0" err="1">
                          <a:latin typeface="Times New Roman" panose="02020603050405020304" pitchFamily="18" charset="0"/>
                          <a:cs typeface="Times New Roman" panose="02020603050405020304" pitchFamily="18" charset="0"/>
                        </a:rPr>
                        <a:t>Üni</a:t>
                      </a:r>
                      <a:r>
                        <a:rPr lang="tr-TR" sz="1400" b="1" dirty="0">
                          <a:latin typeface="Times New Roman" panose="02020603050405020304" pitchFamily="18" charset="0"/>
                          <a:cs typeface="Times New Roman" panose="02020603050405020304" pitchFamily="18" charset="0"/>
                        </a:rPr>
                        <a:t>.</a:t>
                      </a:r>
                    </a:p>
                  </a:txBody>
                  <a:tcPr/>
                </a:tc>
                <a:tc>
                  <a:txBody>
                    <a:bodyPr/>
                    <a:lstStyle/>
                    <a:p>
                      <a:r>
                        <a:rPr lang="tr-TR" sz="1400" b="1" dirty="0">
                          <a:latin typeface="Times New Roman" panose="02020603050405020304" pitchFamily="18" charset="0"/>
                          <a:cs typeface="Times New Roman" panose="02020603050405020304" pitchFamily="18" charset="0"/>
                        </a:rPr>
                        <a:t>1.250.263</a:t>
                      </a:r>
                    </a:p>
                  </a:txBody>
                  <a:tcPr/>
                </a:tc>
                <a:extLst>
                  <a:ext uri="{0D108BD9-81ED-4DB2-BD59-A6C34878D82A}">
                    <a16:rowId xmlns:a16="http://schemas.microsoft.com/office/drawing/2014/main" val="3838475401"/>
                  </a:ext>
                </a:extLst>
              </a:tr>
              <a:tr h="222107">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i="1" dirty="0">
                          <a:solidFill>
                            <a:schemeClr val="accent6">
                              <a:lumMod val="75000"/>
                            </a:schemeClr>
                          </a:solidFill>
                          <a:latin typeface="Times New Roman" panose="02020603050405020304" pitchFamily="18" charset="0"/>
                          <a:cs typeface="Times New Roman" panose="02020603050405020304" pitchFamily="18" charset="0"/>
                        </a:rPr>
                        <a:t>Piri Reis (Ücretli)*</a:t>
                      </a:r>
                    </a:p>
                  </a:txBody>
                  <a:tcPr/>
                </a:tc>
                <a:tc>
                  <a:txBody>
                    <a:bodyPr/>
                    <a:lstStyle/>
                    <a:p>
                      <a:r>
                        <a:rPr lang="tr-TR" sz="1400" i="1" dirty="0">
                          <a:solidFill>
                            <a:schemeClr val="accent6">
                              <a:lumMod val="75000"/>
                            </a:schemeClr>
                          </a:solidFill>
                          <a:latin typeface="Times New Roman" panose="02020603050405020304" pitchFamily="18" charset="0"/>
                          <a:cs typeface="Times New Roman" panose="02020603050405020304" pitchFamily="18" charset="0"/>
                        </a:rPr>
                        <a:t>1.505.774</a:t>
                      </a:r>
                    </a:p>
                  </a:txBody>
                  <a:tcPr/>
                </a:tc>
                <a:extLst>
                  <a:ext uri="{0D108BD9-81ED-4DB2-BD59-A6C34878D82A}">
                    <a16:rowId xmlns:a16="http://schemas.microsoft.com/office/drawing/2014/main" val="521928582"/>
                  </a:ext>
                </a:extLst>
              </a:tr>
            </a:tbl>
          </a:graphicData>
        </a:graphic>
      </p:graphicFrame>
      <p:sp>
        <p:nvSpPr>
          <p:cNvPr id="19" name="Başlık 1">
            <a:extLst>
              <a:ext uri="{FF2B5EF4-FFF2-40B4-BE49-F238E27FC236}">
                <a16:creationId xmlns:a16="http://schemas.microsoft.com/office/drawing/2014/main" id="{4D043A9A-01F5-9836-EBD8-9B4347E473A5}"/>
              </a:ext>
            </a:extLst>
          </p:cNvPr>
          <p:cNvSpPr txBox="1">
            <a:spLocks/>
          </p:cNvSpPr>
          <p:nvPr/>
        </p:nvSpPr>
        <p:spPr>
          <a:xfrm>
            <a:off x="993247" y="501649"/>
            <a:ext cx="11440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a:lstStyle>
          <a:p>
            <a:r>
              <a:rPr lang="tr-TR" dirty="0">
                <a:latin typeface="Times New Roman" panose="02020603050405020304" pitchFamily="18" charset="0"/>
                <a:cs typeface="Times New Roman" panose="02020603050405020304" pitchFamily="18" charset="0"/>
              </a:rPr>
              <a:t>2019                                        2020                                2021</a:t>
            </a:r>
          </a:p>
        </p:txBody>
      </p:sp>
    </p:spTree>
    <p:extLst>
      <p:ext uri="{BB962C8B-B14F-4D97-AF65-F5344CB8AC3E}">
        <p14:creationId xmlns:p14="http://schemas.microsoft.com/office/powerpoint/2010/main" val="219344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F64CF-5946-B67E-5BB2-2454C8835CAB}"/>
              </a:ext>
            </a:extLst>
          </p:cNvPr>
          <p:cNvSpPr>
            <a:spLocks noGrp="1"/>
          </p:cNvSpPr>
          <p:nvPr>
            <p:ph type="title"/>
          </p:nvPr>
        </p:nvSpPr>
        <p:spPr>
          <a:xfrm>
            <a:off x="245980" y="-122179"/>
            <a:ext cx="5494022" cy="1325563"/>
          </a:xfrm>
        </p:spPr>
        <p:txBody>
          <a:bodyPr/>
          <a:lstStyle/>
          <a:p>
            <a:r>
              <a:rPr lang="tr-TR" dirty="0">
                <a:latin typeface="Times New Roman" panose="02020603050405020304" pitchFamily="18" charset="0"/>
                <a:cs typeface="Times New Roman" panose="02020603050405020304" pitchFamily="18" charset="0"/>
              </a:rPr>
              <a:t>Öğrenci profili analizi</a:t>
            </a:r>
          </a:p>
        </p:txBody>
      </p:sp>
      <p:sp>
        <p:nvSpPr>
          <p:cNvPr id="3" name="Metin Yer Tutucusu 2">
            <a:extLst>
              <a:ext uri="{FF2B5EF4-FFF2-40B4-BE49-F238E27FC236}">
                <a16:creationId xmlns:a16="http://schemas.microsoft.com/office/drawing/2014/main" id="{DDAF2A01-9744-A74C-2609-D70A882F5F4F}"/>
              </a:ext>
            </a:extLst>
          </p:cNvPr>
          <p:cNvSpPr>
            <a:spLocks noGrp="1"/>
          </p:cNvSpPr>
          <p:nvPr>
            <p:ph type="body" sz="quarter" idx="10"/>
          </p:nvPr>
        </p:nvSpPr>
        <p:spPr>
          <a:xfrm>
            <a:off x="12576510" y="1164997"/>
            <a:ext cx="4572000" cy="4166519"/>
          </a:xfrm>
        </p:spPr>
        <p:txBody>
          <a:bodyPr/>
          <a:lstStyle/>
          <a:p>
            <a:r>
              <a:rPr lang="tr-TR" dirty="0"/>
              <a:t>Geldikleri şehirler</a:t>
            </a:r>
          </a:p>
          <a:p>
            <a:r>
              <a:rPr lang="tr-TR" dirty="0"/>
              <a:t>Cinsiyet durumları</a:t>
            </a:r>
          </a:p>
          <a:p>
            <a:r>
              <a:rPr lang="tr-TR" dirty="0"/>
              <a:t>Hedef kitlenin belirlenmesi</a:t>
            </a:r>
          </a:p>
          <a:p>
            <a:r>
              <a:rPr lang="tr-TR" dirty="0"/>
              <a:t>Öğrenciler için daha görünür olmak adına atılabilecek adımlar</a:t>
            </a:r>
          </a:p>
          <a:p>
            <a:endParaRPr lang="tr-TR" dirty="0"/>
          </a:p>
        </p:txBody>
      </p:sp>
      <p:pic>
        <p:nvPicPr>
          <p:cNvPr id="18" name="Resim Yer Tutucusu 17">
            <a:extLst>
              <a:ext uri="{FF2B5EF4-FFF2-40B4-BE49-F238E27FC236}">
                <a16:creationId xmlns:a16="http://schemas.microsoft.com/office/drawing/2014/main" id="{08CA683B-EAD8-65B5-E0BF-04ED41497DF2}"/>
              </a:ext>
            </a:extLst>
          </p:cNvPr>
          <p:cNvPicPr>
            <a:picLocks noGrp="1" noChangeAspect="1"/>
          </p:cNvPicPr>
          <p:nvPr>
            <p:ph type="pic" sz="quarter" idx="11"/>
          </p:nvPr>
        </p:nvPicPr>
        <p:blipFill rotWithShape="1">
          <a:blip r:embed="rId2"/>
          <a:srcRect l="52842" r="7708"/>
          <a:stretch/>
        </p:blipFill>
        <p:spPr>
          <a:xfrm>
            <a:off x="8132064" y="0"/>
            <a:ext cx="4059936" cy="6858000"/>
          </a:xfrm>
        </p:spPr>
      </p:pic>
      <p:sp>
        <p:nvSpPr>
          <p:cNvPr id="8" name="Slayt Numarası Yer Tutucusu 7">
            <a:extLst>
              <a:ext uri="{FF2B5EF4-FFF2-40B4-BE49-F238E27FC236}">
                <a16:creationId xmlns:a16="http://schemas.microsoft.com/office/drawing/2014/main" id="{5E7E9017-CFF1-C96C-B307-F5FBC821221D}"/>
              </a:ext>
            </a:extLst>
          </p:cNvPr>
          <p:cNvSpPr>
            <a:spLocks noGrp="1"/>
          </p:cNvSpPr>
          <p:nvPr>
            <p:ph type="sldNum" sz="quarter" idx="14"/>
          </p:nvPr>
        </p:nvSpPr>
        <p:spPr/>
        <p:txBody>
          <a:bodyPr/>
          <a:lstStyle/>
          <a:p>
            <a:pPr rtl="0"/>
            <a:fld id="{294A09A9-5501-47C1-A89A-A340965A2BE2}" type="slidenum">
              <a:rPr lang="tr-TR" noProof="0" smtClean="0"/>
              <a:pPr rtl="0"/>
              <a:t>19</a:t>
            </a:fld>
            <a:endParaRPr lang="tr-TR" noProof="0"/>
          </a:p>
        </p:txBody>
      </p:sp>
      <p:pic>
        <p:nvPicPr>
          <p:cNvPr id="10" name="Resim 9">
            <a:extLst>
              <a:ext uri="{FF2B5EF4-FFF2-40B4-BE49-F238E27FC236}">
                <a16:creationId xmlns:a16="http://schemas.microsoft.com/office/drawing/2014/main" id="{71FBD175-7902-AE19-D64B-D5056D1C83E2}"/>
              </a:ext>
            </a:extLst>
          </p:cNvPr>
          <p:cNvPicPr>
            <a:picLocks noChangeAspect="1"/>
          </p:cNvPicPr>
          <p:nvPr/>
        </p:nvPicPr>
        <p:blipFill>
          <a:blip r:embed="rId3"/>
          <a:stretch>
            <a:fillRect/>
          </a:stretch>
        </p:blipFill>
        <p:spPr>
          <a:xfrm>
            <a:off x="129250" y="829466"/>
            <a:ext cx="4574081" cy="1870191"/>
          </a:xfrm>
          <a:prstGeom prst="rect">
            <a:avLst/>
          </a:prstGeom>
        </p:spPr>
      </p:pic>
      <p:sp>
        <p:nvSpPr>
          <p:cNvPr id="11" name="Metin Yer Tutucusu 2">
            <a:extLst>
              <a:ext uri="{FF2B5EF4-FFF2-40B4-BE49-F238E27FC236}">
                <a16:creationId xmlns:a16="http://schemas.microsoft.com/office/drawing/2014/main" id="{885E857F-7E27-C42A-D79A-058291040B64}"/>
              </a:ext>
            </a:extLst>
          </p:cNvPr>
          <p:cNvSpPr txBox="1">
            <a:spLocks/>
          </p:cNvSpPr>
          <p:nvPr/>
        </p:nvSpPr>
        <p:spPr>
          <a:xfrm>
            <a:off x="407905" y="6386739"/>
            <a:ext cx="4572000" cy="365125"/>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ts val="22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9144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3pPr>
            <a:lvl4pPr marL="13716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lnSpc>
                <a:spcPts val="22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Kaynak: https://yokatlas.yok.gov.tr/onlisans-panel.php?y=102750041&amp;p=3020ab&amp;pr=1</a:t>
            </a:r>
          </a:p>
        </p:txBody>
      </p:sp>
      <p:pic>
        <p:nvPicPr>
          <p:cNvPr id="13" name="Resim 12">
            <a:extLst>
              <a:ext uri="{FF2B5EF4-FFF2-40B4-BE49-F238E27FC236}">
                <a16:creationId xmlns:a16="http://schemas.microsoft.com/office/drawing/2014/main" id="{7B801AD0-AB32-8259-E20B-456450BE80E0}"/>
              </a:ext>
            </a:extLst>
          </p:cNvPr>
          <p:cNvPicPr>
            <a:picLocks noChangeAspect="1"/>
          </p:cNvPicPr>
          <p:nvPr/>
        </p:nvPicPr>
        <p:blipFill>
          <a:blip r:embed="rId4"/>
          <a:stretch>
            <a:fillRect/>
          </a:stretch>
        </p:blipFill>
        <p:spPr>
          <a:xfrm>
            <a:off x="245980" y="2680052"/>
            <a:ext cx="3408481" cy="1912290"/>
          </a:xfrm>
          <a:prstGeom prst="rect">
            <a:avLst/>
          </a:prstGeom>
        </p:spPr>
      </p:pic>
      <p:pic>
        <p:nvPicPr>
          <p:cNvPr id="1026" name="Picture 2" descr="White square - intuition ISQ - Google Play'de Uygulamalar">
            <a:extLst>
              <a:ext uri="{FF2B5EF4-FFF2-40B4-BE49-F238E27FC236}">
                <a16:creationId xmlns:a16="http://schemas.microsoft.com/office/drawing/2014/main" id="{7622D79D-8659-9C0E-9210-A62C0340139A}"/>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118" b="1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5" name="Resim 14">
            <a:extLst>
              <a:ext uri="{FF2B5EF4-FFF2-40B4-BE49-F238E27FC236}">
                <a16:creationId xmlns:a16="http://schemas.microsoft.com/office/drawing/2014/main" id="{30814315-55B3-C1AB-CCED-8FE97440C949}"/>
              </a:ext>
            </a:extLst>
          </p:cNvPr>
          <p:cNvPicPr>
            <a:picLocks noChangeAspect="1"/>
          </p:cNvPicPr>
          <p:nvPr/>
        </p:nvPicPr>
        <p:blipFill>
          <a:blip r:embed="rId6"/>
          <a:stretch>
            <a:fillRect/>
          </a:stretch>
        </p:blipFill>
        <p:spPr>
          <a:xfrm>
            <a:off x="245980" y="4498092"/>
            <a:ext cx="4895850" cy="1943100"/>
          </a:xfrm>
          <a:prstGeom prst="rect">
            <a:avLst/>
          </a:prstGeom>
        </p:spPr>
      </p:pic>
      <p:sp>
        <p:nvSpPr>
          <p:cNvPr id="16" name="Metin kutusu 15">
            <a:extLst>
              <a:ext uri="{FF2B5EF4-FFF2-40B4-BE49-F238E27FC236}">
                <a16:creationId xmlns:a16="http://schemas.microsoft.com/office/drawing/2014/main" id="{11B57B47-A35A-C0D1-1ADC-754CB63C1EED}"/>
              </a:ext>
            </a:extLst>
          </p:cNvPr>
          <p:cNvSpPr txBox="1"/>
          <p:nvPr/>
        </p:nvSpPr>
        <p:spPr>
          <a:xfrm>
            <a:off x="5632457" y="1949079"/>
            <a:ext cx="4446065" cy="2862322"/>
          </a:xfrm>
          <a:prstGeom prst="rect">
            <a:avLst/>
          </a:prstGeom>
          <a:noFill/>
        </p:spPr>
        <p:txBody>
          <a:bodyPr wrap="square" rtlCol="0">
            <a:spAutoFit/>
          </a:bodyPr>
          <a:lstStyle/>
          <a:p>
            <a:pPr algn="just"/>
            <a:r>
              <a:rPr lang="tr-TR" sz="2000" dirty="0">
                <a:latin typeface="Times New Roman" panose="02020603050405020304" pitchFamily="18" charset="0"/>
                <a:cs typeface="Times New Roman" panose="02020603050405020304" pitchFamily="18" charset="0"/>
              </a:rPr>
              <a:t>Bölümümüzün öğrencilerinin büyük kısmı Marmara bölgesinden (Marmara özelinde İstanbul, tüm öğrencilerin %23,1’ini kapsamaktadır) gelmektedir.</a:t>
            </a:r>
          </a:p>
          <a:p>
            <a:pPr algn="just"/>
            <a:endParaRPr lang="tr-TR" sz="2000" dirty="0">
              <a:latin typeface="Times New Roman" panose="02020603050405020304" pitchFamily="18" charset="0"/>
              <a:cs typeface="Times New Roman" panose="02020603050405020304" pitchFamily="18" charset="0"/>
            </a:endParaRPr>
          </a:p>
          <a:p>
            <a:pPr algn="just"/>
            <a:r>
              <a:rPr lang="tr-TR" sz="2000" dirty="0">
                <a:latin typeface="Times New Roman" panose="02020603050405020304" pitchFamily="18" charset="0"/>
                <a:cs typeface="Times New Roman" panose="02020603050405020304" pitchFamily="18" charset="0"/>
              </a:rPr>
              <a:t>Öğrencilerimizin cinsiyet dağılımında, erkek öğrencilerin sayısı anlamlı şekilde baskındır.</a:t>
            </a:r>
          </a:p>
          <a:p>
            <a:pPr algn="just"/>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33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FEB6EB-B45A-6F30-3047-562831CB79A9}"/>
              </a:ext>
            </a:extLst>
          </p:cNvPr>
          <p:cNvSpPr>
            <a:spLocks noGrp="1"/>
          </p:cNvSpPr>
          <p:nvPr>
            <p:ph type="title"/>
          </p:nvPr>
        </p:nvSpPr>
        <p:spPr>
          <a:xfrm>
            <a:off x="841248" y="381000"/>
            <a:ext cx="10972800" cy="1325563"/>
          </a:xfrm>
        </p:spPr>
        <p:txBody>
          <a:bodyPr anchor="ctr">
            <a:normAutofit/>
          </a:bodyPr>
          <a:lstStyle/>
          <a:p>
            <a:r>
              <a:rPr lang="tr-TR"/>
              <a:t>rektör</a:t>
            </a:r>
            <a:br>
              <a:rPr lang="tr-TR"/>
            </a:br>
            <a:r>
              <a:rPr lang="tr-TR" b="1" err="1"/>
              <a:t>Prof.dr</a:t>
            </a:r>
            <a:r>
              <a:rPr lang="tr-TR" b="1"/>
              <a:t>. R. Cüneyt </a:t>
            </a:r>
            <a:r>
              <a:rPr lang="tr-TR" b="1" err="1"/>
              <a:t>erenoğlu</a:t>
            </a:r>
            <a:endParaRPr lang="tr-TR" b="1"/>
          </a:p>
        </p:txBody>
      </p:sp>
      <p:pic>
        <p:nvPicPr>
          <p:cNvPr id="1026" name="Picture 2" descr="Prof. Dr. R. Cüneyt ERENOĞLU">
            <a:extLst>
              <a:ext uri="{FF2B5EF4-FFF2-40B4-BE49-F238E27FC236}">
                <a16:creationId xmlns:a16="http://schemas.microsoft.com/office/drawing/2014/main" id="{A358F235-9024-3C3C-24F3-D13C25C09E76}"/>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0257" r="10256" b="-1"/>
          <a:stretch/>
        </p:blipFill>
        <p:spPr bwMode="auto">
          <a:xfrm>
            <a:off x="838200" y="1825625"/>
            <a:ext cx="5181600" cy="4351338"/>
          </a:xfrm>
          <a:prstGeom prst="rect">
            <a:avLst/>
          </a:prstGeom>
          <a:solidFill>
            <a:srgbClr val="FFFFFF"/>
          </a:solidFill>
        </p:spPr>
      </p:pic>
      <p:sp>
        <p:nvSpPr>
          <p:cNvPr id="4" name="Metin Yer Tutucusu 3">
            <a:extLst>
              <a:ext uri="{FF2B5EF4-FFF2-40B4-BE49-F238E27FC236}">
                <a16:creationId xmlns:a16="http://schemas.microsoft.com/office/drawing/2014/main" id="{2F8601F3-B8BC-34AB-8211-C668DBA83097}"/>
              </a:ext>
            </a:extLst>
          </p:cNvPr>
          <p:cNvSpPr>
            <a:spLocks noGrp="1"/>
          </p:cNvSpPr>
          <p:nvPr>
            <p:ph sz="half" idx="2"/>
          </p:nvPr>
        </p:nvSpPr>
        <p:spPr>
          <a:xfrm>
            <a:off x="6172200" y="1825625"/>
            <a:ext cx="5181600" cy="4351338"/>
          </a:xfrm>
        </p:spPr>
        <p:txBody>
          <a:bodyPr>
            <a:normAutofit lnSpcReduction="10000"/>
          </a:bodyPr>
          <a:lstStyle/>
          <a:p>
            <a:endParaRPr lang="tr-TR" sz="1800" dirty="0"/>
          </a:p>
          <a:p>
            <a:pPr marL="0" indent="0" algn="just">
              <a:buNone/>
            </a:pPr>
            <a:r>
              <a:rPr lang="tr-TR" sz="1800" b="0" i="0" dirty="0">
                <a:solidFill>
                  <a:schemeClr val="tx1"/>
                </a:solidFill>
                <a:effectLst/>
                <a:latin typeface="Söhne"/>
              </a:rPr>
              <a:t>Çanakkale Onsekiz Mart Üniversitesi Deniz </a:t>
            </a:r>
            <a:r>
              <a:rPr lang="tr-TR" sz="1800" b="0" i="0">
                <a:solidFill>
                  <a:schemeClr val="tx1"/>
                </a:solidFill>
                <a:effectLst/>
                <a:latin typeface="Söhne"/>
              </a:rPr>
              <a:t>Teknolojileri Meslek Yüksekokulu </a:t>
            </a:r>
            <a:r>
              <a:rPr lang="tr-TR" sz="1800" b="0" i="0" dirty="0">
                <a:solidFill>
                  <a:schemeClr val="tx1"/>
                </a:solidFill>
                <a:effectLst/>
                <a:latin typeface="Söhne"/>
              </a:rPr>
              <a:t>olarak, Rektörümüzün liderliğinde gösterilen üstün gayret ve katkılardan dolayı kendisine en içten teşekkürlerimizi sunuyoruz. Kendisinin göreve geldiği ilk günden itibaren Yüksekokulumuzun başarılı bir şekilde gelişimine, eğitim kalitesine ve öğrenci deneyimine kattığı değerleri takdirle karşılıyoruz.</a:t>
            </a:r>
          </a:p>
          <a:p>
            <a:pPr marL="0" indent="0" algn="just">
              <a:buNone/>
            </a:pPr>
            <a:r>
              <a:rPr lang="tr-TR" sz="1800" b="0" i="0" dirty="0">
                <a:solidFill>
                  <a:schemeClr val="tx1"/>
                </a:solidFill>
                <a:effectLst/>
                <a:latin typeface="Söhne"/>
              </a:rPr>
              <a:t>Kendisinin çağdaş ve vizyoner liderliği altında, üniversitemizde birçok önemli projenin hayata geçirilmesine şahit olduk. Akademik alanda gerçekleştirdiği stratejik yönetim ve liderlik; eğitim kalitesini yükselterek öğrencilerimizin gelecekteki başarılarına büyük katkı sağladı. Yenilikçi eğitim yöntemlerine olanak tanıyan yaklaşımıyla, öğrencilerimizin yeteneklerini en üst düzeyde geliştirme şansı elde etmeleri sağlandı.</a:t>
            </a:r>
          </a:p>
          <a:p>
            <a:pPr marL="0" indent="0">
              <a:buNone/>
            </a:pPr>
            <a:endParaRPr lang="tr-TR" sz="1800" dirty="0"/>
          </a:p>
          <a:p>
            <a:endParaRPr lang="tr-TR" sz="1800" dirty="0"/>
          </a:p>
        </p:txBody>
      </p:sp>
      <p:sp>
        <p:nvSpPr>
          <p:cNvPr id="7" name="Slayt Numarası Yer Tutucusu 6">
            <a:extLst>
              <a:ext uri="{FF2B5EF4-FFF2-40B4-BE49-F238E27FC236}">
                <a16:creationId xmlns:a16="http://schemas.microsoft.com/office/drawing/2014/main" id="{E00E4A2A-1102-78D9-9252-1798350CF392}"/>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94A09A9-5501-47C1-A89A-A340965A2BE2}" type="slidenum">
              <a:rPr lang="tr-TR" noProof="0" smtClean="0"/>
              <a:pPr rtl="0">
                <a:spcAft>
                  <a:spcPts val="600"/>
                </a:spcAft>
              </a:pPr>
              <a:t>2</a:t>
            </a:fld>
            <a:endParaRPr lang="tr-TR" noProof="0"/>
          </a:p>
        </p:txBody>
      </p:sp>
    </p:spTree>
    <p:extLst>
      <p:ext uri="{BB962C8B-B14F-4D97-AF65-F5344CB8AC3E}">
        <p14:creationId xmlns:p14="http://schemas.microsoft.com/office/powerpoint/2010/main" val="287448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7">
            <a:extLst>
              <a:ext uri="{FF2B5EF4-FFF2-40B4-BE49-F238E27FC236}">
                <a16:creationId xmlns:a16="http://schemas.microsoft.com/office/drawing/2014/main" id="{EA59A5B7-D375-9136-650D-572B3EA9A82E}"/>
              </a:ext>
            </a:extLst>
          </p:cNvPr>
          <p:cNvSpPr>
            <a:spLocks noGrp="1"/>
          </p:cNvSpPr>
          <p:nvPr>
            <p:ph type="sldNum" sz="quarter" idx="14"/>
          </p:nvPr>
        </p:nvSpPr>
        <p:spPr/>
        <p:txBody>
          <a:bodyPr/>
          <a:lstStyle/>
          <a:p>
            <a:pPr rtl="0"/>
            <a:fld id="{294A09A9-5501-47C1-A89A-A340965A2BE2}" type="slidenum">
              <a:rPr lang="tr-TR" noProof="0" smtClean="0"/>
              <a:pPr rtl="0"/>
              <a:t>20</a:t>
            </a:fld>
            <a:endParaRPr lang="tr-TR" noProof="0"/>
          </a:p>
        </p:txBody>
      </p:sp>
      <p:graphicFrame>
        <p:nvGraphicFramePr>
          <p:cNvPr id="9" name="Diyagram 8">
            <a:extLst>
              <a:ext uri="{FF2B5EF4-FFF2-40B4-BE49-F238E27FC236}">
                <a16:creationId xmlns:a16="http://schemas.microsoft.com/office/drawing/2014/main" id="{FF666BB3-8712-1B3A-7EA3-DC93A91647AD}"/>
              </a:ext>
            </a:extLst>
          </p:cNvPr>
          <p:cNvGraphicFramePr/>
          <p:nvPr>
            <p:extLst>
              <p:ext uri="{D42A27DB-BD31-4B8C-83A1-F6EECF244321}">
                <p14:modId xmlns:p14="http://schemas.microsoft.com/office/powerpoint/2010/main" val="4155066642"/>
              </p:ext>
            </p:extLst>
          </p:nvPr>
        </p:nvGraphicFramePr>
        <p:xfrm>
          <a:off x="261257" y="136525"/>
          <a:ext cx="11669486" cy="658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66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a:xfrm>
            <a:off x="838200" y="132245"/>
            <a:ext cx="8059538" cy="1325563"/>
          </a:xfrm>
        </p:spPr>
        <p:txBody>
          <a:bodyPr>
            <a:normAutofit/>
          </a:bodyPr>
          <a:lstStyle/>
          <a:p>
            <a:r>
              <a:rPr lang="tr-TR" dirty="0">
                <a:solidFill>
                  <a:schemeClr val="tx1"/>
                </a:solidFill>
                <a:latin typeface="Times New Roman" panose="02020603050405020304" pitchFamily="18" charset="0"/>
                <a:cs typeface="Times New Roman" panose="02020603050405020304" pitchFamily="18" charset="0"/>
              </a:rPr>
              <a:t>Yıl içi etkinliklerimizden bazıları</a:t>
            </a:r>
            <a:br>
              <a:rPr lang="tr-TR" dirty="0">
                <a:solidFill>
                  <a:schemeClr val="tx1"/>
                </a:solidFill>
                <a:latin typeface="Times New Roman" panose="02020603050405020304" pitchFamily="18" charset="0"/>
                <a:cs typeface="Times New Roman" panose="02020603050405020304" pitchFamily="18" charset="0"/>
              </a:rPr>
            </a:br>
            <a:r>
              <a:rPr lang="tr-TR" b="0" i="0" dirty="0">
                <a:solidFill>
                  <a:schemeClr val="tx1"/>
                </a:solidFill>
                <a:effectLst/>
                <a:latin typeface="Times New Roman" panose="02020603050405020304" pitchFamily="18" charset="0"/>
                <a:cs typeface="Times New Roman" panose="02020603050405020304" pitchFamily="18" charset="0"/>
              </a:rPr>
              <a:t>AQUASHRIMP 2022</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3" name="Metin Yer Tutucusu 2">
            <a:extLst>
              <a:ext uri="{FF2B5EF4-FFF2-40B4-BE49-F238E27FC236}">
                <a16:creationId xmlns:a16="http://schemas.microsoft.com/office/drawing/2014/main" id="{2162D096-A407-C1A1-02DA-A617F24DAB82}"/>
              </a:ext>
            </a:extLst>
          </p:cNvPr>
          <p:cNvSpPr>
            <a:spLocks noGrp="1"/>
          </p:cNvSpPr>
          <p:nvPr>
            <p:ph type="body" sz="quarter" idx="10"/>
          </p:nvPr>
        </p:nvSpPr>
        <p:spPr>
          <a:xfrm>
            <a:off x="8153400" y="1457808"/>
            <a:ext cx="3475118" cy="4166519"/>
          </a:xfrm>
        </p:spPr>
        <p:txBody>
          <a:bodyPr>
            <a:normAutofit/>
          </a:bodyPr>
          <a:lstStyle/>
          <a:p>
            <a:pPr algn="just"/>
            <a:r>
              <a:rPr lang="tr-TR" sz="1800" dirty="0">
                <a:solidFill>
                  <a:schemeClr val="tx1"/>
                </a:solidFill>
                <a:latin typeface="Times New Roman" panose="02020603050405020304" pitchFamily="18" charset="0"/>
                <a:cs typeface="Times New Roman" panose="02020603050405020304" pitchFamily="18" charset="0"/>
              </a:rPr>
              <a:t>AQUA SHRIMP 2022 – KARİDES YETİŞTİRİCİLİĞİ FORUMU AVRASYA ve LATİN AMERİKA AVRASYA VE LATİN AMERİKA’DA KARİDES YETİŞTİRİCİLİĞİ ve TÜRKİYE’DE SEKTÖRÜN GELİŞTİRİLMESİ Konulu Uluslararası Çalıştayı Rektör Hocamız </a:t>
            </a:r>
            <a:r>
              <a:rPr lang="tr-TR" sz="1800" dirty="0" err="1">
                <a:solidFill>
                  <a:schemeClr val="tx1"/>
                </a:solidFill>
                <a:latin typeface="Times New Roman" panose="02020603050405020304" pitchFamily="18" charset="0"/>
                <a:cs typeface="Times New Roman" panose="02020603050405020304" pitchFamily="18" charset="0"/>
              </a:rPr>
              <a:t>Prof.Dr</a:t>
            </a:r>
            <a:r>
              <a:rPr lang="tr-TR" sz="1800" dirty="0">
                <a:solidFill>
                  <a:schemeClr val="tx1"/>
                </a:solidFill>
                <a:latin typeface="Times New Roman" panose="02020603050405020304" pitchFamily="18" charset="0"/>
                <a:cs typeface="Times New Roman" panose="02020603050405020304" pitchFamily="18" charset="0"/>
              </a:rPr>
              <a:t>. Sedat MURAT hocamızın katılımlarıyla düzenlenmiştir.</a:t>
            </a:r>
          </a:p>
        </p:txBody>
      </p:sp>
      <p:sp>
        <p:nvSpPr>
          <p:cNvPr id="4" name="Veri Yer Tutucusu 3">
            <a:extLst>
              <a:ext uri="{FF2B5EF4-FFF2-40B4-BE49-F238E27FC236}">
                <a16:creationId xmlns:a16="http://schemas.microsoft.com/office/drawing/2014/main" id="{6DB3CDBB-7AF8-61A5-8A67-1E10BD0DC9B5}"/>
              </a:ext>
            </a:extLst>
          </p:cNvPr>
          <p:cNvSpPr>
            <a:spLocks noGrp="1"/>
          </p:cNvSpPr>
          <p:nvPr>
            <p:ph type="dt" sz="half" idx="12"/>
          </p:nvPr>
        </p:nvSpPr>
        <p:spPr/>
        <p:txBody>
          <a:bodyPr/>
          <a:lstStyle/>
          <a:p>
            <a:pPr rtl="0"/>
            <a:r>
              <a:rPr lang="tr-TR" noProof="0"/>
              <a:t>20XX</a:t>
            </a: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21</a:t>
            </a:fld>
            <a:endParaRPr lang="tr-TR" noProof="0"/>
          </a:p>
        </p:txBody>
      </p:sp>
      <p:pic>
        <p:nvPicPr>
          <p:cNvPr id="14" name="Resim 13">
            <a:extLst>
              <a:ext uri="{FF2B5EF4-FFF2-40B4-BE49-F238E27FC236}">
                <a16:creationId xmlns:a16="http://schemas.microsoft.com/office/drawing/2014/main" id="{748EEA32-534F-ED22-9246-921916BD8D65}"/>
              </a:ext>
            </a:extLst>
          </p:cNvPr>
          <p:cNvPicPr>
            <a:picLocks noChangeAspect="1"/>
          </p:cNvPicPr>
          <p:nvPr/>
        </p:nvPicPr>
        <p:blipFill>
          <a:blip r:embed="rId2"/>
          <a:stretch>
            <a:fillRect/>
          </a:stretch>
        </p:blipFill>
        <p:spPr>
          <a:xfrm>
            <a:off x="353992" y="1302785"/>
            <a:ext cx="3566563" cy="2694021"/>
          </a:xfrm>
          <a:prstGeom prst="rect">
            <a:avLst/>
          </a:prstGeom>
        </p:spPr>
      </p:pic>
      <p:pic>
        <p:nvPicPr>
          <p:cNvPr id="16" name="Resim 15">
            <a:extLst>
              <a:ext uri="{FF2B5EF4-FFF2-40B4-BE49-F238E27FC236}">
                <a16:creationId xmlns:a16="http://schemas.microsoft.com/office/drawing/2014/main" id="{22BE920C-37A0-DFD8-87E4-B6A45494E5E9}"/>
              </a:ext>
            </a:extLst>
          </p:cNvPr>
          <p:cNvPicPr>
            <a:picLocks noChangeAspect="1"/>
          </p:cNvPicPr>
          <p:nvPr/>
        </p:nvPicPr>
        <p:blipFill rotWithShape="1">
          <a:blip r:embed="rId3"/>
          <a:srcRect l="1259"/>
          <a:stretch/>
        </p:blipFill>
        <p:spPr>
          <a:xfrm>
            <a:off x="353991" y="3744845"/>
            <a:ext cx="3566563" cy="2768451"/>
          </a:xfrm>
          <a:prstGeom prst="rect">
            <a:avLst/>
          </a:prstGeom>
        </p:spPr>
      </p:pic>
      <p:pic>
        <p:nvPicPr>
          <p:cNvPr id="18" name="Resim 17">
            <a:extLst>
              <a:ext uri="{FF2B5EF4-FFF2-40B4-BE49-F238E27FC236}">
                <a16:creationId xmlns:a16="http://schemas.microsoft.com/office/drawing/2014/main" id="{61941AD4-DDC6-D76F-B28D-0D246EF31348}"/>
              </a:ext>
            </a:extLst>
          </p:cNvPr>
          <p:cNvPicPr>
            <a:picLocks noChangeAspect="1"/>
          </p:cNvPicPr>
          <p:nvPr/>
        </p:nvPicPr>
        <p:blipFill rotWithShape="1">
          <a:blip r:embed="rId4"/>
          <a:srcRect t="4225"/>
          <a:stretch/>
        </p:blipFill>
        <p:spPr>
          <a:xfrm>
            <a:off x="3943805" y="1302784"/>
            <a:ext cx="3053691" cy="2569261"/>
          </a:xfrm>
          <a:prstGeom prst="rect">
            <a:avLst/>
          </a:prstGeom>
        </p:spPr>
      </p:pic>
      <p:pic>
        <p:nvPicPr>
          <p:cNvPr id="20" name="Resim 19">
            <a:extLst>
              <a:ext uri="{FF2B5EF4-FFF2-40B4-BE49-F238E27FC236}">
                <a16:creationId xmlns:a16="http://schemas.microsoft.com/office/drawing/2014/main" id="{4581D328-53B0-2931-A02B-75432C140F91}"/>
              </a:ext>
            </a:extLst>
          </p:cNvPr>
          <p:cNvPicPr>
            <a:picLocks noChangeAspect="1"/>
          </p:cNvPicPr>
          <p:nvPr/>
        </p:nvPicPr>
        <p:blipFill>
          <a:blip r:embed="rId5"/>
          <a:stretch>
            <a:fillRect/>
          </a:stretch>
        </p:blipFill>
        <p:spPr>
          <a:xfrm>
            <a:off x="3954364" y="3872046"/>
            <a:ext cx="3043132" cy="2641249"/>
          </a:xfrm>
          <a:prstGeom prst="rect">
            <a:avLst/>
          </a:prstGeom>
        </p:spPr>
      </p:pic>
    </p:spTree>
    <p:extLst>
      <p:ext uri="{BB962C8B-B14F-4D97-AF65-F5344CB8AC3E}">
        <p14:creationId xmlns:p14="http://schemas.microsoft.com/office/powerpoint/2010/main" val="3574836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a:xfrm>
            <a:off x="869307" y="181228"/>
            <a:ext cx="7510899" cy="800039"/>
          </a:xfrm>
        </p:spPr>
        <p:txBody>
          <a:bodyPr>
            <a:normAutofit/>
          </a:bodyPr>
          <a:lstStyle/>
          <a:p>
            <a:r>
              <a:rPr lang="tr-TR" b="0" i="0" dirty="0">
                <a:solidFill>
                  <a:schemeClr val="tx1"/>
                </a:solidFill>
                <a:effectLst/>
                <a:latin typeface="Times New Roman" panose="02020603050405020304" pitchFamily="18" charset="0"/>
                <a:cs typeface="Times New Roman" panose="02020603050405020304" pitchFamily="18" charset="0"/>
              </a:rPr>
              <a:t>2021-2022 YILI MEZUNİYET </a:t>
            </a:r>
            <a:r>
              <a:rPr lang="tr-TR" b="0" i="0" dirty="0" err="1">
                <a:solidFill>
                  <a:schemeClr val="tx1"/>
                </a:solidFill>
                <a:effectLst/>
                <a:latin typeface="Times New Roman" panose="02020603050405020304" pitchFamily="18" charset="0"/>
                <a:cs typeface="Times New Roman" panose="02020603050405020304" pitchFamily="18" charset="0"/>
              </a:rPr>
              <a:t>TÖRENİmiz</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22</a:t>
            </a:fld>
            <a:endParaRPr lang="tr-TR" noProof="0"/>
          </a:p>
        </p:txBody>
      </p:sp>
      <p:pic>
        <p:nvPicPr>
          <p:cNvPr id="2050" name="Picture 2">
            <a:extLst>
              <a:ext uri="{FF2B5EF4-FFF2-40B4-BE49-F238E27FC236}">
                <a16:creationId xmlns:a16="http://schemas.microsoft.com/office/drawing/2014/main" id="{83790438-85CE-6957-8D07-9D5E6138DC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18" b="45323"/>
          <a:stretch/>
        </p:blipFill>
        <p:spPr bwMode="auto">
          <a:xfrm>
            <a:off x="4748239" y="981267"/>
            <a:ext cx="5584501" cy="2215815"/>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8FDBB0A2-9E84-F1FC-0EBA-2B23153D0748}"/>
              </a:ext>
            </a:extLst>
          </p:cNvPr>
          <p:cNvPicPr>
            <a:picLocks noChangeAspect="1"/>
          </p:cNvPicPr>
          <p:nvPr/>
        </p:nvPicPr>
        <p:blipFill>
          <a:blip r:embed="rId3"/>
          <a:stretch>
            <a:fillRect/>
          </a:stretch>
        </p:blipFill>
        <p:spPr>
          <a:xfrm>
            <a:off x="350977" y="981267"/>
            <a:ext cx="4300535" cy="5494708"/>
          </a:xfrm>
          <a:prstGeom prst="rect">
            <a:avLst/>
          </a:prstGeom>
        </p:spPr>
      </p:pic>
      <p:pic>
        <p:nvPicPr>
          <p:cNvPr id="12" name="Resim 11">
            <a:extLst>
              <a:ext uri="{FF2B5EF4-FFF2-40B4-BE49-F238E27FC236}">
                <a16:creationId xmlns:a16="http://schemas.microsoft.com/office/drawing/2014/main" id="{872FDC9A-15BD-FFD4-FEDD-DEB0856C9D98}"/>
              </a:ext>
            </a:extLst>
          </p:cNvPr>
          <p:cNvPicPr>
            <a:picLocks noChangeAspect="1"/>
          </p:cNvPicPr>
          <p:nvPr/>
        </p:nvPicPr>
        <p:blipFill rotWithShape="1">
          <a:blip r:embed="rId4"/>
          <a:srcRect t="19037" r="-233" b="7872"/>
          <a:stretch/>
        </p:blipFill>
        <p:spPr>
          <a:xfrm>
            <a:off x="4748239" y="3317945"/>
            <a:ext cx="5694474" cy="3158030"/>
          </a:xfrm>
          <a:prstGeom prst="rect">
            <a:avLst/>
          </a:prstGeom>
        </p:spPr>
      </p:pic>
    </p:spTree>
    <p:extLst>
      <p:ext uri="{BB962C8B-B14F-4D97-AF65-F5344CB8AC3E}">
        <p14:creationId xmlns:p14="http://schemas.microsoft.com/office/powerpoint/2010/main" val="2847800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a:xfrm>
            <a:off x="869308" y="181228"/>
            <a:ext cx="7284092" cy="800039"/>
          </a:xfrm>
        </p:spPr>
        <p:txBody>
          <a:bodyPr>
            <a:normAutofit/>
          </a:bodyPr>
          <a:lstStyle/>
          <a:p>
            <a:r>
              <a:rPr lang="tr-TR" b="0" i="0" dirty="0">
                <a:solidFill>
                  <a:schemeClr val="tx1"/>
                </a:solidFill>
                <a:effectLst/>
                <a:latin typeface="Times New Roman" panose="02020603050405020304" pitchFamily="18" charset="0"/>
                <a:cs typeface="Times New Roman" panose="02020603050405020304" pitchFamily="18" charset="0"/>
              </a:rPr>
              <a:t>AKRAN </a:t>
            </a:r>
            <a:r>
              <a:rPr lang="tr-TR" b="0" i="0" dirty="0" err="1">
                <a:solidFill>
                  <a:schemeClr val="tx1"/>
                </a:solidFill>
                <a:effectLst/>
                <a:latin typeface="Times New Roman" panose="02020603050405020304" pitchFamily="18" charset="0"/>
                <a:cs typeface="Times New Roman" panose="02020603050405020304" pitchFamily="18" charset="0"/>
              </a:rPr>
              <a:t>EĞİTİMİmiz</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23</a:t>
            </a:fld>
            <a:endParaRPr lang="tr-TR" noProof="0"/>
          </a:p>
        </p:txBody>
      </p:sp>
      <p:pic>
        <p:nvPicPr>
          <p:cNvPr id="6" name="Resim 5">
            <a:extLst>
              <a:ext uri="{FF2B5EF4-FFF2-40B4-BE49-F238E27FC236}">
                <a16:creationId xmlns:a16="http://schemas.microsoft.com/office/drawing/2014/main" id="{6FAF3E65-C088-6134-E4D5-79AC7055E228}"/>
              </a:ext>
            </a:extLst>
          </p:cNvPr>
          <p:cNvPicPr>
            <a:picLocks noChangeAspect="1"/>
          </p:cNvPicPr>
          <p:nvPr/>
        </p:nvPicPr>
        <p:blipFill>
          <a:blip r:embed="rId2"/>
          <a:stretch>
            <a:fillRect/>
          </a:stretch>
        </p:blipFill>
        <p:spPr>
          <a:xfrm>
            <a:off x="763793" y="3822579"/>
            <a:ext cx="4744122" cy="2898895"/>
          </a:xfrm>
          <a:prstGeom prst="rect">
            <a:avLst/>
          </a:prstGeom>
        </p:spPr>
      </p:pic>
      <p:pic>
        <p:nvPicPr>
          <p:cNvPr id="4" name="Resim 3">
            <a:extLst>
              <a:ext uri="{FF2B5EF4-FFF2-40B4-BE49-F238E27FC236}">
                <a16:creationId xmlns:a16="http://schemas.microsoft.com/office/drawing/2014/main" id="{3102F54E-3EAA-427D-82FF-940FF5BE8501}"/>
              </a:ext>
            </a:extLst>
          </p:cNvPr>
          <p:cNvPicPr>
            <a:picLocks noChangeAspect="1"/>
          </p:cNvPicPr>
          <p:nvPr/>
        </p:nvPicPr>
        <p:blipFill>
          <a:blip r:embed="rId3"/>
          <a:stretch>
            <a:fillRect/>
          </a:stretch>
        </p:blipFill>
        <p:spPr>
          <a:xfrm>
            <a:off x="763792" y="857077"/>
            <a:ext cx="4744122" cy="3187293"/>
          </a:xfrm>
          <a:prstGeom prst="rect">
            <a:avLst/>
          </a:prstGeom>
        </p:spPr>
      </p:pic>
      <p:sp>
        <p:nvSpPr>
          <p:cNvPr id="3" name="Metin kutusu 2">
            <a:extLst>
              <a:ext uri="{FF2B5EF4-FFF2-40B4-BE49-F238E27FC236}">
                <a16:creationId xmlns:a16="http://schemas.microsoft.com/office/drawing/2014/main" id="{8D725A89-636A-FAE9-EE68-667CE0218606}"/>
              </a:ext>
            </a:extLst>
          </p:cNvPr>
          <p:cNvSpPr txBox="1"/>
          <p:nvPr/>
        </p:nvSpPr>
        <p:spPr>
          <a:xfrm>
            <a:off x="6547040" y="1226370"/>
            <a:ext cx="4127119" cy="3693319"/>
          </a:xfrm>
          <a:prstGeom prst="rect">
            <a:avLst/>
          </a:prstGeom>
          <a:noFill/>
        </p:spPr>
        <p:txBody>
          <a:bodyPr wrap="square" rtlCol="0">
            <a:spAutoFit/>
          </a:bodyPr>
          <a:lstStyle/>
          <a:p>
            <a:pPr algn="just"/>
            <a:r>
              <a:rPr lang="tr-TR" b="0" i="0" dirty="0">
                <a:solidFill>
                  <a:srgbClr val="333333"/>
                </a:solidFill>
                <a:effectLst/>
                <a:latin typeface="Open Sans" panose="020B0606030504020204" pitchFamily="34" charset="0"/>
              </a:rPr>
              <a:t>Üniversitemiz Sağlık Bilimleri Fakültesi öğretim elemanı </a:t>
            </a:r>
            <a:r>
              <a:rPr lang="tr-TR" b="0" i="0" dirty="0" err="1">
                <a:solidFill>
                  <a:srgbClr val="333333"/>
                </a:solidFill>
                <a:effectLst/>
                <a:latin typeface="Open Sans" panose="020B0606030504020204" pitchFamily="34" charset="0"/>
              </a:rPr>
              <a:t>Prof.Dr</a:t>
            </a:r>
            <a:r>
              <a:rPr lang="tr-TR" b="0" i="0" dirty="0">
                <a:solidFill>
                  <a:srgbClr val="333333"/>
                </a:solidFill>
                <a:effectLst/>
                <a:latin typeface="Open Sans" panose="020B0606030504020204" pitchFamily="34" charset="0"/>
              </a:rPr>
              <a:t>. </a:t>
            </a:r>
            <a:r>
              <a:rPr lang="tr-TR" b="0" i="0" dirty="0" err="1">
                <a:solidFill>
                  <a:srgbClr val="333333"/>
                </a:solidFill>
                <a:effectLst/>
                <a:latin typeface="Open Sans" panose="020B0606030504020204" pitchFamily="34" charset="0"/>
              </a:rPr>
              <a:t>Gülbu</a:t>
            </a:r>
            <a:r>
              <a:rPr lang="tr-TR" b="0" i="0" dirty="0">
                <a:solidFill>
                  <a:srgbClr val="333333"/>
                </a:solidFill>
                <a:effectLst/>
                <a:latin typeface="Open Sans" panose="020B0606030504020204" pitchFamily="34" charset="0"/>
              </a:rPr>
              <a:t> </a:t>
            </a:r>
            <a:r>
              <a:rPr lang="tr-TR" b="0" i="0" dirty="0" err="1">
                <a:solidFill>
                  <a:srgbClr val="333333"/>
                </a:solidFill>
                <a:effectLst/>
                <a:latin typeface="Open Sans" panose="020B0606030504020204" pitchFamily="34" charset="0"/>
              </a:rPr>
              <a:t>TANRIVERDİ'nin</a:t>
            </a:r>
            <a:r>
              <a:rPr lang="tr-TR" b="0" i="0" dirty="0">
                <a:solidFill>
                  <a:srgbClr val="333333"/>
                </a:solidFill>
                <a:effectLst/>
                <a:latin typeface="Open Sans" panose="020B0606030504020204" pitchFamily="34" charset="0"/>
              </a:rPr>
              <a:t> Halk Sağlığı Hemşireliği Dersi kapsamında hemşirelik bölümü 4. sınıf öğrencileri tarafından, okulumuz öğrencilerine, "Akran Eğitimi" amaçlı bir seminer verilmiş, "Flört şiddetinin farkında mıyız?", "Sigara, alkol ve madde kullanımının sonuçlarının farkında mıyız?" soru başlıkları altında interaktif bir söyleşi gerçekleştirilmiştir. </a:t>
            </a:r>
            <a:endParaRPr lang="tr-TR" dirty="0"/>
          </a:p>
        </p:txBody>
      </p:sp>
    </p:spTree>
    <p:extLst>
      <p:ext uri="{BB962C8B-B14F-4D97-AF65-F5344CB8AC3E}">
        <p14:creationId xmlns:p14="http://schemas.microsoft.com/office/powerpoint/2010/main" val="12611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a:xfrm>
            <a:off x="869308" y="181228"/>
            <a:ext cx="7284092" cy="800039"/>
          </a:xfrm>
        </p:spPr>
        <p:txBody>
          <a:bodyPr>
            <a:normAutofit/>
          </a:bodyPr>
          <a:lstStyle/>
          <a:p>
            <a:r>
              <a:rPr lang="tr-TR" b="0" i="0" dirty="0" err="1">
                <a:solidFill>
                  <a:schemeClr val="tx1"/>
                </a:solidFill>
                <a:effectLst/>
                <a:latin typeface="Times New Roman" panose="02020603050405020304" pitchFamily="18" charset="0"/>
                <a:cs typeface="Times New Roman" panose="02020603050405020304" pitchFamily="18" charset="0"/>
              </a:rPr>
              <a:t>Damen</a:t>
            </a:r>
            <a:r>
              <a:rPr lang="tr-TR" b="0" i="0" dirty="0">
                <a:solidFill>
                  <a:schemeClr val="tx1"/>
                </a:solidFill>
                <a:effectLst/>
                <a:latin typeface="Times New Roman" panose="02020603050405020304" pitchFamily="18" charset="0"/>
                <a:cs typeface="Times New Roman" panose="02020603050405020304" pitchFamily="18" charset="0"/>
              </a:rPr>
              <a:t> seminerimiz</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24</a:t>
            </a:fld>
            <a:endParaRPr lang="tr-TR" noProof="0"/>
          </a:p>
        </p:txBody>
      </p:sp>
      <p:pic>
        <p:nvPicPr>
          <p:cNvPr id="5" name="Resim 4">
            <a:extLst>
              <a:ext uri="{FF2B5EF4-FFF2-40B4-BE49-F238E27FC236}">
                <a16:creationId xmlns:a16="http://schemas.microsoft.com/office/drawing/2014/main" id="{8D8A1836-AA61-B50A-E4DE-20CB2DC341BA}"/>
              </a:ext>
            </a:extLst>
          </p:cNvPr>
          <p:cNvPicPr>
            <a:picLocks noChangeAspect="1"/>
          </p:cNvPicPr>
          <p:nvPr/>
        </p:nvPicPr>
        <p:blipFill>
          <a:blip r:embed="rId2"/>
          <a:stretch>
            <a:fillRect/>
          </a:stretch>
        </p:blipFill>
        <p:spPr>
          <a:xfrm>
            <a:off x="8483153" y="2982010"/>
            <a:ext cx="2150147" cy="1612610"/>
          </a:xfrm>
          <a:prstGeom prst="rect">
            <a:avLst/>
          </a:prstGeom>
        </p:spPr>
      </p:pic>
      <p:pic>
        <p:nvPicPr>
          <p:cNvPr id="11" name="Resim 10">
            <a:extLst>
              <a:ext uri="{FF2B5EF4-FFF2-40B4-BE49-F238E27FC236}">
                <a16:creationId xmlns:a16="http://schemas.microsoft.com/office/drawing/2014/main" id="{650FA12C-BEEB-1610-EBA5-D8BF0C332B27}"/>
              </a:ext>
            </a:extLst>
          </p:cNvPr>
          <p:cNvPicPr>
            <a:picLocks noChangeAspect="1"/>
          </p:cNvPicPr>
          <p:nvPr/>
        </p:nvPicPr>
        <p:blipFill>
          <a:blip r:embed="rId3"/>
          <a:stretch>
            <a:fillRect/>
          </a:stretch>
        </p:blipFill>
        <p:spPr>
          <a:xfrm>
            <a:off x="8483153" y="4760850"/>
            <a:ext cx="2150147" cy="1595499"/>
          </a:xfrm>
          <a:prstGeom prst="rect">
            <a:avLst/>
          </a:prstGeom>
        </p:spPr>
      </p:pic>
      <p:sp>
        <p:nvSpPr>
          <p:cNvPr id="3" name="Metin kutusu 2">
            <a:extLst>
              <a:ext uri="{FF2B5EF4-FFF2-40B4-BE49-F238E27FC236}">
                <a16:creationId xmlns:a16="http://schemas.microsoft.com/office/drawing/2014/main" id="{E1E7BA1F-5236-9B39-9F4C-E68742FD4EE3}"/>
              </a:ext>
            </a:extLst>
          </p:cNvPr>
          <p:cNvSpPr txBox="1"/>
          <p:nvPr/>
        </p:nvSpPr>
        <p:spPr>
          <a:xfrm>
            <a:off x="8153401" y="838200"/>
            <a:ext cx="3402706" cy="1477328"/>
          </a:xfrm>
          <a:prstGeom prst="rect">
            <a:avLst/>
          </a:prstGeom>
          <a:noFill/>
        </p:spPr>
        <p:txBody>
          <a:bodyPr wrap="square" rtlCol="0">
            <a:spAutoFit/>
          </a:bodyPr>
          <a:lstStyle/>
          <a:p>
            <a:r>
              <a:rPr lang="tr-TR" b="0" i="0" dirty="0">
                <a:solidFill>
                  <a:srgbClr val="333333"/>
                </a:solidFill>
                <a:effectLst/>
                <a:latin typeface="Open Sans" panose="020B0606030504020204" pitchFamily="34" charset="0"/>
              </a:rPr>
              <a:t>DAMEN </a:t>
            </a:r>
            <a:r>
              <a:rPr lang="tr-TR" b="0" i="0" dirty="0" err="1">
                <a:solidFill>
                  <a:srgbClr val="333333"/>
                </a:solidFill>
                <a:effectLst/>
                <a:latin typeface="Open Sans" panose="020B0606030504020204" pitchFamily="34" charset="0"/>
              </a:rPr>
              <a:t>Shipyards</a:t>
            </a:r>
            <a:r>
              <a:rPr lang="tr-TR" b="0" i="0" dirty="0">
                <a:solidFill>
                  <a:srgbClr val="333333"/>
                </a:solidFill>
                <a:effectLst/>
                <a:latin typeface="Open Sans" panose="020B0606030504020204" pitchFamily="34" charset="0"/>
              </a:rPr>
              <a:t> Antalya firması tarafından öğrencilerimize yönelik işleyiş ve sektörel durum ile ilgili bilgiler içeren verilmiştir.</a:t>
            </a:r>
            <a:endParaRPr lang="tr-TR" dirty="0"/>
          </a:p>
        </p:txBody>
      </p:sp>
      <p:pic>
        <p:nvPicPr>
          <p:cNvPr id="2050" name="Picture 2">
            <a:extLst>
              <a:ext uri="{FF2B5EF4-FFF2-40B4-BE49-F238E27FC236}">
                <a16:creationId xmlns:a16="http://schemas.microsoft.com/office/drawing/2014/main" id="{0ECA9E32-868E-CC43-DC86-05C28E73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10" y="1130300"/>
            <a:ext cx="6965578"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47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a:xfrm>
            <a:off x="869308" y="181228"/>
            <a:ext cx="10484492" cy="800039"/>
          </a:xfrm>
        </p:spPr>
        <p:txBody>
          <a:bodyPr>
            <a:normAutofit/>
          </a:bodyPr>
          <a:lstStyle/>
          <a:p>
            <a:r>
              <a:rPr lang="tr-TR" b="0" i="0" dirty="0">
                <a:solidFill>
                  <a:schemeClr val="tx1"/>
                </a:solidFill>
                <a:effectLst/>
                <a:latin typeface="Times New Roman" panose="02020603050405020304" pitchFamily="18" charset="0"/>
                <a:cs typeface="Times New Roman" panose="02020603050405020304" pitchFamily="18" charset="0"/>
              </a:rPr>
              <a:t>Murat </a:t>
            </a:r>
            <a:r>
              <a:rPr lang="tr-TR" b="0" i="0" dirty="0" err="1">
                <a:solidFill>
                  <a:schemeClr val="tx1"/>
                </a:solidFill>
                <a:effectLst/>
                <a:latin typeface="Times New Roman" panose="02020603050405020304" pitchFamily="18" charset="0"/>
                <a:cs typeface="Times New Roman" panose="02020603050405020304" pitchFamily="18" charset="0"/>
              </a:rPr>
              <a:t>bayer</a:t>
            </a:r>
            <a:r>
              <a:rPr lang="tr-TR" b="0" i="0" dirty="0">
                <a:solidFill>
                  <a:schemeClr val="tx1"/>
                </a:solidFill>
                <a:effectLst/>
                <a:latin typeface="Times New Roman" panose="02020603050405020304" pitchFamily="18" charset="0"/>
                <a:cs typeface="Times New Roman" panose="02020603050405020304" pitchFamily="18" charset="0"/>
              </a:rPr>
              <a:t> konferansı</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25</a:t>
            </a:fld>
            <a:endParaRPr lang="tr-TR" noProof="0"/>
          </a:p>
        </p:txBody>
      </p:sp>
      <p:pic>
        <p:nvPicPr>
          <p:cNvPr id="4" name="Resim 3">
            <a:extLst>
              <a:ext uri="{FF2B5EF4-FFF2-40B4-BE49-F238E27FC236}">
                <a16:creationId xmlns:a16="http://schemas.microsoft.com/office/drawing/2014/main" id="{724D2360-89F9-ED4C-4EE1-833057CE0E84}"/>
              </a:ext>
            </a:extLst>
          </p:cNvPr>
          <p:cNvPicPr>
            <a:picLocks noChangeAspect="1"/>
          </p:cNvPicPr>
          <p:nvPr/>
        </p:nvPicPr>
        <p:blipFill>
          <a:blip r:embed="rId2"/>
          <a:stretch>
            <a:fillRect/>
          </a:stretch>
        </p:blipFill>
        <p:spPr>
          <a:xfrm>
            <a:off x="4502999" y="981266"/>
            <a:ext cx="7317170" cy="5453891"/>
          </a:xfrm>
          <a:prstGeom prst="rect">
            <a:avLst/>
          </a:prstGeom>
        </p:spPr>
      </p:pic>
      <p:pic>
        <p:nvPicPr>
          <p:cNvPr id="7" name="Resim 6">
            <a:extLst>
              <a:ext uri="{FF2B5EF4-FFF2-40B4-BE49-F238E27FC236}">
                <a16:creationId xmlns:a16="http://schemas.microsoft.com/office/drawing/2014/main" id="{38571F1E-56C0-3CA9-ADFD-D37C99DDE568}"/>
              </a:ext>
            </a:extLst>
          </p:cNvPr>
          <p:cNvPicPr>
            <a:picLocks noChangeAspect="1"/>
          </p:cNvPicPr>
          <p:nvPr/>
        </p:nvPicPr>
        <p:blipFill>
          <a:blip r:embed="rId3"/>
          <a:stretch>
            <a:fillRect/>
          </a:stretch>
        </p:blipFill>
        <p:spPr>
          <a:xfrm>
            <a:off x="224296" y="3327400"/>
            <a:ext cx="4162174" cy="3107757"/>
          </a:xfrm>
          <a:prstGeom prst="rect">
            <a:avLst/>
          </a:prstGeom>
        </p:spPr>
      </p:pic>
      <p:sp>
        <p:nvSpPr>
          <p:cNvPr id="3" name="Metin kutusu 2">
            <a:extLst>
              <a:ext uri="{FF2B5EF4-FFF2-40B4-BE49-F238E27FC236}">
                <a16:creationId xmlns:a16="http://schemas.microsoft.com/office/drawing/2014/main" id="{3B156ADD-2B20-804A-DB9E-0FEFE82078B4}"/>
              </a:ext>
            </a:extLst>
          </p:cNvPr>
          <p:cNvSpPr txBox="1"/>
          <p:nvPr/>
        </p:nvSpPr>
        <p:spPr>
          <a:xfrm>
            <a:off x="549891" y="1080089"/>
            <a:ext cx="3510984" cy="1754326"/>
          </a:xfrm>
          <a:prstGeom prst="rect">
            <a:avLst/>
          </a:prstGeom>
          <a:noFill/>
        </p:spPr>
        <p:txBody>
          <a:bodyPr wrap="square" rtlCol="0">
            <a:spAutoFit/>
          </a:bodyPr>
          <a:lstStyle/>
          <a:p>
            <a:pPr algn="just"/>
            <a:r>
              <a:rPr lang="tr-TR" b="0" i="0" dirty="0">
                <a:solidFill>
                  <a:srgbClr val="333333"/>
                </a:solidFill>
                <a:effectLst/>
                <a:latin typeface="Open Sans" panose="020B0606030504020204" pitchFamily="34" charset="0"/>
              </a:rPr>
              <a:t>Gemi İnşaatı ve Deniz Teknolojileri Mühendisi Sayın Murat Bayer'in, 1915 Çanakkale Şehitler Köprüsü yapım sürecini konu aldığı konferans gerçekleştirilmiştir..</a:t>
            </a:r>
            <a:endParaRPr lang="tr-TR" dirty="0"/>
          </a:p>
        </p:txBody>
      </p:sp>
    </p:spTree>
    <p:extLst>
      <p:ext uri="{BB962C8B-B14F-4D97-AF65-F5344CB8AC3E}">
        <p14:creationId xmlns:p14="http://schemas.microsoft.com/office/powerpoint/2010/main" val="306951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30F08-0D9E-EEB0-A847-4B5AA23DAE6F}"/>
              </a:ext>
            </a:extLst>
          </p:cNvPr>
          <p:cNvSpPr>
            <a:spLocks noGrp="1"/>
          </p:cNvSpPr>
          <p:nvPr>
            <p:ph type="title"/>
          </p:nvPr>
        </p:nvSpPr>
        <p:spPr/>
        <p:txBody>
          <a:bodyPr/>
          <a:lstStyle/>
          <a:p>
            <a:r>
              <a:rPr lang="tr-TR" dirty="0"/>
              <a:t>Basında biz</a:t>
            </a:r>
          </a:p>
        </p:txBody>
      </p:sp>
      <p:sp>
        <p:nvSpPr>
          <p:cNvPr id="8" name="Slayt Numarası Yer Tutucusu 7">
            <a:extLst>
              <a:ext uri="{FF2B5EF4-FFF2-40B4-BE49-F238E27FC236}">
                <a16:creationId xmlns:a16="http://schemas.microsoft.com/office/drawing/2014/main" id="{9825843D-4084-213F-2EE1-CF18890BFECF}"/>
              </a:ext>
            </a:extLst>
          </p:cNvPr>
          <p:cNvSpPr>
            <a:spLocks noGrp="1"/>
          </p:cNvSpPr>
          <p:nvPr>
            <p:ph type="sldNum" sz="quarter" idx="14"/>
          </p:nvPr>
        </p:nvSpPr>
        <p:spPr/>
        <p:txBody>
          <a:bodyPr/>
          <a:lstStyle/>
          <a:p>
            <a:pPr rtl="0"/>
            <a:fld id="{294A09A9-5501-47C1-A89A-A340965A2BE2}" type="slidenum">
              <a:rPr lang="tr-TR" noProof="0" smtClean="0"/>
              <a:pPr rtl="0"/>
              <a:t>26</a:t>
            </a:fld>
            <a:endParaRPr lang="tr-TR" noProof="0"/>
          </a:p>
        </p:txBody>
      </p:sp>
      <p:pic>
        <p:nvPicPr>
          <p:cNvPr id="10" name="Resim 9">
            <a:extLst>
              <a:ext uri="{FF2B5EF4-FFF2-40B4-BE49-F238E27FC236}">
                <a16:creationId xmlns:a16="http://schemas.microsoft.com/office/drawing/2014/main" id="{7EF86318-BF22-66B6-A08F-5A6FD3144029}"/>
              </a:ext>
            </a:extLst>
          </p:cNvPr>
          <p:cNvPicPr>
            <a:picLocks noChangeAspect="1"/>
          </p:cNvPicPr>
          <p:nvPr/>
        </p:nvPicPr>
        <p:blipFill rotWithShape="1">
          <a:blip r:embed="rId2"/>
          <a:srcRect r="13826"/>
          <a:stretch/>
        </p:blipFill>
        <p:spPr>
          <a:xfrm>
            <a:off x="4825687" y="1496290"/>
            <a:ext cx="7366313" cy="4183856"/>
          </a:xfrm>
          <a:prstGeom prst="rect">
            <a:avLst/>
          </a:prstGeom>
        </p:spPr>
      </p:pic>
      <p:pic>
        <p:nvPicPr>
          <p:cNvPr id="12" name="Resim 11">
            <a:extLst>
              <a:ext uri="{FF2B5EF4-FFF2-40B4-BE49-F238E27FC236}">
                <a16:creationId xmlns:a16="http://schemas.microsoft.com/office/drawing/2014/main" id="{EAC411EA-11A1-3885-C40D-59623F491414}"/>
              </a:ext>
            </a:extLst>
          </p:cNvPr>
          <p:cNvPicPr>
            <a:picLocks noChangeAspect="1"/>
          </p:cNvPicPr>
          <p:nvPr/>
        </p:nvPicPr>
        <p:blipFill>
          <a:blip r:embed="rId3"/>
          <a:stretch>
            <a:fillRect/>
          </a:stretch>
        </p:blipFill>
        <p:spPr>
          <a:xfrm>
            <a:off x="200860" y="1496290"/>
            <a:ext cx="4476276" cy="4183856"/>
          </a:xfrm>
          <a:prstGeom prst="rect">
            <a:avLst/>
          </a:prstGeom>
        </p:spPr>
      </p:pic>
    </p:spTree>
    <p:extLst>
      <p:ext uri="{BB962C8B-B14F-4D97-AF65-F5344CB8AC3E}">
        <p14:creationId xmlns:p14="http://schemas.microsoft.com/office/powerpoint/2010/main" val="164548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7">
            <a:extLst>
              <a:ext uri="{FF2B5EF4-FFF2-40B4-BE49-F238E27FC236}">
                <a16:creationId xmlns:a16="http://schemas.microsoft.com/office/drawing/2014/main" id="{D7406841-0EBC-0CBA-312F-7354FD3BA3A4}"/>
              </a:ext>
            </a:extLst>
          </p:cNvPr>
          <p:cNvSpPr>
            <a:spLocks noGrp="1"/>
          </p:cNvSpPr>
          <p:nvPr>
            <p:ph type="sldNum" sz="quarter" idx="14"/>
          </p:nvPr>
        </p:nvSpPr>
        <p:spPr/>
        <p:txBody>
          <a:bodyPr/>
          <a:lstStyle/>
          <a:p>
            <a:pPr rtl="0"/>
            <a:fld id="{294A09A9-5501-47C1-A89A-A340965A2BE2}" type="slidenum">
              <a:rPr lang="tr-TR" noProof="0" smtClean="0"/>
              <a:pPr rtl="0"/>
              <a:t>27</a:t>
            </a:fld>
            <a:endParaRPr lang="tr-TR" noProof="0"/>
          </a:p>
        </p:txBody>
      </p:sp>
      <p:pic>
        <p:nvPicPr>
          <p:cNvPr id="10" name="Resim 9">
            <a:extLst>
              <a:ext uri="{FF2B5EF4-FFF2-40B4-BE49-F238E27FC236}">
                <a16:creationId xmlns:a16="http://schemas.microsoft.com/office/drawing/2014/main" id="{A8335462-1A2B-4407-18ED-EB5F56965EC6}"/>
              </a:ext>
            </a:extLst>
          </p:cNvPr>
          <p:cNvPicPr>
            <a:picLocks noChangeAspect="1"/>
          </p:cNvPicPr>
          <p:nvPr/>
        </p:nvPicPr>
        <p:blipFill>
          <a:blip r:embed="rId2"/>
          <a:stretch>
            <a:fillRect/>
          </a:stretch>
        </p:blipFill>
        <p:spPr>
          <a:xfrm>
            <a:off x="543658" y="1506745"/>
            <a:ext cx="5118518" cy="5214730"/>
          </a:xfrm>
          <a:prstGeom prst="rect">
            <a:avLst/>
          </a:prstGeom>
        </p:spPr>
      </p:pic>
      <p:sp>
        <p:nvSpPr>
          <p:cNvPr id="11" name="Başlık 1">
            <a:extLst>
              <a:ext uri="{FF2B5EF4-FFF2-40B4-BE49-F238E27FC236}">
                <a16:creationId xmlns:a16="http://schemas.microsoft.com/office/drawing/2014/main" id="{CFFB6B27-A406-F761-06C6-61A189C6F0E3}"/>
              </a:ext>
            </a:extLst>
          </p:cNvPr>
          <p:cNvSpPr>
            <a:spLocks noGrp="1"/>
          </p:cNvSpPr>
          <p:nvPr>
            <p:ph type="title"/>
          </p:nvPr>
        </p:nvSpPr>
        <p:spPr>
          <a:xfrm>
            <a:off x="610011" y="0"/>
            <a:ext cx="4572000" cy="1325563"/>
          </a:xfrm>
        </p:spPr>
        <p:txBody>
          <a:bodyPr/>
          <a:lstStyle/>
          <a:p>
            <a:r>
              <a:rPr lang="tr-TR" dirty="0"/>
              <a:t>Basında biz</a:t>
            </a:r>
          </a:p>
        </p:txBody>
      </p:sp>
      <p:pic>
        <p:nvPicPr>
          <p:cNvPr id="13" name="Resim 12">
            <a:extLst>
              <a:ext uri="{FF2B5EF4-FFF2-40B4-BE49-F238E27FC236}">
                <a16:creationId xmlns:a16="http://schemas.microsoft.com/office/drawing/2014/main" id="{193BD584-62AE-46BA-9B13-23D3AC768368}"/>
              </a:ext>
            </a:extLst>
          </p:cNvPr>
          <p:cNvPicPr>
            <a:picLocks noChangeAspect="1"/>
          </p:cNvPicPr>
          <p:nvPr/>
        </p:nvPicPr>
        <p:blipFill>
          <a:blip r:embed="rId3"/>
          <a:stretch>
            <a:fillRect/>
          </a:stretch>
        </p:blipFill>
        <p:spPr>
          <a:xfrm>
            <a:off x="6529826" y="658605"/>
            <a:ext cx="4535324" cy="6062870"/>
          </a:xfrm>
          <a:prstGeom prst="rect">
            <a:avLst/>
          </a:prstGeom>
        </p:spPr>
      </p:pic>
    </p:spTree>
    <p:extLst>
      <p:ext uri="{BB962C8B-B14F-4D97-AF65-F5344CB8AC3E}">
        <p14:creationId xmlns:p14="http://schemas.microsoft.com/office/powerpoint/2010/main" val="465517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7">
            <a:extLst>
              <a:ext uri="{FF2B5EF4-FFF2-40B4-BE49-F238E27FC236}">
                <a16:creationId xmlns:a16="http://schemas.microsoft.com/office/drawing/2014/main" id="{D7406841-0EBC-0CBA-312F-7354FD3BA3A4}"/>
              </a:ext>
            </a:extLst>
          </p:cNvPr>
          <p:cNvSpPr>
            <a:spLocks noGrp="1"/>
          </p:cNvSpPr>
          <p:nvPr>
            <p:ph type="sldNum" sz="quarter" idx="14"/>
          </p:nvPr>
        </p:nvSpPr>
        <p:spPr/>
        <p:txBody>
          <a:bodyPr/>
          <a:lstStyle/>
          <a:p>
            <a:pPr rtl="0"/>
            <a:fld id="{294A09A9-5501-47C1-A89A-A340965A2BE2}" type="slidenum">
              <a:rPr lang="tr-TR" noProof="0" smtClean="0"/>
              <a:pPr rtl="0"/>
              <a:t>28</a:t>
            </a:fld>
            <a:endParaRPr lang="tr-TR" noProof="0"/>
          </a:p>
        </p:txBody>
      </p:sp>
      <p:sp>
        <p:nvSpPr>
          <p:cNvPr id="11" name="Başlık 1">
            <a:extLst>
              <a:ext uri="{FF2B5EF4-FFF2-40B4-BE49-F238E27FC236}">
                <a16:creationId xmlns:a16="http://schemas.microsoft.com/office/drawing/2014/main" id="{CFFB6B27-A406-F761-06C6-61A189C6F0E3}"/>
              </a:ext>
            </a:extLst>
          </p:cNvPr>
          <p:cNvSpPr>
            <a:spLocks noGrp="1"/>
          </p:cNvSpPr>
          <p:nvPr>
            <p:ph type="title"/>
          </p:nvPr>
        </p:nvSpPr>
        <p:spPr>
          <a:xfrm>
            <a:off x="610011" y="0"/>
            <a:ext cx="4572000" cy="1325563"/>
          </a:xfrm>
        </p:spPr>
        <p:txBody>
          <a:bodyPr/>
          <a:lstStyle/>
          <a:p>
            <a:r>
              <a:rPr lang="tr-TR" dirty="0"/>
              <a:t>Basında biz</a:t>
            </a:r>
          </a:p>
        </p:txBody>
      </p:sp>
      <p:pic>
        <p:nvPicPr>
          <p:cNvPr id="3" name="Resim 2">
            <a:extLst>
              <a:ext uri="{FF2B5EF4-FFF2-40B4-BE49-F238E27FC236}">
                <a16:creationId xmlns:a16="http://schemas.microsoft.com/office/drawing/2014/main" id="{89EB3038-0AF6-4CA3-8580-11EEDABEEC19}"/>
              </a:ext>
            </a:extLst>
          </p:cNvPr>
          <p:cNvPicPr>
            <a:picLocks noChangeAspect="1"/>
          </p:cNvPicPr>
          <p:nvPr/>
        </p:nvPicPr>
        <p:blipFill>
          <a:blip r:embed="rId2"/>
          <a:stretch>
            <a:fillRect/>
          </a:stretch>
        </p:blipFill>
        <p:spPr>
          <a:xfrm>
            <a:off x="1116587" y="1204547"/>
            <a:ext cx="4222592" cy="4985238"/>
          </a:xfrm>
          <a:prstGeom prst="rect">
            <a:avLst/>
          </a:prstGeom>
        </p:spPr>
      </p:pic>
      <p:pic>
        <p:nvPicPr>
          <p:cNvPr id="5" name="Resim 4">
            <a:extLst>
              <a:ext uri="{FF2B5EF4-FFF2-40B4-BE49-F238E27FC236}">
                <a16:creationId xmlns:a16="http://schemas.microsoft.com/office/drawing/2014/main" id="{6A942B67-05E8-E8F2-F7AB-A7DE1545BA55}"/>
              </a:ext>
            </a:extLst>
          </p:cNvPr>
          <p:cNvPicPr>
            <a:picLocks noChangeAspect="1"/>
          </p:cNvPicPr>
          <p:nvPr/>
        </p:nvPicPr>
        <p:blipFill rotWithShape="1">
          <a:blip r:embed="rId3"/>
          <a:srcRect r="3372"/>
          <a:stretch/>
        </p:blipFill>
        <p:spPr>
          <a:xfrm>
            <a:off x="5845755" y="1463919"/>
            <a:ext cx="5508045" cy="3930162"/>
          </a:xfrm>
          <a:prstGeom prst="rect">
            <a:avLst/>
          </a:prstGeom>
        </p:spPr>
      </p:pic>
      <p:pic>
        <p:nvPicPr>
          <p:cNvPr id="7" name="Resim 6">
            <a:extLst>
              <a:ext uri="{FF2B5EF4-FFF2-40B4-BE49-F238E27FC236}">
                <a16:creationId xmlns:a16="http://schemas.microsoft.com/office/drawing/2014/main" id="{47A1B768-F9DE-F54E-D435-0D476D078B9A}"/>
              </a:ext>
            </a:extLst>
          </p:cNvPr>
          <p:cNvPicPr>
            <a:picLocks noChangeAspect="1"/>
          </p:cNvPicPr>
          <p:nvPr/>
        </p:nvPicPr>
        <p:blipFill>
          <a:blip r:embed="rId4"/>
          <a:stretch>
            <a:fillRect/>
          </a:stretch>
        </p:blipFill>
        <p:spPr>
          <a:xfrm>
            <a:off x="9711104" y="2212731"/>
            <a:ext cx="2019300" cy="3181350"/>
          </a:xfrm>
          <a:prstGeom prst="rect">
            <a:avLst/>
          </a:prstGeom>
        </p:spPr>
      </p:pic>
    </p:spTree>
    <p:extLst>
      <p:ext uri="{BB962C8B-B14F-4D97-AF65-F5344CB8AC3E}">
        <p14:creationId xmlns:p14="http://schemas.microsoft.com/office/powerpoint/2010/main" val="20262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A0AE05-A30C-8204-4712-16389862A63D}"/>
              </a:ext>
            </a:extLst>
          </p:cNvPr>
          <p:cNvSpPr>
            <a:spLocks noGrp="1"/>
          </p:cNvSpPr>
          <p:nvPr>
            <p:ph type="title"/>
          </p:nvPr>
        </p:nvSpPr>
        <p:spPr>
          <a:xfrm>
            <a:off x="841248" y="381000"/>
            <a:ext cx="6053038" cy="1186543"/>
          </a:xfrm>
        </p:spPr>
        <p:txBody>
          <a:bodyPr>
            <a:normAutofit fontScale="90000"/>
          </a:bodyPr>
          <a:lstStyle/>
          <a:p>
            <a:r>
              <a:rPr lang="tr-TR" dirty="0">
                <a:latin typeface="Times New Roman" panose="02020603050405020304" pitchFamily="18" charset="0"/>
                <a:cs typeface="Times New Roman" panose="02020603050405020304" pitchFamily="18" charset="0"/>
              </a:rPr>
              <a:t>2022-2023 Akademik yılında atmayı planladığımız adımlar </a:t>
            </a:r>
          </a:p>
        </p:txBody>
      </p:sp>
      <p:sp>
        <p:nvSpPr>
          <p:cNvPr id="3" name="Metin Yer Tutucusu 2">
            <a:extLst>
              <a:ext uri="{FF2B5EF4-FFF2-40B4-BE49-F238E27FC236}">
                <a16:creationId xmlns:a16="http://schemas.microsoft.com/office/drawing/2014/main" id="{61F3E69F-4FD6-7495-2C88-7554881E83DB}"/>
              </a:ext>
            </a:extLst>
          </p:cNvPr>
          <p:cNvSpPr>
            <a:spLocks noGrp="1"/>
          </p:cNvSpPr>
          <p:nvPr>
            <p:ph type="body" sz="quarter" idx="10"/>
          </p:nvPr>
        </p:nvSpPr>
        <p:spPr>
          <a:xfrm>
            <a:off x="841248" y="1789112"/>
            <a:ext cx="5690180" cy="4166519"/>
          </a:xfrm>
        </p:spPr>
        <p:txBody>
          <a:bodyPr/>
          <a:lstStyle/>
          <a:p>
            <a:r>
              <a:rPr lang="tr-TR" dirty="0">
                <a:latin typeface="Times New Roman" panose="02020603050405020304" pitchFamily="18" charset="0"/>
                <a:cs typeface="Times New Roman" panose="02020603050405020304" pitchFamily="18" charset="0"/>
              </a:rPr>
              <a:t>Öğrencilerin akademik birikimini artıracak ve mezunlara yeni fırsatlar doğuracak yeni protokol ve işbirliklerinin hazırlanması</a:t>
            </a:r>
          </a:p>
          <a:p>
            <a:r>
              <a:rPr lang="tr-TR" dirty="0">
                <a:latin typeface="Times New Roman" panose="02020603050405020304" pitchFamily="18" charset="0"/>
                <a:cs typeface="Times New Roman" panose="02020603050405020304" pitchFamily="18" charset="0"/>
              </a:rPr>
              <a:t>Tanıtım faaliyetlerine ağırlık verilmesi ve bölümümüzün bilinirliğinin yurt çapında artırılması</a:t>
            </a:r>
          </a:p>
          <a:p>
            <a:r>
              <a:rPr lang="tr-TR" dirty="0">
                <a:latin typeface="Times New Roman" panose="02020603050405020304" pitchFamily="18" charset="0"/>
                <a:cs typeface="Times New Roman" panose="02020603050405020304" pitchFamily="18" charset="0"/>
              </a:rPr>
              <a:t>Mezun öğrencilerimizle yakın temasa geçerek kariyer gelişim planlarının yapılması</a:t>
            </a:r>
          </a:p>
          <a:p>
            <a:r>
              <a:rPr lang="tr-TR" dirty="0">
                <a:latin typeface="Times New Roman" panose="02020603050405020304" pitchFamily="18" charset="0"/>
                <a:cs typeface="Times New Roman" panose="02020603050405020304" pitchFamily="18" charset="0"/>
              </a:rPr>
              <a:t>Mekatronik programına öğrenci alımı için gerekli çalışmaların tamamlanması</a:t>
            </a:r>
          </a:p>
          <a:p>
            <a:r>
              <a:rPr lang="tr-TR" dirty="0">
                <a:latin typeface="Times New Roman" panose="02020603050405020304" pitchFamily="18" charset="0"/>
                <a:cs typeface="Times New Roman" panose="02020603050405020304" pitchFamily="18" charset="0"/>
              </a:rPr>
              <a:t>Sualtı teknolojileri programının akredite olması</a:t>
            </a:r>
          </a:p>
          <a:p>
            <a:r>
              <a:rPr lang="tr-TR" dirty="0">
                <a:latin typeface="Times New Roman" panose="02020603050405020304" pitchFamily="18" charset="0"/>
                <a:cs typeface="Times New Roman" panose="02020603050405020304" pitchFamily="18" charset="0"/>
              </a:rPr>
              <a:t>Okulumuz öğrencilerinin vizyonlarını genişletecek teknik geziler</a:t>
            </a:r>
          </a:p>
          <a:p>
            <a:endParaRPr lang="tr-TR" dirty="0">
              <a:latin typeface="Times New Roman" panose="02020603050405020304" pitchFamily="18" charset="0"/>
              <a:cs typeface="Times New Roman" panose="02020603050405020304" pitchFamily="18" charset="0"/>
            </a:endParaRPr>
          </a:p>
        </p:txBody>
      </p:sp>
      <p:pic>
        <p:nvPicPr>
          <p:cNvPr id="10" name="Resim Yer Tutucusu 9">
            <a:extLst>
              <a:ext uri="{FF2B5EF4-FFF2-40B4-BE49-F238E27FC236}">
                <a16:creationId xmlns:a16="http://schemas.microsoft.com/office/drawing/2014/main" id="{42215E8B-73EB-C205-3202-F1FC4726ECEB}"/>
              </a:ext>
            </a:extLst>
          </p:cNvPr>
          <p:cNvPicPr>
            <a:picLocks noGrp="1" noChangeAspect="1"/>
          </p:cNvPicPr>
          <p:nvPr>
            <p:ph type="pic" sz="quarter" idx="11"/>
          </p:nvPr>
        </p:nvPicPr>
        <p:blipFill rotWithShape="1">
          <a:blip r:embed="rId2"/>
          <a:srcRect l="48495" r="17978"/>
          <a:stretch/>
        </p:blipFill>
        <p:spPr>
          <a:xfrm>
            <a:off x="7620000" y="0"/>
            <a:ext cx="4572000" cy="6858000"/>
          </a:xfrm>
        </p:spPr>
      </p:pic>
      <p:sp>
        <p:nvSpPr>
          <p:cNvPr id="8" name="Slayt Numarası Yer Tutucusu 7">
            <a:extLst>
              <a:ext uri="{FF2B5EF4-FFF2-40B4-BE49-F238E27FC236}">
                <a16:creationId xmlns:a16="http://schemas.microsoft.com/office/drawing/2014/main" id="{D617B577-77E7-28F4-190D-8AB87B71C400}"/>
              </a:ext>
            </a:extLst>
          </p:cNvPr>
          <p:cNvSpPr>
            <a:spLocks noGrp="1"/>
          </p:cNvSpPr>
          <p:nvPr>
            <p:ph type="sldNum" sz="quarter" idx="14"/>
          </p:nvPr>
        </p:nvSpPr>
        <p:spPr/>
        <p:txBody>
          <a:bodyPr/>
          <a:lstStyle/>
          <a:p>
            <a:pPr rtl="0"/>
            <a:fld id="{294A09A9-5501-47C1-A89A-A340965A2BE2}" type="slidenum">
              <a:rPr lang="tr-TR" noProof="0" smtClean="0"/>
              <a:pPr rtl="0"/>
              <a:t>29</a:t>
            </a:fld>
            <a:endParaRPr lang="tr-TR" noProof="0"/>
          </a:p>
        </p:txBody>
      </p:sp>
    </p:spTree>
    <p:extLst>
      <p:ext uri="{BB962C8B-B14F-4D97-AF65-F5344CB8AC3E}">
        <p14:creationId xmlns:p14="http://schemas.microsoft.com/office/powerpoint/2010/main" val="351026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61AF03-E8C5-64D1-37DD-850BBD1BB2DE}"/>
              </a:ext>
            </a:extLst>
          </p:cNvPr>
          <p:cNvSpPr>
            <a:spLocks noGrp="1"/>
          </p:cNvSpPr>
          <p:nvPr>
            <p:ph type="title"/>
          </p:nvPr>
        </p:nvSpPr>
        <p:spPr>
          <a:xfrm>
            <a:off x="841248" y="381000"/>
            <a:ext cx="10972800" cy="1325563"/>
          </a:xfrm>
        </p:spPr>
        <p:txBody>
          <a:bodyPr anchor="ctr">
            <a:normAutofit/>
          </a:bodyPr>
          <a:lstStyle/>
          <a:p>
            <a:r>
              <a:rPr lang="tr-TR" dirty="0"/>
              <a:t>Rektör yardımcısı</a:t>
            </a:r>
            <a:br>
              <a:rPr lang="tr-TR" dirty="0"/>
            </a:br>
            <a:r>
              <a:rPr lang="tr-TR" b="1" i="0" dirty="0">
                <a:solidFill>
                  <a:srgbClr val="000000"/>
                </a:solidFill>
                <a:effectLst/>
                <a:latin typeface="Poppins" panose="020B0502040204020203" pitchFamily="2" charset="-94"/>
              </a:rPr>
              <a:t>Prof. Dr. Evren KARAYEL GÖKKAYA</a:t>
            </a:r>
            <a:endParaRPr lang="tr-TR" b="1" dirty="0"/>
          </a:p>
        </p:txBody>
      </p:sp>
      <p:sp>
        <p:nvSpPr>
          <p:cNvPr id="3" name="Metin Yer Tutucusu 2">
            <a:extLst>
              <a:ext uri="{FF2B5EF4-FFF2-40B4-BE49-F238E27FC236}">
                <a16:creationId xmlns:a16="http://schemas.microsoft.com/office/drawing/2014/main" id="{E5467989-3829-0792-4524-CC741E2B44B5}"/>
              </a:ext>
            </a:extLst>
          </p:cNvPr>
          <p:cNvSpPr>
            <a:spLocks noGrp="1"/>
          </p:cNvSpPr>
          <p:nvPr>
            <p:ph sz="half" idx="1"/>
          </p:nvPr>
        </p:nvSpPr>
        <p:spPr>
          <a:xfrm>
            <a:off x="838200" y="1825625"/>
            <a:ext cx="5181600" cy="4351338"/>
          </a:xfrm>
        </p:spPr>
        <p:txBody>
          <a:bodyPr>
            <a:normAutofit fontScale="92500" lnSpcReduction="10000"/>
          </a:bodyPr>
          <a:lstStyle/>
          <a:p>
            <a:pPr marL="0" indent="0" algn="just">
              <a:buNone/>
            </a:pPr>
            <a:r>
              <a:rPr lang="tr-TR" sz="2000" b="0" i="0" dirty="0">
                <a:solidFill>
                  <a:schemeClr val="tx1"/>
                </a:solidFill>
                <a:effectLst/>
                <a:latin typeface="Söhne"/>
              </a:rPr>
              <a:t>Liderlik vasfı ve yöneticilik becerileri, üniversitemizin başarı grafiğini yukarıya taşımada önemli rol oynamıştır. Akademik kadronun koordinasyonunu sağlamak, stratejik hedefler belirlemek ve bu hedefleri başarılı bir şekilde uygulamak konusundaki vizyonu sayesinde üniversitemiz, eğitim ve araştırma alanlarında üst düzey bir konuma ulaşmıştır.</a:t>
            </a:r>
          </a:p>
          <a:p>
            <a:pPr marL="0" indent="0" algn="just">
              <a:buNone/>
            </a:pPr>
            <a:r>
              <a:rPr lang="tr-TR" sz="2000" b="0" i="0" dirty="0">
                <a:solidFill>
                  <a:schemeClr val="tx1"/>
                </a:solidFill>
                <a:effectLst/>
                <a:latin typeface="Söhne"/>
              </a:rPr>
              <a:t>Prof. Dr. Evren Karayel Gökkaya'nın yöneticilik anlayışı, her zaman öğrenci odaklı olmuştur. Öğrencilerin akademik ve kişisel gelişimine büyük önem vererek, onların ihtiyaçlarına uygun çözümler üretmiş ve desteklemiştir. Üniversitemizdeki etkinliklerin ve sosyal projelerin geliştirilmesinde etkili liderliğiyle, öğrencilerin üniversite yaşamını daha zengin ve anlamlı kılmıştır.</a:t>
            </a:r>
          </a:p>
        </p:txBody>
      </p:sp>
      <p:pic>
        <p:nvPicPr>
          <p:cNvPr id="2050" name="Picture 2" descr="Prof. Dr. Evren KARAYEL GÖKKAYA">
            <a:extLst>
              <a:ext uri="{FF2B5EF4-FFF2-40B4-BE49-F238E27FC236}">
                <a16:creationId xmlns:a16="http://schemas.microsoft.com/office/drawing/2014/main" id="{38872F52-5EBA-8634-8ED6-A65700569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1" r="6040" b="1"/>
          <a:stretch/>
        </p:blipFill>
        <p:spPr bwMode="auto">
          <a:xfrm>
            <a:off x="6172200" y="1825625"/>
            <a:ext cx="5181600" cy="4351338"/>
          </a:xfrm>
          <a:prstGeom prst="rect">
            <a:avLst/>
          </a:prstGeom>
          <a:solidFill>
            <a:srgbClr val="FFFFFF"/>
          </a:solidFill>
        </p:spPr>
      </p:pic>
      <p:sp>
        <p:nvSpPr>
          <p:cNvPr id="7" name="Slayt Numarası Yer Tutucusu 6">
            <a:extLst>
              <a:ext uri="{FF2B5EF4-FFF2-40B4-BE49-F238E27FC236}">
                <a16:creationId xmlns:a16="http://schemas.microsoft.com/office/drawing/2014/main" id="{8FA51FB3-4EBC-AD85-B2E7-03269C09688B}"/>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94A09A9-5501-47C1-A89A-A340965A2BE2}" type="slidenum">
              <a:rPr lang="tr-TR" noProof="0" smtClean="0"/>
              <a:pPr rtl="0">
                <a:spcAft>
                  <a:spcPts val="600"/>
                </a:spcAft>
              </a:pPr>
              <a:t>3</a:t>
            </a:fld>
            <a:endParaRPr lang="tr-TR" noProof="0"/>
          </a:p>
        </p:txBody>
      </p:sp>
    </p:spTree>
    <p:extLst>
      <p:ext uri="{BB962C8B-B14F-4D97-AF65-F5344CB8AC3E}">
        <p14:creationId xmlns:p14="http://schemas.microsoft.com/office/powerpoint/2010/main" val="75993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rtl="0"/>
            <a:r>
              <a:rPr lang="en-US" sz="1800" b="1" dirty="0">
                <a:latin typeface="Times New Roman" panose="02020603050405020304" pitchFamily="18" charset="0"/>
                <a:cs typeface="Times New Roman" panose="02020603050405020304" pitchFamily="18" charset="0"/>
              </a:rPr>
              <a:t>Dr. </a:t>
            </a: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Üyesi</a:t>
            </a:r>
            <a:r>
              <a:rPr lang="en-US" sz="1800" b="1" dirty="0">
                <a:latin typeface="Times New Roman" panose="02020603050405020304" pitchFamily="18" charset="0"/>
                <a:cs typeface="Times New Roman" panose="02020603050405020304" pitchFamily="18" charset="0"/>
              </a:rPr>
              <a:t> Se</a:t>
            </a:r>
            <a:r>
              <a:rPr lang="tr-TR" sz="1800" b="1" dirty="0">
                <a:latin typeface="Times New Roman" panose="02020603050405020304" pitchFamily="18" charset="0"/>
                <a:cs typeface="Times New Roman" panose="02020603050405020304" pitchFamily="18" charset="0"/>
              </a:rPr>
              <a:t>r</a:t>
            </a:r>
            <a:r>
              <a:rPr lang="en-US" sz="1800" b="1" dirty="0" err="1">
                <a:latin typeface="Times New Roman" panose="02020603050405020304" pitchFamily="18" charset="0"/>
                <a:cs typeface="Times New Roman" panose="02020603050405020304" pitchFamily="18" charset="0"/>
              </a:rPr>
              <a:t>pil</a:t>
            </a:r>
            <a:r>
              <a:rPr lang="en-US" sz="1800" b="1" dirty="0">
                <a:latin typeface="Times New Roman" panose="02020603050405020304" pitchFamily="18" charset="0"/>
                <a:cs typeface="Times New Roman" panose="02020603050405020304" pitchFamily="18" charset="0"/>
              </a:rPr>
              <a:t> ODABAŞI</a:t>
            </a:r>
            <a:endParaRPr lang="tr-TR" sz="1800" dirty="0"/>
          </a:p>
        </p:txBody>
      </p:sp>
      <p:sp>
        <p:nvSpPr>
          <p:cNvPr id="67" name="Metin Yer Tutucusu 66">
            <a:extLst>
              <a:ext uri="{FF2B5EF4-FFF2-40B4-BE49-F238E27FC236}">
                <a16:creationId xmlns:a16="http://schemas.microsoft.com/office/drawing/2014/main" id="{1B11E2DE-AC50-4F88-B902-F13B04370DA2}"/>
              </a:ext>
            </a:extLst>
          </p:cNvPr>
          <p:cNvSpPr>
            <a:spLocks noGrp="1"/>
          </p:cNvSpPr>
          <p:nvPr>
            <p:ph type="body" sz="quarter" idx="29"/>
          </p:nvPr>
        </p:nvSpPr>
        <p:spPr>
          <a:xfrm>
            <a:off x="1425739" y="6080432"/>
            <a:ext cx="4521780" cy="275917"/>
          </a:xfrm>
        </p:spPr>
        <p:txBody>
          <a:bodyPr rtlCol="0"/>
          <a:lstStyle/>
          <a:p>
            <a:pPr rtl="0"/>
            <a:r>
              <a:rPr lang="en-US" sz="1200" dirty="0">
                <a:latin typeface="Times New Roman" panose="02020603050405020304" pitchFamily="18" charset="0"/>
                <a:cs typeface="Times New Roman" panose="02020603050405020304" pitchFamily="18" charset="0"/>
              </a:rPr>
              <a:t>Deniz </a:t>
            </a:r>
            <a:r>
              <a:rPr lang="en-US" sz="1200" dirty="0" err="1">
                <a:latin typeface="Times New Roman" panose="02020603050405020304" pitchFamily="18" charset="0"/>
                <a:cs typeface="Times New Roman" panose="02020603050405020304" pitchFamily="18" charset="0"/>
              </a:rPr>
              <a:t>Teknolojileri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Meslek</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Yüksekokul</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Müdür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Yardımcısı</a:t>
            </a:r>
            <a:endParaRPr lang="tr-TR" dirty="0"/>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30</a:t>
            </a:fld>
            <a:endParaRPr lang="tr-TR" dirty="0"/>
          </a:p>
        </p:txBody>
      </p:sp>
      <p:sp>
        <p:nvSpPr>
          <p:cNvPr id="4" name="Metin kutusu 3">
            <a:extLst>
              <a:ext uri="{FF2B5EF4-FFF2-40B4-BE49-F238E27FC236}">
                <a16:creationId xmlns:a16="http://schemas.microsoft.com/office/drawing/2014/main" id="{46C7174A-AB24-7B2B-CBBB-BB441D4DFA5E}"/>
              </a:ext>
            </a:extLst>
          </p:cNvPr>
          <p:cNvSpPr txBox="1"/>
          <p:nvPr/>
        </p:nvSpPr>
        <p:spPr>
          <a:xfrm>
            <a:off x="7087553" y="1272932"/>
            <a:ext cx="4746893" cy="415498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Hocamız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okulumuzdaki</a:t>
            </a:r>
            <a:r>
              <a:rPr lang="en-US" sz="2400" dirty="0">
                <a:latin typeface="Times New Roman" panose="02020603050405020304" pitchFamily="18" charset="0"/>
                <a:cs typeface="Times New Roman" panose="02020603050405020304" pitchFamily="18" charset="0"/>
              </a:rPr>
              <a:t> bayan </a:t>
            </a:r>
            <a:r>
              <a:rPr lang="en-US" sz="2400" dirty="0" err="1">
                <a:latin typeface="Times New Roman" panose="02020603050405020304" pitchFamily="18" charset="0"/>
                <a:cs typeface="Times New Roman" panose="02020603050405020304" pitchFamily="18" charset="0"/>
              </a:rPr>
              <a:t>çoğunluğu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temsil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etmektedir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Müdür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yardımcılığı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idari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görevini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başarı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yürütmesinin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yanı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sıra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adet</a:t>
            </a:r>
            <a:r>
              <a:rPr lang="en-US" sz="2400" dirty="0">
                <a:latin typeface="Times New Roman" panose="02020603050405020304" pitchFamily="18" charset="0"/>
                <a:cs typeface="Times New Roman" panose="02020603050405020304" pitchFamily="18" charset="0"/>
              </a:rPr>
              <a:t> yeni </a:t>
            </a:r>
            <a:r>
              <a:rPr lang="en-US" sz="2400" dirty="0" err="1">
                <a:latin typeface="Times New Roman" panose="02020603050405020304" pitchFamily="18" charset="0"/>
                <a:cs typeface="Times New Roman" panose="02020603050405020304" pitchFamily="18" charset="0"/>
              </a:rPr>
              <a:t>türü</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literatüre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kazandırması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uluslararası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ulusal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basında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büyük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dikkat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çekmiştir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Evli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çocuk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sahibi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hocamız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başarıları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Deniz </a:t>
            </a:r>
            <a:r>
              <a:rPr lang="en-US" sz="2400" dirty="0" err="1">
                <a:latin typeface="Times New Roman" panose="02020603050405020304" pitchFamily="18" charset="0"/>
                <a:cs typeface="Times New Roman" panose="02020603050405020304" pitchFamily="18" charset="0"/>
              </a:rPr>
              <a:t>Teknolojileri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Meslek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Yüksekokulu’nun</a:t>
            </a:r>
            <a:r>
              <a:rPr lang="en-US" sz="2400"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önemli bir değeridir. </a:t>
            </a:r>
            <a:endParaRPr lang="tr-TR" sz="2400" dirty="0"/>
          </a:p>
        </p:txBody>
      </p:sp>
      <p:pic>
        <p:nvPicPr>
          <p:cNvPr id="2050" name="Picture 2">
            <a:extLst>
              <a:ext uri="{FF2B5EF4-FFF2-40B4-BE49-F238E27FC236}">
                <a16:creationId xmlns:a16="http://schemas.microsoft.com/office/drawing/2014/main" id="{6E4FAE61-EDC8-72C1-775A-8E39D6D33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999" y="1313311"/>
            <a:ext cx="4154985" cy="415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073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5442" y="5688225"/>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Süleyman ÖZER</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31</a:t>
            </a:fld>
            <a:endParaRPr lang="tr-TR"/>
          </a:p>
        </p:txBody>
      </p:sp>
      <p:sp>
        <p:nvSpPr>
          <p:cNvPr id="7" name="Metin kutusu 6">
            <a:extLst>
              <a:ext uri="{FF2B5EF4-FFF2-40B4-BE49-F238E27FC236}">
                <a16:creationId xmlns:a16="http://schemas.microsoft.com/office/drawing/2014/main" id="{54AC8931-2EC0-E838-7B5A-DCF9E30A77CF}"/>
              </a:ext>
            </a:extLst>
          </p:cNvPr>
          <p:cNvSpPr txBox="1"/>
          <p:nvPr/>
        </p:nvSpPr>
        <p:spPr>
          <a:xfrm>
            <a:off x="6202017" y="715617"/>
            <a:ext cx="5369497" cy="6001643"/>
          </a:xfrm>
          <a:prstGeom prst="rect">
            <a:avLst/>
          </a:prstGeom>
          <a:noFill/>
        </p:spPr>
        <p:txBody>
          <a:bodyPr wrap="square" rtlCol="0">
            <a:spAutoFit/>
          </a:bodyPr>
          <a:lstStyle/>
          <a:p>
            <a:pPr marL="0" algn="just"/>
            <a:r>
              <a:rPr lang="tr-TR" sz="2400" dirty="0">
                <a:latin typeface="Times New Roman" panose="02020603050405020304" pitchFamily="18" charset="0"/>
                <a:cs typeface="Times New Roman" panose="02020603050405020304" pitchFamily="18" charset="0"/>
              </a:rPr>
              <a:t>2015 Yılında Kırıkkale Üniversitesi Endüstri Mühendisliği Bölümünde lisansını tamamlayan Süleyman ÖZER, 2016 yılında KTO Karatay Üniversitesi Endüstri Mühendisliği Bölümünde Araştırma Görevlisi olarak meslek hayatına başlamıştır. 2019 yılında Konya </a:t>
            </a:r>
            <a:r>
              <a:rPr lang="tr-TR" sz="2400" dirty="0" err="1">
                <a:latin typeface="Times New Roman" panose="02020603050405020304" pitchFamily="18" charset="0"/>
                <a:cs typeface="Times New Roman" panose="02020603050405020304" pitchFamily="18" charset="0"/>
              </a:rPr>
              <a:t>Necmedin</a:t>
            </a:r>
            <a:r>
              <a:rPr lang="tr-TR" sz="2400" dirty="0">
                <a:latin typeface="Times New Roman" panose="02020603050405020304" pitchFamily="18" charset="0"/>
                <a:cs typeface="Times New Roman" panose="02020603050405020304" pitchFamily="18" charset="0"/>
              </a:rPr>
              <a:t> Erbakan Üniversitesinde Yüksek Lisansını tamamlayan Özer, İzmir Dokuz Eylül Üniversitesi Endüstri Mühendisliği Bölümünde doktora eğitimine devam etmektedir. 2022 Yılından itibaren Çanakkale </a:t>
            </a:r>
            <a:r>
              <a:rPr lang="tr-TR" sz="2400" dirty="0" err="1">
                <a:latin typeface="Times New Roman" panose="02020603050405020304" pitchFamily="18" charset="0"/>
                <a:cs typeface="Times New Roman" panose="02020603050405020304" pitchFamily="18" charset="0"/>
              </a:rPr>
              <a:t>Onsekiz</a:t>
            </a:r>
            <a:r>
              <a:rPr lang="tr-TR" sz="2400" dirty="0">
                <a:latin typeface="Times New Roman" panose="02020603050405020304" pitchFamily="18" charset="0"/>
                <a:cs typeface="Times New Roman" panose="02020603050405020304" pitchFamily="18" charset="0"/>
              </a:rPr>
              <a:t> Mart Üniversitesi Deniz Teknolojileri Meslek Yüksek Okulunda Öğretim Görevlisi Olarak görev almaktadır.</a:t>
            </a:r>
          </a:p>
        </p:txBody>
      </p:sp>
      <p:pic>
        <p:nvPicPr>
          <p:cNvPr id="1026" name="Picture 2">
            <a:extLst>
              <a:ext uri="{FF2B5EF4-FFF2-40B4-BE49-F238E27FC236}">
                <a16:creationId xmlns:a16="http://schemas.microsoft.com/office/drawing/2014/main" id="{AFE9062A-A459-7313-D9BD-4C842AD15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384" y="1510517"/>
            <a:ext cx="3836966" cy="3836966"/>
          </a:xfrm>
          <a:prstGeom prst="rect">
            <a:avLst/>
          </a:prstGeom>
          <a:noFill/>
          <a:extLst>
            <a:ext uri="{909E8E84-426E-40DD-AFC4-6F175D3DCCD1}">
              <a14:hiddenFill xmlns:a14="http://schemas.microsoft.com/office/drawing/2010/main">
                <a:solidFill>
                  <a:srgbClr val="FFFFFF"/>
                </a:solidFill>
              </a14:hiddenFill>
            </a:ext>
          </a:extLst>
        </p:spPr>
      </p:pic>
      <p:sp>
        <p:nvSpPr>
          <p:cNvPr id="2" name="Metin Yer Tutucusu 66">
            <a:extLst>
              <a:ext uri="{FF2B5EF4-FFF2-40B4-BE49-F238E27FC236}">
                <a16:creationId xmlns:a16="http://schemas.microsoft.com/office/drawing/2014/main" id="{048E425B-83D3-4691-BACB-F4D1B0FCDDEC}"/>
              </a:ext>
            </a:extLst>
          </p:cNvPr>
          <p:cNvSpPr txBox="1">
            <a:spLocks/>
          </p:cNvSpPr>
          <p:nvPr/>
        </p:nvSpPr>
        <p:spPr>
          <a:xfrm>
            <a:off x="1317904" y="605271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panose="02020603050405020304" pitchFamily="18" charset="0"/>
                <a:cs typeface="Times New Roman" panose="02020603050405020304" pitchFamily="18" charset="0"/>
              </a:rPr>
              <a:t>Deniz Teknolojileri Meslek Yüksekokul Müdür Yardımcısı</a:t>
            </a:r>
            <a:endParaRPr lang="tr-TR" dirty="0"/>
          </a:p>
        </p:txBody>
      </p:sp>
    </p:spTree>
    <p:extLst>
      <p:ext uri="{BB962C8B-B14F-4D97-AF65-F5344CB8AC3E}">
        <p14:creationId xmlns:p14="http://schemas.microsoft.com/office/powerpoint/2010/main" val="3474410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324365" y="-602888"/>
            <a:ext cx="9507438" cy="2002246"/>
          </a:xfrm>
        </p:spPr>
        <p:txBody>
          <a:bodyPr rtlCol="0">
            <a:normAutofit/>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rtl="0"/>
            <a:r>
              <a:rPr lang="en-US" sz="1800" b="1" dirty="0">
                <a:latin typeface="Times New Roman" panose="02020603050405020304" pitchFamily="18" charset="0"/>
                <a:cs typeface="Times New Roman" panose="02020603050405020304" pitchFamily="18" charset="0"/>
              </a:rPr>
              <a:t>Dr. </a:t>
            </a: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Üyesi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Ümüt</a:t>
            </a:r>
            <a:r>
              <a:rPr lang="en-US" sz="1800" b="1" dirty="0">
                <a:latin typeface="Times New Roman" panose="02020603050405020304" pitchFamily="18" charset="0"/>
                <a:cs typeface="Times New Roman" panose="02020603050405020304" pitchFamily="18" charset="0"/>
              </a:rPr>
              <a:t> YİĞİT</a:t>
            </a:r>
            <a:endParaRPr lang="tr-TR" sz="1800" dirty="0"/>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32</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087552" y="1161143"/>
            <a:ext cx="4869985" cy="4093428"/>
          </a:xfrm>
          <a:prstGeom prst="rect">
            <a:avLst/>
          </a:prstGeom>
          <a:noFill/>
        </p:spPr>
        <p:txBody>
          <a:bodyPr wrap="square" rtlCol="0">
            <a:spAutoFit/>
          </a:bodyPr>
          <a:lstStyle/>
          <a:p>
            <a:pPr marL="0" algn="just"/>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ürünleri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sektörü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ekonomik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analizleri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üzerine</a:t>
            </a:r>
            <a:r>
              <a:rPr lang="tr-T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akademik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uzmanlığa</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sahiptir. B</a:t>
            </a:r>
            <a:r>
              <a:rPr lang="en-US" sz="2000" dirty="0" err="1">
                <a:latin typeface="Times New Roman" panose="02020603050405020304" pitchFamily="18" charset="0"/>
                <a:cs typeface="Times New Roman" panose="02020603050405020304" pitchFamily="18" charset="0"/>
              </a:rPr>
              <a:t>ilimsel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çalışmalarına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devam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ederken</a:t>
            </a:r>
            <a:r>
              <a:rPr lang="tr-T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öğrencilerimize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akademik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tecrübelerini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aktarmasının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sıra</a:t>
            </a:r>
            <a:r>
              <a:rPr lang="tr-T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mezuniyet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sonrası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yaşamlarında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başarılı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t>
            </a:r>
            <a:r>
              <a:rPr lang="tr-TR" sz="2000" dirty="0" err="1">
                <a:latin typeface="Times New Roman" panose="02020603050405020304" pitchFamily="18" charset="0"/>
                <a:cs typeface="Times New Roman" panose="02020603050405020304" pitchFamily="18" charset="0"/>
              </a:rPr>
              <a:t>abilmeleri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bilgi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birikimini</a:t>
            </a:r>
            <a:r>
              <a:rPr lang="tr-TR" sz="2000" dirty="0">
                <a:latin typeface="Times New Roman" panose="02020603050405020304" pitchFamily="18" charset="0"/>
                <a:cs typeface="Times New Roman" panose="02020603050405020304" pitchFamily="18" charset="0"/>
              </a:rPr>
              <a:t> tüm öğrencilerimizle </a:t>
            </a:r>
            <a:r>
              <a:rPr lang="en-US" sz="2000" dirty="0" err="1">
                <a:latin typeface="Times New Roman" panose="02020603050405020304" pitchFamily="18" charset="0"/>
                <a:cs typeface="Times New Roman" panose="02020603050405020304" pitchFamily="18" charset="0"/>
              </a:rPr>
              <a:t>paylaşmaktadır</a:t>
            </a:r>
            <a:r>
              <a:rPr lang="en-US" sz="2000" dirty="0">
                <a:latin typeface="Times New Roman" panose="02020603050405020304" pitchFamily="18" charset="0"/>
                <a:cs typeface="Times New Roman" panose="02020603050405020304" pitchFamily="18" charset="0"/>
              </a:rPr>
              <a:t>. </a:t>
            </a:r>
            <a:endParaRPr lang="tr-TR" sz="2000" dirty="0">
              <a:latin typeface="Times New Roman" panose="02020603050405020304" pitchFamily="18" charset="0"/>
              <a:cs typeface="Times New Roman" panose="02020603050405020304" pitchFamily="18" charset="0"/>
            </a:endParaRPr>
          </a:p>
          <a:p>
            <a:pPr marL="0" algn="just"/>
            <a:r>
              <a:rPr lang="en-US" sz="2000" dirty="0" err="1">
                <a:latin typeface="Times New Roman" panose="02020603050405020304" pitchFamily="18" charset="0"/>
                <a:cs typeface="Times New Roman" panose="02020603050405020304" pitchFamily="18" charset="0"/>
              </a:rPr>
              <a:t>Eğitim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vizyonu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sebebiyle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genç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neslin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çağa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ayak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uydurabilen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bireyler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yetişmesi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kişisel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gelişim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içerikli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kitap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devam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etmektedir</a:t>
            </a:r>
            <a:r>
              <a:rPr lang="en-US" sz="2000" dirty="0">
                <a:latin typeface="Times New Roman" panose="02020603050405020304" pitchFamily="18" charset="0"/>
                <a:cs typeface="Times New Roman" panose="02020603050405020304" pitchFamily="18" charset="0"/>
              </a:rPr>
              <a:t>.</a:t>
            </a:r>
          </a:p>
          <a:p>
            <a:endParaRPr lang="tr-TR" sz="2000" dirty="0"/>
          </a:p>
        </p:txBody>
      </p:sp>
      <p:sp>
        <p:nvSpPr>
          <p:cNvPr id="3" name="Metin Yer Tutucusu 2">
            <a:extLst>
              <a:ext uri="{FF2B5EF4-FFF2-40B4-BE49-F238E27FC236}">
                <a16:creationId xmlns:a16="http://schemas.microsoft.com/office/drawing/2014/main" id="{534D5254-B891-8E16-151C-7B216D89B533}"/>
              </a:ext>
            </a:extLst>
          </p:cNvPr>
          <p:cNvSpPr>
            <a:spLocks noGrp="1"/>
          </p:cNvSpPr>
          <p:nvPr>
            <p:ph type="body" sz="quarter" idx="29"/>
          </p:nvPr>
        </p:nvSpPr>
        <p:spPr/>
        <p:txBody>
          <a:bodyPr/>
          <a:lstStyle/>
          <a:p>
            <a:endParaRPr lang="tr-TR"/>
          </a:p>
        </p:txBody>
      </p:sp>
      <p:pic>
        <p:nvPicPr>
          <p:cNvPr id="3074" name="Picture 2">
            <a:extLst>
              <a:ext uri="{FF2B5EF4-FFF2-40B4-BE49-F238E27FC236}">
                <a16:creationId xmlns:a16="http://schemas.microsoft.com/office/drawing/2014/main" id="{F7C7AB9E-EA9D-9111-DB87-8AC528CE8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666" y="1302707"/>
            <a:ext cx="4252586" cy="425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80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Doç</a:t>
            </a:r>
            <a:r>
              <a:rPr lang="en-US" sz="1800" b="1" dirty="0">
                <a:latin typeface="Times New Roman" panose="02020603050405020304" pitchFamily="18" charset="0"/>
                <a:cs typeface="Times New Roman" panose="02020603050405020304" pitchFamily="18" charset="0"/>
              </a:rPr>
              <a:t>. Dr. Hasan </a:t>
            </a:r>
            <a:r>
              <a:rPr lang="en-US" sz="1800" b="1" dirty="0" err="1">
                <a:latin typeface="Times New Roman" panose="02020603050405020304" pitchFamily="18" charset="0"/>
                <a:cs typeface="Times New Roman" panose="02020603050405020304" pitchFamily="18" charset="0"/>
              </a:rPr>
              <a:t>Barış</a:t>
            </a:r>
            <a:r>
              <a:rPr lang="en-US" sz="1800" b="1" dirty="0">
                <a:latin typeface="Times New Roman" panose="02020603050405020304" pitchFamily="18" charset="0"/>
                <a:cs typeface="Times New Roman" panose="02020603050405020304" pitchFamily="18" charset="0"/>
              </a:rPr>
              <a:t> ÖZALP</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33</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087553" y="1089164"/>
            <a:ext cx="4266247" cy="5632311"/>
          </a:xfrm>
          <a:prstGeom prst="rect">
            <a:avLst/>
          </a:prstGeom>
          <a:noFill/>
        </p:spPr>
        <p:txBody>
          <a:bodyPr wrap="square" rtlCol="0">
            <a:spAutoFit/>
          </a:bodyPr>
          <a:lstStyle/>
          <a:p>
            <a:pPr marL="0" algn="just"/>
            <a:r>
              <a:rPr lang="tr-TR" sz="2400" dirty="0">
                <a:latin typeface="Times New Roman" panose="02020603050405020304" pitchFamily="18" charset="0"/>
                <a:cs typeface="Times New Roman" panose="02020603050405020304" pitchFamily="18" charset="0"/>
              </a:rPr>
              <a:t>2019 Eylül ayından itibaren okulumuz Sualtı Teknolojisi bölümünde görev yapmakta olan hocamız, sosyal sorumluluk projelerinde ve akademik araştırma projelerinde aktif görev almaktadır. </a:t>
            </a:r>
            <a:r>
              <a:rPr lang="en-US" sz="2400" dirty="0" err="1">
                <a:latin typeface="Times New Roman" panose="02020603050405020304" pitchFamily="18" charset="0"/>
                <a:cs typeface="Times New Roman" panose="02020603050405020304" pitchFamily="18" charset="0"/>
              </a:rPr>
              <a:t>Mercan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sünger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temelli</a:t>
            </a:r>
            <a:r>
              <a:rPr lang="en-US" sz="2400"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d</a:t>
            </a:r>
            <a:r>
              <a:rPr lang="en-US" sz="2400" dirty="0" err="1">
                <a:latin typeface="Times New Roman" panose="02020603050405020304" pitchFamily="18" charset="0"/>
                <a:cs typeface="Times New Roman" panose="02020603050405020304" pitchFamily="18" charset="0"/>
              </a:rPr>
              <a:t>eniz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biyolojisi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araştırmaları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başta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olmak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üzere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denizel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zoobentoz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biyoçeşitlilik</a:t>
            </a:r>
            <a:r>
              <a:rPr lang="tr-T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alanlarında araştırma </a:t>
            </a:r>
            <a:r>
              <a:rPr lang="en-US" sz="2400" dirty="0" err="1">
                <a:latin typeface="Times New Roman" panose="02020603050405020304" pitchFamily="18" charset="0"/>
                <a:cs typeface="Times New Roman" panose="02020603050405020304" pitchFamily="18" charset="0"/>
              </a:rPr>
              <a:t>çalışma</a:t>
            </a:r>
            <a:r>
              <a:rPr lang="tr-TR" sz="2400" dirty="0" err="1">
                <a:latin typeface="Times New Roman" panose="02020603050405020304" pitchFamily="18" charset="0"/>
                <a:cs typeface="Times New Roman" panose="02020603050405020304" pitchFamily="18" charset="0"/>
              </a:rPr>
              <a:t>larına</a:t>
            </a:r>
            <a:r>
              <a:rPr lang="tr-TR" sz="2400" dirty="0">
                <a:latin typeface="Times New Roman" panose="02020603050405020304" pitchFamily="18" charset="0"/>
                <a:cs typeface="Times New Roman" panose="02020603050405020304" pitchFamily="18" charset="0"/>
              </a:rPr>
              <a:t> devam etmektedir. Evli ve bir çocuk babasıdır.</a:t>
            </a:r>
            <a:endParaRPr lang="en-US" sz="2400" dirty="0">
              <a:latin typeface="Times New Roman" panose="02020603050405020304" pitchFamily="18" charset="0"/>
              <a:cs typeface="Times New Roman" panose="02020603050405020304" pitchFamily="18" charset="0"/>
            </a:endParaRPr>
          </a:p>
          <a:p>
            <a:endParaRPr lang="tr-TR" sz="2400" dirty="0"/>
          </a:p>
        </p:txBody>
      </p:sp>
      <p:pic>
        <p:nvPicPr>
          <p:cNvPr id="4098" name="Picture 2">
            <a:extLst>
              <a:ext uri="{FF2B5EF4-FFF2-40B4-BE49-F238E27FC236}">
                <a16:creationId xmlns:a16="http://schemas.microsoft.com/office/drawing/2014/main" id="{939AF1F1-A542-C439-D049-0D2D2E960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651" y="1295876"/>
            <a:ext cx="4266247" cy="426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07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Doç</a:t>
            </a:r>
            <a:r>
              <a:rPr lang="en-US" sz="1800" b="1" dirty="0">
                <a:latin typeface="Times New Roman" panose="02020603050405020304" pitchFamily="18" charset="0"/>
                <a:cs typeface="Times New Roman" panose="02020603050405020304" pitchFamily="18" charset="0"/>
              </a:rPr>
              <a:t>. Dr. </a:t>
            </a:r>
            <a:r>
              <a:rPr lang="tr-TR" sz="1800" b="1" dirty="0">
                <a:latin typeface="Times New Roman" panose="02020603050405020304" pitchFamily="18" charset="0"/>
                <a:cs typeface="Times New Roman" panose="02020603050405020304" pitchFamily="18" charset="0"/>
              </a:rPr>
              <a:t>Deniz ACARLI</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34</a:t>
            </a:fld>
            <a:endParaRPr lang="tr-TR"/>
          </a:p>
        </p:txBody>
      </p:sp>
      <p:sp>
        <p:nvSpPr>
          <p:cNvPr id="6" name="Metin kutusu 5">
            <a:extLst>
              <a:ext uri="{FF2B5EF4-FFF2-40B4-BE49-F238E27FC236}">
                <a16:creationId xmlns:a16="http://schemas.microsoft.com/office/drawing/2014/main" id="{8726EB7D-7F3D-900F-514A-0728418241BE}"/>
              </a:ext>
            </a:extLst>
          </p:cNvPr>
          <p:cNvSpPr txBox="1"/>
          <p:nvPr/>
        </p:nvSpPr>
        <p:spPr>
          <a:xfrm>
            <a:off x="6096000" y="1115075"/>
            <a:ext cx="5257800" cy="4708981"/>
          </a:xfrm>
          <a:prstGeom prst="rect">
            <a:avLst/>
          </a:prstGeom>
          <a:noFill/>
        </p:spPr>
        <p:txBody>
          <a:bodyPr wrap="square" rtlCol="0">
            <a:spAutoFit/>
          </a:bodyPr>
          <a:lstStyle/>
          <a:p>
            <a:pPr marL="0" algn="just"/>
            <a:r>
              <a:rPr lang="tr-TR" sz="2000" dirty="0">
                <a:latin typeface="Times New Roman" panose="02020603050405020304" pitchFamily="18" charset="0"/>
                <a:cs typeface="Times New Roman" panose="02020603050405020304" pitchFamily="18" charset="0"/>
              </a:rPr>
              <a:t>1993 yılında Ege Üniversitesi Su Ürünleri Fakültesinde lisans eğitimini tamamlayan Deniz ACARLI, yine Ege Üniversitesi Fen Bilimleri Enstitüsü Su Ürünleri Avlama ve İşleme Teknolojisi bölümünde 1998 yılında yüksek lisansını, 2007 yılında ise doktorasını tamamlamıştır. Meslek hayatına 1997 yılında İstanbul Üniversitesi Teknik Bilimler MYO Sualtı Teknolojisi Programında okutman olarak başlayan ACARLI, 2000 yılında Ege Üniversitesi Su Ürünleri Fakültesinde Mühendis olarak görev almış, 2010 yılından itibaren ise Çanakkale </a:t>
            </a:r>
            <a:r>
              <a:rPr lang="tr-TR" sz="2000" dirty="0" err="1">
                <a:latin typeface="Times New Roman" panose="02020603050405020304" pitchFamily="18" charset="0"/>
                <a:cs typeface="Times New Roman" panose="02020603050405020304" pitchFamily="18" charset="0"/>
              </a:rPr>
              <a:t>Onsekiz</a:t>
            </a:r>
            <a:r>
              <a:rPr lang="tr-TR" sz="2000" dirty="0">
                <a:latin typeface="Times New Roman" panose="02020603050405020304" pitchFamily="18" charset="0"/>
                <a:cs typeface="Times New Roman" panose="02020603050405020304" pitchFamily="18" charset="0"/>
              </a:rPr>
              <a:t> Mart Üniversitesinde </a:t>
            </a:r>
            <a:r>
              <a:rPr lang="tr-TR" sz="2000" dirty="0" err="1">
                <a:latin typeface="Times New Roman" panose="02020603050405020304" pitchFamily="18" charset="0"/>
                <a:cs typeface="Times New Roman" panose="02020603050405020304" pitchFamily="18" charset="0"/>
              </a:rPr>
              <a:t>Dr.Öğr.Üyesi</a:t>
            </a:r>
            <a:r>
              <a:rPr lang="tr-TR" sz="2000" dirty="0">
                <a:latin typeface="Times New Roman" panose="02020603050405020304" pitchFamily="18" charset="0"/>
                <a:cs typeface="Times New Roman" panose="02020603050405020304" pitchFamily="18" charset="0"/>
              </a:rPr>
              <a:t> olarak görev yapmaktadır. </a:t>
            </a:r>
            <a:endParaRPr lang="en-US" sz="2000" dirty="0">
              <a:latin typeface="Times New Roman" panose="02020603050405020304" pitchFamily="18" charset="0"/>
              <a:cs typeface="Times New Roman" panose="02020603050405020304" pitchFamily="18" charset="0"/>
            </a:endParaRPr>
          </a:p>
          <a:p>
            <a:endParaRPr lang="tr-TR" sz="2000" dirty="0"/>
          </a:p>
        </p:txBody>
      </p:sp>
      <p:pic>
        <p:nvPicPr>
          <p:cNvPr id="5122" name="Picture 2">
            <a:extLst>
              <a:ext uri="{FF2B5EF4-FFF2-40B4-BE49-F238E27FC236}">
                <a16:creationId xmlns:a16="http://schemas.microsoft.com/office/drawing/2014/main" id="{B213A087-95FB-A2C6-0A67-9DFC8F726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030" y="1496194"/>
            <a:ext cx="3946742" cy="394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29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a:spcAft>
                <a:spcPts val="600"/>
              </a:spcAft>
            </a:pPr>
            <a:r>
              <a:rPr lang="en-US" sz="1800" b="1" dirty="0">
                <a:latin typeface="Times New Roman" panose="02020603050405020304" pitchFamily="18" charset="0"/>
                <a:cs typeface="Times New Roman" panose="02020603050405020304" pitchFamily="18" charset="0"/>
              </a:rPr>
              <a:t>Dr. </a:t>
            </a: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Üyesi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Yalçın</a:t>
            </a:r>
            <a:r>
              <a:rPr lang="en-US" sz="1800" b="1" dirty="0">
                <a:latin typeface="Times New Roman" panose="02020603050405020304" pitchFamily="18" charset="0"/>
                <a:cs typeface="Times New Roman" panose="02020603050405020304" pitchFamily="18" charset="0"/>
              </a:rPr>
              <a:t> TÖRE</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35</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087553" y="1089164"/>
            <a:ext cx="4266247" cy="5324535"/>
          </a:xfrm>
          <a:prstGeom prst="rect">
            <a:avLst/>
          </a:prstGeom>
          <a:noFill/>
        </p:spPr>
        <p:txBody>
          <a:bodyPr wrap="square" rtlCol="0">
            <a:spAutoFit/>
          </a:bodyPr>
          <a:lstStyle/>
          <a:p>
            <a:pPr marL="0" algn="just"/>
            <a:r>
              <a:rPr lang="en-US" sz="2000" dirty="0" err="1">
                <a:latin typeface="Times New Roman" panose="02020603050405020304" pitchFamily="18" charset="0"/>
                <a:cs typeface="Times New Roman" panose="02020603050405020304" pitchFamily="18" charset="0"/>
              </a:rPr>
              <a:t>Hocamız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Okulumuz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Motorlu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Araçlar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Ulaştırma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Sualtı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öğretim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üyesidir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Ayrıca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Ulaştırma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Hizmetleri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Başkanlığı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yürütmektedir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Hocamızın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ulusal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uluslararası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bilimsel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alanda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kaynakları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canlılarında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ağır</a:t>
            </a:r>
            <a:r>
              <a:rPr lang="en-US" sz="2000" dirty="0">
                <a:latin typeface="Times New Roman" panose="02020603050405020304" pitchFamily="18" charset="0"/>
                <a:cs typeface="Times New Roman" panose="02020603050405020304" pitchFamily="18" charset="0"/>
              </a:rPr>
              <a:t> metal </a:t>
            </a:r>
            <a:r>
              <a:rPr lang="en-US" sz="2000" dirty="0" err="1">
                <a:latin typeface="Times New Roman" panose="02020603050405020304" pitchFamily="18" charset="0"/>
                <a:cs typeface="Times New Roman" panose="02020603050405020304" pitchFamily="18" charset="0"/>
              </a:rPr>
              <a:t>kirliliği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çalışmaları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ayrıca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balık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beslenmesinde</a:t>
            </a:r>
            <a:r>
              <a:rPr lang="en-US" sz="2000" dirty="0">
                <a:latin typeface="Times New Roman" panose="02020603050405020304" pitchFamily="18" charset="0"/>
                <a:cs typeface="Times New Roman" panose="02020603050405020304" pitchFamily="18" charset="0"/>
              </a:rPr>
              <a:t> nano </a:t>
            </a:r>
            <a:r>
              <a:rPr lang="en-US" sz="2000" dirty="0" err="1">
                <a:latin typeface="Times New Roman" panose="02020603050405020304" pitchFamily="18" charset="0"/>
                <a:cs typeface="Times New Roman" panose="02020603050405020304" pitchFamily="18" charset="0"/>
              </a:rPr>
              <a:t>teknolojik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yöntemler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kullanarak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balık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hazırlama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çalışmaları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bulunmaktadır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Hocamız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kaynakları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çevre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kirliliğinde</a:t>
            </a:r>
            <a:r>
              <a:rPr lang="en-US" sz="2000" dirty="0">
                <a:latin typeface="Times New Roman" panose="02020603050405020304" pitchFamily="18" charset="0"/>
                <a:cs typeface="Times New Roman" panose="02020603050405020304" pitchFamily="18" charset="0"/>
              </a:rPr>
              <a:t> yeni </a:t>
            </a:r>
            <a:r>
              <a:rPr lang="en-US" sz="2000" dirty="0" err="1">
                <a:latin typeface="Times New Roman" panose="02020603050405020304" pitchFamily="18" charset="0"/>
                <a:cs typeface="Times New Roman" panose="02020603050405020304" pitchFamily="18" charset="0"/>
              </a:rPr>
              <a:t>araştırma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konusu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mikroplastik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üzerine</a:t>
            </a:r>
            <a:r>
              <a:rPr lang="en-US" sz="2000" dirty="0">
                <a:latin typeface="Times New Roman" panose="02020603050405020304" pitchFamily="18" charset="0"/>
                <a:cs typeface="Times New Roman" panose="02020603050405020304" pitchFamily="18" charset="0"/>
              </a:rPr>
              <a:t> TÜBİTAK </a:t>
            </a:r>
            <a:r>
              <a:rPr lang="en-US" sz="2000" dirty="0" err="1">
                <a:latin typeface="Times New Roman" panose="02020603050405020304" pitchFamily="18" charset="0"/>
                <a:cs typeface="Times New Roman" panose="02020603050405020304" pitchFamily="18" charset="0"/>
              </a:rPr>
              <a:t>projesini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hazırlamaktadır</a:t>
            </a:r>
            <a:r>
              <a:rPr lang="en-US" sz="2000" dirty="0">
                <a:latin typeface="Times New Roman" panose="02020603050405020304" pitchFamily="18" charset="0"/>
                <a:cs typeface="Times New Roman" panose="02020603050405020304" pitchFamily="18" charset="0"/>
              </a:rPr>
              <a:t>.</a:t>
            </a:r>
          </a:p>
          <a:p>
            <a:endParaRPr lang="tr-TR" sz="2000" dirty="0"/>
          </a:p>
        </p:txBody>
      </p:sp>
      <p:pic>
        <p:nvPicPr>
          <p:cNvPr id="7" name="Resim 6" descr="iç mekan, yer, tavan, duvar içeren bir resim&#10;&#10;Açıklama otomatik olarak oluşturuldu">
            <a:extLst>
              <a:ext uri="{FF2B5EF4-FFF2-40B4-BE49-F238E27FC236}">
                <a16:creationId xmlns:a16="http://schemas.microsoft.com/office/drawing/2014/main" id="{5FD3D069-0E51-492A-F2E5-748A4C1236EF}"/>
              </a:ext>
            </a:extLst>
          </p:cNvPr>
          <p:cNvPicPr>
            <a:picLocks noChangeAspect="1"/>
          </p:cNvPicPr>
          <p:nvPr/>
        </p:nvPicPr>
        <p:blipFill rotWithShape="1">
          <a:blip r:embed="rId3">
            <a:extLst>
              <a:ext uri="{28A0092B-C50C-407E-A947-70E740481C1C}">
                <a14:useLocalDpi xmlns:a14="http://schemas.microsoft.com/office/drawing/2010/main" val="0"/>
              </a:ext>
            </a:extLst>
          </a:blip>
          <a:srcRect l="11235" t="25056" r="11235" b="-742"/>
          <a:stretch/>
        </p:blipFill>
        <p:spPr bwMode="auto">
          <a:xfrm>
            <a:off x="658562" y="1288950"/>
            <a:ext cx="5845677" cy="42800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822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916496" y="5968963"/>
            <a:ext cx="5179504" cy="162263"/>
          </a:xfrm>
        </p:spPr>
        <p:txBody>
          <a:bodyPr rtlCol="0"/>
          <a:lstStyle/>
          <a:p>
            <a:pPr>
              <a:spcAft>
                <a:spcPts val="600"/>
              </a:spcAft>
            </a:pPr>
            <a:r>
              <a:rPr lang="en-US" sz="1800" b="1" dirty="0">
                <a:latin typeface="Times New Roman" panose="02020603050405020304" pitchFamily="18" charset="0"/>
                <a:cs typeface="Times New Roman" panose="02020603050405020304" pitchFamily="18" charset="0"/>
              </a:rPr>
              <a:t>Dr. </a:t>
            </a: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Üyesi</a:t>
            </a:r>
            <a:r>
              <a:rPr lang="en-US" sz="1800" b="1" dirty="0">
                <a:latin typeface="Times New Roman" panose="02020603050405020304" pitchFamily="18" charset="0"/>
                <a:cs typeface="Times New Roman" panose="02020603050405020304" pitchFamily="18" charset="0"/>
              </a:rPr>
              <a:t> Yavuz </a:t>
            </a:r>
            <a:r>
              <a:rPr lang="en-US" sz="1800" b="1" dirty="0" err="1">
                <a:latin typeface="Times New Roman" panose="02020603050405020304" pitchFamily="18" charset="0"/>
                <a:cs typeface="Times New Roman" panose="02020603050405020304" pitchFamily="18" charset="0"/>
              </a:rPr>
              <a:t>Hakan</a:t>
            </a:r>
            <a:r>
              <a:rPr lang="en-US" sz="1800" b="1" dirty="0">
                <a:latin typeface="Times New Roman" panose="02020603050405020304" pitchFamily="18" charset="0"/>
                <a:cs typeface="Times New Roman" panose="02020603050405020304" pitchFamily="18" charset="0"/>
              </a:rPr>
              <a:t> ÖZDEMİR</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36</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087553" y="1089164"/>
            <a:ext cx="4266247" cy="5262979"/>
          </a:xfrm>
          <a:prstGeom prst="rect">
            <a:avLst/>
          </a:prstGeom>
          <a:noFill/>
        </p:spPr>
        <p:txBody>
          <a:bodyPr wrap="square" rtlCol="0">
            <a:spAutoFit/>
          </a:bodyPr>
          <a:lstStyle/>
          <a:p>
            <a:pPr marL="0" algn="just"/>
            <a:r>
              <a:rPr lang="en-US" sz="2400" dirty="0" err="1">
                <a:effectLst/>
                <a:latin typeface="Times New Roman" panose="02020603050405020304" pitchFamily="18" charset="0"/>
                <a:cs typeface="Times New Roman" panose="02020603050405020304" pitchFamily="18" charset="0"/>
              </a:rPr>
              <a:t>Yıldız</a:t>
            </a:r>
            <a:r>
              <a:rPr lang="en-US" sz="2400" dirty="0">
                <a:effectLst/>
                <a:latin typeface="Times New Roman" panose="02020603050405020304" pitchFamily="18" charset="0"/>
                <a:cs typeface="Times New Roman" panose="02020603050405020304" pitchFamily="18" charset="0"/>
              </a:rPr>
              <a:t> Teknik </a:t>
            </a:r>
            <a:r>
              <a:rPr lang="en-US" sz="2400" dirty="0" err="1">
                <a:effectLst/>
                <a:latin typeface="Times New Roman" panose="02020603050405020304" pitchFamily="18" charset="0"/>
                <a:cs typeface="Times New Roman" panose="02020603050405020304" pitchFamily="18" charset="0"/>
              </a:rPr>
              <a:t>Üniversitesinde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Lisans</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Lisanüstü</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eğitimlerini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tamamlayan</a:t>
            </a:r>
            <a:r>
              <a:rPr lang="en-US" sz="2400" dirty="0">
                <a:effectLst/>
                <a:latin typeface="Times New Roman" panose="02020603050405020304" pitchFamily="18" charset="0"/>
                <a:cs typeface="Times New Roman" panose="02020603050405020304" pitchFamily="18" charset="0"/>
              </a:rPr>
              <a:t> Dr. </a:t>
            </a:r>
            <a:r>
              <a:rPr lang="en-US" sz="2400" dirty="0" err="1">
                <a:effectLst/>
                <a:latin typeface="Times New Roman" panose="02020603050405020304" pitchFamily="18" charset="0"/>
                <a:cs typeface="Times New Roman" panose="02020603050405020304" pitchFamily="18" charset="0"/>
              </a:rPr>
              <a:t>Öğr</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Üyesi</a:t>
            </a:r>
            <a:r>
              <a:rPr lang="en-US" sz="2400" dirty="0">
                <a:effectLst/>
                <a:latin typeface="Times New Roman" panose="02020603050405020304" pitchFamily="18" charset="0"/>
                <a:cs typeface="Times New Roman" panose="02020603050405020304" pitchFamily="18" charset="0"/>
              </a:rPr>
              <a:t> Yavuz </a:t>
            </a:r>
            <a:r>
              <a:rPr lang="en-US" sz="2400" dirty="0" err="1">
                <a:effectLst/>
                <a:latin typeface="Times New Roman" panose="02020603050405020304" pitchFamily="18" charset="0"/>
                <a:cs typeface="Times New Roman" panose="02020603050405020304" pitchFamily="18" charset="0"/>
              </a:rPr>
              <a:t>Hakan</a:t>
            </a:r>
            <a:r>
              <a:rPr lang="en-US" sz="2400" dirty="0">
                <a:effectLst/>
                <a:latin typeface="Times New Roman" panose="02020603050405020304" pitchFamily="18" charset="0"/>
                <a:cs typeface="Times New Roman" panose="02020603050405020304" pitchFamily="18" charset="0"/>
              </a:rPr>
              <a:t> ÖZDEMİR 2017’den </a:t>
            </a:r>
            <a:r>
              <a:rPr lang="en-US" sz="2400" dirty="0" err="1">
                <a:effectLst/>
                <a:latin typeface="Times New Roman" panose="02020603050405020304" pitchFamily="18" charset="0"/>
                <a:cs typeface="Times New Roman" panose="02020603050405020304" pitchFamily="18" charset="0"/>
              </a:rPr>
              <a:t>itibaren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ÇOMÜ’de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görev</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yapmaktadır</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Akademik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teşvik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ödüllerine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sahip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olan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hocamızın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Gemi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Hidrodinamiği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Gemi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Hareketleri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Akışkanlar</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Mekaniği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alanlarında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çok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sayıda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Ulusal</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Uluslararası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yayınları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mevcut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olup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evli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iki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çocuk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babasıdır</a:t>
            </a:r>
            <a:r>
              <a:rPr lang="en-US" sz="240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tr-TR" sz="2400" dirty="0"/>
          </a:p>
        </p:txBody>
      </p:sp>
      <p:pic>
        <p:nvPicPr>
          <p:cNvPr id="6146" name="Picture 2">
            <a:extLst>
              <a:ext uri="{FF2B5EF4-FFF2-40B4-BE49-F238E27FC236}">
                <a16:creationId xmlns:a16="http://schemas.microsoft.com/office/drawing/2014/main" id="{105B9396-EC64-D19D-D15B-CC1094F71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250" y="1321470"/>
            <a:ext cx="4583613" cy="447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68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9" y="5780278"/>
            <a:ext cx="3346704" cy="265176"/>
          </a:xfrm>
        </p:spPr>
        <p:txBody>
          <a:bodyPr rtlCol="0"/>
          <a:lstStyle/>
          <a:p>
            <a:pPr>
              <a:spcAft>
                <a:spcPts val="600"/>
              </a:spcAft>
            </a:pPr>
            <a:r>
              <a:rPr lang="en-US" sz="1800" b="1" dirty="0">
                <a:latin typeface="Times New Roman" panose="02020603050405020304" pitchFamily="18" charset="0"/>
                <a:cs typeface="Times New Roman" panose="02020603050405020304" pitchFamily="18" charset="0"/>
              </a:rPr>
              <a:t>Dr. </a:t>
            </a: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Üyesi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Savaş</a:t>
            </a:r>
            <a:r>
              <a:rPr lang="en-US" sz="1800" b="1" dirty="0">
                <a:latin typeface="Times New Roman" panose="02020603050405020304" pitchFamily="18" charset="0"/>
                <a:cs typeface="Times New Roman" panose="02020603050405020304" pitchFamily="18" charset="0"/>
              </a:rPr>
              <a:t> GÜRÇAY</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37</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247210" y="302359"/>
            <a:ext cx="4266247" cy="6555641"/>
          </a:xfrm>
          <a:prstGeom prst="rect">
            <a:avLst/>
          </a:prstGeom>
          <a:noFill/>
        </p:spPr>
        <p:txBody>
          <a:bodyPr wrap="square" rtlCol="0">
            <a:spAutoFit/>
          </a:bodyPr>
          <a:lstStyle/>
          <a:p>
            <a:pPr marL="0" algn="just"/>
            <a:r>
              <a:rPr lang="en-US" sz="2000" dirty="0" err="1">
                <a:latin typeface="Times New Roman" panose="02020603050405020304" pitchFamily="18" charset="0"/>
                <a:cs typeface="Times New Roman" panose="02020603050405020304" pitchFamily="18" charset="0"/>
              </a:rPr>
              <a:t>Dokuz</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Eylül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Jeofizik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Mühendisliği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Bölümü’nden</a:t>
            </a:r>
            <a:r>
              <a:rPr lang="en-US" sz="2000" dirty="0">
                <a:latin typeface="Times New Roman" panose="02020603050405020304" pitchFamily="18" charset="0"/>
                <a:cs typeface="Times New Roman" panose="02020603050405020304" pitchFamily="18" charset="0"/>
              </a:rPr>
              <a:t> 1999 </a:t>
            </a:r>
            <a:r>
              <a:rPr lang="en-US" sz="2000" dirty="0" err="1">
                <a:latin typeface="Times New Roman" panose="02020603050405020304" pitchFamily="18" charset="0"/>
                <a:cs typeface="Times New Roman" panose="02020603050405020304" pitchFamily="18" charset="0"/>
              </a:rPr>
              <a:t>yılında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mezun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oldum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Yine</a:t>
            </a:r>
            <a:r>
              <a:rPr lang="en-US" sz="2000" dirty="0">
                <a:latin typeface="Times New Roman" panose="02020603050405020304" pitchFamily="18" charset="0"/>
                <a:cs typeface="Times New Roman" panose="02020603050405020304" pitchFamily="18" charset="0"/>
              </a:rPr>
              <a:t> D.E.Ü. Deniz </a:t>
            </a:r>
            <a:r>
              <a:rPr lang="en-US" sz="2000" dirty="0" err="1">
                <a:latin typeface="Times New Roman" panose="02020603050405020304" pitchFamily="18" charset="0"/>
                <a:cs typeface="Times New Roman" panose="02020603050405020304" pitchFamily="18" charset="0"/>
              </a:rPr>
              <a:t>Bilimleri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Enstitüsü</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Deniz </a:t>
            </a:r>
            <a:r>
              <a:rPr lang="en-US" sz="2000" dirty="0" err="1">
                <a:latin typeface="Times New Roman" panose="02020603050405020304" pitchFamily="18" charset="0"/>
                <a:cs typeface="Times New Roman" panose="02020603050405020304" pitchFamily="18" charset="0"/>
              </a:rPr>
              <a:t>Jeolojisi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Jeofiziği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programında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yıl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yüksek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lisans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eğitimimi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bitirmek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üzereyken</a:t>
            </a:r>
            <a:r>
              <a:rPr lang="en-US" sz="2000" dirty="0">
                <a:latin typeface="Times New Roman" panose="02020603050405020304" pitchFamily="18" charset="0"/>
                <a:cs typeface="Times New Roman" panose="02020603050405020304" pitchFamily="18" charset="0"/>
              </a:rPr>
              <a:t>, Ç. O. M. Ü. </a:t>
            </a:r>
            <a:r>
              <a:rPr lang="en-US" sz="2000" dirty="0" err="1">
                <a:latin typeface="Times New Roman" panose="02020603050405020304" pitchFamily="18" charset="0"/>
                <a:cs typeface="Times New Roman" panose="02020603050405020304" pitchFamily="18" charset="0"/>
              </a:rPr>
              <a:t>Jeofizik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Mühendisliği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Bölümü’nde</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araştırma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görevliliği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yüksek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lisansa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başladım</a:t>
            </a:r>
            <a:r>
              <a:rPr lang="en-US" sz="2000" dirty="0">
                <a:latin typeface="Times New Roman" panose="02020603050405020304" pitchFamily="18" charset="0"/>
                <a:cs typeface="Times New Roman" panose="02020603050405020304" pitchFamily="18" charset="0"/>
              </a:rPr>
              <a:t>. YL </a:t>
            </a:r>
            <a:r>
              <a:rPr lang="en-US" sz="2000" dirty="0" err="1">
                <a:latin typeface="Times New Roman" panose="02020603050405020304" pitchFamily="18" charset="0"/>
                <a:cs typeface="Times New Roman" panose="02020603050405020304" pitchFamily="18" charset="0"/>
              </a:rPr>
              <a:t>sonrasında</a:t>
            </a:r>
            <a:r>
              <a:rPr lang="en-US" sz="2000" dirty="0">
                <a:latin typeface="Times New Roman" panose="02020603050405020304" pitchFamily="18" charset="0"/>
                <a:cs typeface="Times New Roman" panose="02020603050405020304" pitchFamily="18" charset="0"/>
              </a:rPr>
              <a:t> D.E.Ü. Deniz </a:t>
            </a:r>
            <a:r>
              <a:rPr lang="en-US" sz="2000" dirty="0" err="1">
                <a:latin typeface="Times New Roman" panose="02020603050405020304" pitchFamily="18" charset="0"/>
                <a:cs typeface="Times New Roman" panose="02020603050405020304" pitchFamily="18" charset="0"/>
              </a:rPr>
              <a:t>Bilimleri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Enstitüsü</a:t>
            </a:r>
            <a:r>
              <a:rPr lang="en-US" sz="2000" dirty="0">
                <a:latin typeface="Times New Roman" panose="02020603050405020304" pitchFamily="18" charset="0"/>
                <a:cs typeface="Times New Roman" panose="02020603050405020304" pitchFamily="18" charset="0"/>
              </a:rPr>
              <a:t> Deniz </a:t>
            </a:r>
            <a:r>
              <a:rPr lang="en-US" sz="2000" dirty="0" err="1">
                <a:latin typeface="Times New Roman" panose="02020603050405020304" pitchFamily="18" charset="0"/>
                <a:cs typeface="Times New Roman" panose="02020603050405020304" pitchFamily="18" charset="0"/>
              </a:rPr>
              <a:t>Jeolojisi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Jeofiziği</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programında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doktoramı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yaptım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sonra</a:t>
            </a:r>
            <a:r>
              <a:rPr lang="en-US" sz="2000" dirty="0">
                <a:latin typeface="Times New Roman" panose="02020603050405020304" pitchFamily="18" charset="0"/>
                <a:cs typeface="Times New Roman" panose="02020603050405020304" pitchFamily="18" charset="0"/>
              </a:rPr>
              <a:t> ÇOMÜ</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Jeofizik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nde</a:t>
            </a:r>
            <a:r>
              <a:rPr lang="en-US" sz="2000" dirty="0">
                <a:latin typeface="Times New Roman" panose="02020603050405020304" pitchFamily="18" charset="0"/>
                <a:cs typeface="Times New Roman" panose="02020603050405020304" pitchFamily="18" charset="0"/>
              </a:rPr>
              <a:t> Dr. </a:t>
            </a:r>
            <a:r>
              <a:rPr lang="en-US" sz="2000" dirty="0" err="1">
                <a:latin typeface="Times New Roman" panose="02020603050405020304" pitchFamily="18" charset="0"/>
                <a:cs typeface="Times New Roman" panose="02020603050405020304" pitchFamily="18" charset="0"/>
              </a:rPr>
              <a:t>Araş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başladım</a:t>
            </a:r>
            <a:r>
              <a:rPr lang="en-US" sz="2000" dirty="0">
                <a:latin typeface="Times New Roman" panose="02020603050405020304" pitchFamily="18" charset="0"/>
                <a:cs typeface="Times New Roman" panose="02020603050405020304" pitchFamily="18" charset="0"/>
              </a:rPr>
              <a:t>. 2020 </a:t>
            </a:r>
            <a:r>
              <a:rPr lang="en-US" sz="2000" dirty="0" err="1">
                <a:latin typeface="Times New Roman" panose="02020603050405020304" pitchFamily="18" charset="0"/>
                <a:cs typeface="Times New Roman" panose="02020603050405020304" pitchFamily="18" charset="0"/>
              </a:rPr>
              <a:t>yılında</a:t>
            </a:r>
            <a:r>
              <a:rPr lang="en-US" sz="2000" dirty="0">
                <a:latin typeface="Times New Roman" panose="02020603050405020304" pitchFamily="18" charset="0"/>
                <a:cs typeface="Times New Roman" panose="02020603050405020304" pitchFamily="18" charset="0"/>
              </a:rPr>
              <a:t> ÇOMÜ</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Deniz</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Teknolojileri</a:t>
            </a:r>
            <a:r>
              <a:rPr lang="en-US" sz="2000" dirty="0">
                <a:latin typeface="Times New Roman" panose="02020603050405020304" pitchFamily="18" charset="0"/>
                <a:cs typeface="Times New Roman" panose="02020603050405020304" pitchFamily="18" charset="0"/>
              </a:rPr>
              <a:t> MYO </a:t>
            </a:r>
            <a:r>
              <a:rPr lang="en-US" sz="2000" dirty="0" err="1">
                <a:latin typeface="Times New Roman" panose="02020603050405020304" pitchFamily="18" charset="0"/>
                <a:cs typeface="Times New Roman" panose="02020603050405020304" pitchFamily="18" charset="0"/>
              </a:rPr>
              <a:t>Elektronik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Otomasyon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Bölümü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Mekatronik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programında</a:t>
            </a:r>
            <a:r>
              <a:rPr lang="en-US" sz="2000" dirty="0">
                <a:latin typeface="Times New Roman" panose="02020603050405020304" pitchFamily="18" charset="0"/>
                <a:cs typeface="Times New Roman" panose="02020603050405020304" pitchFamily="18" charset="0"/>
              </a:rPr>
              <a:t> Dr. </a:t>
            </a:r>
            <a:r>
              <a:rPr lang="en-US" sz="2000" dirty="0" err="1">
                <a:latin typeface="Times New Roman" panose="02020603050405020304" pitchFamily="18" charset="0"/>
                <a:cs typeface="Times New Roman" panose="02020603050405020304" pitchFamily="18" charset="0"/>
              </a:rPr>
              <a:t>Öğretim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Üyesi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başladım</a:t>
            </a:r>
            <a:r>
              <a:rPr lang="en-US" sz="2000" dirty="0">
                <a:latin typeface="Times New Roman" panose="02020603050405020304" pitchFamily="18" charset="0"/>
                <a:cs typeface="Times New Roman" panose="02020603050405020304" pitchFamily="18" charset="0"/>
              </a:rPr>
              <a:t>. Halen </a:t>
            </a:r>
            <a:r>
              <a:rPr lang="en-US" sz="2000" dirty="0" err="1">
                <a:latin typeface="Times New Roman" panose="02020603050405020304" pitchFamily="18" charset="0"/>
                <a:cs typeface="Times New Roman" panose="02020603050405020304" pitchFamily="18" charset="0"/>
              </a:rPr>
              <a:t>aynı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görevde</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devam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etmekteyim</a:t>
            </a:r>
            <a:r>
              <a:rPr lang="en-US" sz="2000" dirty="0">
                <a:latin typeface="Times New Roman" panose="02020603050405020304" pitchFamily="18" charset="0"/>
                <a:cs typeface="Times New Roman" panose="02020603050405020304" pitchFamily="18" charset="0"/>
              </a:rPr>
              <a:t>.</a:t>
            </a:r>
          </a:p>
          <a:p>
            <a:endParaRPr lang="tr-TR" sz="2000" dirty="0"/>
          </a:p>
        </p:txBody>
      </p:sp>
      <p:pic>
        <p:nvPicPr>
          <p:cNvPr id="7170" name="Picture 2">
            <a:extLst>
              <a:ext uri="{FF2B5EF4-FFF2-40B4-BE49-F238E27FC236}">
                <a16:creationId xmlns:a16="http://schemas.microsoft.com/office/drawing/2014/main" id="{D4728413-2DDB-6B57-3DEA-78CEE20DF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277" y="1295876"/>
            <a:ext cx="4266247" cy="426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04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8" y="6010041"/>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Burak</a:t>
            </a:r>
            <a:r>
              <a:rPr lang="en-US" sz="1800" b="1" dirty="0">
                <a:latin typeface="Times New Roman" panose="02020603050405020304" pitchFamily="18" charset="0"/>
                <a:cs typeface="Times New Roman" panose="02020603050405020304" pitchFamily="18" charset="0"/>
              </a:rPr>
              <a:t> GÖZÜTOK</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38</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305267" y="724039"/>
            <a:ext cx="4266247" cy="5324535"/>
          </a:xfrm>
          <a:prstGeom prst="rect">
            <a:avLst/>
          </a:prstGeom>
          <a:noFill/>
        </p:spPr>
        <p:txBody>
          <a:bodyPr wrap="square" rtlCol="0">
            <a:spAutoFit/>
          </a:bodyPr>
          <a:lstStyle/>
          <a:p>
            <a:pPr marL="0" algn="just"/>
            <a:r>
              <a:rPr lang="en-US" sz="2000" dirty="0" err="1">
                <a:latin typeface="Times New Roman" panose="02020603050405020304" pitchFamily="18" charset="0"/>
                <a:cs typeface="Times New Roman" panose="02020603050405020304" pitchFamily="18" charset="0"/>
              </a:rPr>
              <a:t>Yıldız</a:t>
            </a:r>
            <a:r>
              <a:rPr lang="en-US" sz="2000" dirty="0">
                <a:latin typeface="Times New Roman" panose="02020603050405020304" pitchFamily="18" charset="0"/>
                <a:cs typeface="Times New Roman" panose="02020603050405020304" pitchFamily="18" charset="0"/>
              </a:rPr>
              <a:t> Teknik </a:t>
            </a:r>
            <a:r>
              <a:rPr lang="en-US" sz="2000" dirty="0" err="1">
                <a:latin typeface="Times New Roman" panose="02020603050405020304" pitchFamily="18" charset="0"/>
                <a:cs typeface="Times New Roman" panose="02020603050405020304" pitchFamily="18" charset="0"/>
              </a:rPr>
              <a:t>Üniversitesi’nden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İnşaatı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Makineleri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mühendisi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mezun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olmuştur</a:t>
            </a:r>
            <a:r>
              <a:rPr lang="en-US" sz="2000" dirty="0">
                <a:latin typeface="Times New Roman" panose="02020603050405020304" pitchFamily="18" charset="0"/>
                <a:cs typeface="Times New Roman" panose="02020603050405020304" pitchFamily="18" charset="0"/>
              </a:rPr>
              <a:t>. Bir </a:t>
            </a:r>
            <a:r>
              <a:rPr lang="en-US" sz="2000" dirty="0" err="1">
                <a:latin typeface="Times New Roman" panose="02020603050405020304" pitchFamily="18" charset="0"/>
                <a:cs typeface="Times New Roman" panose="02020603050405020304" pitchFamily="18" charset="0"/>
              </a:rPr>
              <a:t>süre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bazı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özel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tersanelerde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armatörlük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firmasında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aldıktan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sonra</a:t>
            </a:r>
            <a:r>
              <a:rPr lang="en-US" sz="2000" dirty="0">
                <a:latin typeface="Times New Roman" panose="02020603050405020304" pitchFamily="18" charset="0"/>
                <a:cs typeface="Times New Roman" panose="02020603050405020304" pitchFamily="18" charset="0"/>
              </a:rPr>
              <a:t>, 02.01.2012 </a:t>
            </a:r>
            <a:r>
              <a:rPr lang="en-US" sz="2000" dirty="0" err="1">
                <a:latin typeface="Times New Roman" panose="02020603050405020304" pitchFamily="18" charset="0"/>
                <a:cs typeface="Times New Roman" panose="02020603050405020304" pitchFamily="18" charset="0"/>
              </a:rPr>
              <a:t>Tarihinden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İnşaatı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Programı’nda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öğretim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görevlisi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yapmaktadır</a:t>
            </a:r>
            <a:r>
              <a:rPr lang="en-US" sz="2000" dirty="0">
                <a:latin typeface="Times New Roman" panose="02020603050405020304" pitchFamily="18" charset="0"/>
                <a:cs typeface="Times New Roman" panose="02020603050405020304" pitchFamily="18" charset="0"/>
              </a:rPr>
              <a:t>. 2017 </a:t>
            </a:r>
            <a:r>
              <a:rPr lang="en-US" sz="2000" dirty="0" err="1">
                <a:latin typeface="Times New Roman" panose="02020603050405020304" pitchFamily="18" charset="0"/>
                <a:cs typeface="Times New Roman" panose="02020603050405020304" pitchFamily="18" charset="0"/>
              </a:rPr>
              <a:t>yılından</a:t>
            </a:r>
            <a:r>
              <a:rPr lang="en-US" sz="2000" dirty="0">
                <a:latin typeface="Times New Roman" panose="02020603050405020304" pitchFamily="18" charset="0"/>
                <a:cs typeface="Times New Roman" panose="02020603050405020304" pitchFamily="18" charset="0"/>
              </a:rPr>
              <a:t> 2021 </a:t>
            </a:r>
            <a:r>
              <a:rPr lang="en-US" sz="2000" dirty="0" err="1">
                <a:latin typeface="Times New Roman" panose="02020603050405020304" pitchFamily="18" charset="0"/>
                <a:cs typeface="Times New Roman" panose="02020603050405020304" pitchFamily="18" charset="0"/>
              </a:rPr>
              <a:t>yılı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Eylül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ayına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kadar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sürdürdüğü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Müdür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Yardımcılığı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olmak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üzere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Yüksekokul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Müdürlüğü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Rektörlük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tarafından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verilen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görevleri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yerine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getirmiştir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Lisans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üstü</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eğitimini</a:t>
            </a:r>
            <a:r>
              <a:rPr lang="en-US" sz="2000" dirty="0">
                <a:latin typeface="Times New Roman" panose="02020603050405020304" pitchFamily="18" charset="0"/>
                <a:cs typeface="Times New Roman" panose="02020603050405020304" pitchFamily="18" charset="0"/>
              </a:rPr>
              <a:t> ÇOMÜ Deniz </a:t>
            </a:r>
            <a:r>
              <a:rPr lang="en-US" sz="2000" dirty="0" err="1">
                <a:latin typeface="Times New Roman" panose="02020603050405020304" pitchFamily="18" charset="0"/>
                <a:cs typeface="Times New Roman" panose="02020603050405020304" pitchFamily="18" charset="0"/>
              </a:rPr>
              <a:t>Bilimleri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Fakültesi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Avlama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İşleme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Anabilim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Dalında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tamamlamıştır</a:t>
            </a:r>
            <a:r>
              <a:rPr lang="en-US" sz="2000" dirty="0">
                <a:latin typeface="Times New Roman" panose="02020603050405020304" pitchFamily="18" charset="0"/>
                <a:cs typeface="Times New Roman" panose="02020603050405020304" pitchFamily="18" charset="0"/>
              </a:rPr>
              <a:t>.</a:t>
            </a:r>
          </a:p>
          <a:p>
            <a:endParaRPr lang="tr-TR" sz="2000" dirty="0"/>
          </a:p>
        </p:txBody>
      </p:sp>
      <p:pic>
        <p:nvPicPr>
          <p:cNvPr id="8194" name="Picture 2">
            <a:extLst>
              <a:ext uri="{FF2B5EF4-FFF2-40B4-BE49-F238E27FC236}">
                <a16:creationId xmlns:a16="http://schemas.microsoft.com/office/drawing/2014/main" id="{A40E4AAF-BE02-8D1B-6EF2-48BD62E81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651" y="1208761"/>
            <a:ext cx="4440477" cy="444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019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8" y="6010041"/>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Semih ÖZTÜRK</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39</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7305267" y="724039"/>
            <a:ext cx="4266247" cy="6001643"/>
          </a:xfrm>
          <a:prstGeom prst="rect">
            <a:avLst/>
          </a:prstGeom>
          <a:noFill/>
        </p:spPr>
        <p:txBody>
          <a:bodyPr wrap="square" rtlCol="0">
            <a:spAutoFit/>
          </a:bodyPr>
          <a:lstStyle/>
          <a:p>
            <a:pPr marL="0" algn="just"/>
            <a:r>
              <a:rPr lang="en-US" sz="2400" dirty="0" err="1">
                <a:effectLst/>
                <a:latin typeface="Times New Roman" panose="02020603050405020304" pitchFamily="18" charset="0"/>
                <a:cs typeface="Times New Roman" panose="02020603050405020304" pitchFamily="18" charset="0"/>
              </a:rPr>
              <a:t>Yüksek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lisans</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tezi</a:t>
            </a:r>
            <a:r>
              <a:rPr lang="tr-TR" sz="2400" dirty="0">
                <a:effectLst/>
                <a:latin typeface="Times New Roman" panose="02020603050405020304" pitchFamily="18" charset="0"/>
                <a:cs typeface="Times New Roman" panose="02020603050405020304" pitchFamily="18" charset="0"/>
              </a:rPr>
              <a:t>n</a:t>
            </a:r>
            <a:r>
              <a:rPr lang="en-US" sz="2400" dirty="0">
                <a:effectLst/>
                <a:latin typeface="Times New Roman" panose="02020603050405020304" pitchFamily="18" charset="0"/>
                <a:cs typeface="Times New Roman" panose="02020603050405020304" pitchFamily="18" charset="0"/>
              </a:rPr>
              <a:t>in </a:t>
            </a:r>
            <a:r>
              <a:rPr lang="en-US" sz="2400" dirty="0" err="1">
                <a:effectLst/>
                <a:latin typeface="Times New Roman" panose="02020603050405020304" pitchFamily="18" charset="0"/>
                <a:cs typeface="Times New Roman" panose="02020603050405020304" pitchFamily="18" charset="0"/>
              </a:rPr>
              <a:t>konusu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Serbest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Uzay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Haberleşmesi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için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optik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anten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tasarımı</a:t>
            </a:r>
            <a:r>
              <a:rPr lang="en-US" sz="2400" dirty="0">
                <a:effectLst/>
                <a:latin typeface="Times New Roman" panose="02020603050405020304" pitchFamily="18" charset="0"/>
                <a:cs typeface="Times New Roman" panose="02020603050405020304" pitchFamily="18" charset="0"/>
              </a:rPr>
              <a:t>’’</a:t>
            </a:r>
            <a:r>
              <a:rPr lang="tr-TR" sz="2400" dirty="0">
                <a:effectLst/>
                <a:latin typeface="Times New Roman" panose="02020603050405020304" pitchFamily="18" charset="0"/>
                <a:cs typeface="Times New Roman" panose="02020603050405020304" pitchFamily="18" charset="0"/>
              </a:rPr>
              <a:t> olan ve</a:t>
            </a:r>
            <a:r>
              <a:rPr lang="en-US" sz="2400" dirty="0">
                <a:effectLst/>
                <a:latin typeface="Times New Roman" panose="02020603050405020304" pitchFamily="18" charset="0"/>
                <a:cs typeface="Times New Roman" panose="02020603050405020304" pitchFamily="18" charset="0"/>
              </a:rPr>
              <a:t> 2016 </a:t>
            </a:r>
            <a:r>
              <a:rPr lang="en-US" sz="2400" dirty="0" err="1">
                <a:effectLst/>
                <a:latin typeface="Times New Roman" panose="02020603050405020304" pitchFamily="18" charset="0"/>
                <a:cs typeface="Times New Roman" panose="02020603050405020304" pitchFamily="18" charset="0"/>
              </a:rPr>
              <a:t>yılından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itibaren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Çanakkale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Onsekiz</a:t>
            </a:r>
            <a:r>
              <a:rPr lang="en-US" sz="2400" dirty="0">
                <a:effectLst/>
                <a:latin typeface="Times New Roman" panose="02020603050405020304" pitchFamily="18" charset="0"/>
                <a:cs typeface="Times New Roman" panose="02020603050405020304" pitchFamily="18" charset="0"/>
              </a:rPr>
              <a:t> Mart </a:t>
            </a:r>
            <a:r>
              <a:rPr lang="en-US" sz="2400" dirty="0" err="1">
                <a:effectLst/>
                <a:latin typeface="Times New Roman" panose="02020603050405020304" pitchFamily="18" charset="0"/>
                <a:cs typeface="Times New Roman" panose="02020603050405020304" pitchFamily="18" charset="0"/>
              </a:rPr>
              <a:t>Üniversitesi</a:t>
            </a:r>
            <a:r>
              <a:rPr lang="en-US" sz="2400" dirty="0">
                <a:effectLst/>
                <a:latin typeface="Times New Roman" panose="02020603050405020304" pitchFamily="18" charset="0"/>
                <a:cs typeface="Times New Roman" panose="02020603050405020304" pitchFamily="18" charset="0"/>
              </a:rPr>
              <a:t> Atom </a:t>
            </a:r>
            <a:r>
              <a:rPr lang="en-US" sz="2400" dirty="0" err="1">
                <a:effectLst/>
                <a:latin typeface="Times New Roman" panose="02020603050405020304" pitchFamily="18" charset="0"/>
                <a:cs typeface="Times New Roman" panose="02020603050405020304" pitchFamily="18" charset="0"/>
              </a:rPr>
              <a:t>Molekül</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Fiziği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Anabilim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dalında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doktora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eğitimi</a:t>
            </a:r>
            <a:r>
              <a:rPr lang="tr-TR" sz="2400">
                <a:effectLst/>
                <a:latin typeface="Times New Roman" panose="02020603050405020304" pitchFamily="18" charset="0"/>
                <a:cs typeface="Times New Roman" panose="02020603050405020304" pitchFamily="18" charset="0"/>
              </a:rPr>
              <a:t>n</a:t>
            </a:r>
            <a:r>
              <a:rPr lang="en-US" sz="2400">
                <a:effectLst/>
                <a:latin typeface="Times New Roman" panose="02020603050405020304" pitchFamily="18" charset="0"/>
                <a:cs typeface="Times New Roman" panose="02020603050405020304" pitchFamily="18" charset="0"/>
              </a:rPr>
              <a:t>e </a:t>
            </a:r>
            <a:r>
              <a:rPr lang="en-US" sz="2400" dirty="0" err="1">
                <a:effectLst/>
                <a:latin typeface="Times New Roman" panose="02020603050405020304" pitchFamily="18" charset="0"/>
                <a:cs typeface="Times New Roman" panose="02020603050405020304" pitchFamily="18" charset="0"/>
              </a:rPr>
              <a:t>devam</a:t>
            </a:r>
            <a:r>
              <a:rPr lang="en-US" sz="2400" dirty="0">
                <a:effectLst/>
                <a:latin typeface="Times New Roman" panose="02020603050405020304" pitchFamily="18" charset="0"/>
                <a:cs typeface="Times New Roman" panose="02020603050405020304" pitchFamily="18" charset="0"/>
              </a:rPr>
              <a:t> </a:t>
            </a:r>
            <a:r>
              <a:rPr lang="tr-TR" sz="2400" dirty="0">
                <a:effectLst/>
                <a:latin typeface="Times New Roman" panose="02020603050405020304" pitchFamily="18" charset="0"/>
                <a:cs typeface="Times New Roman" panose="02020603050405020304" pitchFamily="18" charset="0"/>
              </a:rPr>
              <a:t>eden hocamız, g</a:t>
            </a:r>
            <a:r>
              <a:rPr lang="en-US" sz="2400" dirty="0" err="1">
                <a:effectLst/>
                <a:latin typeface="Times New Roman" panose="02020603050405020304" pitchFamily="18" charset="0"/>
                <a:cs typeface="Times New Roman" panose="02020603050405020304" pitchFamily="18" charset="0"/>
              </a:rPr>
              <a:t>emilerde</a:t>
            </a:r>
            <a:r>
              <a:rPr lang="en-US" sz="2400" dirty="0">
                <a:effectLst/>
                <a:latin typeface="Times New Roman" panose="02020603050405020304" pitchFamily="18" charset="0"/>
                <a:cs typeface="Times New Roman" panose="02020603050405020304" pitchFamily="18" charset="0"/>
              </a:rPr>
              <a:t> metal </a:t>
            </a:r>
            <a:r>
              <a:rPr lang="en-US" sz="2400" dirty="0" err="1">
                <a:effectLst/>
                <a:latin typeface="Times New Roman" panose="02020603050405020304" pitchFamily="18" charset="0"/>
                <a:cs typeface="Times New Roman" panose="02020603050405020304" pitchFamily="18" charset="0"/>
              </a:rPr>
              <a:t>yorgunluğunu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tespit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edecek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optik</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bir</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sistem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üzerinde</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çalışmaları</a:t>
            </a:r>
            <a:r>
              <a:rPr lang="tr-TR" sz="2400" dirty="0" err="1">
                <a:effectLst/>
                <a:latin typeface="Times New Roman" panose="02020603050405020304" pitchFamily="18" charset="0"/>
                <a:cs typeface="Times New Roman" panose="02020603050405020304" pitchFamily="18" charset="0"/>
              </a:rPr>
              <a:t>na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devam</a:t>
            </a:r>
            <a:r>
              <a:rPr lang="en-US" sz="2400" dirty="0">
                <a:effectLst/>
                <a:latin typeface="Times New Roman" panose="02020603050405020304" pitchFamily="18" charset="0"/>
                <a:cs typeface="Times New Roman" panose="02020603050405020304" pitchFamily="18" charset="0"/>
              </a:rPr>
              <a:t> e</a:t>
            </a:r>
            <a:r>
              <a:rPr lang="tr-TR" sz="2400" dirty="0" err="1">
                <a:effectLst/>
                <a:latin typeface="Times New Roman" panose="02020603050405020304" pitchFamily="18" charset="0"/>
                <a:cs typeface="Times New Roman" panose="02020603050405020304" pitchFamily="18" charset="0"/>
              </a:rPr>
              <a:t>tmektedir</a:t>
            </a:r>
            <a:r>
              <a:rPr lang="en-US" sz="2400" dirty="0">
                <a:effectLst/>
                <a:latin typeface="Times New Roman" panose="02020603050405020304" pitchFamily="18" charset="0"/>
                <a:cs typeface="Times New Roman" panose="02020603050405020304" pitchFamily="18" charset="0"/>
              </a:rPr>
              <a:t>. 2017 </a:t>
            </a:r>
            <a:r>
              <a:rPr lang="en-US" sz="2400" dirty="0" err="1">
                <a:effectLst/>
                <a:latin typeface="Times New Roman" panose="02020603050405020304" pitchFamily="18" charset="0"/>
                <a:cs typeface="Times New Roman" panose="02020603050405020304" pitchFamily="18" charset="0"/>
              </a:rPr>
              <a:t>Eylül</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ayından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itibaren</a:t>
            </a:r>
            <a:r>
              <a:rPr lang="en-US" sz="2400" dirty="0">
                <a:effectLst/>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Meslek Yüksekokulumuz M</a:t>
            </a:r>
            <a:r>
              <a:rPr lang="en-US" sz="2400" dirty="0" err="1">
                <a:effectLst/>
                <a:latin typeface="Times New Roman" panose="02020603050405020304" pitchFamily="18" charset="0"/>
                <a:cs typeface="Times New Roman" panose="02020603050405020304" pitchFamily="18" charset="0"/>
              </a:rPr>
              <a:t>ekatronik</a:t>
            </a:r>
            <a:r>
              <a:rPr lang="en-US" sz="2400" dirty="0">
                <a:effectLst/>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P</a:t>
            </a:r>
            <a:r>
              <a:rPr lang="en-US" sz="2400" dirty="0" err="1">
                <a:effectLst/>
                <a:latin typeface="Times New Roman" panose="02020603050405020304" pitchFamily="18" charset="0"/>
                <a:cs typeface="Times New Roman" panose="02020603050405020304" pitchFamily="18" charset="0"/>
              </a:rPr>
              <a:t>rogramında</a:t>
            </a:r>
            <a:r>
              <a:rPr lang="en-US" sz="2400" dirty="0">
                <a:effectLst/>
                <a:latin typeface="Times New Roman" panose="02020603050405020304" pitchFamily="18" charset="0"/>
                <a:cs typeface="Times New Roman" panose="02020603050405020304" pitchFamily="18" charset="0"/>
              </a:rPr>
              <a:t> </a:t>
            </a:r>
            <a:r>
              <a:rPr lang="tr-TR" sz="2400" dirty="0">
                <a:effectLst/>
                <a:latin typeface="Times New Roman" panose="02020603050405020304" pitchFamily="18" charset="0"/>
                <a:cs typeface="Times New Roman" panose="02020603050405020304" pitchFamily="18" charset="0"/>
              </a:rPr>
              <a:t>Ö</a:t>
            </a:r>
            <a:r>
              <a:rPr lang="en-US" sz="2400" dirty="0" err="1">
                <a:effectLst/>
                <a:latin typeface="Times New Roman" panose="02020603050405020304" pitchFamily="18" charset="0"/>
                <a:cs typeface="Times New Roman" panose="02020603050405020304" pitchFamily="18" charset="0"/>
              </a:rPr>
              <a:t>ğretim</a:t>
            </a:r>
            <a:r>
              <a:rPr lang="en-US" sz="2400" dirty="0">
                <a:effectLst/>
                <a:latin typeface="Times New Roman" panose="02020603050405020304" pitchFamily="18" charset="0"/>
                <a:cs typeface="Times New Roman" panose="02020603050405020304" pitchFamily="18" charset="0"/>
              </a:rPr>
              <a:t> </a:t>
            </a:r>
            <a:r>
              <a:rPr lang="tr-TR" sz="2400" dirty="0">
                <a:effectLst/>
                <a:latin typeface="Times New Roman" panose="02020603050405020304" pitchFamily="18" charset="0"/>
                <a:cs typeface="Times New Roman" panose="02020603050405020304" pitchFamily="18" charset="0"/>
              </a:rPr>
              <a:t>G</a:t>
            </a:r>
            <a:r>
              <a:rPr lang="en-US" sz="2400" dirty="0" err="1">
                <a:effectLst/>
                <a:latin typeface="Times New Roman" panose="02020603050405020304" pitchFamily="18" charset="0"/>
                <a:cs typeface="Times New Roman" panose="02020603050405020304" pitchFamily="18" charset="0"/>
              </a:rPr>
              <a:t>örevlisi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olarak</a:t>
            </a:r>
            <a:r>
              <a:rPr lang="en-US" sz="2400" dirty="0">
                <a:effectLst/>
                <a:latin typeface="Times New Roman" panose="02020603050405020304" pitchFamily="18" charset="0"/>
                <a:cs typeface="Times New Roman" panose="02020603050405020304" pitchFamily="18" charset="0"/>
              </a:rPr>
              <a:t> </a:t>
            </a:r>
            <a:r>
              <a:rPr lang="tr-TR" sz="2400" dirty="0">
                <a:effectLst/>
                <a:latin typeface="Times New Roman" panose="02020603050405020304" pitchFamily="18" charset="0"/>
                <a:cs typeface="Times New Roman" panose="02020603050405020304" pitchFamily="18" charset="0"/>
              </a:rPr>
              <a:t>görev yapmaktadır</a:t>
            </a:r>
            <a:r>
              <a:rPr lang="en-US" sz="240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tr-TR" sz="2400" dirty="0"/>
          </a:p>
        </p:txBody>
      </p:sp>
      <p:pic>
        <p:nvPicPr>
          <p:cNvPr id="9218" name="Picture 2">
            <a:extLst>
              <a:ext uri="{FF2B5EF4-FFF2-40B4-BE49-F238E27FC236}">
                <a16:creationId xmlns:a16="http://schemas.microsoft.com/office/drawing/2014/main" id="{34D448A6-5C25-09EA-89E5-023A96E25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43" y="1306130"/>
            <a:ext cx="5011956" cy="444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66E177-15A1-076B-2358-A84BEF77B2A7}"/>
              </a:ext>
            </a:extLst>
          </p:cNvPr>
          <p:cNvSpPr>
            <a:spLocks noGrp="1"/>
          </p:cNvSpPr>
          <p:nvPr>
            <p:ph type="title"/>
          </p:nvPr>
        </p:nvSpPr>
        <p:spPr>
          <a:xfrm>
            <a:off x="841248" y="381000"/>
            <a:ext cx="10972800" cy="1325563"/>
          </a:xfrm>
        </p:spPr>
        <p:txBody>
          <a:bodyPr anchor="ctr">
            <a:normAutofit/>
          </a:bodyPr>
          <a:lstStyle/>
          <a:p>
            <a:r>
              <a:rPr lang="tr-TR" dirty="0"/>
              <a:t>Rektör yardımcısı</a:t>
            </a:r>
            <a:br>
              <a:rPr lang="tr-TR" dirty="0"/>
            </a:br>
            <a:r>
              <a:rPr lang="tr-TR" b="1" i="0" dirty="0">
                <a:solidFill>
                  <a:srgbClr val="000000"/>
                </a:solidFill>
                <a:effectLst/>
                <a:latin typeface="Poppins" panose="00000500000000000000" pitchFamily="2" charset="-94"/>
              </a:rPr>
              <a:t>Prof. Dr. Dinçay KÖKSAL</a:t>
            </a:r>
            <a:endParaRPr lang="tr-TR" b="1" dirty="0"/>
          </a:p>
        </p:txBody>
      </p:sp>
      <p:pic>
        <p:nvPicPr>
          <p:cNvPr id="3074" name="Picture 2" descr="Prof. Dr. Dinçay KÖKSAL">
            <a:extLst>
              <a:ext uri="{FF2B5EF4-FFF2-40B4-BE49-F238E27FC236}">
                <a16:creationId xmlns:a16="http://schemas.microsoft.com/office/drawing/2014/main" id="{F1E8DDF9-E3F9-9726-E5A2-DE0D5DA56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7" r="8913" b="1"/>
          <a:stretch/>
        </p:blipFill>
        <p:spPr bwMode="auto">
          <a:xfrm>
            <a:off x="838200" y="1825625"/>
            <a:ext cx="5181600" cy="4351338"/>
          </a:xfrm>
          <a:prstGeom prst="rect">
            <a:avLst/>
          </a:prstGeom>
          <a:solidFill>
            <a:srgbClr val="FFFFFF"/>
          </a:solidFill>
        </p:spPr>
      </p:pic>
      <p:sp>
        <p:nvSpPr>
          <p:cNvPr id="4" name="Metin Yer Tutucusu 3">
            <a:extLst>
              <a:ext uri="{FF2B5EF4-FFF2-40B4-BE49-F238E27FC236}">
                <a16:creationId xmlns:a16="http://schemas.microsoft.com/office/drawing/2014/main" id="{9447274D-CCB5-7078-9C84-ECAC8DCE952A}"/>
              </a:ext>
            </a:extLst>
          </p:cNvPr>
          <p:cNvSpPr>
            <a:spLocks noGrp="1"/>
          </p:cNvSpPr>
          <p:nvPr>
            <p:ph sz="half" idx="2"/>
          </p:nvPr>
        </p:nvSpPr>
        <p:spPr>
          <a:xfrm>
            <a:off x="6172200" y="1825625"/>
            <a:ext cx="5181600" cy="4351338"/>
          </a:xfrm>
        </p:spPr>
        <p:txBody>
          <a:bodyPr>
            <a:normAutofit lnSpcReduction="10000"/>
          </a:bodyPr>
          <a:lstStyle/>
          <a:p>
            <a:pPr marL="0" indent="0">
              <a:buNone/>
            </a:pPr>
            <a:r>
              <a:rPr lang="tr-TR" sz="2000" b="0" i="0" dirty="0">
                <a:solidFill>
                  <a:schemeClr val="tx1"/>
                </a:solidFill>
                <a:effectLst/>
                <a:latin typeface="Söhne"/>
              </a:rPr>
              <a:t>Liderlik ve yöneticilik vasıflarıyla, üniversitemizin hedeflerine ulaşmasında büyük katkı sağlayan </a:t>
            </a:r>
            <a:r>
              <a:rPr lang="tr-TR" sz="2000" b="0" i="0" dirty="0" err="1">
                <a:solidFill>
                  <a:schemeClr val="tx1"/>
                </a:solidFill>
                <a:effectLst/>
                <a:latin typeface="Söhne"/>
              </a:rPr>
              <a:t>Prof.Dr</a:t>
            </a:r>
            <a:r>
              <a:rPr lang="tr-TR" sz="2000" b="0" i="0" dirty="0">
                <a:solidFill>
                  <a:schemeClr val="tx1"/>
                </a:solidFill>
                <a:effectLst/>
                <a:latin typeface="Söhne"/>
              </a:rPr>
              <a:t>. Dinçay KÖKSAL, akademik kadronun koordinasyonunu sağlayarak, üniversitemizin eğitim ve araştırma alanlarındaki kalitesini artırmak için çaba göstermektedir. Stratejik planlama ve etkin uygulamalarıyla, üniversitemizin başarı grafiğini yükselterek önemli başarılar elde etmiştir. </a:t>
            </a:r>
          </a:p>
          <a:p>
            <a:pPr marL="0" indent="0">
              <a:buNone/>
            </a:pPr>
            <a:r>
              <a:rPr lang="tr-TR" sz="2000" b="0" i="0" dirty="0">
                <a:solidFill>
                  <a:schemeClr val="tx1"/>
                </a:solidFill>
                <a:effectLst/>
                <a:latin typeface="Söhne"/>
              </a:rPr>
              <a:t>Üniversitemizin daha da ileriye taşınması ve başarılarının artarak devam etmesi konusundaki çabalarından dolayı kendisine teşekkür ederiz. Kendisiyle aynı çatı altında çalışmaktan mutluluk duyuyor ve onun gibi değerli bir akademisyeni aramızda görmekten dolayı memnuniyetimizi dile getiririz.</a:t>
            </a:r>
          </a:p>
          <a:p>
            <a:pPr marL="0" indent="0">
              <a:buNone/>
            </a:pPr>
            <a:endParaRPr lang="tr-TR" dirty="0">
              <a:solidFill>
                <a:schemeClr val="tx1"/>
              </a:solidFill>
            </a:endParaRPr>
          </a:p>
        </p:txBody>
      </p:sp>
      <p:sp>
        <p:nvSpPr>
          <p:cNvPr id="7" name="Slayt Numarası Yer Tutucusu 6">
            <a:extLst>
              <a:ext uri="{FF2B5EF4-FFF2-40B4-BE49-F238E27FC236}">
                <a16:creationId xmlns:a16="http://schemas.microsoft.com/office/drawing/2014/main" id="{846CF1B8-A728-A9E9-A235-F4F7586C5A61}"/>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94A09A9-5501-47C1-A89A-A340965A2BE2}" type="slidenum">
              <a:rPr lang="tr-TR" noProof="0" smtClean="0"/>
              <a:pPr rtl="0">
                <a:spcAft>
                  <a:spcPts val="600"/>
                </a:spcAft>
              </a:pPr>
              <a:t>4</a:t>
            </a:fld>
            <a:endParaRPr lang="tr-TR" noProof="0"/>
          </a:p>
        </p:txBody>
      </p:sp>
    </p:spTree>
    <p:extLst>
      <p:ext uri="{BB962C8B-B14F-4D97-AF65-F5344CB8AC3E}">
        <p14:creationId xmlns:p14="http://schemas.microsoft.com/office/powerpoint/2010/main" val="286353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8" y="6010041"/>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Çetin KEDİOĞLU</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40</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6384370" y="501650"/>
            <a:ext cx="5330371" cy="6186309"/>
          </a:xfrm>
          <a:prstGeom prst="rect">
            <a:avLst/>
          </a:prstGeom>
          <a:noFill/>
        </p:spPr>
        <p:txBody>
          <a:bodyPr wrap="square" rtlCol="0">
            <a:spAutoFit/>
          </a:bodyPr>
          <a:lstStyle/>
          <a:p>
            <a:pPr marL="0" algn="just"/>
            <a:r>
              <a:rPr lang="en-US" sz="2200" dirty="0">
                <a:latin typeface="Times New Roman" panose="02020603050405020304" pitchFamily="18" charset="0"/>
                <a:cs typeface="Times New Roman" panose="02020603050405020304" pitchFamily="18" charset="0"/>
              </a:rPr>
              <a:t>İstanbul </a:t>
            </a:r>
            <a:r>
              <a:rPr lang="en-US" sz="2200" dirty="0" err="1">
                <a:latin typeface="Times New Roman" panose="02020603050405020304" pitchFamily="18" charset="0"/>
                <a:cs typeface="Times New Roman" panose="02020603050405020304" pitchFamily="18" charset="0"/>
              </a:rPr>
              <a:t>Üniversitesi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Sualtı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Teknolojisi</a:t>
            </a:r>
            <a:r>
              <a:rPr lang="en-US" sz="2200" dirty="0">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Programı mezunu Çetin KEDİOĞLU, </a:t>
            </a:r>
            <a:r>
              <a:rPr lang="en-US" sz="2200" dirty="0" err="1">
                <a:latin typeface="Times New Roman" panose="02020603050405020304" pitchFamily="18" charset="0"/>
                <a:cs typeface="Times New Roman" panose="02020603050405020304" pitchFamily="18" charset="0"/>
              </a:rPr>
              <a:t>Yüksek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Lisans</a:t>
            </a:r>
            <a:r>
              <a:rPr lang="tr-TR" sz="2200" dirty="0">
                <a:latin typeface="Times New Roman" panose="02020603050405020304" pitchFamily="18" charset="0"/>
                <a:cs typeface="Times New Roman" panose="02020603050405020304" pitchFamily="18" charset="0"/>
              </a:rPr>
              <a:t> eğitimini</a:t>
            </a:r>
            <a:r>
              <a:rPr lang="en-US" sz="2200" dirty="0">
                <a:latin typeface="Times New Roman" panose="02020603050405020304" pitchFamily="18" charset="0"/>
                <a:cs typeface="Times New Roman" panose="02020603050405020304" pitchFamily="18" charset="0"/>
              </a:rPr>
              <a:t> ÇOMÜ</a:t>
            </a:r>
            <a:r>
              <a:rPr lang="tr-TR"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Fen </a:t>
            </a:r>
            <a:r>
              <a:rPr lang="en-US" sz="2200" dirty="0" err="1">
                <a:latin typeface="Times New Roman" panose="02020603050405020304" pitchFamily="18" charset="0"/>
                <a:cs typeface="Times New Roman" panose="02020603050405020304" pitchFamily="18" charset="0"/>
              </a:rPr>
              <a:t>Bilimleri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Enstitüsü</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Su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Ürünleri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Avlama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İşleme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Teknolojisi</a:t>
            </a:r>
            <a:r>
              <a:rPr lang="en-US" sz="2200" dirty="0">
                <a:latin typeface="Times New Roman" panose="02020603050405020304" pitchFamily="18" charset="0"/>
                <a:cs typeface="Times New Roman" panose="02020603050405020304" pitchFamily="18" charset="0"/>
              </a:rPr>
              <a:t> A.B.D. </a:t>
            </a:r>
            <a:r>
              <a:rPr lang="tr-TR" sz="2200" dirty="0">
                <a:latin typeface="Times New Roman" panose="02020603050405020304" pitchFamily="18" charset="0"/>
                <a:cs typeface="Times New Roman" panose="02020603050405020304" pitchFamily="18" charset="0"/>
              </a:rPr>
              <a:t>t</a:t>
            </a:r>
            <a:r>
              <a:rPr lang="en-US" sz="2200" dirty="0" err="1">
                <a:latin typeface="Times New Roman" panose="02020603050405020304" pitchFamily="18" charset="0"/>
                <a:cs typeface="Times New Roman" panose="02020603050405020304" pitchFamily="18" charset="0"/>
              </a:rPr>
              <a:t>amamlamış</a:t>
            </a:r>
            <a:r>
              <a:rPr lang="tr-TR" sz="2200" dirty="0">
                <a:latin typeface="Times New Roman" panose="02020603050405020304" pitchFamily="18" charset="0"/>
                <a:cs typeface="Times New Roman" panose="02020603050405020304" pitchFamily="18" charset="0"/>
              </a:rPr>
              <a:t>tır. </a:t>
            </a:r>
            <a:r>
              <a:rPr lang="en-US" sz="2200" dirty="0" err="1">
                <a:latin typeface="Times New Roman" panose="02020603050405020304" pitchFamily="18" charset="0"/>
                <a:cs typeface="Times New Roman" panose="02020603050405020304" pitchFamily="18" charset="0"/>
              </a:rPr>
              <a:t>Uluslararası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projelerde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kurtartma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dalgıçlığı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Ulusal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projelerde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büyük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sanayi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işletmelerinde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dalgıçlık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dalış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amirliği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yapmıştır</a:t>
            </a:r>
            <a:r>
              <a:rPr lang="en-US" sz="2200" dirty="0">
                <a:latin typeface="Times New Roman" panose="02020603050405020304" pitchFamily="18" charset="0"/>
                <a:cs typeface="Times New Roman" panose="02020603050405020304" pitchFamily="18" charset="0"/>
              </a:rPr>
              <a:t>. Özel </a:t>
            </a:r>
            <a:r>
              <a:rPr lang="en-US" sz="2200" dirty="0" err="1">
                <a:latin typeface="Times New Roman" panose="02020603050405020304" pitchFamily="18" charset="0"/>
                <a:cs typeface="Times New Roman" panose="02020603050405020304" pitchFamily="18" charset="0"/>
              </a:rPr>
              <a:t>sektörde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kamu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kurumlarında</a:t>
            </a:r>
            <a:r>
              <a:rPr lang="en-US" sz="2200" dirty="0">
                <a:latin typeface="Times New Roman" panose="02020603050405020304" pitchFamily="18" charset="0"/>
                <a:cs typeface="Times New Roman" panose="02020603050405020304" pitchFamily="18" charset="0"/>
              </a:rPr>
              <a:t> 23 </a:t>
            </a:r>
            <a:r>
              <a:rPr lang="en-US" sz="2200" dirty="0" err="1">
                <a:latin typeface="Times New Roman" panose="02020603050405020304" pitchFamily="18" charset="0"/>
                <a:cs typeface="Times New Roman" panose="02020603050405020304" pitchFamily="18" charset="0"/>
              </a:rPr>
              <a:t>yıl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dalış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tecrübesine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sahiptir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Üniversitemizde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birçok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projede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görev</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almış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2016 </a:t>
            </a:r>
            <a:r>
              <a:rPr lang="en-US" sz="2200" dirty="0" err="1">
                <a:latin typeface="Times New Roman" panose="02020603050405020304" pitchFamily="18" charset="0"/>
                <a:cs typeface="Times New Roman" panose="02020603050405020304" pitchFamily="18" charset="0"/>
              </a:rPr>
              <a:t>yılından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yana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farklı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fakülte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yüksekokullarda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dalış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denizcilik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derslerine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girmekte</a:t>
            </a:r>
            <a:r>
              <a:rPr lang="tr-TR" sz="2200" dirty="0">
                <a:latin typeface="Times New Roman" panose="02020603050405020304" pitchFamily="18" charset="0"/>
                <a:cs typeface="Times New Roman" panose="02020603050405020304" pitchFamily="18" charset="0"/>
              </a:rPr>
              <a:t> olup, </a:t>
            </a:r>
            <a:r>
              <a:rPr lang="en-US" sz="2200" dirty="0">
                <a:effectLst/>
                <a:latin typeface="Times New Roman" panose="02020603050405020304" pitchFamily="18" charset="0"/>
                <a:cs typeface="Times New Roman" panose="02020603050405020304" pitchFamily="18" charset="0"/>
              </a:rPr>
              <a:t>20</a:t>
            </a:r>
            <a:r>
              <a:rPr lang="tr-TR" sz="2200" dirty="0">
                <a:effectLst/>
                <a:latin typeface="Times New Roman" panose="02020603050405020304" pitchFamily="18" charset="0"/>
                <a:cs typeface="Times New Roman" panose="02020603050405020304" pitchFamily="18" charset="0"/>
              </a:rPr>
              <a:t>22</a:t>
            </a:r>
            <a:r>
              <a:rPr lang="en-US" sz="2200" dirty="0">
                <a:effectLst/>
                <a:latin typeface="Times New Roman" panose="02020603050405020304" pitchFamily="18" charset="0"/>
                <a:cs typeface="Times New Roman" panose="02020603050405020304" pitchFamily="18" charset="0"/>
              </a:rPr>
              <a:t> </a:t>
            </a:r>
            <a:r>
              <a:rPr lang="tr-TR" sz="2200" dirty="0">
                <a:effectLst/>
                <a:latin typeface="Times New Roman" panose="02020603050405020304" pitchFamily="18" charset="0"/>
                <a:cs typeface="Times New Roman" panose="02020603050405020304" pitchFamily="18" charset="0"/>
              </a:rPr>
              <a:t>Şubat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ayından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itibaren</a:t>
            </a:r>
            <a:r>
              <a:rPr lang="en-US" sz="2200" dirty="0">
                <a:effectLst/>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Meslek Yüksekokulumuz Sualtı Teknolojisi</a:t>
            </a:r>
            <a:r>
              <a:rPr lang="en-US" sz="2200" dirty="0">
                <a:effectLst/>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P</a:t>
            </a:r>
            <a:r>
              <a:rPr lang="en-US" sz="2200" dirty="0" err="1">
                <a:effectLst/>
                <a:latin typeface="Times New Roman" panose="02020603050405020304" pitchFamily="18" charset="0"/>
                <a:cs typeface="Times New Roman" panose="02020603050405020304" pitchFamily="18" charset="0"/>
              </a:rPr>
              <a:t>rogramında</a:t>
            </a:r>
            <a:r>
              <a:rPr lang="en-US" sz="2200" dirty="0">
                <a:effectLst/>
                <a:latin typeface="Times New Roman" panose="02020603050405020304" pitchFamily="18" charset="0"/>
                <a:cs typeface="Times New Roman" panose="02020603050405020304" pitchFamily="18" charset="0"/>
              </a:rPr>
              <a:t> </a:t>
            </a:r>
            <a:r>
              <a:rPr lang="tr-TR" sz="2200" dirty="0">
                <a:latin typeface="Times New Roman" panose="02020603050405020304" pitchFamily="18" charset="0"/>
                <a:cs typeface="Times New Roman" panose="02020603050405020304" pitchFamily="18" charset="0"/>
              </a:rPr>
              <a:t>Ö</a:t>
            </a:r>
            <a:r>
              <a:rPr lang="en-US" sz="2200" dirty="0" err="1">
                <a:effectLst/>
                <a:latin typeface="Times New Roman" panose="02020603050405020304" pitchFamily="18" charset="0"/>
                <a:cs typeface="Times New Roman" panose="02020603050405020304" pitchFamily="18" charset="0"/>
              </a:rPr>
              <a:t>ğretim</a:t>
            </a:r>
            <a:r>
              <a:rPr lang="en-US" sz="2200" dirty="0">
                <a:effectLst/>
                <a:latin typeface="Times New Roman" panose="02020603050405020304" pitchFamily="18" charset="0"/>
                <a:cs typeface="Times New Roman" panose="02020603050405020304" pitchFamily="18" charset="0"/>
              </a:rPr>
              <a:t> </a:t>
            </a:r>
            <a:r>
              <a:rPr lang="tr-TR" sz="2200" dirty="0">
                <a:effectLst/>
                <a:latin typeface="Times New Roman" panose="02020603050405020304" pitchFamily="18" charset="0"/>
                <a:cs typeface="Times New Roman" panose="02020603050405020304" pitchFamily="18" charset="0"/>
              </a:rPr>
              <a:t>G</a:t>
            </a:r>
            <a:r>
              <a:rPr lang="en-US" sz="2200" dirty="0" err="1">
                <a:effectLst/>
                <a:latin typeface="Times New Roman" panose="02020603050405020304" pitchFamily="18" charset="0"/>
                <a:cs typeface="Times New Roman" panose="02020603050405020304" pitchFamily="18" charset="0"/>
              </a:rPr>
              <a:t>örevlisi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olarak</a:t>
            </a:r>
            <a:r>
              <a:rPr lang="en-US" sz="2200" dirty="0">
                <a:effectLst/>
                <a:latin typeface="Times New Roman" panose="02020603050405020304" pitchFamily="18" charset="0"/>
                <a:cs typeface="Times New Roman" panose="02020603050405020304" pitchFamily="18" charset="0"/>
              </a:rPr>
              <a:t> </a:t>
            </a:r>
            <a:r>
              <a:rPr lang="tr-TR" sz="2200" dirty="0">
                <a:effectLst/>
                <a:latin typeface="Times New Roman" panose="02020603050405020304" pitchFamily="18" charset="0"/>
                <a:cs typeface="Times New Roman" panose="02020603050405020304" pitchFamily="18" charset="0"/>
              </a:rPr>
              <a:t>görev yapmaktadır.</a:t>
            </a:r>
            <a:endParaRPr lang="en-US" sz="2200" dirty="0">
              <a:latin typeface="Times New Roman" panose="02020603050405020304" pitchFamily="18" charset="0"/>
              <a:cs typeface="Times New Roman" panose="02020603050405020304" pitchFamily="18" charset="0"/>
            </a:endParaRPr>
          </a:p>
          <a:p>
            <a:endParaRPr lang="tr-TR" sz="2200" dirty="0"/>
          </a:p>
        </p:txBody>
      </p:sp>
      <p:pic>
        <p:nvPicPr>
          <p:cNvPr id="10242" name="Picture 2">
            <a:extLst>
              <a:ext uri="{FF2B5EF4-FFF2-40B4-BE49-F238E27FC236}">
                <a16:creationId xmlns:a16="http://schemas.microsoft.com/office/drawing/2014/main" id="{0AE9DDC5-603D-D341-7002-FCAD86820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000" y="1355488"/>
            <a:ext cx="4478631" cy="447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65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8" y="6010041"/>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M. İdil ÖZ</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41</a:t>
            </a:fld>
            <a:endParaRPr lang="tr-TR"/>
          </a:p>
        </p:txBody>
      </p:sp>
      <p:sp>
        <p:nvSpPr>
          <p:cNvPr id="6" name="Metin kutusu 5">
            <a:extLst>
              <a:ext uri="{FF2B5EF4-FFF2-40B4-BE49-F238E27FC236}">
                <a16:creationId xmlns:a16="http://schemas.microsoft.com/office/drawing/2014/main" id="{0D9D26BC-A219-A34C-946D-28C55FE140D6}"/>
              </a:ext>
            </a:extLst>
          </p:cNvPr>
          <p:cNvSpPr txBox="1"/>
          <p:nvPr/>
        </p:nvSpPr>
        <p:spPr>
          <a:xfrm>
            <a:off x="5811716" y="501650"/>
            <a:ext cx="4334608" cy="5496889"/>
          </a:xfrm>
          <a:prstGeom prst="rect">
            <a:avLst/>
          </a:prstGeom>
          <a:noFill/>
        </p:spPr>
        <p:txBody>
          <a:bodyPr wrap="square" rtlCol="0">
            <a:spAutoFit/>
          </a:bodyPr>
          <a:lstStyle/>
          <a:p>
            <a:pPr>
              <a:lnSpc>
                <a:spcPct val="115000"/>
              </a:lnSpc>
              <a:spcBef>
                <a:spcPts val="200"/>
              </a:spcBef>
            </a:pPr>
            <a:r>
              <a:rPr lang="tr-TR" sz="1600" dirty="0">
                <a:latin typeface="Times New Roman" panose="02020603050405020304" pitchFamily="18" charset="0"/>
                <a:ea typeface="Times New Roman" panose="02020603050405020304" pitchFamily="18" charset="0"/>
                <a:cs typeface="Times New Roman" panose="02020603050405020304" pitchFamily="18" charset="0"/>
              </a:rPr>
              <a:t>Ö</a:t>
            </a:r>
            <a:r>
              <a:rPr lang="tr-TR" sz="1600" dirty="0">
                <a:effectLst/>
                <a:latin typeface="Times New Roman" panose="02020603050405020304" pitchFamily="18" charset="0"/>
                <a:ea typeface="Times New Roman" panose="02020603050405020304" pitchFamily="18" charset="0"/>
                <a:cs typeface="Times New Roman" panose="02020603050405020304" pitchFamily="18" charset="0"/>
              </a:rPr>
              <a:t>ğretim görevlisi M. İdil ÖZ, okulumuz Sualtı Teknolojisi Programı’nda, deniz canlıları, biyolojisi ve ekolojisi, deniz ekosistemi ve </a:t>
            </a:r>
            <a:r>
              <a:rPr lang="tr-TR" sz="1600" dirty="0" err="1">
                <a:effectLst/>
                <a:latin typeface="Times New Roman" panose="02020603050405020304" pitchFamily="18" charset="0"/>
                <a:ea typeface="Times New Roman" panose="02020603050405020304" pitchFamily="18" charset="0"/>
                <a:cs typeface="Times New Roman" panose="02020603050405020304" pitchFamily="18" charset="0"/>
              </a:rPr>
              <a:t>oseanoloji</a:t>
            </a:r>
            <a:r>
              <a:rPr lang="tr-TR" sz="1600" dirty="0">
                <a:effectLst/>
                <a:latin typeface="Times New Roman" panose="02020603050405020304" pitchFamily="18" charset="0"/>
                <a:ea typeface="Times New Roman" panose="02020603050405020304" pitchFamily="18" charset="0"/>
                <a:cs typeface="Times New Roman" panose="02020603050405020304" pitchFamily="18" charset="0"/>
              </a:rPr>
              <a:t>, deniz koruma bölgeleri ve koruma altındaki türler konularında, öğrencilerimize yol göstermeyi hedeflemektedir. </a:t>
            </a:r>
          </a:p>
          <a:p>
            <a:pPr>
              <a:lnSpc>
                <a:spcPct val="115000"/>
              </a:lnSpc>
              <a:spcBef>
                <a:spcPts val="200"/>
              </a:spcBef>
            </a:pPr>
            <a:r>
              <a:rPr lang="tr-TR" sz="1600" dirty="0">
                <a:effectLst/>
                <a:latin typeface="Times New Roman" panose="02020603050405020304" pitchFamily="18" charset="0"/>
                <a:ea typeface="Times New Roman" panose="02020603050405020304" pitchFamily="18" charset="0"/>
                <a:cs typeface="Times New Roman" panose="02020603050405020304" pitchFamily="18" charset="0"/>
              </a:rPr>
              <a:t>İstanbul Üniversitesi’ndeki lisans ve yüksek lisans süreçlerinde Deniz Koruma Alanları ile Özel Çevre Koruma Bölgeleri Biyoçeşitliliği ve su altı görsel sayım teknikleri üzerine çalışmaları bulunmaktadır. Doktora çalışması, derin deniz balıkları biyolojisi, derin deniz ekosistemi ve balıkçılık popülasyon dinamiği üzerine olan M. İdil ÖZ, 2016 Nisan ayında ilki gerçekleştirilmiş olan Türk Antarktika Araştırma Seferi’nde, Tübitak’tan ve 7 farklı üniversiteden gelen, 12 bilim insanından biri olarak üniversitemizi Antarktika’da temsil etmiştir.</a:t>
            </a:r>
          </a:p>
          <a:p>
            <a:endParaRPr lang="tr-TR" sz="2000" dirty="0"/>
          </a:p>
        </p:txBody>
      </p:sp>
      <p:pic>
        <p:nvPicPr>
          <p:cNvPr id="3" name="Resim 2">
            <a:extLst>
              <a:ext uri="{FF2B5EF4-FFF2-40B4-BE49-F238E27FC236}">
                <a16:creationId xmlns:a16="http://schemas.microsoft.com/office/drawing/2014/main" id="{5E40C1E0-DD24-AF64-115A-9BA82A94B822}"/>
              </a:ext>
            </a:extLst>
          </p:cNvPr>
          <p:cNvPicPr>
            <a:picLocks noChangeAspect="1"/>
          </p:cNvPicPr>
          <p:nvPr/>
        </p:nvPicPr>
        <p:blipFill>
          <a:blip r:embed="rId3"/>
          <a:stretch>
            <a:fillRect/>
          </a:stretch>
        </p:blipFill>
        <p:spPr>
          <a:xfrm>
            <a:off x="1438689" y="1403694"/>
            <a:ext cx="4054602" cy="4460062"/>
          </a:xfrm>
          <a:prstGeom prst="rect">
            <a:avLst/>
          </a:prstGeom>
        </p:spPr>
      </p:pic>
      <p:sp>
        <p:nvSpPr>
          <p:cNvPr id="9" name="Başlık 197">
            <a:extLst>
              <a:ext uri="{FF2B5EF4-FFF2-40B4-BE49-F238E27FC236}">
                <a16:creationId xmlns:a16="http://schemas.microsoft.com/office/drawing/2014/main" id="{7D82DDFC-E272-1958-7270-62BE6F7200FC}"/>
              </a:ext>
            </a:extLst>
          </p:cNvPr>
          <p:cNvSpPr txBox="1">
            <a:spLocks/>
          </p:cNvSpPr>
          <p:nvPr/>
        </p:nvSpPr>
        <p:spPr>
          <a:xfrm>
            <a:off x="1630651" y="420519"/>
            <a:ext cx="3624101" cy="83689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ts val="4000"/>
              </a:lnSpc>
              <a:spcBef>
                <a:spcPct val="0"/>
              </a:spcBef>
              <a:buNone/>
              <a:defRPr sz="3000" kern="1200" cap="all" spc="30" baseline="0">
                <a:solidFill>
                  <a:schemeClr val="tx1">
                    <a:lumMod val="75000"/>
                    <a:lumOff val="25000"/>
                  </a:schemeClr>
                </a:solidFill>
                <a:latin typeface="+mj-lt"/>
                <a:ea typeface="+mj-ea"/>
                <a:cs typeface="+mj-cs"/>
              </a:defRPr>
            </a:lvl1pPr>
          </a:lstStyle>
          <a:p>
            <a:r>
              <a:rPr lang="tr-TR" dirty="0">
                <a:latin typeface="Times New Roman" panose="02020603050405020304" pitchFamily="18" charset="0"/>
                <a:cs typeface="Times New Roman" panose="02020603050405020304" pitchFamily="18" charset="0"/>
              </a:rPr>
              <a:t>Akademik Kadromuz</a:t>
            </a:r>
          </a:p>
        </p:txBody>
      </p:sp>
    </p:spTree>
    <p:extLst>
      <p:ext uri="{BB962C8B-B14F-4D97-AF65-F5344CB8AC3E}">
        <p14:creationId xmlns:p14="http://schemas.microsoft.com/office/powerpoint/2010/main" val="308610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Akademik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908048" y="6010041"/>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Öğr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a:t>
            </a:r>
            <a:r>
              <a:rPr lang="en-US" sz="1800" b="1" dirty="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Ogün GEZEN</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42</a:t>
            </a:fld>
            <a:endParaRPr lang="tr-TR"/>
          </a:p>
        </p:txBody>
      </p:sp>
      <p:sp>
        <p:nvSpPr>
          <p:cNvPr id="7" name="Metin kutusu 6">
            <a:extLst>
              <a:ext uri="{FF2B5EF4-FFF2-40B4-BE49-F238E27FC236}">
                <a16:creationId xmlns:a16="http://schemas.microsoft.com/office/drawing/2014/main" id="{71ACC792-F3D7-D967-41AD-DFE340608BC0}"/>
              </a:ext>
            </a:extLst>
          </p:cNvPr>
          <p:cNvSpPr txBox="1"/>
          <p:nvPr/>
        </p:nvSpPr>
        <p:spPr>
          <a:xfrm>
            <a:off x="6202017" y="715617"/>
            <a:ext cx="5369497" cy="6001643"/>
          </a:xfrm>
          <a:prstGeom prst="rect">
            <a:avLst/>
          </a:prstGeom>
          <a:noFill/>
        </p:spPr>
        <p:txBody>
          <a:bodyPr wrap="square" rtlCol="0">
            <a:spAutoFit/>
          </a:bodyPr>
          <a:lstStyle/>
          <a:p>
            <a:pPr marL="0" algn="just"/>
            <a:r>
              <a:rPr lang="tr-TR" sz="2400" dirty="0">
                <a:latin typeface="Times New Roman" panose="02020603050405020304" pitchFamily="18" charset="0"/>
                <a:cs typeface="Times New Roman" panose="02020603050405020304" pitchFamily="18" charset="0"/>
              </a:rPr>
              <a:t>2000 Yılında İstanbul Üniversitesi Sualtı Teknolojisi bölümünde </a:t>
            </a:r>
            <a:r>
              <a:rPr lang="tr-TR" sz="2400" dirty="0" err="1">
                <a:latin typeface="Times New Roman" panose="02020603050405020304" pitchFamily="18" charset="0"/>
                <a:cs typeface="Times New Roman" panose="02020603050405020304" pitchFamily="18" charset="0"/>
              </a:rPr>
              <a:t>önlisansını</a:t>
            </a:r>
            <a:r>
              <a:rPr lang="tr-TR" sz="2400" dirty="0">
                <a:latin typeface="Times New Roman" panose="02020603050405020304" pitchFamily="18" charset="0"/>
                <a:cs typeface="Times New Roman" panose="02020603050405020304" pitchFamily="18" charset="0"/>
              </a:rPr>
              <a:t> tamamlayan Ogün GEZEN, 2012 yılında Anadolu Üniversitesi İşletme </a:t>
            </a:r>
            <a:r>
              <a:rPr lang="tr-TR" sz="2400" dirty="0" err="1">
                <a:latin typeface="Times New Roman" panose="02020603050405020304" pitchFamily="18" charset="0"/>
                <a:cs typeface="Times New Roman" panose="02020603050405020304" pitchFamily="18" charset="0"/>
              </a:rPr>
              <a:t>böülümünde</a:t>
            </a:r>
            <a:r>
              <a:rPr lang="tr-TR" sz="2400" dirty="0">
                <a:latin typeface="Times New Roman" panose="02020603050405020304" pitchFamily="18" charset="0"/>
                <a:cs typeface="Times New Roman" panose="02020603050405020304" pitchFamily="18" charset="0"/>
              </a:rPr>
              <a:t> lisans eğitimini, 2017 yılında Çanakkale </a:t>
            </a:r>
            <a:r>
              <a:rPr lang="tr-TR" sz="2400" dirty="0" err="1">
                <a:latin typeface="Times New Roman" panose="02020603050405020304" pitchFamily="18" charset="0"/>
                <a:cs typeface="Times New Roman" panose="02020603050405020304" pitchFamily="18" charset="0"/>
              </a:rPr>
              <a:t>Onsekiz</a:t>
            </a:r>
            <a:r>
              <a:rPr lang="tr-TR" sz="2400" dirty="0">
                <a:latin typeface="Times New Roman" panose="02020603050405020304" pitchFamily="18" charset="0"/>
                <a:cs typeface="Times New Roman" panose="02020603050405020304" pitchFamily="18" charset="0"/>
              </a:rPr>
              <a:t> Mart </a:t>
            </a:r>
            <a:r>
              <a:rPr lang="tr-TR" sz="2400" dirty="0" err="1">
                <a:latin typeface="Times New Roman" panose="02020603050405020304" pitchFamily="18" charset="0"/>
                <a:cs typeface="Times New Roman" panose="02020603050405020304" pitchFamily="18" charset="0"/>
              </a:rPr>
              <a:t>Üniversitei</a:t>
            </a:r>
            <a:r>
              <a:rPr lang="tr-TR" sz="2400" dirty="0">
                <a:latin typeface="Times New Roman" panose="02020603050405020304" pitchFamily="18" charset="0"/>
                <a:cs typeface="Times New Roman" panose="02020603050405020304" pitchFamily="18" charset="0"/>
              </a:rPr>
              <a:t> Su Ürünleri Avlama ve İşleme Teknolojisi bölümünde ise Yüksek Lisansını tamamlamıştır. </a:t>
            </a:r>
          </a:p>
          <a:p>
            <a:pPr marL="0" algn="just"/>
            <a:r>
              <a:rPr lang="tr-TR" sz="2400" dirty="0">
                <a:latin typeface="Times New Roman" panose="02020603050405020304" pitchFamily="18" charset="0"/>
                <a:cs typeface="Times New Roman" panose="02020603050405020304" pitchFamily="18" charset="0"/>
              </a:rPr>
              <a:t>2022 Yılından itibaren Çanakkale </a:t>
            </a:r>
            <a:r>
              <a:rPr lang="tr-TR" sz="2400" dirty="0" err="1">
                <a:latin typeface="Times New Roman" panose="02020603050405020304" pitchFamily="18" charset="0"/>
                <a:cs typeface="Times New Roman" panose="02020603050405020304" pitchFamily="18" charset="0"/>
              </a:rPr>
              <a:t>Onsekiz</a:t>
            </a:r>
            <a:r>
              <a:rPr lang="tr-TR" sz="2400" dirty="0">
                <a:latin typeface="Times New Roman" panose="02020603050405020304" pitchFamily="18" charset="0"/>
                <a:cs typeface="Times New Roman" panose="02020603050405020304" pitchFamily="18" charset="0"/>
              </a:rPr>
              <a:t> Mart Üniversitesi Deniz Teknolojileri Meslek Yüksek Okulunda Öğretim Görevlisi olarak görev alan GEZEN, aynı zamanda basınç odası operatörü, 1. sınıf dalgıç, 2 yıldız eğitmen balıkadam, 1.kademe sualtı hokeyi antrenörü belgelerine de sahiptir.</a:t>
            </a:r>
          </a:p>
        </p:txBody>
      </p:sp>
      <p:pic>
        <p:nvPicPr>
          <p:cNvPr id="11266" name="Picture 2">
            <a:extLst>
              <a:ext uri="{FF2B5EF4-FFF2-40B4-BE49-F238E27FC236}">
                <a16:creationId xmlns:a16="http://schemas.microsoft.com/office/drawing/2014/main" id="{D77BA1D8-3C45-B281-3D5D-E78EC0D95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75" y="1485459"/>
            <a:ext cx="4270250" cy="427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176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İDARİ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835477" y="5850384"/>
            <a:ext cx="3346704" cy="265176"/>
          </a:xfrm>
        </p:spPr>
        <p:txBody>
          <a:bodyPr rtlCol="0"/>
          <a:lstStyle/>
          <a:p>
            <a:pPr>
              <a:spcAft>
                <a:spcPts val="600"/>
              </a:spcAft>
            </a:pPr>
            <a:r>
              <a:rPr lang="en-US" sz="1800" b="1" dirty="0" err="1">
                <a:latin typeface="Times New Roman" panose="02020603050405020304" pitchFamily="18" charset="0"/>
                <a:cs typeface="Times New Roman" panose="02020603050405020304" pitchFamily="18" charset="0"/>
              </a:rPr>
              <a:t>Sabiye</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Fisun</a:t>
            </a:r>
            <a:r>
              <a:rPr lang="en-US" sz="1800" b="1" dirty="0">
                <a:latin typeface="Times New Roman" panose="02020603050405020304" pitchFamily="18" charset="0"/>
                <a:cs typeface="Times New Roman" panose="02020603050405020304" pitchFamily="18" charset="0"/>
              </a:rPr>
              <a:t> SERTKAYA</a:t>
            </a: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43</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6662057" y="724039"/>
            <a:ext cx="4909457" cy="5262979"/>
          </a:xfrm>
          <a:prstGeom prst="rect">
            <a:avLst/>
          </a:prstGeom>
          <a:noFill/>
        </p:spPr>
        <p:txBody>
          <a:bodyPr wrap="square" rtlCol="0">
            <a:spAutoFit/>
          </a:bodyPr>
          <a:lstStyle/>
          <a:p>
            <a:pPr marL="0" algn="just"/>
            <a:r>
              <a:rPr lang="tr-TR" sz="2400" dirty="0">
                <a:latin typeface="Times New Roman" panose="02020603050405020304" pitchFamily="18" charset="0"/>
                <a:cs typeface="Times New Roman" panose="02020603050405020304" pitchFamily="18" charset="0"/>
              </a:rPr>
              <a:t>1997 yılından itibaren Üniversitemizin farklı birimlerinde kendisine verilen görevleri başarıyla yerine getiren Sabiye </a:t>
            </a:r>
            <a:r>
              <a:rPr lang="tr-TR" sz="2400" dirty="0" err="1">
                <a:latin typeface="Times New Roman" panose="02020603050405020304" pitchFamily="18" charset="0"/>
                <a:cs typeface="Times New Roman" panose="02020603050405020304" pitchFamily="18" charset="0"/>
              </a:rPr>
              <a:t>Fisun</a:t>
            </a:r>
            <a:r>
              <a:rPr lang="tr-TR" sz="2400" dirty="0">
                <a:latin typeface="Times New Roman" panose="02020603050405020304" pitchFamily="18" charset="0"/>
                <a:cs typeface="Times New Roman" panose="02020603050405020304" pitchFamily="18" charset="0"/>
              </a:rPr>
              <a:t> SERTKAYA, 2010 yılında Üniversitemiz Kurumsal Bağlılık Ödülü almış ve Müdürleri tarafından Teşekkür Belgeleri ile onurlandırılmıştır. Meslek Yüksekokulumuzun  üniversite içi ve dışı tüm idari işlerini yürütmekte ve birimler arasında uyumu sağlayarak işlerin organize bir şekilde yürütülmesini müzakere etmektedir. Evli ve bir çocuk annesidir.</a:t>
            </a:r>
          </a:p>
        </p:txBody>
      </p:sp>
      <p:sp>
        <p:nvSpPr>
          <p:cNvPr id="9" name="Metin Yer Tutucusu 66">
            <a:extLst>
              <a:ext uri="{FF2B5EF4-FFF2-40B4-BE49-F238E27FC236}">
                <a16:creationId xmlns:a16="http://schemas.microsoft.com/office/drawing/2014/main" id="{E1725551-1A19-C432-4FC0-262E8330B9DB}"/>
              </a:ext>
            </a:extLst>
          </p:cNvPr>
          <p:cNvSpPr txBox="1">
            <a:spLocks/>
          </p:cNvSpPr>
          <p:nvPr/>
        </p:nvSpPr>
        <p:spPr>
          <a:xfrm>
            <a:off x="1247939" y="616156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Times New Roman" panose="02020603050405020304" pitchFamily="18" charset="0"/>
                <a:cs typeface="Times New Roman" panose="02020603050405020304" pitchFamily="18" charset="0"/>
              </a:rPr>
              <a:t>Meslek Yüksekokul Sekreteri</a:t>
            </a:r>
          </a:p>
        </p:txBody>
      </p:sp>
      <p:pic>
        <p:nvPicPr>
          <p:cNvPr id="12290" name="Picture 2">
            <a:extLst>
              <a:ext uri="{FF2B5EF4-FFF2-40B4-BE49-F238E27FC236}">
                <a16:creationId xmlns:a16="http://schemas.microsoft.com/office/drawing/2014/main" id="{A3A23359-93AA-D89A-0058-E4CB3F0A2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835" y="1333445"/>
            <a:ext cx="4191109" cy="419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34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br>
            <a:r>
              <a:rPr lang="tr-TR" dirty="0">
                <a:latin typeface="Times New Roman" panose="02020603050405020304" pitchFamily="18" charset="0"/>
                <a:cs typeface="Times New Roman" panose="02020603050405020304" pitchFamily="18" charset="0"/>
              </a:rPr>
              <a:t>İDARİ</a:t>
            </a:r>
            <a:r>
              <a:rPr lang="tr-TR" dirty="0"/>
              <a:t> </a:t>
            </a:r>
            <a:r>
              <a:rPr lang="tr-TR" dirty="0">
                <a:latin typeface="Times New Roman" panose="02020603050405020304" pitchFamily="18" charset="0"/>
                <a:cs typeface="Times New Roman" panose="02020603050405020304" pitchFamily="18" charset="0"/>
              </a:rPr>
              <a:t>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835477" y="5850384"/>
            <a:ext cx="3346704" cy="265176"/>
          </a:xfrm>
        </p:spPr>
        <p:txBody>
          <a:bodyPr rtlCol="0"/>
          <a:lstStyle/>
          <a:p>
            <a:pPr>
              <a:spcAft>
                <a:spcPts val="600"/>
              </a:spcAft>
            </a:pPr>
            <a:r>
              <a:rPr lang="tr-TR" sz="1800" b="1" dirty="0">
                <a:latin typeface="Times New Roman" panose="02020603050405020304" pitchFamily="18" charset="0"/>
                <a:cs typeface="Times New Roman" panose="02020603050405020304" pitchFamily="18" charset="0"/>
              </a:rPr>
              <a:t>Nedime Nevin BAŞAR</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44</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6734629" y="1319125"/>
            <a:ext cx="4909457" cy="3416320"/>
          </a:xfrm>
          <a:prstGeom prst="rect">
            <a:avLst/>
          </a:prstGeom>
          <a:noFill/>
        </p:spPr>
        <p:txBody>
          <a:bodyPr wrap="square" rtlCol="0">
            <a:spAutoFit/>
          </a:bodyPr>
          <a:lstStyle/>
          <a:p>
            <a:pPr marL="0" indent="0" algn="just">
              <a:buNone/>
            </a:pPr>
            <a:r>
              <a:rPr lang="tr-TR" sz="2400" dirty="0">
                <a:latin typeface="Times New Roman" panose="02020603050405020304" pitchFamily="18" charset="0"/>
                <a:cs typeface="Times New Roman" panose="02020603050405020304" pitchFamily="18" charset="0"/>
              </a:rPr>
              <a:t>1993 yılından itibaren Üniversitemizde görev yapmaktadır. ÇOMÜ Sosyal Bilimler Enstitüsü Yeni Türk Edebiyatı Bilim Dalında Yüksek Lisansını tamamlamıştır. 2017 yılından bu güne Meslek Yüksekokulumuzda bulunan tüm idari birimlerde kendisine verilen görevleri layıkıyla yerine getirmiştir.</a:t>
            </a:r>
          </a:p>
        </p:txBody>
      </p:sp>
      <p:sp>
        <p:nvSpPr>
          <p:cNvPr id="9" name="Metin Yer Tutucusu 66">
            <a:extLst>
              <a:ext uri="{FF2B5EF4-FFF2-40B4-BE49-F238E27FC236}">
                <a16:creationId xmlns:a16="http://schemas.microsoft.com/office/drawing/2014/main" id="{E1725551-1A19-C432-4FC0-262E8330B9DB}"/>
              </a:ext>
            </a:extLst>
          </p:cNvPr>
          <p:cNvSpPr txBox="1">
            <a:spLocks/>
          </p:cNvSpPr>
          <p:nvPr/>
        </p:nvSpPr>
        <p:spPr>
          <a:xfrm>
            <a:off x="1247939" y="616156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1200" dirty="0">
                <a:latin typeface="Times New Roman" panose="02020603050405020304" pitchFamily="18" charset="0"/>
                <a:cs typeface="Times New Roman" panose="02020603050405020304" pitchFamily="18" charset="0"/>
              </a:rPr>
              <a:t>Memur, Öğrenci İşleri Birimi</a:t>
            </a:r>
          </a:p>
        </p:txBody>
      </p:sp>
      <p:pic>
        <p:nvPicPr>
          <p:cNvPr id="3" name="Resim 2">
            <a:extLst>
              <a:ext uri="{FF2B5EF4-FFF2-40B4-BE49-F238E27FC236}">
                <a16:creationId xmlns:a16="http://schemas.microsoft.com/office/drawing/2014/main" id="{BEF832BF-671A-7CE8-4FAF-0A95882F69B0}"/>
              </a:ext>
            </a:extLst>
          </p:cNvPr>
          <p:cNvPicPr>
            <a:picLocks noChangeAspect="1"/>
          </p:cNvPicPr>
          <p:nvPr/>
        </p:nvPicPr>
        <p:blipFill>
          <a:blip r:embed="rId3"/>
          <a:stretch>
            <a:fillRect/>
          </a:stretch>
        </p:blipFill>
        <p:spPr>
          <a:xfrm>
            <a:off x="1630651" y="1176337"/>
            <a:ext cx="3181350" cy="4505325"/>
          </a:xfrm>
          <a:prstGeom prst="rect">
            <a:avLst/>
          </a:prstGeom>
        </p:spPr>
      </p:pic>
    </p:spTree>
    <p:extLst>
      <p:ext uri="{BB962C8B-B14F-4D97-AF65-F5344CB8AC3E}">
        <p14:creationId xmlns:p14="http://schemas.microsoft.com/office/powerpoint/2010/main" val="984846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İDARİ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835477" y="5850384"/>
            <a:ext cx="3346704" cy="265176"/>
          </a:xfrm>
        </p:spPr>
        <p:txBody>
          <a:bodyPr rtlCol="0"/>
          <a:lstStyle/>
          <a:p>
            <a:pPr>
              <a:spcAft>
                <a:spcPts val="600"/>
              </a:spcAft>
            </a:pPr>
            <a:r>
              <a:rPr lang="tr-TR" sz="1800" b="1" dirty="0">
                <a:latin typeface="Times New Roman" panose="02020603050405020304" pitchFamily="18" charset="0"/>
                <a:cs typeface="Times New Roman" panose="02020603050405020304" pitchFamily="18" charset="0"/>
              </a:rPr>
              <a:t>Müjde Dağlı</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45</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6628402" y="2088382"/>
            <a:ext cx="4909457" cy="2308324"/>
          </a:xfrm>
          <a:prstGeom prst="rect">
            <a:avLst/>
          </a:prstGeom>
          <a:noFill/>
        </p:spPr>
        <p:txBody>
          <a:bodyPr wrap="square" rtlCol="0">
            <a:spAutoFit/>
          </a:bodyPr>
          <a:lstStyle/>
          <a:p>
            <a:pPr marL="0" indent="0" algn="just">
              <a:buNone/>
            </a:pPr>
            <a:r>
              <a:rPr lang="tr-TR" sz="2400" dirty="0">
                <a:latin typeface="Times New Roman" panose="02020603050405020304" pitchFamily="18" charset="0"/>
                <a:cs typeface="Times New Roman" panose="02020603050405020304" pitchFamily="18" charset="0"/>
              </a:rPr>
              <a:t>Okulumuzda Bilgisayar İşletmeni olarak görev yapmakta olan Müjde DAĞLI maaş ek ders satın alma ve öğrenci stajlarına ait işlemleri başarıyla yürütmektedir. Evli ve bir çocuk annesidir.</a:t>
            </a:r>
          </a:p>
        </p:txBody>
      </p:sp>
      <p:sp>
        <p:nvSpPr>
          <p:cNvPr id="9" name="Metin Yer Tutucusu 66">
            <a:extLst>
              <a:ext uri="{FF2B5EF4-FFF2-40B4-BE49-F238E27FC236}">
                <a16:creationId xmlns:a16="http://schemas.microsoft.com/office/drawing/2014/main" id="{E1725551-1A19-C432-4FC0-262E8330B9DB}"/>
              </a:ext>
            </a:extLst>
          </p:cNvPr>
          <p:cNvSpPr txBox="1">
            <a:spLocks/>
          </p:cNvSpPr>
          <p:nvPr/>
        </p:nvSpPr>
        <p:spPr>
          <a:xfrm>
            <a:off x="1247939" y="616156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1200" dirty="0">
                <a:latin typeface="Times New Roman" panose="02020603050405020304" pitchFamily="18" charset="0"/>
                <a:cs typeface="Times New Roman" panose="02020603050405020304" pitchFamily="18" charset="0"/>
              </a:rPr>
              <a:t>Bilgisayar İşletmeni, Mutemet-Muhasebe</a:t>
            </a:r>
          </a:p>
        </p:txBody>
      </p:sp>
      <p:pic>
        <p:nvPicPr>
          <p:cNvPr id="13314" name="Picture 2">
            <a:extLst>
              <a:ext uri="{FF2B5EF4-FFF2-40B4-BE49-F238E27FC236}">
                <a16:creationId xmlns:a16="http://schemas.microsoft.com/office/drawing/2014/main" id="{F97CE82B-30F4-B198-09C6-F64953FB6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127" y="1363807"/>
            <a:ext cx="4241591" cy="424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088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1630651" y="420519"/>
            <a:ext cx="9507438" cy="162263"/>
          </a:xfrm>
        </p:spPr>
        <p:txBody>
          <a:bodyPr rtlCol="0">
            <a:normAutofit fontScale="90000"/>
          </a:bodyPr>
          <a:lstStyle/>
          <a:p>
            <a:pPr rtl="0"/>
            <a:br>
              <a:rPr lang="tr-TR" dirty="0"/>
            </a:br>
            <a:r>
              <a:rPr lang="tr-TR" dirty="0">
                <a:latin typeface="Times New Roman" panose="02020603050405020304" pitchFamily="18" charset="0"/>
                <a:cs typeface="Times New Roman" panose="02020603050405020304" pitchFamily="18" charset="0"/>
              </a:rPr>
              <a:t>İDARİ</a:t>
            </a:r>
            <a:r>
              <a:rPr lang="tr-TR" dirty="0"/>
              <a:t> </a:t>
            </a:r>
            <a:r>
              <a:rPr lang="tr-TR" dirty="0">
                <a:latin typeface="Times New Roman" panose="02020603050405020304" pitchFamily="18" charset="0"/>
                <a:cs typeface="Times New Roman" panose="02020603050405020304" pitchFamily="18" charset="0"/>
              </a:rPr>
              <a:t>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835477" y="5850384"/>
            <a:ext cx="3346704" cy="265176"/>
          </a:xfrm>
        </p:spPr>
        <p:txBody>
          <a:bodyPr rtlCol="0"/>
          <a:lstStyle/>
          <a:p>
            <a:pPr>
              <a:spcAft>
                <a:spcPts val="600"/>
              </a:spcAft>
            </a:pPr>
            <a:r>
              <a:rPr lang="tr-TR" sz="1800" b="1" dirty="0">
                <a:latin typeface="Times New Roman" panose="02020603050405020304" pitchFamily="18" charset="0"/>
                <a:cs typeface="Times New Roman" panose="02020603050405020304" pitchFamily="18" charset="0"/>
              </a:rPr>
              <a:t>Özgür ALTINIŞIK</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46</a:t>
            </a:fld>
            <a:endParaRPr lang="tr-TR"/>
          </a:p>
        </p:txBody>
      </p:sp>
      <p:sp>
        <p:nvSpPr>
          <p:cNvPr id="4" name="Metin kutusu 3">
            <a:extLst>
              <a:ext uri="{FF2B5EF4-FFF2-40B4-BE49-F238E27FC236}">
                <a16:creationId xmlns:a16="http://schemas.microsoft.com/office/drawing/2014/main" id="{46C7174A-AB24-7B2B-CBBB-BB441D4DFA5E}"/>
              </a:ext>
            </a:extLst>
          </p:cNvPr>
          <p:cNvSpPr txBox="1"/>
          <p:nvPr/>
        </p:nvSpPr>
        <p:spPr>
          <a:xfrm>
            <a:off x="6657431" y="2167897"/>
            <a:ext cx="4909457" cy="1938992"/>
          </a:xfrm>
          <a:prstGeom prst="rect">
            <a:avLst/>
          </a:prstGeom>
          <a:noFill/>
        </p:spPr>
        <p:txBody>
          <a:bodyPr wrap="square" rtlCol="0">
            <a:spAutoFit/>
          </a:bodyPr>
          <a:lstStyle/>
          <a:p>
            <a:pPr marL="0" indent="0" algn="ctr">
              <a:buNone/>
            </a:pPr>
            <a:r>
              <a:rPr lang="tr-TR" sz="2400" dirty="0">
                <a:latin typeface="Times New Roman" panose="02020603050405020304" pitchFamily="18" charset="0"/>
                <a:cs typeface="Times New Roman" panose="02020603050405020304" pitchFamily="18" charset="0"/>
              </a:rPr>
              <a:t>Okulumuzda Bilgisayar İşletmeni olarak görev yapmakta olan Özgür ALTINIŞIK Yazı İşleri Birimi ile ilgili görevlerini başarıyla yürütmektedir. Evli ve iki çocuk babasıdır.</a:t>
            </a:r>
          </a:p>
        </p:txBody>
      </p:sp>
      <p:sp>
        <p:nvSpPr>
          <p:cNvPr id="9" name="Metin Yer Tutucusu 66">
            <a:extLst>
              <a:ext uri="{FF2B5EF4-FFF2-40B4-BE49-F238E27FC236}">
                <a16:creationId xmlns:a16="http://schemas.microsoft.com/office/drawing/2014/main" id="{E1725551-1A19-C432-4FC0-262E8330B9DB}"/>
              </a:ext>
            </a:extLst>
          </p:cNvPr>
          <p:cNvSpPr txBox="1">
            <a:spLocks/>
          </p:cNvSpPr>
          <p:nvPr/>
        </p:nvSpPr>
        <p:spPr>
          <a:xfrm>
            <a:off x="1247939" y="616156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1200" dirty="0">
                <a:latin typeface="Times New Roman" panose="02020603050405020304" pitchFamily="18" charset="0"/>
                <a:cs typeface="Times New Roman" panose="02020603050405020304" pitchFamily="18" charset="0"/>
              </a:rPr>
              <a:t>Bilgisayar İşletmeni, Yazı İşleri Birimi</a:t>
            </a:r>
          </a:p>
        </p:txBody>
      </p:sp>
      <p:pic>
        <p:nvPicPr>
          <p:cNvPr id="14338" name="Picture 2">
            <a:extLst>
              <a:ext uri="{FF2B5EF4-FFF2-40B4-BE49-F238E27FC236}">
                <a16:creationId xmlns:a16="http://schemas.microsoft.com/office/drawing/2014/main" id="{0E9DB21D-972A-280B-9944-B292A9F37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651" y="1258577"/>
            <a:ext cx="4340845" cy="43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99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Başlık 197">
            <a:extLst>
              <a:ext uri="{FF2B5EF4-FFF2-40B4-BE49-F238E27FC236}">
                <a16:creationId xmlns:a16="http://schemas.microsoft.com/office/drawing/2014/main" id="{7DD80A03-4E46-493A-82B4-799A0FA96E0F}"/>
              </a:ext>
            </a:extLst>
          </p:cNvPr>
          <p:cNvSpPr>
            <a:spLocks noGrp="1"/>
          </p:cNvSpPr>
          <p:nvPr>
            <p:ph type="title"/>
          </p:nvPr>
        </p:nvSpPr>
        <p:spPr>
          <a:xfrm>
            <a:off x="2151351" y="362149"/>
            <a:ext cx="3360449" cy="760581"/>
          </a:xfrm>
        </p:spPr>
        <p:txBody>
          <a:bodyPr rtlCol="0">
            <a:normAutofit fontScale="90000"/>
          </a:bodyPr>
          <a:lstStyle/>
          <a:p>
            <a:pPr rtl="0"/>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İDARİ Kadromuz</a:t>
            </a:r>
          </a:p>
        </p:txBody>
      </p:sp>
      <p:sp>
        <p:nvSpPr>
          <p:cNvPr id="61" name="Metin Yer Tutucusu 60">
            <a:extLst>
              <a:ext uri="{FF2B5EF4-FFF2-40B4-BE49-F238E27FC236}">
                <a16:creationId xmlns:a16="http://schemas.microsoft.com/office/drawing/2014/main" id="{874AB945-D8F5-4B1A-8741-8BF067EDC92C}"/>
              </a:ext>
            </a:extLst>
          </p:cNvPr>
          <p:cNvSpPr>
            <a:spLocks noGrp="1"/>
          </p:cNvSpPr>
          <p:nvPr>
            <p:ph type="body" sz="quarter" idx="28"/>
          </p:nvPr>
        </p:nvSpPr>
        <p:spPr>
          <a:xfrm>
            <a:off x="1835477" y="5850384"/>
            <a:ext cx="3346704" cy="265176"/>
          </a:xfrm>
        </p:spPr>
        <p:txBody>
          <a:bodyPr rtlCol="0"/>
          <a:lstStyle/>
          <a:p>
            <a:pPr>
              <a:spcAft>
                <a:spcPts val="600"/>
              </a:spcAft>
            </a:pPr>
            <a:r>
              <a:rPr lang="tr-TR" sz="1800" b="1" dirty="0">
                <a:latin typeface="Times New Roman" panose="02020603050405020304" pitchFamily="18" charset="0"/>
                <a:cs typeface="Times New Roman" panose="02020603050405020304" pitchFamily="18" charset="0"/>
              </a:rPr>
              <a:t>Yılmaz TOKOĞLU</a:t>
            </a:r>
            <a:endParaRPr lang="en-US" sz="1800" b="1" dirty="0">
              <a:latin typeface="Times New Roman" panose="02020603050405020304" pitchFamily="18" charset="0"/>
              <a:cs typeface="Times New Roman" panose="02020603050405020304" pitchFamily="18" charset="0"/>
            </a:endParaRPr>
          </a:p>
        </p:txBody>
      </p:sp>
      <p:sp>
        <p:nvSpPr>
          <p:cNvPr id="5" name="Slayt Numarası Yer Tutucusu 4">
            <a:extLst>
              <a:ext uri="{FF2B5EF4-FFF2-40B4-BE49-F238E27FC236}">
                <a16:creationId xmlns:a16="http://schemas.microsoft.com/office/drawing/2014/main" id="{B702C59F-E318-463D-85D3-0464114CC339}"/>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47</a:t>
            </a:fld>
            <a:endParaRPr lang="tr-TR"/>
          </a:p>
        </p:txBody>
      </p:sp>
      <p:sp>
        <p:nvSpPr>
          <p:cNvPr id="9" name="Metin Yer Tutucusu 66">
            <a:extLst>
              <a:ext uri="{FF2B5EF4-FFF2-40B4-BE49-F238E27FC236}">
                <a16:creationId xmlns:a16="http://schemas.microsoft.com/office/drawing/2014/main" id="{E1725551-1A19-C432-4FC0-262E8330B9DB}"/>
              </a:ext>
            </a:extLst>
          </p:cNvPr>
          <p:cNvSpPr txBox="1">
            <a:spLocks/>
          </p:cNvSpPr>
          <p:nvPr/>
        </p:nvSpPr>
        <p:spPr>
          <a:xfrm>
            <a:off x="1247939" y="6161564"/>
            <a:ext cx="4521780" cy="275917"/>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1200" dirty="0">
                <a:latin typeface="Times New Roman" panose="02020603050405020304" pitchFamily="18" charset="0"/>
                <a:cs typeface="Times New Roman" panose="02020603050405020304" pitchFamily="18" charset="0"/>
              </a:rPr>
              <a:t>ÇOMÜ-3 Kaptanı</a:t>
            </a:r>
          </a:p>
        </p:txBody>
      </p:sp>
      <p:pic>
        <p:nvPicPr>
          <p:cNvPr id="7" name="Resim 6">
            <a:extLst>
              <a:ext uri="{FF2B5EF4-FFF2-40B4-BE49-F238E27FC236}">
                <a16:creationId xmlns:a16="http://schemas.microsoft.com/office/drawing/2014/main" id="{6E2624E0-489D-4C94-95CB-4E55D195E85C}"/>
              </a:ext>
            </a:extLst>
          </p:cNvPr>
          <p:cNvPicPr>
            <a:picLocks noChangeAspect="1"/>
          </p:cNvPicPr>
          <p:nvPr/>
        </p:nvPicPr>
        <p:blipFill rotWithShape="1">
          <a:blip r:embed="rId3"/>
          <a:srcRect t="15105" r="21978" b="27632"/>
          <a:stretch/>
        </p:blipFill>
        <p:spPr>
          <a:xfrm>
            <a:off x="1592623" y="1629164"/>
            <a:ext cx="4177096" cy="4087615"/>
          </a:xfrm>
          <a:prstGeom prst="rect">
            <a:avLst/>
          </a:prstGeom>
        </p:spPr>
      </p:pic>
      <p:sp>
        <p:nvSpPr>
          <p:cNvPr id="11" name="Başlık 197">
            <a:extLst>
              <a:ext uri="{FF2B5EF4-FFF2-40B4-BE49-F238E27FC236}">
                <a16:creationId xmlns:a16="http://schemas.microsoft.com/office/drawing/2014/main" id="{75F05EE5-CAC6-68E1-46FC-7A62121C1D01}"/>
              </a:ext>
            </a:extLst>
          </p:cNvPr>
          <p:cNvSpPr txBox="1">
            <a:spLocks/>
          </p:cNvSpPr>
          <p:nvPr/>
        </p:nvSpPr>
        <p:spPr>
          <a:xfrm>
            <a:off x="8610600" y="623718"/>
            <a:ext cx="3360449" cy="760581"/>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000" kern="1200" cap="all" spc="30" baseline="0">
                <a:solidFill>
                  <a:schemeClr val="tx1">
                    <a:lumMod val="75000"/>
                    <a:lumOff val="25000"/>
                  </a:schemeClr>
                </a:solidFill>
                <a:latin typeface="+mj-lt"/>
                <a:ea typeface="+mj-ea"/>
                <a:cs typeface="+mj-cs"/>
              </a:defRPr>
            </a:lvl1pPr>
          </a:lstStyle>
          <a:p>
            <a:r>
              <a:rPr lang="tr-TR" dirty="0" err="1">
                <a:latin typeface="Times New Roman" panose="02020603050405020304" pitchFamily="18" charset="0"/>
                <a:cs typeface="Times New Roman" panose="02020603050405020304" pitchFamily="18" charset="0"/>
              </a:rPr>
              <a:t>Çomü</a:t>
            </a:r>
            <a:r>
              <a:rPr lang="tr-TR" dirty="0">
                <a:latin typeface="Times New Roman" panose="02020603050405020304" pitchFamily="18" charset="0"/>
                <a:cs typeface="Times New Roman" panose="02020603050405020304" pitchFamily="18" charset="0"/>
              </a:rPr>
              <a:t> 3</a:t>
            </a:r>
          </a:p>
        </p:txBody>
      </p:sp>
      <p:pic>
        <p:nvPicPr>
          <p:cNvPr id="10" name="Resim 9">
            <a:extLst>
              <a:ext uri="{FF2B5EF4-FFF2-40B4-BE49-F238E27FC236}">
                <a16:creationId xmlns:a16="http://schemas.microsoft.com/office/drawing/2014/main" id="{E62FEF8A-B26B-04B9-5DCD-A5E2A11DB12E}"/>
              </a:ext>
            </a:extLst>
          </p:cNvPr>
          <p:cNvPicPr>
            <a:picLocks noChangeAspect="1"/>
          </p:cNvPicPr>
          <p:nvPr/>
        </p:nvPicPr>
        <p:blipFill rotWithShape="1">
          <a:blip r:embed="rId4"/>
          <a:srcRect t="10826" b="29815"/>
          <a:stretch/>
        </p:blipFill>
        <p:spPr>
          <a:xfrm>
            <a:off x="6407150" y="1645919"/>
            <a:ext cx="5143500" cy="4070860"/>
          </a:xfrm>
          <a:prstGeom prst="rect">
            <a:avLst/>
          </a:prstGeom>
        </p:spPr>
      </p:pic>
    </p:spTree>
    <p:extLst>
      <p:ext uri="{BB962C8B-B14F-4D97-AF65-F5344CB8AC3E}">
        <p14:creationId xmlns:p14="http://schemas.microsoft.com/office/powerpoint/2010/main" val="128610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FAE308-3076-43DB-B834-DA0B0AE19AF9}"/>
              </a:ext>
            </a:extLst>
          </p:cNvPr>
          <p:cNvSpPr>
            <a:spLocks noGrp="1"/>
          </p:cNvSpPr>
          <p:nvPr>
            <p:ph type="title"/>
          </p:nvPr>
        </p:nvSpPr>
        <p:spPr>
          <a:xfrm>
            <a:off x="841248" y="2606040"/>
            <a:ext cx="3924300" cy="1325563"/>
          </a:xfrm>
        </p:spPr>
        <p:txBody>
          <a:bodyPr rtlCol="0" anchor="b">
            <a:normAutofit/>
          </a:bodyPr>
          <a:lstStyle/>
          <a:p>
            <a:pPr rtl="0"/>
            <a:r>
              <a:rPr lang="tr-TR"/>
              <a:t>TEŞEKKÜRLER</a:t>
            </a:r>
          </a:p>
        </p:txBody>
      </p:sp>
      <p:pic>
        <p:nvPicPr>
          <p:cNvPr id="16" name="Resim Yer Tutucusu 15" descr="denizanası fotoğrafı&#10;">
            <a:extLst>
              <a:ext uri="{FF2B5EF4-FFF2-40B4-BE49-F238E27FC236}">
                <a16:creationId xmlns:a16="http://schemas.microsoft.com/office/drawing/2014/main" id="{25EA4ABC-3336-4483-8A9F-6A60796E1E6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092952" y="0"/>
            <a:ext cx="6099048" cy="6858000"/>
          </a:xfrm>
        </p:spPr>
      </p:pic>
      <p:sp>
        <p:nvSpPr>
          <p:cNvPr id="50" name="Slayt Numarası Yer Tutucusu 49">
            <a:extLst>
              <a:ext uri="{FF2B5EF4-FFF2-40B4-BE49-F238E27FC236}">
                <a16:creationId xmlns:a16="http://schemas.microsoft.com/office/drawing/2014/main" id="{98B9A687-A26D-4845-9173-E163BFB84A0D}"/>
              </a:ext>
            </a:extLst>
          </p:cNvPr>
          <p:cNvSpPr>
            <a:spLocks noGrp="1"/>
          </p:cNvSpPr>
          <p:nvPr>
            <p:ph type="sldNum" sz="quarter" idx="16"/>
          </p:nvPr>
        </p:nvSpPr>
        <p:spPr>
          <a:xfrm>
            <a:off x="8610600" y="6356350"/>
            <a:ext cx="2743200" cy="365125"/>
          </a:xfrm>
        </p:spPr>
        <p:txBody>
          <a:bodyPr rtlCol="0"/>
          <a:lstStyle/>
          <a:p>
            <a:pPr rtl="0"/>
            <a:fld id="{294A09A9-5501-47C1-A89A-A340965A2BE2}" type="slidenum">
              <a:rPr lang="tr-TR" smtClean="0"/>
              <a:pPr rtl="0"/>
              <a:t>48</a:t>
            </a:fld>
            <a:endParaRPr lang="tr-TR"/>
          </a:p>
        </p:txBody>
      </p:sp>
    </p:spTree>
    <p:extLst>
      <p:ext uri="{BB962C8B-B14F-4D97-AF65-F5344CB8AC3E}">
        <p14:creationId xmlns:p14="http://schemas.microsoft.com/office/powerpoint/2010/main" val="364984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3EA67A-00D7-EFFB-5494-B49BAB2D78F2}"/>
              </a:ext>
            </a:extLst>
          </p:cNvPr>
          <p:cNvSpPr>
            <a:spLocks noGrp="1"/>
          </p:cNvSpPr>
          <p:nvPr>
            <p:ph type="title"/>
          </p:nvPr>
        </p:nvSpPr>
        <p:spPr>
          <a:xfrm>
            <a:off x="841248" y="381000"/>
            <a:ext cx="10972800" cy="1325563"/>
          </a:xfrm>
        </p:spPr>
        <p:txBody>
          <a:bodyPr anchor="ctr">
            <a:normAutofit/>
          </a:bodyPr>
          <a:lstStyle/>
          <a:p>
            <a:r>
              <a:rPr lang="tr-TR"/>
              <a:t>Rektör yardımcısı</a:t>
            </a:r>
            <a:br>
              <a:rPr lang="tr-TR"/>
            </a:br>
            <a:r>
              <a:rPr lang="tr-TR" b="1"/>
              <a:t>Prof. </a:t>
            </a:r>
            <a:r>
              <a:rPr lang="tr-TR" b="1" err="1"/>
              <a:t>dr.</a:t>
            </a:r>
            <a:r>
              <a:rPr lang="tr-TR" b="1"/>
              <a:t> Hüseyin </a:t>
            </a:r>
            <a:r>
              <a:rPr lang="tr-TR" b="1" err="1"/>
              <a:t>erkul</a:t>
            </a:r>
            <a:endParaRPr lang="tr-TR" b="1"/>
          </a:p>
        </p:txBody>
      </p:sp>
      <p:sp>
        <p:nvSpPr>
          <p:cNvPr id="3" name="Metin Yer Tutucusu 2">
            <a:extLst>
              <a:ext uri="{FF2B5EF4-FFF2-40B4-BE49-F238E27FC236}">
                <a16:creationId xmlns:a16="http://schemas.microsoft.com/office/drawing/2014/main" id="{ECD6CB14-3E06-8636-7500-64E8BDA0B620}"/>
              </a:ext>
            </a:extLst>
          </p:cNvPr>
          <p:cNvSpPr>
            <a:spLocks noGrp="1"/>
          </p:cNvSpPr>
          <p:nvPr>
            <p:ph sz="half" idx="1"/>
          </p:nvPr>
        </p:nvSpPr>
        <p:spPr>
          <a:xfrm>
            <a:off x="838200" y="1825625"/>
            <a:ext cx="5181600" cy="4351338"/>
          </a:xfrm>
        </p:spPr>
        <p:txBody>
          <a:bodyPr>
            <a:normAutofit/>
          </a:bodyPr>
          <a:lstStyle/>
          <a:p>
            <a:r>
              <a:rPr lang="tr-TR" sz="2200"/>
              <a:t>İlgili kanun mevzuat ve yönetmelikleri başarı ile takip eden hocamız, üniversite arşivinin genişlemesi için ilgili çalışmaları başarı ile yürütmektedir. Örnek kişiliği ile hayatında önemli anları yazı ile kayda geçiren hocamızın dikkate alınması ve takip edilmesi gereken özellikleri bulunmaktadır. Her üniversiteye bir Hüseyin Erkul hoca gerekir desek yanlış olmayacağına inanıyoruz. Kendisine teşekkür eder, başarılarının devamını dileriz.</a:t>
            </a:r>
          </a:p>
        </p:txBody>
      </p:sp>
      <p:pic>
        <p:nvPicPr>
          <p:cNvPr id="4098" name="Picture 2">
            <a:extLst>
              <a:ext uri="{FF2B5EF4-FFF2-40B4-BE49-F238E27FC236}">
                <a16:creationId xmlns:a16="http://schemas.microsoft.com/office/drawing/2014/main" id="{8862876D-30DC-B829-C9DE-732D251B8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13" r="4628" b="1"/>
          <a:stretch/>
        </p:blipFill>
        <p:spPr bwMode="auto">
          <a:xfrm>
            <a:off x="6172200" y="1825625"/>
            <a:ext cx="5181600" cy="4351338"/>
          </a:xfrm>
          <a:prstGeom prst="rect">
            <a:avLst/>
          </a:prstGeom>
          <a:solidFill>
            <a:srgbClr val="FFFFFF"/>
          </a:solidFill>
        </p:spPr>
      </p:pic>
      <p:sp>
        <p:nvSpPr>
          <p:cNvPr id="7" name="Slayt Numarası Yer Tutucusu 6">
            <a:extLst>
              <a:ext uri="{FF2B5EF4-FFF2-40B4-BE49-F238E27FC236}">
                <a16:creationId xmlns:a16="http://schemas.microsoft.com/office/drawing/2014/main" id="{D4D0A20F-B59A-201C-026E-81F3A7A8CBCD}"/>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94A09A9-5501-47C1-A89A-A340965A2BE2}" type="slidenum">
              <a:rPr lang="tr-TR" noProof="0" smtClean="0"/>
              <a:pPr rtl="0">
                <a:spcAft>
                  <a:spcPts val="600"/>
                </a:spcAft>
              </a:pPr>
              <a:t>5</a:t>
            </a:fld>
            <a:endParaRPr lang="tr-TR" noProof="0"/>
          </a:p>
        </p:txBody>
      </p:sp>
    </p:spTree>
    <p:extLst>
      <p:ext uri="{BB962C8B-B14F-4D97-AF65-F5344CB8AC3E}">
        <p14:creationId xmlns:p14="http://schemas.microsoft.com/office/powerpoint/2010/main" val="90160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EA0427-C6E5-DEC8-C2E2-75AE0F913DA1}"/>
              </a:ext>
            </a:extLst>
          </p:cNvPr>
          <p:cNvSpPr>
            <a:spLocks noGrp="1"/>
          </p:cNvSpPr>
          <p:nvPr>
            <p:ph type="title"/>
          </p:nvPr>
        </p:nvSpPr>
        <p:spPr>
          <a:xfrm>
            <a:off x="841248" y="381000"/>
            <a:ext cx="10972800" cy="1325563"/>
          </a:xfrm>
        </p:spPr>
        <p:txBody>
          <a:bodyPr anchor="ctr">
            <a:normAutofit/>
          </a:bodyPr>
          <a:lstStyle/>
          <a:p>
            <a:r>
              <a:rPr lang="tr-TR" dirty="0"/>
              <a:t>Genel sekreter</a:t>
            </a:r>
            <a:br>
              <a:rPr lang="tr-TR" dirty="0"/>
            </a:br>
            <a:r>
              <a:rPr lang="tr-TR" b="1" dirty="0"/>
              <a:t>Oğuz </a:t>
            </a:r>
            <a:r>
              <a:rPr lang="tr-TR" b="1" dirty="0" err="1"/>
              <a:t>ünal</a:t>
            </a:r>
            <a:endParaRPr lang="tr-TR" b="1" dirty="0"/>
          </a:p>
        </p:txBody>
      </p:sp>
      <p:pic>
        <p:nvPicPr>
          <p:cNvPr id="5122" name="Picture 2" descr="Oğuz ÜNAL (@oguzunal06) / Twitter">
            <a:extLst>
              <a:ext uri="{FF2B5EF4-FFF2-40B4-BE49-F238E27FC236}">
                <a16:creationId xmlns:a16="http://schemas.microsoft.com/office/drawing/2014/main" id="{88357E24-F74C-394C-3762-8F9B918747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3331" y="1825625"/>
            <a:ext cx="4351338" cy="4351338"/>
          </a:xfrm>
          <a:prstGeom prst="rect">
            <a:avLst/>
          </a:prstGeom>
          <a:solidFill>
            <a:srgbClr val="FFFFFF"/>
          </a:solidFill>
        </p:spPr>
      </p:pic>
      <p:sp>
        <p:nvSpPr>
          <p:cNvPr id="4" name="Metin Yer Tutucusu 3">
            <a:extLst>
              <a:ext uri="{FF2B5EF4-FFF2-40B4-BE49-F238E27FC236}">
                <a16:creationId xmlns:a16="http://schemas.microsoft.com/office/drawing/2014/main" id="{BBA45628-B9EE-5202-4893-022C3C194E94}"/>
              </a:ext>
            </a:extLst>
          </p:cNvPr>
          <p:cNvSpPr>
            <a:spLocks noGrp="1"/>
          </p:cNvSpPr>
          <p:nvPr>
            <p:ph sz="half" idx="2"/>
          </p:nvPr>
        </p:nvSpPr>
        <p:spPr>
          <a:xfrm>
            <a:off x="6172200" y="1825625"/>
            <a:ext cx="5181600" cy="4351338"/>
          </a:xfrm>
        </p:spPr>
        <p:txBody>
          <a:bodyPr>
            <a:normAutofit fontScale="92500" lnSpcReduction="20000"/>
          </a:bodyPr>
          <a:lstStyle/>
          <a:p>
            <a:pPr marL="0" indent="0" algn="just">
              <a:buNone/>
            </a:pPr>
            <a:r>
              <a:rPr lang="tr-TR" sz="2000" b="0" i="0" dirty="0">
                <a:effectLst/>
              </a:rPr>
              <a:t>Görevine olan bağlılığı ve profesyonel yöneticilik becerileri sayesinde, üniversitemizin idari işlerinin sorunsuz bir şekilde yürütülmesine büyük katkı sağlamaktadır. Üniversitemizin stratejik hedefleri doğrultusunda etkin planlama ve uygulamalarla, akademik ve idari kadronun koordinasyonunu sağlayarak üniversitemizin gelişimine önemli katkılarda bulunmaktadır.</a:t>
            </a:r>
          </a:p>
          <a:p>
            <a:pPr marL="0" indent="0" algn="just">
              <a:buNone/>
            </a:pPr>
            <a:r>
              <a:rPr lang="tr-TR" sz="2000" b="0" i="0" dirty="0">
                <a:effectLst/>
              </a:rPr>
              <a:t>Öğrenci ve çalışanların ihtiyaçlarına duyarlı bir yönetici olarak, öğrenci deneyimini ve çalışan memnuniyetini ön planda tutmaktadır. Öğrencilerin eğitim süreçlerini kolaylaştırmak ve gelişimlerine katkı sağlamak için çeşitli etkinlikler ve projeler düzenlemektedir. Aynı zamanda, çalışanların motivasyonunu artırmak ve işbirliğini güçlendirmek için çeşitli sosyal ve kültürel etkinliklere öncülük etmektedir.</a:t>
            </a:r>
          </a:p>
        </p:txBody>
      </p:sp>
      <p:sp>
        <p:nvSpPr>
          <p:cNvPr id="7" name="Slayt Numarası Yer Tutucusu 6">
            <a:extLst>
              <a:ext uri="{FF2B5EF4-FFF2-40B4-BE49-F238E27FC236}">
                <a16:creationId xmlns:a16="http://schemas.microsoft.com/office/drawing/2014/main" id="{D79333A1-B16D-5ADF-3D5E-56EC82813A13}"/>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294A09A9-5501-47C1-A89A-A340965A2BE2}" type="slidenum">
              <a:rPr lang="tr-TR" noProof="0" smtClean="0"/>
              <a:pPr rtl="0">
                <a:spcAft>
                  <a:spcPts val="600"/>
                </a:spcAft>
              </a:pPr>
              <a:t>6</a:t>
            </a:fld>
            <a:endParaRPr lang="tr-TR" noProof="0"/>
          </a:p>
        </p:txBody>
      </p:sp>
    </p:spTree>
    <p:extLst>
      <p:ext uri="{BB962C8B-B14F-4D97-AF65-F5344CB8AC3E}">
        <p14:creationId xmlns:p14="http://schemas.microsoft.com/office/powerpoint/2010/main" val="193842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A334D6-F5FC-1433-6151-615EFA85A155}"/>
              </a:ext>
            </a:extLst>
          </p:cNvPr>
          <p:cNvSpPr>
            <a:spLocks noGrp="1"/>
          </p:cNvSpPr>
          <p:nvPr>
            <p:ph type="title"/>
          </p:nvPr>
        </p:nvSpPr>
        <p:spPr>
          <a:xfrm>
            <a:off x="254976" y="511054"/>
            <a:ext cx="5841023" cy="685800"/>
          </a:xfrm>
        </p:spPr>
        <p:txBody>
          <a:bodyPr/>
          <a:lstStyle/>
          <a:p>
            <a:r>
              <a:rPr lang="tr-TR" sz="2400" dirty="0" err="1">
                <a:latin typeface="Times New Roman" panose="02020603050405020304" pitchFamily="18" charset="0"/>
                <a:cs typeface="Times New Roman" panose="02020603050405020304" pitchFamily="18" charset="0"/>
              </a:rPr>
              <a:t>Dtmyo</a:t>
            </a:r>
            <a:r>
              <a:rPr lang="tr-TR" sz="2400" dirty="0">
                <a:latin typeface="Times New Roman" panose="02020603050405020304" pitchFamily="18" charset="0"/>
                <a:cs typeface="Times New Roman" panose="02020603050405020304" pitchFamily="18" charset="0"/>
              </a:rPr>
              <a:t> müdürü</a:t>
            </a:r>
            <a:br>
              <a:rPr lang="tr-TR" sz="2400" dirty="0">
                <a:latin typeface="Times New Roman" panose="02020603050405020304" pitchFamily="18" charset="0"/>
                <a:cs typeface="Times New Roman" panose="02020603050405020304" pitchFamily="18" charset="0"/>
              </a:rPr>
            </a:br>
            <a:r>
              <a:rPr lang="tr-TR" sz="2400" b="1" dirty="0" err="1">
                <a:latin typeface="Times New Roman" panose="02020603050405020304" pitchFamily="18" charset="0"/>
                <a:cs typeface="Times New Roman" panose="02020603050405020304" pitchFamily="18" charset="0"/>
              </a:rPr>
              <a:t>Dr.öğr.üyesi</a:t>
            </a:r>
            <a:r>
              <a:rPr lang="tr-TR" sz="2400" b="1" dirty="0">
                <a:latin typeface="Times New Roman" panose="02020603050405020304" pitchFamily="18" charset="0"/>
                <a:cs typeface="Times New Roman" panose="02020603050405020304" pitchFamily="18" charset="0"/>
              </a:rPr>
              <a:t> </a:t>
            </a:r>
            <a:r>
              <a:rPr lang="tr-TR" sz="2400" b="1" dirty="0" err="1">
                <a:latin typeface="Times New Roman" panose="02020603050405020304" pitchFamily="18" charset="0"/>
                <a:cs typeface="Times New Roman" panose="02020603050405020304" pitchFamily="18" charset="0"/>
              </a:rPr>
              <a:t>halit</a:t>
            </a:r>
            <a:r>
              <a:rPr lang="tr-TR" sz="2400" b="1" dirty="0">
                <a:latin typeface="Times New Roman" panose="02020603050405020304" pitchFamily="18" charset="0"/>
                <a:cs typeface="Times New Roman" panose="02020603050405020304" pitchFamily="18" charset="0"/>
              </a:rPr>
              <a:t>  kuşku</a:t>
            </a:r>
          </a:p>
        </p:txBody>
      </p:sp>
      <p:sp>
        <p:nvSpPr>
          <p:cNvPr id="3" name="Metin Yer Tutucusu 2">
            <a:extLst>
              <a:ext uri="{FF2B5EF4-FFF2-40B4-BE49-F238E27FC236}">
                <a16:creationId xmlns:a16="http://schemas.microsoft.com/office/drawing/2014/main" id="{FA9C0EE7-A121-EC8C-4821-27096148209E}"/>
              </a:ext>
            </a:extLst>
          </p:cNvPr>
          <p:cNvSpPr>
            <a:spLocks noGrp="1"/>
          </p:cNvSpPr>
          <p:nvPr>
            <p:ph type="body" sz="quarter" idx="10"/>
          </p:nvPr>
        </p:nvSpPr>
        <p:spPr>
          <a:xfrm>
            <a:off x="589085" y="1635369"/>
            <a:ext cx="4976445" cy="4584455"/>
          </a:xfrm>
        </p:spPr>
        <p:txBody>
          <a:bodyPr>
            <a:normAutofit lnSpcReduction="10000"/>
          </a:bodyPr>
          <a:lstStyle/>
          <a:p>
            <a:pPr algn="just">
              <a:lnSpc>
                <a:spcPct val="150000"/>
              </a:lnSpc>
            </a:pPr>
            <a:r>
              <a:rPr lang="tr-TR" dirty="0">
                <a:solidFill>
                  <a:schemeClr val="tx2">
                    <a:lumMod val="75000"/>
                  </a:schemeClr>
                </a:solidFill>
                <a:latin typeface="Times New Roman" panose="02020603050405020304" pitchFamily="18" charset="0"/>
                <a:cs typeface="Times New Roman" panose="02020603050405020304" pitchFamily="18" charset="0"/>
              </a:rPr>
              <a:t>Deniz Teknolojileri MYO Müdürlüğü, Deniz Bilimleri ve Teknolojisi Fakültesi, Deniz Teknolojileri Mühendisliği Bölüm Başkan Yardımcısı, Mevlana Kültür Sanat Evi birim amirliği ve ÇOMÜ Tasavvuf Topluluğu Akademik danışmanlığını ayrıca 1 vakıf, 1 dernek yöneticiliği görevlerini başarı ile yürütmektedir. Üniversitemizin şehir halkı ile iletişiminde önemli bir isim olup, halk tarafından sevilmektedir. Balkan ülkeleri ağırlıklı olmak üzere bir çok uluslararası </a:t>
            </a:r>
            <a:r>
              <a:rPr lang="tr-TR" dirty="0" err="1">
                <a:solidFill>
                  <a:schemeClr val="tx2">
                    <a:lumMod val="75000"/>
                  </a:schemeClr>
                </a:solidFill>
                <a:latin typeface="Times New Roman" panose="02020603050405020304" pitchFamily="18" charset="0"/>
                <a:cs typeface="Times New Roman" panose="02020603050405020304" pitchFamily="18" charset="0"/>
              </a:rPr>
              <a:t>sosyo</a:t>
            </a:r>
            <a:r>
              <a:rPr lang="tr-TR" dirty="0">
                <a:solidFill>
                  <a:schemeClr val="tx2">
                    <a:lumMod val="75000"/>
                  </a:schemeClr>
                </a:solidFill>
                <a:latin typeface="Times New Roman" panose="02020603050405020304" pitchFamily="18" charset="0"/>
                <a:cs typeface="Times New Roman" panose="02020603050405020304" pitchFamily="18" charset="0"/>
              </a:rPr>
              <a:t>-kültürel proje yürütmüştür. Kültür Bakanlığı tarafından Gelibolu </a:t>
            </a:r>
            <a:r>
              <a:rPr lang="tr-TR" dirty="0" err="1">
                <a:solidFill>
                  <a:schemeClr val="tx2">
                    <a:lumMod val="75000"/>
                  </a:schemeClr>
                </a:solidFill>
                <a:latin typeface="Times New Roman" panose="02020603050405020304" pitchFamily="18" charset="0"/>
                <a:cs typeface="Times New Roman" panose="02020603050405020304" pitchFamily="18" charset="0"/>
              </a:rPr>
              <a:t>Mevlevihanesinde</a:t>
            </a:r>
            <a:r>
              <a:rPr lang="tr-TR" dirty="0">
                <a:solidFill>
                  <a:schemeClr val="tx2">
                    <a:lumMod val="75000"/>
                  </a:schemeClr>
                </a:solidFill>
                <a:latin typeface="Times New Roman" panose="02020603050405020304" pitchFamily="18" charset="0"/>
                <a:cs typeface="Times New Roman" panose="02020603050405020304" pitchFamily="18" charset="0"/>
              </a:rPr>
              <a:t> yaptığı kültürel etkinlikler akredite edilmiştir. Sadece 2022 yılında kabul edilmiş 4 SCI-</a:t>
            </a:r>
            <a:r>
              <a:rPr lang="tr-TR" dirty="0" err="1">
                <a:solidFill>
                  <a:schemeClr val="tx2">
                    <a:lumMod val="75000"/>
                  </a:schemeClr>
                </a:solidFill>
                <a:latin typeface="Times New Roman" panose="02020603050405020304" pitchFamily="18" charset="0"/>
                <a:cs typeface="Times New Roman" panose="02020603050405020304" pitchFamily="18" charset="0"/>
              </a:rPr>
              <a:t>Expanted</a:t>
            </a:r>
            <a:r>
              <a:rPr lang="tr-TR" dirty="0">
                <a:solidFill>
                  <a:schemeClr val="tx2">
                    <a:lumMod val="75000"/>
                  </a:schemeClr>
                </a:solidFill>
                <a:latin typeface="Times New Roman" panose="02020603050405020304" pitchFamily="18" charset="0"/>
                <a:cs typeface="Times New Roman" panose="02020603050405020304" pitchFamily="18" charset="0"/>
              </a:rPr>
              <a:t>, 2 </a:t>
            </a:r>
            <a:r>
              <a:rPr lang="tr-TR" dirty="0" err="1">
                <a:solidFill>
                  <a:schemeClr val="tx2">
                    <a:lumMod val="75000"/>
                  </a:schemeClr>
                </a:solidFill>
                <a:latin typeface="Times New Roman" panose="02020603050405020304" pitchFamily="18" charset="0"/>
                <a:cs typeface="Times New Roman" panose="02020603050405020304" pitchFamily="18" charset="0"/>
              </a:rPr>
              <a:t>uluslarası</a:t>
            </a:r>
            <a:r>
              <a:rPr lang="tr-TR" dirty="0">
                <a:solidFill>
                  <a:schemeClr val="tx2">
                    <a:lumMod val="75000"/>
                  </a:schemeClr>
                </a:solidFill>
                <a:latin typeface="Times New Roman" panose="02020603050405020304" pitchFamily="18" charset="0"/>
                <a:cs typeface="Times New Roman" panose="02020603050405020304" pitchFamily="18" charset="0"/>
              </a:rPr>
              <a:t> TR-Dizin makalesi bulunmaktadır. Evli, 4 çocuk babasıdır. </a:t>
            </a:r>
          </a:p>
        </p:txBody>
      </p:sp>
      <p:sp>
        <p:nvSpPr>
          <p:cNvPr id="6" name="Alt Bilgi Yer Tutucusu 5">
            <a:extLst>
              <a:ext uri="{FF2B5EF4-FFF2-40B4-BE49-F238E27FC236}">
                <a16:creationId xmlns:a16="http://schemas.microsoft.com/office/drawing/2014/main" id="{8B36028A-7D33-94AF-9079-42EE11CD2DDF}"/>
              </a:ext>
            </a:extLst>
          </p:cNvPr>
          <p:cNvSpPr>
            <a:spLocks noGrp="1"/>
          </p:cNvSpPr>
          <p:nvPr>
            <p:ph type="ftr" sz="quarter" idx="13"/>
          </p:nvPr>
        </p:nvSpPr>
        <p:spPr/>
        <p:txBody>
          <a:bodyPr/>
          <a:lstStyle/>
          <a:p>
            <a:pPr rtl="0"/>
            <a:r>
              <a:rPr lang="tr-TR" noProof="0"/>
              <a:t>Sunu başlığı</a:t>
            </a:r>
          </a:p>
        </p:txBody>
      </p:sp>
      <p:sp>
        <p:nvSpPr>
          <p:cNvPr id="7" name="Slayt Numarası Yer Tutucusu 6">
            <a:extLst>
              <a:ext uri="{FF2B5EF4-FFF2-40B4-BE49-F238E27FC236}">
                <a16:creationId xmlns:a16="http://schemas.microsoft.com/office/drawing/2014/main" id="{A63CE086-ADB2-6E5A-FA14-22123D8DA534}"/>
              </a:ext>
            </a:extLst>
          </p:cNvPr>
          <p:cNvSpPr>
            <a:spLocks noGrp="1"/>
          </p:cNvSpPr>
          <p:nvPr>
            <p:ph type="sldNum" sz="quarter" idx="14"/>
          </p:nvPr>
        </p:nvSpPr>
        <p:spPr/>
        <p:txBody>
          <a:bodyPr/>
          <a:lstStyle/>
          <a:p>
            <a:pPr rtl="0"/>
            <a:fld id="{294A09A9-5501-47C1-A89A-A340965A2BE2}" type="slidenum">
              <a:rPr lang="tr-TR" noProof="0" smtClean="0"/>
              <a:pPr rtl="0"/>
              <a:t>7</a:t>
            </a:fld>
            <a:endParaRPr lang="tr-TR" noProof="0"/>
          </a:p>
        </p:txBody>
      </p:sp>
      <p:pic>
        <p:nvPicPr>
          <p:cNvPr id="15362" name="Picture 2">
            <a:extLst>
              <a:ext uri="{FF2B5EF4-FFF2-40B4-BE49-F238E27FC236}">
                <a16:creationId xmlns:a16="http://schemas.microsoft.com/office/drawing/2014/main" id="{8DFC81C9-430A-AC21-0E58-206D0340D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558" y="453450"/>
            <a:ext cx="5893496" cy="589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75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9">
            <a:extLst>
              <a:ext uri="{FF2B5EF4-FFF2-40B4-BE49-F238E27FC236}">
                <a16:creationId xmlns:a16="http://schemas.microsoft.com/office/drawing/2014/main" id="{5F9DDEF8-5D32-4A49-B52A-68EB851BF2D6}"/>
              </a:ext>
            </a:extLst>
          </p:cNvPr>
          <p:cNvSpPr>
            <a:spLocks noGrp="1"/>
          </p:cNvSpPr>
          <p:nvPr>
            <p:ph type="title"/>
          </p:nvPr>
        </p:nvSpPr>
        <p:spPr>
          <a:xfrm>
            <a:off x="0" y="4572001"/>
            <a:ext cx="12188952" cy="1007164"/>
          </a:xfrm>
        </p:spPr>
        <p:txBody>
          <a:bodyPr rtlCol="0">
            <a:normAutofit/>
          </a:bodyPr>
          <a:lstStyle/>
          <a:p>
            <a:pPr rtl="0">
              <a:lnSpc>
                <a:spcPct val="150000"/>
              </a:lnSpc>
            </a:pPr>
            <a:r>
              <a:rPr lang="tr-TR" dirty="0">
                <a:latin typeface="Times New Roman" panose="02020603050405020304" pitchFamily="18" charset="0"/>
                <a:cs typeface="Times New Roman" panose="02020603050405020304" pitchFamily="18" charset="0"/>
              </a:rPr>
              <a:t>okulumuz</a:t>
            </a:r>
          </a:p>
        </p:txBody>
      </p:sp>
      <p:sp>
        <p:nvSpPr>
          <p:cNvPr id="19" name="Metin Yer Tutucusu 18">
            <a:extLst>
              <a:ext uri="{FF2B5EF4-FFF2-40B4-BE49-F238E27FC236}">
                <a16:creationId xmlns:a16="http://schemas.microsoft.com/office/drawing/2014/main" id="{F7B2A56A-1801-43FC-A3B5-5C972C5A2B15}"/>
              </a:ext>
            </a:extLst>
          </p:cNvPr>
          <p:cNvSpPr>
            <a:spLocks noGrp="1"/>
          </p:cNvSpPr>
          <p:nvPr>
            <p:ph type="body" idx="1"/>
          </p:nvPr>
        </p:nvSpPr>
        <p:spPr>
          <a:xfrm>
            <a:off x="831850" y="6140741"/>
            <a:ext cx="10515600" cy="427838"/>
          </a:xfrm>
        </p:spPr>
        <p:txBody>
          <a:bodyPr rtlCol="0">
            <a:normAutofit/>
          </a:bodyPr>
          <a:lstStyle/>
          <a:p>
            <a:pPr rtl="0"/>
            <a:r>
              <a:rPr lang="tr-TR" dirty="0">
                <a:solidFill>
                  <a:schemeClr val="accent2">
                    <a:lumMod val="75000"/>
                  </a:schemeClr>
                </a:solidFill>
                <a:latin typeface="Brush Script MT" panose="03060802040406070304" pitchFamily="66" charset="0"/>
              </a:rPr>
              <a:t>Dünya ve Türk Denizlerinin Merkezi…</a:t>
            </a:r>
          </a:p>
        </p:txBody>
      </p:sp>
      <p:sp>
        <p:nvSpPr>
          <p:cNvPr id="4" name="Slayt Numarası Yer Tutucusu 3">
            <a:extLst>
              <a:ext uri="{FF2B5EF4-FFF2-40B4-BE49-F238E27FC236}">
                <a16:creationId xmlns:a16="http://schemas.microsoft.com/office/drawing/2014/main" id="{20616F3F-8675-4D22-9718-56ADFFECA9C7}"/>
              </a:ext>
            </a:extLst>
          </p:cNvPr>
          <p:cNvSpPr>
            <a:spLocks noGrp="1"/>
          </p:cNvSpPr>
          <p:nvPr>
            <p:ph type="sldNum" sz="quarter" idx="12"/>
          </p:nvPr>
        </p:nvSpPr>
        <p:spPr>
          <a:xfrm>
            <a:off x="8610600" y="6356350"/>
            <a:ext cx="2743200" cy="365125"/>
          </a:xfrm>
        </p:spPr>
        <p:txBody>
          <a:bodyPr rtlCol="0"/>
          <a:lstStyle/>
          <a:p>
            <a:pPr rtl="0"/>
            <a:fld id="{294A09A9-5501-47C1-A89A-A340965A2BE2}" type="slidenum">
              <a:rPr lang="tr-TR" smtClean="0"/>
              <a:pPr rtl="0"/>
              <a:t>8</a:t>
            </a:fld>
            <a:endParaRPr lang="tr-TR"/>
          </a:p>
        </p:txBody>
      </p:sp>
      <p:pic>
        <p:nvPicPr>
          <p:cNvPr id="9" name="Resim 8">
            <a:extLst>
              <a:ext uri="{FF2B5EF4-FFF2-40B4-BE49-F238E27FC236}">
                <a16:creationId xmlns:a16="http://schemas.microsoft.com/office/drawing/2014/main" id="{775F1C0B-70C5-5336-1093-CA67B6DDD137}"/>
              </a:ext>
            </a:extLst>
          </p:cNvPr>
          <p:cNvPicPr>
            <a:picLocks noChangeAspect="1"/>
          </p:cNvPicPr>
          <p:nvPr/>
        </p:nvPicPr>
        <p:blipFill rotWithShape="1">
          <a:blip r:embed="rId3"/>
          <a:srcRect l="25395" t="16938" r="-52" b="33469"/>
          <a:stretch/>
        </p:blipFill>
        <p:spPr>
          <a:xfrm>
            <a:off x="-284506" y="-77640"/>
            <a:ext cx="7772738" cy="3872456"/>
          </a:xfrm>
          <a:prstGeom prst="rect">
            <a:avLst/>
          </a:prstGeom>
        </p:spPr>
      </p:pic>
      <p:sp>
        <p:nvSpPr>
          <p:cNvPr id="12" name="Metin Yer Tutucusu 2">
            <a:extLst>
              <a:ext uri="{FF2B5EF4-FFF2-40B4-BE49-F238E27FC236}">
                <a16:creationId xmlns:a16="http://schemas.microsoft.com/office/drawing/2014/main" id="{AD78CECA-CB40-7184-8A67-D37136BDA7CE}"/>
              </a:ext>
            </a:extLst>
          </p:cNvPr>
          <p:cNvSpPr txBox="1">
            <a:spLocks/>
          </p:cNvSpPr>
          <p:nvPr/>
        </p:nvSpPr>
        <p:spPr>
          <a:xfrm>
            <a:off x="316524" y="4167554"/>
            <a:ext cx="3619372" cy="2401025"/>
          </a:xfrm>
          <a:prstGeom prst="rect">
            <a:avLst/>
          </a:prstGeom>
        </p:spPr>
        <p:txBody>
          <a:bodyPr vert="horz" lIns="91440" tIns="45720" rIns="91440" bIns="45720" rtlCol="0" anchor="ctr"/>
          <a:lstStyle>
            <a:defPPr rtl="0">
              <a:defRPr lang="tr-TR"/>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4 dersliğimiz,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amfimiz,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3 atölyemiz,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kütüphanemiz,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arşivimiz,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araştırma merkezimiz,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bilgisayar laboratuvarımız ve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 çizim sınıfımız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olacak şekilde farklı yerleşkelerde toplam </a:t>
            </a:r>
          </a:p>
          <a:p>
            <a:pPr algn="just"/>
            <a:r>
              <a:rPr lang="tr-TR" sz="1600" dirty="0">
                <a:solidFill>
                  <a:schemeClr val="tx2">
                    <a:lumMod val="75000"/>
                  </a:schemeClr>
                </a:solidFill>
                <a:latin typeface="Times New Roman" panose="02020603050405020304" pitchFamily="18" charset="0"/>
                <a:cs typeface="Times New Roman" panose="02020603050405020304" pitchFamily="18" charset="0"/>
              </a:rPr>
              <a:t>14 fiziksel alanımız bulunmaktadır.</a:t>
            </a:r>
          </a:p>
        </p:txBody>
      </p:sp>
      <p:graphicFrame>
        <p:nvGraphicFramePr>
          <p:cNvPr id="13" name="Tablo 11">
            <a:extLst>
              <a:ext uri="{FF2B5EF4-FFF2-40B4-BE49-F238E27FC236}">
                <a16:creationId xmlns:a16="http://schemas.microsoft.com/office/drawing/2014/main" id="{7433D3E8-2D95-3C56-0A2F-EFE5B454CFE5}"/>
              </a:ext>
            </a:extLst>
          </p:cNvPr>
          <p:cNvGraphicFramePr>
            <a:graphicFrameLocks noGrp="1"/>
          </p:cNvGraphicFramePr>
          <p:nvPr>
            <p:extLst>
              <p:ext uri="{D42A27DB-BD31-4B8C-83A1-F6EECF244321}">
                <p14:modId xmlns:p14="http://schemas.microsoft.com/office/powerpoint/2010/main" val="3496612035"/>
              </p:ext>
            </p:extLst>
          </p:nvPr>
        </p:nvGraphicFramePr>
        <p:xfrm>
          <a:off x="7479440" y="-77640"/>
          <a:ext cx="4709512" cy="4576691"/>
        </p:xfrm>
        <a:graphic>
          <a:graphicData uri="http://schemas.openxmlformats.org/drawingml/2006/table">
            <a:tbl>
              <a:tblPr firstRow="1" bandRow="1">
                <a:tableStyleId>{5C22544A-7EE6-4342-B048-85BDC9FD1C3A}</a:tableStyleId>
              </a:tblPr>
              <a:tblGrid>
                <a:gridCol w="2354756">
                  <a:extLst>
                    <a:ext uri="{9D8B030D-6E8A-4147-A177-3AD203B41FA5}">
                      <a16:colId xmlns:a16="http://schemas.microsoft.com/office/drawing/2014/main" val="1955092938"/>
                    </a:ext>
                  </a:extLst>
                </a:gridCol>
                <a:gridCol w="2354756">
                  <a:extLst>
                    <a:ext uri="{9D8B030D-6E8A-4147-A177-3AD203B41FA5}">
                      <a16:colId xmlns:a16="http://schemas.microsoft.com/office/drawing/2014/main" val="3725692904"/>
                    </a:ext>
                  </a:extLst>
                </a:gridCol>
              </a:tblGrid>
              <a:tr h="725699">
                <a:tc>
                  <a:txBody>
                    <a:bodyPr/>
                    <a:lstStyle/>
                    <a:p>
                      <a:pPr algn="ctr"/>
                      <a:r>
                        <a:rPr lang="tr-TR" sz="1600" dirty="0">
                          <a:latin typeface="Times New Roman" panose="02020603050405020304" pitchFamily="18" charset="0"/>
                          <a:cs typeface="Times New Roman" panose="02020603050405020304" pitchFamily="18" charset="0"/>
                        </a:rPr>
                        <a:t>Tür</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Adet</a:t>
                      </a:r>
                    </a:p>
                  </a:txBody>
                  <a:tcPr anchor="ctr"/>
                </a:tc>
                <a:extLst>
                  <a:ext uri="{0D108BD9-81ED-4DB2-BD59-A6C34878D82A}">
                    <a16:rowId xmlns:a16="http://schemas.microsoft.com/office/drawing/2014/main" val="1729684273"/>
                  </a:ext>
                </a:extLst>
              </a:tr>
              <a:tr h="545312">
                <a:tc>
                  <a:txBody>
                    <a:bodyPr/>
                    <a:lstStyle/>
                    <a:p>
                      <a:pPr algn="ctr"/>
                      <a:r>
                        <a:rPr lang="tr-TR" sz="1600" dirty="0">
                          <a:latin typeface="Times New Roman" panose="02020603050405020304" pitchFamily="18" charset="0"/>
                          <a:cs typeface="Times New Roman" panose="02020603050405020304" pitchFamily="18" charset="0"/>
                        </a:rPr>
                        <a:t>Derslik</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3234231816"/>
                  </a:ext>
                </a:extLst>
              </a:tr>
              <a:tr h="545312">
                <a:tc>
                  <a:txBody>
                    <a:bodyPr/>
                    <a:lstStyle/>
                    <a:p>
                      <a:pPr algn="ctr"/>
                      <a:r>
                        <a:rPr lang="tr-TR" sz="1600" dirty="0">
                          <a:latin typeface="Times New Roman" panose="02020603050405020304" pitchFamily="18" charset="0"/>
                          <a:cs typeface="Times New Roman" panose="02020603050405020304" pitchFamily="18" charset="0"/>
                        </a:rPr>
                        <a:t>Amfi</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706823038"/>
                  </a:ext>
                </a:extLst>
              </a:tr>
              <a:tr h="545312">
                <a:tc>
                  <a:txBody>
                    <a:bodyPr/>
                    <a:lstStyle/>
                    <a:p>
                      <a:pPr algn="ctr"/>
                      <a:r>
                        <a:rPr lang="tr-TR" sz="1600" dirty="0">
                          <a:latin typeface="Times New Roman" panose="02020603050405020304" pitchFamily="18" charset="0"/>
                          <a:cs typeface="Times New Roman" panose="02020603050405020304" pitchFamily="18" charset="0"/>
                        </a:rPr>
                        <a:t>Atölye</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592077049"/>
                  </a:ext>
                </a:extLst>
              </a:tr>
              <a:tr h="545312">
                <a:tc>
                  <a:txBody>
                    <a:bodyPr/>
                    <a:lstStyle/>
                    <a:p>
                      <a:pPr algn="ctr"/>
                      <a:r>
                        <a:rPr lang="tr-TR" sz="1600" dirty="0">
                          <a:latin typeface="Times New Roman" panose="02020603050405020304" pitchFamily="18" charset="0"/>
                          <a:cs typeface="Times New Roman" panose="02020603050405020304" pitchFamily="18" charset="0"/>
                        </a:rPr>
                        <a:t>Kütüphane, Arşiv, Sergi Salonu</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71856838"/>
                  </a:ext>
                </a:extLst>
              </a:tr>
              <a:tr h="545312">
                <a:tc>
                  <a:txBody>
                    <a:bodyPr/>
                    <a:lstStyle/>
                    <a:p>
                      <a:pPr algn="ctr"/>
                      <a:r>
                        <a:rPr lang="tr-TR" sz="1600" dirty="0">
                          <a:latin typeface="Times New Roman" panose="02020603050405020304" pitchFamily="18" charset="0"/>
                          <a:cs typeface="Times New Roman" panose="02020603050405020304" pitchFamily="18" charset="0"/>
                        </a:rPr>
                        <a:t>Araştırma Merkezi</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2449576785"/>
                  </a:ext>
                </a:extLst>
              </a:tr>
              <a:tr h="545312">
                <a:tc>
                  <a:txBody>
                    <a:bodyPr/>
                    <a:lstStyle/>
                    <a:p>
                      <a:pPr algn="ctr"/>
                      <a:r>
                        <a:rPr lang="tr-TR" sz="1600" dirty="0">
                          <a:latin typeface="Times New Roman" panose="02020603050405020304" pitchFamily="18" charset="0"/>
                          <a:cs typeface="Times New Roman" panose="02020603050405020304" pitchFamily="18" charset="0"/>
                        </a:rPr>
                        <a:t>Bilgisayar Laboratuvarı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1152583999"/>
                  </a:ext>
                </a:extLst>
              </a:tr>
              <a:tr h="545312">
                <a:tc>
                  <a:txBody>
                    <a:bodyPr/>
                    <a:lstStyle/>
                    <a:p>
                      <a:pPr algn="ctr"/>
                      <a:r>
                        <a:rPr lang="tr-TR" sz="1600" dirty="0">
                          <a:latin typeface="Times New Roman" panose="02020603050405020304" pitchFamily="18" charset="0"/>
                          <a:cs typeface="Times New Roman" panose="02020603050405020304" pitchFamily="18" charset="0"/>
                        </a:rPr>
                        <a:t>Çizim Sınıfı</a:t>
                      </a:r>
                    </a:p>
                  </a:txBody>
                  <a:tcPr anchor="ctr"/>
                </a:tc>
                <a:tc>
                  <a:txBody>
                    <a:bodyPr/>
                    <a:lstStyle/>
                    <a:p>
                      <a:pPr algn="ctr"/>
                      <a:r>
                        <a:rPr lang="tr-TR" sz="1600" dirty="0">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1556859027"/>
                  </a:ext>
                </a:extLst>
              </a:tr>
            </a:tbl>
          </a:graphicData>
        </a:graphic>
      </p:graphicFrame>
    </p:spTree>
    <p:extLst>
      <p:ext uri="{BB962C8B-B14F-4D97-AF65-F5344CB8AC3E}">
        <p14:creationId xmlns:p14="http://schemas.microsoft.com/office/powerpoint/2010/main" val="344679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543F67-9C70-4748-8C0C-3A7863422F99}"/>
              </a:ext>
            </a:extLst>
          </p:cNvPr>
          <p:cNvSpPr>
            <a:spLocks noGrp="1"/>
          </p:cNvSpPr>
          <p:nvPr>
            <p:ph type="title"/>
          </p:nvPr>
        </p:nvSpPr>
        <p:spPr>
          <a:xfrm>
            <a:off x="505175" y="136525"/>
            <a:ext cx="4572000" cy="1325563"/>
          </a:xfrm>
        </p:spPr>
        <p:txBody>
          <a:bodyPr rtlCol="0">
            <a:normAutofit/>
          </a:bodyPr>
          <a:lstStyle/>
          <a:p>
            <a:pPr rtl="0"/>
            <a:r>
              <a:rPr lang="tr-TR" dirty="0">
                <a:latin typeface="Times New Roman" panose="02020603050405020304" pitchFamily="18" charset="0"/>
                <a:cs typeface="Times New Roman" panose="02020603050405020304" pitchFamily="18" charset="0"/>
              </a:rPr>
              <a:t>bölümlerimiz</a:t>
            </a:r>
          </a:p>
        </p:txBody>
      </p:sp>
      <p:sp>
        <p:nvSpPr>
          <p:cNvPr id="3" name="İçerik Yer Tutucusu 2">
            <a:extLst>
              <a:ext uri="{FF2B5EF4-FFF2-40B4-BE49-F238E27FC236}">
                <a16:creationId xmlns:a16="http://schemas.microsoft.com/office/drawing/2014/main" id="{95B371F2-DBA5-415A-82C8-651F587B857A}"/>
              </a:ext>
            </a:extLst>
          </p:cNvPr>
          <p:cNvSpPr>
            <a:spLocks noGrp="1"/>
          </p:cNvSpPr>
          <p:nvPr>
            <p:ph type="body" sz="quarter" idx="10"/>
          </p:nvPr>
        </p:nvSpPr>
        <p:spPr>
          <a:xfrm>
            <a:off x="211372" y="2539423"/>
            <a:ext cx="4114800" cy="2349626"/>
          </a:xfrm>
        </p:spPr>
        <p:txBody>
          <a:bodyPr vert="horz" lIns="91440" tIns="45720" rIns="91440" bIns="45720" rtlCol="0" anchor="t">
            <a:normAutofit/>
          </a:bodyPr>
          <a:lstStyle/>
          <a:p>
            <a:pPr algn="just" rtl="0"/>
            <a:r>
              <a:rPr lang="tr-TR" sz="1800" dirty="0">
                <a:latin typeface="Times New Roman" panose="02020603050405020304" pitchFamily="18" charset="0"/>
                <a:cs typeface="Times New Roman" panose="02020603050405020304" pitchFamily="18" charset="0"/>
              </a:rPr>
              <a:t>01.03.2013 Tarihinde kurulan Çanakkale </a:t>
            </a:r>
            <a:r>
              <a:rPr lang="tr-TR" sz="1800" dirty="0" err="1">
                <a:latin typeface="Times New Roman" panose="02020603050405020304" pitchFamily="18" charset="0"/>
                <a:cs typeface="Times New Roman" panose="02020603050405020304" pitchFamily="18" charset="0"/>
              </a:rPr>
              <a:t>Onsekiz</a:t>
            </a:r>
            <a:r>
              <a:rPr lang="tr-TR" sz="1800" dirty="0">
                <a:latin typeface="Times New Roman" panose="02020603050405020304" pitchFamily="18" charset="0"/>
                <a:cs typeface="Times New Roman" panose="02020603050405020304" pitchFamily="18" charset="0"/>
              </a:rPr>
              <a:t> Mart Üniversitesi Deniz Teknolojileri Meslek Yüksek Okulunun 3 bölüm altında olacak şekilde 4 farklı programı bulunmaktadır.</a:t>
            </a:r>
          </a:p>
          <a:p>
            <a:pPr algn="just" rtl="0"/>
            <a:endParaRPr lang="tr-TR" sz="1800" dirty="0">
              <a:latin typeface="Times New Roman" panose="02020603050405020304" pitchFamily="18" charset="0"/>
              <a:cs typeface="Times New Roman" panose="02020603050405020304" pitchFamily="18" charset="0"/>
            </a:endParaRPr>
          </a:p>
        </p:txBody>
      </p:sp>
      <p:pic>
        <p:nvPicPr>
          <p:cNvPr id="6" name="Resim Yer Tutucusu 5" descr="su içinde parlak turuncu yapraklı deniz ejderi fotoğrafı">
            <a:extLst>
              <a:ext uri="{FF2B5EF4-FFF2-40B4-BE49-F238E27FC236}">
                <a16:creationId xmlns:a16="http://schemas.microsoft.com/office/drawing/2014/main" id="{9F161216-1E36-45AD-A0BD-FF3668FD0C6D}"/>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095471" y="1412748"/>
            <a:ext cx="4041648" cy="4032504"/>
          </a:xfrm>
        </p:spPr>
      </p:pic>
      <p:sp>
        <p:nvSpPr>
          <p:cNvPr id="20" name="Slayt Numarası Yer Tutucusu 19">
            <a:extLst>
              <a:ext uri="{FF2B5EF4-FFF2-40B4-BE49-F238E27FC236}">
                <a16:creationId xmlns:a16="http://schemas.microsoft.com/office/drawing/2014/main" id="{A767CD47-A77F-4265-8D9F-C8B4E2693DEA}"/>
              </a:ext>
            </a:extLst>
          </p:cNvPr>
          <p:cNvSpPr>
            <a:spLocks noGrp="1"/>
          </p:cNvSpPr>
          <p:nvPr>
            <p:ph type="sldNum" sz="quarter" idx="14"/>
          </p:nvPr>
        </p:nvSpPr>
        <p:spPr>
          <a:xfrm>
            <a:off x="8610600" y="6356350"/>
            <a:ext cx="2743200" cy="365125"/>
          </a:xfrm>
        </p:spPr>
        <p:txBody>
          <a:bodyPr rtlCol="0"/>
          <a:lstStyle/>
          <a:p>
            <a:pPr rtl="0"/>
            <a:fld id="{294A09A9-5501-47C1-A89A-A340965A2BE2}" type="slidenum">
              <a:rPr lang="tr-TR" smtClean="0">
                <a:latin typeface="Times New Roman" panose="02020603050405020304" pitchFamily="18" charset="0"/>
                <a:cs typeface="Times New Roman" panose="02020603050405020304" pitchFamily="18" charset="0"/>
              </a:rPr>
              <a:pPr rtl="0"/>
              <a:t>9</a:t>
            </a:fld>
            <a:endParaRPr lang="tr-TR" dirty="0">
              <a:latin typeface="Times New Roman" panose="02020603050405020304" pitchFamily="18" charset="0"/>
              <a:cs typeface="Times New Roman" panose="02020603050405020304" pitchFamily="18" charset="0"/>
            </a:endParaRPr>
          </a:p>
        </p:txBody>
      </p:sp>
      <p:graphicFrame>
        <p:nvGraphicFramePr>
          <p:cNvPr id="4" name="Tablo 4">
            <a:extLst>
              <a:ext uri="{FF2B5EF4-FFF2-40B4-BE49-F238E27FC236}">
                <a16:creationId xmlns:a16="http://schemas.microsoft.com/office/drawing/2014/main" id="{2AFFAFDE-29A8-DC91-7A28-59CED3803050}"/>
              </a:ext>
            </a:extLst>
          </p:cNvPr>
          <p:cNvGraphicFramePr>
            <a:graphicFrameLocks noGrp="1"/>
          </p:cNvGraphicFramePr>
          <p:nvPr>
            <p:extLst>
              <p:ext uri="{D42A27DB-BD31-4B8C-83A1-F6EECF244321}">
                <p14:modId xmlns:p14="http://schemas.microsoft.com/office/powerpoint/2010/main" val="833128105"/>
              </p:ext>
            </p:extLst>
          </p:nvPr>
        </p:nvGraphicFramePr>
        <p:xfrm>
          <a:off x="4487979" y="1412749"/>
          <a:ext cx="7053606" cy="4100766"/>
        </p:xfrm>
        <a:graphic>
          <a:graphicData uri="http://schemas.openxmlformats.org/drawingml/2006/table">
            <a:tbl>
              <a:tblPr firstRow="1" bandRow="1">
                <a:tableStyleId>{5C22544A-7EE6-4342-B048-85BDC9FD1C3A}</a:tableStyleId>
              </a:tblPr>
              <a:tblGrid>
                <a:gridCol w="2351202">
                  <a:extLst>
                    <a:ext uri="{9D8B030D-6E8A-4147-A177-3AD203B41FA5}">
                      <a16:colId xmlns:a16="http://schemas.microsoft.com/office/drawing/2014/main" val="1697005130"/>
                    </a:ext>
                  </a:extLst>
                </a:gridCol>
                <a:gridCol w="2351202">
                  <a:extLst>
                    <a:ext uri="{9D8B030D-6E8A-4147-A177-3AD203B41FA5}">
                      <a16:colId xmlns:a16="http://schemas.microsoft.com/office/drawing/2014/main" val="195121686"/>
                    </a:ext>
                  </a:extLst>
                </a:gridCol>
                <a:gridCol w="2351202">
                  <a:extLst>
                    <a:ext uri="{9D8B030D-6E8A-4147-A177-3AD203B41FA5}">
                      <a16:colId xmlns:a16="http://schemas.microsoft.com/office/drawing/2014/main" val="75597833"/>
                    </a:ext>
                  </a:extLst>
                </a:gridCol>
              </a:tblGrid>
              <a:tr h="1931077">
                <a:tc>
                  <a:txBody>
                    <a:bodyPr/>
                    <a:lstStyle/>
                    <a:p>
                      <a:pPr algn="ctr"/>
                      <a:r>
                        <a:rPr lang="tr-TR" dirty="0">
                          <a:latin typeface="Times New Roman" panose="02020603050405020304" pitchFamily="18" charset="0"/>
                          <a:cs typeface="Times New Roman" panose="02020603050405020304" pitchFamily="18" charset="0"/>
                        </a:rPr>
                        <a:t>Motorlu Araçlar ve Ulaştırma Teknolojileri Bölümü</a:t>
                      </a:r>
                    </a:p>
                  </a:txBody>
                  <a:tcPr anchor="ctr"/>
                </a:tc>
                <a:tc>
                  <a:txBody>
                    <a:bodyPr/>
                    <a:lstStyle/>
                    <a:p>
                      <a:pPr algn="ctr"/>
                      <a:r>
                        <a:rPr lang="tr-TR" dirty="0">
                          <a:latin typeface="Times New Roman" panose="02020603050405020304" pitchFamily="18" charset="0"/>
                          <a:cs typeface="Times New Roman" panose="02020603050405020304" pitchFamily="18" charset="0"/>
                        </a:rPr>
                        <a:t>Elektronik ve Otomasyon Bölümü</a:t>
                      </a:r>
                    </a:p>
                  </a:txBody>
                  <a:tcPr anchor="ctr"/>
                </a:tc>
                <a:tc>
                  <a:txBody>
                    <a:bodyPr/>
                    <a:lstStyle/>
                    <a:p>
                      <a:pPr algn="ctr"/>
                      <a:r>
                        <a:rPr lang="tr-TR" dirty="0">
                          <a:latin typeface="Times New Roman" panose="02020603050405020304" pitchFamily="18" charset="0"/>
                          <a:cs typeface="Times New Roman" panose="02020603050405020304" pitchFamily="18" charset="0"/>
                        </a:rPr>
                        <a:t>Ulaştırma Hizmetleri Bölümü</a:t>
                      </a:r>
                    </a:p>
                  </a:txBody>
                  <a:tcPr anchor="ctr"/>
                </a:tc>
                <a:extLst>
                  <a:ext uri="{0D108BD9-81ED-4DB2-BD59-A6C34878D82A}">
                    <a16:rowId xmlns:a16="http://schemas.microsoft.com/office/drawing/2014/main" val="2476114120"/>
                  </a:ext>
                </a:extLst>
              </a:tr>
              <a:tr h="954129">
                <a:tc>
                  <a:txBody>
                    <a:bodyPr/>
                    <a:lstStyle/>
                    <a:p>
                      <a:pPr algn="ctr"/>
                      <a:r>
                        <a:rPr lang="tr-TR" dirty="0">
                          <a:latin typeface="Times New Roman" panose="02020603050405020304" pitchFamily="18" charset="0"/>
                          <a:cs typeface="Times New Roman" panose="02020603050405020304" pitchFamily="18" charset="0"/>
                        </a:rPr>
                        <a:t>Gemi İnşaatı Programı (52 Kontenjan)</a:t>
                      </a:r>
                    </a:p>
                  </a:txBody>
                  <a:tcPr anchor="ctr"/>
                </a:tc>
                <a:tc>
                  <a:txBody>
                    <a:bodyPr/>
                    <a:lstStyle/>
                    <a:p>
                      <a:pPr algn="ctr"/>
                      <a:r>
                        <a:rPr lang="tr-TR" dirty="0">
                          <a:latin typeface="Times New Roman" panose="02020603050405020304" pitchFamily="18" charset="0"/>
                          <a:cs typeface="Times New Roman" panose="02020603050405020304" pitchFamily="18" charset="0"/>
                        </a:rPr>
                        <a:t>Mekatronik Programı (Kontenjan Yok)</a:t>
                      </a:r>
                    </a:p>
                  </a:txBody>
                  <a:tcPr anchor="ctr"/>
                </a:tc>
                <a:tc>
                  <a:txBody>
                    <a:bodyPr/>
                    <a:lstStyle/>
                    <a:p>
                      <a:pPr algn="ctr"/>
                      <a:r>
                        <a:rPr lang="tr-TR" dirty="0">
                          <a:latin typeface="Times New Roman" panose="02020603050405020304" pitchFamily="18" charset="0"/>
                          <a:cs typeface="Times New Roman" panose="02020603050405020304" pitchFamily="18" charset="0"/>
                        </a:rPr>
                        <a:t>Deniz Liman İşletmeciliği Programı (Kontenjan Yok)</a:t>
                      </a:r>
                    </a:p>
                  </a:txBody>
                  <a:tcPr anchor="ctr"/>
                </a:tc>
                <a:extLst>
                  <a:ext uri="{0D108BD9-81ED-4DB2-BD59-A6C34878D82A}">
                    <a16:rowId xmlns:a16="http://schemas.microsoft.com/office/drawing/2014/main" val="3209139384"/>
                  </a:ext>
                </a:extLst>
              </a:tr>
              <a:tr h="1215560">
                <a:tc>
                  <a:txBody>
                    <a:bodyPr/>
                    <a:lstStyle/>
                    <a:p>
                      <a:pPr algn="ctr"/>
                      <a:r>
                        <a:rPr lang="tr-TR" dirty="0">
                          <a:latin typeface="Times New Roman" panose="02020603050405020304" pitchFamily="18" charset="0"/>
                          <a:cs typeface="Times New Roman" panose="02020603050405020304" pitchFamily="18" charset="0"/>
                        </a:rPr>
                        <a:t>Sualtı Teknolojisi Programı </a:t>
                      </a:r>
                    </a:p>
                    <a:p>
                      <a:pPr algn="ctr"/>
                      <a:r>
                        <a:rPr lang="tr-TR" dirty="0">
                          <a:latin typeface="Times New Roman" panose="02020603050405020304" pitchFamily="18" charset="0"/>
                          <a:cs typeface="Times New Roman" panose="02020603050405020304" pitchFamily="18" charset="0"/>
                        </a:rPr>
                        <a:t>(</a:t>
                      </a:r>
                      <a:r>
                        <a:rPr lang="tr-TR" b="0" dirty="0">
                          <a:solidFill>
                            <a:schemeClr val="tx1"/>
                          </a:solidFill>
                          <a:latin typeface="Times New Roman" panose="02020603050405020304" pitchFamily="18" charset="0"/>
                          <a:cs typeface="Times New Roman" panose="02020603050405020304" pitchFamily="18" charset="0"/>
                        </a:rPr>
                        <a:t>25</a:t>
                      </a:r>
                      <a:r>
                        <a:rPr lang="tr-TR" dirty="0">
                          <a:latin typeface="Times New Roman" panose="02020603050405020304" pitchFamily="18" charset="0"/>
                          <a:cs typeface="Times New Roman" panose="02020603050405020304" pitchFamily="18" charset="0"/>
                        </a:rPr>
                        <a:t> Kontenjan)</a:t>
                      </a:r>
                    </a:p>
                  </a:txBody>
                  <a:tcPr anchor="ctr"/>
                </a:tc>
                <a:tc>
                  <a:txBody>
                    <a:bodyPr/>
                    <a:lstStyle/>
                    <a:p>
                      <a:pPr algn="ctr"/>
                      <a:endParaRPr lang="tr-TR" dirty="0">
                        <a:latin typeface="Times New Roman" panose="02020603050405020304" pitchFamily="18" charset="0"/>
                        <a:cs typeface="Times New Roman" panose="02020603050405020304" pitchFamily="18" charset="0"/>
                      </a:endParaRPr>
                    </a:p>
                  </a:txBody>
                  <a:tcPr anchor="ctr"/>
                </a:tc>
                <a:tc>
                  <a:txBody>
                    <a:bodyPr/>
                    <a:lstStyle/>
                    <a:p>
                      <a:pPr algn="ctr"/>
                      <a:endParaRPr lang="tr-TR"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89324307"/>
                  </a:ext>
                </a:extLst>
              </a:tr>
            </a:tbl>
          </a:graphicData>
        </a:graphic>
      </p:graphicFrame>
    </p:spTree>
    <p:extLst>
      <p:ext uri="{BB962C8B-B14F-4D97-AF65-F5344CB8AC3E}">
        <p14:creationId xmlns:p14="http://schemas.microsoft.com/office/powerpoint/2010/main" val="359146403"/>
      </p:ext>
    </p:extLst>
  </p:cSld>
  <p:clrMapOvr>
    <a:masterClrMapping/>
  </p:clrMapOvr>
</p:sld>
</file>

<file path=ppt/theme/theme1.xml><?xml version="1.0" encoding="utf-8"?>
<a:theme xmlns:a="http://schemas.openxmlformats.org/drawingml/2006/main" name="Ofis Teması">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9099_TF89715846_Win32" id="{BCD18886-3715-46DA-9B4F-FEDA46209476}" vid="{7E983911-228E-48EA-AF51-76A215DE847B}"/>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40800-6004-42FD-A042-AAA261C103DB}">
  <ds:schemaRefs>
    <ds:schemaRef ds:uri="http://purl.org/dc/elements/1.1/"/>
    <ds:schemaRef ds:uri="http://schemas.microsoft.com/sharepoint/v3"/>
    <ds:schemaRef ds:uri="http://purl.org/dc/terms/"/>
    <ds:schemaRef ds:uri="http://www.w3.org/XML/1998/namespace"/>
    <ds:schemaRef ds:uri="http://schemas.openxmlformats.org/package/2006/metadata/core-properties"/>
    <ds:schemaRef ds:uri="16c05727-aa75-4e4a-9b5f-8a80a1165891"/>
    <ds:schemaRef ds:uri="230e9df3-be65-4c73-a93b-d1236ebd677e"/>
    <ds:schemaRef ds:uri="http://schemas.microsoft.com/office/2006/documentManagement/types"/>
    <ds:schemaRef ds:uri="http://schemas.microsoft.com/office/infopath/2007/PartnerControls"/>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B2B5C00-D108-4E13-8A78-1AA312E16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B45E2D-EE5B-40BD-B8EB-1CD549F414A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Okyanus sunusu</Template>
  <TotalTime>2388</TotalTime>
  <Words>3141</Words>
  <Application>Microsoft Office PowerPoint</Application>
  <PresentationFormat>Geniş ekran</PresentationFormat>
  <Paragraphs>439</Paragraphs>
  <Slides>48</Slides>
  <Notes>22</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48</vt:i4>
      </vt:variant>
    </vt:vector>
  </HeadingPairs>
  <TitlesOfParts>
    <vt:vector size="59" baseType="lpstr">
      <vt:lpstr>AvenirNext LT Pro Medium</vt:lpstr>
      <vt:lpstr>Söhne</vt:lpstr>
      <vt:lpstr>Arial</vt:lpstr>
      <vt:lpstr>Avenir Next LT Pro Light</vt:lpstr>
      <vt:lpstr>Brush Script MT</vt:lpstr>
      <vt:lpstr>Calibri</vt:lpstr>
      <vt:lpstr>Century Gothic</vt:lpstr>
      <vt:lpstr>Open Sans</vt:lpstr>
      <vt:lpstr>Poppins</vt:lpstr>
      <vt:lpstr>Times New Roman</vt:lpstr>
      <vt:lpstr>Ofis Teması</vt:lpstr>
      <vt:lpstr>Deniz teknolojileri meslek yüksekokulu</vt:lpstr>
      <vt:lpstr>rektör Prof.dr. R. Cüneyt erenoğlu</vt:lpstr>
      <vt:lpstr>Rektör yardımcısı Prof. Dr. Evren KARAYEL GÖKKAYA</vt:lpstr>
      <vt:lpstr>Rektör yardımcısı Prof. Dr. Dinçay KÖKSAL</vt:lpstr>
      <vt:lpstr>Rektör yardımcısı Prof. dr. Hüseyin erkul</vt:lpstr>
      <vt:lpstr>Genel sekreter Oğuz ünal</vt:lpstr>
      <vt:lpstr>Dtmyo müdürü Dr.öğr.üyesi halit  kuşku</vt:lpstr>
      <vt:lpstr>okulumuz</vt:lpstr>
      <vt:lpstr>bölümlerimiz</vt:lpstr>
      <vt:lpstr>Akademik Personelimiz</vt:lpstr>
      <vt:lpstr>idari Personelimiz</vt:lpstr>
      <vt:lpstr>Akademik yayınlar </vt:lpstr>
      <vt:lpstr>öğrencilerimiz</vt:lpstr>
      <vt:lpstr>Mezunlarımız</vt:lpstr>
      <vt:lpstr>İş olanakları ve protokoller</vt:lpstr>
      <vt:lpstr>Fiziksel imkanlarımız</vt:lpstr>
      <vt:lpstr>Öğrenci başarı profilimiz</vt:lpstr>
      <vt:lpstr>Diğer üniversiteler ve biz</vt:lpstr>
      <vt:lpstr>Öğrenci profili analizi</vt:lpstr>
      <vt:lpstr>PowerPoint Sunusu</vt:lpstr>
      <vt:lpstr>Yıl içi etkinliklerimizden bazıları AQUASHRIMP 2022</vt:lpstr>
      <vt:lpstr>2021-2022 YILI MEZUNİYET TÖRENİmiz</vt:lpstr>
      <vt:lpstr>AKRAN EĞİTİMİmiz</vt:lpstr>
      <vt:lpstr>Damen seminerimiz</vt:lpstr>
      <vt:lpstr>Murat bayer konferansı</vt:lpstr>
      <vt:lpstr>Basında biz</vt:lpstr>
      <vt:lpstr>Basında biz</vt:lpstr>
      <vt:lpstr>Basında biz</vt:lpstr>
      <vt:lpstr>2022-2023 Akademik yılında atmayı planladığımız adımlar </vt:lpstr>
      <vt:lpstr> Akademik Kadromuz</vt:lpstr>
      <vt:lpstr> Akademik Kadromuz</vt:lpstr>
      <vt:lpstr> Akademik Kadromuz</vt:lpstr>
      <vt:lpstr> Akademik Kadromuz</vt:lpstr>
      <vt:lpstr> Akademik Kadromuz</vt:lpstr>
      <vt:lpstr> Akademik Kadromuz</vt:lpstr>
      <vt:lpstr> Akademik Kadromuz</vt:lpstr>
      <vt:lpstr> Akademik Kadromuz</vt:lpstr>
      <vt:lpstr> Akademik Kadromuz</vt:lpstr>
      <vt:lpstr> Akademik Kadromuz</vt:lpstr>
      <vt:lpstr> Akademik Kadromuz</vt:lpstr>
      <vt:lpstr>PowerPoint Sunusu</vt:lpstr>
      <vt:lpstr> Akademik Kadromuz</vt:lpstr>
      <vt:lpstr> İDARİ Kadromuz</vt:lpstr>
      <vt:lpstr> İDARİ Kadromuz</vt:lpstr>
      <vt:lpstr> İDARİ Kadromuz</vt:lpstr>
      <vt:lpstr> İDARİ Kadromuz</vt:lpstr>
      <vt:lpstr> İDARİ Kadromuz</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 BAŞLIĞI</dc:title>
  <dc:creator>s.özer</dc:creator>
  <cp:lastModifiedBy>Süleyman ÖZER</cp:lastModifiedBy>
  <cp:revision>53</cp:revision>
  <dcterms:created xsi:type="dcterms:W3CDTF">2022-07-20T09:54:53Z</dcterms:created>
  <dcterms:modified xsi:type="dcterms:W3CDTF">2023-08-03T08:59:02Z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