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308" r:id="rId3"/>
    <p:sldId id="310" r:id="rId4"/>
    <p:sldId id="263" r:id="rId5"/>
    <p:sldId id="261" r:id="rId6"/>
    <p:sldId id="276" r:id="rId7"/>
    <p:sldId id="288" r:id="rId8"/>
    <p:sldId id="290" r:id="rId9"/>
    <p:sldId id="284" r:id="rId10"/>
    <p:sldId id="283" r:id="rId11"/>
    <p:sldId id="306" r:id="rId12"/>
    <p:sldId id="3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ullanıcısı" initials="WK" lastIdx="1" clrIdx="0">
    <p:extLst>
      <p:ext uri="{19B8F6BF-5375-455C-9EA6-DF929625EA0E}">
        <p15:presenceInfo xmlns:p15="http://schemas.microsoft.com/office/powerpoint/2012/main" userId="b7a808040f948c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1"/>
    <p:restoredTop sz="94674"/>
  </p:normalViewPr>
  <p:slideViewPr>
    <p:cSldViewPr snapToGrid="0">
      <p:cViewPr varScale="1">
        <p:scale>
          <a:sx n="108" d="100"/>
          <a:sy n="108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468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14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81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662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613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030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2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364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714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485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65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87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070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192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5F7CD08-D05A-C54C-89B2-47D7C516F714}" type="datetimeFigureOut">
              <a:rPr lang="tr-TR" smtClean="0"/>
              <a:t>7.05.2025</a:t>
            </a:fld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AA7D3F8-192D-4145-B1EE-C6F99553F8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2115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A1F6DA-312A-575A-1660-1A93F751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241" y="1882066"/>
            <a:ext cx="9623394" cy="235258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Deniz Endüstrileri Kaynaklı </a:t>
            </a:r>
            <a:r>
              <a:rPr lang="tr-TR" dirty="0" err="1"/>
              <a:t>Antropojenik</a:t>
            </a:r>
            <a:r>
              <a:rPr lang="tr-TR" dirty="0"/>
              <a:t> Sualtı Sesleri ve Deniz Yaşamı Üzerindeki </a:t>
            </a:r>
            <a:r>
              <a:rPr lang="tr-TR" dirty="0" smtClean="0"/>
              <a:t>Etkileri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5605A8-3B19-3FC2-E00A-C701EE9AFFA3}"/>
              </a:ext>
            </a:extLst>
          </p:cNvPr>
          <p:cNvSpPr txBox="1">
            <a:spLocks/>
          </p:cNvSpPr>
          <p:nvPr/>
        </p:nvSpPr>
        <p:spPr>
          <a:xfrm>
            <a:off x="172278" y="5274365"/>
            <a:ext cx="4850296" cy="140422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300" dirty="0" smtClean="0"/>
              <a:t>Dr. </a:t>
            </a:r>
            <a:r>
              <a:rPr lang="tr-TR" sz="2300" dirty="0" err="1" smtClean="0"/>
              <a:t>Öğr</a:t>
            </a:r>
            <a:r>
              <a:rPr lang="tr-TR" sz="2300" dirty="0" smtClean="0"/>
              <a:t>. Üyesi Halit Kuşku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Çanakkale Onsekiz Mart </a:t>
            </a:r>
            <a:r>
              <a:rPr lang="tr-TR" dirty="0" smtClean="0"/>
              <a:t>Üniversitesi</a:t>
            </a:r>
          </a:p>
          <a:p>
            <a:r>
              <a:rPr lang="tr-TR" dirty="0" smtClean="0"/>
              <a:t>Denizcilik Meslek Yüksekokulu Müdürü</a:t>
            </a:r>
          </a:p>
          <a:p>
            <a:r>
              <a:rPr lang="tr-TR" dirty="0" smtClean="0"/>
              <a:t>Deniz </a:t>
            </a:r>
            <a:r>
              <a:rPr lang="tr-TR" dirty="0"/>
              <a:t>Bilimleri ve Teknolojisi Fakültesi </a:t>
            </a:r>
            <a:r>
              <a:rPr lang="tr-TR" dirty="0" smtClean="0"/>
              <a:t>Öğretim Üyesi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17020 </a:t>
            </a:r>
            <a:r>
              <a:rPr lang="tr-TR" dirty="0"/>
              <a:t>- Çanakkale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434327-337E-141A-A3EA-002CBB5A4257}"/>
              </a:ext>
            </a:extLst>
          </p:cNvPr>
          <p:cNvSpPr txBox="1"/>
          <p:nvPr/>
        </p:nvSpPr>
        <p:spPr>
          <a:xfrm>
            <a:off x="7223320" y="5163765"/>
            <a:ext cx="48759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400" dirty="0" smtClean="0"/>
              <a:t>0542 </a:t>
            </a:r>
            <a:r>
              <a:rPr lang="tr-TR" sz="1400" dirty="0"/>
              <a:t>– </a:t>
            </a:r>
            <a:r>
              <a:rPr lang="tr-TR" sz="1400" dirty="0" smtClean="0"/>
              <a:t>483 37 97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 smtClean="0"/>
              <a:t>halit@comu.edu.tr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>https://</a:t>
            </a:r>
            <a:r>
              <a:rPr lang="tr-TR" sz="1400" dirty="0" smtClean="0"/>
              <a:t>avesis.comu.edu.tr/halit</a:t>
            </a:r>
          </a:p>
          <a:p>
            <a:pPr algn="r"/>
            <a:endParaRPr lang="tr-TR" sz="1400" dirty="0" smtClean="0"/>
          </a:p>
          <a:p>
            <a:pPr algn="r"/>
            <a:r>
              <a:rPr lang="tr-TR" sz="1400" dirty="0"/>
              <a:t>0554 – 313 25 13</a:t>
            </a:r>
            <a:br>
              <a:rPr lang="tr-TR" sz="1400" dirty="0"/>
            </a:br>
            <a:r>
              <a:rPr lang="tr-TR" sz="1400" dirty="0"/>
              <a:t>muratyigit@comu.edu.tr</a:t>
            </a:r>
            <a:br>
              <a:rPr lang="tr-TR" sz="1400" dirty="0"/>
            </a:br>
            <a:r>
              <a:rPr lang="tr-TR" sz="1400" dirty="0"/>
              <a:t>https://avesis.comu.edu.tr/muratyigit</a:t>
            </a:r>
          </a:p>
          <a:p>
            <a:pPr algn="r"/>
            <a:endParaRPr lang="tr-TR" sz="1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72CBC92-C96F-E413-CB87-E12A5D8F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4" y="228816"/>
            <a:ext cx="1331352" cy="13257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405D9D8-5C69-9C7C-2016-36CDAAC02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28" y="266801"/>
            <a:ext cx="1251442" cy="125144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007" y="266801"/>
            <a:ext cx="1280271" cy="124978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909351" y="5163765"/>
            <a:ext cx="43539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Prof. Dr. Murat Yiğit</a:t>
            </a:r>
            <a:br>
              <a:rPr lang="tr-TR" dirty="0"/>
            </a:b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>Çanakkale </a:t>
            </a:r>
            <a:r>
              <a:rPr lang="tr-TR" sz="1400" dirty="0" err="1"/>
              <a:t>Onsekiz</a:t>
            </a:r>
            <a:r>
              <a:rPr lang="tr-TR" sz="1400" dirty="0"/>
              <a:t> Mart Üniversitesi</a:t>
            </a:r>
            <a:br>
              <a:rPr lang="tr-TR" sz="1400" dirty="0"/>
            </a:br>
            <a:r>
              <a:rPr lang="tr-TR" sz="1400" dirty="0"/>
              <a:t>Deniz Bilimleri ve Teknolojisi Fakültesi Dekanı</a:t>
            </a:r>
            <a:br>
              <a:rPr lang="tr-TR" sz="1400" dirty="0"/>
            </a:br>
            <a:r>
              <a:rPr lang="tr-TR" sz="1400" dirty="0"/>
              <a:t>Su Ürünleri Endüstri Mühendisliği</a:t>
            </a:r>
          </a:p>
          <a:p>
            <a:r>
              <a:rPr lang="tr-TR" sz="1400" dirty="0"/>
              <a:t>17020 - Çanakkale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20" y="479510"/>
            <a:ext cx="1428276" cy="9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6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EDA2E-F6E3-64F4-45B4-C68DC15F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62" y="2093844"/>
            <a:ext cx="11290169" cy="3034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Kaynakta Gürültü Azaltma Teknolojileri: 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Gemi 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pervane ve motor tasarımları, sismik kaynak alternatifleri, sessiz kazık çakma yöntemleri, darbe sönümleme teknikleri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Örnek olarak, Prof. Dr. Murat Yiğit’in önerisi 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olan kabarcık perdesi uygulaması (</a:t>
            </a:r>
            <a:r>
              <a:rPr lang="tr-T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Bubble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Tubing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Mekansal</a:t>
            </a:r>
            <a:r>
              <a:rPr lang="tr-TR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Zamansal Yönetim: 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Deniz 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koruma alanları, gürültüye duyarlı türlerin kritik habitatlarının korunması, faaliyetlerin zamanlamasının ayarlanması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Düzenleyici </a:t>
            </a:r>
            <a:r>
              <a:rPr lang="tr-T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Çerçeveler ve Standartlar: 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Ulusal ve uluslararası düzeyde mevcut düzenlemeler ve gelecekteki politika geliştirme ihtiyaçları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Çevresel </a:t>
            </a:r>
            <a:r>
              <a:rPr lang="tr-T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 Değerlendirmesi (ÇED): 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Deniz endüstriyel projelerinde sualtı gürültüsü etkilerinin değerlendirilmesi ve azaltma önlemlerinin belirlenmesi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tr-TR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Paydaş </a:t>
            </a:r>
            <a:r>
              <a:rPr lang="tr-T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Katılımı ve Bilgilendirme: 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Endüstri, bilim, politika ve sivil toplum kuruluşları arasında işbirliği.</a:t>
            </a:r>
            <a:endParaRPr lang="tr-TR" sz="1600" b="1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F2A4FD8-0AB0-4904-F089-7516B7940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5479316"/>
            <a:ext cx="2173357" cy="124496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E50B53D-C180-3AC9-CEEF-F4778584D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34" y="5479316"/>
            <a:ext cx="2622969" cy="1256361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5DFBD58-A39A-9926-0918-0700E095A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7" y="5479316"/>
            <a:ext cx="3432313" cy="1244960"/>
          </a:xfrm>
          <a:prstGeom prst="rect">
            <a:avLst/>
          </a:prstGeom>
        </p:spPr>
      </p:pic>
      <p:sp>
        <p:nvSpPr>
          <p:cNvPr id="23" name="Başlık 1">
            <a:extLst>
              <a:ext uri="{FF2B5EF4-FFF2-40B4-BE49-F238E27FC236}">
                <a16:creationId xmlns:a16="http://schemas.microsoft.com/office/drawing/2014/main" id="{CA8BE806-0108-B708-9CBC-480B6558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221900"/>
            <a:ext cx="10706137" cy="994848"/>
          </a:xfrm>
        </p:spPr>
        <p:txBody>
          <a:bodyPr/>
          <a:lstStyle/>
          <a:p>
            <a:r>
              <a:rPr lang="tr-TR" sz="3200" dirty="0"/>
              <a:t>Yönetim ve </a:t>
            </a:r>
            <a:r>
              <a:rPr lang="tr-TR" sz="3200" dirty="0" err="1" smtClean="0"/>
              <a:t>Mitigasyon</a:t>
            </a:r>
            <a:r>
              <a:rPr lang="tr-TR" sz="3200" dirty="0" smtClean="0"/>
              <a:t> (</a:t>
            </a:r>
            <a:r>
              <a:rPr lang="tr-TR" sz="3200" dirty="0" err="1" smtClean="0"/>
              <a:t>Azaltım</a:t>
            </a:r>
            <a:r>
              <a:rPr lang="tr-TR" sz="3200" dirty="0" smtClean="0"/>
              <a:t>) </a:t>
            </a:r>
            <a:r>
              <a:rPr lang="tr-TR" sz="3200" dirty="0" smtClean="0"/>
              <a:t>Stratejileri</a:t>
            </a:r>
            <a:endParaRPr lang="tr-TR" sz="3000" dirty="0"/>
          </a:p>
        </p:txBody>
      </p:sp>
      <p:sp>
        <p:nvSpPr>
          <p:cNvPr id="24" name="Başlık 1">
            <a:extLst>
              <a:ext uri="{FF2B5EF4-FFF2-40B4-BE49-F238E27FC236}">
                <a16:creationId xmlns:a16="http://schemas.microsoft.com/office/drawing/2014/main" id="{EB79C770-3025-937C-97CF-CAB861F23FF7}"/>
              </a:ext>
            </a:extLst>
          </p:cNvPr>
          <p:cNvSpPr txBox="1">
            <a:spLocks/>
          </p:cNvSpPr>
          <p:nvPr/>
        </p:nvSpPr>
        <p:spPr>
          <a:xfrm>
            <a:off x="796748" y="721530"/>
            <a:ext cx="10571998" cy="49521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3000" dirty="0">
              <a:solidFill>
                <a:srgbClr val="FFFF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57" y="5479316"/>
            <a:ext cx="2239273" cy="12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9A83201C-A4FF-09A2-8EDA-0BA11DF4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187" y="120383"/>
            <a:ext cx="8904303" cy="548580"/>
          </a:xfrm>
        </p:spPr>
        <p:txBody>
          <a:bodyPr/>
          <a:lstStyle/>
          <a:p>
            <a:r>
              <a:rPr lang="tr-TR" sz="3200" dirty="0" smtClean="0"/>
              <a:t>Gelecek </a:t>
            </a:r>
            <a:r>
              <a:rPr lang="tr-TR" sz="3200" dirty="0"/>
              <a:t>Araştırma </a:t>
            </a:r>
            <a:r>
              <a:rPr lang="tr-TR" sz="3200" dirty="0" smtClean="0"/>
              <a:t>Önerileri ve Sonuç</a:t>
            </a:r>
            <a:endParaRPr lang="tr-TR" sz="30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6C576ABC-D80D-F4C5-0CD3-B51831F4A906}"/>
              </a:ext>
            </a:extLst>
          </p:cNvPr>
          <p:cNvSpPr txBox="1">
            <a:spLocks/>
          </p:cNvSpPr>
          <p:nvPr/>
        </p:nvSpPr>
        <p:spPr>
          <a:xfrm>
            <a:off x="1003300" y="647696"/>
            <a:ext cx="7404100" cy="49521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3000" dirty="0">
              <a:solidFill>
                <a:srgbClr val="FFFF0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43EB7AA-6AD4-507F-36F8-5B093F40932A}"/>
              </a:ext>
            </a:extLst>
          </p:cNvPr>
          <p:cNvSpPr txBox="1"/>
          <p:nvPr/>
        </p:nvSpPr>
        <p:spPr>
          <a:xfrm>
            <a:off x="1" y="768626"/>
            <a:ext cx="12072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/>
              <a:t>Özetle; </a:t>
            </a:r>
            <a:r>
              <a:rPr lang="tr-TR" sz="2000" dirty="0" err="1" smtClean="0"/>
              <a:t>Antropojenik</a:t>
            </a:r>
            <a:r>
              <a:rPr lang="tr-TR" sz="2000" dirty="0" smtClean="0"/>
              <a:t> </a:t>
            </a:r>
            <a:r>
              <a:rPr lang="tr-TR" sz="2000" dirty="0"/>
              <a:t>sualtı gürültüsünün deniz yaşamı üzerindeki çok katmanlı ve karmaşık </a:t>
            </a:r>
            <a:r>
              <a:rPr lang="tr-TR" sz="2000" dirty="0" smtClean="0"/>
              <a:t>etkileri vardır. Bu alanda ve Deniz Üstü RES </a:t>
            </a:r>
            <a:r>
              <a:rPr lang="tr-TR" sz="2000" dirty="0" err="1" smtClean="0"/>
              <a:t>lerin</a:t>
            </a:r>
            <a:r>
              <a:rPr lang="tr-TR" sz="2000" dirty="0" smtClean="0"/>
              <a:t> olası etkileri hakkında kapsamlı bilimsel araştırmalara ihtiyaç duyulmaktadır</a:t>
            </a:r>
            <a:r>
              <a:rPr lang="tr-TR" sz="2000" dirty="0" smtClean="0"/>
              <a:t>. </a:t>
            </a:r>
            <a:endParaRPr lang="tr-TR" sz="20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BD5C720-52F2-76F8-FFA0-5D903EC7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2054086"/>
            <a:ext cx="11290466" cy="351601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07FE94D-DC23-9317-D122-4772C4D4CE0F}"/>
              </a:ext>
            </a:extLst>
          </p:cNvPr>
          <p:cNvSpPr txBox="1"/>
          <p:nvPr/>
        </p:nvSpPr>
        <p:spPr>
          <a:xfrm>
            <a:off x="159025" y="5720092"/>
            <a:ext cx="1191370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r-TR" sz="2000" b="1" u="sng" dirty="0" smtClean="0"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Sonuç; </a:t>
            </a:r>
          </a:p>
          <a:p>
            <a:r>
              <a:rPr lang="tr-TR" sz="2000" dirty="0" smtClean="0"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Deniz </a:t>
            </a:r>
            <a:r>
              <a:rPr lang="tr-TR" sz="2000" dirty="0"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ekosistemlerinin sağlığını korumak ve sürdürülebilir deniz endüstrilerini desteklemek için </a:t>
            </a:r>
            <a:r>
              <a:rPr lang="tr-TR" sz="2000" dirty="0" err="1"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antropojenik</a:t>
            </a:r>
            <a:r>
              <a:rPr lang="tr-TR" sz="2000" dirty="0"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sualtı gürültüsünün etkilerinin azaltılmasına yönelik </a:t>
            </a:r>
            <a:r>
              <a:rPr lang="tr-TR" sz="2000" dirty="0" smtClean="0"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acil, koordineli ve disiplinler arası çalışmalar gereklidir. </a:t>
            </a:r>
            <a:endParaRPr lang="tr-TR" sz="2000" dirty="0"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16836" y="2054088"/>
            <a:ext cx="1066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Gelecek Araştırma </a:t>
            </a:r>
            <a:r>
              <a:rPr lang="tr-TR" b="1" dirty="0" smtClean="0">
                <a:solidFill>
                  <a:srgbClr val="FFFF00"/>
                </a:solidFill>
              </a:rPr>
              <a:t>Önerileri: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</a:p>
          <a:p>
            <a:endParaRPr lang="tr-TR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Kronik </a:t>
            </a:r>
            <a:r>
              <a:rPr lang="tr-TR" dirty="0">
                <a:solidFill>
                  <a:schemeClr val="bg1"/>
                </a:solidFill>
              </a:rPr>
              <a:t>düşük seviyeli gürültünün uzun vadeli etkilerinin daha iyi anlaşılması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Sualtı gürültüsünün deniz canlıları </a:t>
            </a:r>
            <a:r>
              <a:rPr lang="tr-TR" dirty="0">
                <a:solidFill>
                  <a:schemeClr val="bg1"/>
                </a:solidFill>
              </a:rPr>
              <a:t>üzerindeki etkiler hakkında daha fazla araştırma yapılması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Kümülatif ve </a:t>
            </a:r>
            <a:r>
              <a:rPr lang="tr-TR" dirty="0" err="1"/>
              <a:t>sinerjik</a:t>
            </a:r>
            <a:r>
              <a:rPr lang="tr-TR" dirty="0"/>
              <a:t> etkilerin ekosistem düzeyinde değerlendirilmesi</a:t>
            </a:r>
            <a:r>
              <a:rPr lang="tr-T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Gürültü azaltma teknolojilerinin etkinliğinin ve uygulanabilirliğinin artırılması</a:t>
            </a:r>
            <a:r>
              <a:rPr lang="tr-T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Standartlaştırılmış izleme ve değerlendirme yöntemlerinin geliştirilmesi.</a:t>
            </a:r>
          </a:p>
        </p:txBody>
      </p:sp>
    </p:spTree>
    <p:extLst>
      <p:ext uri="{BB962C8B-B14F-4D97-AF65-F5344CB8AC3E}">
        <p14:creationId xmlns:p14="http://schemas.microsoft.com/office/powerpoint/2010/main" val="34549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A1F6DA-312A-575A-1660-1A93F751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35" y="1623315"/>
            <a:ext cx="11288486" cy="132575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Teşekkürler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5605A8-3B19-3FC2-E00A-C701EE9AFFA3}"/>
              </a:ext>
            </a:extLst>
          </p:cNvPr>
          <p:cNvSpPr txBox="1">
            <a:spLocks/>
          </p:cNvSpPr>
          <p:nvPr/>
        </p:nvSpPr>
        <p:spPr>
          <a:xfrm>
            <a:off x="4412974" y="5141843"/>
            <a:ext cx="3896138" cy="16457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300" dirty="0" smtClean="0"/>
              <a:t>Prof. Dr. Murat Yiğit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Çanakkale </a:t>
            </a:r>
            <a:r>
              <a:rPr lang="tr-TR" dirty="0" err="1" smtClean="0"/>
              <a:t>Onsekiz</a:t>
            </a:r>
            <a:r>
              <a:rPr lang="tr-TR" dirty="0" smtClean="0"/>
              <a:t> Mart Üniversitesi</a:t>
            </a:r>
            <a:br>
              <a:rPr lang="tr-TR" dirty="0" smtClean="0"/>
            </a:br>
            <a:r>
              <a:rPr lang="tr-TR" dirty="0" smtClean="0"/>
              <a:t>Deniz Bilimleri ve Teknolojisi Fakültesi Dekanı</a:t>
            </a:r>
            <a:br>
              <a:rPr lang="tr-TR" dirty="0" smtClean="0"/>
            </a:br>
            <a:r>
              <a:rPr lang="tr-TR" dirty="0" smtClean="0"/>
              <a:t>Su Ürünleri Endüstri Mühendisliği</a:t>
            </a:r>
          </a:p>
          <a:p>
            <a:r>
              <a:rPr lang="tr-TR" dirty="0" smtClean="0"/>
              <a:t>17020 - Çanakkale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434327-337E-141A-A3EA-002CBB5A4257}"/>
              </a:ext>
            </a:extLst>
          </p:cNvPr>
          <p:cNvSpPr txBox="1"/>
          <p:nvPr/>
        </p:nvSpPr>
        <p:spPr>
          <a:xfrm>
            <a:off x="6877878" y="4996070"/>
            <a:ext cx="531412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400" dirty="0"/>
              <a:t>0542 – 483 37 97</a:t>
            </a:r>
            <a:br>
              <a:rPr lang="tr-TR" sz="1400" dirty="0"/>
            </a:br>
            <a:r>
              <a:rPr lang="tr-TR" sz="1400" dirty="0"/>
              <a:t>halit@comu.edu.tr</a:t>
            </a:r>
            <a:br>
              <a:rPr lang="tr-TR" sz="1400" dirty="0"/>
            </a:br>
            <a:r>
              <a:rPr lang="tr-TR" sz="1400" dirty="0"/>
              <a:t>https://avesis.comu.edu.tr/halit</a:t>
            </a:r>
          </a:p>
          <a:p>
            <a:pPr algn="r"/>
            <a:endParaRPr lang="tr-TR" sz="1400" dirty="0" smtClean="0"/>
          </a:p>
          <a:p>
            <a:pPr algn="r"/>
            <a:r>
              <a:rPr lang="tr-TR" sz="1400" dirty="0" smtClean="0"/>
              <a:t>0554 </a:t>
            </a:r>
            <a:r>
              <a:rPr lang="tr-TR" sz="1400" dirty="0"/>
              <a:t>– 313 25 13</a:t>
            </a:r>
            <a:br>
              <a:rPr lang="tr-TR" sz="1400" dirty="0"/>
            </a:br>
            <a:r>
              <a:rPr lang="tr-TR" sz="1400" dirty="0"/>
              <a:t>muratyigit@comu.edu.tr</a:t>
            </a:r>
            <a:br>
              <a:rPr lang="tr-TR" sz="1400" dirty="0"/>
            </a:br>
            <a:r>
              <a:rPr lang="tr-TR" sz="1400" dirty="0"/>
              <a:t>https://avesis.comu.edu.tr/muratyigit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72CBC92-C96F-E413-CB87-E12A5D8F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4" y="228816"/>
            <a:ext cx="1331352" cy="13257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405D9D8-5C69-9C7C-2016-36CDAAC02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838" y="309974"/>
            <a:ext cx="1244600" cy="124460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59026" y="5141843"/>
            <a:ext cx="42539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Halit Kuşku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>Çanakkale </a:t>
            </a:r>
            <a:r>
              <a:rPr lang="tr-TR" sz="1400" dirty="0" err="1"/>
              <a:t>Onsekiz</a:t>
            </a:r>
            <a:r>
              <a:rPr lang="tr-TR" sz="1400" dirty="0"/>
              <a:t> Mart Üniversitesi</a:t>
            </a:r>
          </a:p>
          <a:p>
            <a:r>
              <a:rPr lang="tr-TR" sz="1400" dirty="0"/>
              <a:t>Denizcilik Meslek Yüksekokulu Müdürü</a:t>
            </a:r>
          </a:p>
          <a:p>
            <a:r>
              <a:rPr lang="tr-TR" sz="1400" dirty="0"/>
              <a:t>Deniz Bilimleri ve Teknolojisi Fakültesi Öğretim Üyesi</a:t>
            </a:r>
            <a:br>
              <a:rPr lang="tr-TR" sz="1400" dirty="0"/>
            </a:br>
            <a:r>
              <a:rPr lang="tr-TR" sz="1400" dirty="0"/>
              <a:t>17020 - Çanakkale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502" y="310882"/>
            <a:ext cx="1274174" cy="12436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600" y="602837"/>
            <a:ext cx="1274174" cy="8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CBC62F-A7E3-5E63-91F3-699327A9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92467"/>
            <a:ext cx="10571998" cy="985219"/>
          </a:xfrm>
        </p:spPr>
        <p:txBody>
          <a:bodyPr/>
          <a:lstStyle/>
          <a:p>
            <a:r>
              <a:rPr lang="tr-TR" sz="2800" dirty="0"/>
              <a:t>Deniz Endüstrileri Kaynaklı </a:t>
            </a:r>
            <a:r>
              <a:rPr lang="tr-TR" sz="2800" dirty="0" err="1"/>
              <a:t>Antropojenik</a:t>
            </a:r>
            <a:r>
              <a:rPr lang="tr-TR" sz="2800" dirty="0"/>
              <a:t> Sualtı Sesleri ve Deniz Yaşamı Üzerindeki Etkileri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EDA2E-F6E3-64F4-45B4-C68DC15F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36" y="2068286"/>
            <a:ext cx="4650564" cy="2371758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1600" b="1" u="sng" dirty="0">
                <a:solidFill>
                  <a:srgbClr val="FFFF00"/>
                </a:solidFill>
              </a:rPr>
              <a:t>Amaç</a:t>
            </a:r>
            <a:r>
              <a:rPr lang="tr-TR" sz="1600" b="1" dirty="0">
                <a:solidFill>
                  <a:srgbClr val="FFFF00"/>
                </a:solidFill>
              </a:rPr>
              <a:t>: Deniz endüstrilerinin çeşitli faaliyetlerinden kaynaklanan </a:t>
            </a:r>
            <a:r>
              <a:rPr lang="tr-TR" sz="1600" b="1" dirty="0" err="1">
                <a:solidFill>
                  <a:srgbClr val="FFFF00"/>
                </a:solidFill>
              </a:rPr>
              <a:t>antropojenik</a:t>
            </a:r>
            <a:r>
              <a:rPr lang="tr-TR" sz="1600" b="1" dirty="0">
                <a:solidFill>
                  <a:srgbClr val="FFFF00"/>
                </a:solidFill>
              </a:rPr>
              <a:t> sualtı seslerinin kaynaklarını, fiziksel özelliklerini ve deniz yaşamının farklı grupları üzerindeki fizyolojik, davranışsal ve ekolojik etkilerini değerlendirmek ve gelecekteki araştırma ve yönetim stratejileri için çıkarımlar sunmaktır.</a:t>
            </a:r>
            <a:endParaRPr lang="tr-TR" sz="16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1EB2E3A1-CAA6-4381-F129-1E1B5942C803}"/>
              </a:ext>
            </a:extLst>
          </p:cNvPr>
          <p:cNvSpPr txBox="1">
            <a:spLocks/>
          </p:cNvSpPr>
          <p:nvPr/>
        </p:nvSpPr>
        <p:spPr>
          <a:xfrm>
            <a:off x="531036" y="4522236"/>
            <a:ext cx="4650564" cy="179611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b="1" dirty="0" err="1">
                <a:solidFill>
                  <a:srgbClr val="FFFF00"/>
                </a:solidFill>
              </a:rPr>
              <a:t>Antropojenik</a:t>
            </a:r>
            <a:r>
              <a:rPr lang="tr-TR" sz="2000" b="1" dirty="0">
                <a:solidFill>
                  <a:srgbClr val="FFFF00"/>
                </a:solidFill>
              </a:rPr>
              <a:t> sualtı gürültüsünün küresel ölçekte artan bir çevresel stres faktörü olarak ortaya </a:t>
            </a:r>
            <a:r>
              <a:rPr lang="tr-TR" sz="2000" b="1" dirty="0" smtClean="0">
                <a:solidFill>
                  <a:srgbClr val="FFFF00"/>
                </a:solidFill>
              </a:rPr>
              <a:t>çıkışı</a:t>
            </a:r>
            <a:endParaRPr lang="tr-TR" sz="20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0B59E82-A6F5-3571-00BF-AB3C3E7F857C}"/>
              </a:ext>
            </a:extLst>
          </p:cNvPr>
          <p:cNvSpPr txBox="1">
            <a:spLocks/>
          </p:cNvSpPr>
          <p:nvPr/>
        </p:nvSpPr>
        <p:spPr>
          <a:xfrm>
            <a:off x="7006971" y="2157060"/>
            <a:ext cx="4287544" cy="209644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sz="16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555ABC99-D7E2-AD84-3DC3-2D5935D2F72F}"/>
              </a:ext>
            </a:extLst>
          </p:cNvPr>
          <p:cNvSpPr txBox="1">
            <a:spLocks/>
          </p:cNvSpPr>
          <p:nvPr/>
        </p:nvSpPr>
        <p:spPr>
          <a:xfrm>
            <a:off x="7006971" y="4440044"/>
            <a:ext cx="4287544" cy="187830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b="1" dirty="0">
                <a:solidFill>
                  <a:srgbClr val="FFFF00"/>
                </a:solidFill>
              </a:rPr>
              <a:t>Deniz endüstrilerinin çeşitliliği ve sualtı seslerine </a:t>
            </a:r>
            <a:r>
              <a:rPr lang="tr-TR" sz="2400" b="1" dirty="0" smtClean="0">
                <a:solidFill>
                  <a:srgbClr val="FFFF00"/>
                </a:solidFill>
              </a:rPr>
              <a:t>katkıları</a:t>
            </a:r>
            <a:endParaRPr lang="tr-TR" sz="20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B2FA734-AFB2-E654-5585-B161A2D97782}"/>
              </a:ext>
            </a:extLst>
          </p:cNvPr>
          <p:cNvSpPr txBox="1"/>
          <p:nvPr/>
        </p:nvSpPr>
        <p:spPr>
          <a:xfrm>
            <a:off x="7006968" y="801191"/>
            <a:ext cx="508193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Hedef Kitle:</a:t>
            </a:r>
            <a:r>
              <a:rPr lang="tr-TR" dirty="0">
                <a:solidFill>
                  <a:schemeClr val="bg1"/>
                </a:solidFill>
              </a:rPr>
              <a:t> Akademisyenler, araştırmacılar, lisansüstü öğrenciler, </a:t>
            </a:r>
            <a:r>
              <a:rPr lang="tr-TR" dirty="0" smtClean="0">
                <a:solidFill>
                  <a:schemeClr val="bg1"/>
                </a:solidFill>
              </a:rPr>
              <a:t>politikacılar ve ilgili bakanlık </a:t>
            </a:r>
            <a:r>
              <a:rPr lang="tr-TR" dirty="0" smtClean="0">
                <a:solidFill>
                  <a:schemeClr val="bg1"/>
                </a:solidFill>
              </a:rPr>
              <a:t>birimleri, sivil toplum kuruluşları</a:t>
            </a:r>
            <a:endParaRPr lang="en-US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7006968" y="2237173"/>
            <a:ext cx="42875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Deniz </a:t>
            </a:r>
            <a:r>
              <a:rPr lang="tr-TR" b="1" dirty="0">
                <a:solidFill>
                  <a:srgbClr val="FFFF00"/>
                </a:solidFill>
              </a:rPr>
              <a:t>ortamının akustik ekolojisi ve deniz canlıları için sesin kritik </a:t>
            </a:r>
            <a:r>
              <a:rPr lang="tr-TR" b="1" dirty="0" smtClean="0">
                <a:solidFill>
                  <a:srgbClr val="FFFF00"/>
                </a:solidFill>
              </a:rPr>
              <a:t>rolü</a:t>
            </a:r>
          </a:p>
          <a:p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-    İletişim</a:t>
            </a:r>
            <a:r>
              <a:rPr lang="tr-TR" b="1" dirty="0">
                <a:solidFill>
                  <a:srgbClr val="FFFF00"/>
                </a:solidFill>
              </a:rPr>
              <a:t>, </a:t>
            </a:r>
            <a:endParaRPr lang="tr-TR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b="1" dirty="0" smtClean="0">
                <a:solidFill>
                  <a:srgbClr val="FFFF00"/>
                </a:solidFill>
              </a:rPr>
              <a:t>Avlanma</a:t>
            </a:r>
          </a:p>
          <a:p>
            <a:pPr marL="285750" indent="-285750">
              <a:buFontTx/>
              <a:buChar char="-"/>
            </a:pPr>
            <a:r>
              <a:rPr lang="tr-TR" b="1" dirty="0" smtClean="0">
                <a:solidFill>
                  <a:srgbClr val="FFFF00"/>
                </a:solidFill>
              </a:rPr>
              <a:t>Yön bulma </a:t>
            </a:r>
          </a:p>
          <a:p>
            <a:pPr marL="285750" indent="-285750">
              <a:buFontTx/>
              <a:buChar char="-"/>
            </a:pPr>
            <a:r>
              <a:rPr lang="tr-TR" b="1" dirty="0" smtClean="0">
                <a:solidFill>
                  <a:srgbClr val="FFFF00"/>
                </a:solidFill>
              </a:rPr>
              <a:t>Ortam algısı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ACD241-B828-4FCB-D54D-782E5F9C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446314"/>
            <a:ext cx="7361712" cy="1052526"/>
          </a:xfrm>
        </p:spPr>
        <p:txBody>
          <a:bodyPr/>
          <a:lstStyle/>
          <a:p>
            <a:r>
              <a:rPr lang="tr-TR" sz="2800" dirty="0" err="1"/>
              <a:t>Antropojenik</a:t>
            </a:r>
            <a:r>
              <a:rPr lang="tr-TR" sz="2800" dirty="0"/>
              <a:t> Sualtı Seslerinin Kaynakları ve Fiziksel Özellikleri</a:t>
            </a: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347D1FF-C180-EE60-90BA-FE064E616589}"/>
              </a:ext>
            </a:extLst>
          </p:cNvPr>
          <p:cNvSpPr txBox="1"/>
          <p:nvPr/>
        </p:nvSpPr>
        <p:spPr>
          <a:xfrm>
            <a:off x="519545" y="2289411"/>
            <a:ext cx="5238998" cy="429348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Gemi </a:t>
            </a:r>
            <a:r>
              <a:rPr lang="tr-TR" sz="1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Trafiği</a:t>
            </a: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Sürekli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düşük frekanslı geniş bant gürültüsü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Pervane </a:t>
            </a:r>
            <a:r>
              <a:rPr lang="tr-TR" sz="14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kavitasyonu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motor ve makine dairesi sesleri, hidrodinamik gürültü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Gemi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büyüklüğü, hızı ve </a:t>
            </a:r>
            <a:r>
              <a:rPr lang="tr-TR" sz="14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operasyonel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durumuyla ilişkili spektral özellikler ve yayılım modelleri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4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Sismik </a:t>
            </a:r>
            <a:r>
              <a:rPr lang="tr-TR" sz="1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Araştırmalar</a:t>
            </a: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Yüksek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şiddetli, düşük frekanslı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sesler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(hava tabancaları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Tekrarlama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aralıkları, dürtü süresi ve tepe basıncı gibi fiziksel parametreler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Geniş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coğrafi alanlarda potansiyel etki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tr-TR" sz="14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Denizaltı </a:t>
            </a:r>
            <a:r>
              <a:rPr lang="tr-TR" sz="1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İnşaat ve Mühendislik Çalışmaları</a:t>
            </a: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Kazık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çakma (yüksek şiddetli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az-Cyrl-AZ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delme (sürekli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düşük-orta),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patlatmalar (çok yüksek şiddetli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az-Cyrl-AZ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Faaliyetin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süresi ve kullanılan ekipmanın özelliklerine bağlı olarak değişen spektral içerik ve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yoğunluk</a:t>
            </a:r>
            <a:endParaRPr lang="tr-TR" sz="14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C6A43E1-AB0B-A7A7-F664-795911F78210}"/>
              </a:ext>
            </a:extLst>
          </p:cNvPr>
          <p:cNvSpPr txBox="1"/>
          <p:nvPr/>
        </p:nvSpPr>
        <p:spPr>
          <a:xfrm>
            <a:off x="6397378" y="2309961"/>
            <a:ext cx="5794622" cy="470898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Deniz </a:t>
            </a:r>
            <a:r>
              <a:rPr lang="tr-TR" sz="1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Üstü Rüzgar Enerji Santralleri</a:t>
            </a: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İnşaat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Aşaması: Kazık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çakma,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diğer inşaat gemileri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İşletme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Aşaması: Türbin dönme sesleri (düşük frekanslı, sürekli), bakım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gemileri. Frekans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içeriği ve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zamansal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özellikler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Yakalanan gürültü dosyaları bu belirli aralıkta yer almakta olup, en yüksek ses basınç seviyesi 130 </a:t>
            </a:r>
            <a:r>
              <a:rPr lang="tr-TR" sz="14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dB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/1</a:t>
            </a:r>
            <a:r>
              <a:rPr lang="el-G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tr-TR" sz="14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değerine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ulaşmaktadır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tr-TR" sz="14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tr-TR" sz="14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 </a:t>
            </a:r>
            <a:r>
              <a:rPr lang="tr-TR" sz="14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diğ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2025).</a:t>
            </a:r>
            <a:endParaRPr lang="tr-TR" sz="1400" b="1" dirty="0" smtClean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sz="1400" b="1" dirty="0" smtClean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Askeri </a:t>
            </a:r>
            <a:r>
              <a:rPr lang="tr-TR" sz="1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Sonarlar</a:t>
            </a:r>
            <a:r>
              <a:rPr lang="tr-T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Orta 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yüksek frekanslı aktif sonarlar (dar bant, yüksek yoğunluklu 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sinyaller</a:t>
            </a:r>
            <a:r>
              <a:rPr lang="tr-TR" sz="1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).Farklı sonar tiplerinin (düşük frekans aktif sonar - LFA, orta frekans aktif sonar - MFA) özellikleri ve potansiyel etkileri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400" b="1" dirty="0" smtClean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Kentsel Gürültü: </a:t>
            </a:r>
            <a:r>
              <a:rPr lang="tr-TR" sz="1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Antropojenik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kaynaklı şehirsel faaliyetler ve diğerleri (</a:t>
            </a:r>
            <a:r>
              <a:rPr lang="tr-TR" sz="1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Kusku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1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Yigit</a:t>
            </a:r>
            <a:r>
              <a:rPr lang="tr-TR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2020)</a:t>
            </a:r>
            <a:endParaRPr lang="tr-TR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249C6254-77F1-86AD-11A2-02A8C7295A20}"/>
              </a:ext>
            </a:extLst>
          </p:cNvPr>
          <p:cNvSpPr txBox="1">
            <a:spLocks/>
          </p:cNvSpPr>
          <p:nvPr/>
        </p:nvSpPr>
        <p:spPr>
          <a:xfrm>
            <a:off x="6331802" y="769455"/>
            <a:ext cx="5340653" cy="72938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1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B2D05425-FB89-1F92-0542-075D80B7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57" y="283030"/>
            <a:ext cx="6813529" cy="794656"/>
          </a:xfrm>
        </p:spPr>
        <p:txBody>
          <a:bodyPr/>
          <a:lstStyle/>
          <a:p>
            <a:r>
              <a:rPr lang="tr-TR" sz="2800" dirty="0"/>
              <a:t>Deniz Memelileri Üzerindeki Etkiler</a:t>
            </a: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1C73DE-D505-62A3-A2FE-5BE0E47E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57" y="1447807"/>
            <a:ext cx="6508729" cy="2144479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İşitme Sistemi ve Akustik Hassasiyet: </a:t>
            </a:r>
            <a:endParaRPr lang="tr-TR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Farklı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deniz memelisi gruplarının (balinalar, yunuslar, foklar vb.) işitme aralıkları ve hassasiyet eğrileri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Fizyolojik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Etkiler:Geçici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kalıcı işitme eşiği kaymaları (TTS ve PTS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). Akustik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travma ve doku hasarı (yüksek şiddetli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seslere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maruz kalma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). Stres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fizyolojisi (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hormonal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değişiklikler, bağışıklık sistemi baskılanması).</a:t>
            </a:r>
            <a:endParaRPr lang="tr-TR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9E404A6-8CDC-304C-F595-06FFCD1A1507}"/>
              </a:ext>
            </a:extLst>
          </p:cNvPr>
          <p:cNvSpPr txBox="1"/>
          <p:nvPr/>
        </p:nvSpPr>
        <p:spPr>
          <a:xfrm>
            <a:off x="319817" y="3709248"/>
            <a:ext cx="11646143" cy="28007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Davranışsal </a:t>
            </a:r>
            <a:r>
              <a:rPr lang="tr-T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Etkiler</a:t>
            </a:r>
            <a:r>
              <a:rPr lang="tr-TR" sz="2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Kaçınma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davranışları ve habitat terk etme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Beslenme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, üreme ve sosyal etkileşimlerde bozulmalar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Vokal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iletişimde değişiklikler (frekans kaydırması, genlik artışı, çağrı süresinde değişiklikler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Maskeleme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etkisi (iletişim sinyallerinin gürültü tarafından örtülmesi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tr-T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Modern bilimsel çalışmalar her ne kadar </a:t>
            </a:r>
            <a:r>
              <a:rPr lang="tr-T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antropojenik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ses etkilerinin olumsuz yönlerine değinse de, canlıların farklı türlerdeki doğal olmayan seslere bir adaptasyon süreci sonunda uyum sağlayabildiği de gözden kaçmamalı ve bu konudaki araştırmalar teşvik edilmelidir (</a:t>
            </a:r>
            <a:r>
              <a:rPr lang="tr-T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Kusku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 Yiğit., 2021).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BAE901A-7B4D-5818-856A-9BA0BC0BD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54" y="514881"/>
            <a:ext cx="4957706" cy="30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74B06B8-8ACB-A095-FF91-C22D6CC4E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5" y="219066"/>
            <a:ext cx="11820541" cy="663893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33C8DAF-C859-4424-FDAA-A314B00CEDEB}"/>
              </a:ext>
            </a:extLst>
          </p:cNvPr>
          <p:cNvSpPr txBox="1"/>
          <p:nvPr/>
        </p:nvSpPr>
        <p:spPr>
          <a:xfrm>
            <a:off x="264292" y="3962470"/>
            <a:ext cx="5156794" cy="21236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Davranışsal Etkiler</a:t>
            </a:r>
            <a:r>
              <a:rPr lang="tr-TR" sz="2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Kaçınma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tepkileri ve dağılım değişiklikleri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Yumurta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bırakma ve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larval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gelişimde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bozulmalar.Avlanma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başarısında azalma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İletişim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ve sosyal davranışlarda değişiklikler (bazı türlerde akustik iletişim).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4E9C3A0-1C34-29EB-6F75-203ACFCF1271}"/>
              </a:ext>
            </a:extLst>
          </p:cNvPr>
          <p:cNvSpPr txBox="1"/>
          <p:nvPr/>
        </p:nvSpPr>
        <p:spPr>
          <a:xfrm>
            <a:off x="5639547" y="3962469"/>
            <a:ext cx="6382290" cy="24622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 Omurgasızları Üzerindeki Etkiler</a:t>
            </a:r>
            <a:r>
              <a:rPr lang="tr-TR" sz="2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İşitme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mekanizmaları ve akustik algı yetenekleri hakkındaki mevcut 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bilgiler. Fizyolojik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stres belirtileri (örneğin, kabuklu deniz hayvanlarında bağışıklık baskılanması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Davranışsal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tepkiler (örneğin, sığınağa çekilme, beslenme davranışlarında değişiklikler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tr-T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Larval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gelişim ve yerleşim üzerindeki potansiyel etkiler.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8AF7248-7A66-C86A-BF5E-98C531DF3AA5}"/>
              </a:ext>
            </a:extLst>
          </p:cNvPr>
          <p:cNvSpPr txBox="1"/>
          <p:nvPr/>
        </p:nvSpPr>
        <p:spPr>
          <a:xfrm>
            <a:off x="264292" y="1752600"/>
            <a:ext cx="11035079" cy="19082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FF00"/>
                </a:solidFill>
              </a:rPr>
              <a:t>Fizyolojik Etkiler</a:t>
            </a:r>
            <a:r>
              <a:rPr lang="tr-TR" sz="2400" b="1" dirty="0" smtClean="0">
                <a:solidFill>
                  <a:srgbClr val="FFFF00"/>
                </a:solidFill>
              </a:rPr>
              <a:t>: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tr-TR" sz="2400" dirty="0" smtClean="0"/>
              <a:t>-İşitme </a:t>
            </a:r>
            <a:r>
              <a:rPr lang="tr-TR" sz="2400" dirty="0"/>
              <a:t>hasarı (</a:t>
            </a:r>
            <a:r>
              <a:rPr lang="tr-TR" sz="2400" dirty="0" err="1"/>
              <a:t>silya</a:t>
            </a:r>
            <a:r>
              <a:rPr lang="tr-TR" sz="2400" dirty="0"/>
              <a:t> hücrelerinde hasar).</a:t>
            </a:r>
          </a:p>
          <a:p>
            <a:r>
              <a:rPr lang="tr-TR" sz="2400" dirty="0" smtClean="0"/>
              <a:t>-Stres </a:t>
            </a:r>
            <a:r>
              <a:rPr lang="tr-TR" sz="2400" dirty="0"/>
              <a:t>tepkileri (</a:t>
            </a:r>
            <a:r>
              <a:rPr lang="tr-TR" sz="2400" dirty="0" err="1"/>
              <a:t>kortizol</a:t>
            </a:r>
            <a:r>
              <a:rPr lang="tr-TR" sz="2400" dirty="0"/>
              <a:t> artışı, </a:t>
            </a:r>
            <a:r>
              <a:rPr lang="tr-TR" sz="2400" dirty="0" err="1"/>
              <a:t>metabolik</a:t>
            </a:r>
            <a:r>
              <a:rPr lang="tr-TR" sz="2400" dirty="0"/>
              <a:t> değişiklikler).</a:t>
            </a:r>
          </a:p>
          <a:p>
            <a:r>
              <a:rPr lang="tr-TR" sz="2400" dirty="0" smtClean="0"/>
              <a:t>-Yüzme </a:t>
            </a:r>
            <a:r>
              <a:rPr lang="tr-TR" sz="2400" dirty="0"/>
              <a:t>kesesi hasarı ve iç kanama (yüksek şiddetli </a:t>
            </a:r>
            <a:r>
              <a:rPr lang="tr-TR" sz="2400" dirty="0" smtClean="0"/>
              <a:t>seslere </a:t>
            </a:r>
            <a:r>
              <a:rPr lang="tr-TR" sz="2400" dirty="0"/>
              <a:t>maruz kalma</a:t>
            </a:r>
            <a:r>
              <a:rPr lang="tr-TR" sz="2400" dirty="0" smtClean="0"/>
              <a:t>).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id="{D4A93F35-E541-3957-7626-F1574C24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3" cy="729384"/>
          </a:xfrm>
        </p:spPr>
        <p:txBody>
          <a:bodyPr/>
          <a:lstStyle/>
          <a:p>
            <a:r>
              <a:rPr lang="tr-T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Balıklar ve Deniz Omurgasızları Üzerindeki Etkiler</a:t>
            </a:r>
          </a:p>
        </p:txBody>
      </p:sp>
    </p:spTree>
    <p:extLst>
      <p:ext uri="{BB962C8B-B14F-4D97-AF65-F5344CB8AC3E}">
        <p14:creationId xmlns:p14="http://schemas.microsoft.com/office/powerpoint/2010/main" val="26322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CBC62F-A7E3-5E63-91F3-699327A9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17" y="188259"/>
            <a:ext cx="11227425" cy="878541"/>
          </a:xfrm>
        </p:spPr>
        <p:txBody>
          <a:bodyPr/>
          <a:lstStyle/>
          <a:p>
            <a:r>
              <a:rPr lang="tr-TR" sz="3200" dirty="0"/>
              <a:t>Ekolojik Etkiler ve Besin Zinciri Üzerindeki Yansımalar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16DE7DA-DD3E-14DA-4030-DBFA8FEF8596}"/>
              </a:ext>
            </a:extLst>
          </p:cNvPr>
          <p:cNvSpPr txBox="1"/>
          <p:nvPr/>
        </p:nvSpPr>
        <p:spPr>
          <a:xfrm>
            <a:off x="304800" y="2090058"/>
            <a:ext cx="6346371" cy="46166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kern="1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Türler</a:t>
            </a:r>
            <a:r>
              <a:rPr lang="en-US" sz="1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b="1" kern="1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Arası</a:t>
            </a:r>
            <a:r>
              <a:rPr lang="en-US" sz="1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b="1" kern="1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Etkileşimler</a:t>
            </a:r>
            <a:r>
              <a:rPr lang="en-US" sz="1400" b="1" kern="1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r>
              <a:rPr lang="tr-TR" sz="1400" b="1" kern="1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  <a:p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Av-</a:t>
            </a:r>
            <a:r>
              <a:rPr lang="en-US" sz="1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avcı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ilişkilerinde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bozulmalar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(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gürültünün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av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tespitini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veya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avdan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kaçışı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zorlaştırması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).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Rekabetçi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etkileşimlerde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değişiklikler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(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gürültüden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etkilenen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türlerin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habitat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veya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kaynak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kullanımında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değişiklikler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yapması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).</a:t>
            </a:r>
            <a:r>
              <a:rPr lang="tr-T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Ayrıca, yüksek arka plan gürültü seviyeleri, memelilerde görülenlere paralel olarak balıklarda da geçici işitme eşiği değişimleri de dahil olmak üzere stres tepkileri ortaya çıkarabilir ( Smith ve diğerleri, 2004 ; </a:t>
            </a:r>
            <a:r>
              <a:rPr lang="tr-TR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Scholik</a:t>
            </a:r>
            <a:r>
              <a:rPr lang="tr-T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ve Yan, 2001 ).</a:t>
            </a:r>
            <a:endParaRPr lang="tr-TR" sz="14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tr-TR" sz="14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1400" b="1" kern="1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Habitat </a:t>
            </a:r>
            <a:r>
              <a:rPr lang="en-US" sz="1400" b="1" kern="1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Kalitesi</a:t>
            </a:r>
            <a:r>
              <a:rPr lang="en-US" sz="1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b="1" kern="1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ve</a:t>
            </a:r>
            <a:r>
              <a:rPr lang="en-US" sz="1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b="1" kern="1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Biyoçeşitlilik</a:t>
            </a:r>
            <a:r>
              <a:rPr lang="en-US" sz="1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b="1" kern="1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Üzerindeki</a:t>
            </a:r>
            <a:r>
              <a:rPr lang="en-US" sz="1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b="1" kern="1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Etkiler</a:t>
            </a:r>
            <a:r>
              <a:rPr lang="en-US" sz="1400" b="1" kern="1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endParaRPr lang="tr-TR" sz="1400" b="1" kern="1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1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Gürültüye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duyarlı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türlerin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yoğun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olduğu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bölgelerde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biyoçeşitlilik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azalması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r>
              <a:rPr lang="tr-TR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Gürültüden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etkilenen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türlerin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ekosistem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fonksiyonlarındaki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rolünün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bozulması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r>
              <a:rPr lang="tr-T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tr-TR" sz="1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Balıkların </a:t>
            </a:r>
            <a:r>
              <a:rPr lang="tr-TR" sz="1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işitsel sistemi su altı gürültü kirliliğine karşı hassastır ve bu da işitsel eşiklerini, gelişim süreçlerini, fizyolojik sağlıklarını ve davranış kalıplarını etkileyebilir ( </a:t>
            </a:r>
            <a:r>
              <a:rPr lang="tr-TR" sz="1400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Duarte</a:t>
            </a:r>
            <a:r>
              <a:rPr lang="tr-TR" sz="1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vd., 2021 ; </a:t>
            </a:r>
            <a:r>
              <a:rPr lang="tr-TR" sz="1400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Slabbekoorn</a:t>
            </a:r>
            <a:r>
              <a:rPr lang="tr-TR" sz="1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vd., 2010 ; </a:t>
            </a:r>
            <a:r>
              <a:rPr lang="tr-TR" sz="1400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Franco</a:t>
            </a:r>
            <a:r>
              <a:rPr lang="tr-TR" sz="1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vd., 2020 ).</a:t>
            </a:r>
            <a:endParaRPr lang="tr-TR" sz="1400" kern="1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tr-TR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1400" b="1" kern="100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Besin</a:t>
            </a:r>
            <a:r>
              <a:rPr lang="en-US" sz="1400" b="1" kern="1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b="1" kern="100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Zinciri</a:t>
            </a:r>
            <a:r>
              <a:rPr lang="en-US" sz="1400" b="1" kern="1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b="1" kern="100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Dinamikleri</a:t>
            </a:r>
            <a:r>
              <a:rPr lang="en-US" sz="1400" b="1" kern="1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r>
              <a:rPr lang="tr-TR" sz="1400" b="1" kern="1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  <a:p>
            <a:r>
              <a:rPr lang="en-US" sz="1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Gürültünün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birincil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üreticiler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(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fitoplankton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),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herbivorlar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ve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karnivorlar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üzerindeki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farklı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etkileri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yoluyla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besin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zinciri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yapısında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potansiyel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değişiklikler</a:t>
            </a:r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tr-TR" sz="14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tr-TR" sz="14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1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Trophic 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cascade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etkileri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(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bir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tür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üzerindeki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gürültü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etkisinin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diğer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trofik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seviyelerdeki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türleri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dolaylı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olarak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etkilemesi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).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5" y="2090058"/>
            <a:ext cx="5229974" cy="42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094B568-F86A-A8EB-CB84-9B8FA66DE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305017"/>
            <a:ext cx="7598228" cy="3390267"/>
          </a:xfrm>
        </p:spPr>
      </p:pic>
      <p:sp>
        <p:nvSpPr>
          <p:cNvPr id="4" name="Başlık 1">
            <a:extLst>
              <a:ext uri="{FF2B5EF4-FFF2-40B4-BE49-F238E27FC236}">
                <a16:creationId xmlns:a16="http://schemas.microsoft.com/office/drawing/2014/main" id="{8EEA0690-3DBD-6308-00E2-1ADDC2E016B0}"/>
              </a:ext>
            </a:extLst>
          </p:cNvPr>
          <p:cNvSpPr txBox="1">
            <a:spLocks/>
          </p:cNvSpPr>
          <p:nvPr/>
        </p:nvSpPr>
        <p:spPr>
          <a:xfrm>
            <a:off x="620486" y="0"/>
            <a:ext cx="7304313" cy="11865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dirty="0"/>
              <a:t>Deniz Üstü Rüzgar Enerji Santrallerinin </a:t>
            </a:r>
            <a:endParaRPr lang="tr-TR" sz="2400" dirty="0" smtClean="0"/>
          </a:p>
          <a:p>
            <a:pPr algn="ctr"/>
            <a:r>
              <a:rPr lang="tr-TR" sz="2400" dirty="0" smtClean="0"/>
              <a:t>Özel Etkileri ?</a:t>
            </a:r>
            <a:endParaRPr lang="tr-TR" sz="24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7D01589-1701-AEE9-BEBC-C456A4DF0195}"/>
              </a:ext>
            </a:extLst>
          </p:cNvPr>
          <p:cNvSpPr txBox="1"/>
          <p:nvPr/>
        </p:nvSpPr>
        <p:spPr>
          <a:xfrm>
            <a:off x="8171191" y="293893"/>
            <a:ext cx="3835752" cy="64325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100" b="1" dirty="0">
                <a:solidFill>
                  <a:srgbClr val="FFFF00"/>
                </a:solidFill>
              </a:rPr>
              <a:t>İnşaat Aşaması Gürültüsünün Yoğunluğu ve Süresi:</a:t>
            </a:r>
            <a:r>
              <a:rPr lang="tr-TR" sz="1100" b="1" dirty="0"/>
              <a:t> </a:t>
            </a:r>
            <a:r>
              <a:rPr lang="tr-TR" sz="1100" b="1" dirty="0" smtClean="0"/>
              <a:t>Kazık </a:t>
            </a:r>
            <a:r>
              <a:rPr lang="tr-TR" sz="1100" b="1" dirty="0"/>
              <a:t>çakma gürültüsünün fiziksel özellikleri ve deniz yaşamı üzerindeki akut etkileri (özellikle deniz memelileri ve balıklar için</a:t>
            </a:r>
            <a:r>
              <a:rPr lang="tr-TR" sz="1100" b="1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100" b="1" dirty="0" smtClean="0">
                <a:solidFill>
                  <a:srgbClr val="FFFF00"/>
                </a:solidFill>
              </a:rPr>
              <a:t>İşletme </a:t>
            </a:r>
            <a:r>
              <a:rPr lang="tr-TR" sz="1100" b="1" dirty="0">
                <a:solidFill>
                  <a:srgbClr val="FFFF00"/>
                </a:solidFill>
              </a:rPr>
              <a:t>Aşaması Gürültüsünün Uzun Vadeli Etkileri:</a:t>
            </a:r>
            <a:r>
              <a:rPr lang="tr-TR" sz="1100" b="1" dirty="0"/>
              <a:t> Düşük frekanslı sürekli gürültünün potansiyel kronik stres ve davranışsal değişikliklere katkısı</a:t>
            </a:r>
            <a:r>
              <a:rPr lang="tr-TR" sz="11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100" b="1" dirty="0" smtClean="0">
                <a:solidFill>
                  <a:srgbClr val="FFFF00"/>
                </a:solidFill>
              </a:rPr>
              <a:t>Yapay </a:t>
            </a:r>
            <a:r>
              <a:rPr lang="tr-TR" sz="1100" b="1" dirty="0">
                <a:solidFill>
                  <a:srgbClr val="FFFF00"/>
                </a:solidFill>
              </a:rPr>
              <a:t>Resif Etkisi ve Akustik Ortam Üzerindeki Modifikasyonlar: </a:t>
            </a:r>
            <a:r>
              <a:rPr lang="tr-TR" sz="1100" b="1" dirty="0"/>
              <a:t>Türbin temellerinin etrafında oluşan habitatın akustik yayılımı nasıl etkilediği</a:t>
            </a:r>
            <a:r>
              <a:rPr lang="tr-TR" sz="1100" b="1" dirty="0" smtClean="0"/>
              <a:t>. </a:t>
            </a:r>
          </a:p>
          <a:p>
            <a:endParaRPr lang="tr-TR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100" b="1" dirty="0" smtClean="0">
                <a:solidFill>
                  <a:srgbClr val="FFFF00"/>
                </a:solidFill>
              </a:rPr>
              <a:t>Kümülatif </a:t>
            </a:r>
            <a:r>
              <a:rPr lang="tr-TR" sz="1100" b="1" dirty="0">
                <a:solidFill>
                  <a:srgbClr val="FFFF00"/>
                </a:solidFill>
              </a:rPr>
              <a:t>Etkiler: </a:t>
            </a:r>
            <a:r>
              <a:rPr lang="tr-TR" sz="1100" b="1" dirty="0"/>
              <a:t>Diğer deniz endüstrileri ve doğal ses kaynaklarıyla etkileşimler</a:t>
            </a:r>
            <a:r>
              <a:rPr lang="tr-TR" sz="11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100" b="1" dirty="0" smtClean="0">
                <a:solidFill>
                  <a:srgbClr val="FFFF00"/>
                </a:solidFill>
              </a:rPr>
              <a:t>İzleme </a:t>
            </a:r>
            <a:r>
              <a:rPr lang="tr-TR" sz="1100" b="1" dirty="0">
                <a:solidFill>
                  <a:srgbClr val="FFFF00"/>
                </a:solidFill>
              </a:rPr>
              <a:t>ve </a:t>
            </a:r>
            <a:r>
              <a:rPr lang="tr-TR" sz="1100" b="1" dirty="0" err="1">
                <a:solidFill>
                  <a:srgbClr val="FFFF00"/>
                </a:solidFill>
              </a:rPr>
              <a:t>Mitigasyon</a:t>
            </a:r>
            <a:r>
              <a:rPr lang="tr-TR" sz="1100" b="1" dirty="0">
                <a:solidFill>
                  <a:srgbClr val="FFFF00"/>
                </a:solidFill>
              </a:rPr>
              <a:t> Stratejileri: </a:t>
            </a:r>
            <a:r>
              <a:rPr lang="tr-TR" sz="1100" b="1" dirty="0"/>
              <a:t>Rüzgar santrali geliştirme projelerinde gürültü etkilerini azaltmaya yönelik mevcut ve potansiyel teknolojiler ve yönetim yaklaşımları</a:t>
            </a:r>
            <a:r>
              <a:rPr lang="tr-TR" sz="11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100" b="1" dirty="0">
                <a:solidFill>
                  <a:srgbClr val="FF0000"/>
                </a:solidFill>
              </a:rPr>
              <a:t>Deniz Üstü Rüzgar Enerji Santrallerinin </a:t>
            </a:r>
            <a:r>
              <a:rPr lang="tr-TR" sz="1100" b="1" dirty="0" smtClean="0">
                <a:solidFill>
                  <a:srgbClr val="FF0000"/>
                </a:solidFill>
              </a:rPr>
              <a:t>balık davranış ve fizyolojilerine örnek olacak bir yeni bir bilimsel çalışma yayımlanmıştır (</a:t>
            </a:r>
            <a:r>
              <a:rPr lang="tr-TR" sz="1100" b="1" dirty="0" err="1" smtClean="0">
                <a:solidFill>
                  <a:srgbClr val="FF0000"/>
                </a:solidFill>
              </a:rPr>
              <a:t>Wang</a:t>
            </a:r>
            <a:r>
              <a:rPr lang="tr-TR" sz="1100" b="1" dirty="0">
                <a:solidFill>
                  <a:srgbClr val="FF0000"/>
                </a:solidFill>
              </a:rPr>
              <a:t> </a:t>
            </a:r>
            <a:r>
              <a:rPr lang="tr-TR" sz="1100" b="1" dirty="0" smtClean="0">
                <a:solidFill>
                  <a:srgbClr val="FF0000"/>
                </a:solidFill>
              </a:rPr>
              <a:t>ve </a:t>
            </a:r>
            <a:r>
              <a:rPr lang="tr-TR" sz="1100" b="1" dirty="0" err="1" smtClean="0">
                <a:solidFill>
                  <a:srgbClr val="FF0000"/>
                </a:solidFill>
              </a:rPr>
              <a:t>dig</a:t>
            </a:r>
            <a:r>
              <a:rPr lang="tr-TR" sz="1100" b="1" dirty="0" smtClean="0">
                <a:solidFill>
                  <a:srgbClr val="FF0000"/>
                </a:solidFill>
              </a:rPr>
              <a:t>.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100" b="1" dirty="0" smtClean="0">
                <a:solidFill>
                  <a:srgbClr val="FF0000"/>
                </a:solidFill>
              </a:rPr>
              <a:t>Bu çalışma özetle</a:t>
            </a:r>
            <a:r>
              <a:rPr lang="tr-TR" sz="1100" b="1" dirty="0">
                <a:solidFill>
                  <a:srgbClr val="FF0000"/>
                </a:solidFill>
              </a:rPr>
              <a:t>; Açık deniz </a:t>
            </a:r>
            <a:r>
              <a:rPr lang="tr-TR" sz="1100" b="1" dirty="0" smtClean="0">
                <a:solidFill>
                  <a:srgbClr val="FF0000"/>
                </a:solidFill>
              </a:rPr>
              <a:t>rüzgar türbinlerinden kaynaklanan gürültünün</a:t>
            </a:r>
            <a:r>
              <a:rPr lang="tr-TR" sz="1100" b="1" dirty="0">
                <a:solidFill>
                  <a:srgbClr val="FF0000"/>
                </a:solidFill>
              </a:rPr>
              <a:t>, </a:t>
            </a:r>
            <a:r>
              <a:rPr lang="tr-TR" sz="1100" b="1" dirty="0" smtClean="0">
                <a:solidFill>
                  <a:srgbClr val="FF0000"/>
                </a:solidFill>
              </a:rPr>
              <a:t>deney ortamındaki balık türlerinin , çeşitli </a:t>
            </a:r>
            <a:r>
              <a:rPr lang="tr-TR" sz="1100" b="1" dirty="0">
                <a:solidFill>
                  <a:srgbClr val="FF0000"/>
                </a:solidFill>
              </a:rPr>
              <a:t>fizyolojik </a:t>
            </a:r>
            <a:r>
              <a:rPr lang="tr-TR" sz="1100" b="1" dirty="0" err="1">
                <a:solidFill>
                  <a:srgbClr val="FF0000"/>
                </a:solidFill>
              </a:rPr>
              <a:t>biyobelirteçleri</a:t>
            </a:r>
            <a:r>
              <a:rPr lang="tr-TR" sz="1100" b="1" dirty="0">
                <a:solidFill>
                  <a:srgbClr val="FF0000"/>
                </a:solidFill>
              </a:rPr>
              <a:t> değiştirmekte ve normal yüzme ve beslenme davranışlarını etkileyerek büyümelerini </a:t>
            </a:r>
            <a:r>
              <a:rPr lang="tr-TR" sz="1100" b="1" dirty="0" smtClean="0">
                <a:solidFill>
                  <a:srgbClr val="FF0000"/>
                </a:solidFill>
              </a:rPr>
              <a:t>bozduğunu </a:t>
            </a:r>
            <a:r>
              <a:rPr lang="tr-TR" sz="1100" b="1" dirty="0">
                <a:solidFill>
                  <a:srgbClr val="FF0000"/>
                </a:solidFill>
              </a:rPr>
              <a:t>tespit </a:t>
            </a:r>
            <a:r>
              <a:rPr lang="tr-TR" sz="1100" b="1" dirty="0" smtClean="0">
                <a:solidFill>
                  <a:srgbClr val="FF0000"/>
                </a:solidFill>
              </a:rPr>
              <a:t>etmiştir. Gürültü kaldırıldığında deney yapılan balık türünün fizyolojik durumunun geriye döndüğü tespit edilmiştir.</a:t>
            </a:r>
            <a:r>
              <a:rPr lang="tr-TR" sz="900" b="1" u="sng" dirty="0" smtClean="0">
                <a:solidFill>
                  <a:srgbClr val="FF0000"/>
                </a:solidFill>
              </a:rPr>
              <a:t>(https</a:t>
            </a:r>
            <a:r>
              <a:rPr lang="tr-TR" sz="900" b="1" u="sng" dirty="0">
                <a:solidFill>
                  <a:srgbClr val="FF0000"/>
                </a:solidFill>
              </a:rPr>
              <a:t>://</a:t>
            </a:r>
            <a:r>
              <a:rPr lang="tr-TR" sz="900" b="1" u="sng" dirty="0" smtClean="0">
                <a:solidFill>
                  <a:srgbClr val="FF0000"/>
                </a:solidFill>
              </a:rPr>
              <a:t>www.sciencedirect.com/science/article/pii/S0044848625002042)</a:t>
            </a:r>
            <a:endParaRPr lang="tr-TR" sz="900" b="1" u="sng" dirty="0">
              <a:solidFill>
                <a:srgbClr val="FF00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FF99AD-B38E-75AF-F753-5FD453014D59}"/>
              </a:ext>
            </a:extLst>
          </p:cNvPr>
          <p:cNvSpPr txBox="1"/>
          <p:nvPr/>
        </p:nvSpPr>
        <p:spPr>
          <a:xfrm>
            <a:off x="326571" y="4822371"/>
            <a:ext cx="7598228" cy="237757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tr-TR" sz="1200" b="1" u="sng" dirty="0" smtClean="0"/>
          </a:p>
          <a:p>
            <a:r>
              <a:rPr lang="tr-TR" sz="1200" b="1" u="sng" dirty="0" smtClean="0">
                <a:solidFill>
                  <a:srgbClr val="FFFF00"/>
                </a:solidFill>
              </a:rPr>
              <a:t>Özellikle ülkemiz için dikkate alınması gereken konu; </a:t>
            </a:r>
          </a:p>
          <a:p>
            <a:endParaRPr lang="tr-TR" sz="1200" b="1" u="sng" dirty="0" smtClean="0"/>
          </a:p>
          <a:p>
            <a:r>
              <a:rPr lang="tr-TR" sz="1000" b="1" dirty="0" smtClean="0"/>
              <a:t>Kurulması </a:t>
            </a:r>
            <a:r>
              <a:rPr lang="tr-TR" sz="1000" b="1" dirty="0"/>
              <a:t>planlanan Deniz Üstü Rüzgar Enerji </a:t>
            </a:r>
            <a:r>
              <a:rPr lang="tr-TR" sz="1000" b="1" dirty="0" smtClean="0"/>
              <a:t>Santrallerinin konumları </a:t>
            </a:r>
            <a:r>
              <a:rPr lang="tr-TR" sz="1000" b="1" dirty="0" smtClean="0"/>
              <a:t>balık göç yolları üzerinde </a:t>
            </a:r>
            <a:r>
              <a:rPr lang="tr-TR" sz="1000" b="1" dirty="0" smtClean="0"/>
              <a:t>bulunmaktadır. Lüfer, hamsi, palamut, istavrit vb. balık türlerinin </a:t>
            </a:r>
            <a:r>
              <a:rPr lang="tr-TR" sz="1000" b="1" dirty="0" smtClean="0"/>
              <a:t>göçleri ülkenin ekonomik, sosyal ve kültürel hayatı üzerinde önemli rol oynadığından bu alanda yapılacak bilimsel çalışmalar teşvik edilmelidir. </a:t>
            </a:r>
            <a:r>
              <a:rPr lang="tr-TR" sz="1000" b="1" dirty="0" smtClean="0"/>
              <a:t>Önümüzdeki </a:t>
            </a:r>
            <a:r>
              <a:rPr lang="tr-TR" sz="1000" b="1" dirty="0" smtClean="0"/>
              <a:t>süreçte av baskısı ve çeşitli çevresel sebepler ile bu göç yollarında olası balık potansiyelindeki azalmanın kaynağının Deniz Üstü RES </a:t>
            </a:r>
            <a:r>
              <a:rPr lang="tr-TR" sz="1000" b="1" dirty="0" err="1" smtClean="0"/>
              <a:t>lerden</a:t>
            </a:r>
            <a:r>
              <a:rPr lang="tr-TR" sz="1000" b="1" dirty="0" smtClean="0"/>
              <a:t> kaynaklanmayacağının </a:t>
            </a:r>
            <a:r>
              <a:rPr lang="tr-TR" sz="1000" b="1" dirty="0" smtClean="0"/>
              <a:t>bilimsel bilgisi </a:t>
            </a:r>
            <a:r>
              <a:rPr lang="tr-TR" sz="1000" b="1" dirty="0" smtClean="0"/>
              <a:t>süreç öncesinde ve sırasında toplumla gerek yazılı gerek görsel iletişim kanallarında paylaşılmalıdır</a:t>
            </a:r>
            <a:r>
              <a:rPr lang="tr-TR" sz="1000" b="1" dirty="0" smtClean="0"/>
              <a:t>. Aksi taktirde geri dönülmesi zor olumsuz sonuçlar oluşabilir. Çünkü balıkçılık sektörü özellikle boğazlar koridoru olan bu hatta yapılmakta doğrudan veya dolaylı yüzbinlerce kişinin ekonomik gelişimini sağlamaktadır. </a:t>
            </a:r>
            <a:r>
              <a:rPr lang="tr-TR" sz="1000" b="1" dirty="0" smtClean="0"/>
              <a:t>Ses etkilerini çalıştığımız ÇOMÜ DENBİLTEK Laboratuvarlarında yapılan çalışmalar ve bu alanda yapılan bilimsel çalışmalar takip edilmeli ve dikkate alınmalıdır. </a:t>
            </a:r>
            <a:endParaRPr lang="tr-TR" sz="10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685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7D01589-1701-AEE9-BEBC-C456A4DF0195}"/>
              </a:ext>
            </a:extLst>
          </p:cNvPr>
          <p:cNvSpPr txBox="1"/>
          <p:nvPr/>
        </p:nvSpPr>
        <p:spPr>
          <a:xfrm>
            <a:off x="6937512" y="213710"/>
            <a:ext cx="5051065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>
                <a:solidFill>
                  <a:srgbClr val="FFC000"/>
                </a:solidFill>
              </a:rPr>
              <a:t>Mekansal</a:t>
            </a:r>
            <a:r>
              <a:rPr lang="tr-TR" sz="1600" b="1" dirty="0">
                <a:solidFill>
                  <a:srgbClr val="FFC000"/>
                </a:solidFill>
              </a:rPr>
              <a:t> ve Zamansal Kümülasyon:</a:t>
            </a:r>
            <a:r>
              <a:rPr lang="tr-TR" sz="1600" dirty="0">
                <a:solidFill>
                  <a:srgbClr val="FFC000"/>
                </a:solidFill>
              </a:rPr>
              <a:t> </a:t>
            </a:r>
            <a:endParaRPr lang="tr-TR" sz="1600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Farklı </a:t>
            </a:r>
            <a:r>
              <a:rPr lang="tr-TR" sz="1600" b="1" dirty="0"/>
              <a:t>endüstriyel faaliyetlerden kaynaklanan gürültünün aynı coğrafi bölgede veya aynı zaman diliminde birikmesinin etkileri</a:t>
            </a:r>
            <a:r>
              <a:rPr lang="tr-TR" sz="1600" b="1" dirty="0"/>
              <a:t>. </a:t>
            </a:r>
            <a:endParaRPr lang="tr-T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FF00"/>
                </a:solidFill>
              </a:rPr>
              <a:t>İnşaat </a:t>
            </a:r>
            <a:r>
              <a:rPr lang="tr-TR" sz="1600" b="1" dirty="0">
                <a:solidFill>
                  <a:srgbClr val="FFFF00"/>
                </a:solidFill>
              </a:rPr>
              <a:t>faaliyetleri, özellikle kazık çakma, yüksek yoğunluklu, akut gürültü üretirken, </a:t>
            </a:r>
            <a:r>
              <a:rPr lang="tr-TR" sz="1600" b="1" dirty="0" err="1" smtClean="0">
                <a:solidFill>
                  <a:srgbClr val="FFFF00"/>
                </a:solidFill>
              </a:rPr>
              <a:t>operasyonel</a:t>
            </a:r>
            <a:r>
              <a:rPr lang="tr-TR" sz="1600" b="1" dirty="0" smtClean="0">
                <a:solidFill>
                  <a:srgbClr val="FFFF00"/>
                </a:solidFill>
              </a:rPr>
              <a:t> </a:t>
            </a:r>
            <a:r>
              <a:rPr lang="tr-TR" sz="1600" b="1" dirty="0">
                <a:solidFill>
                  <a:srgbClr val="FFFF00"/>
                </a:solidFill>
              </a:rPr>
              <a:t>gürültü daha kronik ve kalıcıdır ( </a:t>
            </a:r>
            <a:r>
              <a:rPr lang="tr-TR" sz="1600" b="1" dirty="0" err="1">
                <a:solidFill>
                  <a:srgbClr val="FFFF00"/>
                </a:solidFill>
              </a:rPr>
              <a:t>Marx</a:t>
            </a:r>
            <a:r>
              <a:rPr lang="tr-TR" sz="1600" b="1" dirty="0">
                <a:solidFill>
                  <a:srgbClr val="FFFF00"/>
                </a:solidFill>
              </a:rPr>
              <a:t> vd., 2019 ; </a:t>
            </a:r>
            <a:r>
              <a:rPr lang="tr-TR" sz="1600" b="1" dirty="0" err="1">
                <a:solidFill>
                  <a:srgbClr val="FFFF00"/>
                </a:solidFill>
              </a:rPr>
              <a:t>Zhang</a:t>
            </a:r>
            <a:r>
              <a:rPr lang="tr-TR" sz="1600" b="1" dirty="0">
                <a:solidFill>
                  <a:srgbClr val="FFFF00"/>
                </a:solidFill>
              </a:rPr>
              <a:t>, 2019 ; </a:t>
            </a:r>
            <a:r>
              <a:rPr lang="tr-TR" sz="1600" b="1" dirty="0" err="1">
                <a:solidFill>
                  <a:srgbClr val="FFFF00"/>
                </a:solidFill>
              </a:rPr>
              <a:t>Tougaard</a:t>
            </a:r>
            <a:r>
              <a:rPr lang="tr-TR" sz="1600" b="1" dirty="0">
                <a:solidFill>
                  <a:srgbClr val="FFFF00"/>
                </a:solidFill>
              </a:rPr>
              <a:t> vd., 2020 )</a:t>
            </a:r>
            <a:endParaRPr lang="tr-TR" sz="1600" b="1" dirty="0">
              <a:solidFill>
                <a:srgbClr val="FFFF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FF99AD-B38E-75AF-F753-5FD453014D59}"/>
              </a:ext>
            </a:extLst>
          </p:cNvPr>
          <p:cNvSpPr txBox="1"/>
          <p:nvPr/>
        </p:nvSpPr>
        <p:spPr>
          <a:xfrm>
            <a:off x="6937512" y="2876365"/>
            <a:ext cx="5051066" cy="394723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tr-TR" sz="1950" b="1" dirty="0">
                <a:solidFill>
                  <a:srgbClr val="FFC000"/>
                </a:solidFill>
              </a:rPr>
              <a:t>Ekosistem Direnci ve Esnekliği Üzerindeki Etkiler: </a:t>
            </a:r>
            <a:endParaRPr lang="tr-TR" sz="1950" b="1" dirty="0" smtClean="0">
              <a:solidFill>
                <a:srgbClr val="FFC000"/>
              </a:solidFill>
            </a:endParaRPr>
          </a:p>
          <a:p>
            <a:r>
              <a:rPr lang="tr-TR" sz="1200" b="1" dirty="0" smtClean="0"/>
              <a:t>Kümülatif </a:t>
            </a:r>
            <a:r>
              <a:rPr lang="tr-TR" sz="1200" b="1" dirty="0"/>
              <a:t>stresin deniz ekosistemlerinin değişen koşullara uyum sağlama yeteneğini nasıl etkilediği</a:t>
            </a:r>
            <a:r>
              <a:rPr lang="tr-TR" sz="1200" b="1" dirty="0" smtClean="0"/>
              <a:t>. </a:t>
            </a:r>
          </a:p>
          <a:p>
            <a:endParaRPr lang="tr-TR" sz="1200" dirty="0" smtClean="0"/>
          </a:p>
          <a:p>
            <a:r>
              <a:rPr lang="tr-TR" sz="1200" b="1" dirty="0">
                <a:solidFill>
                  <a:srgbClr val="FF0000"/>
                </a:solidFill>
              </a:rPr>
              <a:t>Su altı gürültüsünün ticari açıdan önemli deniz türleri üzerindeki olumsuz etkileri, bölgesel ekonomik büyümeyi daha da engelleyebilir. Dahası, dinamik deniz ekosistemi, açık deniz rüzgar tesislerinin neden olduğu </a:t>
            </a:r>
            <a:r>
              <a:rPr lang="tr-TR" sz="1200" b="1" dirty="0" err="1">
                <a:solidFill>
                  <a:srgbClr val="FF0000"/>
                </a:solidFill>
              </a:rPr>
              <a:t>mekansal</a:t>
            </a:r>
            <a:r>
              <a:rPr lang="tr-TR" sz="1200" b="1" dirty="0">
                <a:solidFill>
                  <a:srgbClr val="FF0000"/>
                </a:solidFill>
              </a:rPr>
              <a:t> parçalanmadan büyük ölçüde etkilenmektedir ve bu nedenle ekolojik ayak izlerinin kapsamlı bir şekilde değerlendirilmesini gerektirmektedir. </a:t>
            </a:r>
            <a:r>
              <a:rPr lang="tr-TR" sz="1200" b="1" dirty="0" smtClean="0">
                <a:solidFill>
                  <a:srgbClr val="FF0000"/>
                </a:solidFill>
              </a:rPr>
              <a:t>Açık Deniz Rüzgar Türbinlerinden kaynaklanan seslerin </a:t>
            </a:r>
            <a:r>
              <a:rPr lang="tr-TR" sz="1200" b="1" dirty="0">
                <a:solidFill>
                  <a:srgbClr val="FF0000"/>
                </a:solidFill>
              </a:rPr>
              <a:t>etkisi, 1990'lardan beri deniz ortamlarında, özellikle Amerika Birleşik Devletleri ve Avrupa'da izleme ve araştırmanın odak noktası olmuştur ( </a:t>
            </a:r>
            <a:r>
              <a:rPr lang="tr-TR" sz="1200" b="1" dirty="0" err="1">
                <a:solidFill>
                  <a:srgbClr val="FF0000"/>
                </a:solidFill>
              </a:rPr>
              <a:t>Yu</a:t>
            </a:r>
            <a:r>
              <a:rPr lang="tr-TR" sz="1200" b="1" dirty="0">
                <a:solidFill>
                  <a:srgbClr val="FF0000"/>
                </a:solidFill>
              </a:rPr>
              <a:t> ve diğerleri, 2022 ). Ancak, farklı türlerin </a:t>
            </a:r>
            <a:r>
              <a:rPr lang="tr-TR" sz="1200" b="1" dirty="0" smtClean="0">
                <a:solidFill>
                  <a:srgbClr val="FF0000"/>
                </a:solidFill>
              </a:rPr>
              <a:t>Açık </a:t>
            </a:r>
            <a:r>
              <a:rPr lang="tr-TR" sz="1200" b="1" dirty="0">
                <a:solidFill>
                  <a:srgbClr val="FF0000"/>
                </a:solidFill>
              </a:rPr>
              <a:t>Deniz Rüzgar Türbinlerinden kaynaklanan </a:t>
            </a:r>
            <a:r>
              <a:rPr lang="tr-TR" sz="1200" b="1" dirty="0" smtClean="0">
                <a:solidFill>
                  <a:srgbClr val="FF0000"/>
                </a:solidFill>
              </a:rPr>
              <a:t>seslere farklı </a:t>
            </a:r>
            <a:r>
              <a:rPr lang="tr-TR" sz="1200" b="1" dirty="0">
                <a:solidFill>
                  <a:srgbClr val="FF0000"/>
                </a:solidFill>
              </a:rPr>
              <a:t>bölgelerde nasıl tepki verdiği daha fazla araştırmaya ihtiyaç </a:t>
            </a:r>
            <a:r>
              <a:rPr lang="tr-TR" sz="1200" b="1" dirty="0" smtClean="0">
                <a:solidFill>
                  <a:srgbClr val="FF0000"/>
                </a:solidFill>
              </a:rPr>
              <a:t>duymaktadır (</a:t>
            </a:r>
            <a:r>
              <a:rPr lang="tr-TR" sz="1200" b="1" dirty="0" err="1" smtClean="0">
                <a:solidFill>
                  <a:srgbClr val="FF0000"/>
                </a:solidFill>
              </a:rPr>
              <a:t>Wang</a:t>
            </a:r>
            <a:r>
              <a:rPr lang="tr-TR" sz="1200" b="1" dirty="0" smtClean="0">
                <a:solidFill>
                  <a:srgbClr val="FF0000"/>
                </a:solidFill>
              </a:rPr>
              <a:t> ve </a:t>
            </a:r>
            <a:r>
              <a:rPr lang="tr-TR" sz="1200" b="1" dirty="0" err="1" smtClean="0">
                <a:solidFill>
                  <a:srgbClr val="FF0000"/>
                </a:solidFill>
              </a:rPr>
              <a:t>dig</a:t>
            </a:r>
            <a:r>
              <a:rPr lang="tr-TR" sz="1200" b="1" dirty="0" smtClean="0">
                <a:solidFill>
                  <a:srgbClr val="FF0000"/>
                </a:solidFill>
              </a:rPr>
              <a:t>. 2025)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endParaRPr lang="tr-TR" sz="195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E563D68-D6D3-6EB2-2DA3-E9528D91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7" y="213710"/>
            <a:ext cx="6457121" cy="6457121"/>
          </a:xfrm>
          <a:prstGeom prst="rect">
            <a:avLst/>
          </a:prstGeom>
        </p:spPr>
      </p:pic>
      <p:sp>
        <p:nvSpPr>
          <p:cNvPr id="9" name="Başlık 1">
            <a:extLst>
              <a:ext uri="{FF2B5EF4-FFF2-40B4-BE49-F238E27FC236}">
                <a16:creationId xmlns:a16="http://schemas.microsoft.com/office/drawing/2014/main" id="{EAED1CC7-4781-8231-88BB-55B44CF68A61}"/>
              </a:ext>
            </a:extLst>
          </p:cNvPr>
          <p:cNvSpPr txBox="1">
            <a:spLocks/>
          </p:cNvSpPr>
          <p:nvPr/>
        </p:nvSpPr>
        <p:spPr>
          <a:xfrm>
            <a:off x="620779" y="167291"/>
            <a:ext cx="5809838" cy="161796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Kümülatif ve 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Sinerjik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Etkiler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258754B-C5D0-C3A1-7FA3-4B456CD940EE}"/>
              </a:ext>
            </a:extLst>
          </p:cNvPr>
          <p:cNvSpPr txBox="1"/>
          <p:nvPr/>
        </p:nvSpPr>
        <p:spPr>
          <a:xfrm>
            <a:off x="461639" y="3844031"/>
            <a:ext cx="6115372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67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  <a:latin typeface="Red Hat Display"/>
              </a:rPr>
              <a:t>Çoklu Stres Faktörlerinin Etkileşimi: </a:t>
            </a:r>
            <a:endParaRPr lang="tr-TR" b="1" dirty="0" smtClean="0">
              <a:solidFill>
                <a:srgbClr val="FFC000"/>
              </a:solidFill>
              <a:latin typeface="Red Hat Display"/>
            </a:endParaRPr>
          </a:p>
          <a:p>
            <a:r>
              <a:rPr lang="tr-TR" dirty="0" smtClean="0">
                <a:latin typeface="Red Hat Display"/>
              </a:rPr>
              <a:t>İklim </a:t>
            </a:r>
            <a:r>
              <a:rPr lang="tr-TR" dirty="0">
                <a:latin typeface="Red Hat Display"/>
              </a:rPr>
              <a:t>değişikliği, kirlilik, aşırı avlanma gibi diğer </a:t>
            </a:r>
            <a:r>
              <a:rPr lang="tr-TR" dirty="0" err="1">
                <a:latin typeface="Red Hat Display"/>
              </a:rPr>
              <a:t>antropojenik</a:t>
            </a:r>
            <a:r>
              <a:rPr lang="tr-TR" dirty="0">
                <a:latin typeface="Red Hat Display"/>
              </a:rPr>
              <a:t> stres faktörleriyle sualtı gürültüsünün </a:t>
            </a:r>
            <a:r>
              <a:rPr lang="tr-TR" dirty="0" err="1">
                <a:latin typeface="Red Hat Display"/>
              </a:rPr>
              <a:t>sinerjik</a:t>
            </a:r>
            <a:r>
              <a:rPr lang="tr-TR" dirty="0">
                <a:latin typeface="Red Hat Display"/>
              </a:rPr>
              <a:t> veya </a:t>
            </a:r>
            <a:r>
              <a:rPr lang="tr-TR" dirty="0" err="1">
                <a:latin typeface="Red Hat Display"/>
              </a:rPr>
              <a:t>aditif</a:t>
            </a:r>
            <a:r>
              <a:rPr lang="tr-TR" dirty="0">
                <a:latin typeface="Red Hat Display"/>
              </a:rPr>
              <a:t> etkileri</a:t>
            </a:r>
            <a:r>
              <a:rPr lang="tr-TR" dirty="0">
                <a:latin typeface="Red Hat Display"/>
              </a:rPr>
              <a:t>. </a:t>
            </a:r>
            <a:r>
              <a:rPr lang="tr-TR" dirty="0">
                <a:solidFill>
                  <a:srgbClr val="FF6699"/>
                </a:solidFill>
                <a:latin typeface="Red Hat Display"/>
              </a:rPr>
              <a:t>Açık Deniz Rüzgar Türbinlerinden kaynaklanan </a:t>
            </a:r>
            <a:r>
              <a:rPr lang="tr-TR" dirty="0" smtClean="0">
                <a:solidFill>
                  <a:srgbClr val="FF6699"/>
                </a:solidFill>
                <a:latin typeface="Red Hat Display"/>
              </a:rPr>
              <a:t>sesler akustik </a:t>
            </a:r>
            <a:r>
              <a:rPr lang="tr-TR" dirty="0">
                <a:solidFill>
                  <a:srgbClr val="FF6699"/>
                </a:solidFill>
                <a:latin typeface="Red Hat Display"/>
              </a:rPr>
              <a:t>iletişime müdahale edebilir ve </a:t>
            </a:r>
            <a:r>
              <a:rPr lang="tr-TR" dirty="0" err="1">
                <a:solidFill>
                  <a:srgbClr val="FF6699"/>
                </a:solidFill>
                <a:latin typeface="Red Hat Display"/>
              </a:rPr>
              <a:t>beluga</a:t>
            </a:r>
            <a:r>
              <a:rPr lang="tr-TR" dirty="0">
                <a:solidFill>
                  <a:srgbClr val="FF6699"/>
                </a:solidFill>
                <a:latin typeface="Red Hat Display"/>
              </a:rPr>
              <a:t> balinaları da dahil olmak üzere deniz canlılarının davranışlarını etkileyerek potansiyel olarak onların refahını tehdit edebilir ( </a:t>
            </a:r>
            <a:r>
              <a:rPr lang="tr-TR" dirty="0" err="1">
                <a:solidFill>
                  <a:srgbClr val="FF6699"/>
                </a:solidFill>
                <a:latin typeface="Red Hat Display"/>
              </a:rPr>
              <a:t>Wang</a:t>
            </a:r>
            <a:r>
              <a:rPr lang="tr-TR" dirty="0">
                <a:solidFill>
                  <a:srgbClr val="FF6699"/>
                </a:solidFill>
                <a:latin typeface="Red Hat Display"/>
              </a:rPr>
              <a:t> vd., </a:t>
            </a:r>
            <a:r>
              <a:rPr lang="tr-TR" dirty="0" smtClean="0">
                <a:solidFill>
                  <a:srgbClr val="FF6699"/>
                </a:solidFill>
                <a:latin typeface="Red Hat Display"/>
              </a:rPr>
              <a:t>2021).</a:t>
            </a:r>
            <a:endParaRPr lang="tr-TR" b="0" i="0" u="none" strike="noStrike" dirty="0">
              <a:solidFill>
                <a:srgbClr val="FF6699"/>
              </a:solidFill>
              <a:effectLst/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0864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3364D0-3BD0-B1FE-DE58-55F96FB6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1" y="2067338"/>
            <a:ext cx="3220278" cy="4790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Hidrofon</a:t>
            </a:r>
            <a:r>
              <a:rPr lang="tr-TR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Teknolojisi: </a:t>
            </a:r>
            <a:endParaRPr lang="tr-TR" sz="20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Farklı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hidrofon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tipleri, yerleştirme stratejileri ve veri toplama yöntemleri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Akustik </a:t>
            </a:r>
            <a:r>
              <a:rPr lang="tr-TR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 Alanı Modellemesi: </a:t>
            </a:r>
            <a:endParaRPr lang="tr-TR" sz="20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Gürültü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kaynaklarının yayılımını ve potansiyel etki alanlarını tahmin etmek için kullanılan modeller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Pasif </a:t>
            </a:r>
            <a:r>
              <a:rPr lang="tr-TR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Akustik </a:t>
            </a:r>
            <a:r>
              <a:rPr lang="tr-TR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İzleme: </a:t>
            </a:r>
          </a:p>
          <a:p>
            <a:pPr marL="0" indent="0">
              <a:buNone/>
            </a:pP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Deniz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hayvanlarının seslerini algılayarak tür varlığını, dağılımını ve davranışlarını izleme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F6AA96C-B0A3-6DDC-7E61-51138BFE9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38" y="993913"/>
            <a:ext cx="8594416" cy="4611758"/>
          </a:xfrm>
          <a:prstGeom prst="rect">
            <a:avLst/>
          </a:prstGeom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5ED765D7-C5E9-4939-7982-26FD0328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19270"/>
            <a:ext cx="10692885" cy="781878"/>
          </a:xfrm>
        </p:spPr>
        <p:txBody>
          <a:bodyPr/>
          <a:lstStyle/>
          <a:p>
            <a:r>
              <a:rPr lang="de-DE" dirty="0" err="1"/>
              <a:t>Gürültü</a:t>
            </a:r>
            <a:r>
              <a:rPr lang="de-DE" dirty="0"/>
              <a:t> </a:t>
            </a:r>
            <a:r>
              <a:rPr lang="de-DE" dirty="0" err="1"/>
              <a:t>İzleme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Modelleme</a:t>
            </a:r>
            <a:r>
              <a:rPr lang="de-DE" dirty="0"/>
              <a:t> </a:t>
            </a:r>
            <a:r>
              <a:rPr lang="de-DE" dirty="0" err="1"/>
              <a:t>Yaklaşımları</a:t>
            </a:r>
            <a:endParaRPr lang="tr-TR" dirty="0"/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B19A5453-AF8A-4F66-4831-B0CECAF41EE0}"/>
              </a:ext>
            </a:extLst>
          </p:cNvPr>
          <p:cNvSpPr txBox="1">
            <a:spLocks/>
          </p:cNvSpPr>
          <p:nvPr/>
        </p:nvSpPr>
        <p:spPr>
          <a:xfrm>
            <a:off x="796748" y="688976"/>
            <a:ext cx="10571998" cy="68876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29738" y="5605671"/>
            <a:ext cx="9173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Biyolojik Veri </a:t>
            </a:r>
            <a:r>
              <a:rPr lang="tr-T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Entegrasyonu: 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Akustik verilerin deniz hayvanlarının davranışsal ve fizyolojik verileriyle birlikte analizi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Standartizasyon</a:t>
            </a:r>
            <a:r>
              <a:rPr lang="tr-TR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Metodolojik Zorluklar: 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Farklı çalışmalar arasında karşılaştırma yapmayı zorlaştıran metodolojik farklılıklar.</a:t>
            </a:r>
          </a:p>
        </p:txBody>
      </p:sp>
    </p:spTree>
    <p:extLst>
      <p:ext uri="{BB962C8B-B14F-4D97-AF65-F5344CB8AC3E}">
        <p14:creationId xmlns:p14="http://schemas.microsoft.com/office/powerpoint/2010/main" val="30753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lif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klif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klif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{78E65927-F83D-ED4F-8D2E-3DE64155655A}tf10001121</Template>
  <TotalTime>1829</TotalTime>
  <Words>1705</Words>
  <Application>Microsoft Office PowerPoint</Application>
  <PresentationFormat>Geniş ekran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Red Hat Display</vt:lpstr>
      <vt:lpstr>Times New Roman</vt:lpstr>
      <vt:lpstr>Wingdings</vt:lpstr>
      <vt:lpstr>Wingdings 2</vt:lpstr>
      <vt:lpstr>Teklif</vt:lpstr>
      <vt:lpstr>Deniz Endüstrileri Kaynaklı Antropojenik Sualtı Sesleri ve Deniz Yaşamı Üzerindeki Etkileri</vt:lpstr>
      <vt:lpstr>Deniz Endüstrileri Kaynaklı Antropojenik Sualtı Sesleri ve Deniz Yaşamı Üzerindeki Etkileri</vt:lpstr>
      <vt:lpstr>Antropojenik Sualtı Seslerinin Kaynakları ve Fiziksel Özellikleri</vt:lpstr>
      <vt:lpstr>Deniz Memelileri Üzerindeki Etkiler</vt:lpstr>
      <vt:lpstr>Balıklar ve Deniz Omurgasızları Üzerindeki Etkiler</vt:lpstr>
      <vt:lpstr>Ekolojik Etkiler ve Besin Zinciri Üzerindeki Yansımalar</vt:lpstr>
      <vt:lpstr>PowerPoint Sunusu</vt:lpstr>
      <vt:lpstr>PowerPoint Sunusu</vt:lpstr>
      <vt:lpstr>Gürültü İzleme ve Modelleme Yaklaşımları</vt:lpstr>
      <vt:lpstr>Yönetim ve Mitigasyon (Azaltım) Stratejileri</vt:lpstr>
      <vt:lpstr>Gelecek Araştırma Önerileri ve Sonuç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Endüstri, Şehirleşme ve Deniz Yaşamı</dc:title>
  <dc:creator>Murat Yigit</dc:creator>
  <cp:lastModifiedBy>COMU</cp:lastModifiedBy>
  <cp:revision>53</cp:revision>
  <dcterms:created xsi:type="dcterms:W3CDTF">2024-12-05T10:18:13Z</dcterms:created>
  <dcterms:modified xsi:type="dcterms:W3CDTF">2025-05-07T11:54:27Z</dcterms:modified>
</cp:coreProperties>
</file>