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64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34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29.xml" ContentType="application/vnd.openxmlformats-officedocument.presentationml.slide+xml"/>
  <Override PartName="/ppt/slides/slide15.xml" ContentType="application/vnd.openxmlformats-officedocument.presentationml.slide+xml"/>
  <Override PartName="/ppt/slides/slide40.xml" ContentType="application/vnd.openxmlformats-officedocument.presentationml.slide+xml"/>
  <Override PartName="/ppt/slides/slide24.xml" ContentType="application/vnd.openxmlformats-officedocument.presentationml.slide+xml"/>
  <Override PartName="/ppt/notesSlides/notesSlide4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20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6.xml" ContentType="application/vnd.openxmlformats-officedocument.presentationml.slide+xml"/>
  <Override PartName="/docProps/core.xml" ContentType="application/vnd.openxmlformats-package.core-properties+xml"/>
  <Override PartName="/ppt/slides/slide2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notesSlides/notesSlide5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3.xml" ContentType="application/vnd.openxmlformats-officedocument.presentationml.slide+xml"/>
  <Override PartName="/ppt/slides/slide30.xml" ContentType="application/vnd.openxmlformats-officedocument.presentationml.slide+xml"/>
  <Override PartName="/ppt/theme/theme2.xml" ContentType="application/vnd.openxmlformats-officedocument.theme+xml"/>
  <Override PartName="/ppt/slides/slide38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61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notesSlides/notesSlide49.xml" ContentType="application/vnd.openxmlformats-officedocument.presentationml.notesSlide+xml"/>
  <Override PartName="/ppt/slides/slide20.xml" ContentType="application/vnd.openxmlformats-officedocument.presentationml.slide+xml"/>
  <Override PartName="/ppt/slides/slide47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slides/slide17.xml" ContentType="application/vnd.openxmlformats-officedocument.presentationml.slide+xml"/>
  <Override PartName="/ppt/slides/slide58.xml" ContentType="application/vnd.openxmlformats-officedocument.presentationml.sl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4.xml" ContentType="application/vnd.openxmlformats-officedocument.presentationml.notesSlide+xml"/>
  <Override PartName="/ppt/notesSlides/notesSlide46.xml" ContentType="application/vnd.openxmlformats-officedocument.presentationml.notes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notesSlides/notesSlide6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12.xml" ContentType="application/vnd.openxmlformats-officedocument.presentationml.slide+xml"/>
  <Override PartName="/ppt/slides/slide35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33.xml" ContentType="application/vnd.openxmlformats-officedocument.presentationml.notesSlide+xml"/>
  <Override PartName="/ppt/notesSlides/notesSlide8.xml" ContentType="application/vnd.openxmlformats-officedocument.presentationml.notesSlide+xml"/>
  <Override PartName="/ppt/slides/slide43.xml" ContentType="application/vnd.openxmlformats-officedocument.presentationml.slide+xml"/>
  <Override PartName="/ppt/slides/slide7.xml" ContentType="application/vnd.openxmlformats-officedocument.presentationml.slide+xml"/>
  <Override PartName="/ppt/slides/slide41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9.xml" ContentType="application/vnd.openxmlformats-officedocument.presentationml.slide+xml"/>
  <Override PartName="/ppt/slides/slide33.xml" ContentType="application/vnd.openxmlformats-officedocument.presentationml.slide+xml"/>
  <Override PartName="/ppt/slides/slide63.xml" ContentType="application/vnd.openxmlformats-officedocument.presentationml.slide+xml"/>
  <Override PartName="/ppt/presentation.xml" ContentType="application/vnd.openxmlformats-officedocument.presentationml.presentation.main+xml"/>
  <Override PartName="/ppt/slides/slide42.xml" ContentType="application/vnd.openxmlformats-officedocument.presentationml.slide+xml"/>
  <Override PartName="/ppt/slides/slide44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5.xml" ContentType="application/vnd.openxmlformats-officedocument.presentationml.slide+xml"/>
  <Override PartName="/ppt/slides/slide11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53.xml" ContentType="application/vnd.openxmlformats-officedocument.presentationml.slide+xml"/>
  <Override PartName="/ppt/slides/slide46.xml" ContentType="application/vnd.openxmlformats-officedocument.presentationml.slide+xml"/>
  <Override PartName="/ppt/slides/slide48.xml" ContentType="application/vnd.openxmlformats-officedocument.presentationml.slide+xml"/>
  <Override PartName="/ppt/slides/slide8.xml" ContentType="application/vnd.openxmlformats-officedocument.presentationml.slide+xml"/>
  <Override PartName="/ppt/slides/slide51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57.xml" ContentType="application/vnd.openxmlformats-officedocument.presentationml.slide+xml"/>
  <Override PartName="/ppt/slides/slide54.xml" ContentType="application/vnd.openxmlformats-officedocument.presentationml.slide+xml"/>
  <Override PartName="/ppt/notesSlides/notesSlide19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52.xml" ContentType="application/vnd.openxmlformats-officedocument.presentationml.slide+xml"/>
  <Override PartName="/ppt/slides/slide55.xml" ContentType="application/vnd.openxmlformats-officedocument.presentationml.slide+xml"/>
  <Override PartName="/ppt/slides/slide59.xml" ContentType="application/vnd.openxmlformats-officedocument.presentationml.slide+xml"/>
  <Override PartName="/ppt/notesSlides/notesSlide65.xml" ContentType="application/vnd.openxmlformats-officedocument.presentationml.notesSlide+xml"/>
  <Override PartName="/ppt/notesSlides/notesSlide44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60.xml" ContentType="application/vnd.openxmlformats-officedocument.presentationml.slide+xml"/>
  <Override PartName="/ppt/slides/slide62.xml" ContentType="application/vnd.openxmlformats-officedocument.presentationml.slide+xml"/>
  <Override PartName="/ppt/slides/slide64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6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>
  <p:sldMasterIdLst>
    <p:sldMasterId id="2147483648" r:id="rId1"/>
  </p:sldMasterIdLst>
  <p:notesMasterIdLst>
    <p:notesMasterId r:id="rId69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</p:sldIdLst>
  <p:sldSz cx="9144000" cy="5143500" type="screen16x9"/>
  <p:notesSz cx="5143500" cy="9144000"/>
  <p:defaultTextStyle>
    <a:defPPr>
      <a:defRPr lang="ja-JP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 snapToObjects="1">
      <p:cViewPr varScale="1">
        <p:scale>
          <a:sx n="143" d="100"/>
          <a:sy n="143" d="100"/>
        </p:scale>
        <p:origin x="684" y="120"/>
      </p:cViewPr>
      <p:guideLst>
        <p:guide pos="2880"/>
        <p:guide pos="1620" orient="horz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notesMaster" Target="notesMasters/notesMaster1.xml"/><Relationship Id="rId70" Type="http://schemas.openxmlformats.org/officeDocument/2006/relationships/presProps" Target="presProps.xml" /><Relationship Id="rId71" Type="http://schemas.openxmlformats.org/officeDocument/2006/relationships/tableStyles" Target="tableStyles.xml" /><Relationship Id="rId72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 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 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 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 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 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 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 ?>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 ?>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 ?>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 ?>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 ?>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 ?>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 ?>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 ?>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 ?>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 ?>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 ?>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 ?>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 ?>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 ?>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 ?>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 ?>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 ?>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 ?>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 ?>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 ?>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 ?>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 ?>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 ?>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 ?>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 ?>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 ?>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 ?>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 ?>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 ?>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 ?>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 ?>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 ?>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 ?>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 ?>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 ?>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 ?>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 ?>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 ?>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 ?>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 ?>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7711037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4572777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5461155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562058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6269571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275231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377562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7481041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154576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751814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687322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5171318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240452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4987064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012539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874419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2885500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729780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831889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7766274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0010268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1C8AE8B-BCA1-9784-AE0E-7FCDF4ECDCCF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817098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3839385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9139449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5879437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93184427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255776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776262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8593928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0342069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127709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1631464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9136368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087327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94830339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1439261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52947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7347683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7529618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8064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1332436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4878506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5094460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8613163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5287585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F96AD02-7384-D88C-08D5-1B18E217566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5916906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29358114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2339782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9719049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41363122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4259296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107477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7740948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9055047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9150019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5005868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670282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8652571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9461872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6620040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008541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48720069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5630238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010266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64539845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847212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274E785-81B0-0142-6BDD-D6930848970B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035772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4102983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8037213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250031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2065182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6848956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964841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386857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5093773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649077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96008957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2602783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2739403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7157887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5168244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4630776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8283342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2074342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413815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2871137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4876128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8821084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3993024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2687515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8051116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74951476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0241408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758939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2882617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9339070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956025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247017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8658969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143651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8164333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858826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59793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1857644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676233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337564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27986031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7584254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251290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65856142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03077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1349903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494904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5936522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0093865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40560489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2166733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9401378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5571231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9480036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423002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2737167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075849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281352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0060608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7159985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357037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47956897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0554522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244479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171847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6665407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6752104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9897090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7873587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865765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2785597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660739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9151494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0746621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3916531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22768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73674345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4446697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012864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99314447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714289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984682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434345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2832555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527408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6528966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9607783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703069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78864899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3035222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030630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9512094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2109519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715148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747406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8968175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613330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8981597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6840084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1523490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4336786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8340119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2755186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0614843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315552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53221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5496759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2800719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9941201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917928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6719525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456999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6872631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7397869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5247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60223922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396221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292625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7216453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5176632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336937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981825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8450795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6434690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9409950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4804115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67EABBE-5EBB-B557-B33F-AFC9280D8647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9597749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65858685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3406650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dt="0" ftr="0" hdr="0" sldNum="0"/>
  <p:txStyles>
    <p:titleStyle>
      <a:lvl1pPr algn="ctr" defTabSz="914400" rtl="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youtube.com/results?search_query=&#12521;&#12502;&#12539;&#12473;&#12488;&#12540;&#12522;&#12540;&#12399;&#31361;&#28982;&#12395;+&#23567;&#30000;&#21644;&#27491;" TargetMode="Externa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ww.youtube.com/results?search_query=SAY+YES+CHAGE&#65286;ASKA" TargetMode="Externa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youtube.com/results?search_query=&#24859;&#12399;&#21213;&#12388;+KAN" TargetMode="Externa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youtube.com/results?search_query=&#12393;&#12435;&#12394;&#12392;&#12365;&#12418;&#12290;+&#27079;&#21407;&#25964;&#20043;" TargetMode="Externa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youtube.com/results?search_query=&#12399;&#12376;&#12414;&#12426;&#12399;&#12356;&#12388;&#12418;&#38632;+ASKA" TargetMode="Externa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www.youtube.com/results?search_query=&#21531;&#12364;&#12356;&#12427;&#12384;&#12369;&#12391;+&#31859;&#31859;CLUB" TargetMode="Externa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www.youtube.com/results?search_query=&#24754;&#12375;&#12415;&#12399;&#38634;&#12398;&#12424;&#12358;&#12395;+&#27996;&#30000;&#30465;&#21566;" TargetMode="Externa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www.youtube.com/results?search_query=BLOWIN+Bz" TargetMode="Externa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s://www.youtube.com/results?search_query=&#12381;&#12428;&#12364;&#22823;&#20107;+&#22823;&#20107;MAN&#12502;&#12521;&#12470;&#12540;&#12474;&#12496;&#12531;&#12489;" TargetMode="Externa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s://www.youtube.com/results?search_query=&#28057;&#12398;&#12461;&#12483;&#12473;+&#12469;&#12470;&#12531;&#12458;&#12540;&#12523;&#12473;&#12479;&#12540;&#12474;" TargetMode="External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www.youtube.com/results?search_query=YAH+YAH+YAH+CHAGE+and+ASKA" TargetMode="External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s://www.youtube.com/results?search_query=&#24859;&#12398;&#12414;&#12414;&#12395;&#12431;&#12364;&#12414;&#12414;&#12395;+Bz" TargetMode="External"/></Relationships>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www.youtube.com/results?search_query=&#12525;&#12540;&#12489;+THE+&#34382;+&#33310;&#31452;" TargetMode="External"/></Relationships>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s://www.youtube.com/results?search_query=&#12456;&#12525;&#12486;&#12451;&#12459;&#12539;&#12475;&#12502;&#12531;+Southern+All+Stars" TargetMode="External"/></Relationships>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www.youtube.com/results?search_query=&#35064;&#36275;&#12398;&#22899;&#31070;+Bz" TargetMode="External"/></Relationships>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youtube.com/results?search_query=&#12362;&#12393;&#12427;&#12509;&#12531;&#12509;&#12467;&#12522;&#12531;+B.B.&#12463;&#12452;&#12540;&#12531;&#12474;" TargetMode="External"/></Relationships>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hyperlink" Target="https://www.youtube.com/results?search_query=innocent+world+MrChildren" TargetMode="External"/></Relationships>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Relationship Id="rId3" Type="http://schemas.openxmlformats.org/officeDocument/2006/relationships/hyperlink" Target="https://www.youtube.com/results?search_query=&#12525;&#12510;&#12531;&#12473;&#12398;&#31070;&#27096;+&#24195;&#28716;&#39321;&#32654;" TargetMode="External"/></Relationships>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hyperlink" Target="https://www.youtube.com/results?search_query=&#24651;&#12375;&#12373;&#12392;+&#12379;&#12388;&#12394;&#12373;&#12392;+&#24515;&#24375;&#12373;&#12392;" TargetMode="External"/></Relationships>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Relationship Id="rId3" Type="http://schemas.openxmlformats.org/officeDocument/2006/relationships/hyperlink" Target="https://www.youtube.com/results?search_query=Dont+Leave+Me+Bz" TargetMode="External"/></Relationships>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Relationship Id="rId3" Type="http://schemas.openxmlformats.org/officeDocument/2006/relationships/hyperlink" Target="https://www.youtube.com/results?search_query=&#31354;&#12392;&#21531;&#12398;&#12354;&#12356;&#12384;&#12395;+&#20013;&#23798;&#12415;&#12422;&#12365;" TargetMode="External"/></Relationships>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Relationship Id="rId3" Type="http://schemas.openxmlformats.org/officeDocument/2006/relationships/hyperlink" Target="https://www.youtube.com/results?search_query=LOVE+LOVE+LOVE+DREAMS+COME+TRUE" TargetMode="External"/></Relationships>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Relationship Id="rId3" Type="http://schemas.openxmlformats.org/officeDocument/2006/relationships/hyperlink" Target="https://www.youtube.com/results?search_query=WOW+WAR+TONIGHT+H+Jungle+With+t" TargetMode="External"/></Relationships>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Relationship Id="rId3" Type="http://schemas.openxmlformats.org/officeDocument/2006/relationships/hyperlink" Target="https://www.youtube.com/results?search_query=HELLO+&#31119;&#23665;&#38597;&#27835;" TargetMode="Externa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youtube.com/results?search_query=&#28010;&#28459;&#39131;&#34892;+&#31859;&#31859;CLUB" TargetMode="External"/></Relationships>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Relationship Id="rId3" Type="http://schemas.openxmlformats.org/officeDocument/2006/relationships/hyperlink" Target="https://www.youtube.com/results?search_query=Tomorrow+never+knows+MrChildren" TargetMode="External"/></Relationships>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Relationship Id="rId3" Type="http://schemas.openxmlformats.org/officeDocument/2006/relationships/hyperlink" Target="https://www.youtube.com/results?search_query=&#12471;&#12540;&#12477;&#12540;&#12466;&#12540;&#12512;+MrChildren" TargetMode="External"/></Relationships>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Relationship Id="rId3" Type="http://schemas.openxmlformats.org/officeDocument/2006/relationships/hyperlink" Target="https://www.youtube.com/results?search_query=&#21517;&#12418;&#12394;&#12365;&#35433;+MrChildren" TargetMode="External"/></Relationships>
</file>

<file path=ppt/slides/_rels/slide4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Relationship Id="rId3" Type="http://schemas.openxmlformats.org/officeDocument/2006/relationships/hyperlink" Target="https://www.youtube.com/results?search_query=DEPARTURES+globe" TargetMode="External"/></Relationships>
</file>

<file path=ppt/slides/_rels/slide4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Relationship Id="rId3" Type="http://schemas.openxmlformats.org/officeDocument/2006/relationships/hyperlink" Target="https://www.youtube.com/results?search_query=LALALA+LOVE+SONG+&#20037;&#20445;&#30000;&#21033;&#20280;" TargetMode="External"/></Relationships>
</file>

<file path=ppt/slides/_rels/slide4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Relationship Id="rId3" Type="http://schemas.openxmlformats.org/officeDocument/2006/relationships/hyperlink" Target="https://www.youtube.com/results?search_query=&#12481;&#12455;&#12522;&#12540;+&#12473;&#12500;&#12483;&#12484;" TargetMode="External"/></Relationships>
</file>

<file path=ppt/slides/_rels/slide4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Relationship Id="rId3" Type="http://schemas.openxmlformats.org/officeDocument/2006/relationships/hyperlink" Target="https://www.youtube.com/results?search_query=&#33457;+Memento-Mori+MrChildren" TargetMode="External"/></Relationships>
</file>

<file path=ppt/slides/_rels/slide4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Relationship Id="rId3" Type="http://schemas.openxmlformats.org/officeDocument/2006/relationships/hyperlink" Target="https://www.youtube.com/results?search_query=CAN+YOU+CELEBRATE+&#23433;&#23460;&#22856;&#32654;&#24693;" TargetMode="Externa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youtube.com/results?search_query=&#20170;&#12377;&#12368;Kiss+Me+LINDBERG" TargetMode="External"/></Relationships>
</file>

<file path=ppt/slides/_rels/slide5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Relationship Id="rId3" Type="http://schemas.openxmlformats.org/officeDocument/2006/relationships/hyperlink" Target="https://www.youtube.com/results?search_query=&#30813;&#23376;&#12398;&#23569;&#24180;+KinKi+Kids" TargetMode="External"/></Relationships>
</file>

<file path=ppt/slides/_rels/slide5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1.xml"/><Relationship Id="rId3" Type="http://schemas.openxmlformats.org/officeDocument/2006/relationships/hyperlink" Target="https://www.youtube.com/results?search_query=&#12402;&#12384;&#12414;&#12426;&#12398;&#35433;+Le+Couple" TargetMode="External"/></Relationships>
</file>

<file path=ppt/slides/_rels/slide5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2.xml"/><Relationship Id="rId3" Type="http://schemas.openxmlformats.org/officeDocument/2006/relationships/hyperlink" Target="https://www.youtube.com/results?search_query=FACE+globe" TargetMode="External"/></Relationships>
</file>

<file path=ppt/slides/_rels/slide5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3.xml"/><Relationship Id="rId3" Type="http://schemas.openxmlformats.org/officeDocument/2006/relationships/hyperlink" Target="https://www.youtube.com/results?search_query=STEADY+SPEED" TargetMode="External"/></Relationships>
</file>

<file path=ppt/slides/_rels/slide5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5.xml"/><Relationship Id="rId3" Type="http://schemas.openxmlformats.org/officeDocument/2006/relationships/hyperlink" Target="https://www.youtube.com/results?search_query=&#35480;&#24785;+GLAY" TargetMode="External"/></Relationships>
</file>

<file path=ppt/slides/_rels/slide5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6.xml"/><Relationship Id="rId3" Type="http://schemas.openxmlformats.org/officeDocument/2006/relationships/hyperlink" Target="https://www.youtube.com/results?search_query=&#22812;&#31354;&#12494;&#12512;&#12467;&#12454;+SMAP" TargetMode="External"/></Relationships>
</file>

<file path=ppt/slides/_rels/slide5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7.xml"/><Relationship Id="rId3" Type="http://schemas.openxmlformats.org/officeDocument/2006/relationships/hyperlink" Target="https://www.youtube.com/results?search_query=my+graduation+SPEED" TargetMode="External"/></Relationships>
</file>

<file path=ppt/slides/_rels/slide5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8.xml"/><Relationship Id="rId3" Type="http://schemas.openxmlformats.org/officeDocument/2006/relationships/hyperlink" Target="https://www.youtube.com/results?search_query=&#12479;&#12452;&#12511;&#12531;&#12464;+BLACK+BISCUITS" TargetMode="External"/></Relationships>
</file>

<file path=ppt/slides/_rels/slide5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9.xml"/><Relationship Id="rId3" Type="http://schemas.openxmlformats.org/officeDocument/2006/relationships/hyperlink" Target="https://www.youtube.com/results?search_query=SOUL+LOVE+GLAY" TargetMode="Externa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youtube.com/results?search_query=&#12373;&#12424;&#12394;&#12425;&#20154;&#39006;+&#12383;&#12414;" TargetMode="External"/></Relationships>
</file>

<file path=ppt/slides/_rels/slide6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1.xml"/><Relationship Id="rId3" Type="http://schemas.openxmlformats.org/officeDocument/2006/relationships/hyperlink" Target="https://www.youtube.com/results?search_query=&#12384;&#12435;&#12372;&#65299;&#20804;&#24351;" TargetMode="External"/></Relationships>
</file>

<file path=ppt/slides/_rels/slide6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2.xml"/><Relationship Id="rId3" Type="http://schemas.openxmlformats.org/officeDocument/2006/relationships/hyperlink" Target="https://www.youtube.com/results?search_query=Winter+again+GLAY" TargetMode="External"/></Relationships>
</file>

<file path=ppt/slides/_rels/slide6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3.xml"/><Relationship Id="rId3" Type="http://schemas.openxmlformats.org/officeDocument/2006/relationships/hyperlink" Target="https://www.youtube.com/results?search_query=A+&#27996;&#23822;&#12354;&#12422;&#12415;" TargetMode="External"/></Relationships>
</file>

<file path=ppt/slides/_rels/slide6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4.xml"/><Relationship Id="rId3" Type="http://schemas.openxmlformats.org/officeDocument/2006/relationships/hyperlink" Target="https://www.youtube.com/results?search_query=energy+flow+&#22338;&#26412;&#40845;&#19968;" TargetMode="External"/></Relationships>
</file>

<file path=ppt/slides/_rels/slide6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5.xml"/><Relationship Id="rId3" Type="http://schemas.openxmlformats.org/officeDocument/2006/relationships/hyperlink" Target="https://www.youtube.com/results?search_query=Automatic+&#23431;&#22810;&#30000;&#12498;&#12459;&#12523;" TargetMode="Externa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youtube.com/results?search_query=OH+YEAH+&#12503;&#12522;&#12531;&#12475;&#12473;+&#12503;&#12522;&#12531;&#12475;&#12473;" TargetMode="Externa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9940346" name="Shape 0"/>
          <p:cNvSpPr/>
          <p:nvPr/>
        </p:nvSpPr>
        <p:spPr bwMode="auto">
          <a:xfrm>
            <a:off x="5029200" y="-1371600"/>
            <a:ext cx="5943600" cy="5943600"/>
          </a:xfrm>
          <a:prstGeom prst="ellipse">
            <a:avLst/>
          </a:prstGeom>
          <a:solidFill>
            <a:srgbClr val="1A1A4A"/>
          </a:solidFill>
          <a:ln w="12700">
            <a:solidFill>
              <a:srgbClr val="2A2A6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70618502" name="Shape 1"/>
          <p:cNvSpPr/>
          <p:nvPr/>
        </p:nvSpPr>
        <p:spPr bwMode="auto">
          <a:xfrm>
            <a:off x="-1371600" y="1828800"/>
            <a:ext cx="3657600" cy="3657600"/>
          </a:xfrm>
          <a:prstGeom prst="ellipse">
            <a:avLst/>
          </a:prstGeom>
          <a:solidFill>
            <a:srgbClr val="150015"/>
          </a:solidFill>
          <a:ln w="12700">
            <a:solidFill>
              <a:srgbClr val="30003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1661430" name="Shape 2"/>
          <p:cNvSpPr/>
          <p:nvPr/>
        </p:nvSpPr>
        <p:spPr bwMode="auto">
          <a:xfrm>
            <a:off x="457200" y="411480"/>
            <a:ext cx="1645920" cy="384048"/>
          </a:xfrm>
          <a:prstGeom prst="roundRect">
            <a:avLst>
              <a:gd name="adj" fmla="val 23810"/>
            </a:avLst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91035195" name="Text 3"/>
          <p:cNvSpPr/>
          <p:nvPr/>
        </p:nvSpPr>
        <p:spPr bwMode="auto">
          <a:xfrm>
            <a:off x="457200" y="411480"/>
            <a:ext cx="1645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100" b="1">
                <a:solidFill>
                  <a:srgbClr val="FFFFFF"/>
                </a:solidFill>
              </a:rPr>
              <a:t>1990–1999</a:t>
            </a:r>
            <a:endParaRPr lang="en-US" sz="1100"/>
          </a:p>
        </p:txBody>
      </p:sp>
      <p:sp>
        <p:nvSpPr>
          <p:cNvPr id="1209179306" name="Text 4"/>
          <p:cNvSpPr/>
          <p:nvPr/>
        </p:nvSpPr>
        <p:spPr bwMode="auto">
          <a:xfrm>
            <a:off x="365760" y="914400"/>
            <a:ext cx="8412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  <a:defRPr/>
            </a:pPr>
            <a:r>
              <a:rPr lang="en-US" sz="4800" b="1">
                <a:solidFill>
                  <a:srgbClr val="FFD166"/>
                </a:solidFill>
                <a:latin typeface="Arial Black"/>
                <a:ea typeface="Arial Black"/>
                <a:cs typeface="Arial Black"/>
              </a:rPr>
              <a:t>90年代 Jポップ</a:t>
            </a:r>
            <a:endParaRPr lang="en-US" sz="4800"/>
          </a:p>
        </p:txBody>
      </p:sp>
      <p:sp>
        <p:nvSpPr>
          <p:cNvPr id="1908140570" name="Text 5"/>
          <p:cNvSpPr/>
          <p:nvPr/>
        </p:nvSpPr>
        <p:spPr bwMode="auto">
          <a:xfrm>
            <a:off x="365760" y="205740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  <a:defRPr/>
            </a:pPr>
            <a:r>
              <a:rPr lang="tr-TR" sz="3000">
                <a:solidFill>
                  <a:srgbClr val="73D2DE"/>
                </a:solidFill>
                <a:latin typeface="Calibri"/>
                <a:ea typeface="Calibri"/>
                <a:cs typeface="Calibri"/>
              </a:rPr>
              <a:t>Daha detaylı ve görsel sunum için —&gt; </a:t>
            </a:r>
            <a:r>
              <a:rPr lang="tr-TR" sz="3000" b="0" i="0" u="none" strike="noStrike" cap="none" spc="0">
                <a:solidFill>
                  <a:srgbClr val="73D2DE"/>
                </a:solidFill>
                <a:latin typeface="Calibri"/>
                <a:ea typeface="Calibri"/>
                <a:cs typeface="Calibri"/>
              </a:rPr>
              <a:t>https://ongaku-seven.vercel.app/</a:t>
            </a:r>
            <a:endParaRPr lang="en-US" sz="3000"/>
          </a:p>
        </p:txBody>
      </p:sp>
      <p:sp>
        <p:nvSpPr>
          <p:cNvPr id="2071258548" name="Text 6"/>
          <p:cNvSpPr/>
          <p:nvPr/>
        </p:nvSpPr>
        <p:spPr bwMode="auto">
          <a:xfrm>
            <a:off x="365760" y="288036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  <a:defRPr/>
            </a:pPr>
            <a:r>
              <a:rPr lang="en-US" sz="16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90'lar Japon Pop Tarihini Şarkılarla Analiz Etmek</a:t>
            </a:r>
            <a:endParaRPr lang="en-US" sz="1600"/>
          </a:p>
        </p:txBody>
      </p:sp>
      <p:sp>
        <p:nvSpPr>
          <p:cNvPr id="1301286255" name="Shape 7"/>
          <p:cNvSpPr/>
          <p:nvPr/>
        </p:nvSpPr>
        <p:spPr bwMode="auto">
          <a:xfrm>
            <a:off x="1097280" y="3566160"/>
            <a:ext cx="2011680" cy="1097280"/>
          </a:xfrm>
          <a:prstGeom prst="rect">
            <a:avLst/>
          </a:prstGeom>
          <a:solidFill>
            <a:srgbClr val="161628"/>
          </a:solidFill>
          <a:ln w="12700">
            <a:solidFill>
              <a:srgbClr val="2A2A55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42592175" name="Text 8"/>
          <p:cNvSpPr/>
          <p:nvPr/>
        </p:nvSpPr>
        <p:spPr bwMode="auto">
          <a:xfrm>
            <a:off x="1097280" y="361188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10 Yıl</a:t>
            </a:r>
            <a:endParaRPr lang="en-US" sz="1800"/>
          </a:p>
        </p:txBody>
      </p:sp>
      <p:sp>
        <p:nvSpPr>
          <p:cNvPr id="1219533479" name="Text 9"/>
          <p:cNvSpPr/>
          <p:nvPr/>
        </p:nvSpPr>
        <p:spPr bwMode="auto">
          <a:xfrm>
            <a:off x="1097280" y="409651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  <a:defRPr/>
            </a:pPr>
            <a:r>
              <a:rPr lang="en-US" sz="10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1990–1999</a:t>
            </a:r>
            <a:endParaRPr lang="en-US" sz="1000"/>
          </a:p>
        </p:txBody>
      </p:sp>
      <p:sp>
        <p:nvSpPr>
          <p:cNvPr id="1542782221" name="Shape 10"/>
          <p:cNvSpPr/>
          <p:nvPr/>
        </p:nvSpPr>
        <p:spPr bwMode="auto">
          <a:xfrm>
            <a:off x="3657600" y="3566160"/>
            <a:ext cx="2011680" cy="1097280"/>
          </a:xfrm>
          <a:prstGeom prst="rect">
            <a:avLst/>
          </a:prstGeom>
          <a:solidFill>
            <a:srgbClr val="161628"/>
          </a:solidFill>
          <a:ln w="12700">
            <a:solidFill>
              <a:srgbClr val="2A2A55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198851" name="Text 11"/>
          <p:cNvSpPr/>
          <p:nvPr/>
        </p:nvSpPr>
        <p:spPr bwMode="auto">
          <a:xfrm>
            <a:off x="3657600" y="361188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50 Şarkı</a:t>
            </a:r>
            <a:endParaRPr lang="en-US" sz="1800"/>
          </a:p>
        </p:txBody>
      </p:sp>
      <p:sp>
        <p:nvSpPr>
          <p:cNvPr id="2093165594" name="Text 12"/>
          <p:cNvSpPr/>
          <p:nvPr/>
        </p:nvSpPr>
        <p:spPr bwMode="auto">
          <a:xfrm>
            <a:off x="3657600" y="409651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  <a:defRPr/>
            </a:pPr>
            <a:r>
              <a:rPr lang="en-US" sz="10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Her Yıl 5 Hit</a:t>
            </a:r>
            <a:endParaRPr lang="en-US" sz="1000"/>
          </a:p>
        </p:txBody>
      </p:sp>
      <p:sp>
        <p:nvSpPr>
          <p:cNvPr id="404234179" name="Shape 13"/>
          <p:cNvSpPr/>
          <p:nvPr/>
        </p:nvSpPr>
        <p:spPr bwMode="auto">
          <a:xfrm>
            <a:off x="6217920" y="3566160"/>
            <a:ext cx="2011680" cy="1097280"/>
          </a:xfrm>
          <a:prstGeom prst="rect">
            <a:avLst/>
          </a:prstGeom>
          <a:solidFill>
            <a:srgbClr val="161628"/>
          </a:solidFill>
          <a:ln w="12700">
            <a:solidFill>
              <a:srgbClr val="2A2A55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1582461" name="Text 14"/>
          <p:cNvSpPr/>
          <p:nvPr/>
        </p:nvSpPr>
        <p:spPr bwMode="auto">
          <a:xfrm>
            <a:off x="6217920" y="361188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  <a:defRPr/>
            </a:pPr>
            <a:r>
              <a:rPr lang="en-US" sz="18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Analiz</a:t>
            </a:r>
            <a:endParaRPr lang="en-US" sz="1800"/>
          </a:p>
        </p:txBody>
      </p:sp>
      <p:sp>
        <p:nvSpPr>
          <p:cNvPr id="488258214" name="Text 15"/>
          <p:cNvSpPr/>
          <p:nvPr/>
        </p:nvSpPr>
        <p:spPr bwMode="auto">
          <a:xfrm>
            <a:off x="6217920" y="409651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  <a:defRPr/>
            </a:pPr>
            <a:r>
              <a:rPr lang="en-US" sz="10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Toplumsal Yorum</a:t>
            </a:r>
            <a:endParaRPr lang="en-US" sz="1000"/>
          </a:p>
        </p:txBody>
      </p:sp>
      <p:sp>
        <p:nvSpPr>
          <p:cNvPr id="161977440" name="Text 16"/>
          <p:cNvSpPr/>
          <p:nvPr/>
        </p:nvSpPr>
        <p:spPr bwMode="auto">
          <a:xfrm>
            <a:off x="365760" y="47548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  <a:defRPr/>
            </a:pPr>
            <a:r>
              <a:rPr lang="en-US" sz="900" b="1" i="1">
                <a:solidFill>
                  <a:schemeClr val="bg1">
                    <a:lumMod val="95000"/>
                  </a:schemeClr>
                </a:solidFill>
                <a:latin typeface="Calibri"/>
                <a:ea typeface="Calibri"/>
                <a:cs typeface="Calibri"/>
              </a:rPr>
              <a:t>Mertali  MERAL 200103041</a:t>
            </a:r>
            <a:endParaRPr lang="en-US" sz="900" b="1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9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75519095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42863897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F9F43"/>
          </a:solidFill>
          <a:ln w="12700">
            <a:solidFill>
              <a:srgbClr val="FF9F43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23650202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F9F43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34570964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6</a:t>
            </a:r>
            <a:endParaRPr lang="en-US" sz="900"/>
          </a:p>
        </p:txBody>
      </p:sp>
      <p:sp>
        <p:nvSpPr>
          <p:cNvPr id="1435018926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F9F43"/>
                </a:solidFill>
                <a:latin typeface="Calibri"/>
                <a:ea typeface="Calibri"/>
                <a:cs typeface="Calibri"/>
              </a:rPr>
              <a:t>1991</a:t>
            </a:r>
            <a:endParaRPr lang="en-US" sz="1000"/>
          </a:p>
        </p:txBody>
      </p:sp>
      <p:sp>
        <p:nvSpPr>
          <p:cNvPr id="1134192177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76813548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ラブ・ストーリーは突然に</a:t>
            </a:r>
            <a:endParaRPr lang="en-US" sz="1700"/>
          </a:p>
        </p:txBody>
      </p:sp>
      <p:sp>
        <p:nvSpPr>
          <p:cNvPr id="2123884091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小田和正</a:t>
            </a:r>
            <a:endParaRPr lang="en-US" sz="1000"/>
          </a:p>
        </p:txBody>
      </p:sp>
      <p:sp>
        <p:nvSpPr>
          <p:cNvPr id="592194460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382718858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7180414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459553720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何から伝えればいいのか 分からないまま時は流れて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君があんまりすてきだから ただ素直に 好きと言えないで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あの日 あの時 あの場所で 君に会えなかったら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僕らは いつまでも 見知らぬ二人のまま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甘い嘘よりも本当のこと 君に聞かせたい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さよならは言わないで いつだってひとつだけ</a:t>
            </a:r>
            <a:endParaRPr lang="en-US" sz="900"/>
          </a:p>
        </p:txBody>
      </p:sp>
      <p:sp>
        <p:nvSpPr>
          <p:cNvPr id="776494309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F9F43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361050613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Metropolde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Tesadüf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Kader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Bu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"Trendy Drama"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sembolü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Tokyo Love Story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dizisinin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müziğidir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1991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Japonya'sında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ailevi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mesele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büyükşehirde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(Tokyo)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tesadüflerle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("O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o an, 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yerde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deneyimdir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Kentsel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belirsizlik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telaş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Nereden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başlasam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bilemiyorum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"), 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ekonomisinin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son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demlerindeki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birbirini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kaybetme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/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bulma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korkusunu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yansıtıyor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çıkışı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kıyafetlerle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buluştuğu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romantizmin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restoranlarda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modern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caddelerde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yaşandığı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tüketim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odaklı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derinlik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sınıf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portresi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çizer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2070037812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6468483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6/50  •  1991  •  ラブ・ストーリーは突然に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0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5270284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52009665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F9F43"/>
          </a:solidFill>
          <a:ln w="12700">
            <a:solidFill>
              <a:srgbClr val="FF9F43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9139146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F9F43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87665927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7</a:t>
            </a:r>
            <a:endParaRPr lang="en-US" sz="900"/>
          </a:p>
        </p:txBody>
      </p:sp>
      <p:sp>
        <p:nvSpPr>
          <p:cNvPr id="2000127623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F9F43"/>
                </a:solidFill>
                <a:latin typeface="Calibri"/>
                <a:ea typeface="Calibri"/>
                <a:cs typeface="Calibri"/>
              </a:rPr>
              <a:t>1991</a:t>
            </a:r>
            <a:endParaRPr lang="en-US" sz="1000"/>
          </a:p>
        </p:txBody>
      </p:sp>
      <p:sp>
        <p:nvSpPr>
          <p:cNvPr id="263672391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29438140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SAY YES</a:t>
            </a:r>
            <a:endParaRPr lang="en-US" sz="1700"/>
          </a:p>
        </p:txBody>
      </p:sp>
      <p:sp>
        <p:nvSpPr>
          <p:cNvPr id="2128737068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CHAGE＆ASKA</a:t>
            </a:r>
            <a:endParaRPr lang="en-US" sz="1000"/>
          </a:p>
        </p:txBody>
      </p:sp>
      <p:sp>
        <p:nvSpPr>
          <p:cNvPr id="1545699213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56947613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69332062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510277778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余計なものなど ないよね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すべてが君と僕との 愛の構えさ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迷わずに SAY YES 迷わずに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愛には愛で 感じあおうよ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硝子ケースに 並ばないように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星の数ほど 巡り会う人の中で 君に会えたことが 奇跡だね</a:t>
            </a:r>
            <a:endParaRPr lang="en-US" sz="900"/>
          </a:p>
        </p:txBody>
      </p:sp>
      <p:sp>
        <p:nvSpPr>
          <p:cNvPr id="1996231865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F9F43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303685991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Materyalizme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Samimiyet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Kararlılık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sonuna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doğru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yüzeyselliğe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tepki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samimiyet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arayışı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yükselmiştir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"Cam vitrine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dizilmemek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Garasu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keesu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narabanai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you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ifadesi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nesneleşmesine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statü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odaklı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ilişkilere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duruştur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biraz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şımarıklık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baharatıdır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yaklaşımı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mükemmeliyetçi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ilişkilerin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kusurlu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taraflarının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kabul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görmeye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başladığını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Şüphe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etmeden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EVET de"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çağrısı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belirsizliklerin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kişisel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ilişkilerde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güvenli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liman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arayışını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842818372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5579378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7/50  •  1991  •  SAY YES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1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80412463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98254856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F9F43"/>
          </a:solidFill>
          <a:ln w="12700">
            <a:solidFill>
              <a:srgbClr val="FF9F43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56544447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F9F43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7052926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8</a:t>
            </a:r>
            <a:endParaRPr lang="en-US" sz="900"/>
          </a:p>
        </p:txBody>
      </p:sp>
      <p:sp>
        <p:nvSpPr>
          <p:cNvPr id="565838931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F9F43"/>
                </a:solidFill>
                <a:latin typeface="Calibri"/>
                <a:ea typeface="Calibri"/>
                <a:cs typeface="Calibri"/>
              </a:rPr>
              <a:t>1991</a:t>
            </a:r>
            <a:endParaRPr lang="en-US" sz="1000"/>
          </a:p>
        </p:txBody>
      </p:sp>
      <p:sp>
        <p:nvSpPr>
          <p:cNvPr id="2131345008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73698148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愛は勝つ</a:t>
            </a:r>
            <a:endParaRPr lang="en-US" sz="1700"/>
          </a:p>
        </p:txBody>
      </p:sp>
      <p:sp>
        <p:nvSpPr>
          <p:cNvPr id="431471020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KAN</a:t>
            </a:r>
            <a:endParaRPr lang="en-US" sz="1000"/>
          </a:p>
        </p:txBody>
      </p:sp>
      <p:sp>
        <p:nvSpPr>
          <p:cNvPr id="1304879417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996475743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9472099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259602502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心配ないからね　君の想いが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誰かに届く　明日がきっとある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どんなに困難で　くじけそうでも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信じることさ　必ず最後に愛は勝つ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空を飛ぶ　街をゆく　雲を突きぬけて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誰よりたかやかに　誰よりあざやかに</a:t>
            </a:r>
            <a:endParaRPr lang="en-US" sz="900"/>
          </a:p>
        </p:txBody>
      </p:sp>
      <p:sp>
        <p:nvSpPr>
          <p:cNvPr id="1690749087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F9F43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835140814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Doygunluk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Mutlak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İyimserlik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1990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Japonya’sının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"her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başarabiliriz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diyen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özgüveninin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zirve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noktasıdır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"En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sonunda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sevgi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kazanır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Kanarazu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saigo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katsu)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mantığı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her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türlü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zorluğun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üstesinden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gelinebileceğine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inancı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marş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niteliğindedir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;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yorgun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düşen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Biraz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yorulsan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da")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gücüne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moral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verme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amacı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taşır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"Fren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yapmama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durmaksızın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büyüyen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ekonomisinin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hızıyla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paralellik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Motivasyon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refah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zorlukların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inanarak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aşılabileceği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yönündeki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güçlü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motivasyonel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örneğidir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628261863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76163621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8/50  •  1991  •  愛は勝つ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2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495954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9831061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F9F43"/>
          </a:solidFill>
          <a:ln w="12700">
            <a:solidFill>
              <a:srgbClr val="FF9F43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0728713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F9F43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07362224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9</a:t>
            </a:r>
            <a:endParaRPr lang="en-US" sz="900"/>
          </a:p>
        </p:txBody>
      </p:sp>
      <p:sp>
        <p:nvSpPr>
          <p:cNvPr id="1204534716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F9F43"/>
                </a:solidFill>
                <a:latin typeface="Calibri"/>
                <a:ea typeface="Calibri"/>
                <a:cs typeface="Calibri"/>
              </a:rPr>
              <a:t>1991</a:t>
            </a:r>
            <a:endParaRPr lang="en-US" sz="1000"/>
          </a:p>
        </p:txBody>
      </p:sp>
      <p:sp>
        <p:nvSpPr>
          <p:cNvPr id="210771871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5308802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どんなときも。</a:t>
            </a:r>
            <a:endParaRPr lang="en-US" sz="1700"/>
          </a:p>
        </p:txBody>
      </p:sp>
      <p:sp>
        <p:nvSpPr>
          <p:cNvPr id="1494755553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槇原敬之</a:t>
            </a:r>
            <a:endParaRPr lang="en-US" sz="1000"/>
          </a:p>
        </p:txBody>
      </p:sp>
      <p:sp>
        <p:nvSpPr>
          <p:cNvPr id="712547508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35136526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18953740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252153029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旅立つ僕の為に誓ったあの夢さえ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古ぼけた教室のすみにおきざりのまま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どんなときも どんなときも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僕が僕らしくあるために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「好きなものは好き!」と言えるきもち 抱きしめてたい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迷い探し続ける日々が 答えになること 僕は知ってるから</a:t>
            </a:r>
            <a:endParaRPr lang="en-US" sz="900"/>
          </a:p>
        </p:txBody>
      </p:sp>
      <p:sp>
        <p:nvSpPr>
          <p:cNvPr id="240920450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F9F43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130840762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Kimlikten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Kimliğe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Geçiş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Eskisi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güzeldi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diyerek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üzücü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geçmişteki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mucizesine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takılıp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yerine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yeni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kimlik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arayışında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Sınıf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köşesinde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bırakılan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hayaller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katı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eğitim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sisteminin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şirket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(Salaryman)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dışına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çıkma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isteğidir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Sevdiğim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seviyorum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diyebilmek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(Sukina mono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suki),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geleneksel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uyum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sağlama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tatemae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kuralına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özgünlüğünü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honne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koruma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çabasını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Dönüşüm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maddi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başarıdan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ziyade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başarısının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önem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kazandığı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post-modern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gençliğinin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manifestosudur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27869788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43991332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9/50  •  1991  •  どんなときも。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3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1765138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94995971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F9F43"/>
          </a:solidFill>
          <a:ln w="12700">
            <a:solidFill>
              <a:srgbClr val="FF9F43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7697177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F9F43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23366766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10</a:t>
            </a:r>
            <a:endParaRPr lang="en-US" sz="900"/>
          </a:p>
        </p:txBody>
      </p:sp>
      <p:sp>
        <p:nvSpPr>
          <p:cNvPr id="1732541186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F9F43"/>
                </a:solidFill>
                <a:latin typeface="Calibri"/>
                <a:ea typeface="Calibri"/>
                <a:cs typeface="Calibri"/>
              </a:rPr>
              <a:t>1991</a:t>
            </a:r>
            <a:endParaRPr lang="en-US" sz="1000"/>
          </a:p>
        </p:txBody>
      </p:sp>
      <p:sp>
        <p:nvSpPr>
          <p:cNvPr id="621563499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08619920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はじまりはいつも雨</a:t>
            </a:r>
            <a:endParaRPr lang="en-US" sz="1700"/>
          </a:p>
        </p:txBody>
      </p:sp>
      <p:sp>
        <p:nvSpPr>
          <p:cNvPr id="146827969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ASKA</a:t>
            </a:r>
            <a:endParaRPr lang="en-US" sz="1000"/>
          </a:p>
        </p:txBody>
      </p:sp>
      <p:sp>
        <p:nvSpPr>
          <p:cNvPr id="1142234555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375126576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20308895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06284738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君に逢う日は不思議なくらい 雨が多くて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水のトンネルくぐるみたいで 幸せになる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今夜君のこと誘うから 空を見てた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はじまりはいつも雨 星をよけて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ふたりで歩けば どこへも行ける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ふたりでいられれば どこまでも</a:t>
            </a:r>
            <a:endParaRPr lang="en-US" sz="900"/>
          </a:p>
        </p:txBody>
      </p:sp>
      <p:sp>
        <p:nvSpPr>
          <p:cNvPr id="2128664923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F9F43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2122707036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Estetikleşen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Tarzı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Sofistike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Romantizm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zenginleşmesiyle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birlikte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kalitesi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(Lifestyle)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estetik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plana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çıkmıştır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Yağmurun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engel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tünel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estetik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unsur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görülmesi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derdinde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güzelleştirme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peşinde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Mesafe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fısıltılar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arzusu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kalabalık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gürültülü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metropol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alanlarını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(Privacy)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yaratma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mahremiyeti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kutsallaştırma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eğilimini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Refahın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Seninle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her yere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gidebiliriz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özgürlüğün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getirdiği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hareket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kabiliyetini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duyulan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ancak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sakin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olgun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güveni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simgeler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991869677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2761642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10/50  •  1991  •  はじまりはいつも雨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4172392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29521020" name="Text 1"/>
          <p:cNvSpPr/>
          <p:nvPr/>
        </p:nvSpPr>
        <p:spPr bwMode="auto">
          <a:xfrm>
            <a:off x="274320" y="457200"/>
            <a:ext cx="5029199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</a:t>
            </a:r>
            <a:r>
              <a:rPr lang="tr-TR" sz="13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</a:t>
            </a:r>
            <a:endParaRPr lang="en-US" sz="13000"/>
          </a:p>
        </p:txBody>
      </p:sp>
      <p:sp>
        <p:nvSpPr>
          <p:cNvPr id="1156136657" name="Text 2"/>
          <p:cNvSpPr/>
          <p:nvPr/>
        </p:nvSpPr>
        <p:spPr bwMode="auto">
          <a:xfrm>
            <a:off x="3840480" y="219456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1573899251" name="Text 3"/>
          <p:cNvSpPr/>
          <p:nvPr/>
        </p:nvSpPr>
        <p:spPr bwMode="auto">
          <a:xfrm>
            <a:off x="274320" y="3144519"/>
            <a:ext cx="5029199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defRPr/>
            </a:pPr>
            <a:r>
              <a:rPr sz="1200" b="0" i="1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(Şarkılar: Love Story wa Totsuzen ni, SAY YES, Ai wa Katsu, Donna Toki mo, Hajimari wa Itsumo Ame)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304371712" name="Shape 4"/>
          <p:cNvSpPr/>
          <p:nvPr/>
        </p:nvSpPr>
        <p:spPr bwMode="auto">
          <a:xfrm>
            <a:off x="5303520" y="274319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6143599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88913437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1990 yılına dair toplumsal, kültürel ve ekonomik analiz</a:t>
            </a:r>
            <a:endParaRPr lang="en-US" sz="800"/>
          </a:p>
        </p:txBody>
      </p:sp>
      <p:sp>
        <p:nvSpPr>
          <p:cNvPr id="1793687301" name=""/>
          <p:cNvSpPr txBox="1"/>
          <p:nvPr/>
        </p:nvSpPr>
        <p:spPr bwMode="auto">
          <a:xfrm rot="0" flipH="0" flipV="0">
            <a:off x="5408759" y="371993"/>
            <a:ext cx="3357839" cy="4193262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君 (Kimi - Sen)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僕 (Boku - Ben)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愛 (Ai - Aşk/Sevgi)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信じる (Shinjiru - İnanmak)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会う (Au - Buluşmak/Görmek)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好き (Suki - Sevmek/Hoşlanmak)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SAY YES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どんなときも (Donna toki mo - Her zaman)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雨 (Ame - Yağmur)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言葉 (Kotoba - Kelime)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心 (Kokoro - Kalp/Ruh)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明日 (Ashita - Yarın)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二人 (Futari - İkimiz)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夢 (Yume - Hayal)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勝つ (Katsu - Kazanmak)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奇跡 (Kiseki - Mucize)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嘘 (Uso - Yalan)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勇気 (Yuuki - Cesaret)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星 (Hoshi - Yıldız)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幸せ (Shiawase - Mutluluk)</a:t>
            </a:r>
            <a:endParaRPr sz="130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4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2258609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FECA5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60204100" name="Text 1"/>
          <p:cNvSpPr/>
          <p:nvPr/>
        </p:nvSpPr>
        <p:spPr bwMode="auto">
          <a:xfrm>
            <a:off x="274320" y="457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FECA57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1992</a:t>
            </a:r>
            <a:endParaRPr lang="en-US" sz="13000"/>
          </a:p>
        </p:txBody>
      </p:sp>
      <p:sp>
        <p:nvSpPr>
          <p:cNvPr id="1600305151" name="Text 2"/>
          <p:cNvSpPr/>
          <p:nvPr/>
        </p:nvSpPr>
        <p:spPr bwMode="auto">
          <a:xfrm>
            <a:off x="3771900" y="224028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FECA57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26283927" name="Text 3"/>
          <p:cNvSpPr/>
          <p:nvPr/>
        </p:nvSpPr>
        <p:spPr bwMode="auto">
          <a:xfrm>
            <a:off x="365760" y="278892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 5 — Bu Yılın Şarkıları</a:t>
            </a:r>
            <a:endParaRPr lang="en-US" sz="1300"/>
          </a:p>
        </p:txBody>
      </p:sp>
      <p:sp>
        <p:nvSpPr>
          <p:cNvPr id="1904584254" name="Shape 4"/>
          <p:cNvSpPr/>
          <p:nvPr/>
        </p:nvSpPr>
        <p:spPr bwMode="auto">
          <a:xfrm>
            <a:off x="5303520" y="274320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FECA57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95821061" name="Shape 5"/>
          <p:cNvSpPr/>
          <p:nvPr/>
        </p:nvSpPr>
        <p:spPr bwMode="auto">
          <a:xfrm>
            <a:off x="5440680" y="457200"/>
            <a:ext cx="320040" cy="320040"/>
          </a:xfrm>
          <a:prstGeom prst="ellipse">
            <a:avLst/>
          </a:prstGeom>
          <a:solidFill>
            <a:srgbClr val="FECA5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78413138" name="Text 6"/>
          <p:cNvSpPr/>
          <p:nvPr/>
        </p:nvSpPr>
        <p:spPr bwMode="auto">
          <a:xfrm>
            <a:off x="5440680" y="457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1</a:t>
            </a:r>
            <a:endParaRPr lang="en-US" sz="1000"/>
          </a:p>
        </p:txBody>
      </p:sp>
      <p:sp>
        <p:nvSpPr>
          <p:cNvPr id="1510914184" name="Text 7"/>
          <p:cNvSpPr/>
          <p:nvPr/>
        </p:nvSpPr>
        <p:spPr bwMode="auto">
          <a:xfrm>
            <a:off x="5833872" y="41148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君がいるだけで</a:t>
            </a:r>
            <a:endParaRPr lang="en-US" sz="1400"/>
          </a:p>
        </p:txBody>
      </p:sp>
      <p:sp>
        <p:nvSpPr>
          <p:cNvPr id="1290157602" name="Text 8"/>
          <p:cNvSpPr/>
          <p:nvPr/>
        </p:nvSpPr>
        <p:spPr bwMode="auto">
          <a:xfrm>
            <a:off x="5833872" y="7772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米米CLUB</a:t>
            </a:r>
            <a:endParaRPr lang="en-US" sz="1200"/>
          </a:p>
        </p:txBody>
      </p:sp>
      <p:sp>
        <p:nvSpPr>
          <p:cNvPr id="1519931287" name="Shape 9"/>
          <p:cNvSpPr/>
          <p:nvPr/>
        </p:nvSpPr>
        <p:spPr bwMode="auto">
          <a:xfrm>
            <a:off x="5440680" y="1298448"/>
            <a:ext cx="320040" cy="320040"/>
          </a:xfrm>
          <a:prstGeom prst="ellipse">
            <a:avLst/>
          </a:prstGeom>
          <a:solidFill>
            <a:srgbClr val="FECA5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66479218" name="Text 10"/>
          <p:cNvSpPr/>
          <p:nvPr/>
        </p:nvSpPr>
        <p:spPr bwMode="auto">
          <a:xfrm>
            <a:off x="5440680" y="1298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2</a:t>
            </a:r>
            <a:endParaRPr lang="en-US" sz="1000"/>
          </a:p>
        </p:txBody>
      </p:sp>
      <p:sp>
        <p:nvSpPr>
          <p:cNvPr id="1290169118" name="Text 11"/>
          <p:cNvSpPr/>
          <p:nvPr/>
        </p:nvSpPr>
        <p:spPr bwMode="auto">
          <a:xfrm>
            <a:off x="5833872" y="1252728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悲しみは雪のように</a:t>
            </a:r>
            <a:endParaRPr lang="en-US" sz="1400"/>
          </a:p>
        </p:txBody>
      </p:sp>
      <p:sp>
        <p:nvSpPr>
          <p:cNvPr id="191355315" name="Text 12"/>
          <p:cNvSpPr/>
          <p:nvPr/>
        </p:nvSpPr>
        <p:spPr bwMode="auto">
          <a:xfrm>
            <a:off x="5833872" y="1618488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浜田省吾</a:t>
            </a:r>
            <a:endParaRPr lang="en-US" sz="1200"/>
          </a:p>
        </p:txBody>
      </p:sp>
      <p:sp>
        <p:nvSpPr>
          <p:cNvPr id="1463758724" name="Shape 13"/>
          <p:cNvSpPr/>
          <p:nvPr/>
        </p:nvSpPr>
        <p:spPr bwMode="auto">
          <a:xfrm>
            <a:off x="5440680" y="2139696"/>
            <a:ext cx="320040" cy="320040"/>
          </a:xfrm>
          <a:prstGeom prst="ellipse">
            <a:avLst/>
          </a:prstGeom>
          <a:solidFill>
            <a:srgbClr val="FECA5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983436" name="Text 14"/>
          <p:cNvSpPr/>
          <p:nvPr/>
        </p:nvSpPr>
        <p:spPr bwMode="auto">
          <a:xfrm>
            <a:off x="5440680" y="21396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3</a:t>
            </a:r>
            <a:endParaRPr lang="en-US" sz="1000"/>
          </a:p>
        </p:txBody>
      </p:sp>
      <p:sp>
        <p:nvSpPr>
          <p:cNvPr id="684768293" name="Text 15"/>
          <p:cNvSpPr/>
          <p:nvPr/>
        </p:nvSpPr>
        <p:spPr bwMode="auto">
          <a:xfrm>
            <a:off x="5833872" y="2093976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BLOWIN'</a:t>
            </a:r>
            <a:endParaRPr lang="en-US" sz="1400"/>
          </a:p>
        </p:txBody>
      </p:sp>
      <p:sp>
        <p:nvSpPr>
          <p:cNvPr id="2088879554" name="Text 16"/>
          <p:cNvSpPr/>
          <p:nvPr/>
        </p:nvSpPr>
        <p:spPr bwMode="auto">
          <a:xfrm>
            <a:off x="5833872" y="2459735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B'z</a:t>
            </a:r>
            <a:endParaRPr lang="en-US" sz="1200"/>
          </a:p>
        </p:txBody>
      </p:sp>
      <p:sp>
        <p:nvSpPr>
          <p:cNvPr id="1020009626" name="Shape 17"/>
          <p:cNvSpPr/>
          <p:nvPr/>
        </p:nvSpPr>
        <p:spPr bwMode="auto">
          <a:xfrm>
            <a:off x="5440680" y="2980944"/>
            <a:ext cx="320040" cy="320040"/>
          </a:xfrm>
          <a:prstGeom prst="ellipse">
            <a:avLst/>
          </a:prstGeom>
          <a:solidFill>
            <a:srgbClr val="FECA5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2961032" name="Text 18"/>
          <p:cNvSpPr/>
          <p:nvPr/>
        </p:nvSpPr>
        <p:spPr bwMode="auto">
          <a:xfrm>
            <a:off x="5440680" y="298094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4</a:t>
            </a:r>
            <a:endParaRPr lang="en-US" sz="1000"/>
          </a:p>
        </p:txBody>
      </p:sp>
      <p:sp>
        <p:nvSpPr>
          <p:cNvPr id="2083456571" name="Text 19"/>
          <p:cNvSpPr/>
          <p:nvPr/>
        </p:nvSpPr>
        <p:spPr bwMode="auto">
          <a:xfrm>
            <a:off x="5833872" y="2935224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それが大事</a:t>
            </a:r>
            <a:endParaRPr lang="en-US" sz="1400"/>
          </a:p>
        </p:txBody>
      </p:sp>
      <p:sp>
        <p:nvSpPr>
          <p:cNvPr id="1894051291" name="Text 20"/>
          <p:cNvSpPr/>
          <p:nvPr/>
        </p:nvSpPr>
        <p:spPr bwMode="auto">
          <a:xfrm>
            <a:off x="5833872" y="3300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大事MANブラザーズバンド</a:t>
            </a:r>
            <a:endParaRPr lang="en-US" sz="1200"/>
          </a:p>
        </p:txBody>
      </p:sp>
      <p:sp>
        <p:nvSpPr>
          <p:cNvPr id="1092017157" name="Shape 21"/>
          <p:cNvSpPr/>
          <p:nvPr/>
        </p:nvSpPr>
        <p:spPr bwMode="auto">
          <a:xfrm>
            <a:off x="5440680" y="3822192"/>
            <a:ext cx="320040" cy="320040"/>
          </a:xfrm>
          <a:prstGeom prst="ellipse">
            <a:avLst/>
          </a:prstGeom>
          <a:solidFill>
            <a:srgbClr val="FECA5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45357929" name="Text 22"/>
          <p:cNvSpPr/>
          <p:nvPr/>
        </p:nvSpPr>
        <p:spPr bwMode="auto">
          <a:xfrm>
            <a:off x="5440680" y="38221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5</a:t>
            </a:r>
            <a:endParaRPr lang="en-US" sz="1000"/>
          </a:p>
        </p:txBody>
      </p:sp>
      <p:sp>
        <p:nvSpPr>
          <p:cNvPr id="1952376768" name="Text 23"/>
          <p:cNvSpPr/>
          <p:nvPr/>
        </p:nvSpPr>
        <p:spPr bwMode="auto">
          <a:xfrm>
            <a:off x="5833872" y="377647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涙のキッス</a:t>
            </a:r>
            <a:endParaRPr lang="en-US" sz="1400"/>
          </a:p>
        </p:txBody>
      </p:sp>
      <p:sp>
        <p:nvSpPr>
          <p:cNvPr id="1701676198" name="Text 24"/>
          <p:cNvSpPr/>
          <p:nvPr/>
        </p:nvSpPr>
        <p:spPr bwMode="auto">
          <a:xfrm>
            <a:off x="5833872" y="414223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サザンオールスターズ</a:t>
            </a:r>
            <a:endParaRPr lang="en-US" sz="1200"/>
          </a:p>
        </p:txBody>
      </p:sp>
      <p:sp>
        <p:nvSpPr>
          <p:cNvPr id="2003958778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24849683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1992 yılına dair toplumsal, kültürel ve ekonomik analiz</a:t>
            </a:r>
            <a:endParaRPr lang="en-US" sz="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5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60468699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75009262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ECA57"/>
          </a:solidFill>
          <a:ln w="12700">
            <a:solidFill>
              <a:srgbClr val="FECA57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31088250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ECA5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95714294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11</a:t>
            </a:r>
            <a:endParaRPr lang="en-US" sz="900"/>
          </a:p>
        </p:txBody>
      </p:sp>
      <p:sp>
        <p:nvSpPr>
          <p:cNvPr id="195668704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ECA57"/>
                </a:solidFill>
                <a:latin typeface="Calibri"/>
                <a:ea typeface="Calibri"/>
                <a:cs typeface="Calibri"/>
              </a:rPr>
              <a:t>1992</a:t>
            </a:r>
            <a:endParaRPr lang="en-US" sz="1000"/>
          </a:p>
        </p:txBody>
      </p:sp>
      <p:sp>
        <p:nvSpPr>
          <p:cNvPr id="664039216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3729191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君がいるだけで</a:t>
            </a:r>
            <a:endParaRPr lang="en-US" sz="1700"/>
          </a:p>
        </p:txBody>
      </p:sp>
      <p:sp>
        <p:nvSpPr>
          <p:cNvPr id="1872937216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米米CLUB</a:t>
            </a:r>
            <a:endParaRPr lang="en-US" sz="1000"/>
          </a:p>
        </p:txBody>
      </p:sp>
      <p:sp>
        <p:nvSpPr>
          <p:cNvPr id="692354556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913276552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9938587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43420769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例えば 君がいるだけで 心が強くなれること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何より大切なものを 気付かせてくれたね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言葉はいつも 遠すぎて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ありふれたこの想いさえ 届かない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たとえ僕らが 離ればなれになっても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君のことだけは 忘れたくない</a:t>
            </a:r>
            <a:endParaRPr lang="en-US" sz="900"/>
          </a:p>
        </p:txBody>
      </p:sp>
      <p:sp>
        <p:nvSpPr>
          <p:cNvPr id="973998052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ECA57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175324299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Materyalizmden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Maneviyata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Saf Güven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/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Geçiş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Balon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ekonomisinin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çöküşüyle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birlikte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zenginliğin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getirdiği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tuzaklar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wana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karmaşadan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yorulan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odağını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dünyadan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(para,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statü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dünyaya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sadık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ilişkilere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çevirmesini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"En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önemli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ne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olduğunu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fark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ettim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yargılarının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maddiyattan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bağlara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kaydığını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Dürüst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olmayan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uso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no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nai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sekai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yolsuzluklar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manipülasyonlarla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anılan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kaotik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yapısına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tepkidir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Birey,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karmaşada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ayakta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kalabilmek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sığınacak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kalp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dürüstlük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aramaktadır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İmaj: 1992'nin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devasa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hiti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saf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temasının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rehabilitasyon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aracı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yükseldiği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simgeler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200">
              <a:solidFill>
                <a:schemeClr val="bg1"/>
              </a:solidFill>
            </a:endParaRPr>
          </a:p>
        </p:txBody>
      </p:sp>
      <p:sp>
        <p:nvSpPr>
          <p:cNvPr id="97028426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00415191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11/50  •  1992  •  君がいるだけで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6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1445067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1754658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ECA57"/>
          </a:solidFill>
          <a:ln w="12700">
            <a:solidFill>
              <a:srgbClr val="FECA57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23774982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ECA5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0172454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12</a:t>
            </a:r>
            <a:endParaRPr lang="en-US" sz="900"/>
          </a:p>
        </p:txBody>
      </p:sp>
      <p:sp>
        <p:nvSpPr>
          <p:cNvPr id="552019278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ECA57"/>
                </a:solidFill>
                <a:latin typeface="Calibri"/>
                <a:ea typeface="Calibri"/>
                <a:cs typeface="Calibri"/>
              </a:rPr>
              <a:t>1992</a:t>
            </a:r>
            <a:endParaRPr lang="en-US" sz="1000"/>
          </a:p>
        </p:txBody>
      </p:sp>
      <p:sp>
        <p:nvSpPr>
          <p:cNvPr id="1519482599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57086034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悲しみは雪のように</a:t>
            </a:r>
            <a:endParaRPr lang="en-US" sz="1700"/>
          </a:p>
        </p:txBody>
      </p:sp>
      <p:sp>
        <p:nvSpPr>
          <p:cNvPr id="1079150810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浜田省吾</a:t>
            </a:r>
            <a:endParaRPr lang="en-US" sz="1000"/>
          </a:p>
        </p:txBody>
      </p:sp>
      <p:sp>
        <p:nvSpPr>
          <p:cNvPr id="1487029384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454223185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56699783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884602173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君の肩に悲しみが 雪のように降り積もる夜には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心の窓をそっと開いて 僕を呼んでおくれ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誰もが 泣いてる 涙なんて見せないけど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誰もが 苦しんでる ひとりきりでは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愛されたいと願うなら 孤独を知らなきゃいけない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愛したいと願うなら 勇気を出して</a:t>
            </a:r>
            <a:endParaRPr lang="en-US" sz="900"/>
          </a:p>
        </p:txBody>
      </p:sp>
      <p:sp>
        <p:nvSpPr>
          <p:cNvPr id="873723757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ECA57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956850931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Kolektif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Yalnızlık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Şeffaflık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Meşhur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Ai to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no Moto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dizisinin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müziği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rekabetçi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eğitim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sisteminde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ezilen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yetişkinlerin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gizli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acılarını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"Herkes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ağlıyor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gözyaşlarını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göstermiyor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honne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tatemae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dışarıya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gösterilen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arasındaki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uçurumu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betimler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Eleştiri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"Herkes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başına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acı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çekiyor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başarının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bireyleri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birbirine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yakınlaştırmadığını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aksine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yabancılaştırdığını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savunur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Sevilmek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istiyorsan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yalnızlığı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bilmelisin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ifadesi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bireycilik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(individualism)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anlayışının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olgunlaşmaya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başladığını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boşluğuyla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yüzleşmesinin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zorunlu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hale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geldiğini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088384308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58516836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12/50  •  1992  •  悲しみは雪のように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7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3810274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2276150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ECA57"/>
          </a:solidFill>
          <a:ln w="12700">
            <a:solidFill>
              <a:srgbClr val="FECA57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68722647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ECA5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66249910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13</a:t>
            </a:r>
            <a:endParaRPr lang="en-US" sz="900"/>
          </a:p>
        </p:txBody>
      </p:sp>
      <p:sp>
        <p:nvSpPr>
          <p:cNvPr id="1376621251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ECA57"/>
                </a:solidFill>
                <a:latin typeface="Calibri"/>
                <a:ea typeface="Calibri"/>
                <a:cs typeface="Calibri"/>
              </a:rPr>
              <a:t>1992</a:t>
            </a:r>
            <a:endParaRPr lang="en-US" sz="1000"/>
          </a:p>
        </p:txBody>
      </p:sp>
      <p:sp>
        <p:nvSpPr>
          <p:cNvPr id="2020035008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9274926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BLOWIN'</a:t>
            </a:r>
            <a:endParaRPr lang="en-US" sz="1700"/>
          </a:p>
        </p:txBody>
      </p:sp>
      <p:sp>
        <p:nvSpPr>
          <p:cNvPr id="70087536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B'z</a:t>
            </a:r>
            <a:endParaRPr lang="en-US" sz="1000"/>
          </a:p>
        </p:txBody>
      </p:sp>
      <p:sp>
        <p:nvSpPr>
          <p:cNvPr id="1661430971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2020198489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0385142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114580564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「さよなら」といわれるよりも 「忘れて」と言われるほうが 切ないね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BLOWIN' BLOWIN' IN THE WIND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揺れる想いのまま 走り出そう 明日へと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君を失くしたって 僕は僕でいなきゃ いけない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波にのまれて 雲を突き抜けて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光をつかみたい 腕をのばして</a:t>
            </a:r>
            <a:endParaRPr lang="en-US" sz="900"/>
          </a:p>
        </p:txBody>
      </p:sp>
      <p:sp>
        <p:nvSpPr>
          <p:cNvPr id="734341180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ECA57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862196762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Kimliğin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Korunması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Kentsel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Dinamizm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rüzgarı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şehirden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süzülmek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ışığı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yakalamak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tabirler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90'lar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Japonya'sının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devam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teknolojik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kentsel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Gerçekçilik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Tatlı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zamanın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tadını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çıkarmak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isterdim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öyle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olmuyor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;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herkes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sırtlanmış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sözü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80'lerin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kaygısız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eğlence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bittiğini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herkesin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/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sorumlulukların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(burden)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altında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itiraf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Kimlik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"Seni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kaybetsem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bile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kalmalıyım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geleneksel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grup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aidiyetinden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kopan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ayakları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üzerinde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durmaya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çalışan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"yeni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tipolojisini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güçlendirir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846010508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10111463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13/50  •  1992  •  BLOWIN'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2817252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60641152" name="Text 1"/>
          <p:cNvSpPr/>
          <p:nvPr/>
        </p:nvSpPr>
        <p:spPr bwMode="auto">
          <a:xfrm>
            <a:off x="274320" y="457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1990</a:t>
            </a:r>
            <a:endParaRPr lang="en-US" sz="13000"/>
          </a:p>
        </p:txBody>
      </p:sp>
      <p:sp>
        <p:nvSpPr>
          <p:cNvPr id="2006556920" name="Text 2"/>
          <p:cNvSpPr/>
          <p:nvPr/>
        </p:nvSpPr>
        <p:spPr bwMode="auto">
          <a:xfrm>
            <a:off x="3840480" y="219456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278574842" name="Text 3"/>
          <p:cNvSpPr/>
          <p:nvPr/>
        </p:nvSpPr>
        <p:spPr bwMode="auto">
          <a:xfrm>
            <a:off x="365760" y="278892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 5 — Bu Yılın Şarkıları</a:t>
            </a:r>
            <a:endParaRPr lang="en-US" sz="1300"/>
          </a:p>
        </p:txBody>
      </p:sp>
      <p:sp>
        <p:nvSpPr>
          <p:cNvPr id="422819089" name="Shape 4"/>
          <p:cNvSpPr/>
          <p:nvPr/>
        </p:nvSpPr>
        <p:spPr bwMode="auto">
          <a:xfrm>
            <a:off x="5303520" y="274320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377408" name="Shape 5"/>
          <p:cNvSpPr/>
          <p:nvPr/>
        </p:nvSpPr>
        <p:spPr bwMode="auto">
          <a:xfrm>
            <a:off x="5440680" y="457200"/>
            <a:ext cx="320040" cy="320040"/>
          </a:xfrm>
          <a:prstGeom prst="ellipse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62269851" name="Text 6"/>
          <p:cNvSpPr/>
          <p:nvPr/>
        </p:nvSpPr>
        <p:spPr bwMode="auto">
          <a:xfrm>
            <a:off x="5440680" y="457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1</a:t>
            </a:r>
            <a:endParaRPr lang="en-US" sz="1000"/>
          </a:p>
        </p:txBody>
      </p:sp>
      <p:sp>
        <p:nvSpPr>
          <p:cNvPr id="1986291283" name="Text 7"/>
          <p:cNvSpPr/>
          <p:nvPr/>
        </p:nvSpPr>
        <p:spPr bwMode="auto">
          <a:xfrm>
            <a:off x="5833872" y="41148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おどるポンポコリン</a:t>
            </a:r>
            <a:endParaRPr lang="en-US" sz="1400"/>
          </a:p>
        </p:txBody>
      </p:sp>
      <p:sp>
        <p:nvSpPr>
          <p:cNvPr id="132602796" name="Text 8"/>
          <p:cNvSpPr/>
          <p:nvPr/>
        </p:nvSpPr>
        <p:spPr bwMode="auto">
          <a:xfrm>
            <a:off x="5833872" y="7772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B.B.クイーンズ</a:t>
            </a:r>
            <a:endParaRPr lang="en-US" sz="1200"/>
          </a:p>
        </p:txBody>
      </p:sp>
      <p:sp>
        <p:nvSpPr>
          <p:cNvPr id="374969754" name="Shape 9"/>
          <p:cNvSpPr/>
          <p:nvPr/>
        </p:nvSpPr>
        <p:spPr bwMode="auto">
          <a:xfrm>
            <a:off x="5440680" y="1298448"/>
            <a:ext cx="320040" cy="320040"/>
          </a:xfrm>
          <a:prstGeom prst="ellipse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4739839" name="Text 10"/>
          <p:cNvSpPr/>
          <p:nvPr/>
        </p:nvSpPr>
        <p:spPr bwMode="auto">
          <a:xfrm>
            <a:off x="5440680" y="1298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2</a:t>
            </a:r>
            <a:endParaRPr lang="en-US" sz="1000"/>
          </a:p>
        </p:txBody>
      </p:sp>
      <p:sp>
        <p:nvSpPr>
          <p:cNvPr id="1133994938" name="Text 11"/>
          <p:cNvSpPr/>
          <p:nvPr/>
        </p:nvSpPr>
        <p:spPr bwMode="auto">
          <a:xfrm>
            <a:off x="5833872" y="1252728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ja-JP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浪漫飛行</a:t>
            </a:r>
            <a:endParaRPr lang="ja-JP" sz="1400"/>
          </a:p>
        </p:txBody>
      </p:sp>
      <p:sp>
        <p:nvSpPr>
          <p:cNvPr id="2070487497" name="Text 12"/>
          <p:cNvSpPr/>
          <p:nvPr/>
        </p:nvSpPr>
        <p:spPr bwMode="auto">
          <a:xfrm>
            <a:off x="5833872" y="1618488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米米CLUB</a:t>
            </a:r>
            <a:endParaRPr lang="en-US" sz="1200"/>
          </a:p>
        </p:txBody>
      </p:sp>
      <p:sp>
        <p:nvSpPr>
          <p:cNvPr id="711966834" name="Shape 13"/>
          <p:cNvSpPr/>
          <p:nvPr/>
        </p:nvSpPr>
        <p:spPr bwMode="auto">
          <a:xfrm>
            <a:off x="5440680" y="2139696"/>
            <a:ext cx="320040" cy="320040"/>
          </a:xfrm>
          <a:prstGeom prst="ellipse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14707970" name="Text 14"/>
          <p:cNvSpPr/>
          <p:nvPr/>
        </p:nvSpPr>
        <p:spPr bwMode="auto">
          <a:xfrm>
            <a:off x="5440680" y="21396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3</a:t>
            </a:r>
            <a:endParaRPr lang="en-US" sz="1000"/>
          </a:p>
        </p:txBody>
      </p:sp>
      <p:sp>
        <p:nvSpPr>
          <p:cNvPr id="929247852" name="Text 15"/>
          <p:cNvSpPr/>
          <p:nvPr/>
        </p:nvSpPr>
        <p:spPr bwMode="auto">
          <a:xfrm>
            <a:off x="5833872" y="2093976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今すぐKiss Me</a:t>
            </a:r>
            <a:endParaRPr lang="en-US" sz="1400"/>
          </a:p>
        </p:txBody>
      </p:sp>
      <p:sp>
        <p:nvSpPr>
          <p:cNvPr id="1491977607" name="Text 16"/>
          <p:cNvSpPr/>
          <p:nvPr/>
        </p:nvSpPr>
        <p:spPr bwMode="auto">
          <a:xfrm>
            <a:off x="5833872" y="2459735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LINDBERG</a:t>
            </a:r>
            <a:endParaRPr lang="en-US" sz="1200"/>
          </a:p>
        </p:txBody>
      </p:sp>
      <p:sp>
        <p:nvSpPr>
          <p:cNvPr id="821324781" name="Shape 17"/>
          <p:cNvSpPr/>
          <p:nvPr/>
        </p:nvSpPr>
        <p:spPr bwMode="auto">
          <a:xfrm>
            <a:off x="5440680" y="2980944"/>
            <a:ext cx="320040" cy="320040"/>
          </a:xfrm>
          <a:prstGeom prst="ellipse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24137177" name="Text 18"/>
          <p:cNvSpPr/>
          <p:nvPr/>
        </p:nvSpPr>
        <p:spPr bwMode="auto">
          <a:xfrm>
            <a:off x="5440680" y="298094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4</a:t>
            </a:r>
            <a:endParaRPr lang="en-US" sz="1000"/>
          </a:p>
        </p:txBody>
      </p:sp>
      <p:sp>
        <p:nvSpPr>
          <p:cNvPr id="1168245094" name="Text 19"/>
          <p:cNvSpPr/>
          <p:nvPr/>
        </p:nvSpPr>
        <p:spPr bwMode="auto">
          <a:xfrm>
            <a:off x="5833872" y="2935224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さよなら人類</a:t>
            </a:r>
            <a:endParaRPr lang="en-US" sz="1400"/>
          </a:p>
        </p:txBody>
      </p:sp>
      <p:sp>
        <p:nvSpPr>
          <p:cNvPr id="637729881" name="Text 20"/>
          <p:cNvSpPr/>
          <p:nvPr/>
        </p:nvSpPr>
        <p:spPr bwMode="auto">
          <a:xfrm>
            <a:off x="5833872" y="3300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たま</a:t>
            </a:r>
            <a:endParaRPr lang="en-US" sz="1200"/>
          </a:p>
        </p:txBody>
      </p:sp>
      <p:sp>
        <p:nvSpPr>
          <p:cNvPr id="1830853390" name="Shape 21"/>
          <p:cNvSpPr/>
          <p:nvPr/>
        </p:nvSpPr>
        <p:spPr bwMode="auto">
          <a:xfrm>
            <a:off x="5440680" y="3822192"/>
            <a:ext cx="320040" cy="320040"/>
          </a:xfrm>
          <a:prstGeom prst="ellipse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16186409" name="Text 22"/>
          <p:cNvSpPr/>
          <p:nvPr/>
        </p:nvSpPr>
        <p:spPr bwMode="auto">
          <a:xfrm>
            <a:off x="5440680" y="38221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5</a:t>
            </a:r>
            <a:endParaRPr lang="en-US" sz="1000"/>
          </a:p>
        </p:txBody>
      </p:sp>
      <p:sp>
        <p:nvSpPr>
          <p:cNvPr id="91752221" name="Text 23"/>
          <p:cNvSpPr/>
          <p:nvPr/>
        </p:nvSpPr>
        <p:spPr bwMode="auto">
          <a:xfrm>
            <a:off x="5833872" y="377647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OH YEAH!</a:t>
            </a:r>
            <a:endParaRPr lang="en-US" sz="1400"/>
          </a:p>
        </p:txBody>
      </p:sp>
      <p:sp>
        <p:nvSpPr>
          <p:cNvPr id="63173609" name="Text 24"/>
          <p:cNvSpPr/>
          <p:nvPr/>
        </p:nvSpPr>
        <p:spPr bwMode="auto">
          <a:xfrm>
            <a:off x="5833872" y="414223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プリンセス プリンセス</a:t>
            </a:r>
            <a:endParaRPr lang="en-US" sz="1200"/>
          </a:p>
        </p:txBody>
      </p:sp>
      <p:sp>
        <p:nvSpPr>
          <p:cNvPr id="1214605333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276164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1990 yılına dair toplumsal, kültürel ve ekonomik analiz</a:t>
            </a:r>
            <a:endParaRPr lang="en-US" sz="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8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2776750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20478041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ECA57"/>
          </a:solidFill>
          <a:ln w="12700">
            <a:solidFill>
              <a:srgbClr val="FECA57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9304164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ECA5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12481658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14</a:t>
            </a:r>
            <a:endParaRPr lang="en-US" sz="900"/>
          </a:p>
        </p:txBody>
      </p:sp>
      <p:sp>
        <p:nvSpPr>
          <p:cNvPr id="1996643101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ECA57"/>
                </a:solidFill>
                <a:latin typeface="Calibri"/>
                <a:ea typeface="Calibri"/>
                <a:cs typeface="Calibri"/>
              </a:rPr>
              <a:t>1992</a:t>
            </a:r>
            <a:endParaRPr lang="en-US" sz="1000"/>
          </a:p>
        </p:txBody>
      </p:sp>
      <p:sp>
        <p:nvSpPr>
          <p:cNvPr id="341060562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91504214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それが大事</a:t>
            </a:r>
            <a:endParaRPr lang="en-US" sz="1700"/>
          </a:p>
        </p:txBody>
      </p:sp>
      <p:sp>
        <p:nvSpPr>
          <p:cNvPr id="1719257679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大事MANブラザーズバンド</a:t>
            </a:r>
            <a:endParaRPr lang="en-US" sz="1000"/>
          </a:p>
        </p:txBody>
      </p:sp>
      <p:sp>
        <p:nvSpPr>
          <p:cNvPr id="1715396690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092708322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33841999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271663613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負けない事 投げ出さない事 逃げ出さない事 信じ抜く事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ダメになりそうな時 それが一番大事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高価なニットをあげるより 下手な料理を作るより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思いを込めた言葉が 何より嬉しかった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ビルが建つたび 街が消えてゆく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それでも変わらないものが ここにはあるはずさ</a:t>
            </a:r>
            <a:endParaRPr lang="en-US" sz="900"/>
          </a:p>
        </p:txBody>
      </p:sp>
      <p:sp>
        <p:nvSpPr>
          <p:cNvPr id="1627200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ECA57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918521479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Dayanıklılık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Stoacılık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Geleneksel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Değerlere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Kentsel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Dönüşüm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Eleştirisi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"Her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dikildiğinde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mahalle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yok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oluyor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aşırı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inşaat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çıgınlığının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kentsel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rantın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mahalle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samimiyetini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yok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etmesine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doğrudan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eleştiridir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Krizin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Manifestosu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Yenilmemek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vazgeçmemek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kaçmamak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Makenai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nagedasanai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nigenai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mottosu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girdiği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uzun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durgunluk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rehberine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dönüşmüştür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Maddi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Sorgulanması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Pahalı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kazak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vermektense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kalpten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söylenmiş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söz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değerlidir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lüks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tüketim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çılgınlığının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yerini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manevi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samimiyete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bırakması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gerektiğini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savunur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81112192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98209772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14/50  •  1992  •  それが大事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19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9935789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99984399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ECA57"/>
          </a:solidFill>
          <a:ln w="12700">
            <a:solidFill>
              <a:srgbClr val="FECA57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0820366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ECA5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33985376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15</a:t>
            </a:r>
            <a:endParaRPr lang="en-US" sz="900"/>
          </a:p>
        </p:txBody>
      </p:sp>
      <p:sp>
        <p:nvSpPr>
          <p:cNvPr id="1785285096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ECA57"/>
                </a:solidFill>
                <a:latin typeface="Calibri"/>
                <a:ea typeface="Calibri"/>
                <a:cs typeface="Calibri"/>
              </a:rPr>
              <a:t>1992</a:t>
            </a:r>
            <a:endParaRPr lang="en-US" sz="1000"/>
          </a:p>
        </p:txBody>
      </p:sp>
      <p:sp>
        <p:nvSpPr>
          <p:cNvPr id="1683469516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82197125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涙のキッス</a:t>
            </a:r>
            <a:endParaRPr lang="en-US" sz="1700"/>
          </a:p>
        </p:txBody>
      </p:sp>
      <p:sp>
        <p:nvSpPr>
          <p:cNvPr id="218881938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サザンオールスターズ</a:t>
            </a:r>
            <a:endParaRPr lang="en-US" sz="1000"/>
          </a:p>
        </p:txBody>
      </p:sp>
      <p:sp>
        <p:nvSpPr>
          <p:cNvPr id="722774296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865417028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15178050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432855982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今すぐ飛んで行きたいけれど どこへ行けばいいのか解らない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誰より愛していたけれど 君はサヨナラも言わなかった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涙のキッス もう一度 誰よりも愛してる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サヨナラは言葉にできない それは無理な相談（はなし）さ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いつまでも僕の胸の奥で 君だけが生きてる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想い出は風の中で揺れて 二度と戻らない</a:t>
            </a:r>
            <a:endParaRPr lang="en-US" sz="900"/>
          </a:p>
        </p:txBody>
      </p:sp>
      <p:sp>
        <p:nvSpPr>
          <p:cNvPr id="1296266107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ECA57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411410089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Metropol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Yalnızlığı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Melankolik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Nostalji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yarısı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sokaklarda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amaçsızca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yürümek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rojiura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kalpteki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modern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metropol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getirdiği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boşluğu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İletişimsizlik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Hoşça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kal bile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diyememek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kelimelere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dökülemeyen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vedalar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iletişimin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hızlandığı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ancak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derinliğinin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azaldığı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tıkanıklığı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Yağmur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rüzgar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eşliğinde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geçmişe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tutunma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çabası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80'lerdeki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parıltılı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umutlu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günlerin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elinden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gitmesine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duyduğu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melankolik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özlemin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metaforu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okunabilir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Birey,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(modern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binalar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rağmen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değerleri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korumaya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çalışmaktadır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30343251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9179908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15/50  •  1992  •  涙のキッス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2161293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44753035" name="Text 1"/>
          <p:cNvSpPr/>
          <p:nvPr/>
        </p:nvSpPr>
        <p:spPr bwMode="auto">
          <a:xfrm>
            <a:off x="274320" y="457200"/>
            <a:ext cx="5029199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</a:t>
            </a:r>
            <a:r>
              <a:rPr lang="tr-TR" sz="13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2</a:t>
            </a:r>
            <a:endParaRPr lang="en-US" sz="13000"/>
          </a:p>
        </p:txBody>
      </p:sp>
      <p:sp>
        <p:nvSpPr>
          <p:cNvPr id="770793984" name="Text 2"/>
          <p:cNvSpPr/>
          <p:nvPr/>
        </p:nvSpPr>
        <p:spPr bwMode="auto">
          <a:xfrm>
            <a:off x="3840480" y="219456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1924189878" name="Text 3"/>
          <p:cNvSpPr/>
          <p:nvPr/>
        </p:nvSpPr>
        <p:spPr bwMode="auto">
          <a:xfrm>
            <a:off x="274320" y="3144519"/>
            <a:ext cx="5029199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defRPr/>
            </a:pPr>
            <a:r>
              <a:rPr sz="1200" b="0" i="1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(Şarkılar: Kimi ga Iru dake de, Kanashimi wa Yuki no you ni, BLOWIN', Sore ga Daiji, Namida no Kiss)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50638332" name="Shape 4"/>
          <p:cNvSpPr/>
          <p:nvPr/>
        </p:nvSpPr>
        <p:spPr bwMode="auto">
          <a:xfrm>
            <a:off x="5303520" y="274319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9419119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36046421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1990 yılına dair toplumsal, kültürel ve ekonomik analiz</a:t>
            </a:r>
            <a:endParaRPr lang="en-US" sz="800"/>
          </a:p>
        </p:txBody>
      </p:sp>
      <p:sp>
        <p:nvSpPr>
          <p:cNvPr id="1300350945" name=""/>
          <p:cNvSpPr txBox="1"/>
          <p:nvPr/>
        </p:nvSpPr>
        <p:spPr bwMode="auto">
          <a:xfrm rot="0" flipH="0" flipV="0">
            <a:off x="5408759" y="371993"/>
            <a:ext cx="3361079" cy="4398701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君 (Kimi - Sen)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愛 (Ai - Aşk)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僕 (Boku - Ben)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大切 (Taisetsu - Değerli/Önemli)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負けない (Makenai - Yenilmemek)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投げ出さない (Nagedasanai - Vazgeçmemek)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逃げ出さない (Nigenai - Kaçmamak)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涙 (Namida - Gözyaşı)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キッス (Kiss - Öpücük)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雪 (Yuki - Kar)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風 (Kaze - Rüzgar)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信じ抜く (Shinjinuku - Sonuna kadar inanmak)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悲しみ (Kanashimi - Hüzün)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さよなら (Sayonara - Elveda)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走り出す (Hashiridasu - Koşmaya başlamak)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笑顔 (Egao - Gülümseme)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孤独 (Kodoku - Yalnızlık)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未来 (Mirai - Gelecek)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震える (Furueru - Titremek)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世界 (Sekai - Dünya)</a:t>
            </a:r>
            <a:endParaRPr sz="130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0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7639542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48DBF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7500741" name="Text 1"/>
          <p:cNvSpPr/>
          <p:nvPr/>
        </p:nvSpPr>
        <p:spPr bwMode="auto">
          <a:xfrm>
            <a:off x="274320" y="457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48DBF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1993</a:t>
            </a:r>
            <a:endParaRPr lang="en-US" sz="13000"/>
          </a:p>
        </p:txBody>
      </p:sp>
      <p:sp>
        <p:nvSpPr>
          <p:cNvPr id="1031705937" name="Text 2"/>
          <p:cNvSpPr/>
          <p:nvPr/>
        </p:nvSpPr>
        <p:spPr bwMode="auto">
          <a:xfrm>
            <a:off x="3794760" y="226314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48DBF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648530065" name="Text 3"/>
          <p:cNvSpPr/>
          <p:nvPr/>
        </p:nvSpPr>
        <p:spPr bwMode="auto">
          <a:xfrm>
            <a:off x="365760" y="278892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 5 — Bu Yılın Şarkıları</a:t>
            </a:r>
            <a:endParaRPr lang="en-US" sz="1300"/>
          </a:p>
        </p:txBody>
      </p:sp>
      <p:sp>
        <p:nvSpPr>
          <p:cNvPr id="5986886" name="Shape 4"/>
          <p:cNvSpPr/>
          <p:nvPr/>
        </p:nvSpPr>
        <p:spPr bwMode="auto">
          <a:xfrm>
            <a:off x="5303520" y="274320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48DBF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0421862" name="Shape 5"/>
          <p:cNvSpPr/>
          <p:nvPr/>
        </p:nvSpPr>
        <p:spPr bwMode="auto">
          <a:xfrm>
            <a:off x="5440680" y="457200"/>
            <a:ext cx="320040" cy="320040"/>
          </a:xfrm>
          <a:prstGeom prst="ellipse">
            <a:avLst/>
          </a:prstGeom>
          <a:solidFill>
            <a:srgbClr val="48DBF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93569055" name="Text 6"/>
          <p:cNvSpPr/>
          <p:nvPr/>
        </p:nvSpPr>
        <p:spPr bwMode="auto">
          <a:xfrm>
            <a:off x="5440680" y="457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1</a:t>
            </a:r>
            <a:endParaRPr lang="en-US" sz="1000"/>
          </a:p>
        </p:txBody>
      </p:sp>
      <p:sp>
        <p:nvSpPr>
          <p:cNvPr id="1297331948" name="Text 7"/>
          <p:cNvSpPr/>
          <p:nvPr/>
        </p:nvSpPr>
        <p:spPr bwMode="auto">
          <a:xfrm>
            <a:off x="5833872" y="41148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YAH YAH YAH</a:t>
            </a:r>
            <a:endParaRPr lang="en-US" sz="1400"/>
          </a:p>
        </p:txBody>
      </p:sp>
      <p:sp>
        <p:nvSpPr>
          <p:cNvPr id="137251677" name="Text 8"/>
          <p:cNvSpPr/>
          <p:nvPr/>
        </p:nvSpPr>
        <p:spPr bwMode="auto">
          <a:xfrm>
            <a:off x="5833872" y="7772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CHAGE and ASKA</a:t>
            </a:r>
            <a:endParaRPr lang="en-US" sz="1200"/>
          </a:p>
        </p:txBody>
      </p:sp>
      <p:sp>
        <p:nvSpPr>
          <p:cNvPr id="1901807949" name="Shape 9"/>
          <p:cNvSpPr/>
          <p:nvPr/>
        </p:nvSpPr>
        <p:spPr bwMode="auto">
          <a:xfrm>
            <a:off x="5440680" y="1298448"/>
            <a:ext cx="320040" cy="320040"/>
          </a:xfrm>
          <a:prstGeom prst="ellipse">
            <a:avLst/>
          </a:prstGeom>
          <a:solidFill>
            <a:srgbClr val="48DBF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0646662" name="Text 10"/>
          <p:cNvSpPr/>
          <p:nvPr/>
        </p:nvSpPr>
        <p:spPr bwMode="auto">
          <a:xfrm>
            <a:off x="5440680" y="1298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2</a:t>
            </a:r>
            <a:endParaRPr lang="en-US" sz="1000"/>
          </a:p>
        </p:txBody>
      </p:sp>
      <p:sp>
        <p:nvSpPr>
          <p:cNvPr id="1159844760" name="Text 11"/>
          <p:cNvSpPr/>
          <p:nvPr/>
        </p:nvSpPr>
        <p:spPr bwMode="auto">
          <a:xfrm>
            <a:off x="5833872" y="1252728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愛のままにわがままに</a:t>
            </a:r>
            <a:endParaRPr lang="en-US" sz="1400"/>
          </a:p>
        </p:txBody>
      </p:sp>
      <p:sp>
        <p:nvSpPr>
          <p:cNvPr id="1451857224" name="Text 12"/>
          <p:cNvSpPr/>
          <p:nvPr/>
        </p:nvSpPr>
        <p:spPr bwMode="auto">
          <a:xfrm>
            <a:off x="5833872" y="1618488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B'z</a:t>
            </a:r>
            <a:endParaRPr lang="en-US" sz="1200"/>
          </a:p>
        </p:txBody>
      </p:sp>
      <p:sp>
        <p:nvSpPr>
          <p:cNvPr id="547038881" name="Shape 13"/>
          <p:cNvSpPr/>
          <p:nvPr/>
        </p:nvSpPr>
        <p:spPr bwMode="auto">
          <a:xfrm>
            <a:off x="5440680" y="2139696"/>
            <a:ext cx="320040" cy="320040"/>
          </a:xfrm>
          <a:prstGeom prst="ellipse">
            <a:avLst/>
          </a:prstGeom>
          <a:solidFill>
            <a:srgbClr val="48DBF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07140991" name="Text 14"/>
          <p:cNvSpPr/>
          <p:nvPr/>
        </p:nvSpPr>
        <p:spPr bwMode="auto">
          <a:xfrm>
            <a:off x="5440680" y="21396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3</a:t>
            </a:r>
            <a:endParaRPr lang="en-US" sz="1000"/>
          </a:p>
        </p:txBody>
      </p:sp>
      <p:sp>
        <p:nvSpPr>
          <p:cNvPr id="1780546048" name="Text 15"/>
          <p:cNvSpPr/>
          <p:nvPr/>
        </p:nvSpPr>
        <p:spPr bwMode="auto">
          <a:xfrm>
            <a:off x="5833872" y="2093976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ロード</a:t>
            </a:r>
            <a:endParaRPr lang="en-US" sz="1400"/>
          </a:p>
        </p:txBody>
      </p:sp>
      <p:sp>
        <p:nvSpPr>
          <p:cNvPr id="458941210" name="Text 16"/>
          <p:cNvSpPr/>
          <p:nvPr/>
        </p:nvSpPr>
        <p:spPr bwMode="auto">
          <a:xfrm>
            <a:off x="5833872" y="2459735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THE 虎 舞竜</a:t>
            </a:r>
            <a:endParaRPr lang="en-US" sz="1200"/>
          </a:p>
        </p:txBody>
      </p:sp>
      <p:sp>
        <p:nvSpPr>
          <p:cNvPr id="709596717" name="Shape 17"/>
          <p:cNvSpPr/>
          <p:nvPr/>
        </p:nvSpPr>
        <p:spPr bwMode="auto">
          <a:xfrm>
            <a:off x="5440680" y="2980944"/>
            <a:ext cx="320040" cy="320040"/>
          </a:xfrm>
          <a:prstGeom prst="ellipse">
            <a:avLst/>
          </a:prstGeom>
          <a:solidFill>
            <a:srgbClr val="48DBF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28014127" name="Text 18"/>
          <p:cNvSpPr/>
          <p:nvPr/>
        </p:nvSpPr>
        <p:spPr bwMode="auto">
          <a:xfrm>
            <a:off x="5440680" y="298094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4</a:t>
            </a:r>
            <a:endParaRPr lang="en-US" sz="1000"/>
          </a:p>
        </p:txBody>
      </p:sp>
      <p:sp>
        <p:nvSpPr>
          <p:cNvPr id="2107203937" name="Text 19"/>
          <p:cNvSpPr/>
          <p:nvPr/>
        </p:nvSpPr>
        <p:spPr bwMode="auto">
          <a:xfrm>
            <a:off x="5833872" y="2935224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エロティカ・セブン</a:t>
            </a:r>
            <a:endParaRPr lang="en-US" sz="1400"/>
          </a:p>
        </p:txBody>
      </p:sp>
      <p:sp>
        <p:nvSpPr>
          <p:cNvPr id="847820588" name="Text 20"/>
          <p:cNvSpPr/>
          <p:nvPr/>
        </p:nvSpPr>
        <p:spPr bwMode="auto">
          <a:xfrm>
            <a:off x="5833872" y="3300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Southern All Stars</a:t>
            </a:r>
            <a:endParaRPr lang="en-US" sz="1200"/>
          </a:p>
        </p:txBody>
      </p:sp>
      <p:sp>
        <p:nvSpPr>
          <p:cNvPr id="1311174261" name="Shape 21"/>
          <p:cNvSpPr/>
          <p:nvPr/>
        </p:nvSpPr>
        <p:spPr bwMode="auto">
          <a:xfrm>
            <a:off x="5440680" y="3822192"/>
            <a:ext cx="320040" cy="320040"/>
          </a:xfrm>
          <a:prstGeom prst="ellipse">
            <a:avLst/>
          </a:prstGeom>
          <a:solidFill>
            <a:srgbClr val="48DBF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12277193" name="Text 22"/>
          <p:cNvSpPr/>
          <p:nvPr/>
        </p:nvSpPr>
        <p:spPr bwMode="auto">
          <a:xfrm>
            <a:off x="5440680" y="38221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5</a:t>
            </a:r>
            <a:endParaRPr lang="en-US" sz="1000"/>
          </a:p>
        </p:txBody>
      </p:sp>
      <p:sp>
        <p:nvSpPr>
          <p:cNvPr id="936824365" name="Text 23"/>
          <p:cNvSpPr/>
          <p:nvPr/>
        </p:nvSpPr>
        <p:spPr bwMode="auto">
          <a:xfrm>
            <a:off x="5833872" y="377647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裸足の女神</a:t>
            </a:r>
            <a:endParaRPr lang="en-US" sz="1400"/>
          </a:p>
        </p:txBody>
      </p:sp>
      <p:sp>
        <p:nvSpPr>
          <p:cNvPr id="655946462" name="Text 24"/>
          <p:cNvSpPr/>
          <p:nvPr/>
        </p:nvSpPr>
        <p:spPr bwMode="auto">
          <a:xfrm>
            <a:off x="5833872" y="414223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B'z</a:t>
            </a:r>
            <a:endParaRPr lang="en-US" sz="1200"/>
          </a:p>
        </p:txBody>
      </p:sp>
      <p:sp>
        <p:nvSpPr>
          <p:cNvPr id="1012191158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91428188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1993 yılına dair toplumsal, kültürel ve ekonomik analiz</a:t>
            </a:r>
            <a:endParaRPr lang="en-US" sz="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1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8602505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81614073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48DBFB"/>
          </a:solidFill>
          <a:ln w="12700">
            <a:solidFill>
              <a:srgbClr val="48DBF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0595473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48DBF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70370671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16</a:t>
            </a:r>
            <a:endParaRPr lang="en-US" sz="900"/>
          </a:p>
        </p:txBody>
      </p:sp>
      <p:sp>
        <p:nvSpPr>
          <p:cNvPr id="1867216126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48DBFB"/>
                </a:solidFill>
                <a:latin typeface="Calibri"/>
                <a:ea typeface="Calibri"/>
                <a:cs typeface="Calibri"/>
              </a:rPr>
              <a:t>1993</a:t>
            </a:r>
            <a:endParaRPr lang="en-US" sz="1000"/>
          </a:p>
        </p:txBody>
      </p:sp>
      <p:sp>
        <p:nvSpPr>
          <p:cNvPr id="550474550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71242125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YAH YAH YAH</a:t>
            </a:r>
            <a:endParaRPr lang="en-US" sz="1700"/>
          </a:p>
        </p:txBody>
      </p:sp>
      <p:sp>
        <p:nvSpPr>
          <p:cNvPr id="1734866716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CHAGE and ASKA</a:t>
            </a:r>
            <a:endParaRPr lang="en-US" sz="1000"/>
          </a:p>
        </p:txBody>
      </p:sp>
      <p:sp>
        <p:nvSpPr>
          <p:cNvPr id="1868973473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848441364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3506489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84907604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勇気だ愛だと言葉を並べて 自分を飾る気はないけれど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今夜はすべてを投げ出して 走り続けてみたいのさ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YAH YAH YAH YAH YAH YAH YAH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傷つくことなど恐れずに 心を裸にすればいい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あきらめ切れない夢ならば 追いかけ続けていればいい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生きる意味など探さずに ただひたすらに前を向き</a:t>
            </a:r>
            <a:endParaRPr lang="en-US" sz="900"/>
          </a:p>
        </p:txBody>
      </p:sp>
      <p:sp>
        <p:nvSpPr>
          <p:cNvPr id="1014925665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48DBFB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2014781655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Katarsis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Meydan Okuma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Post-Balon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Öfkesi</a:t>
            </a:r>
            <a:endParaRPr sz="12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1993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balonun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sönmesiyle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biriken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kırıklığının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vurulduğu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"YAH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YAH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YAH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nidası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toplumunun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boğulmuşluk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hissine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haykırış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katarsis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boşalım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sağlar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Direniş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Kimseden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yardım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istemeden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yolunda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gitmek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başkaları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gülse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de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inanılan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yolda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yürümek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şirket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sadakatinin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sarsıldığı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çaresine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bakmak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zorunda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kaldığı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yeni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sözleşmeyi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Tavır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yumruklarını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havaya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kaldırma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enerjisi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durgunluk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girmesine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rağmen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sahip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hayatta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enerjisini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asla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pes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etmeme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ganbaru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kültürünün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agresif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formunu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200">
              <a:solidFill>
                <a:schemeClr val="bg1"/>
              </a:solidFill>
            </a:endParaRPr>
          </a:p>
        </p:txBody>
      </p:sp>
      <p:sp>
        <p:nvSpPr>
          <p:cNvPr id="798228749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45729819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16/50  •  1993  •  YAH YAH YAH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2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3371358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35695418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48DBFB"/>
          </a:solidFill>
          <a:ln w="12700">
            <a:solidFill>
              <a:srgbClr val="48DBF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91460447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48DBF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79151883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17</a:t>
            </a:r>
            <a:endParaRPr lang="en-US" sz="900"/>
          </a:p>
        </p:txBody>
      </p:sp>
      <p:sp>
        <p:nvSpPr>
          <p:cNvPr id="1367908344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48DBFB"/>
                </a:solidFill>
                <a:latin typeface="Calibri"/>
                <a:ea typeface="Calibri"/>
                <a:cs typeface="Calibri"/>
              </a:rPr>
              <a:t>1993</a:t>
            </a:r>
            <a:endParaRPr lang="en-US" sz="1000"/>
          </a:p>
        </p:txBody>
      </p:sp>
      <p:sp>
        <p:nvSpPr>
          <p:cNvPr id="1640631618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32248958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愛のままにわがままに</a:t>
            </a:r>
            <a:endParaRPr lang="en-US" sz="1700"/>
          </a:p>
        </p:txBody>
      </p:sp>
      <p:sp>
        <p:nvSpPr>
          <p:cNvPr id="752094772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B'z</a:t>
            </a:r>
            <a:endParaRPr lang="en-US" sz="1000"/>
          </a:p>
        </p:txBody>
      </p:sp>
      <p:sp>
        <p:nvSpPr>
          <p:cNvPr id="214771617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976327922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01185364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62033857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もう信じられないなんて 言わないで　たかが愛じゃないか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愛のままに　わがままに 僕は君だけを　傷つけない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太陽が　消えても 君だけを　守り続ける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信じあう　その心 それだけが　真実さ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たとえ世界が　変わっても 僕の気持ちは　変わらない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あふれる想いを　抱きしめて 君と歩いて　行きたい</a:t>
            </a:r>
            <a:endParaRPr lang="en-US" sz="900"/>
          </a:p>
        </p:txBody>
      </p:sp>
      <p:sp>
        <p:nvSpPr>
          <p:cNvPr id="8285325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48DBFB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360950659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Ego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Sadakat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Paradoksu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Dönüşüm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adı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("Aşkın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emrettiği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bencilliğimle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...") 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yükselen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aşırı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bireyselliği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(Selfishness)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sonrası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kolektif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başarının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yerini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kişisel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arzular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bencillik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korumacılık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arasındaki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denge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almıştır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Güvensizlik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"Dünya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değişse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bile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benim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duygularım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değişmeyecek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yapıların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çöktüğü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ortamda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sığınılabilecek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güvenli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alanın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kişisel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ilişkiler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"Güneş yok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olsa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bile"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apokaliptik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ifadeler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halkının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90'ların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hissettiği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belirsizlik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duyulan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gizli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karamsarlığı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romantik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kılıfla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sunar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390401044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21412930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17/50  •  1993  •  愛のままにわがままに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3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13735349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14754414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48DBFB"/>
          </a:solidFill>
          <a:ln w="12700">
            <a:solidFill>
              <a:srgbClr val="48DBF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51324695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48DBF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95756240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18</a:t>
            </a:r>
            <a:endParaRPr lang="en-US" sz="900"/>
          </a:p>
        </p:txBody>
      </p:sp>
      <p:sp>
        <p:nvSpPr>
          <p:cNvPr id="629036818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48DBFB"/>
                </a:solidFill>
                <a:latin typeface="Calibri"/>
                <a:ea typeface="Calibri"/>
                <a:cs typeface="Calibri"/>
              </a:rPr>
              <a:t>1993</a:t>
            </a:r>
            <a:endParaRPr lang="en-US" sz="1000"/>
          </a:p>
        </p:txBody>
      </p:sp>
      <p:sp>
        <p:nvSpPr>
          <p:cNvPr id="931702458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64849200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ロード</a:t>
            </a:r>
            <a:endParaRPr lang="en-US" sz="1700"/>
          </a:p>
        </p:txBody>
      </p:sp>
      <p:sp>
        <p:nvSpPr>
          <p:cNvPr id="1803479899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THE 虎 舞竜</a:t>
            </a:r>
            <a:endParaRPr lang="en-US" sz="1000"/>
          </a:p>
        </p:txBody>
      </p:sp>
      <p:sp>
        <p:nvSpPr>
          <p:cNvPr id="159280349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2075996045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7983038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404204912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ちょうど一年前に　この道を通った夜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昨日の事のように　はっきりと想い出す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何でもないような事が　幸せだったと思う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何でもない夜の事　二度と戻れない夜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君が欲しがっていた　指輪を見つけたけれど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もう渡す事さえ　出来なくなってしまった</a:t>
            </a:r>
            <a:endParaRPr lang="en-US" sz="900"/>
          </a:p>
        </p:txBody>
      </p:sp>
      <p:sp>
        <p:nvSpPr>
          <p:cNvPr id="2098125436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48DBFB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706566849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Nostalji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Sıradanlığın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Değer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Kazanması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Bu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zihniyet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değişimlerinden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simgeler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Sıradan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mutluluk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." 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lüks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şaşaalı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ardından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çöküş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insanlara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gündelik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basit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sokakta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yürümek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aslında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zenginlik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hatırlatmıştır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Melankoli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hüzün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asla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dönülemeyecek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kişisel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kaybı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parıltılı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zengin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kaygısız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geçmişine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duyduğu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kolektif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özlemi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Maddi Hayal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Kırıklığı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Alınan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verilemeyen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yüzük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motifi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maddi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nesnelerin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tüketim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sevgiyi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mutluluğu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kurtarmaya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yetmediğinin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sembolik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göstergesidir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89594040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19760798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18/50  •  1993  •  ロード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4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72045451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94888376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48DBFB"/>
          </a:solidFill>
          <a:ln w="12700">
            <a:solidFill>
              <a:srgbClr val="48DBF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0286353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48DBF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6844625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19</a:t>
            </a:r>
            <a:endParaRPr lang="en-US" sz="900"/>
          </a:p>
        </p:txBody>
      </p:sp>
      <p:sp>
        <p:nvSpPr>
          <p:cNvPr id="1646986449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48DBFB"/>
                </a:solidFill>
                <a:latin typeface="Calibri"/>
                <a:ea typeface="Calibri"/>
                <a:cs typeface="Calibri"/>
              </a:rPr>
              <a:t>1993</a:t>
            </a:r>
            <a:endParaRPr lang="en-US" sz="1000"/>
          </a:p>
        </p:txBody>
      </p:sp>
      <p:sp>
        <p:nvSpPr>
          <p:cNvPr id="1872968692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45266440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エロティカ・セブン</a:t>
            </a:r>
            <a:endParaRPr lang="en-US" sz="1700"/>
          </a:p>
        </p:txBody>
      </p:sp>
      <p:sp>
        <p:nvSpPr>
          <p:cNvPr id="1001343127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Southern All Stars</a:t>
            </a:r>
            <a:endParaRPr lang="en-US" sz="1000"/>
          </a:p>
        </p:txBody>
      </p:sp>
      <p:sp>
        <p:nvSpPr>
          <p:cNvPr id="2019267645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961459849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3994067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649752193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夢の中身は風まかせ 魚眼レンズで君を覗いて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恋人同士だから飲む ロマンティックなあのジュース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涙を見せぬように生きていたいだけさ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抱きしめて私は私 喉がカラカラ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女は女 夜もバラバラ 我はエロティカ・セブン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いつかは燃えるような恋をしたいだけさ</a:t>
            </a:r>
            <a:endParaRPr lang="en-US" sz="900"/>
          </a:p>
        </p:txBody>
      </p:sp>
      <p:sp>
        <p:nvSpPr>
          <p:cNvPr id="1758899485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48DBFB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931281013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Cinsel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Liberalleşme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Tabuların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Yıkılışı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Liberalleşme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Southern All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Stars'ın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provokatif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popüler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cinselliğin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arzunun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çok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açık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hatta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sürreal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dille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konuşulmaya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başlandığına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işaret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"Erotika Seven"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ismi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sözlerdeki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vahşi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medyasındaki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sansür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sınırlarının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esnemesini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Ruh Hali: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çılgınlık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kaos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düzenin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sarsıldığı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mantıktan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kaçıp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içgüdüsel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hedonistik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sığınma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arzusunu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Kimlik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"Ben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benim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"normal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çılgınlık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arasındaki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cennet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tanımı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geleneksel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ahlak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değerlerinin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tarafından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sorgulandığını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304831338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57970144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19/50  •  1993  •  エロティカ・セブン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5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679401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99232105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48DBFB"/>
          </a:solidFill>
          <a:ln w="12700">
            <a:solidFill>
              <a:srgbClr val="48DBF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4361432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48DBF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29763495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20</a:t>
            </a:r>
            <a:endParaRPr lang="en-US" sz="900"/>
          </a:p>
        </p:txBody>
      </p:sp>
      <p:sp>
        <p:nvSpPr>
          <p:cNvPr id="851116494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48DBFB"/>
                </a:solidFill>
                <a:latin typeface="Calibri"/>
                <a:ea typeface="Calibri"/>
                <a:cs typeface="Calibri"/>
              </a:rPr>
              <a:t>1993</a:t>
            </a:r>
            <a:endParaRPr lang="en-US" sz="1000"/>
          </a:p>
        </p:txBody>
      </p:sp>
      <p:sp>
        <p:nvSpPr>
          <p:cNvPr id="950798025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09500075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裸足の女神</a:t>
            </a:r>
            <a:endParaRPr lang="en-US" sz="1700"/>
          </a:p>
        </p:txBody>
      </p:sp>
      <p:sp>
        <p:nvSpPr>
          <p:cNvPr id="1180699311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B'z</a:t>
            </a:r>
            <a:endParaRPr lang="en-US" sz="1000"/>
          </a:p>
        </p:txBody>
      </p:sp>
      <p:sp>
        <p:nvSpPr>
          <p:cNvPr id="91606039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51422198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2788749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198161057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街中が裏切りにあふれてると スネるだけのヤツもいるけど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君はかなり重い恋のダメージも 腹におさめ明日を見つめてる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OH MY 裸足の女神よ キズをかくさないでいいよ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痛みを知るまなざしは 深く澄んで もう萎れることはない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鏡の自分を許してあげなよ 誰のせいでもないこともあるさ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風に消されることのない 歓びさがそう DON'T YOU CRY.</a:t>
            </a:r>
            <a:endParaRPr lang="en-US" sz="900"/>
          </a:p>
        </p:txBody>
      </p:sp>
      <p:sp>
        <p:nvSpPr>
          <p:cNvPr id="215268377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48DBFB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680089754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Yaralı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Bir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İyileşme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Dayanıklılık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Hayal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Kırıklığı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ihanetlerle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dolu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iflasların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banka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krizlerinin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biten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kariyerlerin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1993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Japonya'sına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doğrudan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atıftır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kurumlara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güveni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sarsılmıştır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Direnç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Yaralarını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saklamana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yok"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acı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çeken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bakışların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solmayacak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sözleri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iyileşme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(healing)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sürecini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mükemmel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görünmek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zorunda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kusurlarını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acılarını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kabul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yeni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tipi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çıkmaktadır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Algısı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"Kendi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hataların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vardır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diyerek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suçluluk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duygusundan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kurtarmaya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çalışması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krizin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altında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ezilen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"Salaryman"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kuşağına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gençlere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yönelik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moral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desteği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niteliğindedir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64878507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4555161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20/50  •  1993  •  裸足の女神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7531906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77901541" name="Text 1"/>
          <p:cNvSpPr/>
          <p:nvPr/>
        </p:nvSpPr>
        <p:spPr bwMode="auto">
          <a:xfrm>
            <a:off x="274320" y="457200"/>
            <a:ext cx="5029199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</a:t>
            </a:r>
            <a:r>
              <a:rPr lang="tr-TR" sz="13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3</a:t>
            </a:r>
            <a:endParaRPr lang="en-US" sz="13000"/>
          </a:p>
        </p:txBody>
      </p:sp>
      <p:sp>
        <p:nvSpPr>
          <p:cNvPr id="479904758" name="Text 2"/>
          <p:cNvSpPr/>
          <p:nvPr/>
        </p:nvSpPr>
        <p:spPr bwMode="auto">
          <a:xfrm>
            <a:off x="3840480" y="219456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953681382" name="Text 3"/>
          <p:cNvSpPr/>
          <p:nvPr/>
        </p:nvSpPr>
        <p:spPr bwMode="auto">
          <a:xfrm>
            <a:off x="274320" y="3144519"/>
            <a:ext cx="5029199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defRPr/>
            </a:pPr>
            <a:r>
              <a:rPr sz="1200" b="0" i="1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(Şarkılar: YAH YAH YAH, Ai no mama ni..., Road, Erotica Seven, Hadashi no Megami)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295609397" name="Shape 4"/>
          <p:cNvSpPr/>
          <p:nvPr/>
        </p:nvSpPr>
        <p:spPr bwMode="auto">
          <a:xfrm>
            <a:off x="5303520" y="274319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78794143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7814608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1990 yılına dair toplumsal, kültürel ve ekonomik analiz</a:t>
            </a:r>
            <a:endParaRPr lang="en-US" sz="800"/>
          </a:p>
        </p:txBody>
      </p:sp>
      <p:sp>
        <p:nvSpPr>
          <p:cNvPr id="612201165" name=""/>
          <p:cNvSpPr txBox="1"/>
          <p:nvPr/>
        </p:nvSpPr>
        <p:spPr bwMode="auto">
          <a:xfrm rot="0" flipH="0" flipV="0">
            <a:off x="5408759" y="371993"/>
            <a:ext cx="3359639" cy="4193262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YAH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愛 (Ai - Aşk)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夢 (Yume - Hayal)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君 (Kimi - Sen)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幸せ (Shiawase - Mutluluk)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傷 (Kizu - Yara)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叫ぶ (Sakebu - Bağırmak)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夜 (Yoru - Gece)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太陽 (Taiyou - Güneş)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女 (Onna - Kadın)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女神 (Megami - Tanrıça)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痛み (Itami - Acı)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裸足 (Hadashi - Çıplak ayak)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戻れない (Modorenai - Dönememek)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真実 (Shinjitsu - Gerçek)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世界 (Sekai - Dünya)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わがまま (Wagamama - Bencillik/Kapris)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味方 (Mikata - Dost/Yanında olan)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抱きしめる (Dakishimeru - Kucaklamak)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明日 (Ashita - Yarın)</a:t>
            </a:r>
            <a:endParaRPr sz="130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2397015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9620117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85035958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64938813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1</a:t>
            </a:r>
            <a:endParaRPr lang="en-US" sz="900"/>
          </a:p>
        </p:txBody>
      </p:sp>
      <p:sp>
        <p:nvSpPr>
          <p:cNvPr id="526168478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F6B6B"/>
                </a:solidFill>
                <a:latin typeface="Calibri"/>
                <a:ea typeface="Calibri"/>
                <a:cs typeface="Calibri"/>
              </a:rPr>
              <a:t>1990</a:t>
            </a:r>
            <a:endParaRPr lang="en-US" sz="1000"/>
          </a:p>
        </p:txBody>
      </p:sp>
      <p:sp>
        <p:nvSpPr>
          <p:cNvPr id="1573125223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4784435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おどるポンポコリン</a:t>
            </a:r>
            <a:endParaRPr lang="en-US" sz="1700"/>
          </a:p>
        </p:txBody>
      </p:sp>
      <p:sp>
        <p:nvSpPr>
          <p:cNvPr id="12266543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B.B.クイーンズ</a:t>
            </a:r>
            <a:endParaRPr lang="en-US" sz="1000"/>
          </a:p>
        </p:txBody>
      </p:sp>
      <p:sp>
        <p:nvSpPr>
          <p:cNvPr id="61443482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852156014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533375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577310873" name="Text 11"/>
          <p:cNvSpPr/>
          <p:nvPr/>
        </p:nvSpPr>
        <p:spPr bwMode="auto">
          <a:xfrm>
            <a:off x="1494609" y="2290572"/>
            <a:ext cx="1504405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パッパパラパ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ピーヒャラピーヒャラ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おどるポンポコリン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 ピー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お腹がへったよ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あの子も この子も みんな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いそいで歩いているよ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でんしんばしらのかげから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お笑い芸人 登場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いつだって 迷わない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キヨスクは 駅の中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そんなの有名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タッタタラリラ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ピーヒャラピーヒャラ</a:t>
            </a:r>
            <a:endParaRPr/>
          </a:p>
          <a:p>
            <a:pPr>
              <a:lnSpc>
                <a:spcPct val="114999"/>
              </a:lnSpc>
              <a:defRPr/>
            </a:pPr>
            <a:endParaRPr lang="ja-JP" sz="9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655672813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F6B6B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357901063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Saçmalığın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Estetiği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Gündelik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Nostalji</a:t>
            </a:r>
            <a:endParaRPr sz="12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Bu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meşhur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Chibi Maruko-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chan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animesinin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kapanışıdır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1990'da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"Nonsense"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Saçmalık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zirvedeydi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absürt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imgeler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tencereden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çıkan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amca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göbek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deliğinin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görünmesi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aşırı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disiplinli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ciddi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toplumunun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nefes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alma"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alanıdır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/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Yansıma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"Edison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adamdır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kuraldır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veya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"Kiosk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istasyonun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içindedir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ifadeler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modernleşme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sonrası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oturtulmuş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sorgulanmayan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bilgi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düzen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dünyasıyla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dalga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Kioskların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istasyonlardaki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yaygınlığı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kusursuz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işleyen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raylı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sistem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tüketim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ağının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sembolüdür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Herkesin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hızlı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hızlı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yürüdüğü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açlıktan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danstan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bahsetmek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makinenin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dişlisi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olmuş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çocuksu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kaçış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sunar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200">
              <a:solidFill>
                <a:schemeClr val="bg1"/>
              </a:solidFill>
            </a:endParaRPr>
          </a:p>
        </p:txBody>
      </p:sp>
      <p:sp>
        <p:nvSpPr>
          <p:cNvPr id="1277567202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1030478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1/50  •  1990  •  おどるポンポコリン</a:t>
            </a:r>
            <a:endParaRPr lang="en-US" sz="700"/>
          </a:p>
        </p:txBody>
      </p:sp>
      <p:sp>
        <p:nvSpPr>
          <p:cNvPr id="1186476153" name="Text 11"/>
          <p:cNvSpPr/>
          <p:nvPr/>
        </p:nvSpPr>
        <p:spPr bwMode="auto">
          <a:xfrm>
            <a:off x="97971" y="2263358"/>
            <a:ext cx="1504405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なんでもかんでも みんな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おどりをおどっているよ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おなべの中から ボワっと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インチキおじさん 登場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いつだって わすれない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エジソンは えらい人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そんなの常識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タッタタラリラ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ピーヒャラピーヒャラ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パッパパラパ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ピーヒャラピーヒャラ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パッパパラパ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ピーヒャラピーヒャラ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おへそがちらり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タッタタラリラ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ピーヒャラピーヒャラ</a:t>
            </a:r>
            <a:endParaRPr/>
          </a:p>
        </p:txBody>
      </p:sp>
      <p:sp>
        <p:nvSpPr>
          <p:cNvPr id="789423259" name="Text 11"/>
          <p:cNvSpPr/>
          <p:nvPr/>
        </p:nvSpPr>
        <p:spPr bwMode="auto">
          <a:xfrm>
            <a:off x="2930435" y="2304288"/>
            <a:ext cx="1504405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パッパパラパ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ピーヒャラピーヒャラ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おへそがちらり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タッタタラリラ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ピーヒャラピーヒャラ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パッパパラパ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ピーヒャラピーヒャラ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おどるポンポコリン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 ピー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お腹がへったよ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ピーヒャラピーヒャラ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パッパパラパ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ピーヒャラピーヒャラ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おどるポンポコリン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ピーヒャラ ピー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お腹がへったよ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6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6743196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1DD1A1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4192245" name="Text 1"/>
          <p:cNvSpPr/>
          <p:nvPr/>
        </p:nvSpPr>
        <p:spPr bwMode="auto">
          <a:xfrm>
            <a:off x="274320" y="457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1DD1A1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1994</a:t>
            </a:r>
            <a:endParaRPr lang="en-US" sz="13000"/>
          </a:p>
        </p:txBody>
      </p:sp>
      <p:sp>
        <p:nvSpPr>
          <p:cNvPr id="879564994" name="Text 2"/>
          <p:cNvSpPr/>
          <p:nvPr/>
        </p:nvSpPr>
        <p:spPr bwMode="auto">
          <a:xfrm>
            <a:off x="3931920" y="219456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1DD1A1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101646830" name="Text 3"/>
          <p:cNvSpPr/>
          <p:nvPr/>
        </p:nvSpPr>
        <p:spPr bwMode="auto">
          <a:xfrm>
            <a:off x="365760" y="278892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 5 — Bu Yılın Şarkıları</a:t>
            </a:r>
            <a:endParaRPr lang="en-US" sz="1300"/>
          </a:p>
        </p:txBody>
      </p:sp>
      <p:sp>
        <p:nvSpPr>
          <p:cNvPr id="769437955" name="Shape 4"/>
          <p:cNvSpPr/>
          <p:nvPr/>
        </p:nvSpPr>
        <p:spPr bwMode="auto">
          <a:xfrm>
            <a:off x="5303520" y="274320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1DD1A1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6811434" name="Shape 5"/>
          <p:cNvSpPr/>
          <p:nvPr/>
        </p:nvSpPr>
        <p:spPr bwMode="auto">
          <a:xfrm>
            <a:off x="5440680" y="457200"/>
            <a:ext cx="320040" cy="320040"/>
          </a:xfrm>
          <a:prstGeom prst="ellipse">
            <a:avLst/>
          </a:prstGeom>
          <a:solidFill>
            <a:srgbClr val="1DD1A1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58039963" name="Text 6"/>
          <p:cNvSpPr/>
          <p:nvPr/>
        </p:nvSpPr>
        <p:spPr bwMode="auto">
          <a:xfrm>
            <a:off x="5440680" y="457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1</a:t>
            </a:r>
            <a:endParaRPr lang="en-US" sz="1000"/>
          </a:p>
        </p:txBody>
      </p:sp>
      <p:sp>
        <p:nvSpPr>
          <p:cNvPr id="1733186875" name="Text 7"/>
          <p:cNvSpPr/>
          <p:nvPr/>
        </p:nvSpPr>
        <p:spPr bwMode="auto">
          <a:xfrm>
            <a:off x="5833872" y="41148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innocent world</a:t>
            </a:r>
            <a:endParaRPr lang="en-US" sz="1400"/>
          </a:p>
        </p:txBody>
      </p:sp>
      <p:sp>
        <p:nvSpPr>
          <p:cNvPr id="626889714" name="Text 8"/>
          <p:cNvSpPr/>
          <p:nvPr/>
        </p:nvSpPr>
        <p:spPr bwMode="auto">
          <a:xfrm>
            <a:off x="5833872" y="7772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Mr.Children</a:t>
            </a:r>
            <a:endParaRPr lang="en-US" sz="1200"/>
          </a:p>
        </p:txBody>
      </p:sp>
      <p:sp>
        <p:nvSpPr>
          <p:cNvPr id="455638955" name="Shape 9"/>
          <p:cNvSpPr/>
          <p:nvPr/>
        </p:nvSpPr>
        <p:spPr bwMode="auto">
          <a:xfrm>
            <a:off x="5440680" y="1298448"/>
            <a:ext cx="320040" cy="320040"/>
          </a:xfrm>
          <a:prstGeom prst="ellipse">
            <a:avLst/>
          </a:prstGeom>
          <a:solidFill>
            <a:srgbClr val="1DD1A1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70117678" name="Text 10"/>
          <p:cNvSpPr/>
          <p:nvPr/>
        </p:nvSpPr>
        <p:spPr bwMode="auto">
          <a:xfrm>
            <a:off x="5440680" y="1298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2</a:t>
            </a:r>
            <a:endParaRPr lang="en-US" sz="1000"/>
          </a:p>
        </p:txBody>
      </p:sp>
      <p:sp>
        <p:nvSpPr>
          <p:cNvPr id="1529694100" name="Text 11"/>
          <p:cNvSpPr/>
          <p:nvPr/>
        </p:nvSpPr>
        <p:spPr bwMode="auto">
          <a:xfrm>
            <a:off x="5833872" y="1252728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ロマンスの神様</a:t>
            </a:r>
            <a:endParaRPr lang="en-US" sz="1400"/>
          </a:p>
        </p:txBody>
      </p:sp>
      <p:sp>
        <p:nvSpPr>
          <p:cNvPr id="1642454066" name="Text 12"/>
          <p:cNvSpPr/>
          <p:nvPr/>
        </p:nvSpPr>
        <p:spPr bwMode="auto">
          <a:xfrm>
            <a:off x="5833872" y="1618488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広瀬香美</a:t>
            </a:r>
            <a:endParaRPr lang="en-US" sz="1200"/>
          </a:p>
        </p:txBody>
      </p:sp>
      <p:sp>
        <p:nvSpPr>
          <p:cNvPr id="182247752" name="Shape 13"/>
          <p:cNvSpPr/>
          <p:nvPr/>
        </p:nvSpPr>
        <p:spPr bwMode="auto">
          <a:xfrm>
            <a:off x="5440680" y="2139696"/>
            <a:ext cx="320040" cy="320040"/>
          </a:xfrm>
          <a:prstGeom prst="ellipse">
            <a:avLst/>
          </a:prstGeom>
          <a:solidFill>
            <a:srgbClr val="1DD1A1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87991760" name="Text 14"/>
          <p:cNvSpPr/>
          <p:nvPr/>
        </p:nvSpPr>
        <p:spPr bwMode="auto">
          <a:xfrm>
            <a:off x="5440680" y="21396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3</a:t>
            </a:r>
            <a:endParaRPr lang="en-US" sz="1000"/>
          </a:p>
        </p:txBody>
      </p:sp>
      <p:sp>
        <p:nvSpPr>
          <p:cNvPr id="1777865028" name="Text 15"/>
          <p:cNvSpPr/>
          <p:nvPr/>
        </p:nvSpPr>
        <p:spPr bwMode="auto">
          <a:xfrm>
            <a:off x="5833872" y="2093976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恋しさと せつなさと 心強さと</a:t>
            </a:r>
            <a:endParaRPr lang="en-US" sz="1400"/>
          </a:p>
        </p:txBody>
      </p:sp>
      <p:sp>
        <p:nvSpPr>
          <p:cNvPr id="558073179" name="Text 16"/>
          <p:cNvSpPr/>
          <p:nvPr/>
        </p:nvSpPr>
        <p:spPr bwMode="auto">
          <a:xfrm>
            <a:off x="5833872" y="2459735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篠原涼子 with t.komuro</a:t>
            </a:r>
            <a:endParaRPr lang="en-US" sz="1200"/>
          </a:p>
        </p:txBody>
      </p:sp>
      <p:sp>
        <p:nvSpPr>
          <p:cNvPr id="298990786" name="Shape 17"/>
          <p:cNvSpPr/>
          <p:nvPr/>
        </p:nvSpPr>
        <p:spPr bwMode="auto">
          <a:xfrm>
            <a:off x="5440680" y="2980944"/>
            <a:ext cx="320040" cy="320040"/>
          </a:xfrm>
          <a:prstGeom prst="ellipse">
            <a:avLst/>
          </a:prstGeom>
          <a:solidFill>
            <a:srgbClr val="1DD1A1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03590941" name="Text 18"/>
          <p:cNvSpPr/>
          <p:nvPr/>
        </p:nvSpPr>
        <p:spPr bwMode="auto">
          <a:xfrm>
            <a:off x="5440680" y="298094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4</a:t>
            </a:r>
            <a:endParaRPr lang="en-US" sz="1000"/>
          </a:p>
        </p:txBody>
      </p:sp>
      <p:sp>
        <p:nvSpPr>
          <p:cNvPr id="992106380" name="Text 19"/>
          <p:cNvSpPr/>
          <p:nvPr/>
        </p:nvSpPr>
        <p:spPr bwMode="auto">
          <a:xfrm>
            <a:off x="5833872" y="2935224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Don't Leave Me</a:t>
            </a:r>
            <a:endParaRPr lang="en-US" sz="1400"/>
          </a:p>
        </p:txBody>
      </p:sp>
      <p:sp>
        <p:nvSpPr>
          <p:cNvPr id="1705534859" name="Text 20"/>
          <p:cNvSpPr/>
          <p:nvPr/>
        </p:nvSpPr>
        <p:spPr bwMode="auto">
          <a:xfrm>
            <a:off x="5833872" y="3300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B'z</a:t>
            </a:r>
            <a:endParaRPr lang="en-US" sz="1200"/>
          </a:p>
        </p:txBody>
      </p:sp>
      <p:sp>
        <p:nvSpPr>
          <p:cNvPr id="800132199" name="Shape 21"/>
          <p:cNvSpPr/>
          <p:nvPr/>
        </p:nvSpPr>
        <p:spPr bwMode="auto">
          <a:xfrm>
            <a:off x="5440680" y="3822192"/>
            <a:ext cx="320040" cy="320040"/>
          </a:xfrm>
          <a:prstGeom prst="ellipse">
            <a:avLst/>
          </a:prstGeom>
          <a:solidFill>
            <a:srgbClr val="1DD1A1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6435186" name="Text 22"/>
          <p:cNvSpPr/>
          <p:nvPr/>
        </p:nvSpPr>
        <p:spPr bwMode="auto">
          <a:xfrm>
            <a:off x="5440680" y="38221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5</a:t>
            </a:r>
            <a:endParaRPr lang="en-US" sz="1000"/>
          </a:p>
        </p:txBody>
      </p:sp>
      <p:sp>
        <p:nvSpPr>
          <p:cNvPr id="966030137" name="Text 23"/>
          <p:cNvSpPr/>
          <p:nvPr/>
        </p:nvSpPr>
        <p:spPr bwMode="auto">
          <a:xfrm>
            <a:off x="5833872" y="377647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空と君のあいだに</a:t>
            </a:r>
            <a:endParaRPr lang="en-US" sz="1400"/>
          </a:p>
        </p:txBody>
      </p:sp>
      <p:sp>
        <p:nvSpPr>
          <p:cNvPr id="98927433" name="Text 24"/>
          <p:cNvSpPr/>
          <p:nvPr/>
        </p:nvSpPr>
        <p:spPr bwMode="auto">
          <a:xfrm>
            <a:off x="5833872" y="414223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中島みゆき</a:t>
            </a:r>
            <a:endParaRPr lang="en-US" sz="1200"/>
          </a:p>
        </p:txBody>
      </p:sp>
      <p:sp>
        <p:nvSpPr>
          <p:cNvPr id="228390441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0632269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1994 yılına dair toplumsal, kültürel ve ekonomik analiz</a:t>
            </a:r>
            <a:endParaRPr lang="en-US" sz="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7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34547578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69379512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1DD1A1"/>
          </a:solidFill>
          <a:ln w="12700">
            <a:solidFill>
              <a:srgbClr val="1DD1A1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14700446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1DD1A1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0146337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21</a:t>
            </a:r>
            <a:endParaRPr lang="en-US" sz="900"/>
          </a:p>
        </p:txBody>
      </p:sp>
      <p:sp>
        <p:nvSpPr>
          <p:cNvPr id="1474060246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1DD1A1"/>
                </a:solidFill>
                <a:latin typeface="Calibri"/>
                <a:ea typeface="Calibri"/>
                <a:cs typeface="Calibri"/>
              </a:rPr>
              <a:t>1994</a:t>
            </a:r>
            <a:endParaRPr lang="en-US" sz="1000"/>
          </a:p>
        </p:txBody>
      </p:sp>
      <p:sp>
        <p:nvSpPr>
          <p:cNvPr id="1609612483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68939013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innocent world</a:t>
            </a:r>
            <a:endParaRPr lang="en-US" sz="1700"/>
          </a:p>
        </p:txBody>
      </p:sp>
      <p:sp>
        <p:nvSpPr>
          <p:cNvPr id="1404156856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Mr.Children</a:t>
            </a:r>
            <a:endParaRPr lang="en-US" sz="1000"/>
          </a:p>
        </p:txBody>
      </p:sp>
      <p:sp>
        <p:nvSpPr>
          <p:cNvPr id="1123083884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282258411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5403038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2017311950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Ah 僕は僕のままで ゆらゆら揺れながら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歩き続けてゆこう どこまでも続く道を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いつの日も この胸に流れてるメロディー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軽やかに 緩やかに 蒼く光る innocent world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窓に映る 哀れな男が じっと僕を見ている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変わり続ける 街のどこかで 君の面影を 追いかけてる</a:t>
            </a:r>
            <a:endParaRPr lang="en-US" sz="900"/>
          </a:p>
        </p:txBody>
      </p:sp>
      <p:sp>
        <p:nvSpPr>
          <p:cNvPr id="979264625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1DD1A1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476715045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Kimlik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Arayışı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Kaybolan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Masumiyet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Belirsizlik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1994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mucizesinin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tamamen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erdiğinin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kabullenildiği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Yıl"ın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hissedildiği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yıldı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Pencereye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acınası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adam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imgesi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yüksek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beklentilerle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büyüyen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ancak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durgunlukla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yüzleşen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erkeğinin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(Salaryman)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özgüven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kaybını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boşluğu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"Ben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benim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yürümeye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devam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edeceğim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kolektif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şirket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kimliğinden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kopup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yolunu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bulmaya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çalışan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gençliğin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arayışıdır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sürekli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değişmesi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masum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dünyayı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(innocent world)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koruma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isteği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modernleşmenin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getirdiği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yüzeyselliğe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kirlenmişliğe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manevi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sığınak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arayışını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841888430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5492773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21/50  •  1994  •  innocent world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8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18700779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8995339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1DD1A1"/>
          </a:solidFill>
          <a:ln w="12700">
            <a:solidFill>
              <a:srgbClr val="1DD1A1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56231821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1DD1A1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8346349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22</a:t>
            </a:r>
            <a:endParaRPr lang="en-US" sz="900"/>
          </a:p>
        </p:txBody>
      </p:sp>
      <p:sp>
        <p:nvSpPr>
          <p:cNvPr id="709585127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1DD1A1"/>
                </a:solidFill>
                <a:latin typeface="Calibri"/>
                <a:ea typeface="Calibri"/>
                <a:cs typeface="Calibri"/>
              </a:rPr>
              <a:t>1994</a:t>
            </a:r>
            <a:endParaRPr lang="en-US" sz="1000"/>
          </a:p>
        </p:txBody>
      </p:sp>
      <p:sp>
        <p:nvSpPr>
          <p:cNvPr id="1620892121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97463041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ロマンスの神様</a:t>
            </a:r>
            <a:endParaRPr lang="en-US" sz="1700"/>
          </a:p>
        </p:txBody>
      </p:sp>
      <p:sp>
        <p:nvSpPr>
          <p:cNvPr id="1241085398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広瀬香美</a:t>
            </a:r>
            <a:endParaRPr lang="en-US" sz="1000"/>
          </a:p>
        </p:txBody>
      </p:sp>
      <p:sp>
        <p:nvSpPr>
          <p:cNvPr id="1964564231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822766518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80721907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386197762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勇気と愛が世界を救う　なんて絶対嘘だね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清く正しく美しく　なんてなれるわけない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今の時代を生き抜くためには　やっぱりお金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週休二日の快適な生活　夢見てる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Boy Meets Girl　幸せの予感 きっと誰かを感じてる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Fall In Love　ロマンスの神様 この人でしょうか</a:t>
            </a:r>
            <a:endParaRPr lang="en-US" sz="900"/>
          </a:p>
        </p:txBody>
      </p:sp>
      <p:sp>
        <p:nvSpPr>
          <p:cNvPr id="1224401142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1DD1A1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462070067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Pragmatizm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Materyalist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Dürüst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Gerçekçilik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Dünyayı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sevgi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cesaretin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kurtarması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para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lazım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sonrası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romantizmden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kopup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ne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materyalist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pragmatik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hale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geldiğini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ironik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şekilde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itiraf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Koşullar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Haftada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izinli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konforlu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ağır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çalışma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şartları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altında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kalitesine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duyduğu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özlemi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Seçimi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Partner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seçiminde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karakterden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önce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şartların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statü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tip)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plana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çıkması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90’lar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Japonya'sındaki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Gokon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randevu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rekabetçi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evlilik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piyasasının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Konkatsu'nun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öncüsü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yansımasıdır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295538156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11654446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22/50  •  1994  •  ロマンスの神様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9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01018095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55729649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1DD1A1"/>
          </a:solidFill>
          <a:ln w="12700">
            <a:solidFill>
              <a:srgbClr val="1DD1A1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73576164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1DD1A1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90480524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23</a:t>
            </a:r>
            <a:endParaRPr lang="en-US" sz="900"/>
          </a:p>
        </p:txBody>
      </p:sp>
      <p:sp>
        <p:nvSpPr>
          <p:cNvPr id="676975426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1DD1A1"/>
                </a:solidFill>
                <a:latin typeface="Calibri"/>
                <a:ea typeface="Calibri"/>
                <a:cs typeface="Calibri"/>
              </a:rPr>
              <a:t>1994</a:t>
            </a:r>
            <a:endParaRPr lang="en-US" sz="1000"/>
          </a:p>
        </p:txBody>
      </p:sp>
      <p:sp>
        <p:nvSpPr>
          <p:cNvPr id="1445480822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02679248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恋しさと せつなさと 心強さと</a:t>
            </a:r>
            <a:endParaRPr lang="en-US" sz="1700"/>
          </a:p>
        </p:txBody>
      </p:sp>
      <p:sp>
        <p:nvSpPr>
          <p:cNvPr id="1679685799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篠原涼子 with t.komuro</a:t>
            </a:r>
            <a:endParaRPr lang="en-US" sz="1000"/>
          </a:p>
        </p:txBody>
      </p:sp>
      <p:sp>
        <p:nvSpPr>
          <p:cNvPr id="1498457382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970782216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65923904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196133265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強がっていた 私の心 本当は 寂しくて 震えていたの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恋しさと せつなさと 心強さと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いつも感じている あなたへと向かって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あの日から 始まってた 運命のいたずらなら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きっと 乗り越えてゆけるさ 二人なら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二人でいれば どこまでも 歩いてゆける 気がするから</a:t>
            </a:r>
            <a:endParaRPr lang="en-US" sz="900"/>
          </a:p>
        </p:txBody>
      </p:sp>
      <p:sp>
        <p:nvSpPr>
          <p:cNvPr id="118899458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1DD1A1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10580786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Güçlü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İmajı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Dayanıklılık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1994'te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iddialı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konuma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gelmeye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başlamıştı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Herkesden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güçlü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istiyordum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sözü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yeni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ayakları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üzerinde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modelini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Teknolojik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/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Estetik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Tetsuya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Komuro’nun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dijital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müzik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altyapısı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teknolojik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modernleşmesini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90’ların "Eurobeat/Dance"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çılgınlığını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Çelişki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Dışarıya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güçlü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soğuk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dünyasında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setsunasa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hüzünlü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özlem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baskılar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arzular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arasındaki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çatışmanın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sembolüdür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365998612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560873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23/50  •  1994  •  恋しさと せつなさと 心強さと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0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792274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42150395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1DD1A1"/>
          </a:solidFill>
          <a:ln w="12700">
            <a:solidFill>
              <a:srgbClr val="1DD1A1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8400499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1DD1A1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55399145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24</a:t>
            </a:r>
            <a:endParaRPr lang="en-US" sz="900"/>
          </a:p>
        </p:txBody>
      </p:sp>
      <p:sp>
        <p:nvSpPr>
          <p:cNvPr id="799454027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1DD1A1"/>
                </a:solidFill>
                <a:latin typeface="Calibri"/>
                <a:ea typeface="Calibri"/>
                <a:cs typeface="Calibri"/>
              </a:rPr>
              <a:t>1994</a:t>
            </a:r>
            <a:endParaRPr lang="en-US" sz="1000"/>
          </a:p>
        </p:txBody>
      </p:sp>
      <p:sp>
        <p:nvSpPr>
          <p:cNvPr id="408055962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22568840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Don't Leave Me</a:t>
            </a:r>
            <a:endParaRPr lang="en-US" sz="1700"/>
          </a:p>
        </p:txBody>
      </p:sp>
      <p:sp>
        <p:nvSpPr>
          <p:cNvPr id="5211697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B'z</a:t>
            </a:r>
            <a:endParaRPr lang="en-US" sz="1000"/>
          </a:p>
        </p:txBody>
      </p:sp>
      <p:sp>
        <p:nvSpPr>
          <p:cNvPr id="470751050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653503360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3858589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99340326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DON'T LEAVE ME だれもいない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僕を許してくれるのは 君以外に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IT'S TOO LATE 届くわけない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どんなに優しさあふれる 言葉も宙に消える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似たよなこと 何度繰り返して いったいどこに辿り着けるの tell me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後戻りのない人生を 今はじめて振り返る</a:t>
            </a:r>
            <a:endParaRPr lang="en-US" sz="900"/>
          </a:p>
        </p:txBody>
      </p:sp>
      <p:sp>
        <p:nvSpPr>
          <p:cNvPr id="195359264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1DD1A1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444842043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Sonrası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Pişmanlık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Nihilizm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Parayla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çözülen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oyunu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(Game of Love)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arzuya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göre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ifadeleri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80'lerin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sonundaki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aşırı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tüketim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yitirildiği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yönelik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özeleştiridir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Karanlık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Gerçekçilik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"Geri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şimdi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ilk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geriye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bakarak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görüyorum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partinin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bittiğini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geride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ja-JP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身を切り血を流す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vücudu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kesip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akıtan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cinsten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acının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kaldığını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sert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karanlık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hava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refah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günlerinden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düştüğü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İyileşmesi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zor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(Pain)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hissini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girilen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depresif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süreci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simgeler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40486982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56947678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24/50  •  1994  •  Don't Leave Me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1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6709551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03282853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1DD1A1"/>
          </a:solidFill>
          <a:ln w="12700">
            <a:solidFill>
              <a:srgbClr val="1DD1A1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25909447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1DD1A1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7308168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25</a:t>
            </a:r>
            <a:endParaRPr lang="en-US" sz="900"/>
          </a:p>
        </p:txBody>
      </p:sp>
      <p:sp>
        <p:nvSpPr>
          <p:cNvPr id="789256580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1DD1A1"/>
                </a:solidFill>
                <a:latin typeface="Calibri"/>
                <a:ea typeface="Calibri"/>
                <a:cs typeface="Calibri"/>
              </a:rPr>
              <a:t>1994</a:t>
            </a:r>
            <a:endParaRPr lang="en-US" sz="1000"/>
          </a:p>
        </p:txBody>
      </p:sp>
      <p:sp>
        <p:nvSpPr>
          <p:cNvPr id="616178488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860682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空と君のあいだに</a:t>
            </a:r>
            <a:endParaRPr lang="en-US" sz="1700"/>
          </a:p>
        </p:txBody>
      </p:sp>
      <p:sp>
        <p:nvSpPr>
          <p:cNvPr id="1774233823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中島みゆき</a:t>
            </a:r>
            <a:endParaRPr lang="en-US" sz="1000"/>
          </a:p>
        </p:txBody>
      </p:sp>
      <p:sp>
        <p:nvSpPr>
          <p:cNvPr id="1458766249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070780312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22050319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458197766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君が涙のときには 僕は側にいたい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信じられるものなど 何もないと言うなら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僕を信じていればいい それだけでいい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空と君のあいだには 今日も冷たい雨が降る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君が笑ってくれるなら 僕は悪にでもなる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君を傷つけるものを 僕は許さないだろう</a:t>
            </a:r>
            <a:endParaRPr lang="en-US" sz="900"/>
          </a:p>
        </p:txBody>
      </p:sp>
      <p:sp>
        <p:nvSpPr>
          <p:cNvPr id="1389073245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1DD1A1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968487330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Çöküş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Sadakat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Marjinalleşme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Meşhur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Ienakiko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Evsiz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Çocuk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dizisinin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müziği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krizin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vurduğu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parçalanmış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aileleri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ev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şiddeti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yoksulluğu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İnanılacak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hiçbir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kalmadıysa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yapıların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çöktüğü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ortamda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sığınılan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son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kaleyi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sadakat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Ahlaki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Dönüşüm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"Sen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güleceksen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ben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kötü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bile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olurum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zorlaştığı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Japonya'yı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tasvir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ki,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(iyi/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kötü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bile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kişisel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koruma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içgüdüsünün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gerisinde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kaldığını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Kolektif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Acı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Şehirdeki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soğuk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yağmur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metaforu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genelinde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hissedilen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çaresizlik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dışlanmışlık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hissinin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şiirsel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dışavurumudur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853847121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20727507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25/50  •  1994  •  空と君のあいだに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2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1813230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A29BFE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89293669" name="Text 1"/>
          <p:cNvSpPr/>
          <p:nvPr/>
        </p:nvSpPr>
        <p:spPr bwMode="auto">
          <a:xfrm>
            <a:off x="274320" y="457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A29BFE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1995</a:t>
            </a:r>
            <a:endParaRPr lang="en-US" sz="13000"/>
          </a:p>
        </p:txBody>
      </p:sp>
      <p:sp>
        <p:nvSpPr>
          <p:cNvPr id="2025232433" name="Text 2"/>
          <p:cNvSpPr/>
          <p:nvPr/>
        </p:nvSpPr>
        <p:spPr bwMode="auto">
          <a:xfrm>
            <a:off x="3794760" y="2231136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A29BFE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1822143471" name="Text 3"/>
          <p:cNvSpPr/>
          <p:nvPr/>
        </p:nvSpPr>
        <p:spPr bwMode="auto">
          <a:xfrm>
            <a:off x="365760" y="278892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 5 — Bu Yılın Şarkıları</a:t>
            </a:r>
            <a:endParaRPr lang="en-US" sz="1300"/>
          </a:p>
        </p:txBody>
      </p:sp>
      <p:sp>
        <p:nvSpPr>
          <p:cNvPr id="401100672" name="Shape 4"/>
          <p:cNvSpPr/>
          <p:nvPr/>
        </p:nvSpPr>
        <p:spPr bwMode="auto">
          <a:xfrm>
            <a:off x="5303520" y="274320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A29BFE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58728411" name="Shape 5"/>
          <p:cNvSpPr/>
          <p:nvPr/>
        </p:nvSpPr>
        <p:spPr bwMode="auto">
          <a:xfrm>
            <a:off x="5440680" y="457200"/>
            <a:ext cx="320040" cy="320040"/>
          </a:xfrm>
          <a:prstGeom prst="ellipse">
            <a:avLst/>
          </a:prstGeom>
          <a:solidFill>
            <a:srgbClr val="A29BFE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44241506" name="Text 6"/>
          <p:cNvSpPr/>
          <p:nvPr/>
        </p:nvSpPr>
        <p:spPr bwMode="auto">
          <a:xfrm>
            <a:off x="5440680" y="457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1</a:t>
            </a:r>
            <a:endParaRPr lang="en-US" sz="1000"/>
          </a:p>
        </p:txBody>
      </p:sp>
      <p:sp>
        <p:nvSpPr>
          <p:cNvPr id="870311025" name="Text 7"/>
          <p:cNvSpPr/>
          <p:nvPr/>
        </p:nvSpPr>
        <p:spPr bwMode="auto">
          <a:xfrm>
            <a:off x="5833872" y="41148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LOVE LOVE LOVE</a:t>
            </a:r>
            <a:endParaRPr lang="en-US" sz="1400"/>
          </a:p>
        </p:txBody>
      </p:sp>
      <p:sp>
        <p:nvSpPr>
          <p:cNvPr id="764029509" name="Text 8"/>
          <p:cNvSpPr/>
          <p:nvPr/>
        </p:nvSpPr>
        <p:spPr bwMode="auto">
          <a:xfrm>
            <a:off x="5833872" y="7772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DREAMS COME TRUE</a:t>
            </a:r>
            <a:endParaRPr lang="en-US" sz="1200"/>
          </a:p>
        </p:txBody>
      </p:sp>
      <p:sp>
        <p:nvSpPr>
          <p:cNvPr id="2007725819" name="Shape 9"/>
          <p:cNvSpPr/>
          <p:nvPr/>
        </p:nvSpPr>
        <p:spPr bwMode="auto">
          <a:xfrm>
            <a:off x="5440680" y="1298448"/>
            <a:ext cx="320040" cy="320040"/>
          </a:xfrm>
          <a:prstGeom prst="ellipse">
            <a:avLst/>
          </a:prstGeom>
          <a:solidFill>
            <a:srgbClr val="A29BFE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09951466" name="Text 10"/>
          <p:cNvSpPr/>
          <p:nvPr/>
        </p:nvSpPr>
        <p:spPr bwMode="auto">
          <a:xfrm>
            <a:off x="5440680" y="1298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2</a:t>
            </a:r>
            <a:endParaRPr lang="en-US" sz="1000"/>
          </a:p>
        </p:txBody>
      </p:sp>
      <p:sp>
        <p:nvSpPr>
          <p:cNvPr id="2132020503" name="Text 11"/>
          <p:cNvSpPr/>
          <p:nvPr/>
        </p:nvSpPr>
        <p:spPr bwMode="auto">
          <a:xfrm>
            <a:off x="5833872" y="1252728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 WAR TONIGHT</a:t>
            </a:r>
            <a:endParaRPr lang="en-US" sz="1400"/>
          </a:p>
        </p:txBody>
      </p:sp>
      <p:sp>
        <p:nvSpPr>
          <p:cNvPr id="2041190822" name="Text 12"/>
          <p:cNvSpPr/>
          <p:nvPr/>
        </p:nvSpPr>
        <p:spPr bwMode="auto">
          <a:xfrm>
            <a:off x="5833872" y="1618488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H Jungle With t</a:t>
            </a:r>
            <a:endParaRPr lang="en-US" sz="1200"/>
          </a:p>
        </p:txBody>
      </p:sp>
      <p:sp>
        <p:nvSpPr>
          <p:cNvPr id="478012568" name="Shape 13"/>
          <p:cNvSpPr/>
          <p:nvPr/>
        </p:nvSpPr>
        <p:spPr bwMode="auto">
          <a:xfrm>
            <a:off x="5440680" y="2139696"/>
            <a:ext cx="320040" cy="320040"/>
          </a:xfrm>
          <a:prstGeom prst="ellipse">
            <a:avLst/>
          </a:prstGeom>
          <a:solidFill>
            <a:srgbClr val="A29BFE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25817782" name="Text 14"/>
          <p:cNvSpPr/>
          <p:nvPr/>
        </p:nvSpPr>
        <p:spPr bwMode="auto">
          <a:xfrm>
            <a:off x="5440680" y="21396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3</a:t>
            </a:r>
            <a:endParaRPr lang="en-US" sz="1000"/>
          </a:p>
        </p:txBody>
      </p:sp>
      <p:sp>
        <p:nvSpPr>
          <p:cNvPr id="801171849" name="Text 15"/>
          <p:cNvSpPr/>
          <p:nvPr/>
        </p:nvSpPr>
        <p:spPr bwMode="auto">
          <a:xfrm>
            <a:off x="5833872" y="2093976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HELLO</a:t>
            </a:r>
            <a:endParaRPr lang="en-US" sz="1400"/>
          </a:p>
        </p:txBody>
      </p:sp>
      <p:sp>
        <p:nvSpPr>
          <p:cNvPr id="618467347" name="Text 16"/>
          <p:cNvSpPr/>
          <p:nvPr/>
        </p:nvSpPr>
        <p:spPr bwMode="auto">
          <a:xfrm>
            <a:off x="5833872" y="2459735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福山雅治</a:t>
            </a:r>
            <a:endParaRPr lang="en-US" sz="1200"/>
          </a:p>
        </p:txBody>
      </p:sp>
      <p:sp>
        <p:nvSpPr>
          <p:cNvPr id="1300945471" name="Shape 17"/>
          <p:cNvSpPr/>
          <p:nvPr/>
        </p:nvSpPr>
        <p:spPr bwMode="auto">
          <a:xfrm>
            <a:off x="5440680" y="2980944"/>
            <a:ext cx="320040" cy="320040"/>
          </a:xfrm>
          <a:prstGeom prst="ellipse">
            <a:avLst/>
          </a:prstGeom>
          <a:solidFill>
            <a:srgbClr val="A29BFE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17542322" name="Text 18"/>
          <p:cNvSpPr/>
          <p:nvPr/>
        </p:nvSpPr>
        <p:spPr bwMode="auto">
          <a:xfrm>
            <a:off x="5440680" y="298094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4</a:t>
            </a:r>
            <a:endParaRPr lang="en-US" sz="1000"/>
          </a:p>
        </p:txBody>
      </p:sp>
      <p:sp>
        <p:nvSpPr>
          <p:cNvPr id="499340797" name="Text 19"/>
          <p:cNvSpPr/>
          <p:nvPr/>
        </p:nvSpPr>
        <p:spPr bwMode="auto">
          <a:xfrm>
            <a:off x="5833872" y="2935224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Tomorrow never knows</a:t>
            </a:r>
            <a:endParaRPr lang="en-US" sz="1400"/>
          </a:p>
        </p:txBody>
      </p:sp>
      <p:sp>
        <p:nvSpPr>
          <p:cNvPr id="292640316" name="Text 20"/>
          <p:cNvSpPr/>
          <p:nvPr/>
        </p:nvSpPr>
        <p:spPr bwMode="auto">
          <a:xfrm>
            <a:off x="5833872" y="3300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Mr.Children</a:t>
            </a:r>
            <a:endParaRPr lang="en-US" sz="1200"/>
          </a:p>
        </p:txBody>
      </p:sp>
      <p:sp>
        <p:nvSpPr>
          <p:cNvPr id="1372381431" name="Shape 21"/>
          <p:cNvSpPr/>
          <p:nvPr/>
        </p:nvSpPr>
        <p:spPr bwMode="auto">
          <a:xfrm>
            <a:off x="5440680" y="3822192"/>
            <a:ext cx="320040" cy="320040"/>
          </a:xfrm>
          <a:prstGeom prst="ellipse">
            <a:avLst/>
          </a:prstGeom>
          <a:solidFill>
            <a:srgbClr val="A29BFE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5350342" name="Text 22"/>
          <p:cNvSpPr/>
          <p:nvPr/>
        </p:nvSpPr>
        <p:spPr bwMode="auto">
          <a:xfrm>
            <a:off x="5440680" y="38221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5</a:t>
            </a:r>
            <a:endParaRPr lang="en-US" sz="1000"/>
          </a:p>
        </p:txBody>
      </p:sp>
      <p:sp>
        <p:nvSpPr>
          <p:cNvPr id="1699102877" name="Text 23"/>
          <p:cNvSpPr/>
          <p:nvPr/>
        </p:nvSpPr>
        <p:spPr bwMode="auto">
          <a:xfrm>
            <a:off x="5833872" y="377647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シーソーゲーム</a:t>
            </a:r>
            <a:endParaRPr lang="en-US" sz="1400"/>
          </a:p>
        </p:txBody>
      </p:sp>
      <p:sp>
        <p:nvSpPr>
          <p:cNvPr id="1282927008" name="Text 24"/>
          <p:cNvSpPr/>
          <p:nvPr/>
        </p:nvSpPr>
        <p:spPr bwMode="auto">
          <a:xfrm>
            <a:off x="5833872" y="414223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Mr.Children</a:t>
            </a:r>
            <a:endParaRPr lang="en-US" sz="1200"/>
          </a:p>
        </p:txBody>
      </p:sp>
      <p:sp>
        <p:nvSpPr>
          <p:cNvPr id="11005969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12945778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1995 yılına dair toplumsal, kültürel ve ekonomik analiz</a:t>
            </a:r>
            <a:endParaRPr lang="en-US" sz="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3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5796873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06765138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A29BFE"/>
          </a:solidFill>
          <a:ln w="12700">
            <a:solidFill>
              <a:srgbClr val="A29BFE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07338797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A29BFE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09178447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26</a:t>
            </a:r>
            <a:endParaRPr lang="en-US" sz="900"/>
          </a:p>
        </p:txBody>
      </p:sp>
      <p:sp>
        <p:nvSpPr>
          <p:cNvPr id="354563268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A29BFE"/>
                </a:solidFill>
                <a:latin typeface="Calibri"/>
                <a:ea typeface="Calibri"/>
                <a:cs typeface="Calibri"/>
              </a:rPr>
              <a:t>1995</a:t>
            </a:r>
            <a:endParaRPr lang="en-US" sz="1000"/>
          </a:p>
        </p:txBody>
      </p:sp>
      <p:sp>
        <p:nvSpPr>
          <p:cNvPr id="896547571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34347577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LOVE LOVE LOVE</a:t>
            </a:r>
            <a:endParaRPr lang="en-US" sz="1700"/>
          </a:p>
        </p:txBody>
      </p:sp>
      <p:sp>
        <p:nvSpPr>
          <p:cNvPr id="1648300624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DREAMS COME TRUE</a:t>
            </a:r>
            <a:endParaRPr lang="en-US" sz="1000"/>
          </a:p>
        </p:txBody>
      </p:sp>
      <p:sp>
        <p:nvSpPr>
          <p:cNvPr id="898077110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942318560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83838340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322162713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ねぇ どうして すごくすごく好きなこと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ただ 伝えたいだけなのに ルルルルル うまく言えないんだろう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呼んでも呼んでも 名前を呼んでも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届かない恋を 胸に抱きしめて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愛してる 愛してる 愛してる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LOVE LOVE LOVE LOVE LOVE LOVE</a:t>
            </a:r>
            <a:endParaRPr lang="en-US" sz="900"/>
          </a:p>
        </p:txBody>
      </p:sp>
      <p:sp>
        <p:nvSpPr>
          <p:cNvPr id="1792145036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A29BFE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175452738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Saf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Duygulara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İletişim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Zorluğu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1995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travmatik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yıldı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(Büyük Hanshin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Depremi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Aum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Şinrikyo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saldırısı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). Bu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aşırı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çocuksu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"Lu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mırıltıları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karmaşadan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kaçıp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duygulara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sığınma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ihtiyacını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"Seni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seviyorum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(Ai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shiteru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tarihsel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zordur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kelimeyi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defalarca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tekrarlaması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dolaylı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yollarla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doğrudan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dürüstçe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ifade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edilmeye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başlandığı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yeni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simgeler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söyleyemiyorum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?"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sorusu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modernleşen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bireyselleşen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fiziksel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yakın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olsa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birbirine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ulaşmakta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engelleri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betimler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865093134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6387703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26/50  •  1995  •  LOVE LOVE LOVE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4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7465294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78364877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A29BFE"/>
          </a:solidFill>
          <a:ln w="12700">
            <a:solidFill>
              <a:srgbClr val="A29BFE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04313172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A29BFE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53192796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27</a:t>
            </a:r>
            <a:endParaRPr lang="en-US" sz="900"/>
          </a:p>
        </p:txBody>
      </p:sp>
      <p:sp>
        <p:nvSpPr>
          <p:cNvPr id="1591535307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A29BFE"/>
                </a:solidFill>
                <a:latin typeface="Calibri"/>
                <a:ea typeface="Calibri"/>
                <a:cs typeface="Calibri"/>
              </a:rPr>
              <a:t>1995</a:t>
            </a:r>
            <a:endParaRPr lang="en-US" sz="1000"/>
          </a:p>
        </p:txBody>
      </p:sp>
      <p:sp>
        <p:nvSpPr>
          <p:cNvPr id="62800176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78207902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WOW WAR TONIGHT</a:t>
            </a:r>
            <a:endParaRPr lang="en-US" sz="1700"/>
          </a:p>
        </p:txBody>
      </p:sp>
      <p:sp>
        <p:nvSpPr>
          <p:cNvPr id="169274235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H Jungle With t</a:t>
            </a:r>
            <a:endParaRPr lang="en-US" sz="1000"/>
          </a:p>
        </p:txBody>
      </p:sp>
      <p:sp>
        <p:nvSpPr>
          <p:cNvPr id="108221202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085479027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59355687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607592325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たまにはこうして肩を並べて飲んで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ほんの少しだけ立ち止まってみたいよ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時には起こせよムーヴメント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 WOW WAR TONIGHT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あの日の情熱を 忘れないために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明日のことは 明日の風が吹く 今はただ この時を信じて</a:t>
            </a:r>
            <a:endParaRPr lang="en-US" sz="900"/>
          </a:p>
        </p:txBody>
      </p:sp>
      <p:sp>
        <p:nvSpPr>
          <p:cNvPr id="1965983224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A29BFE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409507082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Salaryman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Maaşlı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Çalışan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Melankolisi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Dayanışma</a:t>
            </a:r>
            <a:endParaRPr sz="12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/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Balon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sonrası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durgunluğa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giren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her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aynı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tempoda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çalışan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"Salaryman"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kuşağının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yorgunluğunu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"Yan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oturup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içmek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anlığına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durup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beklemek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durmak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bilmeyen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kurumsal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makinenin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içinde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nefes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alma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çabasıdır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Hareket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başlat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(Movement)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çağrısı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dünyadaki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durgunluğa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içsel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dünyasında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devrim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yapma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arzusudur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rüzgarı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ifadesi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geleceğin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belirsizleştiği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duyulan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tevekkülü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Bir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komedyen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tarafından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seslendirilmesi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eğlence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sektörünün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moral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kaynağı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sıradan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haline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geldiğini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200">
              <a:solidFill>
                <a:schemeClr val="bg1"/>
              </a:solidFill>
            </a:endParaRPr>
          </a:p>
        </p:txBody>
      </p:sp>
      <p:sp>
        <p:nvSpPr>
          <p:cNvPr id="1038380597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03325710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27/50  •  1995  •  WOW WAR TONIGHT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5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9849021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2790243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A29BFE"/>
          </a:solidFill>
          <a:ln w="12700">
            <a:solidFill>
              <a:srgbClr val="A29BFE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51995319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A29BFE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12531841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28</a:t>
            </a:r>
            <a:endParaRPr lang="en-US" sz="900"/>
          </a:p>
        </p:txBody>
      </p:sp>
      <p:sp>
        <p:nvSpPr>
          <p:cNvPr id="107733667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A29BFE"/>
                </a:solidFill>
                <a:latin typeface="Calibri"/>
                <a:ea typeface="Calibri"/>
                <a:cs typeface="Calibri"/>
              </a:rPr>
              <a:t>1995</a:t>
            </a:r>
            <a:endParaRPr lang="en-US" sz="1000"/>
          </a:p>
        </p:txBody>
      </p:sp>
      <p:sp>
        <p:nvSpPr>
          <p:cNvPr id="953654885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59421361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HELLO</a:t>
            </a:r>
            <a:endParaRPr lang="en-US" sz="1700"/>
          </a:p>
        </p:txBody>
      </p:sp>
      <p:sp>
        <p:nvSpPr>
          <p:cNvPr id="653745060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福山雅治</a:t>
            </a:r>
            <a:endParaRPr lang="en-US" sz="1000"/>
          </a:p>
        </p:txBody>
      </p:sp>
      <p:sp>
        <p:nvSpPr>
          <p:cNvPr id="1104043852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976291422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47673381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277023601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25時 君の電話 切った後で 受話器を置く手が 少し震えてる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恋に落ちた 音が聞こえた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HELLO 夢を見てるのか HELLO 恋してるのか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答えなど 出ないまま 夜が明けてゆく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逢いたくて 逢いたくて 震える唇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噛みしめた あの夜を 僕は忘れない</a:t>
            </a:r>
            <a:endParaRPr lang="en-US" sz="900"/>
          </a:p>
        </p:txBody>
      </p:sp>
      <p:sp>
        <p:nvSpPr>
          <p:cNvPr id="1934319833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A29BFE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549479414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Teknolojiyle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Şekillenen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Romantizm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Savunma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Mekanizması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01:00'de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telefonu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kapattıktan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90'larda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ev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telefonları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çağrı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cihazlarının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(pagers)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romantik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ilişkilerdeki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merkezi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rolünü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İletişimin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hızlanmasıyla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getirdiği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heyecan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anksiyete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artmıştır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Dönüşüm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"Bir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kimseyi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sevmeyeceğim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diye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vermiştim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istikrarsızlığın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bireylerde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yarattığı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kapanma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eğilimini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Kalbi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koruma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güdüsü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bağlanma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arzusu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arasındaki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çatışmayı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90'ların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ortasında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yükselen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havalı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kırılgan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erkek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imajının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Ikemen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öncüsü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266097049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82998019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28/50  •  1995  •  HELLO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9125956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3878982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8148031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60108205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2</a:t>
            </a:r>
            <a:endParaRPr lang="en-US" sz="900"/>
          </a:p>
        </p:txBody>
      </p:sp>
      <p:sp>
        <p:nvSpPr>
          <p:cNvPr id="1504154133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F6B6B"/>
                </a:solidFill>
                <a:latin typeface="Calibri"/>
                <a:ea typeface="Calibri"/>
                <a:cs typeface="Calibri"/>
              </a:rPr>
              <a:t>1990</a:t>
            </a:r>
            <a:endParaRPr lang="en-US" sz="1000"/>
          </a:p>
        </p:txBody>
      </p:sp>
      <p:sp>
        <p:nvSpPr>
          <p:cNvPr id="1635007088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8272179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浪漫飛行</a:t>
            </a:r>
            <a:endParaRPr lang="en-US" sz="1700"/>
          </a:p>
        </p:txBody>
      </p:sp>
      <p:sp>
        <p:nvSpPr>
          <p:cNvPr id="1467943872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米米CLUB</a:t>
            </a:r>
            <a:endParaRPr lang="en-US" sz="1000"/>
          </a:p>
        </p:txBody>
      </p:sp>
      <p:sp>
        <p:nvSpPr>
          <p:cNvPr id="906929947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364863558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0532470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2061973915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「逢いたい」と思うことが 何よりも大切だよ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苦しさの裏側にあることに眼を向けて</a:t>
            </a:r>
            <a:endParaRPr/>
          </a:p>
          <a:p>
            <a:pPr>
              <a:lnSpc>
                <a:spcPct val="114999"/>
              </a:lnSpc>
              <a:defRPr/>
            </a:pPr>
            <a:endParaRPr lang="ja-JP" sz="9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夢をみてよ どんな時でも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全てはそこから始まるはずさ</a:t>
            </a:r>
            <a:endParaRPr/>
          </a:p>
          <a:p>
            <a:pPr>
              <a:lnSpc>
                <a:spcPct val="114999"/>
              </a:lnSpc>
              <a:defRPr/>
            </a:pPr>
            <a:endParaRPr lang="ja-JP" sz="9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君と出逢ってから いつくもの夜を語り明かした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はちきれるほど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My Dream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トランク一つだけで浪漫飛行へ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 The Sky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飛びまわれ この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My Heart</a:t>
            </a:r>
            <a:endParaRPr/>
          </a:p>
          <a:p>
            <a:pPr>
              <a:lnSpc>
                <a:spcPct val="114999"/>
              </a:lnSpc>
              <a:defRPr/>
            </a:pPr>
            <a:endParaRPr lang="en-US" sz="9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endParaRPr lang="en-US" sz="9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wow</a:t>
            </a:r>
            <a:endParaRPr lang="en-US" sz="9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defRPr/>
            </a:pPr>
            <a:endParaRPr lang="en-US" sz="9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そこから「逃げだす」ことは 誰にでもできることさ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ja-JP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あきらめという名の傘じゃ 雨はしのげない</a:t>
            </a:r>
            <a:endParaRPr/>
          </a:p>
          <a:p>
            <a:pPr>
              <a:lnSpc>
                <a:spcPct val="114999"/>
              </a:lnSpc>
              <a:defRPr/>
            </a:pPr>
            <a:endParaRPr lang="en-US" sz="9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025885731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F6B6B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354608681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Sınırsız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İyimserlik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Küresel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Hareketlilik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ekonomisinin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JAL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Havayolları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reklam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müziği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tesadüf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değildir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zengindir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ki,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bavulla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herhangi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yerine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gitmek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(yurt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tatil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çılgınlığı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sıradan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gelmiştir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Kaçmak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herkesin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yapabileceği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sözü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aslında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yoğun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stresinden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kaçma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isteğini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umut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(My Dream)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ambalajlamayı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Vizyon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İngilizce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terimler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gökyüzünde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uçma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metaforu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kapalı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ülkesi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küresel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oyuncu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özgüvenini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2081841302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40082352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2/50  •  1990  •  浪漫飛行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6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7813456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46902481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A29BFE"/>
          </a:solidFill>
          <a:ln w="12700">
            <a:solidFill>
              <a:srgbClr val="A29BFE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15142561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A29BFE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45076184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29</a:t>
            </a:r>
            <a:endParaRPr lang="en-US" sz="900"/>
          </a:p>
        </p:txBody>
      </p:sp>
      <p:sp>
        <p:nvSpPr>
          <p:cNvPr id="203897992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A29BFE"/>
                </a:solidFill>
                <a:latin typeface="Calibri"/>
                <a:ea typeface="Calibri"/>
                <a:cs typeface="Calibri"/>
              </a:rPr>
              <a:t>1995</a:t>
            </a:r>
            <a:endParaRPr lang="en-US" sz="1000"/>
          </a:p>
        </p:txBody>
      </p:sp>
      <p:sp>
        <p:nvSpPr>
          <p:cNvPr id="1745124133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04552772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Tomorrow never knows</a:t>
            </a:r>
            <a:endParaRPr lang="en-US" sz="1700"/>
          </a:p>
        </p:txBody>
      </p:sp>
      <p:sp>
        <p:nvSpPr>
          <p:cNvPr id="999423707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Mr.Children</a:t>
            </a:r>
            <a:endParaRPr lang="en-US" sz="1000"/>
          </a:p>
        </p:txBody>
      </p:sp>
      <p:sp>
        <p:nvSpPr>
          <p:cNvPr id="636670676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479519212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13208736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991905931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規定の路線を外れることを恐れて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身動きも取れず立ち止まっていた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癒える事ない傷跡も ほうっておけばいいさ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少しずつ形を変えて 明日へと繋がってゆく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誰かのために生きてみたって 報われない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今を生きる事だけで 精一杯なんだ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Tomorrow never knows...</a:t>
            </a:r>
            <a:endParaRPr lang="en-US" sz="900"/>
          </a:p>
        </p:txBody>
      </p:sp>
      <p:sp>
        <p:nvSpPr>
          <p:cNvPr id="1911413979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A29BFE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616169001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Belirlenmiş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Yolların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Sonu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Varoluşsal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Kaygı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Belirlenmiş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rotadan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çıkmaktan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korkmak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Kitei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no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rosen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geleneksel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ömür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boyu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istihdam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doğrusal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kariyer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yolunun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güvenli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olmadığını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hissettirir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saptığı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yeni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yolda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yönünü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kaybetmiştir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Gerçekçilik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Birisi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yaşasan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karşılığını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alamazsın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;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bugün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yaşamakla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yetiniyorum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sözü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fedakarlık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üzerine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kurulu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kolektif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yapısından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(survivalism)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moduna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geçişini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net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şekilde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özetler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Nihilizm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bilinmezliği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(Tomorrow never knows), 80'lerdeki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parlak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vizyonunun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yerini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belirsizlik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iyileşmeyen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yaralarla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Kizuato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yaşamayı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öğrenme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sürecidir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749213111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4877459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29/50  •  1995  •  Tomorrow never knows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7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49447003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63790079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A29BFE"/>
          </a:solidFill>
          <a:ln w="12700">
            <a:solidFill>
              <a:srgbClr val="A29BFE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32901453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A29BFE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00221414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30</a:t>
            </a:r>
            <a:endParaRPr lang="en-US" sz="900"/>
          </a:p>
        </p:txBody>
      </p:sp>
      <p:sp>
        <p:nvSpPr>
          <p:cNvPr id="396744032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A29BFE"/>
                </a:solidFill>
                <a:latin typeface="Calibri"/>
                <a:ea typeface="Calibri"/>
                <a:cs typeface="Calibri"/>
              </a:rPr>
              <a:t>1995</a:t>
            </a:r>
            <a:endParaRPr lang="en-US" sz="1000"/>
          </a:p>
        </p:txBody>
      </p:sp>
      <p:sp>
        <p:nvSpPr>
          <p:cNvPr id="262845306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4265813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シーソーゲーム</a:t>
            </a:r>
            <a:endParaRPr lang="en-US" sz="1700"/>
          </a:p>
        </p:txBody>
      </p:sp>
      <p:sp>
        <p:nvSpPr>
          <p:cNvPr id="1528185241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Mr.Children</a:t>
            </a:r>
            <a:endParaRPr lang="en-US" sz="1000"/>
          </a:p>
        </p:txBody>
      </p:sp>
      <p:sp>
        <p:nvSpPr>
          <p:cNvPr id="1166127199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340459257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29334429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742037176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愛想尽かして 理想を捨てて 実状に身を委ねて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あきらめるのが 賢い生き方と 自分をなだめてきた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恋なんて 勝ち負けじゃないけど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シーソーゲーム 勇敢な恋の歌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君の笑顔が 僕のすべてさ 揺れ動くマインド 止まらない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今この瞬間 抱きしめ合えたら 世界は僕らのもの</a:t>
            </a:r>
            <a:endParaRPr lang="en-US" sz="900"/>
          </a:p>
        </p:txBody>
      </p:sp>
      <p:sp>
        <p:nvSpPr>
          <p:cNvPr id="980663285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A29BFE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948749279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Alaycılık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(Cynicism)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Arasında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İdealleri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atıp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gerçekliğe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teslim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akıllıca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yoludur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sonrası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gençliğin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kırıklığını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alaycı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sinik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görüşünü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Dinamizm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Aşkın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Tahterevalli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Oyunu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(Seesaw Game)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tanımlanması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ilişkilerin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aynı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zamanda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güç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dengeleri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hesaplamalar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dasan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üzerinden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yürüdüğü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betimler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Direniş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tüm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hesapçı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yorgun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rağmen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aptalca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bile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olsa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isteğinin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ja-JP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勇敢な恋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-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Cesur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çıkış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yolu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savunur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496602909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7858633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30/50  •  1995  •  シーソーゲーム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8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8076722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FD79A8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71362697" name="Text 1"/>
          <p:cNvSpPr/>
          <p:nvPr/>
        </p:nvSpPr>
        <p:spPr bwMode="auto">
          <a:xfrm>
            <a:off x="274320" y="457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FD79A8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1996</a:t>
            </a:r>
            <a:endParaRPr lang="en-US" sz="13000"/>
          </a:p>
        </p:txBody>
      </p:sp>
      <p:sp>
        <p:nvSpPr>
          <p:cNvPr id="802245320" name="Text 2"/>
          <p:cNvSpPr/>
          <p:nvPr/>
        </p:nvSpPr>
        <p:spPr bwMode="auto">
          <a:xfrm>
            <a:off x="3794760" y="219456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FD79A8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849755872" name="Text 3"/>
          <p:cNvSpPr/>
          <p:nvPr/>
        </p:nvSpPr>
        <p:spPr bwMode="auto">
          <a:xfrm>
            <a:off x="365760" y="278892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 5 — Bu Yılın Şarkıları</a:t>
            </a:r>
            <a:endParaRPr lang="en-US" sz="1300"/>
          </a:p>
        </p:txBody>
      </p:sp>
      <p:sp>
        <p:nvSpPr>
          <p:cNvPr id="1752601565" name="Shape 4"/>
          <p:cNvSpPr/>
          <p:nvPr/>
        </p:nvSpPr>
        <p:spPr bwMode="auto">
          <a:xfrm>
            <a:off x="5303520" y="274320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FD79A8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66478101" name="Shape 5"/>
          <p:cNvSpPr/>
          <p:nvPr/>
        </p:nvSpPr>
        <p:spPr bwMode="auto">
          <a:xfrm>
            <a:off x="5440680" y="457200"/>
            <a:ext cx="320040" cy="320040"/>
          </a:xfrm>
          <a:prstGeom prst="ellipse">
            <a:avLst/>
          </a:prstGeom>
          <a:solidFill>
            <a:srgbClr val="FD79A8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55993497" name="Text 6"/>
          <p:cNvSpPr/>
          <p:nvPr/>
        </p:nvSpPr>
        <p:spPr bwMode="auto">
          <a:xfrm>
            <a:off x="5440680" y="457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1</a:t>
            </a:r>
            <a:endParaRPr lang="en-US" sz="1000"/>
          </a:p>
        </p:txBody>
      </p:sp>
      <p:sp>
        <p:nvSpPr>
          <p:cNvPr id="1428230030" name="Text 7"/>
          <p:cNvSpPr/>
          <p:nvPr/>
        </p:nvSpPr>
        <p:spPr bwMode="auto">
          <a:xfrm>
            <a:off x="5833872" y="41148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名もなき詩</a:t>
            </a:r>
            <a:endParaRPr lang="en-US" sz="1400"/>
          </a:p>
        </p:txBody>
      </p:sp>
      <p:sp>
        <p:nvSpPr>
          <p:cNvPr id="426436115" name="Text 8"/>
          <p:cNvSpPr/>
          <p:nvPr/>
        </p:nvSpPr>
        <p:spPr bwMode="auto">
          <a:xfrm>
            <a:off x="5833872" y="7772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Mr.Children</a:t>
            </a:r>
            <a:endParaRPr lang="en-US" sz="1200"/>
          </a:p>
        </p:txBody>
      </p:sp>
      <p:sp>
        <p:nvSpPr>
          <p:cNvPr id="1430278971" name="Shape 9"/>
          <p:cNvSpPr/>
          <p:nvPr/>
        </p:nvSpPr>
        <p:spPr bwMode="auto">
          <a:xfrm>
            <a:off x="5440680" y="1298448"/>
            <a:ext cx="320040" cy="320040"/>
          </a:xfrm>
          <a:prstGeom prst="ellipse">
            <a:avLst/>
          </a:prstGeom>
          <a:solidFill>
            <a:srgbClr val="FD79A8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74445754" name="Text 10"/>
          <p:cNvSpPr/>
          <p:nvPr/>
        </p:nvSpPr>
        <p:spPr bwMode="auto">
          <a:xfrm>
            <a:off x="5440680" y="1298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2</a:t>
            </a:r>
            <a:endParaRPr lang="en-US" sz="1000"/>
          </a:p>
        </p:txBody>
      </p:sp>
      <p:sp>
        <p:nvSpPr>
          <p:cNvPr id="816122409" name="Text 11"/>
          <p:cNvSpPr/>
          <p:nvPr/>
        </p:nvSpPr>
        <p:spPr bwMode="auto">
          <a:xfrm>
            <a:off x="5833872" y="1252728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DEPARTURES</a:t>
            </a:r>
            <a:endParaRPr lang="en-US" sz="1400"/>
          </a:p>
        </p:txBody>
      </p:sp>
      <p:sp>
        <p:nvSpPr>
          <p:cNvPr id="1303421008" name="Text 12"/>
          <p:cNvSpPr/>
          <p:nvPr/>
        </p:nvSpPr>
        <p:spPr bwMode="auto">
          <a:xfrm>
            <a:off x="5833872" y="1618488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globe</a:t>
            </a:r>
            <a:endParaRPr lang="en-US" sz="1200"/>
          </a:p>
        </p:txBody>
      </p:sp>
      <p:sp>
        <p:nvSpPr>
          <p:cNvPr id="108486375" name="Shape 13"/>
          <p:cNvSpPr/>
          <p:nvPr/>
        </p:nvSpPr>
        <p:spPr bwMode="auto">
          <a:xfrm>
            <a:off x="5440680" y="2139696"/>
            <a:ext cx="320040" cy="320040"/>
          </a:xfrm>
          <a:prstGeom prst="ellipse">
            <a:avLst/>
          </a:prstGeom>
          <a:solidFill>
            <a:srgbClr val="FD79A8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3019288" name="Text 14"/>
          <p:cNvSpPr/>
          <p:nvPr/>
        </p:nvSpPr>
        <p:spPr bwMode="auto">
          <a:xfrm>
            <a:off x="5440680" y="21396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3</a:t>
            </a:r>
            <a:endParaRPr lang="en-US" sz="1000"/>
          </a:p>
        </p:txBody>
      </p:sp>
      <p:sp>
        <p:nvSpPr>
          <p:cNvPr id="457004602" name="Text 15"/>
          <p:cNvSpPr/>
          <p:nvPr/>
        </p:nvSpPr>
        <p:spPr bwMode="auto">
          <a:xfrm>
            <a:off x="5833872" y="2093976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LA・LA・LA LOVE SONG</a:t>
            </a:r>
            <a:endParaRPr lang="en-US" sz="1400"/>
          </a:p>
        </p:txBody>
      </p:sp>
      <p:sp>
        <p:nvSpPr>
          <p:cNvPr id="580621807" name="Text 16"/>
          <p:cNvSpPr/>
          <p:nvPr/>
        </p:nvSpPr>
        <p:spPr bwMode="auto">
          <a:xfrm>
            <a:off x="5833872" y="2459735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久保田利伸 with NAOMI CAMPBELL</a:t>
            </a:r>
            <a:endParaRPr lang="en-US" sz="1200"/>
          </a:p>
        </p:txBody>
      </p:sp>
      <p:sp>
        <p:nvSpPr>
          <p:cNvPr id="1533509833" name="Shape 17"/>
          <p:cNvSpPr/>
          <p:nvPr/>
        </p:nvSpPr>
        <p:spPr bwMode="auto">
          <a:xfrm>
            <a:off x="5440680" y="2980944"/>
            <a:ext cx="320040" cy="320040"/>
          </a:xfrm>
          <a:prstGeom prst="ellipse">
            <a:avLst/>
          </a:prstGeom>
          <a:solidFill>
            <a:srgbClr val="FD79A8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9529245" name="Text 18"/>
          <p:cNvSpPr/>
          <p:nvPr/>
        </p:nvSpPr>
        <p:spPr bwMode="auto">
          <a:xfrm>
            <a:off x="5440680" y="298094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4</a:t>
            </a:r>
            <a:endParaRPr lang="en-US" sz="1000"/>
          </a:p>
        </p:txBody>
      </p:sp>
      <p:sp>
        <p:nvSpPr>
          <p:cNvPr id="1145845125" name="Text 19"/>
          <p:cNvSpPr/>
          <p:nvPr/>
        </p:nvSpPr>
        <p:spPr bwMode="auto">
          <a:xfrm>
            <a:off x="5833872" y="2935224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チェリー</a:t>
            </a:r>
            <a:endParaRPr lang="en-US" sz="1400"/>
          </a:p>
        </p:txBody>
      </p:sp>
      <p:sp>
        <p:nvSpPr>
          <p:cNvPr id="1454405249" name="Text 20"/>
          <p:cNvSpPr/>
          <p:nvPr/>
        </p:nvSpPr>
        <p:spPr bwMode="auto">
          <a:xfrm>
            <a:off x="5833872" y="3300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スピッツ</a:t>
            </a:r>
            <a:endParaRPr lang="en-US" sz="1200"/>
          </a:p>
        </p:txBody>
      </p:sp>
      <p:sp>
        <p:nvSpPr>
          <p:cNvPr id="1704984560" name="Shape 21"/>
          <p:cNvSpPr/>
          <p:nvPr/>
        </p:nvSpPr>
        <p:spPr bwMode="auto">
          <a:xfrm>
            <a:off x="5440680" y="3822192"/>
            <a:ext cx="320040" cy="320040"/>
          </a:xfrm>
          <a:prstGeom prst="ellipse">
            <a:avLst/>
          </a:prstGeom>
          <a:solidFill>
            <a:srgbClr val="FD79A8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20663493" name="Text 22"/>
          <p:cNvSpPr/>
          <p:nvPr/>
        </p:nvSpPr>
        <p:spPr bwMode="auto">
          <a:xfrm>
            <a:off x="5440680" y="38221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5</a:t>
            </a:r>
            <a:endParaRPr lang="en-US" sz="1000"/>
          </a:p>
        </p:txBody>
      </p:sp>
      <p:sp>
        <p:nvSpPr>
          <p:cNvPr id="54344614" name="Text 23"/>
          <p:cNvSpPr/>
          <p:nvPr/>
        </p:nvSpPr>
        <p:spPr bwMode="auto">
          <a:xfrm>
            <a:off x="5833872" y="377647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花－Memento-Mori－</a:t>
            </a:r>
            <a:endParaRPr lang="en-US" sz="1400"/>
          </a:p>
        </p:txBody>
      </p:sp>
      <p:sp>
        <p:nvSpPr>
          <p:cNvPr id="875727689" name="Text 24"/>
          <p:cNvSpPr/>
          <p:nvPr/>
        </p:nvSpPr>
        <p:spPr bwMode="auto">
          <a:xfrm>
            <a:off x="5833872" y="414223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Mr.Children</a:t>
            </a:r>
            <a:endParaRPr lang="en-US" sz="1200"/>
          </a:p>
        </p:txBody>
      </p:sp>
      <p:sp>
        <p:nvSpPr>
          <p:cNvPr id="2007989573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96751326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1996 yılına dair toplumsal, kültürel ve ekonomik analiz</a:t>
            </a:r>
            <a:endParaRPr lang="en-US" sz="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39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15727881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68647539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D79A8"/>
          </a:solidFill>
          <a:ln w="12700">
            <a:solidFill>
              <a:srgbClr val="FD79A8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77179227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D79A8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63917666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31</a:t>
            </a:r>
            <a:endParaRPr lang="en-US" sz="900"/>
          </a:p>
        </p:txBody>
      </p:sp>
      <p:sp>
        <p:nvSpPr>
          <p:cNvPr id="1382496288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D79A8"/>
                </a:solidFill>
                <a:latin typeface="Calibri"/>
                <a:ea typeface="Calibri"/>
                <a:cs typeface="Calibri"/>
              </a:rPr>
              <a:t>1996</a:t>
            </a:r>
            <a:endParaRPr lang="en-US" sz="1000"/>
          </a:p>
        </p:txBody>
      </p:sp>
      <p:sp>
        <p:nvSpPr>
          <p:cNvPr id="695581278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91579125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名もなき詩</a:t>
            </a:r>
            <a:endParaRPr lang="en-US" sz="1700"/>
          </a:p>
        </p:txBody>
      </p:sp>
      <p:sp>
        <p:nvSpPr>
          <p:cNvPr id="738912811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Mr.Children</a:t>
            </a:r>
            <a:endParaRPr lang="en-US" sz="1000"/>
          </a:p>
        </p:txBody>
      </p:sp>
      <p:sp>
        <p:nvSpPr>
          <p:cNvPr id="1361278677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594239458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44696219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966203751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愛情という名の仮面をかぶって 近寄ってくるのは誰？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あるがままの心で生きられぬ弱さを 誰かのせいにして過ごしてる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知らぬ間に築いていた 自分らしさの檻の中で もがいているなら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絶望 失望（Down） 何を待ってんだ？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オレ達の未来は ずっと続いてく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誰だってそうなんだ 僕だってそうなんだ</a:t>
            </a:r>
            <a:endParaRPr lang="en-US" sz="900"/>
          </a:p>
        </p:txBody>
      </p:sp>
      <p:sp>
        <p:nvSpPr>
          <p:cNvPr id="1369811325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D79A8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61384346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Sahte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Maskeler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Kafesler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Post-Modern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Yalnızlık</a:t>
            </a:r>
            <a:endParaRPr sz="12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1996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jibun-rashisa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takıntısının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hapishaneye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dönüştüğü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"Kendi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yarattığın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'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kendinlik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'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kafesi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içinde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çırpınmak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beklentiler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özgürlük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arayışı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arasında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sıkışıp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kalmasını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betimler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Bireyselleşme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Ego: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Herkesin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kendisini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sevdiği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kolektif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yapısının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çözülüp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yerini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çıplak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egoizme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hayatta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güdüsüne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bıraktığını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başkalarını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incitmenin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kalp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ağrıtmadığı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bahsedilir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;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da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empatinin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zayıfladığına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atıftır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maskesi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takıp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yaklaşan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?"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sorusu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güvensizliğin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insanlar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arasındaki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samimiyete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duyulan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güveni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nasıl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zedelediğini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31407987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17876040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31/50  •  1996  •  名もなき詩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0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2106117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78678979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D79A8"/>
          </a:solidFill>
          <a:ln w="12700">
            <a:solidFill>
              <a:srgbClr val="FD79A8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99622139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D79A8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3277267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32</a:t>
            </a:r>
            <a:endParaRPr lang="en-US" sz="900"/>
          </a:p>
        </p:txBody>
      </p:sp>
      <p:sp>
        <p:nvSpPr>
          <p:cNvPr id="699103438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D79A8"/>
                </a:solidFill>
                <a:latin typeface="Calibri"/>
                <a:ea typeface="Calibri"/>
                <a:cs typeface="Calibri"/>
              </a:rPr>
              <a:t>1996</a:t>
            </a:r>
            <a:endParaRPr lang="en-US" sz="1000"/>
          </a:p>
        </p:txBody>
      </p:sp>
      <p:sp>
        <p:nvSpPr>
          <p:cNvPr id="127688857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75782096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DEPARTURES</a:t>
            </a:r>
            <a:endParaRPr lang="en-US" sz="1700"/>
          </a:p>
        </p:txBody>
      </p:sp>
      <p:sp>
        <p:nvSpPr>
          <p:cNvPr id="868898050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globe</a:t>
            </a:r>
            <a:endParaRPr lang="en-US" sz="1000"/>
          </a:p>
        </p:txBody>
      </p:sp>
      <p:sp>
        <p:nvSpPr>
          <p:cNvPr id="1167292007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736573498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55004681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421718617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どこまでも 限りなく 降りつもる雪と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あなたへの想い 少しずつ 重なってゆく ずっと ずっと 見つめていたい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愛が どんなものか 分からないけれど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信じることだけは 忘れたくない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いつか どこかで また逢える日が来る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そんな 予感だけを 抱きしめて</a:t>
            </a:r>
            <a:endParaRPr lang="en-US" sz="900"/>
          </a:p>
        </p:txBody>
      </p:sp>
      <p:sp>
        <p:nvSpPr>
          <p:cNvPr id="391653507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D79A8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261824278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Dijital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Soğukluk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Bekleyiş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Kentsel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Melankoli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Teknolojik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Tetsuya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Komuro’nun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(TK)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dijital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sound"u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90’ların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teknolojik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patlamasını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ederken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sözlerdeki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yalnızlık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gelişimin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bedelini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"Sonsuz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imgesi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durgunluğun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getirdiği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donukluk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durağanlık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hissini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simgeler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İlişkiler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boyunca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süren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bekleme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geleceğin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belirsizleştiği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hedefler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peşinde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koşmak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yerine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mucizeye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kavuşma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umuduna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tutunmasını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Algısı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"Yol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üzerinde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kaybolmak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ilerlemek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gençliğin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yön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yitirmiş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olsa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devam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çabasını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62412497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43952366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32/50  •  1996  •  DEPARTURES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1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6174502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9196297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D79A8"/>
          </a:solidFill>
          <a:ln w="12700">
            <a:solidFill>
              <a:srgbClr val="FD79A8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03438582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D79A8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806952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33</a:t>
            </a:r>
            <a:endParaRPr lang="en-US" sz="900"/>
          </a:p>
        </p:txBody>
      </p:sp>
      <p:sp>
        <p:nvSpPr>
          <p:cNvPr id="1215113197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D79A8"/>
                </a:solidFill>
                <a:latin typeface="Calibri"/>
                <a:ea typeface="Calibri"/>
                <a:cs typeface="Calibri"/>
              </a:rPr>
              <a:t>1996</a:t>
            </a:r>
            <a:endParaRPr lang="en-US" sz="1000"/>
          </a:p>
        </p:txBody>
      </p:sp>
      <p:sp>
        <p:nvSpPr>
          <p:cNvPr id="2038612312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8697042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LA・LA・LA LOVE SONG</a:t>
            </a:r>
            <a:endParaRPr lang="en-US" sz="1700"/>
          </a:p>
        </p:txBody>
      </p:sp>
      <p:sp>
        <p:nvSpPr>
          <p:cNvPr id="208324336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久保田利伸 with NAOMI CAMPBELL</a:t>
            </a:r>
            <a:endParaRPr lang="en-US" sz="1000"/>
          </a:p>
        </p:txBody>
      </p:sp>
      <p:sp>
        <p:nvSpPr>
          <p:cNvPr id="593779811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529109770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33461351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2124844109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まわれ まわれ メリーゴーランド もう止まらないように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動き出した メロディ LA･LA･LA･LA･LA LOVE SONG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独りきりで 泣いてた夜も 君がいれば 怖くないさ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ふと見つめた 君の瞳に 映る僕は 笑っていた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どんなに時が 過ぎていっても 君を離さない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世界中が 笑っても 僕は君を 愛してる</a:t>
            </a:r>
            <a:endParaRPr lang="en-US" sz="900"/>
          </a:p>
        </p:txBody>
      </p:sp>
      <p:sp>
        <p:nvSpPr>
          <p:cNvPr id="1930911421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D79A8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2054476410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Küreselleşme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Şehirli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Stil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Geçici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Kaçış</a:t>
            </a:r>
            <a:endParaRPr sz="12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Küreselleşme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sanatçının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çapında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süpermodel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(Naomi Campbell)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işbirliği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yapması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durgunluğa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rağmen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dünyaya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açılma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Batı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tarzı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"cool"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imaj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yaratma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arzusunu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Kentsel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Tarzı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Meşhur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Long Vacation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dizisinin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müziği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"Trendy Drama"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kültürünün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zirvesini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Şık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apartman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daireleri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köşeleri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romantik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"Merry-go-round"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atlıkarınca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metaforu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zorlu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gerçeklerden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lüks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stilize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sığınmayı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"Dünya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gülse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de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seveceğim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dünyadaki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/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kaosa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kişilik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küçük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kurma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idealini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pekiştirir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200">
              <a:solidFill>
                <a:schemeClr val="bg1"/>
              </a:solidFill>
            </a:endParaRPr>
          </a:p>
        </p:txBody>
      </p:sp>
      <p:sp>
        <p:nvSpPr>
          <p:cNvPr id="89910234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9849973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33/50  •  1996  •  LA・LA・LA LOVE SONG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2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1709324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58840710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D79A8"/>
          </a:solidFill>
          <a:ln w="12700">
            <a:solidFill>
              <a:srgbClr val="FD79A8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26978403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D79A8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69490928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34</a:t>
            </a:r>
            <a:endParaRPr lang="en-US" sz="900"/>
          </a:p>
        </p:txBody>
      </p:sp>
      <p:sp>
        <p:nvSpPr>
          <p:cNvPr id="988721041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D79A8"/>
                </a:solidFill>
                <a:latin typeface="Calibri"/>
                <a:ea typeface="Calibri"/>
                <a:cs typeface="Calibri"/>
              </a:rPr>
              <a:t>1996</a:t>
            </a:r>
            <a:endParaRPr lang="en-US" sz="1000"/>
          </a:p>
        </p:txBody>
      </p:sp>
      <p:sp>
        <p:nvSpPr>
          <p:cNvPr id="997076702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07595322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チェリー</a:t>
            </a:r>
            <a:endParaRPr lang="en-US" sz="1700"/>
          </a:p>
        </p:txBody>
      </p:sp>
      <p:sp>
        <p:nvSpPr>
          <p:cNvPr id="2127112499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スピッツ</a:t>
            </a:r>
            <a:endParaRPr lang="en-US" sz="1000"/>
          </a:p>
        </p:txBody>
      </p:sp>
      <p:sp>
        <p:nvSpPr>
          <p:cNvPr id="1035617198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643745316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162492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635394806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君を忘れない 曲がりくねった道を行く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きっと 想像した以上に 騒がしい未来が僕を待ってる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「愛してる」の響きだけで 強くなれる気がしたよ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こぼれそうな思い 汚れた手で書き上げた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どうせ信じてもらえない 手垢のついた言葉でも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やっと 自由になれた気がして 独りきりの夜を飛び越えた</a:t>
            </a:r>
            <a:endParaRPr lang="en-US" sz="900"/>
          </a:p>
        </p:txBody>
      </p:sp>
      <p:sp>
        <p:nvSpPr>
          <p:cNvPr id="1730608851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D79A8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297055167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Yeni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Başlangıçlar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Kirli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Gerçekçilik</a:t>
            </a:r>
            <a:endParaRPr sz="12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Değişim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Kirli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ellerle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yazılan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mektup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değmiş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eskimiş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kelimeler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80’lerin o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parıltılı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yapay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steril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mükemmeliyetçiliğinin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reddidir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90’ların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ortasında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doğal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kusurlu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samimi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estetik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anlayışının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(Alternative/Indie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ruhu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yükselişini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Özgürlük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Sonunda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özgürleşmiş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hissetmek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baskılardan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belirlenmiş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yollardan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sapmanın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getirdiği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korkutucu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rahatlatıcı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yalnızlığı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Kaygısı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"Hayal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ettiğimden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gürültülü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bekliyor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bilgi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çağının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teknolojik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karmaşanın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(internet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cep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telefonlarının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yaygınlaşması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yarattığı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belirsiz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gürültülü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atmosferi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sezinletir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200">
              <a:solidFill>
                <a:schemeClr val="bg1"/>
              </a:solidFill>
            </a:endParaRPr>
          </a:p>
        </p:txBody>
      </p:sp>
      <p:sp>
        <p:nvSpPr>
          <p:cNvPr id="77888108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31009688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34/50  •  1996  •  チェリー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3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63041342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02943435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D79A8"/>
          </a:solidFill>
          <a:ln w="12700">
            <a:solidFill>
              <a:srgbClr val="FD79A8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1367856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D79A8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85482418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35</a:t>
            </a:r>
            <a:endParaRPr lang="en-US" sz="900"/>
          </a:p>
        </p:txBody>
      </p:sp>
      <p:sp>
        <p:nvSpPr>
          <p:cNvPr id="2031946847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D79A8"/>
                </a:solidFill>
                <a:latin typeface="Calibri"/>
                <a:ea typeface="Calibri"/>
                <a:cs typeface="Calibri"/>
              </a:rPr>
              <a:t>1996</a:t>
            </a:r>
            <a:endParaRPr lang="en-US" sz="1000"/>
          </a:p>
        </p:txBody>
      </p:sp>
      <p:sp>
        <p:nvSpPr>
          <p:cNvPr id="1684059165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1572296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花－Memento-Mori－</a:t>
            </a:r>
            <a:endParaRPr lang="en-US" sz="1700"/>
          </a:p>
        </p:txBody>
      </p:sp>
      <p:sp>
        <p:nvSpPr>
          <p:cNvPr id="708084948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Mr.Children</a:t>
            </a:r>
            <a:endParaRPr lang="en-US" sz="1000"/>
          </a:p>
        </p:txBody>
      </p:sp>
      <p:sp>
        <p:nvSpPr>
          <p:cNvPr id="407905538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589962985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21108352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358796492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同年代の友人達が 家族を築いてく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人生観は様々 そう誰もが知ってる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悲しみをまた優しさに変えながら 生きてく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負けないように 枯れないように 笑って咲く花になろう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心の中に永遠なる花を咲かそう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やがてすべてが散り行く運命であっても</a:t>
            </a:r>
            <a:endParaRPr lang="en-US" sz="900"/>
          </a:p>
        </p:txBody>
      </p:sp>
      <p:sp>
        <p:nvSpPr>
          <p:cNvPr id="426789086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D79A8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97445337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Varoluşsal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Çaba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Statü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Çatışması</a:t>
            </a:r>
            <a:endParaRPr sz="12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Aynı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yaştaki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dostların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aile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kurması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geleneksel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rotalarının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evlilik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aile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baskı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unsuru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olduğunu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ancak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krizle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birlikte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rotanın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herkes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mümkün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olmadığını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veya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farklı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tarzlarının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jinseikan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samazama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kabul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edilmeye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başlandığını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Felsefi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Derinlik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Pop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adında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"Memento Mori" (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ölümü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hatırla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kavramının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kullanılması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refah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toplumundan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hayatta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kalma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(survival)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geçişin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yarattığı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varoluşsal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krizi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simgeler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Mücadele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Biraz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risk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alıp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elde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etmek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istediğim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hiçbir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garanti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olmadığı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Japonya’da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mutluluk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bile bedel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ödenmesi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risk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alınması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gerektiği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gerçeğini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Yenilmemek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solmamak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çabalamak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1996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Japonya’sının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kolektif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mottosudur</a:t>
            </a:r>
            <a:r>
              <a:rPr lang="en-US" sz="12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200">
              <a:solidFill>
                <a:schemeClr val="bg1"/>
              </a:solidFill>
            </a:endParaRPr>
          </a:p>
        </p:txBody>
      </p:sp>
      <p:sp>
        <p:nvSpPr>
          <p:cNvPr id="736464149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88034782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35/50  •  1996  •  花－Memento-Mori－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4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3875894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6C5CE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27741140" name="Text 1"/>
          <p:cNvSpPr/>
          <p:nvPr/>
        </p:nvSpPr>
        <p:spPr bwMode="auto">
          <a:xfrm>
            <a:off x="274320" y="457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6C5CE7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1997</a:t>
            </a:r>
            <a:endParaRPr lang="en-US" sz="13000"/>
          </a:p>
        </p:txBody>
      </p:sp>
      <p:sp>
        <p:nvSpPr>
          <p:cNvPr id="1500593352" name="Text 2"/>
          <p:cNvSpPr/>
          <p:nvPr/>
        </p:nvSpPr>
        <p:spPr bwMode="auto">
          <a:xfrm>
            <a:off x="3657600" y="2276856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6C5CE7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680484450" name="Text 3"/>
          <p:cNvSpPr/>
          <p:nvPr/>
        </p:nvSpPr>
        <p:spPr bwMode="auto">
          <a:xfrm>
            <a:off x="365760" y="278892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 5 — Bu Yılın Şarkıları</a:t>
            </a:r>
            <a:endParaRPr lang="en-US" sz="1300"/>
          </a:p>
        </p:txBody>
      </p:sp>
      <p:sp>
        <p:nvSpPr>
          <p:cNvPr id="485057432" name="Shape 4"/>
          <p:cNvSpPr/>
          <p:nvPr/>
        </p:nvSpPr>
        <p:spPr bwMode="auto">
          <a:xfrm>
            <a:off x="5303520" y="274320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6C5CE7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42271722" name="Shape 5"/>
          <p:cNvSpPr/>
          <p:nvPr/>
        </p:nvSpPr>
        <p:spPr bwMode="auto">
          <a:xfrm>
            <a:off x="5440680" y="457200"/>
            <a:ext cx="320040" cy="320040"/>
          </a:xfrm>
          <a:prstGeom prst="ellipse">
            <a:avLst/>
          </a:prstGeom>
          <a:solidFill>
            <a:srgbClr val="6C5CE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32946127" name="Text 6"/>
          <p:cNvSpPr/>
          <p:nvPr/>
        </p:nvSpPr>
        <p:spPr bwMode="auto">
          <a:xfrm>
            <a:off x="5440680" y="457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1</a:t>
            </a:r>
            <a:endParaRPr lang="en-US" sz="1000"/>
          </a:p>
        </p:txBody>
      </p:sp>
      <p:sp>
        <p:nvSpPr>
          <p:cNvPr id="1075045297" name="Text 7"/>
          <p:cNvSpPr/>
          <p:nvPr/>
        </p:nvSpPr>
        <p:spPr bwMode="auto">
          <a:xfrm>
            <a:off x="5833872" y="41148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CAN YOU CELEBRATE?</a:t>
            </a:r>
            <a:endParaRPr lang="en-US" sz="1400"/>
          </a:p>
        </p:txBody>
      </p:sp>
      <p:sp>
        <p:nvSpPr>
          <p:cNvPr id="1282120000" name="Text 8"/>
          <p:cNvSpPr/>
          <p:nvPr/>
        </p:nvSpPr>
        <p:spPr bwMode="auto">
          <a:xfrm>
            <a:off x="5833872" y="7772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安室奈美恵</a:t>
            </a:r>
            <a:endParaRPr lang="en-US" sz="1200"/>
          </a:p>
        </p:txBody>
      </p:sp>
      <p:sp>
        <p:nvSpPr>
          <p:cNvPr id="852411180" name="Shape 9"/>
          <p:cNvSpPr/>
          <p:nvPr/>
        </p:nvSpPr>
        <p:spPr bwMode="auto">
          <a:xfrm>
            <a:off x="5440680" y="1298448"/>
            <a:ext cx="320040" cy="320040"/>
          </a:xfrm>
          <a:prstGeom prst="ellipse">
            <a:avLst/>
          </a:prstGeom>
          <a:solidFill>
            <a:srgbClr val="6C5CE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32142391" name="Text 10"/>
          <p:cNvSpPr/>
          <p:nvPr/>
        </p:nvSpPr>
        <p:spPr bwMode="auto">
          <a:xfrm>
            <a:off x="5440680" y="1298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2</a:t>
            </a:r>
            <a:endParaRPr lang="en-US" sz="1000"/>
          </a:p>
        </p:txBody>
      </p:sp>
      <p:sp>
        <p:nvSpPr>
          <p:cNvPr id="2125151704" name="Text 11"/>
          <p:cNvSpPr/>
          <p:nvPr/>
        </p:nvSpPr>
        <p:spPr bwMode="auto">
          <a:xfrm>
            <a:off x="5833872" y="1252728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硝子の少年</a:t>
            </a:r>
            <a:endParaRPr lang="en-US" sz="1400"/>
          </a:p>
        </p:txBody>
      </p:sp>
      <p:sp>
        <p:nvSpPr>
          <p:cNvPr id="1196912466" name="Text 12"/>
          <p:cNvSpPr/>
          <p:nvPr/>
        </p:nvSpPr>
        <p:spPr bwMode="auto">
          <a:xfrm>
            <a:off x="5833872" y="1618488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KinKi Kids</a:t>
            </a:r>
            <a:endParaRPr lang="en-US" sz="1200"/>
          </a:p>
        </p:txBody>
      </p:sp>
      <p:sp>
        <p:nvSpPr>
          <p:cNvPr id="2079652444" name="Shape 13"/>
          <p:cNvSpPr/>
          <p:nvPr/>
        </p:nvSpPr>
        <p:spPr bwMode="auto">
          <a:xfrm>
            <a:off x="5440680" y="2139696"/>
            <a:ext cx="320040" cy="320040"/>
          </a:xfrm>
          <a:prstGeom prst="ellipse">
            <a:avLst/>
          </a:prstGeom>
          <a:solidFill>
            <a:srgbClr val="6C5CE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26563941" name="Text 14"/>
          <p:cNvSpPr/>
          <p:nvPr/>
        </p:nvSpPr>
        <p:spPr bwMode="auto">
          <a:xfrm>
            <a:off x="5440680" y="21396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3</a:t>
            </a:r>
            <a:endParaRPr lang="en-US" sz="1000"/>
          </a:p>
        </p:txBody>
      </p:sp>
      <p:sp>
        <p:nvSpPr>
          <p:cNvPr id="884721480" name="Text 15"/>
          <p:cNvSpPr/>
          <p:nvPr/>
        </p:nvSpPr>
        <p:spPr bwMode="auto">
          <a:xfrm>
            <a:off x="5833872" y="2093976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ひだまりの詩</a:t>
            </a:r>
            <a:endParaRPr lang="en-US" sz="1400"/>
          </a:p>
        </p:txBody>
      </p:sp>
      <p:sp>
        <p:nvSpPr>
          <p:cNvPr id="643479127" name="Text 16"/>
          <p:cNvSpPr/>
          <p:nvPr/>
        </p:nvSpPr>
        <p:spPr bwMode="auto">
          <a:xfrm>
            <a:off x="5833872" y="2459735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Le Couple</a:t>
            </a:r>
            <a:endParaRPr lang="en-US" sz="1200"/>
          </a:p>
        </p:txBody>
      </p:sp>
      <p:sp>
        <p:nvSpPr>
          <p:cNvPr id="1638352147" name="Shape 17"/>
          <p:cNvSpPr/>
          <p:nvPr/>
        </p:nvSpPr>
        <p:spPr bwMode="auto">
          <a:xfrm>
            <a:off x="5440680" y="2980944"/>
            <a:ext cx="320040" cy="320040"/>
          </a:xfrm>
          <a:prstGeom prst="ellipse">
            <a:avLst/>
          </a:prstGeom>
          <a:solidFill>
            <a:srgbClr val="6C5CE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7512611" name="Text 18"/>
          <p:cNvSpPr/>
          <p:nvPr/>
        </p:nvSpPr>
        <p:spPr bwMode="auto">
          <a:xfrm>
            <a:off x="5440680" y="298094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4</a:t>
            </a:r>
            <a:endParaRPr lang="en-US" sz="1000"/>
          </a:p>
        </p:txBody>
      </p:sp>
      <p:sp>
        <p:nvSpPr>
          <p:cNvPr id="968631735" name="Text 19"/>
          <p:cNvSpPr/>
          <p:nvPr/>
        </p:nvSpPr>
        <p:spPr bwMode="auto">
          <a:xfrm>
            <a:off x="5833872" y="2935224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FACE</a:t>
            </a:r>
            <a:endParaRPr lang="en-US" sz="1400"/>
          </a:p>
        </p:txBody>
      </p:sp>
      <p:sp>
        <p:nvSpPr>
          <p:cNvPr id="1679187810" name="Text 20"/>
          <p:cNvSpPr/>
          <p:nvPr/>
        </p:nvSpPr>
        <p:spPr bwMode="auto">
          <a:xfrm>
            <a:off x="5833872" y="3300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globe</a:t>
            </a:r>
            <a:endParaRPr lang="en-US" sz="1200"/>
          </a:p>
        </p:txBody>
      </p:sp>
      <p:sp>
        <p:nvSpPr>
          <p:cNvPr id="437679516" name="Shape 21"/>
          <p:cNvSpPr/>
          <p:nvPr/>
        </p:nvSpPr>
        <p:spPr bwMode="auto">
          <a:xfrm>
            <a:off x="5440680" y="3822192"/>
            <a:ext cx="320040" cy="320040"/>
          </a:xfrm>
          <a:prstGeom prst="ellipse">
            <a:avLst/>
          </a:prstGeom>
          <a:solidFill>
            <a:srgbClr val="6C5CE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80642678" name="Text 22"/>
          <p:cNvSpPr/>
          <p:nvPr/>
        </p:nvSpPr>
        <p:spPr bwMode="auto">
          <a:xfrm>
            <a:off x="5440680" y="38221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5</a:t>
            </a:r>
            <a:endParaRPr lang="en-US" sz="1000"/>
          </a:p>
        </p:txBody>
      </p:sp>
      <p:sp>
        <p:nvSpPr>
          <p:cNvPr id="828921090" name="Text 23"/>
          <p:cNvSpPr/>
          <p:nvPr/>
        </p:nvSpPr>
        <p:spPr bwMode="auto">
          <a:xfrm>
            <a:off x="5833872" y="377647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STEADY</a:t>
            </a:r>
            <a:endParaRPr lang="en-US" sz="1400"/>
          </a:p>
        </p:txBody>
      </p:sp>
      <p:sp>
        <p:nvSpPr>
          <p:cNvPr id="109774708" name="Text 24"/>
          <p:cNvSpPr/>
          <p:nvPr/>
        </p:nvSpPr>
        <p:spPr bwMode="auto">
          <a:xfrm>
            <a:off x="5833872" y="414223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SPEED</a:t>
            </a:r>
            <a:endParaRPr lang="en-US" sz="1200"/>
          </a:p>
        </p:txBody>
      </p:sp>
      <p:sp>
        <p:nvSpPr>
          <p:cNvPr id="1939720282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5109671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1997 yılına dair toplumsal, kültürel ve ekonomik analiz</a:t>
            </a:r>
            <a:endParaRPr lang="en-US" sz="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5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63203348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4241919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6C5CE7"/>
          </a:solidFill>
          <a:ln w="12700">
            <a:solidFill>
              <a:srgbClr val="6C5CE7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78375860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6C5CE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96512982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36</a:t>
            </a:r>
            <a:endParaRPr lang="en-US" sz="900"/>
          </a:p>
        </p:txBody>
      </p:sp>
      <p:sp>
        <p:nvSpPr>
          <p:cNvPr id="1911595446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6C5CE7"/>
                </a:solidFill>
                <a:latin typeface="Calibri"/>
                <a:ea typeface="Calibri"/>
                <a:cs typeface="Calibri"/>
              </a:rPr>
              <a:t>1997</a:t>
            </a:r>
            <a:endParaRPr lang="en-US" sz="1000"/>
          </a:p>
        </p:txBody>
      </p:sp>
      <p:sp>
        <p:nvSpPr>
          <p:cNvPr id="966465261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50977826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CAN YOU CELEBRATE?</a:t>
            </a:r>
            <a:endParaRPr lang="en-US" sz="1700"/>
          </a:p>
        </p:txBody>
      </p:sp>
      <p:sp>
        <p:nvSpPr>
          <p:cNvPr id="1734753034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安室奈美恵</a:t>
            </a:r>
            <a:endParaRPr lang="en-US" sz="1000"/>
          </a:p>
        </p:txBody>
      </p:sp>
      <p:sp>
        <p:nvSpPr>
          <p:cNvPr id="1785868968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2038357018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7541581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513180431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Can you celebrate? Can you kiss me tonight?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We will love each other forever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長い間 待たせてごめん もっと 近くにきて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二人だけの 永遠を 誓い合いたいから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どこまでも 続く道を 君と歩いて行きたい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二人で 見上げる空に 輝く 星のように</a:t>
            </a:r>
            <a:endParaRPr lang="en-US" sz="900"/>
          </a:p>
        </p:txBody>
      </p:sp>
      <p:sp>
        <p:nvSpPr>
          <p:cNvPr id="1098657595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6C5CE7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515251098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"Amura"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Fenomeni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Geleneksel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Aile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İdeali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1997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Namie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Amuro’nun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üzerindeki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mutlak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hakimiyetinin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("Amura"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akımı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zirvesidir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Bu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modern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batılı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tarzda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düğünlerin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(Wedding boom)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marşı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gelmiştir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Genç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belirsizliğin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ortasında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evlilik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sadakat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geleneksel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değerlerde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güvenlik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limanı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aramaktadır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İkon: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Amuro’nun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hayatındaki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değişimler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evlilik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hamilelik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hayranları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bağımsız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aile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kurabilen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modelini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yaratmıştır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uzun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süre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beklettiğim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üzgünüm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ifadesi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kariyer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arasındaki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dengeyi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bulma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çabasını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Sonsuza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birbirimizi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seveceğiz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sürekli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sarsılan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kalıcı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bağa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duyulan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özlemi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simgeler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164447346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62716777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36/50  •  1997  •  CAN YOU CELEBRATE?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6466702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29042138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5524407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92024660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3</a:t>
            </a:r>
            <a:endParaRPr lang="en-US" sz="900"/>
          </a:p>
        </p:txBody>
      </p:sp>
      <p:sp>
        <p:nvSpPr>
          <p:cNvPr id="1449606840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F6B6B"/>
                </a:solidFill>
                <a:latin typeface="Calibri"/>
                <a:ea typeface="Calibri"/>
                <a:cs typeface="Calibri"/>
              </a:rPr>
              <a:t>1990</a:t>
            </a:r>
            <a:endParaRPr lang="en-US" sz="1000"/>
          </a:p>
        </p:txBody>
      </p:sp>
      <p:sp>
        <p:nvSpPr>
          <p:cNvPr id="353001788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5162662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今すぐKiss Me</a:t>
            </a:r>
            <a:endParaRPr lang="en-US" sz="1700"/>
          </a:p>
        </p:txBody>
      </p:sp>
      <p:sp>
        <p:nvSpPr>
          <p:cNvPr id="2022448645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LINDBERG</a:t>
            </a:r>
            <a:endParaRPr lang="en-US" sz="1000"/>
          </a:p>
        </p:txBody>
      </p:sp>
      <p:sp>
        <p:nvSpPr>
          <p:cNvPr id="1185684346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558422851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8493532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493864660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歩道橋の上から 見かけた革ジャンに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息切らし駆け寄った 人ごみの中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ドキドキすること やめられない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今すぐ Kiss Me Wow wow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Go Away I Miss You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大好きだから 笑ってよ まっすぐに I love you so</a:t>
            </a:r>
            <a:endParaRPr lang="en-US" sz="900"/>
          </a:p>
        </p:txBody>
      </p:sp>
      <p:sp>
        <p:nvSpPr>
          <p:cNvPr id="1451388222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F6B6B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287332817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Shinjinrui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(Yeni Nesil)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Özgürlüğü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Bu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1990'lardaki "Girls' Rock"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patlamasının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öncüsüdür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duygularını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arzularını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(Hemen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!)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doğrudan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agresif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enerjiyle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getirmesi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geleneksel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çekingen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imajının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yıkılışını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Kentsel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Üst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geçitler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ceketler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kalabalık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caddeler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tren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biletleri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...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şehirdeki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hareketliliğini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aile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onayıyla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sokak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ortasında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impulsif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yaşandığını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kanıtlar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"Hava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durumunu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takma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unutulan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yok,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biletini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al"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tavrı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hiçbir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kaygısı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an"ı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gençliğin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manifestosudur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749091229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1495729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3/50  •  1990  •  今すぐKiss Me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6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2755532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4106523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6C5CE7"/>
          </a:solidFill>
          <a:ln w="12700">
            <a:solidFill>
              <a:srgbClr val="6C5CE7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2619280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6C5CE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59774251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37</a:t>
            </a:r>
            <a:endParaRPr lang="en-US" sz="900"/>
          </a:p>
        </p:txBody>
      </p:sp>
      <p:sp>
        <p:nvSpPr>
          <p:cNvPr id="1761331642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6C5CE7"/>
                </a:solidFill>
                <a:latin typeface="Calibri"/>
                <a:ea typeface="Calibri"/>
                <a:cs typeface="Calibri"/>
              </a:rPr>
              <a:t>1997</a:t>
            </a:r>
            <a:endParaRPr lang="en-US" sz="1000"/>
          </a:p>
        </p:txBody>
      </p:sp>
      <p:sp>
        <p:nvSpPr>
          <p:cNvPr id="1780507485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36098815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硝子の少年</a:t>
            </a:r>
            <a:endParaRPr lang="en-US" sz="1700"/>
          </a:p>
        </p:txBody>
      </p:sp>
      <p:sp>
        <p:nvSpPr>
          <p:cNvPr id="676536350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KinKi Kids</a:t>
            </a:r>
            <a:endParaRPr lang="en-US" sz="1000"/>
          </a:p>
        </p:txBody>
      </p:sp>
      <p:sp>
        <p:nvSpPr>
          <p:cNvPr id="1297233242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685350646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97480239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422904457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雨が踊るバス・ストップ 君は誰かに抱かれ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硝子の少年時代を 今も忘れないまま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輝きを求めて 僕らは生きてる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たとえ世界が 嘘に染まったとしても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君だけは信じていたい 永遠に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Stay with me 硝子の少年 輝きを求めて</a:t>
            </a:r>
            <a:endParaRPr lang="en-US" sz="900"/>
          </a:p>
        </p:txBody>
      </p:sp>
      <p:sp>
        <p:nvSpPr>
          <p:cNvPr id="732605667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6C5CE7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2113687496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Post-Balon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Gençliğinin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Kırılganlığı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Güvensizlik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ana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metaforu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"Cam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Çocuk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Garasu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no shounen), 90’ların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sonunda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kaygı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taşıyan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gençliğinin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sembolüdür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;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parlak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her an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kırılmaya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hazır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"Dünya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yalanlara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boyanmış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olsa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da"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siyasi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skandallarıyla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sarsılan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kurumlara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duyduğu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güvensizliği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Nostalji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70'lerin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estetiğini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(Tatsuro Yamashita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bestesi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90'ların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hüznüyle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birleştiren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hiçbir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eskisi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olmadığını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hissettiren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kuşağın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sesidir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Sembolizm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Parmaktaki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yüzüğün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silah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tanımlanması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ilişkilerin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bile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statü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güç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savaşına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dönüştüğü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materyalist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eleştiridir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983819919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8385055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37/50  •  1997  •  硝子の少年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7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76238362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7150444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6C5CE7"/>
          </a:solidFill>
          <a:ln w="12700">
            <a:solidFill>
              <a:srgbClr val="6C5CE7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89991271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6C5CE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21773794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38</a:t>
            </a:r>
            <a:endParaRPr lang="en-US" sz="900"/>
          </a:p>
        </p:txBody>
      </p:sp>
      <p:sp>
        <p:nvSpPr>
          <p:cNvPr id="1053571573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6C5CE7"/>
                </a:solidFill>
                <a:latin typeface="Calibri"/>
                <a:ea typeface="Calibri"/>
                <a:cs typeface="Calibri"/>
              </a:rPr>
              <a:t>1997</a:t>
            </a:r>
            <a:endParaRPr lang="en-US" sz="1000"/>
          </a:p>
        </p:txBody>
      </p:sp>
      <p:sp>
        <p:nvSpPr>
          <p:cNvPr id="78465856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3290144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ひだまりの詩</a:t>
            </a:r>
            <a:endParaRPr lang="en-US" sz="1700"/>
          </a:p>
        </p:txBody>
      </p:sp>
      <p:sp>
        <p:nvSpPr>
          <p:cNvPr id="1971664326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Le Couple</a:t>
            </a:r>
            <a:endParaRPr lang="en-US" sz="1000"/>
          </a:p>
        </p:txBody>
      </p:sp>
      <p:sp>
        <p:nvSpPr>
          <p:cNvPr id="2053953067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786424935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23368820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291587934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逢えなくなって どれくらい経つのでしょう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出した手紙も 今朝ポストに舞い戻った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窓辺に揺れる 目を覚ました若葉のように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いつかあなたに 逢える日が来るのを待ってる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会いたくて 会いたくて ずっと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願っていた あの日の夢 二人で笑い 合える時を</a:t>
            </a:r>
            <a:endParaRPr lang="en-US" sz="900"/>
          </a:p>
        </p:txBody>
      </p:sp>
      <p:sp>
        <p:nvSpPr>
          <p:cNvPr id="1442107961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6C5CE7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338448616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Iyashi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İyileşme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Akımı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Sadeliğe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90’ların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sonuna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doğru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Iyashi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iyileşme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/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huzur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akımı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başlamıştır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Büyük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teknolojik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patlamaların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krizin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ardından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yorulan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akustik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yumuşak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doğal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tınılara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yönelmiştir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Yalnızlık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yalnız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verdiğim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kentsel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yalnızlığın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biçimi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geldiğini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ulaşma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isteği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mektupların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dönmesi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fiziksel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yakınlığa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rağmen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kopukluğu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manzarasında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teselliyi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doğada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güneş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ışığı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bahar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dalları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aşırı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endüstrileşmiş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özüne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ihtiyacını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65044026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21874481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38/50  •  1997  •  ひだまりの詩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8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8519030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11701172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6C5CE7"/>
          </a:solidFill>
          <a:ln w="12700">
            <a:solidFill>
              <a:srgbClr val="6C5CE7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38544326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6C5CE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17967623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39</a:t>
            </a:r>
            <a:endParaRPr lang="en-US" sz="900"/>
          </a:p>
        </p:txBody>
      </p:sp>
      <p:sp>
        <p:nvSpPr>
          <p:cNvPr id="1186943241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6C5CE7"/>
                </a:solidFill>
                <a:latin typeface="Calibri"/>
                <a:ea typeface="Calibri"/>
                <a:cs typeface="Calibri"/>
              </a:rPr>
              <a:t>1997</a:t>
            </a:r>
            <a:endParaRPr lang="en-US" sz="1000"/>
          </a:p>
        </p:txBody>
      </p:sp>
      <p:sp>
        <p:nvSpPr>
          <p:cNvPr id="1605646527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56887477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FACE</a:t>
            </a:r>
            <a:endParaRPr lang="en-US" sz="1700"/>
          </a:p>
        </p:txBody>
      </p:sp>
      <p:sp>
        <p:nvSpPr>
          <p:cNvPr id="1376345462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globe</a:t>
            </a:r>
            <a:endParaRPr lang="en-US" sz="1000"/>
          </a:p>
        </p:txBody>
      </p:sp>
      <p:sp>
        <p:nvSpPr>
          <p:cNvPr id="302650669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965823583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03300307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05948482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鏡に映った あなたと2人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情けないよで たくましくもある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顔と顔寄せ合い なぐさめあったらそれぞれ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玄関のドアを 1人で開けよう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あの人の胸には すぐ飛び込めない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 my heart びくびくしながら 瞳閉じるなんて</a:t>
            </a:r>
            <a:endParaRPr lang="en-US" sz="900"/>
          </a:p>
        </p:txBody>
      </p:sp>
      <p:sp>
        <p:nvSpPr>
          <p:cNvPr id="1583440720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6C5CE7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03854901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Dijital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Yalnızlık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Modern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Mücadelesi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Kentsel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"Eve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dönüşte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kapıyı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başına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açmak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ayna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karşısındaki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kendinle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yüzleşmek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metropollerde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(Tokyo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mutlak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yalnızlığını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çıplak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haliyle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sunar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Gerçekçilik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deneyimlerin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engel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öğrencilerin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dertsiz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neşesine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duyulan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gıpta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yetişkin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sorumluluklar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altında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nasıl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ezildiğini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nasıl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katılaştığını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(fossilization)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Cinsiyet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Rolleri: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ağlamak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ısırmak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değildir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duygularını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bastırmak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zorunda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aynı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zamanda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güçlü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durmaya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çalışan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çalışan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(OL - Office Lady)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portresidir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205034806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49402513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39/50  •  1997  •  FACE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49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4460789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61603654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6C5CE7"/>
          </a:solidFill>
          <a:ln w="12700">
            <a:solidFill>
              <a:srgbClr val="6C5CE7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2926885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6C5CE7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97698998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40</a:t>
            </a:r>
            <a:endParaRPr lang="en-US" sz="900"/>
          </a:p>
        </p:txBody>
      </p:sp>
      <p:sp>
        <p:nvSpPr>
          <p:cNvPr id="1106404251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6C5CE7"/>
                </a:solidFill>
                <a:latin typeface="Calibri"/>
                <a:ea typeface="Calibri"/>
                <a:cs typeface="Calibri"/>
              </a:rPr>
              <a:t>1997</a:t>
            </a:r>
            <a:endParaRPr lang="en-US" sz="1000"/>
          </a:p>
        </p:txBody>
      </p:sp>
      <p:sp>
        <p:nvSpPr>
          <p:cNvPr id="591351838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17272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STEADY</a:t>
            </a:r>
            <a:endParaRPr lang="en-US" sz="1700"/>
          </a:p>
        </p:txBody>
      </p:sp>
      <p:sp>
        <p:nvSpPr>
          <p:cNvPr id="837974905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SPEED</a:t>
            </a:r>
            <a:endParaRPr lang="en-US" sz="1000"/>
          </a:p>
        </p:txBody>
      </p:sp>
      <p:sp>
        <p:nvSpPr>
          <p:cNvPr id="552784915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060943849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98480859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040131912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はじめての恋は 終わることのない 果てしない夢を 見せてくれる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不器用なほどに まっすぐな瞳 信じているよ どんな時でも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世界中が 敵にまわっても あなたを愛し続けたい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Steady... 震える指先を 優しく 包んでいて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どこにいても どんな時でも つながっていると 信じてる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Dreamin' Day and Night...</a:t>
            </a:r>
            <a:endParaRPr lang="en-US" sz="900"/>
          </a:p>
        </p:txBody>
      </p:sp>
      <p:sp>
        <p:nvSpPr>
          <p:cNvPr id="871221925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6C5CE7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457840421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Ergen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Aşırı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Sadakat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Patlaması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SPEED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çok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yaştaki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ortaokul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seviyesi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idol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gruplarının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yükselişi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pop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hedef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kitlesinin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ikonlarının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giderek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gençleştiğini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Yabancılaşma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"Dünya bize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düşman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olsa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bile"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90'ların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sonundaki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kendilerini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yetişkin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dünyasından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katı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kurallardan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ne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dışlanmış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hissettiklerini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Yoğunluk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"Steady"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istikrarlı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/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sabit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her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geçici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sarsıldığı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tutunacak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dal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mutlak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aşkı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görmelerini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simgeler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632280374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00698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40/50  •  1997  •  STEADY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0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39075784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E17055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50616101" name="Text 1"/>
          <p:cNvSpPr/>
          <p:nvPr/>
        </p:nvSpPr>
        <p:spPr bwMode="auto">
          <a:xfrm>
            <a:off x="274320" y="457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E17055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1998</a:t>
            </a:r>
            <a:endParaRPr lang="en-US" sz="13000"/>
          </a:p>
        </p:txBody>
      </p:sp>
      <p:sp>
        <p:nvSpPr>
          <p:cNvPr id="248457940" name="Text 2"/>
          <p:cNvSpPr/>
          <p:nvPr/>
        </p:nvSpPr>
        <p:spPr bwMode="auto">
          <a:xfrm>
            <a:off x="3771900" y="219456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E17055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2062485238" name="Text 3"/>
          <p:cNvSpPr/>
          <p:nvPr/>
        </p:nvSpPr>
        <p:spPr bwMode="auto">
          <a:xfrm>
            <a:off x="365760" y="278892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 5 — Bu Yılın Şarkıları</a:t>
            </a:r>
            <a:endParaRPr lang="en-US" sz="1300"/>
          </a:p>
        </p:txBody>
      </p:sp>
      <p:sp>
        <p:nvSpPr>
          <p:cNvPr id="1310169413" name="Shape 4"/>
          <p:cNvSpPr/>
          <p:nvPr/>
        </p:nvSpPr>
        <p:spPr bwMode="auto">
          <a:xfrm>
            <a:off x="5303520" y="274320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E17055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33678733" name="Shape 5"/>
          <p:cNvSpPr/>
          <p:nvPr/>
        </p:nvSpPr>
        <p:spPr bwMode="auto">
          <a:xfrm>
            <a:off x="5440680" y="457200"/>
            <a:ext cx="320040" cy="320040"/>
          </a:xfrm>
          <a:prstGeom prst="ellipse">
            <a:avLst/>
          </a:prstGeom>
          <a:solidFill>
            <a:srgbClr val="E17055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64321573" name="Text 6"/>
          <p:cNvSpPr/>
          <p:nvPr/>
        </p:nvSpPr>
        <p:spPr bwMode="auto">
          <a:xfrm>
            <a:off x="5440680" y="457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1</a:t>
            </a:r>
            <a:endParaRPr lang="en-US" sz="1000"/>
          </a:p>
        </p:txBody>
      </p:sp>
      <p:sp>
        <p:nvSpPr>
          <p:cNvPr id="1272480846" name="Text 7"/>
          <p:cNvSpPr/>
          <p:nvPr/>
        </p:nvSpPr>
        <p:spPr bwMode="auto">
          <a:xfrm>
            <a:off x="5833872" y="41148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誘惑</a:t>
            </a:r>
            <a:endParaRPr lang="en-US" sz="1400"/>
          </a:p>
        </p:txBody>
      </p:sp>
      <p:sp>
        <p:nvSpPr>
          <p:cNvPr id="1942372702" name="Text 8"/>
          <p:cNvSpPr/>
          <p:nvPr/>
        </p:nvSpPr>
        <p:spPr bwMode="auto">
          <a:xfrm>
            <a:off x="5833872" y="7772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GLAY</a:t>
            </a:r>
            <a:endParaRPr lang="en-US" sz="1200"/>
          </a:p>
        </p:txBody>
      </p:sp>
      <p:sp>
        <p:nvSpPr>
          <p:cNvPr id="29947758" name="Shape 9"/>
          <p:cNvSpPr/>
          <p:nvPr/>
        </p:nvSpPr>
        <p:spPr bwMode="auto">
          <a:xfrm>
            <a:off x="5440680" y="1298448"/>
            <a:ext cx="320040" cy="320040"/>
          </a:xfrm>
          <a:prstGeom prst="ellipse">
            <a:avLst/>
          </a:prstGeom>
          <a:solidFill>
            <a:srgbClr val="E17055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0106306" name="Text 10"/>
          <p:cNvSpPr/>
          <p:nvPr/>
        </p:nvSpPr>
        <p:spPr bwMode="auto">
          <a:xfrm>
            <a:off x="5440680" y="1298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2</a:t>
            </a:r>
            <a:endParaRPr lang="en-US" sz="1000"/>
          </a:p>
        </p:txBody>
      </p:sp>
      <p:sp>
        <p:nvSpPr>
          <p:cNvPr id="1358855992" name="Text 11"/>
          <p:cNvSpPr/>
          <p:nvPr/>
        </p:nvSpPr>
        <p:spPr bwMode="auto">
          <a:xfrm>
            <a:off x="5833872" y="1252728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夜空ノムコウ</a:t>
            </a:r>
            <a:endParaRPr lang="en-US" sz="1400"/>
          </a:p>
        </p:txBody>
      </p:sp>
      <p:sp>
        <p:nvSpPr>
          <p:cNvPr id="1965685808" name="Text 12"/>
          <p:cNvSpPr/>
          <p:nvPr/>
        </p:nvSpPr>
        <p:spPr bwMode="auto">
          <a:xfrm>
            <a:off x="5833872" y="1618488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SMAP</a:t>
            </a:r>
            <a:endParaRPr lang="en-US" sz="1200"/>
          </a:p>
        </p:txBody>
      </p:sp>
      <p:sp>
        <p:nvSpPr>
          <p:cNvPr id="297963509" name="Shape 13"/>
          <p:cNvSpPr/>
          <p:nvPr/>
        </p:nvSpPr>
        <p:spPr bwMode="auto">
          <a:xfrm>
            <a:off x="5440680" y="2139696"/>
            <a:ext cx="320040" cy="320040"/>
          </a:xfrm>
          <a:prstGeom prst="ellipse">
            <a:avLst/>
          </a:prstGeom>
          <a:solidFill>
            <a:srgbClr val="E17055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89906097" name="Text 14"/>
          <p:cNvSpPr/>
          <p:nvPr/>
        </p:nvSpPr>
        <p:spPr bwMode="auto">
          <a:xfrm>
            <a:off x="5440680" y="21396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3</a:t>
            </a:r>
            <a:endParaRPr lang="en-US" sz="1000"/>
          </a:p>
        </p:txBody>
      </p:sp>
      <p:sp>
        <p:nvSpPr>
          <p:cNvPr id="85860254" name="Text 15"/>
          <p:cNvSpPr/>
          <p:nvPr/>
        </p:nvSpPr>
        <p:spPr bwMode="auto">
          <a:xfrm>
            <a:off x="5833872" y="2093976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my graduation</a:t>
            </a:r>
            <a:endParaRPr lang="en-US" sz="1400"/>
          </a:p>
        </p:txBody>
      </p:sp>
      <p:sp>
        <p:nvSpPr>
          <p:cNvPr id="1671240358" name="Text 16"/>
          <p:cNvSpPr/>
          <p:nvPr/>
        </p:nvSpPr>
        <p:spPr bwMode="auto">
          <a:xfrm>
            <a:off x="5833872" y="2459735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SPEED</a:t>
            </a:r>
            <a:endParaRPr lang="en-US" sz="1200"/>
          </a:p>
        </p:txBody>
      </p:sp>
      <p:sp>
        <p:nvSpPr>
          <p:cNvPr id="1285273480" name="Shape 17"/>
          <p:cNvSpPr/>
          <p:nvPr/>
        </p:nvSpPr>
        <p:spPr bwMode="auto">
          <a:xfrm>
            <a:off x="5440680" y="2980944"/>
            <a:ext cx="320040" cy="320040"/>
          </a:xfrm>
          <a:prstGeom prst="ellipse">
            <a:avLst/>
          </a:prstGeom>
          <a:solidFill>
            <a:srgbClr val="E17055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47176837" name="Text 18"/>
          <p:cNvSpPr/>
          <p:nvPr/>
        </p:nvSpPr>
        <p:spPr bwMode="auto">
          <a:xfrm>
            <a:off x="5440680" y="298094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4</a:t>
            </a:r>
            <a:endParaRPr lang="en-US" sz="1000"/>
          </a:p>
        </p:txBody>
      </p:sp>
      <p:sp>
        <p:nvSpPr>
          <p:cNvPr id="630128260" name="Text 19"/>
          <p:cNvSpPr/>
          <p:nvPr/>
        </p:nvSpPr>
        <p:spPr bwMode="auto">
          <a:xfrm>
            <a:off x="5833872" y="2935224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タイミング</a:t>
            </a:r>
            <a:endParaRPr lang="en-US" sz="1400"/>
          </a:p>
        </p:txBody>
      </p:sp>
      <p:sp>
        <p:nvSpPr>
          <p:cNvPr id="1486654774" name="Text 20"/>
          <p:cNvSpPr/>
          <p:nvPr/>
        </p:nvSpPr>
        <p:spPr bwMode="auto">
          <a:xfrm>
            <a:off x="5833872" y="3300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BLACK BISCUITS</a:t>
            </a:r>
            <a:endParaRPr lang="en-US" sz="1200"/>
          </a:p>
        </p:txBody>
      </p:sp>
      <p:sp>
        <p:nvSpPr>
          <p:cNvPr id="1847531427" name="Shape 21"/>
          <p:cNvSpPr/>
          <p:nvPr/>
        </p:nvSpPr>
        <p:spPr bwMode="auto">
          <a:xfrm>
            <a:off x="5440680" y="3822192"/>
            <a:ext cx="320040" cy="320040"/>
          </a:xfrm>
          <a:prstGeom prst="ellipse">
            <a:avLst/>
          </a:prstGeom>
          <a:solidFill>
            <a:srgbClr val="E17055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59989659" name="Text 22"/>
          <p:cNvSpPr/>
          <p:nvPr/>
        </p:nvSpPr>
        <p:spPr bwMode="auto">
          <a:xfrm>
            <a:off x="5440680" y="38221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5</a:t>
            </a:r>
            <a:endParaRPr lang="en-US" sz="1000"/>
          </a:p>
        </p:txBody>
      </p:sp>
      <p:sp>
        <p:nvSpPr>
          <p:cNvPr id="342430774" name="Text 23"/>
          <p:cNvSpPr/>
          <p:nvPr/>
        </p:nvSpPr>
        <p:spPr bwMode="auto">
          <a:xfrm>
            <a:off x="5833872" y="377647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SOUL LOVE</a:t>
            </a:r>
            <a:endParaRPr lang="en-US" sz="1400"/>
          </a:p>
        </p:txBody>
      </p:sp>
      <p:sp>
        <p:nvSpPr>
          <p:cNvPr id="423265315" name="Text 24"/>
          <p:cNvSpPr/>
          <p:nvPr/>
        </p:nvSpPr>
        <p:spPr bwMode="auto">
          <a:xfrm>
            <a:off x="5833872" y="414223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GLAY</a:t>
            </a:r>
            <a:endParaRPr lang="en-US" sz="1200"/>
          </a:p>
        </p:txBody>
      </p:sp>
      <p:sp>
        <p:nvSpPr>
          <p:cNvPr id="1286448979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2754081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1998 yılına dair toplumsal, kültürel ve ekonomik analiz</a:t>
            </a:r>
            <a:endParaRPr lang="en-US" sz="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1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6517323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96957611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E17055"/>
          </a:solidFill>
          <a:ln w="12700">
            <a:solidFill>
              <a:srgbClr val="E17055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81905872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E17055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37609313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41</a:t>
            </a:r>
            <a:endParaRPr lang="en-US" sz="900"/>
          </a:p>
        </p:txBody>
      </p:sp>
      <p:sp>
        <p:nvSpPr>
          <p:cNvPr id="1829291696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E17055"/>
                </a:solidFill>
                <a:latin typeface="Calibri"/>
                <a:ea typeface="Calibri"/>
                <a:cs typeface="Calibri"/>
              </a:rPr>
              <a:t>1998</a:t>
            </a:r>
            <a:endParaRPr lang="en-US" sz="1000"/>
          </a:p>
        </p:txBody>
      </p:sp>
      <p:sp>
        <p:nvSpPr>
          <p:cNvPr id="248152116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89046063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誘惑</a:t>
            </a:r>
            <a:endParaRPr lang="en-US" sz="1700"/>
          </a:p>
        </p:txBody>
      </p:sp>
      <p:sp>
        <p:nvSpPr>
          <p:cNvPr id="671764955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GLAY</a:t>
            </a:r>
            <a:endParaRPr lang="en-US" sz="1000"/>
          </a:p>
        </p:txBody>
      </p:sp>
      <p:sp>
        <p:nvSpPr>
          <p:cNvPr id="1799323849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163319079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90713567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384126905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時に愛は二人を試してる Because I love you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嘘も真実も駆け引きさえもいらない 今はただ君を抱きしめたい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左腕の傷跡を引きちぎるように あどけない唇を咬みしめてる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何もかもが 狂おしく 鮮やかに 壊れてゆく音を聞いていたい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震える指先を 絡ませ合う夜に 言葉なんて 意味をなさない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君のすべてを 奪い去るまで 僕はもう 止まらない</a:t>
            </a:r>
            <a:endParaRPr lang="en-US" sz="900"/>
          </a:p>
        </p:txBody>
      </p:sp>
      <p:sp>
        <p:nvSpPr>
          <p:cNvPr id="996534618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E17055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26462127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Arzunun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Şiddeti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Kaos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Sıkışmışlık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1998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Japonya’da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durgunluğun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ağır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hissedildiği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huzursuzluğun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arttığı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yıldı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"Her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delice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canlı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şekilde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paramparça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oluşunu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istiyorum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çökmekte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sistem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yarattığı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yıkımın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estetiğe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dönüştürülmesidir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Tavır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Yalanlara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yok"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siyasi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skandallar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iflaslarla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sarsılan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halkın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rasyonel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güvenini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kaybettiğini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Bu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nihilistik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ortamda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gerçekliği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fiziksel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temasta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tutkuda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aramaktadır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Estetik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GLAY'in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ettiği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"Visual Kei"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rock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patlaması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disiplinli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patlama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aracı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işlev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görmüştür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15750469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86882042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41/50  •  1998  •  誘惑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2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7246397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795712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E17055"/>
          </a:solidFill>
          <a:ln w="12700">
            <a:solidFill>
              <a:srgbClr val="E17055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97003827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E17055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2307439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42</a:t>
            </a:r>
            <a:endParaRPr lang="en-US" sz="900"/>
          </a:p>
        </p:txBody>
      </p:sp>
      <p:sp>
        <p:nvSpPr>
          <p:cNvPr id="1478196584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E17055"/>
                </a:solidFill>
                <a:latin typeface="Calibri"/>
                <a:ea typeface="Calibri"/>
                <a:cs typeface="Calibri"/>
              </a:rPr>
              <a:t>1998</a:t>
            </a:r>
            <a:endParaRPr lang="en-US" sz="1000"/>
          </a:p>
        </p:txBody>
      </p:sp>
      <p:sp>
        <p:nvSpPr>
          <p:cNvPr id="1095650662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0422093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夜空ノムコウ</a:t>
            </a:r>
            <a:endParaRPr lang="en-US" sz="1700"/>
          </a:p>
        </p:txBody>
      </p:sp>
      <p:sp>
        <p:nvSpPr>
          <p:cNvPr id="554066911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SMAP</a:t>
            </a:r>
            <a:endParaRPr lang="en-US" sz="1000"/>
          </a:p>
        </p:txBody>
      </p:sp>
      <p:sp>
        <p:nvSpPr>
          <p:cNvPr id="1529131044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842099962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94272458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951826153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あれからぼくたちは 何かを信じてこれたかなぁ…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夜空のむこうには 明日がもう待っている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だれかの思い通りに 慣れてしまっていたけど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窓をそっと開けてみる 冬の風のにおいがした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大切なものほど すぐそばにあるものさ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見落とさないように 瞳をそらさずにいたい</a:t>
            </a:r>
            <a:endParaRPr lang="en-US" sz="900"/>
          </a:p>
        </p:txBody>
      </p:sp>
      <p:sp>
        <p:nvSpPr>
          <p:cNvPr id="1496540008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E17055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409863808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Yıl"ın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Belirsizliği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Kolektif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Sorgulama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/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Bu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sonrası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Yıl"ın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önemli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marşıdır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"O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şeylere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inanabildik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mi?"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sorusu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refah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boşluğa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düşen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tüm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neslin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sorusudur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Rutin: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Birilerinin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istediği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yaşamaya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alışmıştık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ifadesi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katı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hiyerarşinin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(Salaryman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üzerindeki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baskısını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düzenden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duyulan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yorgunluğu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Umudu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Yeniden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İnşa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Yıldızlara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bakmak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şeylerin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hemen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fark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hayallerinin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yerini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küçük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manevi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değerlere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bıraktığı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dönüşümü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956834079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75245782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42/50  •  1998  •  夜空ノムコウ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3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6363363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79954042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E17055"/>
          </a:solidFill>
          <a:ln w="12700">
            <a:solidFill>
              <a:srgbClr val="E17055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59272415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E17055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49891163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43</a:t>
            </a:r>
            <a:endParaRPr lang="en-US" sz="900"/>
          </a:p>
        </p:txBody>
      </p:sp>
      <p:sp>
        <p:nvSpPr>
          <p:cNvPr id="1573501034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E17055"/>
                </a:solidFill>
                <a:latin typeface="Calibri"/>
                <a:ea typeface="Calibri"/>
                <a:cs typeface="Calibri"/>
              </a:rPr>
              <a:t>1998</a:t>
            </a:r>
            <a:endParaRPr lang="en-US" sz="1000"/>
          </a:p>
        </p:txBody>
      </p:sp>
      <p:sp>
        <p:nvSpPr>
          <p:cNvPr id="297568289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64621879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my graduation</a:t>
            </a:r>
            <a:endParaRPr lang="en-US" sz="1700"/>
          </a:p>
        </p:txBody>
      </p:sp>
      <p:sp>
        <p:nvSpPr>
          <p:cNvPr id="2026914783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SPEED</a:t>
            </a:r>
            <a:endParaRPr lang="en-US" sz="1000"/>
          </a:p>
        </p:txBody>
      </p:sp>
      <p:sp>
        <p:nvSpPr>
          <p:cNvPr id="2072732289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294384650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40389923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272082204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あなたに出逢えてよかった ずっと私を支えてくれた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あなたに届けたい My graduation...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Ah My graduation 旅立ちの朝 振り返らずに 行きたい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切なさを 抱きしめて 信じる道を 進むよ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あなたがくれた 勇気を 翼に変えて 羽ばたく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My graduation... My graduation...</a:t>
            </a:r>
            <a:endParaRPr lang="en-US" sz="900"/>
          </a:p>
        </p:txBody>
      </p:sp>
      <p:sp>
        <p:nvSpPr>
          <p:cNvPr id="806056030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E17055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360614214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Kanat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Açmak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90'ların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sonundaki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"J-Pop İdol"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Okullu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Kız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(JK)"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zirvesini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Mezuniyet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okul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bitişi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değil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döneminden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tamamen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kopup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belirsiz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Yarından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itibaren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farklı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gökyüzü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doğru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yaptığı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kitlesel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geçişin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metaforudur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Güç: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Yalnız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olmadığımı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biliyorum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Cesareti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kanatlara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dönüştürmek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ifadeler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krizin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ortasında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büyüyen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genç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neslin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ayakları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üzerinde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çabasını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dayanışma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ihtiyacını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simgeler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Zaman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Algısı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yaşananlar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çok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eskiymiş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geliyor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teknolojik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gelişimin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(cep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telefonları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internetin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yaygınlaşması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hafızayı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zaman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algısını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ne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hızlandırdığını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477671626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84782328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43/50  •  1998  •  my graduation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4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3222337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05199880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E17055"/>
          </a:solidFill>
          <a:ln w="12700">
            <a:solidFill>
              <a:srgbClr val="E17055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0489986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E17055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56131183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44</a:t>
            </a:r>
            <a:endParaRPr lang="en-US" sz="900"/>
          </a:p>
        </p:txBody>
      </p:sp>
      <p:sp>
        <p:nvSpPr>
          <p:cNvPr id="347047070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E17055"/>
                </a:solidFill>
                <a:latin typeface="Calibri"/>
                <a:ea typeface="Calibri"/>
                <a:cs typeface="Calibri"/>
              </a:rPr>
              <a:t>1998</a:t>
            </a:r>
            <a:endParaRPr lang="en-US" sz="1000"/>
          </a:p>
        </p:txBody>
      </p:sp>
      <p:sp>
        <p:nvSpPr>
          <p:cNvPr id="279980818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26114855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タイミング</a:t>
            </a:r>
            <a:endParaRPr lang="en-US" sz="1700"/>
          </a:p>
        </p:txBody>
      </p:sp>
      <p:sp>
        <p:nvSpPr>
          <p:cNvPr id="533460018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BLACK BISCUITS</a:t>
            </a:r>
            <a:endParaRPr lang="en-US" sz="1000"/>
          </a:p>
        </p:txBody>
      </p:sp>
      <p:sp>
        <p:nvSpPr>
          <p:cNvPr id="330883030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045238634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5178706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330504479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急に冷たくなって あんなに昨日は熱かったのに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ズレた間の悪さも それが君の「タイミング」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僕のココロ和ませる なごませる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誰もが皆 忙しそうに それぞれの道 歩いてる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たまには 立ち止まって 空を見上げてみればいい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小さな幸せ 見つけられる</a:t>
            </a:r>
            <a:endParaRPr lang="en-US" sz="900"/>
          </a:p>
        </p:txBody>
      </p:sp>
      <p:sp>
        <p:nvSpPr>
          <p:cNvPr id="1033543555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E17055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232911717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Pragmatizm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Bireysellik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Yutori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Gevşeme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Arayışı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Eleştiri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"Herkes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çok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meşgul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görünüyor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kendi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yollarında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yürüyorlar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tespiti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rekabetçi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stresli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hayatına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yönelik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gözlemdir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hıza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ayak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uyduramayan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zamanlaması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kaymış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dışlamak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yerine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kucaklar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Yaşam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Felsefesi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"Kendin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olmayı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unutma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küçük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mutluluklar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bulmak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2000'lere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doğru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evrileceği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Yutori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stresli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daha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dengeli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felsefesinin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erken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işaretidir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Renk: Bir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televizyon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varyete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programı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aracılığıyla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popüler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medyanın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durgunluk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moral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eğlence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kaynağı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rolünü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pekiştirir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461663806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6680545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44/50  •  1998  •  タイミング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5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39593837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26406392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E17055"/>
          </a:solidFill>
          <a:ln w="12700">
            <a:solidFill>
              <a:srgbClr val="E17055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54645519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E17055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3385482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45</a:t>
            </a:r>
            <a:endParaRPr lang="en-US" sz="900"/>
          </a:p>
        </p:txBody>
      </p:sp>
      <p:sp>
        <p:nvSpPr>
          <p:cNvPr id="182301809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E17055"/>
                </a:solidFill>
                <a:latin typeface="Calibri"/>
                <a:ea typeface="Calibri"/>
                <a:cs typeface="Calibri"/>
              </a:rPr>
              <a:t>1998</a:t>
            </a:r>
            <a:endParaRPr lang="en-US" sz="1000"/>
          </a:p>
        </p:txBody>
      </p:sp>
      <p:sp>
        <p:nvSpPr>
          <p:cNvPr id="262138060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45075646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SOUL LOVE</a:t>
            </a:r>
            <a:endParaRPr lang="en-US" sz="1700"/>
          </a:p>
        </p:txBody>
      </p:sp>
      <p:sp>
        <p:nvSpPr>
          <p:cNvPr id="1911764358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GLAY</a:t>
            </a:r>
            <a:endParaRPr lang="en-US" sz="1000"/>
          </a:p>
        </p:txBody>
      </p:sp>
      <p:sp>
        <p:nvSpPr>
          <p:cNvPr id="1829582661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922174380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72132452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940825120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ふいに心を奪われたあの日から 虹の向こうの光へと続く道を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愛してるなんて 言葉にできない 想いが溢れてる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太陽が降り注ぐ この街のどこかで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君と出逢えた奇跡を 抱きしめていたい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どんなに時が過ぎても 変わらない愛を 誓い合えるなら 僕は怖くない</a:t>
            </a:r>
            <a:endParaRPr lang="en-US" sz="900"/>
          </a:p>
        </p:txBody>
      </p:sp>
      <p:sp>
        <p:nvSpPr>
          <p:cNvPr id="1155114055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E17055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542820942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Saflık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Mucize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İyileşme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(Healing)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İklim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Yuuvaku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şarkısının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aksine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parça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iyileştirici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(healing)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tarafını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karmaşası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içinde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mucize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eseri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karşılaşmak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bireyin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kaosun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ortasında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bulduğu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tutunacak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dalın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saf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sevgi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Kontrast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Sert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rock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tınılarının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altında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yatan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iyimserlik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halkının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kriz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dönemlerinde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bile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parlak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günlerin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geleceğine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gökkuşağının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ötesindeki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ışık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inancını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canlı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tutma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çabasını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Dilin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Yetersizliği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"Seni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seviyorum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diyememek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ama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duyguların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taşması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iletişim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kültüründeki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iishin-denshin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derinliği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kelimelerin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karmaşıklaşan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modern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dünyayı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anlatmakta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yetersiz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kaldığını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048245397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0964490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45/50  •  1998  •  SOUL LOVE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6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63488737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25304250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73398857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98989719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4</a:t>
            </a:r>
            <a:endParaRPr lang="en-US" sz="900"/>
          </a:p>
        </p:txBody>
      </p:sp>
      <p:sp>
        <p:nvSpPr>
          <p:cNvPr id="2123891760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F6B6B"/>
                </a:solidFill>
                <a:latin typeface="Calibri"/>
                <a:ea typeface="Calibri"/>
                <a:cs typeface="Calibri"/>
              </a:rPr>
              <a:t>1990</a:t>
            </a:r>
            <a:endParaRPr lang="en-US" sz="1000"/>
          </a:p>
        </p:txBody>
      </p:sp>
      <p:sp>
        <p:nvSpPr>
          <p:cNvPr id="509671255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2310188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さよなら人類</a:t>
            </a:r>
            <a:endParaRPr lang="en-US" sz="1700"/>
          </a:p>
        </p:txBody>
      </p:sp>
      <p:sp>
        <p:nvSpPr>
          <p:cNvPr id="338366687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たま</a:t>
            </a:r>
            <a:endParaRPr lang="en-US" sz="1000"/>
          </a:p>
        </p:txBody>
      </p:sp>
      <p:sp>
        <p:nvSpPr>
          <p:cNvPr id="336903542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083851709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29926049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25858674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二酸化炭素をはきだして あの子が呼吸をしているよ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野良犬は僕の骨くわえ 野性の力をためしてる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今日人類がはじめて 木星についたよ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ピテカントロプスになる日も 近づいたんだよ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さるにはなりたくない さるにはなりたくない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さるに なるよ さるに なるよ</a:t>
            </a:r>
            <a:endParaRPr lang="en-US" sz="900"/>
          </a:p>
        </p:txBody>
      </p:sp>
      <p:sp>
        <p:nvSpPr>
          <p:cNvPr id="1751969591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F6B6B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645462113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Balonun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Arkasındaki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Varoluşsal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Korku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Eleştiri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Bu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listedeki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karanlık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sürreal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şarkıdır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teknolojik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Jüpiter'e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ulaşırken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zirve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insanların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ruhsal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maymuna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ilkel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benliğe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dönüştüğünü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savunur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Kriz: "Silah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taşıyan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askerler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havayı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kirletiyor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bozuk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pusulaları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toplayan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profesör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imgeleri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başarının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getirdiği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ahlaki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çevresel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çürümeye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eleştiridir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Psikolojik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"Saru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naru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yo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(Maymun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olacağım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nakaratı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modernleşmenin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getirdiği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ağır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yükten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kurtulup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hayvani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sadeliğe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arzusunu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yani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modern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toplumunun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gizli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depresyonunu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yabancılaşmasını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771499199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47795612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4/50  •  1990  •  さよなら人類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6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44277601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00B894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3597469" name="Text 1"/>
          <p:cNvSpPr/>
          <p:nvPr/>
        </p:nvSpPr>
        <p:spPr bwMode="auto">
          <a:xfrm>
            <a:off x="274320" y="457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00B894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1999</a:t>
            </a:r>
            <a:endParaRPr lang="en-US" sz="13000"/>
          </a:p>
        </p:txBody>
      </p:sp>
      <p:sp>
        <p:nvSpPr>
          <p:cNvPr id="168795684" name="Text 2"/>
          <p:cNvSpPr/>
          <p:nvPr/>
        </p:nvSpPr>
        <p:spPr bwMode="auto">
          <a:xfrm>
            <a:off x="3739896" y="226314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00B894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2070509479" name="Text 3"/>
          <p:cNvSpPr/>
          <p:nvPr/>
        </p:nvSpPr>
        <p:spPr bwMode="auto">
          <a:xfrm>
            <a:off x="365760" y="278892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 5 — Bu Yılın Şarkıları</a:t>
            </a:r>
            <a:endParaRPr lang="en-US" sz="1300"/>
          </a:p>
        </p:txBody>
      </p:sp>
      <p:sp>
        <p:nvSpPr>
          <p:cNvPr id="1682186144" name="Shape 4"/>
          <p:cNvSpPr/>
          <p:nvPr/>
        </p:nvSpPr>
        <p:spPr bwMode="auto">
          <a:xfrm>
            <a:off x="5303520" y="274320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00B89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21166118" name="Shape 5"/>
          <p:cNvSpPr/>
          <p:nvPr/>
        </p:nvSpPr>
        <p:spPr bwMode="auto">
          <a:xfrm>
            <a:off x="5440680" y="457200"/>
            <a:ext cx="320040" cy="320040"/>
          </a:xfrm>
          <a:prstGeom prst="ellipse">
            <a:avLst/>
          </a:prstGeom>
          <a:solidFill>
            <a:srgbClr val="00B894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12652704" name="Text 6"/>
          <p:cNvSpPr/>
          <p:nvPr/>
        </p:nvSpPr>
        <p:spPr bwMode="auto">
          <a:xfrm>
            <a:off x="5440680" y="457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1</a:t>
            </a:r>
            <a:endParaRPr lang="en-US" sz="1000"/>
          </a:p>
        </p:txBody>
      </p:sp>
      <p:sp>
        <p:nvSpPr>
          <p:cNvPr id="225646054" name="Text 7"/>
          <p:cNvSpPr/>
          <p:nvPr/>
        </p:nvSpPr>
        <p:spPr bwMode="auto">
          <a:xfrm>
            <a:off x="5833872" y="41148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だんご３兄弟</a:t>
            </a:r>
            <a:endParaRPr lang="en-US" sz="1400"/>
          </a:p>
        </p:txBody>
      </p:sp>
      <p:sp>
        <p:nvSpPr>
          <p:cNvPr id="792340877" name="Text 8"/>
          <p:cNvSpPr/>
          <p:nvPr/>
        </p:nvSpPr>
        <p:spPr bwMode="auto">
          <a:xfrm>
            <a:off x="5833872" y="7772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速水けんたろう、茂森あゆみ</a:t>
            </a:r>
            <a:endParaRPr lang="en-US" sz="1200"/>
          </a:p>
        </p:txBody>
      </p:sp>
      <p:sp>
        <p:nvSpPr>
          <p:cNvPr id="477734653" name="Shape 9"/>
          <p:cNvSpPr/>
          <p:nvPr/>
        </p:nvSpPr>
        <p:spPr bwMode="auto">
          <a:xfrm>
            <a:off x="5440680" y="1298448"/>
            <a:ext cx="320040" cy="320040"/>
          </a:xfrm>
          <a:prstGeom prst="ellipse">
            <a:avLst/>
          </a:prstGeom>
          <a:solidFill>
            <a:srgbClr val="00B894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91519861" name="Text 10"/>
          <p:cNvSpPr/>
          <p:nvPr/>
        </p:nvSpPr>
        <p:spPr bwMode="auto">
          <a:xfrm>
            <a:off x="5440680" y="1298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2</a:t>
            </a:r>
            <a:endParaRPr lang="en-US" sz="1000"/>
          </a:p>
        </p:txBody>
      </p:sp>
      <p:sp>
        <p:nvSpPr>
          <p:cNvPr id="751720921" name="Text 11"/>
          <p:cNvSpPr/>
          <p:nvPr/>
        </p:nvSpPr>
        <p:spPr bwMode="auto">
          <a:xfrm>
            <a:off x="5833872" y="1252728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Winter, again</a:t>
            </a:r>
            <a:endParaRPr lang="en-US" sz="1400"/>
          </a:p>
        </p:txBody>
      </p:sp>
      <p:sp>
        <p:nvSpPr>
          <p:cNvPr id="1298113035" name="Text 12"/>
          <p:cNvSpPr/>
          <p:nvPr/>
        </p:nvSpPr>
        <p:spPr bwMode="auto">
          <a:xfrm>
            <a:off x="5833872" y="1618488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GLAY</a:t>
            </a:r>
            <a:endParaRPr lang="en-US" sz="1200"/>
          </a:p>
        </p:txBody>
      </p:sp>
      <p:sp>
        <p:nvSpPr>
          <p:cNvPr id="458468070" name="Shape 13"/>
          <p:cNvSpPr/>
          <p:nvPr/>
        </p:nvSpPr>
        <p:spPr bwMode="auto">
          <a:xfrm>
            <a:off x="5440680" y="2139696"/>
            <a:ext cx="320040" cy="320040"/>
          </a:xfrm>
          <a:prstGeom prst="ellipse">
            <a:avLst/>
          </a:prstGeom>
          <a:solidFill>
            <a:srgbClr val="00B894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5488579" name="Text 14"/>
          <p:cNvSpPr/>
          <p:nvPr/>
        </p:nvSpPr>
        <p:spPr bwMode="auto">
          <a:xfrm>
            <a:off x="5440680" y="21396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3</a:t>
            </a:r>
            <a:endParaRPr lang="en-US" sz="1000"/>
          </a:p>
        </p:txBody>
      </p:sp>
      <p:sp>
        <p:nvSpPr>
          <p:cNvPr id="317067442" name="Text 15"/>
          <p:cNvSpPr/>
          <p:nvPr/>
        </p:nvSpPr>
        <p:spPr bwMode="auto">
          <a:xfrm>
            <a:off x="5833872" y="2093976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</a:t>
            </a:r>
            <a:endParaRPr lang="en-US" sz="1400"/>
          </a:p>
        </p:txBody>
      </p:sp>
      <p:sp>
        <p:nvSpPr>
          <p:cNvPr id="757166089" name="Text 16"/>
          <p:cNvSpPr/>
          <p:nvPr/>
        </p:nvSpPr>
        <p:spPr bwMode="auto">
          <a:xfrm>
            <a:off x="5833872" y="2459735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浜崎あゆみ</a:t>
            </a:r>
            <a:endParaRPr lang="en-US" sz="1200"/>
          </a:p>
        </p:txBody>
      </p:sp>
      <p:sp>
        <p:nvSpPr>
          <p:cNvPr id="1814983091" name="Shape 17"/>
          <p:cNvSpPr/>
          <p:nvPr/>
        </p:nvSpPr>
        <p:spPr bwMode="auto">
          <a:xfrm>
            <a:off x="5440680" y="2980944"/>
            <a:ext cx="320040" cy="320040"/>
          </a:xfrm>
          <a:prstGeom prst="ellipse">
            <a:avLst/>
          </a:prstGeom>
          <a:solidFill>
            <a:srgbClr val="00B894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24521450" name="Text 18"/>
          <p:cNvSpPr/>
          <p:nvPr/>
        </p:nvSpPr>
        <p:spPr bwMode="auto">
          <a:xfrm>
            <a:off x="5440680" y="298094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4</a:t>
            </a:r>
            <a:endParaRPr lang="en-US" sz="1000"/>
          </a:p>
        </p:txBody>
      </p:sp>
      <p:sp>
        <p:nvSpPr>
          <p:cNvPr id="807266859" name="Text 19"/>
          <p:cNvSpPr/>
          <p:nvPr/>
        </p:nvSpPr>
        <p:spPr bwMode="auto">
          <a:xfrm>
            <a:off x="5833872" y="2935224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energy flow</a:t>
            </a:r>
            <a:endParaRPr lang="en-US" sz="1400"/>
          </a:p>
        </p:txBody>
      </p:sp>
      <p:sp>
        <p:nvSpPr>
          <p:cNvPr id="1074829008" name="Text 20"/>
          <p:cNvSpPr/>
          <p:nvPr/>
        </p:nvSpPr>
        <p:spPr bwMode="auto">
          <a:xfrm>
            <a:off x="5833872" y="3300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坂本龍一</a:t>
            </a:r>
            <a:endParaRPr lang="en-US" sz="1200"/>
          </a:p>
        </p:txBody>
      </p:sp>
      <p:sp>
        <p:nvSpPr>
          <p:cNvPr id="982436634" name="Shape 21"/>
          <p:cNvSpPr/>
          <p:nvPr/>
        </p:nvSpPr>
        <p:spPr bwMode="auto">
          <a:xfrm>
            <a:off x="5440680" y="3822192"/>
            <a:ext cx="320040" cy="320040"/>
          </a:xfrm>
          <a:prstGeom prst="ellipse">
            <a:avLst/>
          </a:prstGeom>
          <a:solidFill>
            <a:srgbClr val="00B894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5899472" name="Text 22"/>
          <p:cNvSpPr/>
          <p:nvPr/>
        </p:nvSpPr>
        <p:spPr bwMode="auto">
          <a:xfrm>
            <a:off x="5440680" y="38221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5</a:t>
            </a:r>
            <a:endParaRPr lang="en-US" sz="1000"/>
          </a:p>
        </p:txBody>
      </p:sp>
      <p:sp>
        <p:nvSpPr>
          <p:cNvPr id="118703025" name="Text 23"/>
          <p:cNvSpPr/>
          <p:nvPr/>
        </p:nvSpPr>
        <p:spPr bwMode="auto">
          <a:xfrm>
            <a:off x="5833872" y="377647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Automatic</a:t>
            </a:r>
            <a:endParaRPr lang="en-US" sz="1400"/>
          </a:p>
        </p:txBody>
      </p:sp>
      <p:sp>
        <p:nvSpPr>
          <p:cNvPr id="1148354440" name="Text 24"/>
          <p:cNvSpPr/>
          <p:nvPr/>
        </p:nvSpPr>
        <p:spPr bwMode="auto">
          <a:xfrm>
            <a:off x="5833872" y="414223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宇多田ヒカル</a:t>
            </a:r>
            <a:endParaRPr lang="en-US" sz="1200"/>
          </a:p>
        </p:txBody>
      </p:sp>
      <p:sp>
        <p:nvSpPr>
          <p:cNvPr id="1551253796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02086783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1999 yılına dair toplumsal, kültürel ve ekonomik analiz</a:t>
            </a:r>
            <a:endParaRPr lang="en-US" sz="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7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7894684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18105610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00B894"/>
          </a:solidFill>
          <a:ln w="12700">
            <a:solidFill>
              <a:srgbClr val="00B89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111758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00B894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322901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46</a:t>
            </a:r>
            <a:endParaRPr lang="en-US" sz="900"/>
          </a:p>
        </p:txBody>
      </p:sp>
      <p:sp>
        <p:nvSpPr>
          <p:cNvPr id="905798561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00B894"/>
                </a:solidFill>
                <a:latin typeface="Calibri"/>
                <a:ea typeface="Calibri"/>
                <a:cs typeface="Calibri"/>
              </a:rPr>
              <a:t>1999</a:t>
            </a:r>
            <a:endParaRPr lang="en-US" sz="1000"/>
          </a:p>
        </p:txBody>
      </p:sp>
      <p:sp>
        <p:nvSpPr>
          <p:cNvPr id="1698002286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56350426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だんご３兄弟</a:t>
            </a:r>
            <a:endParaRPr lang="en-US" sz="1700"/>
          </a:p>
        </p:txBody>
      </p:sp>
      <p:sp>
        <p:nvSpPr>
          <p:cNvPr id="1433375946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速水けんたろう、茂森あゆみ</a:t>
            </a:r>
            <a:endParaRPr lang="en-US" sz="1000"/>
          </a:p>
        </p:txBody>
      </p:sp>
      <p:sp>
        <p:nvSpPr>
          <p:cNvPr id="952117117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267929664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95851556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78256611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串に刺さって だんご だんご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三つ並んで だんご だんご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だんご３兄弟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弟想いの 長男 兄さん想いの 三男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自分が一番 次男 だんご３兄弟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春になったら お花見 お花見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秋になったら お月見 お月見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一年じゅうが だんご だんご だんご３兄弟</a:t>
            </a:r>
            <a:endParaRPr lang="en-US" sz="900"/>
          </a:p>
        </p:txBody>
      </p:sp>
      <p:sp>
        <p:nvSpPr>
          <p:cNvPr id="533809142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00B894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201144479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Geleneksel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Aile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Dinamikleri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Nefes Alma</a:t>
            </a:r>
            <a:endParaRPr/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Durum: 1999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yılında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çocuk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şarkısının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tüm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yaş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gruplarını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kapsayan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devasa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fenomene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dönüşmesi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kriz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gerginlikten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Kayıp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On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Yıl'ın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sonu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) ne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kadar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yorulduğunu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gösterir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Toplum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karmaşık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sorunlar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yerine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"Dango"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basit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geleneksel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masum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figüre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sığınmıştır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Aile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Yapısı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kardeşlerin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kişilik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özellikleri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sorumlu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büyük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abi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bencil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ortanca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şımartılmış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küçük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kardeş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),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toplumundaki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klasik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kardeş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rolleri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aile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hiyerarşisiyle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eğlenceli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dille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dalga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geçer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Nostalji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: Yüksek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teknoloji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dijitalleşmenin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zirvesinde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geleneksel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tatlısının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(Dango)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mevsimlerle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çiçek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izleme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ay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izleme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ilişkilendirilmesi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köklere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dönüş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arzusunu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</p:txBody>
      </p:sp>
      <p:sp>
        <p:nvSpPr>
          <p:cNvPr id="216598486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41316586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46/50  •  1999  •  だんご３兄弟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8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1854255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31582435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00B894"/>
          </a:solidFill>
          <a:ln w="12700">
            <a:solidFill>
              <a:srgbClr val="00B89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5379548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00B894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49128955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47</a:t>
            </a:r>
            <a:endParaRPr lang="en-US" sz="900"/>
          </a:p>
        </p:txBody>
      </p:sp>
      <p:sp>
        <p:nvSpPr>
          <p:cNvPr id="1749227653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00B894"/>
                </a:solidFill>
                <a:latin typeface="Calibri"/>
                <a:ea typeface="Calibri"/>
                <a:cs typeface="Calibri"/>
              </a:rPr>
              <a:t>1999</a:t>
            </a:r>
            <a:endParaRPr lang="en-US" sz="1000"/>
          </a:p>
        </p:txBody>
      </p:sp>
      <p:sp>
        <p:nvSpPr>
          <p:cNvPr id="54486078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78145598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Winter, again</a:t>
            </a:r>
            <a:endParaRPr lang="en-US" sz="1700"/>
          </a:p>
        </p:txBody>
      </p:sp>
      <p:sp>
        <p:nvSpPr>
          <p:cNvPr id="2089048316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GLAY</a:t>
            </a:r>
            <a:endParaRPr lang="en-US" sz="1000"/>
          </a:p>
        </p:txBody>
      </p:sp>
      <p:sp>
        <p:nvSpPr>
          <p:cNvPr id="726666022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506809442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45949730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227871899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いつか二人で行きたいね 雪が積もる頃に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生まれたての愛を刻もう 凍える空の下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降り積もる真っ白な雪の華が 二人の足跡を 消してゆく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どこまでも続く この道の上で 離さないよ 君の手を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都会の喧騒を 離れて二人 静かな場所へと 辿り着いた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愛してる 愛してる...</a:t>
            </a:r>
            <a:endParaRPr lang="en-US" sz="900"/>
          </a:p>
        </p:txBody>
      </p:sp>
      <p:sp>
        <p:nvSpPr>
          <p:cNvPr id="1187761286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00B894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258095557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Metropolden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Kaçış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Memleket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Nostaljisi</a:t>
            </a:r>
            <a:endParaRPr lang="en-US" sz="1400">
              <a:solidFill>
                <a:srgbClr val="BBBBCC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Durum: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Şarkıdaki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Şehrin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gürültüsünden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uzaklaşıp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sessiz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yere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varmak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vurgusu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90'ların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sonunda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Tokyo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merkezli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başarı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hayalinin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yerini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alan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yorgunluk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hissini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Japonlar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parıltılı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şehir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ışıklarında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değil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köklerinde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doğada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huzur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aramaya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başlamıştır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Estetik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Karlar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altındaki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sessiz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yol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silinen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ayak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izleri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belirsizliğin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getirdiği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yönünü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kaybetme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korkusunu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yanındaki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kişiye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tutunma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elini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bırakmama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güdüsünü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simgeler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Dayanıklılık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: "Donan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gökyüzü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altında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sevgiyi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kazımak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dönemdeki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sert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iklimine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rağmen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ilişkileri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koruma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konusundaki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stoacı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kararlılığını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</p:txBody>
      </p:sp>
      <p:sp>
        <p:nvSpPr>
          <p:cNvPr id="685089883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51293353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47/50  •  1999  •  Winter, again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59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255679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50431728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00B894"/>
          </a:solidFill>
          <a:ln w="12700">
            <a:solidFill>
              <a:srgbClr val="00B89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50272933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00B894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1634360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48</a:t>
            </a:r>
            <a:endParaRPr lang="en-US" sz="900"/>
          </a:p>
        </p:txBody>
      </p:sp>
      <p:sp>
        <p:nvSpPr>
          <p:cNvPr id="1706474116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00B894"/>
                </a:solidFill>
                <a:latin typeface="Calibri"/>
                <a:ea typeface="Calibri"/>
                <a:cs typeface="Calibri"/>
              </a:rPr>
              <a:t>1999</a:t>
            </a:r>
            <a:endParaRPr lang="en-US" sz="1000"/>
          </a:p>
        </p:txBody>
      </p:sp>
      <p:sp>
        <p:nvSpPr>
          <p:cNvPr id="527819759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66446634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A</a:t>
            </a:r>
            <a:endParaRPr lang="en-US" sz="1700"/>
          </a:p>
        </p:txBody>
      </p:sp>
      <p:sp>
        <p:nvSpPr>
          <p:cNvPr id="1978563174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浜崎あゆみ</a:t>
            </a:r>
            <a:endParaRPr lang="en-US" sz="1000"/>
          </a:p>
        </p:txBody>
      </p:sp>
      <p:sp>
        <p:nvSpPr>
          <p:cNvPr id="1364125298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373416757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83327238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819065382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いつか話してくれた 夢の続きを聞かせて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君が笑っているなら それだけでいいと思えた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もう遅すぎるなんて言わせない あきらめるにはまだ早すぎる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昨日の自分にさよならを告げて 新しい明日を迎えに行こう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最後に見せた君の笑顔 今も胸に焼き付いている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それでも前を向いて 歩き出そうと思うよ</a:t>
            </a:r>
            <a:endParaRPr lang="en-US" sz="900"/>
          </a:p>
        </p:txBody>
      </p:sp>
      <p:sp>
        <p:nvSpPr>
          <p:cNvPr id="1320470559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00B894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997369545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Tema: "Trauma",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Acı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Gençlik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Melankolisi</a:t>
            </a:r>
            <a:endParaRPr lang="en-US" sz="1200">
              <a:solidFill>
                <a:srgbClr val="BBBBCC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Psikoloji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: Ayumi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Hamasaki'nin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dörtlü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teklisi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(monochrome, too late, Trauma, End roll), 90'lar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sonu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gençliğinin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ruh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halini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"Ayumi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Çağı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mühürlemiştir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isimleri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bile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toplumdaki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genel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karamsarlığı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("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Monokrom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", "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Travma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", "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Bitiş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Jeneriği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")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özetler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Bireyin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İç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Dünyası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Dünki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kendime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elveda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Kaybetmekten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korkmak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yerine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elde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etme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sevinci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gibi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sözler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kriz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döneminde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büyüyen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gençlerin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yaşadığı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derin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özgüvensizlik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"her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şey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çok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geç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olma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korkusuyla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başa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çıkma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çabasıdır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lnSpc>
                <a:spcPct val="120000"/>
              </a:lnSpc>
              <a:defRPr/>
            </a:pP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İkon: Hamasaki,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sadece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şarkıcı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değil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duygusal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yaralarını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(Trauma)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açıkça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paylaşan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ilk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büyük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ikon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"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mükemmel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görünmek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zorunda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hisseden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gençlerine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acı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çekmenin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sorun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olmadığını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gösteren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sözcüye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dönüşmüştür</a:t>
            </a:r>
            <a:r>
              <a:rPr lang="en-US" sz="12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 lang="en-US" sz="1200"/>
          </a:p>
        </p:txBody>
      </p:sp>
      <p:sp>
        <p:nvSpPr>
          <p:cNvPr id="2034139427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93893852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48/50  •  1999  •  A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60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4549734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44976199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00B894"/>
          </a:solidFill>
          <a:ln w="12700">
            <a:solidFill>
              <a:srgbClr val="00B89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90855867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00B894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50401296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49</a:t>
            </a:r>
            <a:endParaRPr lang="en-US" sz="900"/>
          </a:p>
        </p:txBody>
      </p:sp>
      <p:sp>
        <p:nvSpPr>
          <p:cNvPr id="1138607521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00B894"/>
                </a:solidFill>
                <a:latin typeface="Calibri"/>
                <a:ea typeface="Calibri"/>
                <a:cs typeface="Calibri"/>
              </a:rPr>
              <a:t>1999</a:t>
            </a:r>
            <a:endParaRPr lang="en-US" sz="1000"/>
          </a:p>
        </p:txBody>
      </p:sp>
      <p:sp>
        <p:nvSpPr>
          <p:cNvPr id="1144896353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51141548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energy flow</a:t>
            </a:r>
            <a:endParaRPr lang="en-US" sz="1700"/>
          </a:p>
        </p:txBody>
      </p:sp>
      <p:sp>
        <p:nvSpPr>
          <p:cNvPr id="1716338713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坂本龍一</a:t>
            </a:r>
            <a:endParaRPr lang="en-US" sz="1000"/>
          </a:p>
        </p:txBody>
      </p:sp>
      <p:sp>
        <p:nvSpPr>
          <p:cNvPr id="1856119574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2001081822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8080255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477138394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「Energy Flow」は坂本龍一によるインストゥルメンタル（ピアノ・ソロ）の楽曲。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歌詞はありません。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1999年にリリースされ、インストゥルメンタル曲として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史上初めてオリコンチャートで1位を記録。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CMで使用されたこともあり、多くの人々に「癒やし」を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与えた名曲として今も愛され続けている。</a:t>
            </a:r>
            <a:endParaRPr lang="en-US" sz="900"/>
          </a:p>
        </p:txBody>
      </p:sp>
      <p:sp>
        <p:nvSpPr>
          <p:cNvPr id="402702056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00B894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246607625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Tema: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Iyashi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İyileşme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Patlaması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Tükenmişlik</a:t>
            </a:r>
            <a:endParaRPr lang="en-US" sz="1400">
              <a:solidFill>
                <a:srgbClr val="BBBBCC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Durum: Bu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enstrümantal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parçanın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1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numaraya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yükselmesi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Japonya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tarihinde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ilktir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sosyolojik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alarmdır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 "24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saat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savaşabilir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misin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?"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sloganıyla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büyüyen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iş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dünyası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(Regain CM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bağlamı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),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şarkıyla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birlikte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fiziksel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ruhsal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iflas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ettiğini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kabul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etmiştir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İhtiyaç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halkı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için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toplu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derin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nefes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alma"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seansıdır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Sözlerin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olmaması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insanların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artık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kelimelerle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ifade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edilemeyecek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kadar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ağır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zihinsel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yorgunluk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yaşadığını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saf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dingin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huzura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(Energy Flow)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ihtiyaç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duyduğunu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kanıtlar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Psikolojik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Dönüşüm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Başarı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büyüme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odaklı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Japonya'dan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iyileşme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akışta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kalma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odaklı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Japonya'ya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geçişin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sembolik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başlangıcıdır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 lang="en-US" sz="1400"/>
          </a:p>
        </p:txBody>
      </p:sp>
      <p:sp>
        <p:nvSpPr>
          <p:cNvPr id="873681450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42955693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49/50  •  1999  •  energy flow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61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0190001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94743387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00B894"/>
          </a:solidFill>
          <a:ln w="12700">
            <a:solidFill>
              <a:srgbClr val="00B89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1784711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00B894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51729711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50</a:t>
            </a:r>
            <a:endParaRPr lang="en-US" sz="900"/>
          </a:p>
        </p:txBody>
      </p:sp>
      <p:sp>
        <p:nvSpPr>
          <p:cNvPr id="1747961828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00B894"/>
                </a:solidFill>
                <a:latin typeface="Calibri"/>
                <a:ea typeface="Calibri"/>
                <a:cs typeface="Calibri"/>
              </a:rPr>
              <a:t>1999</a:t>
            </a:r>
            <a:endParaRPr lang="en-US" sz="1000"/>
          </a:p>
        </p:txBody>
      </p:sp>
      <p:sp>
        <p:nvSpPr>
          <p:cNvPr id="1816317675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94982816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Automatic</a:t>
            </a:r>
            <a:endParaRPr lang="en-US" sz="1700"/>
          </a:p>
        </p:txBody>
      </p:sp>
      <p:sp>
        <p:nvSpPr>
          <p:cNvPr id="1398260979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宇多田ヒカル</a:t>
            </a:r>
            <a:endParaRPr lang="en-US" sz="1000"/>
          </a:p>
        </p:txBody>
      </p:sp>
      <p:sp>
        <p:nvSpPr>
          <p:cNvPr id="1139365991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466664414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4475481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1606027495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七回目のベルで受話器を取った君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名前を言わなくても声で分かってくれる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唇から自然にこぼれ落ちるメロディ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It's automatic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側にいるだけで その目に見つめられるだけで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ドキドキ止まらない Noとは言えない I feel so good</a:t>
            </a:r>
            <a:endParaRPr lang="en-US" sz="900"/>
          </a:p>
        </p:txBody>
      </p:sp>
      <p:sp>
        <p:nvSpPr>
          <p:cNvPr id="1375514118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00B894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707282422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Dijitalleşme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Bireysellik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Yeni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Milenyumun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Sesi</a:t>
            </a:r>
            <a:endParaRPr/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Devrim: 15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yaşındaki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returnee"nin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(yurt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dışından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dönen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bu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şarkısı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pop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müziğinde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(J-Pop) R&amp;B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dönemini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başlatmıştır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 Daha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sofistike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batılı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bireysel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duygu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dünyasını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temsil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Teknolojik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Romantizm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Yedinci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zilde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telefonu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açan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sen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ev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telefonları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ile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erken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mobil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telefon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kültürü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arasındaki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geçişi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yansıtır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Fiziksel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uzaklığın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teknolojiyle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telefon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kapatıldığı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ancak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duyguların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otomatik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kontrol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dışı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şekilde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aktığı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modern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şehir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aşkını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Değişim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: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Yoğun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günlerin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içinde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unutulan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o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önemli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şey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toplumunun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makineleşme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içinde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kaybettiği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insani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kıvılcımı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basit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heyecanları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" (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dokidoki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yeniden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keşfetme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arzusudur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 2000'lere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giren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Japonya'nın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yeni,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enerjik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küresel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yüzüdür</a:t>
            </a:r>
            <a:r>
              <a:rPr lang="en-US" sz="1400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.</a:t>
            </a:r>
            <a:endParaRPr/>
          </a:p>
        </p:txBody>
      </p:sp>
      <p:sp>
        <p:nvSpPr>
          <p:cNvPr id="1130909694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51293992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50/50  •  1999  •  Automatic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7">
    <p:bg>
      <p:bgPr shadeToTitle="0">
        <a:solidFill>
          <a:srgbClr val="0A0A1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6290385" name="Shape 0"/>
          <p:cNvSpPr/>
          <p:nvPr/>
        </p:nvSpPr>
        <p:spPr bwMode="auto">
          <a:xfrm>
            <a:off x="0" y="0"/>
            <a:ext cx="9144000" cy="502920"/>
          </a:xfrm>
          <a:prstGeom prst="rect">
            <a:avLst/>
          </a:prstGeom>
          <a:solidFill>
            <a:srgbClr val="0D0D22"/>
          </a:solidFill>
          <a:ln w="12700">
            <a:solidFill>
              <a:srgbClr val="0D0D22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77627743" name="Shape 1"/>
          <p:cNvSpPr/>
          <p:nvPr/>
        </p:nvSpPr>
        <p:spPr bwMode="auto">
          <a:xfrm>
            <a:off x="0" y="0"/>
            <a:ext cx="9144000" cy="4572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27626416" name="Shape 2"/>
          <p:cNvSpPr/>
          <p:nvPr/>
        </p:nvSpPr>
        <p:spPr bwMode="auto">
          <a:xfrm>
            <a:off x="182880" y="73152"/>
            <a:ext cx="347472" cy="347472"/>
          </a:xfrm>
          <a:prstGeom prst="ellipse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86317674" name="Text 3"/>
          <p:cNvSpPr/>
          <p:nvPr/>
        </p:nvSpPr>
        <p:spPr bwMode="auto">
          <a:xfrm>
            <a:off x="182880" y="7315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900" b="1">
                <a:solidFill>
                  <a:srgbClr val="000000"/>
                </a:solidFill>
              </a:rPr>
              <a:t>5</a:t>
            </a:r>
            <a:endParaRPr lang="en-US" sz="900"/>
          </a:p>
        </p:txBody>
      </p:sp>
      <p:sp>
        <p:nvSpPr>
          <p:cNvPr id="1638087714" name="Text 4"/>
          <p:cNvSpPr/>
          <p:nvPr/>
        </p:nvSpPr>
        <p:spPr bwMode="auto">
          <a:xfrm>
            <a:off x="594360" y="9144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b="1">
                <a:solidFill>
                  <a:srgbClr val="FF6B6B"/>
                </a:solidFill>
                <a:latin typeface="Calibri"/>
                <a:ea typeface="Calibri"/>
                <a:cs typeface="Calibri"/>
              </a:rPr>
              <a:t>1990</a:t>
            </a:r>
            <a:endParaRPr lang="en-US" sz="1000"/>
          </a:p>
        </p:txBody>
      </p:sp>
      <p:sp>
        <p:nvSpPr>
          <p:cNvPr id="1378360119" name="Shape 5"/>
          <p:cNvSpPr/>
          <p:nvPr/>
        </p:nvSpPr>
        <p:spPr bwMode="auto">
          <a:xfrm>
            <a:off x="4297680" y="548640"/>
            <a:ext cx="0" cy="4389120"/>
          </a:xfrm>
          <a:prstGeom prst="line">
            <a:avLst/>
          </a:prstGeom>
          <a:noFill/>
          <a:ln w="1270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23326062" name="Text 6"/>
          <p:cNvSpPr/>
          <p:nvPr/>
        </p:nvSpPr>
        <p:spPr bwMode="auto">
          <a:xfrm>
            <a:off x="228600" y="530352"/>
            <a:ext cx="3886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700" b="1">
                <a:solidFill>
                  <a:srgbClr val="FFD166"/>
                </a:solidFill>
                <a:latin typeface="Calibri"/>
                <a:ea typeface="Calibri"/>
                <a:cs typeface="Calibri"/>
              </a:rPr>
              <a:t>OH YEAH!</a:t>
            </a:r>
            <a:endParaRPr lang="en-US" sz="1700"/>
          </a:p>
        </p:txBody>
      </p:sp>
      <p:sp>
        <p:nvSpPr>
          <p:cNvPr id="2076664594" name="Text 7"/>
          <p:cNvSpPr/>
          <p:nvPr/>
        </p:nvSpPr>
        <p:spPr bwMode="auto">
          <a:xfrm>
            <a:off x="228600" y="1188720"/>
            <a:ext cx="3886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000" i="1">
                <a:solidFill>
                  <a:srgbClr val="06D6A0"/>
                </a:solidFill>
                <a:latin typeface="Calibri"/>
                <a:ea typeface="Calibri"/>
                <a:cs typeface="Calibri"/>
              </a:rPr>
              <a:t>♪ プリンセス プリンセス</a:t>
            </a:r>
            <a:endParaRPr lang="en-US" sz="1000"/>
          </a:p>
        </p:txBody>
      </p:sp>
      <p:sp>
        <p:nvSpPr>
          <p:cNvPr id="1989267928" name="Text 8">
            <a:hlinkClick r:id="rId3"/>
          </p:cNvPr>
          <p:cNvSpPr/>
          <p:nvPr/>
        </p:nvSpPr>
        <p:spPr bwMode="auto">
          <a:xfrm>
            <a:off x="228600" y="1463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00" u="sng">
                <a:solidFill>
                  <a:srgbClr val="73D2DE"/>
                </a:solidFill>
                <a:latin typeface="Calibri"/>
                <a:ea typeface="Calibri"/>
                <a:cs typeface="Calibri"/>
                <a:hlinkClick r:id="rId3" tooltip=""/>
              </a:rPr>
              <a:t>▶ YouTube'da İzle / 動画を見る</a:t>
            </a:r>
            <a:endParaRPr lang="en-US" sz="900"/>
          </a:p>
        </p:txBody>
      </p:sp>
      <p:sp>
        <p:nvSpPr>
          <p:cNvPr id="1982311709" name="Shape 9"/>
          <p:cNvSpPr/>
          <p:nvPr/>
        </p:nvSpPr>
        <p:spPr bwMode="auto">
          <a:xfrm>
            <a:off x="228600" y="1828800"/>
            <a:ext cx="3886200" cy="0"/>
          </a:xfrm>
          <a:prstGeom prst="line">
            <a:avLst/>
          </a:prstGeom>
          <a:noFill/>
          <a:ln w="10160">
            <a:solidFill>
              <a:srgbClr val="222244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96751472" name="Text 10"/>
          <p:cNvSpPr/>
          <p:nvPr/>
        </p:nvSpPr>
        <p:spPr bwMode="auto">
          <a:xfrm>
            <a:off x="228600" y="187452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50" b="1">
                <a:solidFill>
                  <a:srgbClr val="EF476F"/>
                </a:solidFill>
                <a:latin typeface="Calibri"/>
                <a:ea typeface="Calibri"/>
                <a:cs typeface="Calibri"/>
              </a:rPr>
              <a:t>歌詞 / Sözler</a:t>
            </a:r>
            <a:endParaRPr lang="en-US" sz="850"/>
          </a:p>
        </p:txBody>
      </p:sp>
      <p:sp>
        <p:nvSpPr>
          <p:cNvPr id="666010913" name="Text 11"/>
          <p:cNvSpPr/>
          <p:nvPr/>
        </p:nvSpPr>
        <p:spPr bwMode="auto">
          <a:xfrm>
            <a:off x="228600" y="2121408"/>
            <a:ext cx="3886200" cy="2679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眠れない夜が続き ウロウロとオリの中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(OH YEAH!) 抱きしめたい あなたの住む ブリキの城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(OH YEAH!) 火をつけたい 会いに来たわ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Are you ready tonight?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胸が高なり ちょっと震えてる</a:t>
            </a:r>
            <a:endParaRPr lang="en-US" sz="900"/>
          </a:p>
          <a:p>
            <a:pPr marL="0" indent="0">
              <a:lnSpc>
                <a:spcPct val="114999"/>
              </a:lnSpc>
              <a:buNone/>
              <a:defRPr/>
            </a:pPr>
            <a:r>
              <a:rPr lang="en-US" sz="90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指輪外して ベルが鳴れば 3-2-1 LET'S GO</a:t>
            </a:r>
            <a:endParaRPr lang="en-US" sz="900"/>
          </a:p>
        </p:txBody>
      </p:sp>
      <p:sp>
        <p:nvSpPr>
          <p:cNvPr id="2128658367" name="Text 12"/>
          <p:cNvSpPr/>
          <p:nvPr/>
        </p:nvSpPr>
        <p:spPr bwMode="auto">
          <a:xfrm>
            <a:off x="4434840" y="54864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950" b="1">
                <a:solidFill>
                  <a:srgbClr val="FF6B6B"/>
                </a:solidFill>
                <a:latin typeface="Calibri"/>
                <a:ea typeface="Calibri"/>
                <a:cs typeface="Calibri"/>
              </a:rPr>
              <a:t>Analiz / 解説</a:t>
            </a:r>
            <a:endParaRPr lang="en-US" sz="950"/>
          </a:p>
        </p:txBody>
      </p:sp>
      <p:sp>
        <p:nvSpPr>
          <p:cNvPr id="1723314684" name="Text 13"/>
          <p:cNvSpPr/>
          <p:nvPr/>
        </p:nvSpPr>
        <p:spPr bwMode="auto">
          <a:xfrm>
            <a:off x="4434840" y="859536"/>
            <a:ext cx="4434840" cy="4005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Tema: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Şehir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Işıkları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Kültürü</a:t>
            </a:r>
            <a:endParaRPr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Ekonomik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/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Kültürel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Durum: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Otellerde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slot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makineleri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"0"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başlayan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telefon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kodları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bitmek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bilmeyen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ışık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denizi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... Bu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şarkı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1990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Japonya'sının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bitmek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bilmeyen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hayatını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(Nightlife)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eğlence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sektörünün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büyüklüğünü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anlatır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Sosyal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Rol: Princess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Princess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tamamı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kadınlardan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oluşan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ilk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süper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grup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olarak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kadınların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eğlence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dünyasında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da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sahne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sahibi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olduğunu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ilan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Yüzüğü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çıkarıp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zilin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çalmasını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beklemek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kurallardan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evlilik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iş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gece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boyunca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sıyrılıp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özgürleşmeyi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ifade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eder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Toplumsal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Enerji: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Dünkü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gözyaşlarını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sabah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kimse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fark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etmeyecek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dizesi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Balon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döneminin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sürekli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performans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"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kusursuz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görünme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"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zorunluluğuna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göndermedir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;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acılar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parıltılı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kostümlerin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altında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saklanır</a:t>
            </a:r>
            <a:r>
              <a:rPr lang="en-US" sz="14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.</a:t>
            </a:r>
            <a:endParaRPr sz="1400">
              <a:solidFill>
                <a:schemeClr val="bg1"/>
              </a:solidFill>
            </a:endParaRPr>
          </a:p>
        </p:txBody>
      </p:sp>
      <p:sp>
        <p:nvSpPr>
          <p:cNvPr id="1384888805" name="Shape 14"/>
          <p:cNvSpPr/>
          <p:nvPr/>
        </p:nvSpPr>
        <p:spPr bwMode="auto">
          <a:xfrm>
            <a:off x="0" y="4983480"/>
            <a:ext cx="9144000" cy="160020"/>
          </a:xfrm>
          <a:prstGeom prst="rect">
            <a:avLst/>
          </a:prstGeom>
          <a:solidFill>
            <a:srgbClr val="060610"/>
          </a:solidFill>
          <a:ln w="12700">
            <a:solidFill>
              <a:srgbClr val="060610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48188329" name="Text 15"/>
          <p:cNvSpPr/>
          <p:nvPr/>
        </p:nvSpPr>
        <p:spPr bwMode="auto">
          <a:xfrm>
            <a:off x="182880" y="4992624"/>
            <a:ext cx="87782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  <a:defRPr/>
            </a:pPr>
            <a:r>
              <a:rPr lang="en-US" sz="700">
                <a:solidFill>
                  <a:srgbClr val="383860"/>
                </a:solidFill>
                <a:latin typeface="Calibri"/>
                <a:ea typeface="Calibri"/>
                <a:cs typeface="Calibri"/>
              </a:rPr>
              <a:t>5/50  •  1990  •  OH YEAH!</a:t>
            </a:r>
            <a:endParaRPr lang="en-US" sz="7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2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08520362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FF6B6B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73836816" name="Text 1"/>
          <p:cNvSpPr/>
          <p:nvPr/>
        </p:nvSpPr>
        <p:spPr bwMode="auto">
          <a:xfrm>
            <a:off x="274320" y="457200"/>
            <a:ext cx="5029199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1990</a:t>
            </a:r>
            <a:endParaRPr lang="en-US" sz="13000"/>
          </a:p>
        </p:txBody>
      </p:sp>
      <p:sp>
        <p:nvSpPr>
          <p:cNvPr id="137911766" name="Text 2"/>
          <p:cNvSpPr/>
          <p:nvPr/>
        </p:nvSpPr>
        <p:spPr bwMode="auto">
          <a:xfrm>
            <a:off x="3840480" y="219456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FF6B6B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728081651" name="Text 3"/>
          <p:cNvSpPr/>
          <p:nvPr/>
        </p:nvSpPr>
        <p:spPr bwMode="auto">
          <a:xfrm>
            <a:off x="274320" y="3144519"/>
            <a:ext cx="5029199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defRPr/>
            </a:pPr>
            <a:r>
              <a:rPr lang="ja-JP" sz="1300" b="0" i="1" u="none" strike="noStrike" cap="none" spc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(Şarkılar: Odoru Ponpokorin, Roman Hikou, Ima Sugu Kiss Me, Sayonara Jinrui, OH YEAH!)</a:t>
            </a:r>
            <a:endParaRPr/>
          </a:p>
        </p:txBody>
      </p:sp>
      <p:sp>
        <p:nvSpPr>
          <p:cNvPr id="942741426" name="Shape 4"/>
          <p:cNvSpPr/>
          <p:nvPr/>
        </p:nvSpPr>
        <p:spPr bwMode="auto">
          <a:xfrm>
            <a:off x="5303520" y="274319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FF6B6B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9330861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8563547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1990 yılına dair toplumsal, kültürel ve ekonomik analiz</a:t>
            </a:r>
            <a:endParaRPr lang="en-US" sz="800"/>
          </a:p>
        </p:txBody>
      </p:sp>
      <p:sp>
        <p:nvSpPr>
          <p:cNvPr id="1202317943" name=""/>
          <p:cNvSpPr txBox="1"/>
          <p:nvPr/>
        </p:nvSpPr>
        <p:spPr bwMode="auto">
          <a:xfrm rot="0" flipH="0" flipV="0">
            <a:off x="5408759" y="371993"/>
            <a:ext cx="3355679" cy="4399511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ピーヒャラ (Pihyara)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パッパ (Pappa)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夢 (Yume - Düş/Hayal)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君 (Kimi - Sen)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ドキドキ (Dokidoki - Heyecan/Kalp çarpıntısı)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登場 (Toujou - Sahneye çıkış)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空 (Sora - Gökyüzü)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抱きしめたい (Dakishimetai - Sarılmak istiyorum)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人類 (Jinrui - İnsanlık)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木星 (Mokusei - Jüpiter)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踊る (Odoru - Dans etmek)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お腹 (Onaka - Karın/Açlık)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夜 (Yoru - Gece)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街 (Machi - Şehir)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僕 (Boku - Ben)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いつだって (Itsudatte - Her zaman)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常識 (Joushiki - Genel kültür/Mantık)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トランク (Toranku - Bavul)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飛行 (Hikou - Uçuş)</a:t>
            </a:r>
            <a:endParaRPr sz="1300">
              <a:solidFill>
                <a:schemeClr val="bg1"/>
              </a:solidFill>
            </a:endParaRPr>
          </a:p>
          <a:p>
            <a:pPr>
              <a:defRPr/>
            </a:pPr>
            <a:r>
              <a:rPr sz="1300" b="0" i="0" u="none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どこか (Dokoka - Bir yer)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Slide 8">
    <p:bg>
      <p:bgPr shadeToTitle="0">
        <a:solidFill>
          <a:srgbClr val="0D0D2A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7068099" name="Shape 0"/>
          <p:cNvSpPr/>
          <p:nvPr/>
        </p:nvSpPr>
        <p:spPr bwMode="auto">
          <a:xfrm>
            <a:off x="0" y="0"/>
            <a:ext cx="137160" cy="5143500"/>
          </a:xfrm>
          <a:prstGeom prst="rect">
            <a:avLst/>
          </a:prstGeom>
          <a:solidFill>
            <a:srgbClr val="FF9F43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50844331" name="Text 1"/>
          <p:cNvSpPr/>
          <p:nvPr/>
        </p:nvSpPr>
        <p:spPr bwMode="auto">
          <a:xfrm>
            <a:off x="274320" y="457200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0" b="1">
                <a:solidFill>
                  <a:srgbClr val="FF9F43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1991</a:t>
            </a:r>
            <a:endParaRPr lang="en-US" sz="13000"/>
          </a:p>
        </p:txBody>
      </p:sp>
      <p:sp>
        <p:nvSpPr>
          <p:cNvPr id="302034829" name="Text 2"/>
          <p:cNvSpPr/>
          <p:nvPr/>
        </p:nvSpPr>
        <p:spPr bwMode="auto">
          <a:xfrm>
            <a:off x="3895343" y="2276856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5000" b="1">
                <a:solidFill>
                  <a:srgbClr val="FF9F43">
                    <a:alpha val="85000"/>
                  </a:srgbClr>
                </a:solidFill>
                <a:latin typeface="Arial Black"/>
                <a:ea typeface="Arial Black"/>
                <a:cs typeface="Arial Black"/>
              </a:rPr>
              <a:t>年</a:t>
            </a:r>
            <a:endParaRPr lang="en-US" sz="5000"/>
          </a:p>
        </p:txBody>
      </p:sp>
      <p:sp>
        <p:nvSpPr>
          <p:cNvPr id="901050189" name="Text 3"/>
          <p:cNvSpPr/>
          <p:nvPr/>
        </p:nvSpPr>
        <p:spPr bwMode="auto">
          <a:xfrm>
            <a:off x="365760" y="278892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3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TOP 5 — Bu Yılın Şarkıları</a:t>
            </a:r>
            <a:endParaRPr lang="en-US" sz="1300"/>
          </a:p>
        </p:txBody>
      </p:sp>
      <p:sp>
        <p:nvSpPr>
          <p:cNvPr id="986933584" name="Shape 4"/>
          <p:cNvSpPr/>
          <p:nvPr/>
        </p:nvSpPr>
        <p:spPr bwMode="auto">
          <a:xfrm>
            <a:off x="5303520" y="274320"/>
            <a:ext cx="3566160" cy="4572000"/>
          </a:xfrm>
          <a:prstGeom prst="rect">
            <a:avLst/>
          </a:prstGeom>
          <a:solidFill>
            <a:srgbClr val="12122A"/>
          </a:solidFill>
          <a:ln w="12700">
            <a:solidFill>
              <a:srgbClr val="FF9F43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5414076" name="Shape 5"/>
          <p:cNvSpPr/>
          <p:nvPr/>
        </p:nvSpPr>
        <p:spPr bwMode="auto">
          <a:xfrm>
            <a:off x="5440680" y="457200"/>
            <a:ext cx="320040" cy="320040"/>
          </a:xfrm>
          <a:prstGeom prst="ellipse">
            <a:avLst/>
          </a:prstGeom>
          <a:solidFill>
            <a:srgbClr val="FF9F43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037057" name="Text 6"/>
          <p:cNvSpPr/>
          <p:nvPr/>
        </p:nvSpPr>
        <p:spPr bwMode="auto">
          <a:xfrm>
            <a:off x="5440680" y="457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1</a:t>
            </a:r>
            <a:endParaRPr lang="en-US" sz="1000"/>
          </a:p>
        </p:txBody>
      </p:sp>
      <p:sp>
        <p:nvSpPr>
          <p:cNvPr id="1257316052" name="Text 7"/>
          <p:cNvSpPr/>
          <p:nvPr/>
        </p:nvSpPr>
        <p:spPr bwMode="auto">
          <a:xfrm>
            <a:off x="5833872" y="41148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ラブ・ストーリーは突然に</a:t>
            </a:r>
            <a:endParaRPr lang="en-US" sz="1400"/>
          </a:p>
        </p:txBody>
      </p:sp>
      <p:sp>
        <p:nvSpPr>
          <p:cNvPr id="967020198" name="Text 8"/>
          <p:cNvSpPr/>
          <p:nvPr/>
        </p:nvSpPr>
        <p:spPr bwMode="auto">
          <a:xfrm>
            <a:off x="5833872" y="7772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小田和正</a:t>
            </a:r>
            <a:endParaRPr lang="en-US" sz="1200"/>
          </a:p>
        </p:txBody>
      </p:sp>
      <p:sp>
        <p:nvSpPr>
          <p:cNvPr id="648312378" name="Shape 9"/>
          <p:cNvSpPr/>
          <p:nvPr/>
        </p:nvSpPr>
        <p:spPr bwMode="auto">
          <a:xfrm>
            <a:off x="5440680" y="1298448"/>
            <a:ext cx="320040" cy="320040"/>
          </a:xfrm>
          <a:prstGeom prst="ellipse">
            <a:avLst/>
          </a:prstGeom>
          <a:solidFill>
            <a:srgbClr val="FF9F43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4580405" name="Text 10"/>
          <p:cNvSpPr/>
          <p:nvPr/>
        </p:nvSpPr>
        <p:spPr bwMode="auto">
          <a:xfrm>
            <a:off x="5440680" y="1298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2</a:t>
            </a:r>
            <a:endParaRPr lang="en-US" sz="1000"/>
          </a:p>
        </p:txBody>
      </p:sp>
      <p:sp>
        <p:nvSpPr>
          <p:cNvPr id="817669043" name="Text 11"/>
          <p:cNvSpPr/>
          <p:nvPr/>
        </p:nvSpPr>
        <p:spPr bwMode="auto">
          <a:xfrm>
            <a:off x="5833872" y="1252728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SAY YES</a:t>
            </a:r>
            <a:endParaRPr lang="en-US" sz="1400"/>
          </a:p>
        </p:txBody>
      </p:sp>
      <p:sp>
        <p:nvSpPr>
          <p:cNvPr id="1978575769" name="Text 12"/>
          <p:cNvSpPr/>
          <p:nvPr/>
        </p:nvSpPr>
        <p:spPr bwMode="auto">
          <a:xfrm>
            <a:off x="5833872" y="1618488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CHAGE＆ASKA</a:t>
            </a:r>
            <a:endParaRPr lang="en-US" sz="1200"/>
          </a:p>
        </p:txBody>
      </p:sp>
      <p:sp>
        <p:nvSpPr>
          <p:cNvPr id="555596547" name="Shape 13"/>
          <p:cNvSpPr/>
          <p:nvPr/>
        </p:nvSpPr>
        <p:spPr bwMode="auto">
          <a:xfrm>
            <a:off x="5440680" y="2139696"/>
            <a:ext cx="320040" cy="320040"/>
          </a:xfrm>
          <a:prstGeom prst="ellipse">
            <a:avLst/>
          </a:prstGeom>
          <a:solidFill>
            <a:srgbClr val="FF9F43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0173494" name="Text 14"/>
          <p:cNvSpPr/>
          <p:nvPr/>
        </p:nvSpPr>
        <p:spPr bwMode="auto">
          <a:xfrm>
            <a:off x="5440680" y="21396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3</a:t>
            </a:r>
            <a:endParaRPr lang="en-US" sz="1000"/>
          </a:p>
        </p:txBody>
      </p:sp>
      <p:sp>
        <p:nvSpPr>
          <p:cNvPr id="757217998" name="Text 15"/>
          <p:cNvSpPr/>
          <p:nvPr/>
        </p:nvSpPr>
        <p:spPr bwMode="auto">
          <a:xfrm>
            <a:off x="5833872" y="2093976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愛は勝つ</a:t>
            </a:r>
            <a:endParaRPr lang="en-US" sz="1400"/>
          </a:p>
        </p:txBody>
      </p:sp>
      <p:sp>
        <p:nvSpPr>
          <p:cNvPr id="1941723926" name="Text 16"/>
          <p:cNvSpPr/>
          <p:nvPr/>
        </p:nvSpPr>
        <p:spPr bwMode="auto">
          <a:xfrm>
            <a:off x="5833872" y="2459735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KAN</a:t>
            </a:r>
            <a:endParaRPr lang="en-US" sz="1200"/>
          </a:p>
        </p:txBody>
      </p:sp>
      <p:sp>
        <p:nvSpPr>
          <p:cNvPr id="1382454533" name="Shape 17"/>
          <p:cNvSpPr/>
          <p:nvPr/>
        </p:nvSpPr>
        <p:spPr bwMode="auto">
          <a:xfrm>
            <a:off x="5440680" y="2980944"/>
            <a:ext cx="320040" cy="320040"/>
          </a:xfrm>
          <a:prstGeom prst="ellipse">
            <a:avLst/>
          </a:prstGeom>
          <a:solidFill>
            <a:srgbClr val="FF9F43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52834787" name="Text 18"/>
          <p:cNvSpPr/>
          <p:nvPr/>
        </p:nvSpPr>
        <p:spPr bwMode="auto">
          <a:xfrm>
            <a:off x="5440680" y="298094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4</a:t>
            </a:r>
            <a:endParaRPr lang="en-US" sz="1000"/>
          </a:p>
        </p:txBody>
      </p:sp>
      <p:sp>
        <p:nvSpPr>
          <p:cNvPr id="324591765" name="Text 19"/>
          <p:cNvSpPr/>
          <p:nvPr/>
        </p:nvSpPr>
        <p:spPr bwMode="auto">
          <a:xfrm>
            <a:off x="5833872" y="2935224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どんなときも。</a:t>
            </a:r>
            <a:endParaRPr lang="en-US" sz="1400"/>
          </a:p>
        </p:txBody>
      </p:sp>
      <p:sp>
        <p:nvSpPr>
          <p:cNvPr id="1110859932" name="Text 20"/>
          <p:cNvSpPr/>
          <p:nvPr/>
        </p:nvSpPr>
        <p:spPr bwMode="auto">
          <a:xfrm>
            <a:off x="5833872" y="3300984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槇原敬之</a:t>
            </a:r>
            <a:endParaRPr lang="en-US" sz="1200"/>
          </a:p>
        </p:txBody>
      </p:sp>
      <p:sp>
        <p:nvSpPr>
          <p:cNvPr id="84846466" name="Shape 21"/>
          <p:cNvSpPr/>
          <p:nvPr/>
        </p:nvSpPr>
        <p:spPr bwMode="auto">
          <a:xfrm>
            <a:off x="5440680" y="3822192"/>
            <a:ext cx="320040" cy="320040"/>
          </a:xfrm>
          <a:prstGeom prst="ellipse">
            <a:avLst/>
          </a:prstGeom>
          <a:solidFill>
            <a:srgbClr val="FF9F43"/>
          </a:solidFill>
          <a:ln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66017108" name="Text 22"/>
          <p:cNvSpPr/>
          <p:nvPr/>
        </p:nvSpPr>
        <p:spPr bwMode="auto">
          <a:xfrm>
            <a:off x="5440680" y="38221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  <a:defRPr/>
            </a:pPr>
            <a:r>
              <a:rPr lang="en-US" sz="1000" b="1">
                <a:solidFill>
                  <a:srgbClr val="000000"/>
                </a:solidFill>
              </a:rPr>
              <a:t>5</a:t>
            </a:r>
            <a:endParaRPr lang="en-US" sz="1000"/>
          </a:p>
        </p:txBody>
      </p:sp>
      <p:sp>
        <p:nvSpPr>
          <p:cNvPr id="559015315" name="Text 23"/>
          <p:cNvSpPr/>
          <p:nvPr/>
        </p:nvSpPr>
        <p:spPr bwMode="auto">
          <a:xfrm>
            <a:off x="5833872" y="3776472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はじまりはいつも雨</a:t>
            </a:r>
            <a:endParaRPr lang="en-US" sz="1400"/>
          </a:p>
        </p:txBody>
      </p:sp>
      <p:sp>
        <p:nvSpPr>
          <p:cNvPr id="2035988061" name="Text 24"/>
          <p:cNvSpPr/>
          <p:nvPr/>
        </p:nvSpPr>
        <p:spPr bwMode="auto">
          <a:xfrm>
            <a:off x="5833872" y="414223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1200" i="1">
                <a:solidFill>
                  <a:srgbClr val="BBBBCC"/>
                </a:solidFill>
                <a:latin typeface="Calibri"/>
                <a:ea typeface="Calibri"/>
                <a:cs typeface="Calibri"/>
              </a:rPr>
              <a:t>ASKA</a:t>
            </a:r>
            <a:endParaRPr lang="en-US" sz="1200"/>
          </a:p>
        </p:txBody>
      </p:sp>
      <p:sp>
        <p:nvSpPr>
          <p:cNvPr id="2018457391" name="Shape 25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solidFill>
            <a:srgbClr val="0A0A1A"/>
          </a:solidFill>
          <a:ln w="12700">
            <a:solidFill>
              <a:srgbClr val="0A0A1A"/>
            </a:solidFill>
            <a:prstDash val="solid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2004407" name="Text 26"/>
          <p:cNvSpPr/>
          <p:nvPr/>
        </p:nvSpPr>
        <p:spPr bwMode="auto">
          <a:xfrm>
            <a:off x="274320" y="4709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  <a:defRPr/>
            </a:pPr>
            <a:r>
              <a:rPr lang="en-US" sz="800" i="1">
                <a:solidFill>
                  <a:srgbClr val="555577"/>
                </a:solidFill>
                <a:latin typeface="Calibri"/>
                <a:ea typeface="Calibri"/>
                <a:cs typeface="Calibri"/>
              </a:rPr>
              <a:t>Japonya'nın 1991 yılına dair toplumsal, kültürel ve ekonomik analiz</a:t>
            </a:r>
            <a:endParaRPr lang="en-US" sz="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ONLYOFFICE/9.4.0.129</Application>
  <PresentationFormat>On-screen Show (4:3)</PresentationFormat>
  <Paragraphs>0</Paragraphs>
  <Slides>65</Slides>
  <Notes>65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</vt:vector>
  </TitlesOfParts>
  <Company>PptxGenJS</Company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Mertali Meral 90-99 Japon Müziği</dc:title>
  <dc:subject>PptxGenJS Presentation</dc:subject>
  <dc:creator>PptxGenJS</dc:creator>
  <cp:lastModifiedBy/>
  <cp:revision>7</cp:revision>
  <dcterms:created xsi:type="dcterms:W3CDTF">2026-04-21T02:41:09Z</dcterms:created>
  <dcterms:modified xsi:type="dcterms:W3CDTF">2026-06-15T18:49:39Z</dcterms:modified>
</cp:coreProperties>
</file>