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914A8-B9DA-402C-B84B-12B76B317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b="1" dirty="0"/>
              <a:t>2020-2025</a:t>
            </a:r>
            <a:br>
              <a:rPr lang="tr-TR" sz="4800" b="1" dirty="0"/>
            </a:br>
            <a:r>
              <a:rPr lang="tr-TR" sz="4800" b="1" dirty="0"/>
              <a:t>DÖNEMİNE DAİR GENEL DEĞERLENDİRME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22032A6-2EB1-A3C5-001A-7FA57DE93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Arda alp şahin</a:t>
            </a:r>
            <a:br>
              <a:rPr lang="tr-TR" dirty="0"/>
            </a:br>
            <a:r>
              <a:rPr lang="tr-TR" dirty="0"/>
              <a:t>210103015</a:t>
            </a:r>
          </a:p>
        </p:txBody>
      </p:sp>
    </p:spTree>
    <p:extLst>
      <p:ext uri="{BB962C8B-B14F-4D97-AF65-F5344CB8AC3E}">
        <p14:creationId xmlns:p14="http://schemas.microsoft.com/office/powerpoint/2010/main" val="33514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870873" y="269976"/>
            <a:ext cx="8276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2020-2025</a:t>
            </a:r>
            <a:b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</a:br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Genel Değerlendirme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90E6C1-8543-5B84-3792-C01638B94ADA}"/>
              </a:ext>
            </a:extLst>
          </p:cNvPr>
          <p:cNvSpPr txBox="1"/>
          <p:nvPr/>
        </p:nvSpPr>
        <p:spPr>
          <a:xfrm>
            <a:off x="1137294" y="2178941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Toplumsal Kırılma</a:t>
            </a:r>
            <a:br>
              <a:rPr lang="tr-TR" dirty="0"/>
            </a:b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2020-2022 arası pandemi, geleneksel "grup uyumu" (</a:t>
            </a:r>
            <a:r>
              <a:rPr lang="tr-TR" dirty="0" err="1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wa</a:t>
            </a: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 anlayışını fiziksel olarak kırıp müziği bireysel bir teselli aracına dönüştürdü.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3D56FE9-2C46-2B71-DA82-21D529BB0DAE}"/>
              </a:ext>
            </a:extLst>
          </p:cNvPr>
          <p:cNvSpPr txBox="1"/>
          <p:nvPr/>
        </p:nvSpPr>
        <p:spPr>
          <a:xfrm>
            <a:off x="975929" y="3816698"/>
            <a:ext cx="4519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İçsel Devrim</a:t>
            </a:r>
            <a:br>
              <a:rPr lang="tr-TR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80'lerin dışarıya bakan toplumu yerine, kendi içine bakan, yalnızlığı bir cennet olarak görmeye başlayan bir gençlik profili öne çıkıyor.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E146BC4-5F8C-C45A-775E-39ED3D9F5A4E}"/>
              </a:ext>
            </a:extLst>
          </p:cNvPr>
          <p:cNvSpPr txBox="1"/>
          <p:nvPr/>
        </p:nvSpPr>
        <p:spPr>
          <a:xfrm>
            <a:off x="6006354" y="3899682"/>
            <a:ext cx="5369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Teknolojik Entegrasyon</a:t>
            </a:r>
            <a:br>
              <a:rPr lang="tr-TR" b="1" dirty="0">
                <a:solidFill>
                  <a:srgbClr val="00B0F0"/>
                </a:solidFill>
              </a:rPr>
            </a:br>
            <a:r>
              <a:rPr lang="tr-TR" dirty="0" err="1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Yoasobi</a:t>
            </a: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ve </a:t>
            </a:r>
            <a:r>
              <a:rPr lang="tr-TR" dirty="0" err="1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Vocaloid</a:t>
            </a: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kökenli sanatçıların başarısı, müziğin artık "insan-makine" iş birliğiyle üretilen bir sanat dalı olarak tamamen kabul edildiğini gösteriyor.</a:t>
            </a:r>
          </a:p>
        </p:txBody>
      </p:sp>
    </p:spTree>
    <p:extLst>
      <p:ext uri="{BB962C8B-B14F-4D97-AF65-F5344CB8AC3E}">
        <p14:creationId xmlns:p14="http://schemas.microsoft.com/office/powerpoint/2010/main" val="285213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494356" y="264186"/>
            <a:ext cx="8276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Sanatçılar Hakkında Haberler ve Kısa Dipnotlar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90E6C1-8543-5B84-3792-C01638B94ADA}"/>
              </a:ext>
            </a:extLst>
          </p:cNvPr>
          <p:cNvSpPr txBox="1"/>
          <p:nvPr/>
        </p:nvSpPr>
        <p:spPr>
          <a:xfrm>
            <a:off x="1137294" y="2178941"/>
            <a:ext cx="5631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00B0F0"/>
                </a:solidFill>
              </a:rPr>
              <a:t>Snow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Man'in</a:t>
            </a:r>
            <a:r>
              <a:rPr lang="tr-TR" sz="2400" b="1" dirty="0">
                <a:solidFill>
                  <a:srgbClr val="00B0F0"/>
                </a:solidFill>
              </a:rPr>
              <a:t> Mucizesi</a:t>
            </a:r>
            <a:br>
              <a:rPr lang="tr-TR" b="1" dirty="0"/>
            </a:b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Grup üyelerinin çoğu 10 yıldan fazla "stajyer" (</a:t>
            </a:r>
            <a:r>
              <a:rPr lang="tr-TR" dirty="0" err="1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Junior</a:t>
            </a: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 olarak bekledi. 2020'deki çıkışları, Japonya'da "asla vazgeçmeme" hikayesinin en büyük örneği olarak anlatılır.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3D56FE9-2C46-2B71-DA82-21D529BB0DAE}"/>
              </a:ext>
            </a:extLst>
          </p:cNvPr>
          <p:cNvSpPr txBox="1"/>
          <p:nvPr/>
        </p:nvSpPr>
        <p:spPr>
          <a:xfrm>
            <a:off x="1002824" y="4282863"/>
            <a:ext cx="45194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2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Arashi'nin</a:t>
            </a:r>
            <a:r>
              <a:rPr lang="tr-TR" sz="2400" b="1" dirty="0">
                <a:solidFill>
                  <a:schemeClr val="accent2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Vedası</a:t>
            </a:r>
            <a:br>
              <a:rPr lang="tr-TR" sz="2400" b="1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2020 sonunda faaliyetlerini durduran </a:t>
            </a:r>
            <a:r>
              <a:rPr lang="tr-TR" dirty="0" err="1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Arashi</a:t>
            </a: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, arkasında milyarlarca yenlik bir boşluk bıraktı. Bu boşluk, pazarın daha bireysel ve "deneysel" gruplara (INI, JO1 gibi) açılmasına neden oldu.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E146BC4-5F8C-C45A-775E-39ED3D9F5A4E}"/>
              </a:ext>
            </a:extLst>
          </p:cNvPr>
          <p:cNvSpPr txBox="1"/>
          <p:nvPr/>
        </p:nvSpPr>
        <p:spPr>
          <a:xfrm>
            <a:off x="6096000" y="3748601"/>
            <a:ext cx="5369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chemeClr val="accent3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Yoasobi</a:t>
            </a:r>
            <a:r>
              <a:rPr lang="tr-TR" sz="2400" b="1" dirty="0">
                <a:solidFill>
                  <a:schemeClr val="accent3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(Romanları Şarkı Yapmak)</a:t>
            </a:r>
            <a:br>
              <a:rPr lang="tr-TR" sz="2400" b="1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Bu grup aslında bir hikaye yazma sitesinin tanıtımı için kurulmuştu. Projenin bu kadar devleşmesi, Japonya'daki "multimedya" içerik tüketim hızını kanıtlıyor.</a:t>
            </a:r>
          </a:p>
        </p:txBody>
      </p:sp>
    </p:spTree>
    <p:extLst>
      <p:ext uri="{BB962C8B-B14F-4D97-AF65-F5344CB8AC3E}">
        <p14:creationId xmlns:p14="http://schemas.microsoft.com/office/powerpoint/2010/main" val="241373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EAA725-D327-DD6B-4072-54F3A120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64" y="2864224"/>
            <a:ext cx="9404723" cy="1400530"/>
          </a:xfrm>
        </p:spPr>
        <p:txBody>
          <a:bodyPr/>
          <a:lstStyle/>
          <a:p>
            <a:r>
              <a:rPr lang="tr-TR" sz="4400" b="1" dirty="0">
                <a:solidFill>
                  <a:srgbClr val="92D050"/>
                </a:solidFill>
                <a:latin typeface="Segoe UI Semibold" panose="020B0702040204020203" pitchFamily="34" charset="0"/>
                <a:ea typeface="UD Digi Kyokasho NK" panose="02020400000000000000" pitchFamily="18" charset="-128"/>
                <a:cs typeface="Segoe UI Semibold" panose="020B0702040204020203" pitchFamily="34" charset="0"/>
              </a:rPr>
              <a:t>DİNLEDİĞİNİZ İÇİN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423082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1826692" y="642800"/>
            <a:ext cx="8538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Top 10 Kelime Kullanım Sıklığı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AD1BF1-3C06-B167-593B-B405F3BA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692" y="2510157"/>
            <a:ext cx="419330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1- Kimi (君 - Sen):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15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Yume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(夢 - Rüya):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11 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3-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Jibun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自分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- Kendim):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10 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4-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Hikari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(光 - Işık):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10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5-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Kokoro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(心 - Kalp):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C906B-152A-75A2-94C5-1C6BF771E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546" y="2417793"/>
            <a:ext cx="454429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6-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Ashita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明日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- Yarın):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9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7- Real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リアル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- Gerçeklik):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9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8-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Sekai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世界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- Dünya):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8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9-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Hitori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一人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- Yalnız/Tek başına):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8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10-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Michi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(道 - Yol):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3765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456048" y="537684"/>
            <a:ext cx="827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Dinleyici Kitlesi Analizi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81945B-C0AD-C6B2-E645-9A2D54B5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3435">
            <a:off x="270847" y="1535546"/>
            <a:ext cx="2376999" cy="179116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BCDC2FD-80CC-B815-C892-C5E12985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1" y="3493578"/>
            <a:ext cx="3515216" cy="22482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EDB8B49-9C2B-1986-8965-B706E95A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353" y="4125599"/>
            <a:ext cx="3245491" cy="202047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381DD89-B08C-479F-E146-8FC3053D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815" y="1572974"/>
            <a:ext cx="2959164" cy="197524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19EACE-6086-71A7-4ACE-691934FDE41D}"/>
              </a:ext>
            </a:extLst>
          </p:cNvPr>
          <p:cNvSpPr txBox="1"/>
          <p:nvPr/>
        </p:nvSpPr>
        <p:spPr>
          <a:xfrm>
            <a:off x="2648992" y="1975820"/>
            <a:ext cx="338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Snow</a:t>
            </a:r>
            <a:r>
              <a:rPr lang="tr-TR" sz="3200" b="1" dirty="0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Man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5431FDE-59F9-571D-2AD1-36CC068C0B8A}"/>
              </a:ext>
            </a:extLst>
          </p:cNvPr>
          <p:cNvSpPr txBox="1"/>
          <p:nvPr/>
        </p:nvSpPr>
        <p:spPr>
          <a:xfrm>
            <a:off x="3735187" y="4477946"/>
            <a:ext cx="338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SixTONES</a:t>
            </a:r>
            <a:endParaRPr lang="tr-TR" sz="3200" b="1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5689600" y="2268207"/>
            <a:ext cx="371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King &amp; </a:t>
            </a:r>
            <a:r>
              <a:rPr lang="tr-TR" sz="3200" b="1" dirty="0" err="1">
                <a:solidFill>
                  <a:srgbClr val="FFFF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Prince</a:t>
            </a:r>
            <a:endParaRPr lang="tr-TR" sz="3200" b="1" dirty="0">
              <a:solidFill>
                <a:srgbClr val="FFFF0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ED0E839-F33C-A892-91B7-2D4011C13917}"/>
              </a:ext>
            </a:extLst>
          </p:cNvPr>
          <p:cNvSpPr txBox="1"/>
          <p:nvPr/>
        </p:nvSpPr>
        <p:spPr>
          <a:xfrm>
            <a:off x="5788426" y="5184576"/>
            <a:ext cx="338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Nogizaka46</a:t>
            </a:r>
          </a:p>
        </p:txBody>
      </p:sp>
    </p:spTree>
    <p:extLst>
      <p:ext uri="{BB962C8B-B14F-4D97-AF65-F5344CB8AC3E}">
        <p14:creationId xmlns:p14="http://schemas.microsoft.com/office/powerpoint/2010/main" val="368994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456048" y="537684"/>
            <a:ext cx="827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Dinleyici Kitlesi Analizi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81945B-C0AD-C6B2-E645-9A2D54B5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5760">
            <a:off x="307524" y="1665010"/>
            <a:ext cx="2376999" cy="179116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BCDC2FD-80CC-B815-C892-C5E12985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2563">
            <a:off x="317675" y="4161170"/>
            <a:ext cx="2527014" cy="161619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EDB8B49-9C2B-1986-8965-B706E95A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8413">
            <a:off x="2372819" y="3979162"/>
            <a:ext cx="2871418" cy="178759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381DD89-B08C-479F-E146-8FC3053D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182">
            <a:off x="2256341" y="1626035"/>
            <a:ext cx="2466418" cy="1646334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19EACE-6086-71A7-4ACE-691934FDE41D}"/>
              </a:ext>
            </a:extLst>
          </p:cNvPr>
          <p:cNvSpPr txBox="1"/>
          <p:nvPr/>
        </p:nvSpPr>
        <p:spPr>
          <a:xfrm>
            <a:off x="6659413" y="1975818"/>
            <a:ext cx="338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‘’İdol Kültürü’’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6083067" y="1438616"/>
            <a:ext cx="464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Fandom</a:t>
            </a:r>
            <a:r>
              <a:rPr lang="tr-TR" sz="32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lang="tr-TR" sz="3200" b="1" dirty="0" err="1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Oshi-katsu</a:t>
            </a:r>
            <a:r>
              <a:rPr lang="tr-TR" sz="3200" b="1" dirty="0">
                <a:solidFill>
                  <a:srgbClr val="00B0F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ED0E839-F33C-A892-91B7-2D4011C13917}"/>
              </a:ext>
            </a:extLst>
          </p:cNvPr>
          <p:cNvSpPr txBox="1"/>
          <p:nvPr/>
        </p:nvSpPr>
        <p:spPr>
          <a:xfrm>
            <a:off x="5957454" y="2637119"/>
            <a:ext cx="53755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Satın Alma Motivasyonu </a:t>
            </a:r>
            <a:r>
              <a:rPr lang="tr-TR" sz="2800" b="1" dirty="0">
                <a:solidFill>
                  <a:schemeClr val="accent3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Sadakat. Sanatçıyı zirvede tutma görevi, sanatçıyı benimseme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472C002-F96C-F0A5-CC68-6299FB341548}"/>
              </a:ext>
            </a:extLst>
          </p:cNvPr>
          <p:cNvSpPr txBox="1"/>
          <p:nvPr/>
        </p:nvSpPr>
        <p:spPr>
          <a:xfrm>
            <a:off x="6465450" y="4514556"/>
            <a:ext cx="5070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Sosyolojik Karşılığı</a:t>
            </a:r>
            <a:br>
              <a:rPr lang="tr-TR" sz="3200" b="1" dirty="0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3200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"Ait olma" ve bir grubun parçası olarak "güçlü hissetme" ihtiyacı.</a:t>
            </a:r>
          </a:p>
        </p:txBody>
      </p:sp>
    </p:spTree>
    <p:extLst>
      <p:ext uri="{BB962C8B-B14F-4D97-AF65-F5344CB8AC3E}">
        <p14:creationId xmlns:p14="http://schemas.microsoft.com/office/powerpoint/2010/main" val="92758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456048" y="537684"/>
            <a:ext cx="827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Dinleyici Kitlesi Analizi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7239507" y="4656930"/>
            <a:ext cx="464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Kenshi</a:t>
            </a:r>
            <a:r>
              <a:rPr lang="tr-TR" sz="4000" b="1" dirty="0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4000" b="1" dirty="0" err="1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Yonezu</a:t>
            </a:r>
            <a:endParaRPr lang="tr-TR" sz="4000" b="1" dirty="0">
              <a:solidFill>
                <a:srgbClr val="FFC00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69E62B-C466-13AB-1A2B-5D34F63F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06" y="2521102"/>
            <a:ext cx="2878196" cy="205919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37EC70-5C77-03AB-1A53-E760A442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36" y="2422428"/>
            <a:ext cx="3304864" cy="225654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776C95E-2AA3-9B7E-2EA5-0643CB7FC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351" y="1897703"/>
            <a:ext cx="2248214" cy="254353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C50CCDC3-35DA-0DE9-EF0A-1BA8C3A8EC50}"/>
              </a:ext>
            </a:extLst>
          </p:cNvPr>
          <p:cNvSpPr txBox="1"/>
          <p:nvPr/>
        </p:nvSpPr>
        <p:spPr>
          <a:xfrm>
            <a:off x="2235046" y="4852097"/>
            <a:ext cx="464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Yoasobi</a:t>
            </a:r>
            <a:endParaRPr lang="tr-TR" sz="4000" b="1" dirty="0">
              <a:solidFill>
                <a:srgbClr val="00B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39163682-A393-9201-234D-23E06D30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877" y="2080616"/>
            <a:ext cx="3304864" cy="23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456048" y="537684"/>
            <a:ext cx="827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Dinleyici Kitlesi Analizi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5107052" y="2427953"/>
            <a:ext cx="7153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Dinleme Motivasyonu</a:t>
            </a:r>
            <a:br>
              <a:rPr lang="tr-TR" sz="4000" b="1" dirty="0">
                <a:solidFill>
                  <a:srgbClr val="FFC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 b="1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Beğeni. Dijital platformlarda (Spotify, YouTube) sevildiği için tüketilir.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69E62B-C466-13AB-1A2B-5D34F63F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91" y="1448448"/>
            <a:ext cx="2347298" cy="16793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37EC70-5C77-03AB-1A53-E760A442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95" y="2737317"/>
            <a:ext cx="2347298" cy="160272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776C95E-2AA3-9B7E-2EA5-0643CB7FC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9" y="3378038"/>
            <a:ext cx="1836109" cy="207729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C50CCDC3-35DA-0DE9-EF0A-1BA8C3A8EC50}"/>
              </a:ext>
            </a:extLst>
          </p:cNvPr>
          <p:cNvSpPr txBox="1"/>
          <p:nvPr/>
        </p:nvSpPr>
        <p:spPr>
          <a:xfrm>
            <a:off x="6594351" y="1513242"/>
            <a:ext cx="464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Genel Halk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39163682-A393-9201-234D-23E06D30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368" y="4461685"/>
            <a:ext cx="2528766" cy="180626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09C11BC-52FD-C55A-09D2-301183AE888B}"/>
              </a:ext>
            </a:extLst>
          </p:cNvPr>
          <p:cNvSpPr txBox="1"/>
          <p:nvPr/>
        </p:nvSpPr>
        <p:spPr>
          <a:xfrm>
            <a:off x="5791200" y="4438532"/>
            <a:ext cx="561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Sosyolojik Karşılığı</a:t>
            </a:r>
            <a:br>
              <a:rPr lang="tr-TR" sz="4000" b="1" dirty="0">
                <a:solidFill>
                  <a:srgbClr val="00B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Günlük hayatın stresinden kaçış ve bireysel duyguların ifadesi.</a:t>
            </a:r>
            <a:endParaRPr lang="tr-TR" sz="2800" b="1" dirty="0">
              <a:solidFill>
                <a:srgbClr val="00B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6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949108" y="298589"/>
            <a:ext cx="6795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Medya Bağlantıları – </a:t>
            </a:r>
            <a:r>
              <a:rPr lang="tr-TR" sz="4000" b="1" dirty="0">
                <a:solidFill>
                  <a:schemeClr val="tx2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Anime, Dizi/Film Müzikleri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359763" y="1796915"/>
            <a:ext cx="7153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Gurenge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/ </a:t>
            </a:r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Homura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</a:t>
            </a:r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LiSA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tr-T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Demon </a:t>
            </a:r>
            <a:r>
              <a:rPr lang="tr-TR" sz="2800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Slayer</a:t>
            </a:r>
            <a:r>
              <a:rPr lang="tr-TR" sz="28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: </a:t>
            </a:r>
            <a:r>
              <a:rPr lang="tr-TR" sz="2800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Pandemi döneminin milli marşı haline geldi.</a:t>
            </a:r>
          </a:p>
          <a:p>
            <a:endParaRPr lang="tr-TR" sz="2800" b="1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11336FD-CB97-4997-1190-06A1FE68A6FD}"/>
              </a:ext>
            </a:extLst>
          </p:cNvPr>
          <p:cNvSpPr txBox="1"/>
          <p:nvPr/>
        </p:nvSpPr>
        <p:spPr>
          <a:xfrm>
            <a:off x="444796" y="3338333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Idol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(YOASOBI):</a:t>
            </a:r>
            <a:r>
              <a:rPr lang="tr-T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i="1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Oshi</a:t>
            </a:r>
            <a:r>
              <a:rPr lang="tr-TR" sz="2800" i="1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i="1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no</a:t>
            </a:r>
            <a:r>
              <a:rPr lang="tr-TR" sz="2800" i="1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i="1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Ko</a:t>
            </a:r>
            <a:r>
              <a:rPr lang="tr-TR" sz="28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– </a:t>
            </a:r>
            <a:r>
              <a:rPr lang="tr-TR" sz="2800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Japonya sınırlarını aşıp global listelerde 1 numara olan ilk modern J-Pop şarkısı.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535B96E-DDF3-56F3-EFE6-AF71EC273E4E}"/>
              </a:ext>
            </a:extLst>
          </p:cNvPr>
          <p:cNvSpPr txBox="1"/>
          <p:nvPr/>
        </p:nvSpPr>
        <p:spPr>
          <a:xfrm>
            <a:off x="359763" y="5395862"/>
            <a:ext cx="8004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Mixed Nuts (Official </a:t>
            </a:r>
            <a:r>
              <a:rPr 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Hige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Dandism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Spy x Family</a:t>
            </a:r>
            <a:endParaRPr lang="tr-TR" sz="2400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5EE70E7-DE26-BF6A-8E65-0E578645BB4D}"/>
              </a:ext>
            </a:extLst>
          </p:cNvPr>
          <p:cNvSpPr txBox="1"/>
          <p:nvPr/>
        </p:nvSpPr>
        <p:spPr>
          <a:xfrm>
            <a:off x="444796" y="6032414"/>
            <a:ext cx="6714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Kick Back (</a:t>
            </a:r>
            <a:r>
              <a:rPr 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Kenshi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Yonezu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Chainsaw Man</a:t>
            </a:r>
            <a:endParaRPr lang="tr-TR" sz="2400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28D1C63-BBDB-758D-F6DD-84BE22F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87" y="1655790"/>
            <a:ext cx="1642957" cy="162428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24D4499-3CF4-7A15-2FAC-D4BD50CA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154" y="1796915"/>
            <a:ext cx="1430201" cy="134203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5B08DED1-2197-E1D3-C8FD-1865AB7A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51" y="3405093"/>
            <a:ext cx="1691356" cy="1697574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539F47E5-FD60-019A-4486-A8E14AFD9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866" y="3752325"/>
            <a:ext cx="1335338" cy="135034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75FEE231-ADA0-7F84-F193-6D5CB1B42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87" y="4467413"/>
            <a:ext cx="2315713" cy="22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949108" y="298589"/>
            <a:ext cx="6795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Medya Bağlantıları – </a:t>
            </a:r>
            <a:r>
              <a:rPr lang="tr-TR" sz="4000" b="1" dirty="0">
                <a:solidFill>
                  <a:schemeClr val="tx2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Anime, Dizi/Film Müzikleri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6CF30E9-3192-AC38-F8B2-3CDE524F0AB6}"/>
              </a:ext>
            </a:extLst>
          </p:cNvPr>
          <p:cNvSpPr txBox="1"/>
          <p:nvPr/>
        </p:nvSpPr>
        <p:spPr>
          <a:xfrm>
            <a:off x="193784" y="2210080"/>
            <a:ext cx="76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Subtitle (Official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Hige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Dandism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Silent (Dizi)</a:t>
            </a:r>
            <a:endParaRPr lang="tr-TR" sz="2800" b="1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D0633A-236E-9F81-A6E5-F92BAF8A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545" y="1530567"/>
            <a:ext cx="2940180" cy="158080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32F5908-1663-5A60-1565-9AEA94A2FA63}"/>
              </a:ext>
            </a:extLst>
          </p:cNvPr>
          <p:cNvSpPr txBox="1"/>
          <p:nvPr/>
        </p:nvSpPr>
        <p:spPr>
          <a:xfrm>
            <a:off x="319290" y="3429000"/>
            <a:ext cx="76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Kite (</a:t>
            </a:r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Arashi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tr-T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dirty="0"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NHK 2020 Olimpiyat Teması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8266D4E-E91B-2EEE-E2FE-6E4C9303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39" y="3321352"/>
            <a:ext cx="2219635" cy="251495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9325B07-8D62-9007-BF49-EBAFD9B1F66A}"/>
              </a:ext>
            </a:extLst>
          </p:cNvPr>
          <p:cNvSpPr txBox="1"/>
          <p:nvPr/>
        </p:nvSpPr>
        <p:spPr>
          <a:xfrm>
            <a:off x="461551" y="4960959"/>
            <a:ext cx="7557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Tsukiyomi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(King &amp; </a:t>
            </a:r>
            <a:r>
              <a:rPr lang="tr-TR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Prince</a:t>
            </a:r>
            <a:r>
              <a:rPr lang="tr-T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):</a:t>
            </a:r>
            <a:r>
              <a:rPr lang="tr-T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 dirty="0" err="1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Kurosagi</a:t>
            </a:r>
            <a:r>
              <a:rPr lang="tr-TR" sz="2800" dirty="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(Dizi)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CA9C068-208E-BA2E-0897-E9BB75829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060" y="4385479"/>
            <a:ext cx="1834701" cy="18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BC8F9DC-4F5C-D58C-FF06-66FEC1372D6B}"/>
              </a:ext>
            </a:extLst>
          </p:cNvPr>
          <p:cNvSpPr txBox="1"/>
          <p:nvPr/>
        </p:nvSpPr>
        <p:spPr>
          <a:xfrm>
            <a:off x="2231930" y="546649"/>
            <a:ext cx="8276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  <a:cs typeface="ADLaM Display" panose="02010000000000000000" pitchFamily="2" charset="0"/>
              </a:rPr>
              <a:t>Dönemsel Değerlendirme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983F23F-3CA7-5E73-35A3-1E0E662A1E12}"/>
              </a:ext>
            </a:extLst>
          </p:cNvPr>
          <p:cNvSpPr txBox="1"/>
          <p:nvPr/>
        </p:nvSpPr>
        <p:spPr>
          <a:xfrm>
            <a:off x="542232" y="2011570"/>
            <a:ext cx="75572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2020:</a:t>
            </a:r>
            <a:r>
              <a:rPr lang="tr-TR" sz="2800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 </a:t>
            </a:r>
            <a: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Belirsizlik ve Koruma</a:t>
            </a: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2021:  </a:t>
            </a:r>
            <a: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Sanal Parıltı</a:t>
            </a: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2022: </a:t>
            </a:r>
            <a: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Kimlik Sorgusu</a:t>
            </a: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2023: </a:t>
            </a:r>
            <a: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Kader ve Bağlar</a:t>
            </a: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b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</a:br>
            <a:r>
              <a:rPr lang="tr-TR" sz="2800">
                <a:solidFill>
                  <a:schemeClr val="bg2">
                    <a:lumMod val="40000"/>
                    <a:lumOff val="6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2024-25: </a:t>
            </a:r>
            <a:r>
              <a:rPr lang="tr-TR" sz="2800">
                <a:solidFill>
                  <a:srgbClr val="92D050"/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Gerçeklik ve Ciddiyet</a:t>
            </a:r>
            <a:endParaRPr lang="tr-TR" sz="2800" dirty="0">
              <a:solidFill>
                <a:srgbClr val="92D050"/>
              </a:solidFill>
              <a:latin typeface="Noto Sans JP Medium" panose="020B0200000000000000" pitchFamily="34" charset="-128"/>
              <a:ea typeface="Noto Sans JP Medium" panose="020B0200000000000000" pitchFamily="34" charset="-128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DB6133-0836-8CFC-33EB-7EBF4BD96CD8}"/>
              </a:ext>
            </a:extLst>
          </p:cNvPr>
          <p:cNvSpPr txBox="1"/>
          <p:nvPr/>
        </p:nvSpPr>
        <p:spPr>
          <a:xfrm>
            <a:off x="7579659" y="1559050"/>
            <a:ext cx="268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to Sans JP Medium" panose="020B0200000000000000" pitchFamily="34" charset="-128"/>
                <a:ea typeface="Noto Sans JP Medium" panose="020B0200000000000000" pitchFamily="34" charset="-128"/>
              </a:rPr>
              <a:t>ATMOSFER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B68EAA-6871-D7C0-C5DB-E28950271735}"/>
              </a:ext>
            </a:extLst>
          </p:cNvPr>
          <p:cNvSpPr txBox="1"/>
          <p:nvPr/>
        </p:nvSpPr>
        <p:spPr>
          <a:xfrm>
            <a:off x="6096000" y="2181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Kapalı odalar, sığınaklar, pencere kenarları.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1C785A9-1BD8-3BF1-A13F-EE9D4480DD19}"/>
              </a:ext>
            </a:extLst>
          </p:cNvPr>
          <p:cNvSpPr txBox="1"/>
          <p:nvPr/>
        </p:nvSpPr>
        <p:spPr>
          <a:xfrm>
            <a:off x="5553768" y="29434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Dijital dünyalar, ışık dolu sahneler, "</a:t>
            </a:r>
            <a:r>
              <a:rPr lang="tr-TR" dirty="0" err="1"/>
              <a:t>Cyber</a:t>
            </a:r>
            <a:r>
              <a:rPr lang="tr-TR" dirty="0"/>
              <a:t>" mekanlar.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DCCAEBA-2361-CFA0-F4C7-5FF0D19C2BB5}"/>
              </a:ext>
            </a:extLst>
          </p:cNvPr>
          <p:cNvSpPr txBox="1"/>
          <p:nvPr/>
        </p:nvSpPr>
        <p:spPr>
          <a:xfrm>
            <a:off x="5051479" y="38170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Karmaşık şehir sokakları, gece vakti metro istasyonları.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6863B88-A784-B070-1A1C-AAFD9CF54FAE}"/>
              </a:ext>
            </a:extLst>
          </p:cNvPr>
          <p:cNvSpPr txBox="1"/>
          <p:nvPr/>
        </p:nvSpPr>
        <p:spPr>
          <a:xfrm>
            <a:off x="4930589" y="46140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Soyut boşluklar, iplikler/dokular, doğal manzaralar.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B9A98F2-DED0-C046-55F9-8C7D32D5A4E5}"/>
              </a:ext>
            </a:extLst>
          </p:cNvPr>
          <p:cNvSpPr txBox="1"/>
          <p:nvPr/>
        </p:nvSpPr>
        <p:spPr>
          <a:xfrm>
            <a:off x="6096000" y="5298141"/>
            <a:ext cx="5656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Minimalist beton yapılar, ofisler, "ham" gerçek mekanlar.</a:t>
            </a:r>
          </a:p>
        </p:txBody>
      </p:sp>
    </p:spTree>
    <p:extLst>
      <p:ext uri="{BB962C8B-B14F-4D97-AF65-F5344CB8AC3E}">
        <p14:creationId xmlns:p14="http://schemas.microsoft.com/office/powerpoint/2010/main" val="1987885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580</Words>
  <Application>Microsoft Office PowerPoint</Application>
  <PresentationFormat>Geniş ekran</PresentationFormat>
  <Paragraphs>56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Noto Sans JP Medium</vt:lpstr>
      <vt:lpstr>Arial</vt:lpstr>
      <vt:lpstr>Century Gothic</vt:lpstr>
      <vt:lpstr>Segoe UI Semibold</vt:lpstr>
      <vt:lpstr>Wingdings 3</vt:lpstr>
      <vt:lpstr>İyon</vt:lpstr>
      <vt:lpstr>2020-2025 DÖNEMİNE DAİR GENEL DEĞERLENDİRME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DİNLEDİĞİNİZ İÇİN 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2020-2025 JAPON MÜZİĞİ ÜZERİNDEN TOPLUMSAL ANALİZ</dc:title>
  <dc:creator>Arda Alp Şahin</dc:creator>
  <cp:lastModifiedBy>Arda Alp Şahin</cp:lastModifiedBy>
  <cp:revision>2</cp:revision>
  <dcterms:created xsi:type="dcterms:W3CDTF">2026-04-27T21:48:36Z</dcterms:created>
  <dcterms:modified xsi:type="dcterms:W3CDTF">2026-05-12T06:20:36Z</dcterms:modified>
</cp:coreProperties>
</file>