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7" r:id="rId6"/>
    <p:sldId id="268"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3C5C1-7225-4AD7-A336-BDA65D8C2C3F}"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87D366F3-580E-40FA-AF4D-BE356610CEB7}">
      <dgm:prSet/>
      <dgm:spPr/>
      <dgm:t>
        <a:bodyPr/>
        <a:lstStyle/>
        <a:p>
          <a:r>
            <a:rPr lang="tr-TR" b="1"/>
            <a:t>2013: "Kural İhlali" ve Kazınmış Saçlar (Minami Minegishi Olayı)</a:t>
          </a:r>
          <a:endParaRPr lang="en-US"/>
        </a:p>
      </dgm:t>
    </dgm:pt>
    <dgm:pt modelId="{90F269AA-5DA7-4FC9-A264-E87845585243}" type="parTrans" cxnId="{686D1D6B-D1EA-4C05-9282-8F7D558D168C}">
      <dgm:prSet/>
      <dgm:spPr/>
      <dgm:t>
        <a:bodyPr/>
        <a:lstStyle/>
        <a:p>
          <a:endParaRPr lang="en-US"/>
        </a:p>
      </dgm:t>
    </dgm:pt>
    <dgm:pt modelId="{DD8DDD88-4E42-49F5-BED4-A92E7A455305}" type="sibTrans" cxnId="{686D1D6B-D1EA-4C05-9282-8F7D558D168C}">
      <dgm:prSet/>
      <dgm:spPr/>
      <dgm:t>
        <a:bodyPr/>
        <a:lstStyle/>
        <a:p>
          <a:endParaRPr lang="en-US"/>
        </a:p>
      </dgm:t>
    </dgm:pt>
    <dgm:pt modelId="{B5DE7999-5C9A-4234-81DA-66B7423095CE}">
      <dgm:prSet/>
      <dgm:spPr/>
      <dgm:t>
        <a:bodyPr/>
        <a:lstStyle/>
        <a:p>
          <a:r>
            <a:rPr lang="tr-TR"/>
            <a:t>Grubun popüler üyelerinden Minami Minegishi'nin bir erkekle görüldüğü fotoğraflar basına sızdı.</a:t>
          </a:r>
          <a:endParaRPr lang="en-US"/>
        </a:p>
      </dgm:t>
    </dgm:pt>
    <dgm:pt modelId="{84E5050C-164F-4988-859F-E37A076BB31C}" type="parTrans" cxnId="{10E9460C-A7FA-4EBB-98AE-804859568492}">
      <dgm:prSet/>
      <dgm:spPr/>
      <dgm:t>
        <a:bodyPr/>
        <a:lstStyle/>
        <a:p>
          <a:endParaRPr lang="en-US"/>
        </a:p>
      </dgm:t>
    </dgm:pt>
    <dgm:pt modelId="{FA617B28-6B1A-428C-AC7F-24592ED50192}" type="sibTrans" cxnId="{10E9460C-A7FA-4EBB-98AE-804859568492}">
      <dgm:prSet/>
      <dgm:spPr/>
      <dgm:t>
        <a:bodyPr/>
        <a:lstStyle/>
        <a:p>
          <a:endParaRPr lang="en-US"/>
        </a:p>
      </dgm:t>
    </dgm:pt>
    <dgm:pt modelId="{0CADB85A-AFFF-4C71-BF2F-0B7A269690C6}">
      <dgm:prSet/>
      <dgm:spPr/>
      <dgm:t>
        <a:bodyPr/>
        <a:lstStyle/>
        <a:p>
          <a:r>
            <a:rPr lang="tr-TR"/>
            <a:t>İdollerin "sevgili yasağı" kuralını bozduğu gerekçesiyle Minegishi, geleneksel bir pişmanlık göstergesi olarak saçlarını kazıdı ve ağlayarak bir özür videosu yayınladı.</a:t>
          </a:r>
          <a:endParaRPr lang="en-US"/>
        </a:p>
      </dgm:t>
    </dgm:pt>
    <dgm:pt modelId="{453D97E1-E538-4C5E-8F6C-B2EB80B5F644}" type="parTrans" cxnId="{DB75DA75-B81A-4ACB-B6C2-B58912AFD6FC}">
      <dgm:prSet/>
      <dgm:spPr/>
      <dgm:t>
        <a:bodyPr/>
        <a:lstStyle/>
        <a:p>
          <a:endParaRPr lang="en-US"/>
        </a:p>
      </dgm:t>
    </dgm:pt>
    <dgm:pt modelId="{D610738B-BD5F-41CD-A545-7E354B61B4CD}" type="sibTrans" cxnId="{DB75DA75-B81A-4ACB-B6C2-B58912AFD6FC}">
      <dgm:prSet/>
      <dgm:spPr/>
      <dgm:t>
        <a:bodyPr/>
        <a:lstStyle/>
        <a:p>
          <a:endParaRPr lang="en-US"/>
        </a:p>
      </dgm:t>
    </dgm:pt>
    <dgm:pt modelId="{0EE6275F-8615-4C93-A720-DCD1573DF597}">
      <dgm:prSet/>
      <dgm:spPr/>
      <dgm:t>
        <a:bodyPr/>
        <a:lstStyle/>
        <a:p>
          <a:r>
            <a:rPr lang="tr-TR"/>
            <a:t>Bu olay, Japon idol endüstrisindeki katı kuralların ve "sevgili yasağının" etik olup olmadığının dünya çapında sorgulanmasına neden oldu.</a:t>
          </a:r>
          <a:endParaRPr lang="en-US"/>
        </a:p>
      </dgm:t>
    </dgm:pt>
    <dgm:pt modelId="{521A9BC8-1A7C-45E1-9340-53AF8579C43E}" type="parTrans" cxnId="{8EC43982-7DA3-478B-9FBD-26583F0685B7}">
      <dgm:prSet/>
      <dgm:spPr/>
      <dgm:t>
        <a:bodyPr/>
        <a:lstStyle/>
        <a:p>
          <a:endParaRPr lang="en-US"/>
        </a:p>
      </dgm:t>
    </dgm:pt>
    <dgm:pt modelId="{FB534608-9A3A-4D64-BAC7-49595B3282EF}" type="sibTrans" cxnId="{8EC43982-7DA3-478B-9FBD-26583F0685B7}">
      <dgm:prSet/>
      <dgm:spPr/>
      <dgm:t>
        <a:bodyPr/>
        <a:lstStyle/>
        <a:p>
          <a:endParaRPr lang="en-US"/>
        </a:p>
      </dgm:t>
    </dgm:pt>
    <dgm:pt modelId="{663E02B8-92CC-4C9A-B14E-E35C5ADE3ECA}" type="pres">
      <dgm:prSet presAssocID="{3F83C5C1-7225-4AD7-A336-BDA65D8C2C3F}" presName="linear" presStyleCnt="0">
        <dgm:presLayoutVars>
          <dgm:animLvl val="lvl"/>
          <dgm:resizeHandles val="exact"/>
        </dgm:presLayoutVars>
      </dgm:prSet>
      <dgm:spPr/>
    </dgm:pt>
    <dgm:pt modelId="{08A5BAA2-EE6B-42FB-AAAC-7665A4397E0A}" type="pres">
      <dgm:prSet presAssocID="{87D366F3-580E-40FA-AF4D-BE356610CEB7}" presName="parentText" presStyleLbl="node1" presStyleIdx="0" presStyleCnt="4">
        <dgm:presLayoutVars>
          <dgm:chMax val="0"/>
          <dgm:bulletEnabled val="1"/>
        </dgm:presLayoutVars>
      </dgm:prSet>
      <dgm:spPr/>
    </dgm:pt>
    <dgm:pt modelId="{1CA1D441-BCCE-4916-84BD-09B93BE81F1F}" type="pres">
      <dgm:prSet presAssocID="{DD8DDD88-4E42-49F5-BED4-A92E7A455305}" presName="spacer" presStyleCnt="0"/>
      <dgm:spPr/>
    </dgm:pt>
    <dgm:pt modelId="{CE73F8D9-3BA7-40DC-8781-9EDE02C6C198}" type="pres">
      <dgm:prSet presAssocID="{B5DE7999-5C9A-4234-81DA-66B7423095CE}" presName="parentText" presStyleLbl="node1" presStyleIdx="1" presStyleCnt="4">
        <dgm:presLayoutVars>
          <dgm:chMax val="0"/>
          <dgm:bulletEnabled val="1"/>
        </dgm:presLayoutVars>
      </dgm:prSet>
      <dgm:spPr/>
    </dgm:pt>
    <dgm:pt modelId="{C91B940F-3307-45BF-8DBE-09EFF60CD816}" type="pres">
      <dgm:prSet presAssocID="{FA617B28-6B1A-428C-AC7F-24592ED50192}" presName="spacer" presStyleCnt="0"/>
      <dgm:spPr/>
    </dgm:pt>
    <dgm:pt modelId="{A89EC841-3EE2-4556-BDF5-B2BB25657C96}" type="pres">
      <dgm:prSet presAssocID="{0CADB85A-AFFF-4C71-BF2F-0B7A269690C6}" presName="parentText" presStyleLbl="node1" presStyleIdx="2" presStyleCnt="4">
        <dgm:presLayoutVars>
          <dgm:chMax val="0"/>
          <dgm:bulletEnabled val="1"/>
        </dgm:presLayoutVars>
      </dgm:prSet>
      <dgm:spPr/>
    </dgm:pt>
    <dgm:pt modelId="{968A39ED-6CB8-4F48-8FF8-50B2A7860D4C}" type="pres">
      <dgm:prSet presAssocID="{D610738B-BD5F-41CD-A545-7E354B61B4CD}" presName="spacer" presStyleCnt="0"/>
      <dgm:spPr/>
    </dgm:pt>
    <dgm:pt modelId="{EE1D091B-A76B-46E9-8616-254B08E25F76}" type="pres">
      <dgm:prSet presAssocID="{0EE6275F-8615-4C93-A720-DCD1573DF597}" presName="parentText" presStyleLbl="node1" presStyleIdx="3" presStyleCnt="4">
        <dgm:presLayoutVars>
          <dgm:chMax val="0"/>
          <dgm:bulletEnabled val="1"/>
        </dgm:presLayoutVars>
      </dgm:prSet>
      <dgm:spPr/>
    </dgm:pt>
  </dgm:ptLst>
  <dgm:cxnLst>
    <dgm:cxn modelId="{10E9460C-A7FA-4EBB-98AE-804859568492}" srcId="{3F83C5C1-7225-4AD7-A336-BDA65D8C2C3F}" destId="{B5DE7999-5C9A-4234-81DA-66B7423095CE}" srcOrd="1" destOrd="0" parTransId="{84E5050C-164F-4988-859F-E37A076BB31C}" sibTransId="{FA617B28-6B1A-428C-AC7F-24592ED50192}"/>
    <dgm:cxn modelId="{FCABB567-FA83-443E-96C9-036E2435B03C}" type="presOf" srcId="{0CADB85A-AFFF-4C71-BF2F-0B7A269690C6}" destId="{A89EC841-3EE2-4556-BDF5-B2BB25657C96}" srcOrd="0" destOrd="0" presId="urn:microsoft.com/office/officeart/2005/8/layout/vList2"/>
    <dgm:cxn modelId="{686D1D6B-D1EA-4C05-9282-8F7D558D168C}" srcId="{3F83C5C1-7225-4AD7-A336-BDA65D8C2C3F}" destId="{87D366F3-580E-40FA-AF4D-BE356610CEB7}" srcOrd="0" destOrd="0" parTransId="{90F269AA-5DA7-4FC9-A264-E87845585243}" sibTransId="{DD8DDD88-4E42-49F5-BED4-A92E7A455305}"/>
    <dgm:cxn modelId="{C17A784F-3AC4-4B2B-AC80-5A830F6CBAE9}" type="presOf" srcId="{3F83C5C1-7225-4AD7-A336-BDA65D8C2C3F}" destId="{663E02B8-92CC-4C9A-B14E-E35C5ADE3ECA}" srcOrd="0" destOrd="0" presId="urn:microsoft.com/office/officeart/2005/8/layout/vList2"/>
    <dgm:cxn modelId="{DB75DA75-B81A-4ACB-B6C2-B58912AFD6FC}" srcId="{3F83C5C1-7225-4AD7-A336-BDA65D8C2C3F}" destId="{0CADB85A-AFFF-4C71-BF2F-0B7A269690C6}" srcOrd="2" destOrd="0" parTransId="{453D97E1-E538-4C5E-8F6C-B2EB80B5F644}" sibTransId="{D610738B-BD5F-41CD-A545-7E354B61B4CD}"/>
    <dgm:cxn modelId="{8EC43982-7DA3-478B-9FBD-26583F0685B7}" srcId="{3F83C5C1-7225-4AD7-A336-BDA65D8C2C3F}" destId="{0EE6275F-8615-4C93-A720-DCD1573DF597}" srcOrd="3" destOrd="0" parTransId="{521A9BC8-1A7C-45E1-9340-53AF8579C43E}" sibTransId="{FB534608-9A3A-4D64-BAC7-49595B3282EF}"/>
    <dgm:cxn modelId="{09115B95-AF0A-4F52-995D-2C3F821C50FD}" type="presOf" srcId="{0EE6275F-8615-4C93-A720-DCD1573DF597}" destId="{EE1D091B-A76B-46E9-8616-254B08E25F76}" srcOrd="0" destOrd="0" presId="urn:microsoft.com/office/officeart/2005/8/layout/vList2"/>
    <dgm:cxn modelId="{3CDAD7D3-42AA-42BE-88B3-B23B9A31394B}" type="presOf" srcId="{B5DE7999-5C9A-4234-81DA-66B7423095CE}" destId="{CE73F8D9-3BA7-40DC-8781-9EDE02C6C198}" srcOrd="0" destOrd="0" presId="urn:microsoft.com/office/officeart/2005/8/layout/vList2"/>
    <dgm:cxn modelId="{F91F0EE0-4507-46A2-AAFE-9C68887B3519}" type="presOf" srcId="{87D366F3-580E-40FA-AF4D-BE356610CEB7}" destId="{08A5BAA2-EE6B-42FB-AAAC-7665A4397E0A}" srcOrd="0" destOrd="0" presId="urn:microsoft.com/office/officeart/2005/8/layout/vList2"/>
    <dgm:cxn modelId="{52117FDE-ED64-4724-A1B2-32681242ADD7}" type="presParOf" srcId="{663E02B8-92CC-4C9A-B14E-E35C5ADE3ECA}" destId="{08A5BAA2-EE6B-42FB-AAAC-7665A4397E0A}" srcOrd="0" destOrd="0" presId="urn:microsoft.com/office/officeart/2005/8/layout/vList2"/>
    <dgm:cxn modelId="{833FFBC1-AFBD-48A3-B44F-0D1388160E8F}" type="presParOf" srcId="{663E02B8-92CC-4C9A-B14E-E35C5ADE3ECA}" destId="{1CA1D441-BCCE-4916-84BD-09B93BE81F1F}" srcOrd="1" destOrd="0" presId="urn:microsoft.com/office/officeart/2005/8/layout/vList2"/>
    <dgm:cxn modelId="{BD3DD2D8-0298-439A-947C-1E2F9BB9C5F2}" type="presParOf" srcId="{663E02B8-92CC-4C9A-B14E-E35C5ADE3ECA}" destId="{CE73F8D9-3BA7-40DC-8781-9EDE02C6C198}" srcOrd="2" destOrd="0" presId="urn:microsoft.com/office/officeart/2005/8/layout/vList2"/>
    <dgm:cxn modelId="{7290C665-0E43-4A5E-A52C-579523BEB627}" type="presParOf" srcId="{663E02B8-92CC-4C9A-B14E-E35C5ADE3ECA}" destId="{C91B940F-3307-45BF-8DBE-09EFF60CD816}" srcOrd="3" destOrd="0" presId="urn:microsoft.com/office/officeart/2005/8/layout/vList2"/>
    <dgm:cxn modelId="{02ABD27A-2142-4AE6-B3C1-AFA5BBF14DA5}" type="presParOf" srcId="{663E02B8-92CC-4C9A-B14E-E35C5ADE3ECA}" destId="{A89EC841-3EE2-4556-BDF5-B2BB25657C96}" srcOrd="4" destOrd="0" presId="urn:microsoft.com/office/officeart/2005/8/layout/vList2"/>
    <dgm:cxn modelId="{FAA0AFB2-F16A-498D-A442-DD83465AD608}" type="presParOf" srcId="{663E02B8-92CC-4C9A-B14E-E35C5ADE3ECA}" destId="{968A39ED-6CB8-4F48-8FF8-50B2A7860D4C}" srcOrd="5" destOrd="0" presId="urn:microsoft.com/office/officeart/2005/8/layout/vList2"/>
    <dgm:cxn modelId="{D1A53194-6E3B-48E7-84E6-4DDC1E95F839}" type="presParOf" srcId="{663E02B8-92CC-4C9A-B14E-E35C5ADE3ECA}" destId="{EE1D091B-A76B-46E9-8616-254B08E25F7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5BAA2-EE6B-42FB-AAAC-7665A4397E0A}">
      <dsp:nvSpPr>
        <dsp:cNvPr id="0" name=""/>
        <dsp:cNvSpPr/>
      </dsp:nvSpPr>
      <dsp:spPr>
        <a:xfrm>
          <a:off x="0" y="52584"/>
          <a:ext cx="5444382" cy="8391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1" kern="1200"/>
            <a:t>2013: "Kural İhlali" ve Kazınmış Saçlar (Minami Minegishi Olayı)</a:t>
          </a:r>
          <a:endParaRPr lang="en-US" sz="1500" kern="1200"/>
        </a:p>
      </dsp:txBody>
      <dsp:txXfrm>
        <a:off x="40962" y="93546"/>
        <a:ext cx="5362458" cy="757185"/>
      </dsp:txXfrm>
    </dsp:sp>
    <dsp:sp modelId="{CE73F8D9-3BA7-40DC-8781-9EDE02C6C198}">
      <dsp:nvSpPr>
        <dsp:cNvPr id="0" name=""/>
        <dsp:cNvSpPr/>
      </dsp:nvSpPr>
      <dsp:spPr>
        <a:xfrm>
          <a:off x="0" y="934894"/>
          <a:ext cx="5444382" cy="8391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Grubun popüler üyelerinden Minami Minegishi'nin bir erkekle görüldüğü fotoğraflar basına sızdı.</a:t>
          </a:r>
          <a:endParaRPr lang="en-US" sz="1500" kern="1200"/>
        </a:p>
      </dsp:txBody>
      <dsp:txXfrm>
        <a:off x="40962" y="975856"/>
        <a:ext cx="5362458" cy="757185"/>
      </dsp:txXfrm>
    </dsp:sp>
    <dsp:sp modelId="{A89EC841-3EE2-4556-BDF5-B2BB25657C96}">
      <dsp:nvSpPr>
        <dsp:cNvPr id="0" name=""/>
        <dsp:cNvSpPr/>
      </dsp:nvSpPr>
      <dsp:spPr>
        <a:xfrm>
          <a:off x="0" y="1817203"/>
          <a:ext cx="5444382" cy="8391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İdollerin "sevgili yasağı" kuralını bozduğu gerekçesiyle Minegishi, geleneksel bir pişmanlık göstergesi olarak saçlarını kazıdı ve ağlayarak bir özür videosu yayınladı.</a:t>
          </a:r>
          <a:endParaRPr lang="en-US" sz="1500" kern="1200"/>
        </a:p>
      </dsp:txBody>
      <dsp:txXfrm>
        <a:off x="40962" y="1858165"/>
        <a:ext cx="5362458" cy="757185"/>
      </dsp:txXfrm>
    </dsp:sp>
    <dsp:sp modelId="{EE1D091B-A76B-46E9-8616-254B08E25F76}">
      <dsp:nvSpPr>
        <dsp:cNvPr id="0" name=""/>
        <dsp:cNvSpPr/>
      </dsp:nvSpPr>
      <dsp:spPr>
        <a:xfrm>
          <a:off x="0" y="2699512"/>
          <a:ext cx="5444382" cy="8391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Bu olay, Japon idol endüstrisindeki katı kuralların ve "sevgili yasağının" etik olup olmadığının dünya çapında sorgulanmasına neden oldu.</a:t>
          </a:r>
          <a:endParaRPr lang="en-US" sz="1500" kern="1200"/>
        </a:p>
      </dsp:txBody>
      <dsp:txXfrm>
        <a:off x="40962" y="2740474"/>
        <a:ext cx="5362458" cy="7571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FA80A-F2C4-464A-9436-FC0FD7E3636A}" type="datetimeFigureOut">
              <a:rPr lang="tr-TR" smtClean="0"/>
              <a:t>12.05.2026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F436B-FCA8-4F55-8C8F-9F47A146AA47}" type="slidenum">
              <a:rPr lang="tr-TR" smtClean="0"/>
              <a:t>‹#›</a:t>
            </a:fld>
            <a:endParaRPr lang="tr-TR"/>
          </a:p>
        </p:txBody>
      </p:sp>
    </p:spTree>
    <p:extLst>
      <p:ext uri="{BB962C8B-B14F-4D97-AF65-F5344CB8AC3E}">
        <p14:creationId xmlns:p14="http://schemas.microsoft.com/office/powerpoint/2010/main" val="37456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1EF436B-FCA8-4F55-8C8F-9F47A146AA47}" type="slidenum">
              <a:rPr lang="tr-TR" smtClean="0"/>
              <a:t>14</a:t>
            </a:fld>
            <a:endParaRPr lang="tr-TR"/>
          </a:p>
        </p:txBody>
      </p:sp>
    </p:spTree>
    <p:extLst>
      <p:ext uri="{BB962C8B-B14F-4D97-AF65-F5344CB8AC3E}">
        <p14:creationId xmlns:p14="http://schemas.microsoft.com/office/powerpoint/2010/main" val="155791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DE7473-3B82-A4C2-B363-17016D20D41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8C8ED67-9870-F2A9-070E-0C3DBE4BE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67DDD58-AB1C-1412-7DCB-05312997DC2D}"/>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5" name="Alt Bilgi Yer Tutucusu 4">
            <a:extLst>
              <a:ext uri="{FF2B5EF4-FFF2-40B4-BE49-F238E27FC236}">
                <a16:creationId xmlns:a16="http://schemas.microsoft.com/office/drawing/2014/main" id="{A4E77613-5D61-DE23-CD48-0F378D5966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60C835-3DC2-AACF-AB67-D29F42E741EC}"/>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161862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AD0021-454F-AB9F-E7B4-ABE513FB58D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38DCDC6-0730-0E2C-55AC-8658AD99852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F2A955-67C3-A544-3266-9209B767BAED}"/>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5" name="Alt Bilgi Yer Tutucusu 4">
            <a:extLst>
              <a:ext uri="{FF2B5EF4-FFF2-40B4-BE49-F238E27FC236}">
                <a16:creationId xmlns:a16="http://schemas.microsoft.com/office/drawing/2014/main" id="{896878D6-70BB-D0A5-8B80-86A521E0CAE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10B5CB-7CFE-EF6A-1467-48CEE9A01A3D}"/>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248634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293953C-FCAB-1DE0-57A9-A67D4D62E80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2B2B86E-D204-EEB3-CC8C-D78863DA118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AC7059-1B36-1511-1E6A-F68D79B94B11}"/>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5" name="Alt Bilgi Yer Tutucusu 4">
            <a:extLst>
              <a:ext uri="{FF2B5EF4-FFF2-40B4-BE49-F238E27FC236}">
                <a16:creationId xmlns:a16="http://schemas.microsoft.com/office/drawing/2014/main" id="{40E59A41-AAB7-4C70-2823-E9ACB0159BD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09BAB4-C602-D1FF-881A-2616BD9021D0}"/>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334480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6D1D89-A937-80F5-4147-5A1BD3AB58C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7F07C3D-956C-EFAB-C78F-46BB2E6B8EB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3AB6D34-9D12-AD0F-F065-7352851B09D6}"/>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5" name="Alt Bilgi Yer Tutucusu 4">
            <a:extLst>
              <a:ext uri="{FF2B5EF4-FFF2-40B4-BE49-F238E27FC236}">
                <a16:creationId xmlns:a16="http://schemas.microsoft.com/office/drawing/2014/main" id="{74E495C0-AA2F-78FD-99A4-53E682125FD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83D97F-7F40-4637-8C94-28D1236977D0}"/>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23903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D732FF-C03B-BF0F-B48E-38594574B39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835EA09-5CB4-DE09-E523-8B385CC13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0F0CBA3-7D82-BDC5-4068-3CFE90A69DF3}"/>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5" name="Alt Bilgi Yer Tutucusu 4">
            <a:extLst>
              <a:ext uri="{FF2B5EF4-FFF2-40B4-BE49-F238E27FC236}">
                <a16:creationId xmlns:a16="http://schemas.microsoft.com/office/drawing/2014/main" id="{2F354F72-AEE6-0053-0DAB-B6DABD18EF2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6D16AC-B389-254F-2ED0-CB7EB30236C4}"/>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233273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73E5CF-FB90-E9EE-DADF-B48ECF062D7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B916784-C37D-82E7-F321-AC7CCC2AC87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0B85F2B-0C21-7A35-5F6B-51ED097FDF9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57539E4-1E6C-117A-43DE-4F1482831288}"/>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6" name="Alt Bilgi Yer Tutucusu 5">
            <a:extLst>
              <a:ext uri="{FF2B5EF4-FFF2-40B4-BE49-F238E27FC236}">
                <a16:creationId xmlns:a16="http://schemas.microsoft.com/office/drawing/2014/main" id="{E9D18382-CC4F-6A63-1DBB-0F2BF54685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6F0AF7-BED5-E89A-8D38-C624A8C02056}"/>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399183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5BF7A-9E63-BF75-469A-A00C75B5F42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70A7013-7431-E2C5-7944-8445E8569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FA2EF0C-7124-9C25-1008-75FCD645221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1CD14D8-5101-3560-7666-F5ED17B00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23FAD43-8189-4F27-E92F-D6F39C5A75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2114B2A-4D95-96EA-1678-5FB34E69630B}"/>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8" name="Alt Bilgi Yer Tutucusu 7">
            <a:extLst>
              <a:ext uri="{FF2B5EF4-FFF2-40B4-BE49-F238E27FC236}">
                <a16:creationId xmlns:a16="http://schemas.microsoft.com/office/drawing/2014/main" id="{7959804D-3A1F-FFA6-17D1-E983D96075E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A7F553C-421F-93BA-B692-1E2AE5A2292A}"/>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91979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56C27B-20FF-D3A1-007B-D83CE9D91B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42485BC-F264-4591-8A92-A944412D7E0F}"/>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4" name="Alt Bilgi Yer Tutucusu 3">
            <a:extLst>
              <a:ext uri="{FF2B5EF4-FFF2-40B4-BE49-F238E27FC236}">
                <a16:creationId xmlns:a16="http://schemas.microsoft.com/office/drawing/2014/main" id="{6AF63F9C-7727-9F38-E2C2-3184EF624AB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E306BA-C211-38E3-4601-87C80602047A}"/>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70545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CD40037-13A6-0D8E-97C1-A26346C2B5CA}"/>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3" name="Alt Bilgi Yer Tutucusu 2">
            <a:extLst>
              <a:ext uri="{FF2B5EF4-FFF2-40B4-BE49-F238E27FC236}">
                <a16:creationId xmlns:a16="http://schemas.microsoft.com/office/drawing/2014/main" id="{C706407F-301D-2AC8-2942-E125B0896B2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AF35F83-A979-64B0-377C-0D0953AF1FEB}"/>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356105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802FE-97CD-7143-8340-F95D17F4CFE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E9FC9A1-3C47-E976-E7E4-1B135F87A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B7BA1A7-B683-4B0D-24FF-3A63BD9AC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B0DB3C-E6F6-F0E5-4356-080361BE086F}"/>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6" name="Alt Bilgi Yer Tutucusu 5">
            <a:extLst>
              <a:ext uri="{FF2B5EF4-FFF2-40B4-BE49-F238E27FC236}">
                <a16:creationId xmlns:a16="http://schemas.microsoft.com/office/drawing/2014/main" id="{C89E834D-B361-9070-F8DC-DB20B3881C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729AF0B-14CC-416D-4CD1-8EF36B5917D3}"/>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255232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04C7DD-3064-56C4-7332-4E970AC91F8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9FC2EDA-AA36-F888-8019-0787480D9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C51DC98-F5CF-DBCC-7D2B-457446579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F776EB2-6301-321B-1F3E-8037CB2FA6DC}"/>
              </a:ext>
            </a:extLst>
          </p:cNvPr>
          <p:cNvSpPr>
            <a:spLocks noGrp="1"/>
          </p:cNvSpPr>
          <p:nvPr>
            <p:ph type="dt" sz="half" idx="10"/>
          </p:nvPr>
        </p:nvSpPr>
        <p:spPr/>
        <p:txBody>
          <a:bodyPr/>
          <a:lstStyle/>
          <a:p>
            <a:fld id="{B3AF074C-A8DC-4337-A709-8C1EB0FB174C}" type="datetimeFigureOut">
              <a:rPr lang="tr-TR" smtClean="0"/>
              <a:t>12.05.2026</a:t>
            </a:fld>
            <a:endParaRPr lang="tr-TR"/>
          </a:p>
        </p:txBody>
      </p:sp>
      <p:sp>
        <p:nvSpPr>
          <p:cNvPr id="6" name="Alt Bilgi Yer Tutucusu 5">
            <a:extLst>
              <a:ext uri="{FF2B5EF4-FFF2-40B4-BE49-F238E27FC236}">
                <a16:creationId xmlns:a16="http://schemas.microsoft.com/office/drawing/2014/main" id="{8CE0744F-1293-576A-65B9-2A3D04909D7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103930D-EA9D-CF30-2A9B-6650BDBAB3C2}"/>
              </a:ext>
            </a:extLst>
          </p:cNvPr>
          <p:cNvSpPr>
            <a:spLocks noGrp="1"/>
          </p:cNvSpPr>
          <p:nvPr>
            <p:ph type="sldNum" sz="quarter" idx="12"/>
          </p:nvPr>
        </p:nvSpPr>
        <p:spPr/>
        <p:txBody>
          <a:bodyPr/>
          <a:lstStyle/>
          <a:p>
            <a:fld id="{3B59F0F1-A435-403B-80A7-5A7DC977D98F}" type="slidenum">
              <a:rPr lang="tr-TR" smtClean="0"/>
              <a:t>‹#›</a:t>
            </a:fld>
            <a:endParaRPr lang="tr-TR"/>
          </a:p>
        </p:txBody>
      </p:sp>
    </p:spTree>
    <p:extLst>
      <p:ext uri="{BB962C8B-B14F-4D97-AF65-F5344CB8AC3E}">
        <p14:creationId xmlns:p14="http://schemas.microsoft.com/office/powerpoint/2010/main" val="15093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8149269-CC81-06AB-56F1-3EAD36C52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CB4695D-44D9-2426-386B-5B78DBFC1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56793A-01D1-4FA8-DF5B-6B6CCE0C9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AF074C-A8DC-4337-A709-8C1EB0FB174C}" type="datetimeFigureOut">
              <a:rPr lang="tr-TR" smtClean="0"/>
              <a:t>12.05.2026</a:t>
            </a:fld>
            <a:endParaRPr lang="tr-TR"/>
          </a:p>
        </p:txBody>
      </p:sp>
      <p:sp>
        <p:nvSpPr>
          <p:cNvPr id="5" name="Alt Bilgi Yer Tutucusu 4">
            <a:extLst>
              <a:ext uri="{FF2B5EF4-FFF2-40B4-BE49-F238E27FC236}">
                <a16:creationId xmlns:a16="http://schemas.microsoft.com/office/drawing/2014/main" id="{C92FF00A-47AF-7BFE-1BE4-08B21A463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C551B7F-4F4F-2B71-3BE6-1A537D1CD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59F0F1-A435-403B-80A7-5A7DC977D98F}" type="slidenum">
              <a:rPr lang="tr-TR" smtClean="0"/>
              <a:t>‹#›</a:t>
            </a:fld>
            <a:endParaRPr lang="tr-TR"/>
          </a:p>
        </p:txBody>
      </p:sp>
    </p:spTree>
    <p:extLst>
      <p:ext uri="{BB962C8B-B14F-4D97-AF65-F5344CB8AC3E}">
        <p14:creationId xmlns:p14="http://schemas.microsoft.com/office/powerpoint/2010/main" val="4162013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www.thejournal.ie/japan-girlband-akb48-1486038-May201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ainichi.jp/english/articles/20220913/p2a/00m/0na/021000c" TargetMode="External"/><Relationship Id="rId5" Type="http://schemas.openxmlformats.org/officeDocument/2006/relationships/hyperlink" Target="https://www.bbc.com/news/world-asia-21299324" TargetMode="External"/><Relationship Id="rId4" Type="http://schemas.openxmlformats.org/officeDocument/2006/relationships/hyperlink" Target="https://musicly.fandom.com/wiki/Shoot_Sign_(so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3B animasyonlu müzik araçları">
            <a:extLst>
              <a:ext uri="{FF2B5EF4-FFF2-40B4-BE49-F238E27FC236}">
                <a16:creationId xmlns:a16="http://schemas.microsoft.com/office/drawing/2014/main" id="{3BB4DB21-4518-1B14-A9E7-FD2A36475213}"/>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284" r="1" b="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EBC3474-BE92-D40E-D72E-C80ABC8CF91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tr-TR" sz="5200" dirty="0">
                <a:solidFill>
                  <a:srgbClr val="FFFFFF"/>
                </a:solidFill>
              </a:rPr>
              <a:t>2010-2019 Arasının Japon Müzik Sektörü Üzerinden İncelenmesi</a:t>
            </a:r>
          </a:p>
        </p:txBody>
      </p:sp>
      <p:sp>
        <p:nvSpPr>
          <p:cNvPr id="3" name="Alt Başlık 2">
            <a:extLst>
              <a:ext uri="{FF2B5EF4-FFF2-40B4-BE49-F238E27FC236}">
                <a16:creationId xmlns:a16="http://schemas.microsoft.com/office/drawing/2014/main" id="{D44F6CA7-B4C7-3F0D-81C2-5BFE96F533C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tr-TR">
                <a:solidFill>
                  <a:srgbClr val="FFFFFF"/>
                </a:solidFill>
              </a:rPr>
              <a:t>Efe Topyıldız</a:t>
            </a:r>
          </a:p>
        </p:txBody>
      </p:sp>
    </p:spTree>
    <p:extLst>
      <p:ext uri="{BB962C8B-B14F-4D97-AF65-F5344CB8AC3E}">
        <p14:creationId xmlns:p14="http://schemas.microsoft.com/office/powerpoint/2010/main" val="34008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DA3FA9-7DA2-D334-AB46-C1FCE1777B8A}"/>
              </a:ext>
            </a:extLst>
          </p:cNvPr>
          <p:cNvSpPr>
            <a:spLocks noGrp="1"/>
          </p:cNvSpPr>
          <p:nvPr>
            <p:ph type="title"/>
          </p:nvPr>
        </p:nvSpPr>
        <p:spPr>
          <a:xfrm>
            <a:off x="5868557" y="1138036"/>
            <a:ext cx="5444382" cy="1402470"/>
          </a:xfrm>
        </p:spPr>
        <p:txBody>
          <a:bodyPr anchor="t">
            <a:normAutofit/>
          </a:bodyPr>
          <a:lstStyle/>
          <a:p>
            <a:r>
              <a:rPr lang="tr-TR" sz="3200"/>
              <a:t>Medyada İdol Grupları</a:t>
            </a:r>
          </a:p>
        </p:txBody>
      </p:sp>
      <p:pic>
        <p:nvPicPr>
          <p:cNvPr id="8" name="Resim 7">
            <a:extLst>
              <a:ext uri="{FF2B5EF4-FFF2-40B4-BE49-F238E27FC236}">
                <a16:creationId xmlns:a16="http://schemas.microsoft.com/office/drawing/2014/main" id="{6ED121EB-139A-4C1B-A4E3-380622C0A4A9}"/>
              </a:ext>
            </a:extLst>
          </p:cNvPr>
          <p:cNvPicPr>
            <a:picLocks noChangeAspect="1"/>
          </p:cNvPicPr>
          <p:nvPr/>
        </p:nvPicPr>
        <p:blipFill>
          <a:blip r:embed="rId2">
            <a:extLst>
              <a:ext uri="{28A0092B-C50C-407E-A947-70E740481C1C}">
                <a14:useLocalDpi xmlns:a14="http://schemas.microsoft.com/office/drawing/2010/main" val="0"/>
              </a:ext>
            </a:extLst>
          </a:blip>
          <a:srcRect l="28125" r="29625"/>
          <a:stretch>
            <a:fillRect/>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İçerik Yer Tutucusu 2">
            <a:extLst>
              <a:ext uri="{FF2B5EF4-FFF2-40B4-BE49-F238E27FC236}">
                <a16:creationId xmlns:a16="http://schemas.microsoft.com/office/drawing/2014/main" id="{3BC672E7-959F-CAF1-8C02-E542BACB9F2F}"/>
              </a:ext>
            </a:extLst>
          </p:cNvPr>
          <p:cNvGraphicFramePr>
            <a:graphicFrameLocks noGrp="1"/>
          </p:cNvGraphicFramePr>
          <p:nvPr>
            <p:ph idx="1"/>
            <p:extLst>
              <p:ext uri="{D42A27DB-BD31-4B8C-83A1-F6EECF244321}">
                <p14:modId xmlns:p14="http://schemas.microsoft.com/office/powerpoint/2010/main" val="3163514607"/>
              </p:ext>
            </p:extLst>
          </p:nvPr>
        </p:nvGraphicFramePr>
        <p:xfrm>
          <a:off x="5868557" y="2551176"/>
          <a:ext cx="5444382" cy="359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7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81755D-67C9-E9E2-CCF3-1FBD722291CB}"/>
              </a:ext>
            </a:extLst>
          </p:cNvPr>
          <p:cNvSpPr>
            <a:spLocks noGrp="1"/>
          </p:cNvSpPr>
          <p:nvPr>
            <p:ph type="title"/>
          </p:nvPr>
        </p:nvSpPr>
        <p:spPr>
          <a:xfrm>
            <a:off x="5868557" y="1138036"/>
            <a:ext cx="5444382" cy="1402470"/>
          </a:xfrm>
        </p:spPr>
        <p:txBody>
          <a:bodyPr anchor="t">
            <a:normAutofit/>
          </a:bodyPr>
          <a:lstStyle/>
          <a:p>
            <a:r>
              <a:rPr lang="tr-TR" sz="3200"/>
              <a:t>Medyada İdol Grupları </a:t>
            </a:r>
          </a:p>
        </p:txBody>
      </p:sp>
      <p:pic>
        <p:nvPicPr>
          <p:cNvPr id="7" name="Resim 6">
            <a:extLst>
              <a:ext uri="{FF2B5EF4-FFF2-40B4-BE49-F238E27FC236}">
                <a16:creationId xmlns:a16="http://schemas.microsoft.com/office/drawing/2014/main" id="{3A6FC203-7ECB-99CE-EECF-CB274A852AB8}"/>
              </a:ext>
            </a:extLst>
          </p:cNvPr>
          <p:cNvPicPr>
            <a:picLocks noChangeAspect="1"/>
          </p:cNvPicPr>
          <p:nvPr/>
        </p:nvPicPr>
        <p:blipFill>
          <a:blip r:embed="rId2">
            <a:extLst>
              <a:ext uri="{28A0092B-C50C-407E-A947-70E740481C1C}">
                <a14:useLocalDpi xmlns:a14="http://schemas.microsoft.com/office/drawing/2010/main" val="0"/>
              </a:ext>
            </a:extLst>
          </a:blip>
          <a:srcRect l="33238" r="16624" b="-1"/>
          <a:stretch>
            <a:fillRect/>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0001AF7-424F-8559-91AF-01E49927C88D}"/>
              </a:ext>
            </a:extLst>
          </p:cNvPr>
          <p:cNvSpPr>
            <a:spLocks noGrp="1"/>
          </p:cNvSpPr>
          <p:nvPr>
            <p:ph idx="1"/>
          </p:nvPr>
        </p:nvSpPr>
        <p:spPr>
          <a:xfrm>
            <a:off x="5868557" y="2551176"/>
            <a:ext cx="5444382" cy="3591207"/>
          </a:xfrm>
        </p:spPr>
        <p:txBody>
          <a:bodyPr>
            <a:normAutofit/>
          </a:bodyPr>
          <a:lstStyle/>
          <a:p>
            <a:r>
              <a:rPr lang="tr-TR" sz="1700" b="1"/>
              <a:t>2014: El Sıkışma Etkinliğinde Testereli Saldırı</a:t>
            </a:r>
          </a:p>
          <a:p>
            <a:r>
              <a:rPr lang="tr-TR" sz="1700"/>
              <a:t>Iwate eyaletindeki bir el sıkışma etkinliğinde (Akushu-kai), bir şahıs testere ile üyelere saldırdı.</a:t>
            </a:r>
          </a:p>
          <a:p>
            <a:r>
              <a:rPr lang="tr-TR" sz="1700"/>
              <a:t>Üyelerden Anna Iriyama ve Rina Kawaei yaralandı. Olay sonrası tüm etkinliklerde güvenlik önlemleri (metal dedektörleri, korumalar) aşırı derecede artırıldı.</a:t>
            </a:r>
          </a:p>
          <a:p>
            <a:r>
              <a:rPr lang="tr-TR" sz="1700"/>
              <a:t>Bu saldırı, idoller ve hayranlar arasındaki o meşhur "yakınlık" bariyerinin kırılmasına ve endüstrideki güvenlik protokollerinin kalıcı olarak değişmesine yol açtı.</a:t>
            </a:r>
            <a:endParaRPr lang="tr-TR" sz="1700" b="1"/>
          </a:p>
        </p:txBody>
      </p:sp>
    </p:spTree>
    <p:extLst>
      <p:ext uri="{BB962C8B-B14F-4D97-AF65-F5344CB8AC3E}">
        <p14:creationId xmlns:p14="http://schemas.microsoft.com/office/powerpoint/2010/main" val="69876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97FBA0-9560-47FE-61BE-E2F924C9DC46}"/>
              </a:ext>
            </a:extLst>
          </p:cNvPr>
          <p:cNvSpPr>
            <a:spLocks noGrp="1"/>
          </p:cNvSpPr>
          <p:nvPr>
            <p:ph type="title"/>
          </p:nvPr>
        </p:nvSpPr>
        <p:spPr>
          <a:xfrm>
            <a:off x="761840" y="1138265"/>
            <a:ext cx="4544762" cy="1401183"/>
          </a:xfrm>
        </p:spPr>
        <p:txBody>
          <a:bodyPr anchor="t">
            <a:normAutofit/>
          </a:bodyPr>
          <a:lstStyle/>
          <a:p>
            <a:r>
              <a:rPr lang="tr-TR" sz="3200"/>
              <a:t>Medyada İdol Grupları</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56A5248-0B2A-60CA-B082-7C8BB7FCAFE0}"/>
              </a:ext>
            </a:extLst>
          </p:cNvPr>
          <p:cNvSpPr>
            <a:spLocks noGrp="1"/>
          </p:cNvSpPr>
          <p:nvPr>
            <p:ph idx="1"/>
          </p:nvPr>
        </p:nvSpPr>
        <p:spPr>
          <a:xfrm>
            <a:off x="761840" y="2551176"/>
            <a:ext cx="4544762" cy="3602935"/>
          </a:xfrm>
        </p:spPr>
        <p:txBody>
          <a:bodyPr>
            <a:normAutofit fontScale="92500" lnSpcReduction="20000"/>
          </a:bodyPr>
          <a:lstStyle/>
          <a:p>
            <a:r>
              <a:rPr lang="tr-TR" sz="1700" b="1" dirty="0" err="1"/>
              <a:t>Soshiyo</a:t>
            </a:r>
            <a:r>
              <a:rPr lang="tr-TR" sz="1700" b="1" dirty="0"/>
              <a:t> </a:t>
            </a:r>
            <a:r>
              <a:rPr lang="tr-TR" sz="1700" b="1" dirty="0" err="1"/>
              <a:t>Senkyo</a:t>
            </a:r>
            <a:r>
              <a:rPr lang="tr-TR" sz="1700" b="1" dirty="0"/>
              <a:t> (Genel Seçimler) ve Ekonomik Etki</a:t>
            </a:r>
          </a:p>
          <a:p>
            <a:r>
              <a:rPr lang="tr-TR" sz="1700" dirty="0"/>
              <a:t>Grubun her yıl düzenlediği genel seçimlerin sonuçları, Japonya'da bazen siyasi seçimlerden daha fazla manşet olmuştur.</a:t>
            </a:r>
          </a:p>
          <a:p>
            <a:r>
              <a:rPr lang="tr-TR" sz="1700" dirty="0"/>
              <a:t>Hayranların favori üyelerini belirlemek için milyonlarca oy (ve CD) satın alması, her yıl devasa bir ekonomik dalga yarattı.</a:t>
            </a:r>
          </a:p>
          <a:p>
            <a:r>
              <a:rPr lang="tr-TR" sz="1700" dirty="0"/>
              <a:t>Özellikle </a:t>
            </a:r>
            <a:r>
              <a:rPr lang="tr-TR" sz="1700" dirty="0" err="1"/>
              <a:t>Rino</a:t>
            </a:r>
            <a:r>
              <a:rPr lang="tr-TR" sz="1700" dirty="0"/>
              <a:t> </a:t>
            </a:r>
            <a:r>
              <a:rPr lang="tr-TR" sz="1700" dirty="0" err="1"/>
              <a:t>Sashihara'nın</a:t>
            </a:r>
            <a:r>
              <a:rPr lang="tr-TR" sz="1700" dirty="0"/>
              <a:t> üst üste kazandığı zaferler ve seçimlerdeki "alt-üst oluşlar" ulusal haber bültenlerinin ana konusu haline gelmiştir.</a:t>
            </a:r>
          </a:p>
          <a:p>
            <a:r>
              <a:rPr lang="en-US" altLang="zh-TW" sz="1800" b="1" dirty="0"/>
              <a:t>AKB48</a:t>
            </a:r>
            <a:r>
              <a:rPr lang="zh-TW" altLang="en-US" sz="1800" b="1" dirty="0"/>
              <a:t>第</a:t>
            </a:r>
            <a:r>
              <a:rPr lang="en-US" altLang="zh-TW" sz="1800" b="1" dirty="0"/>
              <a:t>3</a:t>
            </a:r>
            <a:r>
              <a:rPr lang="zh-TW" altLang="en-US" sz="1800" b="1" dirty="0"/>
              <a:t>回選抜総選挙順位発表 </a:t>
            </a:r>
            <a:r>
              <a:rPr lang="en-US" altLang="zh-TW" sz="1800" b="1" dirty="0"/>
              <a:t>1</a:t>
            </a:r>
            <a:r>
              <a:rPr lang="zh-TW" altLang="en-US" sz="1800" b="1" dirty="0"/>
              <a:t>位前田敦子 </a:t>
            </a:r>
            <a:r>
              <a:rPr lang="en-US" altLang="zh-TW" sz="1800" b="1" dirty="0"/>
              <a:t>2</a:t>
            </a:r>
            <a:r>
              <a:rPr lang="zh-TW" altLang="en-US" sz="1800" b="1" dirty="0"/>
              <a:t>位大島優子</a:t>
            </a:r>
            <a:endParaRPr lang="tr-TR" altLang="zh-TW" sz="1800" b="1" dirty="0"/>
          </a:p>
          <a:p>
            <a:pPr marL="0" indent="0">
              <a:buNone/>
            </a:pPr>
            <a:r>
              <a:rPr lang="tr-TR" altLang="zh-TW" sz="1800" b="1" dirty="0"/>
              <a:t>https://www.youtube.com/watch?v=VFcEuoVpf0A</a:t>
            </a:r>
            <a:endParaRPr lang="zh-TW" altLang="en-US" sz="1800" b="1" dirty="0"/>
          </a:p>
          <a:p>
            <a:endParaRPr lang="tr-TR" sz="1700" b="1" dirty="0"/>
          </a:p>
        </p:txBody>
      </p:sp>
      <p:pic>
        <p:nvPicPr>
          <p:cNvPr id="5" name="Resim 4">
            <a:extLst>
              <a:ext uri="{FF2B5EF4-FFF2-40B4-BE49-F238E27FC236}">
                <a16:creationId xmlns:a16="http://schemas.microsoft.com/office/drawing/2014/main" id="{3CF7EB28-1FC9-CEEE-F599-E4D02A76371C}"/>
              </a:ext>
            </a:extLst>
          </p:cNvPr>
          <p:cNvPicPr>
            <a:picLocks noChangeAspect="1"/>
          </p:cNvPicPr>
          <p:nvPr/>
        </p:nvPicPr>
        <p:blipFill>
          <a:blip r:embed="rId2"/>
          <a:stretch>
            <a:fillRect/>
          </a:stretch>
        </p:blipFill>
        <p:spPr>
          <a:xfrm>
            <a:off x="6082748" y="1856223"/>
            <a:ext cx="5334160" cy="3147154"/>
          </a:xfrm>
          <a:prstGeom prst="rect">
            <a:avLst/>
          </a:prstGeom>
        </p:spPr>
      </p:pic>
    </p:spTree>
    <p:extLst>
      <p:ext uri="{BB962C8B-B14F-4D97-AF65-F5344CB8AC3E}">
        <p14:creationId xmlns:p14="http://schemas.microsoft.com/office/powerpoint/2010/main" val="99894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7887CFC-24EF-A539-18E7-AAD712CD459B}"/>
              </a:ext>
            </a:extLst>
          </p:cNvPr>
          <p:cNvSpPr>
            <a:spLocks noGrp="1"/>
          </p:cNvSpPr>
          <p:nvPr>
            <p:ph type="title"/>
          </p:nvPr>
        </p:nvSpPr>
        <p:spPr>
          <a:xfrm>
            <a:off x="871442" y="685800"/>
            <a:ext cx="4353116" cy="1474666"/>
          </a:xfrm>
        </p:spPr>
        <p:txBody>
          <a:bodyPr anchor="b">
            <a:normAutofit/>
          </a:bodyPr>
          <a:lstStyle/>
          <a:p>
            <a:pPr algn="ctr"/>
            <a:r>
              <a:rPr lang="tr-TR" sz="3200">
                <a:solidFill>
                  <a:srgbClr val="595959"/>
                </a:solidFill>
              </a:rPr>
              <a:t>10 Yıllık Değerlendirme</a:t>
            </a:r>
          </a:p>
        </p:txBody>
      </p:sp>
      <p:sp>
        <p:nvSpPr>
          <p:cNvPr id="3" name="İçerik Yer Tutucusu 2">
            <a:extLst>
              <a:ext uri="{FF2B5EF4-FFF2-40B4-BE49-F238E27FC236}">
                <a16:creationId xmlns:a16="http://schemas.microsoft.com/office/drawing/2014/main" id="{738034E8-FC7F-7C34-252A-0591920A7986}"/>
              </a:ext>
            </a:extLst>
          </p:cNvPr>
          <p:cNvSpPr>
            <a:spLocks noGrp="1"/>
          </p:cNvSpPr>
          <p:nvPr>
            <p:ph idx="1"/>
          </p:nvPr>
        </p:nvSpPr>
        <p:spPr>
          <a:xfrm>
            <a:off x="871442" y="2447337"/>
            <a:ext cx="4353116" cy="3770434"/>
          </a:xfrm>
        </p:spPr>
        <p:txBody>
          <a:bodyPr anchor="t">
            <a:normAutofit fontScale="92500" lnSpcReduction="20000"/>
          </a:bodyPr>
          <a:lstStyle/>
          <a:p>
            <a:r>
              <a:rPr lang="tr-TR" sz="2000" dirty="0">
                <a:solidFill>
                  <a:srgbClr val="595959"/>
                </a:solidFill>
              </a:rPr>
              <a:t>Bu 9 yılın değerlendirilmesinde anlamlı, derin şarkı sözleri yerine kulağa tatlı gelen, izlemesi görsel olarak keyifli (Çekici erkek ve kadın) yapımlar baş safhada yer almaktadır. Japonya’nın ekonomik durgunluğa girmesi, büyümenin yavaşladığı, maaşların donduğu bu dönemde, özellikle evlenmeye istekli olma oranlarının azaldığını da fark ediyoruz.</a:t>
            </a:r>
          </a:p>
          <a:p>
            <a:r>
              <a:rPr lang="tr-TR" sz="2000" dirty="0">
                <a:solidFill>
                  <a:srgbClr val="595959"/>
                </a:solidFill>
              </a:rPr>
              <a:t>Tabii ki evlenmeye istekli olma oranlarının azalmasında en büyük etkenlerden birisi sosyal ve ekonomik sebeplerdir. Ancak idol ekonomisinin büyümesi ve gelişmesinin az da olsa etkide bulunduğunu düşünüyorum.</a:t>
            </a:r>
          </a:p>
        </p:txBody>
      </p:sp>
      <p:pic>
        <p:nvPicPr>
          <p:cNvPr id="5" name="Resim 4">
            <a:extLst>
              <a:ext uri="{FF2B5EF4-FFF2-40B4-BE49-F238E27FC236}">
                <a16:creationId xmlns:a16="http://schemas.microsoft.com/office/drawing/2014/main" id="{99357A78-8192-C9DB-8D87-77C8190AA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200" y="685799"/>
            <a:ext cx="4370257" cy="5531972"/>
          </a:xfrm>
          <a:prstGeom prst="rect">
            <a:avLst/>
          </a:prstGeom>
        </p:spPr>
      </p:pic>
    </p:spTree>
    <p:extLst>
      <p:ext uri="{BB962C8B-B14F-4D97-AF65-F5344CB8AC3E}">
        <p14:creationId xmlns:p14="http://schemas.microsoft.com/office/powerpoint/2010/main" val="100025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632E0ADE-03C9-A331-8D4F-5B5714005184}"/>
              </a:ext>
            </a:extLst>
          </p:cNvPr>
          <p:cNvPicPr>
            <a:picLocks noChangeAspect="1"/>
          </p:cNvPicPr>
          <p:nvPr/>
        </p:nvPicPr>
        <p:blipFill>
          <a:blip r:embed="rId3">
            <a:extLst>
              <a:ext uri="{28A0092B-C50C-407E-A947-70E740481C1C}">
                <a14:useLocalDpi xmlns:a14="http://schemas.microsoft.com/office/drawing/2010/main" val="0"/>
              </a:ext>
            </a:extLst>
          </a:blip>
          <a:srcRect t="5120"/>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4082F78-4578-18BE-7D0A-CF6D7CF3D19C}"/>
              </a:ext>
            </a:extLst>
          </p:cNvPr>
          <p:cNvSpPr>
            <a:spLocks noGrp="1"/>
          </p:cNvSpPr>
          <p:nvPr>
            <p:ph type="title"/>
          </p:nvPr>
        </p:nvSpPr>
        <p:spPr>
          <a:xfrm>
            <a:off x="7531610" y="365125"/>
            <a:ext cx="3822189" cy="1899912"/>
          </a:xfrm>
        </p:spPr>
        <p:txBody>
          <a:bodyPr>
            <a:normAutofit/>
          </a:bodyPr>
          <a:lstStyle/>
          <a:p>
            <a:r>
              <a:rPr lang="tr-TR" sz="4000"/>
              <a:t>Kaynakça</a:t>
            </a:r>
          </a:p>
        </p:txBody>
      </p:sp>
      <p:sp>
        <p:nvSpPr>
          <p:cNvPr id="3" name="İçerik Yer Tutucusu 2">
            <a:extLst>
              <a:ext uri="{FF2B5EF4-FFF2-40B4-BE49-F238E27FC236}">
                <a16:creationId xmlns:a16="http://schemas.microsoft.com/office/drawing/2014/main" id="{F043551B-A2E1-ED33-7F88-82FA75CF111C}"/>
              </a:ext>
            </a:extLst>
          </p:cNvPr>
          <p:cNvSpPr>
            <a:spLocks noGrp="1"/>
          </p:cNvSpPr>
          <p:nvPr>
            <p:ph idx="1"/>
          </p:nvPr>
        </p:nvSpPr>
        <p:spPr>
          <a:xfrm>
            <a:off x="7531610" y="2434201"/>
            <a:ext cx="3822189" cy="3742762"/>
          </a:xfrm>
        </p:spPr>
        <p:txBody>
          <a:bodyPr>
            <a:normAutofit/>
          </a:bodyPr>
          <a:lstStyle/>
          <a:p>
            <a:r>
              <a:rPr lang="tr-TR" sz="2000" dirty="0">
                <a:hlinkClick r:id="rId4"/>
              </a:rPr>
              <a:t>https://musicly.fandom.com/wiki/Shoot_Sign_(song)</a:t>
            </a:r>
            <a:endParaRPr lang="tr-TR" sz="2000" dirty="0"/>
          </a:p>
          <a:p>
            <a:r>
              <a:rPr lang="tr-TR" sz="2000" dirty="0">
                <a:hlinkClick r:id="rId5"/>
              </a:rPr>
              <a:t>https://www.bbc.com/news/world-asia-21299324</a:t>
            </a:r>
            <a:endParaRPr lang="tr-TR" sz="2000" dirty="0"/>
          </a:p>
          <a:p>
            <a:r>
              <a:rPr lang="tr-TR" sz="2000" dirty="0">
                <a:hlinkClick r:id="rId6"/>
              </a:rPr>
              <a:t>https://mainichi.jp/english/articles/20220913/p2a/00m/0na/021000c</a:t>
            </a:r>
            <a:endParaRPr lang="tr-TR" sz="2000" dirty="0"/>
          </a:p>
          <a:p>
            <a:r>
              <a:rPr lang="tr-TR" sz="2000" dirty="0">
                <a:hlinkClick r:id="rId7"/>
              </a:rPr>
              <a:t>https://www.thejournal.ie/japan-girlband-akb48-1486038-May2014/</a:t>
            </a:r>
            <a:endParaRPr lang="tr-TR" sz="2000" dirty="0"/>
          </a:p>
          <a:p>
            <a:endParaRPr lang="tr-TR" sz="2000" dirty="0"/>
          </a:p>
          <a:p>
            <a:endParaRPr lang="tr-TR" sz="2000" dirty="0"/>
          </a:p>
          <a:p>
            <a:endParaRPr lang="tr-TR" sz="2000" dirty="0"/>
          </a:p>
        </p:txBody>
      </p:sp>
    </p:spTree>
    <p:extLst>
      <p:ext uri="{BB962C8B-B14F-4D97-AF65-F5344CB8AC3E}">
        <p14:creationId xmlns:p14="http://schemas.microsoft.com/office/powerpoint/2010/main" val="5841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0105F7CA-5517-115F-E88D-E57BB638E319}"/>
              </a:ext>
            </a:extLst>
          </p:cNvPr>
          <p:cNvGraphicFramePr>
            <a:graphicFrameLocks noGrp="1"/>
          </p:cNvGraphicFramePr>
          <p:nvPr>
            <p:ph idx="1"/>
            <p:extLst>
              <p:ext uri="{D42A27DB-BD31-4B8C-83A1-F6EECF244321}">
                <p14:modId xmlns:p14="http://schemas.microsoft.com/office/powerpoint/2010/main" val="1683601122"/>
              </p:ext>
            </p:extLst>
          </p:nvPr>
        </p:nvGraphicFramePr>
        <p:xfrm>
          <a:off x="663522" y="643466"/>
          <a:ext cx="10864956" cy="5571072"/>
        </p:xfrm>
        <a:graphic>
          <a:graphicData uri="http://schemas.openxmlformats.org/drawingml/2006/table">
            <a:tbl>
              <a:tblPr firstRow="1" bandRow="1">
                <a:noFill/>
              </a:tblPr>
              <a:tblGrid>
                <a:gridCol w="3810335">
                  <a:extLst>
                    <a:ext uri="{9D8B030D-6E8A-4147-A177-3AD203B41FA5}">
                      <a16:colId xmlns:a16="http://schemas.microsoft.com/office/drawing/2014/main" val="892592861"/>
                    </a:ext>
                  </a:extLst>
                </a:gridCol>
                <a:gridCol w="3244286">
                  <a:extLst>
                    <a:ext uri="{9D8B030D-6E8A-4147-A177-3AD203B41FA5}">
                      <a16:colId xmlns:a16="http://schemas.microsoft.com/office/drawing/2014/main" val="1060340551"/>
                    </a:ext>
                  </a:extLst>
                </a:gridCol>
                <a:gridCol w="3810335">
                  <a:extLst>
                    <a:ext uri="{9D8B030D-6E8A-4147-A177-3AD203B41FA5}">
                      <a16:colId xmlns:a16="http://schemas.microsoft.com/office/drawing/2014/main" val="1529266687"/>
                    </a:ext>
                  </a:extLst>
                </a:gridCol>
              </a:tblGrid>
              <a:tr h="696384">
                <a:tc>
                  <a:txBody>
                    <a:bodyPr/>
                    <a:lstStyle/>
                    <a:p>
                      <a:pPr>
                        <a:buNone/>
                      </a:pPr>
                      <a:r>
                        <a:rPr lang="tr-TR" sz="2000" b="1">
                          <a:solidFill>
                            <a:srgbClr val="FFFFFF"/>
                          </a:solidFill>
                          <a:effectLst/>
                          <a:latin typeface="Google Sans Text"/>
                        </a:rPr>
                        <a:t>Kelime (Japonca / Türkçe)</a:t>
                      </a:r>
                    </a:p>
                  </a:txBody>
                  <a:tcPr marL="291937" marR="175163" marT="175163" marB="17516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buNone/>
                      </a:pPr>
                      <a:r>
                        <a:rPr lang="tr-TR" sz="2000" b="1">
                          <a:solidFill>
                            <a:srgbClr val="FFFFFF"/>
                          </a:solidFill>
                          <a:effectLst/>
                          <a:latin typeface="Google Sans Text"/>
                        </a:rPr>
                        <a:t>Tahmini Frekans</a:t>
                      </a: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buNone/>
                      </a:pPr>
                      <a:r>
                        <a:rPr lang="tr-TR" sz="2000" b="1">
                          <a:solidFill>
                            <a:srgbClr val="FFFFFF"/>
                          </a:solidFill>
                          <a:effectLst/>
                          <a:latin typeface="Google Sans Text"/>
                        </a:rPr>
                        <a:t>Dominant Olduğu Yıllar</a:t>
                      </a:r>
                    </a:p>
                  </a:txBody>
                  <a:tcPr marL="291937" marR="175163" marT="175163" marB="17516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529809956"/>
                  </a:ext>
                </a:extLst>
              </a:tr>
              <a:tr h="696384">
                <a:tc>
                  <a:txBody>
                    <a:bodyPr/>
                    <a:lstStyle/>
                    <a:p>
                      <a:pPr>
                        <a:buNone/>
                      </a:pPr>
                      <a:r>
                        <a:rPr lang="tr-TR" sz="2000" b="1">
                          <a:solidFill>
                            <a:schemeClr val="tx1">
                              <a:lumMod val="85000"/>
                              <a:lumOff val="15000"/>
                            </a:schemeClr>
                          </a:solidFill>
                          <a:effectLst/>
                          <a:latin typeface="Google Sans Text"/>
                        </a:rPr>
                        <a:t>Kimi (</a:t>
                      </a:r>
                      <a:r>
                        <a:rPr lang="ja-JP" altLang="en-US" sz="2000" b="1">
                          <a:solidFill>
                            <a:schemeClr val="tx1">
                              <a:lumMod val="85000"/>
                              <a:lumOff val="15000"/>
                            </a:schemeClr>
                          </a:solidFill>
                          <a:effectLst/>
                          <a:latin typeface="Google Sans Text"/>
                        </a:rPr>
                        <a:t>君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Sen)</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tr-TR" sz="2000" b="1">
                          <a:solidFill>
                            <a:schemeClr val="tx1">
                              <a:lumMod val="85000"/>
                              <a:lumOff val="15000"/>
                            </a:schemeClr>
                          </a:solidFill>
                          <a:effectLst/>
                          <a:latin typeface="Google Sans Text"/>
                        </a:rPr>
                        <a:t>480</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tr-TR" sz="2000">
                          <a:solidFill>
                            <a:schemeClr val="tx1">
                              <a:lumMod val="85000"/>
                              <a:lumOff val="15000"/>
                            </a:schemeClr>
                          </a:solidFill>
                          <a:effectLst/>
                          <a:latin typeface="Google Sans Text"/>
                        </a:rPr>
                        <a:t>Tüm Yıllar</a:t>
                      </a:r>
                    </a:p>
                  </a:txBody>
                  <a:tcPr marL="291937" marR="175163" marT="175163" marB="17516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515359943"/>
                  </a:ext>
                </a:extLst>
              </a:tr>
              <a:tr h="696384">
                <a:tc>
                  <a:txBody>
                    <a:bodyPr/>
                    <a:lstStyle/>
                    <a:p>
                      <a:pPr>
                        <a:buNone/>
                      </a:pPr>
                      <a:r>
                        <a:rPr lang="tr-TR" sz="2000" b="1">
                          <a:solidFill>
                            <a:schemeClr val="tx1">
                              <a:lumMod val="85000"/>
                              <a:lumOff val="15000"/>
                            </a:schemeClr>
                          </a:solidFill>
                          <a:effectLst/>
                          <a:latin typeface="Google Sans Text"/>
                        </a:rPr>
                        <a:t>Boku (</a:t>
                      </a:r>
                      <a:r>
                        <a:rPr lang="ja-JP" altLang="en-US" sz="2000" b="1">
                          <a:solidFill>
                            <a:schemeClr val="tx1">
                              <a:lumMod val="85000"/>
                              <a:lumOff val="15000"/>
                            </a:schemeClr>
                          </a:solidFill>
                          <a:effectLst/>
                          <a:latin typeface="Google Sans Text"/>
                        </a:rPr>
                        <a:t>僕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Ben - Eril)</a:t>
                      </a:r>
                      <a:endParaRPr lang="tr-TR" sz="2000">
                        <a:solidFill>
                          <a:schemeClr val="tx1">
                            <a:lumMod val="85000"/>
                            <a:lumOff val="15000"/>
                          </a:schemeClr>
                        </a:solidFill>
                        <a:effectLst/>
                        <a:latin typeface="Google Sans Text"/>
                      </a:endParaRPr>
                    </a:p>
                  </a:txBody>
                  <a:tcPr marL="291937" marR="175163" marT="175163" marB="17516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tr-TR" sz="2000" b="1">
                          <a:solidFill>
                            <a:schemeClr val="tx1">
                              <a:lumMod val="85000"/>
                              <a:lumOff val="15000"/>
                            </a:schemeClr>
                          </a:solidFill>
                          <a:effectLst/>
                          <a:latin typeface="Google Sans Text"/>
                        </a:rPr>
                        <a:t>310</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tr-TR" sz="2000">
                          <a:solidFill>
                            <a:schemeClr val="tx1">
                              <a:lumMod val="85000"/>
                              <a:lumOff val="15000"/>
                            </a:schemeClr>
                          </a:solidFill>
                          <a:effectLst/>
                          <a:latin typeface="Google Sans Text"/>
                        </a:rPr>
                        <a:t>2011, 2015, 2018</a:t>
                      </a:r>
                    </a:p>
                  </a:txBody>
                  <a:tcPr marL="291937" marR="175163" marT="175163" marB="17516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6381367"/>
                  </a:ext>
                </a:extLst>
              </a:tr>
              <a:tr h="696384">
                <a:tc>
                  <a:txBody>
                    <a:bodyPr/>
                    <a:lstStyle/>
                    <a:p>
                      <a:pPr>
                        <a:buNone/>
                      </a:pPr>
                      <a:r>
                        <a:rPr lang="tr-TR" sz="2000" b="1">
                          <a:solidFill>
                            <a:schemeClr val="tx1">
                              <a:lumMod val="85000"/>
                              <a:lumOff val="15000"/>
                            </a:schemeClr>
                          </a:solidFill>
                          <a:effectLst/>
                          <a:latin typeface="Google Sans Text"/>
                        </a:rPr>
                        <a:t>Suki (</a:t>
                      </a:r>
                      <a:r>
                        <a:rPr lang="ja-JP" altLang="en-US" sz="2000" b="1">
                          <a:solidFill>
                            <a:schemeClr val="tx1">
                              <a:lumMod val="85000"/>
                              <a:lumOff val="15000"/>
                            </a:schemeClr>
                          </a:solidFill>
                          <a:effectLst/>
                          <a:latin typeface="Google Sans Text"/>
                        </a:rPr>
                        <a:t>好き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Sevmek)</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tr-TR" sz="2000" b="1">
                          <a:solidFill>
                            <a:schemeClr val="tx1">
                              <a:lumMod val="85000"/>
                              <a:lumOff val="15000"/>
                            </a:schemeClr>
                          </a:solidFill>
                          <a:effectLst/>
                          <a:latin typeface="Google Sans Text"/>
                        </a:rPr>
                        <a:t>210</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tr-TR" sz="2000">
                          <a:solidFill>
                            <a:schemeClr val="tx1">
                              <a:lumMod val="85000"/>
                              <a:lumOff val="15000"/>
                            </a:schemeClr>
                          </a:solidFill>
                          <a:effectLst/>
                          <a:latin typeface="Google Sans Text"/>
                        </a:rPr>
                        <a:t>2010, 2013, 2017, 2019</a:t>
                      </a:r>
                    </a:p>
                  </a:txBody>
                  <a:tcPr marL="291937" marR="175163" marT="175163" marB="17516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581743276"/>
                  </a:ext>
                </a:extLst>
              </a:tr>
              <a:tr h="696384">
                <a:tc>
                  <a:txBody>
                    <a:bodyPr/>
                    <a:lstStyle/>
                    <a:p>
                      <a:pPr>
                        <a:buNone/>
                      </a:pPr>
                      <a:r>
                        <a:rPr lang="tr-TR" sz="2000" b="1">
                          <a:solidFill>
                            <a:schemeClr val="tx1">
                              <a:lumMod val="85000"/>
                              <a:lumOff val="15000"/>
                            </a:schemeClr>
                          </a:solidFill>
                          <a:effectLst/>
                          <a:latin typeface="Google Sans Text"/>
                        </a:rPr>
                        <a:t>Yume (</a:t>
                      </a:r>
                      <a:r>
                        <a:rPr lang="ja-JP" altLang="en-US" sz="2000" b="1">
                          <a:solidFill>
                            <a:schemeClr val="tx1">
                              <a:lumMod val="85000"/>
                              <a:lumOff val="15000"/>
                            </a:schemeClr>
                          </a:solidFill>
                          <a:effectLst/>
                          <a:latin typeface="Google Sans Text"/>
                        </a:rPr>
                        <a:t>夢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Rüya)</a:t>
                      </a:r>
                      <a:endParaRPr lang="tr-TR" sz="2000">
                        <a:solidFill>
                          <a:schemeClr val="tx1">
                            <a:lumMod val="85000"/>
                            <a:lumOff val="15000"/>
                          </a:schemeClr>
                        </a:solidFill>
                        <a:effectLst/>
                        <a:latin typeface="Google Sans Text"/>
                      </a:endParaRPr>
                    </a:p>
                  </a:txBody>
                  <a:tcPr marL="291937" marR="175163" marT="175163" marB="17516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tr-TR" sz="2000" b="1">
                          <a:solidFill>
                            <a:schemeClr val="tx1">
                              <a:lumMod val="85000"/>
                              <a:lumOff val="15000"/>
                            </a:schemeClr>
                          </a:solidFill>
                          <a:effectLst/>
                          <a:latin typeface="Google Sans Text"/>
                        </a:rPr>
                        <a:t>145</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tr-TR" sz="2000">
                          <a:solidFill>
                            <a:schemeClr val="tx1">
                              <a:lumMod val="85000"/>
                              <a:lumOff val="15000"/>
                            </a:schemeClr>
                          </a:solidFill>
                          <a:effectLst/>
                          <a:latin typeface="Google Sans Text"/>
                        </a:rPr>
                        <a:t>2010, 2014, 2016</a:t>
                      </a:r>
                    </a:p>
                  </a:txBody>
                  <a:tcPr marL="291937" marR="175163" marT="175163" marB="17516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430997198"/>
                  </a:ext>
                </a:extLst>
              </a:tr>
              <a:tr h="696384">
                <a:tc>
                  <a:txBody>
                    <a:bodyPr/>
                    <a:lstStyle/>
                    <a:p>
                      <a:pPr>
                        <a:buNone/>
                      </a:pPr>
                      <a:r>
                        <a:rPr lang="tr-TR" sz="2000" b="1">
                          <a:solidFill>
                            <a:schemeClr val="tx1">
                              <a:lumMod val="85000"/>
                              <a:lumOff val="15000"/>
                            </a:schemeClr>
                          </a:solidFill>
                          <a:effectLst/>
                          <a:latin typeface="Google Sans Text"/>
                        </a:rPr>
                        <a:t>Ai (</a:t>
                      </a:r>
                      <a:r>
                        <a:rPr lang="ja-JP" altLang="en-US" sz="2000" b="1">
                          <a:solidFill>
                            <a:schemeClr val="tx1">
                              <a:lumMod val="85000"/>
                              <a:lumOff val="15000"/>
                            </a:schemeClr>
                          </a:solidFill>
                          <a:effectLst/>
                          <a:latin typeface="Google Sans Text"/>
                        </a:rPr>
                        <a:t>愛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Aşk)</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tr-TR" sz="2000" b="1">
                          <a:solidFill>
                            <a:schemeClr val="tx1">
                              <a:lumMod val="85000"/>
                              <a:lumOff val="15000"/>
                            </a:schemeClr>
                          </a:solidFill>
                          <a:effectLst/>
                          <a:latin typeface="Google Sans Text"/>
                        </a:rPr>
                        <a:t>115</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tr-TR" sz="2000">
                          <a:solidFill>
                            <a:schemeClr val="tx1">
                              <a:lumMod val="85000"/>
                              <a:lumOff val="15000"/>
                            </a:schemeClr>
                          </a:solidFill>
                          <a:effectLst/>
                          <a:latin typeface="Google Sans Text"/>
                        </a:rPr>
                        <a:t>2012, 2019</a:t>
                      </a:r>
                    </a:p>
                  </a:txBody>
                  <a:tcPr marL="291937" marR="175163" marT="175163" marB="17516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730539000"/>
                  </a:ext>
                </a:extLst>
              </a:tr>
              <a:tr h="696384">
                <a:tc>
                  <a:txBody>
                    <a:bodyPr/>
                    <a:lstStyle/>
                    <a:p>
                      <a:pPr>
                        <a:buNone/>
                      </a:pPr>
                      <a:r>
                        <a:rPr lang="tr-TR" sz="2000" b="1">
                          <a:solidFill>
                            <a:schemeClr val="tx1">
                              <a:lumMod val="85000"/>
                              <a:lumOff val="15000"/>
                            </a:schemeClr>
                          </a:solidFill>
                          <a:effectLst/>
                          <a:latin typeface="Google Sans Text"/>
                        </a:rPr>
                        <a:t>Sayonara (</a:t>
                      </a:r>
                      <a:r>
                        <a:rPr lang="ja-JP" altLang="en-US" sz="2000" b="1">
                          <a:solidFill>
                            <a:schemeClr val="tx1">
                              <a:lumMod val="85000"/>
                              <a:lumOff val="15000"/>
                            </a:schemeClr>
                          </a:solidFill>
                          <a:effectLst/>
                          <a:latin typeface="Google Sans Text"/>
                        </a:rPr>
                        <a:t>さよなら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Elveda)</a:t>
                      </a:r>
                      <a:endParaRPr lang="tr-TR" sz="2000">
                        <a:solidFill>
                          <a:schemeClr val="tx1">
                            <a:lumMod val="85000"/>
                            <a:lumOff val="15000"/>
                          </a:schemeClr>
                        </a:solidFill>
                        <a:effectLst/>
                        <a:latin typeface="Google Sans Text"/>
                      </a:endParaRPr>
                    </a:p>
                  </a:txBody>
                  <a:tcPr marL="291937" marR="175163" marT="175163" marB="17516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tr-TR" sz="2000" b="1">
                          <a:solidFill>
                            <a:schemeClr val="tx1">
                              <a:lumMod val="85000"/>
                              <a:lumOff val="15000"/>
                            </a:schemeClr>
                          </a:solidFill>
                          <a:effectLst/>
                          <a:latin typeface="Google Sans Text"/>
                        </a:rPr>
                        <a:t>95</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tr-TR" sz="2000">
                          <a:solidFill>
                            <a:schemeClr val="tx1">
                              <a:lumMod val="85000"/>
                              <a:lumOff val="15000"/>
                            </a:schemeClr>
                          </a:solidFill>
                          <a:effectLst/>
                          <a:latin typeface="Google Sans Text"/>
                        </a:rPr>
                        <a:t>2011, 2016</a:t>
                      </a:r>
                    </a:p>
                  </a:txBody>
                  <a:tcPr marL="291937" marR="175163" marT="175163" marB="17516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756211374"/>
                  </a:ext>
                </a:extLst>
              </a:tr>
              <a:tr h="696384">
                <a:tc>
                  <a:txBody>
                    <a:bodyPr/>
                    <a:lstStyle/>
                    <a:p>
                      <a:pPr>
                        <a:buNone/>
                      </a:pPr>
                      <a:r>
                        <a:rPr lang="tr-TR" sz="2000" b="1">
                          <a:solidFill>
                            <a:schemeClr val="tx1">
                              <a:lumMod val="85000"/>
                              <a:lumOff val="15000"/>
                            </a:schemeClr>
                          </a:solidFill>
                          <a:effectLst/>
                          <a:latin typeface="Google Sans Text"/>
                        </a:rPr>
                        <a:t>Sekai (</a:t>
                      </a:r>
                      <a:r>
                        <a:rPr lang="ja-JP" altLang="en-US" sz="2000" b="1">
                          <a:solidFill>
                            <a:schemeClr val="tx1">
                              <a:lumMod val="85000"/>
                              <a:lumOff val="15000"/>
                            </a:schemeClr>
                          </a:solidFill>
                          <a:effectLst/>
                          <a:latin typeface="Google Sans Text"/>
                        </a:rPr>
                        <a:t>世界 </a:t>
                      </a:r>
                      <a:r>
                        <a:rPr lang="en-US" altLang="ja-JP" sz="2000" b="1">
                          <a:solidFill>
                            <a:schemeClr val="tx1">
                              <a:lumMod val="85000"/>
                              <a:lumOff val="15000"/>
                            </a:schemeClr>
                          </a:solidFill>
                          <a:effectLst/>
                          <a:latin typeface="Google Sans Text"/>
                        </a:rPr>
                        <a:t>/ </a:t>
                      </a:r>
                      <a:r>
                        <a:rPr lang="tr-TR" sz="2000" b="1">
                          <a:solidFill>
                            <a:schemeClr val="tx1">
                              <a:lumMod val="85000"/>
                              <a:lumOff val="15000"/>
                            </a:schemeClr>
                          </a:solidFill>
                          <a:effectLst/>
                          <a:latin typeface="Google Sans Text"/>
                        </a:rPr>
                        <a:t>Dünya)</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buNone/>
                      </a:pPr>
                      <a:r>
                        <a:rPr lang="tr-TR" sz="2000" b="1">
                          <a:solidFill>
                            <a:schemeClr val="tx1">
                              <a:lumMod val="85000"/>
                              <a:lumOff val="15000"/>
                            </a:schemeClr>
                          </a:solidFill>
                          <a:effectLst/>
                          <a:latin typeface="Google Sans Text"/>
                        </a:rPr>
                        <a:t>80</a:t>
                      </a:r>
                      <a:endParaRPr lang="tr-TR" sz="2000">
                        <a:solidFill>
                          <a:schemeClr val="tx1">
                            <a:lumMod val="85000"/>
                            <a:lumOff val="15000"/>
                          </a:schemeClr>
                        </a:solidFill>
                        <a:effectLst/>
                        <a:latin typeface="Google Sans Text"/>
                      </a:endParaRPr>
                    </a:p>
                  </a:txBody>
                  <a:tcPr marL="291937" marR="175163" marT="175163" marB="17516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buNone/>
                      </a:pPr>
                      <a:r>
                        <a:rPr lang="tr-TR" sz="2000" dirty="0">
                          <a:solidFill>
                            <a:schemeClr val="tx1">
                              <a:lumMod val="85000"/>
                              <a:lumOff val="15000"/>
                            </a:schemeClr>
                          </a:solidFill>
                          <a:effectLst/>
                          <a:latin typeface="Google Sans Text"/>
                        </a:rPr>
                        <a:t>2018, 2019</a:t>
                      </a:r>
                    </a:p>
                  </a:txBody>
                  <a:tcPr marL="291937" marR="175163" marT="175163" marB="17516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1321522429"/>
                  </a:ext>
                </a:extLst>
              </a:tr>
            </a:tbl>
          </a:graphicData>
        </a:graphic>
      </p:graphicFrame>
    </p:spTree>
    <p:extLst>
      <p:ext uri="{BB962C8B-B14F-4D97-AF65-F5344CB8AC3E}">
        <p14:creationId xmlns:p14="http://schemas.microsoft.com/office/powerpoint/2010/main" val="77140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50A6AF63-385E-7DBA-4505-758EAA6CBACB}"/>
              </a:ext>
            </a:extLst>
          </p:cNvPr>
          <p:cNvGraphicFramePr>
            <a:graphicFrameLocks noGrp="1"/>
          </p:cNvGraphicFramePr>
          <p:nvPr>
            <p:ph idx="1"/>
            <p:extLst>
              <p:ext uri="{D42A27DB-BD31-4B8C-83A1-F6EECF244321}">
                <p14:modId xmlns:p14="http://schemas.microsoft.com/office/powerpoint/2010/main" val="3228741933"/>
              </p:ext>
            </p:extLst>
          </p:nvPr>
        </p:nvGraphicFramePr>
        <p:xfrm>
          <a:off x="643467" y="1048850"/>
          <a:ext cx="10905070" cy="4760304"/>
        </p:xfrm>
        <a:graphic>
          <a:graphicData uri="http://schemas.openxmlformats.org/drawingml/2006/table">
            <a:tbl>
              <a:tblPr/>
              <a:tblGrid>
                <a:gridCol w="2181014">
                  <a:extLst>
                    <a:ext uri="{9D8B030D-6E8A-4147-A177-3AD203B41FA5}">
                      <a16:colId xmlns:a16="http://schemas.microsoft.com/office/drawing/2014/main" val="2616684495"/>
                    </a:ext>
                  </a:extLst>
                </a:gridCol>
                <a:gridCol w="2181014">
                  <a:extLst>
                    <a:ext uri="{9D8B030D-6E8A-4147-A177-3AD203B41FA5}">
                      <a16:colId xmlns:a16="http://schemas.microsoft.com/office/drawing/2014/main" val="4012471037"/>
                    </a:ext>
                  </a:extLst>
                </a:gridCol>
                <a:gridCol w="2181014">
                  <a:extLst>
                    <a:ext uri="{9D8B030D-6E8A-4147-A177-3AD203B41FA5}">
                      <a16:colId xmlns:a16="http://schemas.microsoft.com/office/drawing/2014/main" val="3792929916"/>
                    </a:ext>
                  </a:extLst>
                </a:gridCol>
                <a:gridCol w="2181014">
                  <a:extLst>
                    <a:ext uri="{9D8B030D-6E8A-4147-A177-3AD203B41FA5}">
                      <a16:colId xmlns:a16="http://schemas.microsoft.com/office/drawing/2014/main" val="2224300951"/>
                    </a:ext>
                  </a:extLst>
                </a:gridCol>
                <a:gridCol w="2181014">
                  <a:extLst>
                    <a:ext uri="{9D8B030D-6E8A-4147-A177-3AD203B41FA5}">
                      <a16:colId xmlns:a16="http://schemas.microsoft.com/office/drawing/2014/main" val="4270734329"/>
                    </a:ext>
                  </a:extLst>
                </a:gridCol>
              </a:tblGrid>
              <a:tr h="701718">
                <a:tc>
                  <a:txBody>
                    <a:bodyPr/>
                    <a:lstStyle/>
                    <a:p>
                      <a:pPr algn="l" fontAlgn="ctr">
                        <a:buNone/>
                      </a:pPr>
                      <a:endParaRPr lang="tr-TR" sz="1900" b="0" i="0" u="none" strike="noStrike" dirty="0">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69497288"/>
                  </a:ext>
                </a:extLst>
              </a:tr>
              <a:tr h="41723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9566126"/>
                  </a:ext>
                </a:extLst>
              </a:tr>
              <a:tr h="70171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9616658"/>
                  </a:ext>
                </a:extLst>
              </a:tr>
              <a:tr h="41723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dirty="0">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3420759"/>
                  </a:ext>
                </a:extLst>
              </a:tr>
              <a:tr h="41723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89089535"/>
                  </a:ext>
                </a:extLst>
              </a:tr>
              <a:tr h="70171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8642458"/>
                  </a:ext>
                </a:extLst>
              </a:tr>
              <a:tr h="70171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dirty="0">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6991047"/>
                  </a:ext>
                </a:extLst>
              </a:tr>
              <a:tr h="701718">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fontAlgn="ctr">
                        <a:buNone/>
                      </a:pPr>
                      <a:endParaRPr lang="tr-TR" sz="1900" b="0" i="0" u="none" strike="noStrike" dirty="0">
                        <a:effectLst/>
                        <a:latin typeface="Arial" panose="020B0604020202020204" pitchFamily="34" charset="0"/>
                      </a:endParaRPr>
                    </a:p>
                  </a:txBody>
                  <a:tcPr marL="94827" marR="94827" marT="47413" marB="47413"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74335721"/>
                  </a:ext>
                </a:extLst>
              </a:tr>
            </a:tbl>
          </a:graphicData>
        </a:graphic>
      </p:graphicFrame>
      <p:graphicFrame>
        <p:nvGraphicFramePr>
          <p:cNvPr id="5" name="Tablo 4">
            <a:extLst>
              <a:ext uri="{FF2B5EF4-FFF2-40B4-BE49-F238E27FC236}">
                <a16:creationId xmlns:a16="http://schemas.microsoft.com/office/drawing/2014/main" id="{1488A3E1-0C6B-C1E2-182D-EF941298B52E}"/>
              </a:ext>
            </a:extLst>
          </p:cNvPr>
          <p:cNvGraphicFramePr>
            <a:graphicFrameLocks noGrp="1"/>
          </p:cNvGraphicFramePr>
          <p:nvPr>
            <p:extLst>
              <p:ext uri="{D42A27DB-BD31-4B8C-83A1-F6EECF244321}">
                <p14:modId xmlns:p14="http://schemas.microsoft.com/office/powerpoint/2010/main" val="424247966"/>
              </p:ext>
            </p:extLst>
          </p:nvPr>
        </p:nvGraphicFramePr>
        <p:xfrm>
          <a:off x="643463" y="1417320"/>
          <a:ext cx="10515600" cy="4023360"/>
        </p:xfrm>
        <a:graphic>
          <a:graphicData uri="http://schemas.openxmlformats.org/drawingml/2006/table">
            <a:tbl>
              <a:tblPr/>
              <a:tblGrid>
                <a:gridCol w="2103120">
                  <a:extLst>
                    <a:ext uri="{9D8B030D-6E8A-4147-A177-3AD203B41FA5}">
                      <a16:colId xmlns:a16="http://schemas.microsoft.com/office/drawing/2014/main" val="1754502505"/>
                    </a:ext>
                  </a:extLst>
                </a:gridCol>
                <a:gridCol w="2103120">
                  <a:extLst>
                    <a:ext uri="{9D8B030D-6E8A-4147-A177-3AD203B41FA5}">
                      <a16:colId xmlns:a16="http://schemas.microsoft.com/office/drawing/2014/main" val="3624789094"/>
                    </a:ext>
                  </a:extLst>
                </a:gridCol>
                <a:gridCol w="2103120">
                  <a:extLst>
                    <a:ext uri="{9D8B030D-6E8A-4147-A177-3AD203B41FA5}">
                      <a16:colId xmlns:a16="http://schemas.microsoft.com/office/drawing/2014/main" val="714212110"/>
                    </a:ext>
                  </a:extLst>
                </a:gridCol>
                <a:gridCol w="2103120">
                  <a:extLst>
                    <a:ext uri="{9D8B030D-6E8A-4147-A177-3AD203B41FA5}">
                      <a16:colId xmlns:a16="http://schemas.microsoft.com/office/drawing/2014/main" val="4046273744"/>
                    </a:ext>
                  </a:extLst>
                </a:gridCol>
                <a:gridCol w="2103120">
                  <a:extLst>
                    <a:ext uri="{9D8B030D-6E8A-4147-A177-3AD203B41FA5}">
                      <a16:colId xmlns:a16="http://schemas.microsoft.com/office/drawing/2014/main" val="3425119202"/>
                    </a:ext>
                  </a:extLst>
                </a:gridCol>
              </a:tblGrid>
              <a:tr h="0">
                <a:tc>
                  <a:txBody>
                    <a:bodyPr/>
                    <a:lstStyle/>
                    <a:p>
                      <a:pPr>
                        <a:buNone/>
                      </a:pPr>
                      <a:r>
                        <a:rPr lang="tr-TR" b="1">
                          <a:effectLst/>
                          <a:latin typeface="Google Sans Text"/>
                        </a:rPr>
                        <a:t>Şarkı Adı</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b="1">
                          <a:effectLst/>
                          <a:latin typeface="Google Sans Text"/>
                        </a:rPr>
                        <a:t>Sanatçı</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b="1">
                          <a:effectLst/>
                          <a:latin typeface="Google Sans Text"/>
                        </a:rPr>
                        <a:t>Medya Kullanımı</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b="1">
                          <a:effectLst/>
                          <a:latin typeface="Google Sans Text"/>
                        </a:rPr>
                        <a:t>Tür</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b="1">
                          <a:effectLst/>
                          <a:latin typeface="Google Sans Text"/>
                        </a:rPr>
                        <a:t>Çıkış Tarihi</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29649246"/>
                  </a:ext>
                </a:extLst>
              </a:tr>
              <a:tr h="0">
                <a:tc>
                  <a:txBody>
                    <a:bodyPr/>
                    <a:lstStyle/>
                    <a:p>
                      <a:pPr>
                        <a:buNone/>
                      </a:pPr>
                      <a:r>
                        <a:rPr lang="tr-TR" b="1">
                          <a:effectLst/>
                          <a:latin typeface="Google Sans Text"/>
                        </a:rPr>
                        <a:t>Monster</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Arashi</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Kaibutsu-kun</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TV Draması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19.05.2010</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89802502"/>
                  </a:ext>
                </a:extLst>
              </a:tr>
              <a:tr h="0">
                <a:tc>
                  <a:txBody>
                    <a:bodyPr/>
                    <a:lstStyle/>
                    <a:p>
                      <a:pPr>
                        <a:buNone/>
                      </a:pPr>
                      <a:r>
                        <a:rPr lang="tr-TR" b="1">
                          <a:effectLst/>
                          <a:latin typeface="Google Sans Text"/>
                        </a:rPr>
                        <a:t>Shoot Sign</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AKB48</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Tofu Pro Wrestling</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TV Draması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15.03.2017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82030821"/>
                  </a:ext>
                </a:extLst>
              </a:tr>
              <a:tr h="0">
                <a:tc>
                  <a:txBody>
                    <a:bodyPr/>
                    <a:lstStyle/>
                    <a:p>
                      <a:pPr>
                        <a:buNone/>
                      </a:pPr>
                      <a:r>
                        <a:rPr lang="tr-TR" b="1">
                          <a:effectLst/>
                          <a:latin typeface="Google Sans Text"/>
                        </a:rPr>
                        <a:t>Negaigoto no Mochigusare</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AKB48</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NHK Okul Müziği Yarışması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Koro Yarışması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31.05.2017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2442071"/>
                  </a:ext>
                </a:extLst>
              </a:tr>
              <a:tr h="0">
                <a:tc>
                  <a:txBody>
                    <a:bodyPr/>
                    <a:lstStyle/>
                    <a:p>
                      <a:pPr>
                        <a:buNone/>
                      </a:pPr>
                      <a:r>
                        <a:rPr lang="nn-NO" b="1">
                          <a:effectLst/>
                          <a:latin typeface="Google Sans Text"/>
                        </a:rPr>
                        <a:t>Itsuka Dekiru Kara Kyo Dekiru</a:t>
                      </a:r>
                      <a:endParaRPr lang="nn-NO">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dirty="0">
                          <a:effectLst/>
                          <a:latin typeface="Google Sans Text"/>
                        </a:rPr>
                        <a:t>Nogizaka46</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Asahinagu</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Sinema Filmi</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11.10.2017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6948745"/>
                  </a:ext>
                </a:extLst>
              </a:tr>
              <a:tr h="0">
                <a:tc>
                  <a:txBody>
                    <a:bodyPr/>
                    <a:lstStyle/>
                    <a:p>
                      <a:pPr>
                        <a:buNone/>
                      </a:pPr>
                      <a:r>
                        <a:rPr lang="tr-TR" b="1">
                          <a:effectLst/>
                          <a:latin typeface="Google Sans Text"/>
                        </a:rPr>
                        <a:t>Doors 〜</a:t>
                      </a:r>
                      <a:r>
                        <a:rPr lang="ja-JP" altLang="en-US" b="1">
                          <a:effectLst/>
                          <a:latin typeface="Google Sans Text"/>
                        </a:rPr>
                        <a:t>勇気の軌跡</a:t>
                      </a:r>
                      <a:r>
                        <a:rPr lang="en-US" altLang="ja-JP" b="1">
                          <a:effectLst/>
                          <a:latin typeface="Google Sans Text"/>
                        </a:rPr>
                        <a:t>〜</a:t>
                      </a:r>
                      <a:endParaRPr lang="ja-JP" altLang="en-US">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Arashi</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nn-NO">
                          <a:effectLst/>
                          <a:latin typeface="Google Sans Text"/>
                        </a:rPr>
                        <a:t>Saki ni Umareta Dake no Boku</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TV Draması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08.11.2017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54653298"/>
                  </a:ext>
                </a:extLst>
              </a:tr>
              <a:tr h="0">
                <a:tc>
                  <a:txBody>
                    <a:bodyPr/>
                    <a:lstStyle/>
                    <a:p>
                      <a:pPr>
                        <a:buNone/>
                      </a:pPr>
                      <a:r>
                        <a:rPr lang="tr-TR" b="1">
                          <a:effectLst/>
                          <a:latin typeface="Google Sans Text"/>
                        </a:rPr>
                        <a:t>Cinderella Girl</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King &amp; Prince</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dirty="0">
                          <a:effectLst/>
                          <a:latin typeface="Google Sans Text"/>
                        </a:rPr>
                        <a:t>Hana </a:t>
                      </a:r>
                      <a:r>
                        <a:rPr lang="tr-TR" dirty="0" err="1">
                          <a:effectLst/>
                          <a:latin typeface="Google Sans Text"/>
                        </a:rPr>
                        <a:t>Nochi</a:t>
                      </a:r>
                      <a:r>
                        <a:rPr lang="tr-TR" dirty="0">
                          <a:effectLst/>
                          <a:latin typeface="Google Sans Text"/>
                        </a:rPr>
                        <a:t> Hare</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TV Draması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23.05.2018</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39504619"/>
                  </a:ext>
                </a:extLst>
              </a:tr>
              <a:tr h="0">
                <a:tc>
                  <a:txBody>
                    <a:bodyPr/>
                    <a:lstStyle/>
                    <a:p>
                      <a:pPr>
                        <a:buNone/>
                      </a:pPr>
                      <a:r>
                        <a:rPr lang="tr-TR" b="1">
                          <a:effectLst/>
                          <a:latin typeface="Google Sans Text"/>
                        </a:rPr>
                        <a:t>BRAVE</a:t>
                      </a:r>
                      <a:endParaRPr lang="tr-TR">
                        <a:effectLst/>
                        <a:latin typeface="Google Sans Text"/>
                      </a:endParaRP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Arashi</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2019 Rugby Dünya Kupası</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a:effectLst/>
                          <a:latin typeface="Google Sans Text"/>
                        </a:rPr>
                        <a:t>Spor Etkinliği</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buNone/>
                      </a:pPr>
                      <a:r>
                        <a:rPr lang="tr-TR" dirty="0">
                          <a:effectLst/>
                          <a:latin typeface="Google Sans Text"/>
                        </a:rPr>
                        <a:t>11.09.2019</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88820"/>
                  </a:ext>
                </a:extLst>
              </a:tr>
            </a:tbl>
          </a:graphicData>
        </a:graphic>
      </p:graphicFrame>
    </p:spTree>
    <p:extLst>
      <p:ext uri="{BB962C8B-B14F-4D97-AF65-F5344CB8AC3E}">
        <p14:creationId xmlns:p14="http://schemas.microsoft.com/office/powerpoint/2010/main" val="87223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699AB7-1ADC-80F1-2232-3959205DEDE5}"/>
              </a:ext>
            </a:extLst>
          </p:cNvPr>
          <p:cNvSpPr>
            <a:spLocks noGrp="1"/>
          </p:cNvSpPr>
          <p:nvPr>
            <p:ph type="title"/>
          </p:nvPr>
        </p:nvSpPr>
        <p:spPr>
          <a:xfrm>
            <a:off x="761803" y="350196"/>
            <a:ext cx="4646904" cy="1624520"/>
          </a:xfrm>
        </p:spPr>
        <p:txBody>
          <a:bodyPr anchor="ctr">
            <a:normAutofit/>
          </a:bodyPr>
          <a:lstStyle/>
          <a:p>
            <a:r>
              <a:rPr lang="tr-TR" sz="4000" dirty="0"/>
              <a:t>Şarkı Sözleri Neden Çok Sığ?</a:t>
            </a:r>
          </a:p>
        </p:txBody>
      </p:sp>
      <p:sp>
        <p:nvSpPr>
          <p:cNvPr id="3" name="İçerik Yer Tutucusu 2">
            <a:extLst>
              <a:ext uri="{FF2B5EF4-FFF2-40B4-BE49-F238E27FC236}">
                <a16:creationId xmlns:a16="http://schemas.microsoft.com/office/drawing/2014/main" id="{6BC6D544-8F86-1A2F-95BC-731425AE6A4D}"/>
              </a:ext>
            </a:extLst>
          </p:cNvPr>
          <p:cNvSpPr>
            <a:spLocks noGrp="1"/>
          </p:cNvSpPr>
          <p:nvPr>
            <p:ph idx="1"/>
          </p:nvPr>
        </p:nvSpPr>
        <p:spPr>
          <a:xfrm>
            <a:off x="761802" y="2743200"/>
            <a:ext cx="4646905" cy="3613149"/>
          </a:xfrm>
        </p:spPr>
        <p:txBody>
          <a:bodyPr anchor="ctr">
            <a:normAutofit/>
          </a:bodyPr>
          <a:lstStyle/>
          <a:p>
            <a:r>
              <a:rPr lang="tr-TR" sz="2000" dirty="0"/>
              <a:t>2010-2019 arasındaki şarkılar, bir sanatçının dünyaya haykırmak istediği derin felsefi mesajlardan ziyade; hayranları mutlu eden, ticari döngüyü sağlayan ve toplumun moralini yükselten </a:t>
            </a:r>
            <a:r>
              <a:rPr lang="tr-TR" sz="2000" b="1" dirty="0"/>
              <a:t>"kültürel birer servis"</a:t>
            </a:r>
            <a:r>
              <a:rPr lang="tr-TR" sz="2000" dirty="0"/>
              <a:t> olarak kurgulandı.</a:t>
            </a:r>
          </a:p>
        </p:txBody>
      </p:sp>
      <p:pic>
        <p:nvPicPr>
          <p:cNvPr id="5" name="Picture 4" descr="Bir kalp şekli oluşturmak için iki müzik sayfası katlanır">
            <a:extLst>
              <a:ext uri="{FF2B5EF4-FFF2-40B4-BE49-F238E27FC236}">
                <a16:creationId xmlns:a16="http://schemas.microsoft.com/office/drawing/2014/main" id="{BBCAD8FE-188A-48AE-505D-FD9E7C3726C1}"/>
              </a:ext>
            </a:extLst>
          </p:cNvPr>
          <p:cNvPicPr>
            <a:picLocks noChangeAspect="1"/>
          </p:cNvPicPr>
          <p:nvPr/>
        </p:nvPicPr>
        <p:blipFill>
          <a:blip r:embed="rId2"/>
          <a:srcRect l="28716" r="11883"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0126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DF46C09-A2C6-D8C8-B583-03EAED0257A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err="1">
                <a:solidFill>
                  <a:srgbClr val="FFFFFF"/>
                </a:solidFill>
                <a:latin typeface="+mj-lt"/>
                <a:ea typeface="+mj-ea"/>
                <a:cs typeface="+mj-cs"/>
              </a:rPr>
              <a:t>Lirik</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Örneği</a:t>
            </a:r>
            <a:endParaRPr lang="en-US" sz="4000" kern="1200" dirty="0">
              <a:solidFill>
                <a:srgbClr val="FFFFFF"/>
              </a:solidFill>
              <a:latin typeface="+mj-lt"/>
              <a:ea typeface="+mj-ea"/>
              <a:cs typeface="+mj-cs"/>
            </a:endParaRPr>
          </a:p>
        </p:txBody>
      </p:sp>
      <p:sp>
        <p:nvSpPr>
          <p:cNvPr id="3" name="İçerik Yer Tutucusu 2">
            <a:extLst>
              <a:ext uri="{FF2B5EF4-FFF2-40B4-BE49-F238E27FC236}">
                <a16:creationId xmlns:a16="http://schemas.microsoft.com/office/drawing/2014/main" id="{94232F18-462D-9F7B-E24B-BDCA278032DD}"/>
              </a:ext>
            </a:extLst>
          </p:cNvPr>
          <p:cNvSpPr>
            <a:spLocks noGrp="1"/>
          </p:cNvSpPr>
          <p:nvPr>
            <p:ph idx="1"/>
          </p:nvPr>
        </p:nvSpPr>
        <p:spPr>
          <a:xfrm>
            <a:off x="4380855" y="1412489"/>
            <a:ext cx="3427283" cy="4363844"/>
          </a:xfrm>
        </p:spPr>
        <p:txBody>
          <a:bodyPr vert="horz" lIns="91440" tIns="45720" rIns="91440" bIns="45720" rtlCol="0">
            <a:normAutofit/>
          </a:bodyPr>
          <a:lstStyle/>
          <a:p>
            <a:r>
              <a:rPr lang="ja-JP" altLang="en-US" sz="1900"/>
              <a:t>たった一度の人生で</a:t>
            </a:r>
            <a:r>
              <a:rPr lang="en-US" altLang="ja-JP" sz="1900"/>
              <a:t>             </a:t>
            </a:r>
            <a:br>
              <a:rPr lang="en-US" altLang="ja-JP" sz="1900"/>
            </a:br>
            <a:r>
              <a:rPr lang="ja-JP" altLang="en-US" sz="1900"/>
              <a:t>何度 本気になれるのだろう</a:t>
            </a:r>
            <a:br>
              <a:rPr lang="ja-JP" altLang="en-US" sz="1900"/>
            </a:br>
            <a:r>
              <a:rPr lang="ja-JP" altLang="en-US" sz="1900"/>
              <a:t>傷つけられても</a:t>
            </a:r>
            <a:br>
              <a:rPr lang="ja-JP" altLang="en-US" sz="1900"/>
            </a:br>
            <a:r>
              <a:rPr lang="ja-JP" altLang="en-US" sz="1900"/>
              <a:t>後には引けない</a:t>
            </a:r>
            <a:br>
              <a:rPr lang="ja-JP" altLang="en-US" sz="1900"/>
            </a:br>
            <a:r>
              <a:rPr lang="ja-JP" altLang="en-US" sz="1900"/>
              <a:t>この恋</a:t>
            </a:r>
            <a:endParaRPr lang="en-US" altLang="ja-JP" sz="1900"/>
          </a:p>
          <a:p>
            <a:r>
              <a:rPr lang="ja-JP" altLang="en-US" sz="1900"/>
              <a:t>今まで逢った誰かとは</a:t>
            </a:r>
            <a:br>
              <a:rPr lang="ja-JP" altLang="en-US" sz="1900"/>
            </a:br>
            <a:r>
              <a:rPr lang="ja-JP" altLang="en-US" sz="1900"/>
              <a:t>運命に流されたけど</a:t>
            </a:r>
            <a:br>
              <a:rPr lang="ja-JP" altLang="en-US" sz="1900"/>
            </a:br>
            <a:r>
              <a:rPr lang="ja-JP" altLang="en-US" sz="1900"/>
              <a:t>この感情は 絶対</a:t>
            </a:r>
            <a:br>
              <a:rPr lang="ja-JP" altLang="en-US" sz="1900"/>
            </a:br>
            <a:r>
              <a:rPr lang="ja-JP" altLang="en-US" sz="1900"/>
              <a:t>抑えきれない</a:t>
            </a:r>
            <a:endParaRPr lang="en-US" altLang="ja-JP" sz="1900"/>
          </a:p>
          <a:p>
            <a:r>
              <a:rPr lang="ja-JP" altLang="en-US" sz="1900"/>
              <a:t>まわりの人が求めてる</a:t>
            </a:r>
            <a:br>
              <a:rPr lang="ja-JP" altLang="en-US" sz="1900"/>
            </a:br>
            <a:r>
              <a:rPr lang="ja-JP" altLang="en-US" sz="1900"/>
              <a:t>筋書きなんか無視して</a:t>
            </a:r>
            <a:br>
              <a:rPr lang="ja-JP" altLang="en-US" sz="1900"/>
            </a:br>
            <a:r>
              <a:rPr lang="ja-JP" altLang="en-US" sz="1900"/>
              <a:t>本当の気持ちを</a:t>
            </a:r>
            <a:br>
              <a:rPr lang="ja-JP" altLang="en-US" sz="1900"/>
            </a:br>
            <a:r>
              <a:rPr lang="ja-JP" altLang="en-US" sz="1900"/>
              <a:t>正面から</a:t>
            </a:r>
            <a:br>
              <a:rPr lang="ja-JP" altLang="en-US" sz="1900"/>
            </a:br>
            <a:r>
              <a:rPr lang="ja-JP" altLang="en-US" sz="1900"/>
              <a:t>ぶつける</a:t>
            </a:r>
            <a:endParaRPr lang="en-US" sz="19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D7F1A2DD-A004-7687-DC7F-403627CA712E}"/>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ja-JP" altLang="en-US" sz="1600"/>
              <a:t>心折れる結末が</a:t>
            </a:r>
            <a:br>
              <a:rPr lang="ja-JP" altLang="en-US" sz="1600"/>
            </a:br>
            <a:r>
              <a:rPr lang="ja-JP" altLang="en-US" sz="1600"/>
              <a:t>待っていても</a:t>
            </a:r>
            <a:br>
              <a:rPr lang="ja-JP" altLang="en-US" sz="1600"/>
            </a:br>
            <a:r>
              <a:rPr lang="ja-JP" altLang="en-US" sz="1600"/>
              <a:t>頬に </a:t>
            </a:r>
            <a:r>
              <a:rPr lang="en-US" altLang="ja-JP" sz="1600"/>
              <a:t>(</a:t>
            </a:r>
            <a:r>
              <a:rPr lang="ja-JP" altLang="en-US" sz="1600"/>
              <a:t>落ちる</a:t>
            </a:r>
            <a:r>
              <a:rPr lang="en-US" altLang="ja-JP" sz="1600"/>
              <a:t>) </a:t>
            </a:r>
            <a:r>
              <a:rPr lang="ja-JP" altLang="en-US" sz="1600"/>
              <a:t>涙 </a:t>
            </a:r>
            <a:r>
              <a:rPr lang="en-US" altLang="ja-JP" sz="1600"/>
              <a:t>(</a:t>
            </a:r>
            <a:r>
              <a:rPr lang="ja-JP" altLang="en-US" sz="1600"/>
              <a:t>だって</a:t>
            </a:r>
            <a:r>
              <a:rPr lang="en-US" altLang="ja-JP" sz="1600"/>
              <a:t>)</a:t>
            </a:r>
            <a:br>
              <a:rPr lang="en-US" altLang="ja-JP" sz="1600"/>
            </a:br>
            <a:r>
              <a:rPr lang="ja-JP" altLang="en-US" sz="1600"/>
              <a:t>美しいエピローグ</a:t>
            </a:r>
            <a:br>
              <a:rPr lang="ja-JP" altLang="en-US" sz="1600"/>
            </a:br>
            <a:r>
              <a:rPr lang="ja-JP" altLang="en-US" sz="1600"/>
              <a:t>夢がいつかは終わるのなら</a:t>
            </a:r>
            <a:br>
              <a:rPr lang="ja-JP" altLang="en-US" sz="1600"/>
            </a:br>
            <a:r>
              <a:rPr lang="ja-JP" altLang="en-US" sz="1600"/>
              <a:t>砕け散ったって構わない</a:t>
            </a:r>
            <a:br>
              <a:rPr lang="ja-JP" altLang="en-US" sz="1600"/>
            </a:br>
            <a:r>
              <a:rPr lang="ja-JP" altLang="en-US" sz="1600"/>
              <a:t>ためらわず </a:t>
            </a:r>
            <a:r>
              <a:rPr lang="en-US" altLang="ja-JP" sz="1600"/>
              <a:t>(</a:t>
            </a:r>
            <a:r>
              <a:rPr lang="ja-JP" altLang="en-US" sz="1600"/>
              <a:t>行くよ</a:t>
            </a:r>
            <a:r>
              <a:rPr lang="en-US" altLang="ja-JP" sz="1600"/>
              <a:t>) </a:t>
            </a:r>
            <a:r>
              <a:rPr lang="ja-JP" altLang="en-US" sz="1600"/>
              <a:t>何も </a:t>
            </a:r>
            <a:r>
              <a:rPr lang="en-US" altLang="ja-JP" sz="1600"/>
              <a:t>(</a:t>
            </a:r>
            <a:r>
              <a:rPr lang="ja-JP" altLang="en-US" sz="1600"/>
              <a:t>手加減しないで</a:t>
            </a:r>
            <a:r>
              <a:rPr lang="en-US" altLang="ja-JP" sz="1600"/>
              <a:t>)</a:t>
            </a:r>
            <a:br>
              <a:rPr lang="en-US" altLang="ja-JP" sz="1600"/>
            </a:br>
            <a:r>
              <a:rPr lang="ja-JP" altLang="en-US" sz="1600"/>
              <a:t>自分自身を偽るより</a:t>
            </a:r>
            <a:br>
              <a:rPr lang="ja-JP" altLang="en-US" sz="1600"/>
            </a:br>
            <a:r>
              <a:rPr lang="ja-JP" altLang="en-US" sz="1600"/>
              <a:t>いっそこの場で答え出そう</a:t>
            </a:r>
            <a:br>
              <a:rPr lang="ja-JP" altLang="en-US" sz="1600"/>
            </a:br>
            <a:r>
              <a:rPr lang="ja-JP" altLang="en-US" sz="1600"/>
              <a:t>真実は </a:t>
            </a:r>
            <a:r>
              <a:rPr lang="en-US" altLang="ja-JP" sz="1600"/>
              <a:t>(</a:t>
            </a:r>
            <a:r>
              <a:rPr lang="ja-JP" altLang="en-US" sz="1600"/>
              <a:t>ひとつ</a:t>
            </a:r>
            <a:r>
              <a:rPr lang="en-US" altLang="ja-JP" sz="1600"/>
              <a:t>) </a:t>
            </a:r>
            <a:r>
              <a:rPr lang="ja-JP" altLang="en-US" sz="1600"/>
              <a:t>愛か</a:t>
            </a:r>
            <a:r>
              <a:rPr lang="en-US" altLang="ja-JP" sz="1600"/>
              <a:t>? (</a:t>
            </a:r>
            <a:r>
              <a:rPr lang="ja-JP" altLang="en-US" sz="1600"/>
              <a:t>それとも幻か</a:t>
            </a:r>
            <a:r>
              <a:rPr lang="en-US" altLang="ja-JP" sz="1600"/>
              <a:t>?)</a:t>
            </a:r>
            <a:br>
              <a:rPr lang="en-US" altLang="ja-JP" sz="1600"/>
            </a:br>
            <a:r>
              <a:rPr lang="ja-JP" altLang="en-US" sz="1600"/>
              <a:t>シュートサイン</a:t>
            </a:r>
            <a:endParaRPr lang="en-US" altLang="ja-JP" sz="1600"/>
          </a:p>
          <a:p>
            <a:pPr indent="-228600">
              <a:lnSpc>
                <a:spcPct val="90000"/>
              </a:lnSpc>
              <a:spcAft>
                <a:spcPts val="600"/>
              </a:spcAft>
              <a:buFont typeface="Arial" panose="020B0604020202020204" pitchFamily="34" charset="0"/>
              <a:buChar char="•"/>
            </a:pPr>
            <a:r>
              <a:rPr lang="ja-JP" altLang="en-US" sz="1600"/>
              <a:t>聞き分けいいあの頃なら</a:t>
            </a:r>
            <a:br>
              <a:rPr lang="ja-JP" altLang="en-US" sz="1600"/>
            </a:br>
            <a:r>
              <a:rPr lang="ja-JP" altLang="en-US" sz="1600"/>
              <a:t>あやふやな関係のまま</a:t>
            </a:r>
            <a:br>
              <a:rPr lang="ja-JP" altLang="en-US" sz="1600"/>
            </a:br>
            <a:r>
              <a:rPr lang="ja-JP" altLang="en-US" sz="1600"/>
              <a:t>愛は奪えるものだと</a:t>
            </a:r>
            <a:br>
              <a:rPr lang="ja-JP" altLang="en-US" sz="1600"/>
            </a:br>
            <a:r>
              <a:rPr lang="ja-JP" altLang="en-US" sz="1600"/>
              <a:t>信じ続けた</a:t>
            </a:r>
            <a:br>
              <a:rPr lang="ja-JP" altLang="en-US" sz="1600"/>
            </a:br>
            <a:endParaRPr lang="en-US" sz="1600"/>
          </a:p>
        </p:txBody>
      </p:sp>
    </p:spTree>
    <p:extLst>
      <p:ext uri="{BB962C8B-B14F-4D97-AF65-F5344CB8AC3E}">
        <p14:creationId xmlns:p14="http://schemas.microsoft.com/office/powerpoint/2010/main" val="156979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EE3A6939-0214-26CC-A8C2-9BBE8E8ADCA8}"/>
              </a:ext>
            </a:extLst>
          </p:cNvPr>
          <p:cNvSpPr>
            <a:spLocks noGrp="1"/>
          </p:cNvSpPr>
          <p:nvPr>
            <p:ph type="title"/>
          </p:nvPr>
        </p:nvSpPr>
        <p:spPr>
          <a:xfrm>
            <a:off x="1188069" y="381935"/>
            <a:ext cx="4008583" cy="5974414"/>
          </a:xfrm>
        </p:spPr>
        <p:txBody>
          <a:bodyPr anchor="ctr">
            <a:normAutofit/>
          </a:bodyPr>
          <a:lstStyle/>
          <a:p>
            <a:r>
              <a:rPr lang="tr-TR" sz="8000">
                <a:solidFill>
                  <a:srgbClr val="FFFFFF"/>
                </a:solidFill>
              </a:rPr>
              <a:t>İngilizce Çevirisi</a:t>
            </a: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İçerik Yer Tutucusu 2">
            <a:extLst>
              <a:ext uri="{FF2B5EF4-FFF2-40B4-BE49-F238E27FC236}">
                <a16:creationId xmlns:a16="http://schemas.microsoft.com/office/drawing/2014/main" id="{CA3FCBCF-F8A8-F714-BA48-88D32ABCA8E3}"/>
              </a:ext>
            </a:extLst>
          </p:cNvPr>
          <p:cNvSpPr>
            <a:spLocks noGrp="1"/>
          </p:cNvSpPr>
          <p:nvPr>
            <p:ph idx="1"/>
          </p:nvPr>
        </p:nvSpPr>
        <p:spPr>
          <a:xfrm>
            <a:off x="6297233" y="518400"/>
            <a:ext cx="4771607" cy="5837949"/>
          </a:xfrm>
        </p:spPr>
        <p:txBody>
          <a:bodyPr anchor="ctr">
            <a:normAutofit/>
          </a:bodyPr>
          <a:lstStyle/>
          <a:p>
            <a:r>
              <a:rPr lang="en-US" sz="800" dirty="0">
                <a:solidFill>
                  <a:schemeClr val="tx1">
                    <a:alpha val="80000"/>
                  </a:schemeClr>
                </a:solidFill>
              </a:rPr>
              <a:t>Once again, I was thinking about you</a:t>
            </a:r>
            <a:br>
              <a:rPr lang="en-US" sz="800" dirty="0">
                <a:solidFill>
                  <a:schemeClr val="tx1">
                    <a:alpha val="80000"/>
                  </a:schemeClr>
                </a:solidFill>
              </a:rPr>
            </a:br>
            <a:r>
              <a:rPr lang="en-US" sz="800" dirty="0">
                <a:solidFill>
                  <a:schemeClr val="tx1">
                    <a:alpha val="80000"/>
                  </a:schemeClr>
                </a:solidFill>
              </a:rPr>
              <a:t>While gazing out the window…</a:t>
            </a:r>
            <a:br>
              <a:rPr lang="en-US" sz="800" dirty="0">
                <a:solidFill>
                  <a:schemeClr val="tx1">
                    <a:alpha val="80000"/>
                  </a:schemeClr>
                </a:solidFill>
              </a:rPr>
            </a:br>
            <a:r>
              <a:rPr lang="en-US" sz="800" dirty="0">
                <a:solidFill>
                  <a:schemeClr val="tx1">
                    <a:alpha val="80000"/>
                  </a:schemeClr>
                </a:solidFill>
              </a:rPr>
              <a:t>If I don’t do something</a:t>
            </a:r>
            <a:br>
              <a:rPr lang="en-US" sz="800" dirty="0">
                <a:solidFill>
                  <a:schemeClr val="tx1">
                    <a:alpha val="80000"/>
                  </a:schemeClr>
                </a:solidFill>
              </a:rPr>
            </a:br>
            <a:r>
              <a:rPr lang="en-US" sz="800" dirty="0">
                <a:solidFill>
                  <a:schemeClr val="tx1">
                    <a:alpha val="80000"/>
                  </a:schemeClr>
                </a:solidFill>
              </a:rPr>
              <a:t>Yes, before I knew it</a:t>
            </a:r>
            <a:br>
              <a:rPr lang="en-US" sz="800" dirty="0">
                <a:solidFill>
                  <a:schemeClr val="tx1">
                    <a:alpha val="80000"/>
                  </a:schemeClr>
                </a:solidFill>
              </a:rPr>
            </a:br>
            <a:r>
              <a:rPr lang="en-US" sz="800" dirty="0">
                <a:solidFill>
                  <a:schemeClr val="tx1">
                    <a:alpha val="80000"/>
                  </a:schemeClr>
                </a:solidFill>
              </a:rPr>
              <a:t>I find myself lost in the same scenery</a:t>
            </a:r>
            <a:br>
              <a:rPr lang="en-US" sz="800" dirty="0">
                <a:solidFill>
                  <a:schemeClr val="tx1">
                    <a:alpha val="80000"/>
                  </a:schemeClr>
                </a:solidFill>
              </a:rPr>
            </a:br>
            <a:r>
              <a:rPr lang="en-US" sz="800" dirty="0">
                <a:solidFill>
                  <a:schemeClr val="tx1">
                    <a:alpha val="80000"/>
                  </a:schemeClr>
                </a:solidFill>
              </a:rPr>
              <a:t>You know, that it’s hopeless, don’t you?</a:t>
            </a:r>
            <a:br>
              <a:rPr lang="en-US" sz="800" dirty="0">
                <a:solidFill>
                  <a:schemeClr val="tx1">
                    <a:alpha val="80000"/>
                  </a:schemeClr>
                </a:solidFill>
              </a:rPr>
            </a:br>
            <a:r>
              <a:rPr lang="en-US" sz="800" dirty="0">
                <a:solidFill>
                  <a:schemeClr val="tx1">
                    <a:alpha val="80000"/>
                  </a:schemeClr>
                </a:solidFill>
              </a:rPr>
              <a:t>I gently comfort myself for being this way</a:t>
            </a:r>
            <a:br>
              <a:rPr lang="en-US" sz="800" dirty="0">
                <a:solidFill>
                  <a:schemeClr val="tx1">
                    <a:alpha val="80000"/>
                  </a:schemeClr>
                </a:solidFill>
              </a:rPr>
            </a:br>
            <a:endParaRPr lang="en-US" sz="800" dirty="0">
              <a:solidFill>
                <a:schemeClr val="tx1">
                  <a:alpha val="80000"/>
                </a:schemeClr>
              </a:solidFill>
            </a:endParaRPr>
          </a:p>
          <a:p>
            <a:r>
              <a:rPr lang="en-US" sz="800" dirty="0">
                <a:solidFill>
                  <a:schemeClr val="tx1">
                    <a:alpha val="80000"/>
                  </a:schemeClr>
                </a:solidFill>
              </a:rPr>
              <a:t>When you fall in love with someone</a:t>
            </a:r>
            <a:br>
              <a:rPr lang="en-US" sz="800" dirty="0">
                <a:solidFill>
                  <a:schemeClr val="tx1">
                    <a:alpha val="80000"/>
                  </a:schemeClr>
                </a:solidFill>
              </a:rPr>
            </a:br>
            <a:r>
              <a:rPr lang="en-US" sz="800" dirty="0">
                <a:solidFill>
                  <a:schemeClr val="tx1">
                    <a:alpha val="80000"/>
                  </a:schemeClr>
                </a:solidFill>
              </a:rPr>
              <a:t>The day becomes shorter</a:t>
            </a:r>
            <a:br>
              <a:rPr lang="en-US" sz="800" dirty="0">
                <a:solidFill>
                  <a:schemeClr val="tx1">
                    <a:alpha val="80000"/>
                  </a:schemeClr>
                </a:solidFill>
              </a:rPr>
            </a:br>
            <a:r>
              <a:rPr lang="en-US" sz="800" dirty="0">
                <a:solidFill>
                  <a:schemeClr val="tx1">
                    <a:alpha val="80000"/>
                  </a:schemeClr>
                </a:solidFill>
              </a:rPr>
              <a:t>Just thinking that I want to meet you</a:t>
            </a:r>
            <a:br>
              <a:rPr lang="en-US" sz="800" dirty="0">
                <a:solidFill>
                  <a:schemeClr val="tx1">
                    <a:alpha val="80000"/>
                  </a:schemeClr>
                </a:solidFill>
              </a:rPr>
            </a:br>
            <a:r>
              <a:rPr lang="en-US" sz="800" dirty="0">
                <a:solidFill>
                  <a:schemeClr val="tx1">
                    <a:alpha val="80000"/>
                  </a:schemeClr>
                </a:solidFill>
              </a:rPr>
              <a:t>The sun rises and sets</a:t>
            </a:r>
            <a:br>
              <a:rPr lang="en-US" sz="800" dirty="0">
                <a:solidFill>
                  <a:schemeClr val="tx1">
                    <a:alpha val="80000"/>
                  </a:schemeClr>
                </a:solidFill>
              </a:rPr>
            </a:br>
            <a:endParaRPr lang="en-US" sz="800" dirty="0">
              <a:solidFill>
                <a:schemeClr val="tx1">
                  <a:alpha val="80000"/>
                </a:schemeClr>
              </a:solidFill>
            </a:endParaRPr>
          </a:p>
          <a:p>
            <a:r>
              <a:rPr lang="en-US" sz="800" dirty="0">
                <a:solidFill>
                  <a:schemeClr val="tx1">
                    <a:alpha val="80000"/>
                  </a:schemeClr>
                </a:solidFill>
              </a:rPr>
              <a:t>I was told that sighing makes luck escape</a:t>
            </a:r>
            <a:br>
              <a:rPr lang="en-US" sz="800" dirty="0">
                <a:solidFill>
                  <a:schemeClr val="tx1">
                    <a:alpha val="80000"/>
                  </a:schemeClr>
                </a:solidFill>
              </a:rPr>
            </a:br>
            <a:r>
              <a:rPr lang="en-US" sz="800" dirty="0">
                <a:solidFill>
                  <a:schemeClr val="tx1">
                    <a:alpha val="80000"/>
                  </a:schemeClr>
                </a:solidFill>
              </a:rPr>
              <a:t>But this pain that fills my chest</a:t>
            </a:r>
            <a:br>
              <a:rPr lang="en-US" sz="800" dirty="0">
                <a:solidFill>
                  <a:schemeClr val="tx1">
                    <a:alpha val="80000"/>
                  </a:schemeClr>
                </a:solidFill>
              </a:rPr>
            </a:br>
            <a:r>
              <a:rPr lang="en-US" sz="800" dirty="0">
                <a:solidFill>
                  <a:schemeClr val="tx1">
                    <a:alpha val="80000"/>
                  </a:schemeClr>
                </a:solidFill>
              </a:rPr>
              <a:t>I can’t put it into words</a:t>
            </a:r>
            <a:br>
              <a:rPr lang="en-US" sz="800" dirty="0">
                <a:solidFill>
                  <a:schemeClr val="tx1">
                    <a:alpha val="80000"/>
                  </a:schemeClr>
                </a:solidFill>
              </a:rPr>
            </a:br>
            <a:endParaRPr lang="en-US" sz="800" dirty="0">
              <a:solidFill>
                <a:schemeClr val="tx1">
                  <a:alpha val="80000"/>
                </a:schemeClr>
              </a:solidFill>
            </a:endParaRPr>
          </a:p>
          <a:p>
            <a:r>
              <a:rPr lang="en-US" sz="800" dirty="0">
                <a:solidFill>
                  <a:schemeClr val="tx1">
                    <a:alpha val="80000"/>
                  </a:schemeClr>
                </a:solidFill>
              </a:rPr>
              <a:t>Once again, I was thinking about you</a:t>
            </a:r>
            <a:br>
              <a:rPr lang="en-US" sz="800" dirty="0">
                <a:solidFill>
                  <a:schemeClr val="tx1">
                    <a:alpha val="80000"/>
                  </a:schemeClr>
                </a:solidFill>
              </a:rPr>
            </a:br>
            <a:r>
              <a:rPr lang="en-US" sz="800" dirty="0">
                <a:solidFill>
                  <a:schemeClr val="tx1">
                    <a:alpha val="80000"/>
                  </a:schemeClr>
                </a:solidFill>
              </a:rPr>
              <a:t>I’m sure everyone would be disappointed in me</a:t>
            </a:r>
            <a:br>
              <a:rPr lang="en-US" sz="800" dirty="0">
                <a:solidFill>
                  <a:schemeClr val="tx1">
                    <a:alpha val="80000"/>
                  </a:schemeClr>
                </a:solidFill>
              </a:rPr>
            </a:br>
            <a:r>
              <a:rPr lang="en-US" sz="800" dirty="0">
                <a:solidFill>
                  <a:schemeClr val="tx1">
                    <a:alpha val="80000"/>
                  </a:schemeClr>
                </a:solidFill>
              </a:rPr>
              <a:t>If I could,  I want to forget you just a little</a:t>
            </a:r>
            <a:br>
              <a:rPr lang="en-US" sz="800" dirty="0">
                <a:solidFill>
                  <a:schemeClr val="tx1">
                    <a:alpha val="80000"/>
                  </a:schemeClr>
                </a:solidFill>
              </a:rPr>
            </a:br>
            <a:r>
              <a:rPr lang="en-US" sz="800" dirty="0">
                <a:solidFill>
                  <a:schemeClr val="tx1">
                    <a:alpha val="80000"/>
                  </a:schemeClr>
                </a:solidFill>
              </a:rPr>
              <a:t>There must be something else I can be passionate about</a:t>
            </a:r>
            <a:br>
              <a:rPr lang="en-US" sz="800" dirty="0">
                <a:solidFill>
                  <a:schemeClr val="tx1">
                    <a:alpha val="80000"/>
                  </a:schemeClr>
                </a:solidFill>
              </a:rPr>
            </a:br>
            <a:r>
              <a:rPr lang="en-US" sz="800" dirty="0">
                <a:solidFill>
                  <a:schemeClr val="tx1">
                    <a:alpha val="80000"/>
                  </a:schemeClr>
                </a:solidFill>
              </a:rPr>
              <a:t>I have to find at least one thing</a:t>
            </a:r>
            <a:br>
              <a:rPr lang="en-US" sz="800" dirty="0">
                <a:solidFill>
                  <a:schemeClr val="tx1">
                    <a:alpha val="80000"/>
                  </a:schemeClr>
                </a:solidFill>
              </a:rPr>
            </a:br>
            <a:endParaRPr lang="en-US" sz="800" dirty="0">
              <a:solidFill>
                <a:schemeClr val="tx1">
                  <a:alpha val="80000"/>
                </a:schemeClr>
              </a:solidFill>
            </a:endParaRPr>
          </a:p>
          <a:p>
            <a:r>
              <a:rPr lang="en-US" sz="800" dirty="0">
                <a:solidFill>
                  <a:schemeClr val="tx1">
                    <a:alpha val="80000"/>
                  </a:schemeClr>
                </a:solidFill>
              </a:rPr>
              <a:t>Even when night comes, I can’t sleep</a:t>
            </a:r>
            <a:br>
              <a:rPr lang="en-US" sz="800" dirty="0">
                <a:solidFill>
                  <a:schemeClr val="tx1">
                    <a:alpha val="80000"/>
                  </a:schemeClr>
                </a:solidFill>
              </a:rPr>
            </a:br>
            <a:r>
              <a:rPr lang="en-US" sz="800" dirty="0">
                <a:solidFill>
                  <a:schemeClr val="tx1">
                    <a:alpha val="80000"/>
                  </a:schemeClr>
                </a:solidFill>
              </a:rPr>
              <a:t>Because my heart is whispering</a:t>
            </a:r>
            <a:br>
              <a:rPr lang="en-US" sz="800" dirty="0">
                <a:solidFill>
                  <a:schemeClr val="tx1">
                    <a:alpha val="80000"/>
                  </a:schemeClr>
                </a:solidFill>
              </a:rPr>
            </a:br>
            <a:r>
              <a:rPr lang="en-US" sz="800" dirty="0">
                <a:solidFill>
                  <a:schemeClr val="tx1">
                    <a:alpha val="80000"/>
                  </a:schemeClr>
                </a:solidFill>
              </a:rPr>
              <a:t>Remembering so many things</a:t>
            </a:r>
            <a:br>
              <a:rPr lang="en-US" sz="800" dirty="0">
                <a:solidFill>
                  <a:schemeClr val="tx1">
                    <a:alpha val="80000"/>
                  </a:schemeClr>
                </a:solidFill>
              </a:rPr>
            </a:br>
            <a:r>
              <a:rPr lang="en-US" sz="800" dirty="0">
                <a:solidFill>
                  <a:schemeClr val="tx1">
                    <a:alpha val="80000"/>
                  </a:schemeClr>
                </a:solidFill>
              </a:rPr>
              <a:t>I look up at the ceiling</a:t>
            </a:r>
            <a:br>
              <a:rPr lang="en-US" sz="800" dirty="0">
                <a:solidFill>
                  <a:schemeClr val="tx1">
                    <a:alpha val="80000"/>
                  </a:schemeClr>
                </a:solidFill>
              </a:rPr>
            </a:br>
            <a:endParaRPr lang="en-US" sz="800" dirty="0">
              <a:solidFill>
                <a:schemeClr val="tx1">
                  <a:alpha val="80000"/>
                </a:schemeClr>
              </a:solidFill>
            </a:endParaRPr>
          </a:p>
          <a:p>
            <a:r>
              <a:rPr lang="en-US" sz="800" dirty="0">
                <a:solidFill>
                  <a:schemeClr val="tx1">
                    <a:alpha val="80000"/>
                  </a:schemeClr>
                </a:solidFill>
              </a:rPr>
              <a:t>The dreams at dawn are always shallow</a:t>
            </a:r>
            <a:br>
              <a:rPr lang="en-US" sz="800" dirty="0">
                <a:solidFill>
                  <a:schemeClr val="tx1">
                    <a:alpha val="80000"/>
                  </a:schemeClr>
                </a:solidFill>
              </a:rPr>
            </a:br>
            <a:r>
              <a:rPr lang="en-US" sz="800" dirty="0">
                <a:solidFill>
                  <a:schemeClr val="tx1">
                    <a:alpha val="80000"/>
                  </a:schemeClr>
                </a:solidFill>
              </a:rPr>
              <a:t>I drift off with the voices of the birds</a:t>
            </a:r>
            <a:br>
              <a:rPr lang="en-US" sz="800" dirty="0">
                <a:solidFill>
                  <a:schemeClr val="tx1">
                    <a:alpha val="80000"/>
                  </a:schemeClr>
                </a:solidFill>
              </a:rPr>
            </a:br>
            <a:r>
              <a:rPr lang="en-US" sz="800" dirty="0">
                <a:solidFill>
                  <a:schemeClr val="tx1">
                    <a:alpha val="80000"/>
                  </a:schemeClr>
                </a:solidFill>
              </a:rPr>
              <a:t>Just meeting you in my dreams</a:t>
            </a:r>
            <a:br>
              <a:rPr lang="en-US" sz="800" dirty="0">
                <a:solidFill>
                  <a:schemeClr val="tx1">
                    <a:alpha val="80000"/>
                  </a:schemeClr>
                </a:solidFill>
              </a:rPr>
            </a:br>
            <a:r>
              <a:rPr lang="en-US" sz="800" dirty="0">
                <a:solidFill>
                  <a:schemeClr val="tx1">
                    <a:alpha val="80000"/>
                  </a:schemeClr>
                </a:solidFill>
              </a:rPr>
              <a:t>Makes me happy</a:t>
            </a:r>
            <a:br>
              <a:rPr lang="en-US" sz="800" dirty="0">
                <a:solidFill>
                  <a:schemeClr val="tx1">
                    <a:alpha val="80000"/>
                  </a:schemeClr>
                </a:solidFill>
              </a:rPr>
            </a:br>
            <a:endParaRPr lang="en-US" sz="800" dirty="0">
              <a:solidFill>
                <a:schemeClr val="tx1">
                  <a:alpha val="80000"/>
                </a:schemeClr>
              </a:solidFill>
            </a:endParaRPr>
          </a:p>
          <a:p>
            <a:r>
              <a:rPr lang="en-US" sz="800" dirty="0">
                <a:solidFill>
                  <a:schemeClr val="tx1">
                    <a:alpha val="80000"/>
                  </a:schemeClr>
                </a:solidFill>
              </a:rPr>
              <a:t>Once again, I was thinking about you</a:t>
            </a:r>
            <a:br>
              <a:rPr lang="en-US" sz="800" dirty="0">
                <a:solidFill>
                  <a:schemeClr val="tx1">
                    <a:alpha val="80000"/>
                  </a:schemeClr>
                </a:solidFill>
              </a:rPr>
            </a:br>
            <a:r>
              <a:rPr lang="en-US" sz="800" dirty="0">
                <a:solidFill>
                  <a:schemeClr val="tx1">
                    <a:alpha val="80000"/>
                  </a:schemeClr>
                </a:solidFill>
              </a:rPr>
              <a:t>While gazing out the window…</a:t>
            </a:r>
            <a:br>
              <a:rPr lang="en-US" sz="800" dirty="0">
                <a:solidFill>
                  <a:schemeClr val="tx1">
                    <a:alpha val="80000"/>
                  </a:schemeClr>
                </a:solidFill>
              </a:rPr>
            </a:br>
            <a:r>
              <a:rPr lang="en-US" sz="800" dirty="0">
                <a:solidFill>
                  <a:schemeClr val="tx1">
                    <a:alpha val="80000"/>
                  </a:schemeClr>
                </a:solidFill>
              </a:rPr>
              <a:t>If I don’t do something</a:t>
            </a:r>
            <a:br>
              <a:rPr lang="en-US" sz="800" dirty="0">
                <a:solidFill>
                  <a:schemeClr val="tx1">
                    <a:alpha val="80000"/>
                  </a:schemeClr>
                </a:solidFill>
              </a:rPr>
            </a:br>
            <a:r>
              <a:rPr lang="en-US" sz="800" dirty="0">
                <a:solidFill>
                  <a:schemeClr val="tx1">
                    <a:alpha val="80000"/>
                  </a:schemeClr>
                </a:solidFill>
              </a:rPr>
              <a:t>Yes, before I knew it</a:t>
            </a:r>
            <a:br>
              <a:rPr lang="en-US" sz="800" dirty="0">
                <a:solidFill>
                  <a:schemeClr val="tx1">
                    <a:alpha val="80000"/>
                  </a:schemeClr>
                </a:solidFill>
              </a:rPr>
            </a:br>
            <a:r>
              <a:rPr lang="en-US" sz="800" dirty="0">
                <a:solidFill>
                  <a:schemeClr val="tx1">
                    <a:alpha val="80000"/>
                  </a:schemeClr>
                </a:solidFill>
              </a:rPr>
              <a:t>I find myself lost in the same scenery</a:t>
            </a:r>
            <a:br>
              <a:rPr lang="en-US" sz="800" dirty="0">
                <a:solidFill>
                  <a:schemeClr val="tx1">
                    <a:alpha val="80000"/>
                  </a:schemeClr>
                </a:solidFill>
              </a:rPr>
            </a:br>
            <a:r>
              <a:rPr lang="en-US" sz="800" dirty="0">
                <a:solidFill>
                  <a:schemeClr val="tx1">
                    <a:alpha val="80000"/>
                  </a:schemeClr>
                </a:solidFill>
              </a:rPr>
              <a:t>You know, that it’s hopeless, don’t you?</a:t>
            </a:r>
            <a:br>
              <a:rPr lang="en-US" sz="800" dirty="0">
                <a:solidFill>
                  <a:schemeClr val="tx1">
                    <a:alpha val="80000"/>
                  </a:schemeClr>
                </a:solidFill>
              </a:rPr>
            </a:br>
            <a:r>
              <a:rPr lang="en-US" sz="800" dirty="0">
                <a:solidFill>
                  <a:schemeClr val="tx1">
                    <a:alpha val="80000"/>
                  </a:schemeClr>
                </a:solidFill>
              </a:rPr>
              <a:t>I gently comfort myself for being this way</a:t>
            </a:r>
            <a:br>
              <a:rPr lang="en-US" sz="800" dirty="0">
                <a:solidFill>
                  <a:schemeClr val="tx1">
                    <a:alpha val="80000"/>
                  </a:schemeClr>
                </a:solidFill>
              </a:rPr>
            </a:br>
            <a:endParaRPr lang="en-US" sz="800" dirty="0">
              <a:solidFill>
                <a:schemeClr val="tx1">
                  <a:alpha val="80000"/>
                </a:schemeClr>
              </a:solidFill>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89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BD1B2F2-3696-D9D8-8106-1BF80814E291}"/>
              </a:ext>
            </a:extLst>
          </p:cNvPr>
          <p:cNvSpPr>
            <a:spLocks noGrp="1"/>
          </p:cNvSpPr>
          <p:nvPr>
            <p:ph type="title"/>
          </p:nvPr>
        </p:nvSpPr>
        <p:spPr>
          <a:xfrm>
            <a:off x="686834" y="1153572"/>
            <a:ext cx="3200400" cy="4461163"/>
          </a:xfrm>
        </p:spPr>
        <p:txBody>
          <a:bodyPr>
            <a:normAutofit/>
          </a:bodyPr>
          <a:lstStyle/>
          <a:p>
            <a:r>
              <a:rPr lang="tr-TR">
                <a:solidFill>
                  <a:srgbClr val="FFFFFF"/>
                </a:solidFill>
              </a:rPr>
              <a:t>Alıcı Skalası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FB7C372F-5832-86FE-98F2-121AEE55E853}"/>
              </a:ext>
            </a:extLst>
          </p:cNvPr>
          <p:cNvSpPr>
            <a:spLocks noGrp="1"/>
          </p:cNvSpPr>
          <p:nvPr>
            <p:ph idx="1"/>
          </p:nvPr>
        </p:nvSpPr>
        <p:spPr>
          <a:xfrm>
            <a:off x="4447308" y="591344"/>
            <a:ext cx="6906491" cy="5585619"/>
          </a:xfrm>
        </p:spPr>
        <p:txBody>
          <a:bodyPr anchor="ctr">
            <a:normAutofit/>
          </a:bodyPr>
          <a:lstStyle/>
          <a:p>
            <a:r>
              <a:rPr lang="tr-TR" sz="2200"/>
              <a:t>1-Çekirdek Alıcı Kitlesi: "</a:t>
            </a:r>
            <a:r>
              <a:rPr lang="tr-TR" sz="2200" err="1"/>
              <a:t>Otaku</a:t>
            </a:r>
            <a:r>
              <a:rPr lang="tr-TR" sz="2200"/>
              <a:t>" ve Sadık Hayranlar</a:t>
            </a:r>
          </a:p>
          <a:p>
            <a:r>
              <a:rPr lang="tr-TR" sz="2200"/>
              <a:t>Bu dönemdeki satışların yaklaşık %70-80'ini oluşturan ana gruptur.</a:t>
            </a:r>
          </a:p>
          <a:p>
            <a:r>
              <a:rPr lang="tr-TR" sz="2200" b="1"/>
              <a:t>Motivasyon:</a:t>
            </a:r>
            <a:r>
              <a:rPr lang="tr-TR" sz="2200"/>
              <a:t> Şarkıyı dinlemekten ziyade, bağlı olduğu grubu desteklemek ve idolüyle etkileşime geçmektir.</a:t>
            </a:r>
          </a:p>
          <a:p>
            <a:r>
              <a:rPr lang="tr-TR" sz="2200" b="1"/>
              <a:t>Satın Alma Davranışı:</a:t>
            </a:r>
            <a:r>
              <a:rPr lang="tr-TR" sz="2200"/>
              <a:t> "Çoklu Satın Alım" (Multiple </a:t>
            </a:r>
            <a:r>
              <a:rPr lang="tr-TR" sz="2200" err="1"/>
              <a:t>Buying</a:t>
            </a:r>
            <a:r>
              <a:rPr lang="tr-TR" sz="2200"/>
              <a:t>) bu grubun en belirgin özelliğidir. Bir hayran, sevdiği üyenin el sıkışma etkinliğine (</a:t>
            </a:r>
            <a:r>
              <a:rPr lang="tr-TR" sz="2200" i="1" err="1"/>
              <a:t>Akushu-kai</a:t>
            </a:r>
            <a:r>
              <a:rPr lang="tr-TR" sz="2200"/>
              <a:t>) katılabilmek veya genel seçimlerde (</a:t>
            </a:r>
            <a:r>
              <a:rPr lang="tr-TR" sz="2200" i="1" err="1"/>
              <a:t>Senkyo</a:t>
            </a:r>
            <a:r>
              <a:rPr lang="tr-TR" sz="2200"/>
              <a:t>) ona oy verebilmek için aynı CD'den onlarca, bazen yüzlerce adet satın almıştır.</a:t>
            </a:r>
          </a:p>
          <a:p>
            <a:r>
              <a:rPr lang="tr-TR" sz="2200" b="1"/>
              <a:t>Demografi:</a:t>
            </a:r>
            <a:r>
              <a:rPr lang="tr-TR" sz="2200"/>
              <a:t> 15-45 yaş arası, harcanabilir geliri olan erkek ve kadınlar (AKB48 grubu için erkek, </a:t>
            </a:r>
            <a:r>
              <a:rPr lang="tr-TR" sz="2200" err="1"/>
              <a:t>Arashi</a:t>
            </a:r>
            <a:r>
              <a:rPr lang="tr-TR" sz="2200"/>
              <a:t> ve King &amp; </a:t>
            </a:r>
            <a:r>
              <a:rPr lang="tr-TR" sz="2200" err="1"/>
              <a:t>Prince</a:t>
            </a:r>
            <a:r>
              <a:rPr lang="tr-TR" sz="2200"/>
              <a:t> gibi gruplar için kadın ağırlıklı).</a:t>
            </a:r>
          </a:p>
          <a:p>
            <a:endParaRPr lang="tr-TR" sz="2200"/>
          </a:p>
        </p:txBody>
      </p:sp>
    </p:spTree>
    <p:extLst>
      <p:ext uri="{BB962C8B-B14F-4D97-AF65-F5344CB8AC3E}">
        <p14:creationId xmlns:p14="http://schemas.microsoft.com/office/powerpoint/2010/main" val="387903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CF1C183-31F0-68C7-F12D-5ADB7A6B7742}"/>
              </a:ext>
            </a:extLst>
          </p:cNvPr>
          <p:cNvSpPr>
            <a:spLocks noGrp="1"/>
          </p:cNvSpPr>
          <p:nvPr>
            <p:ph type="title"/>
          </p:nvPr>
        </p:nvSpPr>
        <p:spPr>
          <a:xfrm>
            <a:off x="686834" y="1153572"/>
            <a:ext cx="3200400" cy="4461163"/>
          </a:xfrm>
        </p:spPr>
        <p:txBody>
          <a:bodyPr>
            <a:normAutofit/>
          </a:bodyPr>
          <a:lstStyle/>
          <a:p>
            <a:r>
              <a:rPr lang="tr-TR">
                <a:solidFill>
                  <a:srgbClr val="FFFFFF"/>
                </a:solidFill>
              </a:rPr>
              <a:t>Alıcı Skalası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FCF6EA9-42E2-0CD3-FCF8-D8B1B74A98E2}"/>
              </a:ext>
            </a:extLst>
          </p:cNvPr>
          <p:cNvSpPr>
            <a:spLocks noGrp="1"/>
          </p:cNvSpPr>
          <p:nvPr>
            <p:ph idx="1"/>
          </p:nvPr>
        </p:nvSpPr>
        <p:spPr>
          <a:xfrm>
            <a:off x="4447308" y="591344"/>
            <a:ext cx="6906491" cy="5585619"/>
          </a:xfrm>
        </p:spPr>
        <p:txBody>
          <a:bodyPr anchor="ctr">
            <a:normAutofit/>
          </a:bodyPr>
          <a:lstStyle/>
          <a:p>
            <a:r>
              <a:rPr lang="tr-TR" dirty="0"/>
              <a:t>2-"Genel Kamuoyu" (</a:t>
            </a:r>
            <a:r>
              <a:rPr lang="tr-TR" dirty="0" err="1"/>
              <a:t>Mass</a:t>
            </a:r>
            <a:r>
              <a:rPr lang="tr-TR" dirty="0"/>
              <a:t> Market)</a:t>
            </a:r>
          </a:p>
          <a:p>
            <a:r>
              <a:rPr lang="tr-TR" dirty="0"/>
              <a:t>Şarkıların TV dramaları veya reklamlarla halka ulaştığı katmandır.</a:t>
            </a:r>
          </a:p>
          <a:p>
            <a:r>
              <a:rPr lang="tr-TR" b="1" dirty="0"/>
              <a:t>Motivasyon:</a:t>
            </a:r>
            <a:r>
              <a:rPr lang="tr-TR" dirty="0"/>
              <a:t> Popüler bir dizinin (</a:t>
            </a:r>
            <a:r>
              <a:rPr lang="tr-TR" i="1" dirty="0" err="1"/>
              <a:t>Kaibutsu-kun</a:t>
            </a:r>
            <a:r>
              <a:rPr lang="tr-TR" dirty="0"/>
              <a:t> veya </a:t>
            </a:r>
            <a:r>
              <a:rPr lang="tr-TR" i="1" dirty="0"/>
              <a:t>Hana </a:t>
            </a:r>
            <a:r>
              <a:rPr lang="tr-TR" i="1" dirty="0" err="1"/>
              <a:t>Nochi</a:t>
            </a:r>
            <a:r>
              <a:rPr lang="tr-TR" i="1" dirty="0"/>
              <a:t> Hare</a:t>
            </a:r>
            <a:r>
              <a:rPr lang="tr-TR" dirty="0"/>
              <a:t> gibi) hayranı olmak ya da şarkının dile dolanmasıdır.</a:t>
            </a:r>
          </a:p>
          <a:p>
            <a:r>
              <a:rPr lang="tr-TR" b="1" dirty="0"/>
              <a:t>Satın Alma Davranışı:</a:t>
            </a:r>
            <a:r>
              <a:rPr lang="tr-TR" dirty="0"/>
              <a:t> Genelde tek bir kopya satın alırlar veya şarkıyı radyodan/TV'den takip ederler. Bu kitle, şarkının "ulusal hit" olmasını sağlar ancak fiziksel satış rakamlarını milyonlara taşıyan grup genellikle bu grup değildir.</a:t>
            </a:r>
          </a:p>
          <a:p>
            <a:endParaRPr lang="tr-TR" dirty="0"/>
          </a:p>
        </p:txBody>
      </p:sp>
    </p:spTree>
    <p:extLst>
      <p:ext uri="{BB962C8B-B14F-4D97-AF65-F5344CB8AC3E}">
        <p14:creationId xmlns:p14="http://schemas.microsoft.com/office/powerpoint/2010/main" val="407880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3B4A6A5-984B-1B2F-AC9F-B2504724A8BF}"/>
              </a:ext>
            </a:extLst>
          </p:cNvPr>
          <p:cNvSpPr>
            <a:spLocks noGrp="1"/>
          </p:cNvSpPr>
          <p:nvPr>
            <p:ph type="title"/>
          </p:nvPr>
        </p:nvSpPr>
        <p:spPr>
          <a:xfrm>
            <a:off x="758952" y="276198"/>
            <a:ext cx="10477600" cy="1157242"/>
          </a:xfrm>
        </p:spPr>
        <p:txBody>
          <a:bodyPr>
            <a:normAutofit/>
          </a:bodyPr>
          <a:lstStyle/>
          <a:p>
            <a:r>
              <a:rPr lang="tr-TR" sz="4000"/>
              <a:t>Alıcı Skalası</a:t>
            </a:r>
          </a:p>
        </p:txBody>
      </p:sp>
      <p:graphicFrame>
        <p:nvGraphicFramePr>
          <p:cNvPr id="4" name="İçerik Yer Tutucusu 3">
            <a:extLst>
              <a:ext uri="{FF2B5EF4-FFF2-40B4-BE49-F238E27FC236}">
                <a16:creationId xmlns:a16="http://schemas.microsoft.com/office/drawing/2014/main" id="{14231E38-853B-93F7-BEDE-20CEC0BDA412}"/>
              </a:ext>
            </a:extLst>
          </p:cNvPr>
          <p:cNvGraphicFramePr>
            <a:graphicFrameLocks noGrp="1"/>
          </p:cNvGraphicFramePr>
          <p:nvPr>
            <p:ph idx="1"/>
            <p:extLst>
              <p:ext uri="{D42A27DB-BD31-4B8C-83A1-F6EECF244321}">
                <p14:modId xmlns:p14="http://schemas.microsoft.com/office/powerpoint/2010/main" val="1847191056"/>
              </p:ext>
            </p:extLst>
          </p:nvPr>
        </p:nvGraphicFramePr>
        <p:xfrm>
          <a:off x="1250830" y="2133348"/>
          <a:ext cx="9690341" cy="3853415"/>
        </p:xfrm>
        <a:graphic>
          <a:graphicData uri="http://schemas.openxmlformats.org/drawingml/2006/table">
            <a:tbl>
              <a:tblPr>
                <a:solidFill>
                  <a:schemeClr val="bg1"/>
                </a:solidFill>
              </a:tblPr>
              <a:tblGrid>
                <a:gridCol w="2422956">
                  <a:extLst>
                    <a:ext uri="{9D8B030D-6E8A-4147-A177-3AD203B41FA5}">
                      <a16:colId xmlns:a16="http://schemas.microsoft.com/office/drawing/2014/main" val="4212773955"/>
                    </a:ext>
                  </a:extLst>
                </a:gridCol>
                <a:gridCol w="3618422">
                  <a:extLst>
                    <a:ext uri="{9D8B030D-6E8A-4147-A177-3AD203B41FA5}">
                      <a16:colId xmlns:a16="http://schemas.microsoft.com/office/drawing/2014/main" val="3634852538"/>
                    </a:ext>
                  </a:extLst>
                </a:gridCol>
                <a:gridCol w="3648963">
                  <a:extLst>
                    <a:ext uri="{9D8B030D-6E8A-4147-A177-3AD203B41FA5}">
                      <a16:colId xmlns:a16="http://schemas.microsoft.com/office/drawing/2014/main" val="13150875"/>
                    </a:ext>
                  </a:extLst>
                </a:gridCol>
              </a:tblGrid>
              <a:tr h="594766">
                <a:tc>
                  <a:txBody>
                    <a:bodyPr/>
                    <a:lstStyle/>
                    <a:p>
                      <a:pPr>
                        <a:buNone/>
                      </a:pPr>
                      <a:r>
                        <a:rPr lang="tr-TR" sz="1900" b="1" cap="none" spc="0">
                          <a:solidFill>
                            <a:schemeClr val="tx1"/>
                          </a:solidFill>
                          <a:effectLst/>
                          <a:latin typeface="Google Sans Text"/>
                        </a:rPr>
                        <a:t>Alıcı Grubu</a:t>
                      </a:r>
                      <a:endParaRPr lang="tr-TR" sz="1900" cap="none" spc="0">
                        <a:solidFill>
                          <a:schemeClr val="tx1"/>
                        </a:solidFill>
                        <a:effectLst/>
                        <a:latin typeface="Google Sans Text"/>
                      </a:endParaRPr>
                    </a:p>
                  </a:txBody>
                  <a:tcPr marL="163351" marR="125655" marT="125655" marB="125655"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tr-TR" sz="1900" b="1" cap="none" spc="0">
                          <a:solidFill>
                            <a:schemeClr val="tx1"/>
                          </a:solidFill>
                          <a:effectLst/>
                          <a:latin typeface="Google Sans Text"/>
                        </a:rPr>
                        <a:t>Alım Nedeni</a:t>
                      </a:r>
                      <a:endParaRPr lang="tr-TR" sz="1900" cap="none" spc="0">
                        <a:solidFill>
                          <a:schemeClr val="tx1"/>
                        </a:solidFill>
                        <a:effectLst/>
                        <a:latin typeface="Google Sans Text"/>
                      </a:endParaRPr>
                    </a:p>
                  </a:txBody>
                  <a:tcPr marL="163351" marR="125655" marT="125655" marB="12565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tr-TR" sz="1900" b="1" cap="none" spc="0">
                          <a:solidFill>
                            <a:schemeClr val="tx1"/>
                          </a:solidFill>
                          <a:effectLst/>
                          <a:latin typeface="Google Sans Text"/>
                        </a:rPr>
                        <a:t>Satışa Etkisi</a:t>
                      </a:r>
                      <a:endParaRPr lang="tr-TR" sz="1900" cap="none" spc="0">
                        <a:solidFill>
                          <a:schemeClr val="tx1"/>
                        </a:solidFill>
                        <a:effectLst/>
                        <a:latin typeface="Google Sans Text"/>
                      </a:endParaRPr>
                    </a:p>
                  </a:txBody>
                  <a:tcPr marL="163351" marR="125655" marT="125655" marB="125655"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761842715"/>
                  </a:ext>
                </a:extLst>
              </a:tr>
              <a:tr h="887961">
                <a:tc>
                  <a:txBody>
                    <a:bodyPr/>
                    <a:lstStyle/>
                    <a:p>
                      <a:pPr>
                        <a:buNone/>
                      </a:pPr>
                      <a:r>
                        <a:rPr lang="tr-TR" sz="1900" b="1" cap="none" spc="0">
                          <a:solidFill>
                            <a:schemeClr val="tx1"/>
                          </a:solidFill>
                          <a:effectLst/>
                          <a:latin typeface="Google Sans Text"/>
                        </a:rPr>
                        <a:t>İdol Fanatikleri</a:t>
                      </a:r>
                      <a:endParaRPr lang="tr-TR" sz="1900" cap="none" spc="0">
                        <a:solidFill>
                          <a:schemeClr val="tx1"/>
                        </a:solidFill>
                        <a:effectLst/>
                        <a:latin typeface="Google Sans Text"/>
                      </a:endParaRPr>
                    </a:p>
                  </a:txBody>
                  <a:tcPr marL="163351" marR="125655" marT="125655" marB="125655"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tr-TR" sz="1900" cap="none" spc="0">
                          <a:solidFill>
                            <a:schemeClr val="tx1"/>
                          </a:solidFill>
                          <a:effectLst/>
                          <a:latin typeface="Google Sans Text"/>
                        </a:rPr>
                        <a:t>El sıkışma biletleri ve oy pusulaları</a:t>
                      </a:r>
                    </a:p>
                  </a:txBody>
                  <a:tcPr marL="163351" marR="125655" marT="125655" marB="12565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tr-TR" sz="1900" b="1" cap="none" spc="0">
                          <a:solidFill>
                            <a:schemeClr val="tx1"/>
                          </a:solidFill>
                          <a:effectLst/>
                          <a:latin typeface="Google Sans Text"/>
                        </a:rPr>
                        <a:t>Çok Yüksek</a:t>
                      </a:r>
                      <a:r>
                        <a:rPr lang="tr-TR" sz="1900" cap="none" spc="0">
                          <a:solidFill>
                            <a:schemeClr val="tx1"/>
                          </a:solidFill>
                          <a:effectLst/>
                          <a:latin typeface="Google Sans Text"/>
                        </a:rPr>
                        <a:t> (Milyonluk satışların kaynağı)</a:t>
                      </a:r>
                    </a:p>
                  </a:txBody>
                  <a:tcPr marL="163351" marR="125655" marT="125655" marB="12565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25339278"/>
                  </a:ext>
                </a:extLst>
              </a:tr>
              <a:tr h="594766">
                <a:tc>
                  <a:txBody>
                    <a:bodyPr/>
                    <a:lstStyle/>
                    <a:p>
                      <a:pPr>
                        <a:buNone/>
                      </a:pPr>
                      <a:r>
                        <a:rPr lang="tr-TR" sz="1900" b="1" cap="none" spc="0">
                          <a:solidFill>
                            <a:schemeClr val="tx1"/>
                          </a:solidFill>
                          <a:effectLst/>
                          <a:latin typeface="Google Sans Text"/>
                        </a:rPr>
                        <a:t>Dizi/Film İzleyicileri</a:t>
                      </a:r>
                      <a:endParaRPr lang="tr-TR" sz="1900" cap="none" spc="0">
                        <a:solidFill>
                          <a:schemeClr val="tx1"/>
                        </a:solidFill>
                        <a:effectLst/>
                        <a:latin typeface="Google Sans Text"/>
                      </a:endParaRPr>
                    </a:p>
                  </a:txBody>
                  <a:tcPr marL="163351" marR="125655" marT="125655" marB="125655"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tr-TR" sz="1900" cap="none" spc="0">
                          <a:solidFill>
                            <a:schemeClr val="tx1"/>
                          </a:solidFill>
                          <a:effectLst/>
                          <a:latin typeface="Google Sans Text"/>
                        </a:rPr>
                        <a:t>Şarkının dizi teması olması</a:t>
                      </a:r>
                    </a:p>
                  </a:txBody>
                  <a:tcPr marL="163351" marR="125655" marT="125655" marB="12565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tr-TR" sz="1900" b="1" cap="none" spc="0">
                          <a:solidFill>
                            <a:schemeClr val="tx1"/>
                          </a:solidFill>
                          <a:effectLst/>
                          <a:latin typeface="Google Sans Text"/>
                        </a:rPr>
                        <a:t>Orta</a:t>
                      </a:r>
                      <a:r>
                        <a:rPr lang="tr-TR" sz="1900" cap="none" spc="0">
                          <a:solidFill>
                            <a:schemeClr val="tx1"/>
                          </a:solidFill>
                          <a:effectLst/>
                          <a:latin typeface="Google Sans Text"/>
                        </a:rPr>
                        <a:t> (Dijital popülariteyi artırır)</a:t>
                      </a:r>
                    </a:p>
                  </a:txBody>
                  <a:tcPr marL="163351" marR="125655" marT="125655" marB="12565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322952131"/>
                  </a:ext>
                </a:extLst>
              </a:tr>
              <a:tr h="887961">
                <a:tc>
                  <a:txBody>
                    <a:bodyPr/>
                    <a:lstStyle/>
                    <a:p>
                      <a:pPr>
                        <a:buNone/>
                      </a:pPr>
                      <a:r>
                        <a:rPr lang="tr-TR" sz="1900" b="1" cap="none" spc="0">
                          <a:solidFill>
                            <a:schemeClr val="tx1"/>
                          </a:solidFill>
                          <a:effectLst/>
                          <a:latin typeface="Google Sans Text"/>
                        </a:rPr>
                        <a:t>Koleksiyonerler</a:t>
                      </a:r>
                      <a:endParaRPr lang="tr-TR" sz="1900" cap="none" spc="0">
                        <a:solidFill>
                          <a:schemeClr val="tx1"/>
                        </a:solidFill>
                        <a:effectLst/>
                        <a:latin typeface="Google Sans Text"/>
                      </a:endParaRPr>
                    </a:p>
                  </a:txBody>
                  <a:tcPr marL="163351" marR="125655" marT="125655" marB="125655"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tr-TR" sz="1900" cap="none" spc="0">
                          <a:solidFill>
                            <a:schemeClr val="tx1"/>
                          </a:solidFill>
                          <a:effectLst/>
                          <a:latin typeface="Google Sans Text"/>
                        </a:rPr>
                        <a:t>Farklı kapak tasarımları ve sınırlı basımlar</a:t>
                      </a:r>
                    </a:p>
                  </a:txBody>
                  <a:tcPr marL="163351" marR="125655" marT="125655" marB="12565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tr-TR" sz="1900" b="1" cap="none" spc="0">
                          <a:solidFill>
                            <a:schemeClr val="tx1"/>
                          </a:solidFill>
                          <a:effectLst/>
                          <a:latin typeface="Google Sans Text"/>
                        </a:rPr>
                        <a:t>Yüksek</a:t>
                      </a:r>
                      <a:r>
                        <a:rPr lang="tr-TR" sz="1900" cap="none" spc="0">
                          <a:solidFill>
                            <a:schemeClr val="tx1"/>
                          </a:solidFill>
                          <a:effectLst/>
                          <a:latin typeface="Google Sans Text"/>
                        </a:rPr>
                        <a:t> (Fiziksel sadakat)</a:t>
                      </a:r>
                    </a:p>
                  </a:txBody>
                  <a:tcPr marL="163351" marR="125655" marT="125655" marB="12565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92582618"/>
                  </a:ext>
                </a:extLst>
              </a:tr>
              <a:tr h="887961">
                <a:tc>
                  <a:txBody>
                    <a:bodyPr/>
                    <a:lstStyle/>
                    <a:p>
                      <a:pPr>
                        <a:buNone/>
                      </a:pPr>
                      <a:r>
                        <a:rPr lang="tr-TR" sz="1900" b="1" cap="none" spc="0">
                          <a:solidFill>
                            <a:schemeClr val="tx1"/>
                          </a:solidFill>
                          <a:effectLst/>
                          <a:latin typeface="Google Sans Text"/>
                        </a:rPr>
                        <a:t>Genel Halk</a:t>
                      </a:r>
                      <a:endParaRPr lang="tr-TR" sz="1900" cap="none" spc="0">
                        <a:solidFill>
                          <a:schemeClr val="tx1"/>
                        </a:solidFill>
                        <a:effectLst/>
                        <a:latin typeface="Google Sans Text"/>
                      </a:endParaRPr>
                    </a:p>
                  </a:txBody>
                  <a:tcPr marL="163351" marR="125655" marT="125655" marB="125655"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tr-TR" sz="1900" cap="none" spc="0">
                          <a:solidFill>
                            <a:schemeClr val="tx1"/>
                          </a:solidFill>
                          <a:effectLst/>
                          <a:latin typeface="Google Sans Text"/>
                        </a:rPr>
                        <a:t>Melodinin "kawaii" veya akılda kalıcı olması</a:t>
                      </a:r>
                    </a:p>
                  </a:txBody>
                  <a:tcPr marL="163351" marR="125655" marT="125655" marB="12565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tr-TR" sz="1900" b="1" cap="none" spc="0">
                          <a:solidFill>
                            <a:schemeClr val="tx1"/>
                          </a:solidFill>
                          <a:effectLst/>
                          <a:latin typeface="Google Sans Text"/>
                        </a:rPr>
                        <a:t>Düşük/Orta</a:t>
                      </a:r>
                      <a:r>
                        <a:rPr lang="tr-TR" sz="1900" cap="none" spc="0">
                          <a:solidFill>
                            <a:schemeClr val="tx1"/>
                          </a:solidFill>
                          <a:effectLst/>
                          <a:latin typeface="Google Sans Text"/>
                        </a:rPr>
                        <a:t> (Tanınırlığı artırır)</a:t>
                      </a:r>
                    </a:p>
                  </a:txBody>
                  <a:tcPr marL="163351" marR="125655" marT="125655" marB="12565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1762976213"/>
                  </a:ext>
                </a:extLst>
              </a:tr>
            </a:tbl>
          </a:graphicData>
        </a:graphic>
      </p:graphicFrame>
    </p:spTree>
    <p:extLst>
      <p:ext uri="{BB962C8B-B14F-4D97-AF65-F5344CB8AC3E}">
        <p14:creationId xmlns:p14="http://schemas.microsoft.com/office/powerpoint/2010/main" val="33689913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TotalTime>
  <Words>1460</Words>
  <Application>Microsoft Office PowerPoint</Application>
  <PresentationFormat>Geniş ekran</PresentationFormat>
  <Paragraphs>136</Paragraphs>
  <Slides>14</Slides>
  <Notes>1</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Google Sans Text</vt:lpstr>
      <vt:lpstr>Aptos</vt:lpstr>
      <vt:lpstr>Aptos Display</vt:lpstr>
      <vt:lpstr>Arial</vt:lpstr>
      <vt:lpstr>Calibri</vt:lpstr>
      <vt:lpstr>Office Teması</vt:lpstr>
      <vt:lpstr>2010-2019 Arasının Japon Müzik Sektörü Üzerinden İncelenmesi</vt:lpstr>
      <vt:lpstr>PowerPoint Sunusu</vt:lpstr>
      <vt:lpstr>PowerPoint Sunusu</vt:lpstr>
      <vt:lpstr>Şarkı Sözleri Neden Çok Sığ?</vt:lpstr>
      <vt:lpstr>Lirik Örneği</vt:lpstr>
      <vt:lpstr>İngilizce Çevirisi</vt:lpstr>
      <vt:lpstr>Alıcı Skalası</vt:lpstr>
      <vt:lpstr>Alıcı Skalası</vt:lpstr>
      <vt:lpstr>Alıcı Skalası</vt:lpstr>
      <vt:lpstr>Medyada İdol Grupları</vt:lpstr>
      <vt:lpstr>Medyada İdol Grupları </vt:lpstr>
      <vt:lpstr>Medyada İdol Grupları</vt:lpstr>
      <vt:lpstr>10 Yıllık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Efe Topyıldız</dc:creator>
  <cp:lastModifiedBy>Efe Topyıldız</cp:lastModifiedBy>
  <cp:revision>3</cp:revision>
  <dcterms:created xsi:type="dcterms:W3CDTF">2026-05-04T20:36:04Z</dcterms:created>
  <dcterms:modified xsi:type="dcterms:W3CDTF">2026-05-12T06:32:54Z</dcterms:modified>
</cp:coreProperties>
</file>