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Canva Sans" panose="020B0604020202020204" charset="0"/>
      <p:regular r:id="rId12"/>
    </p:embeddedFont>
    <p:embeddedFont>
      <p:font typeface="Canva Sans Bold" panose="020B0604020202020204" charset="0"/>
      <p:regular r:id="rId13"/>
    </p:embeddedFont>
    <p:embeddedFont>
      <p:font typeface="Open Sans" panose="020B0606030504020204" pitchFamily="3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028700"/>
            <a:ext cx="16230600" cy="8229600"/>
            <a:chOff x="0" y="0"/>
            <a:chExt cx="4274726" cy="21674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2143140"/>
                  </a:lnTo>
                  <a:cubicBezTo>
                    <a:pt x="4274726" y="2156575"/>
                    <a:pt x="4263834" y="2167467"/>
                    <a:pt x="4250399" y="2167467"/>
                  </a:cubicBezTo>
                  <a:lnTo>
                    <a:pt x="24327" y="2167467"/>
                  </a:lnTo>
                  <a:cubicBezTo>
                    <a:pt x="10891" y="2167467"/>
                    <a:pt x="0" y="2156575"/>
                    <a:pt x="0" y="2143140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274726" cy="220556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1554809">
            <a:off x="-1065404" y="6851776"/>
            <a:ext cx="5430656" cy="5065321"/>
          </a:xfrm>
          <a:custGeom>
            <a:avLst/>
            <a:gdLst/>
            <a:ahLst/>
            <a:cxnLst/>
            <a:rect l="l" t="t" r="r" b="b"/>
            <a:pathLst>
              <a:path w="5430656" h="5065321">
                <a:moveTo>
                  <a:pt x="0" y="0"/>
                </a:moveTo>
                <a:lnTo>
                  <a:pt x="5430656" y="0"/>
                </a:lnTo>
                <a:lnTo>
                  <a:pt x="5430656" y="5065321"/>
                </a:lnTo>
                <a:lnTo>
                  <a:pt x="0" y="50653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  <p:sp>
        <p:nvSpPr>
          <p:cNvPr id="6" name="Freeform 6"/>
          <p:cNvSpPr/>
          <p:nvPr/>
        </p:nvSpPr>
        <p:spPr>
          <a:xfrm>
            <a:off x="15081122" y="-1028700"/>
            <a:ext cx="3852949" cy="4114800"/>
          </a:xfrm>
          <a:custGeom>
            <a:avLst/>
            <a:gdLst/>
            <a:ahLst/>
            <a:cxnLst/>
            <a:rect l="l" t="t" r="r" b="b"/>
            <a:pathLst>
              <a:path w="3852949" h="4114800">
                <a:moveTo>
                  <a:pt x="0" y="0"/>
                </a:moveTo>
                <a:lnTo>
                  <a:pt x="3852949" y="0"/>
                </a:lnTo>
                <a:lnTo>
                  <a:pt x="385294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tr-TR"/>
          </a:p>
        </p:txBody>
      </p:sp>
      <p:sp>
        <p:nvSpPr>
          <p:cNvPr id="7" name="TextBox 7"/>
          <p:cNvSpPr txBox="1"/>
          <p:nvPr/>
        </p:nvSpPr>
        <p:spPr>
          <a:xfrm>
            <a:off x="8404053" y="6072187"/>
            <a:ext cx="7061522" cy="3491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200103003 Barbaros Bostaner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380401" y="3132064"/>
            <a:ext cx="13527199" cy="2787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  <a:spcBef>
                <a:spcPct val="0"/>
              </a:spcBef>
            </a:pPr>
            <a:r>
              <a:rPr lang="en-US" sz="8000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1970-1979 Arası Şarkılar ve Şarkı Sözü Analizleri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523630" y="904875"/>
            <a:ext cx="9497169" cy="10052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119"/>
              </a:lnSpc>
              <a:spcBef>
                <a:spcPct val="0"/>
              </a:spcBef>
            </a:pPr>
            <a:r>
              <a:rPr lang="en-US" sz="5799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Ekonomik</a:t>
            </a:r>
            <a:r>
              <a:rPr lang="en-US" sz="5799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799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Açıdan</a:t>
            </a:r>
            <a:r>
              <a:rPr lang="en-US" sz="5799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1970'ler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65540" y="2173695"/>
            <a:ext cx="15956920" cy="68905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08"/>
              </a:lnSpc>
            </a:pPr>
            <a:r>
              <a:rPr lang="en-US" sz="357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70'lerin başı devasa çift haneli büyümelerin sonuydu. 1973 Petrol Krizi (Nixon ve Oil Shocks), Japonya'yı temellerinden sarstı ve savaş sonrası ilk negatif büyümeyi yaşattı. </a:t>
            </a:r>
          </a:p>
          <a:p>
            <a:pPr algn="ctr">
              <a:lnSpc>
                <a:spcPts val="5008"/>
              </a:lnSpc>
            </a:pPr>
            <a:endParaRPr lang="en-US" sz="3577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5008"/>
              </a:lnSpc>
              <a:spcBef>
                <a:spcPct val="0"/>
              </a:spcBef>
            </a:pPr>
            <a:r>
              <a:rPr lang="en-US" sz="357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Ancak Japonya bu krizi ağır sanayiden (çelik/gemi) teknolojiye (elektronik/otomotiv) geçerek atlattı. On yılın sonuna gelindiğinde, hayatta kalma derdi bitmişti. </a:t>
            </a:r>
          </a:p>
          <a:p>
            <a:pPr algn="ctr">
              <a:lnSpc>
                <a:spcPts val="5008"/>
              </a:lnSpc>
              <a:spcBef>
                <a:spcPct val="0"/>
              </a:spcBef>
            </a:pPr>
            <a:endParaRPr lang="en-US" sz="3577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5008"/>
              </a:lnSpc>
              <a:spcBef>
                <a:spcPct val="0"/>
              </a:spcBef>
            </a:pPr>
            <a:r>
              <a:rPr lang="en-US" sz="357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Herkesin kendini "orta sınıf" hissettiği, walkman dinleyip hafta sonları tatile gittiği, yüksek tüketim odaklı güçlü bir "İstikrarlı Büyüme" ekonomisi inşa edilmişti.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71500" y="524564"/>
            <a:ext cx="17259300" cy="8997508"/>
            <a:chOff x="0" y="0"/>
            <a:chExt cx="4545659" cy="236971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45659" cy="2369714"/>
            </a:xfrm>
            <a:custGeom>
              <a:avLst/>
              <a:gdLst/>
              <a:ahLst/>
              <a:cxnLst/>
              <a:rect l="l" t="t" r="r" b="b"/>
              <a:pathLst>
                <a:path w="4545659" h="2369714">
                  <a:moveTo>
                    <a:pt x="22877" y="0"/>
                  </a:moveTo>
                  <a:lnTo>
                    <a:pt x="4522782" y="0"/>
                  </a:lnTo>
                  <a:cubicBezTo>
                    <a:pt x="4528850" y="0"/>
                    <a:pt x="4534669" y="2410"/>
                    <a:pt x="4538959" y="6700"/>
                  </a:cubicBezTo>
                  <a:cubicBezTo>
                    <a:pt x="4543249" y="10991"/>
                    <a:pt x="4545659" y="16810"/>
                    <a:pt x="4545659" y="22877"/>
                  </a:cubicBezTo>
                  <a:lnTo>
                    <a:pt x="4545659" y="2346837"/>
                  </a:lnTo>
                  <a:cubicBezTo>
                    <a:pt x="4545659" y="2352904"/>
                    <a:pt x="4543249" y="2358723"/>
                    <a:pt x="4538959" y="2363014"/>
                  </a:cubicBezTo>
                  <a:cubicBezTo>
                    <a:pt x="4534669" y="2367304"/>
                    <a:pt x="4528850" y="2369714"/>
                    <a:pt x="4522782" y="2369714"/>
                  </a:cubicBezTo>
                  <a:lnTo>
                    <a:pt x="22877" y="2369714"/>
                  </a:lnTo>
                  <a:cubicBezTo>
                    <a:pt x="16810" y="2369714"/>
                    <a:pt x="10991" y="2367304"/>
                    <a:pt x="6700" y="2363014"/>
                  </a:cubicBezTo>
                  <a:cubicBezTo>
                    <a:pt x="2410" y="2358723"/>
                    <a:pt x="0" y="2352904"/>
                    <a:pt x="0" y="2346837"/>
                  </a:cubicBezTo>
                  <a:lnTo>
                    <a:pt x="0" y="22877"/>
                  </a:lnTo>
                  <a:cubicBezTo>
                    <a:pt x="0" y="16810"/>
                    <a:pt x="2410" y="10991"/>
                    <a:pt x="6700" y="6700"/>
                  </a:cubicBezTo>
                  <a:cubicBezTo>
                    <a:pt x="10991" y="2410"/>
                    <a:pt x="16810" y="0"/>
                    <a:pt x="22877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45659" cy="240781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aphicFrame>
        <p:nvGraphicFramePr>
          <p:cNvPr id="5" name="Object 5"/>
          <p:cNvGraphicFramePr/>
          <p:nvPr>
            <p:extLst>
              <p:ext uri="{D42A27DB-BD31-4B8C-83A1-F6EECF244321}">
                <p14:modId xmlns:p14="http://schemas.microsoft.com/office/powerpoint/2010/main" val="2117762177"/>
              </p:ext>
            </p:extLst>
          </p:nvPr>
        </p:nvGraphicFramePr>
        <p:xfrm>
          <a:off x="10505718" y="876300"/>
          <a:ext cx="7477482" cy="443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042400" imgH="5905500" progId="Excel.Sheet.12">
                  <p:embed/>
                </p:oleObj>
              </mc:Choice>
              <mc:Fallback>
                <p:oleObj name="Worksheet" r:id="rId2" imgW="9042400" imgH="59055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505718" y="876300"/>
                        <a:ext cx="7477482" cy="4438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6"/>
          <p:cNvSpPr txBox="1"/>
          <p:nvPr/>
        </p:nvSpPr>
        <p:spPr>
          <a:xfrm>
            <a:off x="1028700" y="1681159"/>
            <a:ext cx="7946242" cy="96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40"/>
              </a:lnSpc>
              <a:spcBef>
                <a:spcPct val="0"/>
              </a:spcBef>
            </a:pPr>
            <a:r>
              <a:rPr lang="en-US" sz="2814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Aşk:</a:t>
            </a:r>
            <a:r>
              <a:rPr lang="en-US" sz="2814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Toplumsal devrim ideallerinin çöküşüyle bireysel aşka sığınış.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2885872"/>
            <a:ext cx="8962668" cy="9764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Gözyaşı:</a:t>
            </a:r>
            <a:r>
              <a:rPr lang="en-US" sz="27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Hızlı büyümenin, krizlerin ve kentleşmenin getirdiği melankoli.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4100479"/>
            <a:ext cx="8455283" cy="9762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30"/>
              </a:lnSpc>
              <a:spcBef>
                <a:spcPct val="0"/>
              </a:spcBef>
            </a:pPr>
            <a:r>
              <a:rPr lang="en-US" sz="2807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Rüya:</a:t>
            </a:r>
            <a:r>
              <a:rPr lang="en-US" sz="280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Hem kaybedilen idealler (Enka'da) hem de tüketim fantezileri (Pop'ta).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5314887"/>
            <a:ext cx="8179769" cy="9762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30"/>
              </a:lnSpc>
              <a:spcBef>
                <a:spcPct val="0"/>
              </a:spcBef>
            </a:pPr>
            <a:r>
              <a:rPr lang="en-US" sz="2807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Kadın:</a:t>
            </a:r>
            <a:r>
              <a:rPr lang="en-US" sz="280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Fedakar kadın imajı ile özgürleşen kadın arasındaki kimlik krizi.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6529300"/>
            <a:ext cx="9194023" cy="976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8"/>
              </a:lnSpc>
              <a:spcBef>
                <a:spcPct val="0"/>
              </a:spcBef>
            </a:pPr>
            <a:r>
              <a:rPr lang="en-US" sz="2799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Sen:</a:t>
            </a:r>
            <a:r>
              <a:rPr lang="en-US" sz="2799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"Biz" (toplum) kavramından "Sen" (sevgili/birey) kavramına geçiş.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028700" y="7744934"/>
            <a:ext cx="8721526" cy="976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5"/>
              </a:lnSpc>
              <a:spcBef>
                <a:spcPct val="0"/>
              </a:spcBef>
            </a:pPr>
            <a:r>
              <a:rPr lang="en-US" sz="2797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Zaman:</a:t>
            </a:r>
            <a:r>
              <a:rPr lang="en-US" sz="279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Geçen gençliğe ve refah dolu günlere duyulan özlem.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082385" y="904875"/>
            <a:ext cx="14123231" cy="1111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00"/>
              </a:lnSpc>
              <a:spcBef>
                <a:spcPct val="0"/>
              </a:spcBef>
            </a:pPr>
            <a:r>
              <a:rPr lang="en-US" sz="6500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Bu Şarkıları Ünlü Eden Nesil Kimdi?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66813" y="3238500"/>
            <a:ext cx="15954373" cy="51961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92788" lvl="1" indent="-396394" algn="l">
              <a:lnSpc>
                <a:spcPts val="5140"/>
              </a:lnSpc>
              <a:buFont typeface="Arial"/>
              <a:buChar char="•"/>
            </a:pP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 Bu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listeleri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belirleyen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ve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albümleri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milyonlarca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satın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alan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nesil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ağırlıklı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olarak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"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Dankai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no Sedai"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ve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savaşın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hemen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sonrasında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doğan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genç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yetişkinlerdi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l">
              <a:lnSpc>
                <a:spcPts val="5140"/>
              </a:lnSpc>
            </a:pPr>
            <a:endParaRPr lang="en-US" sz="3672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792788" lvl="1" indent="-396394" algn="l">
              <a:lnSpc>
                <a:spcPts val="5140"/>
              </a:lnSpc>
              <a:buFont typeface="Arial"/>
              <a:buChar char="•"/>
            </a:pP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 Hayata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yokluk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içinde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başlayıp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70'lerde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bir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anda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televizyon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araba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ve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klima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alabilen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bir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orta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sınıfa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dönüştüler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 Enka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dinleyip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köylerini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özlerken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bir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yandan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da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çocuklarıyla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televizyonda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Pink Lady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izleyerek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tüketim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toplumuna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adapte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672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oldular</a:t>
            </a:r>
            <a:r>
              <a:rPr lang="en-US" sz="3672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39947" y="739159"/>
            <a:ext cx="15608105" cy="991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7"/>
              </a:lnSpc>
              <a:spcBef>
                <a:spcPct val="0"/>
              </a:spcBef>
            </a:pPr>
            <a:r>
              <a:rPr lang="en-US" sz="5776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Dizi, </a:t>
            </a:r>
            <a:r>
              <a:rPr lang="en-US" sz="5776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Televizyon</a:t>
            </a:r>
            <a:r>
              <a:rPr lang="en-US" sz="5776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776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ve</a:t>
            </a:r>
            <a:r>
              <a:rPr lang="en-US" sz="5776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400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Medya</a:t>
            </a:r>
            <a:r>
              <a:rPr lang="en-US" sz="5776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776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Bağlantılı</a:t>
            </a:r>
            <a:r>
              <a:rPr lang="en-US" sz="5776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776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Şarkılar</a:t>
            </a:r>
            <a:endParaRPr lang="en-US" sz="5776" b="1" dirty="0">
              <a:solidFill>
                <a:srgbClr val="FF3131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1992991"/>
            <a:ext cx="16554112" cy="806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18545" lvl="1" indent="-309273" algn="l">
              <a:lnSpc>
                <a:spcPts val="4010"/>
              </a:lnSpc>
              <a:buFont typeface="Arial"/>
              <a:buChar char="•"/>
            </a:pPr>
            <a:r>
              <a:rPr lang="en-US" sz="2864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Oyoge</a:t>
            </a: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! </a:t>
            </a:r>
            <a:r>
              <a:rPr lang="en-US" sz="2864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Taiyaki-kun</a:t>
            </a: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- 1976: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Bu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anime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değildi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ancak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Fuji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TV'nin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ünlü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çocuk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programı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"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Hirake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!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Ponkikki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"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için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yapılmış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şarkıydı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Çocuklardan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çok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rutinden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bıkan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yetişkinler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tarafından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sahiplenilip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tarihin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çok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satan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single'ı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oldu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l">
              <a:lnSpc>
                <a:spcPts val="4010"/>
              </a:lnSpc>
            </a:pPr>
            <a:endParaRPr lang="en-US" sz="2864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18545" lvl="1" indent="-309273" algn="l">
              <a:lnSpc>
                <a:spcPts val="4010"/>
              </a:lnSpc>
              <a:buFont typeface="Arial"/>
              <a:buChar char="•"/>
            </a:pPr>
            <a:r>
              <a:rPr lang="en-US" sz="2864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Fureai</a:t>
            </a: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- 1974 / Masatoshi Nakamura: 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Bu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şarkı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dönemin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çok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ünlü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lise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/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gençlik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televizyon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dizisi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"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Warera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Seishun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!" (Bizim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Gençliğimiz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!)'in ana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tema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müziğiydi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Televizyon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dizilerinin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müzik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listelerini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nasıl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şekillendirdiğinin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ilk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büyük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örneklerindendir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l">
              <a:lnSpc>
                <a:spcPts val="4010"/>
              </a:lnSpc>
            </a:pPr>
            <a:endParaRPr lang="en-US" sz="2864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18545" lvl="1" indent="-309273" algn="l">
              <a:lnSpc>
                <a:spcPts val="4010"/>
              </a:lnSpc>
              <a:buFont typeface="Arial"/>
              <a:buChar char="•"/>
            </a:pP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Toki no </a:t>
            </a:r>
            <a:r>
              <a:rPr lang="en-US" sz="2864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Sugiyuku</a:t>
            </a: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Mama </a:t>
            </a:r>
            <a:r>
              <a:rPr lang="en-US" sz="2864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ni</a:t>
            </a: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- 1975 / Kenji Sawada: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TBS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kanalında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yayınlanan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ve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büyük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ses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getiren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"Akuma no You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Aitsu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" (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Şeytan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Gibi Bir Adam)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adlı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televizyon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dizisinin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tema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şarkısıdır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 Kenji Sawada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dizide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bizzat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başrol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oynamıştır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l">
              <a:lnSpc>
                <a:spcPts val="4010"/>
              </a:lnSpc>
            </a:pPr>
            <a:endParaRPr lang="en-US" sz="2864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marL="618545" lvl="1" indent="-309273" algn="l">
              <a:lnSpc>
                <a:spcPts val="4010"/>
              </a:lnSpc>
              <a:buFont typeface="Arial"/>
              <a:buChar char="•"/>
            </a:pP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Kimi no Hitomi </a:t>
            </a:r>
            <a:r>
              <a:rPr lang="en-US" sz="2864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wa</a:t>
            </a:r>
            <a:r>
              <a:rPr lang="en-US" sz="2864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10000 Volt - 1978: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Dizi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olmasa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da, dev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kozmetik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markası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Shiseido'nun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reklam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kampanyası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şarkısı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olarak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Japonya'da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televizyon-reklam-müzik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(Tie-up)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işbirliğinin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dönüm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noktalarından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2864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biridir</a:t>
            </a:r>
            <a:r>
              <a:rPr lang="en-US" sz="2864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l">
              <a:lnSpc>
                <a:spcPts val="4010"/>
              </a:lnSpc>
            </a:pPr>
            <a:endParaRPr lang="en-US" sz="2864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40776" y="2933663"/>
            <a:ext cx="17806448" cy="41910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0"/>
              </a:lnSpc>
              <a:spcBef>
                <a:spcPct val="0"/>
              </a:spcBef>
            </a:pPr>
            <a:r>
              <a:rPr lang="en-US" sz="12000" b="1">
                <a:gradFill>
                  <a:gsLst>
                    <a:gs pos="0">
                      <a:srgbClr val="7B2D9F">
                        <a:alpha val="100000"/>
                      </a:srgbClr>
                    </a:gs>
                    <a:gs pos="100000">
                      <a:srgbClr val="FDD82E">
                        <a:alpha val="100000"/>
                      </a:srgbClr>
                    </a:gs>
                  </a:gsLst>
                  <a:lin ang="5400000"/>
                </a:gradFill>
                <a:latin typeface="Canva Sans Bold"/>
                <a:ea typeface="Canva Sans Bold"/>
                <a:cs typeface="Canva Sans Bold"/>
                <a:sym typeface="Canva Sans Bold"/>
              </a:rPr>
              <a:t>Toplumsal Açıdan 1970'ler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435171" y="904875"/>
            <a:ext cx="9417658" cy="1005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19"/>
              </a:lnSpc>
              <a:spcBef>
                <a:spcPct val="0"/>
              </a:spcBef>
            </a:pPr>
            <a:r>
              <a:rPr lang="en-US" sz="5799" b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Toplumsal Açıdan 1970'ler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65540" y="3086100"/>
            <a:ext cx="15956920" cy="53822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28"/>
              </a:lnSpc>
              <a:spcBef>
                <a:spcPct val="0"/>
              </a:spcBef>
            </a:pP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1970'ler,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Japonya'da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"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toplumsal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hedeflerin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"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çöktüğü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on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yıl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olarak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görülebilir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Dönemin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başındaki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öğrenci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isyanları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yerini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büyük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bir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siyasi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uyuşukluğa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bıraktı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 </a:t>
            </a:r>
          </a:p>
          <a:p>
            <a:pPr algn="ctr">
              <a:lnSpc>
                <a:spcPts val="4728"/>
              </a:lnSpc>
              <a:spcBef>
                <a:spcPct val="0"/>
              </a:spcBef>
            </a:pPr>
            <a:endParaRPr lang="en-US" sz="3377" b="1" dirty="0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4728"/>
              </a:lnSpc>
              <a:spcBef>
                <a:spcPct val="0"/>
              </a:spcBef>
            </a:pP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Kırsaldan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metropollere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milyonlarca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insan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göç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etti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;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bu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da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toplumda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derin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bir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"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memleket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(Furusato)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özlemi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"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ve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yalnızlık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yarattı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 10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yılın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sonunda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ise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toplum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ikiye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bölündü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: Bir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yanda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geleneksel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değerlere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ve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gözyaşına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sığınan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Enka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dinleyicileri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diğer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yanda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Batılı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renkli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televizyon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odaklı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Pop/İdol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kültürünü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(Pink Lady)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tüketen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modern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şehir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377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toplumu</a:t>
            </a:r>
            <a:r>
              <a:rPr lang="en-US" sz="3377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342388" y="2933663"/>
            <a:ext cx="11603225" cy="41910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0"/>
              </a:lnSpc>
              <a:spcBef>
                <a:spcPct val="0"/>
              </a:spcBef>
            </a:pPr>
            <a:r>
              <a:rPr lang="en-US" sz="12000" b="1">
                <a:gradFill>
                  <a:gsLst>
                    <a:gs pos="0">
                      <a:srgbClr val="7B2D9F">
                        <a:alpha val="100000"/>
                      </a:srgbClr>
                    </a:gs>
                    <a:gs pos="100000">
                      <a:srgbClr val="FDD82E">
                        <a:alpha val="100000"/>
                      </a:srgbClr>
                    </a:gs>
                  </a:gsLst>
                  <a:lin ang="5400000"/>
                </a:gradFill>
                <a:latin typeface="Canva Sans Bold"/>
                <a:ea typeface="Canva Sans Bold"/>
                <a:cs typeface="Canva Sans Bold"/>
                <a:sym typeface="Canva Sans Bold"/>
              </a:rPr>
              <a:t>Bireysel Açıdan 1970'ler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4832728" y="904875"/>
            <a:ext cx="8622543" cy="1005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19"/>
              </a:lnSpc>
              <a:spcBef>
                <a:spcPct val="0"/>
              </a:spcBef>
            </a:pPr>
            <a:r>
              <a:rPr lang="en-US" sz="5799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Bireysel</a:t>
            </a:r>
            <a:r>
              <a:rPr lang="en-US" sz="5799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400" b="1" dirty="0" err="1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Açıdan</a:t>
            </a:r>
            <a:r>
              <a:rPr lang="en-US" sz="5799" b="1" dirty="0">
                <a:solidFill>
                  <a:srgbClr val="FF313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1970'ler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302380" y="2205109"/>
            <a:ext cx="15956920" cy="60651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68"/>
              </a:lnSpc>
            </a:pPr>
            <a:r>
              <a:rPr lang="en-US" sz="347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Bireyler artık ülkeyi veya dünyayı kurtarmakla değil, kendi küçük hayatlarıyla ilgilenmeye başladıkları görülebilir. </a:t>
            </a:r>
          </a:p>
          <a:p>
            <a:pPr algn="ctr">
              <a:lnSpc>
                <a:spcPts val="4868"/>
              </a:lnSpc>
            </a:pPr>
            <a:endParaRPr lang="en-US" sz="3477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4868"/>
              </a:lnSpc>
              <a:spcBef>
                <a:spcPct val="0"/>
              </a:spcBef>
            </a:pPr>
            <a:r>
              <a:rPr lang="en-US" sz="347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Şarkılardaki "Aşk, Gözyaşı, Sen ve Ben" kelimelerinin patlaması da bununla açıklanabilir. İnsanlar ekonomik şokların yarattığı güvensizliği, kendilerine "küçük, şömineli bir ev" (Anata - 1974) kurarak, yani sadece kendi ailelerine odaklanarak aşmaya çalışmış olabilir. </a:t>
            </a:r>
          </a:p>
          <a:p>
            <a:pPr algn="ctr">
              <a:lnSpc>
                <a:spcPts val="4868"/>
              </a:lnSpc>
              <a:spcBef>
                <a:spcPct val="0"/>
              </a:spcBef>
            </a:pPr>
            <a:endParaRPr lang="en-US" sz="3477" b="1">
              <a:solidFill>
                <a:srgbClr val="000000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4868"/>
              </a:lnSpc>
              <a:spcBef>
                <a:spcPct val="0"/>
              </a:spcBef>
            </a:pPr>
            <a:r>
              <a:rPr lang="en-US" sz="3477" b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Gece hayatı, barlar ve alkol, bireyin iş stresi ve kentteki yabancılaşma hissiyle başa çıkmasına yardımcı bir mekanizma oldu.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37704" y="410343"/>
            <a:ext cx="17412592" cy="9466314"/>
            <a:chOff x="0" y="0"/>
            <a:chExt cx="4586032" cy="24931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586032" cy="2493186"/>
            </a:xfrm>
            <a:custGeom>
              <a:avLst/>
              <a:gdLst/>
              <a:ahLst/>
              <a:cxnLst/>
              <a:rect l="l" t="t" r="r" b="b"/>
              <a:pathLst>
                <a:path w="4586032" h="2493186">
                  <a:moveTo>
                    <a:pt x="22675" y="0"/>
                  </a:moveTo>
                  <a:lnTo>
                    <a:pt x="4563357" y="0"/>
                  </a:lnTo>
                  <a:cubicBezTo>
                    <a:pt x="4575880" y="0"/>
                    <a:pt x="4586032" y="10152"/>
                    <a:pt x="4586032" y="22675"/>
                  </a:cubicBezTo>
                  <a:lnTo>
                    <a:pt x="4586032" y="2470510"/>
                  </a:lnTo>
                  <a:cubicBezTo>
                    <a:pt x="4586032" y="2483034"/>
                    <a:pt x="4575880" y="2493186"/>
                    <a:pt x="4563357" y="2493186"/>
                  </a:cubicBezTo>
                  <a:lnTo>
                    <a:pt x="22675" y="2493186"/>
                  </a:lnTo>
                  <a:cubicBezTo>
                    <a:pt x="10152" y="2493186"/>
                    <a:pt x="0" y="2483034"/>
                    <a:pt x="0" y="2470510"/>
                  </a:cubicBezTo>
                  <a:lnTo>
                    <a:pt x="0" y="22675"/>
                  </a:lnTo>
                  <a:cubicBezTo>
                    <a:pt x="0" y="10152"/>
                    <a:pt x="10152" y="0"/>
                    <a:pt x="22675" y="0"/>
                  </a:cubicBezTo>
                  <a:close/>
                </a:path>
              </a:pathLst>
            </a:custGeom>
            <a:solidFill>
              <a:srgbClr val="FCDFDD"/>
            </a:solidFill>
            <a:ln w="285750" cap="rnd">
              <a:solidFill>
                <a:srgbClr val="F4BDBC"/>
              </a:solidFill>
              <a:prstDash val="solid"/>
              <a:rou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586032" cy="25312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724031" y="2933663"/>
            <a:ext cx="12839938" cy="41910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0"/>
              </a:lnSpc>
              <a:spcBef>
                <a:spcPct val="0"/>
              </a:spcBef>
            </a:pPr>
            <a:r>
              <a:rPr lang="en-US" sz="12000" b="1">
                <a:gradFill>
                  <a:gsLst>
                    <a:gs pos="0">
                      <a:srgbClr val="7B2D9F">
                        <a:alpha val="100000"/>
                      </a:srgbClr>
                    </a:gs>
                    <a:gs pos="100000">
                      <a:srgbClr val="FDD82E">
                        <a:alpha val="100000"/>
                      </a:srgbClr>
                    </a:gs>
                  </a:gsLst>
                  <a:lin ang="5400000"/>
                </a:gradFill>
                <a:latin typeface="Canva Sans Bold"/>
                <a:ea typeface="Canva Sans Bold"/>
                <a:cs typeface="Canva Sans Bold"/>
                <a:sym typeface="Canva Sans Bold"/>
              </a:rPr>
              <a:t>Ekonomik Açıdan 1970'ler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596</Words>
  <Application>Microsoft Office PowerPoint</Application>
  <PresentationFormat>Özel</PresentationFormat>
  <Paragraphs>39</Paragraphs>
  <Slides>10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Canva Sans Bold</vt:lpstr>
      <vt:lpstr>Calibri</vt:lpstr>
      <vt:lpstr>Open Sans</vt:lpstr>
      <vt:lpstr>Canva Sans</vt:lpstr>
      <vt:lpstr>Office Theme</vt:lpstr>
      <vt:lpstr>Worksheet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 Maroon Minimalist Aesthetic Simple Presentation kopyası</dc:title>
  <cp:lastModifiedBy>Barbaros Bostaner</cp:lastModifiedBy>
  <cp:revision>2</cp:revision>
  <dcterms:created xsi:type="dcterms:W3CDTF">2006-08-16T00:00:00Z</dcterms:created>
  <dcterms:modified xsi:type="dcterms:W3CDTF">2026-06-15T21:27:08Z</dcterms:modified>
  <dc:identifier>DAHIu8Jb5yY</dc:identifier>
</cp:coreProperties>
</file>