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Lst>
  <p:sldSz cx="18288000" cy="10287000"/>
  <p:notesSz cx="6858000" cy="9144000"/>
  <p:embeddedFontLst>
    <p:embeddedFont>
      <p:font typeface="Arimo" panose="020B0604020202020204" pitchFamily="34" charset="0"/>
      <p:regular r:id="rId53"/>
    </p:embeddedFont>
    <p:embeddedFont>
      <p:font typeface="DejaVu Serif" panose="02060603050605020204" pitchFamily="18" charset="0"/>
      <p:regular r:id="rId54"/>
    </p:embeddedFont>
    <p:embeddedFont>
      <p:font typeface="DejaVu Serif Bold" panose="02060803050605020204" pitchFamily="18" charset="0"/>
      <p:regular r:id="rId55"/>
      <p:bold r:id="rId56"/>
    </p:embeddedFont>
    <p:embeddedFont>
      <p:font typeface="Times New Roman MT Bold" panose="02030802070405020303" pitchFamily="18" charset="77"/>
      <p:regular r:id="rId57"/>
      <p:bold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autoAdjust="0"/>
    <p:restoredTop sz="94610" autoAdjust="0"/>
  </p:normalViewPr>
  <p:slideViewPr>
    <p:cSldViewPr>
      <p:cViewPr varScale="1">
        <p:scale>
          <a:sx n="77" d="100"/>
          <a:sy n="77" d="100"/>
        </p:scale>
        <p:origin x="4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6/17/26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6/17/26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6/17/26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6/17/26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6/17/26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6/17/26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nendai-ryuukou.com/1960/song/001.html" TargetMode="External"/><Relationship Id="rId7" Type="http://schemas.openxmlformats.org/officeDocument/2006/relationships/hyperlink" Target="https://nendai-ryuukou.com/1960/song/010.html" TargetMode="External"/><Relationship Id="rId2" Type="http://schemas.openxmlformats.org/officeDocument/2006/relationships/hyperlink" Target="https://nendai-ryuukou.com/1960/song/006.html" TargetMode="External"/><Relationship Id="rId1" Type="http://schemas.openxmlformats.org/officeDocument/2006/relationships/slideLayout" Target="../slideLayouts/slideLayout7.xml"/><Relationship Id="rId6" Type="http://schemas.openxmlformats.org/officeDocument/2006/relationships/hyperlink" Target="https://nendai-ryuukou.com/1960/song/009.html" TargetMode="External"/><Relationship Id="rId5" Type="http://schemas.openxmlformats.org/officeDocument/2006/relationships/hyperlink" Target="https://nendai-ryuukou.com/1960/song/008.html" TargetMode="External"/><Relationship Id="rId4" Type="http://schemas.openxmlformats.org/officeDocument/2006/relationships/hyperlink" Target="https://nendai-ryuukou.com/1960/song/007.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voyant-tools.org/?corpus=c769109f9857d483b0c33e73f49727d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nendai-ryuukou.com/1960/song/008.html" TargetMode="External"/><Relationship Id="rId3" Type="http://schemas.openxmlformats.org/officeDocument/2006/relationships/hyperlink" Target="https://nendai-ryuukou.com/1960/song/006.html" TargetMode="External"/><Relationship Id="rId7" Type="http://schemas.openxmlformats.org/officeDocument/2006/relationships/hyperlink" Target="https://nendai-ryuukou.com/1960/song/014.html" TargetMode="External"/><Relationship Id="rId2" Type="http://schemas.openxmlformats.org/officeDocument/2006/relationships/hyperlink" Target="https://nendai-ryuukou.com/1960/song/011.html" TargetMode="External"/><Relationship Id="rId1" Type="http://schemas.openxmlformats.org/officeDocument/2006/relationships/slideLayout" Target="../slideLayouts/slideLayout7.xml"/><Relationship Id="rId6" Type="http://schemas.openxmlformats.org/officeDocument/2006/relationships/hyperlink" Target="https://nendai-ryuukou.com/1960/song/013.html" TargetMode="External"/><Relationship Id="rId5" Type="http://schemas.openxmlformats.org/officeDocument/2006/relationships/hyperlink" Target="https://nendai-ryuukou.com/1960/song/007.html" TargetMode="External"/><Relationship Id="rId4" Type="http://schemas.openxmlformats.org/officeDocument/2006/relationships/hyperlink" Target="https://nendai-ryuukou.com/1960/song/012.html" TargetMode="External"/><Relationship Id="rId9" Type="http://schemas.openxmlformats.org/officeDocument/2006/relationships/hyperlink" Target="https://nendai-ryuukou.com/1960/song/015.html"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nendai-ryuukou.com/1960/song/011.html" TargetMode="External"/><Relationship Id="rId7" Type="http://schemas.openxmlformats.org/officeDocument/2006/relationships/hyperlink" Target="https://nendai-ryuukou.com/1960/song/020.html" TargetMode="External"/><Relationship Id="rId2" Type="http://schemas.openxmlformats.org/officeDocument/2006/relationships/hyperlink" Target="https://nendai-ryuukou.com/1960/song/016.html" TargetMode="External"/><Relationship Id="rId1" Type="http://schemas.openxmlformats.org/officeDocument/2006/relationships/slideLayout" Target="../slideLayouts/slideLayout7.xml"/><Relationship Id="rId6" Type="http://schemas.openxmlformats.org/officeDocument/2006/relationships/hyperlink" Target="https://nendai-ryuukou.com/1960/song/019.html" TargetMode="External"/><Relationship Id="rId5" Type="http://schemas.openxmlformats.org/officeDocument/2006/relationships/hyperlink" Target="https://nendai-ryuukou.com/1960/song/018.html" TargetMode="External"/><Relationship Id="rId4" Type="http://schemas.openxmlformats.org/officeDocument/2006/relationships/hyperlink" Target="https://nendai-ryuukou.com/1960/song/017.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voyant-tools.org/?corpus=9ddd5827cc6985842cc1a0abf3bde4a9"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s://nendai-ryuukou.com/1960/song/016.html" TargetMode="External"/><Relationship Id="rId7" Type="http://schemas.openxmlformats.org/officeDocument/2006/relationships/hyperlink" Target="https://nendai-ryuukou.com/1960/song/025.html" TargetMode="External"/><Relationship Id="rId2" Type="http://schemas.openxmlformats.org/officeDocument/2006/relationships/hyperlink" Target="https://nendai-ryuukou.com/1960/song/021.html" TargetMode="External"/><Relationship Id="rId1" Type="http://schemas.openxmlformats.org/officeDocument/2006/relationships/slideLayout" Target="../slideLayouts/slideLayout7.xml"/><Relationship Id="rId6" Type="http://schemas.openxmlformats.org/officeDocument/2006/relationships/hyperlink" Target="https://nendai-ryuukou.com/1960/song/024.html" TargetMode="External"/><Relationship Id="rId5" Type="http://schemas.openxmlformats.org/officeDocument/2006/relationships/hyperlink" Target="https://nendai-ryuukou.com/1960/song/023.html" TargetMode="External"/><Relationship Id="rId4" Type="http://schemas.openxmlformats.org/officeDocument/2006/relationships/hyperlink" Target="https://nendai-ryuukou.com/1960/song/022.html"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voyant-tools.org/?corpus=587e2eea99e5ce8def96616ee67e2fc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nendai-ryuukou.com/1960/song/002.html" TargetMode="External"/><Relationship Id="rId2" Type="http://schemas.openxmlformats.org/officeDocument/2006/relationships/hyperlink" Target="https://nendai-ryuukou.com/1960/song/001.html" TargetMode="External"/><Relationship Id="rId1" Type="http://schemas.openxmlformats.org/officeDocument/2006/relationships/slideLayout" Target="../slideLayouts/slideLayout7.xml"/><Relationship Id="rId6" Type="http://schemas.openxmlformats.org/officeDocument/2006/relationships/hyperlink" Target="https://nendai-ryuukou.com/1960/song/005.html" TargetMode="External"/><Relationship Id="rId5" Type="http://schemas.openxmlformats.org/officeDocument/2006/relationships/hyperlink" Target="https://nendai-ryuukou.com/1960/song/004.html" TargetMode="External"/><Relationship Id="rId4" Type="http://schemas.openxmlformats.org/officeDocument/2006/relationships/hyperlink" Target="https://nendai-ryuukou.com/1960/song/003.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voyant-tools.org/?corpus=e79c55a29927c65fb575a80977a5e2f7"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992211" y="1967730"/>
            <a:ext cx="14303579" cy="3175770"/>
          </a:xfrm>
          <a:prstGeom prst="rect">
            <a:avLst/>
          </a:prstGeom>
        </p:spPr>
        <p:txBody>
          <a:bodyPr lIns="0" tIns="0" rIns="0" bIns="0" rtlCol="0" anchor="t">
            <a:spAutoFit/>
          </a:bodyPr>
          <a:lstStyle/>
          <a:p>
            <a:pPr algn="ctr">
              <a:lnSpc>
                <a:spcPts val="5040"/>
              </a:lnSpc>
            </a:pPr>
            <a:r>
              <a:rPr lang="en-US" sz="3600" b="1">
                <a:solidFill>
                  <a:srgbClr val="000000"/>
                </a:solidFill>
                <a:latin typeface="DejaVu Serif Bold"/>
                <a:ea typeface="DejaVu Serif Bold"/>
                <a:cs typeface="DejaVu Serif Bold"/>
                <a:sym typeface="DejaVu Serif Bold"/>
              </a:rPr>
              <a:t>JAPON EKONOMİSİ VE TOPLUMSAL KALKINMA </a:t>
            </a:r>
          </a:p>
          <a:p>
            <a:pPr algn="ctr">
              <a:lnSpc>
                <a:spcPts val="5040"/>
              </a:lnSpc>
            </a:pPr>
            <a:endParaRPr lang="en-US" sz="3600" b="1">
              <a:solidFill>
                <a:srgbClr val="000000"/>
              </a:solidFill>
              <a:latin typeface="DejaVu Serif Bold"/>
              <a:ea typeface="DejaVu Serif Bold"/>
              <a:cs typeface="DejaVu Serif Bold"/>
              <a:sym typeface="DejaVu Serif Bold"/>
            </a:endParaRPr>
          </a:p>
          <a:p>
            <a:pPr algn="ctr">
              <a:lnSpc>
                <a:spcPts val="5040"/>
              </a:lnSpc>
            </a:pPr>
            <a:r>
              <a:rPr lang="en-US" sz="3600" b="1">
                <a:solidFill>
                  <a:srgbClr val="000000"/>
                </a:solidFill>
                <a:latin typeface="DejaVu Serif Bold"/>
                <a:ea typeface="DejaVu Serif Bold"/>
                <a:cs typeface="DejaVu Serif Bold"/>
                <a:sym typeface="DejaVu Serif Bold"/>
              </a:rPr>
              <a:t>1960-1969 Yılları Arasında Japonya’sında Toplumsal Değişimin Popüler Müziğe Yansımaları</a:t>
            </a:r>
          </a:p>
          <a:p>
            <a:pPr algn="ctr">
              <a:lnSpc>
                <a:spcPts val="5040"/>
              </a:lnSpc>
            </a:pPr>
            <a:endParaRPr lang="en-US" sz="3600" b="1">
              <a:solidFill>
                <a:srgbClr val="000000"/>
              </a:solidFill>
              <a:latin typeface="DejaVu Serif Bold"/>
              <a:ea typeface="DejaVu Serif Bold"/>
              <a:cs typeface="DejaVu Serif Bold"/>
              <a:sym typeface="DejaVu Serif Bold"/>
            </a:endParaRPr>
          </a:p>
        </p:txBody>
      </p:sp>
      <p:sp>
        <p:nvSpPr>
          <p:cNvPr id="3" name="TextBox 3"/>
          <p:cNvSpPr txBox="1"/>
          <p:nvPr/>
        </p:nvSpPr>
        <p:spPr>
          <a:xfrm>
            <a:off x="1992211" y="5597443"/>
            <a:ext cx="14303579" cy="1261164"/>
          </a:xfrm>
          <a:prstGeom prst="rect">
            <a:avLst/>
          </a:prstGeom>
        </p:spPr>
        <p:txBody>
          <a:bodyPr lIns="0" tIns="0" rIns="0" bIns="0" rtlCol="0" anchor="t">
            <a:spAutoFit/>
          </a:bodyPr>
          <a:lstStyle/>
          <a:p>
            <a:pPr algn="ctr">
              <a:lnSpc>
                <a:spcPts val="5040"/>
              </a:lnSpc>
            </a:pPr>
            <a:r>
              <a:rPr lang="en-US" sz="3600" b="1">
                <a:solidFill>
                  <a:srgbClr val="000000"/>
                </a:solidFill>
                <a:latin typeface="DejaVu Serif Bold"/>
                <a:ea typeface="DejaVu Serif Bold"/>
                <a:cs typeface="DejaVu Serif Bold"/>
                <a:sym typeface="DejaVu Serif Bold"/>
              </a:rPr>
              <a:t>ALİ EMRE AZGIN</a:t>
            </a:r>
          </a:p>
          <a:p>
            <a:pPr algn="ctr">
              <a:lnSpc>
                <a:spcPts val="5040"/>
              </a:lnSpc>
            </a:pPr>
            <a:r>
              <a:rPr lang="en-US" sz="3600" b="1">
                <a:solidFill>
                  <a:srgbClr val="000000"/>
                </a:solidFill>
                <a:latin typeface="DejaVu Serif Bold"/>
                <a:ea typeface="DejaVu Serif Bold"/>
                <a:cs typeface="DejaVu Serif Bold"/>
                <a:sym typeface="DejaVu Serif Bold"/>
              </a:rPr>
              <a:t>ÖZKAN UÇAR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45770"/>
            <a:ext cx="18288000" cy="9395460"/>
          </a:xfrm>
          <a:custGeom>
            <a:avLst/>
            <a:gdLst/>
            <a:ahLst/>
            <a:cxnLst/>
            <a:rect l="l" t="t" r="r" b="b"/>
            <a:pathLst>
              <a:path w="18288000" h="9395460">
                <a:moveTo>
                  <a:pt x="0" y="0"/>
                </a:moveTo>
                <a:lnTo>
                  <a:pt x="18288000" y="0"/>
                </a:lnTo>
                <a:lnTo>
                  <a:pt x="18288000" y="9395460"/>
                </a:lnTo>
                <a:lnTo>
                  <a:pt x="0" y="939546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04463" y="0"/>
            <a:ext cx="15879074" cy="10287000"/>
          </a:xfrm>
          <a:custGeom>
            <a:avLst/>
            <a:gdLst/>
            <a:ahLst/>
            <a:cxnLst/>
            <a:rect l="l" t="t" r="r" b="b"/>
            <a:pathLst>
              <a:path w="15879074" h="10287000">
                <a:moveTo>
                  <a:pt x="0" y="0"/>
                </a:moveTo>
                <a:lnTo>
                  <a:pt x="15879074" y="0"/>
                </a:lnTo>
                <a:lnTo>
                  <a:pt x="15879074" y="10287000"/>
                </a:lnTo>
                <a:lnTo>
                  <a:pt x="0" y="10287000"/>
                </a:lnTo>
                <a:lnTo>
                  <a:pt x="0" y="0"/>
                </a:lnTo>
                <a:close/>
              </a:path>
            </a:pathLst>
          </a:custGeom>
          <a:blipFill>
            <a:blip r:embed="rId2" cstate="screen">
              <a:extLst>
                <a:ext uri="{28A0092B-C50C-407E-A947-70E740481C1C}">
                  <a14:useLocalDpi xmlns:a14="http://schemas.microsoft.com/office/drawing/2010/main"/>
                </a:ext>
              </a:extLst>
            </a:blip>
            <a:stretch>
              <a:fillRect t="-1131" b="-1131"/>
            </a:stretch>
          </a:blipFill>
        </p:spPr>
        <p:txBody>
          <a:bodyPr/>
          <a:lstStyle/>
          <a:p>
            <a:endParaRPr lang="en-T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823263" y="0"/>
            <a:ext cx="12641475" cy="10287000"/>
          </a:xfrm>
          <a:custGeom>
            <a:avLst/>
            <a:gdLst/>
            <a:ahLst/>
            <a:cxnLst/>
            <a:rect l="l" t="t" r="r" b="b"/>
            <a:pathLst>
              <a:path w="12641475" h="10287000">
                <a:moveTo>
                  <a:pt x="0" y="0"/>
                </a:moveTo>
                <a:lnTo>
                  <a:pt x="12641474" y="0"/>
                </a:lnTo>
                <a:lnTo>
                  <a:pt x="12641474" y="10287000"/>
                </a:lnTo>
                <a:lnTo>
                  <a:pt x="0" y="10287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2118" y="0"/>
            <a:ext cx="15183764" cy="10287000"/>
          </a:xfrm>
          <a:custGeom>
            <a:avLst/>
            <a:gdLst/>
            <a:ahLst/>
            <a:cxnLst/>
            <a:rect l="l" t="t" r="r" b="b"/>
            <a:pathLst>
              <a:path w="15183764" h="10287000">
                <a:moveTo>
                  <a:pt x="0" y="0"/>
                </a:moveTo>
                <a:lnTo>
                  <a:pt x="15183764" y="0"/>
                </a:lnTo>
                <a:lnTo>
                  <a:pt x="15183764" y="10287000"/>
                </a:lnTo>
                <a:lnTo>
                  <a:pt x="0" y="10287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50" y="528002"/>
            <a:ext cx="18030899" cy="896620"/>
          </a:xfrm>
          <a:prstGeom prst="rect">
            <a:avLst/>
          </a:prstGeom>
        </p:spPr>
        <p:txBody>
          <a:bodyPr lIns="0" tIns="0" rIns="0" bIns="0" rtlCol="0" anchor="t">
            <a:spAutoFit/>
          </a:bodyPr>
          <a:lstStyle/>
          <a:p>
            <a:pPr algn="ctr">
              <a:lnSpc>
                <a:spcPts val="7279"/>
              </a:lnSpc>
            </a:pPr>
            <a:r>
              <a:rPr lang="en-US" sz="5199" b="1">
                <a:solidFill>
                  <a:srgbClr val="000000"/>
                </a:solidFill>
                <a:latin typeface="DejaVu Serif Bold"/>
                <a:ea typeface="DejaVu Serif Bold"/>
                <a:cs typeface="DejaVu Serif Bold"/>
                <a:sym typeface="DejaVu Serif Bold"/>
              </a:rPr>
              <a:t>1961 YILININ EN ÇOK DİNLENİLEN ŞARKILARI</a:t>
            </a:r>
          </a:p>
        </p:txBody>
      </p:sp>
      <p:sp>
        <p:nvSpPr>
          <p:cNvPr id="3" name="TextBox 3"/>
          <p:cNvSpPr txBox="1"/>
          <p:nvPr/>
        </p:nvSpPr>
        <p:spPr>
          <a:xfrm>
            <a:off x="257101" y="1673138"/>
            <a:ext cx="18030899" cy="4592320"/>
          </a:xfrm>
          <a:prstGeom prst="rect">
            <a:avLst/>
          </a:prstGeom>
        </p:spPr>
        <p:txBody>
          <a:bodyPr lIns="0" tIns="0" rIns="0" bIns="0" rtlCol="0" anchor="t">
            <a:spAutoFit/>
          </a:bodyPr>
          <a:lstStyle/>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2" tooltip="https://nendai-ryuukou.com/1960/song/006.html"/>
              </a:rPr>
              <a:t>君恋し</a:t>
            </a:r>
            <a:r>
              <a:rPr lang="en-US" sz="5199" b="1" u="sng">
                <a:solidFill>
                  <a:srgbClr val="000000"/>
                </a:solidFill>
                <a:latin typeface="DejaVu Serif Bold"/>
                <a:ea typeface="DejaVu Serif Bold"/>
                <a:cs typeface="DejaVu Serif Bold"/>
                <a:sym typeface="DejaVu Serif Bold"/>
              </a:rPr>
              <a:t> </a:t>
            </a:r>
            <a:r>
              <a:rPr lang="en-US" sz="5199" b="1" u="sng">
                <a:solidFill>
                  <a:srgbClr val="000000"/>
                </a:solidFill>
                <a:latin typeface="DejaVu Serif Bold"/>
                <a:ea typeface="DejaVu Serif Bold"/>
                <a:cs typeface="DejaVu Serif Bold"/>
                <a:sym typeface="DejaVu Serif Bold"/>
                <a:hlinkClick r:id="rId3" tooltip="https://nendai-ryuukou.com/1960/song/001.html"/>
              </a:rPr>
              <a:t>フラ</a:t>
            </a:r>
            <a:r>
              <a:rPr lang="en-US" sz="5199" b="1" u="sng">
                <a:solidFill>
                  <a:srgbClr val="000000"/>
                </a:solidFill>
                <a:latin typeface="DejaVu Serif Bold"/>
                <a:ea typeface="DejaVu Serif Bold"/>
                <a:cs typeface="DejaVu Serif Bold"/>
                <a:sym typeface="DejaVu Serif Bold"/>
                <a:hlinkClick r:id="rId3" tooltip="https://nendai-ryuukou.com/1960/song/001.html"/>
              </a:rPr>
              <a:t>ンク永井</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4" tooltip="https://nendai-ryuukou.com/1960/song/007.html"/>
              </a:rPr>
              <a:t>東京ドドンパ娘</a:t>
            </a:r>
            <a:r>
              <a:rPr lang="en-US" sz="5199" b="1" u="sng">
                <a:solidFill>
                  <a:srgbClr val="000000"/>
                </a:solidFill>
                <a:latin typeface="DejaVu Serif Bold"/>
                <a:ea typeface="DejaVu Serif Bold"/>
                <a:cs typeface="DejaVu Serif Bold"/>
                <a:sym typeface="DejaVu Serif Bold"/>
              </a:rPr>
              <a:t> </a:t>
            </a:r>
            <a:r>
              <a:rPr lang="en-US" sz="5199" b="1" u="sng">
                <a:solidFill>
                  <a:srgbClr val="000000"/>
                </a:solidFill>
                <a:latin typeface="DejaVu Serif Bold"/>
                <a:ea typeface="DejaVu Serif Bold"/>
                <a:cs typeface="DejaVu Serif Bold"/>
                <a:sym typeface="DejaVu Serif Bold"/>
                <a:hlinkClick r:id="rId3" tooltip="https://nendai-ryuukou.com/1960/song/001.html"/>
              </a:rPr>
              <a:t>渡辺マリ</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5" tooltip="https://nendai-ryuukou.com/1960/song/008.html"/>
              </a:rPr>
              <a:t>硝</a:t>
            </a:r>
            <a:r>
              <a:rPr lang="en-US" sz="5199" b="1" u="sng">
                <a:solidFill>
                  <a:srgbClr val="000000"/>
                </a:solidFill>
                <a:latin typeface="DejaVu Serif Bold"/>
                <a:ea typeface="DejaVu Serif Bold"/>
                <a:cs typeface="DejaVu Serif Bold"/>
                <a:sym typeface="DejaVu Serif Bold"/>
                <a:hlinkClick r:id="rId5" tooltip="https://nendai-ryuukou.com/1960/song/008.html"/>
              </a:rPr>
              <a:t>子のジョニー</a:t>
            </a:r>
            <a:r>
              <a:rPr lang="en-US" sz="5199" b="1" u="sng">
                <a:solidFill>
                  <a:srgbClr val="000000"/>
                </a:solidFill>
                <a:latin typeface="DejaVu Serif Bold"/>
                <a:ea typeface="DejaVu Serif Bold"/>
                <a:cs typeface="DejaVu Serif Bold"/>
                <a:sym typeface="DejaVu Serif Bold"/>
              </a:rPr>
              <a:t>  </a:t>
            </a:r>
            <a:r>
              <a:rPr lang="en-US" sz="5199" b="1" u="sng">
                <a:solidFill>
                  <a:srgbClr val="000000"/>
                </a:solidFill>
                <a:latin typeface="DejaVu Serif Bold"/>
                <a:ea typeface="DejaVu Serif Bold"/>
                <a:cs typeface="DejaVu Serif Bold"/>
                <a:sym typeface="DejaVu Serif Bold"/>
                <a:hlinkClick r:id="rId3" tooltip="https://nendai-ryuukou.com/1960/song/001.html"/>
              </a:rPr>
              <a:t>アイ・ジョージ</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6" tooltip="https://nendai-ryuukou.com/1960/song/009.html"/>
              </a:rPr>
              <a:t>銀座の恋の物語</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hlinkClick r:id="rId3" tooltip="https://nendai-ryuukou.com/1960/song/001.html"/>
              </a:rPr>
              <a:t>石原裕次郎・牧村旬子</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7" tooltip="https://nendai-ryuukou.com/1960/song/010.html"/>
              </a:rPr>
              <a:t>王将</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hlinkClick r:id="rId3" tooltip="https://nendai-ryuukou.com/1960/song/001.html"/>
              </a:rPr>
              <a:t>村田英雄</a:t>
            </a:r>
          </a:p>
        </p:txBody>
      </p:sp>
      <p:sp>
        <p:nvSpPr>
          <p:cNvPr id="4" name="TextBox 4"/>
          <p:cNvSpPr txBox="1"/>
          <p:nvPr/>
        </p:nvSpPr>
        <p:spPr>
          <a:xfrm>
            <a:off x="381791" y="6517005"/>
            <a:ext cx="10798827" cy="3769995"/>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SANA HASRETİM</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TOKYO DODONPA KIZI</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CAMDAN JOHNNY</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GİNZA AŞK HİKAYESİ</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ŞAH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19326" y="203287"/>
            <a:ext cx="10849347" cy="622935"/>
          </a:xfrm>
          <a:prstGeom prst="rect">
            <a:avLst/>
          </a:prstGeom>
        </p:spPr>
        <p:txBody>
          <a:bodyPr lIns="0" tIns="0" rIns="0" bIns="0" rtlCol="0" anchor="t">
            <a:spAutoFit/>
          </a:bodyPr>
          <a:lstStyle/>
          <a:p>
            <a:pPr algn="ctr">
              <a:lnSpc>
                <a:spcPts val="5040"/>
              </a:lnSpc>
            </a:pPr>
            <a:r>
              <a:rPr lang="en-US" sz="3600" b="1">
                <a:solidFill>
                  <a:srgbClr val="000000"/>
                </a:solidFill>
                <a:latin typeface="DejaVu Serif Bold"/>
                <a:ea typeface="DejaVu Serif Bold"/>
                <a:cs typeface="DejaVu Serif Bold"/>
                <a:sym typeface="DejaVu Serif Bold"/>
              </a:rPr>
              <a:t>1961: Şehirleşme, Batı Etkisi ve Kararlılık</a:t>
            </a:r>
          </a:p>
        </p:txBody>
      </p:sp>
      <p:sp>
        <p:nvSpPr>
          <p:cNvPr id="3" name="TextBox 3"/>
          <p:cNvSpPr txBox="1"/>
          <p:nvPr/>
        </p:nvSpPr>
        <p:spPr>
          <a:xfrm>
            <a:off x="408858" y="988366"/>
            <a:ext cx="17470284" cy="8269934"/>
          </a:xfrm>
          <a:prstGeom prst="rect">
            <a:avLst/>
          </a:prstGeom>
        </p:spPr>
        <p:txBody>
          <a:bodyPr lIns="0" tIns="0" rIns="0" bIns="0" rtlCol="0" anchor="t">
            <a:spAutoFit/>
          </a:bodyPr>
          <a:lstStyle/>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君恋し (Kimi Koishi): Kaybedilen bir aşka duyulan derin hasreti, eski ve edebi bir dille ifade eder. Geleneksel Japon duyarlılığının, caz/blues etkileşimli bir vokal tarzıyla sunulduğu nostaljik bir tablodur.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東京ドドンパ娘 (Tokyo Dodonpa Musume): Modernleşen Tokyo'nun enerjisini, Batı'dan gelen rumba/mambo ritimleriyle (dodonpa) anlatan son derece enerjik bir şarkıdır. Geleneksel kadın figüründen çıkıp, sokaklarda özgürce dans eden modern şehirli kızı anlatır.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硝子のジョニー (Garasu no Jonii): "Cam gibi kırılgan" bir adamın, gece kulüplerindeki serseri ve üzücü hayatını konu alır. Şehirleşmenin getirdiği yabancılaşmayı ve bireysel kırılganlığı işler.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銀座の恋の物語 (Ginza no Koi no Monogatari): Tokyo'nun lüks ve modern yüzü Ginza'da geçen, sinematik bir aşk hikayesidir. Şehrin neon ışıkları altındaki idealize edilmiş kentli romantizmini yansıtır.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王将 (Oushou): Bir Shogi ustasının hikayesi üzerinden, yoksulluğa ve zorluklara karşı verilen tavizsiz mücadeleyi anlatır. Geleneksel Japon iradesini ve pes etmemeyi vurgulayan bir "işçi sınıfı / halk kahramanı" temasıdır.</a:t>
            </a:r>
          </a:p>
        </p:txBody>
      </p:sp>
      <p:sp>
        <p:nvSpPr>
          <p:cNvPr id="4" name="Freeform 4"/>
          <p:cNvSpPr/>
          <p:nvPr/>
        </p:nvSpPr>
        <p:spPr>
          <a:xfrm>
            <a:off x="1957294" y="51432"/>
            <a:ext cx="865346" cy="826222"/>
          </a:xfrm>
          <a:custGeom>
            <a:avLst/>
            <a:gdLst/>
            <a:ahLst/>
            <a:cxnLst/>
            <a:rect l="l" t="t" r="r" b="b"/>
            <a:pathLst>
              <a:path w="865346" h="826222">
                <a:moveTo>
                  <a:pt x="0" y="0"/>
                </a:moveTo>
                <a:lnTo>
                  <a:pt x="865346" y="0"/>
                </a:lnTo>
                <a:lnTo>
                  <a:pt x="865346" y="826222"/>
                </a:lnTo>
                <a:lnTo>
                  <a:pt x="0" y="826222"/>
                </a:lnTo>
                <a:lnTo>
                  <a:pt x="0" y="0"/>
                </a:lnTo>
                <a:close/>
              </a:path>
            </a:pathLst>
          </a:custGeom>
          <a:blipFill>
            <a:blip r:embed="rId2" cstate="screen">
              <a:extLst>
                <a:ext uri="{28A0092B-C50C-407E-A947-70E740481C1C}">
                  <a14:useLocalDpi xmlns:a14="http://schemas.microsoft.com/office/drawing/2010/main"/>
                </a:ext>
              </a:extLst>
            </a:blip>
            <a:stretch>
              <a:fillRect l="-21204" t="-32919" r="-36149" b="-24506"/>
            </a:stretch>
          </a:blipFill>
        </p:spPr>
        <p:txBody>
          <a:bodyPr/>
          <a:lstStyle/>
          <a:p>
            <a:endParaRPr lang="en-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36147" y="4642802"/>
            <a:ext cx="4215705" cy="896620"/>
          </a:xfrm>
          <a:prstGeom prst="rect">
            <a:avLst/>
          </a:prstGeom>
        </p:spPr>
        <p:txBody>
          <a:bodyPr lIns="0" tIns="0" rIns="0" bIns="0" rtlCol="0" anchor="t">
            <a:spAutoFit/>
          </a:bodyPr>
          <a:lstStyle/>
          <a:p>
            <a:pPr algn="ctr">
              <a:lnSpc>
                <a:spcPts val="7279"/>
              </a:lnSpc>
              <a:spcBef>
                <a:spcPct val="0"/>
              </a:spcBef>
            </a:pPr>
            <a:r>
              <a:rPr lang="en-US" sz="5199" u="sng">
                <a:solidFill>
                  <a:srgbClr val="000000"/>
                </a:solidFill>
                <a:latin typeface="DejaVu Serif"/>
                <a:ea typeface="DejaVu Serif"/>
                <a:cs typeface="DejaVu Serif"/>
                <a:sym typeface="DejaVu Serif"/>
                <a:hlinkClick r:id="rId2" tooltip="https://voyant-tools.org/?corpus=c769109f9857d483b0c33e73f49727d0"/>
              </a:rPr>
              <a:t>Voyant Tools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31470"/>
            <a:ext cx="18288000" cy="9624060"/>
          </a:xfrm>
          <a:custGeom>
            <a:avLst/>
            <a:gdLst/>
            <a:ahLst/>
            <a:cxnLst/>
            <a:rect l="l" t="t" r="r" b="b"/>
            <a:pathLst>
              <a:path w="18288000" h="9624060">
                <a:moveTo>
                  <a:pt x="0" y="0"/>
                </a:moveTo>
                <a:lnTo>
                  <a:pt x="18288000" y="0"/>
                </a:lnTo>
                <a:lnTo>
                  <a:pt x="18288000" y="9624060"/>
                </a:lnTo>
                <a:lnTo>
                  <a:pt x="0" y="962406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73897" y="0"/>
            <a:ext cx="14140206" cy="10287000"/>
          </a:xfrm>
          <a:custGeom>
            <a:avLst/>
            <a:gdLst/>
            <a:ahLst/>
            <a:cxnLst/>
            <a:rect l="l" t="t" r="r" b="b"/>
            <a:pathLst>
              <a:path w="14140206" h="10287000">
                <a:moveTo>
                  <a:pt x="0" y="0"/>
                </a:moveTo>
                <a:lnTo>
                  <a:pt x="14140206" y="0"/>
                </a:lnTo>
                <a:lnTo>
                  <a:pt x="14140206" y="10287000"/>
                </a:lnTo>
                <a:lnTo>
                  <a:pt x="0" y="10287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78954" y="0"/>
            <a:ext cx="12730093" cy="11107006"/>
          </a:xfrm>
          <a:custGeom>
            <a:avLst/>
            <a:gdLst/>
            <a:ahLst/>
            <a:cxnLst/>
            <a:rect l="l" t="t" r="r" b="b"/>
            <a:pathLst>
              <a:path w="12730093" h="11107006">
                <a:moveTo>
                  <a:pt x="0" y="0"/>
                </a:moveTo>
                <a:lnTo>
                  <a:pt x="12730092" y="0"/>
                </a:lnTo>
                <a:lnTo>
                  <a:pt x="12730092" y="11107006"/>
                </a:lnTo>
                <a:lnTo>
                  <a:pt x="0" y="11107006"/>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62615" y="51275"/>
            <a:ext cx="13762771" cy="10184450"/>
          </a:xfrm>
          <a:custGeom>
            <a:avLst/>
            <a:gdLst/>
            <a:ahLst/>
            <a:cxnLst/>
            <a:rect l="l" t="t" r="r" b="b"/>
            <a:pathLst>
              <a:path w="13762771" h="10184450">
                <a:moveTo>
                  <a:pt x="0" y="0"/>
                </a:moveTo>
                <a:lnTo>
                  <a:pt x="13762770" y="0"/>
                </a:lnTo>
                <a:lnTo>
                  <a:pt x="13762770" y="10184450"/>
                </a:lnTo>
                <a:lnTo>
                  <a:pt x="0" y="1018445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517913" y="0"/>
            <a:ext cx="13252174" cy="10287000"/>
          </a:xfrm>
          <a:custGeom>
            <a:avLst/>
            <a:gdLst/>
            <a:ahLst/>
            <a:cxnLst/>
            <a:rect l="l" t="t" r="r" b="b"/>
            <a:pathLst>
              <a:path w="13252174" h="10287000">
                <a:moveTo>
                  <a:pt x="0" y="0"/>
                </a:moveTo>
                <a:lnTo>
                  <a:pt x="13252174" y="0"/>
                </a:lnTo>
                <a:lnTo>
                  <a:pt x="13252174" y="10287000"/>
                </a:lnTo>
                <a:lnTo>
                  <a:pt x="0" y="10287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50" y="528002"/>
            <a:ext cx="18030899" cy="896620"/>
          </a:xfrm>
          <a:prstGeom prst="rect">
            <a:avLst/>
          </a:prstGeom>
        </p:spPr>
        <p:txBody>
          <a:bodyPr lIns="0" tIns="0" rIns="0" bIns="0" rtlCol="0" anchor="t">
            <a:spAutoFit/>
          </a:bodyPr>
          <a:lstStyle/>
          <a:p>
            <a:pPr algn="ctr">
              <a:lnSpc>
                <a:spcPts val="7279"/>
              </a:lnSpc>
            </a:pPr>
            <a:r>
              <a:rPr lang="en-US" sz="5199" b="1">
                <a:solidFill>
                  <a:srgbClr val="000000"/>
                </a:solidFill>
                <a:latin typeface="DejaVu Serif Bold"/>
                <a:ea typeface="DejaVu Serif Bold"/>
                <a:cs typeface="DejaVu Serif Bold"/>
                <a:sym typeface="DejaVu Serif Bold"/>
              </a:rPr>
              <a:t>1962 YILININ EN ÇOK DİNLENİLEN ŞARKILARI</a:t>
            </a:r>
          </a:p>
        </p:txBody>
      </p:sp>
      <p:sp>
        <p:nvSpPr>
          <p:cNvPr id="3" name="TextBox 3"/>
          <p:cNvSpPr txBox="1"/>
          <p:nvPr/>
        </p:nvSpPr>
        <p:spPr>
          <a:xfrm>
            <a:off x="257101" y="1673138"/>
            <a:ext cx="18030899" cy="4592320"/>
          </a:xfrm>
          <a:prstGeom prst="rect">
            <a:avLst/>
          </a:prstGeom>
        </p:spPr>
        <p:txBody>
          <a:bodyPr lIns="0" tIns="0" rIns="0" bIns="0" rtlCol="0" anchor="t">
            <a:spAutoFit/>
          </a:bodyPr>
          <a:lstStyle/>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2" tooltip="https://nendai-ryuukou.com/1960/song/011.html"/>
              </a:rPr>
              <a:t>いつでも夢を</a:t>
            </a:r>
            <a:r>
              <a:rPr lang="en-US" sz="5199" b="1" u="sng">
                <a:solidFill>
                  <a:srgbClr val="000000"/>
                </a:solidFill>
                <a:latin typeface="DejaVu Serif Bold"/>
                <a:ea typeface="DejaVu Serif Bold"/>
                <a:cs typeface="DejaVu Serif Bold"/>
                <a:sym typeface="DejaVu Serif Bold"/>
              </a:rPr>
              <a:t>      </a:t>
            </a:r>
            <a:r>
              <a:rPr lang="en-US" sz="5199" b="1" u="sng">
                <a:solidFill>
                  <a:srgbClr val="000000"/>
                </a:solidFill>
                <a:latin typeface="DejaVu Serif Bold"/>
                <a:ea typeface="DejaVu Serif Bold"/>
                <a:cs typeface="DejaVu Serif Bold"/>
                <a:sym typeface="DejaVu Serif Bold"/>
                <a:hlinkClick r:id="rId3" tooltip="https://nendai-ryuukou.com/1960/song/006.html"/>
              </a:rPr>
              <a:t>橋幸夫・吉</a:t>
            </a:r>
            <a:r>
              <a:rPr lang="en-US" sz="5199" b="1" u="sng">
                <a:solidFill>
                  <a:srgbClr val="000000"/>
                </a:solidFill>
                <a:latin typeface="DejaVu Serif Bold"/>
                <a:ea typeface="DejaVu Serif Bold"/>
                <a:cs typeface="DejaVu Serif Bold"/>
                <a:sym typeface="DejaVu Serif Bold"/>
                <a:hlinkClick r:id="rId3" tooltip="https://nendai-ryuukou.com/1960/song/006.html"/>
              </a:rPr>
              <a:t>永小百合</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4" tooltip="https://nendai-ryuukou.com/1960/song/012.html"/>
              </a:rPr>
              <a:t>琵琶湖周航の歌</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hlinkClick r:id="rId5" tooltip="https://nendai-ryuukou.com/1960/song/007.html"/>
              </a:rPr>
              <a:t>ペギー葉山</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6" tooltip="https://nendai-ryuukou.com/1960/song/013.html"/>
              </a:rPr>
              <a:t>山男の歌</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rPr>
              <a:t>ダーク・ダックス</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7" tooltip="https://nendai-ryuukou.com/1960/song/014.html"/>
              </a:rPr>
              <a:t>可愛いベ</a:t>
            </a:r>
            <a:r>
              <a:rPr lang="en-US" sz="5199" b="1" u="sng">
                <a:solidFill>
                  <a:srgbClr val="000000"/>
                </a:solidFill>
                <a:latin typeface="DejaVu Serif Bold"/>
                <a:ea typeface="DejaVu Serif Bold"/>
                <a:cs typeface="DejaVu Serif Bold"/>
                <a:sym typeface="DejaVu Serif Bold"/>
                <a:hlinkClick r:id="rId7" tooltip="https://nendai-ryuukou.com/1960/song/014.html"/>
              </a:rPr>
              <a:t>ービー</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hlinkClick r:id="rId8" tooltip="https://nendai-ryuukou.com/1960/song/008.html"/>
              </a:rPr>
              <a:t>中尾ミエ</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9" tooltip="https://nendai-ryuukou.com/1960/song/015.html"/>
              </a:rPr>
              <a:t>霧子のタンゴ</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rPr>
              <a:t>フランク永井</a:t>
            </a:r>
          </a:p>
        </p:txBody>
      </p:sp>
      <p:sp>
        <p:nvSpPr>
          <p:cNvPr id="4" name="TextBox 4"/>
          <p:cNvSpPr txBox="1"/>
          <p:nvPr/>
        </p:nvSpPr>
        <p:spPr>
          <a:xfrm>
            <a:off x="381791" y="6517005"/>
            <a:ext cx="10798827" cy="3769995"/>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DAİMA HAYALLERLE</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BİWA GÖLÜ SEYİR ŞARKISI</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DAĞCININ ŞARKISI</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TATLI BEBEĞİM</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KİRİKO’NUN TANGOSU</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832189" y="203287"/>
            <a:ext cx="8623622" cy="622935"/>
          </a:xfrm>
          <a:prstGeom prst="rect">
            <a:avLst/>
          </a:prstGeom>
        </p:spPr>
        <p:txBody>
          <a:bodyPr lIns="0" tIns="0" rIns="0" bIns="0" rtlCol="0" anchor="t">
            <a:spAutoFit/>
          </a:bodyPr>
          <a:lstStyle/>
          <a:p>
            <a:pPr algn="ctr">
              <a:lnSpc>
                <a:spcPts val="5040"/>
              </a:lnSpc>
            </a:pPr>
            <a:r>
              <a:rPr lang="en-US" sz="3600" b="1">
                <a:solidFill>
                  <a:srgbClr val="000000"/>
                </a:solidFill>
                <a:latin typeface="DejaVu Serif Bold"/>
                <a:ea typeface="DejaVu Serif Bold"/>
                <a:cs typeface="DejaVu Serif Bold"/>
                <a:sym typeface="DejaVu Serif Bold"/>
              </a:rPr>
              <a:t>1962: Gençlik, Doğa ve Yeni Nesil</a:t>
            </a:r>
          </a:p>
        </p:txBody>
      </p:sp>
      <p:sp>
        <p:nvSpPr>
          <p:cNvPr id="3" name="TextBox 3"/>
          <p:cNvSpPr txBox="1"/>
          <p:nvPr/>
        </p:nvSpPr>
        <p:spPr>
          <a:xfrm>
            <a:off x="408858" y="914400"/>
            <a:ext cx="17470284" cy="9298634"/>
          </a:xfrm>
          <a:prstGeom prst="rect">
            <a:avLst/>
          </a:prstGeom>
        </p:spPr>
        <p:txBody>
          <a:bodyPr lIns="0" tIns="0" rIns="0" bIns="0" rtlCol="0" anchor="t">
            <a:spAutoFit/>
          </a:bodyPr>
          <a:lstStyle/>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いつでも夢を (Itsudemo Yume o): İşçi sınıfından gençlerin, fabrika bacaları arasında bile yıldızlara bakıp hayal kurmalarını öğütler. Savaş sonrası neslin, karamsarlığı reddedip geleceğe umutla bakma kararlılığının saf bir manifestosudur.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琵琶湖周航の歌 (Biwako Shuukou no Uta): Üniversiteli gençlerin doğayla bütünleşmesini, öğrenci hayatının sivil ve barışçıl yüzünü anlatan eski bir öğrenci şarkısının yeniden canlanışıdır. Geleneksel askeri talimlerin yerini sivil doğa gezilerinin almasının bir yansımasıdır.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山男の歌 (Yamaotoko no Uta): Dağlara tırmanan erkeklerin doğa sevgisini ve dayanışmasını anlatır. Toplumda refahın artmasıyla birlikte dağcılık gibi rekreasyonel faaliyetlerin nasıl popülerleştiğini gösterir.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可愛いベービー (Kawaii Beebii): Amerikan kültürünün Japon popuna doğrudan entegrasyonudur. Konusu basit bir gençlik aşkı ve sevimlilik üzerine kuruludur; asıl teması Japonya'nın küresel popüler kültüre eklemlenmesidir.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霧子のタンゴ (Kiriko no Tango): Tango ritimleri eşliğinde, sisli gecelerde kaybolmuş bir kadın olan Kiriko'yu arayan bir adamın melankolik ve gizemli hikayesini anlatır.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p:txBody>
      </p:sp>
      <p:sp>
        <p:nvSpPr>
          <p:cNvPr id="4" name="Freeform 4"/>
          <p:cNvSpPr/>
          <p:nvPr/>
        </p:nvSpPr>
        <p:spPr>
          <a:xfrm>
            <a:off x="1957294" y="51432"/>
            <a:ext cx="865346" cy="826222"/>
          </a:xfrm>
          <a:custGeom>
            <a:avLst/>
            <a:gdLst/>
            <a:ahLst/>
            <a:cxnLst/>
            <a:rect l="l" t="t" r="r" b="b"/>
            <a:pathLst>
              <a:path w="865346" h="826222">
                <a:moveTo>
                  <a:pt x="0" y="0"/>
                </a:moveTo>
                <a:lnTo>
                  <a:pt x="865346" y="0"/>
                </a:lnTo>
                <a:lnTo>
                  <a:pt x="865346" y="826222"/>
                </a:lnTo>
                <a:lnTo>
                  <a:pt x="0" y="826222"/>
                </a:lnTo>
                <a:lnTo>
                  <a:pt x="0" y="0"/>
                </a:lnTo>
                <a:close/>
              </a:path>
            </a:pathLst>
          </a:custGeom>
          <a:blipFill>
            <a:blip r:embed="rId2" cstate="screen">
              <a:extLst>
                <a:ext uri="{28A0092B-C50C-407E-A947-70E740481C1C}">
                  <a14:useLocalDpi xmlns:a14="http://schemas.microsoft.com/office/drawing/2010/main"/>
                </a:ext>
              </a:extLst>
            </a:blip>
            <a:stretch>
              <a:fillRect l="-21204" t="-32919" r="-36149" b="-24506"/>
            </a:stretch>
          </a:blipFill>
        </p:spPr>
        <p:txBody>
          <a:bodyPr/>
          <a:lstStyle/>
          <a:p>
            <a:endParaRPr lang="en-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24960" y="4642802"/>
            <a:ext cx="4638080" cy="896620"/>
          </a:xfrm>
          <a:prstGeom prst="rect">
            <a:avLst/>
          </a:prstGeom>
        </p:spPr>
        <p:txBody>
          <a:bodyPr lIns="0" tIns="0" rIns="0" bIns="0" rtlCol="0" anchor="t">
            <a:spAutoFit/>
          </a:bodyPr>
          <a:lstStyle/>
          <a:p>
            <a:pPr algn="ctr">
              <a:lnSpc>
                <a:spcPts val="7279"/>
              </a:lnSpc>
              <a:spcBef>
                <a:spcPct val="0"/>
              </a:spcBef>
            </a:pPr>
            <a:r>
              <a:rPr lang="en-US" sz="5199" b="1">
                <a:solidFill>
                  <a:srgbClr val="000000"/>
                </a:solidFill>
                <a:latin typeface="DejaVu Serif Bold"/>
                <a:ea typeface="DejaVu Serif Bold"/>
                <a:cs typeface="DejaVu Serif Bold"/>
                <a:sym typeface="DejaVu Serif Bold"/>
              </a:rPr>
              <a:t>Voyant Tools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31470"/>
            <a:ext cx="18288000" cy="9624060"/>
          </a:xfrm>
          <a:custGeom>
            <a:avLst/>
            <a:gdLst/>
            <a:ahLst/>
            <a:cxnLst/>
            <a:rect l="l" t="t" r="r" b="b"/>
            <a:pathLst>
              <a:path w="18288000" h="9624060">
                <a:moveTo>
                  <a:pt x="0" y="0"/>
                </a:moveTo>
                <a:lnTo>
                  <a:pt x="18288000" y="0"/>
                </a:lnTo>
                <a:lnTo>
                  <a:pt x="18288000" y="9624060"/>
                </a:lnTo>
                <a:lnTo>
                  <a:pt x="0" y="962406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54726" y="-152629"/>
            <a:ext cx="13778548" cy="10592259"/>
          </a:xfrm>
          <a:custGeom>
            <a:avLst/>
            <a:gdLst/>
            <a:ahLst/>
            <a:cxnLst/>
            <a:rect l="l" t="t" r="r" b="b"/>
            <a:pathLst>
              <a:path w="13778548" h="10592259">
                <a:moveTo>
                  <a:pt x="0" y="0"/>
                </a:moveTo>
                <a:lnTo>
                  <a:pt x="13778548" y="0"/>
                </a:lnTo>
                <a:lnTo>
                  <a:pt x="13778548" y="10592258"/>
                </a:lnTo>
                <a:lnTo>
                  <a:pt x="0" y="10592258"/>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50721" y="42474"/>
            <a:ext cx="13786557" cy="10202052"/>
          </a:xfrm>
          <a:custGeom>
            <a:avLst/>
            <a:gdLst/>
            <a:ahLst/>
            <a:cxnLst/>
            <a:rect l="l" t="t" r="r" b="b"/>
            <a:pathLst>
              <a:path w="13786557" h="10202052">
                <a:moveTo>
                  <a:pt x="0" y="0"/>
                </a:moveTo>
                <a:lnTo>
                  <a:pt x="13786558" y="0"/>
                </a:lnTo>
                <a:lnTo>
                  <a:pt x="13786558" y="10202052"/>
                </a:lnTo>
                <a:lnTo>
                  <a:pt x="0" y="10202052"/>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38085" y="0"/>
            <a:ext cx="15211830" cy="10287000"/>
          </a:xfrm>
          <a:custGeom>
            <a:avLst/>
            <a:gdLst/>
            <a:ahLst/>
            <a:cxnLst/>
            <a:rect l="l" t="t" r="r" b="b"/>
            <a:pathLst>
              <a:path w="15211830" h="10287000">
                <a:moveTo>
                  <a:pt x="0" y="0"/>
                </a:moveTo>
                <a:lnTo>
                  <a:pt x="15211830" y="0"/>
                </a:lnTo>
                <a:lnTo>
                  <a:pt x="15211830" y="10287000"/>
                </a:lnTo>
                <a:lnTo>
                  <a:pt x="0" y="10287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50" y="528002"/>
            <a:ext cx="18030899" cy="896620"/>
          </a:xfrm>
          <a:prstGeom prst="rect">
            <a:avLst/>
          </a:prstGeom>
        </p:spPr>
        <p:txBody>
          <a:bodyPr lIns="0" tIns="0" rIns="0" bIns="0" rtlCol="0" anchor="t">
            <a:spAutoFit/>
          </a:bodyPr>
          <a:lstStyle/>
          <a:p>
            <a:pPr algn="ctr">
              <a:lnSpc>
                <a:spcPts val="7279"/>
              </a:lnSpc>
            </a:pPr>
            <a:r>
              <a:rPr lang="en-US" sz="5199" b="1">
                <a:solidFill>
                  <a:srgbClr val="000000"/>
                </a:solidFill>
                <a:latin typeface="DejaVu Serif Bold"/>
                <a:ea typeface="DejaVu Serif Bold"/>
                <a:cs typeface="DejaVu Serif Bold"/>
                <a:sym typeface="DejaVu Serif Bold"/>
              </a:rPr>
              <a:t>1963 YILININ EN ÇOK DİNLENİLEN ŞARKILARI</a:t>
            </a:r>
          </a:p>
        </p:txBody>
      </p:sp>
      <p:sp>
        <p:nvSpPr>
          <p:cNvPr id="3" name="TextBox 3"/>
          <p:cNvSpPr txBox="1"/>
          <p:nvPr/>
        </p:nvSpPr>
        <p:spPr>
          <a:xfrm>
            <a:off x="257101" y="1673138"/>
            <a:ext cx="18030899" cy="4592320"/>
          </a:xfrm>
          <a:prstGeom prst="rect">
            <a:avLst/>
          </a:prstGeom>
        </p:spPr>
        <p:txBody>
          <a:bodyPr lIns="0" tIns="0" rIns="0" bIns="0" rtlCol="0" anchor="t">
            <a:spAutoFit/>
          </a:bodyPr>
          <a:lstStyle/>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2" tooltip="https://nendai-ryuukou.com/1960/song/016.html"/>
              </a:rPr>
              <a:t>こんにちは赤ちゃん</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hlinkClick r:id="rId3" tooltip="https://nendai-ryuukou.com/1960/song/011.html"/>
              </a:rPr>
              <a:t>梓みちよ</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4" tooltip="https://nendai-ryuukou.com/1960/song/017.html"/>
              </a:rPr>
              <a:t>見上げてごらん夜の星を</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rPr>
              <a:t>坂本九</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5" tooltip="https://nendai-ryuukou.com/1960/song/018.html"/>
              </a:rPr>
              <a:t>高校三年生</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rPr>
              <a:t>舟木一夫</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6" tooltip="https://nendai-ryuukou.com/1960/song/019.html"/>
              </a:rPr>
              <a:t>長崎の女</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rPr>
              <a:t>春日八郎</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7" tooltip="https://nendai-ryuukou.com/1960/song/020.html"/>
              </a:rPr>
              <a:t>ホンダラ行進曲</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rPr>
              <a:t>ハナ肇とクレージーキャッツ</a:t>
            </a:r>
          </a:p>
        </p:txBody>
      </p:sp>
      <p:sp>
        <p:nvSpPr>
          <p:cNvPr id="4" name="TextBox 4"/>
          <p:cNvSpPr txBox="1"/>
          <p:nvPr/>
        </p:nvSpPr>
        <p:spPr>
          <a:xfrm>
            <a:off x="381791" y="6517005"/>
            <a:ext cx="12793881" cy="3769995"/>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MERHABA BEBEK</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GECENİN YILDIZLARINA DÖN DE BİR BAK</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LİSE SON ÖĞRENCİ</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NAGASAKİLİ KADIN</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HONDARA MARŞI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1531" y="203287"/>
            <a:ext cx="17031816" cy="622935"/>
          </a:xfrm>
          <a:prstGeom prst="rect">
            <a:avLst/>
          </a:prstGeom>
        </p:spPr>
        <p:txBody>
          <a:bodyPr lIns="0" tIns="0" rIns="0" bIns="0" rtlCol="0" anchor="t">
            <a:spAutoFit/>
          </a:bodyPr>
          <a:lstStyle/>
          <a:p>
            <a:pPr algn="ctr">
              <a:lnSpc>
                <a:spcPts val="5040"/>
              </a:lnSpc>
            </a:pPr>
            <a:r>
              <a:rPr lang="en-US" sz="3600" b="1">
                <a:solidFill>
                  <a:srgbClr val="000000"/>
                </a:solidFill>
                <a:latin typeface="DejaVu Serif Bold"/>
                <a:ea typeface="DejaVu Serif Bold"/>
                <a:cs typeface="DejaVu Serif Bold"/>
                <a:sym typeface="DejaVu Serif Bold"/>
              </a:rPr>
              <a:t>1963: Gündelik Hayatın Yüceltilmesi ve Geçmişle Mizahi Yüzleşme</a:t>
            </a:r>
          </a:p>
        </p:txBody>
      </p:sp>
      <p:sp>
        <p:nvSpPr>
          <p:cNvPr id="3" name="TextBox 3"/>
          <p:cNvSpPr txBox="1"/>
          <p:nvPr/>
        </p:nvSpPr>
        <p:spPr>
          <a:xfrm>
            <a:off x="180258" y="807172"/>
            <a:ext cx="17927484" cy="9812984"/>
          </a:xfrm>
          <a:prstGeom prst="rect">
            <a:avLst/>
          </a:prstGeom>
        </p:spPr>
        <p:txBody>
          <a:bodyPr lIns="0" tIns="0" rIns="0" bIns="0" rtlCol="0" anchor="t">
            <a:spAutoFit/>
          </a:bodyPr>
          <a:lstStyle/>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こんにちは赤ちゃん (Konnichiwa Akachan): Yeni doğmuş bir bebeğe duyulan sevgiyi anlatır. Savaşlarda kayıp veren bir toplumun, artık yeni nesilleri barış ve refah içinde büyütebilme hayalinin vücut bulmuş halidir; ideal "çekirdek aile" tablosunu çizer.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見上げてごらん夜の星を (Miagete Goran Yoru no Hoshi o): Yoksul ve sıradan insanların, geceleri gökyüzüne bakarak küçük mutluluklar ve umutlar bulmasını anlatır. Toplumsal sınıf fark etmeksizin herkesin paylaştığı o dayanışma duygusunu yüceltir.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高校三年生 (Koukou San'nensei): Lise son sınıf öğrencilerinin mezuniyet hüznünü, kampüs hayatını, okul üniformalarını ve yollarının ayrılmasını anlatır. Kitlesel eğitimin standartlaşmasıyla birlikte ortaya çıkan "öğrenci kimliğinin" ve okul nostaljisinin çok güçlü bir örneğidir.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長崎の女 (Nagasaki no Onna): Liman kenti Nagasaki'nin yağmurlu ve melankolik atmosferinde, terkedilmiş ve kalbi kırık bir kadının hikayesini anlatır. Egzotik bir trajedi temasıdır.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ホンダラ行進曲 (Hondara Koushinkyoku): Çok kritik bir teması vardır. 1868'den 1947'ye kadar toplumu hizaya sokmak için kullanılan katı, disiplinli askeri marşların (gunka) formunu alır ve tamamen anlamsız, absürt sözlerle bunu bir komediye çevirir. Militarizmle ve otoriteyle dalga geçen bir toplumsal deşarj aracıdır.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p:txBody>
      </p:sp>
      <p:sp>
        <p:nvSpPr>
          <p:cNvPr id="4" name="Freeform 4"/>
          <p:cNvSpPr/>
          <p:nvPr/>
        </p:nvSpPr>
        <p:spPr>
          <a:xfrm>
            <a:off x="-23815" y="95250"/>
            <a:ext cx="865346" cy="826222"/>
          </a:xfrm>
          <a:custGeom>
            <a:avLst/>
            <a:gdLst/>
            <a:ahLst/>
            <a:cxnLst/>
            <a:rect l="l" t="t" r="r" b="b"/>
            <a:pathLst>
              <a:path w="865346" h="826222">
                <a:moveTo>
                  <a:pt x="0" y="0"/>
                </a:moveTo>
                <a:lnTo>
                  <a:pt x="865346" y="0"/>
                </a:lnTo>
                <a:lnTo>
                  <a:pt x="865346" y="826222"/>
                </a:lnTo>
                <a:lnTo>
                  <a:pt x="0" y="826222"/>
                </a:lnTo>
                <a:lnTo>
                  <a:pt x="0" y="0"/>
                </a:lnTo>
                <a:close/>
              </a:path>
            </a:pathLst>
          </a:custGeom>
          <a:blipFill>
            <a:blip r:embed="rId2" cstate="screen">
              <a:extLst>
                <a:ext uri="{28A0092B-C50C-407E-A947-70E740481C1C}">
                  <a14:useLocalDpi xmlns:a14="http://schemas.microsoft.com/office/drawing/2010/main"/>
                </a:ext>
              </a:extLst>
            </a:blip>
            <a:stretch>
              <a:fillRect l="-21204" t="-32919" r="-36149" b="-24506"/>
            </a:stretch>
          </a:blipFill>
        </p:spPr>
        <p:txBody>
          <a:bodyPr/>
          <a:lstStyle/>
          <a:p>
            <a:endParaRPr lang="en-T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89652" y="0"/>
            <a:ext cx="14908696" cy="10287000"/>
          </a:xfrm>
          <a:custGeom>
            <a:avLst/>
            <a:gdLst/>
            <a:ahLst/>
            <a:cxnLst/>
            <a:rect l="l" t="t" r="r" b="b"/>
            <a:pathLst>
              <a:path w="14908696" h="10287000">
                <a:moveTo>
                  <a:pt x="0" y="0"/>
                </a:moveTo>
                <a:lnTo>
                  <a:pt x="14908696" y="0"/>
                </a:lnTo>
                <a:lnTo>
                  <a:pt x="14908696" y="10287000"/>
                </a:lnTo>
                <a:lnTo>
                  <a:pt x="0" y="10287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24960" y="4642802"/>
            <a:ext cx="4638080" cy="896620"/>
          </a:xfrm>
          <a:prstGeom prst="rect">
            <a:avLst/>
          </a:prstGeom>
        </p:spPr>
        <p:txBody>
          <a:bodyPr lIns="0" tIns="0" rIns="0" bIns="0" rtlCol="0" anchor="t">
            <a:spAutoFit/>
          </a:bodyPr>
          <a:lstStyle/>
          <a:p>
            <a:pPr algn="ctr">
              <a:lnSpc>
                <a:spcPts val="7279"/>
              </a:lnSpc>
              <a:spcBef>
                <a:spcPct val="0"/>
              </a:spcBef>
            </a:pPr>
            <a:r>
              <a:rPr lang="en-US" sz="5199" b="1" u="sng">
                <a:solidFill>
                  <a:srgbClr val="000000"/>
                </a:solidFill>
                <a:latin typeface="DejaVu Serif Bold"/>
                <a:ea typeface="DejaVu Serif Bold"/>
                <a:cs typeface="DejaVu Serif Bold"/>
                <a:sym typeface="DejaVu Serif Bold"/>
                <a:hlinkClick r:id="rId2" tooltip="https://voyant-tools.org/?corpus=9ddd5827cc6985842cc1a0abf3bde4a9"/>
              </a:rPr>
              <a:t>Voyant Tools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74370"/>
            <a:ext cx="18288000" cy="8938260"/>
          </a:xfrm>
          <a:custGeom>
            <a:avLst/>
            <a:gdLst/>
            <a:ahLst/>
            <a:cxnLst/>
            <a:rect l="l" t="t" r="r" b="b"/>
            <a:pathLst>
              <a:path w="18288000" h="8938260">
                <a:moveTo>
                  <a:pt x="0" y="0"/>
                </a:moveTo>
                <a:lnTo>
                  <a:pt x="18288000" y="0"/>
                </a:lnTo>
                <a:lnTo>
                  <a:pt x="18288000" y="8938260"/>
                </a:lnTo>
                <a:lnTo>
                  <a:pt x="0" y="893826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49949" y="-832585"/>
            <a:ext cx="16788101" cy="11474188"/>
          </a:xfrm>
          <a:custGeom>
            <a:avLst/>
            <a:gdLst/>
            <a:ahLst/>
            <a:cxnLst/>
            <a:rect l="l" t="t" r="r" b="b"/>
            <a:pathLst>
              <a:path w="16788101" h="11474188">
                <a:moveTo>
                  <a:pt x="0" y="0"/>
                </a:moveTo>
                <a:lnTo>
                  <a:pt x="16788102" y="0"/>
                </a:lnTo>
                <a:lnTo>
                  <a:pt x="16788102" y="11474188"/>
                </a:lnTo>
                <a:lnTo>
                  <a:pt x="0" y="11474188"/>
                </a:lnTo>
                <a:lnTo>
                  <a:pt x="0" y="0"/>
                </a:lnTo>
                <a:close/>
              </a:path>
            </a:pathLst>
          </a:custGeom>
          <a:blipFill>
            <a:blip r:embed="rId2" cstate="screen">
              <a:extLst>
                <a:ext uri="{28A0092B-C50C-407E-A947-70E740481C1C}">
                  <a14:useLocalDpi xmlns:a14="http://schemas.microsoft.com/office/drawing/2010/main"/>
                </a:ext>
              </a:extLst>
            </a:blip>
            <a:stretch>
              <a:fillRect l="-2173" r="-2173"/>
            </a:stretch>
          </a:blipFill>
        </p:spPr>
        <p:txBody>
          <a:bodyPr/>
          <a:lstStyle/>
          <a:p>
            <a:endParaRPr lang="en-T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63064" y="-166255"/>
            <a:ext cx="13761873" cy="10453255"/>
          </a:xfrm>
          <a:custGeom>
            <a:avLst/>
            <a:gdLst/>
            <a:ahLst/>
            <a:cxnLst/>
            <a:rect l="l" t="t" r="r" b="b"/>
            <a:pathLst>
              <a:path w="13761873" h="10453255">
                <a:moveTo>
                  <a:pt x="0" y="0"/>
                </a:moveTo>
                <a:lnTo>
                  <a:pt x="13761872" y="0"/>
                </a:lnTo>
                <a:lnTo>
                  <a:pt x="13761872" y="10453255"/>
                </a:lnTo>
                <a:lnTo>
                  <a:pt x="0" y="10453255"/>
                </a:lnTo>
                <a:lnTo>
                  <a:pt x="0" y="0"/>
                </a:lnTo>
                <a:close/>
              </a:path>
            </a:pathLst>
          </a:custGeom>
          <a:blipFill>
            <a:blip r:embed="rId2" cstate="screen">
              <a:extLst>
                <a:ext uri="{28A0092B-C50C-407E-A947-70E740481C1C}">
                  <a14:useLocalDpi xmlns:a14="http://schemas.microsoft.com/office/drawing/2010/main"/>
                </a:ext>
              </a:extLst>
            </a:blip>
            <a:stretch>
              <a:fillRect l="-808" r="-808"/>
            </a:stretch>
          </a:blipFill>
        </p:spPr>
        <p:txBody>
          <a:bodyPr/>
          <a:lstStyle/>
          <a:p>
            <a:endParaRPr lang="en-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50" y="528002"/>
            <a:ext cx="18030899" cy="896620"/>
          </a:xfrm>
          <a:prstGeom prst="rect">
            <a:avLst/>
          </a:prstGeom>
        </p:spPr>
        <p:txBody>
          <a:bodyPr lIns="0" tIns="0" rIns="0" bIns="0" rtlCol="0" anchor="t">
            <a:spAutoFit/>
          </a:bodyPr>
          <a:lstStyle/>
          <a:p>
            <a:pPr algn="ctr">
              <a:lnSpc>
                <a:spcPts val="7279"/>
              </a:lnSpc>
            </a:pPr>
            <a:r>
              <a:rPr lang="en-US" sz="5199" b="1">
                <a:solidFill>
                  <a:srgbClr val="000000"/>
                </a:solidFill>
                <a:latin typeface="DejaVu Serif Bold"/>
                <a:ea typeface="DejaVu Serif Bold"/>
                <a:cs typeface="DejaVu Serif Bold"/>
                <a:sym typeface="DejaVu Serif Bold"/>
              </a:rPr>
              <a:t>1964 YILININ EN ÇOK DİNLENİLEN ŞARKILARI</a:t>
            </a:r>
          </a:p>
        </p:txBody>
      </p:sp>
      <p:sp>
        <p:nvSpPr>
          <p:cNvPr id="3" name="TextBox 3"/>
          <p:cNvSpPr txBox="1"/>
          <p:nvPr/>
        </p:nvSpPr>
        <p:spPr>
          <a:xfrm>
            <a:off x="257101" y="1673138"/>
            <a:ext cx="18030899" cy="4592320"/>
          </a:xfrm>
          <a:prstGeom prst="rect">
            <a:avLst/>
          </a:prstGeom>
        </p:spPr>
        <p:txBody>
          <a:bodyPr lIns="0" tIns="0" rIns="0" bIns="0" rtlCol="0" anchor="t">
            <a:spAutoFit/>
          </a:bodyPr>
          <a:lstStyle/>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2" tooltip="https://nendai-ryuukou.com/1960/song/021.html"/>
              </a:rPr>
              <a:t>明日があるさ</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hlinkClick r:id="rId3" tooltip="https://nendai-ryuukou.com/1960/song/016.html"/>
              </a:rPr>
              <a:t>坂本九</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4" tooltip="https://nendai-ryuukou.com/1960/song/022.html"/>
              </a:rPr>
              <a:t>君だけを</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rPr>
              <a:t>西郷輝彦</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5" tooltip="https://nendai-ryuukou.com/1960/song/023.html"/>
              </a:rPr>
              <a:t>幸せなら手をたたこう</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rPr>
              <a:t>坂本九</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6" tooltip="https://nendai-ryuukou.com/1960/song/024.html"/>
              </a:rPr>
              <a:t>愛と死をみつめて</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rPr>
              <a:t>青山和子</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7" tooltip="https://nendai-ryuukou.com/1960/song/025.html"/>
              </a:rPr>
              <a:t>君たちがいて僕がいた</a:t>
            </a:r>
            <a:r>
              <a:rPr lang="en-US" sz="5199">
                <a:solidFill>
                  <a:srgbClr val="000000"/>
                </a:solidFill>
                <a:latin typeface="DejaVu Serif"/>
                <a:ea typeface="DejaVu Serif"/>
                <a:cs typeface="DejaVu Serif"/>
                <a:sym typeface="DejaVu Serif"/>
              </a:rPr>
              <a:t>     </a:t>
            </a:r>
            <a:r>
              <a:rPr lang="en-US" sz="5199" b="1" u="sng">
                <a:solidFill>
                  <a:srgbClr val="000000"/>
                </a:solidFill>
                <a:latin typeface="DejaVu Serif Bold"/>
                <a:ea typeface="DejaVu Serif Bold"/>
                <a:cs typeface="DejaVu Serif Bold"/>
                <a:sym typeface="DejaVu Serif Bold"/>
              </a:rPr>
              <a:t>舟木一夫</a:t>
            </a:r>
          </a:p>
        </p:txBody>
      </p:sp>
      <p:sp>
        <p:nvSpPr>
          <p:cNvPr id="4" name="TextBox 4"/>
          <p:cNvSpPr txBox="1"/>
          <p:nvPr/>
        </p:nvSpPr>
        <p:spPr>
          <a:xfrm>
            <a:off x="381791" y="6517005"/>
            <a:ext cx="12793881" cy="3769995"/>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Yarın Başka Bir Gün</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Yalnızca Seni</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Mutluysan El Çırp</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Aşk ile Ölümü Seyretmek</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Siz Vardınız, Ben de Vardım</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01307" y="158793"/>
            <a:ext cx="13878520" cy="622935"/>
          </a:xfrm>
          <a:prstGeom prst="rect">
            <a:avLst/>
          </a:prstGeom>
        </p:spPr>
        <p:txBody>
          <a:bodyPr lIns="0" tIns="0" rIns="0" bIns="0" rtlCol="0" anchor="t">
            <a:spAutoFit/>
          </a:bodyPr>
          <a:lstStyle/>
          <a:p>
            <a:pPr algn="ctr">
              <a:lnSpc>
                <a:spcPts val="5040"/>
              </a:lnSpc>
            </a:pPr>
            <a:r>
              <a:rPr lang="en-US" sz="3600" b="1">
                <a:solidFill>
                  <a:srgbClr val="000000"/>
                </a:solidFill>
                <a:latin typeface="DejaVu Serif Bold"/>
                <a:ea typeface="DejaVu Serif Bold"/>
                <a:cs typeface="DejaVu Serif Bold"/>
                <a:sym typeface="DejaVu Serif Bold"/>
              </a:rPr>
              <a:t>1964: Olimpiyat Yılı, Küresel Bağlantı ve İnsan Olmak</a:t>
            </a:r>
          </a:p>
        </p:txBody>
      </p:sp>
      <p:sp>
        <p:nvSpPr>
          <p:cNvPr id="3" name="TextBox 3"/>
          <p:cNvSpPr txBox="1"/>
          <p:nvPr/>
        </p:nvSpPr>
        <p:spPr>
          <a:xfrm>
            <a:off x="0" y="914400"/>
            <a:ext cx="18288000" cy="9812984"/>
          </a:xfrm>
          <a:prstGeom prst="rect">
            <a:avLst/>
          </a:prstGeom>
        </p:spPr>
        <p:txBody>
          <a:bodyPr lIns="0" tIns="0" rIns="0" bIns="0" rtlCol="0" anchor="t">
            <a:spAutoFit/>
          </a:bodyPr>
          <a:lstStyle/>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明日があるさ (Ashita ga Arusa): Aşkta reddedilen veya işinde başarısız olan sıradan bir gencin, "Boşver, yarın var!" diyerek ayağa kalkmasını anlatır. Sürekli ileriye bakan, yenilmez bir ekonomik ve toplumsal iyimserliğin sloganıdır.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君だけを (Kimi Dake o): Temiz, saf ve tamamen kişisel bir aşk ilanıdır. Toplumsal meselelerden ziyade, bireyin kendi duygularını merkeze aldığı, yükselen "idol" kültürünün ilk örneklerinden olan bir gençlik heyecanını anlatır.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幸せなら手をたたこう (Shiawase Nara Te o Tatakou): Mutluluğun fiziksel dışavurumunu (el çırpmak, ayak vurmak) anlatan bir çocuk şarkısı / koro eseridir. Savaştan uzaklaşmış, barışçıl ve bir arada olmaktan keyif alan bir toplumun dışa dönüklüğünü temsil eder.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愛と死をみつめて (Ai to Shi o Mitsumete): Ölümcül bir hastalığa yakalanan genç bir kız ile sevgilisi arasındaki mektuplaşmalardan doğan, yaşamın kıymetini ve ölümün soğukluğunu sorgulayan felsefi ve trajik bir temadır. Maddi refahın ötesinde, insan hayatının kırılganlığına odaklanır.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君たちがいて僕がいた (Kimitachi ga Ite Boku ga Ita): "Siz vardınız, bu sayede ben de var oldum" diyen, arkadaşlığa, gençlik anılarına ve okul yıllarındaki güçlü yoldaşlık bağına bir övgüdür. Bireyin kendi kimliğini, içinden çıktığı öğrenci topluluğuyla tanımlamasını anlatır.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p:txBody>
      </p:sp>
      <p:sp>
        <p:nvSpPr>
          <p:cNvPr id="4" name="Freeform 4"/>
          <p:cNvSpPr/>
          <p:nvPr/>
        </p:nvSpPr>
        <p:spPr>
          <a:xfrm>
            <a:off x="1635960" y="47625"/>
            <a:ext cx="865346" cy="826222"/>
          </a:xfrm>
          <a:custGeom>
            <a:avLst/>
            <a:gdLst/>
            <a:ahLst/>
            <a:cxnLst/>
            <a:rect l="l" t="t" r="r" b="b"/>
            <a:pathLst>
              <a:path w="865346" h="826222">
                <a:moveTo>
                  <a:pt x="0" y="0"/>
                </a:moveTo>
                <a:lnTo>
                  <a:pt x="865347" y="0"/>
                </a:lnTo>
                <a:lnTo>
                  <a:pt x="865347" y="826222"/>
                </a:lnTo>
                <a:lnTo>
                  <a:pt x="0" y="826222"/>
                </a:lnTo>
                <a:lnTo>
                  <a:pt x="0" y="0"/>
                </a:lnTo>
                <a:close/>
              </a:path>
            </a:pathLst>
          </a:custGeom>
          <a:blipFill>
            <a:blip r:embed="rId2" cstate="screen">
              <a:extLst>
                <a:ext uri="{28A0092B-C50C-407E-A947-70E740481C1C}">
                  <a14:useLocalDpi xmlns:a14="http://schemas.microsoft.com/office/drawing/2010/main"/>
                </a:ext>
              </a:extLst>
            </a:blip>
            <a:stretch>
              <a:fillRect l="-21204" t="-32919" r="-36149" b="-24506"/>
            </a:stretch>
          </a:blipFill>
        </p:spPr>
        <p:txBody>
          <a:bodyPr/>
          <a:lstStyle/>
          <a:p>
            <a:endParaRPr lang="en-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824960" y="4642802"/>
            <a:ext cx="4638080" cy="896620"/>
          </a:xfrm>
          <a:prstGeom prst="rect">
            <a:avLst/>
          </a:prstGeom>
        </p:spPr>
        <p:txBody>
          <a:bodyPr lIns="0" tIns="0" rIns="0" bIns="0" rtlCol="0" anchor="t">
            <a:spAutoFit/>
          </a:bodyPr>
          <a:lstStyle/>
          <a:p>
            <a:pPr algn="ctr">
              <a:lnSpc>
                <a:spcPts val="7279"/>
              </a:lnSpc>
              <a:spcBef>
                <a:spcPct val="0"/>
              </a:spcBef>
            </a:pPr>
            <a:r>
              <a:rPr lang="en-US" sz="5199" b="1" u="sng">
                <a:solidFill>
                  <a:srgbClr val="000000"/>
                </a:solidFill>
                <a:latin typeface="DejaVu Serif Bold"/>
                <a:ea typeface="DejaVu Serif Bold"/>
                <a:cs typeface="DejaVu Serif Bold"/>
                <a:sym typeface="DejaVu Serif Bold"/>
                <a:hlinkClick r:id="rId2" tooltip="https://voyant-tools.org/?corpus=587e2eea99e5ce8def96616ee67e2fcf"/>
              </a:rPr>
              <a:t>Voyant Tools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571500"/>
            <a:ext cx="18288000" cy="9144000"/>
          </a:xfrm>
          <a:custGeom>
            <a:avLst/>
            <a:gdLst/>
            <a:ahLst/>
            <a:cxnLst/>
            <a:rect l="l" t="t" r="r" b="b"/>
            <a:pathLst>
              <a:path w="18288000" h="9144000">
                <a:moveTo>
                  <a:pt x="0" y="0"/>
                </a:moveTo>
                <a:lnTo>
                  <a:pt x="18288000" y="0"/>
                </a:lnTo>
                <a:lnTo>
                  <a:pt x="18288000" y="9144000"/>
                </a:lnTo>
                <a:lnTo>
                  <a:pt x="0" y="9144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51538" y="0"/>
            <a:ext cx="13784925" cy="10287000"/>
          </a:xfrm>
          <a:custGeom>
            <a:avLst/>
            <a:gdLst/>
            <a:ahLst/>
            <a:cxnLst/>
            <a:rect l="l" t="t" r="r" b="b"/>
            <a:pathLst>
              <a:path w="13784925" h="10287000">
                <a:moveTo>
                  <a:pt x="0" y="0"/>
                </a:moveTo>
                <a:lnTo>
                  <a:pt x="13784924" y="0"/>
                </a:lnTo>
                <a:lnTo>
                  <a:pt x="13784924" y="10287000"/>
                </a:lnTo>
                <a:lnTo>
                  <a:pt x="0" y="10287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24969" y="0"/>
            <a:ext cx="14238062" cy="10287000"/>
          </a:xfrm>
          <a:custGeom>
            <a:avLst/>
            <a:gdLst/>
            <a:ahLst/>
            <a:cxnLst/>
            <a:rect l="l" t="t" r="r" b="b"/>
            <a:pathLst>
              <a:path w="14238062" h="10287000">
                <a:moveTo>
                  <a:pt x="0" y="0"/>
                </a:moveTo>
                <a:lnTo>
                  <a:pt x="14238062" y="0"/>
                </a:lnTo>
                <a:lnTo>
                  <a:pt x="14238062" y="10287000"/>
                </a:lnTo>
                <a:lnTo>
                  <a:pt x="0" y="10287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863090"/>
            <a:ext cx="18288000" cy="6560820"/>
          </a:xfrm>
          <a:custGeom>
            <a:avLst/>
            <a:gdLst/>
            <a:ahLst/>
            <a:cxnLst/>
            <a:rect l="l" t="t" r="r" b="b"/>
            <a:pathLst>
              <a:path w="18288000" h="6560820">
                <a:moveTo>
                  <a:pt x="0" y="0"/>
                </a:moveTo>
                <a:lnTo>
                  <a:pt x="18288000" y="0"/>
                </a:lnTo>
                <a:lnTo>
                  <a:pt x="18288000" y="6560820"/>
                </a:lnTo>
                <a:lnTo>
                  <a:pt x="0" y="656082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5241" y="0"/>
            <a:ext cx="15017518" cy="10287000"/>
          </a:xfrm>
          <a:custGeom>
            <a:avLst/>
            <a:gdLst/>
            <a:ahLst/>
            <a:cxnLst/>
            <a:rect l="l" t="t" r="r" b="b"/>
            <a:pathLst>
              <a:path w="15017518" h="10287000">
                <a:moveTo>
                  <a:pt x="0" y="0"/>
                </a:moveTo>
                <a:lnTo>
                  <a:pt x="15017518" y="0"/>
                </a:lnTo>
                <a:lnTo>
                  <a:pt x="15017518" y="10287000"/>
                </a:lnTo>
                <a:lnTo>
                  <a:pt x="0" y="10287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69806" y="0"/>
            <a:ext cx="14748387" cy="10287000"/>
          </a:xfrm>
          <a:custGeom>
            <a:avLst/>
            <a:gdLst/>
            <a:ahLst/>
            <a:cxnLst/>
            <a:rect l="l" t="t" r="r" b="b"/>
            <a:pathLst>
              <a:path w="14748387" h="10287000">
                <a:moveTo>
                  <a:pt x="0" y="0"/>
                </a:moveTo>
                <a:lnTo>
                  <a:pt x="14748388" y="0"/>
                </a:lnTo>
                <a:lnTo>
                  <a:pt x="14748388" y="10287000"/>
                </a:lnTo>
                <a:lnTo>
                  <a:pt x="0" y="1028700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195378"/>
            <a:ext cx="17935342" cy="5896244"/>
          </a:xfrm>
          <a:custGeom>
            <a:avLst/>
            <a:gdLst/>
            <a:ahLst/>
            <a:cxnLst/>
            <a:rect l="l" t="t" r="r" b="b"/>
            <a:pathLst>
              <a:path w="17935342" h="5896244">
                <a:moveTo>
                  <a:pt x="0" y="0"/>
                </a:moveTo>
                <a:lnTo>
                  <a:pt x="17935342" y="0"/>
                </a:lnTo>
                <a:lnTo>
                  <a:pt x="17935342" y="5896244"/>
                </a:lnTo>
                <a:lnTo>
                  <a:pt x="0" y="5896244"/>
                </a:lnTo>
                <a:lnTo>
                  <a:pt x="0" y="0"/>
                </a:lnTo>
                <a:close/>
              </a:path>
            </a:pathLst>
          </a:custGeom>
          <a:blipFill>
            <a:blip r:embed="rId2"/>
            <a:stretch>
              <a:fillRect/>
            </a:stretch>
          </a:blipFill>
        </p:spPr>
        <p:txBody>
          <a:bodyPr/>
          <a:lstStyle/>
          <a:p>
            <a:endParaRPr lang="en-TR"/>
          </a:p>
        </p:txBody>
      </p:sp>
      <p:sp>
        <p:nvSpPr>
          <p:cNvPr id="3" name="TextBox 3"/>
          <p:cNvSpPr txBox="1"/>
          <p:nvPr/>
        </p:nvSpPr>
        <p:spPr>
          <a:xfrm>
            <a:off x="7571167" y="4388880"/>
            <a:ext cx="2793008" cy="408272"/>
          </a:xfrm>
          <a:prstGeom prst="rect">
            <a:avLst/>
          </a:prstGeom>
        </p:spPr>
        <p:txBody>
          <a:bodyPr lIns="0" tIns="0" rIns="0" bIns="0" rtlCol="0" anchor="t">
            <a:spAutoFit/>
          </a:bodyPr>
          <a:lstStyle/>
          <a:p>
            <a:pPr algn="ctr">
              <a:lnSpc>
                <a:spcPts val="3220"/>
              </a:lnSpc>
              <a:spcBef>
                <a:spcPct val="0"/>
              </a:spcBef>
            </a:pPr>
            <a:r>
              <a:rPr lang="en-US" sz="2300">
                <a:solidFill>
                  <a:srgbClr val="000000"/>
                </a:solidFill>
                <a:latin typeface="Arimo"/>
                <a:ea typeface="Arimo"/>
                <a:cs typeface="Arimo"/>
                <a:sym typeface="Arimo"/>
              </a:rPr>
              <a:t>Seninle Sonsuza Dek</a:t>
            </a:r>
          </a:p>
        </p:txBody>
      </p:sp>
      <p:sp>
        <p:nvSpPr>
          <p:cNvPr id="4" name="TextBox 4"/>
          <p:cNvSpPr txBox="1"/>
          <p:nvPr/>
        </p:nvSpPr>
        <p:spPr>
          <a:xfrm>
            <a:off x="7855594" y="5076825"/>
            <a:ext cx="2224154" cy="408272"/>
          </a:xfrm>
          <a:prstGeom prst="rect">
            <a:avLst/>
          </a:prstGeom>
        </p:spPr>
        <p:txBody>
          <a:bodyPr lIns="0" tIns="0" rIns="0" bIns="0" rtlCol="0" anchor="t">
            <a:spAutoFit/>
          </a:bodyPr>
          <a:lstStyle/>
          <a:p>
            <a:pPr algn="ctr">
              <a:lnSpc>
                <a:spcPts val="3220"/>
              </a:lnSpc>
              <a:spcBef>
                <a:spcPct val="0"/>
              </a:spcBef>
            </a:pPr>
            <a:r>
              <a:rPr lang="en-US" sz="2300">
                <a:solidFill>
                  <a:srgbClr val="000000"/>
                </a:solidFill>
                <a:latin typeface="Arimo"/>
                <a:ea typeface="Arimo"/>
                <a:cs typeface="Arimo"/>
                <a:sym typeface="Arimo"/>
              </a:rPr>
              <a:t>Gözyaşı Feribotu</a:t>
            </a:r>
          </a:p>
        </p:txBody>
      </p:sp>
      <p:sp>
        <p:nvSpPr>
          <p:cNvPr id="5" name="TextBox 5"/>
          <p:cNvSpPr txBox="1"/>
          <p:nvPr/>
        </p:nvSpPr>
        <p:spPr>
          <a:xfrm>
            <a:off x="7701633" y="5902190"/>
            <a:ext cx="2624017" cy="412318"/>
          </a:xfrm>
          <a:prstGeom prst="rect">
            <a:avLst/>
          </a:prstGeom>
        </p:spPr>
        <p:txBody>
          <a:bodyPr lIns="0" tIns="0" rIns="0" bIns="0" rtlCol="0" anchor="t">
            <a:spAutoFit/>
          </a:bodyPr>
          <a:lstStyle/>
          <a:p>
            <a:pPr algn="ctr">
              <a:lnSpc>
                <a:spcPts val="3213"/>
              </a:lnSpc>
              <a:spcBef>
                <a:spcPct val="0"/>
              </a:spcBef>
            </a:pPr>
            <a:r>
              <a:rPr lang="en-US" sz="2295">
                <a:solidFill>
                  <a:srgbClr val="000000"/>
                </a:solidFill>
                <a:latin typeface="Arimo"/>
                <a:ea typeface="Arimo"/>
                <a:cs typeface="Arimo"/>
                <a:sym typeface="Arimo"/>
              </a:rPr>
              <a:t>Elveda Bay Gözyaşı</a:t>
            </a:r>
          </a:p>
        </p:txBody>
      </p:sp>
      <p:sp>
        <p:nvSpPr>
          <p:cNvPr id="6" name="TextBox 6"/>
          <p:cNvSpPr txBox="1"/>
          <p:nvPr/>
        </p:nvSpPr>
        <p:spPr>
          <a:xfrm>
            <a:off x="7701633" y="6733608"/>
            <a:ext cx="2142960" cy="408272"/>
          </a:xfrm>
          <a:prstGeom prst="rect">
            <a:avLst/>
          </a:prstGeom>
        </p:spPr>
        <p:txBody>
          <a:bodyPr lIns="0" tIns="0" rIns="0" bIns="0" rtlCol="0" anchor="t">
            <a:spAutoFit/>
          </a:bodyPr>
          <a:lstStyle/>
          <a:p>
            <a:pPr algn="ctr">
              <a:lnSpc>
                <a:spcPts val="3220"/>
              </a:lnSpc>
              <a:spcBef>
                <a:spcPct val="0"/>
              </a:spcBef>
            </a:pPr>
            <a:r>
              <a:rPr lang="en-US" sz="2300">
                <a:solidFill>
                  <a:srgbClr val="000000"/>
                </a:solidFill>
                <a:latin typeface="Arimo"/>
                <a:ea typeface="Arimo"/>
                <a:cs typeface="Arimo"/>
                <a:sym typeface="Arimo"/>
              </a:rPr>
              <a:t>Kardeşlik Görevi</a:t>
            </a:r>
          </a:p>
        </p:txBody>
      </p:sp>
      <p:sp>
        <p:nvSpPr>
          <p:cNvPr id="7" name="TextBox 7"/>
          <p:cNvSpPr txBox="1"/>
          <p:nvPr/>
        </p:nvSpPr>
        <p:spPr>
          <a:xfrm>
            <a:off x="7629920" y="7418104"/>
            <a:ext cx="3028160" cy="408272"/>
          </a:xfrm>
          <a:prstGeom prst="rect">
            <a:avLst/>
          </a:prstGeom>
        </p:spPr>
        <p:txBody>
          <a:bodyPr lIns="0" tIns="0" rIns="0" bIns="0" rtlCol="0" anchor="t">
            <a:spAutoFit/>
          </a:bodyPr>
          <a:lstStyle/>
          <a:p>
            <a:pPr algn="ctr">
              <a:lnSpc>
                <a:spcPts val="3220"/>
              </a:lnSpc>
              <a:spcBef>
                <a:spcPct val="0"/>
              </a:spcBef>
            </a:pPr>
            <a:r>
              <a:rPr lang="en-US" sz="2300">
                <a:solidFill>
                  <a:srgbClr val="000000"/>
                </a:solidFill>
                <a:latin typeface="Arimo"/>
                <a:ea typeface="Arimo"/>
                <a:cs typeface="Arimo"/>
                <a:sym typeface="Arimo"/>
              </a:rPr>
              <a:t>İpek Ağacı Ninnisi</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4681" y="2030324"/>
            <a:ext cx="2194054" cy="807085"/>
          </a:xfrm>
          <a:prstGeom prst="rect">
            <a:avLst/>
          </a:prstGeom>
        </p:spPr>
        <p:txBody>
          <a:bodyPr lIns="0" tIns="0" rIns="0" bIns="0" rtlCol="0" anchor="t">
            <a:spAutoFit/>
          </a:bodyPr>
          <a:lstStyle/>
          <a:p>
            <a:pPr algn="l">
              <a:lnSpc>
                <a:spcPts val="6439"/>
              </a:lnSpc>
            </a:pPr>
            <a:r>
              <a:rPr lang="en-US" sz="4599">
                <a:solidFill>
                  <a:srgbClr val="000000"/>
                </a:solidFill>
                <a:latin typeface="Arimo"/>
                <a:ea typeface="Arimo"/>
                <a:cs typeface="Arimo"/>
                <a:sym typeface="Arimo"/>
              </a:rPr>
              <a:t>Voyant</a:t>
            </a:r>
          </a:p>
        </p:txBody>
      </p:sp>
      <p:sp>
        <p:nvSpPr>
          <p:cNvPr id="3" name="TextBox 3"/>
          <p:cNvSpPr txBox="1"/>
          <p:nvPr/>
        </p:nvSpPr>
        <p:spPr>
          <a:xfrm>
            <a:off x="955134" y="3770783"/>
            <a:ext cx="16377731" cy="4855210"/>
          </a:xfrm>
          <a:prstGeom prst="rect">
            <a:avLst/>
          </a:prstGeom>
        </p:spPr>
        <p:txBody>
          <a:bodyPr lIns="0" tIns="0" rIns="0" bIns="0" rtlCol="0" anchor="t">
            <a:spAutoFit/>
          </a:bodyPr>
          <a:lstStyle/>
          <a:p>
            <a:pPr algn="ctr">
              <a:lnSpc>
                <a:spcPts val="6439"/>
              </a:lnSpc>
              <a:spcBef>
                <a:spcPct val="0"/>
              </a:spcBef>
            </a:pPr>
            <a:r>
              <a:rPr lang="en-US" sz="4599">
                <a:solidFill>
                  <a:srgbClr val="000000"/>
                </a:solidFill>
                <a:latin typeface="Arimo"/>
                <a:ea typeface="Arimo"/>
                <a:cs typeface="Arimo"/>
                <a:sym typeface="Arimo"/>
              </a:rPr>
              <a:t>"Sen ve Ben" Odaklı Anlatı</a:t>
            </a:r>
          </a:p>
          <a:p>
            <a:pPr algn="ctr">
              <a:lnSpc>
                <a:spcPts val="6439"/>
              </a:lnSpc>
              <a:spcBef>
                <a:spcPct val="0"/>
              </a:spcBef>
            </a:pPr>
            <a:r>
              <a:rPr lang="en-US" sz="4599">
                <a:solidFill>
                  <a:srgbClr val="000000"/>
                </a:solidFill>
                <a:latin typeface="Arimo"/>
                <a:ea typeface="Arimo"/>
                <a:cs typeface="Arimo"/>
                <a:sym typeface="Arimo"/>
              </a:rPr>
              <a:t>Listenin en başında "Kimi" (Sen) ve "Boku/Watashi" (Ben) kelimelerinin olması, metinlerin tamamen bireysel duygular ve ikili ilişkiler üzerine kurulduğunu gösteriyor. Özellikle "Futari" (İkimiz) kelimesinin sık tekrarı, ayrılık olsa bile paylaşılan o ortak geçmişe duyulan özlemi vurguluyor.</a:t>
            </a:r>
          </a:p>
        </p:txBody>
      </p:sp>
      <p:sp>
        <p:nvSpPr>
          <p:cNvPr id="4" name="TextBox 4"/>
          <p:cNvSpPr txBox="1"/>
          <p:nvPr/>
        </p:nvSpPr>
        <p:spPr>
          <a:xfrm>
            <a:off x="4490062" y="1165166"/>
            <a:ext cx="9307877" cy="622902"/>
          </a:xfrm>
          <a:prstGeom prst="rect">
            <a:avLst/>
          </a:prstGeom>
        </p:spPr>
        <p:txBody>
          <a:bodyPr lIns="0" tIns="0" rIns="0" bIns="0" rtlCol="0" anchor="t">
            <a:spAutoFit/>
          </a:bodyPr>
          <a:lstStyle/>
          <a:p>
            <a:pPr algn="ctr">
              <a:lnSpc>
                <a:spcPts val="5040"/>
              </a:lnSpc>
            </a:pPr>
            <a:r>
              <a:rPr lang="en-US" sz="3600" b="1">
                <a:solidFill>
                  <a:srgbClr val="000000"/>
                </a:solidFill>
                <a:latin typeface="DejaVu Serif Bold"/>
                <a:ea typeface="DejaVu Serif Bold"/>
                <a:cs typeface="DejaVu Serif Bold"/>
                <a:sym typeface="DejaVu Serif Bold"/>
              </a:rPr>
              <a:t>Sen, Ben ve Aradaki O Mesafe: 1965</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128341" y="2378098"/>
            <a:ext cx="16031318" cy="5530805"/>
          </a:xfrm>
          <a:custGeom>
            <a:avLst/>
            <a:gdLst/>
            <a:ahLst/>
            <a:cxnLst/>
            <a:rect l="l" t="t" r="r" b="b"/>
            <a:pathLst>
              <a:path w="16031318" h="5530805">
                <a:moveTo>
                  <a:pt x="0" y="0"/>
                </a:moveTo>
                <a:lnTo>
                  <a:pt x="16031318" y="0"/>
                </a:lnTo>
                <a:lnTo>
                  <a:pt x="16031318" y="5530804"/>
                </a:lnTo>
                <a:lnTo>
                  <a:pt x="0" y="5530804"/>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14400"/>
            <a:ext cx="1818514" cy="807085"/>
          </a:xfrm>
          <a:prstGeom prst="rect">
            <a:avLst/>
          </a:prstGeom>
        </p:spPr>
        <p:txBody>
          <a:bodyPr lIns="0" tIns="0" rIns="0" bIns="0" rtlCol="0" anchor="t">
            <a:spAutoFit/>
          </a:bodyPr>
          <a:lstStyle/>
          <a:p>
            <a:pPr algn="l">
              <a:lnSpc>
                <a:spcPts val="6439"/>
              </a:lnSpc>
            </a:pPr>
            <a:r>
              <a:rPr lang="en-US" sz="4599">
                <a:solidFill>
                  <a:srgbClr val="000000"/>
                </a:solidFill>
                <a:latin typeface="Arimo"/>
                <a:ea typeface="Arimo"/>
                <a:cs typeface="Arimo"/>
                <a:sym typeface="Arimo"/>
              </a:rPr>
              <a:t>Voyant</a:t>
            </a:r>
          </a:p>
        </p:txBody>
      </p:sp>
      <p:sp>
        <p:nvSpPr>
          <p:cNvPr id="3" name="TextBox 3"/>
          <p:cNvSpPr txBox="1"/>
          <p:nvPr/>
        </p:nvSpPr>
        <p:spPr>
          <a:xfrm>
            <a:off x="6071608" y="1098583"/>
            <a:ext cx="6144783" cy="622902"/>
          </a:xfrm>
          <a:prstGeom prst="rect">
            <a:avLst/>
          </a:prstGeom>
        </p:spPr>
        <p:txBody>
          <a:bodyPr lIns="0" tIns="0" rIns="0" bIns="0" rtlCol="0" anchor="t">
            <a:spAutoFit/>
          </a:bodyPr>
          <a:lstStyle/>
          <a:p>
            <a:pPr algn="ctr">
              <a:lnSpc>
                <a:spcPts val="5040"/>
              </a:lnSpc>
            </a:pPr>
            <a:r>
              <a:rPr lang="en-US" sz="3600" b="1">
                <a:solidFill>
                  <a:srgbClr val="000000"/>
                </a:solidFill>
                <a:latin typeface="DejaVu Serif Bold"/>
                <a:ea typeface="DejaVu Serif Bold"/>
                <a:cs typeface="DejaVu Serif Bold"/>
                <a:sym typeface="DejaVu Serif Bold"/>
              </a:rPr>
              <a:t>Gül, Sis ve Elveda: 1966</a:t>
            </a:r>
          </a:p>
        </p:txBody>
      </p:sp>
      <p:sp>
        <p:nvSpPr>
          <p:cNvPr id="4" name="TextBox 4"/>
          <p:cNvSpPr txBox="1"/>
          <p:nvPr/>
        </p:nvSpPr>
        <p:spPr>
          <a:xfrm>
            <a:off x="955134" y="3523341"/>
            <a:ext cx="16377731" cy="4572965"/>
          </a:xfrm>
          <a:prstGeom prst="rect">
            <a:avLst/>
          </a:prstGeom>
        </p:spPr>
        <p:txBody>
          <a:bodyPr lIns="0" tIns="0" rIns="0" bIns="0" rtlCol="0" anchor="t">
            <a:spAutoFit/>
          </a:bodyPr>
          <a:lstStyle/>
          <a:p>
            <a:pPr algn="ctr">
              <a:lnSpc>
                <a:spcPts val="3640"/>
              </a:lnSpc>
              <a:spcBef>
                <a:spcPct val="0"/>
              </a:spcBef>
            </a:pPr>
            <a:r>
              <a:rPr lang="en-US" sz="2600">
                <a:solidFill>
                  <a:srgbClr val="000000"/>
                </a:solidFill>
                <a:latin typeface="Arimo"/>
                <a:ea typeface="Arimo"/>
                <a:cs typeface="Arimo"/>
                <a:sym typeface="Arimo"/>
              </a:rPr>
              <a:t>1. "Kiri" (Sis) Metaforunun Yükselişi</a:t>
            </a:r>
          </a:p>
          <a:p>
            <a:pPr algn="ctr">
              <a:lnSpc>
                <a:spcPts val="3640"/>
              </a:lnSpc>
              <a:spcBef>
                <a:spcPct val="0"/>
              </a:spcBef>
            </a:pPr>
            <a:r>
              <a:rPr lang="en-US" sz="2600">
                <a:solidFill>
                  <a:srgbClr val="000000"/>
                </a:solidFill>
                <a:latin typeface="Arimo"/>
                <a:ea typeface="Arimo"/>
                <a:cs typeface="Arimo"/>
                <a:sym typeface="Arimo"/>
              </a:rPr>
              <a:t>1966 metinlerinde en dikkat çekici değişim "Kiri" (Sis) kelimesinin baskınlığı. Kiri no Mashūko ve Muhyō gibi şarkılarda sis; belirsizliği, ulaşılamayan sevgiliyi ve hatıraların bulanıklığını temsil ediyor. 1965'in net ayrılıklarının yerini, 1966'da "sisler içinde kaybolan" daha melankolik bir atmosfer almış.</a:t>
            </a:r>
          </a:p>
          <a:p>
            <a:pPr algn="ctr">
              <a:lnSpc>
                <a:spcPts val="3640"/>
              </a:lnSpc>
              <a:spcBef>
                <a:spcPct val="0"/>
              </a:spcBef>
            </a:pPr>
            <a:endParaRPr lang="en-US" sz="2600">
              <a:solidFill>
                <a:srgbClr val="000000"/>
              </a:solidFill>
              <a:latin typeface="Arimo"/>
              <a:ea typeface="Arimo"/>
              <a:cs typeface="Arimo"/>
              <a:sym typeface="Arimo"/>
            </a:endParaRPr>
          </a:p>
          <a:p>
            <a:pPr algn="ctr">
              <a:lnSpc>
                <a:spcPts val="3640"/>
              </a:lnSpc>
              <a:spcBef>
                <a:spcPct val="0"/>
              </a:spcBef>
            </a:pPr>
            <a:r>
              <a:rPr lang="en-US" sz="2600">
                <a:solidFill>
                  <a:srgbClr val="000000"/>
                </a:solidFill>
                <a:latin typeface="Arimo"/>
                <a:ea typeface="Arimo"/>
                <a:cs typeface="Arimo"/>
                <a:sym typeface="Arimo"/>
              </a:rPr>
              <a:t>2. Doğanın İnsanileştirilmesi: "Bara" (Gül)</a:t>
            </a:r>
          </a:p>
          <a:p>
            <a:pPr algn="ctr">
              <a:lnSpc>
                <a:spcPts val="3640"/>
              </a:lnSpc>
              <a:spcBef>
                <a:spcPct val="0"/>
              </a:spcBef>
            </a:pPr>
            <a:r>
              <a:rPr lang="en-US" sz="2600">
                <a:solidFill>
                  <a:srgbClr val="000000"/>
                </a:solidFill>
                <a:latin typeface="Arimo"/>
                <a:ea typeface="Arimo"/>
                <a:cs typeface="Arimo"/>
                <a:sym typeface="Arimo"/>
              </a:rPr>
              <a:t>Mike Maki’nin Bara ga Saita şarkısı Japon müzik tarihinde bir dönüm noktasıdır. Kelime analizinde "Bara" (Gül) kelimesinin bu kadar sık geçmesi, aşkın fiziksel bir objeye veya doğa olayına indirgenerek anlatılmaya başlandığını gösteriyor. Gül açtığında mutlu olan, solduğunda ise yalnızlaşan bir "ben" (Boku) profili çiziliyor.</a:t>
            </a:r>
          </a:p>
          <a:p>
            <a:pPr algn="ctr">
              <a:lnSpc>
                <a:spcPts val="3640"/>
              </a:lnSpc>
              <a:spcBef>
                <a:spcPct val="0"/>
              </a:spcBef>
            </a:pPr>
            <a:endParaRPr lang="en-US" sz="2600">
              <a:solidFill>
                <a:srgbClr val="000000"/>
              </a:solidFill>
              <a:latin typeface="Arimo"/>
              <a:ea typeface="Arimo"/>
              <a:cs typeface="Arimo"/>
              <a:sym typeface="Arim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6484" y="2142732"/>
            <a:ext cx="17915032" cy="6001536"/>
          </a:xfrm>
          <a:custGeom>
            <a:avLst/>
            <a:gdLst/>
            <a:ahLst/>
            <a:cxnLst/>
            <a:rect l="l" t="t" r="r" b="b"/>
            <a:pathLst>
              <a:path w="17915032" h="6001536">
                <a:moveTo>
                  <a:pt x="0" y="0"/>
                </a:moveTo>
                <a:lnTo>
                  <a:pt x="17915032" y="0"/>
                </a:lnTo>
                <a:lnTo>
                  <a:pt x="17915032" y="6001536"/>
                </a:lnTo>
                <a:lnTo>
                  <a:pt x="0" y="6001536"/>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14400"/>
            <a:ext cx="1818514" cy="807085"/>
          </a:xfrm>
          <a:prstGeom prst="rect">
            <a:avLst/>
          </a:prstGeom>
        </p:spPr>
        <p:txBody>
          <a:bodyPr lIns="0" tIns="0" rIns="0" bIns="0" rtlCol="0" anchor="t">
            <a:spAutoFit/>
          </a:bodyPr>
          <a:lstStyle/>
          <a:p>
            <a:pPr algn="l">
              <a:lnSpc>
                <a:spcPts val="6439"/>
              </a:lnSpc>
            </a:pPr>
            <a:r>
              <a:rPr lang="en-US" sz="4599">
                <a:solidFill>
                  <a:srgbClr val="000000"/>
                </a:solidFill>
                <a:latin typeface="Arimo"/>
                <a:ea typeface="Arimo"/>
                <a:cs typeface="Arimo"/>
                <a:sym typeface="Arimo"/>
              </a:rPr>
              <a:t>Voyant</a:t>
            </a:r>
          </a:p>
        </p:txBody>
      </p:sp>
      <p:sp>
        <p:nvSpPr>
          <p:cNvPr id="3" name="TextBox 3"/>
          <p:cNvSpPr txBox="1"/>
          <p:nvPr/>
        </p:nvSpPr>
        <p:spPr>
          <a:xfrm>
            <a:off x="5085209" y="568007"/>
            <a:ext cx="8117582" cy="807085"/>
          </a:xfrm>
          <a:prstGeom prst="rect">
            <a:avLst/>
          </a:prstGeom>
        </p:spPr>
        <p:txBody>
          <a:bodyPr lIns="0" tIns="0" rIns="0" bIns="0" rtlCol="0" anchor="t">
            <a:spAutoFit/>
          </a:bodyPr>
          <a:lstStyle/>
          <a:p>
            <a:pPr algn="ctr">
              <a:lnSpc>
                <a:spcPts val="6439"/>
              </a:lnSpc>
              <a:spcBef>
                <a:spcPct val="0"/>
              </a:spcBef>
            </a:pPr>
            <a:r>
              <a:rPr lang="en-US" sz="4599">
                <a:solidFill>
                  <a:srgbClr val="000000"/>
                </a:solidFill>
                <a:latin typeface="Arimo"/>
                <a:ea typeface="Arimo"/>
                <a:cs typeface="Arimo"/>
                <a:sym typeface="Arimo"/>
              </a:rPr>
              <a:t>Güneşten Gece Sislerine: 1967</a:t>
            </a:r>
          </a:p>
        </p:txBody>
      </p:sp>
      <p:sp>
        <p:nvSpPr>
          <p:cNvPr id="4" name="TextBox 4"/>
          <p:cNvSpPr txBox="1"/>
          <p:nvPr/>
        </p:nvSpPr>
        <p:spPr>
          <a:xfrm>
            <a:off x="0" y="2368708"/>
            <a:ext cx="18288000" cy="7468527"/>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Arimo"/>
                <a:ea typeface="Arimo"/>
                <a:cs typeface="Arimo"/>
                <a:sym typeface="Arimo"/>
              </a:rPr>
              <a:t>1. "Mavi"nin Egemenliği ve Batı Etkisi</a:t>
            </a:r>
          </a:p>
          <a:p>
            <a:pPr algn="ctr">
              <a:lnSpc>
                <a:spcPts val="4200"/>
              </a:lnSpc>
              <a:spcBef>
                <a:spcPct val="0"/>
              </a:spcBef>
            </a:pPr>
            <a:r>
              <a:rPr lang="en-US" sz="3000">
                <a:solidFill>
                  <a:srgbClr val="000000"/>
                </a:solidFill>
                <a:latin typeface="Arimo"/>
                <a:ea typeface="Arimo"/>
                <a:cs typeface="Arimo"/>
                <a:sym typeface="Arimo"/>
              </a:rPr>
              <a:t>Blue Chateau şarkısıyla birlikte "Blue" (Mavi) kelimesi sadece bir renk değil, bir stil haline geliyor. Önceki yılların siyah-beyaz hüznü, yerini daha "havalı", daha modern ve Batılı bir melankoliye bırakmış.</a:t>
            </a:r>
          </a:p>
          <a:p>
            <a:pPr algn="ctr">
              <a:lnSpc>
                <a:spcPts val="4200"/>
              </a:lnSpc>
              <a:spcBef>
                <a:spcPct val="0"/>
              </a:spcBef>
            </a:pPr>
            <a:endParaRPr lang="en-US" sz="3000">
              <a:solidFill>
                <a:srgbClr val="000000"/>
              </a:solidFill>
              <a:latin typeface="Arimo"/>
              <a:ea typeface="Arimo"/>
              <a:cs typeface="Arimo"/>
              <a:sym typeface="Arimo"/>
            </a:endParaRPr>
          </a:p>
          <a:p>
            <a:pPr algn="ctr">
              <a:lnSpc>
                <a:spcPts val="4200"/>
              </a:lnSpc>
              <a:spcBef>
                <a:spcPct val="0"/>
              </a:spcBef>
            </a:pPr>
            <a:r>
              <a:rPr lang="en-US" sz="3000">
                <a:solidFill>
                  <a:srgbClr val="000000"/>
                </a:solidFill>
                <a:latin typeface="Arimo"/>
                <a:ea typeface="Arimo"/>
                <a:cs typeface="Arimo"/>
                <a:sym typeface="Arimo"/>
              </a:rPr>
              <a:t>2. Ufukların Genişlemesi: "Michi" (Yol) ve "Hiroi" (Geniş)</a:t>
            </a:r>
          </a:p>
          <a:p>
            <a:pPr algn="ctr">
              <a:lnSpc>
                <a:spcPts val="4200"/>
              </a:lnSpc>
              <a:spcBef>
                <a:spcPct val="0"/>
              </a:spcBef>
            </a:pPr>
            <a:r>
              <a:rPr lang="en-US" sz="3000">
                <a:solidFill>
                  <a:srgbClr val="000000"/>
                </a:solidFill>
                <a:latin typeface="Arimo"/>
                <a:ea typeface="Arimo"/>
                <a:cs typeface="Arimo"/>
                <a:sym typeface="Arimo"/>
              </a:rPr>
              <a:t>Giniro no Michi ve Kono Hiroi Nohara Ippai şarkılarında gördüğümüz üzere; kelimeler artık dar sokaklardan çıkıp "geniş kırlara" (hiroi nohara), "uzun gümüş yollara" (mich)i ve "kocaman dünyaya" (sekai) açılıyor. Bu, Japonya'nın o dönemki ekonomik büyümesi ve insanların geleceğe daha umutlu/kararlı bakışıyla da örtüşüyor.</a:t>
            </a:r>
          </a:p>
          <a:p>
            <a:pPr algn="ctr">
              <a:lnSpc>
                <a:spcPts val="4200"/>
              </a:lnSpc>
              <a:spcBef>
                <a:spcPct val="0"/>
              </a:spcBef>
            </a:pPr>
            <a:r>
              <a:rPr lang="en-US" sz="3000">
                <a:solidFill>
                  <a:srgbClr val="000000"/>
                </a:solidFill>
                <a:latin typeface="Arimo"/>
                <a:ea typeface="Arimo"/>
                <a:cs typeface="Arimo"/>
                <a:sym typeface="Arimo"/>
              </a:rPr>
              <a:t>3. Mevsimsel Enerji: Güneş ve Yaz</a:t>
            </a:r>
          </a:p>
          <a:p>
            <a:pPr algn="ctr">
              <a:lnSpc>
                <a:spcPts val="4200"/>
              </a:lnSpc>
              <a:spcBef>
                <a:spcPct val="0"/>
              </a:spcBef>
            </a:pPr>
            <a:r>
              <a:rPr lang="en-US" sz="3000">
                <a:solidFill>
                  <a:srgbClr val="000000"/>
                </a:solidFill>
                <a:latin typeface="Arimo"/>
                <a:ea typeface="Arimo"/>
                <a:cs typeface="Arimo"/>
                <a:sym typeface="Arimo"/>
              </a:rPr>
              <a:t>Makkana Taiyō (Kıpkırmızı Güneş) şarkısı, 1965-66'nın "kış" ve "sis" temasını yırtıp geçiyor. İlk kez kelime analizinde "Taiyō" (Güneş) ve "Manatsu" (Tam yaz ortası) gibi yüksek enerjili, tutkulu ve fiziksel aşkı (yakılan tenler, hırslı sevgiler) anlatan kelimeler baskınlık kuruyor.</a:t>
            </a:r>
          </a:p>
          <a:p>
            <a:pPr algn="ctr">
              <a:lnSpc>
                <a:spcPts val="4200"/>
              </a:lnSpc>
              <a:spcBef>
                <a:spcPct val="0"/>
              </a:spcBef>
            </a:pPr>
            <a:endParaRPr lang="en-US" sz="3000">
              <a:solidFill>
                <a:srgbClr val="000000"/>
              </a:solidFill>
              <a:latin typeface="Arimo"/>
              <a:ea typeface="Arimo"/>
              <a:cs typeface="Arimo"/>
              <a:sym typeface="Arim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7436" y="2239117"/>
            <a:ext cx="17873127" cy="5808766"/>
          </a:xfrm>
          <a:custGeom>
            <a:avLst/>
            <a:gdLst/>
            <a:ahLst/>
            <a:cxnLst/>
            <a:rect l="l" t="t" r="r" b="b"/>
            <a:pathLst>
              <a:path w="17873127" h="5808766">
                <a:moveTo>
                  <a:pt x="0" y="0"/>
                </a:moveTo>
                <a:lnTo>
                  <a:pt x="17873128" y="0"/>
                </a:lnTo>
                <a:lnTo>
                  <a:pt x="17873128" y="5808766"/>
                </a:lnTo>
                <a:lnTo>
                  <a:pt x="0" y="5808766"/>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14400"/>
            <a:ext cx="1818514" cy="807085"/>
          </a:xfrm>
          <a:prstGeom prst="rect">
            <a:avLst/>
          </a:prstGeom>
        </p:spPr>
        <p:txBody>
          <a:bodyPr lIns="0" tIns="0" rIns="0" bIns="0" rtlCol="0" anchor="t">
            <a:spAutoFit/>
          </a:bodyPr>
          <a:lstStyle/>
          <a:p>
            <a:pPr algn="l">
              <a:lnSpc>
                <a:spcPts val="6439"/>
              </a:lnSpc>
            </a:pPr>
            <a:r>
              <a:rPr lang="en-US" sz="4599">
                <a:solidFill>
                  <a:srgbClr val="000000"/>
                </a:solidFill>
                <a:latin typeface="Arimo"/>
                <a:ea typeface="Arimo"/>
                <a:cs typeface="Arimo"/>
                <a:sym typeface="Arimo"/>
              </a:rPr>
              <a:t>Voyant</a:t>
            </a:r>
          </a:p>
        </p:txBody>
      </p:sp>
      <p:sp>
        <p:nvSpPr>
          <p:cNvPr id="3" name="TextBox 3"/>
          <p:cNvSpPr txBox="1"/>
          <p:nvPr/>
        </p:nvSpPr>
        <p:spPr>
          <a:xfrm>
            <a:off x="4063669" y="568007"/>
            <a:ext cx="10160662" cy="807085"/>
          </a:xfrm>
          <a:prstGeom prst="rect">
            <a:avLst/>
          </a:prstGeom>
        </p:spPr>
        <p:txBody>
          <a:bodyPr lIns="0" tIns="0" rIns="0" bIns="0" rtlCol="0" anchor="t">
            <a:spAutoFit/>
          </a:bodyPr>
          <a:lstStyle/>
          <a:p>
            <a:pPr algn="ctr">
              <a:lnSpc>
                <a:spcPts val="6439"/>
              </a:lnSpc>
              <a:spcBef>
                <a:spcPct val="0"/>
              </a:spcBef>
            </a:pPr>
            <a:r>
              <a:rPr lang="en-US" sz="4599">
                <a:solidFill>
                  <a:srgbClr val="000000"/>
                </a:solidFill>
                <a:latin typeface="Arimo"/>
                <a:ea typeface="Arimo"/>
                <a:cs typeface="Arimo"/>
                <a:sym typeface="Arimo"/>
              </a:rPr>
              <a:t>Zümrüt Gözler ve Kararlı Adımlar: 1968</a:t>
            </a:r>
          </a:p>
        </p:txBody>
      </p:sp>
      <p:sp>
        <p:nvSpPr>
          <p:cNvPr id="4" name="TextBox 4"/>
          <p:cNvSpPr txBox="1"/>
          <p:nvPr/>
        </p:nvSpPr>
        <p:spPr>
          <a:xfrm>
            <a:off x="0" y="2285008"/>
            <a:ext cx="18288000" cy="8001992"/>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Arimo"/>
                <a:ea typeface="Arimo"/>
                <a:cs typeface="Arimo"/>
                <a:sym typeface="Arimo"/>
              </a:rPr>
              <a:t>1. Moral ve Azim: "Aruku" (Yürümek)</a:t>
            </a:r>
          </a:p>
          <a:p>
            <a:pPr algn="ctr">
              <a:lnSpc>
                <a:spcPts val="4200"/>
              </a:lnSpc>
              <a:spcBef>
                <a:spcPct val="0"/>
              </a:spcBef>
            </a:pPr>
            <a:r>
              <a:rPr lang="en-US" sz="3000">
                <a:solidFill>
                  <a:srgbClr val="000000"/>
                </a:solidFill>
                <a:latin typeface="Arimo"/>
                <a:ea typeface="Arimo"/>
                <a:cs typeface="Arimo"/>
                <a:sym typeface="Arimo"/>
              </a:rPr>
              <a:t>1968'in en belirgin farkı, önceki yılların o pasif bekleyişinin (limanda beklemek gibi) yerini aktif bir harekete bırakması. Suizenji Kiyoko'nun 365 Step March şarkısındaki "Üç adım ileri, iki adım geri" (Sanpo susunde, nippo sagaru) felsefesi, Japonya'nın o dönemki azmini özetliyor.</a:t>
            </a:r>
          </a:p>
          <a:p>
            <a:pPr algn="ctr">
              <a:lnSpc>
                <a:spcPts val="4200"/>
              </a:lnSpc>
              <a:spcBef>
                <a:spcPct val="0"/>
              </a:spcBef>
            </a:pPr>
            <a:endParaRPr lang="en-US" sz="3000">
              <a:solidFill>
                <a:srgbClr val="000000"/>
              </a:solidFill>
              <a:latin typeface="Arimo"/>
              <a:ea typeface="Arimo"/>
              <a:cs typeface="Arimo"/>
              <a:sym typeface="Arimo"/>
            </a:endParaRPr>
          </a:p>
          <a:p>
            <a:pPr algn="ctr">
              <a:lnSpc>
                <a:spcPts val="4200"/>
              </a:lnSpc>
              <a:spcBef>
                <a:spcPct val="0"/>
              </a:spcBef>
            </a:pPr>
            <a:r>
              <a:rPr lang="en-US" sz="3000">
                <a:solidFill>
                  <a:srgbClr val="000000"/>
                </a:solidFill>
                <a:latin typeface="Arimo"/>
                <a:ea typeface="Arimo"/>
                <a:cs typeface="Arimo"/>
                <a:sym typeface="Arimo"/>
              </a:rPr>
              <a:t>2. Egzotik ve Görsel Tasvirler: "Emerald" ve "Mizumi"</a:t>
            </a:r>
          </a:p>
          <a:p>
            <a:pPr algn="ctr">
              <a:lnSpc>
                <a:spcPts val="4200"/>
              </a:lnSpc>
              <a:spcBef>
                <a:spcPct val="0"/>
              </a:spcBef>
            </a:pPr>
            <a:r>
              <a:rPr lang="en-US" sz="3000">
                <a:solidFill>
                  <a:srgbClr val="000000"/>
                </a:solidFill>
                <a:latin typeface="Arimo"/>
                <a:ea typeface="Arimo"/>
                <a:cs typeface="Arimo"/>
                <a:sym typeface="Arimo"/>
              </a:rPr>
              <a:t>Emerald no Densetsu şarkısında olduğu gibi, 1968'de görsellik çok ön planda. Sadece "güzel" demiyor, "Zümrüt yeşili gözler" (Emerarudo no hitomi) gibi daha spesifik, daha sanatsal ve Batılı tasvirler kullanılıyor.</a:t>
            </a:r>
          </a:p>
          <a:p>
            <a:pPr algn="ctr">
              <a:lnSpc>
                <a:spcPts val="4200"/>
              </a:lnSpc>
              <a:spcBef>
                <a:spcPct val="0"/>
              </a:spcBef>
            </a:pPr>
            <a:r>
              <a:rPr lang="en-US" sz="3000">
                <a:solidFill>
                  <a:srgbClr val="000000"/>
                </a:solidFill>
                <a:latin typeface="Arimo"/>
                <a:ea typeface="Arimo"/>
                <a:cs typeface="Arimo"/>
                <a:sym typeface="Arimo"/>
              </a:rPr>
              <a:t>3. Şehir Romantizmi ve "Mood": Yokohama ve Isezakicho</a:t>
            </a:r>
          </a:p>
          <a:p>
            <a:pPr algn="ctr">
              <a:lnSpc>
                <a:spcPts val="4200"/>
              </a:lnSpc>
              <a:spcBef>
                <a:spcPct val="0"/>
              </a:spcBef>
            </a:pPr>
            <a:endParaRPr lang="en-US" sz="3000">
              <a:solidFill>
                <a:srgbClr val="000000"/>
              </a:solidFill>
              <a:latin typeface="Arimo"/>
              <a:ea typeface="Arimo"/>
              <a:cs typeface="Arimo"/>
              <a:sym typeface="Arimo"/>
            </a:endParaRPr>
          </a:p>
          <a:p>
            <a:pPr algn="ctr">
              <a:lnSpc>
                <a:spcPts val="4200"/>
              </a:lnSpc>
              <a:spcBef>
                <a:spcPct val="0"/>
              </a:spcBef>
            </a:pPr>
            <a:r>
              <a:rPr lang="en-US" sz="3000">
                <a:solidFill>
                  <a:srgbClr val="000000"/>
                </a:solidFill>
                <a:latin typeface="Arimo"/>
                <a:ea typeface="Arimo"/>
                <a:cs typeface="Arimo"/>
                <a:sym typeface="Arimo"/>
              </a:rPr>
              <a:t>Mina Aoe'nin Isezakicho Blues şarkısıyla birlikte, sözlere "Mood" (Mūdo) ve "Işıklar" (Tomoru) gibi daha kentsel, gece hayatını ve yetişkin aşklarını temsil eden kavramlar giriyor. "Duvibi-juvibi" gibi onomatopeik (yansıma) seslerin kullanımı, dilin geleneksel yapısından çıkıp daha pop ve eğlenceli bir hale evrildiğinin kanıtı.</a:t>
            </a:r>
          </a:p>
          <a:p>
            <a:pPr algn="ctr">
              <a:lnSpc>
                <a:spcPts val="4200"/>
              </a:lnSpc>
              <a:spcBef>
                <a:spcPct val="0"/>
              </a:spcBef>
            </a:pPr>
            <a:endParaRPr lang="en-US" sz="3000">
              <a:solidFill>
                <a:srgbClr val="000000"/>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91490"/>
            <a:ext cx="18288000" cy="9304020"/>
          </a:xfrm>
          <a:custGeom>
            <a:avLst/>
            <a:gdLst/>
            <a:ahLst/>
            <a:cxnLst/>
            <a:rect l="l" t="t" r="r" b="b"/>
            <a:pathLst>
              <a:path w="18288000" h="9304020">
                <a:moveTo>
                  <a:pt x="0" y="0"/>
                </a:moveTo>
                <a:lnTo>
                  <a:pt x="18288000" y="0"/>
                </a:lnTo>
                <a:lnTo>
                  <a:pt x="18288000" y="9304020"/>
                </a:lnTo>
                <a:lnTo>
                  <a:pt x="0" y="930402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2045970"/>
            <a:ext cx="18288000" cy="6195060"/>
          </a:xfrm>
          <a:custGeom>
            <a:avLst/>
            <a:gdLst/>
            <a:ahLst/>
            <a:cxnLst/>
            <a:rect l="l" t="t" r="r" b="b"/>
            <a:pathLst>
              <a:path w="18288000" h="6195060">
                <a:moveTo>
                  <a:pt x="0" y="0"/>
                </a:moveTo>
                <a:lnTo>
                  <a:pt x="18288000" y="0"/>
                </a:lnTo>
                <a:lnTo>
                  <a:pt x="18288000" y="6195060"/>
                </a:lnTo>
                <a:lnTo>
                  <a:pt x="0" y="6195060"/>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026049"/>
            <a:ext cx="1818514" cy="807085"/>
          </a:xfrm>
          <a:prstGeom prst="rect">
            <a:avLst/>
          </a:prstGeom>
        </p:spPr>
        <p:txBody>
          <a:bodyPr lIns="0" tIns="0" rIns="0" bIns="0" rtlCol="0" anchor="t">
            <a:spAutoFit/>
          </a:bodyPr>
          <a:lstStyle/>
          <a:p>
            <a:pPr algn="l">
              <a:lnSpc>
                <a:spcPts val="6439"/>
              </a:lnSpc>
            </a:pPr>
            <a:r>
              <a:rPr lang="en-US" sz="4599">
                <a:solidFill>
                  <a:srgbClr val="000000"/>
                </a:solidFill>
                <a:latin typeface="Arimo"/>
                <a:ea typeface="Arimo"/>
                <a:cs typeface="Arimo"/>
                <a:sym typeface="Arimo"/>
              </a:rPr>
              <a:t>Voyant</a:t>
            </a:r>
          </a:p>
        </p:txBody>
      </p:sp>
      <p:sp>
        <p:nvSpPr>
          <p:cNvPr id="3" name="TextBox 3"/>
          <p:cNvSpPr txBox="1"/>
          <p:nvPr/>
        </p:nvSpPr>
        <p:spPr>
          <a:xfrm>
            <a:off x="483939" y="497873"/>
            <a:ext cx="17320122" cy="530827"/>
          </a:xfrm>
          <a:prstGeom prst="rect">
            <a:avLst/>
          </a:prstGeom>
        </p:spPr>
        <p:txBody>
          <a:bodyPr lIns="0" tIns="0" rIns="0" bIns="0" rtlCol="0" anchor="t">
            <a:spAutoFit/>
          </a:bodyPr>
          <a:lstStyle/>
          <a:p>
            <a:pPr algn="ctr">
              <a:lnSpc>
                <a:spcPts val="4340"/>
              </a:lnSpc>
            </a:pPr>
            <a:r>
              <a:rPr lang="en-US" sz="3100" b="1">
                <a:solidFill>
                  <a:srgbClr val="000000"/>
                </a:solidFill>
                <a:latin typeface="DejaVu Serif Bold"/>
                <a:ea typeface="DejaVu Serif Bold"/>
                <a:cs typeface="DejaVu Serif Bold"/>
                <a:sym typeface="DejaVu Serif Bold"/>
              </a:rPr>
              <a:t>1969: Geleneksel Gözyaşından Modern Vedalara Kelimelerle Bir On Yılın Sonu</a:t>
            </a:r>
          </a:p>
        </p:txBody>
      </p:sp>
      <p:sp>
        <p:nvSpPr>
          <p:cNvPr id="4" name="TextBox 4"/>
          <p:cNvSpPr txBox="1"/>
          <p:nvPr/>
        </p:nvSpPr>
        <p:spPr>
          <a:xfrm>
            <a:off x="0" y="2323240"/>
            <a:ext cx="18288000" cy="693506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Arimo"/>
                <a:ea typeface="Arimo"/>
                <a:cs typeface="Arimo"/>
                <a:sym typeface="Arimo"/>
              </a:rPr>
              <a:t>1. "İi Janai" (Ne Çıkar?): Toplumsal tabuların yıkılışı</a:t>
            </a:r>
          </a:p>
          <a:p>
            <a:pPr algn="ctr">
              <a:lnSpc>
                <a:spcPts val="4200"/>
              </a:lnSpc>
              <a:spcBef>
                <a:spcPct val="0"/>
              </a:spcBef>
            </a:pPr>
            <a:r>
              <a:rPr lang="en-US" sz="3000">
                <a:solidFill>
                  <a:srgbClr val="000000"/>
                </a:solidFill>
                <a:latin typeface="Arimo"/>
                <a:ea typeface="Arimo"/>
                <a:cs typeface="Arimo"/>
                <a:sym typeface="Arimo"/>
              </a:rPr>
              <a:t>1969 sözlerinde en çarpıcı ifade "İi janai" kalıbı. "Soğuk kadın desinler, ne çıkar? Mutluyum ya" (İi janai, shiawase) veya "Sadakatsiz desinler, ne çıkar? Şu an iyiyim ya" gibi ifadeler, Japon toplumundaki "başkası ne der" (sekentei) baskısına karşı müziğin bir başkaldırı aracı olmaya başladığını gösteriyor. Bireysel mutluluk, toplumsal etik değerlerin önüne geçmeye başlıyor.</a:t>
            </a:r>
          </a:p>
          <a:p>
            <a:pPr algn="ctr">
              <a:lnSpc>
                <a:spcPts val="4200"/>
              </a:lnSpc>
              <a:spcBef>
                <a:spcPct val="0"/>
              </a:spcBef>
            </a:pPr>
            <a:endParaRPr lang="en-US" sz="3000">
              <a:solidFill>
                <a:srgbClr val="000000"/>
              </a:solidFill>
              <a:latin typeface="Arimo"/>
              <a:ea typeface="Arimo"/>
              <a:cs typeface="Arimo"/>
              <a:sym typeface="Arimo"/>
            </a:endParaRPr>
          </a:p>
          <a:p>
            <a:pPr algn="ctr">
              <a:lnSpc>
                <a:spcPts val="4200"/>
              </a:lnSpc>
              <a:spcBef>
                <a:spcPct val="0"/>
              </a:spcBef>
            </a:pPr>
            <a:r>
              <a:rPr lang="en-US" sz="3000">
                <a:solidFill>
                  <a:srgbClr val="000000"/>
                </a:solidFill>
                <a:latin typeface="Arimo"/>
                <a:ea typeface="Arimo"/>
                <a:cs typeface="Arimo"/>
                <a:sym typeface="Arimo"/>
              </a:rPr>
              <a:t>2. Yağmur (Ame) ve Şehir (Nagasaki)</a:t>
            </a:r>
          </a:p>
          <a:p>
            <a:pPr algn="ctr">
              <a:lnSpc>
                <a:spcPts val="4200"/>
              </a:lnSpc>
              <a:spcBef>
                <a:spcPct val="0"/>
              </a:spcBef>
            </a:pPr>
            <a:r>
              <a:rPr lang="en-US" sz="3000">
                <a:solidFill>
                  <a:srgbClr val="000000"/>
                </a:solidFill>
                <a:latin typeface="Arimo"/>
                <a:ea typeface="Arimo"/>
                <a:cs typeface="Arimo"/>
                <a:sym typeface="Arimo"/>
              </a:rPr>
              <a:t>Nagasaki wa Kyō mo Ame Datta ve Doshaburi no Ame no Naka şarkılarında gördüğümüz üzere, Yağmur artık sadece bir doğa olayı değil, şehrin yalnızlığını ve ayrılığın kaçınılmazlığını temizleyen bir unsur. 1966'daki "Sis" (Kiri) yerini daha sert ve net olan "Sağanak Yağmur"a (Doshaburi no ame) bırakmış. Bu, duyguların artık daha açık ve saklanmadan yaşandığını simgeliyor.</a:t>
            </a:r>
          </a:p>
          <a:p>
            <a:pPr algn="ctr">
              <a:lnSpc>
                <a:spcPts val="4200"/>
              </a:lnSpc>
              <a:spcBef>
                <a:spcPct val="0"/>
              </a:spcBef>
            </a:pPr>
            <a:endParaRPr lang="en-US" sz="3000">
              <a:solidFill>
                <a:srgbClr val="000000"/>
              </a:solidFill>
              <a:latin typeface="Arimo"/>
              <a:ea typeface="Arimo"/>
              <a:cs typeface="Arimo"/>
              <a:sym typeface="Arimo"/>
            </a:endParaRPr>
          </a:p>
          <a:p>
            <a:pPr algn="ctr">
              <a:lnSpc>
                <a:spcPts val="4200"/>
              </a:lnSpc>
              <a:spcBef>
                <a:spcPct val="0"/>
              </a:spcBef>
            </a:pPr>
            <a:endParaRPr lang="en-US" sz="3000">
              <a:solidFill>
                <a:srgbClr val="000000"/>
              </a:solidFill>
              <a:latin typeface="Arimo"/>
              <a:ea typeface="Arimo"/>
              <a:cs typeface="Arimo"/>
              <a:sym typeface="Arim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0193" y="44618"/>
            <a:ext cx="16219107" cy="10197763"/>
          </a:xfrm>
          <a:custGeom>
            <a:avLst/>
            <a:gdLst/>
            <a:ahLst/>
            <a:cxnLst/>
            <a:rect l="l" t="t" r="r" b="b"/>
            <a:pathLst>
              <a:path w="16219107" h="10197763">
                <a:moveTo>
                  <a:pt x="0" y="0"/>
                </a:moveTo>
                <a:lnTo>
                  <a:pt x="16219107" y="0"/>
                </a:lnTo>
                <a:lnTo>
                  <a:pt x="16219107" y="10197764"/>
                </a:lnTo>
                <a:lnTo>
                  <a:pt x="0" y="10197764"/>
                </a:lnTo>
                <a:lnTo>
                  <a:pt x="0" y="0"/>
                </a:lnTo>
                <a:close/>
              </a:path>
            </a:pathLst>
          </a:custGeom>
          <a:blipFill>
            <a:blip r:embed="rId2"/>
            <a:stretch>
              <a:fillRect/>
            </a:stretch>
          </a:blipFill>
        </p:spPr>
        <p:txBody>
          <a:bodyPr/>
          <a:lstStyle/>
          <a:p>
            <a:endParaRPr lang="en-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8550" y="528002"/>
            <a:ext cx="18030899" cy="896620"/>
          </a:xfrm>
          <a:prstGeom prst="rect">
            <a:avLst/>
          </a:prstGeom>
        </p:spPr>
        <p:txBody>
          <a:bodyPr lIns="0" tIns="0" rIns="0" bIns="0" rtlCol="0" anchor="t">
            <a:spAutoFit/>
          </a:bodyPr>
          <a:lstStyle/>
          <a:p>
            <a:pPr algn="ctr">
              <a:lnSpc>
                <a:spcPts val="7279"/>
              </a:lnSpc>
            </a:pPr>
            <a:r>
              <a:rPr lang="en-US" sz="5199" b="1">
                <a:solidFill>
                  <a:srgbClr val="000000"/>
                </a:solidFill>
                <a:latin typeface="DejaVu Serif Bold"/>
                <a:ea typeface="DejaVu Serif Bold"/>
                <a:cs typeface="DejaVu Serif Bold"/>
                <a:sym typeface="DejaVu Serif Bold"/>
              </a:rPr>
              <a:t>1960 YILININ EN ÇOK DİNLENİLEN ŞARKILARI</a:t>
            </a:r>
          </a:p>
        </p:txBody>
      </p:sp>
      <p:sp>
        <p:nvSpPr>
          <p:cNvPr id="3" name="TextBox 3"/>
          <p:cNvSpPr txBox="1"/>
          <p:nvPr/>
        </p:nvSpPr>
        <p:spPr>
          <a:xfrm>
            <a:off x="257101" y="1610793"/>
            <a:ext cx="18030899" cy="4592320"/>
          </a:xfrm>
          <a:prstGeom prst="rect">
            <a:avLst/>
          </a:prstGeom>
        </p:spPr>
        <p:txBody>
          <a:bodyPr lIns="0" tIns="0" rIns="0" bIns="0" rtlCol="0" anchor="t">
            <a:spAutoFit/>
          </a:bodyPr>
          <a:lstStyle/>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2" tooltip="https://nendai-ryuukou.com/1960/song/001.html"/>
              </a:rPr>
              <a:t>ズンドコ節</a:t>
            </a:r>
            <a:r>
              <a:rPr lang="en-US" sz="5199" b="1" u="sng">
                <a:solidFill>
                  <a:srgbClr val="000000"/>
                </a:solidFill>
                <a:latin typeface="DejaVu Serif Bold"/>
                <a:ea typeface="DejaVu Serif Bold"/>
                <a:cs typeface="DejaVu Serif Bold"/>
                <a:sym typeface="DejaVu Serif Bold"/>
              </a:rPr>
              <a:t>    </a:t>
            </a:r>
            <a:r>
              <a:rPr lang="en-US" sz="5199" b="1">
                <a:solidFill>
                  <a:srgbClr val="000000"/>
                </a:solidFill>
                <a:latin typeface="DejaVu Serif Bold"/>
                <a:ea typeface="DejaVu Serif Bold"/>
                <a:cs typeface="DejaVu Serif Bold"/>
                <a:sym typeface="DejaVu Serif Bold"/>
              </a:rPr>
              <a:t>小林旭</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3" tooltip="https://nendai-ryuukou.com/1960/song/002.html"/>
              </a:rPr>
              <a:t>霧笛が俺を呼んでいる</a:t>
            </a:r>
            <a:r>
              <a:rPr lang="en-US" sz="5199" b="1" u="sng">
                <a:solidFill>
                  <a:srgbClr val="000000"/>
                </a:solidFill>
                <a:latin typeface="DejaVu Serif Bold"/>
                <a:ea typeface="DejaVu Serif Bold"/>
                <a:cs typeface="DejaVu Serif Bold"/>
                <a:sym typeface="DejaVu Serif Bold"/>
              </a:rPr>
              <a:t>    </a:t>
            </a:r>
            <a:r>
              <a:rPr lang="en-US" sz="5199" b="1">
                <a:solidFill>
                  <a:srgbClr val="000000"/>
                </a:solidFill>
                <a:latin typeface="DejaVu Serif Bold"/>
                <a:ea typeface="DejaVu Serif Bold"/>
                <a:cs typeface="DejaVu Serif Bold"/>
                <a:sym typeface="DejaVu Serif Bold"/>
              </a:rPr>
              <a:t>赤木圭一郎</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4" tooltip="https://nendai-ryuukou.com/1960/song/003.html"/>
              </a:rPr>
              <a:t>誰よりも君を愛す</a:t>
            </a:r>
            <a:r>
              <a:rPr lang="en-US" sz="5199" b="1" u="sng">
                <a:solidFill>
                  <a:srgbClr val="000000"/>
                </a:solidFill>
                <a:latin typeface="DejaVu Serif Bold"/>
                <a:ea typeface="DejaVu Serif Bold"/>
                <a:cs typeface="DejaVu Serif Bold"/>
                <a:sym typeface="DejaVu Serif Bold"/>
              </a:rPr>
              <a:t>   </a:t>
            </a:r>
            <a:r>
              <a:rPr lang="en-US" sz="5199" b="1">
                <a:solidFill>
                  <a:srgbClr val="000000"/>
                </a:solidFill>
                <a:latin typeface="DejaVu Serif Bold"/>
                <a:ea typeface="DejaVu Serif Bold"/>
                <a:cs typeface="DejaVu Serif Bold"/>
                <a:sym typeface="DejaVu Serif Bold"/>
              </a:rPr>
              <a:t>松尾和子＆和田弘とマヒナスターズ</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5" tooltip="https://nendai-ryuukou.com/1960/song/004.html"/>
              </a:rPr>
              <a:t>アカシアの雨が止む時</a:t>
            </a:r>
            <a:r>
              <a:rPr lang="en-US" sz="5199" b="1" u="sng">
                <a:solidFill>
                  <a:srgbClr val="000000"/>
                </a:solidFill>
                <a:latin typeface="DejaVu Serif Bold"/>
                <a:ea typeface="DejaVu Serif Bold"/>
                <a:cs typeface="DejaVu Serif Bold"/>
                <a:sym typeface="DejaVu Serif Bold"/>
              </a:rPr>
              <a:t>      </a:t>
            </a:r>
            <a:r>
              <a:rPr lang="en-US" sz="5199" b="1">
                <a:solidFill>
                  <a:srgbClr val="000000"/>
                </a:solidFill>
                <a:latin typeface="DejaVu Serif Bold"/>
                <a:ea typeface="DejaVu Serif Bold"/>
                <a:cs typeface="DejaVu Serif Bold"/>
                <a:sym typeface="DejaVu Serif Bold"/>
              </a:rPr>
              <a:t>西田佐知子</a:t>
            </a:r>
          </a:p>
          <a:p>
            <a:pPr marL="1122679" lvl="1" indent="-561340" algn="l">
              <a:lnSpc>
                <a:spcPts val="7279"/>
              </a:lnSpc>
              <a:buFont typeface="Arial"/>
              <a:buChar char="•"/>
            </a:pPr>
            <a:r>
              <a:rPr lang="en-US" sz="5199" b="1" u="sng">
                <a:solidFill>
                  <a:srgbClr val="000000"/>
                </a:solidFill>
                <a:latin typeface="DejaVu Serif Bold"/>
                <a:ea typeface="DejaVu Serif Bold"/>
                <a:cs typeface="DejaVu Serif Bold"/>
                <a:sym typeface="DejaVu Serif Bold"/>
                <a:hlinkClick r:id="rId6" tooltip="https://nendai-ryuukou.com/1960/song/005.html"/>
              </a:rPr>
              <a:t>あれが岬の灯だ</a:t>
            </a:r>
            <a:r>
              <a:rPr lang="en-US" sz="5199" b="1" u="sng">
                <a:solidFill>
                  <a:srgbClr val="000000"/>
                </a:solidFill>
                <a:latin typeface="DejaVu Serif Bold"/>
                <a:ea typeface="DejaVu Serif Bold"/>
                <a:cs typeface="DejaVu Serif Bold"/>
                <a:sym typeface="DejaVu Serif Bold"/>
              </a:rPr>
              <a:t>     </a:t>
            </a:r>
            <a:r>
              <a:rPr lang="en-US" sz="5199" b="1">
                <a:solidFill>
                  <a:srgbClr val="000000"/>
                </a:solidFill>
                <a:latin typeface="DejaVu Serif Bold"/>
                <a:ea typeface="DejaVu Serif Bold"/>
                <a:cs typeface="DejaVu Serif Bold"/>
                <a:sym typeface="DejaVu Serif Bold"/>
              </a:rPr>
              <a:t>橋幸夫</a:t>
            </a:r>
          </a:p>
        </p:txBody>
      </p:sp>
      <p:sp>
        <p:nvSpPr>
          <p:cNvPr id="4" name="TextBox 4"/>
          <p:cNvSpPr txBox="1"/>
          <p:nvPr/>
        </p:nvSpPr>
        <p:spPr>
          <a:xfrm>
            <a:off x="381791" y="6517005"/>
            <a:ext cx="10798827" cy="3769995"/>
          </a:xfrm>
          <a:prstGeom prst="rect">
            <a:avLst/>
          </a:prstGeom>
        </p:spPr>
        <p:txBody>
          <a:bodyPr lIns="0" tIns="0" rIns="0" bIns="0" rtlCol="0" anchor="t">
            <a:spAutoFit/>
          </a:bodyPr>
          <a:lstStyle/>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ZUNDOKO HAVASI</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SİS DÜDÜĞÜ BENİ ÇAĞIRIYOR</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SENİ HERKESTEN ÇOK SEVİYORUM</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AKASYA YAĞMURU DİNDİĞİNDE</a:t>
            </a:r>
          </a:p>
          <a:p>
            <a:pPr marL="906780" lvl="1" indent="-453390" algn="l">
              <a:lnSpc>
                <a:spcPts val="5880"/>
              </a:lnSpc>
              <a:buFont typeface="Arial"/>
              <a:buChar char="•"/>
            </a:pPr>
            <a:r>
              <a:rPr lang="en-US" sz="4200" b="1">
                <a:solidFill>
                  <a:srgbClr val="000000"/>
                </a:solidFill>
                <a:latin typeface="Times New Roman MT Bold"/>
                <a:ea typeface="Times New Roman MT Bold"/>
                <a:cs typeface="Times New Roman MT Bold"/>
                <a:sym typeface="Times New Roman MT Bold"/>
              </a:rPr>
              <a:t>İŞTE O, BURNUN IŞIĞI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25899" y="203287"/>
            <a:ext cx="12836203" cy="622935"/>
          </a:xfrm>
          <a:prstGeom prst="rect">
            <a:avLst/>
          </a:prstGeom>
        </p:spPr>
        <p:txBody>
          <a:bodyPr lIns="0" tIns="0" rIns="0" bIns="0" rtlCol="0" anchor="t">
            <a:spAutoFit/>
          </a:bodyPr>
          <a:lstStyle/>
          <a:p>
            <a:pPr algn="ctr">
              <a:lnSpc>
                <a:spcPts val="5040"/>
              </a:lnSpc>
            </a:pPr>
            <a:r>
              <a:rPr lang="en-US" sz="3600" b="1">
                <a:solidFill>
                  <a:srgbClr val="000000"/>
                </a:solidFill>
                <a:latin typeface="DejaVu Serif Bold"/>
                <a:ea typeface="DejaVu Serif Bold"/>
                <a:cs typeface="DejaVu Serif Bold"/>
                <a:sym typeface="DejaVu Serif Bold"/>
              </a:rPr>
              <a:t>1960: Melankoli, Sokaklar ve Kayıpların Ardından</a:t>
            </a:r>
          </a:p>
        </p:txBody>
      </p:sp>
      <p:sp>
        <p:nvSpPr>
          <p:cNvPr id="3" name="TextBox 3"/>
          <p:cNvSpPr txBox="1"/>
          <p:nvPr/>
        </p:nvSpPr>
        <p:spPr>
          <a:xfrm>
            <a:off x="408858" y="951383"/>
            <a:ext cx="17470284" cy="8269934"/>
          </a:xfrm>
          <a:prstGeom prst="rect">
            <a:avLst/>
          </a:prstGeom>
        </p:spPr>
        <p:txBody>
          <a:bodyPr lIns="0" tIns="0" rIns="0" bIns="0" rtlCol="0" anchor="t">
            <a:spAutoFit/>
          </a:bodyPr>
          <a:lstStyle/>
          <a:p>
            <a:pPr algn="l">
              <a:lnSpc>
                <a:spcPts val="4076"/>
              </a:lnSpc>
            </a:pPr>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ズンドコ節 (Zundoko Bushi): Geleneksel ritimlerle harmanlanmış bir halk şarkısı formatında olmasına rağmen, yalnız bir adamın sokaklardaki aylaklığını, kalbindeki aşk acısını ve gece hayatının hüznünü anlatır. Ritim neşeli görünse de sözlerdeki yalnızlık teması ağırdır.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霧笛が俺を呼んでいる (Muteki ga Ore o Yonde Iru): Tipik bir liman (minato) şarkısıdır. Denize, sisli limanlara ve geride bırakılan aşklara duyulan melankoliyi işler. Sis düdüğü, burada hem bir çağrı hem de geçmişin yasını tutan bir semboldür.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誰よりも君を愛す (Dare Yori mo Kimi o Aisu): Tutkulu ama bir o kadar da çaresiz bir aşkın ilanıdır. Sevmenin getirdiği kaçınılmaz acıyı ve ayrılık ihtimalini kabullenen, kaderci bir romantizm barındırır.</a:t>
            </a:r>
          </a:p>
          <a:p>
            <a:pPr algn="l">
              <a:lnSpc>
                <a:spcPts val="4076"/>
              </a:lnSpc>
            </a:pPr>
            <a:endParaRPr lang="en-US" sz="2912" b="1">
              <a:solidFill>
                <a:srgbClr val="000000"/>
              </a:solidFill>
              <a:latin typeface="Times New Roman MT Bold"/>
              <a:ea typeface="Times New Roman MT Bold"/>
              <a:cs typeface="Times New Roman MT Bold"/>
              <a:sym typeface="Times New Roman MT Bold"/>
            </a:endParaRPr>
          </a:p>
          <a:p>
            <a:pPr marL="628708" lvl="1" indent="-314354" algn="l">
              <a:lnSpc>
                <a:spcPts val="4076"/>
              </a:lnSpc>
              <a:buFont typeface="Arial"/>
              <a:buChar char="•"/>
            </a:pPr>
            <a:r>
              <a:rPr lang="en-US" sz="2912" b="1">
                <a:solidFill>
                  <a:srgbClr val="000000"/>
                </a:solidFill>
                <a:latin typeface="Times New Roman MT Bold"/>
                <a:ea typeface="Times New Roman MT Bold"/>
                <a:cs typeface="Times New Roman MT Bold"/>
                <a:sym typeface="Times New Roman MT Bold"/>
              </a:rPr>
              <a:t>アカシアの雨が止む時 (Akashia no Ame ga Yamu Toki): Ölüm arzusu ve derin bir umutsuzlukla dolu, son derece melankolik bir eserdir. Tarihsel bir dipnot olarak; bu şarkı 1960'taki devasa Anpo (ABD-Japonya Güvenlik Antlaşması) protestoları sırasında öğrenci hareketlerinin ve o dönemin hayal kırıklığına uğramış gençliğinin adeta gayriresmi marşı haline gelmiştir.</a:t>
            </a:r>
          </a:p>
        </p:txBody>
      </p:sp>
      <p:sp>
        <p:nvSpPr>
          <p:cNvPr id="4" name="Freeform 4"/>
          <p:cNvSpPr/>
          <p:nvPr/>
        </p:nvSpPr>
        <p:spPr>
          <a:xfrm>
            <a:off x="1957294" y="51432"/>
            <a:ext cx="865346" cy="826222"/>
          </a:xfrm>
          <a:custGeom>
            <a:avLst/>
            <a:gdLst/>
            <a:ahLst/>
            <a:cxnLst/>
            <a:rect l="l" t="t" r="r" b="b"/>
            <a:pathLst>
              <a:path w="865346" h="826222">
                <a:moveTo>
                  <a:pt x="0" y="0"/>
                </a:moveTo>
                <a:lnTo>
                  <a:pt x="865346" y="0"/>
                </a:lnTo>
                <a:lnTo>
                  <a:pt x="865346" y="826222"/>
                </a:lnTo>
                <a:lnTo>
                  <a:pt x="0" y="826222"/>
                </a:lnTo>
                <a:lnTo>
                  <a:pt x="0" y="0"/>
                </a:lnTo>
                <a:close/>
              </a:path>
            </a:pathLst>
          </a:custGeom>
          <a:blipFill>
            <a:blip r:embed="rId2" cstate="screen">
              <a:extLst>
                <a:ext uri="{28A0092B-C50C-407E-A947-70E740481C1C}">
                  <a14:useLocalDpi xmlns:a14="http://schemas.microsoft.com/office/drawing/2010/main"/>
                </a:ext>
              </a:extLst>
            </a:blip>
            <a:stretch>
              <a:fillRect l="-21204" t="-32919" r="-36149" b="-24506"/>
            </a:stretch>
          </a:blipFill>
        </p:spPr>
        <p:txBody>
          <a:bodyPr/>
          <a:lstStyle/>
          <a:p>
            <a:endParaRPr lang="en-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36147" y="4642802"/>
            <a:ext cx="4215705" cy="896620"/>
          </a:xfrm>
          <a:prstGeom prst="rect">
            <a:avLst/>
          </a:prstGeom>
        </p:spPr>
        <p:txBody>
          <a:bodyPr lIns="0" tIns="0" rIns="0" bIns="0" rtlCol="0" anchor="t">
            <a:spAutoFit/>
          </a:bodyPr>
          <a:lstStyle/>
          <a:p>
            <a:pPr algn="ctr">
              <a:lnSpc>
                <a:spcPts val="7279"/>
              </a:lnSpc>
              <a:spcBef>
                <a:spcPct val="0"/>
              </a:spcBef>
            </a:pPr>
            <a:r>
              <a:rPr lang="en-US" sz="5199" u="sng">
                <a:solidFill>
                  <a:srgbClr val="000000"/>
                </a:solidFill>
                <a:latin typeface="DejaVu Serif"/>
                <a:ea typeface="DejaVu Serif"/>
                <a:cs typeface="DejaVu Serif"/>
                <a:sym typeface="DejaVu Serif"/>
                <a:hlinkClick r:id="rId2" tooltip="https://voyant-tools.org/?corpus=e79c55a29927c65fb575a80977a5e2f7"/>
              </a:rPr>
              <a:t>Voyant Tools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1956</Words>
  <Application>Microsoft Macintosh PowerPoint</Application>
  <PresentationFormat>Custom</PresentationFormat>
  <Paragraphs>156</Paragraphs>
  <Slides>51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DejaVu Serif</vt:lpstr>
      <vt:lpstr>Calibri</vt:lpstr>
      <vt:lpstr>Times New Roman MT Bold</vt:lpstr>
      <vt:lpstr>Arimo</vt:lpstr>
      <vt:lpstr>Arial</vt:lpstr>
      <vt:lpstr>DejaVu Serif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Özkan Ali Emre Sunum</dc:title>
  <cp:lastModifiedBy>Reviewer</cp:lastModifiedBy>
  <cp:revision>2</cp:revision>
  <dcterms:created xsi:type="dcterms:W3CDTF">2006-08-16T00:00:00Z</dcterms:created>
  <dcterms:modified xsi:type="dcterms:W3CDTF">2026-06-17T05:36:34Z</dcterms:modified>
  <dc:identifier>DAHHaRJVYlo</dc:identifier>
</cp:coreProperties>
</file>