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31"/>
  </p:notesMasterIdLst>
  <p:sldIdLst>
    <p:sldId id="268" r:id="rId2"/>
    <p:sldId id="269" r:id="rId3"/>
    <p:sldId id="270" r:id="rId4"/>
    <p:sldId id="271" r:id="rId5"/>
    <p:sldId id="272" r:id="rId6"/>
    <p:sldId id="301" r:id="rId7"/>
    <p:sldId id="302" r:id="rId8"/>
    <p:sldId id="304" r:id="rId9"/>
    <p:sldId id="305" r:id="rId10"/>
    <p:sldId id="306" r:id="rId11"/>
    <p:sldId id="307" r:id="rId12"/>
    <p:sldId id="308" r:id="rId13"/>
    <p:sldId id="309" r:id="rId14"/>
    <p:sldId id="289" r:id="rId15"/>
    <p:sldId id="290" r:id="rId16"/>
    <p:sldId id="291" r:id="rId17"/>
    <p:sldId id="264" r:id="rId18"/>
    <p:sldId id="292" r:id="rId19"/>
    <p:sldId id="293" r:id="rId20"/>
    <p:sldId id="294" r:id="rId21"/>
    <p:sldId id="295" r:id="rId22"/>
    <p:sldId id="296" r:id="rId23"/>
    <p:sldId id="297" r:id="rId24"/>
    <p:sldId id="310" r:id="rId25"/>
    <p:sldId id="298" r:id="rId26"/>
    <p:sldId id="299" r:id="rId27"/>
    <p:sldId id="312" r:id="rId28"/>
    <p:sldId id="273" r:id="rId29"/>
    <p:sldId id="2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93"/>
    <p:restoredTop sz="94648"/>
  </p:normalViewPr>
  <p:slideViewPr>
    <p:cSldViewPr snapToGrid="0">
      <p:cViewPr varScale="1">
        <p:scale>
          <a:sx n="117" d="100"/>
          <a:sy n="117" d="100"/>
        </p:scale>
        <p:origin x="5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view3D>
      <c:rotX val="80"/>
      <c:hPercent val="5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127000" dir="7320000" algn="tl">
                <a:srgbClr val="000000">
                  <a:alpha val="55000"/>
                </a:srgbClr>
              </a:outerShdw>
            </a:effectLst>
            <a:sp3d prstMaterial="matte"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EFEF-6A44-B764-6CBD5C439F2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3-EFEF-6A44-B764-6CBD5C439F28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48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en-T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FEF-6A44-B764-6CBD5C439F28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48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en-T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FEF-6A44-B764-6CBD5C439F28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80" b="0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en-T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Erkek</c:v>
                </c:pt>
                <c:pt idx="1">
                  <c:v>Kadın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105</c:v>
                </c:pt>
                <c:pt idx="1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EF-6A44-B764-6CBD5C439F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view3D>
      <c:rotX val="80"/>
      <c:hPercent val="5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Sosyekonomik yapı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127000" dir="7320000" algn="tl">
                <a:srgbClr val="000000">
                  <a:alpha val="55000"/>
                </a:srgbClr>
              </a:outerShdw>
            </a:effectLst>
            <a:sp3d prstMaterial="matte"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F32C-8E47-BB51-9CD8D1A65ED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3-F32C-8E47-BB51-9CD8D1A65ED2}"/>
              </c:ext>
            </c:extLst>
          </c:dPt>
          <c:dPt>
            <c:idx val="2"/>
            <c:bubble3D val="0"/>
            <c:spPr>
              <a:solidFill>
                <a:srgbClr val="929292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5-F32C-8E47-BB51-9CD8D1A65ED2}"/>
              </c:ext>
            </c:extLst>
          </c:dPt>
          <c:dPt>
            <c:idx val="3"/>
            <c:bubble3D val="0"/>
            <c:spPr>
              <a:solidFill>
                <a:srgbClr val="F8BA00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7-F32C-8E47-BB51-9CD8D1A65ED2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200"/>
                  </a:pPr>
                  <a:endParaRPr lang="en-T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66485486831922"/>
                      <c:h val="0.333630105400298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32C-8E47-BB51-9CD8D1A65ED2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200"/>
                  </a:pPr>
                  <a:endParaRPr lang="en-T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56044078634208"/>
                      <c:h val="0.360719266280479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32C-8E47-BB51-9CD8D1A65ED2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200"/>
                  </a:pPr>
                  <a:endParaRPr lang="en-T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F32C-8E47-BB51-9CD8D1A65ED2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200"/>
                  </a:pPr>
                  <a:endParaRPr lang="en-T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F32C-8E47-BB51-9CD8D1A65ED2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T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Düşük gelir grubu</c:v>
                </c:pt>
                <c:pt idx="1">
                  <c:v>Orta gelir grubu</c:v>
                </c:pt>
                <c:pt idx="2">
                  <c:v>Orta-üst gelir grubu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72</c:v>
                </c:pt>
                <c:pt idx="1">
                  <c:v>58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2C-8E47-BB51-9CD8D1A65E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900"/>
      </a:pPr>
      <a:endParaRPr lang="en-T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view3D>
      <c:rotX val="80"/>
      <c:hPercent val="5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Gelmeden önceki Japonca bilgisi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127000" dir="7320000" algn="tl">
                <a:srgbClr val="000000">
                  <a:alpha val="55000"/>
                </a:srgbClr>
              </a:outerShdw>
            </a:effectLst>
            <a:sp3d prstMaterial="matte"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A6C8-AF42-A92E-A10A053AC32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3-A6C8-AF42-A92E-A10A053AC32E}"/>
              </c:ext>
            </c:extLst>
          </c:dPt>
          <c:dPt>
            <c:idx val="2"/>
            <c:bubble3D val="0"/>
            <c:spPr>
              <a:solidFill>
                <a:srgbClr val="929292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5-A6C8-AF42-A92E-A10A053AC32E}"/>
              </c:ext>
            </c:extLst>
          </c:dPt>
          <c:dPt>
            <c:idx val="3"/>
            <c:bubble3D val="0"/>
            <c:spPr>
              <a:solidFill>
                <a:srgbClr val="F8BA00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7-A6C8-AF42-A92E-A10A053AC32E}"/>
              </c:ext>
            </c:extLst>
          </c:dPt>
          <c:dPt>
            <c:idx val="4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9-A6C8-AF42-A92E-A10A053AC32E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en-T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A6C8-AF42-A92E-A10A053AC32E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en-T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A6C8-AF42-A92E-A10A053AC32E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en-T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C8-AF42-A92E-A10A053AC32E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en-T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A6C8-AF42-A92E-A10A053AC32E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en-T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A6C8-AF42-A92E-A10A053AC32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en-T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Hiç yoktu</c:v>
                </c:pt>
                <c:pt idx="1">
                  <c:v>İnternetten/kendi başıma</c:v>
                </c:pt>
                <c:pt idx="2">
                  <c:v>Kurs aldım</c:v>
                </c:pt>
                <c:pt idx="3">
                  <c:v>N4/N5 sahibiyim</c:v>
                </c:pt>
                <c:pt idx="4">
                  <c:v>N3 ve üzeri belgem var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85</c:v>
                </c:pt>
                <c:pt idx="1">
                  <c:v>42</c:v>
                </c:pt>
                <c:pt idx="2">
                  <c:v>12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6C8-AF42-A92E-A10A053AC3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view3D>
      <c:rotX val="80"/>
      <c:hPercent val="5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992293189562E-3"/>
          <c:y val="4.9999580917120976E-3"/>
          <c:w val="0.99"/>
          <c:h val="0.9875000000000000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Japonya'da bulunma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127000" dir="7320000" algn="tl">
                <a:srgbClr val="000000">
                  <a:alpha val="55000"/>
                </a:srgbClr>
              </a:outerShdw>
            </a:effectLst>
            <a:sp3d prstMaterial="matte"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0E4A-7847-AE86-856CF870CCB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3-0E4A-7847-AE86-856CF870CCBA}"/>
              </c:ext>
            </c:extLst>
          </c:dPt>
          <c:dPt>
            <c:idx val="2"/>
            <c:bubble3D val="0"/>
            <c:spPr>
              <a:solidFill>
                <a:srgbClr val="929292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5-0E4A-7847-AE86-856CF870CCBA}"/>
              </c:ext>
            </c:extLst>
          </c:dPt>
          <c:dPt>
            <c:idx val="3"/>
            <c:bubble3D val="0"/>
            <c:spPr>
              <a:solidFill>
                <a:srgbClr val="F8BA00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7-0E4A-7847-AE86-856CF870CCBA}"/>
              </c:ext>
            </c:extLst>
          </c:dPt>
          <c:dPt>
            <c:idx val="4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9-0E4A-7847-AE86-856CF870CCBA}"/>
              </c:ext>
            </c:extLst>
          </c:dPt>
          <c:dLbls>
            <c:dLbl>
              <c:idx val="0"/>
              <c:layout>
                <c:manualLayout>
                  <c:x val="-0.35250533045280819"/>
                  <c:y val="-0.20170938665217575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en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4A-7847-AE86-856CF870CCBA}"/>
                </c:ext>
              </c:extLst>
            </c:dLbl>
            <c:dLbl>
              <c:idx val="1"/>
              <c:layout>
                <c:manualLayout>
                  <c:x val="0.11642745752741751"/>
                  <c:y val="0.18025464630237062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en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4A-7847-AE86-856CF870CCBA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en-T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E4A-7847-AE86-856CF870CCBA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200" b="1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en-T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E4A-7847-AE86-856CF870CCBA}"/>
                </c:ext>
              </c:extLst>
            </c:dLbl>
            <c:dLbl>
              <c:idx val="4"/>
              <c:layout>
                <c:manualLayout>
                  <c:x val="3.8295679846973782E-2"/>
                  <c:y val="2.8175608513325526E-2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en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4A-7847-AE86-856CF870CCBA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en-T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Hiç</c:v>
                </c:pt>
                <c:pt idx="1">
                  <c:v>0-1 ay</c:v>
                </c:pt>
                <c:pt idx="2">
                  <c:v>1-5 ay</c:v>
                </c:pt>
                <c:pt idx="3">
                  <c:v>6-12 ay</c:v>
                </c:pt>
                <c:pt idx="4">
                  <c:v>1 yıl ve üzeri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111</c:v>
                </c:pt>
                <c:pt idx="1">
                  <c:v>23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E4A-7847-AE86-856CF870C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view3D>
      <c:rotX val="80"/>
      <c:hPercent val="5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Neden Japonca?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127000" dir="7320000" algn="tl">
                <a:srgbClr val="000000">
                  <a:alpha val="55000"/>
                </a:srgbClr>
              </a:outerShdw>
            </a:effectLst>
            <a:sp3d prstMaterial="matte"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016D-7A48-A108-7DC725AA4805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3-016D-7A48-A108-7DC725AA4805}"/>
              </c:ext>
            </c:extLst>
          </c:dPt>
          <c:dPt>
            <c:idx val="2"/>
            <c:bubble3D val="0"/>
            <c:spPr>
              <a:solidFill>
                <a:srgbClr val="929292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5-016D-7A48-A108-7DC725AA4805}"/>
              </c:ext>
            </c:extLst>
          </c:dPt>
          <c:dPt>
            <c:idx val="3"/>
            <c:bubble3D val="0"/>
            <c:spPr>
              <a:solidFill>
                <a:srgbClr val="F8BA00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7-016D-7A48-A108-7DC725AA4805}"/>
              </c:ext>
            </c:extLst>
          </c:dPt>
          <c:dPt>
            <c:idx val="4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9-016D-7A48-A108-7DC725AA4805}"/>
              </c:ext>
            </c:extLst>
          </c:dPt>
          <c:dPt>
            <c:idx val="5"/>
            <c:bubble3D val="0"/>
            <c:spPr>
              <a:solidFill>
                <a:schemeClr val="accent6">
                  <a:satOff val="-20754"/>
                  <a:lumOff val="-16738"/>
                </a:schemeClr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B-016D-7A48-A108-7DC725AA4805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en-T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16D-7A48-A108-7DC725AA4805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en-T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16D-7A48-A108-7DC725AA4805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en-T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6D-7A48-A108-7DC725AA4805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200" b="1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en-T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6D-7A48-A108-7DC725AA4805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en-T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16D-7A48-A108-7DC725AA4805}"/>
                </c:ext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en-T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016D-7A48-A108-7DC725AA4805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en-T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Dile ilgi</c:v>
                </c:pt>
                <c:pt idx="1">
                  <c:v>Geleneksel kültür</c:v>
                </c:pt>
                <c:pt idx="2">
                  <c:v>Popüler kültür</c:v>
                </c:pt>
                <c:pt idx="3">
                  <c:v>iş imkanı</c:v>
                </c:pt>
                <c:pt idx="4">
                  <c:v>yönlendirme</c:v>
                </c:pt>
                <c:pt idx="5">
                  <c:v>son tercih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51</c:v>
                </c:pt>
                <c:pt idx="1">
                  <c:v>18</c:v>
                </c:pt>
                <c:pt idx="2">
                  <c:v>20</c:v>
                </c:pt>
                <c:pt idx="3">
                  <c:v>29</c:v>
                </c:pt>
                <c:pt idx="4">
                  <c:v>25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16D-7A48-A108-7DC725AA4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view3D>
      <c:rotX val="80"/>
      <c:hPercent val="5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Neden ÇOMÜ Japonca?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127000" dir="7320000" algn="tl">
                <a:srgbClr val="000000">
                  <a:alpha val="55000"/>
                </a:srgbClr>
              </a:outerShdw>
            </a:effectLst>
            <a:sp3d prstMaterial="matte"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667B-CD47-82BD-B764FDF3014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3-667B-CD47-82BD-B764FDF3014A}"/>
              </c:ext>
            </c:extLst>
          </c:dPt>
          <c:dPt>
            <c:idx val="2"/>
            <c:bubble3D val="0"/>
            <c:spPr>
              <a:solidFill>
                <a:srgbClr val="929292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5-667B-CD47-82BD-B764FDF3014A}"/>
              </c:ext>
            </c:extLst>
          </c:dPt>
          <c:dPt>
            <c:idx val="3"/>
            <c:bubble3D val="0"/>
            <c:spPr>
              <a:solidFill>
                <a:srgbClr val="F8BA00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7-667B-CD47-82BD-B764FDF3014A}"/>
              </c:ext>
            </c:extLst>
          </c:dPt>
          <c:dPt>
            <c:idx val="4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9-667B-CD47-82BD-B764FDF3014A}"/>
              </c:ext>
            </c:extLst>
          </c:dPt>
          <c:dLbls>
            <c:dLbl>
              <c:idx val="0"/>
              <c:layout>
                <c:manualLayout>
                  <c:x val="-3.6305727507819234E-2"/>
                  <c:y val="0.11719760998774444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en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67B-CD47-82BD-B764FDF3014A}"/>
                </c:ext>
              </c:extLst>
            </c:dLbl>
            <c:dLbl>
              <c:idx val="1"/>
              <c:layout>
                <c:manualLayout>
                  <c:x val="-5.2392869885037628E-2"/>
                  <c:y val="-0.36671134913208236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en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868180747737192"/>
                      <c:h val="0.212732432689006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67B-CD47-82BD-B764FDF3014A}"/>
                </c:ext>
              </c:extLst>
            </c:dLbl>
            <c:dLbl>
              <c:idx val="2"/>
              <c:layout>
                <c:manualLayout>
                  <c:x val="6.342648208300608E-2"/>
                  <c:y val="0.38607381029366944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en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45632445572283"/>
                      <c:h val="0.279110519151718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67B-CD47-82BD-B764FDF3014A}"/>
                </c:ext>
              </c:extLst>
            </c:dLbl>
            <c:dLbl>
              <c:idx val="3"/>
              <c:layout>
                <c:manualLayout>
                  <c:x val="-1.1738059460780728E-2"/>
                  <c:y val="8.3743933784297897E-2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200" b="1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en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67B-CD47-82BD-B764FDF3014A}"/>
                </c:ext>
              </c:extLst>
            </c:dLbl>
            <c:dLbl>
              <c:idx val="4"/>
              <c:layout>
                <c:manualLayout>
                  <c:x val="1.173954759864773E-2"/>
                  <c:y val="1.2887964785078055E-2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en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67B-CD47-82BD-B764FDF3014A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en-T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Başka yer bilmiyordum</c:v>
                </c:pt>
                <c:pt idx="1">
                  <c:v>Burası en iyisi</c:v>
                </c:pt>
                <c:pt idx="2">
                  <c:v>Çanakkale'de olması</c:v>
                </c:pt>
                <c:pt idx="3">
                  <c:v>Puan buraya yetti</c:v>
                </c:pt>
                <c:pt idx="4">
                  <c:v>Diğer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</c:v>
                </c:pt>
                <c:pt idx="1">
                  <c:v>112</c:v>
                </c:pt>
                <c:pt idx="2">
                  <c:v>19</c:v>
                </c:pt>
                <c:pt idx="3">
                  <c:v>10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67B-CD47-82BD-B764FDF30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5FAF6-5946-1B4D-ACE4-64AE4E012B24}" type="datetimeFigureOut">
              <a:rPr lang="en-TR" smtClean="0"/>
              <a:t>1.10.2023</a:t>
            </a:fld>
            <a:endParaRPr lang="en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D61E-8C26-9844-AD20-E0D46D78B50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62112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C1787-C9B4-0747-8D7C-B64E4D1FF4A8}" type="datetimeFigureOut">
              <a:rPr lang="en-TR" smtClean="0"/>
              <a:t>1.10.2023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4271839-928F-8A41-BF69-89BCE166F38B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5582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C1787-C9B4-0747-8D7C-B64E4D1FF4A8}" type="datetimeFigureOut">
              <a:rPr lang="en-TR" smtClean="0"/>
              <a:t>1.10.2023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1839-928F-8A41-BF69-89BCE166F38B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96958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C1787-C9B4-0747-8D7C-B64E4D1FF4A8}" type="datetimeFigureOut">
              <a:rPr lang="en-TR" smtClean="0"/>
              <a:t>1.10.2023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1839-928F-8A41-BF69-89BCE166F38B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524885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993500"/>
            <a:ext cx="10882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35484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54844" y="6087296"/>
            <a:ext cx="10882313" cy="324183"/>
          </a:xfrm>
          <a:prstGeom prst="rect">
            <a:avLst/>
          </a:prstGeom>
        </p:spPr>
        <p:txBody>
          <a:bodyPr anchor="b"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1303734"/>
            <a:ext cx="10883491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3589735"/>
            <a:ext cx="10882313" cy="102403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6363" y="6482953"/>
            <a:ext cx="279274" cy="20213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517881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0563" y="2616398"/>
            <a:ext cx="10810875" cy="1634133"/>
          </a:xfrm>
          <a:prstGeom prst="rect">
            <a:avLst/>
          </a:prstGeom>
        </p:spPr>
        <p:txBody>
          <a:bodyPr anchor="ctr"/>
          <a:lstStyle>
            <a:lvl1pPr marL="321457" indent="-241093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21457" indent="80364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21457" indent="401822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21457" indent="723279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21457" indent="1044736">
              <a:spcBef>
                <a:spcPts val="0"/>
              </a:spcBef>
              <a:buSzTx/>
              <a:buNone/>
              <a:defRPr sz="4219" spc="-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43000" y="4518422"/>
            <a:ext cx="10358438" cy="324182"/>
          </a:xfrm>
          <a:prstGeom prst="rect">
            <a:avLst/>
          </a:prstGeom>
        </p:spPr>
        <p:txBody>
          <a:bodyPr/>
          <a:lstStyle>
            <a:lvl1pPr marL="0" indent="0" defTabSz="396226">
              <a:lnSpc>
                <a:spcPct val="100000"/>
              </a:lnSpc>
              <a:spcBef>
                <a:spcPts val="0"/>
              </a:spcBef>
              <a:buSzTx/>
              <a:buNone/>
              <a:defRPr sz="1620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25275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4986684" y="348257"/>
            <a:ext cx="7072313" cy="6173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4844" y="3518297"/>
            <a:ext cx="4786313" cy="2843835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486938"/>
            <a:ext cx="4786313" cy="30849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244960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C1787-C9B4-0747-8D7C-B64E4D1FF4A8}" type="datetimeFigureOut">
              <a:rPr lang="en-TR" smtClean="0"/>
              <a:t>1.10.2023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1839-928F-8A41-BF69-89BCE166F38B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60377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C9C1787-C9B4-0747-8D7C-B64E4D1FF4A8}" type="datetimeFigureOut">
              <a:rPr lang="en-TR" smtClean="0"/>
              <a:t>1.10.2023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T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4271839-928F-8A41-BF69-89BCE166F38B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89312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C1787-C9B4-0747-8D7C-B64E4D1FF4A8}" type="datetimeFigureOut">
              <a:rPr lang="en-TR" smtClean="0"/>
              <a:t>1.10.2023</a:t>
            </a:fld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1839-928F-8A41-BF69-89BCE166F38B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21219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C1787-C9B4-0747-8D7C-B64E4D1FF4A8}" type="datetimeFigureOut">
              <a:rPr lang="en-TR" smtClean="0"/>
              <a:t>1.10.2023</a:t>
            </a:fld>
            <a:endParaRPr lang="en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1839-928F-8A41-BF69-89BCE166F38B}" type="slidenum">
              <a:rPr lang="en-TR" smtClean="0"/>
              <a:t>‹#›</a:t>
            </a:fld>
            <a:endParaRPr lang="en-T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8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C1787-C9B4-0747-8D7C-B64E4D1FF4A8}" type="datetimeFigureOut">
              <a:rPr lang="en-TR" smtClean="0"/>
              <a:t>1.10.2023</a:t>
            </a:fld>
            <a:endParaRPr lang="en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1839-928F-8A41-BF69-89BCE166F38B}" type="slidenum">
              <a:rPr lang="en-TR" smtClean="0"/>
              <a:t>‹#›</a:t>
            </a:fld>
            <a:endParaRPr lang="en-T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513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C1787-C9B4-0747-8D7C-B64E4D1FF4A8}" type="datetimeFigureOut">
              <a:rPr lang="en-TR" smtClean="0"/>
              <a:t>1.10.2023</a:t>
            </a:fld>
            <a:endParaRPr lang="en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1839-928F-8A41-BF69-89BCE166F38B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01231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C1787-C9B4-0747-8D7C-B64E4D1FF4A8}" type="datetimeFigureOut">
              <a:rPr lang="en-TR" smtClean="0"/>
              <a:t>1.10.2023</a:t>
            </a:fld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1839-928F-8A41-BF69-89BCE166F38B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88669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C1787-C9B4-0747-8D7C-B64E4D1FF4A8}" type="datetimeFigureOut">
              <a:rPr lang="en-TR" smtClean="0"/>
              <a:t>1.10.2023</a:t>
            </a:fld>
            <a:endParaRPr lang="en-T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1839-928F-8A41-BF69-89BCE166F38B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3018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C9C1787-C9B4-0747-8D7C-B64E4D1FF4A8}" type="datetimeFigureOut">
              <a:rPr lang="en-TR" smtClean="0"/>
              <a:t>1.10.2023</a:t>
            </a:fld>
            <a:endParaRPr lang="en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T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4271839-928F-8A41-BF69-89BCE166F38B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56304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0.png"/><Relationship Id="rId7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4.png"/><Relationship Id="rId10" Type="http://schemas.openxmlformats.org/officeDocument/2006/relationships/image" Target="../media/image24.jpeg"/><Relationship Id="rId4" Type="http://schemas.openxmlformats.org/officeDocument/2006/relationships/image" Target="../media/image22.png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"/><Relationship Id="rId13" Type="http://schemas.openxmlformats.org/officeDocument/2006/relationships/image" Target="../media/image71.png"/><Relationship Id="rId3" Type="http://schemas.openxmlformats.org/officeDocument/2006/relationships/image" Target="../media/image61.tif"/><Relationship Id="rId7" Type="http://schemas.openxmlformats.org/officeDocument/2006/relationships/image" Target="../media/image65.tif"/><Relationship Id="rId12" Type="http://schemas.openxmlformats.org/officeDocument/2006/relationships/image" Target="../media/image70.png"/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tif"/><Relationship Id="rId11" Type="http://schemas.openxmlformats.org/officeDocument/2006/relationships/image" Target="../media/image69.png"/><Relationship Id="rId5" Type="http://schemas.openxmlformats.org/officeDocument/2006/relationships/image" Target="../media/image63.tif"/><Relationship Id="rId15" Type="http://schemas.openxmlformats.org/officeDocument/2006/relationships/image" Target="../media/image73.png"/><Relationship Id="rId10" Type="http://schemas.openxmlformats.org/officeDocument/2006/relationships/image" Target="../media/image68.tif"/><Relationship Id="rId4" Type="http://schemas.openxmlformats.org/officeDocument/2006/relationships/image" Target="../media/image62.tif"/><Relationship Id="rId9" Type="http://schemas.openxmlformats.org/officeDocument/2006/relationships/image" Target="../media/image67.tif"/><Relationship Id="rId1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2" Type="http://schemas.openxmlformats.org/officeDocument/2006/relationships/image" Target="../media/image74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0" Type="http://schemas.openxmlformats.org/officeDocument/2006/relationships/image" Target="../media/image71.png"/><Relationship Id="rId4" Type="http://schemas.openxmlformats.org/officeDocument/2006/relationships/image" Target="../media/image76.png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2.png"/><Relationship Id="rId3" Type="http://schemas.openxmlformats.org/officeDocument/2006/relationships/image" Target="../media/image84.png"/><Relationship Id="rId7" Type="http://schemas.openxmlformats.org/officeDocument/2006/relationships/image" Target="../media/image87.jpeg"/><Relationship Id="rId12" Type="http://schemas.openxmlformats.org/officeDocument/2006/relationships/image" Target="../media/image62.tif"/><Relationship Id="rId17" Type="http://schemas.openxmlformats.org/officeDocument/2006/relationships/image" Target="../media/image96.png"/><Relationship Id="rId2" Type="http://schemas.openxmlformats.org/officeDocument/2006/relationships/image" Target="../media/image83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77.png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hdphoto" Target="../media/hdphoto2.wdp"/><Relationship Id="rId7" Type="http://schemas.openxmlformats.org/officeDocument/2006/relationships/image" Target="../media/image10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0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hyperlink" Target="http://japanese.egitim.comu.edu.tr/" TargetMode="External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D62BA6-9210-76AC-A5C7-B8F8810A5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694" y="319668"/>
            <a:ext cx="5932986" cy="2194932"/>
          </a:xfrm>
        </p:spPr>
        <p:txBody>
          <a:bodyPr anchor="b">
            <a:normAutofit/>
          </a:bodyPr>
          <a:lstStyle/>
          <a:p>
            <a:pPr algn="ctr"/>
            <a:r>
              <a:rPr lang="en-TR" sz="5400" b="1" dirty="0">
                <a:latin typeface="Calibri" panose="020F0502020204030204" pitchFamily="34" charset="0"/>
                <a:ea typeface="YUKYOKASHO MEDIUM" panose="02000500000000000000" pitchFamily="2" charset="-128"/>
                <a:cs typeface="Calibri" panose="020F0502020204030204" pitchFamily="34" charset="0"/>
              </a:rPr>
              <a:t>JAPON DİLİ EĞİTİMİ ANABİLİM DALI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4F151-940B-8923-62A6-2C96DFD66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1929" y="3276600"/>
            <a:ext cx="5472580" cy="1066801"/>
          </a:xfrm>
        </p:spPr>
        <p:txBody>
          <a:bodyPr>
            <a:noAutofit/>
          </a:bodyPr>
          <a:lstStyle/>
          <a:p>
            <a:pPr algn="ctr"/>
            <a:r>
              <a:rPr lang="en-TR" sz="3200" b="1" dirty="0">
                <a:latin typeface="Calibri" panose="020F0502020204030204" pitchFamily="34" charset="0"/>
                <a:cs typeface="Calibri" panose="020F0502020204030204" pitchFamily="34" charset="0"/>
              </a:rPr>
              <a:t>2022-2023 Akademik yılı oryantasyon programı</a:t>
            </a:r>
          </a:p>
        </p:txBody>
      </p:sp>
      <p:pic>
        <p:nvPicPr>
          <p:cNvPr id="7" name="Picture 6" descr="A black and white circle with a flower and leaves&#10;&#10;Description automatically generated">
            <a:extLst>
              <a:ext uri="{FF2B5EF4-FFF2-40B4-BE49-F238E27FC236}">
                <a16:creationId xmlns:a16="http://schemas.microsoft.com/office/drawing/2014/main" id="{E7626B2D-0EA3-E234-1391-307682817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2" r="10600" b="2"/>
          <a:stretch/>
        </p:blipFill>
        <p:spPr>
          <a:xfrm>
            <a:off x="-29480" y="-5198"/>
            <a:ext cx="5932986" cy="6674940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58B18D8-C563-DA25-F61E-6B6FC7E32504}"/>
              </a:ext>
            </a:extLst>
          </p:cNvPr>
          <p:cNvSpPr txBox="1">
            <a:spLocks/>
          </p:cNvSpPr>
          <p:nvPr/>
        </p:nvSpPr>
        <p:spPr>
          <a:xfrm>
            <a:off x="6407404" y="6131114"/>
            <a:ext cx="5472580" cy="609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Ekim 2023, Çanakkale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87A880F-F686-B70F-DF57-A54C4DEBAC60}"/>
              </a:ext>
            </a:extLst>
          </p:cNvPr>
          <p:cNvSpPr txBox="1">
            <a:spLocks/>
          </p:cNvSpPr>
          <p:nvPr/>
        </p:nvSpPr>
        <p:spPr>
          <a:xfrm>
            <a:off x="6556100" y="4718426"/>
            <a:ext cx="5472580" cy="1066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TR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Prof. Dr. Tolga ÖZŞEN</a:t>
            </a:r>
          </a:p>
          <a:p>
            <a:pPr algn="ctr"/>
            <a:r>
              <a:rPr lang="en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Anabilim Dalı Başkanı</a:t>
            </a:r>
          </a:p>
        </p:txBody>
      </p:sp>
    </p:spTree>
    <p:extLst>
      <p:ext uri="{BB962C8B-B14F-4D97-AF65-F5344CB8AC3E}">
        <p14:creationId xmlns:p14="http://schemas.microsoft.com/office/powerpoint/2010/main" val="5371337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5B347B-3965-3C09-2374-5CE575E24B5D}"/>
              </a:ext>
            </a:extLst>
          </p:cNvPr>
          <p:cNvSpPr/>
          <p:nvPr/>
        </p:nvSpPr>
        <p:spPr>
          <a:xfrm>
            <a:off x="-47661" y="-17820"/>
            <a:ext cx="3178629" cy="687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2" name="Doç. Dr. Tolga ÖZŞEN">
            <a:extLst>
              <a:ext uri="{FF2B5EF4-FFF2-40B4-BE49-F238E27FC236}">
                <a16:creationId xmlns:a16="http://schemas.microsoft.com/office/drawing/2014/main" id="{ED5A8049-E1EF-1D91-EE4B-52016026A000}"/>
              </a:ext>
            </a:extLst>
          </p:cNvPr>
          <p:cNvSpPr txBox="1"/>
          <p:nvPr/>
        </p:nvSpPr>
        <p:spPr>
          <a:xfrm>
            <a:off x="-436" y="2767106"/>
            <a:ext cx="3131404" cy="28120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numCol="1" rtlCol="0" anchor="t">
            <a:normAutofit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Öğr. Gör.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Miyuki ICHIMURA</a:t>
            </a:r>
          </a:p>
        </p:txBody>
      </p:sp>
      <p:pic>
        <p:nvPicPr>
          <p:cNvPr id="239" name="bölüm logo.jpg" descr="bölüm logo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6" y="-17820"/>
            <a:ext cx="1208779" cy="1106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Resim 15">
            <a:extLst>
              <a:ext uri="{FF2B5EF4-FFF2-40B4-BE49-F238E27FC236}">
                <a16:creationId xmlns:a16="http://schemas.microsoft.com/office/drawing/2014/main" id="{CC3A22F4-8AAA-E991-9EEC-9C903FE6FE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2174">
            <a:off x="8744294" y="4877466"/>
            <a:ext cx="1406961" cy="15087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7" name="Doç. Dr. Tolga ÖZŞEN">
            <a:extLst>
              <a:ext uri="{FF2B5EF4-FFF2-40B4-BE49-F238E27FC236}">
                <a16:creationId xmlns:a16="http://schemas.microsoft.com/office/drawing/2014/main" id="{D54B87AA-0E45-853D-61BC-D116DB3F6DE1}"/>
              </a:ext>
            </a:extLst>
          </p:cNvPr>
          <p:cNvSpPr txBox="1"/>
          <p:nvPr/>
        </p:nvSpPr>
        <p:spPr>
          <a:xfrm>
            <a:off x="6703549" y="5579123"/>
            <a:ext cx="2095057" cy="279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b">
            <a:noAutofit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278892">
              <a:spcBef>
                <a:spcPts val="366"/>
              </a:spcBef>
            </a:pPr>
            <a:r>
              <a:rPr lang="tr-TR" sz="1800" b="1" i="1" kern="1200">
                <a:solidFill>
                  <a:srgbClr val="0070C0"/>
                </a:solidFill>
                <a:latin typeface="Calibri" panose="020F0502020204030204" pitchFamily="34" charset="0"/>
                <a:ea typeface="Times Roman"/>
                <a:cs typeface="Calibri" panose="020F0502020204030204" pitchFamily="34" charset="0"/>
                <a:sym typeface="Times Roman"/>
              </a:rPr>
              <a:t>daha fazla bilgi için</a:t>
            </a:r>
            <a:endParaRPr sz="18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miyuki.jpeg" descr="miyuki.jpeg">
            <a:extLst>
              <a:ext uri="{FF2B5EF4-FFF2-40B4-BE49-F238E27FC236}">
                <a16:creationId xmlns:a16="http://schemas.microsoft.com/office/drawing/2014/main" id="{0D3FAB4F-CFEB-3DD5-8DE6-77728311E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968" y="1042051"/>
            <a:ext cx="3450110" cy="345011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A44735-507A-80B8-7D5B-32832E915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203009"/>
              </p:ext>
            </p:extLst>
          </p:nvPr>
        </p:nvGraphicFramePr>
        <p:xfrm>
          <a:off x="6581078" y="1042052"/>
          <a:ext cx="5346937" cy="3450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335">
                  <a:extLst>
                    <a:ext uri="{9D8B030D-6E8A-4147-A177-3AD203B41FA5}">
                      <a16:colId xmlns:a16="http://schemas.microsoft.com/office/drawing/2014/main" val="1857662104"/>
                    </a:ext>
                  </a:extLst>
                </a:gridCol>
                <a:gridCol w="3139602">
                  <a:extLst>
                    <a:ext uri="{9D8B030D-6E8A-4147-A177-3AD203B41FA5}">
                      <a16:colId xmlns:a16="http://schemas.microsoft.com/office/drawing/2014/main" val="1887303647"/>
                    </a:ext>
                  </a:extLst>
                </a:gridCol>
              </a:tblGrid>
              <a:tr h="1214885"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İdari görevleri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Uzmanlık alan(lar)ı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309822"/>
                  </a:ext>
                </a:extLst>
              </a:tr>
              <a:tr h="2235225">
                <a:tc>
                  <a:txBody>
                    <a:bodyPr/>
                    <a:lstStyle/>
                    <a:p>
                      <a:pPr defTabSz="321457">
                        <a:spcBef>
                          <a:spcPts val="422"/>
                        </a:spcBef>
                        <a:defRPr sz="1700" b="1" i="1">
                          <a:solidFill>
                            <a:srgbClr val="FF2600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Hazırlık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Birim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Koordinatörü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Japon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dili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eğitimi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88930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D5AA4B3-2158-01E1-C317-DFED83BC7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6329" y="4779947"/>
            <a:ext cx="1904157" cy="190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4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0F2E5AB-BFA9-1999-3CF9-0F6214B5044A}"/>
              </a:ext>
            </a:extLst>
          </p:cNvPr>
          <p:cNvSpPr/>
          <p:nvPr/>
        </p:nvSpPr>
        <p:spPr>
          <a:xfrm>
            <a:off x="-47661" y="-17820"/>
            <a:ext cx="3178629" cy="687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2" name="Doç. Dr. Tolga ÖZŞEN">
            <a:extLst>
              <a:ext uri="{FF2B5EF4-FFF2-40B4-BE49-F238E27FC236}">
                <a16:creationId xmlns:a16="http://schemas.microsoft.com/office/drawing/2014/main" id="{ED5A8049-E1EF-1D91-EE4B-52016026A000}"/>
              </a:ext>
            </a:extLst>
          </p:cNvPr>
          <p:cNvSpPr txBox="1"/>
          <p:nvPr/>
        </p:nvSpPr>
        <p:spPr>
          <a:xfrm>
            <a:off x="-436" y="2767106"/>
            <a:ext cx="2976674" cy="30719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numCol="1" rtlCol="0" anchor="t">
            <a:normAutofit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Öğr. Gör.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Sayako TOKINAGA</a:t>
            </a:r>
          </a:p>
        </p:txBody>
      </p:sp>
      <p:pic>
        <p:nvPicPr>
          <p:cNvPr id="239" name="bölüm logo.jpg" descr="bölüm logo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6" y="-17820"/>
            <a:ext cx="1208779" cy="1106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Resim 15">
            <a:extLst>
              <a:ext uri="{FF2B5EF4-FFF2-40B4-BE49-F238E27FC236}">
                <a16:creationId xmlns:a16="http://schemas.microsoft.com/office/drawing/2014/main" id="{CC3A22F4-8AAA-E991-9EEC-9C903FE6FE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2174">
            <a:off x="8744294" y="4877466"/>
            <a:ext cx="1406961" cy="15087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7" name="Doç. Dr. Tolga ÖZŞEN">
            <a:extLst>
              <a:ext uri="{FF2B5EF4-FFF2-40B4-BE49-F238E27FC236}">
                <a16:creationId xmlns:a16="http://schemas.microsoft.com/office/drawing/2014/main" id="{D54B87AA-0E45-853D-61BC-D116DB3F6DE1}"/>
              </a:ext>
            </a:extLst>
          </p:cNvPr>
          <p:cNvSpPr txBox="1"/>
          <p:nvPr/>
        </p:nvSpPr>
        <p:spPr>
          <a:xfrm>
            <a:off x="6703549" y="5579123"/>
            <a:ext cx="2095057" cy="279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b">
            <a:noAutofit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278892">
              <a:spcBef>
                <a:spcPts val="366"/>
              </a:spcBef>
            </a:pPr>
            <a:r>
              <a:rPr lang="tr-TR" sz="1800" b="1" i="1" kern="1200">
                <a:solidFill>
                  <a:srgbClr val="0070C0"/>
                </a:solidFill>
                <a:latin typeface="Calibri" panose="020F0502020204030204" pitchFamily="34" charset="0"/>
                <a:ea typeface="Times Roman"/>
                <a:cs typeface="Calibri" panose="020F0502020204030204" pitchFamily="34" charset="0"/>
                <a:sym typeface="Times Roman"/>
              </a:rPr>
              <a:t>daha fazla bilgi için</a:t>
            </a:r>
            <a:endParaRPr sz="18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ayako.jpeg" descr="sayako.jpeg">
            <a:extLst>
              <a:ext uri="{FF2B5EF4-FFF2-40B4-BE49-F238E27FC236}">
                <a16:creationId xmlns:a16="http://schemas.microsoft.com/office/drawing/2014/main" id="{888F39D1-D106-78EC-63AA-D42DE57E32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72" t="1372" r="1372" b="1372"/>
          <a:stretch>
            <a:fillRect/>
          </a:stretch>
        </p:blipFill>
        <p:spPr>
          <a:xfrm>
            <a:off x="3130888" y="965533"/>
            <a:ext cx="3572661" cy="35726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A44735-507A-80B8-7D5B-32832E915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937034"/>
              </p:ext>
            </p:extLst>
          </p:nvPr>
        </p:nvGraphicFramePr>
        <p:xfrm>
          <a:off x="6703549" y="961144"/>
          <a:ext cx="5346937" cy="3577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335">
                  <a:extLst>
                    <a:ext uri="{9D8B030D-6E8A-4147-A177-3AD203B41FA5}">
                      <a16:colId xmlns:a16="http://schemas.microsoft.com/office/drawing/2014/main" val="1857662104"/>
                    </a:ext>
                  </a:extLst>
                </a:gridCol>
                <a:gridCol w="3139602">
                  <a:extLst>
                    <a:ext uri="{9D8B030D-6E8A-4147-A177-3AD203B41FA5}">
                      <a16:colId xmlns:a16="http://schemas.microsoft.com/office/drawing/2014/main" val="1887303647"/>
                    </a:ext>
                  </a:extLst>
                </a:gridCol>
              </a:tblGrid>
              <a:tr h="1259584"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İdari görevleri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Uzmanlık alan(lar)ı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309822"/>
                  </a:ext>
                </a:extLst>
              </a:tr>
              <a:tr h="2317465">
                <a:tc>
                  <a:txBody>
                    <a:bodyPr/>
                    <a:lstStyle/>
                    <a:p>
                      <a:pPr defTabSz="321457">
                        <a:spcBef>
                          <a:spcPts val="422"/>
                        </a:spcBef>
                        <a:defRPr sz="1700" b="1" i="1">
                          <a:solidFill>
                            <a:srgbClr val="FF2600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  <a:r>
                        <a:rPr lang="tr-TR" sz="1800" b="1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Sınıf Akademik Danışmanı</a:t>
                      </a:r>
                    </a:p>
                    <a:p>
                      <a:pPr defTabSz="321457">
                        <a:spcBef>
                          <a:spcPts val="422"/>
                        </a:spcBef>
                        <a:defRPr sz="1700" b="1" i="1">
                          <a:solidFill>
                            <a:srgbClr val="FF2600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lang="tr-TR" sz="1800" b="1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 Türk-Japon Dostluk Topluluğu Akademik Danışmanı</a:t>
                      </a:r>
                    </a:p>
                    <a:p>
                      <a:pPr defTabSz="321457">
                        <a:spcBef>
                          <a:spcPts val="422"/>
                        </a:spcBef>
                        <a:defRPr sz="1700" b="1" i="1">
                          <a:solidFill>
                            <a:srgbClr val="FF2600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Japon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tarihi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Japon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mitolojisi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Japon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dili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eğitimi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8893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9BC4ED9-A958-37AF-4916-3B58E8525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972" y="4624043"/>
            <a:ext cx="2189514" cy="218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15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C155F3-84A7-9F50-065F-4D3EF544CAFC}"/>
              </a:ext>
            </a:extLst>
          </p:cNvPr>
          <p:cNvSpPr/>
          <p:nvPr/>
        </p:nvSpPr>
        <p:spPr>
          <a:xfrm>
            <a:off x="-47661" y="-17820"/>
            <a:ext cx="3178629" cy="687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2" name="Doç. Dr. Tolga ÖZŞEN">
            <a:extLst>
              <a:ext uri="{FF2B5EF4-FFF2-40B4-BE49-F238E27FC236}">
                <a16:creationId xmlns:a16="http://schemas.microsoft.com/office/drawing/2014/main" id="{ED5A8049-E1EF-1D91-EE4B-52016026A000}"/>
              </a:ext>
            </a:extLst>
          </p:cNvPr>
          <p:cNvSpPr txBox="1"/>
          <p:nvPr/>
        </p:nvSpPr>
        <p:spPr>
          <a:xfrm>
            <a:off x="-436" y="2767106"/>
            <a:ext cx="3131404" cy="30719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numCol="1" rtlCol="0" anchor="t">
            <a:normAutofit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Öğr. Gör.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Natsuko DOI</a:t>
            </a:r>
          </a:p>
        </p:txBody>
      </p:sp>
      <p:pic>
        <p:nvPicPr>
          <p:cNvPr id="239" name="bölüm logo.jpg" descr="bölüm logo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6" y="-17820"/>
            <a:ext cx="1208779" cy="1106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Resim 15">
            <a:extLst>
              <a:ext uri="{FF2B5EF4-FFF2-40B4-BE49-F238E27FC236}">
                <a16:creationId xmlns:a16="http://schemas.microsoft.com/office/drawing/2014/main" id="{CC3A22F4-8AAA-E991-9EEC-9C903FE6FE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2174">
            <a:off x="8755179" y="4885151"/>
            <a:ext cx="1406961" cy="15087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7" name="Doç. Dr. Tolga ÖZŞEN">
            <a:extLst>
              <a:ext uri="{FF2B5EF4-FFF2-40B4-BE49-F238E27FC236}">
                <a16:creationId xmlns:a16="http://schemas.microsoft.com/office/drawing/2014/main" id="{D54B87AA-0E45-853D-61BC-D116DB3F6DE1}"/>
              </a:ext>
            </a:extLst>
          </p:cNvPr>
          <p:cNvSpPr txBox="1"/>
          <p:nvPr/>
        </p:nvSpPr>
        <p:spPr>
          <a:xfrm>
            <a:off x="6703549" y="5579123"/>
            <a:ext cx="2095057" cy="279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b">
            <a:noAutofit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278892">
              <a:spcBef>
                <a:spcPts val="366"/>
              </a:spcBef>
            </a:pPr>
            <a:r>
              <a:rPr lang="tr-TR" sz="1800" b="1" i="1" kern="1200">
                <a:solidFill>
                  <a:srgbClr val="0070C0"/>
                </a:solidFill>
                <a:latin typeface="Calibri" panose="020F0502020204030204" pitchFamily="34" charset="0"/>
                <a:ea typeface="Times Roman"/>
                <a:cs typeface="Calibri" panose="020F0502020204030204" pitchFamily="34" charset="0"/>
                <a:sym typeface="Times Roman"/>
              </a:rPr>
              <a:t>daha fazla bilgi için</a:t>
            </a:r>
            <a:endParaRPr sz="18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BC4ED9-A958-37AF-4916-3B58E8525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972" y="4624043"/>
            <a:ext cx="2189514" cy="2189514"/>
          </a:xfrm>
          <a:prstGeom prst="rect">
            <a:avLst/>
          </a:prstGeom>
        </p:spPr>
      </p:pic>
      <p:pic>
        <p:nvPicPr>
          <p:cNvPr id="2" name="doisensei foto2.jpg" descr="doisensei foto2.jpg">
            <a:extLst>
              <a:ext uri="{FF2B5EF4-FFF2-40B4-BE49-F238E27FC236}">
                <a16:creationId xmlns:a16="http://schemas.microsoft.com/office/drawing/2014/main" id="{AB87F010-F631-9A56-E943-73F06DDD4E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27" t="7240" r="22288" b="47626"/>
          <a:stretch/>
        </p:blipFill>
        <p:spPr>
          <a:xfrm>
            <a:off x="3130968" y="1089167"/>
            <a:ext cx="3171361" cy="324590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A44735-507A-80B8-7D5B-32832E915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657269"/>
              </p:ext>
            </p:extLst>
          </p:nvPr>
        </p:nvGraphicFramePr>
        <p:xfrm>
          <a:off x="6302329" y="1089166"/>
          <a:ext cx="5346937" cy="3245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335">
                  <a:extLst>
                    <a:ext uri="{9D8B030D-6E8A-4147-A177-3AD203B41FA5}">
                      <a16:colId xmlns:a16="http://schemas.microsoft.com/office/drawing/2014/main" val="1857662104"/>
                    </a:ext>
                  </a:extLst>
                </a:gridCol>
                <a:gridCol w="3139602">
                  <a:extLst>
                    <a:ext uri="{9D8B030D-6E8A-4147-A177-3AD203B41FA5}">
                      <a16:colId xmlns:a16="http://schemas.microsoft.com/office/drawing/2014/main" val="1887303647"/>
                    </a:ext>
                  </a:extLst>
                </a:gridCol>
              </a:tblGrid>
              <a:tr h="1142981"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İdari görevleri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Uzmanlık alan(lar)ı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309822"/>
                  </a:ext>
                </a:extLst>
              </a:tr>
              <a:tr h="2102929">
                <a:tc>
                  <a:txBody>
                    <a:bodyPr/>
                    <a:lstStyle/>
                    <a:p>
                      <a:pPr defTabSz="321457">
                        <a:spcBef>
                          <a:spcPts val="422"/>
                        </a:spcBef>
                        <a:defRPr sz="1700" b="1" i="1">
                          <a:solidFill>
                            <a:srgbClr val="FF2600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  <a:r>
                        <a:rPr lang="tr-TR" sz="1800" b="1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Sınıf Akademik Danışmanı</a:t>
                      </a:r>
                    </a:p>
                    <a:p>
                      <a:pPr defTabSz="321457">
                        <a:spcBef>
                          <a:spcPts val="422"/>
                        </a:spcBef>
                        <a:defRPr sz="1700" b="1" i="1">
                          <a:solidFill>
                            <a:srgbClr val="FF2600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lang="tr-TR" sz="1800" b="1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 ÇOMÜ Uluslararasılaşma Danışma Kurulu Üyesi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Japon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dili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eğitimi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889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857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108908-2433-5D54-2077-950DD4AEA54B}"/>
              </a:ext>
            </a:extLst>
          </p:cNvPr>
          <p:cNvSpPr/>
          <p:nvPr/>
        </p:nvSpPr>
        <p:spPr>
          <a:xfrm>
            <a:off x="-47661" y="-17820"/>
            <a:ext cx="3178629" cy="687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2" name="Doç. Dr. Tolga ÖZŞEN">
            <a:extLst>
              <a:ext uri="{FF2B5EF4-FFF2-40B4-BE49-F238E27FC236}">
                <a16:creationId xmlns:a16="http://schemas.microsoft.com/office/drawing/2014/main" id="{ED5A8049-E1EF-1D91-EE4B-52016026A000}"/>
              </a:ext>
            </a:extLst>
          </p:cNvPr>
          <p:cNvSpPr txBox="1"/>
          <p:nvPr/>
        </p:nvSpPr>
        <p:spPr>
          <a:xfrm>
            <a:off x="-436" y="3717562"/>
            <a:ext cx="2852493" cy="8467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numCol="1" rtlCol="0" anchor="t">
            <a:normAutofit fontScale="92500"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 err="1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Sema</a:t>
            </a:r>
            <a:r>
              <a:rPr lang="en-US" sz="40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BİLĞİN</a:t>
            </a:r>
          </a:p>
        </p:txBody>
      </p:sp>
      <p:pic>
        <p:nvPicPr>
          <p:cNvPr id="239" name="bölüm logo.jpg" descr="bölüm logo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6" y="-17820"/>
            <a:ext cx="1208779" cy="1106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A person in a white shirt&#10;&#10;Description automatically generated">
            <a:extLst>
              <a:ext uri="{FF2B5EF4-FFF2-40B4-BE49-F238E27FC236}">
                <a16:creationId xmlns:a16="http://schemas.microsoft.com/office/drawing/2014/main" id="{FE187FCE-885C-F003-5C86-D55BF109C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68" y="1527800"/>
            <a:ext cx="2408372" cy="3096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417B4E-84D6-FEA0-EA9D-A5D88940366D}"/>
              </a:ext>
            </a:extLst>
          </p:cNvPr>
          <p:cNvSpPr txBox="1"/>
          <p:nvPr/>
        </p:nvSpPr>
        <p:spPr>
          <a:xfrm>
            <a:off x="5669969" y="2705881"/>
            <a:ext cx="60960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Yabancı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Diller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Bölümü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Sekreteri</a:t>
            </a:r>
            <a:endParaRPr lang="en-US" sz="2800" b="1" kern="1200" dirty="0">
              <a:solidFill>
                <a:srgbClr val="0070C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666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" name="Table"/>
          <p:cNvGraphicFramePr/>
          <p:nvPr>
            <p:extLst>
              <p:ext uri="{D42A27DB-BD31-4B8C-83A1-F6EECF244321}">
                <p14:modId xmlns:p14="http://schemas.microsoft.com/office/powerpoint/2010/main" val="1153540597"/>
              </p:ext>
            </p:extLst>
          </p:nvPr>
        </p:nvGraphicFramePr>
        <p:xfrm>
          <a:off x="3127307" y="186444"/>
          <a:ext cx="6582542" cy="6485112"/>
        </p:xfrm>
        <a:graphic>
          <a:graphicData uri="http://schemas.openxmlformats.org/drawingml/2006/table">
            <a:tbl>
              <a:tblPr/>
              <a:tblGrid>
                <a:gridCol w="2682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4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21278">
                <a:tc>
                  <a:txBody>
                    <a:bodyPr/>
                    <a:lstStyle/>
                    <a:p>
                      <a:pPr defTabSz="457200">
                        <a:defRPr sz="1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100"/>
                    </a:p>
                  </a:txBody>
                  <a:tcPr marL="64294" marR="64294" marT="0" marB="0" anchor="ctr" horzOverflow="overflow">
                    <a:lnL w="76200">
                      <a:solidFill>
                        <a:srgbClr val="000000"/>
                      </a:solidFill>
                      <a:miter lim="400000"/>
                    </a:lnL>
                    <a:lnT w="762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100"/>
                    </a:p>
                  </a:txBody>
                  <a:tcPr marL="64294" marR="64294" marT="0" marB="0" anchor="ctr" horzOverflow="overflow">
                    <a:lnT w="76200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100"/>
                    </a:p>
                  </a:txBody>
                  <a:tcPr marL="64294" marR="64294" marT="0" marB="0" anchor="ctr" horzOverflow="overflow">
                    <a:lnR w="76200">
                      <a:solidFill>
                        <a:srgbClr val="000000"/>
                      </a:solidFill>
                      <a:miter lim="400000"/>
                    </a:lnR>
                    <a:lnT w="762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1278">
                <a:tc>
                  <a:txBody>
                    <a:bodyPr/>
                    <a:lstStyle/>
                    <a:p>
                      <a:pPr defTabSz="457200">
                        <a:defRPr sz="1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100" dirty="0"/>
                    </a:p>
                  </a:txBody>
                  <a:tcPr marL="64294" marR="64294" marT="0" marB="0" anchor="ctr" horzOverflow="overflow">
                    <a:lnL w="76200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</a:tcPr>
                </a:tc>
                <a:tc rowSpan="3">
                  <a:txBody>
                    <a:bodyPr/>
                    <a:lstStyle/>
                    <a:p>
                      <a:pPr>
                        <a:defRPr sz="2200"/>
                      </a:pPr>
                      <a:endParaRPr sz="1500" dirty="0"/>
                    </a:p>
                  </a:txBody>
                  <a:tcPr marL="64294" marR="64294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600">
                          <a:solidFill>
                            <a:srgbClr val="FF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100" dirty="0"/>
                    </a:p>
                  </a:txBody>
                  <a:tcPr marL="64294" marR="64294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762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1278">
                <a:tc>
                  <a:txBody>
                    <a:bodyPr/>
                    <a:lstStyle/>
                    <a:p>
                      <a:pPr defTabSz="457200">
                        <a:defRPr sz="1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100" dirty="0"/>
                    </a:p>
                  </a:txBody>
                  <a:tcPr marL="64294" marR="64294" marT="0" marB="0" anchor="ctr" horzOverflow="overflow">
                    <a:lnL w="76200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>
                          <a:solidFill>
                            <a:srgbClr val="FF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elvetica"/>
                          <a:cs typeface="Calibri" panose="020F0502020204030204" pitchFamily="34" charset="0"/>
                          <a:sym typeface="Helvetica"/>
                        </a:rPr>
                        <a:t>Öğrenci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elvetica"/>
                          <a:cs typeface="Calibri" panose="020F0502020204030204" pitchFamily="34" charset="0"/>
                          <a:sym typeface="Helvetica"/>
                        </a:rPr>
                        <a:t>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elvetica"/>
                          <a:cs typeface="Calibri" panose="020F0502020204030204" pitchFamily="34" charset="0"/>
                          <a:sym typeface="Helvetica"/>
                        </a:rPr>
                        <a:t>bekleme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elvetica"/>
                          <a:cs typeface="Calibri" panose="020F0502020204030204" pitchFamily="34" charset="0"/>
                          <a:sym typeface="Helvetica"/>
                        </a:rPr>
                        <a:t>odası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Helvetica"/>
                          <a:cs typeface="Calibri" panose="020F0502020204030204" pitchFamily="34" charset="0"/>
                          <a:sym typeface="Helvetica"/>
                        </a:rPr>
                        <a:t>
B4-2-10</a:t>
                      </a:r>
                    </a:p>
                    <a:p>
                      <a:pPr defTabSz="457200">
                        <a:defRPr sz="1600">
                          <a:solidFill>
                            <a:srgbClr val="FF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100" dirty="0"/>
                    </a:p>
                  </a:txBody>
                  <a:tcPr marL="64294" marR="64294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762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127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800" b="1" dirty="0" err="1">
                          <a:latin typeface="Calibri" panose="020F0502020204030204" pitchFamily="34" charset="0"/>
                          <a:ea typeface="Helvetica"/>
                          <a:cs typeface="Calibri" panose="020F0502020204030204" pitchFamily="34" charset="0"/>
                          <a:sym typeface="Helvetica"/>
                        </a:rPr>
                        <a:t>Materyal</a:t>
                      </a:r>
                      <a:r>
                        <a:rPr sz="2800" b="1" dirty="0">
                          <a:latin typeface="Calibri" panose="020F0502020204030204" pitchFamily="34" charset="0"/>
                          <a:ea typeface="Helvetica"/>
                          <a:cs typeface="Calibri" panose="020F0502020204030204" pitchFamily="34" charset="0"/>
                          <a:sym typeface="Helvetica"/>
                        </a:rPr>
                        <a:t> </a:t>
                      </a:r>
                      <a:r>
                        <a:rPr sz="2800" b="1" dirty="0" err="1">
                          <a:latin typeface="Calibri" panose="020F0502020204030204" pitchFamily="34" charset="0"/>
                          <a:ea typeface="Helvetica"/>
                          <a:cs typeface="Calibri" panose="020F0502020204030204" pitchFamily="34" charset="0"/>
                          <a:sym typeface="Helvetica"/>
                        </a:rPr>
                        <a:t>odası</a:t>
                      </a:r>
                      <a:r>
                        <a:rPr sz="2800" b="1" dirty="0">
                          <a:latin typeface="Calibri" panose="020F0502020204030204" pitchFamily="34" charset="0"/>
                          <a:ea typeface="Helvetica"/>
                          <a:cs typeface="Calibri" panose="020F0502020204030204" pitchFamily="34" charset="0"/>
                          <a:sym typeface="Helvetica"/>
                        </a:rPr>
                        <a:t>
B4-2-17</a:t>
                      </a:r>
                    </a:p>
                  </a:txBody>
                  <a:tcPr marL="64294" marR="64294" marT="0" marB="0" anchor="ctr" horzOverflow="overflow">
                    <a:lnL w="76200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B w="76200">
                      <a:solidFill>
                        <a:srgbClr val="000000"/>
                      </a:solidFill>
                      <a:miter lim="400000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457200">
                        <a:defRPr sz="1600">
                          <a:solidFill>
                            <a:srgbClr val="FF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100" dirty="0"/>
                    </a:p>
                  </a:txBody>
                  <a:tcPr marL="64294" marR="64294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76200">
                      <a:solidFill>
                        <a:srgbClr val="000000"/>
                      </a:solidFill>
                      <a:miter lim="400000"/>
                    </a:lnR>
                    <a:lnB w="762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8" name="bölüm logo.jpg" descr="bölüm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20" y="186444"/>
            <a:ext cx="1468778" cy="134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miyuki.jpeg" descr="miyuki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645" y="5176728"/>
            <a:ext cx="1125141" cy="112514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98" name="sayako.jpeg" descr="sayako.jpeg"/>
          <p:cNvPicPr>
            <a:picLocks noChangeAspect="1"/>
          </p:cNvPicPr>
          <p:nvPr/>
        </p:nvPicPr>
        <p:blipFill>
          <a:blip r:embed="rId4"/>
          <a:srcRect l="1372" t="1372" r="1372" b="1372"/>
          <a:stretch>
            <a:fillRect/>
          </a:stretch>
        </p:blipFill>
        <p:spPr>
          <a:xfrm>
            <a:off x="5882042" y="347939"/>
            <a:ext cx="1345093" cy="134509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0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983" y="269414"/>
            <a:ext cx="1227305" cy="1450448"/>
          </a:xfrm>
          <a:prstGeom prst="rect">
            <a:avLst/>
          </a:prstGeom>
          <a:ln w="25400" cap="flat">
            <a:noFill/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316" name="Koridor"/>
          <p:cNvSpPr txBox="1"/>
          <p:nvPr/>
        </p:nvSpPr>
        <p:spPr>
          <a:xfrm rot="16200000">
            <a:off x="5157732" y="3466778"/>
            <a:ext cx="2916708" cy="7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b">
            <a:normAutofit/>
          </a:bodyPr>
          <a:lstStyle>
            <a:lvl1pPr>
              <a:defRPr sz="5700" b="1" spc="-11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008"/>
              <a:t>Koridor</a:t>
            </a:r>
          </a:p>
        </p:txBody>
      </p:sp>
      <p:sp>
        <p:nvSpPr>
          <p:cNvPr id="317" name="2. Kat, B4 Blok"/>
          <p:cNvSpPr txBox="1"/>
          <p:nvPr/>
        </p:nvSpPr>
        <p:spPr>
          <a:xfrm rot="16200000">
            <a:off x="845460" y="2788479"/>
            <a:ext cx="2916708" cy="7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b">
            <a:normAutofit/>
          </a:bodyPr>
          <a:lstStyle>
            <a:lvl1pPr defTabSz="1699251">
              <a:defRPr sz="5586" b="1" spc="-11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3928"/>
              <a:t>2. Kat, B4 Blok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31A65FE-22EC-D015-6434-32E930550362}"/>
              </a:ext>
            </a:extLst>
          </p:cNvPr>
          <p:cNvCxnSpPr/>
          <p:nvPr/>
        </p:nvCxnSpPr>
        <p:spPr>
          <a:xfrm flipV="1">
            <a:off x="6613026" y="5313937"/>
            <a:ext cx="0" cy="1544063"/>
          </a:xfrm>
          <a:prstGeom prst="straightConnector1">
            <a:avLst/>
          </a:prstGeom>
          <a:noFill/>
          <a:ln w="53975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IMG_8785.jpeg" descr="IMG_8785.jpeg">
            <a:extLst>
              <a:ext uri="{FF2B5EF4-FFF2-40B4-BE49-F238E27FC236}">
                <a16:creationId xmlns:a16="http://schemas.microsoft.com/office/drawing/2014/main" id="{B0B96895-CB5E-E650-5A23-02A490163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9447" y="3429000"/>
            <a:ext cx="1454376" cy="161546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Picture 8" descr="A person in a white shirt&#10;&#10;Description automatically generated">
            <a:extLst>
              <a:ext uri="{FF2B5EF4-FFF2-40B4-BE49-F238E27FC236}">
                <a16:creationId xmlns:a16="http://schemas.microsoft.com/office/drawing/2014/main" id="{14877CF6-D39F-03E3-F43B-0B3CE1BFC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98" y="5176729"/>
            <a:ext cx="842105" cy="1082706"/>
          </a:xfrm>
          <a:prstGeom prst="rect">
            <a:avLst/>
          </a:prstGeom>
        </p:spPr>
      </p:pic>
      <p:pic>
        <p:nvPicPr>
          <p:cNvPr id="2" name="Picture 1" descr="A person standing in front of a projection screen&#10;&#10;Description automatically generated">
            <a:extLst>
              <a:ext uri="{FF2B5EF4-FFF2-40B4-BE49-F238E27FC236}">
                <a16:creationId xmlns:a16="http://schemas.microsoft.com/office/drawing/2014/main" id="{0ECAFB9B-3FD7-AD30-9828-AF7B468FD9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40580" r="39028" b="4387"/>
          <a:stretch/>
        </p:blipFill>
        <p:spPr>
          <a:xfrm>
            <a:off x="7534343" y="347939"/>
            <a:ext cx="1822738" cy="1296977"/>
          </a:xfrm>
          <a:prstGeom prst="rect">
            <a:avLst/>
          </a:prstGeom>
        </p:spPr>
      </p:pic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D64B15D9-4922-1FAA-815E-3256CAD858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6" t="32600" r="4784" b="34627"/>
          <a:stretch/>
        </p:blipFill>
        <p:spPr>
          <a:xfrm>
            <a:off x="7793763" y="1813520"/>
            <a:ext cx="1404903" cy="1615480"/>
          </a:xfrm>
          <a:prstGeom prst="rect">
            <a:avLst/>
          </a:prstGeom>
        </p:spPr>
      </p:pic>
      <p:pic>
        <p:nvPicPr>
          <p:cNvPr id="8" name="doisensei foto2.jpg" descr="doisensei foto2.jpg">
            <a:extLst>
              <a:ext uri="{FF2B5EF4-FFF2-40B4-BE49-F238E27FC236}">
                <a16:creationId xmlns:a16="http://schemas.microsoft.com/office/drawing/2014/main" id="{41294455-E25E-4010-2782-4931D426C22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5911" t="2792" r="21097" b="34216"/>
          <a:stretch>
            <a:fillRect/>
          </a:stretch>
        </p:blipFill>
        <p:spPr>
          <a:xfrm>
            <a:off x="3983813" y="1854527"/>
            <a:ext cx="1128768" cy="150474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İstatistiklerle Japon Dili Eğitimi Anabilim Dalı İstatistiklerle Japon Dili Eğitimi Anabilim Dalı" descr="İstatistiklerle Japon Dili Eğitimi Anabilim Dalı İstatistiklerle Japon Dili Eğitimi Anabilim Dalı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3298" y="-251199"/>
            <a:ext cx="6809767" cy="1030137"/>
          </a:xfrm>
          <a:prstGeom prst="rect">
            <a:avLst/>
          </a:prstGeom>
        </p:spPr>
      </p:pic>
      <p:grpSp>
        <p:nvGrpSpPr>
          <p:cNvPr id="329" name="Group"/>
          <p:cNvGrpSpPr/>
          <p:nvPr/>
        </p:nvGrpSpPr>
        <p:grpSpPr>
          <a:xfrm>
            <a:off x="236964" y="339209"/>
            <a:ext cx="5192668" cy="846903"/>
            <a:chOff x="0" y="0"/>
            <a:chExt cx="7385127" cy="1204483"/>
          </a:xfrm>
        </p:grpSpPr>
        <p:sp>
          <p:nvSpPr>
            <p:cNvPr id="320" name="Rounded Rectangle"/>
            <p:cNvSpPr/>
            <p:nvPr/>
          </p:nvSpPr>
          <p:spPr>
            <a:xfrm>
              <a:off x="67593" y="0"/>
              <a:ext cx="7317535" cy="1204484"/>
            </a:xfrm>
            <a:prstGeom prst="roundRect">
              <a:avLst>
                <a:gd name="adj" fmla="val 5344"/>
              </a:avLst>
            </a:prstGeom>
            <a:solidFill>
              <a:srgbClr val="F4F4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273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984"/>
            </a:p>
          </p:txBody>
        </p:sp>
        <p:sp>
          <p:nvSpPr>
            <p:cNvPr id="321" name="29"/>
            <p:cNvSpPr txBox="1"/>
            <p:nvPr/>
          </p:nvSpPr>
          <p:spPr>
            <a:xfrm>
              <a:off x="562911" y="117038"/>
              <a:ext cx="461486" cy="3957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1400" b="1">
                  <a:solidFill>
                    <a:srgbClr val="2D3640"/>
                  </a:solidFill>
                  <a:latin typeface="Barlow-SemiBold"/>
                  <a:ea typeface="Barlow-SemiBold"/>
                  <a:cs typeface="Barlow-SemiBold"/>
                  <a:sym typeface="Barlow-SemiBold"/>
                </a:defRPr>
              </a:lvl1pPr>
            </a:lstStyle>
            <a:p>
              <a:r>
                <a:rPr lang="tr-TR" sz="984" dirty="0"/>
                <a:t>30</a:t>
              </a:r>
              <a:endParaRPr sz="984" dirty="0"/>
            </a:p>
          </p:txBody>
        </p:sp>
        <p:sp>
          <p:nvSpPr>
            <p:cNvPr id="322" name="Kuruluştan bugüne çeyrek asırlık kurum kültürü"/>
            <p:cNvSpPr txBox="1"/>
            <p:nvPr/>
          </p:nvSpPr>
          <p:spPr>
            <a:xfrm>
              <a:off x="0" y="368311"/>
              <a:ext cx="2018830" cy="704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defTabSz="587022">
                <a:defRPr sz="1400">
                  <a:solidFill>
                    <a:srgbClr val="8C8F9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984"/>
                <a:t>Kuruluştan bugüne çeyrek asırlık kurum kültürü</a:t>
              </a:r>
            </a:p>
          </p:txBody>
        </p:sp>
        <p:sp>
          <p:nvSpPr>
            <p:cNvPr id="323" name="600"/>
            <p:cNvSpPr txBox="1"/>
            <p:nvPr/>
          </p:nvSpPr>
          <p:spPr>
            <a:xfrm>
              <a:off x="4111676" y="75277"/>
              <a:ext cx="911379" cy="479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1400" b="1">
                  <a:solidFill>
                    <a:srgbClr val="2D364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984"/>
                <a:t>600</a:t>
              </a:r>
            </a:p>
          </p:txBody>
        </p:sp>
        <p:sp>
          <p:nvSpPr>
            <p:cNvPr id="324" name="1998 yılındaki ilk mezunlardan bu yana verilen mezun sayısı"/>
            <p:cNvSpPr txBox="1"/>
            <p:nvPr/>
          </p:nvSpPr>
          <p:spPr>
            <a:xfrm>
              <a:off x="3351484" y="368311"/>
              <a:ext cx="1999081" cy="704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defTabSz="587022">
                <a:defRPr sz="1400">
                  <a:solidFill>
                    <a:srgbClr val="8C8F9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984"/>
                <a:t>1998 yılındaki ilk mezunlardan bu yana verilen mezun sayısı</a:t>
              </a:r>
            </a:p>
          </p:txBody>
        </p:sp>
        <p:sp>
          <p:nvSpPr>
            <p:cNvPr id="325" name="231"/>
            <p:cNvSpPr txBox="1"/>
            <p:nvPr/>
          </p:nvSpPr>
          <p:spPr>
            <a:xfrm>
              <a:off x="5738327" y="134048"/>
              <a:ext cx="922920" cy="361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1400" b="1">
                  <a:solidFill>
                    <a:srgbClr val="2D364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984" dirty="0"/>
                <a:t>2</a:t>
              </a:r>
              <a:r>
                <a:rPr lang="tr-TR" sz="984" dirty="0"/>
                <a:t>40</a:t>
              </a:r>
              <a:endParaRPr sz="984" dirty="0"/>
            </a:p>
          </p:txBody>
        </p:sp>
        <p:sp>
          <p:nvSpPr>
            <p:cNvPr id="326" name="Programa kayıtlı resmî öğrenci sayısı"/>
            <p:cNvSpPr txBox="1"/>
            <p:nvPr/>
          </p:nvSpPr>
          <p:spPr>
            <a:xfrm>
              <a:off x="5376368" y="511348"/>
              <a:ext cx="1646838" cy="479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defTabSz="587022">
                <a:defRPr sz="1400">
                  <a:solidFill>
                    <a:srgbClr val="8C8F9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984"/>
                <a:t>Programa kayıtlı resmî öğrenci sayısı</a:t>
              </a:r>
            </a:p>
          </p:txBody>
        </p:sp>
        <p:sp>
          <p:nvSpPr>
            <p:cNvPr id="327" name="24"/>
            <p:cNvSpPr txBox="1"/>
            <p:nvPr/>
          </p:nvSpPr>
          <p:spPr>
            <a:xfrm>
              <a:off x="2502235" y="117038"/>
              <a:ext cx="461486" cy="3957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1400" b="1">
                  <a:solidFill>
                    <a:srgbClr val="2D3640"/>
                  </a:solidFill>
                  <a:latin typeface="Barlow-SemiBold"/>
                  <a:ea typeface="Barlow-SemiBold"/>
                  <a:cs typeface="Barlow-SemiBold"/>
                  <a:sym typeface="Barlow-SemiBold"/>
                </a:defRPr>
              </a:lvl1pPr>
            </a:lstStyle>
            <a:p>
              <a:r>
                <a:rPr sz="984" dirty="0"/>
                <a:t>2</a:t>
              </a:r>
              <a:r>
                <a:rPr lang="tr-TR" sz="984" dirty="0"/>
                <a:t>5</a:t>
              </a:r>
              <a:endParaRPr sz="984" dirty="0"/>
            </a:p>
          </p:txBody>
        </p:sp>
        <p:sp>
          <p:nvSpPr>
            <p:cNvPr id="328" name="Toplam mezun verilen dönem sayısı"/>
            <p:cNvSpPr txBox="1"/>
            <p:nvPr/>
          </p:nvSpPr>
          <p:spPr>
            <a:xfrm>
              <a:off x="1909559" y="368311"/>
              <a:ext cx="1646838" cy="704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defTabSz="587022">
                <a:defRPr sz="1400">
                  <a:solidFill>
                    <a:srgbClr val="8C8F9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984"/>
                <a:t>Toplam mezun verilen dönem sayısı</a:t>
              </a:r>
            </a:p>
          </p:txBody>
        </p:sp>
      </p:grpSp>
      <p:graphicFrame>
        <p:nvGraphicFramePr>
          <p:cNvPr id="330" name="3D Pie Chart"/>
          <p:cNvGraphicFramePr/>
          <p:nvPr>
            <p:extLst>
              <p:ext uri="{D42A27DB-BD31-4B8C-83A1-F6EECF244321}">
                <p14:modId xmlns:p14="http://schemas.microsoft.com/office/powerpoint/2010/main" val="1580748105"/>
              </p:ext>
            </p:extLst>
          </p:nvPr>
        </p:nvGraphicFramePr>
        <p:xfrm>
          <a:off x="2897137" y="1186113"/>
          <a:ext cx="2653349" cy="2216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1" name="3D Pie Chart"/>
          <p:cNvGraphicFramePr/>
          <p:nvPr>
            <p:extLst>
              <p:ext uri="{D42A27DB-BD31-4B8C-83A1-F6EECF244321}">
                <p14:modId xmlns:p14="http://schemas.microsoft.com/office/powerpoint/2010/main" val="3192374194"/>
              </p:ext>
            </p:extLst>
          </p:nvPr>
        </p:nvGraphicFramePr>
        <p:xfrm>
          <a:off x="6200790" y="879242"/>
          <a:ext cx="2653349" cy="2344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2" name="Özşen, Tolga. (2022). Toruko no daigaku ni okeru nihongo shusenkō gakka shozoku no nihongo gakushūsha no nihon bunka he no sesshoku jōkyō oyobi bunka ninshiki [Turkish undergraduate L2 Japanese learners’ perception towards Japanese culture]. In Tekmen, A"/>
          <p:cNvSpPr txBox="1"/>
          <p:nvPr/>
        </p:nvSpPr>
        <p:spPr>
          <a:xfrm>
            <a:off x="1805116" y="6527321"/>
            <a:ext cx="872395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37084" indent="-337084" algn="just" defTabSz="321457">
              <a:spcBef>
                <a:spcPts val="562"/>
              </a:spcBef>
              <a:defRPr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703" b="1"/>
              <a:t>Özşen, Tolga</a:t>
            </a:r>
            <a:r>
              <a:rPr sz="703"/>
              <a:t>. (2022). Toruko no daigaku ni okeru nihongo shusenkō gakka shozoku no nihongo gakushūsha no nihon bunka he no sesshoku jōkyō oyobi bunka ninshiki [Turkish undergraduate L2 Japanese learners’ perception towards Japanese culture]. In Tekmen, A.N. &amp; Sugiyama, T. (Eds), </a:t>
            </a:r>
            <a:r>
              <a:rPr sz="703" i="1"/>
              <a:t>Nihongo shokōkyū</a:t>
            </a:r>
            <a:r>
              <a:rPr sz="703"/>
              <a:t> [Japanese Language Reviews Series] (pp. 215-232). Ankara: Turkish-Japanese Foundation Press</a:t>
            </a:r>
          </a:p>
        </p:txBody>
      </p:sp>
      <p:graphicFrame>
        <p:nvGraphicFramePr>
          <p:cNvPr id="333" name="3D Pie Chart"/>
          <p:cNvGraphicFramePr/>
          <p:nvPr>
            <p:extLst>
              <p:ext uri="{D42A27DB-BD31-4B8C-83A1-F6EECF244321}">
                <p14:modId xmlns:p14="http://schemas.microsoft.com/office/powerpoint/2010/main" val="1978857280"/>
              </p:ext>
            </p:extLst>
          </p:nvPr>
        </p:nvGraphicFramePr>
        <p:xfrm>
          <a:off x="8538882" y="422684"/>
          <a:ext cx="3953501" cy="2704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34" name="3D Pie Chart"/>
          <p:cNvGraphicFramePr/>
          <p:nvPr>
            <p:extLst>
              <p:ext uri="{D42A27DB-BD31-4B8C-83A1-F6EECF244321}">
                <p14:modId xmlns:p14="http://schemas.microsoft.com/office/powerpoint/2010/main" val="2650213107"/>
              </p:ext>
            </p:extLst>
          </p:nvPr>
        </p:nvGraphicFramePr>
        <p:xfrm>
          <a:off x="284490" y="2627969"/>
          <a:ext cx="3779125" cy="3340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5" name="Japonya’da bulunma (Özşen, 2022)"/>
          <p:cNvSpPr/>
          <p:nvPr/>
        </p:nvSpPr>
        <p:spPr>
          <a:xfrm>
            <a:off x="1133216" y="5317105"/>
            <a:ext cx="2882047" cy="210357"/>
          </a:xfrm>
          <a:prstGeom prst="roundRect">
            <a:avLst>
              <a:gd name="adj" fmla="val 0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457200">
              <a:defRPr sz="15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097" dirty="0" err="1">
                <a:solidFill>
                  <a:schemeClr val="bg1"/>
                </a:solidFill>
              </a:rPr>
              <a:t>Japonya’da</a:t>
            </a:r>
            <a:r>
              <a:rPr sz="1097" dirty="0">
                <a:solidFill>
                  <a:schemeClr val="bg1"/>
                </a:solidFill>
              </a:rPr>
              <a:t> </a:t>
            </a:r>
            <a:r>
              <a:rPr sz="1097" dirty="0" err="1">
                <a:solidFill>
                  <a:schemeClr val="bg1"/>
                </a:solidFill>
              </a:rPr>
              <a:t>bulunma</a:t>
            </a:r>
            <a:r>
              <a:rPr sz="1097" dirty="0">
                <a:solidFill>
                  <a:schemeClr val="bg1"/>
                </a:solidFill>
              </a:rPr>
              <a:t> (Özşen, 2022)</a:t>
            </a:r>
          </a:p>
        </p:txBody>
      </p:sp>
      <p:graphicFrame>
        <p:nvGraphicFramePr>
          <p:cNvPr id="336" name="3D Pie Chart"/>
          <p:cNvGraphicFramePr/>
          <p:nvPr>
            <p:extLst>
              <p:ext uri="{D42A27DB-BD31-4B8C-83A1-F6EECF244321}">
                <p14:modId xmlns:p14="http://schemas.microsoft.com/office/powerpoint/2010/main" val="3712823179"/>
              </p:ext>
            </p:extLst>
          </p:nvPr>
        </p:nvGraphicFramePr>
        <p:xfrm>
          <a:off x="7817812" y="3198607"/>
          <a:ext cx="3953500" cy="3146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37" name="Neden Japonca? (Özşen, 2022)"/>
          <p:cNvSpPr/>
          <p:nvPr/>
        </p:nvSpPr>
        <p:spPr>
          <a:xfrm>
            <a:off x="9138373" y="6252522"/>
            <a:ext cx="2730506" cy="210357"/>
          </a:xfrm>
          <a:prstGeom prst="roundRect">
            <a:avLst>
              <a:gd name="adj" fmla="val 0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457200">
              <a:defRPr sz="15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097" dirty="0" err="1"/>
              <a:t>Neden</a:t>
            </a:r>
            <a:r>
              <a:rPr sz="1097" dirty="0"/>
              <a:t> </a:t>
            </a:r>
            <a:r>
              <a:rPr sz="1097" dirty="0" err="1"/>
              <a:t>Japonca</a:t>
            </a:r>
            <a:r>
              <a:rPr sz="1097" dirty="0"/>
              <a:t>? (Özşen, 2022)</a:t>
            </a:r>
          </a:p>
        </p:txBody>
      </p:sp>
      <p:graphicFrame>
        <p:nvGraphicFramePr>
          <p:cNvPr id="338" name="3D Pie Chart"/>
          <p:cNvGraphicFramePr/>
          <p:nvPr>
            <p:extLst>
              <p:ext uri="{D42A27DB-BD31-4B8C-83A1-F6EECF244321}">
                <p14:modId xmlns:p14="http://schemas.microsoft.com/office/powerpoint/2010/main" val="273117160"/>
              </p:ext>
            </p:extLst>
          </p:nvPr>
        </p:nvGraphicFramePr>
        <p:xfrm>
          <a:off x="5032322" y="3261547"/>
          <a:ext cx="2687923" cy="2801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39" name="Neden ÇOMÜ Japonca? (Özşen, 2022)"/>
          <p:cNvSpPr/>
          <p:nvPr/>
        </p:nvSpPr>
        <p:spPr>
          <a:xfrm>
            <a:off x="5054151" y="6134979"/>
            <a:ext cx="2730506" cy="210357"/>
          </a:xfrm>
          <a:prstGeom prst="roundRect">
            <a:avLst>
              <a:gd name="adj" fmla="val 0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457200">
              <a:defRPr sz="15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097"/>
              <a:t>Neden ÇOMÜ Japonca? (Özşen, 2022)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 advAuto="0"/>
      <p:bldP spid="331" grpId="0" animBg="1" advAuto="0"/>
      <p:bldP spid="333" grpId="0" animBg="1" advAuto="0"/>
      <p:bldP spid="334" grpId="0" animBg="1" advAuto="0"/>
      <p:bldP spid="336" grpId="0" animBg="1" advAuto="0"/>
      <p:bldP spid="338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Neyi, ne kadar, ne zaman ve nasıl öğreneceğim?… Neyi, ne kadar, ne zaman ve nasıl öğreneceğim? (ÖĞRETİM PROGRAMI) " descr="Neyi, ne kadar, ne zaman ve nasıl öğreneceğim?… Neyi, ne kadar, ne zaman ve nasıl öğreneceğim? (ÖĞRETİM PROGRAMI) "/>
          <p:cNvPicPr>
            <a:picLocks/>
          </p:cNvPicPr>
          <p:nvPr/>
        </p:nvPicPr>
        <p:blipFill rotWithShape="1">
          <a:blip r:embed="rId2"/>
          <a:srcRect t="6423" b="6241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riangle"/>
          <p:cNvSpPr/>
          <p:nvPr/>
        </p:nvSpPr>
        <p:spPr>
          <a:xfrm>
            <a:off x="-627515" y="1382047"/>
            <a:ext cx="13447029" cy="6347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859" y="21600"/>
                </a:lnTo>
                <a:lnTo>
                  <a:pt x="21600" y="17846"/>
                </a:lnTo>
                <a:lnTo>
                  <a:pt x="0" y="0"/>
                </a:lnTo>
                <a:close/>
              </a:path>
            </a:pathLst>
          </a:custGeom>
          <a:solidFill>
            <a:srgbClr val="F4F4F5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3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tr-TR" sz="1547" dirty="0"/>
          </a:p>
        </p:txBody>
      </p:sp>
      <p:grpSp>
        <p:nvGrpSpPr>
          <p:cNvPr id="346" name="Group"/>
          <p:cNvGrpSpPr/>
          <p:nvPr/>
        </p:nvGrpSpPr>
        <p:grpSpPr>
          <a:xfrm>
            <a:off x="10457451" y="5846237"/>
            <a:ext cx="661020" cy="355122"/>
            <a:chOff x="0" y="0"/>
            <a:chExt cx="940117" cy="505060"/>
          </a:xfrm>
        </p:grpSpPr>
        <p:sp>
          <p:nvSpPr>
            <p:cNvPr id="344" name="Oval"/>
            <p:cNvSpPr/>
            <p:nvPr/>
          </p:nvSpPr>
          <p:spPr>
            <a:xfrm>
              <a:off x="0" y="0"/>
              <a:ext cx="940118" cy="505061"/>
            </a:xfrm>
            <a:prstGeom prst="ellipse">
              <a:avLst/>
            </a:prstGeom>
            <a:noFill/>
            <a:ln w="12700" cap="flat">
              <a:solidFill>
                <a:srgbClr val="F5CF5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273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tr-TR" sz="1547" dirty="0"/>
            </a:p>
          </p:txBody>
        </p:sp>
        <p:sp>
          <p:nvSpPr>
            <p:cNvPr id="345" name="Oval"/>
            <p:cNvSpPr/>
            <p:nvPr/>
          </p:nvSpPr>
          <p:spPr>
            <a:xfrm>
              <a:off x="183920" y="98807"/>
              <a:ext cx="572277" cy="307446"/>
            </a:xfrm>
            <a:prstGeom prst="ellipse">
              <a:avLst/>
            </a:prstGeom>
            <a:solidFill>
              <a:srgbClr val="F6CF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273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tr-TR" sz="1547" dirty="0"/>
            </a:p>
          </p:txBody>
        </p:sp>
      </p:grpSp>
      <p:grpSp>
        <p:nvGrpSpPr>
          <p:cNvPr id="349" name="Group"/>
          <p:cNvGrpSpPr/>
          <p:nvPr/>
        </p:nvGrpSpPr>
        <p:grpSpPr>
          <a:xfrm>
            <a:off x="7937188" y="5194360"/>
            <a:ext cx="524153" cy="281592"/>
            <a:chOff x="0" y="0"/>
            <a:chExt cx="745461" cy="400485"/>
          </a:xfrm>
        </p:grpSpPr>
        <p:sp>
          <p:nvSpPr>
            <p:cNvPr id="347" name="Oval"/>
            <p:cNvSpPr/>
            <p:nvPr/>
          </p:nvSpPr>
          <p:spPr>
            <a:xfrm>
              <a:off x="0" y="0"/>
              <a:ext cx="745462" cy="400486"/>
            </a:xfrm>
            <a:prstGeom prst="ellipse">
              <a:avLst/>
            </a:prstGeom>
            <a:noFill/>
            <a:ln w="12700" cap="flat">
              <a:solidFill>
                <a:srgbClr val="EB7D7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273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tr-TR" sz="1547" dirty="0"/>
            </a:p>
          </p:txBody>
        </p:sp>
        <p:sp>
          <p:nvSpPr>
            <p:cNvPr id="348" name="Oval"/>
            <p:cNvSpPr/>
            <p:nvPr/>
          </p:nvSpPr>
          <p:spPr>
            <a:xfrm>
              <a:off x="145839" y="78348"/>
              <a:ext cx="453784" cy="243788"/>
            </a:xfrm>
            <a:prstGeom prst="ellipse">
              <a:avLst/>
            </a:prstGeom>
            <a:solidFill>
              <a:srgbClr val="EB7D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273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tr-TR" sz="1547" dirty="0"/>
            </a:p>
          </p:txBody>
        </p:sp>
      </p:grpSp>
      <p:grpSp>
        <p:nvGrpSpPr>
          <p:cNvPr id="352" name="Group"/>
          <p:cNvGrpSpPr/>
          <p:nvPr/>
        </p:nvGrpSpPr>
        <p:grpSpPr>
          <a:xfrm>
            <a:off x="5693601" y="4340711"/>
            <a:ext cx="351449" cy="188810"/>
            <a:chOff x="0" y="0"/>
            <a:chExt cx="499838" cy="268528"/>
          </a:xfrm>
        </p:grpSpPr>
        <p:sp>
          <p:nvSpPr>
            <p:cNvPr id="350" name="Oval"/>
            <p:cNvSpPr/>
            <p:nvPr/>
          </p:nvSpPr>
          <p:spPr>
            <a:xfrm>
              <a:off x="0" y="0"/>
              <a:ext cx="499839" cy="268529"/>
            </a:xfrm>
            <a:prstGeom prst="ellipse">
              <a:avLst/>
            </a:prstGeom>
            <a:noFill/>
            <a:ln w="12700" cap="flat">
              <a:solidFill>
                <a:srgbClr val="4B97E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273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tr-TR" sz="1547" dirty="0"/>
            </a:p>
          </p:txBody>
        </p:sp>
        <p:sp>
          <p:nvSpPr>
            <p:cNvPr id="351" name="Oval"/>
            <p:cNvSpPr/>
            <p:nvPr/>
          </p:nvSpPr>
          <p:spPr>
            <a:xfrm>
              <a:off x="97785" y="52533"/>
              <a:ext cx="304267" cy="163462"/>
            </a:xfrm>
            <a:prstGeom prst="ellipse">
              <a:avLst/>
            </a:prstGeom>
            <a:solidFill>
              <a:srgbClr val="4C97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273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tr-TR" sz="1547" dirty="0"/>
            </a:p>
          </p:txBody>
        </p:sp>
      </p:grpSp>
      <p:grpSp>
        <p:nvGrpSpPr>
          <p:cNvPr id="355" name="Group"/>
          <p:cNvGrpSpPr/>
          <p:nvPr/>
        </p:nvGrpSpPr>
        <p:grpSpPr>
          <a:xfrm>
            <a:off x="3403586" y="3350687"/>
            <a:ext cx="247402" cy="188810"/>
            <a:chOff x="0" y="0"/>
            <a:chExt cx="351859" cy="268528"/>
          </a:xfrm>
        </p:grpSpPr>
        <p:sp>
          <p:nvSpPr>
            <p:cNvPr id="353" name="Oval"/>
            <p:cNvSpPr/>
            <p:nvPr/>
          </p:nvSpPr>
          <p:spPr>
            <a:xfrm>
              <a:off x="0" y="0"/>
              <a:ext cx="351860" cy="268529"/>
            </a:xfrm>
            <a:prstGeom prst="ellipse">
              <a:avLst/>
            </a:prstGeom>
            <a:noFill/>
            <a:ln w="12700" cap="flat">
              <a:solidFill>
                <a:srgbClr val="894D8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273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tr-TR" sz="1547" dirty="0"/>
            </a:p>
          </p:txBody>
        </p:sp>
        <p:sp>
          <p:nvSpPr>
            <p:cNvPr id="354" name="Oval"/>
            <p:cNvSpPr/>
            <p:nvPr/>
          </p:nvSpPr>
          <p:spPr>
            <a:xfrm>
              <a:off x="68835" y="52534"/>
              <a:ext cx="214188" cy="163462"/>
            </a:xfrm>
            <a:prstGeom prst="ellipse">
              <a:avLst/>
            </a:prstGeom>
            <a:solidFill>
              <a:srgbClr val="894D8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273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tr-TR" sz="1547" dirty="0"/>
            </a:p>
          </p:txBody>
        </p:sp>
      </p:grpSp>
      <p:grpSp>
        <p:nvGrpSpPr>
          <p:cNvPr id="358" name="Group"/>
          <p:cNvGrpSpPr/>
          <p:nvPr/>
        </p:nvGrpSpPr>
        <p:grpSpPr>
          <a:xfrm>
            <a:off x="1132538" y="2032962"/>
            <a:ext cx="151065" cy="139308"/>
            <a:chOff x="0" y="0"/>
            <a:chExt cx="214846" cy="198125"/>
          </a:xfrm>
        </p:grpSpPr>
        <p:sp>
          <p:nvSpPr>
            <p:cNvPr id="356" name="Oval"/>
            <p:cNvSpPr/>
            <p:nvPr/>
          </p:nvSpPr>
          <p:spPr>
            <a:xfrm>
              <a:off x="0" y="0"/>
              <a:ext cx="214847" cy="198126"/>
            </a:xfrm>
            <a:prstGeom prst="ellipse">
              <a:avLst/>
            </a:prstGeom>
            <a:noFill/>
            <a:ln w="12700" cap="flat">
              <a:solidFill>
                <a:srgbClr val="F5CF5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273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tr-TR" sz="1547" dirty="0"/>
            </a:p>
          </p:txBody>
        </p:sp>
        <p:sp>
          <p:nvSpPr>
            <p:cNvPr id="357" name="Oval"/>
            <p:cNvSpPr/>
            <p:nvPr/>
          </p:nvSpPr>
          <p:spPr>
            <a:xfrm>
              <a:off x="42031" y="38760"/>
              <a:ext cx="130785" cy="120606"/>
            </a:xfrm>
            <a:prstGeom prst="ellipse">
              <a:avLst/>
            </a:prstGeom>
            <a:solidFill>
              <a:srgbClr val="F6CF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273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tr-TR" sz="1547" dirty="0"/>
            </a:p>
          </p:txBody>
        </p:sp>
      </p:grpSp>
      <p:grpSp>
        <p:nvGrpSpPr>
          <p:cNvPr id="364" name="Group"/>
          <p:cNvGrpSpPr/>
          <p:nvPr/>
        </p:nvGrpSpPr>
        <p:grpSpPr>
          <a:xfrm>
            <a:off x="10003721" y="3550888"/>
            <a:ext cx="2061867" cy="2028284"/>
            <a:chOff x="199891" y="0"/>
            <a:chExt cx="2228255" cy="2884669"/>
          </a:xfrm>
        </p:grpSpPr>
        <p:sp>
          <p:nvSpPr>
            <p:cNvPr id="360" name="4. sınıf"/>
            <p:cNvSpPr txBox="1"/>
            <p:nvPr/>
          </p:nvSpPr>
          <p:spPr>
            <a:xfrm>
              <a:off x="433931" y="0"/>
              <a:ext cx="1955042" cy="431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3000" b="1">
                  <a:solidFill>
                    <a:srgbClr val="F6CF5E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4. sınıf</a:t>
              </a:r>
            </a:p>
          </p:txBody>
        </p:sp>
        <p:sp>
          <p:nvSpPr>
            <p:cNvPr id="361" name="Uygulama ve mezuniyete hazırlık"/>
            <p:cNvSpPr txBox="1"/>
            <p:nvPr/>
          </p:nvSpPr>
          <p:spPr>
            <a:xfrm>
              <a:off x="394758" y="893224"/>
              <a:ext cx="2033388" cy="9121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1800" b="1">
                  <a:solidFill>
                    <a:srgbClr val="2D364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Uygulama ve mezuniyete hazırlık</a:t>
              </a:r>
            </a:p>
          </p:txBody>
        </p:sp>
        <p:sp>
          <p:nvSpPr>
            <p:cNvPr id="362" name="orta-üst seviye Japoncayı kullanma…"/>
            <p:cNvSpPr txBox="1"/>
            <p:nvPr/>
          </p:nvSpPr>
          <p:spPr>
            <a:xfrm>
              <a:off x="199891" y="1958629"/>
              <a:ext cx="2145080" cy="926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/>
            <a:p>
              <a:pPr marL="142870" indent="-142870" algn="ctr" defTabSz="412735">
                <a:buSzPct val="123000"/>
                <a:buChar char="*"/>
                <a:defRPr>
                  <a:solidFill>
                    <a:srgbClr val="8C8F98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tr-TR" sz="1600" dirty="0"/>
                <a:t>orta-üst seviye Japoncayı kullanma</a:t>
              </a:r>
            </a:p>
            <a:p>
              <a:pPr marL="142870" indent="-142870" algn="ctr" defTabSz="412735">
                <a:buSzPct val="123000"/>
                <a:buChar char="*"/>
                <a:defRPr>
                  <a:solidFill>
                    <a:srgbClr val="8C8F98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tr-TR" sz="1600" dirty="0"/>
                <a:t>mezuniyete hazırlık</a:t>
              </a:r>
            </a:p>
          </p:txBody>
        </p:sp>
        <p:sp>
          <p:nvSpPr>
            <p:cNvPr id="363" name="B2-C1"/>
            <p:cNvSpPr txBox="1"/>
            <p:nvPr/>
          </p:nvSpPr>
          <p:spPr>
            <a:xfrm>
              <a:off x="599463" y="446612"/>
              <a:ext cx="1345936" cy="431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3000" b="1">
                  <a:solidFill>
                    <a:srgbClr val="F6CF5E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B2-C1</a:t>
              </a:r>
            </a:p>
          </p:txBody>
        </p:sp>
      </p:grpSp>
      <p:grpSp>
        <p:nvGrpSpPr>
          <p:cNvPr id="370" name="Group"/>
          <p:cNvGrpSpPr/>
          <p:nvPr/>
        </p:nvGrpSpPr>
        <p:grpSpPr>
          <a:xfrm>
            <a:off x="7394016" y="2776808"/>
            <a:ext cx="2509420" cy="2284290"/>
            <a:chOff x="72925" y="0"/>
            <a:chExt cx="2115230" cy="3248767"/>
          </a:xfrm>
        </p:grpSpPr>
        <p:sp>
          <p:nvSpPr>
            <p:cNvPr id="366" name="3. sınıf"/>
            <p:cNvSpPr txBox="1"/>
            <p:nvPr/>
          </p:nvSpPr>
          <p:spPr>
            <a:xfrm>
              <a:off x="395972" y="0"/>
              <a:ext cx="1322793" cy="546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3000" b="1">
                  <a:solidFill>
                    <a:srgbClr val="EA7D7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3. sınıf</a:t>
              </a:r>
            </a:p>
          </p:txBody>
        </p:sp>
        <p:sp>
          <p:nvSpPr>
            <p:cNvPr id="367" name="Edinimden uygulamaya geçiş"/>
            <p:cNvSpPr txBox="1"/>
            <p:nvPr/>
          </p:nvSpPr>
          <p:spPr>
            <a:xfrm>
              <a:off x="140872" y="1016656"/>
              <a:ext cx="2047283" cy="813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1800" b="1">
                  <a:solidFill>
                    <a:srgbClr val="2D364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Edinimden uygulamaya geçiş</a:t>
              </a:r>
            </a:p>
          </p:txBody>
        </p:sp>
        <p:sp>
          <p:nvSpPr>
            <p:cNvPr id="368" name="Japoncayı öğrenme değil Japoncayı kullanma (edebiyat, kültür, toplum, dilbilim, vb.)"/>
            <p:cNvSpPr txBox="1"/>
            <p:nvPr/>
          </p:nvSpPr>
          <p:spPr>
            <a:xfrm>
              <a:off x="72925" y="1800566"/>
              <a:ext cx="1968887" cy="144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>
                  <a:solidFill>
                    <a:srgbClr val="8C8F9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Japoncayı öğrenme değil Japoncayı kullanma (edebiyat, kültür, toplum, dilbilim, vb.)</a:t>
              </a:r>
            </a:p>
          </p:txBody>
        </p:sp>
        <p:sp>
          <p:nvSpPr>
            <p:cNvPr id="369" name="B2"/>
            <p:cNvSpPr txBox="1"/>
            <p:nvPr/>
          </p:nvSpPr>
          <p:spPr>
            <a:xfrm>
              <a:off x="735404" y="453975"/>
              <a:ext cx="643929" cy="560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3000" b="1">
                  <a:solidFill>
                    <a:srgbClr val="EA7D7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B2</a:t>
              </a:r>
            </a:p>
          </p:txBody>
        </p:sp>
      </p:grpSp>
      <p:grpSp>
        <p:nvGrpSpPr>
          <p:cNvPr id="376" name="Group"/>
          <p:cNvGrpSpPr/>
          <p:nvPr/>
        </p:nvGrpSpPr>
        <p:grpSpPr>
          <a:xfrm>
            <a:off x="4637105" y="1887342"/>
            <a:ext cx="2633847" cy="2225673"/>
            <a:chOff x="125444" y="0"/>
            <a:chExt cx="2293093" cy="3165401"/>
          </a:xfrm>
        </p:grpSpPr>
        <p:sp>
          <p:nvSpPr>
            <p:cNvPr id="372" name="2. sınıf"/>
            <p:cNvSpPr txBox="1"/>
            <p:nvPr/>
          </p:nvSpPr>
          <p:spPr>
            <a:xfrm>
              <a:off x="557256" y="0"/>
              <a:ext cx="1429469" cy="474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3000" b="1">
                  <a:solidFill>
                    <a:srgbClr val="4C97EE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2. sınıf</a:t>
              </a:r>
            </a:p>
          </p:txBody>
        </p:sp>
        <p:sp>
          <p:nvSpPr>
            <p:cNvPr id="373" name="Orta düzey Japonca"/>
            <p:cNvSpPr txBox="1"/>
            <p:nvPr/>
          </p:nvSpPr>
          <p:spPr>
            <a:xfrm>
              <a:off x="125444" y="877752"/>
              <a:ext cx="2293093" cy="465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b="1">
                  <a:solidFill>
                    <a:srgbClr val="2D364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Orta düzey Japonca</a:t>
              </a:r>
            </a:p>
          </p:txBody>
        </p:sp>
        <p:sp>
          <p:nvSpPr>
            <p:cNvPr id="374" name="Orta düzey edinim ve uygulamaya yönelim…"/>
            <p:cNvSpPr txBox="1"/>
            <p:nvPr/>
          </p:nvSpPr>
          <p:spPr>
            <a:xfrm>
              <a:off x="217964" y="1372295"/>
              <a:ext cx="2108053" cy="1793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/>
            <a:p>
              <a:pPr marL="142870" indent="-142870" algn="ctr" defTabSz="412735">
                <a:buSzPct val="123000"/>
                <a:buChar char="*"/>
                <a:defRPr>
                  <a:solidFill>
                    <a:srgbClr val="8C8F98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tr-TR" sz="1600" dirty="0"/>
                <a:t>Orta düzey edinim ve uygulamaya yönelim</a:t>
              </a:r>
            </a:p>
            <a:p>
              <a:pPr marL="142870" indent="-142870" algn="ctr" defTabSz="412735">
                <a:buSzPct val="123000"/>
                <a:buChar char="*"/>
                <a:defRPr>
                  <a:solidFill>
                    <a:srgbClr val="8C8F98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tr-TR" sz="1600" dirty="0"/>
                <a:t>Eğitim bilimleri</a:t>
              </a:r>
            </a:p>
            <a:p>
              <a:pPr marL="142870" indent="-142870" algn="ctr" defTabSz="412735">
                <a:buSzPct val="123000"/>
                <a:buChar char="*"/>
                <a:defRPr>
                  <a:solidFill>
                    <a:srgbClr val="8C8F98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tr-TR" sz="1600" dirty="0"/>
                <a:t>Seçmeli dersler ile kişisel ve alansal gelişim</a:t>
              </a:r>
            </a:p>
          </p:txBody>
        </p:sp>
        <p:sp>
          <p:nvSpPr>
            <p:cNvPr id="375" name="B1-B2"/>
            <p:cNvSpPr txBox="1"/>
            <p:nvPr/>
          </p:nvSpPr>
          <p:spPr>
            <a:xfrm>
              <a:off x="557256" y="412029"/>
              <a:ext cx="1429469" cy="474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3000" b="1">
                  <a:solidFill>
                    <a:srgbClr val="4C97EE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B1-B2</a:t>
              </a:r>
            </a:p>
          </p:txBody>
        </p:sp>
      </p:grpSp>
      <p:grpSp>
        <p:nvGrpSpPr>
          <p:cNvPr id="382" name="Group"/>
          <p:cNvGrpSpPr/>
          <p:nvPr/>
        </p:nvGrpSpPr>
        <p:grpSpPr>
          <a:xfrm>
            <a:off x="1967346" y="1196408"/>
            <a:ext cx="2977062" cy="2046381"/>
            <a:chOff x="85413" y="0"/>
            <a:chExt cx="2328650" cy="2872031"/>
          </a:xfrm>
        </p:grpSpPr>
        <p:sp>
          <p:nvSpPr>
            <p:cNvPr id="378" name="1. Sınıf"/>
            <p:cNvSpPr txBox="1"/>
            <p:nvPr/>
          </p:nvSpPr>
          <p:spPr>
            <a:xfrm>
              <a:off x="544885" y="0"/>
              <a:ext cx="1409706" cy="545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3000" b="1">
                  <a:solidFill>
                    <a:srgbClr val="894D8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1. Sınıf</a:t>
              </a:r>
            </a:p>
          </p:txBody>
        </p:sp>
        <p:sp>
          <p:nvSpPr>
            <p:cNvPr id="379" name="Orta düzey Japonca"/>
            <p:cNvSpPr txBox="1"/>
            <p:nvPr/>
          </p:nvSpPr>
          <p:spPr>
            <a:xfrm>
              <a:off x="85413" y="799817"/>
              <a:ext cx="2328650" cy="3289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1700" b="1">
                  <a:solidFill>
                    <a:srgbClr val="2D364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Orta düzey Japonca </a:t>
              </a:r>
            </a:p>
          </p:txBody>
        </p:sp>
        <p:sp>
          <p:nvSpPr>
            <p:cNvPr id="380" name="Dört temel becerinin orta düzey Japonca seviyesine çıkarılması…"/>
            <p:cNvSpPr txBox="1"/>
            <p:nvPr/>
          </p:nvSpPr>
          <p:spPr>
            <a:xfrm>
              <a:off x="217964" y="1104709"/>
              <a:ext cx="2063548" cy="1767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/>
            <a:p>
              <a:pPr marL="142870" indent="-142870" algn="ctr" defTabSz="412735">
                <a:buSzPct val="123000"/>
                <a:buChar char="*"/>
                <a:defRPr>
                  <a:solidFill>
                    <a:srgbClr val="8C8F98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tr-TR" sz="1600" dirty="0"/>
                <a:t>Dört temel becerinin orta düzey Japonca seviyesine çıkarılması</a:t>
              </a:r>
            </a:p>
            <a:p>
              <a:pPr marL="142870" indent="-142870" algn="ctr" defTabSz="412735">
                <a:buSzPct val="123000"/>
                <a:buChar char="*"/>
                <a:defRPr>
                  <a:solidFill>
                    <a:srgbClr val="8C8F98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tr-TR" sz="1600" dirty="0"/>
                <a:t>Eğitim bilimleri alanına giriş</a:t>
              </a:r>
            </a:p>
          </p:txBody>
        </p:sp>
        <p:sp>
          <p:nvSpPr>
            <p:cNvPr id="381" name="B1"/>
            <p:cNvSpPr txBox="1"/>
            <p:nvPr/>
          </p:nvSpPr>
          <p:spPr>
            <a:xfrm>
              <a:off x="952742" y="379765"/>
              <a:ext cx="593993" cy="545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noAutofit/>
            </a:bodyPr>
            <a:lstStyle>
              <a:lvl1pPr algn="l" defTabSz="587022">
                <a:defRPr sz="3000" b="1">
                  <a:solidFill>
                    <a:srgbClr val="894D8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B1</a:t>
              </a:r>
            </a:p>
          </p:txBody>
        </p:sp>
      </p:grpSp>
      <p:grpSp>
        <p:nvGrpSpPr>
          <p:cNvPr id="388" name="Group"/>
          <p:cNvGrpSpPr/>
          <p:nvPr/>
        </p:nvGrpSpPr>
        <p:grpSpPr>
          <a:xfrm>
            <a:off x="-5378" y="363195"/>
            <a:ext cx="2121910" cy="2180844"/>
            <a:chOff x="0" y="0"/>
            <a:chExt cx="2002398" cy="2540357"/>
          </a:xfrm>
        </p:grpSpPr>
        <p:sp>
          <p:nvSpPr>
            <p:cNvPr id="383" name="Line"/>
            <p:cNvSpPr/>
            <p:nvPr/>
          </p:nvSpPr>
          <p:spPr>
            <a:xfrm flipV="1">
              <a:off x="0" y="402775"/>
              <a:ext cx="0" cy="2137582"/>
            </a:xfrm>
            <a:prstGeom prst="line">
              <a:avLst/>
            </a:prstGeom>
            <a:noFill/>
            <a:ln w="12700" cap="flat">
              <a:solidFill>
                <a:srgbClr val="F5CF5F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2735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tr-TR" sz="1600" dirty="0"/>
            </a:p>
          </p:txBody>
        </p:sp>
        <p:sp>
          <p:nvSpPr>
            <p:cNvPr id="384" name="HAZIRLIK"/>
            <p:cNvSpPr/>
            <p:nvPr/>
          </p:nvSpPr>
          <p:spPr>
            <a:xfrm>
              <a:off x="123994" y="0"/>
              <a:ext cx="1863400" cy="331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spAutoFit/>
            </a:bodyPr>
            <a:lstStyle>
              <a:lvl1pPr algn="l" defTabSz="587022">
                <a:defRPr sz="3000" b="1">
                  <a:solidFill>
                    <a:srgbClr val="F6CF5E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HAZIRLIK</a:t>
              </a:r>
            </a:p>
          </p:txBody>
        </p:sp>
        <p:sp>
          <p:nvSpPr>
            <p:cNvPr id="385" name="Temel Japonca"/>
            <p:cNvSpPr/>
            <p:nvPr/>
          </p:nvSpPr>
          <p:spPr>
            <a:xfrm>
              <a:off x="123661" y="826640"/>
              <a:ext cx="1864066" cy="331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spAutoFit/>
            </a:bodyPr>
            <a:lstStyle>
              <a:lvl1pPr algn="l" defTabSz="587022">
                <a:defRPr sz="1800" b="1">
                  <a:solidFill>
                    <a:srgbClr val="2D364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Temel Japonca</a:t>
              </a:r>
            </a:p>
          </p:txBody>
        </p:sp>
        <p:sp>
          <p:nvSpPr>
            <p:cNvPr id="386" name="Dört temel becerinin kazanımı"/>
            <p:cNvSpPr/>
            <p:nvPr/>
          </p:nvSpPr>
          <p:spPr>
            <a:xfrm>
              <a:off x="108991" y="1203172"/>
              <a:ext cx="1893407" cy="618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spAutoFit/>
            </a:bodyPr>
            <a:lstStyle>
              <a:lvl1pPr algn="l" defTabSz="587022">
                <a:defRPr>
                  <a:solidFill>
                    <a:srgbClr val="8C8F9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Dört temel becerinin kazanımı</a:t>
              </a:r>
            </a:p>
          </p:txBody>
        </p:sp>
        <p:sp>
          <p:nvSpPr>
            <p:cNvPr id="387" name="A2"/>
            <p:cNvSpPr/>
            <p:nvPr/>
          </p:nvSpPr>
          <p:spPr>
            <a:xfrm>
              <a:off x="716118" y="430319"/>
              <a:ext cx="602187" cy="331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spAutoFit/>
            </a:bodyPr>
            <a:lstStyle>
              <a:lvl1pPr algn="l" defTabSz="587022">
                <a:defRPr sz="3000" b="1">
                  <a:solidFill>
                    <a:srgbClr val="F6CF5E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tr-TR" sz="1600" dirty="0"/>
                <a:t>A2</a:t>
              </a:r>
            </a:p>
          </p:txBody>
        </p:sp>
      </p:grpSp>
      <p:sp>
        <p:nvSpPr>
          <p:cNvPr id="389" name="Group"/>
          <p:cNvSpPr txBox="1"/>
          <p:nvPr/>
        </p:nvSpPr>
        <p:spPr>
          <a:xfrm>
            <a:off x="4330959" y="47579"/>
            <a:ext cx="6544146" cy="504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/>
          <a:lstStyle>
            <a:lvl1pPr defTabSz="587022">
              <a:defRPr sz="41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tr-TR" sz="2883" dirty="0"/>
              <a:t>Neyi, ne zaman öğreneceğiz?</a:t>
            </a:r>
          </a:p>
        </p:txBody>
      </p:sp>
      <p:pic>
        <p:nvPicPr>
          <p:cNvPr id="390" name="b7e49bf741fdf32cefa412b97fc31865.png" descr="b7e49bf741fdf32cefa412b97fc3186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29" y="4014531"/>
            <a:ext cx="2632106" cy="2632106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Group"/>
          <p:cNvSpPr txBox="1"/>
          <p:nvPr/>
        </p:nvSpPr>
        <p:spPr>
          <a:xfrm>
            <a:off x="48191" y="3238028"/>
            <a:ext cx="6544146" cy="1009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/>
          <a:lstStyle/>
          <a:p>
            <a:pPr defTabSz="412735">
              <a:defRPr sz="30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tr-TR" sz="2109" dirty="0"/>
              <a:t>Öğretim programı için </a:t>
            </a:r>
          </a:p>
          <a:p>
            <a:pPr defTabSz="412735">
              <a:defRPr sz="41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tr-TR" sz="2883" dirty="0"/>
              <a:t>👇👇👇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A1A56001-5AC4-FFD8-FCD4-506DC8C8A430}"/>
              </a:ext>
            </a:extLst>
          </p:cNvPr>
          <p:cNvSpPr/>
          <p:nvPr/>
        </p:nvSpPr>
        <p:spPr>
          <a:xfrm flipV="1">
            <a:off x="9903436" y="3183076"/>
            <a:ext cx="0" cy="2732635"/>
          </a:xfrm>
          <a:prstGeom prst="line">
            <a:avLst/>
          </a:prstGeom>
          <a:noFill/>
          <a:ln w="38100" cap="flat">
            <a:solidFill>
              <a:schemeClr val="accent4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73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tr-TR" sz="1600" dirty="0"/>
          </a:p>
        </p:txBody>
      </p:sp>
      <p:sp>
        <p:nvSpPr>
          <p:cNvPr id="3" name="Line">
            <a:extLst>
              <a:ext uri="{FF2B5EF4-FFF2-40B4-BE49-F238E27FC236}">
                <a16:creationId xmlns:a16="http://schemas.microsoft.com/office/drawing/2014/main" id="{C83C38B1-1B4A-4223-EF4F-C4EFDA2FF249}"/>
              </a:ext>
            </a:extLst>
          </p:cNvPr>
          <p:cNvSpPr/>
          <p:nvPr/>
        </p:nvSpPr>
        <p:spPr>
          <a:xfrm flipV="1">
            <a:off x="7270952" y="2178772"/>
            <a:ext cx="0" cy="2732635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73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tr-TR" sz="1600" dirty="0"/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3833BB82-0B1A-C798-6FB9-03BBDE9A78F4}"/>
              </a:ext>
            </a:extLst>
          </p:cNvPr>
          <p:cNvSpPr/>
          <p:nvPr/>
        </p:nvSpPr>
        <p:spPr>
          <a:xfrm flipV="1">
            <a:off x="4792567" y="1115523"/>
            <a:ext cx="0" cy="2732635"/>
          </a:xfrm>
          <a:prstGeom prst="line">
            <a:avLst/>
          </a:prstGeom>
          <a:noFill/>
          <a:ln w="38100" cap="flat">
            <a:solidFill>
              <a:srgbClr val="0070C0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73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tr-TR" sz="1600" dirty="0"/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168812FB-EA19-80AC-3AE2-A30EEB589C81}"/>
              </a:ext>
            </a:extLst>
          </p:cNvPr>
          <p:cNvSpPr/>
          <p:nvPr/>
        </p:nvSpPr>
        <p:spPr>
          <a:xfrm flipV="1">
            <a:off x="2116532" y="234362"/>
            <a:ext cx="0" cy="2732635"/>
          </a:xfrm>
          <a:prstGeom prst="line">
            <a:avLst/>
          </a:prstGeom>
          <a:noFill/>
          <a:ln w="38100" cap="flat">
            <a:solidFill>
              <a:srgbClr val="7030A0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735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tr-TR" sz="1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750"/>
                            </p:stCondLst>
                            <p:childTnLst>
                              <p:par>
                                <p:cTn id="6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 animBg="1" advAuto="0"/>
      <p:bldP spid="346" grpId="0" animBg="1" advAuto="0"/>
      <p:bldP spid="349" grpId="0" animBg="1" advAuto="0"/>
      <p:bldP spid="352" grpId="0" animBg="1" advAuto="0"/>
      <p:bldP spid="355" grpId="0" animBg="1" advAuto="0"/>
      <p:bldP spid="358" grpId="0" animBg="1" advAuto="0"/>
      <p:bldP spid="364" grpId="0" animBg="1" advAuto="0"/>
      <p:bldP spid="370" grpId="0" animBg="1" advAuto="0"/>
      <p:bldP spid="376" grpId="0" animBg="1" advAuto="0"/>
      <p:bldP spid="382" grpId="0" animBg="1" advAuto="0"/>
      <p:bldP spid="388" grpId="0" animBg="1" advAuto="0"/>
      <p:bldP spid="389" grpId="0" animBg="1" advAuto="0"/>
      <p:bldP spid="391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Ders dışında nasıl kendimi geliştirebilirim?…  Ders dışında nasıl kendimi geliştirebilirim? (KÜLTÜREL ve SOSYAL FAALİYETLER)" descr="Ders dışında nasıl kendimi geliştirebilirim?…  Ders dışında nasıl kendimi geliştirebilirim? (KÜLTÜREL ve SOSYAL FAALİYETLER)"/>
          <p:cNvPicPr>
            <a:picLocks/>
          </p:cNvPicPr>
          <p:nvPr/>
        </p:nvPicPr>
        <p:blipFill rotWithShape="1">
          <a:blip r:embed="rId2"/>
          <a:srcRect t="6431" b="6233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IMG_9748.JPG" descr="IMG_97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620" y="112405"/>
            <a:ext cx="9144001" cy="6856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061" y="921443"/>
            <a:ext cx="1696641" cy="95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061" y="10740"/>
            <a:ext cx="1696641" cy="95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433" y="-10241"/>
            <a:ext cx="3001803" cy="1688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117" y="10740"/>
            <a:ext cx="1696641" cy="95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049" y="10740"/>
            <a:ext cx="1696641" cy="95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9070" y="10740"/>
            <a:ext cx="1696641" cy="95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207" y="1676778"/>
            <a:ext cx="1696641" cy="95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9117" y="921443"/>
            <a:ext cx="1696641" cy="95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4522" y="1676778"/>
            <a:ext cx="1696641" cy="95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0557" y="1676778"/>
            <a:ext cx="1696641" cy="95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3378" y="1676778"/>
            <a:ext cx="1696641" cy="95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0137" y="1676778"/>
            <a:ext cx="1696641" cy="95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18049" y="921443"/>
            <a:ext cx="1696641" cy="95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070" y="921443"/>
            <a:ext cx="1696641" cy="95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07262" y="1676778"/>
            <a:ext cx="1696641" cy="954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- Anabilim Dalı…"/>
          <p:cNvSpPr txBox="1">
            <a:spLocks noGrp="1"/>
          </p:cNvSpPr>
          <p:nvPr>
            <p:ph type="title"/>
          </p:nvPr>
        </p:nvSpPr>
        <p:spPr>
          <a:xfrm>
            <a:off x="84363" y="1309032"/>
            <a:ext cx="6566808" cy="365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200000"/>
              </a:lnSpc>
              <a:defRPr sz="4900" spc="-97"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900" b="1" dirty="0">
                <a:solidFill>
                  <a:srgbClr val="002060"/>
                </a:solidFill>
              </a:rPr>
              <a:t> - Anabilim Dalı</a:t>
            </a:r>
          </a:p>
          <a:p>
            <a:pPr algn="ctr">
              <a:lnSpc>
                <a:spcPct val="200000"/>
              </a:lnSpc>
              <a:defRPr sz="4900" spc="-97"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900" b="1" dirty="0">
                <a:solidFill>
                  <a:srgbClr val="002060"/>
                </a:solidFill>
              </a:rPr>
              <a:t>- Öğretim Programı</a:t>
            </a:r>
          </a:p>
          <a:p>
            <a:pPr algn="ctr">
              <a:lnSpc>
                <a:spcPct val="200000"/>
              </a:lnSpc>
              <a:defRPr sz="4900" spc="-97"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900" b="1" dirty="0">
                <a:solidFill>
                  <a:srgbClr val="002060"/>
                </a:solidFill>
              </a:rPr>
              <a:t>- Kültürel ve sosyal faaliyetler</a:t>
            </a:r>
          </a:p>
          <a:p>
            <a:pPr algn="ctr">
              <a:lnSpc>
                <a:spcPct val="200000"/>
              </a:lnSpc>
              <a:defRPr sz="4900" spc="-97"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900" b="1" dirty="0">
                <a:solidFill>
                  <a:srgbClr val="002060"/>
                </a:solidFill>
              </a:rPr>
              <a:t>- Bilimsel ve eğitsel faaliyetler  </a:t>
            </a:r>
          </a:p>
        </p:txBody>
      </p:sp>
      <p:pic>
        <p:nvPicPr>
          <p:cNvPr id="164" name="bölüm logo.jpg" descr="bölüm logo.jpg"/>
          <p:cNvPicPr>
            <a:picLocks noChangeAspect="1"/>
          </p:cNvPicPr>
          <p:nvPr/>
        </p:nvPicPr>
        <p:blipFill rotWithShape="1">
          <a:blip r:embed="rId2"/>
          <a:srcRect t="828" r="-3" b="1375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88" y="1042013"/>
            <a:ext cx="6154685" cy="5591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İlk ve ortaöğretim kurumlarıyla işbirlikleri İlk ve ortaöğretim kurumlarıyla işbirlikleri" descr="İlk ve ortaöğretim kurumlarıyla işbirlikleri İlk ve ortaöğretim kurumlarıyla işbirlikleri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69843" y="-2745"/>
            <a:ext cx="6248483" cy="893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8247216">
            <a:off x="3609484" y="1370798"/>
            <a:ext cx="891669" cy="71438"/>
          </a:xfrm>
          <a:prstGeom prst="rect">
            <a:avLst/>
          </a:prstGeom>
        </p:spPr>
      </p:pic>
      <p:pic>
        <p:nvPicPr>
          <p:cNvPr id="417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45927" y="1539638"/>
            <a:ext cx="455320" cy="71438"/>
          </a:xfrm>
          <a:prstGeom prst="rect">
            <a:avLst/>
          </a:prstGeom>
        </p:spPr>
      </p:pic>
      <p:pic>
        <p:nvPicPr>
          <p:cNvPr id="419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3398564">
            <a:off x="7441755" y="1370798"/>
            <a:ext cx="966646" cy="71438"/>
          </a:xfrm>
          <a:prstGeom prst="rect">
            <a:avLst/>
          </a:prstGeom>
        </p:spPr>
      </p:pic>
      <p:pic>
        <p:nvPicPr>
          <p:cNvPr id="421" name="Japonca mezunları anlatıyor I.pdf" descr="Japonca mezunları anlatıyor I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268" y="438721"/>
            <a:ext cx="2232423" cy="3157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Japonca mezunları anlatıyor II .pdf" descr="Japonca mezunları anlatıyor II 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8483" y="484218"/>
            <a:ext cx="2232423" cy="2889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Japonya panelleri I_Başkonsolosluk.pdf" descr="Japonya panelleri I_Başkonsolosluk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268" y="3644887"/>
            <a:ext cx="2232423" cy="3159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Japonya panelleri II_JİKAD.pdf" descr="Japonya panelleri II_JİKAD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483" y="3548075"/>
            <a:ext cx="2232423" cy="3159160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“Japonca Mezunları Anlatıyor”…"/>
          <p:cNvSpPr/>
          <p:nvPr/>
        </p:nvSpPr>
        <p:spPr>
          <a:xfrm>
            <a:off x="4250974" y="624729"/>
            <a:ext cx="3445226" cy="811405"/>
          </a:xfrm>
          <a:prstGeom prst="roundRect">
            <a:avLst>
              <a:gd name="adj" fmla="val 16508"/>
            </a:avLst>
          </a:prstGeom>
          <a:solidFill>
            <a:srgbClr val="0433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ctr" defTabSz="41075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47" dirty="0"/>
              <a:t>“</a:t>
            </a:r>
            <a:r>
              <a:rPr sz="1547" dirty="0" err="1"/>
              <a:t>Japonca</a:t>
            </a:r>
            <a:r>
              <a:rPr sz="1547" dirty="0"/>
              <a:t> </a:t>
            </a:r>
            <a:r>
              <a:rPr sz="1547" dirty="0" err="1"/>
              <a:t>Mezunları</a:t>
            </a:r>
            <a:r>
              <a:rPr sz="1547" dirty="0"/>
              <a:t> </a:t>
            </a:r>
            <a:r>
              <a:rPr sz="1547" dirty="0" err="1"/>
              <a:t>Anlatıyor</a:t>
            </a:r>
            <a:r>
              <a:rPr sz="1547" dirty="0"/>
              <a:t>”</a:t>
            </a:r>
          </a:p>
          <a:p>
            <a:pPr algn="ctr" defTabSz="41075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47" dirty="0" err="1"/>
              <a:t>Kariyer</a:t>
            </a:r>
            <a:r>
              <a:rPr sz="1547" dirty="0"/>
              <a:t> </a:t>
            </a:r>
            <a:r>
              <a:rPr sz="1547" dirty="0" err="1"/>
              <a:t>Panelleri</a:t>
            </a:r>
            <a:r>
              <a:rPr sz="1547" dirty="0"/>
              <a:t> </a:t>
            </a:r>
            <a:r>
              <a:rPr sz="1547" dirty="0" err="1"/>
              <a:t>Serisi</a:t>
            </a:r>
            <a:endParaRPr sz="1547" dirty="0"/>
          </a:p>
        </p:txBody>
      </p:sp>
      <p:sp>
        <p:nvSpPr>
          <p:cNvPr id="426" name="“Japonya Panelleri”…"/>
          <p:cNvSpPr/>
          <p:nvPr/>
        </p:nvSpPr>
        <p:spPr>
          <a:xfrm>
            <a:off x="4175823" y="5852687"/>
            <a:ext cx="3445227" cy="811405"/>
          </a:xfrm>
          <a:prstGeom prst="roundRect">
            <a:avLst>
              <a:gd name="adj" fmla="val 16508"/>
            </a:avLst>
          </a:prstGeom>
          <a:solidFill>
            <a:schemeClr val="accent4">
              <a:hueOff val="-858837"/>
              <a:lumOff val="-979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ctr" defTabSz="41075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47" dirty="0"/>
              <a:t>“</a:t>
            </a:r>
            <a:r>
              <a:rPr sz="1547" dirty="0" err="1"/>
              <a:t>Japonya</a:t>
            </a:r>
            <a:r>
              <a:rPr sz="1547" dirty="0"/>
              <a:t> </a:t>
            </a:r>
            <a:r>
              <a:rPr sz="1547" dirty="0" err="1"/>
              <a:t>Panelleri</a:t>
            </a:r>
            <a:r>
              <a:rPr sz="1547" dirty="0"/>
              <a:t>”</a:t>
            </a:r>
          </a:p>
          <a:p>
            <a:pPr algn="ctr" defTabSz="41075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47" dirty="0" err="1"/>
              <a:t>Serisi</a:t>
            </a:r>
            <a:endParaRPr sz="1547" dirty="0"/>
          </a:p>
        </p:txBody>
      </p:sp>
      <p:pic>
        <p:nvPicPr>
          <p:cNvPr id="427" name="Japonca Mezunları Anlatıyor III.pdf" descr="Japonca Mezunları Anlatıyor III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7375" y="1668511"/>
            <a:ext cx="2232423" cy="3157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Line Line" descr="Line 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3010327">
            <a:off x="3736078" y="5680623"/>
            <a:ext cx="816206" cy="71438"/>
          </a:xfrm>
          <a:prstGeom prst="rect">
            <a:avLst/>
          </a:prstGeom>
        </p:spPr>
      </p:pic>
      <p:pic>
        <p:nvPicPr>
          <p:cNvPr id="430" name="Line Line" descr="Line 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8100000">
            <a:off x="7234218" y="5650068"/>
            <a:ext cx="1114194" cy="71438"/>
          </a:xfrm>
          <a:prstGeom prst="rect">
            <a:avLst/>
          </a:prstGeom>
        </p:spPr>
      </p:pic>
      <p:pic>
        <p:nvPicPr>
          <p:cNvPr id="432" name="Paneller, seminerler, konferanslar Paneller, seminerler, konferanslar" descr="Paneller, seminerler, konferanslar Paneller, seminerler, konferanslar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3134180" y="-242167"/>
            <a:ext cx="6248483" cy="893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Bu bölümde ne tür bilimsel çalışmalar yapılıyor?… Bu bölümde ne tür bilimsel çalışmalar yapılıyor?(AKADEMİK ve EĞİTSEL FAALİYETLER)" descr="Bu bölümde ne tür bilimsel çalışmalar yapılıyor?… Bu bölümde ne tür bilimsel çalışmalar yapılıyor?(AKADEMİK ve EĞİTSEL FAALİYETLER)"/>
          <p:cNvPicPr>
            <a:picLocks/>
          </p:cNvPicPr>
          <p:nvPr/>
        </p:nvPicPr>
        <p:blipFill rotWithShape="1">
          <a:blip r:embed="rId2"/>
          <a:srcRect l="446" r="527" b="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788738" y="1600633"/>
            <a:ext cx="2621601" cy="716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" descr="Imag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36901" y="1135583"/>
            <a:ext cx="2360343" cy="1491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656652" y="1846872"/>
            <a:ext cx="2760977" cy="716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770829" y="471664"/>
            <a:ext cx="3240000" cy="1388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age" descr="Imag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01106" y="725052"/>
            <a:ext cx="2556719" cy="470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Image" descr="Imag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655051" y="1016172"/>
            <a:ext cx="2621601" cy="666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Image" descr="Imag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939192" y="779208"/>
            <a:ext cx="2520000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Image" descr="Imag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010340" y="3529111"/>
            <a:ext cx="2760977" cy="1888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age" descr="Imag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4939501" y="4026034"/>
            <a:ext cx="2312998" cy="950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Line Line" descr="Line Line"/>
          <p:cNvPicPr>
            <a:picLocks/>
          </p:cNvPicPr>
          <p:nvPr/>
        </p:nvPicPr>
        <p:blipFill>
          <a:blip r:embed="rId11">
            <a:alphaModFix amt="52470"/>
          </a:blip>
          <a:stretch>
            <a:fillRect/>
          </a:stretch>
        </p:blipFill>
        <p:spPr>
          <a:xfrm>
            <a:off x="1958823" y="2887601"/>
            <a:ext cx="8583415" cy="71438"/>
          </a:xfrm>
          <a:prstGeom prst="rect">
            <a:avLst/>
          </a:prstGeom>
        </p:spPr>
      </p:pic>
      <p:pic>
        <p:nvPicPr>
          <p:cNvPr id="461" name="Uluslararası işbirliklerimiz Uluslararası işbirliklerimiz" descr="Uluslararası işbirliklerimiz Uluslararası işbirliklerimiz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3320793" y="-109381"/>
            <a:ext cx="6248483" cy="893168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DD8629A-4203-0269-8265-D8F7B62A7995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60" y="3609105"/>
            <a:ext cx="2109380" cy="1888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F3844F-6E9D-597B-EF9B-E466C0A13BD9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437613" y="3184265"/>
            <a:ext cx="3240000" cy="2312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BCD9D7-6505-8423-DFC2-7B59F4AAD088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190959" y="5067881"/>
            <a:ext cx="1491885" cy="1491885"/>
          </a:xfrm>
          <a:prstGeom prst="rect">
            <a:avLst/>
          </a:prstGeom>
        </p:spPr>
      </p:pic>
      <p:pic>
        <p:nvPicPr>
          <p:cNvPr id="2" name="Line Line" descr="Line Line">
            <a:extLst>
              <a:ext uri="{FF2B5EF4-FFF2-40B4-BE49-F238E27FC236}">
                <a16:creationId xmlns:a16="http://schemas.microsoft.com/office/drawing/2014/main" id="{C4469C81-1DCB-A509-0A40-231C24D59D29}"/>
              </a:ext>
            </a:extLst>
          </p:cNvPr>
          <p:cNvPicPr>
            <a:picLocks/>
          </p:cNvPicPr>
          <p:nvPr/>
        </p:nvPicPr>
        <p:blipFill>
          <a:blip r:embed="rId11">
            <a:alphaModFix amt="52470"/>
          </a:blip>
          <a:stretch>
            <a:fillRect/>
          </a:stretch>
        </p:blipFill>
        <p:spPr>
          <a:xfrm rot="5400000" flipV="1">
            <a:off x="3332315" y="4653654"/>
            <a:ext cx="3434948" cy="45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1845" y="5356421"/>
            <a:ext cx="1089630" cy="778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Line Line" descr="Line Line"/>
          <p:cNvPicPr>
            <a:picLocks/>
          </p:cNvPicPr>
          <p:nvPr/>
        </p:nvPicPr>
        <p:blipFill>
          <a:blip r:embed="rId3">
            <a:alphaModFix amt="52522"/>
          </a:blip>
          <a:stretch>
            <a:fillRect/>
          </a:stretch>
        </p:blipFill>
        <p:spPr>
          <a:xfrm rot="5400000">
            <a:off x="2956457" y="3834630"/>
            <a:ext cx="5792830" cy="82953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7A1B04-B312-77A4-3438-54C4B0222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5306" y="5347526"/>
            <a:ext cx="1116520" cy="971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360A95-3D34-20CC-B7FE-7258AD325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54" y="5279595"/>
            <a:ext cx="893168" cy="893168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126410E-CC00-465C-4C55-4630AC388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39" y="1414739"/>
            <a:ext cx="4839093" cy="3629320"/>
          </a:xfrm>
          <a:prstGeom prst="roundRect">
            <a:avLst>
              <a:gd name="adj" fmla="val 1041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136CFDD-90FF-601A-4A37-1E9D776820A6}"/>
              </a:ext>
            </a:extLst>
          </p:cNvPr>
          <p:cNvSpPr/>
          <p:nvPr/>
        </p:nvSpPr>
        <p:spPr>
          <a:xfrm>
            <a:off x="2778942" y="136360"/>
            <a:ext cx="6161315" cy="620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sz="2800" b="1" dirty="0"/>
              <a:t>Uluslararası etkinliklerimiz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2A3A4DD-5C17-30CE-CE5B-6199FAE705D5}"/>
              </a:ext>
            </a:extLst>
          </p:cNvPr>
          <p:cNvSpPr/>
          <p:nvPr/>
        </p:nvSpPr>
        <p:spPr>
          <a:xfrm>
            <a:off x="217715" y="783779"/>
            <a:ext cx="5078858" cy="5267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dirty="0"/>
              <a:t>1st International Japanology Students Forum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5ACF90-EFF9-EA5A-3A00-24EFA89A7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1" y="1483348"/>
            <a:ext cx="5385365" cy="3365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65E6B0-E957-F534-AFFB-5A3BD4BB10FD}"/>
              </a:ext>
            </a:extLst>
          </p:cNvPr>
          <p:cNvSpPr/>
          <p:nvPr/>
        </p:nvSpPr>
        <p:spPr>
          <a:xfrm>
            <a:off x="6096000" y="847430"/>
            <a:ext cx="5997499" cy="476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dirty="0"/>
              <a:t>9th Balkan Peninsula Japanese Language and Summer Camp</a:t>
            </a:r>
          </a:p>
        </p:txBody>
      </p:sp>
      <p:pic>
        <p:nvPicPr>
          <p:cNvPr id="1028" name="Picture 4" descr="El Farabi Kazak Milli Üniversitesi - Başvuru Şartları ve Bölümleri - Dream  Big">
            <a:extLst>
              <a:ext uri="{FF2B5EF4-FFF2-40B4-BE49-F238E27FC236}">
                <a16:creationId xmlns:a16="http://schemas.microsoft.com/office/drawing/2014/main" id="{8FB56A27-FECC-C252-88F7-AA6F7B056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73" y="5352859"/>
            <a:ext cx="1302836" cy="93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77A56-4B35-7EE1-31CD-68701C767749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2951681" y="5325926"/>
            <a:ext cx="1259961" cy="936150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620EE2F4-DA91-B48D-BF11-32A4AE67AAEE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52" y="5053012"/>
            <a:ext cx="1619153" cy="134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827E6F-103B-E20B-7B43-37608E329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649" y="5453798"/>
            <a:ext cx="893168" cy="8931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9C2A9-09D8-CB0A-CF14-8674592BBB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1511" y="5453798"/>
            <a:ext cx="803689" cy="832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04B9CF-6B1B-2346-577C-5AC32E5FF6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0110" y="5297154"/>
            <a:ext cx="1248406" cy="116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6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Line Line" descr="Line Line"/>
          <p:cNvPicPr>
            <a:picLocks/>
          </p:cNvPicPr>
          <p:nvPr/>
        </p:nvPicPr>
        <p:blipFill>
          <a:blip r:embed="rId2">
            <a:alphaModFix amt="15360"/>
          </a:blip>
          <a:stretch>
            <a:fillRect/>
          </a:stretch>
        </p:blipFill>
        <p:spPr>
          <a:xfrm rot="16200000">
            <a:off x="2761174" y="3576670"/>
            <a:ext cx="5259668" cy="200334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66D6BF7-5F96-7438-7C14-A6B9229D7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15" y="1018079"/>
            <a:ext cx="5430422" cy="945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F6305B-259A-ABED-CBD5-1FA688D42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856" y="4044584"/>
            <a:ext cx="2458422" cy="699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934A10-3661-019F-AF22-EA83EB405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577" y="2436318"/>
            <a:ext cx="992682" cy="9926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F74704-20AD-E6A9-D9CC-4BD1ED4ACD54}"/>
              </a:ext>
            </a:extLst>
          </p:cNvPr>
          <p:cNvGrpSpPr/>
          <p:nvPr/>
        </p:nvGrpSpPr>
        <p:grpSpPr>
          <a:xfrm>
            <a:off x="544925" y="5118760"/>
            <a:ext cx="4236570" cy="1456852"/>
            <a:chOff x="1518858" y="2097349"/>
            <a:chExt cx="3775016" cy="1106484"/>
          </a:xfrm>
        </p:grpSpPr>
        <p:pic>
          <p:nvPicPr>
            <p:cNvPr id="1028" name="Picture 4" descr="Image">
              <a:extLst>
                <a:ext uri="{FF2B5EF4-FFF2-40B4-BE49-F238E27FC236}">
                  <a16:creationId xmlns:a16="http://schemas.microsoft.com/office/drawing/2014/main" id="{57BD84E9-12F5-7DBE-FD8C-8EB757590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858" y="2125373"/>
              <a:ext cx="1062986" cy="1062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">
              <a:extLst>
                <a:ext uri="{FF2B5EF4-FFF2-40B4-BE49-F238E27FC236}">
                  <a16:creationId xmlns:a16="http://schemas.microsoft.com/office/drawing/2014/main" id="{B1785D04-F0A9-0DAE-769A-A16B944EF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888" y="2097349"/>
              <a:ext cx="1062986" cy="1062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">
              <a:extLst>
                <a:ext uri="{FF2B5EF4-FFF2-40B4-BE49-F238E27FC236}">
                  <a16:creationId xmlns:a16="http://schemas.microsoft.com/office/drawing/2014/main" id="{C9C9B4E5-1BA8-66BC-367D-AD1BFB48D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949" y="2140847"/>
              <a:ext cx="1062986" cy="1062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BFF101B-E3EE-62F2-F6AB-D7E2D65DDD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74" b="3696"/>
          <a:stretch/>
        </p:blipFill>
        <p:spPr>
          <a:xfrm>
            <a:off x="41516" y="167291"/>
            <a:ext cx="4936114" cy="4484579"/>
          </a:xfrm>
          <a:prstGeom prst="rect">
            <a:avLst/>
          </a:prstGeom>
        </p:spPr>
      </p:pic>
      <p:pic>
        <p:nvPicPr>
          <p:cNvPr id="476" name="Akademik çalışmalar Akademik çalışmalar" descr="Akademik çalışmalar Akademik çalışmalar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906" y="-299599"/>
            <a:ext cx="5184168" cy="1256512"/>
          </a:xfrm>
          <a:prstGeom prst="rect">
            <a:avLst/>
          </a:prstGeom>
        </p:spPr>
      </p:pic>
      <p:pic>
        <p:nvPicPr>
          <p:cNvPr id="2052" name="Picture 4" descr="国立大学法人 岡山大学">
            <a:extLst>
              <a:ext uri="{FF2B5EF4-FFF2-40B4-BE49-F238E27FC236}">
                <a16:creationId xmlns:a16="http://schemas.microsoft.com/office/drawing/2014/main" id="{5A078AC7-2F29-B2B0-0274-CFB1608E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40" y="4777849"/>
            <a:ext cx="2387765" cy="71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16AA376D-02E4-0204-60F1-165BD59F3AEA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9428470" y="4918035"/>
            <a:ext cx="2365195" cy="620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6" name="Picture 8" descr="神戸大学ロゴマーク及びロゴタイプ取扱規則">
            <a:extLst>
              <a:ext uri="{FF2B5EF4-FFF2-40B4-BE49-F238E27FC236}">
                <a16:creationId xmlns:a16="http://schemas.microsoft.com/office/drawing/2014/main" id="{F4048D5F-1D85-DC78-7826-2BE1281DB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886" y="2188667"/>
            <a:ext cx="1384034" cy="156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建学の精神・教育の理念／学章・学歌 | 京都ノートルダム女子大学">
            <a:extLst>
              <a:ext uri="{FF2B5EF4-FFF2-40B4-BE49-F238E27FC236}">
                <a16:creationId xmlns:a16="http://schemas.microsoft.com/office/drawing/2014/main" id="{32E32050-8613-364E-8A37-2375BF8F4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094" y="2223155"/>
            <a:ext cx="1707413" cy="156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２つの大学が統合して生まれた「高知大学」学章｜ロゴストック">
            <a:extLst>
              <a:ext uri="{FF2B5EF4-FFF2-40B4-BE49-F238E27FC236}">
                <a16:creationId xmlns:a16="http://schemas.microsoft.com/office/drawing/2014/main" id="{3DB77B4F-DC42-749B-19C5-A95CEBF21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992" y="2137950"/>
            <a:ext cx="1505787" cy="150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GASC 2016: Home">
            <a:extLst>
              <a:ext uri="{FF2B5EF4-FFF2-40B4-BE49-F238E27FC236}">
                <a16:creationId xmlns:a16="http://schemas.microsoft.com/office/drawing/2014/main" id="{6D6E9B2D-19F4-73CC-A1EE-FB582848C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124" y="5725685"/>
            <a:ext cx="3321900" cy="6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EDD9CC1C-9406-BF69-A1BD-27496F83D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39" y="3932210"/>
            <a:ext cx="3074768" cy="70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Line Line" descr="Line Line">
            <a:extLst>
              <a:ext uri="{FF2B5EF4-FFF2-40B4-BE49-F238E27FC236}">
                <a16:creationId xmlns:a16="http://schemas.microsoft.com/office/drawing/2014/main" id="{3E050606-7C98-1BE3-C103-0C4C6401A599}"/>
              </a:ext>
            </a:extLst>
          </p:cNvPr>
          <p:cNvPicPr>
            <a:picLocks/>
          </p:cNvPicPr>
          <p:nvPr/>
        </p:nvPicPr>
        <p:blipFill>
          <a:blip r:embed="rId2">
            <a:alphaModFix amt="15360"/>
          </a:blip>
          <a:stretch>
            <a:fillRect/>
          </a:stretch>
        </p:blipFill>
        <p:spPr>
          <a:xfrm>
            <a:off x="131340" y="4658285"/>
            <a:ext cx="5259668" cy="200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087" y="810741"/>
            <a:ext cx="6698368" cy="4763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AKREDİTASYON sahibiyiz!!! AKREDİTASYON sahibiyiz!!!" descr="AKREDİTASYON sahibiyiz!!! AKREDİTASYON sahibiyiz!!!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97515" y="-180471"/>
            <a:ext cx="6623512" cy="1081169"/>
          </a:xfrm>
          <a:prstGeom prst="rect">
            <a:avLst/>
          </a:prstGeom>
        </p:spPr>
      </p:pic>
      <p:pic>
        <p:nvPicPr>
          <p:cNvPr id="481" name="Kalite Birim İç Komisyonu üyeleri… Kalite Birim İç Komisyonu üyeleriAhmet Gülmez, Esra Kıra, Melek Çelikteşekkürler " descr="Kalite Birim İç Komisyonu üyeleri… Kalite Birim İç Komisyonu üyeleriAhmet Gülmez, Esra Kıra, Melek Çelikteşekkürler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53567" y="5385922"/>
            <a:ext cx="9024236" cy="1646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36">
            <a:extLst>
              <a:ext uri="{FF2B5EF4-FFF2-40B4-BE49-F238E27FC236}">
                <a16:creationId xmlns:a16="http://schemas.microsoft.com/office/drawing/2014/main" id="{88AC89AB-A17C-46F7-B061-DE8A333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38">
            <a:extLst>
              <a:ext uri="{FF2B5EF4-FFF2-40B4-BE49-F238E27FC236}">
                <a16:creationId xmlns:a16="http://schemas.microsoft.com/office/drawing/2014/main" id="{EE87EBC6-3075-4F1C-819A-E8FE618EB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40">
            <a:extLst>
              <a:ext uri="{FF2B5EF4-FFF2-40B4-BE49-F238E27FC236}">
                <a16:creationId xmlns:a16="http://schemas.microsoft.com/office/drawing/2014/main" id="{790314CB-54E3-4B0A-BC84-E19190065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42">
            <a:extLst>
              <a:ext uri="{FF2B5EF4-FFF2-40B4-BE49-F238E27FC236}">
                <a16:creationId xmlns:a16="http://schemas.microsoft.com/office/drawing/2014/main" id="{68ACF3A2-127D-4E67-91BD-C1BED69D6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92" name="Oval 43">
              <a:extLst>
                <a:ext uri="{FF2B5EF4-FFF2-40B4-BE49-F238E27FC236}">
                  <a16:creationId xmlns:a16="http://schemas.microsoft.com/office/drawing/2014/main" id="{A8ECBADA-8A2F-40C5-9B9B-5AB547779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3" name="Oval 44">
              <a:extLst>
                <a:ext uri="{FF2B5EF4-FFF2-40B4-BE49-F238E27FC236}">
                  <a16:creationId xmlns:a16="http://schemas.microsoft.com/office/drawing/2014/main" id="{81C4E588-EBB5-421B-AF74-18741C4A3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94" name="Rectangle 46">
            <a:extLst>
              <a:ext uri="{FF2B5EF4-FFF2-40B4-BE49-F238E27FC236}">
                <a16:creationId xmlns:a16="http://schemas.microsoft.com/office/drawing/2014/main" id="{FFF937DB-3A81-415A-8B1A-037A0ACB9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5" name="Rectangle 48">
            <a:extLst>
              <a:ext uri="{FF2B5EF4-FFF2-40B4-BE49-F238E27FC236}">
                <a16:creationId xmlns:a16="http://schemas.microsoft.com/office/drawing/2014/main" id="{276B2EAF-0F97-4B49-9473-28E9BBC79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7"/>
            <a:ext cx="12192000" cy="261046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DBA817-B21C-95D4-ADEA-4D445755DB48}"/>
              </a:ext>
            </a:extLst>
          </p:cNvPr>
          <p:cNvSpPr/>
          <p:nvPr/>
        </p:nvSpPr>
        <p:spPr>
          <a:xfrm>
            <a:off x="2240554" y="5111496"/>
            <a:ext cx="9085940" cy="1472224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cap="all" baseline="0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Anabilim</a:t>
            </a:r>
            <a:r>
              <a:rPr lang="en-US" sz="6600" kern="1200" cap="all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en-US" sz="6600" kern="1200" cap="all" baseline="0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Dalı</a:t>
            </a:r>
            <a:r>
              <a:rPr lang="en-US" sz="6600" kern="1200" cap="all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en-US" sz="6600" kern="1200" cap="all" baseline="0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Altyapısı</a:t>
            </a:r>
            <a:endParaRPr lang="en-US" sz="6600" kern="1200" cap="all" baseline="0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A room with chairs and desks&#10;&#10;Description automatically generated">
            <a:extLst>
              <a:ext uri="{FF2B5EF4-FFF2-40B4-BE49-F238E27FC236}">
                <a16:creationId xmlns:a16="http://schemas.microsoft.com/office/drawing/2014/main" id="{A54474B3-2E0E-A01A-7431-0E79FFA4F9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94" r="2" b="4199"/>
          <a:stretch/>
        </p:blipFill>
        <p:spPr>
          <a:xfrm rot="5400000">
            <a:off x="8543521" y="568424"/>
            <a:ext cx="4373196" cy="3004690"/>
          </a:xfrm>
          <a:prstGeom prst="rect">
            <a:avLst/>
          </a:prstGeom>
        </p:spPr>
      </p:pic>
      <p:grpSp>
        <p:nvGrpSpPr>
          <p:cNvPr id="96" name="Group 50">
            <a:extLst>
              <a:ext uri="{FF2B5EF4-FFF2-40B4-BE49-F238E27FC236}">
                <a16:creationId xmlns:a16="http://schemas.microsoft.com/office/drawing/2014/main" id="{3C4EF8EF-5C03-466F-9BE3-5A33A6761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67659AE-66FC-4E5C-9323-C3775232E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036B94F-10FA-4C14-ADD8-AC39766D9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コンテンツ プレースホルダー 9">
            <a:extLst>
              <a:ext uri="{FF2B5EF4-FFF2-40B4-BE49-F238E27FC236}">
                <a16:creationId xmlns:a16="http://schemas.microsoft.com/office/drawing/2014/main" id="{5D152649-F80B-AA1B-4B90-D9E97F1461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8"/>
            <a:ext cx="5715000" cy="4286251"/>
          </a:xfrm>
          <a:prstGeom prst="rect">
            <a:avLst/>
          </a:prstGeom>
        </p:spPr>
      </p:pic>
      <p:pic>
        <p:nvPicPr>
          <p:cNvPr id="11" name="コンテンツ プレースホルダー 9">
            <a:extLst>
              <a:ext uri="{FF2B5EF4-FFF2-40B4-BE49-F238E27FC236}">
                <a16:creationId xmlns:a16="http://schemas.microsoft.com/office/drawing/2014/main" id="{31061F14-A8F5-8F7E-B4CE-D8FBD1B286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36" r="39505" b="2"/>
          <a:stretch/>
        </p:blipFill>
        <p:spPr>
          <a:xfrm>
            <a:off x="6018948" y="-269675"/>
            <a:ext cx="3137288" cy="455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22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15AAB4E-1AF6-4A73-9822-087B0F4ED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2DDB58-23FE-72D0-C265-5C6820E2F08F}"/>
              </a:ext>
            </a:extLst>
          </p:cNvPr>
          <p:cNvSpPr/>
          <p:nvPr/>
        </p:nvSpPr>
        <p:spPr>
          <a:xfrm>
            <a:off x="387912" y="349552"/>
            <a:ext cx="7101459" cy="6356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cap="all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Verİmlİ</a:t>
            </a:r>
            <a:r>
              <a:rPr lang="en-US" sz="9600" b="1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9600" b="1" cap="all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Bİr</a:t>
            </a:r>
            <a:r>
              <a:rPr lang="en-US" sz="9600" b="1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9600" b="1" cap="all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Ünİversİte</a:t>
            </a:r>
            <a:r>
              <a:rPr lang="en-US" sz="9600" b="1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YAŞANTISI İÇİN NE YAPMALI?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D794DA-8ACE-4EC4-8EB7-A34B9F6C1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78454" y="-2"/>
            <a:ext cx="4513546" cy="685800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D965E-1F12-7868-17B4-7DAEDFB92E14}"/>
              </a:ext>
            </a:extLst>
          </p:cNvPr>
          <p:cNvSpPr txBox="1"/>
          <p:nvPr/>
        </p:nvSpPr>
        <p:spPr>
          <a:xfrm>
            <a:off x="8260846" y="923569"/>
            <a:ext cx="3813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400" dirty="0"/>
              <a:t>Üniversite yaşamı </a:t>
            </a:r>
            <a:r>
              <a:rPr lang="en-TR" sz="2400" b="1" i="1" dirty="0">
                <a:solidFill>
                  <a:srgbClr val="FF0000"/>
                </a:solidFill>
              </a:rPr>
              <a:t>sadece ders çalışmak değil</a:t>
            </a:r>
            <a:r>
              <a:rPr lang="en-TR" sz="2400" dirty="0"/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E2004B-2E33-BBAC-8922-B6A39E1AE191}"/>
              </a:ext>
            </a:extLst>
          </p:cNvPr>
          <p:cNvSpPr txBox="1"/>
          <p:nvPr/>
        </p:nvSpPr>
        <p:spPr>
          <a:xfrm>
            <a:off x="8206822" y="1991942"/>
            <a:ext cx="3982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400" b="1" i="1" dirty="0">
                <a:solidFill>
                  <a:srgbClr val="FF0000"/>
                </a:solidFill>
              </a:rPr>
              <a:t>Deneyin</a:t>
            </a:r>
            <a:r>
              <a:rPr lang="en-TR" sz="2400" dirty="0"/>
              <a:t>; korkmayın, çekinmeyin! </a:t>
            </a:r>
          </a:p>
          <a:p>
            <a:r>
              <a:rPr lang="en-TR" sz="2400" b="1" i="1" dirty="0">
                <a:solidFill>
                  <a:srgbClr val="FF0000"/>
                </a:solidFill>
              </a:rPr>
              <a:t>”Keşke”</a:t>
            </a:r>
            <a:r>
              <a:rPr lang="en-TR" sz="2400" dirty="0"/>
              <a:t>leriniz kalmasın!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D5BB6E-37F4-E945-A1C4-4870BBCC0DF7}"/>
              </a:ext>
            </a:extLst>
          </p:cNvPr>
          <p:cNvSpPr txBox="1"/>
          <p:nvPr/>
        </p:nvSpPr>
        <p:spPr>
          <a:xfrm>
            <a:off x="8198602" y="3387098"/>
            <a:ext cx="3982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400" dirty="0"/>
              <a:t>Akademik donanımınızı geliştirmek için </a:t>
            </a:r>
            <a:r>
              <a:rPr lang="en-TR" sz="2400" b="1" i="1" dirty="0">
                <a:solidFill>
                  <a:srgbClr val="FF0000"/>
                </a:solidFill>
              </a:rPr>
              <a:t>Açık Öğretim</a:t>
            </a:r>
            <a:r>
              <a:rPr lang="en-TR" sz="2400" dirty="0"/>
              <a:t>i değerlendirin!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2E8B65-F472-D192-1E35-4C74012A67E7}"/>
              </a:ext>
            </a:extLst>
          </p:cNvPr>
          <p:cNvSpPr txBox="1"/>
          <p:nvPr/>
        </p:nvSpPr>
        <p:spPr>
          <a:xfrm>
            <a:off x="8260846" y="4810903"/>
            <a:ext cx="3982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400" b="1" i="1" dirty="0">
                <a:solidFill>
                  <a:srgbClr val="FF0000"/>
                </a:solidFill>
              </a:rPr>
              <a:t>STK</a:t>
            </a:r>
            <a:r>
              <a:rPr lang="en-TR" sz="2400" dirty="0"/>
              <a:t> ‘larda görev alın!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D03A9A-1CE5-3CD4-F492-54C6BE4293ED}"/>
              </a:ext>
            </a:extLst>
          </p:cNvPr>
          <p:cNvSpPr txBox="1"/>
          <p:nvPr/>
        </p:nvSpPr>
        <p:spPr>
          <a:xfrm>
            <a:off x="8198602" y="5571465"/>
            <a:ext cx="398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400" b="1" i="1" dirty="0">
                <a:solidFill>
                  <a:srgbClr val="FF0000"/>
                </a:solidFill>
              </a:rPr>
              <a:t>Sempai-Kohai </a:t>
            </a:r>
            <a:r>
              <a:rPr lang="en-TR" sz="2400" dirty="0"/>
              <a:t>ilişkilerine önem verin!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6" grpId="0"/>
      <p:bldP spid="47" grpId="0"/>
      <p:bldP spid="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şekkürler"/>
          <p:cNvSpPr txBox="1">
            <a:spLocks noGrp="1"/>
          </p:cNvSpPr>
          <p:nvPr>
            <p:ph type="title"/>
          </p:nvPr>
        </p:nvSpPr>
        <p:spPr>
          <a:xfrm>
            <a:off x="3793796" y="5735170"/>
            <a:ext cx="4883954" cy="85928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anchor="ctr">
            <a:normAutofit/>
          </a:bodyPr>
          <a:lstStyle>
            <a:lvl1pPr algn="ctr">
              <a:defRPr sz="5300" spc="-105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tr-TR" sz="4219" dirty="0">
                <a:latin typeface="Futura Medium" panose="020B0602020204020303" pitchFamily="34" charset="-79"/>
                <a:cs typeface="Futura Medium" panose="020B0602020204020303" pitchFamily="34" charset="-79"/>
              </a:rPr>
              <a:t>Teşekkürler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838067-6237-CD4C-E9A2-711E830CF764}"/>
              </a:ext>
            </a:extLst>
          </p:cNvPr>
          <p:cNvGrpSpPr/>
          <p:nvPr/>
        </p:nvGrpSpPr>
        <p:grpSpPr>
          <a:xfrm>
            <a:off x="269091" y="4458544"/>
            <a:ext cx="2415360" cy="1064259"/>
            <a:chOff x="285316" y="6573970"/>
            <a:chExt cx="3435178" cy="151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D48886-E7E7-A39F-80C8-C092A488D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2170" y="6573970"/>
              <a:ext cx="999181" cy="99918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929D03-7141-EE30-4E0E-16DB7DA86A00}"/>
                </a:ext>
              </a:extLst>
            </p:cNvPr>
            <p:cNvSpPr txBox="1"/>
            <p:nvPr/>
          </p:nvSpPr>
          <p:spPr>
            <a:xfrm>
              <a:off x="285316" y="7525286"/>
              <a:ext cx="3435178" cy="5622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TR" sz="1969" b="1" dirty="0">
                  <a:solidFill>
                    <a:schemeClr val="bg2">
                      <a:lumMod val="10000"/>
                    </a:schemeClr>
                  </a:solidFill>
                </a:rPr>
                <a:t>COMU_Japanese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5FEFA1-FCFF-267D-E324-E85D47F8C5AA}"/>
              </a:ext>
            </a:extLst>
          </p:cNvPr>
          <p:cNvGrpSpPr/>
          <p:nvPr/>
        </p:nvGrpSpPr>
        <p:grpSpPr>
          <a:xfrm>
            <a:off x="9706602" y="4458544"/>
            <a:ext cx="2216307" cy="1235492"/>
            <a:chOff x="9705677" y="6614197"/>
            <a:chExt cx="3152081" cy="17245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D91012-14D8-A5FC-4C24-23A68573E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66804" y="6614197"/>
              <a:ext cx="1126892" cy="112689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83BEB1-7C47-3877-51A1-899243C5F77E}"/>
                </a:ext>
              </a:extLst>
            </p:cNvPr>
            <p:cNvSpPr txBox="1"/>
            <p:nvPr/>
          </p:nvSpPr>
          <p:spPr>
            <a:xfrm>
              <a:off x="9705677" y="7786897"/>
              <a:ext cx="3152081" cy="551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TR" sz="1969" b="1" dirty="0">
                  <a:solidFill>
                    <a:schemeClr val="bg2">
                      <a:lumMod val="10000"/>
                    </a:schemeClr>
                  </a:solidFill>
                </a:rPr>
                <a:t>comu</a:t>
              </a:r>
              <a:r>
                <a:rPr lang="en-TR" sz="1266" dirty="0"/>
                <a:t>_</a:t>
              </a:r>
              <a:r>
                <a:rPr lang="en-TR" sz="1969" b="1" dirty="0">
                  <a:solidFill>
                    <a:schemeClr val="bg2">
                      <a:lumMod val="10000"/>
                    </a:schemeClr>
                  </a:solidFill>
                </a:rPr>
                <a:t>japonca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F1EEB3-E8B0-86E2-3F30-AB3C6016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301" y="3022675"/>
            <a:ext cx="1060943" cy="93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84BFFA-9085-186A-E1AB-D84C814DCFEE}"/>
              </a:ext>
            </a:extLst>
          </p:cNvPr>
          <p:cNvSpPr txBox="1"/>
          <p:nvPr/>
        </p:nvSpPr>
        <p:spPr>
          <a:xfrm>
            <a:off x="2678927" y="3968409"/>
            <a:ext cx="711369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12735">
              <a:defRPr sz="3900" b="1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u="sng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http://japanese.egitim.comu.edu.tr/</a:t>
            </a:r>
          </a:p>
        </p:txBody>
      </p:sp>
      <p:pic>
        <p:nvPicPr>
          <p:cNvPr id="14" name="Picture 13" descr="A black and white circle with a flower and leaves&#10;&#10;Description automatically generated">
            <a:extLst>
              <a:ext uri="{FF2B5EF4-FFF2-40B4-BE49-F238E27FC236}">
                <a16:creationId xmlns:a16="http://schemas.microsoft.com/office/drawing/2014/main" id="{AEF14118-C950-8BB8-C5F6-FDA8C0C3D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82" y="0"/>
            <a:ext cx="2962583" cy="2710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Biz kimiz?…  Biz kimiz? (FAKÜLTEMİZ, ANABİLİM DALIMIZ ve KADROMUZ)  " descr="Biz kimiz?…  Biz kimiz? (FAKÜLTEMİZ, ANABİLİM DALIMIZ ve KADROMUZ)  "/>
          <p:cNvPicPr>
            <a:picLocks/>
          </p:cNvPicPr>
          <p:nvPr/>
        </p:nvPicPr>
        <p:blipFill rotWithShape="1">
          <a:blip r:embed="rId2"/>
          <a:srcRect t="6779" b="5885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ine"/>
          <p:cNvSpPr/>
          <p:nvPr/>
        </p:nvSpPr>
        <p:spPr>
          <a:xfrm>
            <a:off x="6335392" y="5176587"/>
            <a:ext cx="1" cy="3879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0" name="Eğitim Fakültesi"/>
          <p:cNvSpPr/>
          <p:nvPr/>
        </p:nvSpPr>
        <p:spPr>
          <a:xfrm>
            <a:off x="5085564" y="1454073"/>
            <a:ext cx="2526590" cy="562927"/>
          </a:xfrm>
          <a:prstGeom prst="roundRect">
            <a:avLst>
              <a:gd name="adj" fmla="val 16952"/>
            </a:avLst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584200">
              <a:defRPr sz="3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109"/>
              <a:t>Eğitim Fakültesi</a:t>
            </a:r>
          </a:p>
        </p:txBody>
      </p:sp>
      <p:sp>
        <p:nvSpPr>
          <p:cNvPr id="171" name="Eğitim Bilimleri Bl."/>
          <p:cNvSpPr/>
          <p:nvPr/>
        </p:nvSpPr>
        <p:spPr>
          <a:xfrm>
            <a:off x="1882889" y="2120979"/>
            <a:ext cx="1072605" cy="730759"/>
          </a:xfrm>
          <a:prstGeom prst="roundRect">
            <a:avLst>
              <a:gd name="adj" fmla="val 8508"/>
            </a:avLst>
          </a:prstGeom>
          <a:solidFill>
            <a:srgbClr val="EBEBEB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5842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6"/>
              <a:t>Eğitim Bilimleri Bl.</a:t>
            </a:r>
          </a:p>
        </p:txBody>
      </p:sp>
      <p:sp>
        <p:nvSpPr>
          <p:cNvPr id="172" name="B.Ö.T.E. Bl."/>
          <p:cNvSpPr/>
          <p:nvPr/>
        </p:nvSpPr>
        <p:spPr>
          <a:xfrm>
            <a:off x="2984535" y="2120241"/>
            <a:ext cx="1071563" cy="732235"/>
          </a:xfrm>
          <a:prstGeom prst="roundRect">
            <a:avLst>
              <a:gd name="adj" fmla="val 8148"/>
            </a:avLst>
          </a:prstGeom>
          <a:solidFill>
            <a:srgbClr val="EBEBEB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5842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6"/>
              <a:t>B.Ö.T.E. Bl.</a:t>
            </a:r>
          </a:p>
        </p:txBody>
      </p:sp>
      <p:sp>
        <p:nvSpPr>
          <p:cNvPr id="173" name="Temel Eğitim Bl."/>
          <p:cNvSpPr/>
          <p:nvPr/>
        </p:nvSpPr>
        <p:spPr>
          <a:xfrm>
            <a:off x="4085138" y="2120241"/>
            <a:ext cx="1071563" cy="732235"/>
          </a:xfrm>
          <a:prstGeom prst="roundRect">
            <a:avLst>
              <a:gd name="adj" fmla="val 8148"/>
            </a:avLst>
          </a:prstGeom>
          <a:solidFill>
            <a:srgbClr val="EBEBEB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5842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6"/>
              <a:t>Temel Eğitim Bl.</a:t>
            </a:r>
          </a:p>
        </p:txBody>
      </p:sp>
      <p:sp>
        <p:nvSpPr>
          <p:cNvPr id="174" name="Güzel Sanatlar Eğitimi Bl."/>
          <p:cNvSpPr/>
          <p:nvPr/>
        </p:nvSpPr>
        <p:spPr>
          <a:xfrm>
            <a:off x="5185742" y="2120241"/>
            <a:ext cx="1071563" cy="732235"/>
          </a:xfrm>
          <a:prstGeom prst="roundRect">
            <a:avLst>
              <a:gd name="adj" fmla="val 8148"/>
            </a:avLst>
          </a:prstGeom>
          <a:solidFill>
            <a:srgbClr val="EBEBEB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584200">
              <a:def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336"/>
              <a:t>Güzel Sanatlar Eğitimi Bl.</a:t>
            </a:r>
          </a:p>
        </p:txBody>
      </p:sp>
      <p:sp>
        <p:nvSpPr>
          <p:cNvPr id="175" name="Matematik ve Fen Bilimleri Eğitimi Bl."/>
          <p:cNvSpPr/>
          <p:nvPr/>
        </p:nvSpPr>
        <p:spPr>
          <a:xfrm>
            <a:off x="6286345" y="2120241"/>
            <a:ext cx="1071563" cy="732235"/>
          </a:xfrm>
          <a:prstGeom prst="roundRect">
            <a:avLst>
              <a:gd name="adj" fmla="val 8148"/>
            </a:avLst>
          </a:prstGeom>
          <a:solidFill>
            <a:srgbClr val="EBEBEB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584200">
              <a:def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336"/>
              <a:t>Matematik ve Fen Bilimleri Eğitimi Bl. </a:t>
            </a:r>
          </a:p>
        </p:txBody>
      </p:sp>
      <p:sp>
        <p:nvSpPr>
          <p:cNvPr id="176" name="Türkçe ve Sosyal Bilimler Eğitimi Bl."/>
          <p:cNvSpPr/>
          <p:nvPr/>
        </p:nvSpPr>
        <p:spPr>
          <a:xfrm>
            <a:off x="7386949" y="2120241"/>
            <a:ext cx="1071563" cy="732235"/>
          </a:xfrm>
          <a:prstGeom prst="roundRect">
            <a:avLst>
              <a:gd name="adj" fmla="val 8148"/>
            </a:avLst>
          </a:prstGeom>
          <a:solidFill>
            <a:srgbClr val="EBEBEB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5842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66"/>
              <a:t>Türkçe ve Sosyal Bilimler Eğitimi Bl.</a:t>
            </a:r>
          </a:p>
        </p:txBody>
      </p:sp>
      <p:sp>
        <p:nvSpPr>
          <p:cNvPr id="177" name="Özel Eğitim Bl."/>
          <p:cNvSpPr/>
          <p:nvPr/>
        </p:nvSpPr>
        <p:spPr>
          <a:xfrm>
            <a:off x="8487552" y="2120241"/>
            <a:ext cx="1071563" cy="732235"/>
          </a:xfrm>
          <a:prstGeom prst="roundRect">
            <a:avLst>
              <a:gd name="adj" fmla="val 8148"/>
            </a:avLst>
          </a:prstGeom>
          <a:solidFill>
            <a:srgbClr val="EBEBEB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5842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66"/>
              <a:t>Özel Eğitim Bl. </a:t>
            </a:r>
          </a:p>
        </p:txBody>
      </p:sp>
      <p:sp>
        <p:nvSpPr>
          <p:cNvPr id="178" name="Yabancı Diller Eğitimi Bl."/>
          <p:cNvSpPr/>
          <p:nvPr/>
        </p:nvSpPr>
        <p:spPr>
          <a:xfrm>
            <a:off x="9588156" y="2120241"/>
            <a:ext cx="1071563" cy="732235"/>
          </a:xfrm>
          <a:prstGeom prst="roundRect">
            <a:avLst>
              <a:gd name="adj" fmla="val 8148"/>
            </a:avLst>
          </a:prstGeom>
          <a:solidFill>
            <a:srgbClr val="EBEBEB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584200">
              <a:defRPr sz="18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66"/>
              <a:t>Yabancı Diller Eğitimi Bl.</a:t>
            </a:r>
          </a:p>
        </p:txBody>
      </p:sp>
      <p:sp>
        <p:nvSpPr>
          <p:cNvPr id="179" name="Line"/>
          <p:cNvSpPr/>
          <p:nvPr/>
        </p:nvSpPr>
        <p:spPr>
          <a:xfrm flipV="1">
            <a:off x="2059447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80" name="Line"/>
          <p:cNvSpPr/>
          <p:nvPr/>
        </p:nvSpPr>
        <p:spPr>
          <a:xfrm flipV="1">
            <a:off x="2238041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81" name="Line"/>
          <p:cNvSpPr/>
          <p:nvPr/>
        </p:nvSpPr>
        <p:spPr>
          <a:xfrm flipV="1">
            <a:off x="2363433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82" name="Line"/>
          <p:cNvSpPr/>
          <p:nvPr/>
        </p:nvSpPr>
        <p:spPr>
          <a:xfrm flipV="1">
            <a:off x="2513950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83" name="Line"/>
          <p:cNvSpPr/>
          <p:nvPr/>
        </p:nvSpPr>
        <p:spPr>
          <a:xfrm flipV="1">
            <a:off x="2667419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84" name="Line"/>
          <p:cNvSpPr/>
          <p:nvPr/>
        </p:nvSpPr>
        <p:spPr>
          <a:xfrm flipV="1">
            <a:off x="3432409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85" name="Line"/>
          <p:cNvSpPr/>
          <p:nvPr/>
        </p:nvSpPr>
        <p:spPr>
          <a:xfrm flipV="1">
            <a:off x="4456278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86" name="Line"/>
          <p:cNvSpPr/>
          <p:nvPr/>
        </p:nvSpPr>
        <p:spPr>
          <a:xfrm flipV="1">
            <a:off x="4664298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87" name="Line"/>
          <p:cNvSpPr/>
          <p:nvPr/>
        </p:nvSpPr>
        <p:spPr>
          <a:xfrm flipV="1">
            <a:off x="5631770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88" name="Line"/>
          <p:cNvSpPr/>
          <p:nvPr/>
        </p:nvSpPr>
        <p:spPr>
          <a:xfrm flipV="1">
            <a:off x="5839789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89" name="Line"/>
          <p:cNvSpPr/>
          <p:nvPr/>
        </p:nvSpPr>
        <p:spPr>
          <a:xfrm flipV="1">
            <a:off x="6574420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0" name="Line"/>
          <p:cNvSpPr/>
          <p:nvPr/>
        </p:nvSpPr>
        <p:spPr>
          <a:xfrm flipV="1">
            <a:off x="6717295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1" name="Line"/>
          <p:cNvSpPr/>
          <p:nvPr/>
        </p:nvSpPr>
        <p:spPr>
          <a:xfrm flipV="1">
            <a:off x="6860546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2" name="Line"/>
          <p:cNvSpPr/>
          <p:nvPr/>
        </p:nvSpPr>
        <p:spPr>
          <a:xfrm flipV="1">
            <a:off x="7028923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3" name="Line"/>
          <p:cNvSpPr/>
          <p:nvPr/>
        </p:nvSpPr>
        <p:spPr>
          <a:xfrm flipV="1">
            <a:off x="7880927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4" name="Line"/>
          <p:cNvSpPr/>
          <p:nvPr/>
        </p:nvSpPr>
        <p:spPr>
          <a:xfrm flipV="1">
            <a:off x="7594800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5" name="Line"/>
          <p:cNvSpPr/>
          <p:nvPr/>
        </p:nvSpPr>
        <p:spPr>
          <a:xfrm flipV="1">
            <a:off x="7737675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6" name="Line"/>
          <p:cNvSpPr/>
          <p:nvPr/>
        </p:nvSpPr>
        <p:spPr>
          <a:xfrm flipV="1">
            <a:off x="7880927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7" name="Line"/>
          <p:cNvSpPr/>
          <p:nvPr/>
        </p:nvSpPr>
        <p:spPr>
          <a:xfrm flipV="1">
            <a:off x="8049303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8" name="Line"/>
          <p:cNvSpPr/>
          <p:nvPr/>
        </p:nvSpPr>
        <p:spPr>
          <a:xfrm flipV="1">
            <a:off x="8202772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99" name="Line"/>
          <p:cNvSpPr/>
          <p:nvPr/>
        </p:nvSpPr>
        <p:spPr>
          <a:xfrm flipV="1">
            <a:off x="10267000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200" name="Line"/>
          <p:cNvSpPr/>
          <p:nvPr/>
        </p:nvSpPr>
        <p:spPr>
          <a:xfrm flipV="1">
            <a:off x="9980873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201" name="Line"/>
          <p:cNvSpPr/>
          <p:nvPr/>
        </p:nvSpPr>
        <p:spPr>
          <a:xfrm flipV="1">
            <a:off x="10123748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202" name="Line"/>
          <p:cNvSpPr/>
          <p:nvPr/>
        </p:nvSpPr>
        <p:spPr>
          <a:xfrm flipV="1">
            <a:off x="10267000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203" name="Yabancı Diller Eğitimi Bl."/>
          <p:cNvSpPr/>
          <p:nvPr/>
        </p:nvSpPr>
        <p:spPr>
          <a:xfrm>
            <a:off x="4426069" y="4512019"/>
            <a:ext cx="4067461" cy="801278"/>
          </a:xfrm>
          <a:prstGeom prst="roundRect">
            <a:avLst>
              <a:gd name="adj" fmla="val 15231"/>
            </a:avLst>
          </a:prstGeom>
          <a:solidFill>
            <a:srgbClr val="EBEBEB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584200">
              <a:defRPr sz="38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672"/>
              <a:t>Yabancı Diller Eğitimi Bl.</a:t>
            </a:r>
          </a:p>
        </p:txBody>
      </p:sp>
      <p:sp>
        <p:nvSpPr>
          <p:cNvPr id="236" name="Connection Line"/>
          <p:cNvSpPr/>
          <p:nvPr/>
        </p:nvSpPr>
        <p:spPr>
          <a:xfrm>
            <a:off x="4381366" y="5221134"/>
            <a:ext cx="44697" cy="363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66" h="21600" extrusionOk="0">
                <a:moveTo>
                  <a:pt x="6709" y="21600"/>
                </a:moveTo>
                <a:cubicBezTo>
                  <a:pt x="-4834" y="13198"/>
                  <a:pt x="-1482" y="5998"/>
                  <a:pt x="16766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205" name="İngiliz Dili Eğitimi Anabilim Dalı"/>
          <p:cNvSpPr/>
          <p:nvPr/>
        </p:nvSpPr>
        <p:spPr>
          <a:xfrm>
            <a:off x="2620701" y="5577129"/>
            <a:ext cx="2238915" cy="730760"/>
          </a:xfrm>
          <a:prstGeom prst="roundRect">
            <a:avLst>
              <a:gd name="adj" fmla="val 12523"/>
            </a:avLst>
          </a:prstGeom>
          <a:solidFill>
            <a:srgbClr val="EBEBEB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584200">
              <a:defRPr sz="2500">
                <a:solidFill>
                  <a:srgbClr val="0096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758"/>
              <a:t>İngiliz Dili Eğitimi Anabilim Dalı</a:t>
            </a:r>
          </a:p>
        </p:txBody>
      </p:sp>
      <p:sp>
        <p:nvSpPr>
          <p:cNvPr id="206" name="Japon Dili Eğitimi Anabilim Dalı"/>
          <p:cNvSpPr/>
          <p:nvPr/>
        </p:nvSpPr>
        <p:spPr>
          <a:xfrm>
            <a:off x="5215934" y="5577129"/>
            <a:ext cx="2238915" cy="730760"/>
          </a:xfrm>
          <a:prstGeom prst="roundRect">
            <a:avLst>
              <a:gd name="adj" fmla="val 12523"/>
            </a:avLst>
          </a:prstGeom>
          <a:solidFill>
            <a:srgbClr val="EBEBEB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584200">
              <a:defRPr sz="2500" b="1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758"/>
              <a:t>Japon Dili Eğitimi Anabilim Dalı</a:t>
            </a:r>
          </a:p>
        </p:txBody>
      </p:sp>
      <p:sp>
        <p:nvSpPr>
          <p:cNvPr id="207" name="Alman Dili Eğitimi Anabilim Dalı"/>
          <p:cNvSpPr/>
          <p:nvPr/>
        </p:nvSpPr>
        <p:spPr>
          <a:xfrm>
            <a:off x="7773004" y="5577129"/>
            <a:ext cx="2238915" cy="730760"/>
          </a:xfrm>
          <a:prstGeom prst="roundRect">
            <a:avLst>
              <a:gd name="adj" fmla="val 12523"/>
            </a:avLst>
          </a:prstGeom>
          <a:solidFill>
            <a:srgbClr val="EBEBEB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584200">
              <a:defRPr sz="2500">
                <a:solidFill>
                  <a:srgbClr val="0096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758"/>
              <a:t>Alman Dili Eğitimi Anabilim Dalı</a:t>
            </a:r>
          </a:p>
        </p:txBody>
      </p:sp>
      <p:sp>
        <p:nvSpPr>
          <p:cNvPr id="237" name="Connection Line"/>
          <p:cNvSpPr/>
          <p:nvPr/>
        </p:nvSpPr>
        <p:spPr>
          <a:xfrm>
            <a:off x="8494038" y="5218653"/>
            <a:ext cx="108432" cy="375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982" y="13372"/>
                  <a:pt x="10782" y="6172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209" name="Rounded Rectangle"/>
          <p:cNvSpPr/>
          <p:nvPr/>
        </p:nvSpPr>
        <p:spPr>
          <a:xfrm>
            <a:off x="1976553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10" name="Rounded Rectangle"/>
          <p:cNvSpPr/>
          <p:nvPr/>
        </p:nvSpPr>
        <p:spPr>
          <a:xfrm>
            <a:off x="2141159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11" name="Rounded Rectangle"/>
          <p:cNvSpPr/>
          <p:nvPr/>
        </p:nvSpPr>
        <p:spPr>
          <a:xfrm>
            <a:off x="2293153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12" name="Rounded Rectangle"/>
          <p:cNvSpPr/>
          <p:nvPr/>
        </p:nvSpPr>
        <p:spPr>
          <a:xfrm>
            <a:off x="2443670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13" name="Rounded Rectangle"/>
          <p:cNvSpPr/>
          <p:nvPr/>
        </p:nvSpPr>
        <p:spPr>
          <a:xfrm>
            <a:off x="2597139" y="3098906"/>
            <a:ext cx="140561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14" name="Rounded Rectangle"/>
          <p:cNvSpPr/>
          <p:nvPr/>
        </p:nvSpPr>
        <p:spPr>
          <a:xfrm>
            <a:off x="4398646" y="3121369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15" name="Rounded Rectangle"/>
          <p:cNvSpPr/>
          <p:nvPr/>
        </p:nvSpPr>
        <p:spPr>
          <a:xfrm>
            <a:off x="4594017" y="3121369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16" name="Rounded Rectangle"/>
          <p:cNvSpPr/>
          <p:nvPr/>
        </p:nvSpPr>
        <p:spPr>
          <a:xfrm>
            <a:off x="5553557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17" name="Rounded Rectangle"/>
          <p:cNvSpPr/>
          <p:nvPr/>
        </p:nvSpPr>
        <p:spPr>
          <a:xfrm>
            <a:off x="5748928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18" name="Line"/>
          <p:cNvSpPr/>
          <p:nvPr/>
        </p:nvSpPr>
        <p:spPr>
          <a:xfrm flipV="1">
            <a:off x="7181750" y="2844937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219" name="Rounded Rectangle"/>
          <p:cNvSpPr/>
          <p:nvPr/>
        </p:nvSpPr>
        <p:spPr>
          <a:xfrm>
            <a:off x="6497512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20" name="Rounded Rectangle"/>
          <p:cNvSpPr/>
          <p:nvPr/>
        </p:nvSpPr>
        <p:spPr>
          <a:xfrm>
            <a:off x="6662118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21" name="Rounded Rectangle"/>
          <p:cNvSpPr/>
          <p:nvPr/>
        </p:nvSpPr>
        <p:spPr>
          <a:xfrm>
            <a:off x="6814111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22" name="Rounded Rectangle"/>
          <p:cNvSpPr/>
          <p:nvPr/>
        </p:nvSpPr>
        <p:spPr>
          <a:xfrm>
            <a:off x="6964629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23" name="Rounded Rectangle"/>
          <p:cNvSpPr/>
          <p:nvPr/>
        </p:nvSpPr>
        <p:spPr>
          <a:xfrm>
            <a:off x="7118097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24" name="Rounded Rectangle"/>
          <p:cNvSpPr/>
          <p:nvPr/>
        </p:nvSpPr>
        <p:spPr>
          <a:xfrm>
            <a:off x="7500353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25" name="Rounded Rectangle"/>
          <p:cNvSpPr/>
          <p:nvPr/>
        </p:nvSpPr>
        <p:spPr>
          <a:xfrm>
            <a:off x="7664959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26" name="Rounded Rectangle"/>
          <p:cNvSpPr/>
          <p:nvPr/>
        </p:nvSpPr>
        <p:spPr>
          <a:xfrm>
            <a:off x="7816952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27" name="Rounded Rectangle"/>
          <p:cNvSpPr/>
          <p:nvPr/>
        </p:nvSpPr>
        <p:spPr>
          <a:xfrm>
            <a:off x="7967470" y="3098906"/>
            <a:ext cx="140561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28" name="Rounded Rectangle"/>
          <p:cNvSpPr/>
          <p:nvPr/>
        </p:nvSpPr>
        <p:spPr>
          <a:xfrm>
            <a:off x="8120937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29" name="Rounded Rectangle"/>
          <p:cNvSpPr/>
          <p:nvPr/>
        </p:nvSpPr>
        <p:spPr>
          <a:xfrm>
            <a:off x="9885054" y="3121369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30" name="Rounded Rectangle"/>
          <p:cNvSpPr/>
          <p:nvPr/>
        </p:nvSpPr>
        <p:spPr>
          <a:xfrm>
            <a:off x="10035571" y="3121369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0433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231" name="Rounded Rectangle"/>
          <p:cNvSpPr/>
          <p:nvPr/>
        </p:nvSpPr>
        <p:spPr>
          <a:xfrm>
            <a:off x="10189040" y="3121369"/>
            <a:ext cx="140561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32" name="Rounded Rectangle"/>
          <p:cNvSpPr/>
          <p:nvPr/>
        </p:nvSpPr>
        <p:spPr>
          <a:xfrm>
            <a:off x="3362128" y="3098906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sp>
        <p:nvSpPr>
          <p:cNvPr id="233" name="Line"/>
          <p:cNvSpPr/>
          <p:nvPr/>
        </p:nvSpPr>
        <p:spPr>
          <a:xfrm flipV="1">
            <a:off x="9023333" y="2827599"/>
            <a:ext cx="1" cy="2719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234" name="Rounded Rectangle"/>
          <p:cNvSpPr/>
          <p:nvPr/>
        </p:nvSpPr>
        <p:spPr>
          <a:xfrm>
            <a:off x="8953053" y="3081567"/>
            <a:ext cx="140562" cy="730760"/>
          </a:xfrm>
          <a:prstGeom prst="roundRect">
            <a:avLst>
              <a:gd name="adj" fmla="val 44233"/>
            </a:avLst>
          </a:prstGeom>
          <a:solidFill>
            <a:srgbClr val="F3F3F3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51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844"/>
          </a:p>
        </p:txBody>
      </p:sp>
      <p:pic>
        <p:nvPicPr>
          <p:cNvPr id="235" name="Fakültede yapısında yerimiz? Fakültede yapısında yerimiz?" descr="Fakültede yapısında yerimiz? Fakültede yapısında yerimiz?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25308" y="-253394"/>
            <a:ext cx="7020167" cy="1470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G_8998.jpeg" descr="IMG_8998.jpeg">
            <a:extLst>
              <a:ext uri="{FF2B5EF4-FFF2-40B4-BE49-F238E27FC236}">
                <a16:creationId xmlns:a16="http://schemas.microsoft.com/office/drawing/2014/main" id="{FED51171-C01B-ACDF-5B0F-36A967623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3100"/>
          <a:stretch/>
        </p:blipFill>
        <p:spPr>
          <a:xfrm>
            <a:off x="2335108" y="-118320"/>
            <a:ext cx="10885628" cy="7094639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D60E6D-79E2-D459-986B-BF7E24A3D8BB}"/>
              </a:ext>
            </a:extLst>
          </p:cNvPr>
          <p:cNvSpPr/>
          <p:nvPr/>
        </p:nvSpPr>
        <p:spPr>
          <a:xfrm>
            <a:off x="370114" y="201386"/>
            <a:ext cx="3439886" cy="97427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sz="2400" b="1"/>
              <a:t>Kadromuz</a:t>
            </a:r>
            <a:endParaRPr lang="en-TR" sz="24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068270D-5599-3BD3-186F-1BD0D51981D5}"/>
              </a:ext>
            </a:extLst>
          </p:cNvPr>
          <p:cNvSpPr/>
          <p:nvPr/>
        </p:nvSpPr>
        <p:spPr>
          <a:xfrm>
            <a:off x="-47661" y="-17820"/>
            <a:ext cx="3178629" cy="687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239" name="bölüm logo.jpg" descr="bölüm logo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5322" y="-20816"/>
            <a:ext cx="1208779" cy="1106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20" descr="A person standing in front of a projection screen&#10;&#10;Description automatically generated">
            <a:extLst>
              <a:ext uri="{FF2B5EF4-FFF2-40B4-BE49-F238E27FC236}">
                <a16:creationId xmlns:a16="http://schemas.microsoft.com/office/drawing/2014/main" id="{89B3B38C-E048-633E-A758-0104BB04D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34889" r="45990" b="4387"/>
          <a:stretch/>
        </p:blipFill>
        <p:spPr>
          <a:xfrm>
            <a:off x="3199197" y="996938"/>
            <a:ext cx="3887278" cy="34683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1681F8-A9F4-D751-AE7D-DDACDB4AE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737" y="4997003"/>
            <a:ext cx="1791482" cy="1791482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A44735-507A-80B8-7D5B-32832E915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148268"/>
              </p:ext>
            </p:extLst>
          </p:nvPr>
        </p:nvGraphicFramePr>
        <p:xfrm>
          <a:off x="7086475" y="1007926"/>
          <a:ext cx="5005259" cy="3446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6283">
                  <a:extLst>
                    <a:ext uri="{9D8B030D-6E8A-4147-A177-3AD203B41FA5}">
                      <a16:colId xmlns:a16="http://schemas.microsoft.com/office/drawing/2014/main" val="1857662104"/>
                    </a:ext>
                  </a:extLst>
                </a:gridCol>
                <a:gridCol w="2938976">
                  <a:extLst>
                    <a:ext uri="{9D8B030D-6E8A-4147-A177-3AD203B41FA5}">
                      <a16:colId xmlns:a16="http://schemas.microsoft.com/office/drawing/2014/main" val="1887303647"/>
                    </a:ext>
                  </a:extLst>
                </a:gridCol>
              </a:tblGrid>
              <a:tr h="1221294"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İdari görevleri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Uzmanlık alan(lar)ı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309822"/>
                  </a:ext>
                </a:extLst>
              </a:tr>
              <a:tr h="2190482"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Anabilim Dalı Başkanı</a:t>
                      </a:r>
                    </a:p>
                    <a:p>
                      <a:pPr algn="ctr"/>
                      <a:endParaRPr lang="en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/>
                        <a:t>Japonoloji, Japon Toplumu, Akademik Dürüstlük Çalışmaları</a:t>
                      </a:r>
                      <a:endParaRPr lang="en-T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889303"/>
                  </a:ext>
                </a:extLst>
              </a:tr>
            </a:tbl>
          </a:graphicData>
        </a:graphic>
      </p:graphicFrame>
      <p:pic>
        <p:nvPicPr>
          <p:cNvPr id="6" name="Resim 15">
            <a:extLst>
              <a:ext uri="{FF2B5EF4-FFF2-40B4-BE49-F238E27FC236}">
                <a16:creationId xmlns:a16="http://schemas.microsoft.com/office/drawing/2014/main" id="{CC3A22F4-8AAA-E991-9EEC-9C903FE6FE4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2174">
            <a:off x="8744294" y="4877466"/>
            <a:ext cx="1406961" cy="15087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7" name="Doç. Dr. Tolga ÖZŞEN">
            <a:extLst>
              <a:ext uri="{FF2B5EF4-FFF2-40B4-BE49-F238E27FC236}">
                <a16:creationId xmlns:a16="http://schemas.microsoft.com/office/drawing/2014/main" id="{D54B87AA-0E45-853D-61BC-D116DB3F6DE1}"/>
              </a:ext>
            </a:extLst>
          </p:cNvPr>
          <p:cNvSpPr txBox="1"/>
          <p:nvPr/>
        </p:nvSpPr>
        <p:spPr>
          <a:xfrm>
            <a:off x="6703549" y="5579123"/>
            <a:ext cx="2095057" cy="279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b">
            <a:noAutofit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278892">
              <a:spcBef>
                <a:spcPts val="366"/>
              </a:spcBef>
            </a:pPr>
            <a:r>
              <a:rPr lang="tr-TR" sz="1800" b="1" i="1" kern="1200">
                <a:solidFill>
                  <a:srgbClr val="0070C0"/>
                </a:solidFill>
                <a:latin typeface="Calibri" panose="020F0502020204030204" pitchFamily="34" charset="0"/>
                <a:ea typeface="Times Roman"/>
                <a:cs typeface="Calibri" panose="020F0502020204030204" pitchFamily="34" charset="0"/>
                <a:sym typeface="Times Roman"/>
              </a:rPr>
              <a:t>daha fazla bilgi için</a:t>
            </a:r>
            <a:endParaRPr sz="18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Doç. Dr. Tolga ÖZŞEN">
            <a:extLst>
              <a:ext uri="{FF2B5EF4-FFF2-40B4-BE49-F238E27FC236}">
                <a16:creationId xmlns:a16="http://schemas.microsoft.com/office/drawing/2014/main" id="{ED5A8049-E1EF-1D91-EE4B-52016026A000}"/>
              </a:ext>
            </a:extLst>
          </p:cNvPr>
          <p:cNvSpPr txBox="1"/>
          <p:nvPr/>
        </p:nvSpPr>
        <p:spPr>
          <a:xfrm>
            <a:off x="-95322" y="2929295"/>
            <a:ext cx="3226290" cy="30719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numCol="1" rtlCol="0" anchor="t">
            <a:normAutofit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Prof. Dr.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Tolga ÖZŞEN</a:t>
            </a:r>
          </a:p>
        </p:txBody>
      </p:sp>
    </p:spTree>
    <p:extLst>
      <p:ext uri="{BB962C8B-B14F-4D97-AF65-F5344CB8AC3E}">
        <p14:creationId xmlns:p14="http://schemas.microsoft.com/office/powerpoint/2010/main" val="976801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181E11-AEEA-ADAA-33C6-E9768FD4463C}"/>
              </a:ext>
            </a:extLst>
          </p:cNvPr>
          <p:cNvSpPr/>
          <p:nvPr/>
        </p:nvSpPr>
        <p:spPr>
          <a:xfrm>
            <a:off x="-47661" y="-17820"/>
            <a:ext cx="3178629" cy="687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2" name="Doç. Dr. Tolga ÖZŞEN">
            <a:extLst>
              <a:ext uri="{FF2B5EF4-FFF2-40B4-BE49-F238E27FC236}">
                <a16:creationId xmlns:a16="http://schemas.microsoft.com/office/drawing/2014/main" id="{ED5A8049-E1EF-1D91-EE4B-52016026A000}"/>
              </a:ext>
            </a:extLst>
          </p:cNvPr>
          <p:cNvSpPr txBox="1"/>
          <p:nvPr/>
        </p:nvSpPr>
        <p:spPr>
          <a:xfrm>
            <a:off x="-436" y="2646895"/>
            <a:ext cx="2880828" cy="30719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numCol="1" rtlCol="0" anchor="t">
            <a:normAutofit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Dr. Öğr. </a:t>
            </a:r>
            <a:r>
              <a:rPr lang="en-US" sz="4000" kern="1200" dirty="0" err="1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Ü</a:t>
            </a:r>
            <a:r>
              <a:rPr lang="en-US" sz="40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 Melek ÇELİK</a:t>
            </a:r>
          </a:p>
        </p:txBody>
      </p:sp>
      <p:pic>
        <p:nvPicPr>
          <p:cNvPr id="239" name="bölüm logo.jpg" descr="bölüm logo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7661" y="-17820"/>
            <a:ext cx="1208779" cy="110698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A44735-507A-80B8-7D5B-32832E915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900935"/>
              </p:ext>
            </p:extLst>
          </p:nvPr>
        </p:nvGraphicFramePr>
        <p:xfrm>
          <a:off x="6096000" y="912738"/>
          <a:ext cx="5005259" cy="3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6283">
                  <a:extLst>
                    <a:ext uri="{9D8B030D-6E8A-4147-A177-3AD203B41FA5}">
                      <a16:colId xmlns:a16="http://schemas.microsoft.com/office/drawing/2014/main" val="1857662104"/>
                    </a:ext>
                  </a:extLst>
                </a:gridCol>
                <a:gridCol w="2938976">
                  <a:extLst>
                    <a:ext uri="{9D8B030D-6E8A-4147-A177-3AD203B41FA5}">
                      <a16:colId xmlns:a16="http://schemas.microsoft.com/office/drawing/2014/main" val="1887303647"/>
                    </a:ext>
                  </a:extLst>
                </a:gridCol>
              </a:tblGrid>
              <a:tr h="1221294"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İdari görevleri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Uzmanlık alan(lar)ı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309822"/>
                  </a:ext>
                </a:extLst>
              </a:tr>
              <a:tr h="22470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* </a:t>
                      </a:r>
                      <a:r>
                        <a:rPr lang="en-US" sz="1800" dirty="0" err="1"/>
                        <a:t>Japon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Kültürü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Odası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Koordinatörü</a:t>
                      </a:r>
                      <a:endParaRPr lang="en-US" sz="1800" dirty="0"/>
                    </a:p>
                    <a:p>
                      <a:pPr algn="l"/>
                      <a:r>
                        <a:rPr lang="en-US" sz="1800" dirty="0"/>
                        <a:t>* 3. </a:t>
                      </a:r>
                      <a:r>
                        <a:rPr lang="en-US" sz="1800" dirty="0" err="1"/>
                        <a:t>Sınıf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danışmanı</a:t>
                      </a:r>
                      <a:r>
                        <a:rPr lang="en-US" sz="1800" dirty="0"/>
                        <a:t> </a:t>
                      </a:r>
                    </a:p>
                    <a:p>
                      <a:pPr algn="l"/>
                      <a:r>
                        <a:rPr lang="en-US" sz="1800" dirty="0"/>
                        <a:t>* </a:t>
                      </a:r>
                      <a:r>
                        <a:rPr lang="en-US" sz="1800" dirty="0" err="1"/>
                        <a:t>Kalite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Birim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İç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Komisyon</a:t>
                      </a:r>
                      <a:r>
                        <a:rPr lang="en-US" sz="1800" dirty="0"/>
                        <a:t> Üyesi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/>
                        <a:t>Japon edebiyatı</a:t>
                      </a:r>
                      <a:endParaRPr lang="en-T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889303"/>
                  </a:ext>
                </a:extLst>
              </a:tr>
            </a:tbl>
          </a:graphicData>
        </a:graphic>
      </p:graphicFrame>
      <p:pic>
        <p:nvPicPr>
          <p:cNvPr id="6" name="Resim 15">
            <a:extLst>
              <a:ext uri="{FF2B5EF4-FFF2-40B4-BE49-F238E27FC236}">
                <a16:creationId xmlns:a16="http://schemas.microsoft.com/office/drawing/2014/main" id="{CC3A22F4-8AAA-E991-9EEC-9C903FE6FE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2174">
            <a:off x="8744294" y="4877466"/>
            <a:ext cx="1406961" cy="15087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7" name="Doç. Dr. Tolga ÖZŞEN">
            <a:extLst>
              <a:ext uri="{FF2B5EF4-FFF2-40B4-BE49-F238E27FC236}">
                <a16:creationId xmlns:a16="http://schemas.microsoft.com/office/drawing/2014/main" id="{D54B87AA-0E45-853D-61BC-D116DB3F6DE1}"/>
              </a:ext>
            </a:extLst>
          </p:cNvPr>
          <p:cNvSpPr txBox="1"/>
          <p:nvPr/>
        </p:nvSpPr>
        <p:spPr>
          <a:xfrm>
            <a:off x="6703549" y="5579123"/>
            <a:ext cx="2095057" cy="279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b">
            <a:noAutofit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278892">
              <a:spcBef>
                <a:spcPts val="366"/>
              </a:spcBef>
            </a:pPr>
            <a:r>
              <a:rPr lang="tr-TR" sz="1800" b="1" i="1" kern="1200">
                <a:solidFill>
                  <a:srgbClr val="0070C0"/>
                </a:solidFill>
                <a:latin typeface="Calibri" panose="020F0502020204030204" pitchFamily="34" charset="0"/>
                <a:ea typeface="Times Roman"/>
                <a:cs typeface="Calibri" panose="020F0502020204030204" pitchFamily="34" charset="0"/>
                <a:sym typeface="Times Roman"/>
              </a:rPr>
              <a:t>daha fazla bilgi için</a:t>
            </a:r>
            <a:endParaRPr sz="18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0C5D125B-789A-E39C-1CA7-65FADB1FF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269" y="912739"/>
            <a:ext cx="2934731" cy="3468311"/>
          </a:xfrm>
          <a:prstGeom prst="rect">
            <a:avLst/>
          </a:prstGeom>
          <a:ln w="25400" cap="flat">
            <a:noFill/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B95820-D3BD-C42A-E8F2-DCB10F72C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465" y="4525842"/>
            <a:ext cx="2281535" cy="22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878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721363-A159-2CD0-7CA3-988D7EAE8DA2}"/>
              </a:ext>
            </a:extLst>
          </p:cNvPr>
          <p:cNvSpPr/>
          <p:nvPr/>
        </p:nvSpPr>
        <p:spPr>
          <a:xfrm>
            <a:off x="-47661" y="-17820"/>
            <a:ext cx="3178629" cy="687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2" name="Doç. Dr. Tolga ÖZŞEN">
            <a:extLst>
              <a:ext uri="{FF2B5EF4-FFF2-40B4-BE49-F238E27FC236}">
                <a16:creationId xmlns:a16="http://schemas.microsoft.com/office/drawing/2014/main" id="{ED5A8049-E1EF-1D91-EE4B-52016026A000}"/>
              </a:ext>
            </a:extLst>
          </p:cNvPr>
          <p:cNvSpPr txBox="1"/>
          <p:nvPr/>
        </p:nvSpPr>
        <p:spPr>
          <a:xfrm>
            <a:off x="0" y="2559946"/>
            <a:ext cx="2880828" cy="30719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numCol="1" rtlCol="0" anchor="t">
            <a:normAutofit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Dr. Öğr. </a:t>
            </a:r>
            <a:r>
              <a:rPr lang="en-US" sz="4000" kern="1200" dirty="0" err="1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Ü</a:t>
            </a:r>
            <a:r>
              <a:rPr lang="en-US" sz="40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 Esra KIRA</a:t>
            </a:r>
          </a:p>
        </p:txBody>
      </p:sp>
      <p:pic>
        <p:nvPicPr>
          <p:cNvPr id="239" name="bölüm logo.jpg" descr="bölüm logo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6" y="-17820"/>
            <a:ext cx="1208779" cy="1106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Resim 15">
            <a:extLst>
              <a:ext uri="{FF2B5EF4-FFF2-40B4-BE49-F238E27FC236}">
                <a16:creationId xmlns:a16="http://schemas.microsoft.com/office/drawing/2014/main" id="{CC3A22F4-8AAA-E991-9EEC-9C903FE6FE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2174">
            <a:off x="8744294" y="4877466"/>
            <a:ext cx="1406961" cy="15087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7" name="Doç. Dr. Tolga ÖZŞEN">
            <a:extLst>
              <a:ext uri="{FF2B5EF4-FFF2-40B4-BE49-F238E27FC236}">
                <a16:creationId xmlns:a16="http://schemas.microsoft.com/office/drawing/2014/main" id="{D54B87AA-0E45-853D-61BC-D116DB3F6DE1}"/>
              </a:ext>
            </a:extLst>
          </p:cNvPr>
          <p:cNvSpPr txBox="1"/>
          <p:nvPr/>
        </p:nvSpPr>
        <p:spPr>
          <a:xfrm>
            <a:off x="6703549" y="5579123"/>
            <a:ext cx="2095057" cy="279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b">
            <a:noAutofit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278892">
              <a:spcBef>
                <a:spcPts val="366"/>
              </a:spcBef>
            </a:pPr>
            <a:r>
              <a:rPr lang="tr-TR" sz="1800" b="1" i="1" kern="1200">
                <a:solidFill>
                  <a:srgbClr val="0070C0"/>
                </a:solidFill>
                <a:latin typeface="Calibri" panose="020F0502020204030204" pitchFamily="34" charset="0"/>
                <a:ea typeface="Times Roman"/>
                <a:cs typeface="Calibri" panose="020F0502020204030204" pitchFamily="34" charset="0"/>
                <a:sym typeface="Times Roman"/>
              </a:rPr>
              <a:t>daha fazla bilgi için</a:t>
            </a:r>
            <a:endParaRPr sz="18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person standing in a room&#10;&#10;Description automatically generated">
            <a:extLst>
              <a:ext uri="{FF2B5EF4-FFF2-40B4-BE49-F238E27FC236}">
                <a16:creationId xmlns:a16="http://schemas.microsoft.com/office/drawing/2014/main" id="{C1DE4856-5A8F-30DC-3899-3D73F6A627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4" t="30603" r="5809" b="10954"/>
          <a:stretch/>
        </p:blipFill>
        <p:spPr>
          <a:xfrm>
            <a:off x="3130968" y="961144"/>
            <a:ext cx="3178629" cy="4004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9B1BE1-2E11-0CC1-CDAF-B329871BC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6395" y="5123359"/>
            <a:ext cx="1571627" cy="1571627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A44735-507A-80B8-7D5B-32832E915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357595"/>
              </p:ext>
            </p:extLst>
          </p:nvPr>
        </p:nvGraphicFramePr>
        <p:xfrm>
          <a:off x="6309597" y="961144"/>
          <a:ext cx="5346937" cy="3986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335">
                  <a:extLst>
                    <a:ext uri="{9D8B030D-6E8A-4147-A177-3AD203B41FA5}">
                      <a16:colId xmlns:a16="http://schemas.microsoft.com/office/drawing/2014/main" val="1857662104"/>
                    </a:ext>
                  </a:extLst>
                </a:gridCol>
                <a:gridCol w="3139602">
                  <a:extLst>
                    <a:ext uri="{9D8B030D-6E8A-4147-A177-3AD203B41FA5}">
                      <a16:colId xmlns:a16="http://schemas.microsoft.com/office/drawing/2014/main" val="1887303647"/>
                    </a:ext>
                  </a:extLst>
                </a:gridCol>
              </a:tblGrid>
              <a:tr h="1274165"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İdari görevleri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Uzmanlık alan(lar)ı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309822"/>
                  </a:ext>
                </a:extLst>
              </a:tr>
              <a:tr h="2344292">
                <a:tc>
                  <a:txBody>
                    <a:bodyPr/>
                    <a:lstStyle/>
                    <a:p>
                      <a:pPr defTabSz="321457">
                        <a:spcBef>
                          <a:spcPts val="422"/>
                        </a:spcBef>
                        <a:defRPr sz="1700" b="1" i="1">
                          <a:solidFill>
                            <a:srgbClr val="FF2600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  <a:r>
                        <a:rPr lang="en-US" sz="180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Sınav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Koordinatörü</a:t>
                      </a:r>
                      <a:endParaRPr lang="en-US" sz="180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defTabSz="321457">
                        <a:spcBef>
                          <a:spcPts val="422"/>
                        </a:spcBef>
                        <a:defRPr sz="1700" b="1" i="1">
                          <a:solidFill>
                            <a:srgbClr val="FF2600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 4. </a:t>
                      </a:r>
                      <a:r>
                        <a:rPr lang="en-US" sz="180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Sınıf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Akademik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Danışmanı</a:t>
                      </a:r>
                      <a:endParaRPr lang="en-US" sz="180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defTabSz="321457">
                        <a:spcBef>
                          <a:spcPts val="422"/>
                        </a:spcBef>
                        <a:defRPr sz="1700" b="1" i="1">
                          <a:solidFill>
                            <a:srgbClr val="FF2600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 </a:t>
                      </a:r>
                      <a:r>
                        <a:rPr lang="en-US" sz="180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Öğretmenlik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Uygulaması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Koordinatörü</a:t>
                      </a:r>
                      <a:endParaRPr lang="en-US" sz="180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defTabSz="321457">
                        <a:spcBef>
                          <a:spcPts val="422"/>
                        </a:spcBef>
                        <a:defRPr sz="1700" b="1" i="1">
                          <a:solidFill>
                            <a:srgbClr val="FF2600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 </a:t>
                      </a:r>
                      <a:r>
                        <a:rPr lang="en-US" sz="180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Kalite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Birim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İç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Komisyon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Üyesi</a:t>
                      </a:r>
                    </a:p>
                    <a:p>
                      <a:pPr algn="l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Japon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dili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dilbilim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889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334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0F4F05-8EFD-244E-5BD7-5AD4DE1ACAFB}"/>
              </a:ext>
            </a:extLst>
          </p:cNvPr>
          <p:cNvSpPr/>
          <p:nvPr/>
        </p:nvSpPr>
        <p:spPr>
          <a:xfrm>
            <a:off x="-47661" y="-17820"/>
            <a:ext cx="3178629" cy="687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2" name="Doç. Dr. Tolga ÖZŞEN">
            <a:extLst>
              <a:ext uri="{FF2B5EF4-FFF2-40B4-BE49-F238E27FC236}">
                <a16:creationId xmlns:a16="http://schemas.microsoft.com/office/drawing/2014/main" id="{ED5A8049-E1EF-1D91-EE4B-52016026A000}"/>
              </a:ext>
            </a:extLst>
          </p:cNvPr>
          <p:cNvSpPr txBox="1"/>
          <p:nvPr/>
        </p:nvSpPr>
        <p:spPr>
          <a:xfrm>
            <a:off x="-159686" y="2559946"/>
            <a:ext cx="3290653" cy="30719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numCol="1" rtlCol="0" anchor="t">
            <a:normAutofit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Öğr. Gör.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Ahmet GÜLMEZ</a:t>
            </a:r>
          </a:p>
        </p:txBody>
      </p:sp>
      <p:pic>
        <p:nvPicPr>
          <p:cNvPr id="239" name="bölüm logo.jpg" descr="bölüm logo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6" y="-17820"/>
            <a:ext cx="1208779" cy="1106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Resim 15">
            <a:extLst>
              <a:ext uri="{FF2B5EF4-FFF2-40B4-BE49-F238E27FC236}">
                <a16:creationId xmlns:a16="http://schemas.microsoft.com/office/drawing/2014/main" id="{CC3A22F4-8AAA-E991-9EEC-9C903FE6FE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2174">
            <a:off x="8744294" y="4877466"/>
            <a:ext cx="1406961" cy="15087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7" name="Doç. Dr. Tolga ÖZŞEN">
            <a:extLst>
              <a:ext uri="{FF2B5EF4-FFF2-40B4-BE49-F238E27FC236}">
                <a16:creationId xmlns:a16="http://schemas.microsoft.com/office/drawing/2014/main" id="{D54B87AA-0E45-853D-61BC-D116DB3F6DE1}"/>
              </a:ext>
            </a:extLst>
          </p:cNvPr>
          <p:cNvSpPr txBox="1"/>
          <p:nvPr/>
        </p:nvSpPr>
        <p:spPr>
          <a:xfrm>
            <a:off x="6703549" y="5579123"/>
            <a:ext cx="2095057" cy="279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b">
            <a:noAutofit/>
          </a:bodyPr>
          <a:lstStyle>
            <a:lvl1pPr defTabSz="457200">
              <a:spcBef>
                <a:spcPts val="600"/>
              </a:spcBef>
              <a:defRPr sz="23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278892">
              <a:spcBef>
                <a:spcPts val="366"/>
              </a:spcBef>
            </a:pPr>
            <a:r>
              <a:rPr lang="tr-TR" sz="1800" b="1" i="1" kern="1200">
                <a:solidFill>
                  <a:srgbClr val="0070C0"/>
                </a:solidFill>
                <a:latin typeface="Calibri" panose="020F0502020204030204" pitchFamily="34" charset="0"/>
                <a:ea typeface="Times Roman"/>
                <a:cs typeface="Calibri" panose="020F0502020204030204" pitchFamily="34" charset="0"/>
                <a:sym typeface="Times Roman"/>
              </a:rPr>
              <a:t>daha fazla bilgi için</a:t>
            </a:r>
            <a:endParaRPr sz="18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G_8785.jpeg" descr="IMG_8785.jpeg">
            <a:extLst>
              <a:ext uri="{FF2B5EF4-FFF2-40B4-BE49-F238E27FC236}">
                <a16:creationId xmlns:a16="http://schemas.microsoft.com/office/drawing/2014/main" id="{2137747A-2E65-E84D-4DD4-FBDF0BB3C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967" y="1009807"/>
            <a:ext cx="2683787" cy="35211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A44735-507A-80B8-7D5B-32832E915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813935"/>
              </p:ext>
            </p:extLst>
          </p:nvPr>
        </p:nvGraphicFramePr>
        <p:xfrm>
          <a:off x="5814754" y="1009808"/>
          <a:ext cx="5346937" cy="3510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335">
                  <a:extLst>
                    <a:ext uri="{9D8B030D-6E8A-4147-A177-3AD203B41FA5}">
                      <a16:colId xmlns:a16="http://schemas.microsoft.com/office/drawing/2014/main" val="1857662104"/>
                    </a:ext>
                  </a:extLst>
                </a:gridCol>
                <a:gridCol w="3139602">
                  <a:extLst>
                    <a:ext uri="{9D8B030D-6E8A-4147-A177-3AD203B41FA5}">
                      <a16:colId xmlns:a16="http://schemas.microsoft.com/office/drawing/2014/main" val="1887303647"/>
                    </a:ext>
                  </a:extLst>
                </a:gridCol>
              </a:tblGrid>
              <a:tr h="1236111"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İdari görevleri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R" sz="2800" dirty="0"/>
                        <a:t>Uzmanlık alan(lar)ı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309822"/>
                  </a:ext>
                </a:extLst>
              </a:tr>
              <a:tr h="2274279">
                <a:tc>
                  <a:txBody>
                    <a:bodyPr/>
                    <a:lstStyle/>
                    <a:p>
                      <a:pPr defTabSz="321457">
                        <a:spcBef>
                          <a:spcPts val="422"/>
                        </a:spcBef>
                        <a:defRPr sz="1700" b="1" i="1">
                          <a:solidFill>
                            <a:srgbClr val="FF2600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Erasmus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Koordinatörü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defTabSz="321457">
                        <a:spcBef>
                          <a:spcPts val="422"/>
                        </a:spcBef>
                        <a:defRPr sz="1700" b="1" i="1">
                          <a:solidFill>
                            <a:srgbClr val="FF2600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Ders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Programı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Koordinatörü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defTabSz="321457">
                        <a:spcBef>
                          <a:spcPts val="422"/>
                        </a:spcBef>
                        <a:defRPr sz="1700" b="1" i="1">
                          <a:solidFill>
                            <a:srgbClr val="FF2600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Kalite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Birim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İç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Komisyon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Üyesi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Japon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dili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eğitimi</a:t>
                      </a:r>
                      <a:r>
                        <a:rPr lang="en-US" sz="2800" dirty="0"/>
                        <a:t>, Kanji </a:t>
                      </a:r>
                      <a:r>
                        <a:rPr lang="en-US" sz="2800" dirty="0" err="1"/>
                        <a:t>öğretimi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dilbilim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8893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0C4D101-752D-AD31-2FAF-38EFE0BE4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838" y="4727139"/>
            <a:ext cx="2016369" cy="201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6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{B6510874-FB51-754C-A31B-8855FAF3F2BD}tf10001070</Template>
  <TotalTime>316</TotalTime>
  <Words>776</Words>
  <Application>Microsoft Macintosh PowerPoint</Application>
  <PresentationFormat>Widescreen</PresentationFormat>
  <Paragraphs>169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Barlow-SemiBold</vt:lpstr>
      <vt:lpstr>Arial</vt:lpstr>
      <vt:lpstr>Calibri</vt:lpstr>
      <vt:lpstr>Futura Medium</vt:lpstr>
      <vt:lpstr>Helvetica</vt:lpstr>
      <vt:lpstr>Helvetica Neue Medium</vt:lpstr>
      <vt:lpstr>Rockwell</vt:lpstr>
      <vt:lpstr>Rockwell Condensed</vt:lpstr>
      <vt:lpstr>Rockwell Extra Bold</vt:lpstr>
      <vt:lpstr>Times New Roman</vt:lpstr>
      <vt:lpstr>Wingdings</vt:lpstr>
      <vt:lpstr>Wood Type</vt:lpstr>
      <vt:lpstr>JAPON DİLİ EĞİTİMİ ANABİLİM DALI</vt:lpstr>
      <vt:lpstr> - Anabilim Dalı - Öğretim Programı - Kültürel ve sosyal faaliyetler - Bilimsel ve eğitsel faaliyetler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Teşekkürler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日本語教育学大学院講座</dc:title>
  <dc:creator>Reviewer</dc:creator>
  <cp:lastModifiedBy>Reviewer</cp:lastModifiedBy>
  <cp:revision>113</cp:revision>
  <dcterms:created xsi:type="dcterms:W3CDTF">2023-09-27T07:03:36Z</dcterms:created>
  <dcterms:modified xsi:type="dcterms:W3CDTF">2023-10-01T13:32:39Z</dcterms:modified>
</cp:coreProperties>
</file>