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8" r:id="rId7"/>
    <p:sldId id="261" r:id="rId8"/>
    <p:sldId id="262" r:id="rId9"/>
    <p:sldId id="264" r:id="rId10"/>
    <p:sldId id="263" r:id="rId11"/>
    <p:sldId id="269" r:id="rId12"/>
    <p:sldId id="270" r:id="rId13"/>
    <p:sldId id="266" r:id="rId14"/>
    <p:sldId id="267"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lgım Özergun" initials="IÖ" lastIdx="1" clrIdx="0">
    <p:extLst>
      <p:ext uri="{19B8F6BF-5375-455C-9EA6-DF929625EA0E}">
        <p15:presenceInfo xmlns:p15="http://schemas.microsoft.com/office/powerpoint/2012/main" userId="S::ilgim.ozergun@boun.edu.tr::d0f6485c-c60b-40bc-b9c1-2c2a79dc306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509"/>
    <p:restoredTop sz="95878"/>
  </p:normalViewPr>
  <p:slideViewPr>
    <p:cSldViewPr snapToGrid="0" snapToObjects="1">
      <p:cViewPr varScale="1">
        <p:scale>
          <a:sx n="57" d="100"/>
          <a:sy n="57" d="100"/>
        </p:scale>
        <p:origin x="184" y="9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10-22T14:45:26.903" idx="1">
    <p:pos x="10" y="10"/>
    <p:text/>
    <p:extLst>
      <p:ext uri="{C676402C-5697-4E1C-873F-D02D1690AC5C}">
        <p15:threadingInfo xmlns:p15="http://schemas.microsoft.com/office/powerpoint/2012/main" timeZoneBias="-1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680723-5F4C-7C4C-A0C9-5EED51666745}" type="doc">
      <dgm:prSet loTypeId="urn:microsoft.com/office/officeart/2005/8/layout/matrix1" loCatId="" qsTypeId="urn:microsoft.com/office/officeart/2005/8/quickstyle/simple1" qsCatId="simple" csTypeId="urn:microsoft.com/office/officeart/2005/8/colors/accent1_2" csCatId="accent1" phldr="1"/>
      <dgm:spPr/>
      <dgm:t>
        <a:bodyPr/>
        <a:lstStyle/>
        <a:p>
          <a:endParaRPr lang="en-US"/>
        </a:p>
      </dgm:t>
    </dgm:pt>
    <dgm:pt modelId="{10CCBD8F-6E16-0446-B107-1BFCD450E33B}">
      <dgm:prSet phldrT="[Text]" custT="1"/>
      <dgm:spPr/>
      <dgm:t>
        <a:bodyPr/>
        <a:lstStyle/>
        <a:p>
          <a:r>
            <a:rPr lang="en-US" sz="4000" dirty="0"/>
            <a:t>SWOT</a:t>
          </a:r>
        </a:p>
      </dgm:t>
    </dgm:pt>
    <dgm:pt modelId="{CF2B123D-B46F-0D44-A376-9EE3F87B6BD9}" type="parTrans" cxnId="{EA3595A8-760C-204E-AC0A-9B9E9E21BED0}">
      <dgm:prSet/>
      <dgm:spPr/>
      <dgm:t>
        <a:bodyPr/>
        <a:lstStyle/>
        <a:p>
          <a:endParaRPr lang="en-US"/>
        </a:p>
      </dgm:t>
    </dgm:pt>
    <dgm:pt modelId="{ED2B0495-1CF8-1B4A-AE17-0185C391372D}" type="sibTrans" cxnId="{EA3595A8-760C-204E-AC0A-9B9E9E21BED0}">
      <dgm:prSet/>
      <dgm:spPr/>
      <dgm:t>
        <a:bodyPr/>
        <a:lstStyle/>
        <a:p>
          <a:endParaRPr lang="en-US"/>
        </a:p>
      </dgm:t>
    </dgm:pt>
    <dgm:pt modelId="{5BEBF41A-FE56-2342-A611-54D1AD0E5835}">
      <dgm:prSet phldrT="[Text]" custT="1"/>
      <dgm:spPr/>
      <dgm:t>
        <a:bodyPr/>
        <a:lstStyle/>
        <a:p>
          <a:endParaRPr lang="en-TR" sz="900" b="0" i="0" u="none" dirty="0"/>
        </a:p>
        <a:p>
          <a:endParaRPr lang="en-TR" sz="900" b="0" i="0" u="none" dirty="0"/>
        </a:p>
        <a:p>
          <a:endParaRPr lang="en-TR" sz="900" b="0" i="0" u="none" dirty="0"/>
        </a:p>
        <a:p>
          <a:r>
            <a:rPr lang="en-TR" sz="900" b="0" i="0" u="none" dirty="0"/>
            <a:t>Öğretmenliğe hazırlık eğitimi</a:t>
          </a:r>
          <a:endParaRPr lang="en-TR" sz="900" b="0" dirty="0"/>
        </a:p>
        <a:p>
          <a:r>
            <a:rPr lang="en-TR" sz="900" b="0" i="0" u="none" dirty="0"/>
            <a:t>Güçlü akademisyen kadrosu</a:t>
          </a:r>
          <a:endParaRPr lang="en-TR" sz="900" dirty="0"/>
        </a:p>
        <a:p>
          <a:r>
            <a:rPr lang="en-TR" sz="900" b="0" i="0" u="none" dirty="0"/>
            <a:t>Alan bilgisi dersler</a:t>
          </a:r>
          <a:endParaRPr lang="en-TR" sz="900" dirty="0"/>
        </a:p>
        <a:p>
          <a:r>
            <a:rPr lang="en-TR" sz="900" b="0" i="0" u="none" dirty="0"/>
            <a:t>Uygulamalı dersler</a:t>
          </a:r>
          <a:endParaRPr lang="en-TR" sz="900" dirty="0"/>
        </a:p>
        <a:p>
          <a:r>
            <a:rPr lang="en-TR" sz="900" b="0" i="0" u="none" dirty="0"/>
            <a:t>Ders planı hazırlama ve uygulama imkanı</a:t>
          </a:r>
          <a:endParaRPr lang="en-TR" sz="900" dirty="0"/>
        </a:p>
        <a:p>
          <a:r>
            <a:rPr lang="en-TR" sz="900" b="0" i="0" u="none" dirty="0"/>
            <a:t>Süreç değerlendirilmesi</a:t>
          </a:r>
          <a:endParaRPr lang="en-TR" sz="900" dirty="0"/>
        </a:p>
        <a:p>
          <a:r>
            <a:rPr lang="en-TR" sz="900" b="0" i="0" u="none" dirty="0"/>
            <a:t>Pedagojik bilgi eğitimi</a:t>
          </a:r>
          <a:endParaRPr lang="en-TR" sz="900" dirty="0"/>
        </a:p>
        <a:p>
          <a:r>
            <a:rPr lang="en-TR" sz="900" b="0" i="0" u="none" dirty="0"/>
            <a:t>Araştırma imkanı</a:t>
          </a:r>
        </a:p>
        <a:p>
          <a:r>
            <a:rPr lang="en-TR" sz="900" b="0" i="0" u="none" dirty="0"/>
            <a:t>Teknolojik bilgi eğitimi</a:t>
          </a:r>
          <a:endParaRPr lang="en-US" sz="900" dirty="0"/>
        </a:p>
      </dgm:t>
    </dgm:pt>
    <dgm:pt modelId="{8A7CDD66-0D01-8D49-899F-3A6ABA8FFBF8}" type="parTrans" cxnId="{558771AD-BAFD-8440-9013-9222E9D94B9D}">
      <dgm:prSet/>
      <dgm:spPr/>
      <dgm:t>
        <a:bodyPr/>
        <a:lstStyle/>
        <a:p>
          <a:endParaRPr lang="en-US"/>
        </a:p>
      </dgm:t>
    </dgm:pt>
    <dgm:pt modelId="{8765D146-E8ED-124C-8FAE-62C4FAB42269}" type="sibTrans" cxnId="{558771AD-BAFD-8440-9013-9222E9D94B9D}">
      <dgm:prSet/>
      <dgm:spPr/>
      <dgm:t>
        <a:bodyPr/>
        <a:lstStyle/>
        <a:p>
          <a:endParaRPr lang="en-US"/>
        </a:p>
      </dgm:t>
    </dgm:pt>
    <dgm:pt modelId="{B22E9C1C-B298-BF48-A6BA-5C67CC1C31A9}">
      <dgm:prSet phldrT="[Text]" custT="1"/>
      <dgm:spPr/>
      <dgm:t>
        <a:bodyPr/>
        <a:lstStyle/>
        <a:p>
          <a:endParaRPr lang="en-TR" sz="700" b="0" i="0" u="none" dirty="0"/>
        </a:p>
        <a:p>
          <a:endParaRPr lang="en-TR" sz="700" b="0" i="0" u="none" dirty="0"/>
        </a:p>
        <a:p>
          <a:r>
            <a:rPr lang="en-TR" sz="900" b="0" i="0" u="none" dirty="0"/>
            <a:t>Uygulamalı derslerin azlığı</a:t>
          </a:r>
          <a:endParaRPr lang="en-TR" sz="900" b="0" dirty="0"/>
        </a:p>
        <a:p>
          <a:r>
            <a:rPr lang="en-TR" sz="900" b="0" i="0" u="none" dirty="0"/>
            <a:t>Uygulamalı derslerin online yapılması</a:t>
          </a:r>
          <a:endParaRPr lang="en-TR" sz="900" dirty="0"/>
        </a:p>
        <a:p>
          <a:r>
            <a:rPr lang="en-TR" sz="900" b="0" i="0" u="none" dirty="0"/>
            <a:t>Ödevlerin çokluğu</a:t>
          </a:r>
          <a:endParaRPr lang="en-TR" sz="900" dirty="0"/>
        </a:p>
        <a:p>
          <a:r>
            <a:rPr lang="en-TR" sz="900" b="0" i="0" u="none" dirty="0"/>
            <a:t>Stajların azlığı</a:t>
          </a:r>
          <a:endParaRPr lang="en-TR" sz="900" dirty="0"/>
        </a:p>
        <a:p>
          <a:r>
            <a:rPr lang="en-TR" sz="900" b="0" i="0" u="none" dirty="0"/>
            <a:t>Pandemi süresindeki ders sürelerinin azlığı</a:t>
          </a:r>
          <a:endParaRPr lang="en-TR" sz="900" dirty="0"/>
        </a:p>
        <a:p>
          <a:r>
            <a:rPr lang="en-TR" sz="900" b="0" i="0" u="none" dirty="0"/>
            <a:t>Sonuç değerlendirilmesi</a:t>
          </a:r>
          <a:endParaRPr lang="en-TR" sz="900" dirty="0"/>
        </a:p>
        <a:p>
          <a:r>
            <a:rPr lang="en-TR" sz="900" b="0" i="0" u="none" dirty="0"/>
            <a:t>KPSS odaklı dersler</a:t>
          </a:r>
          <a:endParaRPr lang="en-TR" sz="900" dirty="0"/>
        </a:p>
        <a:p>
          <a:r>
            <a:rPr lang="en-TR" sz="900" b="0" i="0" u="none" dirty="0"/>
            <a:t>İnternet erişimi</a:t>
          </a:r>
          <a:endParaRPr lang="en-TR" sz="900" dirty="0"/>
        </a:p>
        <a:p>
          <a:r>
            <a:rPr lang="en-TR" sz="900" b="0" i="0" u="none" dirty="0"/>
            <a:t>Seçmeli derslerin yetersizliği</a:t>
          </a:r>
          <a:endParaRPr lang="en-US" sz="900" dirty="0"/>
        </a:p>
      </dgm:t>
    </dgm:pt>
    <dgm:pt modelId="{677ECC50-804F-AF42-ABA2-EF785632C7C3}" type="parTrans" cxnId="{03E01C9E-DF85-6048-988B-EEC7E9136C9F}">
      <dgm:prSet/>
      <dgm:spPr/>
      <dgm:t>
        <a:bodyPr/>
        <a:lstStyle/>
        <a:p>
          <a:endParaRPr lang="en-US"/>
        </a:p>
      </dgm:t>
    </dgm:pt>
    <dgm:pt modelId="{8024C7A3-2C79-1140-B012-1FCDADF91B89}" type="sibTrans" cxnId="{03E01C9E-DF85-6048-988B-EEC7E9136C9F}">
      <dgm:prSet/>
      <dgm:spPr/>
      <dgm:t>
        <a:bodyPr/>
        <a:lstStyle/>
        <a:p>
          <a:endParaRPr lang="en-US"/>
        </a:p>
      </dgm:t>
    </dgm:pt>
    <dgm:pt modelId="{D41EA023-0BF6-0047-BEC8-DCA955C17EBA}">
      <dgm:prSet phldrT="[Text]" custT="1"/>
      <dgm:spPr/>
      <dgm:t>
        <a:bodyPr/>
        <a:lstStyle/>
        <a:p>
          <a:pPr algn="ctr"/>
          <a:r>
            <a:rPr lang="en-TR" sz="900" b="0" i="0" u="none" spc="0" dirty="0"/>
            <a:t>Öğretmenlik deneyimi</a:t>
          </a:r>
          <a:endParaRPr lang="en-TR" sz="900" b="0" spc="0" dirty="0"/>
        </a:p>
        <a:p>
          <a:pPr algn="ctr"/>
          <a:r>
            <a:rPr lang="en-TR" sz="900" b="0" i="0" u="none" spc="0" dirty="0"/>
            <a:t>Mikroöğrenim imkanı</a:t>
          </a:r>
          <a:endParaRPr lang="en-TR" sz="900" spc="0" dirty="0"/>
        </a:p>
        <a:p>
          <a:pPr algn="ctr"/>
          <a:r>
            <a:rPr lang="en-TR" sz="900" b="0" i="0" u="none" spc="0" dirty="0"/>
            <a:t>Pedagojik bilgi eğitimi</a:t>
          </a:r>
          <a:endParaRPr lang="en-TR" sz="900" spc="0" dirty="0"/>
        </a:p>
        <a:p>
          <a:pPr algn="ctr"/>
          <a:r>
            <a:rPr lang="en-TR" sz="900" b="0" i="0" u="none" spc="0" dirty="0"/>
            <a:t>Problemlerin hızlı bir şekilde çözülmesi</a:t>
          </a:r>
          <a:endParaRPr lang="en-TR" sz="900" spc="0" dirty="0"/>
        </a:p>
        <a:p>
          <a:pPr algn="ctr"/>
          <a:r>
            <a:rPr lang="en-TR" sz="900" b="0" i="0" u="none" spc="0" dirty="0"/>
            <a:t>Alan bilgisi eğitimi</a:t>
          </a:r>
          <a:endParaRPr lang="en-TR" sz="900" spc="0" dirty="0"/>
        </a:p>
        <a:p>
          <a:pPr algn="ctr"/>
          <a:r>
            <a:rPr lang="en-TR" sz="900" b="0" i="0" u="none" spc="0" dirty="0"/>
            <a:t>Araştırma imkanı</a:t>
          </a:r>
          <a:endParaRPr lang="en-TR" sz="900" spc="0" dirty="0"/>
        </a:p>
        <a:p>
          <a:pPr algn="ctr"/>
          <a:r>
            <a:rPr lang="en-TR" sz="900" b="0" i="0" u="none" spc="0" dirty="0"/>
            <a:t>Eğitim bilimleri derslerinin çokluğu</a:t>
          </a:r>
          <a:endParaRPr lang="en-TR" sz="900" spc="0" dirty="0"/>
        </a:p>
        <a:p>
          <a:pPr algn="ctr"/>
          <a:r>
            <a:rPr lang="en-TR" sz="900" b="0" i="0" u="none" spc="0" dirty="0"/>
            <a:t>İletişim imkanlarının güçlü olması </a:t>
          </a:r>
          <a:endParaRPr lang="en-TR" sz="900" spc="0" dirty="0"/>
        </a:p>
      </dgm:t>
    </dgm:pt>
    <dgm:pt modelId="{AEF08757-2366-2B4E-A7CF-F553F4B7CDC0}" type="parTrans" cxnId="{D1F7F113-5FED-984C-B4A8-24BB70E64683}">
      <dgm:prSet/>
      <dgm:spPr/>
      <dgm:t>
        <a:bodyPr/>
        <a:lstStyle/>
        <a:p>
          <a:endParaRPr lang="en-US"/>
        </a:p>
      </dgm:t>
    </dgm:pt>
    <dgm:pt modelId="{7B830CF1-6C36-7F4C-B6D3-9FB68BE31F45}" type="sibTrans" cxnId="{D1F7F113-5FED-984C-B4A8-24BB70E64683}">
      <dgm:prSet/>
      <dgm:spPr/>
      <dgm:t>
        <a:bodyPr/>
        <a:lstStyle/>
        <a:p>
          <a:endParaRPr lang="en-US"/>
        </a:p>
      </dgm:t>
    </dgm:pt>
    <dgm:pt modelId="{06E5DF5E-03E0-5448-95C7-604E73CCD91B}">
      <dgm:prSet phldrT="[Text]" custT="1"/>
      <dgm:spPr/>
      <dgm:t>
        <a:bodyPr/>
        <a:lstStyle/>
        <a:p>
          <a:r>
            <a:rPr lang="en-TR" sz="900" b="0" i="0" u="none" dirty="0"/>
            <a:t>KPSS ile atanma güçlüğü</a:t>
          </a:r>
          <a:endParaRPr lang="en-TR" sz="900" dirty="0"/>
        </a:p>
        <a:p>
          <a:r>
            <a:rPr lang="en-TR" sz="900" b="0" i="0" u="none" dirty="0"/>
            <a:t>Özel sektörde maaş düşüklüğü</a:t>
          </a:r>
          <a:endParaRPr lang="en-TR" sz="900" dirty="0"/>
        </a:p>
        <a:p>
          <a:r>
            <a:rPr lang="en-TR" sz="900" b="0" i="0" u="none" dirty="0"/>
            <a:t>Özel sektörde çalışma saatleri</a:t>
          </a:r>
          <a:endParaRPr lang="en-TR" sz="900" dirty="0"/>
        </a:p>
        <a:p>
          <a:r>
            <a:rPr lang="en-TR" sz="900" b="0" i="0" u="none" dirty="0"/>
            <a:t>Özel sektörde deneyim şartı aranması</a:t>
          </a:r>
          <a:endParaRPr lang="en-TR" sz="900" dirty="0"/>
        </a:p>
        <a:p>
          <a:r>
            <a:rPr lang="en-TR" sz="900" b="0" i="0" u="none" dirty="0"/>
            <a:t>Öğretmenin değersizleştirilmesi</a:t>
          </a:r>
          <a:endParaRPr lang="en-TR" sz="900" dirty="0"/>
        </a:p>
        <a:p>
          <a:r>
            <a:rPr lang="en-TR" sz="900" b="0" i="0" u="none" dirty="0"/>
            <a:t>İşsiz kalma durumu</a:t>
          </a:r>
          <a:endParaRPr lang="en-US" sz="900" dirty="0"/>
        </a:p>
      </dgm:t>
    </dgm:pt>
    <dgm:pt modelId="{1C88F90C-BA6E-0943-AD73-1C959C04C891}" type="parTrans" cxnId="{A34A975F-FC3F-484A-A76C-F918F661F334}">
      <dgm:prSet/>
      <dgm:spPr/>
      <dgm:t>
        <a:bodyPr/>
        <a:lstStyle/>
        <a:p>
          <a:endParaRPr lang="en-US"/>
        </a:p>
      </dgm:t>
    </dgm:pt>
    <dgm:pt modelId="{E56125C6-7D0F-F545-920B-252633B84936}" type="sibTrans" cxnId="{A34A975F-FC3F-484A-A76C-F918F661F334}">
      <dgm:prSet/>
      <dgm:spPr/>
      <dgm:t>
        <a:bodyPr/>
        <a:lstStyle/>
        <a:p>
          <a:endParaRPr lang="en-US"/>
        </a:p>
      </dgm:t>
    </dgm:pt>
    <dgm:pt modelId="{8B8869EE-8BED-2F4E-8DB4-234E01155AB7}" type="pres">
      <dgm:prSet presAssocID="{D6680723-5F4C-7C4C-A0C9-5EED51666745}" presName="diagram" presStyleCnt="0">
        <dgm:presLayoutVars>
          <dgm:chMax val="1"/>
          <dgm:dir/>
          <dgm:animLvl val="ctr"/>
          <dgm:resizeHandles val="exact"/>
        </dgm:presLayoutVars>
      </dgm:prSet>
      <dgm:spPr/>
    </dgm:pt>
    <dgm:pt modelId="{F78149F5-A7ED-B94D-BF29-364D609C92B5}" type="pres">
      <dgm:prSet presAssocID="{D6680723-5F4C-7C4C-A0C9-5EED51666745}" presName="matrix" presStyleCnt="0"/>
      <dgm:spPr/>
    </dgm:pt>
    <dgm:pt modelId="{8A2F9ADE-853D-C041-BF39-11D1D39A549A}" type="pres">
      <dgm:prSet presAssocID="{D6680723-5F4C-7C4C-A0C9-5EED51666745}" presName="tile1" presStyleLbl="node1" presStyleIdx="0" presStyleCnt="4"/>
      <dgm:spPr/>
    </dgm:pt>
    <dgm:pt modelId="{CF2D4330-DEC4-E447-99F6-5D1E13837BCC}" type="pres">
      <dgm:prSet presAssocID="{D6680723-5F4C-7C4C-A0C9-5EED51666745}" presName="tile1text" presStyleLbl="node1" presStyleIdx="0" presStyleCnt="4">
        <dgm:presLayoutVars>
          <dgm:chMax val="0"/>
          <dgm:chPref val="0"/>
          <dgm:bulletEnabled val="1"/>
        </dgm:presLayoutVars>
      </dgm:prSet>
      <dgm:spPr/>
    </dgm:pt>
    <dgm:pt modelId="{4146E04F-5F22-154C-B3C1-BF0258C6D8AF}" type="pres">
      <dgm:prSet presAssocID="{D6680723-5F4C-7C4C-A0C9-5EED51666745}" presName="tile2" presStyleLbl="node1" presStyleIdx="1" presStyleCnt="4"/>
      <dgm:spPr/>
    </dgm:pt>
    <dgm:pt modelId="{C9A720C5-DE86-B64C-B71D-76C7B822A437}" type="pres">
      <dgm:prSet presAssocID="{D6680723-5F4C-7C4C-A0C9-5EED51666745}" presName="tile2text" presStyleLbl="node1" presStyleIdx="1" presStyleCnt="4">
        <dgm:presLayoutVars>
          <dgm:chMax val="0"/>
          <dgm:chPref val="0"/>
          <dgm:bulletEnabled val="1"/>
        </dgm:presLayoutVars>
      </dgm:prSet>
      <dgm:spPr/>
    </dgm:pt>
    <dgm:pt modelId="{AE1953E9-F288-0947-ADBE-68DDA919995F}" type="pres">
      <dgm:prSet presAssocID="{D6680723-5F4C-7C4C-A0C9-5EED51666745}" presName="tile3" presStyleLbl="node1" presStyleIdx="2" presStyleCnt="4" custLinFactNeighborX="-24133"/>
      <dgm:spPr/>
    </dgm:pt>
    <dgm:pt modelId="{A5B2E1C6-7C94-8445-83C4-F7F2FBD16B88}" type="pres">
      <dgm:prSet presAssocID="{D6680723-5F4C-7C4C-A0C9-5EED51666745}" presName="tile3text" presStyleLbl="node1" presStyleIdx="2" presStyleCnt="4">
        <dgm:presLayoutVars>
          <dgm:chMax val="0"/>
          <dgm:chPref val="0"/>
          <dgm:bulletEnabled val="1"/>
        </dgm:presLayoutVars>
      </dgm:prSet>
      <dgm:spPr/>
    </dgm:pt>
    <dgm:pt modelId="{4542FC69-1C83-1F48-B036-22B7677D6B5B}" type="pres">
      <dgm:prSet presAssocID="{D6680723-5F4C-7C4C-A0C9-5EED51666745}" presName="tile4" presStyleLbl="node1" presStyleIdx="3" presStyleCnt="4"/>
      <dgm:spPr/>
    </dgm:pt>
    <dgm:pt modelId="{30F0AF46-F9BF-AD40-8A8C-A7797514CAEF}" type="pres">
      <dgm:prSet presAssocID="{D6680723-5F4C-7C4C-A0C9-5EED51666745}" presName="tile4text" presStyleLbl="node1" presStyleIdx="3" presStyleCnt="4">
        <dgm:presLayoutVars>
          <dgm:chMax val="0"/>
          <dgm:chPref val="0"/>
          <dgm:bulletEnabled val="1"/>
        </dgm:presLayoutVars>
      </dgm:prSet>
      <dgm:spPr/>
    </dgm:pt>
    <dgm:pt modelId="{DAA6AEB2-D287-9F47-8065-05727259C557}" type="pres">
      <dgm:prSet presAssocID="{D6680723-5F4C-7C4C-A0C9-5EED51666745}" presName="centerTile" presStyleLbl="fgShp" presStyleIdx="0" presStyleCnt="1">
        <dgm:presLayoutVars>
          <dgm:chMax val="0"/>
          <dgm:chPref val="0"/>
        </dgm:presLayoutVars>
      </dgm:prSet>
      <dgm:spPr/>
    </dgm:pt>
  </dgm:ptLst>
  <dgm:cxnLst>
    <dgm:cxn modelId="{38F19913-84ED-3647-84E6-56AD6A9F6F44}" type="presOf" srcId="{D6680723-5F4C-7C4C-A0C9-5EED51666745}" destId="{8B8869EE-8BED-2F4E-8DB4-234E01155AB7}" srcOrd="0" destOrd="0" presId="urn:microsoft.com/office/officeart/2005/8/layout/matrix1"/>
    <dgm:cxn modelId="{D1F7F113-5FED-984C-B4A8-24BB70E64683}" srcId="{10CCBD8F-6E16-0446-B107-1BFCD450E33B}" destId="{D41EA023-0BF6-0047-BEC8-DCA955C17EBA}" srcOrd="2" destOrd="0" parTransId="{AEF08757-2366-2B4E-A7CF-F553F4B7CDC0}" sibTransId="{7B830CF1-6C36-7F4C-B6D3-9FB68BE31F45}"/>
    <dgm:cxn modelId="{88738628-9D61-D64D-9D31-A1151EFA5CC9}" type="presOf" srcId="{D41EA023-0BF6-0047-BEC8-DCA955C17EBA}" destId="{A5B2E1C6-7C94-8445-83C4-F7F2FBD16B88}" srcOrd="1" destOrd="0" presId="urn:microsoft.com/office/officeart/2005/8/layout/matrix1"/>
    <dgm:cxn modelId="{A34A975F-FC3F-484A-A76C-F918F661F334}" srcId="{10CCBD8F-6E16-0446-B107-1BFCD450E33B}" destId="{06E5DF5E-03E0-5448-95C7-604E73CCD91B}" srcOrd="3" destOrd="0" parTransId="{1C88F90C-BA6E-0943-AD73-1C959C04C891}" sibTransId="{E56125C6-7D0F-F545-920B-252633B84936}"/>
    <dgm:cxn modelId="{39AEAF61-B0B8-A342-8E2A-DC990977602D}" type="presOf" srcId="{5BEBF41A-FE56-2342-A611-54D1AD0E5835}" destId="{8A2F9ADE-853D-C041-BF39-11D1D39A549A}" srcOrd="0" destOrd="0" presId="urn:microsoft.com/office/officeart/2005/8/layout/matrix1"/>
    <dgm:cxn modelId="{03E01C9E-DF85-6048-988B-EEC7E9136C9F}" srcId="{10CCBD8F-6E16-0446-B107-1BFCD450E33B}" destId="{B22E9C1C-B298-BF48-A6BA-5C67CC1C31A9}" srcOrd="1" destOrd="0" parTransId="{677ECC50-804F-AF42-ABA2-EF785632C7C3}" sibTransId="{8024C7A3-2C79-1140-B012-1FCDADF91B89}"/>
    <dgm:cxn modelId="{39B3C2A0-1B1A-4847-BCD2-B7686761B179}" type="presOf" srcId="{D41EA023-0BF6-0047-BEC8-DCA955C17EBA}" destId="{AE1953E9-F288-0947-ADBE-68DDA919995F}" srcOrd="0" destOrd="0" presId="urn:microsoft.com/office/officeart/2005/8/layout/matrix1"/>
    <dgm:cxn modelId="{EA3595A8-760C-204E-AC0A-9B9E9E21BED0}" srcId="{D6680723-5F4C-7C4C-A0C9-5EED51666745}" destId="{10CCBD8F-6E16-0446-B107-1BFCD450E33B}" srcOrd="0" destOrd="0" parTransId="{CF2B123D-B46F-0D44-A376-9EE3F87B6BD9}" sibTransId="{ED2B0495-1CF8-1B4A-AE17-0185C391372D}"/>
    <dgm:cxn modelId="{0341E5AB-0A40-CF45-B225-F759B96E4057}" type="presOf" srcId="{5BEBF41A-FE56-2342-A611-54D1AD0E5835}" destId="{CF2D4330-DEC4-E447-99F6-5D1E13837BCC}" srcOrd="1" destOrd="0" presId="urn:microsoft.com/office/officeart/2005/8/layout/matrix1"/>
    <dgm:cxn modelId="{558771AD-BAFD-8440-9013-9222E9D94B9D}" srcId="{10CCBD8F-6E16-0446-B107-1BFCD450E33B}" destId="{5BEBF41A-FE56-2342-A611-54D1AD0E5835}" srcOrd="0" destOrd="0" parTransId="{8A7CDD66-0D01-8D49-899F-3A6ABA8FFBF8}" sibTransId="{8765D146-E8ED-124C-8FAE-62C4FAB42269}"/>
    <dgm:cxn modelId="{6B3195BA-E6A1-B74B-A374-D36C81BC510A}" type="presOf" srcId="{B22E9C1C-B298-BF48-A6BA-5C67CC1C31A9}" destId="{C9A720C5-DE86-B64C-B71D-76C7B822A437}" srcOrd="1" destOrd="0" presId="urn:microsoft.com/office/officeart/2005/8/layout/matrix1"/>
    <dgm:cxn modelId="{F155AAC4-33EE-CA42-8F55-9162FEEA3F71}" type="presOf" srcId="{06E5DF5E-03E0-5448-95C7-604E73CCD91B}" destId="{4542FC69-1C83-1F48-B036-22B7677D6B5B}" srcOrd="0" destOrd="0" presId="urn:microsoft.com/office/officeart/2005/8/layout/matrix1"/>
    <dgm:cxn modelId="{09BC2ACA-EDED-EB44-B549-959689865988}" type="presOf" srcId="{06E5DF5E-03E0-5448-95C7-604E73CCD91B}" destId="{30F0AF46-F9BF-AD40-8A8C-A7797514CAEF}" srcOrd="1" destOrd="0" presId="urn:microsoft.com/office/officeart/2005/8/layout/matrix1"/>
    <dgm:cxn modelId="{991172CF-9E16-2E41-9E29-DE699CE6CF2B}" type="presOf" srcId="{10CCBD8F-6E16-0446-B107-1BFCD450E33B}" destId="{DAA6AEB2-D287-9F47-8065-05727259C557}" srcOrd="0" destOrd="0" presId="urn:microsoft.com/office/officeart/2005/8/layout/matrix1"/>
    <dgm:cxn modelId="{418017EB-229A-234A-A492-3917356A9220}" type="presOf" srcId="{B22E9C1C-B298-BF48-A6BA-5C67CC1C31A9}" destId="{4146E04F-5F22-154C-B3C1-BF0258C6D8AF}" srcOrd="0" destOrd="0" presId="urn:microsoft.com/office/officeart/2005/8/layout/matrix1"/>
    <dgm:cxn modelId="{D0575D3E-7A01-FF4A-8721-E5A57E8416A8}" type="presParOf" srcId="{8B8869EE-8BED-2F4E-8DB4-234E01155AB7}" destId="{F78149F5-A7ED-B94D-BF29-364D609C92B5}" srcOrd="0" destOrd="0" presId="urn:microsoft.com/office/officeart/2005/8/layout/matrix1"/>
    <dgm:cxn modelId="{038606D1-59C0-D047-AEDE-A506A80C693C}" type="presParOf" srcId="{F78149F5-A7ED-B94D-BF29-364D609C92B5}" destId="{8A2F9ADE-853D-C041-BF39-11D1D39A549A}" srcOrd="0" destOrd="0" presId="urn:microsoft.com/office/officeart/2005/8/layout/matrix1"/>
    <dgm:cxn modelId="{E41BF7C6-044E-564C-A40C-23A2F8A29EF1}" type="presParOf" srcId="{F78149F5-A7ED-B94D-BF29-364D609C92B5}" destId="{CF2D4330-DEC4-E447-99F6-5D1E13837BCC}" srcOrd="1" destOrd="0" presId="urn:microsoft.com/office/officeart/2005/8/layout/matrix1"/>
    <dgm:cxn modelId="{98137C82-A442-3E4A-9196-CE0ACCD32CE1}" type="presParOf" srcId="{F78149F5-A7ED-B94D-BF29-364D609C92B5}" destId="{4146E04F-5F22-154C-B3C1-BF0258C6D8AF}" srcOrd="2" destOrd="0" presId="urn:microsoft.com/office/officeart/2005/8/layout/matrix1"/>
    <dgm:cxn modelId="{6E4D7C1F-BD30-2648-B2C4-9FD11F336D05}" type="presParOf" srcId="{F78149F5-A7ED-B94D-BF29-364D609C92B5}" destId="{C9A720C5-DE86-B64C-B71D-76C7B822A437}" srcOrd="3" destOrd="0" presId="urn:microsoft.com/office/officeart/2005/8/layout/matrix1"/>
    <dgm:cxn modelId="{04F05DDC-FAE6-BC47-8BF2-DFAC9A911AF3}" type="presParOf" srcId="{F78149F5-A7ED-B94D-BF29-364D609C92B5}" destId="{AE1953E9-F288-0947-ADBE-68DDA919995F}" srcOrd="4" destOrd="0" presId="urn:microsoft.com/office/officeart/2005/8/layout/matrix1"/>
    <dgm:cxn modelId="{77B15B90-9706-7E4B-B3E3-256B147A6506}" type="presParOf" srcId="{F78149F5-A7ED-B94D-BF29-364D609C92B5}" destId="{A5B2E1C6-7C94-8445-83C4-F7F2FBD16B88}" srcOrd="5" destOrd="0" presId="urn:microsoft.com/office/officeart/2005/8/layout/matrix1"/>
    <dgm:cxn modelId="{2F39EF22-7420-5B4B-A01E-C328069CDE8A}" type="presParOf" srcId="{F78149F5-A7ED-B94D-BF29-364D609C92B5}" destId="{4542FC69-1C83-1F48-B036-22B7677D6B5B}" srcOrd="6" destOrd="0" presId="urn:microsoft.com/office/officeart/2005/8/layout/matrix1"/>
    <dgm:cxn modelId="{EB7817D6-3F14-404B-82AF-0ABD938DECDE}" type="presParOf" srcId="{F78149F5-A7ED-B94D-BF29-364D609C92B5}" destId="{30F0AF46-F9BF-AD40-8A8C-A7797514CAEF}" srcOrd="7" destOrd="0" presId="urn:microsoft.com/office/officeart/2005/8/layout/matrix1"/>
    <dgm:cxn modelId="{0A25F18C-B3EA-4A44-931C-F3D0896A18B8}" type="presParOf" srcId="{8B8869EE-8BED-2F4E-8DB4-234E01155AB7}" destId="{DAA6AEB2-D287-9F47-8065-05727259C557}"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F9ADE-853D-C041-BF39-11D1D39A549A}">
      <dsp:nvSpPr>
        <dsp:cNvPr id="0" name=""/>
        <dsp:cNvSpPr/>
      </dsp:nvSpPr>
      <dsp:spPr>
        <a:xfrm rot="16200000">
          <a:off x="1497312" y="-1497312"/>
          <a:ext cx="2111067" cy="5105692"/>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endParaRPr lang="en-TR" sz="900" b="0" i="0" u="none" kern="1200" dirty="0"/>
        </a:p>
        <a:p>
          <a:pPr marL="0" lvl="0" indent="0" algn="ctr" defTabSz="400050">
            <a:lnSpc>
              <a:spcPct val="90000"/>
            </a:lnSpc>
            <a:spcBef>
              <a:spcPct val="0"/>
            </a:spcBef>
            <a:spcAft>
              <a:spcPct val="35000"/>
            </a:spcAft>
            <a:buNone/>
          </a:pPr>
          <a:endParaRPr lang="en-TR" sz="900" b="0" i="0" u="none" kern="1200" dirty="0"/>
        </a:p>
        <a:p>
          <a:pPr marL="0" lvl="0" indent="0" algn="ctr" defTabSz="400050">
            <a:lnSpc>
              <a:spcPct val="90000"/>
            </a:lnSpc>
            <a:spcBef>
              <a:spcPct val="0"/>
            </a:spcBef>
            <a:spcAft>
              <a:spcPct val="35000"/>
            </a:spcAft>
            <a:buNone/>
          </a:pPr>
          <a:endParaRPr lang="en-TR" sz="900" b="0" i="0" u="none" kern="1200" dirty="0"/>
        </a:p>
        <a:p>
          <a:pPr marL="0" lvl="0" indent="0" algn="ctr" defTabSz="400050">
            <a:lnSpc>
              <a:spcPct val="90000"/>
            </a:lnSpc>
            <a:spcBef>
              <a:spcPct val="0"/>
            </a:spcBef>
            <a:spcAft>
              <a:spcPct val="35000"/>
            </a:spcAft>
            <a:buNone/>
          </a:pPr>
          <a:r>
            <a:rPr lang="en-TR" sz="900" b="0" i="0" u="none" kern="1200" dirty="0"/>
            <a:t>Öğretmenliğe hazırlık eğitimi</a:t>
          </a:r>
          <a:endParaRPr lang="en-TR" sz="900" b="0" kern="1200" dirty="0"/>
        </a:p>
        <a:p>
          <a:pPr marL="0" lvl="0" indent="0" algn="ctr" defTabSz="400050">
            <a:lnSpc>
              <a:spcPct val="90000"/>
            </a:lnSpc>
            <a:spcBef>
              <a:spcPct val="0"/>
            </a:spcBef>
            <a:spcAft>
              <a:spcPct val="35000"/>
            </a:spcAft>
            <a:buNone/>
          </a:pPr>
          <a:r>
            <a:rPr lang="en-TR" sz="900" b="0" i="0" u="none" kern="1200" dirty="0"/>
            <a:t>Güçlü akademisyen kadrosu</a:t>
          </a:r>
          <a:endParaRPr lang="en-TR" sz="900" kern="1200" dirty="0"/>
        </a:p>
        <a:p>
          <a:pPr marL="0" lvl="0" indent="0" algn="ctr" defTabSz="400050">
            <a:lnSpc>
              <a:spcPct val="90000"/>
            </a:lnSpc>
            <a:spcBef>
              <a:spcPct val="0"/>
            </a:spcBef>
            <a:spcAft>
              <a:spcPct val="35000"/>
            </a:spcAft>
            <a:buNone/>
          </a:pPr>
          <a:r>
            <a:rPr lang="en-TR" sz="900" b="0" i="0" u="none" kern="1200" dirty="0"/>
            <a:t>Alan bilgisi dersler</a:t>
          </a:r>
          <a:endParaRPr lang="en-TR" sz="900" kern="1200" dirty="0"/>
        </a:p>
        <a:p>
          <a:pPr marL="0" lvl="0" indent="0" algn="ctr" defTabSz="400050">
            <a:lnSpc>
              <a:spcPct val="90000"/>
            </a:lnSpc>
            <a:spcBef>
              <a:spcPct val="0"/>
            </a:spcBef>
            <a:spcAft>
              <a:spcPct val="35000"/>
            </a:spcAft>
            <a:buNone/>
          </a:pPr>
          <a:r>
            <a:rPr lang="en-TR" sz="900" b="0" i="0" u="none" kern="1200" dirty="0"/>
            <a:t>Uygulamalı dersler</a:t>
          </a:r>
          <a:endParaRPr lang="en-TR" sz="900" kern="1200" dirty="0"/>
        </a:p>
        <a:p>
          <a:pPr marL="0" lvl="0" indent="0" algn="ctr" defTabSz="400050">
            <a:lnSpc>
              <a:spcPct val="90000"/>
            </a:lnSpc>
            <a:spcBef>
              <a:spcPct val="0"/>
            </a:spcBef>
            <a:spcAft>
              <a:spcPct val="35000"/>
            </a:spcAft>
            <a:buNone/>
          </a:pPr>
          <a:r>
            <a:rPr lang="en-TR" sz="900" b="0" i="0" u="none" kern="1200" dirty="0"/>
            <a:t>Ders planı hazırlama ve uygulama imkanı</a:t>
          </a:r>
          <a:endParaRPr lang="en-TR" sz="900" kern="1200" dirty="0"/>
        </a:p>
        <a:p>
          <a:pPr marL="0" lvl="0" indent="0" algn="ctr" defTabSz="400050">
            <a:lnSpc>
              <a:spcPct val="90000"/>
            </a:lnSpc>
            <a:spcBef>
              <a:spcPct val="0"/>
            </a:spcBef>
            <a:spcAft>
              <a:spcPct val="35000"/>
            </a:spcAft>
            <a:buNone/>
          </a:pPr>
          <a:r>
            <a:rPr lang="en-TR" sz="900" b="0" i="0" u="none" kern="1200" dirty="0"/>
            <a:t>Süreç değerlendirilmesi</a:t>
          </a:r>
          <a:endParaRPr lang="en-TR" sz="900" kern="1200" dirty="0"/>
        </a:p>
        <a:p>
          <a:pPr marL="0" lvl="0" indent="0" algn="ctr" defTabSz="400050">
            <a:lnSpc>
              <a:spcPct val="90000"/>
            </a:lnSpc>
            <a:spcBef>
              <a:spcPct val="0"/>
            </a:spcBef>
            <a:spcAft>
              <a:spcPct val="35000"/>
            </a:spcAft>
            <a:buNone/>
          </a:pPr>
          <a:r>
            <a:rPr lang="en-TR" sz="900" b="0" i="0" u="none" kern="1200" dirty="0"/>
            <a:t>Pedagojik bilgi eğitimi</a:t>
          </a:r>
          <a:endParaRPr lang="en-TR" sz="900" kern="1200" dirty="0"/>
        </a:p>
        <a:p>
          <a:pPr marL="0" lvl="0" indent="0" algn="ctr" defTabSz="400050">
            <a:lnSpc>
              <a:spcPct val="90000"/>
            </a:lnSpc>
            <a:spcBef>
              <a:spcPct val="0"/>
            </a:spcBef>
            <a:spcAft>
              <a:spcPct val="35000"/>
            </a:spcAft>
            <a:buNone/>
          </a:pPr>
          <a:r>
            <a:rPr lang="en-TR" sz="900" b="0" i="0" u="none" kern="1200" dirty="0"/>
            <a:t>Araştırma imkanı</a:t>
          </a:r>
        </a:p>
        <a:p>
          <a:pPr marL="0" lvl="0" indent="0" algn="ctr" defTabSz="400050">
            <a:lnSpc>
              <a:spcPct val="90000"/>
            </a:lnSpc>
            <a:spcBef>
              <a:spcPct val="0"/>
            </a:spcBef>
            <a:spcAft>
              <a:spcPct val="35000"/>
            </a:spcAft>
            <a:buNone/>
          </a:pPr>
          <a:r>
            <a:rPr lang="en-TR" sz="900" b="0" i="0" u="none" kern="1200" dirty="0"/>
            <a:t>Teknolojik bilgi eğitimi</a:t>
          </a:r>
          <a:endParaRPr lang="en-US" sz="900" kern="1200" dirty="0"/>
        </a:p>
      </dsp:txBody>
      <dsp:txXfrm rot="5400000">
        <a:off x="-1" y="1"/>
        <a:ext cx="5105692" cy="1583300"/>
      </dsp:txXfrm>
    </dsp:sp>
    <dsp:sp modelId="{4146E04F-5F22-154C-B3C1-BF0258C6D8AF}">
      <dsp:nvSpPr>
        <dsp:cNvPr id="0" name=""/>
        <dsp:cNvSpPr/>
      </dsp:nvSpPr>
      <dsp:spPr>
        <a:xfrm>
          <a:off x="5105692" y="0"/>
          <a:ext cx="5105692" cy="2111067"/>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49784" numCol="1" spcCol="1270" anchor="ctr" anchorCtr="0">
          <a:noAutofit/>
        </a:bodyPr>
        <a:lstStyle/>
        <a:p>
          <a:pPr marL="0" lvl="0" indent="0" algn="ctr" defTabSz="311150">
            <a:lnSpc>
              <a:spcPct val="90000"/>
            </a:lnSpc>
            <a:spcBef>
              <a:spcPct val="0"/>
            </a:spcBef>
            <a:spcAft>
              <a:spcPct val="35000"/>
            </a:spcAft>
            <a:buNone/>
          </a:pPr>
          <a:endParaRPr lang="en-TR" sz="700" b="0" i="0" u="none" kern="1200" dirty="0"/>
        </a:p>
        <a:p>
          <a:pPr marL="0" lvl="0" indent="0" algn="ctr" defTabSz="311150">
            <a:lnSpc>
              <a:spcPct val="90000"/>
            </a:lnSpc>
            <a:spcBef>
              <a:spcPct val="0"/>
            </a:spcBef>
            <a:spcAft>
              <a:spcPct val="35000"/>
            </a:spcAft>
            <a:buNone/>
          </a:pPr>
          <a:endParaRPr lang="en-TR" sz="700" b="0" i="0" u="none" kern="1200" dirty="0"/>
        </a:p>
        <a:p>
          <a:pPr marL="0" lvl="0" indent="0" algn="ctr" defTabSz="311150">
            <a:lnSpc>
              <a:spcPct val="90000"/>
            </a:lnSpc>
            <a:spcBef>
              <a:spcPct val="0"/>
            </a:spcBef>
            <a:spcAft>
              <a:spcPct val="35000"/>
            </a:spcAft>
            <a:buNone/>
          </a:pPr>
          <a:r>
            <a:rPr lang="en-TR" sz="900" b="0" i="0" u="none" kern="1200" dirty="0"/>
            <a:t>Uygulamalı derslerin azlığı</a:t>
          </a:r>
          <a:endParaRPr lang="en-TR" sz="900" b="0" kern="1200" dirty="0"/>
        </a:p>
        <a:p>
          <a:pPr marL="0" lvl="0" indent="0" algn="ctr" defTabSz="311150">
            <a:lnSpc>
              <a:spcPct val="90000"/>
            </a:lnSpc>
            <a:spcBef>
              <a:spcPct val="0"/>
            </a:spcBef>
            <a:spcAft>
              <a:spcPct val="35000"/>
            </a:spcAft>
            <a:buNone/>
          </a:pPr>
          <a:r>
            <a:rPr lang="en-TR" sz="900" b="0" i="0" u="none" kern="1200" dirty="0"/>
            <a:t>Uygulamalı derslerin online yapılması</a:t>
          </a:r>
          <a:endParaRPr lang="en-TR" sz="900" kern="1200" dirty="0"/>
        </a:p>
        <a:p>
          <a:pPr marL="0" lvl="0" indent="0" algn="ctr" defTabSz="311150">
            <a:lnSpc>
              <a:spcPct val="90000"/>
            </a:lnSpc>
            <a:spcBef>
              <a:spcPct val="0"/>
            </a:spcBef>
            <a:spcAft>
              <a:spcPct val="35000"/>
            </a:spcAft>
            <a:buNone/>
          </a:pPr>
          <a:r>
            <a:rPr lang="en-TR" sz="900" b="0" i="0" u="none" kern="1200" dirty="0"/>
            <a:t>Ödevlerin çokluğu</a:t>
          </a:r>
          <a:endParaRPr lang="en-TR" sz="900" kern="1200" dirty="0"/>
        </a:p>
        <a:p>
          <a:pPr marL="0" lvl="0" indent="0" algn="ctr" defTabSz="311150">
            <a:lnSpc>
              <a:spcPct val="90000"/>
            </a:lnSpc>
            <a:spcBef>
              <a:spcPct val="0"/>
            </a:spcBef>
            <a:spcAft>
              <a:spcPct val="35000"/>
            </a:spcAft>
            <a:buNone/>
          </a:pPr>
          <a:r>
            <a:rPr lang="en-TR" sz="900" b="0" i="0" u="none" kern="1200" dirty="0"/>
            <a:t>Stajların azlığı</a:t>
          </a:r>
          <a:endParaRPr lang="en-TR" sz="900" kern="1200" dirty="0"/>
        </a:p>
        <a:p>
          <a:pPr marL="0" lvl="0" indent="0" algn="ctr" defTabSz="311150">
            <a:lnSpc>
              <a:spcPct val="90000"/>
            </a:lnSpc>
            <a:spcBef>
              <a:spcPct val="0"/>
            </a:spcBef>
            <a:spcAft>
              <a:spcPct val="35000"/>
            </a:spcAft>
            <a:buNone/>
          </a:pPr>
          <a:r>
            <a:rPr lang="en-TR" sz="900" b="0" i="0" u="none" kern="1200" dirty="0"/>
            <a:t>Pandemi süresindeki ders sürelerinin azlığı</a:t>
          </a:r>
          <a:endParaRPr lang="en-TR" sz="900" kern="1200" dirty="0"/>
        </a:p>
        <a:p>
          <a:pPr marL="0" lvl="0" indent="0" algn="ctr" defTabSz="311150">
            <a:lnSpc>
              <a:spcPct val="90000"/>
            </a:lnSpc>
            <a:spcBef>
              <a:spcPct val="0"/>
            </a:spcBef>
            <a:spcAft>
              <a:spcPct val="35000"/>
            </a:spcAft>
            <a:buNone/>
          </a:pPr>
          <a:r>
            <a:rPr lang="en-TR" sz="900" b="0" i="0" u="none" kern="1200" dirty="0"/>
            <a:t>Sonuç değerlendirilmesi</a:t>
          </a:r>
          <a:endParaRPr lang="en-TR" sz="900" kern="1200" dirty="0"/>
        </a:p>
        <a:p>
          <a:pPr marL="0" lvl="0" indent="0" algn="ctr" defTabSz="311150">
            <a:lnSpc>
              <a:spcPct val="90000"/>
            </a:lnSpc>
            <a:spcBef>
              <a:spcPct val="0"/>
            </a:spcBef>
            <a:spcAft>
              <a:spcPct val="35000"/>
            </a:spcAft>
            <a:buNone/>
          </a:pPr>
          <a:r>
            <a:rPr lang="en-TR" sz="900" b="0" i="0" u="none" kern="1200" dirty="0"/>
            <a:t>KPSS odaklı dersler</a:t>
          </a:r>
          <a:endParaRPr lang="en-TR" sz="900" kern="1200" dirty="0"/>
        </a:p>
        <a:p>
          <a:pPr marL="0" lvl="0" indent="0" algn="ctr" defTabSz="311150">
            <a:lnSpc>
              <a:spcPct val="90000"/>
            </a:lnSpc>
            <a:spcBef>
              <a:spcPct val="0"/>
            </a:spcBef>
            <a:spcAft>
              <a:spcPct val="35000"/>
            </a:spcAft>
            <a:buNone/>
          </a:pPr>
          <a:r>
            <a:rPr lang="en-TR" sz="900" b="0" i="0" u="none" kern="1200" dirty="0"/>
            <a:t>İnternet erişimi</a:t>
          </a:r>
          <a:endParaRPr lang="en-TR" sz="900" kern="1200" dirty="0"/>
        </a:p>
        <a:p>
          <a:pPr marL="0" lvl="0" indent="0" algn="ctr" defTabSz="311150">
            <a:lnSpc>
              <a:spcPct val="90000"/>
            </a:lnSpc>
            <a:spcBef>
              <a:spcPct val="0"/>
            </a:spcBef>
            <a:spcAft>
              <a:spcPct val="35000"/>
            </a:spcAft>
            <a:buNone/>
          </a:pPr>
          <a:r>
            <a:rPr lang="en-TR" sz="900" b="0" i="0" u="none" kern="1200" dirty="0"/>
            <a:t>Seçmeli derslerin yetersizliği</a:t>
          </a:r>
          <a:endParaRPr lang="en-US" sz="900" kern="1200" dirty="0"/>
        </a:p>
      </dsp:txBody>
      <dsp:txXfrm>
        <a:off x="5105692" y="0"/>
        <a:ext cx="5105692" cy="1583300"/>
      </dsp:txXfrm>
    </dsp:sp>
    <dsp:sp modelId="{AE1953E9-F288-0947-ADBE-68DDA919995F}">
      <dsp:nvSpPr>
        <dsp:cNvPr id="0" name=""/>
        <dsp:cNvSpPr/>
      </dsp:nvSpPr>
      <dsp:spPr>
        <a:xfrm rot="10800000">
          <a:off x="0" y="2111067"/>
          <a:ext cx="5105692" cy="2111067"/>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n-TR" sz="900" b="0" i="0" u="none" kern="1200" spc="0" dirty="0"/>
            <a:t>Öğretmenlik deneyimi</a:t>
          </a:r>
          <a:endParaRPr lang="en-TR" sz="900" b="0" kern="1200" spc="0" dirty="0"/>
        </a:p>
        <a:p>
          <a:pPr marL="0" lvl="0" indent="0" algn="ctr" defTabSz="400050">
            <a:lnSpc>
              <a:spcPct val="90000"/>
            </a:lnSpc>
            <a:spcBef>
              <a:spcPct val="0"/>
            </a:spcBef>
            <a:spcAft>
              <a:spcPct val="35000"/>
            </a:spcAft>
            <a:buNone/>
          </a:pPr>
          <a:r>
            <a:rPr lang="en-TR" sz="900" b="0" i="0" u="none" kern="1200" spc="0" dirty="0"/>
            <a:t>Mikroöğrenim imkanı</a:t>
          </a:r>
          <a:endParaRPr lang="en-TR" sz="900" kern="1200" spc="0" dirty="0"/>
        </a:p>
        <a:p>
          <a:pPr marL="0" lvl="0" indent="0" algn="ctr" defTabSz="400050">
            <a:lnSpc>
              <a:spcPct val="90000"/>
            </a:lnSpc>
            <a:spcBef>
              <a:spcPct val="0"/>
            </a:spcBef>
            <a:spcAft>
              <a:spcPct val="35000"/>
            </a:spcAft>
            <a:buNone/>
          </a:pPr>
          <a:r>
            <a:rPr lang="en-TR" sz="900" b="0" i="0" u="none" kern="1200" spc="0" dirty="0"/>
            <a:t>Pedagojik bilgi eğitimi</a:t>
          </a:r>
          <a:endParaRPr lang="en-TR" sz="900" kern="1200" spc="0" dirty="0"/>
        </a:p>
        <a:p>
          <a:pPr marL="0" lvl="0" indent="0" algn="ctr" defTabSz="400050">
            <a:lnSpc>
              <a:spcPct val="90000"/>
            </a:lnSpc>
            <a:spcBef>
              <a:spcPct val="0"/>
            </a:spcBef>
            <a:spcAft>
              <a:spcPct val="35000"/>
            </a:spcAft>
            <a:buNone/>
          </a:pPr>
          <a:r>
            <a:rPr lang="en-TR" sz="900" b="0" i="0" u="none" kern="1200" spc="0" dirty="0"/>
            <a:t>Problemlerin hızlı bir şekilde çözülmesi</a:t>
          </a:r>
          <a:endParaRPr lang="en-TR" sz="900" kern="1200" spc="0" dirty="0"/>
        </a:p>
        <a:p>
          <a:pPr marL="0" lvl="0" indent="0" algn="ctr" defTabSz="400050">
            <a:lnSpc>
              <a:spcPct val="90000"/>
            </a:lnSpc>
            <a:spcBef>
              <a:spcPct val="0"/>
            </a:spcBef>
            <a:spcAft>
              <a:spcPct val="35000"/>
            </a:spcAft>
            <a:buNone/>
          </a:pPr>
          <a:r>
            <a:rPr lang="en-TR" sz="900" b="0" i="0" u="none" kern="1200" spc="0" dirty="0"/>
            <a:t>Alan bilgisi eğitimi</a:t>
          </a:r>
          <a:endParaRPr lang="en-TR" sz="900" kern="1200" spc="0" dirty="0"/>
        </a:p>
        <a:p>
          <a:pPr marL="0" lvl="0" indent="0" algn="ctr" defTabSz="400050">
            <a:lnSpc>
              <a:spcPct val="90000"/>
            </a:lnSpc>
            <a:spcBef>
              <a:spcPct val="0"/>
            </a:spcBef>
            <a:spcAft>
              <a:spcPct val="35000"/>
            </a:spcAft>
            <a:buNone/>
          </a:pPr>
          <a:r>
            <a:rPr lang="en-TR" sz="900" b="0" i="0" u="none" kern="1200" spc="0" dirty="0"/>
            <a:t>Araştırma imkanı</a:t>
          </a:r>
          <a:endParaRPr lang="en-TR" sz="900" kern="1200" spc="0" dirty="0"/>
        </a:p>
        <a:p>
          <a:pPr marL="0" lvl="0" indent="0" algn="ctr" defTabSz="400050">
            <a:lnSpc>
              <a:spcPct val="90000"/>
            </a:lnSpc>
            <a:spcBef>
              <a:spcPct val="0"/>
            </a:spcBef>
            <a:spcAft>
              <a:spcPct val="35000"/>
            </a:spcAft>
            <a:buNone/>
          </a:pPr>
          <a:r>
            <a:rPr lang="en-TR" sz="900" b="0" i="0" u="none" kern="1200" spc="0" dirty="0"/>
            <a:t>Eğitim bilimleri derslerinin çokluğu</a:t>
          </a:r>
          <a:endParaRPr lang="en-TR" sz="900" kern="1200" spc="0" dirty="0"/>
        </a:p>
        <a:p>
          <a:pPr marL="0" lvl="0" indent="0" algn="ctr" defTabSz="400050">
            <a:lnSpc>
              <a:spcPct val="90000"/>
            </a:lnSpc>
            <a:spcBef>
              <a:spcPct val="0"/>
            </a:spcBef>
            <a:spcAft>
              <a:spcPct val="35000"/>
            </a:spcAft>
            <a:buNone/>
          </a:pPr>
          <a:r>
            <a:rPr lang="en-TR" sz="900" b="0" i="0" u="none" kern="1200" spc="0" dirty="0"/>
            <a:t>İletişim imkanlarının güçlü olması </a:t>
          </a:r>
          <a:endParaRPr lang="en-TR" sz="900" kern="1200" spc="0" dirty="0"/>
        </a:p>
      </dsp:txBody>
      <dsp:txXfrm rot="10800000">
        <a:off x="0" y="2638834"/>
        <a:ext cx="5105692" cy="1583300"/>
      </dsp:txXfrm>
    </dsp:sp>
    <dsp:sp modelId="{4542FC69-1C83-1F48-B036-22B7677D6B5B}">
      <dsp:nvSpPr>
        <dsp:cNvPr id="0" name=""/>
        <dsp:cNvSpPr/>
      </dsp:nvSpPr>
      <dsp:spPr>
        <a:xfrm rot="5400000">
          <a:off x="6603005" y="613755"/>
          <a:ext cx="2111067" cy="5105692"/>
        </a:xfrm>
        <a:prstGeom prst="round1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008" tIns="64008" rIns="64008" bIns="64008" numCol="1" spcCol="1270" anchor="ctr" anchorCtr="0">
          <a:noAutofit/>
        </a:bodyPr>
        <a:lstStyle/>
        <a:p>
          <a:pPr marL="0" lvl="0" indent="0" algn="ctr" defTabSz="400050">
            <a:lnSpc>
              <a:spcPct val="90000"/>
            </a:lnSpc>
            <a:spcBef>
              <a:spcPct val="0"/>
            </a:spcBef>
            <a:spcAft>
              <a:spcPct val="35000"/>
            </a:spcAft>
            <a:buNone/>
          </a:pPr>
          <a:r>
            <a:rPr lang="en-TR" sz="900" b="0" i="0" u="none" kern="1200" dirty="0"/>
            <a:t>KPSS ile atanma güçlüğü</a:t>
          </a:r>
          <a:endParaRPr lang="en-TR" sz="900" kern="1200" dirty="0"/>
        </a:p>
        <a:p>
          <a:pPr marL="0" lvl="0" indent="0" algn="ctr" defTabSz="400050">
            <a:lnSpc>
              <a:spcPct val="90000"/>
            </a:lnSpc>
            <a:spcBef>
              <a:spcPct val="0"/>
            </a:spcBef>
            <a:spcAft>
              <a:spcPct val="35000"/>
            </a:spcAft>
            <a:buNone/>
          </a:pPr>
          <a:r>
            <a:rPr lang="en-TR" sz="900" b="0" i="0" u="none" kern="1200" dirty="0"/>
            <a:t>Özel sektörde maaş düşüklüğü</a:t>
          </a:r>
          <a:endParaRPr lang="en-TR" sz="900" kern="1200" dirty="0"/>
        </a:p>
        <a:p>
          <a:pPr marL="0" lvl="0" indent="0" algn="ctr" defTabSz="400050">
            <a:lnSpc>
              <a:spcPct val="90000"/>
            </a:lnSpc>
            <a:spcBef>
              <a:spcPct val="0"/>
            </a:spcBef>
            <a:spcAft>
              <a:spcPct val="35000"/>
            </a:spcAft>
            <a:buNone/>
          </a:pPr>
          <a:r>
            <a:rPr lang="en-TR" sz="900" b="0" i="0" u="none" kern="1200" dirty="0"/>
            <a:t>Özel sektörde çalışma saatleri</a:t>
          </a:r>
          <a:endParaRPr lang="en-TR" sz="900" kern="1200" dirty="0"/>
        </a:p>
        <a:p>
          <a:pPr marL="0" lvl="0" indent="0" algn="ctr" defTabSz="400050">
            <a:lnSpc>
              <a:spcPct val="90000"/>
            </a:lnSpc>
            <a:spcBef>
              <a:spcPct val="0"/>
            </a:spcBef>
            <a:spcAft>
              <a:spcPct val="35000"/>
            </a:spcAft>
            <a:buNone/>
          </a:pPr>
          <a:r>
            <a:rPr lang="en-TR" sz="900" b="0" i="0" u="none" kern="1200" dirty="0"/>
            <a:t>Özel sektörde deneyim şartı aranması</a:t>
          </a:r>
          <a:endParaRPr lang="en-TR" sz="900" kern="1200" dirty="0"/>
        </a:p>
        <a:p>
          <a:pPr marL="0" lvl="0" indent="0" algn="ctr" defTabSz="400050">
            <a:lnSpc>
              <a:spcPct val="90000"/>
            </a:lnSpc>
            <a:spcBef>
              <a:spcPct val="0"/>
            </a:spcBef>
            <a:spcAft>
              <a:spcPct val="35000"/>
            </a:spcAft>
            <a:buNone/>
          </a:pPr>
          <a:r>
            <a:rPr lang="en-TR" sz="900" b="0" i="0" u="none" kern="1200" dirty="0"/>
            <a:t>Öğretmenin değersizleştirilmesi</a:t>
          </a:r>
          <a:endParaRPr lang="en-TR" sz="900" kern="1200" dirty="0"/>
        </a:p>
        <a:p>
          <a:pPr marL="0" lvl="0" indent="0" algn="ctr" defTabSz="400050">
            <a:lnSpc>
              <a:spcPct val="90000"/>
            </a:lnSpc>
            <a:spcBef>
              <a:spcPct val="0"/>
            </a:spcBef>
            <a:spcAft>
              <a:spcPct val="35000"/>
            </a:spcAft>
            <a:buNone/>
          </a:pPr>
          <a:r>
            <a:rPr lang="en-TR" sz="900" b="0" i="0" u="none" kern="1200" dirty="0"/>
            <a:t>İşsiz kalma durumu</a:t>
          </a:r>
          <a:endParaRPr lang="en-US" sz="900" kern="1200" dirty="0"/>
        </a:p>
      </dsp:txBody>
      <dsp:txXfrm rot="-5400000">
        <a:off x="5105692" y="2638834"/>
        <a:ext cx="5105692" cy="1583300"/>
      </dsp:txXfrm>
    </dsp:sp>
    <dsp:sp modelId="{DAA6AEB2-D287-9F47-8065-05727259C557}">
      <dsp:nvSpPr>
        <dsp:cNvPr id="0" name=""/>
        <dsp:cNvSpPr/>
      </dsp:nvSpPr>
      <dsp:spPr>
        <a:xfrm>
          <a:off x="3573984" y="1583300"/>
          <a:ext cx="3063415" cy="1055533"/>
        </a:xfrm>
        <a:prstGeom prst="roundRect">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en-US" sz="4000" kern="1200" dirty="0"/>
            <a:t>SWOT</a:t>
          </a:r>
        </a:p>
      </dsp:txBody>
      <dsp:txXfrm>
        <a:off x="3625511" y="1634827"/>
        <a:ext cx="2960361" cy="952479"/>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10/25/21</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10/25/21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10/25/21</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10/25/21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10/25/21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10/25/21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10/25/21</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C6E80-1B63-DC42-AAB4-B48FB0A98D10}"/>
              </a:ext>
            </a:extLst>
          </p:cNvPr>
          <p:cNvSpPr>
            <a:spLocks noGrp="1"/>
          </p:cNvSpPr>
          <p:nvPr>
            <p:ph type="ctrTitle"/>
          </p:nvPr>
        </p:nvSpPr>
        <p:spPr>
          <a:xfrm>
            <a:off x="1683170" y="2090176"/>
            <a:ext cx="8825658" cy="2677648"/>
          </a:xfrm>
        </p:spPr>
        <p:txBody>
          <a:bodyPr/>
          <a:lstStyle/>
          <a:p>
            <a:pPr algn="ctr"/>
            <a:r>
              <a:rPr lang="tr-TR" sz="4000" b="1" dirty="0"/>
              <a:t>Fen Bilgisi Öğretmen Adaylarının Öğrenim Gördükleri Lisans Programına Yönelik Görüşlerinin SWOT Analiziyle İncelenmesi</a:t>
            </a:r>
            <a:endParaRPr lang="en-TR" sz="4000" b="1" dirty="0"/>
          </a:p>
        </p:txBody>
      </p:sp>
      <p:sp>
        <p:nvSpPr>
          <p:cNvPr id="3" name="Subtitle 2">
            <a:extLst>
              <a:ext uri="{FF2B5EF4-FFF2-40B4-BE49-F238E27FC236}">
                <a16:creationId xmlns:a16="http://schemas.microsoft.com/office/drawing/2014/main" id="{0DEB6CF6-F2F9-7742-B945-462B4A2A2295}"/>
              </a:ext>
            </a:extLst>
          </p:cNvPr>
          <p:cNvSpPr>
            <a:spLocks noGrp="1"/>
          </p:cNvSpPr>
          <p:nvPr>
            <p:ph type="subTitle" idx="1"/>
          </p:nvPr>
        </p:nvSpPr>
        <p:spPr>
          <a:xfrm>
            <a:off x="1683171" y="939157"/>
            <a:ext cx="8825658" cy="861420"/>
          </a:xfrm>
        </p:spPr>
        <p:txBody>
          <a:bodyPr/>
          <a:lstStyle/>
          <a:p>
            <a:pPr algn="ctr"/>
            <a:r>
              <a:rPr lang="tr-TR" b="1" dirty="0">
                <a:solidFill>
                  <a:schemeClr val="accent4"/>
                </a:solidFill>
              </a:rPr>
              <a:t>XIV. Uluslararası Eğitim Araştırmaları Kongresi</a:t>
            </a:r>
            <a:endParaRPr lang="tr-TR" dirty="0">
              <a:solidFill>
                <a:schemeClr val="accent4"/>
              </a:solidFill>
            </a:endParaRPr>
          </a:p>
        </p:txBody>
      </p:sp>
      <p:sp>
        <p:nvSpPr>
          <p:cNvPr id="4" name="TextBox 3">
            <a:extLst>
              <a:ext uri="{FF2B5EF4-FFF2-40B4-BE49-F238E27FC236}">
                <a16:creationId xmlns:a16="http://schemas.microsoft.com/office/drawing/2014/main" id="{CF423617-160B-1E45-9811-209E4955D742}"/>
              </a:ext>
            </a:extLst>
          </p:cNvPr>
          <p:cNvSpPr txBox="1"/>
          <p:nvPr/>
        </p:nvSpPr>
        <p:spPr>
          <a:xfrm>
            <a:off x="2043288" y="5437783"/>
            <a:ext cx="8105423" cy="369332"/>
          </a:xfrm>
          <a:prstGeom prst="rect">
            <a:avLst/>
          </a:prstGeom>
          <a:noFill/>
        </p:spPr>
        <p:txBody>
          <a:bodyPr wrap="square" rtlCol="0">
            <a:spAutoFit/>
          </a:bodyPr>
          <a:lstStyle/>
          <a:p>
            <a:pPr algn="ctr"/>
            <a:r>
              <a:rPr lang="en-TR" dirty="0">
                <a:solidFill>
                  <a:schemeClr val="accent4"/>
                </a:solidFill>
              </a:rPr>
              <a:t>Ilgım Özergun, Prof. Dr. Serkan Timur, Doç. Dr. Fatih Doğan</a:t>
            </a:r>
          </a:p>
        </p:txBody>
      </p:sp>
    </p:spTree>
    <p:extLst>
      <p:ext uri="{BB962C8B-B14F-4D97-AF65-F5344CB8AC3E}">
        <p14:creationId xmlns:p14="http://schemas.microsoft.com/office/powerpoint/2010/main" val="2715032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9D2278-3A59-4449-8CBA-ED4B44CC407A}"/>
              </a:ext>
            </a:extLst>
          </p:cNvPr>
          <p:cNvSpPr>
            <a:spLocks noGrp="1"/>
          </p:cNvSpPr>
          <p:nvPr>
            <p:ph type="title"/>
          </p:nvPr>
        </p:nvSpPr>
        <p:spPr/>
        <p:txBody>
          <a:bodyPr/>
          <a:lstStyle/>
          <a:p>
            <a:r>
              <a:rPr lang="en-TR" dirty="0"/>
              <a:t>Bulgular – Programa Yönelik Tehditler</a:t>
            </a:r>
          </a:p>
        </p:txBody>
      </p:sp>
      <p:graphicFrame>
        <p:nvGraphicFramePr>
          <p:cNvPr id="5" name="Table 4">
            <a:extLst>
              <a:ext uri="{FF2B5EF4-FFF2-40B4-BE49-F238E27FC236}">
                <a16:creationId xmlns:a16="http://schemas.microsoft.com/office/drawing/2014/main" id="{6BAE68E1-F7BF-824A-8D8F-173C923B5D1C}"/>
              </a:ext>
            </a:extLst>
          </p:cNvPr>
          <p:cNvGraphicFramePr>
            <a:graphicFrameLocks/>
          </p:cNvGraphicFramePr>
          <p:nvPr>
            <p:extLst>
              <p:ext uri="{D42A27DB-BD31-4B8C-83A1-F6EECF244321}">
                <p14:modId xmlns:p14="http://schemas.microsoft.com/office/powerpoint/2010/main" val="4176050647"/>
              </p:ext>
            </p:extLst>
          </p:nvPr>
        </p:nvGraphicFramePr>
        <p:xfrm>
          <a:off x="519093" y="2429879"/>
          <a:ext cx="6124775" cy="2869167"/>
        </p:xfrm>
        <a:graphic>
          <a:graphicData uri="http://schemas.openxmlformats.org/drawingml/2006/table">
            <a:tbl>
              <a:tblPr firstRow="1" bandRow="1">
                <a:tableStyleId>{5C22544A-7EE6-4342-B048-85BDC9FD1C3A}</a:tableStyleId>
              </a:tblPr>
              <a:tblGrid>
                <a:gridCol w="4376998">
                  <a:extLst>
                    <a:ext uri="{9D8B030D-6E8A-4147-A177-3AD203B41FA5}">
                      <a16:colId xmlns:a16="http://schemas.microsoft.com/office/drawing/2014/main" val="2353111068"/>
                    </a:ext>
                  </a:extLst>
                </a:gridCol>
                <a:gridCol w="844952">
                  <a:extLst>
                    <a:ext uri="{9D8B030D-6E8A-4147-A177-3AD203B41FA5}">
                      <a16:colId xmlns:a16="http://schemas.microsoft.com/office/drawing/2014/main" val="3403233084"/>
                    </a:ext>
                  </a:extLst>
                </a:gridCol>
                <a:gridCol w="902825">
                  <a:extLst>
                    <a:ext uri="{9D8B030D-6E8A-4147-A177-3AD203B41FA5}">
                      <a16:colId xmlns:a16="http://schemas.microsoft.com/office/drawing/2014/main" val="4191479848"/>
                    </a:ext>
                  </a:extLst>
                </a:gridCol>
              </a:tblGrid>
              <a:tr h="306112">
                <a:tc>
                  <a:txBody>
                    <a:bodyPr/>
                    <a:lstStyle/>
                    <a:p>
                      <a:endParaRPr lang="en-TR" dirty="0"/>
                    </a:p>
                  </a:txBody>
                  <a:tcPr/>
                </a:tc>
                <a:tc>
                  <a:txBody>
                    <a:bodyPr/>
                    <a:lstStyle/>
                    <a:p>
                      <a:r>
                        <a:rPr lang="en-TR" dirty="0"/>
                        <a:t>f</a:t>
                      </a:r>
                    </a:p>
                  </a:txBody>
                  <a:tcPr/>
                </a:tc>
                <a:tc>
                  <a:txBody>
                    <a:bodyPr/>
                    <a:lstStyle/>
                    <a:p>
                      <a:r>
                        <a:rPr lang="en-TR" dirty="0"/>
                        <a:t>%</a:t>
                      </a:r>
                    </a:p>
                  </a:txBody>
                  <a:tcPr/>
                </a:tc>
                <a:extLst>
                  <a:ext uri="{0D108BD9-81ED-4DB2-BD59-A6C34878D82A}">
                    <a16:rowId xmlns:a16="http://schemas.microsoft.com/office/drawing/2014/main" val="1542089256"/>
                  </a:ext>
                </a:extLst>
              </a:tr>
              <a:tr h="528357">
                <a:tc>
                  <a:txBody>
                    <a:bodyPr/>
                    <a:lstStyle/>
                    <a:p>
                      <a:r>
                        <a:rPr lang="en-TR" sz="1400" dirty="0"/>
                        <a:t>KPSS ile atanma güçlüğü</a:t>
                      </a:r>
                    </a:p>
                  </a:txBody>
                  <a:tcPr/>
                </a:tc>
                <a:tc>
                  <a:txBody>
                    <a:bodyPr/>
                    <a:lstStyle/>
                    <a:p>
                      <a:r>
                        <a:rPr lang="en-TR" sz="1400" dirty="0"/>
                        <a:t>39</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27,3</a:t>
                      </a:r>
                    </a:p>
                  </a:txBody>
                  <a:tcPr marL="9525" marR="9525" marT="9525" marB="0" anchor="ctr"/>
                </a:tc>
                <a:extLst>
                  <a:ext uri="{0D108BD9-81ED-4DB2-BD59-A6C34878D82A}">
                    <a16:rowId xmlns:a16="http://schemas.microsoft.com/office/drawing/2014/main" val="1413848255"/>
                  </a:ext>
                </a:extLst>
              </a:tr>
              <a:tr h="5283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TR" sz="1400" dirty="0"/>
                        <a:t>Özel sektörde maaş düşüklüğü</a:t>
                      </a:r>
                    </a:p>
                  </a:txBody>
                  <a:tcPr/>
                </a:tc>
                <a:tc>
                  <a:txBody>
                    <a:bodyPr/>
                    <a:lstStyle/>
                    <a:p>
                      <a:r>
                        <a:rPr lang="en-TR" sz="1400" dirty="0"/>
                        <a:t>22</a:t>
                      </a:r>
                    </a:p>
                  </a:txBody>
                  <a:tcPr/>
                </a:tc>
                <a:tc>
                  <a:txBody>
                    <a:bodyPr/>
                    <a:lstStyle/>
                    <a:p>
                      <a:pPr algn="l" rtl="0" fontAlgn="ctr"/>
                      <a:r>
                        <a:rPr lang="en-TR" sz="1400" b="0" i="0" u="none" strike="noStrike">
                          <a:solidFill>
                            <a:schemeClr val="tx1"/>
                          </a:solidFill>
                          <a:effectLst/>
                          <a:latin typeface="Century Gothic" panose="020B0502020202020204" pitchFamily="34" charset="0"/>
                        </a:rPr>
                        <a:t>15,4</a:t>
                      </a:r>
                    </a:p>
                  </a:txBody>
                  <a:tcPr marL="9525" marR="9525" marT="9525" marB="0" anchor="ctr"/>
                </a:tc>
                <a:extLst>
                  <a:ext uri="{0D108BD9-81ED-4DB2-BD59-A6C34878D82A}">
                    <a16:rowId xmlns:a16="http://schemas.microsoft.com/office/drawing/2014/main" val="3214543035"/>
                  </a:ext>
                </a:extLst>
              </a:tr>
              <a:tr h="306112">
                <a:tc>
                  <a:txBody>
                    <a:bodyPr/>
                    <a:lstStyle/>
                    <a:p>
                      <a:r>
                        <a:rPr lang="en-TR" sz="1400" dirty="0"/>
                        <a:t>Özel sektörde çalışma saatleri</a:t>
                      </a:r>
                    </a:p>
                  </a:txBody>
                  <a:tcPr/>
                </a:tc>
                <a:tc>
                  <a:txBody>
                    <a:bodyPr/>
                    <a:lstStyle/>
                    <a:p>
                      <a:r>
                        <a:rPr lang="en-TR" sz="1400" dirty="0"/>
                        <a:t>10</a:t>
                      </a:r>
                    </a:p>
                  </a:txBody>
                  <a:tcPr/>
                </a:tc>
                <a:tc>
                  <a:txBody>
                    <a:bodyPr/>
                    <a:lstStyle/>
                    <a:p>
                      <a:pPr algn="l" rtl="0" fontAlgn="ctr"/>
                      <a:r>
                        <a:rPr lang="en-TR" sz="1400" b="0" i="0" u="none" strike="noStrike">
                          <a:solidFill>
                            <a:schemeClr val="tx1"/>
                          </a:solidFill>
                          <a:effectLst/>
                          <a:latin typeface="Century Gothic" panose="020B0502020202020204" pitchFamily="34" charset="0"/>
                        </a:rPr>
                        <a:t>7</a:t>
                      </a:r>
                    </a:p>
                  </a:txBody>
                  <a:tcPr marL="9525" marR="9525" marT="9525" marB="0" anchor="ctr"/>
                </a:tc>
                <a:extLst>
                  <a:ext uri="{0D108BD9-81ED-4DB2-BD59-A6C34878D82A}">
                    <a16:rowId xmlns:a16="http://schemas.microsoft.com/office/drawing/2014/main" val="955560506"/>
                  </a:ext>
                </a:extLst>
              </a:tr>
              <a:tr h="306112">
                <a:tc>
                  <a:txBody>
                    <a:bodyPr/>
                    <a:lstStyle/>
                    <a:p>
                      <a:r>
                        <a:rPr lang="en-TR" sz="1400" dirty="0"/>
                        <a:t>Özel sektörde deneyim şartı aranması</a:t>
                      </a:r>
                    </a:p>
                  </a:txBody>
                  <a:tcPr/>
                </a:tc>
                <a:tc>
                  <a:txBody>
                    <a:bodyPr/>
                    <a:lstStyle/>
                    <a:p>
                      <a:r>
                        <a:rPr lang="en-TR" sz="1400" dirty="0"/>
                        <a:t>8</a:t>
                      </a:r>
                    </a:p>
                  </a:txBody>
                  <a:tcPr/>
                </a:tc>
                <a:tc>
                  <a:txBody>
                    <a:bodyPr/>
                    <a:lstStyle/>
                    <a:p>
                      <a:pPr algn="l" rtl="0" fontAlgn="ctr"/>
                      <a:r>
                        <a:rPr lang="en-TR" sz="1400" b="0" i="0" u="none" strike="noStrike">
                          <a:solidFill>
                            <a:schemeClr val="tx1"/>
                          </a:solidFill>
                          <a:effectLst/>
                          <a:latin typeface="Century Gothic" panose="020B0502020202020204" pitchFamily="34" charset="0"/>
                        </a:rPr>
                        <a:t>5,6</a:t>
                      </a:r>
                    </a:p>
                  </a:txBody>
                  <a:tcPr marL="9525" marR="9525" marT="9525" marB="0" anchor="ctr"/>
                </a:tc>
                <a:extLst>
                  <a:ext uri="{0D108BD9-81ED-4DB2-BD59-A6C34878D82A}">
                    <a16:rowId xmlns:a16="http://schemas.microsoft.com/office/drawing/2014/main" val="3894258163"/>
                  </a:ext>
                </a:extLst>
              </a:tr>
              <a:tr h="528357">
                <a:tc>
                  <a:txBody>
                    <a:bodyPr/>
                    <a:lstStyle/>
                    <a:p>
                      <a:r>
                        <a:rPr lang="en-TR" sz="1400" dirty="0"/>
                        <a:t>Öğretmenin değersizleştirilmesi</a:t>
                      </a:r>
                    </a:p>
                  </a:txBody>
                  <a:tcPr/>
                </a:tc>
                <a:tc>
                  <a:txBody>
                    <a:bodyPr/>
                    <a:lstStyle/>
                    <a:p>
                      <a:r>
                        <a:rPr lang="en-TR" sz="1400" dirty="0"/>
                        <a:t>6</a:t>
                      </a:r>
                    </a:p>
                  </a:txBody>
                  <a:tcPr/>
                </a:tc>
                <a:tc>
                  <a:txBody>
                    <a:bodyPr/>
                    <a:lstStyle/>
                    <a:p>
                      <a:pPr algn="l" rtl="0" fontAlgn="ctr"/>
                      <a:r>
                        <a:rPr lang="en-TR" sz="1400" b="0" i="0" u="none" strike="noStrike">
                          <a:solidFill>
                            <a:schemeClr val="tx1"/>
                          </a:solidFill>
                          <a:effectLst/>
                          <a:latin typeface="Century Gothic" panose="020B0502020202020204" pitchFamily="34" charset="0"/>
                        </a:rPr>
                        <a:t>4,2</a:t>
                      </a:r>
                    </a:p>
                  </a:txBody>
                  <a:tcPr marL="9525" marR="9525" marT="9525" marB="0" anchor="ctr"/>
                </a:tc>
                <a:extLst>
                  <a:ext uri="{0D108BD9-81ED-4DB2-BD59-A6C34878D82A}">
                    <a16:rowId xmlns:a16="http://schemas.microsoft.com/office/drawing/2014/main" val="3454738232"/>
                  </a:ext>
                </a:extLst>
              </a:tr>
              <a:tr h="306112">
                <a:tc>
                  <a:txBody>
                    <a:bodyPr/>
                    <a:lstStyle/>
                    <a:p>
                      <a:r>
                        <a:rPr lang="en-TR" sz="1400" dirty="0"/>
                        <a:t>İşsiz kalma durumu</a:t>
                      </a:r>
                    </a:p>
                  </a:txBody>
                  <a:tcPr/>
                </a:tc>
                <a:tc>
                  <a:txBody>
                    <a:bodyPr/>
                    <a:lstStyle/>
                    <a:p>
                      <a:r>
                        <a:rPr lang="en-TR" sz="1400" dirty="0"/>
                        <a:t>5</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3,5</a:t>
                      </a:r>
                    </a:p>
                  </a:txBody>
                  <a:tcPr marL="9525" marR="9525" marT="9525" marB="0" anchor="ctr"/>
                </a:tc>
                <a:extLst>
                  <a:ext uri="{0D108BD9-81ED-4DB2-BD59-A6C34878D82A}">
                    <a16:rowId xmlns:a16="http://schemas.microsoft.com/office/drawing/2014/main" val="3013034416"/>
                  </a:ext>
                </a:extLst>
              </a:tr>
            </a:tbl>
          </a:graphicData>
        </a:graphic>
      </p:graphicFrame>
    </p:spTree>
    <p:extLst>
      <p:ext uri="{BB962C8B-B14F-4D97-AF65-F5344CB8AC3E}">
        <p14:creationId xmlns:p14="http://schemas.microsoft.com/office/powerpoint/2010/main" val="1308194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D4FD5-8AB9-BC49-B14A-689DC499E8A1}"/>
              </a:ext>
            </a:extLst>
          </p:cNvPr>
          <p:cNvSpPr>
            <a:spLocks noGrp="1"/>
          </p:cNvSpPr>
          <p:nvPr>
            <p:ph type="title"/>
          </p:nvPr>
        </p:nvSpPr>
        <p:spPr/>
        <p:txBody>
          <a:bodyPr/>
          <a:lstStyle/>
          <a:p>
            <a:r>
              <a:rPr lang="en-TR" dirty="0"/>
              <a:t>Bulgular – SWOT Matrisi</a:t>
            </a:r>
          </a:p>
        </p:txBody>
      </p:sp>
      <p:graphicFrame>
        <p:nvGraphicFramePr>
          <p:cNvPr id="4" name="Content Placeholder 3">
            <a:extLst>
              <a:ext uri="{FF2B5EF4-FFF2-40B4-BE49-F238E27FC236}">
                <a16:creationId xmlns:a16="http://schemas.microsoft.com/office/drawing/2014/main" id="{C12DE826-ACCB-8149-A24C-089D0041652A}"/>
              </a:ext>
            </a:extLst>
          </p:cNvPr>
          <p:cNvGraphicFramePr>
            <a:graphicFrameLocks noGrp="1"/>
          </p:cNvGraphicFramePr>
          <p:nvPr>
            <p:ph idx="1"/>
            <p:extLst>
              <p:ext uri="{D42A27DB-BD31-4B8C-83A1-F6EECF244321}">
                <p14:modId xmlns:p14="http://schemas.microsoft.com/office/powerpoint/2010/main" val="214753435"/>
              </p:ext>
            </p:extLst>
          </p:nvPr>
        </p:nvGraphicFramePr>
        <p:xfrm>
          <a:off x="1154954" y="2468031"/>
          <a:ext cx="10211385" cy="42221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2797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CCD44-86DE-3143-B894-2A46D189D346}"/>
              </a:ext>
            </a:extLst>
          </p:cNvPr>
          <p:cNvSpPr>
            <a:spLocks noGrp="1"/>
          </p:cNvSpPr>
          <p:nvPr>
            <p:ph type="title"/>
          </p:nvPr>
        </p:nvSpPr>
        <p:spPr/>
        <p:txBody>
          <a:bodyPr/>
          <a:lstStyle/>
          <a:p>
            <a:r>
              <a:rPr lang="en-TR" dirty="0"/>
              <a:t>Tartışma ve Sonuç</a:t>
            </a:r>
          </a:p>
        </p:txBody>
      </p:sp>
      <p:sp>
        <p:nvSpPr>
          <p:cNvPr id="3" name="Content Placeholder 2">
            <a:extLst>
              <a:ext uri="{FF2B5EF4-FFF2-40B4-BE49-F238E27FC236}">
                <a16:creationId xmlns:a16="http://schemas.microsoft.com/office/drawing/2014/main" id="{1D178C4F-3C5E-164C-818A-5D26F014E60E}"/>
              </a:ext>
            </a:extLst>
          </p:cNvPr>
          <p:cNvSpPr>
            <a:spLocks noGrp="1"/>
          </p:cNvSpPr>
          <p:nvPr>
            <p:ph idx="1"/>
          </p:nvPr>
        </p:nvSpPr>
        <p:spPr>
          <a:xfrm>
            <a:off x="506771" y="2468032"/>
            <a:ext cx="11125786" cy="3416300"/>
          </a:xfrm>
        </p:spPr>
        <p:txBody>
          <a:bodyPr/>
          <a:lstStyle/>
          <a:p>
            <a:r>
              <a:rPr lang="tr-TR" dirty="0">
                <a:latin typeface="Times New Roman" panose="02020603050405020304" pitchFamily="18" charset="0"/>
                <a:cs typeface="Times New Roman" panose="02020603050405020304" pitchFamily="18" charset="0"/>
              </a:rPr>
              <a:t>Stratejik planlama sürecinin bir basamağı olan SWOT analizi çerçevesinde stratejiler belirleyerek örgütü daha iyi bir noktaya taşıma imkanı sağlanmaktadır (</a:t>
            </a:r>
            <a:r>
              <a:rPr lang="tr-TR" dirty="0" err="1">
                <a:latin typeface="Times New Roman" panose="02020603050405020304" pitchFamily="18" charset="0"/>
                <a:cs typeface="Times New Roman" panose="02020603050405020304" pitchFamily="18" charset="0"/>
              </a:rPr>
              <a:t>Orr</a:t>
            </a:r>
            <a:r>
              <a:rPr lang="tr-TR" dirty="0">
                <a:latin typeface="Times New Roman" panose="02020603050405020304" pitchFamily="18" charset="0"/>
                <a:cs typeface="Times New Roman" panose="02020603050405020304" pitchFamily="18" charset="0"/>
              </a:rPr>
              <a:t>, 2013). </a:t>
            </a:r>
          </a:p>
          <a:p>
            <a:r>
              <a:rPr lang="tr-TR" dirty="0">
                <a:latin typeface="Times New Roman" panose="02020603050405020304" pitchFamily="18" charset="0"/>
                <a:cs typeface="Times New Roman" panose="02020603050405020304" pitchFamily="18" charset="0"/>
              </a:rPr>
              <a:t>Programın güçlü yönleri arasında </a:t>
            </a:r>
            <a:r>
              <a:rPr lang="tr-TR" dirty="0">
                <a:latin typeface="Times New Roman" panose="02020603050405020304" pitchFamily="18" charset="0"/>
                <a:ea typeface="Calibri" panose="020F0502020204030204" pitchFamily="34" charset="0"/>
                <a:cs typeface="Times New Roman" panose="02020603050405020304" pitchFamily="18" charset="0"/>
              </a:rPr>
              <a:t>hem teorik hem de uygulamalı mesleki ve alan bilgisi dersleri ile güçlü akademik kadrosu yer almaktadır.</a:t>
            </a:r>
          </a:p>
          <a:p>
            <a:r>
              <a:rPr lang="tr-TR" dirty="0">
                <a:latin typeface="Times New Roman" panose="02020603050405020304" pitchFamily="18" charset="0"/>
                <a:ea typeface="Calibri" panose="020F0502020204030204" pitchFamily="34" charset="0"/>
                <a:cs typeface="Times New Roman" panose="02020603050405020304" pitchFamily="18" charset="0"/>
              </a:rPr>
              <a:t>Zayıf yönleri ise pandemiye bağlı olarak derslerin online yürütülmesi ile ödevlerin çokluğu olarak belirtilmiştir.</a:t>
            </a:r>
          </a:p>
          <a:p>
            <a:r>
              <a:rPr lang="tr-TR" dirty="0">
                <a:latin typeface="Times New Roman" panose="02020603050405020304" pitchFamily="18" charset="0"/>
                <a:ea typeface="Calibri" panose="020F0502020204030204" pitchFamily="34" charset="0"/>
                <a:cs typeface="Times New Roman" panose="02020603050405020304" pitchFamily="18" charset="0"/>
              </a:rPr>
              <a:t>Programın olanakları olarak, alan derslerinde ders planları ve ders materyalleri hazırlanarak öğretmenlik mesleğine deneyimlemeleri göze çarpmaktadır. </a:t>
            </a:r>
          </a:p>
          <a:p>
            <a:r>
              <a:rPr lang="tr-TR" dirty="0">
                <a:latin typeface="Times New Roman" panose="02020603050405020304" pitchFamily="18" charset="0"/>
                <a:ea typeface="Calibri" panose="020F0502020204030204" pitchFamily="34" charset="0"/>
                <a:cs typeface="Times New Roman" panose="02020603050405020304" pitchFamily="18" charset="0"/>
              </a:rPr>
              <a:t>Kamu kurumlarına öğretmen atamalarının azlığı ile özel kurumların çalışma şartlarının zorlukları dışsal faktörlere bağlı tehditler olarak nitelendirilmiştir.</a:t>
            </a:r>
            <a:r>
              <a:rPr lang="en-TR"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ea typeface="Calibri" panose="020F0502020204030204" pitchFamily="34"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91982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874FC-09C9-8F4F-BE58-B4F8AB20038D}"/>
              </a:ext>
            </a:extLst>
          </p:cNvPr>
          <p:cNvSpPr>
            <a:spLocks noGrp="1"/>
          </p:cNvSpPr>
          <p:nvPr>
            <p:ph type="title"/>
          </p:nvPr>
        </p:nvSpPr>
        <p:spPr/>
        <p:txBody>
          <a:bodyPr/>
          <a:lstStyle/>
          <a:p>
            <a:r>
              <a:rPr lang="en-TR" dirty="0"/>
              <a:t>Kısıtlamalar ve Öneriler</a:t>
            </a:r>
          </a:p>
        </p:txBody>
      </p:sp>
      <p:sp>
        <p:nvSpPr>
          <p:cNvPr id="3" name="Content Placeholder 2">
            <a:extLst>
              <a:ext uri="{FF2B5EF4-FFF2-40B4-BE49-F238E27FC236}">
                <a16:creationId xmlns:a16="http://schemas.microsoft.com/office/drawing/2014/main" id="{0B137B45-B536-1B4A-B707-86E1E91F4A42}"/>
              </a:ext>
            </a:extLst>
          </p:cNvPr>
          <p:cNvSpPr>
            <a:spLocks noGrp="1"/>
          </p:cNvSpPr>
          <p:nvPr>
            <p:ph idx="1"/>
          </p:nvPr>
        </p:nvSpPr>
        <p:spPr>
          <a:xfrm>
            <a:off x="560594" y="2618740"/>
            <a:ext cx="11189446" cy="3782060"/>
          </a:xfrm>
        </p:spPr>
        <p:txBody>
          <a:bodyPr>
            <a:normAutofit lnSpcReduction="10000"/>
          </a:bodyPr>
          <a:lstStyle/>
          <a:p>
            <a:r>
              <a:rPr lang="en-TR" dirty="0"/>
              <a:t>Pandemi şartlarından dolayı veri toplama sürecinin çevrimiçi yürütülmesi ve katılımcılarla birebir görüşme yapılamaması bu çalışmanın kısıtlamaları arasında yer almaktadır. </a:t>
            </a:r>
          </a:p>
          <a:p>
            <a:endParaRPr lang="en-TR" dirty="0"/>
          </a:p>
          <a:p>
            <a:r>
              <a:rPr lang="en-TR" dirty="0"/>
              <a:t>Bu çalışmayı güçlendirmek için seçili katılımcılarla birebir görüşmeler yapılarak bireylerin görüşleri toplanabilir. </a:t>
            </a:r>
          </a:p>
          <a:p>
            <a:endParaRPr lang="en-TR" dirty="0"/>
          </a:p>
          <a:p>
            <a:r>
              <a:rPr lang="en-TR" dirty="0"/>
              <a:t>Çalışmanın bulguları fen bilgisi öğretmenliği lisans programının zayıf yönlerini güçlendirmek ve fen bilgisi öğretmenliği lisans programına yönelik tehditlerin azaltılması için kullanılabilir.</a:t>
            </a:r>
          </a:p>
          <a:p>
            <a:endParaRPr lang="en-TR" dirty="0"/>
          </a:p>
          <a:p>
            <a:r>
              <a:rPr lang="en-TR" dirty="0"/>
              <a:t>Bu çalışmanın bulgularını genelleyebilmek ve yaygınlaştırmak için farklı üniversitelerin ilgili bölümlerinde de benzer çalışmalar yürütülerek bulgular karşılaştırılabilir.</a:t>
            </a:r>
          </a:p>
          <a:p>
            <a:endParaRPr lang="en-TR" dirty="0"/>
          </a:p>
          <a:p>
            <a:endParaRPr lang="en-TR" dirty="0"/>
          </a:p>
        </p:txBody>
      </p:sp>
    </p:spTree>
    <p:extLst>
      <p:ext uri="{BB962C8B-B14F-4D97-AF65-F5344CB8AC3E}">
        <p14:creationId xmlns:p14="http://schemas.microsoft.com/office/powerpoint/2010/main" val="69247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0C6D6-CFC2-7F41-A999-D4530CDCDA0E}"/>
              </a:ext>
            </a:extLst>
          </p:cNvPr>
          <p:cNvSpPr>
            <a:spLocks noGrp="1"/>
          </p:cNvSpPr>
          <p:nvPr>
            <p:ph type="title"/>
          </p:nvPr>
        </p:nvSpPr>
        <p:spPr/>
        <p:txBody>
          <a:bodyPr/>
          <a:lstStyle/>
          <a:p>
            <a:r>
              <a:rPr lang="en-TR"/>
              <a:t>Kaynakça</a:t>
            </a:r>
          </a:p>
        </p:txBody>
      </p:sp>
      <p:sp>
        <p:nvSpPr>
          <p:cNvPr id="3" name="Content Placeholder 2">
            <a:extLst>
              <a:ext uri="{FF2B5EF4-FFF2-40B4-BE49-F238E27FC236}">
                <a16:creationId xmlns:a16="http://schemas.microsoft.com/office/drawing/2014/main" id="{611BA6CC-FB64-5A47-9463-64B00AF4AB7C}"/>
              </a:ext>
            </a:extLst>
          </p:cNvPr>
          <p:cNvSpPr>
            <a:spLocks noGrp="1"/>
          </p:cNvSpPr>
          <p:nvPr>
            <p:ph idx="1"/>
          </p:nvPr>
        </p:nvSpPr>
        <p:spPr>
          <a:xfrm>
            <a:off x="1154954" y="2603500"/>
            <a:ext cx="10442879" cy="3416300"/>
          </a:xfrm>
        </p:spPr>
        <p:txBody>
          <a:bodyPr>
            <a:normAutofit fontScale="92500" lnSpcReduction="20000"/>
          </a:bodyPr>
          <a:lstStyle/>
          <a:p>
            <a:r>
              <a:rPr lang="tr-TR" dirty="0"/>
              <a:t>Ağaoğlu, E., Şimşek, Y., &amp; </a:t>
            </a:r>
            <a:r>
              <a:rPr lang="tr-TR" dirty="0" err="1"/>
              <a:t>Altınkurt</a:t>
            </a:r>
            <a:r>
              <a:rPr lang="tr-TR" dirty="0"/>
              <a:t>, Y. (2006). Endüstri meslek liselerinde stratejik planlama öncesi SWOT analizi uygulaması. </a:t>
            </a:r>
            <a:r>
              <a:rPr lang="tr-TR" i="1" dirty="0"/>
              <a:t>Eğitim ve Bilim</a:t>
            </a:r>
            <a:r>
              <a:rPr lang="tr-TR" dirty="0"/>
              <a:t>, </a:t>
            </a:r>
            <a:r>
              <a:rPr lang="tr-TR" i="1" dirty="0"/>
              <a:t>31</a:t>
            </a:r>
            <a:r>
              <a:rPr lang="tr-TR" dirty="0"/>
              <a:t>(140).</a:t>
            </a:r>
          </a:p>
          <a:p>
            <a:r>
              <a:rPr lang="tr-TR" dirty="0"/>
              <a:t>Çolak, F. G., &amp; Efeoğlu, G. (2021) Yeni normalleşme sürecinde öğretmenlik uygulaması dersine yönelik ihtiyaç analizi: </a:t>
            </a:r>
            <a:r>
              <a:rPr lang="tr-TR" dirty="0" err="1"/>
              <a:t>swot</a:t>
            </a:r>
            <a:r>
              <a:rPr lang="tr-TR" dirty="0"/>
              <a:t> analizi örneği. </a:t>
            </a:r>
            <a:r>
              <a:rPr lang="tr-TR" i="1" dirty="0"/>
              <a:t>Kesit Akademi Dergisi</a:t>
            </a:r>
            <a:r>
              <a:rPr lang="tr-TR" dirty="0"/>
              <a:t>, </a:t>
            </a:r>
            <a:r>
              <a:rPr lang="tr-TR" i="1" dirty="0"/>
              <a:t>7</a:t>
            </a:r>
            <a:r>
              <a:rPr lang="tr-TR" dirty="0"/>
              <a:t>(27), 176-197.</a:t>
            </a:r>
          </a:p>
          <a:p>
            <a:r>
              <a:rPr lang="tr-TR" dirty="0"/>
              <a:t>Miles, M. B., &amp; </a:t>
            </a:r>
            <a:r>
              <a:rPr lang="tr-TR" dirty="0" err="1"/>
              <a:t>Huberman</a:t>
            </a:r>
            <a:r>
              <a:rPr lang="tr-TR" dirty="0"/>
              <a:t>, A. M. (1994). </a:t>
            </a:r>
            <a:r>
              <a:rPr lang="tr-TR" i="1" dirty="0" err="1"/>
              <a:t>Qualitative</a:t>
            </a:r>
            <a:r>
              <a:rPr lang="tr-TR" i="1" dirty="0"/>
              <a:t> data </a:t>
            </a:r>
            <a:r>
              <a:rPr lang="tr-TR" i="1" dirty="0" err="1"/>
              <a:t>analysis</a:t>
            </a:r>
            <a:r>
              <a:rPr lang="tr-TR" i="1" dirty="0"/>
              <a:t>: An </a:t>
            </a:r>
            <a:r>
              <a:rPr lang="tr-TR" i="1" dirty="0" err="1"/>
              <a:t>expanded</a:t>
            </a:r>
            <a:r>
              <a:rPr lang="tr-TR" i="1" dirty="0"/>
              <a:t> </a:t>
            </a:r>
            <a:r>
              <a:rPr lang="tr-TR" i="1" dirty="0" err="1"/>
              <a:t>sourcebook</a:t>
            </a:r>
            <a:r>
              <a:rPr lang="tr-TR" dirty="0"/>
              <a:t>. </a:t>
            </a:r>
            <a:r>
              <a:rPr lang="tr-TR" dirty="0" err="1"/>
              <a:t>sage</a:t>
            </a:r>
            <a:r>
              <a:rPr lang="tr-TR" dirty="0"/>
              <a:t>.</a:t>
            </a:r>
          </a:p>
          <a:p>
            <a:r>
              <a:rPr lang="tr-TR" dirty="0" err="1"/>
              <a:t>Orr</a:t>
            </a:r>
            <a:r>
              <a:rPr lang="tr-TR" dirty="0"/>
              <a:t>, B. (2013). </a:t>
            </a:r>
            <a:r>
              <a:rPr lang="tr-TR" dirty="0" err="1"/>
              <a:t>Conducting</a:t>
            </a:r>
            <a:r>
              <a:rPr lang="tr-TR" dirty="0"/>
              <a:t> a SWOT Analysis </a:t>
            </a:r>
            <a:r>
              <a:rPr lang="tr-TR" dirty="0" err="1"/>
              <a:t>for</a:t>
            </a:r>
            <a:r>
              <a:rPr lang="tr-TR" dirty="0"/>
              <a:t> Program </a:t>
            </a:r>
            <a:r>
              <a:rPr lang="tr-TR" dirty="0" err="1"/>
              <a:t>Improvement</a:t>
            </a:r>
            <a:r>
              <a:rPr lang="tr-TR" dirty="0"/>
              <a:t>. </a:t>
            </a:r>
            <a:r>
              <a:rPr lang="tr-TR" i="1" dirty="0"/>
              <a:t>Online </a:t>
            </a:r>
            <a:r>
              <a:rPr lang="tr-TR" i="1" dirty="0" err="1"/>
              <a:t>Submission</a:t>
            </a:r>
            <a:r>
              <a:rPr lang="tr-TR" dirty="0"/>
              <a:t>, </a:t>
            </a:r>
            <a:r>
              <a:rPr lang="tr-TR" i="1" dirty="0"/>
              <a:t>3</a:t>
            </a:r>
            <a:r>
              <a:rPr lang="tr-TR" dirty="0"/>
              <a:t>(6), 381-384.</a:t>
            </a:r>
          </a:p>
          <a:p>
            <a:r>
              <a:rPr lang="tr-TR" dirty="0"/>
              <a:t>ÖZAN, M. B., Polat, H., </a:t>
            </a:r>
            <a:r>
              <a:rPr lang="tr-TR" dirty="0" err="1"/>
              <a:t>Gündüzalp</a:t>
            </a:r>
            <a:r>
              <a:rPr lang="tr-TR" dirty="0"/>
              <a:t>, S., &amp; Yaraş, Z. (2015). Eğitim kurumlarında </a:t>
            </a:r>
            <a:r>
              <a:rPr lang="tr-TR" dirty="0" err="1"/>
              <a:t>swot</a:t>
            </a:r>
            <a:r>
              <a:rPr lang="tr-TR" dirty="0"/>
              <a:t> analizi. </a:t>
            </a:r>
            <a:r>
              <a:rPr lang="tr-TR" i="1" dirty="0" err="1"/>
              <a:t>Turkish</a:t>
            </a:r>
            <a:r>
              <a:rPr lang="tr-TR" i="1" dirty="0"/>
              <a:t> </a:t>
            </a:r>
            <a:r>
              <a:rPr lang="tr-TR" i="1" dirty="0" err="1"/>
              <a:t>Journal</a:t>
            </a:r>
            <a:r>
              <a:rPr lang="tr-TR" i="1" dirty="0"/>
              <a:t> of </a:t>
            </a:r>
            <a:r>
              <a:rPr lang="tr-TR" i="1" dirty="0" err="1"/>
              <a:t>Educational</a:t>
            </a:r>
            <a:r>
              <a:rPr lang="tr-TR" i="1" dirty="0"/>
              <a:t> </a:t>
            </a:r>
            <a:r>
              <a:rPr lang="tr-TR" i="1" dirty="0" err="1"/>
              <a:t>Studies</a:t>
            </a:r>
            <a:r>
              <a:rPr lang="tr-TR" dirty="0"/>
              <a:t>, </a:t>
            </a:r>
            <a:r>
              <a:rPr lang="tr-TR" i="1" dirty="0"/>
              <a:t>2</a:t>
            </a:r>
            <a:r>
              <a:rPr lang="tr-TR" dirty="0"/>
              <a:t>(1), 1-28.</a:t>
            </a:r>
          </a:p>
          <a:p>
            <a:r>
              <a:rPr lang="tr-TR" dirty="0" err="1"/>
              <a:t>Terziev</a:t>
            </a:r>
            <a:r>
              <a:rPr lang="tr-TR" dirty="0"/>
              <a:t>, V., &amp; </a:t>
            </a:r>
            <a:r>
              <a:rPr lang="tr-TR" dirty="0" err="1"/>
              <a:t>Stoilova</a:t>
            </a:r>
            <a:r>
              <a:rPr lang="tr-TR" dirty="0"/>
              <a:t>, M. (2019). </a:t>
            </a:r>
            <a:r>
              <a:rPr lang="tr-TR" dirty="0" err="1"/>
              <a:t>Experience</a:t>
            </a:r>
            <a:r>
              <a:rPr lang="tr-TR" dirty="0"/>
              <a:t> of SWOT </a:t>
            </a:r>
            <a:r>
              <a:rPr lang="tr-TR" dirty="0" err="1"/>
              <a:t>analysis</a:t>
            </a:r>
            <a:r>
              <a:rPr lang="tr-TR" dirty="0"/>
              <a:t> in </a:t>
            </a:r>
            <a:r>
              <a:rPr lang="tr-TR" dirty="0" err="1"/>
              <a:t>the</a:t>
            </a:r>
            <a:r>
              <a:rPr lang="tr-TR" dirty="0"/>
              <a:t> </a:t>
            </a:r>
            <a:r>
              <a:rPr lang="tr-TR" dirty="0" err="1"/>
              <a:t>system</a:t>
            </a:r>
            <a:r>
              <a:rPr lang="tr-TR" dirty="0"/>
              <a:t> of </a:t>
            </a:r>
            <a:r>
              <a:rPr lang="tr-TR" dirty="0" err="1"/>
              <a:t>the</a:t>
            </a:r>
            <a:r>
              <a:rPr lang="tr-TR" dirty="0"/>
              <a:t> </a:t>
            </a:r>
            <a:r>
              <a:rPr lang="tr-TR" dirty="0" err="1"/>
              <a:t>Bulgarian</a:t>
            </a:r>
            <a:r>
              <a:rPr lang="tr-TR" dirty="0"/>
              <a:t> </a:t>
            </a:r>
            <a:r>
              <a:rPr lang="tr-TR" dirty="0" err="1"/>
              <a:t>education</a:t>
            </a:r>
            <a:r>
              <a:rPr lang="tr-TR" dirty="0"/>
              <a:t>. </a:t>
            </a:r>
            <a:r>
              <a:rPr lang="tr-TR" i="1" dirty="0"/>
              <a:t>Knowledge International </a:t>
            </a:r>
            <a:r>
              <a:rPr lang="tr-TR" i="1" dirty="0" err="1"/>
              <a:t>Journal</a:t>
            </a:r>
            <a:r>
              <a:rPr lang="tr-TR" dirty="0"/>
              <a:t>, </a:t>
            </a:r>
            <a:r>
              <a:rPr lang="tr-TR" i="1" dirty="0"/>
              <a:t>31</a:t>
            </a:r>
            <a:r>
              <a:rPr lang="tr-TR" dirty="0"/>
              <a:t>(6), 1887-1893.</a:t>
            </a:r>
          </a:p>
        </p:txBody>
      </p:sp>
    </p:spTree>
    <p:extLst>
      <p:ext uri="{BB962C8B-B14F-4D97-AF65-F5344CB8AC3E}">
        <p14:creationId xmlns:p14="http://schemas.microsoft.com/office/powerpoint/2010/main" val="35893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4B919-500E-2849-A7F3-232580813AB2}"/>
              </a:ext>
            </a:extLst>
          </p:cNvPr>
          <p:cNvSpPr>
            <a:spLocks noGrp="1"/>
          </p:cNvSpPr>
          <p:nvPr>
            <p:ph type="title"/>
          </p:nvPr>
        </p:nvSpPr>
        <p:spPr/>
        <p:txBody>
          <a:bodyPr/>
          <a:lstStyle/>
          <a:p>
            <a:r>
              <a:rPr lang="en-TR" dirty="0"/>
              <a:t>Giriş</a:t>
            </a:r>
          </a:p>
        </p:txBody>
      </p:sp>
      <p:sp>
        <p:nvSpPr>
          <p:cNvPr id="3" name="Content Placeholder 2">
            <a:extLst>
              <a:ext uri="{FF2B5EF4-FFF2-40B4-BE49-F238E27FC236}">
                <a16:creationId xmlns:a16="http://schemas.microsoft.com/office/drawing/2014/main" id="{BB5BB08E-C2BA-1846-9976-A227C53C8A17}"/>
              </a:ext>
            </a:extLst>
          </p:cNvPr>
          <p:cNvSpPr>
            <a:spLocks noGrp="1"/>
          </p:cNvSpPr>
          <p:nvPr>
            <p:ph idx="1"/>
          </p:nvPr>
        </p:nvSpPr>
        <p:spPr>
          <a:xfrm>
            <a:off x="506771" y="2580351"/>
            <a:ext cx="11172085" cy="3416300"/>
          </a:xfrm>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SWOT analizi, bir kurumun, sistemin veya programın kuvvetli ve eksik yönleri ile fırsat ve tehditlerini tespit etmeyi amaçlayan bir analiz yöntemidir. </a:t>
            </a:r>
          </a:p>
          <a:p>
            <a:pPr algn="just"/>
            <a:r>
              <a:rPr lang="tr-TR" dirty="0">
                <a:latin typeface="Times New Roman" panose="02020603050405020304" pitchFamily="18" charset="0"/>
                <a:cs typeface="Times New Roman" panose="02020603050405020304" pitchFamily="18" charset="0"/>
              </a:rPr>
              <a:t>SWOT analizinde kuvvetli ve eksik yönler, bu kurum, sistem veya programın içsel faktörlerine; fırsatlar ve tehditler ise dışsal faktörlerine bağlıdır. </a:t>
            </a:r>
          </a:p>
          <a:p>
            <a:pPr algn="just"/>
            <a:r>
              <a:rPr lang="tr-TR" dirty="0">
                <a:latin typeface="Times New Roman" panose="02020603050405020304" pitchFamily="18" charset="0"/>
                <a:cs typeface="Times New Roman" panose="02020603050405020304" pitchFamily="18" charset="0"/>
              </a:rPr>
              <a:t>İçsel faktörlerle, kuvvetli ve eksik yönlerini belirlemek amacıyla kurumun bütün yönleri analiz edilir. Dışsal faktörlerde ise, fırsat ve tehditleri belirlemek için politik, ekonomik, sosyal, teknolojik ortam ve rekabet ortam gibi yönleri analiz edilir. </a:t>
            </a:r>
          </a:p>
          <a:p>
            <a:pPr algn="just"/>
            <a:r>
              <a:rPr lang="tr-TR" dirty="0">
                <a:latin typeface="Times New Roman" panose="02020603050405020304" pitchFamily="18" charset="0"/>
                <a:cs typeface="Times New Roman" panose="02020603050405020304" pitchFamily="18" charset="0"/>
              </a:rPr>
              <a:t>SWOT analizi hem </a:t>
            </a:r>
            <a:r>
              <a:rPr lang="tr-TR" i="1" dirty="0">
                <a:latin typeface="Times New Roman" panose="02020603050405020304" pitchFamily="18" charset="0"/>
                <a:cs typeface="Times New Roman" panose="02020603050405020304" pitchFamily="18" charset="0"/>
              </a:rPr>
              <a:t>mevcut durum </a:t>
            </a:r>
            <a:r>
              <a:rPr lang="tr-TR" dirty="0">
                <a:latin typeface="Times New Roman" panose="02020603050405020304" pitchFamily="18" charset="0"/>
                <a:cs typeface="Times New Roman" panose="02020603050405020304" pitchFamily="18" charset="0"/>
              </a:rPr>
              <a:t>hem de </a:t>
            </a:r>
            <a:r>
              <a:rPr lang="tr-TR" i="1" dirty="0">
                <a:latin typeface="Times New Roman" panose="02020603050405020304" pitchFamily="18" charset="0"/>
                <a:cs typeface="Times New Roman" panose="02020603050405020304" pitchFamily="18" charset="0"/>
              </a:rPr>
              <a:t>gelecek durum </a:t>
            </a:r>
            <a:r>
              <a:rPr lang="tr-TR" dirty="0">
                <a:latin typeface="Times New Roman" panose="02020603050405020304" pitchFamily="18" charset="0"/>
                <a:cs typeface="Times New Roman" panose="02020603050405020304" pitchFamily="18" charset="0"/>
              </a:rPr>
              <a:t>analizidir. Günümüz şartlarının güçlü ve zayıf yönleri ile sunulan fırsatlar ve karşı karşıya kalınan tehditler ortaya konulmaya çalışılması mevcut durum analizidir. Gelecekteki durumunun ne olacağının tespit ve tahmin etmeye çalışılmasıyla </a:t>
            </a:r>
            <a:r>
              <a:rPr lang="tr-TR" i="1" dirty="0">
                <a:latin typeface="Times New Roman" panose="02020603050405020304" pitchFamily="18" charset="0"/>
                <a:cs typeface="Times New Roman" panose="02020603050405020304" pitchFamily="18" charset="0"/>
              </a:rPr>
              <a:t>gelecek durum </a:t>
            </a:r>
            <a:r>
              <a:rPr lang="tr-TR" dirty="0">
                <a:latin typeface="Times New Roman" panose="02020603050405020304" pitchFamily="18" charset="0"/>
                <a:cs typeface="Times New Roman" panose="02020603050405020304" pitchFamily="18" charset="0"/>
              </a:rPr>
              <a:t>analizi yapılır (Aktan, 2005).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4171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074CB-126B-8D44-91D2-47D23A380DA8}"/>
              </a:ext>
            </a:extLst>
          </p:cNvPr>
          <p:cNvSpPr>
            <a:spLocks noGrp="1"/>
          </p:cNvSpPr>
          <p:nvPr>
            <p:ph type="title"/>
          </p:nvPr>
        </p:nvSpPr>
        <p:spPr/>
        <p:txBody>
          <a:bodyPr/>
          <a:lstStyle/>
          <a:p>
            <a:r>
              <a:rPr lang="en-TR" dirty="0"/>
              <a:t>Literatür Taraması</a:t>
            </a:r>
          </a:p>
        </p:txBody>
      </p:sp>
      <p:sp>
        <p:nvSpPr>
          <p:cNvPr id="3" name="Content Placeholder 2">
            <a:extLst>
              <a:ext uri="{FF2B5EF4-FFF2-40B4-BE49-F238E27FC236}">
                <a16:creationId xmlns:a16="http://schemas.microsoft.com/office/drawing/2014/main" id="{2E24596D-88B4-1249-8B71-AD3CE43CE329}"/>
              </a:ext>
            </a:extLst>
          </p:cNvPr>
          <p:cNvSpPr>
            <a:spLocks noGrp="1"/>
          </p:cNvSpPr>
          <p:nvPr>
            <p:ph idx="1"/>
          </p:nvPr>
        </p:nvSpPr>
        <p:spPr>
          <a:xfrm>
            <a:off x="541495" y="2626650"/>
            <a:ext cx="10685947" cy="3416300"/>
          </a:xfrm>
        </p:spPr>
        <p:txBody>
          <a:bodyPr>
            <a:normAutofit fontScale="92500" lnSpcReduction="10000"/>
          </a:bodyPr>
          <a:lstStyle/>
          <a:p>
            <a:r>
              <a:rPr lang="tr-TR" dirty="0"/>
              <a:t>SWOT analizi kurumların iç ve dış çevrelerini değerlendirmeye yardımcı olur. Bir kurum olarak yüksek öğretim kurumlarının da değerlendirmelerinin yapılması ve var olan </a:t>
            </a:r>
            <a:r>
              <a:rPr lang="tr-TR" dirty="0" err="1"/>
              <a:t>eksikliklerinine</a:t>
            </a:r>
            <a:r>
              <a:rPr lang="tr-TR" dirty="0"/>
              <a:t> ilişkin stratejik planlar üretilmesi amacıyla durum analizi yapılması gerekmektedir. Bu durum analizi SWOT analiziyle mümkündür (Ağaoğlu, Şimşek ve </a:t>
            </a:r>
            <a:r>
              <a:rPr lang="tr-TR" dirty="0" err="1"/>
              <a:t>Altınkurt</a:t>
            </a:r>
            <a:r>
              <a:rPr lang="tr-TR" dirty="0"/>
              <a:t>, 2006).</a:t>
            </a:r>
          </a:p>
          <a:p>
            <a:r>
              <a:rPr lang="tr-TR" dirty="0"/>
              <a:t> İlgili ulusal ve uluslararası literatürde hem K-12 (Ağaoğlu, vd., 2006; </a:t>
            </a:r>
            <a:r>
              <a:rPr lang="tr-TR" dirty="0" err="1"/>
              <a:t>Terziev</a:t>
            </a:r>
            <a:r>
              <a:rPr lang="tr-TR" dirty="0"/>
              <a:t> ve </a:t>
            </a:r>
            <a:r>
              <a:rPr lang="tr-TR" dirty="0" err="1"/>
              <a:t>Stoilova</a:t>
            </a:r>
            <a:r>
              <a:rPr lang="tr-TR" dirty="0"/>
              <a:t>, 2019) düzeyinde hem de yükseköğretim (Çolak ve Efeoğlu, 2021; </a:t>
            </a:r>
            <a:r>
              <a:rPr lang="tr-TR" dirty="0" err="1"/>
              <a:t>Özan</a:t>
            </a:r>
            <a:r>
              <a:rPr lang="tr-TR" dirty="0"/>
              <a:t>, vd., 2015) düzeyinde eğitim kurumlarına SWOT analizi çalışması yapıldığı görülmüştür. </a:t>
            </a:r>
          </a:p>
          <a:p>
            <a:r>
              <a:rPr lang="tr-TR" dirty="0" err="1"/>
              <a:t>Orr</a:t>
            </a:r>
            <a:r>
              <a:rPr lang="tr-TR" dirty="0"/>
              <a:t> (2013) SWOT analizinin yükseköğretim kurumlarında durum analizlerinin yapılabilmesi için ve programların </a:t>
            </a:r>
            <a:r>
              <a:rPr lang="tr-TR" dirty="0" err="1"/>
              <a:t>iyileştirelebilmesi</a:t>
            </a:r>
            <a:r>
              <a:rPr lang="tr-TR" dirty="0"/>
              <a:t> için gerekli olduğunu söylemiştir.</a:t>
            </a:r>
          </a:p>
          <a:p>
            <a:r>
              <a:rPr lang="tr-TR" dirty="0"/>
              <a:t>Öğretmen  yetiştirme programlarında SWOT analizi stratejik planlama süreçlerinde kullanılabilecek bir araçtır. SWOT analizi ile Güçlü ve zayıf yönler ortaya çıkarılır ve programda, stajlarda, derslerde, eğitim politikalarında vb. düzenlemeler, bir programın SWOT analizine dayandırılır. </a:t>
            </a:r>
          </a:p>
          <a:p>
            <a:endParaRPr lang="tr-TR" dirty="0"/>
          </a:p>
          <a:p>
            <a:endParaRPr lang="tr-TR" dirty="0"/>
          </a:p>
        </p:txBody>
      </p:sp>
    </p:spTree>
    <p:extLst>
      <p:ext uri="{BB962C8B-B14F-4D97-AF65-F5344CB8AC3E}">
        <p14:creationId xmlns:p14="http://schemas.microsoft.com/office/powerpoint/2010/main" val="1942855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B5CD9-31F7-214F-BC96-A21137CD3B85}"/>
              </a:ext>
            </a:extLst>
          </p:cNvPr>
          <p:cNvSpPr>
            <a:spLocks noGrp="1"/>
          </p:cNvSpPr>
          <p:nvPr>
            <p:ph type="title"/>
          </p:nvPr>
        </p:nvSpPr>
        <p:spPr>
          <a:xfrm>
            <a:off x="1154954" y="973668"/>
            <a:ext cx="9192813" cy="706964"/>
          </a:xfrm>
        </p:spPr>
        <p:txBody>
          <a:bodyPr/>
          <a:lstStyle/>
          <a:p>
            <a:r>
              <a:rPr lang="en-TR" dirty="0"/>
              <a:t>Çalışmanın Amacı ve Araştırma Soruları</a:t>
            </a:r>
          </a:p>
        </p:txBody>
      </p:sp>
      <p:sp>
        <p:nvSpPr>
          <p:cNvPr id="3" name="Content Placeholder 2">
            <a:extLst>
              <a:ext uri="{FF2B5EF4-FFF2-40B4-BE49-F238E27FC236}">
                <a16:creationId xmlns:a16="http://schemas.microsoft.com/office/drawing/2014/main" id="{8814CD92-55C2-3146-A990-211F7C900283}"/>
              </a:ext>
            </a:extLst>
          </p:cNvPr>
          <p:cNvSpPr>
            <a:spLocks noGrp="1"/>
          </p:cNvSpPr>
          <p:nvPr>
            <p:ph idx="1"/>
          </p:nvPr>
        </p:nvSpPr>
        <p:spPr>
          <a:xfrm>
            <a:off x="451413" y="2603500"/>
            <a:ext cx="11296891" cy="3416300"/>
          </a:xfrm>
        </p:spPr>
        <p:txBody>
          <a:bodyPr>
            <a:normAutofit/>
          </a:bodyPr>
          <a:lstStyle/>
          <a:p>
            <a:pPr marL="0" indent="0">
              <a:buNone/>
            </a:pPr>
            <a:r>
              <a:rPr lang="en-TR" dirty="0"/>
              <a:t>Bu çalışmanın amacı, </a:t>
            </a:r>
            <a:r>
              <a:rPr lang="tr-TR" dirty="0"/>
              <a:t>fen bilgisi öğretmenliği programının sahip olduğu güçlü ve zayıf yönleri ile programın sahip olduğu fırsatlar ve tehditler fen bilgisi öğretmen adaylarının görüşlerine göre SWOT analiziyle değerlendirilmesidir. </a:t>
            </a:r>
          </a:p>
          <a:p>
            <a:pPr marL="0" indent="0">
              <a:buNone/>
            </a:pPr>
            <a:endParaRPr lang="en-TR" dirty="0"/>
          </a:p>
          <a:p>
            <a:r>
              <a:rPr lang="en-TR" dirty="0"/>
              <a:t>Fen bilgisi öğretmen adaylarının öğrenim gördükleri lisans programının güçlü yönleri nelerdir?</a:t>
            </a:r>
          </a:p>
          <a:p>
            <a:r>
              <a:rPr lang="en-TR" dirty="0"/>
              <a:t>Fen bilgisi öğretmen adaylarının öğrenim gördükleri lisans programının zayıf yönleri nelerdir?</a:t>
            </a:r>
          </a:p>
          <a:p>
            <a:r>
              <a:rPr lang="en-TR" dirty="0"/>
              <a:t>Fen bilgisi öğretmen adaylarının öğrenim gördükleri lisans programının fırsatları nelerdir?</a:t>
            </a:r>
          </a:p>
          <a:p>
            <a:r>
              <a:rPr lang="en-TR" dirty="0"/>
              <a:t>Fen bilgisi öğretmen adaylarının öğrenim gördükleri lisans programının tehdit unsurları nelerdir?</a:t>
            </a:r>
          </a:p>
          <a:p>
            <a:endParaRPr lang="en-TR" dirty="0"/>
          </a:p>
          <a:p>
            <a:endParaRPr lang="en-TR" dirty="0"/>
          </a:p>
          <a:p>
            <a:endParaRPr lang="en-TR" dirty="0"/>
          </a:p>
          <a:p>
            <a:endParaRPr lang="en-TR" dirty="0"/>
          </a:p>
        </p:txBody>
      </p:sp>
    </p:spTree>
    <p:extLst>
      <p:ext uri="{BB962C8B-B14F-4D97-AF65-F5344CB8AC3E}">
        <p14:creationId xmlns:p14="http://schemas.microsoft.com/office/powerpoint/2010/main" val="3029849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95CCC-27A3-2E46-B067-870FAC032DD6}"/>
              </a:ext>
            </a:extLst>
          </p:cNvPr>
          <p:cNvSpPr>
            <a:spLocks noGrp="1"/>
          </p:cNvSpPr>
          <p:nvPr>
            <p:ph type="title"/>
          </p:nvPr>
        </p:nvSpPr>
        <p:spPr/>
        <p:txBody>
          <a:bodyPr/>
          <a:lstStyle/>
          <a:p>
            <a:r>
              <a:rPr lang="en-TR" dirty="0"/>
              <a:t>Yöntem</a:t>
            </a:r>
          </a:p>
        </p:txBody>
      </p:sp>
      <p:sp>
        <p:nvSpPr>
          <p:cNvPr id="3" name="Content Placeholder 2">
            <a:extLst>
              <a:ext uri="{FF2B5EF4-FFF2-40B4-BE49-F238E27FC236}">
                <a16:creationId xmlns:a16="http://schemas.microsoft.com/office/drawing/2014/main" id="{6EA0BB59-BA09-434B-B975-855BDA9B41DA}"/>
              </a:ext>
            </a:extLst>
          </p:cNvPr>
          <p:cNvSpPr>
            <a:spLocks noGrp="1"/>
          </p:cNvSpPr>
          <p:nvPr>
            <p:ph idx="1"/>
          </p:nvPr>
        </p:nvSpPr>
        <p:spPr>
          <a:xfrm>
            <a:off x="576220" y="2581154"/>
            <a:ext cx="10604924" cy="3427071"/>
          </a:xfrm>
        </p:spPr>
        <p:txBody>
          <a:bodyPr>
            <a:normAutofit/>
          </a:bodyPr>
          <a:lstStyle/>
          <a:p>
            <a:r>
              <a:rPr lang="en-TR" dirty="0"/>
              <a:t>Bu çalışmada nitel araştırma yöntemlerinden fenomenoloji (olgubilim) kullanılmıştır.</a:t>
            </a:r>
          </a:p>
          <a:p>
            <a:r>
              <a:rPr lang="tr-TR" dirty="0"/>
              <a:t>Çalışma grubunu 2020-2021 eğitim öğretim yılında Çanakkale Onsekiz Mart Üniversitesi’nde öğrenim görmekte olan ve çalışmaya gönüllü olarak katılmak isteyen farklı sınıf düzeylerinde öğrenim gören 70 fen bilgisi öğretmen adayı oluşturmaktadır.</a:t>
            </a:r>
          </a:p>
          <a:p>
            <a:endParaRPr lang="tr-TR" dirty="0"/>
          </a:p>
          <a:p>
            <a:endParaRPr lang="tr-TR" dirty="0"/>
          </a:p>
          <a:p>
            <a:endParaRPr lang="en-TR" dirty="0"/>
          </a:p>
          <a:p>
            <a:endParaRPr lang="en-TR" dirty="0"/>
          </a:p>
        </p:txBody>
      </p:sp>
      <p:graphicFrame>
        <p:nvGraphicFramePr>
          <p:cNvPr id="4" name="Table 4" descr="Tablo 1. Katılımcılara Ait Demografik Bilgiler">
            <a:extLst>
              <a:ext uri="{FF2B5EF4-FFF2-40B4-BE49-F238E27FC236}">
                <a16:creationId xmlns:a16="http://schemas.microsoft.com/office/drawing/2014/main" id="{DF11CF64-41EC-F849-B610-8A3E8F820F70}"/>
              </a:ext>
            </a:extLst>
          </p:cNvPr>
          <p:cNvGraphicFramePr>
            <a:graphicFrameLocks noGrp="1"/>
          </p:cNvGraphicFramePr>
          <p:nvPr>
            <p:extLst>
              <p:ext uri="{D42A27DB-BD31-4B8C-83A1-F6EECF244321}">
                <p14:modId xmlns:p14="http://schemas.microsoft.com/office/powerpoint/2010/main" val="2792554666"/>
              </p:ext>
            </p:extLst>
          </p:nvPr>
        </p:nvGraphicFramePr>
        <p:xfrm>
          <a:off x="3015850" y="4211899"/>
          <a:ext cx="4912811" cy="2468888"/>
        </p:xfrm>
        <a:graphic>
          <a:graphicData uri="http://schemas.openxmlformats.org/drawingml/2006/table">
            <a:tbl>
              <a:tblPr firstRow="1" bandRow="1">
                <a:tableStyleId>{7DF18680-E054-41AD-8BC1-D1AEF772440D}</a:tableStyleId>
              </a:tblPr>
              <a:tblGrid>
                <a:gridCol w="2456405">
                  <a:extLst>
                    <a:ext uri="{9D8B030D-6E8A-4147-A177-3AD203B41FA5}">
                      <a16:colId xmlns:a16="http://schemas.microsoft.com/office/drawing/2014/main" val="1197388411"/>
                    </a:ext>
                  </a:extLst>
                </a:gridCol>
                <a:gridCol w="1228203">
                  <a:extLst>
                    <a:ext uri="{9D8B030D-6E8A-4147-A177-3AD203B41FA5}">
                      <a16:colId xmlns:a16="http://schemas.microsoft.com/office/drawing/2014/main" val="3417822935"/>
                    </a:ext>
                  </a:extLst>
                </a:gridCol>
                <a:gridCol w="1228203">
                  <a:extLst>
                    <a:ext uri="{9D8B030D-6E8A-4147-A177-3AD203B41FA5}">
                      <a16:colId xmlns:a16="http://schemas.microsoft.com/office/drawing/2014/main" val="1443772828"/>
                    </a:ext>
                  </a:extLst>
                </a:gridCol>
              </a:tblGrid>
              <a:tr h="365762">
                <a:tc>
                  <a:txBody>
                    <a:bodyPr/>
                    <a:lstStyle/>
                    <a:p>
                      <a:pPr algn="l"/>
                      <a:r>
                        <a:rPr lang="en-TR" sz="1600" dirty="0"/>
                        <a:t>Sınıf Düzeyi</a:t>
                      </a:r>
                    </a:p>
                  </a:txBody>
                  <a:tcPr/>
                </a:tc>
                <a:tc gridSpan="2">
                  <a:txBody>
                    <a:bodyPr/>
                    <a:lstStyle/>
                    <a:p>
                      <a:pPr algn="l"/>
                      <a:r>
                        <a:rPr lang="en-TR" sz="1600" dirty="0"/>
                        <a:t>Cinsiyet</a:t>
                      </a:r>
                    </a:p>
                  </a:txBody>
                  <a:tcPr/>
                </a:tc>
                <a:tc hMerge="1">
                  <a:txBody>
                    <a:bodyPr/>
                    <a:lstStyle/>
                    <a:p>
                      <a:endParaRPr lang="en-TR"/>
                    </a:p>
                  </a:txBody>
                  <a:tcPr/>
                </a:tc>
                <a:extLst>
                  <a:ext uri="{0D108BD9-81ED-4DB2-BD59-A6C34878D82A}">
                    <a16:rowId xmlns:a16="http://schemas.microsoft.com/office/drawing/2014/main" val="2313598952"/>
                  </a:ext>
                </a:extLst>
              </a:tr>
              <a:tr h="365762">
                <a:tc>
                  <a:txBody>
                    <a:bodyPr/>
                    <a:lstStyle/>
                    <a:p>
                      <a:pPr algn="l"/>
                      <a:endParaRPr lang="en-TR" sz="1600" dirty="0"/>
                    </a:p>
                  </a:txBody>
                  <a:tcPr/>
                </a:tc>
                <a:tc>
                  <a:txBody>
                    <a:bodyPr/>
                    <a:lstStyle/>
                    <a:p>
                      <a:pPr algn="l"/>
                      <a:r>
                        <a:rPr lang="en-TR" sz="1600" dirty="0"/>
                        <a:t>Kadın</a:t>
                      </a:r>
                    </a:p>
                  </a:txBody>
                  <a:tcPr/>
                </a:tc>
                <a:tc>
                  <a:txBody>
                    <a:bodyPr/>
                    <a:lstStyle/>
                    <a:p>
                      <a:pPr algn="l"/>
                      <a:r>
                        <a:rPr lang="en-TR" sz="1600" dirty="0"/>
                        <a:t>Erkek</a:t>
                      </a:r>
                    </a:p>
                  </a:txBody>
                  <a:tcPr/>
                </a:tc>
                <a:extLst>
                  <a:ext uri="{0D108BD9-81ED-4DB2-BD59-A6C34878D82A}">
                    <a16:rowId xmlns:a16="http://schemas.microsoft.com/office/drawing/2014/main" val="502654223"/>
                  </a:ext>
                </a:extLst>
              </a:tr>
              <a:tr h="365762">
                <a:tc>
                  <a:txBody>
                    <a:bodyPr/>
                    <a:lstStyle/>
                    <a:p>
                      <a:pPr algn="l"/>
                      <a:r>
                        <a:rPr lang="en-TR" sz="1600" dirty="0"/>
                        <a:t>1. Sınıf</a:t>
                      </a:r>
                    </a:p>
                  </a:txBody>
                  <a:tcPr/>
                </a:tc>
                <a:tc>
                  <a:txBody>
                    <a:bodyPr/>
                    <a:lstStyle/>
                    <a:p>
                      <a:pPr algn="l"/>
                      <a:r>
                        <a:rPr lang="en-TR" sz="1600" dirty="0"/>
                        <a:t>16</a:t>
                      </a:r>
                    </a:p>
                  </a:txBody>
                  <a:tcPr/>
                </a:tc>
                <a:tc>
                  <a:txBody>
                    <a:bodyPr/>
                    <a:lstStyle/>
                    <a:p>
                      <a:pPr algn="l"/>
                      <a:r>
                        <a:rPr lang="en-TR" sz="1600" dirty="0"/>
                        <a:t>3</a:t>
                      </a:r>
                    </a:p>
                  </a:txBody>
                  <a:tcPr/>
                </a:tc>
                <a:extLst>
                  <a:ext uri="{0D108BD9-81ED-4DB2-BD59-A6C34878D82A}">
                    <a16:rowId xmlns:a16="http://schemas.microsoft.com/office/drawing/2014/main" val="1895219161"/>
                  </a:ext>
                </a:extLst>
              </a:tr>
              <a:tr h="365762">
                <a:tc>
                  <a:txBody>
                    <a:bodyPr/>
                    <a:lstStyle/>
                    <a:p>
                      <a:pPr algn="l"/>
                      <a:r>
                        <a:rPr lang="en-TR" sz="1600" dirty="0"/>
                        <a:t>2. Sınıf</a:t>
                      </a:r>
                    </a:p>
                  </a:txBody>
                  <a:tcPr/>
                </a:tc>
                <a:tc>
                  <a:txBody>
                    <a:bodyPr/>
                    <a:lstStyle/>
                    <a:p>
                      <a:pPr algn="l"/>
                      <a:r>
                        <a:rPr lang="en-TR" sz="1600" dirty="0"/>
                        <a:t>17</a:t>
                      </a:r>
                    </a:p>
                  </a:txBody>
                  <a:tcPr/>
                </a:tc>
                <a:tc>
                  <a:txBody>
                    <a:bodyPr/>
                    <a:lstStyle/>
                    <a:p>
                      <a:pPr algn="l"/>
                      <a:r>
                        <a:rPr lang="en-TR" sz="1600" dirty="0"/>
                        <a:t>2</a:t>
                      </a:r>
                    </a:p>
                  </a:txBody>
                  <a:tcPr/>
                </a:tc>
                <a:extLst>
                  <a:ext uri="{0D108BD9-81ED-4DB2-BD59-A6C34878D82A}">
                    <a16:rowId xmlns:a16="http://schemas.microsoft.com/office/drawing/2014/main" val="2331456959"/>
                  </a:ext>
                </a:extLst>
              </a:tr>
              <a:tr h="330689">
                <a:tc>
                  <a:txBody>
                    <a:bodyPr/>
                    <a:lstStyle/>
                    <a:p>
                      <a:pPr algn="l"/>
                      <a:r>
                        <a:rPr lang="en-TR" sz="1600" dirty="0"/>
                        <a:t>3. Sınıf</a:t>
                      </a:r>
                    </a:p>
                  </a:txBody>
                  <a:tcPr/>
                </a:tc>
                <a:tc>
                  <a:txBody>
                    <a:bodyPr/>
                    <a:lstStyle/>
                    <a:p>
                      <a:pPr algn="l"/>
                      <a:r>
                        <a:rPr lang="en-TR" sz="1600" dirty="0"/>
                        <a:t>11</a:t>
                      </a:r>
                    </a:p>
                  </a:txBody>
                  <a:tcPr/>
                </a:tc>
                <a:tc>
                  <a:txBody>
                    <a:bodyPr/>
                    <a:lstStyle/>
                    <a:p>
                      <a:pPr algn="l"/>
                      <a:r>
                        <a:rPr lang="en-TR" sz="1600" dirty="0"/>
                        <a:t>-</a:t>
                      </a:r>
                    </a:p>
                  </a:txBody>
                  <a:tcPr/>
                </a:tc>
                <a:extLst>
                  <a:ext uri="{0D108BD9-81ED-4DB2-BD59-A6C34878D82A}">
                    <a16:rowId xmlns:a16="http://schemas.microsoft.com/office/drawing/2014/main" val="2159267820"/>
                  </a:ext>
                </a:extLst>
              </a:tr>
              <a:tr h="330689">
                <a:tc>
                  <a:txBody>
                    <a:bodyPr/>
                    <a:lstStyle/>
                    <a:p>
                      <a:pPr algn="l"/>
                      <a:r>
                        <a:rPr lang="en-TR" sz="1600" dirty="0"/>
                        <a:t>4. sınıf</a:t>
                      </a:r>
                    </a:p>
                  </a:txBody>
                  <a:tcPr/>
                </a:tc>
                <a:tc>
                  <a:txBody>
                    <a:bodyPr/>
                    <a:lstStyle/>
                    <a:p>
                      <a:pPr algn="l"/>
                      <a:r>
                        <a:rPr lang="en-TR" sz="1600" dirty="0"/>
                        <a:t>20</a:t>
                      </a:r>
                    </a:p>
                  </a:txBody>
                  <a:tcPr/>
                </a:tc>
                <a:tc>
                  <a:txBody>
                    <a:bodyPr/>
                    <a:lstStyle/>
                    <a:p>
                      <a:pPr algn="l"/>
                      <a:r>
                        <a:rPr lang="en-TR" sz="1600" dirty="0"/>
                        <a:t>1</a:t>
                      </a:r>
                    </a:p>
                  </a:txBody>
                  <a:tcPr/>
                </a:tc>
                <a:extLst>
                  <a:ext uri="{0D108BD9-81ED-4DB2-BD59-A6C34878D82A}">
                    <a16:rowId xmlns:a16="http://schemas.microsoft.com/office/drawing/2014/main" val="759094961"/>
                  </a:ext>
                </a:extLst>
              </a:tr>
              <a:tr h="330689">
                <a:tc>
                  <a:txBody>
                    <a:bodyPr/>
                    <a:lstStyle/>
                    <a:p>
                      <a:pPr algn="l"/>
                      <a:r>
                        <a:rPr lang="en-TR" sz="1600" b="1" dirty="0"/>
                        <a:t>Toplam</a:t>
                      </a:r>
                    </a:p>
                  </a:txBody>
                  <a:tcPr/>
                </a:tc>
                <a:tc>
                  <a:txBody>
                    <a:bodyPr/>
                    <a:lstStyle/>
                    <a:p>
                      <a:pPr algn="l"/>
                      <a:r>
                        <a:rPr lang="en-TR" sz="1600" b="1" dirty="0"/>
                        <a:t>64</a:t>
                      </a:r>
                    </a:p>
                  </a:txBody>
                  <a:tcPr/>
                </a:tc>
                <a:tc>
                  <a:txBody>
                    <a:bodyPr/>
                    <a:lstStyle/>
                    <a:p>
                      <a:pPr algn="l"/>
                      <a:r>
                        <a:rPr lang="en-TR" sz="1600" b="1" dirty="0"/>
                        <a:t>6</a:t>
                      </a:r>
                    </a:p>
                  </a:txBody>
                  <a:tcPr/>
                </a:tc>
                <a:extLst>
                  <a:ext uri="{0D108BD9-81ED-4DB2-BD59-A6C34878D82A}">
                    <a16:rowId xmlns:a16="http://schemas.microsoft.com/office/drawing/2014/main" val="832019495"/>
                  </a:ext>
                </a:extLst>
              </a:tr>
            </a:tbl>
          </a:graphicData>
        </a:graphic>
      </p:graphicFrame>
      <p:sp>
        <p:nvSpPr>
          <p:cNvPr id="5" name="TextBox 4">
            <a:extLst>
              <a:ext uri="{FF2B5EF4-FFF2-40B4-BE49-F238E27FC236}">
                <a16:creationId xmlns:a16="http://schemas.microsoft.com/office/drawing/2014/main" id="{0D36864C-548B-E14F-B4D5-2089A7518616}"/>
              </a:ext>
            </a:extLst>
          </p:cNvPr>
          <p:cNvSpPr txBox="1"/>
          <p:nvPr/>
        </p:nvSpPr>
        <p:spPr>
          <a:xfrm>
            <a:off x="2956719" y="3934900"/>
            <a:ext cx="5521124" cy="276999"/>
          </a:xfrm>
          <a:prstGeom prst="rect">
            <a:avLst/>
          </a:prstGeom>
          <a:noFill/>
        </p:spPr>
        <p:txBody>
          <a:bodyPr wrap="square" rtlCol="0">
            <a:spAutoFit/>
          </a:bodyPr>
          <a:lstStyle/>
          <a:p>
            <a:r>
              <a:rPr lang="en-TR" sz="1200" dirty="0"/>
              <a:t>Tablo 1. Katılımcıların Demografik Bilgileri</a:t>
            </a:r>
          </a:p>
        </p:txBody>
      </p:sp>
    </p:spTree>
    <p:extLst>
      <p:ext uri="{BB962C8B-B14F-4D97-AF65-F5344CB8AC3E}">
        <p14:creationId xmlns:p14="http://schemas.microsoft.com/office/powerpoint/2010/main" val="20816641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3F41A-C677-704F-B1ED-CE69492E55DC}"/>
              </a:ext>
            </a:extLst>
          </p:cNvPr>
          <p:cNvSpPr>
            <a:spLocks noGrp="1"/>
          </p:cNvSpPr>
          <p:nvPr>
            <p:ph type="title"/>
          </p:nvPr>
        </p:nvSpPr>
        <p:spPr/>
        <p:txBody>
          <a:bodyPr/>
          <a:lstStyle/>
          <a:p>
            <a:r>
              <a:rPr lang="en-TR" dirty="0"/>
              <a:t>Yöntem </a:t>
            </a:r>
          </a:p>
        </p:txBody>
      </p:sp>
      <p:sp>
        <p:nvSpPr>
          <p:cNvPr id="3" name="Content Placeholder 2">
            <a:extLst>
              <a:ext uri="{FF2B5EF4-FFF2-40B4-BE49-F238E27FC236}">
                <a16:creationId xmlns:a16="http://schemas.microsoft.com/office/drawing/2014/main" id="{9A390D54-5CB7-4B4B-8686-27600014B599}"/>
              </a:ext>
            </a:extLst>
          </p:cNvPr>
          <p:cNvSpPr>
            <a:spLocks noGrp="1"/>
          </p:cNvSpPr>
          <p:nvPr>
            <p:ph idx="1"/>
          </p:nvPr>
        </p:nvSpPr>
        <p:spPr>
          <a:xfrm>
            <a:off x="495197" y="2591925"/>
            <a:ext cx="11172084" cy="3416300"/>
          </a:xfrm>
        </p:spPr>
        <p:txBody>
          <a:bodyPr/>
          <a:lstStyle/>
          <a:p>
            <a:r>
              <a:rPr lang="tr-TR" dirty="0"/>
              <a:t>Veriler, pandemi şartları dolayısıyla çevrimiçi olarak toplanmış ve içerik analizine tabii tutulmuştur. </a:t>
            </a:r>
          </a:p>
          <a:p>
            <a:r>
              <a:rPr lang="tr-TR" dirty="0"/>
              <a:t>İçerik analiziyle elde edilen bulguların güvenilirliğinin sağlanması için, Miles ve </a:t>
            </a:r>
            <a:r>
              <a:rPr lang="tr-TR" dirty="0" err="1"/>
              <a:t>Huberman’ın</a:t>
            </a:r>
            <a:r>
              <a:rPr lang="tr-TR" dirty="0"/>
              <a:t> (1994) geliştirdiği « Görüş Birliği / (Görüş Birliği + Görüş Ayrılığı)x100» formülüyle hesaplama yapılmış ve araştırmacılar arasındaki güvenilirlik P=124/(124+11)x100 = 91,85 olarak bulunmuştur.</a:t>
            </a:r>
          </a:p>
          <a:p>
            <a:r>
              <a:rPr lang="tr-TR" dirty="0"/>
              <a:t>Katılımcıların görüşleri içerik ve anlamlarına göre kategorize edilmiş̧; oluşturulan kategorilerin ve bu kategoriler altında yer alan kodları frekansları belirlenmiş̧ ve karşılaştırmalı bir biçimde yorumlanmıştır. </a:t>
            </a:r>
          </a:p>
          <a:p>
            <a:endParaRPr lang="en-TR" dirty="0"/>
          </a:p>
        </p:txBody>
      </p:sp>
    </p:spTree>
    <p:extLst>
      <p:ext uri="{BB962C8B-B14F-4D97-AF65-F5344CB8AC3E}">
        <p14:creationId xmlns:p14="http://schemas.microsoft.com/office/powerpoint/2010/main" val="154245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BEC4A-326E-D44C-8221-53649556C69D}"/>
              </a:ext>
            </a:extLst>
          </p:cNvPr>
          <p:cNvSpPr>
            <a:spLocks noGrp="1"/>
          </p:cNvSpPr>
          <p:nvPr>
            <p:ph type="title"/>
          </p:nvPr>
        </p:nvSpPr>
        <p:spPr/>
        <p:txBody>
          <a:bodyPr/>
          <a:lstStyle/>
          <a:p>
            <a:r>
              <a:rPr lang="en-TR" dirty="0"/>
              <a:t>Bulgular – Programın Güçlü Yönleri </a:t>
            </a:r>
          </a:p>
        </p:txBody>
      </p:sp>
      <p:graphicFrame>
        <p:nvGraphicFramePr>
          <p:cNvPr id="4" name="Table 4">
            <a:extLst>
              <a:ext uri="{FF2B5EF4-FFF2-40B4-BE49-F238E27FC236}">
                <a16:creationId xmlns:a16="http://schemas.microsoft.com/office/drawing/2014/main" id="{93163F5D-CF4C-3D49-BD59-E40871A81B14}"/>
              </a:ext>
            </a:extLst>
          </p:cNvPr>
          <p:cNvGraphicFramePr>
            <a:graphicFrameLocks noGrp="1"/>
          </p:cNvGraphicFramePr>
          <p:nvPr>
            <p:ph idx="1"/>
            <p:extLst>
              <p:ext uri="{D42A27DB-BD31-4B8C-83A1-F6EECF244321}">
                <p14:modId xmlns:p14="http://schemas.microsoft.com/office/powerpoint/2010/main" val="1422484075"/>
              </p:ext>
            </p:extLst>
          </p:nvPr>
        </p:nvGraphicFramePr>
        <p:xfrm>
          <a:off x="519093" y="2429879"/>
          <a:ext cx="6124775" cy="3787503"/>
        </p:xfrm>
        <a:graphic>
          <a:graphicData uri="http://schemas.openxmlformats.org/drawingml/2006/table">
            <a:tbl>
              <a:tblPr firstRow="1" bandRow="1">
                <a:tableStyleId>{5C22544A-7EE6-4342-B048-85BDC9FD1C3A}</a:tableStyleId>
              </a:tblPr>
              <a:tblGrid>
                <a:gridCol w="4376998">
                  <a:extLst>
                    <a:ext uri="{9D8B030D-6E8A-4147-A177-3AD203B41FA5}">
                      <a16:colId xmlns:a16="http://schemas.microsoft.com/office/drawing/2014/main" val="2353111068"/>
                    </a:ext>
                  </a:extLst>
                </a:gridCol>
                <a:gridCol w="844952">
                  <a:extLst>
                    <a:ext uri="{9D8B030D-6E8A-4147-A177-3AD203B41FA5}">
                      <a16:colId xmlns:a16="http://schemas.microsoft.com/office/drawing/2014/main" val="3403233084"/>
                    </a:ext>
                  </a:extLst>
                </a:gridCol>
                <a:gridCol w="902825">
                  <a:extLst>
                    <a:ext uri="{9D8B030D-6E8A-4147-A177-3AD203B41FA5}">
                      <a16:colId xmlns:a16="http://schemas.microsoft.com/office/drawing/2014/main" val="4191479848"/>
                    </a:ext>
                  </a:extLst>
                </a:gridCol>
              </a:tblGrid>
              <a:tr h="306112">
                <a:tc>
                  <a:txBody>
                    <a:bodyPr/>
                    <a:lstStyle/>
                    <a:p>
                      <a:endParaRPr lang="en-TR" dirty="0"/>
                    </a:p>
                  </a:txBody>
                  <a:tcPr/>
                </a:tc>
                <a:tc>
                  <a:txBody>
                    <a:bodyPr/>
                    <a:lstStyle/>
                    <a:p>
                      <a:r>
                        <a:rPr lang="en-TR" dirty="0"/>
                        <a:t>f</a:t>
                      </a:r>
                    </a:p>
                  </a:txBody>
                  <a:tcPr/>
                </a:tc>
                <a:tc>
                  <a:txBody>
                    <a:bodyPr/>
                    <a:lstStyle/>
                    <a:p>
                      <a:r>
                        <a:rPr lang="en-TR" dirty="0"/>
                        <a:t>%</a:t>
                      </a:r>
                    </a:p>
                  </a:txBody>
                  <a:tcPr/>
                </a:tc>
                <a:extLst>
                  <a:ext uri="{0D108BD9-81ED-4DB2-BD59-A6C34878D82A}">
                    <a16:rowId xmlns:a16="http://schemas.microsoft.com/office/drawing/2014/main" val="1542089256"/>
                  </a:ext>
                </a:extLst>
              </a:tr>
              <a:tr h="528357">
                <a:tc>
                  <a:txBody>
                    <a:bodyPr/>
                    <a:lstStyle/>
                    <a:p>
                      <a:r>
                        <a:rPr lang="en-TR" sz="1400" dirty="0"/>
                        <a:t>Öğretmenliğe hazırlık eğitimi</a:t>
                      </a:r>
                    </a:p>
                  </a:txBody>
                  <a:tcPr/>
                </a:tc>
                <a:tc>
                  <a:txBody>
                    <a:bodyPr/>
                    <a:lstStyle/>
                    <a:p>
                      <a:r>
                        <a:rPr lang="en-TR" sz="1400" dirty="0"/>
                        <a:t>28</a:t>
                      </a:r>
                    </a:p>
                  </a:txBody>
                  <a:tcPr/>
                </a:tc>
                <a:tc>
                  <a:txBody>
                    <a:bodyPr/>
                    <a:lstStyle/>
                    <a:p>
                      <a:r>
                        <a:rPr lang="en-TR" sz="1400" dirty="0"/>
                        <a:t>19,6</a:t>
                      </a:r>
                    </a:p>
                  </a:txBody>
                  <a:tcPr/>
                </a:tc>
                <a:extLst>
                  <a:ext uri="{0D108BD9-81ED-4DB2-BD59-A6C34878D82A}">
                    <a16:rowId xmlns:a16="http://schemas.microsoft.com/office/drawing/2014/main" val="1413848255"/>
                  </a:ext>
                </a:extLst>
              </a:tr>
              <a:tr h="5283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TR" sz="1400" dirty="0"/>
                        <a:t>Güçlü akademisyen kadrosu</a:t>
                      </a:r>
                    </a:p>
                  </a:txBody>
                  <a:tcPr/>
                </a:tc>
                <a:tc>
                  <a:txBody>
                    <a:bodyPr/>
                    <a:lstStyle/>
                    <a:p>
                      <a:r>
                        <a:rPr lang="en-TR" sz="1400" dirty="0"/>
                        <a:t>23</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16,1</a:t>
                      </a:r>
                    </a:p>
                  </a:txBody>
                  <a:tcPr marL="9525" marR="9525" marT="9525" marB="0" anchor="ctr"/>
                </a:tc>
                <a:extLst>
                  <a:ext uri="{0D108BD9-81ED-4DB2-BD59-A6C34878D82A}">
                    <a16:rowId xmlns:a16="http://schemas.microsoft.com/office/drawing/2014/main" val="3214543035"/>
                  </a:ext>
                </a:extLst>
              </a:tr>
              <a:tr h="306112">
                <a:tc>
                  <a:txBody>
                    <a:bodyPr/>
                    <a:lstStyle/>
                    <a:p>
                      <a:r>
                        <a:rPr lang="en-TR" sz="1400" dirty="0"/>
                        <a:t>Alan bilgisi dersler</a:t>
                      </a:r>
                    </a:p>
                  </a:txBody>
                  <a:tcPr/>
                </a:tc>
                <a:tc>
                  <a:txBody>
                    <a:bodyPr/>
                    <a:lstStyle/>
                    <a:p>
                      <a:r>
                        <a:rPr lang="en-TR" sz="1400" dirty="0"/>
                        <a:t>18</a:t>
                      </a:r>
                    </a:p>
                  </a:txBody>
                  <a:tcPr/>
                </a:tc>
                <a:tc>
                  <a:txBody>
                    <a:bodyPr/>
                    <a:lstStyle/>
                    <a:p>
                      <a:pPr algn="l" rtl="0" fontAlgn="ctr"/>
                      <a:r>
                        <a:rPr lang="en-TR" sz="1400" b="0" i="0" u="none" strike="noStrike">
                          <a:solidFill>
                            <a:schemeClr val="tx1"/>
                          </a:solidFill>
                          <a:effectLst/>
                          <a:latin typeface="Century Gothic" panose="020B0502020202020204" pitchFamily="34" charset="0"/>
                        </a:rPr>
                        <a:t>12,6</a:t>
                      </a:r>
                    </a:p>
                  </a:txBody>
                  <a:tcPr marL="9525" marR="9525" marT="9525" marB="0" anchor="ctr"/>
                </a:tc>
                <a:extLst>
                  <a:ext uri="{0D108BD9-81ED-4DB2-BD59-A6C34878D82A}">
                    <a16:rowId xmlns:a16="http://schemas.microsoft.com/office/drawing/2014/main" val="955560506"/>
                  </a:ext>
                </a:extLst>
              </a:tr>
              <a:tr h="306112">
                <a:tc>
                  <a:txBody>
                    <a:bodyPr/>
                    <a:lstStyle/>
                    <a:p>
                      <a:r>
                        <a:rPr lang="en-TR" sz="1400" dirty="0"/>
                        <a:t>Uygulamalı dersler</a:t>
                      </a:r>
                    </a:p>
                  </a:txBody>
                  <a:tcPr/>
                </a:tc>
                <a:tc>
                  <a:txBody>
                    <a:bodyPr/>
                    <a:lstStyle/>
                    <a:p>
                      <a:r>
                        <a:rPr lang="en-TR" sz="1400" dirty="0"/>
                        <a:t>18</a:t>
                      </a:r>
                    </a:p>
                  </a:txBody>
                  <a:tcPr/>
                </a:tc>
                <a:tc>
                  <a:txBody>
                    <a:bodyPr/>
                    <a:lstStyle/>
                    <a:p>
                      <a:pPr algn="l" rtl="0" fontAlgn="ctr"/>
                      <a:r>
                        <a:rPr lang="en-TR" sz="1400" b="0" i="0" u="none" strike="noStrike">
                          <a:solidFill>
                            <a:schemeClr val="tx1"/>
                          </a:solidFill>
                          <a:effectLst/>
                          <a:latin typeface="Century Gothic" panose="020B0502020202020204" pitchFamily="34" charset="0"/>
                        </a:rPr>
                        <a:t>12,6</a:t>
                      </a:r>
                    </a:p>
                  </a:txBody>
                  <a:tcPr marL="9525" marR="9525" marT="9525" marB="0" anchor="ctr"/>
                </a:tc>
                <a:extLst>
                  <a:ext uri="{0D108BD9-81ED-4DB2-BD59-A6C34878D82A}">
                    <a16:rowId xmlns:a16="http://schemas.microsoft.com/office/drawing/2014/main" val="3894258163"/>
                  </a:ext>
                </a:extLst>
              </a:tr>
              <a:tr h="528357">
                <a:tc>
                  <a:txBody>
                    <a:bodyPr/>
                    <a:lstStyle/>
                    <a:p>
                      <a:r>
                        <a:rPr lang="en-TR" sz="1400" dirty="0"/>
                        <a:t>Ders planı hazırlama ve uygulama imkanı</a:t>
                      </a:r>
                    </a:p>
                  </a:txBody>
                  <a:tcPr/>
                </a:tc>
                <a:tc>
                  <a:txBody>
                    <a:bodyPr/>
                    <a:lstStyle/>
                    <a:p>
                      <a:r>
                        <a:rPr lang="en-TR" sz="1400" dirty="0"/>
                        <a:t>13</a:t>
                      </a:r>
                    </a:p>
                  </a:txBody>
                  <a:tcPr/>
                </a:tc>
                <a:tc>
                  <a:txBody>
                    <a:bodyPr/>
                    <a:lstStyle/>
                    <a:p>
                      <a:pPr algn="l" rtl="0" fontAlgn="ctr"/>
                      <a:r>
                        <a:rPr lang="en-TR" sz="1400" b="0" i="0" u="none" strike="noStrike">
                          <a:solidFill>
                            <a:schemeClr val="tx1"/>
                          </a:solidFill>
                          <a:effectLst/>
                          <a:latin typeface="Century Gothic" panose="020B0502020202020204" pitchFamily="34" charset="0"/>
                        </a:rPr>
                        <a:t>9,1</a:t>
                      </a:r>
                    </a:p>
                  </a:txBody>
                  <a:tcPr marL="9525" marR="9525" marT="9525" marB="0" anchor="ctr"/>
                </a:tc>
                <a:extLst>
                  <a:ext uri="{0D108BD9-81ED-4DB2-BD59-A6C34878D82A}">
                    <a16:rowId xmlns:a16="http://schemas.microsoft.com/office/drawing/2014/main" val="3454738232"/>
                  </a:ext>
                </a:extLst>
              </a:tr>
              <a:tr h="306112">
                <a:tc>
                  <a:txBody>
                    <a:bodyPr/>
                    <a:lstStyle/>
                    <a:p>
                      <a:r>
                        <a:rPr lang="en-TR" sz="1400" dirty="0"/>
                        <a:t>Süreç değerlendirilmesi</a:t>
                      </a:r>
                    </a:p>
                  </a:txBody>
                  <a:tcPr/>
                </a:tc>
                <a:tc>
                  <a:txBody>
                    <a:bodyPr/>
                    <a:lstStyle/>
                    <a:p>
                      <a:r>
                        <a:rPr lang="en-TR" sz="1400" dirty="0"/>
                        <a:t>5</a:t>
                      </a:r>
                    </a:p>
                  </a:txBody>
                  <a:tcPr/>
                </a:tc>
                <a:tc>
                  <a:txBody>
                    <a:bodyPr/>
                    <a:lstStyle/>
                    <a:p>
                      <a:pPr algn="l" rtl="0" fontAlgn="ctr"/>
                      <a:r>
                        <a:rPr lang="en-TR" sz="1400" b="0" i="0" u="none" strike="noStrike">
                          <a:solidFill>
                            <a:schemeClr val="tx1"/>
                          </a:solidFill>
                          <a:effectLst/>
                          <a:latin typeface="Century Gothic" panose="020B0502020202020204" pitchFamily="34" charset="0"/>
                        </a:rPr>
                        <a:t>3,5</a:t>
                      </a:r>
                    </a:p>
                  </a:txBody>
                  <a:tcPr marL="9525" marR="9525" marT="9525" marB="0" anchor="ctr"/>
                </a:tc>
                <a:extLst>
                  <a:ext uri="{0D108BD9-81ED-4DB2-BD59-A6C34878D82A}">
                    <a16:rowId xmlns:a16="http://schemas.microsoft.com/office/drawing/2014/main" val="3013034416"/>
                  </a:ext>
                </a:extLst>
              </a:tr>
              <a:tr h="306112">
                <a:tc>
                  <a:txBody>
                    <a:bodyPr/>
                    <a:lstStyle/>
                    <a:p>
                      <a:r>
                        <a:rPr lang="en-TR" sz="1400" dirty="0"/>
                        <a:t>Pedagojik bilgi eğitimi</a:t>
                      </a:r>
                    </a:p>
                  </a:txBody>
                  <a:tcPr/>
                </a:tc>
                <a:tc>
                  <a:txBody>
                    <a:bodyPr/>
                    <a:lstStyle/>
                    <a:p>
                      <a:r>
                        <a:rPr lang="en-TR" sz="1400" dirty="0"/>
                        <a:t>5</a:t>
                      </a:r>
                    </a:p>
                  </a:txBody>
                  <a:tcPr/>
                </a:tc>
                <a:tc>
                  <a:txBody>
                    <a:bodyPr/>
                    <a:lstStyle/>
                    <a:p>
                      <a:pPr algn="l" rtl="0" fontAlgn="ctr"/>
                      <a:r>
                        <a:rPr lang="en-TR" sz="1400" b="0" i="0" u="none" strike="noStrike">
                          <a:solidFill>
                            <a:schemeClr val="tx1"/>
                          </a:solidFill>
                          <a:effectLst/>
                          <a:latin typeface="Century Gothic" panose="020B0502020202020204" pitchFamily="34" charset="0"/>
                        </a:rPr>
                        <a:t>3,5</a:t>
                      </a:r>
                    </a:p>
                  </a:txBody>
                  <a:tcPr marL="9525" marR="9525" marT="9525" marB="0" anchor="ctr"/>
                </a:tc>
                <a:extLst>
                  <a:ext uri="{0D108BD9-81ED-4DB2-BD59-A6C34878D82A}">
                    <a16:rowId xmlns:a16="http://schemas.microsoft.com/office/drawing/2014/main" val="1671345188"/>
                  </a:ext>
                </a:extLst>
              </a:tr>
              <a:tr h="306112">
                <a:tc>
                  <a:txBody>
                    <a:bodyPr/>
                    <a:lstStyle/>
                    <a:p>
                      <a:r>
                        <a:rPr lang="en-TR" sz="1400" dirty="0"/>
                        <a:t>Araştırma imkanı</a:t>
                      </a:r>
                    </a:p>
                  </a:txBody>
                  <a:tcPr/>
                </a:tc>
                <a:tc>
                  <a:txBody>
                    <a:bodyPr/>
                    <a:lstStyle/>
                    <a:p>
                      <a:r>
                        <a:rPr lang="en-TR" sz="1400" dirty="0"/>
                        <a:t>3</a:t>
                      </a:r>
                    </a:p>
                  </a:txBody>
                  <a:tcPr/>
                </a:tc>
                <a:tc>
                  <a:txBody>
                    <a:bodyPr/>
                    <a:lstStyle/>
                    <a:p>
                      <a:pPr algn="l" rtl="0" fontAlgn="ctr"/>
                      <a:r>
                        <a:rPr lang="en-TR" sz="1400" b="0" i="0" u="none" strike="noStrike">
                          <a:solidFill>
                            <a:schemeClr val="tx1"/>
                          </a:solidFill>
                          <a:effectLst/>
                          <a:latin typeface="Century Gothic" panose="020B0502020202020204" pitchFamily="34" charset="0"/>
                        </a:rPr>
                        <a:t>2,1</a:t>
                      </a:r>
                    </a:p>
                  </a:txBody>
                  <a:tcPr marL="9525" marR="9525" marT="9525" marB="0" anchor="ctr"/>
                </a:tc>
                <a:extLst>
                  <a:ext uri="{0D108BD9-81ED-4DB2-BD59-A6C34878D82A}">
                    <a16:rowId xmlns:a16="http://schemas.microsoft.com/office/drawing/2014/main" val="2850612595"/>
                  </a:ext>
                </a:extLst>
              </a:tr>
              <a:tr h="306112">
                <a:tc>
                  <a:txBody>
                    <a:bodyPr/>
                    <a:lstStyle/>
                    <a:p>
                      <a:r>
                        <a:rPr lang="en-TR" sz="1400" dirty="0"/>
                        <a:t>Teknolojik bilgi eğitimi</a:t>
                      </a:r>
                    </a:p>
                  </a:txBody>
                  <a:tcPr/>
                </a:tc>
                <a:tc>
                  <a:txBody>
                    <a:bodyPr/>
                    <a:lstStyle/>
                    <a:p>
                      <a:r>
                        <a:rPr lang="en-TR" sz="1400" dirty="0"/>
                        <a:t>2</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1,4</a:t>
                      </a:r>
                    </a:p>
                  </a:txBody>
                  <a:tcPr marL="9525" marR="9525" marT="9525" marB="0" anchor="ctr"/>
                </a:tc>
                <a:extLst>
                  <a:ext uri="{0D108BD9-81ED-4DB2-BD59-A6C34878D82A}">
                    <a16:rowId xmlns:a16="http://schemas.microsoft.com/office/drawing/2014/main" val="1498888595"/>
                  </a:ext>
                </a:extLst>
              </a:tr>
            </a:tbl>
          </a:graphicData>
        </a:graphic>
      </p:graphicFrame>
    </p:spTree>
    <p:extLst>
      <p:ext uri="{BB962C8B-B14F-4D97-AF65-F5344CB8AC3E}">
        <p14:creationId xmlns:p14="http://schemas.microsoft.com/office/powerpoint/2010/main" val="26020885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98D0262-DD6F-5D4C-90D9-BD16D0A2845B}"/>
              </a:ext>
            </a:extLst>
          </p:cNvPr>
          <p:cNvSpPr>
            <a:spLocks noGrp="1"/>
          </p:cNvSpPr>
          <p:nvPr>
            <p:ph type="title"/>
          </p:nvPr>
        </p:nvSpPr>
        <p:spPr/>
        <p:txBody>
          <a:bodyPr/>
          <a:lstStyle/>
          <a:p>
            <a:r>
              <a:rPr lang="en-TR" dirty="0"/>
              <a:t>Bulgular – Programın Zayıf Yönleri </a:t>
            </a:r>
          </a:p>
        </p:txBody>
      </p:sp>
      <p:graphicFrame>
        <p:nvGraphicFramePr>
          <p:cNvPr id="5" name="Table 4">
            <a:extLst>
              <a:ext uri="{FF2B5EF4-FFF2-40B4-BE49-F238E27FC236}">
                <a16:creationId xmlns:a16="http://schemas.microsoft.com/office/drawing/2014/main" id="{5E6AC31C-7B36-7F4C-9D7B-FDAA75AA13EA}"/>
              </a:ext>
            </a:extLst>
          </p:cNvPr>
          <p:cNvGraphicFramePr>
            <a:graphicFrameLocks/>
          </p:cNvGraphicFramePr>
          <p:nvPr>
            <p:extLst>
              <p:ext uri="{D42A27DB-BD31-4B8C-83A1-F6EECF244321}">
                <p14:modId xmlns:p14="http://schemas.microsoft.com/office/powerpoint/2010/main" val="3630246903"/>
              </p:ext>
            </p:extLst>
          </p:nvPr>
        </p:nvGraphicFramePr>
        <p:xfrm>
          <a:off x="519093" y="2429879"/>
          <a:ext cx="6124775" cy="3787503"/>
        </p:xfrm>
        <a:graphic>
          <a:graphicData uri="http://schemas.openxmlformats.org/drawingml/2006/table">
            <a:tbl>
              <a:tblPr firstRow="1" bandRow="1">
                <a:tableStyleId>{5C22544A-7EE6-4342-B048-85BDC9FD1C3A}</a:tableStyleId>
              </a:tblPr>
              <a:tblGrid>
                <a:gridCol w="4376998">
                  <a:extLst>
                    <a:ext uri="{9D8B030D-6E8A-4147-A177-3AD203B41FA5}">
                      <a16:colId xmlns:a16="http://schemas.microsoft.com/office/drawing/2014/main" val="2353111068"/>
                    </a:ext>
                  </a:extLst>
                </a:gridCol>
                <a:gridCol w="844952">
                  <a:extLst>
                    <a:ext uri="{9D8B030D-6E8A-4147-A177-3AD203B41FA5}">
                      <a16:colId xmlns:a16="http://schemas.microsoft.com/office/drawing/2014/main" val="3403233084"/>
                    </a:ext>
                  </a:extLst>
                </a:gridCol>
                <a:gridCol w="902825">
                  <a:extLst>
                    <a:ext uri="{9D8B030D-6E8A-4147-A177-3AD203B41FA5}">
                      <a16:colId xmlns:a16="http://schemas.microsoft.com/office/drawing/2014/main" val="4191479848"/>
                    </a:ext>
                  </a:extLst>
                </a:gridCol>
              </a:tblGrid>
              <a:tr h="306112">
                <a:tc>
                  <a:txBody>
                    <a:bodyPr/>
                    <a:lstStyle/>
                    <a:p>
                      <a:endParaRPr lang="en-TR" dirty="0"/>
                    </a:p>
                  </a:txBody>
                  <a:tcPr/>
                </a:tc>
                <a:tc>
                  <a:txBody>
                    <a:bodyPr/>
                    <a:lstStyle/>
                    <a:p>
                      <a:r>
                        <a:rPr lang="en-TR" dirty="0"/>
                        <a:t>f</a:t>
                      </a:r>
                    </a:p>
                  </a:txBody>
                  <a:tcPr/>
                </a:tc>
                <a:tc>
                  <a:txBody>
                    <a:bodyPr/>
                    <a:lstStyle/>
                    <a:p>
                      <a:r>
                        <a:rPr lang="en-TR" dirty="0"/>
                        <a:t>%</a:t>
                      </a:r>
                    </a:p>
                  </a:txBody>
                  <a:tcPr/>
                </a:tc>
                <a:extLst>
                  <a:ext uri="{0D108BD9-81ED-4DB2-BD59-A6C34878D82A}">
                    <a16:rowId xmlns:a16="http://schemas.microsoft.com/office/drawing/2014/main" val="1542089256"/>
                  </a:ext>
                </a:extLst>
              </a:tr>
              <a:tr h="528357">
                <a:tc>
                  <a:txBody>
                    <a:bodyPr/>
                    <a:lstStyle/>
                    <a:p>
                      <a:r>
                        <a:rPr lang="en-TR" sz="1400" dirty="0"/>
                        <a:t>Uygulamalı derslerin azlığı</a:t>
                      </a:r>
                    </a:p>
                  </a:txBody>
                  <a:tcPr/>
                </a:tc>
                <a:tc>
                  <a:txBody>
                    <a:bodyPr/>
                    <a:lstStyle/>
                    <a:p>
                      <a:r>
                        <a:rPr lang="en-TR" sz="1400" dirty="0"/>
                        <a:t>19</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13,3</a:t>
                      </a:r>
                    </a:p>
                  </a:txBody>
                  <a:tcPr marL="9525" marR="9525" marT="9525" marB="0" anchor="ctr"/>
                </a:tc>
                <a:extLst>
                  <a:ext uri="{0D108BD9-81ED-4DB2-BD59-A6C34878D82A}">
                    <a16:rowId xmlns:a16="http://schemas.microsoft.com/office/drawing/2014/main" val="1413848255"/>
                  </a:ext>
                </a:extLst>
              </a:tr>
              <a:tr h="5283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TR" sz="1400" dirty="0"/>
                        <a:t>Uygulamalı derslerin online yapılması</a:t>
                      </a:r>
                    </a:p>
                  </a:txBody>
                  <a:tcPr/>
                </a:tc>
                <a:tc>
                  <a:txBody>
                    <a:bodyPr/>
                    <a:lstStyle/>
                    <a:p>
                      <a:r>
                        <a:rPr lang="en-TR" sz="1400" dirty="0"/>
                        <a:t>17</a:t>
                      </a:r>
                    </a:p>
                  </a:txBody>
                  <a:tcPr/>
                </a:tc>
                <a:tc>
                  <a:txBody>
                    <a:bodyPr/>
                    <a:lstStyle/>
                    <a:p>
                      <a:pPr algn="l" rtl="0" fontAlgn="ctr"/>
                      <a:r>
                        <a:rPr lang="en-TR" sz="1400" b="0" i="0" u="none" strike="noStrike">
                          <a:solidFill>
                            <a:schemeClr val="tx1"/>
                          </a:solidFill>
                          <a:effectLst/>
                          <a:latin typeface="Century Gothic" panose="020B0502020202020204" pitchFamily="34" charset="0"/>
                        </a:rPr>
                        <a:t>11,9</a:t>
                      </a:r>
                    </a:p>
                  </a:txBody>
                  <a:tcPr marL="9525" marR="9525" marT="9525" marB="0" anchor="ctr"/>
                </a:tc>
                <a:extLst>
                  <a:ext uri="{0D108BD9-81ED-4DB2-BD59-A6C34878D82A}">
                    <a16:rowId xmlns:a16="http://schemas.microsoft.com/office/drawing/2014/main" val="3214543035"/>
                  </a:ext>
                </a:extLst>
              </a:tr>
              <a:tr h="306112">
                <a:tc>
                  <a:txBody>
                    <a:bodyPr/>
                    <a:lstStyle/>
                    <a:p>
                      <a:r>
                        <a:rPr lang="en-TR" sz="1400" dirty="0"/>
                        <a:t>Ödevlerin çokluğu</a:t>
                      </a:r>
                    </a:p>
                  </a:txBody>
                  <a:tcPr/>
                </a:tc>
                <a:tc>
                  <a:txBody>
                    <a:bodyPr/>
                    <a:lstStyle/>
                    <a:p>
                      <a:r>
                        <a:rPr lang="en-TR" sz="1400" dirty="0"/>
                        <a:t>15</a:t>
                      </a:r>
                    </a:p>
                  </a:txBody>
                  <a:tcPr/>
                </a:tc>
                <a:tc>
                  <a:txBody>
                    <a:bodyPr/>
                    <a:lstStyle/>
                    <a:p>
                      <a:pPr algn="l" rtl="0" fontAlgn="ctr"/>
                      <a:r>
                        <a:rPr lang="en-TR" sz="1400" b="0" i="0" u="none" strike="noStrike">
                          <a:solidFill>
                            <a:schemeClr val="tx1"/>
                          </a:solidFill>
                          <a:effectLst/>
                          <a:latin typeface="Century Gothic" panose="020B0502020202020204" pitchFamily="34" charset="0"/>
                        </a:rPr>
                        <a:t>10,5</a:t>
                      </a:r>
                    </a:p>
                  </a:txBody>
                  <a:tcPr marL="9525" marR="9525" marT="9525" marB="0" anchor="ctr"/>
                </a:tc>
                <a:extLst>
                  <a:ext uri="{0D108BD9-81ED-4DB2-BD59-A6C34878D82A}">
                    <a16:rowId xmlns:a16="http://schemas.microsoft.com/office/drawing/2014/main" val="955560506"/>
                  </a:ext>
                </a:extLst>
              </a:tr>
              <a:tr h="306112">
                <a:tc>
                  <a:txBody>
                    <a:bodyPr/>
                    <a:lstStyle/>
                    <a:p>
                      <a:r>
                        <a:rPr lang="en-TR" sz="1400" dirty="0"/>
                        <a:t>Stajların azlığı</a:t>
                      </a:r>
                    </a:p>
                  </a:txBody>
                  <a:tcPr/>
                </a:tc>
                <a:tc>
                  <a:txBody>
                    <a:bodyPr/>
                    <a:lstStyle/>
                    <a:p>
                      <a:r>
                        <a:rPr lang="en-TR" sz="1400" dirty="0"/>
                        <a:t>9</a:t>
                      </a:r>
                    </a:p>
                  </a:txBody>
                  <a:tcPr/>
                </a:tc>
                <a:tc>
                  <a:txBody>
                    <a:bodyPr/>
                    <a:lstStyle/>
                    <a:p>
                      <a:pPr algn="l" rtl="0" fontAlgn="ctr"/>
                      <a:r>
                        <a:rPr lang="en-TR" sz="1400" b="0" i="0" u="none" strike="noStrike">
                          <a:solidFill>
                            <a:schemeClr val="tx1"/>
                          </a:solidFill>
                          <a:effectLst/>
                          <a:latin typeface="Century Gothic" panose="020B0502020202020204" pitchFamily="34" charset="0"/>
                        </a:rPr>
                        <a:t>6,3</a:t>
                      </a:r>
                    </a:p>
                  </a:txBody>
                  <a:tcPr marL="9525" marR="9525" marT="9525" marB="0" anchor="ctr"/>
                </a:tc>
                <a:extLst>
                  <a:ext uri="{0D108BD9-81ED-4DB2-BD59-A6C34878D82A}">
                    <a16:rowId xmlns:a16="http://schemas.microsoft.com/office/drawing/2014/main" val="3894258163"/>
                  </a:ext>
                </a:extLst>
              </a:tr>
              <a:tr h="528357">
                <a:tc>
                  <a:txBody>
                    <a:bodyPr/>
                    <a:lstStyle/>
                    <a:p>
                      <a:r>
                        <a:rPr lang="en-TR" sz="1400" dirty="0"/>
                        <a:t>Pandemi süresindeki ders sürelerinin azlığı</a:t>
                      </a:r>
                    </a:p>
                  </a:txBody>
                  <a:tcPr/>
                </a:tc>
                <a:tc>
                  <a:txBody>
                    <a:bodyPr/>
                    <a:lstStyle/>
                    <a:p>
                      <a:r>
                        <a:rPr lang="en-TR" sz="1400" dirty="0"/>
                        <a:t>6</a:t>
                      </a:r>
                    </a:p>
                  </a:txBody>
                  <a:tcPr/>
                </a:tc>
                <a:tc>
                  <a:txBody>
                    <a:bodyPr/>
                    <a:lstStyle/>
                    <a:p>
                      <a:pPr algn="l" rtl="0" fontAlgn="ctr"/>
                      <a:r>
                        <a:rPr lang="en-TR" sz="1400" b="0" i="0" u="none" strike="noStrike">
                          <a:solidFill>
                            <a:schemeClr val="tx1"/>
                          </a:solidFill>
                          <a:effectLst/>
                          <a:latin typeface="Century Gothic" panose="020B0502020202020204" pitchFamily="34" charset="0"/>
                        </a:rPr>
                        <a:t>4,2</a:t>
                      </a:r>
                    </a:p>
                  </a:txBody>
                  <a:tcPr marL="9525" marR="9525" marT="9525" marB="0" anchor="ctr"/>
                </a:tc>
                <a:extLst>
                  <a:ext uri="{0D108BD9-81ED-4DB2-BD59-A6C34878D82A}">
                    <a16:rowId xmlns:a16="http://schemas.microsoft.com/office/drawing/2014/main" val="3454738232"/>
                  </a:ext>
                </a:extLst>
              </a:tr>
              <a:tr h="306112">
                <a:tc>
                  <a:txBody>
                    <a:bodyPr/>
                    <a:lstStyle/>
                    <a:p>
                      <a:r>
                        <a:rPr lang="en-TR" sz="1400" dirty="0"/>
                        <a:t>Sonuç değerlendirilmesi</a:t>
                      </a:r>
                    </a:p>
                  </a:txBody>
                  <a:tcPr/>
                </a:tc>
                <a:tc>
                  <a:txBody>
                    <a:bodyPr/>
                    <a:lstStyle/>
                    <a:p>
                      <a:r>
                        <a:rPr lang="en-TR" sz="1400" dirty="0"/>
                        <a:t>3</a:t>
                      </a:r>
                    </a:p>
                  </a:txBody>
                  <a:tcPr/>
                </a:tc>
                <a:tc>
                  <a:txBody>
                    <a:bodyPr/>
                    <a:lstStyle/>
                    <a:p>
                      <a:pPr algn="l" rtl="0" fontAlgn="ctr"/>
                      <a:r>
                        <a:rPr lang="en-TR" sz="1400" b="0" i="0" u="none" strike="noStrike">
                          <a:solidFill>
                            <a:schemeClr val="tx1"/>
                          </a:solidFill>
                          <a:effectLst/>
                          <a:latin typeface="Century Gothic" panose="020B0502020202020204" pitchFamily="34" charset="0"/>
                        </a:rPr>
                        <a:t>2,1</a:t>
                      </a:r>
                    </a:p>
                  </a:txBody>
                  <a:tcPr marL="9525" marR="9525" marT="9525" marB="0" anchor="ctr"/>
                </a:tc>
                <a:extLst>
                  <a:ext uri="{0D108BD9-81ED-4DB2-BD59-A6C34878D82A}">
                    <a16:rowId xmlns:a16="http://schemas.microsoft.com/office/drawing/2014/main" val="3013034416"/>
                  </a:ext>
                </a:extLst>
              </a:tr>
              <a:tr h="306112">
                <a:tc>
                  <a:txBody>
                    <a:bodyPr/>
                    <a:lstStyle/>
                    <a:p>
                      <a:r>
                        <a:rPr lang="en-TR" sz="1400" dirty="0"/>
                        <a:t>KPSS odaklı dersler</a:t>
                      </a:r>
                    </a:p>
                  </a:txBody>
                  <a:tcPr/>
                </a:tc>
                <a:tc>
                  <a:txBody>
                    <a:bodyPr/>
                    <a:lstStyle/>
                    <a:p>
                      <a:r>
                        <a:rPr lang="en-TR" sz="1400" dirty="0"/>
                        <a:t>3</a:t>
                      </a:r>
                    </a:p>
                  </a:txBody>
                  <a:tcPr/>
                </a:tc>
                <a:tc>
                  <a:txBody>
                    <a:bodyPr/>
                    <a:lstStyle/>
                    <a:p>
                      <a:pPr algn="l" rtl="0" fontAlgn="ctr"/>
                      <a:r>
                        <a:rPr lang="en-TR" sz="1400" b="0" i="0" u="none" strike="noStrike">
                          <a:solidFill>
                            <a:schemeClr val="tx1"/>
                          </a:solidFill>
                          <a:effectLst/>
                          <a:latin typeface="Century Gothic" panose="020B0502020202020204" pitchFamily="34" charset="0"/>
                        </a:rPr>
                        <a:t>2,1</a:t>
                      </a:r>
                    </a:p>
                  </a:txBody>
                  <a:tcPr marL="9525" marR="9525" marT="9525" marB="0" anchor="ctr"/>
                </a:tc>
                <a:extLst>
                  <a:ext uri="{0D108BD9-81ED-4DB2-BD59-A6C34878D82A}">
                    <a16:rowId xmlns:a16="http://schemas.microsoft.com/office/drawing/2014/main" val="1671345188"/>
                  </a:ext>
                </a:extLst>
              </a:tr>
              <a:tr h="306112">
                <a:tc>
                  <a:txBody>
                    <a:bodyPr/>
                    <a:lstStyle/>
                    <a:p>
                      <a:r>
                        <a:rPr lang="en-TR" sz="1400" dirty="0"/>
                        <a:t>İnternet erişimi</a:t>
                      </a:r>
                    </a:p>
                  </a:txBody>
                  <a:tcPr/>
                </a:tc>
                <a:tc>
                  <a:txBody>
                    <a:bodyPr/>
                    <a:lstStyle/>
                    <a:p>
                      <a:r>
                        <a:rPr lang="en-TR" sz="1400" dirty="0"/>
                        <a:t>3</a:t>
                      </a:r>
                    </a:p>
                  </a:txBody>
                  <a:tcPr/>
                </a:tc>
                <a:tc>
                  <a:txBody>
                    <a:bodyPr/>
                    <a:lstStyle/>
                    <a:p>
                      <a:pPr algn="l" rtl="0" fontAlgn="ctr"/>
                      <a:r>
                        <a:rPr lang="en-TR" sz="1400" b="0" i="0" u="none" strike="noStrike">
                          <a:solidFill>
                            <a:schemeClr val="tx1"/>
                          </a:solidFill>
                          <a:effectLst/>
                          <a:latin typeface="Century Gothic" panose="020B0502020202020204" pitchFamily="34" charset="0"/>
                        </a:rPr>
                        <a:t>2,1</a:t>
                      </a:r>
                    </a:p>
                  </a:txBody>
                  <a:tcPr marL="9525" marR="9525" marT="9525" marB="0" anchor="ctr"/>
                </a:tc>
                <a:extLst>
                  <a:ext uri="{0D108BD9-81ED-4DB2-BD59-A6C34878D82A}">
                    <a16:rowId xmlns:a16="http://schemas.microsoft.com/office/drawing/2014/main" val="2850612595"/>
                  </a:ext>
                </a:extLst>
              </a:tr>
              <a:tr h="306112">
                <a:tc>
                  <a:txBody>
                    <a:bodyPr/>
                    <a:lstStyle/>
                    <a:p>
                      <a:r>
                        <a:rPr lang="en-TR" sz="1400" dirty="0"/>
                        <a:t>Seçmeli derslerin yetersizliği</a:t>
                      </a:r>
                    </a:p>
                  </a:txBody>
                  <a:tcPr/>
                </a:tc>
                <a:tc>
                  <a:txBody>
                    <a:bodyPr/>
                    <a:lstStyle/>
                    <a:p>
                      <a:r>
                        <a:rPr lang="en-TR" sz="1400" dirty="0"/>
                        <a:t>2</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1,4</a:t>
                      </a:r>
                    </a:p>
                  </a:txBody>
                  <a:tcPr marL="9525" marR="9525" marT="9525" marB="0" anchor="ctr"/>
                </a:tc>
                <a:extLst>
                  <a:ext uri="{0D108BD9-81ED-4DB2-BD59-A6C34878D82A}">
                    <a16:rowId xmlns:a16="http://schemas.microsoft.com/office/drawing/2014/main" val="1498888595"/>
                  </a:ext>
                </a:extLst>
              </a:tr>
            </a:tbl>
          </a:graphicData>
        </a:graphic>
      </p:graphicFrame>
    </p:spTree>
    <p:extLst>
      <p:ext uri="{BB962C8B-B14F-4D97-AF65-F5344CB8AC3E}">
        <p14:creationId xmlns:p14="http://schemas.microsoft.com/office/powerpoint/2010/main" val="8333228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8FE1F4F-A308-AD42-ACDB-F73F17D79234}"/>
              </a:ext>
            </a:extLst>
          </p:cNvPr>
          <p:cNvSpPr>
            <a:spLocks noGrp="1"/>
          </p:cNvSpPr>
          <p:nvPr>
            <p:ph type="title"/>
          </p:nvPr>
        </p:nvSpPr>
        <p:spPr/>
        <p:txBody>
          <a:bodyPr/>
          <a:lstStyle/>
          <a:p>
            <a:r>
              <a:rPr lang="en-TR" dirty="0"/>
              <a:t>Bulgular – Programın Sunduğu Fırsatlar</a:t>
            </a:r>
          </a:p>
        </p:txBody>
      </p:sp>
      <p:graphicFrame>
        <p:nvGraphicFramePr>
          <p:cNvPr id="5" name="Table 4">
            <a:extLst>
              <a:ext uri="{FF2B5EF4-FFF2-40B4-BE49-F238E27FC236}">
                <a16:creationId xmlns:a16="http://schemas.microsoft.com/office/drawing/2014/main" id="{4CA06184-768C-0A4D-80DF-2D193F8E99F5}"/>
              </a:ext>
            </a:extLst>
          </p:cNvPr>
          <p:cNvGraphicFramePr>
            <a:graphicFrameLocks noGrp="1"/>
          </p:cNvGraphicFramePr>
          <p:nvPr>
            <p:ph idx="1"/>
            <p:extLst>
              <p:ext uri="{D42A27DB-BD31-4B8C-83A1-F6EECF244321}">
                <p14:modId xmlns:p14="http://schemas.microsoft.com/office/powerpoint/2010/main" val="3053837398"/>
              </p:ext>
            </p:extLst>
          </p:nvPr>
        </p:nvGraphicFramePr>
        <p:xfrm>
          <a:off x="519093" y="2429879"/>
          <a:ext cx="6124775" cy="3787503"/>
        </p:xfrm>
        <a:graphic>
          <a:graphicData uri="http://schemas.openxmlformats.org/drawingml/2006/table">
            <a:tbl>
              <a:tblPr firstRow="1" bandRow="1">
                <a:tableStyleId>{5C22544A-7EE6-4342-B048-85BDC9FD1C3A}</a:tableStyleId>
              </a:tblPr>
              <a:tblGrid>
                <a:gridCol w="4376998">
                  <a:extLst>
                    <a:ext uri="{9D8B030D-6E8A-4147-A177-3AD203B41FA5}">
                      <a16:colId xmlns:a16="http://schemas.microsoft.com/office/drawing/2014/main" val="2353111068"/>
                    </a:ext>
                  </a:extLst>
                </a:gridCol>
                <a:gridCol w="844952">
                  <a:extLst>
                    <a:ext uri="{9D8B030D-6E8A-4147-A177-3AD203B41FA5}">
                      <a16:colId xmlns:a16="http://schemas.microsoft.com/office/drawing/2014/main" val="3403233084"/>
                    </a:ext>
                  </a:extLst>
                </a:gridCol>
                <a:gridCol w="902825">
                  <a:extLst>
                    <a:ext uri="{9D8B030D-6E8A-4147-A177-3AD203B41FA5}">
                      <a16:colId xmlns:a16="http://schemas.microsoft.com/office/drawing/2014/main" val="4191479848"/>
                    </a:ext>
                  </a:extLst>
                </a:gridCol>
              </a:tblGrid>
              <a:tr h="306112">
                <a:tc>
                  <a:txBody>
                    <a:bodyPr/>
                    <a:lstStyle/>
                    <a:p>
                      <a:endParaRPr lang="en-TR" dirty="0"/>
                    </a:p>
                  </a:txBody>
                  <a:tcPr/>
                </a:tc>
                <a:tc>
                  <a:txBody>
                    <a:bodyPr/>
                    <a:lstStyle/>
                    <a:p>
                      <a:r>
                        <a:rPr lang="en-TR" dirty="0"/>
                        <a:t>f</a:t>
                      </a:r>
                    </a:p>
                  </a:txBody>
                  <a:tcPr/>
                </a:tc>
                <a:tc>
                  <a:txBody>
                    <a:bodyPr/>
                    <a:lstStyle/>
                    <a:p>
                      <a:r>
                        <a:rPr lang="en-TR" dirty="0"/>
                        <a:t>%</a:t>
                      </a:r>
                    </a:p>
                  </a:txBody>
                  <a:tcPr/>
                </a:tc>
                <a:extLst>
                  <a:ext uri="{0D108BD9-81ED-4DB2-BD59-A6C34878D82A}">
                    <a16:rowId xmlns:a16="http://schemas.microsoft.com/office/drawing/2014/main" val="1542089256"/>
                  </a:ext>
                </a:extLst>
              </a:tr>
              <a:tr h="528357">
                <a:tc>
                  <a:txBody>
                    <a:bodyPr/>
                    <a:lstStyle/>
                    <a:p>
                      <a:r>
                        <a:rPr lang="en-TR" sz="1400" dirty="0"/>
                        <a:t>Öğretmenlik deneyimi</a:t>
                      </a:r>
                    </a:p>
                  </a:txBody>
                  <a:tcPr/>
                </a:tc>
                <a:tc>
                  <a:txBody>
                    <a:bodyPr/>
                    <a:lstStyle/>
                    <a:p>
                      <a:r>
                        <a:rPr lang="en-TR" sz="1400" dirty="0"/>
                        <a:t>12</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8,4</a:t>
                      </a:r>
                    </a:p>
                  </a:txBody>
                  <a:tcPr marL="9525" marR="9525" marT="9525" marB="0" anchor="ctr"/>
                </a:tc>
                <a:extLst>
                  <a:ext uri="{0D108BD9-81ED-4DB2-BD59-A6C34878D82A}">
                    <a16:rowId xmlns:a16="http://schemas.microsoft.com/office/drawing/2014/main" val="1413848255"/>
                  </a:ext>
                </a:extLst>
              </a:tr>
              <a:tr h="52835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TR" sz="1400" dirty="0"/>
                        <a:t>Mikroöğrenim imkanı</a:t>
                      </a:r>
                    </a:p>
                  </a:txBody>
                  <a:tcPr/>
                </a:tc>
                <a:tc>
                  <a:txBody>
                    <a:bodyPr/>
                    <a:lstStyle/>
                    <a:p>
                      <a:r>
                        <a:rPr lang="en-TR" sz="1400" dirty="0"/>
                        <a:t>8</a:t>
                      </a:r>
                    </a:p>
                  </a:txBody>
                  <a:tcPr/>
                </a:tc>
                <a:tc>
                  <a:txBody>
                    <a:bodyPr/>
                    <a:lstStyle/>
                    <a:p>
                      <a:pPr algn="l" rtl="0" fontAlgn="ctr"/>
                      <a:r>
                        <a:rPr lang="en-TR" sz="1400" b="0" i="0" u="none" strike="noStrike">
                          <a:solidFill>
                            <a:schemeClr val="tx1"/>
                          </a:solidFill>
                          <a:effectLst/>
                          <a:latin typeface="Century Gothic" panose="020B0502020202020204" pitchFamily="34" charset="0"/>
                        </a:rPr>
                        <a:t>5,6</a:t>
                      </a:r>
                    </a:p>
                  </a:txBody>
                  <a:tcPr marL="9525" marR="9525" marT="9525" marB="0" anchor="ctr"/>
                </a:tc>
                <a:extLst>
                  <a:ext uri="{0D108BD9-81ED-4DB2-BD59-A6C34878D82A}">
                    <a16:rowId xmlns:a16="http://schemas.microsoft.com/office/drawing/2014/main" val="3214543035"/>
                  </a:ext>
                </a:extLst>
              </a:tr>
              <a:tr h="306112">
                <a:tc>
                  <a:txBody>
                    <a:bodyPr/>
                    <a:lstStyle/>
                    <a:p>
                      <a:r>
                        <a:rPr lang="en-TR" sz="1400" dirty="0"/>
                        <a:t>Pedagojik bilgi eğitimi</a:t>
                      </a:r>
                    </a:p>
                  </a:txBody>
                  <a:tcPr/>
                </a:tc>
                <a:tc>
                  <a:txBody>
                    <a:bodyPr/>
                    <a:lstStyle/>
                    <a:p>
                      <a:r>
                        <a:rPr lang="en-TR" sz="1400" dirty="0"/>
                        <a:t>8</a:t>
                      </a:r>
                    </a:p>
                  </a:txBody>
                  <a:tcPr/>
                </a:tc>
                <a:tc>
                  <a:txBody>
                    <a:bodyPr/>
                    <a:lstStyle/>
                    <a:p>
                      <a:pPr algn="l" rtl="0" fontAlgn="ctr"/>
                      <a:r>
                        <a:rPr lang="en-TR" sz="1400" b="0" i="0" u="none" strike="noStrike">
                          <a:solidFill>
                            <a:schemeClr val="tx1"/>
                          </a:solidFill>
                          <a:effectLst/>
                          <a:latin typeface="Century Gothic" panose="020B0502020202020204" pitchFamily="34" charset="0"/>
                        </a:rPr>
                        <a:t>5,6</a:t>
                      </a:r>
                    </a:p>
                  </a:txBody>
                  <a:tcPr marL="9525" marR="9525" marT="9525" marB="0" anchor="ctr"/>
                </a:tc>
                <a:extLst>
                  <a:ext uri="{0D108BD9-81ED-4DB2-BD59-A6C34878D82A}">
                    <a16:rowId xmlns:a16="http://schemas.microsoft.com/office/drawing/2014/main" val="955560506"/>
                  </a:ext>
                </a:extLst>
              </a:tr>
              <a:tr h="306112">
                <a:tc>
                  <a:txBody>
                    <a:bodyPr/>
                    <a:lstStyle/>
                    <a:p>
                      <a:r>
                        <a:rPr lang="en-TR" sz="1400" dirty="0"/>
                        <a:t>Problemlerin hızlı bir şekilde çözülmesi</a:t>
                      </a:r>
                    </a:p>
                  </a:txBody>
                  <a:tcPr/>
                </a:tc>
                <a:tc>
                  <a:txBody>
                    <a:bodyPr/>
                    <a:lstStyle/>
                    <a:p>
                      <a:r>
                        <a:rPr lang="en-TR" sz="1400" dirty="0"/>
                        <a:t>6</a:t>
                      </a:r>
                    </a:p>
                  </a:txBody>
                  <a:tcPr/>
                </a:tc>
                <a:tc>
                  <a:txBody>
                    <a:bodyPr/>
                    <a:lstStyle/>
                    <a:p>
                      <a:pPr algn="l" rtl="0" fontAlgn="ctr"/>
                      <a:r>
                        <a:rPr lang="en-TR" sz="1400" b="0" i="0" u="none" strike="noStrike">
                          <a:solidFill>
                            <a:schemeClr val="tx1"/>
                          </a:solidFill>
                          <a:effectLst/>
                          <a:latin typeface="Century Gothic" panose="020B0502020202020204" pitchFamily="34" charset="0"/>
                        </a:rPr>
                        <a:t>4,2</a:t>
                      </a:r>
                    </a:p>
                  </a:txBody>
                  <a:tcPr marL="9525" marR="9525" marT="9525" marB="0" anchor="ctr"/>
                </a:tc>
                <a:extLst>
                  <a:ext uri="{0D108BD9-81ED-4DB2-BD59-A6C34878D82A}">
                    <a16:rowId xmlns:a16="http://schemas.microsoft.com/office/drawing/2014/main" val="3894258163"/>
                  </a:ext>
                </a:extLst>
              </a:tr>
              <a:tr h="528357">
                <a:tc>
                  <a:txBody>
                    <a:bodyPr/>
                    <a:lstStyle/>
                    <a:p>
                      <a:r>
                        <a:rPr lang="en-TR" sz="1400" dirty="0"/>
                        <a:t>Alan bilgisi eğitimi</a:t>
                      </a:r>
                    </a:p>
                  </a:txBody>
                  <a:tcPr/>
                </a:tc>
                <a:tc>
                  <a:txBody>
                    <a:bodyPr/>
                    <a:lstStyle/>
                    <a:p>
                      <a:r>
                        <a:rPr lang="en-TR" sz="1400" dirty="0"/>
                        <a:t>6</a:t>
                      </a:r>
                    </a:p>
                  </a:txBody>
                  <a:tcPr/>
                </a:tc>
                <a:tc>
                  <a:txBody>
                    <a:bodyPr/>
                    <a:lstStyle/>
                    <a:p>
                      <a:pPr algn="l" rtl="0" fontAlgn="ctr"/>
                      <a:r>
                        <a:rPr lang="en-TR" sz="1400" b="0" i="0" u="none" strike="noStrike">
                          <a:solidFill>
                            <a:schemeClr val="tx1"/>
                          </a:solidFill>
                          <a:effectLst/>
                          <a:latin typeface="Century Gothic" panose="020B0502020202020204" pitchFamily="34" charset="0"/>
                        </a:rPr>
                        <a:t>4,2</a:t>
                      </a:r>
                    </a:p>
                  </a:txBody>
                  <a:tcPr marL="9525" marR="9525" marT="9525" marB="0" anchor="ctr"/>
                </a:tc>
                <a:extLst>
                  <a:ext uri="{0D108BD9-81ED-4DB2-BD59-A6C34878D82A}">
                    <a16:rowId xmlns:a16="http://schemas.microsoft.com/office/drawing/2014/main" val="3454738232"/>
                  </a:ext>
                </a:extLst>
              </a:tr>
              <a:tr h="306112">
                <a:tc>
                  <a:txBody>
                    <a:bodyPr/>
                    <a:lstStyle/>
                    <a:p>
                      <a:r>
                        <a:rPr lang="en-TR" sz="1400" dirty="0"/>
                        <a:t>Araştırma imkanı</a:t>
                      </a:r>
                    </a:p>
                  </a:txBody>
                  <a:tcPr/>
                </a:tc>
                <a:tc>
                  <a:txBody>
                    <a:bodyPr/>
                    <a:lstStyle/>
                    <a:p>
                      <a:r>
                        <a:rPr lang="en-TR" sz="1400" dirty="0"/>
                        <a:t>5</a:t>
                      </a:r>
                    </a:p>
                  </a:txBody>
                  <a:tcPr/>
                </a:tc>
                <a:tc>
                  <a:txBody>
                    <a:bodyPr/>
                    <a:lstStyle/>
                    <a:p>
                      <a:pPr algn="l" rtl="0" fontAlgn="ctr"/>
                      <a:r>
                        <a:rPr lang="en-TR" sz="1400" b="0" i="0" u="none" strike="noStrike">
                          <a:solidFill>
                            <a:schemeClr val="tx1"/>
                          </a:solidFill>
                          <a:effectLst/>
                          <a:latin typeface="Century Gothic" panose="020B0502020202020204" pitchFamily="34" charset="0"/>
                        </a:rPr>
                        <a:t>3,5</a:t>
                      </a:r>
                    </a:p>
                  </a:txBody>
                  <a:tcPr marL="9525" marR="9525" marT="9525" marB="0" anchor="ctr"/>
                </a:tc>
                <a:extLst>
                  <a:ext uri="{0D108BD9-81ED-4DB2-BD59-A6C34878D82A}">
                    <a16:rowId xmlns:a16="http://schemas.microsoft.com/office/drawing/2014/main" val="3013034416"/>
                  </a:ext>
                </a:extLst>
              </a:tr>
              <a:tr h="306112">
                <a:tc>
                  <a:txBody>
                    <a:bodyPr/>
                    <a:lstStyle/>
                    <a:p>
                      <a:r>
                        <a:rPr lang="en-TR" sz="1400" dirty="0"/>
                        <a:t>Eğitim bilimleri derslerinin çokluğu</a:t>
                      </a:r>
                    </a:p>
                  </a:txBody>
                  <a:tcPr/>
                </a:tc>
                <a:tc>
                  <a:txBody>
                    <a:bodyPr/>
                    <a:lstStyle/>
                    <a:p>
                      <a:r>
                        <a:rPr lang="en-TR" sz="1400" dirty="0"/>
                        <a:t>5</a:t>
                      </a:r>
                    </a:p>
                  </a:txBody>
                  <a:tcPr/>
                </a:tc>
                <a:tc>
                  <a:txBody>
                    <a:bodyPr/>
                    <a:lstStyle/>
                    <a:p>
                      <a:pPr algn="l" rtl="0" fontAlgn="ctr"/>
                      <a:r>
                        <a:rPr lang="en-TR" sz="1400" b="0" i="0" u="none" strike="noStrike">
                          <a:solidFill>
                            <a:schemeClr val="tx1"/>
                          </a:solidFill>
                          <a:effectLst/>
                          <a:latin typeface="Century Gothic" panose="020B0502020202020204" pitchFamily="34" charset="0"/>
                        </a:rPr>
                        <a:t>3,5</a:t>
                      </a:r>
                    </a:p>
                  </a:txBody>
                  <a:tcPr marL="9525" marR="9525" marT="9525" marB="0" anchor="ctr"/>
                </a:tc>
                <a:extLst>
                  <a:ext uri="{0D108BD9-81ED-4DB2-BD59-A6C34878D82A}">
                    <a16:rowId xmlns:a16="http://schemas.microsoft.com/office/drawing/2014/main" val="1671345188"/>
                  </a:ext>
                </a:extLst>
              </a:tr>
              <a:tr h="306112">
                <a:tc>
                  <a:txBody>
                    <a:bodyPr/>
                    <a:lstStyle/>
                    <a:p>
                      <a:r>
                        <a:rPr lang="en-TR" sz="1400" dirty="0"/>
                        <a:t>İletişim imkanlarının güçlü olması </a:t>
                      </a:r>
                    </a:p>
                  </a:txBody>
                  <a:tcPr/>
                </a:tc>
                <a:tc>
                  <a:txBody>
                    <a:bodyPr/>
                    <a:lstStyle/>
                    <a:p>
                      <a:r>
                        <a:rPr lang="en-TR" sz="1400" dirty="0"/>
                        <a:t>3</a:t>
                      </a:r>
                    </a:p>
                  </a:txBody>
                  <a:tcPr/>
                </a:tc>
                <a:tc>
                  <a:txBody>
                    <a:bodyPr/>
                    <a:lstStyle/>
                    <a:p>
                      <a:pPr algn="l" rtl="0" fontAlgn="ctr"/>
                      <a:r>
                        <a:rPr lang="en-TR" sz="1400" b="0" i="0" u="none" strike="noStrike">
                          <a:solidFill>
                            <a:schemeClr val="tx1"/>
                          </a:solidFill>
                          <a:effectLst/>
                          <a:latin typeface="Century Gothic" panose="020B0502020202020204" pitchFamily="34" charset="0"/>
                        </a:rPr>
                        <a:t>2,1</a:t>
                      </a:r>
                    </a:p>
                  </a:txBody>
                  <a:tcPr marL="9525" marR="9525" marT="9525" marB="0" anchor="ctr"/>
                </a:tc>
                <a:extLst>
                  <a:ext uri="{0D108BD9-81ED-4DB2-BD59-A6C34878D82A}">
                    <a16:rowId xmlns:a16="http://schemas.microsoft.com/office/drawing/2014/main" val="2850612595"/>
                  </a:ext>
                </a:extLst>
              </a:tr>
              <a:tr h="306112">
                <a:tc>
                  <a:txBody>
                    <a:bodyPr/>
                    <a:lstStyle/>
                    <a:p>
                      <a:r>
                        <a:rPr lang="en-TR" sz="1400" dirty="0"/>
                        <a:t>Teknolojik Bilgi Eğitimi</a:t>
                      </a:r>
                    </a:p>
                  </a:txBody>
                  <a:tcPr/>
                </a:tc>
                <a:tc>
                  <a:txBody>
                    <a:bodyPr/>
                    <a:lstStyle/>
                    <a:p>
                      <a:r>
                        <a:rPr lang="en-TR" sz="1400" dirty="0"/>
                        <a:t>2</a:t>
                      </a:r>
                    </a:p>
                  </a:txBody>
                  <a:tcPr/>
                </a:tc>
                <a:tc>
                  <a:txBody>
                    <a:bodyPr/>
                    <a:lstStyle/>
                    <a:p>
                      <a:pPr algn="l" rtl="0" fontAlgn="ctr"/>
                      <a:r>
                        <a:rPr lang="en-TR" sz="1400" b="0" i="0" u="none" strike="noStrike" dirty="0">
                          <a:solidFill>
                            <a:schemeClr val="tx1"/>
                          </a:solidFill>
                          <a:effectLst/>
                          <a:latin typeface="Century Gothic" panose="020B0502020202020204" pitchFamily="34" charset="0"/>
                        </a:rPr>
                        <a:t>1,4</a:t>
                      </a:r>
                    </a:p>
                  </a:txBody>
                  <a:tcPr marL="9525" marR="9525" marT="9525" marB="0" anchor="ctr"/>
                </a:tc>
                <a:extLst>
                  <a:ext uri="{0D108BD9-81ED-4DB2-BD59-A6C34878D82A}">
                    <a16:rowId xmlns:a16="http://schemas.microsoft.com/office/drawing/2014/main" val="1498888595"/>
                  </a:ext>
                </a:extLst>
              </a:tr>
            </a:tbl>
          </a:graphicData>
        </a:graphic>
      </p:graphicFrame>
    </p:spTree>
    <p:extLst>
      <p:ext uri="{BB962C8B-B14F-4D97-AF65-F5344CB8AC3E}">
        <p14:creationId xmlns:p14="http://schemas.microsoft.com/office/powerpoint/2010/main" val="387118676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1707</TotalTime>
  <Words>1246</Words>
  <Application>Microsoft Macintosh PowerPoint</Application>
  <PresentationFormat>Widescreen</PresentationFormat>
  <Paragraphs>223</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Century Gothic</vt:lpstr>
      <vt:lpstr>Times New Roman</vt:lpstr>
      <vt:lpstr>Wingdings 3</vt:lpstr>
      <vt:lpstr>Ion Boardroom</vt:lpstr>
      <vt:lpstr>Fen Bilgisi Öğretmen Adaylarının Öğrenim Gördükleri Lisans Programına Yönelik Görüşlerinin SWOT Analiziyle İncelenmesi</vt:lpstr>
      <vt:lpstr>Giriş</vt:lpstr>
      <vt:lpstr>Literatür Taraması</vt:lpstr>
      <vt:lpstr>Çalışmanın Amacı ve Araştırma Soruları</vt:lpstr>
      <vt:lpstr>Yöntem</vt:lpstr>
      <vt:lpstr>Yöntem </vt:lpstr>
      <vt:lpstr>Bulgular – Programın Güçlü Yönleri </vt:lpstr>
      <vt:lpstr>Bulgular – Programın Zayıf Yönleri </vt:lpstr>
      <vt:lpstr>Bulgular – Programın Sunduğu Fırsatlar</vt:lpstr>
      <vt:lpstr>Bulgular – Programa Yönelik Tehditler</vt:lpstr>
      <vt:lpstr>Bulgular – SWOT Matrisi</vt:lpstr>
      <vt:lpstr>Tartışma ve Sonuç</vt:lpstr>
      <vt:lpstr>Kısıtlamalar ve Öneriler</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Fen Bilgisi Öğretmen Adaylarının Öğrenim Gördükleri Lisans Programına Yönelik Görüşlerinin SWOT Analiziyle İncelenmesi</dc:title>
  <dc:creator>Ilgım Özergun</dc:creator>
  <cp:lastModifiedBy>Ilgım Özergun</cp:lastModifiedBy>
  <cp:revision>11</cp:revision>
  <dcterms:created xsi:type="dcterms:W3CDTF">2021-10-19T12:26:48Z</dcterms:created>
  <dcterms:modified xsi:type="dcterms:W3CDTF">2021-10-25T09:34:02Z</dcterms:modified>
</cp:coreProperties>
</file>