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4" r:id="rId5"/>
    <p:sldId id="259" r:id="rId6"/>
    <p:sldId id="269" r:id="rId7"/>
    <p:sldId id="260" r:id="rId8"/>
    <p:sldId id="261" r:id="rId9"/>
    <p:sldId id="262" r:id="rId10"/>
    <p:sldId id="263" r:id="rId11"/>
    <p:sldId id="270" r:id="rId12"/>
    <p:sldId id="265"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78"/>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BDE4E6-39F5-8646-B33D-FA38F951338C}"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DD3AA3FE-F410-1945-85AE-23F1C482193A}">
      <dgm:prSet phldrT="[Text]"/>
      <dgm:spPr/>
      <dgm:t>
        <a:bodyPr/>
        <a:lstStyle/>
        <a:p>
          <a:r>
            <a:rPr lang="en-US" dirty="0"/>
            <a:t>SWOT</a:t>
          </a:r>
        </a:p>
      </dgm:t>
    </dgm:pt>
    <dgm:pt modelId="{95EBE913-5332-AF44-BA63-DE13CF358FB8}" type="parTrans" cxnId="{0020D503-80A6-E44F-932E-A5925D0CFF93}">
      <dgm:prSet/>
      <dgm:spPr/>
      <dgm:t>
        <a:bodyPr/>
        <a:lstStyle/>
        <a:p>
          <a:endParaRPr lang="en-US"/>
        </a:p>
      </dgm:t>
    </dgm:pt>
    <dgm:pt modelId="{90CF8DFC-5D83-2140-919E-9EEFE87A7E66}" type="sibTrans" cxnId="{0020D503-80A6-E44F-932E-A5925D0CFF93}">
      <dgm:prSet/>
      <dgm:spPr/>
      <dgm:t>
        <a:bodyPr/>
        <a:lstStyle/>
        <a:p>
          <a:endParaRPr lang="en-US"/>
        </a:p>
      </dgm:t>
    </dgm:pt>
    <dgm:pt modelId="{F512567C-8FA4-8341-B424-E1C0ACACDB0B}">
      <dgm:prSet phldrT="[Text]" custT="1"/>
      <dgm:spPr/>
      <dgm:t>
        <a:bodyPr/>
        <a:lstStyle/>
        <a:p>
          <a:endParaRPr lang="en-TR" sz="600" b="0" i="0" u="none" dirty="0"/>
        </a:p>
        <a:p>
          <a:endParaRPr lang="en-TR" sz="900" b="0" i="0" u="none" dirty="0"/>
        </a:p>
        <a:p>
          <a:r>
            <a:rPr lang="en-TR" sz="900" b="0" i="0" u="none" dirty="0"/>
            <a:t>Teaching preparation courses</a:t>
          </a:r>
          <a:endParaRPr lang="en-TR" sz="900" b="0" dirty="0"/>
        </a:p>
        <a:p>
          <a:r>
            <a:rPr lang="en-TR" sz="900" b="0" i="0" u="none" dirty="0"/>
            <a:t>Formative assessment techniques</a:t>
          </a:r>
          <a:endParaRPr lang="en-TR" sz="900" dirty="0"/>
        </a:p>
        <a:p>
          <a:r>
            <a:rPr lang="en-TR" sz="900" b="0" i="0" u="none" dirty="0"/>
            <a:t>Strong academics </a:t>
          </a:r>
          <a:endParaRPr lang="en-TR" sz="900" dirty="0"/>
        </a:p>
        <a:p>
          <a:r>
            <a:rPr lang="en-TR" sz="900" b="0" i="0" u="none" dirty="0"/>
            <a:t>Content Knowledge</a:t>
          </a:r>
          <a:endParaRPr lang="en-TR" sz="900" dirty="0"/>
        </a:p>
        <a:p>
          <a:r>
            <a:rPr lang="en-TR" sz="900" b="0" i="0" u="none" dirty="0"/>
            <a:t>Pedagogic knowledge</a:t>
          </a:r>
          <a:endParaRPr lang="en-TR" sz="900" dirty="0"/>
        </a:p>
        <a:p>
          <a:r>
            <a:rPr lang="en-TR" sz="900" b="0" i="0" u="none" dirty="0"/>
            <a:t>Research opportunities</a:t>
          </a:r>
          <a:endParaRPr lang="en-TR" sz="900" dirty="0"/>
        </a:p>
        <a:p>
          <a:r>
            <a:rPr lang="en-TR" sz="900" b="0" i="0" u="none" dirty="0"/>
            <a:t>Microteaching</a:t>
          </a:r>
          <a:endParaRPr lang="en-TR" sz="900" dirty="0"/>
        </a:p>
        <a:p>
          <a:r>
            <a:rPr lang="en-TR" sz="900" b="0" i="0" u="none" dirty="0"/>
            <a:t>Technologic knowledge</a:t>
          </a:r>
          <a:endParaRPr lang="en-US" sz="900" dirty="0"/>
        </a:p>
      </dgm:t>
    </dgm:pt>
    <dgm:pt modelId="{C58D7ACA-F8F0-4649-8418-3679A6718F7B}" type="parTrans" cxnId="{BEC250EB-BD35-F647-A87C-6EA374A0D725}">
      <dgm:prSet/>
      <dgm:spPr/>
      <dgm:t>
        <a:bodyPr/>
        <a:lstStyle/>
        <a:p>
          <a:endParaRPr lang="en-US"/>
        </a:p>
      </dgm:t>
    </dgm:pt>
    <dgm:pt modelId="{848988BF-EA65-634C-8EDB-D92FAB8D5B4B}" type="sibTrans" cxnId="{BEC250EB-BD35-F647-A87C-6EA374A0D725}">
      <dgm:prSet/>
      <dgm:spPr/>
      <dgm:t>
        <a:bodyPr/>
        <a:lstStyle/>
        <a:p>
          <a:endParaRPr lang="en-US"/>
        </a:p>
      </dgm:t>
    </dgm:pt>
    <dgm:pt modelId="{BDEA5B3B-F4C6-A347-9A17-6103A98E0E19}">
      <dgm:prSet phldrT="[Text]" custT="1"/>
      <dgm:spPr/>
      <dgm:t>
        <a:bodyPr/>
        <a:lstStyle/>
        <a:p>
          <a:endParaRPr lang="en-TR" sz="900" b="0" i="0" u="none" dirty="0"/>
        </a:p>
        <a:p>
          <a:endParaRPr lang="en-TR" sz="900" b="0" i="0" u="none" dirty="0"/>
        </a:p>
        <a:p>
          <a:r>
            <a:rPr lang="en-TR" sz="900" b="0" i="0" u="none" dirty="0"/>
            <a:t>Lessons taught online</a:t>
          </a:r>
          <a:endParaRPr lang="en-TR" sz="900" b="0" dirty="0"/>
        </a:p>
        <a:p>
          <a:r>
            <a:rPr lang="en-TR" sz="900" b="0" i="0" u="none" dirty="0"/>
            <a:t>Lesson hours during pandemic were short</a:t>
          </a:r>
          <a:endParaRPr lang="en-TR" sz="900" dirty="0"/>
        </a:p>
        <a:p>
          <a:r>
            <a:rPr lang="en-TR" sz="900" b="0" i="0" u="none" dirty="0"/>
            <a:t>Lack of laboratory courses</a:t>
          </a:r>
          <a:endParaRPr lang="en-TR" sz="900" dirty="0"/>
        </a:p>
        <a:p>
          <a:r>
            <a:rPr lang="en-TR" sz="900" b="0" i="0" u="none" dirty="0"/>
            <a:t>Summative Assessment</a:t>
          </a:r>
          <a:endParaRPr lang="en-TR" sz="900" dirty="0"/>
        </a:p>
        <a:p>
          <a:r>
            <a:rPr lang="en-TR" sz="900" b="0" i="0" u="none" dirty="0"/>
            <a:t>Lack of internet access</a:t>
          </a:r>
          <a:endParaRPr lang="en-TR" sz="900" dirty="0"/>
        </a:p>
        <a:p>
          <a:r>
            <a:rPr lang="en-TR" sz="900" b="0" i="0" u="none" dirty="0"/>
            <a:t>Lack of internships</a:t>
          </a:r>
          <a:endParaRPr lang="en-TR" sz="900" dirty="0"/>
        </a:p>
        <a:p>
          <a:r>
            <a:rPr lang="en-TR" sz="900" b="0" i="0" u="none" dirty="0"/>
            <a:t>KPSS oriented lessons</a:t>
          </a:r>
          <a:endParaRPr lang="en-TR" sz="900" dirty="0"/>
        </a:p>
        <a:p>
          <a:r>
            <a:rPr lang="en-TR" sz="900" b="0" i="0" u="none" dirty="0"/>
            <a:t>Too many homeworks</a:t>
          </a:r>
          <a:endParaRPr lang="en-US" sz="900" dirty="0"/>
        </a:p>
      </dgm:t>
    </dgm:pt>
    <dgm:pt modelId="{3E3C3866-46D1-1A43-AAD7-31969F38CB87}" type="parTrans" cxnId="{F078B9CE-F43E-6848-8A4C-74C9546F1F2A}">
      <dgm:prSet/>
      <dgm:spPr/>
      <dgm:t>
        <a:bodyPr/>
        <a:lstStyle/>
        <a:p>
          <a:endParaRPr lang="en-US"/>
        </a:p>
      </dgm:t>
    </dgm:pt>
    <dgm:pt modelId="{4A7C2771-D0E8-F54C-82DB-0B4FC6E0D219}" type="sibTrans" cxnId="{F078B9CE-F43E-6848-8A4C-74C9546F1F2A}">
      <dgm:prSet/>
      <dgm:spPr/>
      <dgm:t>
        <a:bodyPr/>
        <a:lstStyle/>
        <a:p>
          <a:endParaRPr lang="en-US"/>
        </a:p>
      </dgm:t>
    </dgm:pt>
    <dgm:pt modelId="{A28C4D9A-72F3-2A49-BC19-27519B223D89}">
      <dgm:prSet phldrT="[Text]" custT="1"/>
      <dgm:spPr/>
      <dgm:t>
        <a:bodyPr/>
        <a:lstStyle/>
        <a:p>
          <a:r>
            <a:rPr lang="en-TR" sz="900" b="0" i="0" u="none" dirty="0"/>
            <a:t>Teaching experience</a:t>
          </a:r>
          <a:endParaRPr lang="en-TR" sz="900" b="0" dirty="0"/>
        </a:p>
        <a:p>
          <a:r>
            <a:rPr lang="en-TR" sz="900" b="0" i="0" u="none" dirty="0"/>
            <a:t>Communication with academicians</a:t>
          </a:r>
          <a:endParaRPr lang="en-TR" sz="900" dirty="0"/>
        </a:p>
        <a:p>
          <a:r>
            <a:rPr lang="en-TR" sz="900" b="0" i="0" u="none" dirty="0"/>
            <a:t>Pedagogic knowledge</a:t>
          </a:r>
          <a:endParaRPr lang="en-TR" sz="900" dirty="0"/>
        </a:p>
        <a:p>
          <a:r>
            <a:rPr lang="en-TR" sz="900" b="0" i="0" u="none" dirty="0"/>
            <a:t>Research opportunities</a:t>
          </a:r>
          <a:endParaRPr lang="en-TR" sz="900" dirty="0"/>
        </a:p>
        <a:p>
          <a:r>
            <a:rPr lang="en-TR" sz="900" b="0" i="0" u="none" dirty="0"/>
            <a:t>Content knowledge</a:t>
          </a:r>
          <a:endParaRPr lang="en-TR" sz="900" dirty="0"/>
        </a:p>
        <a:p>
          <a:r>
            <a:rPr lang="en-TR" sz="900" b="0" i="0" u="none" dirty="0"/>
            <a:t>Problem solving skills</a:t>
          </a:r>
          <a:endParaRPr lang="en-TR" sz="900" dirty="0"/>
        </a:p>
        <a:p>
          <a:r>
            <a:rPr lang="en-TR" sz="900" b="0" i="0" u="none" dirty="0"/>
            <a:t>Techological knowledge</a:t>
          </a:r>
          <a:endParaRPr lang="en-US" sz="900" dirty="0"/>
        </a:p>
      </dgm:t>
    </dgm:pt>
    <dgm:pt modelId="{E1DA6468-6A9F-9842-9158-C3EECE6A3EA5}" type="parTrans" cxnId="{20BE98C4-1466-D44D-A3AA-3DB122D9BA24}">
      <dgm:prSet/>
      <dgm:spPr/>
      <dgm:t>
        <a:bodyPr/>
        <a:lstStyle/>
        <a:p>
          <a:endParaRPr lang="en-US"/>
        </a:p>
      </dgm:t>
    </dgm:pt>
    <dgm:pt modelId="{8FB5C068-A39F-3549-9B91-92C2864CD93E}" type="sibTrans" cxnId="{20BE98C4-1466-D44D-A3AA-3DB122D9BA24}">
      <dgm:prSet/>
      <dgm:spPr/>
      <dgm:t>
        <a:bodyPr/>
        <a:lstStyle/>
        <a:p>
          <a:endParaRPr lang="en-US"/>
        </a:p>
      </dgm:t>
    </dgm:pt>
    <dgm:pt modelId="{AE75A2CB-1F9D-1744-847E-37F7D791CD8B}">
      <dgm:prSet phldrT="[Text]" custT="1"/>
      <dgm:spPr/>
      <dgm:t>
        <a:bodyPr/>
        <a:lstStyle/>
        <a:p>
          <a:r>
            <a:rPr lang="en-US" sz="900" b="0" i="0" u="none" dirty="0"/>
            <a:t>E</a:t>
          </a:r>
          <a:r>
            <a:rPr lang="en-TR" sz="900" b="0" i="0" u="none" dirty="0"/>
            <a:t>xam for working in state schools</a:t>
          </a:r>
          <a:endParaRPr lang="en-TR" sz="900" b="0" dirty="0"/>
        </a:p>
        <a:p>
          <a:r>
            <a:rPr lang="en-US" sz="900" b="0" i="0" u="none" dirty="0"/>
            <a:t>Poor salary in private schools</a:t>
          </a:r>
          <a:endParaRPr lang="en-TR" sz="900" dirty="0"/>
        </a:p>
        <a:p>
          <a:r>
            <a:rPr lang="en-TR" sz="900" b="0" i="0" u="none" dirty="0"/>
            <a:t>Lack of respect for teaching</a:t>
          </a:r>
          <a:endParaRPr lang="en-TR" sz="900" dirty="0"/>
        </a:p>
        <a:p>
          <a:r>
            <a:rPr lang="en-TR" sz="900" b="0" i="0" u="none" dirty="0"/>
            <a:t>Fear of unemployment</a:t>
          </a:r>
          <a:endParaRPr lang="en-TR" sz="900" dirty="0"/>
        </a:p>
        <a:p>
          <a:r>
            <a:rPr lang="en-TR" sz="900" b="0" i="0" u="none" dirty="0"/>
            <a:t>Hard working hours</a:t>
          </a:r>
          <a:endParaRPr lang="en-US" sz="900" dirty="0"/>
        </a:p>
      </dgm:t>
    </dgm:pt>
    <dgm:pt modelId="{A1970793-C444-8548-85D3-D369F1A2DB3C}" type="parTrans" cxnId="{DC985617-2C6A-844D-9D83-04F2E2950BBE}">
      <dgm:prSet/>
      <dgm:spPr/>
      <dgm:t>
        <a:bodyPr/>
        <a:lstStyle/>
        <a:p>
          <a:endParaRPr lang="en-US"/>
        </a:p>
      </dgm:t>
    </dgm:pt>
    <dgm:pt modelId="{4A019F89-7D68-BC40-A045-496CC9B6A164}" type="sibTrans" cxnId="{DC985617-2C6A-844D-9D83-04F2E2950BBE}">
      <dgm:prSet/>
      <dgm:spPr/>
      <dgm:t>
        <a:bodyPr/>
        <a:lstStyle/>
        <a:p>
          <a:endParaRPr lang="en-US"/>
        </a:p>
      </dgm:t>
    </dgm:pt>
    <dgm:pt modelId="{5F6EF68C-F672-1B4F-A8DD-889C462A3582}" type="pres">
      <dgm:prSet presAssocID="{40BDE4E6-39F5-8646-B33D-FA38F951338C}" presName="diagram" presStyleCnt="0">
        <dgm:presLayoutVars>
          <dgm:chMax val="1"/>
          <dgm:dir/>
          <dgm:animLvl val="ctr"/>
          <dgm:resizeHandles val="exact"/>
        </dgm:presLayoutVars>
      </dgm:prSet>
      <dgm:spPr/>
    </dgm:pt>
    <dgm:pt modelId="{5981ED5A-A6CA-FA41-BA88-E7E8EA403495}" type="pres">
      <dgm:prSet presAssocID="{40BDE4E6-39F5-8646-B33D-FA38F951338C}" presName="matrix" presStyleCnt="0"/>
      <dgm:spPr/>
    </dgm:pt>
    <dgm:pt modelId="{8BE9BE69-7CCC-C843-87B2-3BB6F0B67BCB}" type="pres">
      <dgm:prSet presAssocID="{40BDE4E6-39F5-8646-B33D-FA38F951338C}" presName="tile1" presStyleLbl="node1" presStyleIdx="0" presStyleCnt="4"/>
      <dgm:spPr/>
    </dgm:pt>
    <dgm:pt modelId="{26F2FC78-5B6D-794D-856B-1EB5B77570A6}" type="pres">
      <dgm:prSet presAssocID="{40BDE4E6-39F5-8646-B33D-FA38F951338C}" presName="tile1text" presStyleLbl="node1" presStyleIdx="0" presStyleCnt="4">
        <dgm:presLayoutVars>
          <dgm:chMax val="0"/>
          <dgm:chPref val="0"/>
          <dgm:bulletEnabled val="1"/>
        </dgm:presLayoutVars>
      </dgm:prSet>
      <dgm:spPr/>
    </dgm:pt>
    <dgm:pt modelId="{312FC665-BBEB-6B42-9337-A8A4305CA4ED}" type="pres">
      <dgm:prSet presAssocID="{40BDE4E6-39F5-8646-B33D-FA38F951338C}" presName="tile2" presStyleLbl="node1" presStyleIdx="1" presStyleCnt="4"/>
      <dgm:spPr/>
    </dgm:pt>
    <dgm:pt modelId="{95516707-186F-B042-A86F-5125EE9476E4}" type="pres">
      <dgm:prSet presAssocID="{40BDE4E6-39F5-8646-B33D-FA38F951338C}" presName="tile2text" presStyleLbl="node1" presStyleIdx="1" presStyleCnt="4">
        <dgm:presLayoutVars>
          <dgm:chMax val="0"/>
          <dgm:chPref val="0"/>
          <dgm:bulletEnabled val="1"/>
        </dgm:presLayoutVars>
      </dgm:prSet>
      <dgm:spPr/>
    </dgm:pt>
    <dgm:pt modelId="{81652C2E-912A-BB43-949F-AD90CC733FAA}" type="pres">
      <dgm:prSet presAssocID="{40BDE4E6-39F5-8646-B33D-FA38F951338C}" presName="tile3" presStyleLbl="node1" presStyleIdx="2" presStyleCnt="4"/>
      <dgm:spPr/>
    </dgm:pt>
    <dgm:pt modelId="{A0AFAD3D-67F2-7B4F-B93B-0199D0C77247}" type="pres">
      <dgm:prSet presAssocID="{40BDE4E6-39F5-8646-B33D-FA38F951338C}" presName="tile3text" presStyleLbl="node1" presStyleIdx="2" presStyleCnt="4">
        <dgm:presLayoutVars>
          <dgm:chMax val="0"/>
          <dgm:chPref val="0"/>
          <dgm:bulletEnabled val="1"/>
        </dgm:presLayoutVars>
      </dgm:prSet>
      <dgm:spPr/>
    </dgm:pt>
    <dgm:pt modelId="{9EAF7F1D-BF7A-BC4F-BA16-E35DEFC3B057}" type="pres">
      <dgm:prSet presAssocID="{40BDE4E6-39F5-8646-B33D-FA38F951338C}" presName="tile4" presStyleLbl="node1" presStyleIdx="3" presStyleCnt="4"/>
      <dgm:spPr/>
    </dgm:pt>
    <dgm:pt modelId="{DDD9D633-E003-3E40-BAA5-7FBCB79C289B}" type="pres">
      <dgm:prSet presAssocID="{40BDE4E6-39F5-8646-B33D-FA38F951338C}" presName="tile4text" presStyleLbl="node1" presStyleIdx="3" presStyleCnt="4">
        <dgm:presLayoutVars>
          <dgm:chMax val="0"/>
          <dgm:chPref val="0"/>
          <dgm:bulletEnabled val="1"/>
        </dgm:presLayoutVars>
      </dgm:prSet>
      <dgm:spPr/>
    </dgm:pt>
    <dgm:pt modelId="{EDD0E36E-61C7-4140-A32B-4E003935F70A}" type="pres">
      <dgm:prSet presAssocID="{40BDE4E6-39F5-8646-B33D-FA38F951338C}" presName="centerTile" presStyleLbl="fgShp" presStyleIdx="0" presStyleCnt="1">
        <dgm:presLayoutVars>
          <dgm:chMax val="0"/>
          <dgm:chPref val="0"/>
        </dgm:presLayoutVars>
      </dgm:prSet>
      <dgm:spPr/>
    </dgm:pt>
  </dgm:ptLst>
  <dgm:cxnLst>
    <dgm:cxn modelId="{0020D503-80A6-E44F-932E-A5925D0CFF93}" srcId="{40BDE4E6-39F5-8646-B33D-FA38F951338C}" destId="{DD3AA3FE-F410-1945-85AE-23F1C482193A}" srcOrd="0" destOrd="0" parTransId="{95EBE913-5332-AF44-BA63-DE13CF358FB8}" sibTransId="{90CF8DFC-5D83-2140-919E-9EEFE87A7E66}"/>
    <dgm:cxn modelId="{A4F26F0C-2414-6047-80FB-54EDA0CB5CFB}" type="presOf" srcId="{F512567C-8FA4-8341-B424-E1C0ACACDB0B}" destId="{8BE9BE69-7CCC-C843-87B2-3BB6F0B67BCB}" srcOrd="0" destOrd="0" presId="urn:microsoft.com/office/officeart/2005/8/layout/matrix1"/>
    <dgm:cxn modelId="{DC985617-2C6A-844D-9D83-04F2E2950BBE}" srcId="{DD3AA3FE-F410-1945-85AE-23F1C482193A}" destId="{AE75A2CB-1F9D-1744-847E-37F7D791CD8B}" srcOrd="3" destOrd="0" parTransId="{A1970793-C444-8548-85D3-D369F1A2DB3C}" sibTransId="{4A019F89-7D68-BC40-A045-496CC9B6A164}"/>
    <dgm:cxn modelId="{3982AF1B-581B-AE4D-AADE-C2CEF4EB2EB2}" type="presOf" srcId="{BDEA5B3B-F4C6-A347-9A17-6103A98E0E19}" destId="{312FC665-BBEB-6B42-9337-A8A4305CA4ED}" srcOrd="0" destOrd="0" presId="urn:microsoft.com/office/officeart/2005/8/layout/matrix1"/>
    <dgm:cxn modelId="{6295E42A-F847-9043-820E-D5158DBB1631}" type="presOf" srcId="{40BDE4E6-39F5-8646-B33D-FA38F951338C}" destId="{5F6EF68C-F672-1B4F-A8DD-889C462A3582}" srcOrd="0" destOrd="0" presId="urn:microsoft.com/office/officeart/2005/8/layout/matrix1"/>
    <dgm:cxn modelId="{AE620B92-4535-CB4E-B553-004E6CFD38EF}" type="presOf" srcId="{AE75A2CB-1F9D-1744-847E-37F7D791CD8B}" destId="{DDD9D633-E003-3E40-BAA5-7FBCB79C289B}" srcOrd="1" destOrd="0" presId="urn:microsoft.com/office/officeart/2005/8/layout/matrix1"/>
    <dgm:cxn modelId="{101BCE95-6447-1C47-9261-13C4D3A9D6AD}" type="presOf" srcId="{A28C4D9A-72F3-2A49-BC19-27519B223D89}" destId="{A0AFAD3D-67F2-7B4F-B93B-0199D0C77247}" srcOrd="1" destOrd="0" presId="urn:microsoft.com/office/officeart/2005/8/layout/matrix1"/>
    <dgm:cxn modelId="{8F773AB7-47CB-964A-9E33-97CC695F86B1}" type="presOf" srcId="{A28C4D9A-72F3-2A49-BC19-27519B223D89}" destId="{81652C2E-912A-BB43-949F-AD90CC733FAA}" srcOrd="0" destOrd="0" presId="urn:microsoft.com/office/officeart/2005/8/layout/matrix1"/>
    <dgm:cxn modelId="{20BE98C4-1466-D44D-A3AA-3DB122D9BA24}" srcId="{DD3AA3FE-F410-1945-85AE-23F1C482193A}" destId="{A28C4D9A-72F3-2A49-BC19-27519B223D89}" srcOrd="2" destOrd="0" parTransId="{E1DA6468-6A9F-9842-9158-C3EECE6A3EA5}" sibTransId="{8FB5C068-A39F-3549-9B91-92C2864CD93E}"/>
    <dgm:cxn modelId="{F078B9CE-F43E-6848-8A4C-74C9546F1F2A}" srcId="{DD3AA3FE-F410-1945-85AE-23F1C482193A}" destId="{BDEA5B3B-F4C6-A347-9A17-6103A98E0E19}" srcOrd="1" destOrd="0" parTransId="{3E3C3866-46D1-1A43-AAD7-31969F38CB87}" sibTransId="{4A7C2771-D0E8-F54C-82DB-0B4FC6E0D219}"/>
    <dgm:cxn modelId="{7FFA7BD2-4B70-9A49-A076-577C04A72B1B}" type="presOf" srcId="{BDEA5B3B-F4C6-A347-9A17-6103A98E0E19}" destId="{95516707-186F-B042-A86F-5125EE9476E4}" srcOrd="1" destOrd="0" presId="urn:microsoft.com/office/officeart/2005/8/layout/matrix1"/>
    <dgm:cxn modelId="{06929FE6-24E8-964F-94C7-37D64800D330}" type="presOf" srcId="{AE75A2CB-1F9D-1744-847E-37F7D791CD8B}" destId="{9EAF7F1D-BF7A-BC4F-BA16-E35DEFC3B057}" srcOrd="0" destOrd="0" presId="urn:microsoft.com/office/officeart/2005/8/layout/matrix1"/>
    <dgm:cxn modelId="{BEC250EB-BD35-F647-A87C-6EA374A0D725}" srcId="{DD3AA3FE-F410-1945-85AE-23F1C482193A}" destId="{F512567C-8FA4-8341-B424-E1C0ACACDB0B}" srcOrd="0" destOrd="0" parTransId="{C58D7ACA-F8F0-4649-8418-3679A6718F7B}" sibTransId="{848988BF-EA65-634C-8EDB-D92FAB8D5B4B}"/>
    <dgm:cxn modelId="{F0223BEE-9E41-CB47-9D8E-DFA93DF94F5F}" type="presOf" srcId="{DD3AA3FE-F410-1945-85AE-23F1C482193A}" destId="{EDD0E36E-61C7-4140-A32B-4E003935F70A}" srcOrd="0" destOrd="0" presId="urn:microsoft.com/office/officeart/2005/8/layout/matrix1"/>
    <dgm:cxn modelId="{6F7CE1EE-25FC-0748-BFEB-84456EB99BF3}" type="presOf" srcId="{F512567C-8FA4-8341-B424-E1C0ACACDB0B}" destId="{26F2FC78-5B6D-794D-856B-1EB5B77570A6}" srcOrd="1" destOrd="0" presId="urn:microsoft.com/office/officeart/2005/8/layout/matrix1"/>
    <dgm:cxn modelId="{E81F1081-3870-0E4A-8B7C-E0265930E843}" type="presParOf" srcId="{5F6EF68C-F672-1B4F-A8DD-889C462A3582}" destId="{5981ED5A-A6CA-FA41-BA88-E7E8EA403495}" srcOrd="0" destOrd="0" presId="urn:microsoft.com/office/officeart/2005/8/layout/matrix1"/>
    <dgm:cxn modelId="{2C277451-D351-3F49-B82C-195C15158B04}" type="presParOf" srcId="{5981ED5A-A6CA-FA41-BA88-E7E8EA403495}" destId="{8BE9BE69-7CCC-C843-87B2-3BB6F0B67BCB}" srcOrd="0" destOrd="0" presId="urn:microsoft.com/office/officeart/2005/8/layout/matrix1"/>
    <dgm:cxn modelId="{16DD199F-D883-5B40-9E47-F9039A992DBE}" type="presParOf" srcId="{5981ED5A-A6CA-FA41-BA88-E7E8EA403495}" destId="{26F2FC78-5B6D-794D-856B-1EB5B77570A6}" srcOrd="1" destOrd="0" presId="urn:microsoft.com/office/officeart/2005/8/layout/matrix1"/>
    <dgm:cxn modelId="{E600B93F-60AE-274F-8A0A-D714EBB97090}" type="presParOf" srcId="{5981ED5A-A6CA-FA41-BA88-E7E8EA403495}" destId="{312FC665-BBEB-6B42-9337-A8A4305CA4ED}" srcOrd="2" destOrd="0" presId="urn:microsoft.com/office/officeart/2005/8/layout/matrix1"/>
    <dgm:cxn modelId="{A12548E5-5E94-1C4E-910E-2B687D274A70}" type="presParOf" srcId="{5981ED5A-A6CA-FA41-BA88-E7E8EA403495}" destId="{95516707-186F-B042-A86F-5125EE9476E4}" srcOrd="3" destOrd="0" presId="urn:microsoft.com/office/officeart/2005/8/layout/matrix1"/>
    <dgm:cxn modelId="{4DC54515-7E95-6646-AAD8-3684C45B2319}" type="presParOf" srcId="{5981ED5A-A6CA-FA41-BA88-E7E8EA403495}" destId="{81652C2E-912A-BB43-949F-AD90CC733FAA}" srcOrd="4" destOrd="0" presId="urn:microsoft.com/office/officeart/2005/8/layout/matrix1"/>
    <dgm:cxn modelId="{A642C8BE-DBA6-714B-B122-F04F5BA891B1}" type="presParOf" srcId="{5981ED5A-A6CA-FA41-BA88-E7E8EA403495}" destId="{A0AFAD3D-67F2-7B4F-B93B-0199D0C77247}" srcOrd="5" destOrd="0" presId="urn:microsoft.com/office/officeart/2005/8/layout/matrix1"/>
    <dgm:cxn modelId="{305C414E-290D-4746-8D13-79D5740690DE}" type="presParOf" srcId="{5981ED5A-A6CA-FA41-BA88-E7E8EA403495}" destId="{9EAF7F1D-BF7A-BC4F-BA16-E35DEFC3B057}" srcOrd="6" destOrd="0" presId="urn:microsoft.com/office/officeart/2005/8/layout/matrix1"/>
    <dgm:cxn modelId="{5F226C0B-B42A-9146-965E-9FED2319ED6F}" type="presParOf" srcId="{5981ED5A-A6CA-FA41-BA88-E7E8EA403495}" destId="{DDD9D633-E003-3E40-BAA5-7FBCB79C289B}" srcOrd="7" destOrd="0" presId="urn:microsoft.com/office/officeart/2005/8/layout/matrix1"/>
    <dgm:cxn modelId="{ECAD4025-E77D-704A-B827-FEEEC64B95FF}" type="presParOf" srcId="{5F6EF68C-F672-1B4F-A8DD-889C462A3582}" destId="{EDD0E36E-61C7-4140-A32B-4E003935F70A}"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E9BE69-7CCC-C843-87B2-3BB6F0B67BCB}">
      <dsp:nvSpPr>
        <dsp:cNvPr id="0" name=""/>
        <dsp:cNvSpPr/>
      </dsp:nvSpPr>
      <dsp:spPr>
        <a:xfrm rot="16200000">
          <a:off x="1352339" y="-1352339"/>
          <a:ext cx="1708150" cy="4412829"/>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672" tIns="42672" rIns="42672" bIns="42672" numCol="1" spcCol="1270" anchor="ctr" anchorCtr="0">
          <a:noAutofit/>
        </a:bodyPr>
        <a:lstStyle/>
        <a:p>
          <a:pPr marL="0" lvl="0" indent="0" algn="ctr" defTabSz="266700">
            <a:lnSpc>
              <a:spcPct val="90000"/>
            </a:lnSpc>
            <a:spcBef>
              <a:spcPct val="0"/>
            </a:spcBef>
            <a:spcAft>
              <a:spcPct val="35000"/>
            </a:spcAft>
            <a:buNone/>
          </a:pPr>
          <a:endParaRPr lang="en-TR" sz="600" b="0" i="0" u="none" kern="1200" dirty="0"/>
        </a:p>
        <a:p>
          <a:pPr marL="0" lvl="0" indent="0" algn="ctr" defTabSz="266700">
            <a:lnSpc>
              <a:spcPct val="90000"/>
            </a:lnSpc>
            <a:spcBef>
              <a:spcPct val="0"/>
            </a:spcBef>
            <a:spcAft>
              <a:spcPct val="35000"/>
            </a:spcAft>
            <a:buNone/>
          </a:pPr>
          <a:endParaRPr lang="en-TR" sz="900" b="0" i="0" u="none" kern="1200" dirty="0"/>
        </a:p>
        <a:p>
          <a:pPr marL="0" lvl="0" indent="0" algn="ctr" defTabSz="266700">
            <a:lnSpc>
              <a:spcPct val="90000"/>
            </a:lnSpc>
            <a:spcBef>
              <a:spcPct val="0"/>
            </a:spcBef>
            <a:spcAft>
              <a:spcPct val="35000"/>
            </a:spcAft>
            <a:buNone/>
          </a:pPr>
          <a:r>
            <a:rPr lang="en-TR" sz="900" b="0" i="0" u="none" kern="1200" dirty="0"/>
            <a:t>Teaching preparation courses</a:t>
          </a:r>
          <a:endParaRPr lang="en-TR" sz="900" b="0" kern="1200" dirty="0"/>
        </a:p>
        <a:p>
          <a:pPr marL="0" lvl="0" indent="0" algn="ctr" defTabSz="266700">
            <a:lnSpc>
              <a:spcPct val="90000"/>
            </a:lnSpc>
            <a:spcBef>
              <a:spcPct val="0"/>
            </a:spcBef>
            <a:spcAft>
              <a:spcPct val="35000"/>
            </a:spcAft>
            <a:buNone/>
          </a:pPr>
          <a:r>
            <a:rPr lang="en-TR" sz="900" b="0" i="0" u="none" kern="1200" dirty="0"/>
            <a:t>Formative assessment techniques</a:t>
          </a:r>
          <a:endParaRPr lang="en-TR" sz="900" kern="1200" dirty="0"/>
        </a:p>
        <a:p>
          <a:pPr marL="0" lvl="0" indent="0" algn="ctr" defTabSz="266700">
            <a:lnSpc>
              <a:spcPct val="90000"/>
            </a:lnSpc>
            <a:spcBef>
              <a:spcPct val="0"/>
            </a:spcBef>
            <a:spcAft>
              <a:spcPct val="35000"/>
            </a:spcAft>
            <a:buNone/>
          </a:pPr>
          <a:r>
            <a:rPr lang="en-TR" sz="900" b="0" i="0" u="none" kern="1200" dirty="0"/>
            <a:t>Strong academics </a:t>
          </a:r>
          <a:endParaRPr lang="en-TR" sz="900" kern="1200" dirty="0"/>
        </a:p>
        <a:p>
          <a:pPr marL="0" lvl="0" indent="0" algn="ctr" defTabSz="266700">
            <a:lnSpc>
              <a:spcPct val="90000"/>
            </a:lnSpc>
            <a:spcBef>
              <a:spcPct val="0"/>
            </a:spcBef>
            <a:spcAft>
              <a:spcPct val="35000"/>
            </a:spcAft>
            <a:buNone/>
          </a:pPr>
          <a:r>
            <a:rPr lang="en-TR" sz="900" b="0" i="0" u="none" kern="1200" dirty="0"/>
            <a:t>Content Knowledge</a:t>
          </a:r>
          <a:endParaRPr lang="en-TR" sz="900" kern="1200" dirty="0"/>
        </a:p>
        <a:p>
          <a:pPr marL="0" lvl="0" indent="0" algn="ctr" defTabSz="266700">
            <a:lnSpc>
              <a:spcPct val="90000"/>
            </a:lnSpc>
            <a:spcBef>
              <a:spcPct val="0"/>
            </a:spcBef>
            <a:spcAft>
              <a:spcPct val="35000"/>
            </a:spcAft>
            <a:buNone/>
          </a:pPr>
          <a:r>
            <a:rPr lang="en-TR" sz="900" b="0" i="0" u="none" kern="1200" dirty="0"/>
            <a:t>Pedagogic knowledge</a:t>
          </a:r>
          <a:endParaRPr lang="en-TR" sz="900" kern="1200" dirty="0"/>
        </a:p>
        <a:p>
          <a:pPr marL="0" lvl="0" indent="0" algn="ctr" defTabSz="266700">
            <a:lnSpc>
              <a:spcPct val="90000"/>
            </a:lnSpc>
            <a:spcBef>
              <a:spcPct val="0"/>
            </a:spcBef>
            <a:spcAft>
              <a:spcPct val="35000"/>
            </a:spcAft>
            <a:buNone/>
          </a:pPr>
          <a:r>
            <a:rPr lang="en-TR" sz="900" b="0" i="0" u="none" kern="1200" dirty="0"/>
            <a:t>Research opportunities</a:t>
          </a:r>
          <a:endParaRPr lang="en-TR" sz="900" kern="1200" dirty="0"/>
        </a:p>
        <a:p>
          <a:pPr marL="0" lvl="0" indent="0" algn="ctr" defTabSz="266700">
            <a:lnSpc>
              <a:spcPct val="90000"/>
            </a:lnSpc>
            <a:spcBef>
              <a:spcPct val="0"/>
            </a:spcBef>
            <a:spcAft>
              <a:spcPct val="35000"/>
            </a:spcAft>
            <a:buNone/>
          </a:pPr>
          <a:r>
            <a:rPr lang="en-TR" sz="900" b="0" i="0" u="none" kern="1200" dirty="0"/>
            <a:t>Microteaching</a:t>
          </a:r>
          <a:endParaRPr lang="en-TR" sz="900" kern="1200" dirty="0"/>
        </a:p>
        <a:p>
          <a:pPr marL="0" lvl="0" indent="0" algn="ctr" defTabSz="266700">
            <a:lnSpc>
              <a:spcPct val="90000"/>
            </a:lnSpc>
            <a:spcBef>
              <a:spcPct val="0"/>
            </a:spcBef>
            <a:spcAft>
              <a:spcPct val="35000"/>
            </a:spcAft>
            <a:buNone/>
          </a:pPr>
          <a:r>
            <a:rPr lang="en-TR" sz="900" b="0" i="0" u="none" kern="1200" dirty="0"/>
            <a:t>Technologic knowledge</a:t>
          </a:r>
          <a:endParaRPr lang="en-US" sz="900" kern="1200" dirty="0"/>
        </a:p>
      </dsp:txBody>
      <dsp:txXfrm rot="5400000">
        <a:off x="0" y="0"/>
        <a:ext cx="4412829" cy="1281112"/>
      </dsp:txXfrm>
    </dsp:sp>
    <dsp:sp modelId="{312FC665-BBEB-6B42-9337-A8A4305CA4ED}">
      <dsp:nvSpPr>
        <dsp:cNvPr id="0" name=""/>
        <dsp:cNvSpPr/>
      </dsp:nvSpPr>
      <dsp:spPr>
        <a:xfrm>
          <a:off x="4412829" y="0"/>
          <a:ext cx="4412829" cy="1708150"/>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endParaRPr lang="en-TR" sz="900" b="0" i="0" u="none" kern="1200" dirty="0"/>
        </a:p>
        <a:p>
          <a:pPr marL="0" lvl="0" indent="0" algn="ctr" defTabSz="400050">
            <a:lnSpc>
              <a:spcPct val="90000"/>
            </a:lnSpc>
            <a:spcBef>
              <a:spcPct val="0"/>
            </a:spcBef>
            <a:spcAft>
              <a:spcPct val="35000"/>
            </a:spcAft>
            <a:buNone/>
          </a:pPr>
          <a:endParaRPr lang="en-TR" sz="900" b="0" i="0" u="none" kern="1200" dirty="0"/>
        </a:p>
        <a:p>
          <a:pPr marL="0" lvl="0" indent="0" algn="ctr" defTabSz="400050">
            <a:lnSpc>
              <a:spcPct val="90000"/>
            </a:lnSpc>
            <a:spcBef>
              <a:spcPct val="0"/>
            </a:spcBef>
            <a:spcAft>
              <a:spcPct val="35000"/>
            </a:spcAft>
            <a:buNone/>
          </a:pPr>
          <a:r>
            <a:rPr lang="en-TR" sz="900" b="0" i="0" u="none" kern="1200" dirty="0"/>
            <a:t>Lessons taught online</a:t>
          </a:r>
          <a:endParaRPr lang="en-TR" sz="900" b="0" kern="1200" dirty="0"/>
        </a:p>
        <a:p>
          <a:pPr marL="0" lvl="0" indent="0" algn="ctr" defTabSz="400050">
            <a:lnSpc>
              <a:spcPct val="90000"/>
            </a:lnSpc>
            <a:spcBef>
              <a:spcPct val="0"/>
            </a:spcBef>
            <a:spcAft>
              <a:spcPct val="35000"/>
            </a:spcAft>
            <a:buNone/>
          </a:pPr>
          <a:r>
            <a:rPr lang="en-TR" sz="900" b="0" i="0" u="none" kern="1200" dirty="0"/>
            <a:t>Lesson hours during pandemic were short</a:t>
          </a:r>
          <a:endParaRPr lang="en-TR" sz="900" kern="1200" dirty="0"/>
        </a:p>
        <a:p>
          <a:pPr marL="0" lvl="0" indent="0" algn="ctr" defTabSz="400050">
            <a:lnSpc>
              <a:spcPct val="90000"/>
            </a:lnSpc>
            <a:spcBef>
              <a:spcPct val="0"/>
            </a:spcBef>
            <a:spcAft>
              <a:spcPct val="35000"/>
            </a:spcAft>
            <a:buNone/>
          </a:pPr>
          <a:r>
            <a:rPr lang="en-TR" sz="900" b="0" i="0" u="none" kern="1200" dirty="0"/>
            <a:t>Lack of laboratory courses</a:t>
          </a:r>
          <a:endParaRPr lang="en-TR" sz="900" kern="1200" dirty="0"/>
        </a:p>
        <a:p>
          <a:pPr marL="0" lvl="0" indent="0" algn="ctr" defTabSz="400050">
            <a:lnSpc>
              <a:spcPct val="90000"/>
            </a:lnSpc>
            <a:spcBef>
              <a:spcPct val="0"/>
            </a:spcBef>
            <a:spcAft>
              <a:spcPct val="35000"/>
            </a:spcAft>
            <a:buNone/>
          </a:pPr>
          <a:r>
            <a:rPr lang="en-TR" sz="900" b="0" i="0" u="none" kern="1200" dirty="0"/>
            <a:t>Summative Assessment</a:t>
          </a:r>
          <a:endParaRPr lang="en-TR" sz="900" kern="1200" dirty="0"/>
        </a:p>
        <a:p>
          <a:pPr marL="0" lvl="0" indent="0" algn="ctr" defTabSz="400050">
            <a:lnSpc>
              <a:spcPct val="90000"/>
            </a:lnSpc>
            <a:spcBef>
              <a:spcPct val="0"/>
            </a:spcBef>
            <a:spcAft>
              <a:spcPct val="35000"/>
            </a:spcAft>
            <a:buNone/>
          </a:pPr>
          <a:r>
            <a:rPr lang="en-TR" sz="900" b="0" i="0" u="none" kern="1200" dirty="0"/>
            <a:t>Lack of internet access</a:t>
          </a:r>
          <a:endParaRPr lang="en-TR" sz="900" kern="1200" dirty="0"/>
        </a:p>
        <a:p>
          <a:pPr marL="0" lvl="0" indent="0" algn="ctr" defTabSz="400050">
            <a:lnSpc>
              <a:spcPct val="90000"/>
            </a:lnSpc>
            <a:spcBef>
              <a:spcPct val="0"/>
            </a:spcBef>
            <a:spcAft>
              <a:spcPct val="35000"/>
            </a:spcAft>
            <a:buNone/>
          </a:pPr>
          <a:r>
            <a:rPr lang="en-TR" sz="900" b="0" i="0" u="none" kern="1200" dirty="0"/>
            <a:t>Lack of internships</a:t>
          </a:r>
          <a:endParaRPr lang="en-TR" sz="900" kern="1200" dirty="0"/>
        </a:p>
        <a:p>
          <a:pPr marL="0" lvl="0" indent="0" algn="ctr" defTabSz="400050">
            <a:lnSpc>
              <a:spcPct val="90000"/>
            </a:lnSpc>
            <a:spcBef>
              <a:spcPct val="0"/>
            </a:spcBef>
            <a:spcAft>
              <a:spcPct val="35000"/>
            </a:spcAft>
            <a:buNone/>
          </a:pPr>
          <a:r>
            <a:rPr lang="en-TR" sz="900" b="0" i="0" u="none" kern="1200" dirty="0"/>
            <a:t>KPSS oriented lessons</a:t>
          </a:r>
          <a:endParaRPr lang="en-TR" sz="900" kern="1200" dirty="0"/>
        </a:p>
        <a:p>
          <a:pPr marL="0" lvl="0" indent="0" algn="ctr" defTabSz="400050">
            <a:lnSpc>
              <a:spcPct val="90000"/>
            </a:lnSpc>
            <a:spcBef>
              <a:spcPct val="0"/>
            </a:spcBef>
            <a:spcAft>
              <a:spcPct val="35000"/>
            </a:spcAft>
            <a:buNone/>
          </a:pPr>
          <a:r>
            <a:rPr lang="en-TR" sz="900" b="0" i="0" u="none" kern="1200" dirty="0"/>
            <a:t>Too many homeworks</a:t>
          </a:r>
          <a:endParaRPr lang="en-US" sz="900" kern="1200" dirty="0"/>
        </a:p>
      </dsp:txBody>
      <dsp:txXfrm>
        <a:off x="4412829" y="0"/>
        <a:ext cx="4412829" cy="1281112"/>
      </dsp:txXfrm>
    </dsp:sp>
    <dsp:sp modelId="{81652C2E-912A-BB43-949F-AD90CC733FAA}">
      <dsp:nvSpPr>
        <dsp:cNvPr id="0" name=""/>
        <dsp:cNvSpPr/>
      </dsp:nvSpPr>
      <dsp:spPr>
        <a:xfrm rot="10800000">
          <a:off x="0" y="1708150"/>
          <a:ext cx="4412829" cy="1708150"/>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en-TR" sz="900" b="0" i="0" u="none" kern="1200" dirty="0"/>
            <a:t>Teaching experience</a:t>
          </a:r>
          <a:endParaRPr lang="en-TR" sz="900" b="0" kern="1200" dirty="0"/>
        </a:p>
        <a:p>
          <a:pPr marL="0" lvl="0" indent="0" algn="ctr" defTabSz="400050">
            <a:lnSpc>
              <a:spcPct val="90000"/>
            </a:lnSpc>
            <a:spcBef>
              <a:spcPct val="0"/>
            </a:spcBef>
            <a:spcAft>
              <a:spcPct val="35000"/>
            </a:spcAft>
            <a:buNone/>
          </a:pPr>
          <a:r>
            <a:rPr lang="en-TR" sz="900" b="0" i="0" u="none" kern="1200" dirty="0"/>
            <a:t>Communication with academicians</a:t>
          </a:r>
          <a:endParaRPr lang="en-TR" sz="900" kern="1200" dirty="0"/>
        </a:p>
        <a:p>
          <a:pPr marL="0" lvl="0" indent="0" algn="ctr" defTabSz="400050">
            <a:lnSpc>
              <a:spcPct val="90000"/>
            </a:lnSpc>
            <a:spcBef>
              <a:spcPct val="0"/>
            </a:spcBef>
            <a:spcAft>
              <a:spcPct val="35000"/>
            </a:spcAft>
            <a:buNone/>
          </a:pPr>
          <a:r>
            <a:rPr lang="en-TR" sz="900" b="0" i="0" u="none" kern="1200" dirty="0"/>
            <a:t>Pedagogic knowledge</a:t>
          </a:r>
          <a:endParaRPr lang="en-TR" sz="900" kern="1200" dirty="0"/>
        </a:p>
        <a:p>
          <a:pPr marL="0" lvl="0" indent="0" algn="ctr" defTabSz="400050">
            <a:lnSpc>
              <a:spcPct val="90000"/>
            </a:lnSpc>
            <a:spcBef>
              <a:spcPct val="0"/>
            </a:spcBef>
            <a:spcAft>
              <a:spcPct val="35000"/>
            </a:spcAft>
            <a:buNone/>
          </a:pPr>
          <a:r>
            <a:rPr lang="en-TR" sz="900" b="0" i="0" u="none" kern="1200" dirty="0"/>
            <a:t>Research opportunities</a:t>
          </a:r>
          <a:endParaRPr lang="en-TR" sz="900" kern="1200" dirty="0"/>
        </a:p>
        <a:p>
          <a:pPr marL="0" lvl="0" indent="0" algn="ctr" defTabSz="400050">
            <a:lnSpc>
              <a:spcPct val="90000"/>
            </a:lnSpc>
            <a:spcBef>
              <a:spcPct val="0"/>
            </a:spcBef>
            <a:spcAft>
              <a:spcPct val="35000"/>
            </a:spcAft>
            <a:buNone/>
          </a:pPr>
          <a:r>
            <a:rPr lang="en-TR" sz="900" b="0" i="0" u="none" kern="1200" dirty="0"/>
            <a:t>Content knowledge</a:t>
          </a:r>
          <a:endParaRPr lang="en-TR" sz="900" kern="1200" dirty="0"/>
        </a:p>
        <a:p>
          <a:pPr marL="0" lvl="0" indent="0" algn="ctr" defTabSz="400050">
            <a:lnSpc>
              <a:spcPct val="90000"/>
            </a:lnSpc>
            <a:spcBef>
              <a:spcPct val="0"/>
            </a:spcBef>
            <a:spcAft>
              <a:spcPct val="35000"/>
            </a:spcAft>
            <a:buNone/>
          </a:pPr>
          <a:r>
            <a:rPr lang="en-TR" sz="900" b="0" i="0" u="none" kern="1200" dirty="0"/>
            <a:t>Problem solving skills</a:t>
          </a:r>
          <a:endParaRPr lang="en-TR" sz="900" kern="1200" dirty="0"/>
        </a:p>
        <a:p>
          <a:pPr marL="0" lvl="0" indent="0" algn="ctr" defTabSz="400050">
            <a:lnSpc>
              <a:spcPct val="90000"/>
            </a:lnSpc>
            <a:spcBef>
              <a:spcPct val="0"/>
            </a:spcBef>
            <a:spcAft>
              <a:spcPct val="35000"/>
            </a:spcAft>
            <a:buNone/>
          </a:pPr>
          <a:r>
            <a:rPr lang="en-TR" sz="900" b="0" i="0" u="none" kern="1200" dirty="0"/>
            <a:t>Techological knowledge</a:t>
          </a:r>
          <a:endParaRPr lang="en-US" sz="900" kern="1200" dirty="0"/>
        </a:p>
      </dsp:txBody>
      <dsp:txXfrm rot="10800000">
        <a:off x="0" y="2135187"/>
        <a:ext cx="4412829" cy="1281112"/>
      </dsp:txXfrm>
    </dsp:sp>
    <dsp:sp modelId="{9EAF7F1D-BF7A-BC4F-BA16-E35DEFC3B057}">
      <dsp:nvSpPr>
        <dsp:cNvPr id="0" name=""/>
        <dsp:cNvSpPr/>
      </dsp:nvSpPr>
      <dsp:spPr>
        <a:xfrm rot="5400000">
          <a:off x="5765169" y="355810"/>
          <a:ext cx="1708150" cy="4412829"/>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en-US" sz="900" b="0" i="0" u="none" kern="1200" dirty="0"/>
            <a:t>E</a:t>
          </a:r>
          <a:r>
            <a:rPr lang="en-TR" sz="900" b="0" i="0" u="none" kern="1200" dirty="0"/>
            <a:t>xam for working in state schools</a:t>
          </a:r>
          <a:endParaRPr lang="en-TR" sz="900" b="0" kern="1200" dirty="0"/>
        </a:p>
        <a:p>
          <a:pPr marL="0" lvl="0" indent="0" algn="ctr" defTabSz="400050">
            <a:lnSpc>
              <a:spcPct val="90000"/>
            </a:lnSpc>
            <a:spcBef>
              <a:spcPct val="0"/>
            </a:spcBef>
            <a:spcAft>
              <a:spcPct val="35000"/>
            </a:spcAft>
            <a:buNone/>
          </a:pPr>
          <a:r>
            <a:rPr lang="en-US" sz="900" b="0" i="0" u="none" kern="1200" dirty="0"/>
            <a:t>Poor salary in private schools</a:t>
          </a:r>
          <a:endParaRPr lang="en-TR" sz="900" kern="1200" dirty="0"/>
        </a:p>
        <a:p>
          <a:pPr marL="0" lvl="0" indent="0" algn="ctr" defTabSz="400050">
            <a:lnSpc>
              <a:spcPct val="90000"/>
            </a:lnSpc>
            <a:spcBef>
              <a:spcPct val="0"/>
            </a:spcBef>
            <a:spcAft>
              <a:spcPct val="35000"/>
            </a:spcAft>
            <a:buNone/>
          </a:pPr>
          <a:r>
            <a:rPr lang="en-TR" sz="900" b="0" i="0" u="none" kern="1200" dirty="0"/>
            <a:t>Lack of respect for teaching</a:t>
          </a:r>
          <a:endParaRPr lang="en-TR" sz="900" kern="1200" dirty="0"/>
        </a:p>
        <a:p>
          <a:pPr marL="0" lvl="0" indent="0" algn="ctr" defTabSz="400050">
            <a:lnSpc>
              <a:spcPct val="90000"/>
            </a:lnSpc>
            <a:spcBef>
              <a:spcPct val="0"/>
            </a:spcBef>
            <a:spcAft>
              <a:spcPct val="35000"/>
            </a:spcAft>
            <a:buNone/>
          </a:pPr>
          <a:r>
            <a:rPr lang="en-TR" sz="900" b="0" i="0" u="none" kern="1200" dirty="0"/>
            <a:t>Fear of unemployment</a:t>
          </a:r>
          <a:endParaRPr lang="en-TR" sz="900" kern="1200" dirty="0"/>
        </a:p>
        <a:p>
          <a:pPr marL="0" lvl="0" indent="0" algn="ctr" defTabSz="400050">
            <a:lnSpc>
              <a:spcPct val="90000"/>
            </a:lnSpc>
            <a:spcBef>
              <a:spcPct val="0"/>
            </a:spcBef>
            <a:spcAft>
              <a:spcPct val="35000"/>
            </a:spcAft>
            <a:buNone/>
          </a:pPr>
          <a:r>
            <a:rPr lang="en-TR" sz="900" b="0" i="0" u="none" kern="1200" dirty="0"/>
            <a:t>Hard working hours</a:t>
          </a:r>
          <a:endParaRPr lang="en-US" sz="900" kern="1200" dirty="0"/>
        </a:p>
      </dsp:txBody>
      <dsp:txXfrm rot="-5400000">
        <a:off x="4412830" y="2135186"/>
        <a:ext cx="4412829" cy="1281112"/>
      </dsp:txXfrm>
    </dsp:sp>
    <dsp:sp modelId="{EDD0E36E-61C7-4140-A32B-4E003935F70A}">
      <dsp:nvSpPr>
        <dsp:cNvPr id="0" name=""/>
        <dsp:cNvSpPr/>
      </dsp:nvSpPr>
      <dsp:spPr>
        <a:xfrm>
          <a:off x="3088980" y="1281112"/>
          <a:ext cx="2647697" cy="854075"/>
        </a:xfrm>
        <a:prstGeom prst="roundRect">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SWOT</a:t>
          </a:r>
        </a:p>
      </dsp:txBody>
      <dsp:txXfrm>
        <a:off x="3130673" y="1322805"/>
        <a:ext cx="2564311" cy="770689"/>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10/27/21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10/27/21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10/27/21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10/27/21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10/27/21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10/27/21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10/27/21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10/27/21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10/27/21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10/27/21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10/27/21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10/27/21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10/27/21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10/27/21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10/27/21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10/27/21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10/27/21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10/27/21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D557C-09C3-0C4E-A2D5-A4860B8C0568}"/>
              </a:ext>
            </a:extLst>
          </p:cNvPr>
          <p:cNvSpPr>
            <a:spLocks noGrp="1"/>
          </p:cNvSpPr>
          <p:nvPr>
            <p:ph type="ctrTitle"/>
          </p:nvPr>
        </p:nvSpPr>
        <p:spPr>
          <a:xfrm>
            <a:off x="1683171" y="2090176"/>
            <a:ext cx="8825658" cy="2677648"/>
          </a:xfrm>
        </p:spPr>
        <p:txBody>
          <a:bodyPr/>
          <a:lstStyle/>
          <a:p>
            <a:pPr algn="ctr"/>
            <a:r>
              <a:rPr lang="en-US" sz="4400" b="1" dirty="0"/>
              <a:t>Undergraduate Chemistry Education Program from the Perspective of Pre-service Teachers: SWOT Analysis</a:t>
            </a:r>
            <a:endParaRPr lang="en-TR" sz="3600" dirty="0"/>
          </a:p>
        </p:txBody>
      </p:sp>
      <p:sp>
        <p:nvSpPr>
          <p:cNvPr id="3" name="Subtitle 2">
            <a:extLst>
              <a:ext uri="{FF2B5EF4-FFF2-40B4-BE49-F238E27FC236}">
                <a16:creationId xmlns:a16="http://schemas.microsoft.com/office/drawing/2014/main" id="{FB317E3D-63F9-1842-9041-E8ACB3BBA952}"/>
              </a:ext>
            </a:extLst>
          </p:cNvPr>
          <p:cNvSpPr>
            <a:spLocks noGrp="1"/>
          </p:cNvSpPr>
          <p:nvPr>
            <p:ph type="subTitle" idx="1"/>
          </p:nvPr>
        </p:nvSpPr>
        <p:spPr>
          <a:xfrm>
            <a:off x="1525516" y="766261"/>
            <a:ext cx="8825658" cy="861420"/>
          </a:xfrm>
        </p:spPr>
        <p:txBody>
          <a:bodyPr/>
          <a:lstStyle/>
          <a:p>
            <a:pPr algn="ctr"/>
            <a:r>
              <a:rPr lang="en-US" b="1" dirty="0">
                <a:solidFill>
                  <a:schemeClr val="accent4"/>
                </a:solidFill>
              </a:rPr>
              <a:t>International Congress of Educational Research</a:t>
            </a:r>
            <a:endParaRPr lang="en-TR" dirty="0">
              <a:solidFill>
                <a:schemeClr val="accent4"/>
              </a:solidFill>
            </a:endParaRPr>
          </a:p>
        </p:txBody>
      </p:sp>
      <p:sp>
        <p:nvSpPr>
          <p:cNvPr id="4" name="TextBox 3">
            <a:extLst>
              <a:ext uri="{FF2B5EF4-FFF2-40B4-BE49-F238E27FC236}">
                <a16:creationId xmlns:a16="http://schemas.microsoft.com/office/drawing/2014/main" id="{AA2DBF09-3ACA-6F4E-B953-DD0F98EF69BD}"/>
              </a:ext>
            </a:extLst>
          </p:cNvPr>
          <p:cNvSpPr txBox="1"/>
          <p:nvPr/>
        </p:nvSpPr>
        <p:spPr>
          <a:xfrm>
            <a:off x="2538248" y="5580993"/>
            <a:ext cx="7115504" cy="369332"/>
          </a:xfrm>
          <a:prstGeom prst="rect">
            <a:avLst/>
          </a:prstGeom>
          <a:noFill/>
        </p:spPr>
        <p:txBody>
          <a:bodyPr wrap="square" rtlCol="0">
            <a:spAutoFit/>
          </a:bodyPr>
          <a:lstStyle/>
          <a:p>
            <a:pPr algn="ctr"/>
            <a:r>
              <a:rPr lang="en-TR" dirty="0">
                <a:solidFill>
                  <a:schemeClr val="accent4"/>
                </a:solidFill>
              </a:rPr>
              <a:t>Ilgım Özergun, Dr. Sakıp Kahraman, Assoc. Prof. Fatih Doğan</a:t>
            </a:r>
          </a:p>
        </p:txBody>
      </p:sp>
    </p:spTree>
    <p:extLst>
      <p:ext uri="{BB962C8B-B14F-4D97-AF65-F5344CB8AC3E}">
        <p14:creationId xmlns:p14="http://schemas.microsoft.com/office/powerpoint/2010/main" val="1365572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2D4B3-8814-2644-B6E8-4A5163B38B34}"/>
              </a:ext>
            </a:extLst>
          </p:cNvPr>
          <p:cNvSpPr>
            <a:spLocks noGrp="1"/>
          </p:cNvSpPr>
          <p:nvPr>
            <p:ph type="title"/>
          </p:nvPr>
        </p:nvSpPr>
        <p:spPr/>
        <p:txBody>
          <a:bodyPr/>
          <a:lstStyle/>
          <a:p>
            <a:r>
              <a:rPr lang="en-TR" dirty="0"/>
              <a:t>Findings – </a:t>
            </a:r>
            <a:r>
              <a:rPr lang="en-TR" b="1" dirty="0"/>
              <a:t>T</a:t>
            </a:r>
            <a:r>
              <a:rPr lang="en-TR" dirty="0"/>
              <a:t>hreats of the Program</a:t>
            </a:r>
          </a:p>
        </p:txBody>
      </p:sp>
      <p:graphicFrame>
        <p:nvGraphicFramePr>
          <p:cNvPr id="4" name="Table 3">
            <a:extLst>
              <a:ext uri="{FF2B5EF4-FFF2-40B4-BE49-F238E27FC236}">
                <a16:creationId xmlns:a16="http://schemas.microsoft.com/office/drawing/2014/main" id="{76F5FCB4-CA77-6C4A-8085-9DAE1E8C3E09}"/>
              </a:ext>
            </a:extLst>
          </p:cNvPr>
          <p:cNvGraphicFramePr>
            <a:graphicFrameLocks/>
          </p:cNvGraphicFramePr>
          <p:nvPr>
            <p:extLst>
              <p:ext uri="{D42A27DB-BD31-4B8C-83A1-F6EECF244321}">
                <p14:modId xmlns:p14="http://schemas.microsoft.com/office/powerpoint/2010/main" val="2905320931"/>
              </p:ext>
            </p:extLst>
          </p:nvPr>
        </p:nvGraphicFramePr>
        <p:xfrm>
          <a:off x="519093" y="2429879"/>
          <a:ext cx="6124775" cy="2604576"/>
        </p:xfrm>
        <a:graphic>
          <a:graphicData uri="http://schemas.openxmlformats.org/drawingml/2006/table">
            <a:tbl>
              <a:tblPr firstRow="1" bandRow="1">
                <a:tableStyleId>{5C22544A-7EE6-4342-B048-85BDC9FD1C3A}</a:tableStyleId>
              </a:tblPr>
              <a:tblGrid>
                <a:gridCol w="4376998">
                  <a:extLst>
                    <a:ext uri="{9D8B030D-6E8A-4147-A177-3AD203B41FA5}">
                      <a16:colId xmlns:a16="http://schemas.microsoft.com/office/drawing/2014/main" val="2353111068"/>
                    </a:ext>
                  </a:extLst>
                </a:gridCol>
                <a:gridCol w="844952">
                  <a:extLst>
                    <a:ext uri="{9D8B030D-6E8A-4147-A177-3AD203B41FA5}">
                      <a16:colId xmlns:a16="http://schemas.microsoft.com/office/drawing/2014/main" val="3403233084"/>
                    </a:ext>
                  </a:extLst>
                </a:gridCol>
                <a:gridCol w="902825">
                  <a:extLst>
                    <a:ext uri="{9D8B030D-6E8A-4147-A177-3AD203B41FA5}">
                      <a16:colId xmlns:a16="http://schemas.microsoft.com/office/drawing/2014/main" val="4191479848"/>
                    </a:ext>
                  </a:extLst>
                </a:gridCol>
              </a:tblGrid>
              <a:tr h="306112">
                <a:tc>
                  <a:txBody>
                    <a:bodyPr/>
                    <a:lstStyle/>
                    <a:p>
                      <a:endParaRPr lang="en-TR" dirty="0"/>
                    </a:p>
                  </a:txBody>
                  <a:tcPr/>
                </a:tc>
                <a:tc>
                  <a:txBody>
                    <a:bodyPr/>
                    <a:lstStyle/>
                    <a:p>
                      <a:r>
                        <a:rPr lang="en-TR" dirty="0"/>
                        <a:t>f</a:t>
                      </a:r>
                    </a:p>
                  </a:txBody>
                  <a:tcPr/>
                </a:tc>
                <a:tc>
                  <a:txBody>
                    <a:bodyPr/>
                    <a:lstStyle/>
                    <a:p>
                      <a:r>
                        <a:rPr lang="en-TR" dirty="0"/>
                        <a:t>%</a:t>
                      </a:r>
                    </a:p>
                  </a:txBody>
                  <a:tcPr/>
                </a:tc>
                <a:extLst>
                  <a:ext uri="{0D108BD9-81ED-4DB2-BD59-A6C34878D82A}">
                    <a16:rowId xmlns:a16="http://schemas.microsoft.com/office/drawing/2014/main" val="1542089256"/>
                  </a:ext>
                </a:extLst>
              </a:tr>
              <a:tr h="528357">
                <a:tc>
                  <a:txBody>
                    <a:bodyPr/>
                    <a:lstStyle/>
                    <a:p>
                      <a:r>
                        <a:rPr lang="en-US" sz="1400" dirty="0"/>
                        <a:t>E</a:t>
                      </a:r>
                      <a:r>
                        <a:rPr lang="en-TR" sz="1400" dirty="0"/>
                        <a:t>xam for working in state schools</a:t>
                      </a:r>
                    </a:p>
                  </a:txBody>
                  <a:tcPr/>
                </a:tc>
                <a:tc>
                  <a:txBody>
                    <a:bodyPr/>
                    <a:lstStyle/>
                    <a:p>
                      <a:r>
                        <a:rPr lang="en-TR" sz="1400" dirty="0"/>
                        <a:t>14</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46,6</a:t>
                      </a:r>
                    </a:p>
                  </a:txBody>
                  <a:tcPr marL="9525" marR="9525" marT="9525" marB="0" anchor="ctr"/>
                </a:tc>
                <a:extLst>
                  <a:ext uri="{0D108BD9-81ED-4DB2-BD59-A6C34878D82A}">
                    <a16:rowId xmlns:a16="http://schemas.microsoft.com/office/drawing/2014/main" val="1413848255"/>
                  </a:ext>
                </a:extLst>
              </a:tr>
              <a:tr h="52835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Poor salary in private schools</a:t>
                      </a:r>
                      <a:endParaRPr lang="en-TR" sz="1400" dirty="0"/>
                    </a:p>
                  </a:txBody>
                  <a:tcPr/>
                </a:tc>
                <a:tc>
                  <a:txBody>
                    <a:bodyPr/>
                    <a:lstStyle/>
                    <a:p>
                      <a:r>
                        <a:rPr lang="en-TR" sz="1400" dirty="0"/>
                        <a:t>10</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33,3</a:t>
                      </a:r>
                    </a:p>
                  </a:txBody>
                  <a:tcPr marL="9525" marR="9525" marT="9525" marB="0" anchor="ctr"/>
                </a:tc>
                <a:extLst>
                  <a:ext uri="{0D108BD9-81ED-4DB2-BD59-A6C34878D82A}">
                    <a16:rowId xmlns:a16="http://schemas.microsoft.com/office/drawing/2014/main" val="3214543035"/>
                  </a:ext>
                </a:extLst>
              </a:tr>
              <a:tr h="306112">
                <a:tc>
                  <a:txBody>
                    <a:bodyPr/>
                    <a:lstStyle/>
                    <a:p>
                      <a:r>
                        <a:rPr lang="en-TR" sz="1400" dirty="0"/>
                        <a:t>Lack of respect for teaching</a:t>
                      </a:r>
                    </a:p>
                  </a:txBody>
                  <a:tcPr/>
                </a:tc>
                <a:tc>
                  <a:txBody>
                    <a:bodyPr/>
                    <a:lstStyle/>
                    <a:p>
                      <a:r>
                        <a:rPr lang="en-TR" sz="1400" dirty="0"/>
                        <a:t>5</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16,6</a:t>
                      </a:r>
                    </a:p>
                  </a:txBody>
                  <a:tcPr marL="9525" marR="9525" marT="9525" marB="0" anchor="ctr"/>
                </a:tc>
                <a:extLst>
                  <a:ext uri="{0D108BD9-81ED-4DB2-BD59-A6C34878D82A}">
                    <a16:rowId xmlns:a16="http://schemas.microsoft.com/office/drawing/2014/main" val="955560506"/>
                  </a:ext>
                </a:extLst>
              </a:tr>
              <a:tr h="306112">
                <a:tc>
                  <a:txBody>
                    <a:bodyPr/>
                    <a:lstStyle/>
                    <a:p>
                      <a:r>
                        <a:rPr lang="en-TR" sz="1400" dirty="0"/>
                        <a:t>Fear of unemployment</a:t>
                      </a:r>
                    </a:p>
                  </a:txBody>
                  <a:tcPr/>
                </a:tc>
                <a:tc>
                  <a:txBody>
                    <a:bodyPr/>
                    <a:lstStyle/>
                    <a:p>
                      <a:r>
                        <a:rPr lang="en-TR" sz="1400" dirty="0"/>
                        <a:t>4</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13,3</a:t>
                      </a:r>
                    </a:p>
                  </a:txBody>
                  <a:tcPr marL="9525" marR="9525" marT="9525" marB="0" anchor="ctr"/>
                </a:tc>
                <a:extLst>
                  <a:ext uri="{0D108BD9-81ED-4DB2-BD59-A6C34878D82A}">
                    <a16:rowId xmlns:a16="http://schemas.microsoft.com/office/drawing/2014/main" val="3894258163"/>
                  </a:ext>
                </a:extLst>
              </a:tr>
              <a:tr h="569878">
                <a:tc>
                  <a:txBody>
                    <a:bodyPr/>
                    <a:lstStyle/>
                    <a:p>
                      <a:r>
                        <a:rPr lang="en-TR" sz="1400" dirty="0"/>
                        <a:t>Hard working hours</a:t>
                      </a:r>
                    </a:p>
                  </a:txBody>
                  <a:tcPr/>
                </a:tc>
                <a:tc>
                  <a:txBody>
                    <a:bodyPr/>
                    <a:lstStyle/>
                    <a:p>
                      <a:r>
                        <a:rPr lang="en-TR" sz="1400" dirty="0"/>
                        <a:t>3</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10,0</a:t>
                      </a:r>
                    </a:p>
                  </a:txBody>
                  <a:tcPr marL="9525" marR="9525" marT="9525" marB="0" anchor="ctr"/>
                </a:tc>
                <a:extLst>
                  <a:ext uri="{0D108BD9-81ED-4DB2-BD59-A6C34878D82A}">
                    <a16:rowId xmlns:a16="http://schemas.microsoft.com/office/drawing/2014/main" val="3454738232"/>
                  </a:ext>
                </a:extLst>
              </a:tr>
            </a:tbl>
          </a:graphicData>
        </a:graphic>
      </p:graphicFrame>
    </p:spTree>
    <p:extLst>
      <p:ext uri="{BB962C8B-B14F-4D97-AF65-F5344CB8AC3E}">
        <p14:creationId xmlns:p14="http://schemas.microsoft.com/office/powerpoint/2010/main" val="3258971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1C6D-46A7-5149-926D-8F632F41B0F5}"/>
              </a:ext>
            </a:extLst>
          </p:cNvPr>
          <p:cNvSpPr>
            <a:spLocks noGrp="1"/>
          </p:cNvSpPr>
          <p:nvPr>
            <p:ph type="title"/>
          </p:nvPr>
        </p:nvSpPr>
        <p:spPr/>
        <p:txBody>
          <a:bodyPr/>
          <a:lstStyle/>
          <a:p>
            <a:r>
              <a:rPr lang="en-TR" dirty="0"/>
              <a:t>Findings – SWOT Matris</a:t>
            </a:r>
          </a:p>
        </p:txBody>
      </p:sp>
      <p:graphicFrame>
        <p:nvGraphicFramePr>
          <p:cNvPr id="4" name="Content Placeholder 3">
            <a:extLst>
              <a:ext uri="{FF2B5EF4-FFF2-40B4-BE49-F238E27FC236}">
                <a16:creationId xmlns:a16="http://schemas.microsoft.com/office/drawing/2014/main" id="{0DFDE938-CB39-7A49-AEA1-74232BEC210E}"/>
              </a:ext>
            </a:extLst>
          </p:cNvPr>
          <p:cNvGraphicFramePr>
            <a:graphicFrameLocks noGrp="1"/>
          </p:cNvGraphicFramePr>
          <p:nvPr>
            <p:ph idx="1"/>
            <p:extLst>
              <p:ext uri="{D42A27DB-BD31-4B8C-83A1-F6EECF244321}">
                <p14:modId xmlns:p14="http://schemas.microsoft.com/office/powerpoint/2010/main" val="2015147611"/>
              </p:ext>
            </p:extLst>
          </p:nvPr>
        </p:nvGraphicFramePr>
        <p:xfrm>
          <a:off x="1154954" y="2603500"/>
          <a:ext cx="8825659" cy="341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2538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9416F-FF2C-E249-96F7-16EEB75ADB39}"/>
              </a:ext>
            </a:extLst>
          </p:cNvPr>
          <p:cNvSpPr>
            <a:spLocks noGrp="1"/>
          </p:cNvSpPr>
          <p:nvPr>
            <p:ph type="title"/>
          </p:nvPr>
        </p:nvSpPr>
        <p:spPr/>
        <p:txBody>
          <a:bodyPr/>
          <a:lstStyle/>
          <a:p>
            <a:r>
              <a:rPr lang="en-TR" dirty="0"/>
              <a:t>Discussion &amp; Conclusion</a:t>
            </a:r>
          </a:p>
        </p:txBody>
      </p:sp>
      <p:sp>
        <p:nvSpPr>
          <p:cNvPr id="3" name="Content Placeholder 2">
            <a:extLst>
              <a:ext uri="{FF2B5EF4-FFF2-40B4-BE49-F238E27FC236}">
                <a16:creationId xmlns:a16="http://schemas.microsoft.com/office/drawing/2014/main" id="{EB6300B3-3E55-2E4A-91DC-B672DC721A5B}"/>
              </a:ext>
            </a:extLst>
          </p:cNvPr>
          <p:cNvSpPr>
            <a:spLocks noGrp="1"/>
          </p:cNvSpPr>
          <p:nvPr>
            <p:ph idx="1"/>
          </p:nvPr>
        </p:nvSpPr>
        <p:spPr>
          <a:xfrm>
            <a:off x="462455" y="2603500"/>
            <a:ext cx="11246069" cy="3416300"/>
          </a:xfrm>
        </p:spPr>
        <p:txBody>
          <a:bodyPr>
            <a:normAutofit fontScale="92500" lnSpcReduction="10000"/>
          </a:bodyPr>
          <a:lstStyle/>
          <a:p>
            <a:r>
              <a:rPr lang="en-US" dirty="0"/>
              <a:t>The findings of this study might assist chemistry teacher educators in preparing for their respective academic modes of delivery in future terms.</a:t>
            </a:r>
          </a:p>
          <a:p>
            <a:r>
              <a:rPr lang="en-US" dirty="0"/>
              <a:t>Being prepared for teaching with practical courses and being able to communicate with academicians despite the pandemic were the strengths of the program. </a:t>
            </a:r>
          </a:p>
          <a:p>
            <a:r>
              <a:rPr lang="en-US" dirty="0"/>
              <a:t>They stated that applied laboratory courses conducted online due to the pandemic were one of the weaknesses of the program. </a:t>
            </a:r>
          </a:p>
          <a:p>
            <a:r>
              <a:rPr lang="en-US" dirty="0"/>
              <a:t>The most common opportunity of the program was that it prepares pre-service chemistry teachers for the teaching profession not only by teaching content knowledge but also by intense pedagogical content knowledge. </a:t>
            </a:r>
          </a:p>
          <a:p>
            <a:r>
              <a:rPr lang="en-US" dirty="0"/>
              <a:t>The most common threat stated for the program was that the limited number of pre-service chemistry teachers become in-service teachers in the state schools within the Ministry of National Education.</a:t>
            </a:r>
            <a:endParaRPr lang="en-TR" dirty="0"/>
          </a:p>
          <a:p>
            <a:endParaRPr lang="en-TR" dirty="0"/>
          </a:p>
        </p:txBody>
      </p:sp>
    </p:spTree>
    <p:extLst>
      <p:ext uri="{BB962C8B-B14F-4D97-AF65-F5344CB8AC3E}">
        <p14:creationId xmlns:p14="http://schemas.microsoft.com/office/powerpoint/2010/main" val="1778718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8EAA9-F2D6-694E-870D-54436C59C7DB}"/>
              </a:ext>
            </a:extLst>
          </p:cNvPr>
          <p:cNvSpPr>
            <a:spLocks noGrp="1"/>
          </p:cNvSpPr>
          <p:nvPr>
            <p:ph type="title"/>
          </p:nvPr>
        </p:nvSpPr>
        <p:spPr/>
        <p:txBody>
          <a:bodyPr/>
          <a:lstStyle/>
          <a:p>
            <a:r>
              <a:rPr lang="en-TR" dirty="0"/>
              <a:t>Limitations &amp; </a:t>
            </a:r>
            <a:r>
              <a:rPr lang="en-AU" dirty="0"/>
              <a:t>Recommendations</a:t>
            </a:r>
          </a:p>
        </p:txBody>
      </p:sp>
      <p:sp>
        <p:nvSpPr>
          <p:cNvPr id="3" name="Content Placeholder 2">
            <a:extLst>
              <a:ext uri="{FF2B5EF4-FFF2-40B4-BE49-F238E27FC236}">
                <a16:creationId xmlns:a16="http://schemas.microsoft.com/office/drawing/2014/main" id="{652BDB27-5BC0-AC43-8F96-22FB37762892}"/>
              </a:ext>
            </a:extLst>
          </p:cNvPr>
          <p:cNvSpPr>
            <a:spLocks noGrp="1"/>
          </p:cNvSpPr>
          <p:nvPr>
            <p:ph idx="1"/>
          </p:nvPr>
        </p:nvSpPr>
        <p:spPr>
          <a:xfrm>
            <a:off x="516835" y="2603499"/>
            <a:ext cx="11052313" cy="3828831"/>
          </a:xfrm>
        </p:spPr>
        <p:txBody>
          <a:bodyPr>
            <a:normAutofit fontScale="92500" lnSpcReduction="20000"/>
          </a:bodyPr>
          <a:lstStyle/>
          <a:p>
            <a:r>
              <a:rPr lang="en-US" dirty="0"/>
              <a:t>The SWOT was an effective analysis  to elicit viewpoints at the preservice chemistry teacher and program level, however, the subjective nature of the analysis is of course susceptible to factual inaccuracies and participant subjectivity. </a:t>
            </a:r>
          </a:p>
          <a:p>
            <a:pPr marL="0" indent="0">
              <a:buNone/>
            </a:pPr>
            <a:endParaRPr lang="en-TR" dirty="0"/>
          </a:p>
          <a:p>
            <a:r>
              <a:rPr lang="en-TR" dirty="0"/>
              <a:t>Due to the pandemic, the data were conducted online which is one of the limitation of this study. In order to strenghth this study semi-structured interviews can be conducted  with selected participants.</a:t>
            </a:r>
          </a:p>
          <a:p>
            <a:endParaRPr lang="en-TR" dirty="0"/>
          </a:p>
          <a:p>
            <a:r>
              <a:rPr lang="en-TR" dirty="0"/>
              <a:t>In order to support findings of this study, SWOT analysis can be conducted with academicians which might bring another perspective of evaluation of teacher education programs.</a:t>
            </a:r>
          </a:p>
          <a:p>
            <a:endParaRPr lang="en-TR" dirty="0"/>
          </a:p>
          <a:p>
            <a:r>
              <a:rPr lang="en-TR" dirty="0"/>
              <a:t>In order to generalize findings of this study, the analysis can be conducted with preservice chemistry teachers from different universites in Turkey.</a:t>
            </a:r>
          </a:p>
          <a:p>
            <a:endParaRPr lang="en-TR" dirty="0"/>
          </a:p>
        </p:txBody>
      </p:sp>
    </p:spTree>
    <p:extLst>
      <p:ext uri="{BB962C8B-B14F-4D97-AF65-F5344CB8AC3E}">
        <p14:creationId xmlns:p14="http://schemas.microsoft.com/office/powerpoint/2010/main" val="1217314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40408-2E0F-8F4F-BC77-A3262F9C5D38}"/>
              </a:ext>
            </a:extLst>
          </p:cNvPr>
          <p:cNvSpPr>
            <a:spLocks noGrp="1"/>
          </p:cNvSpPr>
          <p:nvPr>
            <p:ph type="title"/>
          </p:nvPr>
        </p:nvSpPr>
        <p:spPr/>
        <p:txBody>
          <a:bodyPr/>
          <a:lstStyle/>
          <a:p>
            <a:r>
              <a:rPr lang="en-TR" dirty="0"/>
              <a:t>References</a:t>
            </a:r>
          </a:p>
        </p:txBody>
      </p:sp>
      <p:sp>
        <p:nvSpPr>
          <p:cNvPr id="3" name="Content Placeholder 2">
            <a:extLst>
              <a:ext uri="{FF2B5EF4-FFF2-40B4-BE49-F238E27FC236}">
                <a16:creationId xmlns:a16="http://schemas.microsoft.com/office/drawing/2014/main" id="{CB19C0F7-3112-9649-8751-919AD67A7D26}"/>
              </a:ext>
            </a:extLst>
          </p:cNvPr>
          <p:cNvSpPr>
            <a:spLocks noGrp="1"/>
          </p:cNvSpPr>
          <p:nvPr>
            <p:ph idx="1"/>
          </p:nvPr>
        </p:nvSpPr>
        <p:spPr>
          <a:xfrm>
            <a:off x="558607" y="2683013"/>
            <a:ext cx="11090054" cy="3416300"/>
          </a:xfrm>
        </p:spPr>
        <p:txBody>
          <a:bodyPr>
            <a:normAutofit fontScale="92500" lnSpcReduction="20000"/>
          </a:bodyPr>
          <a:lstStyle/>
          <a:p>
            <a:r>
              <a:rPr lang="en-US" dirty="0"/>
              <a:t>Creswell, J. W. (2013). Steps in conducting a scholarly mixed methods study.</a:t>
            </a:r>
          </a:p>
          <a:p>
            <a:r>
              <a:rPr lang="en-US" dirty="0" err="1"/>
              <a:t>Gok</a:t>
            </a:r>
            <a:r>
              <a:rPr lang="en-US" dirty="0"/>
              <a:t> </a:t>
            </a:r>
            <a:r>
              <a:rPr lang="en-US" dirty="0" err="1"/>
              <a:t>Çolak</a:t>
            </a:r>
            <a:r>
              <a:rPr lang="en-US" dirty="0"/>
              <a:t>, F. and </a:t>
            </a:r>
            <a:r>
              <a:rPr lang="en-US" dirty="0" err="1"/>
              <a:t>Efeoglu</a:t>
            </a:r>
            <a:r>
              <a:rPr lang="en-US" dirty="0"/>
              <a:t>, G. (2021). Needs Analysis for Practicum Course While Getting Back to Normal: Swot Analysis Sample. The Journal of </a:t>
            </a:r>
            <a:r>
              <a:rPr lang="en-US" dirty="0" err="1"/>
              <a:t>Kesit</a:t>
            </a:r>
            <a:r>
              <a:rPr lang="en-US" dirty="0"/>
              <a:t> Academy, 7 (27), 176-197. </a:t>
            </a:r>
          </a:p>
          <a:p>
            <a:r>
              <a:rPr lang="en-US" dirty="0"/>
              <a:t>Hill, T. </a:t>
            </a:r>
            <a:r>
              <a:rPr lang="en-US" dirty="0" err="1"/>
              <a:t>ve</a:t>
            </a:r>
            <a:r>
              <a:rPr lang="en-US" dirty="0"/>
              <a:t> Westbrook, R. (1997). SWOT Analysis: It’s Time for a Product Recall. Long Range Planning, 30 (1), 46-52. </a:t>
            </a:r>
          </a:p>
          <a:p>
            <a:r>
              <a:rPr lang="en-US" dirty="0"/>
              <a:t>Orr, B. (2013). Conducting a SWOT Analysis for Program Improvement. </a:t>
            </a:r>
            <a:r>
              <a:rPr lang="en-US" i="1" dirty="0"/>
              <a:t>Online Submission</a:t>
            </a:r>
            <a:r>
              <a:rPr lang="en-US" dirty="0"/>
              <a:t>, </a:t>
            </a:r>
            <a:r>
              <a:rPr lang="en-US" i="1" dirty="0"/>
              <a:t>3</a:t>
            </a:r>
            <a:r>
              <a:rPr lang="en-US" dirty="0"/>
              <a:t>(6), 381-384.</a:t>
            </a:r>
          </a:p>
          <a:p>
            <a:r>
              <a:rPr lang="en-US" dirty="0"/>
              <a:t>Osgood, W. R. (2006). </a:t>
            </a:r>
            <a:r>
              <a:rPr lang="en-US" i="1" dirty="0"/>
              <a:t>Where is my business headed and why? </a:t>
            </a:r>
            <a:r>
              <a:rPr lang="en-US" dirty="0"/>
              <a:t>Retrieved September12, 2021, from http://</a:t>
            </a:r>
            <a:r>
              <a:rPr lang="en-US" dirty="0" err="1"/>
              <a:t>www.buzgate.org</a:t>
            </a:r>
            <a:r>
              <a:rPr lang="en-US" dirty="0"/>
              <a:t>/ me/</a:t>
            </a:r>
            <a:r>
              <a:rPr lang="en-US" dirty="0" err="1"/>
              <a:t>bft_swot.html</a:t>
            </a:r>
            <a:r>
              <a:rPr lang="en-US" dirty="0"/>
              <a:t> </a:t>
            </a:r>
          </a:p>
          <a:p>
            <a:r>
              <a:rPr lang="en-US" dirty="0"/>
              <a:t>O’Brien, W., </a:t>
            </a:r>
            <a:r>
              <a:rPr lang="en-US" dirty="0" err="1"/>
              <a:t>Adamakis</a:t>
            </a:r>
            <a:r>
              <a:rPr lang="en-US" dirty="0"/>
              <a:t>, M., O’Brien, N., Onofre, M., Martins, J., Dania, A., ... &amp; Costa, J. (2020). Implications for </a:t>
            </a:r>
            <a:r>
              <a:rPr lang="en-US" dirty="0" err="1"/>
              <a:t>european</a:t>
            </a:r>
            <a:r>
              <a:rPr lang="en-US" dirty="0"/>
              <a:t> physical education teacher education during the COVID-19 pandemic: a cross-institutional SWOT analysis. </a:t>
            </a:r>
            <a:r>
              <a:rPr lang="en-US" i="1" dirty="0"/>
              <a:t>European Journal of Teacher Education</a:t>
            </a:r>
            <a:r>
              <a:rPr lang="en-US" dirty="0"/>
              <a:t>, </a:t>
            </a:r>
            <a:r>
              <a:rPr lang="en-US" i="1" dirty="0"/>
              <a:t>43</a:t>
            </a:r>
            <a:r>
              <a:rPr lang="en-US" dirty="0"/>
              <a:t>(4), 503-522.</a:t>
            </a:r>
          </a:p>
          <a:p>
            <a:endParaRPr lang="en-TR" dirty="0"/>
          </a:p>
        </p:txBody>
      </p:sp>
    </p:spTree>
    <p:extLst>
      <p:ext uri="{BB962C8B-B14F-4D97-AF65-F5344CB8AC3E}">
        <p14:creationId xmlns:p14="http://schemas.microsoft.com/office/powerpoint/2010/main" val="1059258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D6DA5-154F-4A4D-B46D-A449B9B89E89}"/>
              </a:ext>
            </a:extLst>
          </p:cNvPr>
          <p:cNvSpPr>
            <a:spLocks noGrp="1"/>
          </p:cNvSpPr>
          <p:nvPr>
            <p:ph type="title"/>
          </p:nvPr>
        </p:nvSpPr>
        <p:spPr/>
        <p:txBody>
          <a:bodyPr/>
          <a:lstStyle/>
          <a:p>
            <a:r>
              <a:rPr lang="en-TR" dirty="0"/>
              <a:t>Introduction</a:t>
            </a:r>
          </a:p>
        </p:txBody>
      </p:sp>
      <p:sp>
        <p:nvSpPr>
          <p:cNvPr id="3" name="Content Placeholder 2">
            <a:extLst>
              <a:ext uri="{FF2B5EF4-FFF2-40B4-BE49-F238E27FC236}">
                <a16:creationId xmlns:a16="http://schemas.microsoft.com/office/drawing/2014/main" id="{4AAB65A7-6E1B-4546-8D85-57945BDE6399}"/>
              </a:ext>
            </a:extLst>
          </p:cNvPr>
          <p:cNvSpPr>
            <a:spLocks noGrp="1"/>
          </p:cNvSpPr>
          <p:nvPr>
            <p:ph idx="1"/>
          </p:nvPr>
        </p:nvSpPr>
        <p:spPr>
          <a:xfrm>
            <a:off x="513823" y="2624521"/>
            <a:ext cx="10490508" cy="3416300"/>
          </a:xfrm>
        </p:spPr>
        <p:txBody>
          <a:bodyPr/>
          <a:lstStyle/>
          <a:p>
            <a:pPr algn="just"/>
            <a:r>
              <a:rPr lang="en-US" dirty="0"/>
              <a:t>SWOT is an acronym for Strengths, Weaknesses, Opportunities, and Threats. A SWOT analysis is a simple tool to assist an institution to initiate meaningful change in a program and to use the data for program improvement (Hill and Westbrook, 1997). </a:t>
            </a:r>
          </a:p>
          <a:p>
            <a:pPr marL="0" indent="0" algn="just">
              <a:buNone/>
            </a:pPr>
            <a:endParaRPr lang="en-US" dirty="0"/>
          </a:p>
          <a:p>
            <a:pPr algn="just"/>
            <a:r>
              <a:rPr lang="en-US" dirty="0"/>
              <a:t>It is impossible to think of educational organizations independent from their environment. For this reason, environmental factors might affect educational organizations both in a positive or a negative way. In order to identify the strengths and weaknesses of organizations, and to detect opportunities and threats SWOT Analysis can be applied (Orr, 2013).</a:t>
            </a:r>
          </a:p>
          <a:p>
            <a:pPr algn="just"/>
            <a:endParaRPr lang="en-TR" dirty="0"/>
          </a:p>
        </p:txBody>
      </p:sp>
    </p:spTree>
    <p:extLst>
      <p:ext uri="{BB962C8B-B14F-4D97-AF65-F5344CB8AC3E}">
        <p14:creationId xmlns:p14="http://schemas.microsoft.com/office/powerpoint/2010/main" val="2077180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D27EB-506A-094C-8705-10253839A4B7}"/>
              </a:ext>
            </a:extLst>
          </p:cNvPr>
          <p:cNvSpPr>
            <a:spLocks noGrp="1"/>
          </p:cNvSpPr>
          <p:nvPr>
            <p:ph type="title"/>
          </p:nvPr>
        </p:nvSpPr>
        <p:spPr/>
        <p:txBody>
          <a:bodyPr/>
          <a:lstStyle/>
          <a:p>
            <a:r>
              <a:rPr lang="en-TR" dirty="0"/>
              <a:t>Literature Review</a:t>
            </a:r>
          </a:p>
        </p:txBody>
      </p:sp>
      <p:sp>
        <p:nvSpPr>
          <p:cNvPr id="3" name="Content Placeholder 2">
            <a:extLst>
              <a:ext uri="{FF2B5EF4-FFF2-40B4-BE49-F238E27FC236}">
                <a16:creationId xmlns:a16="http://schemas.microsoft.com/office/drawing/2014/main" id="{F0521972-6DA8-D247-8E33-14764D9C72ED}"/>
              </a:ext>
            </a:extLst>
          </p:cNvPr>
          <p:cNvSpPr>
            <a:spLocks noGrp="1"/>
          </p:cNvSpPr>
          <p:nvPr>
            <p:ph idx="1"/>
          </p:nvPr>
        </p:nvSpPr>
        <p:spPr>
          <a:xfrm>
            <a:off x="579783" y="2797463"/>
            <a:ext cx="11032434" cy="3644900"/>
          </a:xfrm>
        </p:spPr>
        <p:txBody>
          <a:bodyPr/>
          <a:lstStyle/>
          <a:p>
            <a:r>
              <a:rPr lang="en-US" dirty="0"/>
              <a:t>Osgood (2006) argued that the SWOT analysis comprises of the basis for further strategic planning of educational institutions. </a:t>
            </a:r>
          </a:p>
          <a:p>
            <a:r>
              <a:rPr lang="en-US" dirty="0"/>
              <a:t>Educational institutions see their both current and future situations through SWOT analysis. This analysis will be beneficial as it enables to minimize weaknesses and threats by focusing on strengths, and use opportunities. </a:t>
            </a:r>
            <a:endParaRPr lang="en-TR" dirty="0"/>
          </a:p>
          <a:p>
            <a:r>
              <a:rPr lang="en-TR" dirty="0"/>
              <a:t>Orr (2013) suggested to use SWOT analysis in teacher education programs.</a:t>
            </a:r>
          </a:p>
          <a:p>
            <a:r>
              <a:rPr lang="en-TR" dirty="0"/>
              <a:t>Recently evaluation of teacher education programs through SWOT analysis used in both national and international  literature (Gök Çolak and Efeoglu, 2021; O’Brien et al., 2020) </a:t>
            </a:r>
          </a:p>
        </p:txBody>
      </p:sp>
    </p:spTree>
    <p:extLst>
      <p:ext uri="{BB962C8B-B14F-4D97-AF65-F5344CB8AC3E}">
        <p14:creationId xmlns:p14="http://schemas.microsoft.com/office/powerpoint/2010/main" val="4207116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607D6-4165-F148-B3F9-EF79C6A24199}"/>
              </a:ext>
            </a:extLst>
          </p:cNvPr>
          <p:cNvSpPr>
            <a:spLocks noGrp="1"/>
          </p:cNvSpPr>
          <p:nvPr>
            <p:ph type="title"/>
          </p:nvPr>
        </p:nvSpPr>
        <p:spPr/>
        <p:txBody>
          <a:bodyPr/>
          <a:lstStyle/>
          <a:p>
            <a:r>
              <a:rPr lang="en-TR" dirty="0"/>
              <a:t>Purpose &amp; Research Questions</a:t>
            </a:r>
          </a:p>
        </p:txBody>
      </p:sp>
      <p:sp>
        <p:nvSpPr>
          <p:cNvPr id="3" name="Content Placeholder 2">
            <a:extLst>
              <a:ext uri="{FF2B5EF4-FFF2-40B4-BE49-F238E27FC236}">
                <a16:creationId xmlns:a16="http://schemas.microsoft.com/office/drawing/2014/main" id="{40BAC262-9365-FE4D-BA77-C46656BB0741}"/>
              </a:ext>
            </a:extLst>
          </p:cNvPr>
          <p:cNvSpPr>
            <a:spLocks noGrp="1"/>
          </p:cNvSpPr>
          <p:nvPr>
            <p:ph idx="1"/>
          </p:nvPr>
        </p:nvSpPr>
        <p:spPr>
          <a:xfrm>
            <a:off x="536713" y="2603500"/>
            <a:ext cx="11211339" cy="3416300"/>
          </a:xfrm>
        </p:spPr>
        <p:txBody>
          <a:bodyPr>
            <a:normAutofit lnSpcReduction="10000"/>
          </a:bodyPr>
          <a:lstStyle/>
          <a:p>
            <a:r>
              <a:rPr lang="en-TR" dirty="0"/>
              <a:t>The aim of this study was to </a:t>
            </a:r>
            <a:r>
              <a:rPr lang="en-US" dirty="0"/>
              <a:t>evaluate the undergraduate chemistry education program from the perspective of pre-service chemistry teachers by using the SWOT analysis.</a:t>
            </a:r>
          </a:p>
          <a:p>
            <a:r>
              <a:rPr lang="en-TR" dirty="0"/>
              <a:t>Research Questions;</a:t>
            </a:r>
          </a:p>
          <a:p>
            <a:pPr lvl="1"/>
            <a:r>
              <a:rPr lang="en-US" dirty="0"/>
              <a:t>What are the strengths of the undergraduate chemistry education program from the perspective of preservice chemistry teachers? </a:t>
            </a:r>
          </a:p>
          <a:p>
            <a:pPr lvl="1"/>
            <a:r>
              <a:rPr lang="en-US" dirty="0"/>
              <a:t>What are the weaknesses of the undergraduate chemistry education program from the perspective of preservice chemistry teachers? </a:t>
            </a:r>
          </a:p>
          <a:p>
            <a:pPr lvl="1"/>
            <a:r>
              <a:rPr lang="en-US" dirty="0"/>
              <a:t>What are the opportunities of the undergraduate chemistry education program from the perspective of preservice chemistry teachers? </a:t>
            </a:r>
          </a:p>
          <a:p>
            <a:pPr lvl="1"/>
            <a:r>
              <a:rPr lang="en-US" dirty="0"/>
              <a:t>What are the threats of the undergraduate chemistry education program from the perspective of preservice chemistry teachers? </a:t>
            </a:r>
          </a:p>
          <a:p>
            <a:pPr lvl="1"/>
            <a:endParaRPr lang="en-US" dirty="0"/>
          </a:p>
          <a:p>
            <a:pPr lvl="1"/>
            <a:endParaRPr lang="en-TR" dirty="0"/>
          </a:p>
        </p:txBody>
      </p:sp>
    </p:spTree>
    <p:extLst>
      <p:ext uri="{BB962C8B-B14F-4D97-AF65-F5344CB8AC3E}">
        <p14:creationId xmlns:p14="http://schemas.microsoft.com/office/powerpoint/2010/main" val="131883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98DA0-A8E4-CB43-BCEC-C7CE65A61327}"/>
              </a:ext>
            </a:extLst>
          </p:cNvPr>
          <p:cNvSpPr>
            <a:spLocks noGrp="1"/>
          </p:cNvSpPr>
          <p:nvPr>
            <p:ph type="title"/>
          </p:nvPr>
        </p:nvSpPr>
        <p:spPr/>
        <p:txBody>
          <a:bodyPr/>
          <a:lstStyle/>
          <a:p>
            <a:r>
              <a:rPr lang="en-TR" dirty="0"/>
              <a:t>Methodology</a:t>
            </a:r>
          </a:p>
        </p:txBody>
      </p:sp>
      <p:sp>
        <p:nvSpPr>
          <p:cNvPr id="3" name="Content Placeholder 2">
            <a:extLst>
              <a:ext uri="{FF2B5EF4-FFF2-40B4-BE49-F238E27FC236}">
                <a16:creationId xmlns:a16="http://schemas.microsoft.com/office/drawing/2014/main" id="{ACE07A00-ECA9-BC40-916C-D0657D2E6DD8}"/>
              </a:ext>
            </a:extLst>
          </p:cNvPr>
          <p:cNvSpPr>
            <a:spLocks noGrp="1"/>
          </p:cNvSpPr>
          <p:nvPr>
            <p:ph idx="1"/>
          </p:nvPr>
        </p:nvSpPr>
        <p:spPr>
          <a:xfrm>
            <a:off x="545354" y="2635031"/>
            <a:ext cx="11142149" cy="3416300"/>
          </a:xfrm>
        </p:spPr>
        <p:txBody>
          <a:bodyPr/>
          <a:lstStyle/>
          <a:p>
            <a:r>
              <a:rPr lang="en-TR" dirty="0"/>
              <a:t>This  descriptive qualitative study is a phenomenology.</a:t>
            </a:r>
          </a:p>
          <a:p>
            <a:r>
              <a:rPr lang="en-TR" dirty="0"/>
              <a:t>The sample of this study consisted of 29 preservice chemistry teachers </a:t>
            </a:r>
            <a:r>
              <a:rPr lang="en-US" dirty="0"/>
              <a:t>at a mid-sized university in northwestern Turkey</a:t>
            </a:r>
            <a:r>
              <a:rPr lang="en-TR" dirty="0"/>
              <a:t>.</a:t>
            </a:r>
          </a:p>
          <a:p>
            <a:endParaRPr lang="en-TR" dirty="0"/>
          </a:p>
        </p:txBody>
      </p:sp>
      <p:graphicFrame>
        <p:nvGraphicFramePr>
          <p:cNvPr id="4" name="Table 4" descr="Tablo 1. Katılımcılara Ait Demografik Bilgiler">
            <a:extLst>
              <a:ext uri="{FF2B5EF4-FFF2-40B4-BE49-F238E27FC236}">
                <a16:creationId xmlns:a16="http://schemas.microsoft.com/office/drawing/2014/main" id="{B3AAE0D1-793B-1642-A0B8-BB5E539EADAB}"/>
              </a:ext>
            </a:extLst>
          </p:cNvPr>
          <p:cNvGraphicFramePr>
            <a:graphicFrameLocks noGrp="1"/>
          </p:cNvGraphicFramePr>
          <p:nvPr>
            <p:extLst>
              <p:ext uri="{D42A27DB-BD31-4B8C-83A1-F6EECF244321}">
                <p14:modId xmlns:p14="http://schemas.microsoft.com/office/powerpoint/2010/main" val="1420995018"/>
              </p:ext>
            </p:extLst>
          </p:nvPr>
        </p:nvGraphicFramePr>
        <p:xfrm>
          <a:off x="3254389" y="4092629"/>
          <a:ext cx="4165914" cy="2213696"/>
        </p:xfrm>
        <a:graphic>
          <a:graphicData uri="http://schemas.openxmlformats.org/drawingml/2006/table">
            <a:tbl>
              <a:tblPr firstRow="1" bandRow="1">
                <a:tableStyleId>{7DF18680-E054-41AD-8BC1-D1AEF772440D}</a:tableStyleId>
              </a:tblPr>
              <a:tblGrid>
                <a:gridCol w="2082956">
                  <a:extLst>
                    <a:ext uri="{9D8B030D-6E8A-4147-A177-3AD203B41FA5}">
                      <a16:colId xmlns:a16="http://schemas.microsoft.com/office/drawing/2014/main" val="1197388411"/>
                    </a:ext>
                  </a:extLst>
                </a:gridCol>
                <a:gridCol w="1041479">
                  <a:extLst>
                    <a:ext uri="{9D8B030D-6E8A-4147-A177-3AD203B41FA5}">
                      <a16:colId xmlns:a16="http://schemas.microsoft.com/office/drawing/2014/main" val="3417822935"/>
                    </a:ext>
                  </a:extLst>
                </a:gridCol>
                <a:gridCol w="1041479">
                  <a:extLst>
                    <a:ext uri="{9D8B030D-6E8A-4147-A177-3AD203B41FA5}">
                      <a16:colId xmlns:a16="http://schemas.microsoft.com/office/drawing/2014/main" val="1443772828"/>
                    </a:ext>
                  </a:extLst>
                </a:gridCol>
              </a:tblGrid>
              <a:tr h="324824">
                <a:tc>
                  <a:txBody>
                    <a:bodyPr/>
                    <a:lstStyle/>
                    <a:p>
                      <a:pPr algn="l"/>
                      <a:r>
                        <a:rPr lang="en-TR" sz="1400" dirty="0"/>
                        <a:t>Grade Level</a:t>
                      </a:r>
                    </a:p>
                  </a:txBody>
                  <a:tcPr/>
                </a:tc>
                <a:tc gridSpan="2">
                  <a:txBody>
                    <a:bodyPr/>
                    <a:lstStyle/>
                    <a:p>
                      <a:pPr algn="l"/>
                      <a:r>
                        <a:rPr lang="en-TR" sz="1400" dirty="0"/>
                        <a:t>Gender</a:t>
                      </a:r>
                    </a:p>
                  </a:txBody>
                  <a:tcPr/>
                </a:tc>
                <a:tc hMerge="1">
                  <a:txBody>
                    <a:bodyPr/>
                    <a:lstStyle/>
                    <a:p>
                      <a:endParaRPr lang="en-TR"/>
                    </a:p>
                  </a:txBody>
                  <a:tcPr/>
                </a:tc>
                <a:extLst>
                  <a:ext uri="{0D108BD9-81ED-4DB2-BD59-A6C34878D82A}">
                    <a16:rowId xmlns:a16="http://schemas.microsoft.com/office/drawing/2014/main" val="2313598952"/>
                  </a:ext>
                </a:extLst>
              </a:tr>
              <a:tr h="324824">
                <a:tc>
                  <a:txBody>
                    <a:bodyPr/>
                    <a:lstStyle/>
                    <a:p>
                      <a:pPr algn="l"/>
                      <a:endParaRPr lang="en-TR" sz="1400" dirty="0"/>
                    </a:p>
                  </a:txBody>
                  <a:tcPr/>
                </a:tc>
                <a:tc>
                  <a:txBody>
                    <a:bodyPr/>
                    <a:lstStyle/>
                    <a:p>
                      <a:pPr algn="l"/>
                      <a:r>
                        <a:rPr lang="en-TR" sz="1400" dirty="0"/>
                        <a:t>Female</a:t>
                      </a:r>
                    </a:p>
                  </a:txBody>
                  <a:tcPr/>
                </a:tc>
                <a:tc>
                  <a:txBody>
                    <a:bodyPr/>
                    <a:lstStyle/>
                    <a:p>
                      <a:pPr algn="l"/>
                      <a:r>
                        <a:rPr lang="en-TR" sz="1400" dirty="0"/>
                        <a:t>Male</a:t>
                      </a:r>
                    </a:p>
                  </a:txBody>
                  <a:tcPr/>
                </a:tc>
                <a:extLst>
                  <a:ext uri="{0D108BD9-81ED-4DB2-BD59-A6C34878D82A}">
                    <a16:rowId xmlns:a16="http://schemas.microsoft.com/office/drawing/2014/main" val="502654223"/>
                  </a:ext>
                </a:extLst>
              </a:tr>
              <a:tr h="324824">
                <a:tc>
                  <a:txBody>
                    <a:bodyPr/>
                    <a:lstStyle/>
                    <a:p>
                      <a:pPr algn="l"/>
                      <a:r>
                        <a:rPr lang="en-TR" sz="1400" dirty="0"/>
                        <a:t>Freshman</a:t>
                      </a:r>
                    </a:p>
                  </a:txBody>
                  <a:tcPr/>
                </a:tc>
                <a:tc>
                  <a:txBody>
                    <a:bodyPr/>
                    <a:lstStyle/>
                    <a:p>
                      <a:pPr algn="l"/>
                      <a:r>
                        <a:rPr lang="en-TR" sz="1400" dirty="0"/>
                        <a:t>8</a:t>
                      </a:r>
                    </a:p>
                  </a:txBody>
                  <a:tcPr/>
                </a:tc>
                <a:tc>
                  <a:txBody>
                    <a:bodyPr/>
                    <a:lstStyle/>
                    <a:p>
                      <a:pPr algn="l"/>
                      <a:r>
                        <a:rPr lang="en-TR" sz="1400" dirty="0"/>
                        <a:t>2</a:t>
                      </a:r>
                    </a:p>
                  </a:txBody>
                  <a:tcPr/>
                </a:tc>
                <a:extLst>
                  <a:ext uri="{0D108BD9-81ED-4DB2-BD59-A6C34878D82A}">
                    <a16:rowId xmlns:a16="http://schemas.microsoft.com/office/drawing/2014/main" val="1895219161"/>
                  </a:ext>
                </a:extLst>
              </a:tr>
              <a:tr h="324824">
                <a:tc>
                  <a:txBody>
                    <a:bodyPr/>
                    <a:lstStyle/>
                    <a:p>
                      <a:pPr algn="l"/>
                      <a:r>
                        <a:rPr lang="en-TR" sz="1400" dirty="0"/>
                        <a:t>Sophomore</a:t>
                      </a:r>
                    </a:p>
                  </a:txBody>
                  <a:tcPr/>
                </a:tc>
                <a:tc>
                  <a:txBody>
                    <a:bodyPr/>
                    <a:lstStyle/>
                    <a:p>
                      <a:pPr algn="l"/>
                      <a:r>
                        <a:rPr lang="en-TR" sz="1400" dirty="0"/>
                        <a:t>6</a:t>
                      </a:r>
                    </a:p>
                  </a:txBody>
                  <a:tcPr/>
                </a:tc>
                <a:tc>
                  <a:txBody>
                    <a:bodyPr/>
                    <a:lstStyle/>
                    <a:p>
                      <a:pPr algn="l"/>
                      <a:r>
                        <a:rPr lang="en-TR" sz="1400" dirty="0"/>
                        <a:t>1</a:t>
                      </a:r>
                    </a:p>
                  </a:txBody>
                  <a:tcPr/>
                </a:tc>
                <a:extLst>
                  <a:ext uri="{0D108BD9-81ED-4DB2-BD59-A6C34878D82A}">
                    <a16:rowId xmlns:a16="http://schemas.microsoft.com/office/drawing/2014/main" val="2331456959"/>
                  </a:ext>
                </a:extLst>
              </a:tr>
              <a:tr h="297754">
                <a:tc>
                  <a:txBody>
                    <a:bodyPr/>
                    <a:lstStyle/>
                    <a:p>
                      <a:pPr algn="l"/>
                      <a:r>
                        <a:rPr lang="en-TR" sz="1400" dirty="0"/>
                        <a:t>Junior</a:t>
                      </a:r>
                    </a:p>
                  </a:txBody>
                  <a:tcPr/>
                </a:tc>
                <a:tc>
                  <a:txBody>
                    <a:bodyPr/>
                    <a:lstStyle/>
                    <a:p>
                      <a:pPr algn="l"/>
                      <a:r>
                        <a:rPr lang="en-TR" sz="1400" dirty="0"/>
                        <a:t>3</a:t>
                      </a:r>
                    </a:p>
                  </a:txBody>
                  <a:tcPr/>
                </a:tc>
                <a:tc>
                  <a:txBody>
                    <a:bodyPr/>
                    <a:lstStyle/>
                    <a:p>
                      <a:pPr algn="l"/>
                      <a:r>
                        <a:rPr lang="en-TR" sz="1400" dirty="0"/>
                        <a:t>1</a:t>
                      </a:r>
                    </a:p>
                  </a:txBody>
                  <a:tcPr/>
                </a:tc>
                <a:extLst>
                  <a:ext uri="{0D108BD9-81ED-4DB2-BD59-A6C34878D82A}">
                    <a16:rowId xmlns:a16="http://schemas.microsoft.com/office/drawing/2014/main" val="2159267820"/>
                  </a:ext>
                </a:extLst>
              </a:tr>
              <a:tr h="297754">
                <a:tc>
                  <a:txBody>
                    <a:bodyPr/>
                    <a:lstStyle/>
                    <a:p>
                      <a:pPr algn="l"/>
                      <a:r>
                        <a:rPr lang="en-TR" sz="1400" dirty="0"/>
                        <a:t>Senior</a:t>
                      </a:r>
                    </a:p>
                  </a:txBody>
                  <a:tcPr/>
                </a:tc>
                <a:tc>
                  <a:txBody>
                    <a:bodyPr/>
                    <a:lstStyle/>
                    <a:p>
                      <a:pPr algn="l"/>
                      <a:r>
                        <a:rPr lang="en-TR" sz="1400" dirty="0"/>
                        <a:t>6</a:t>
                      </a:r>
                    </a:p>
                  </a:txBody>
                  <a:tcPr/>
                </a:tc>
                <a:tc>
                  <a:txBody>
                    <a:bodyPr/>
                    <a:lstStyle/>
                    <a:p>
                      <a:pPr algn="l"/>
                      <a:r>
                        <a:rPr lang="en-TR" sz="1400" dirty="0"/>
                        <a:t>2</a:t>
                      </a:r>
                    </a:p>
                  </a:txBody>
                  <a:tcPr/>
                </a:tc>
                <a:extLst>
                  <a:ext uri="{0D108BD9-81ED-4DB2-BD59-A6C34878D82A}">
                    <a16:rowId xmlns:a16="http://schemas.microsoft.com/office/drawing/2014/main" val="759094961"/>
                  </a:ext>
                </a:extLst>
              </a:tr>
              <a:tr h="297754">
                <a:tc>
                  <a:txBody>
                    <a:bodyPr/>
                    <a:lstStyle/>
                    <a:p>
                      <a:pPr algn="l"/>
                      <a:r>
                        <a:rPr lang="en-TR" sz="1400" b="1" dirty="0"/>
                        <a:t>Total</a:t>
                      </a:r>
                    </a:p>
                  </a:txBody>
                  <a:tcPr/>
                </a:tc>
                <a:tc>
                  <a:txBody>
                    <a:bodyPr/>
                    <a:lstStyle/>
                    <a:p>
                      <a:pPr algn="l"/>
                      <a:r>
                        <a:rPr lang="en-TR" sz="1400" b="1" dirty="0"/>
                        <a:t>23</a:t>
                      </a:r>
                    </a:p>
                  </a:txBody>
                  <a:tcPr/>
                </a:tc>
                <a:tc>
                  <a:txBody>
                    <a:bodyPr/>
                    <a:lstStyle/>
                    <a:p>
                      <a:pPr algn="l"/>
                      <a:r>
                        <a:rPr lang="en-TR" sz="1400" b="1" dirty="0"/>
                        <a:t>6</a:t>
                      </a:r>
                    </a:p>
                  </a:txBody>
                  <a:tcPr/>
                </a:tc>
                <a:extLst>
                  <a:ext uri="{0D108BD9-81ED-4DB2-BD59-A6C34878D82A}">
                    <a16:rowId xmlns:a16="http://schemas.microsoft.com/office/drawing/2014/main" val="832019495"/>
                  </a:ext>
                </a:extLst>
              </a:tr>
            </a:tbl>
          </a:graphicData>
        </a:graphic>
      </p:graphicFrame>
      <p:sp>
        <p:nvSpPr>
          <p:cNvPr id="5" name="TextBox 4">
            <a:extLst>
              <a:ext uri="{FF2B5EF4-FFF2-40B4-BE49-F238E27FC236}">
                <a16:creationId xmlns:a16="http://schemas.microsoft.com/office/drawing/2014/main" id="{FF624150-9874-B347-8334-AD2D7A9F5838}"/>
              </a:ext>
            </a:extLst>
          </p:cNvPr>
          <p:cNvSpPr txBox="1"/>
          <p:nvPr/>
        </p:nvSpPr>
        <p:spPr>
          <a:xfrm>
            <a:off x="3132081" y="3831019"/>
            <a:ext cx="6421822" cy="261610"/>
          </a:xfrm>
          <a:prstGeom prst="rect">
            <a:avLst/>
          </a:prstGeom>
          <a:noFill/>
        </p:spPr>
        <p:txBody>
          <a:bodyPr wrap="square" rtlCol="0">
            <a:spAutoFit/>
          </a:bodyPr>
          <a:lstStyle/>
          <a:p>
            <a:r>
              <a:rPr lang="en-TR" sz="1100" dirty="0"/>
              <a:t>Table 1. Demographic Information of Participants</a:t>
            </a:r>
          </a:p>
        </p:txBody>
      </p:sp>
    </p:spTree>
    <p:extLst>
      <p:ext uri="{BB962C8B-B14F-4D97-AF65-F5344CB8AC3E}">
        <p14:creationId xmlns:p14="http://schemas.microsoft.com/office/powerpoint/2010/main" val="1036695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E82A0-F87E-9040-972F-E6CC9C50468D}"/>
              </a:ext>
            </a:extLst>
          </p:cNvPr>
          <p:cNvSpPr>
            <a:spLocks noGrp="1"/>
          </p:cNvSpPr>
          <p:nvPr>
            <p:ph type="title"/>
          </p:nvPr>
        </p:nvSpPr>
        <p:spPr/>
        <p:txBody>
          <a:bodyPr/>
          <a:lstStyle/>
          <a:p>
            <a:r>
              <a:rPr lang="en-TR" dirty="0"/>
              <a:t>Methodology</a:t>
            </a:r>
          </a:p>
        </p:txBody>
      </p:sp>
      <p:sp>
        <p:nvSpPr>
          <p:cNvPr id="3" name="Content Placeholder 2">
            <a:extLst>
              <a:ext uri="{FF2B5EF4-FFF2-40B4-BE49-F238E27FC236}">
                <a16:creationId xmlns:a16="http://schemas.microsoft.com/office/drawing/2014/main" id="{F2EAD0F4-9B7A-DC47-9471-168A9EA042D8}"/>
              </a:ext>
            </a:extLst>
          </p:cNvPr>
          <p:cNvSpPr>
            <a:spLocks noGrp="1"/>
          </p:cNvSpPr>
          <p:nvPr>
            <p:ph idx="1"/>
          </p:nvPr>
        </p:nvSpPr>
        <p:spPr>
          <a:xfrm>
            <a:off x="545354" y="2645541"/>
            <a:ext cx="11331336" cy="3416300"/>
          </a:xfrm>
        </p:spPr>
        <p:txBody>
          <a:bodyPr>
            <a:normAutofit/>
          </a:bodyPr>
          <a:lstStyle/>
          <a:p>
            <a:r>
              <a:rPr lang="en-TR" dirty="0"/>
              <a:t>Due to the pandemic the data were collected online during 2020-2021 spring term.</a:t>
            </a:r>
          </a:p>
          <a:p>
            <a:endParaRPr lang="en-TR" dirty="0"/>
          </a:p>
          <a:p>
            <a:r>
              <a:rPr lang="en-US" dirty="0"/>
              <a:t>The data were analyzed through content analysis method. </a:t>
            </a:r>
          </a:p>
          <a:p>
            <a:endParaRPr lang="en-US" dirty="0"/>
          </a:p>
          <a:p>
            <a:r>
              <a:rPr lang="en-AU" dirty="0"/>
              <a:t>According to the Creswell (2013)qualitative content analysis conducts in three steps; first the researcher generates </a:t>
            </a:r>
            <a:r>
              <a:rPr lang="en-AU" i="1" dirty="0"/>
              <a:t>code</a:t>
            </a:r>
            <a:r>
              <a:rPr lang="en-AU" dirty="0"/>
              <a:t>s from the data to find out “meaningful statements”. In the second step, the researcher categorizes finding out codes into broader categories which called as </a:t>
            </a:r>
            <a:r>
              <a:rPr lang="en-AU" i="1" dirty="0"/>
              <a:t>theme</a:t>
            </a:r>
            <a:r>
              <a:rPr lang="en-AU" dirty="0"/>
              <a:t>s. In the third and the last step, the researcher visualizes the data through “graphs, tables, charts or other graphic elements.</a:t>
            </a:r>
            <a:r>
              <a:rPr lang="en-TR" dirty="0"/>
              <a:t> </a:t>
            </a:r>
          </a:p>
        </p:txBody>
      </p:sp>
    </p:spTree>
    <p:extLst>
      <p:ext uri="{BB962C8B-B14F-4D97-AF65-F5344CB8AC3E}">
        <p14:creationId xmlns:p14="http://schemas.microsoft.com/office/powerpoint/2010/main" val="2737577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FBAD1-A3D3-B749-93AC-202B96760490}"/>
              </a:ext>
            </a:extLst>
          </p:cNvPr>
          <p:cNvSpPr>
            <a:spLocks noGrp="1"/>
          </p:cNvSpPr>
          <p:nvPr>
            <p:ph type="title"/>
          </p:nvPr>
        </p:nvSpPr>
        <p:spPr/>
        <p:txBody>
          <a:bodyPr/>
          <a:lstStyle/>
          <a:p>
            <a:r>
              <a:rPr lang="en-TR" dirty="0"/>
              <a:t>Findings – </a:t>
            </a:r>
            <a:r>
              <a:rPr lang="en-TR" b="1" dirty="0"/>
              <a:t>S</a:t>
            </a:r>
            <a:r>
              <a:rPr lang="en-TR" dirty="0"/>
              <a:t>trengthens of the Program</a:t>
            </a:r>
          </a:p>
        </p:txBody>
      </p:sp>
      <p:graphicFrame>
        <p:nvGraphicFramePr>
          <p:cNvPr id="4" name="Table 4">
            <a:extLst>
              <a:ext uri="{FF2B5EF4-FFF2-40B4-BE49-F238E27FC236}">
                <a16:creationId xmlns:a16="http://schemas.microsoft.com/office/drawing/2014/main" id="{795ABC9C-BF4D-F849-9897-EF1E3D7661BE}"/>
              </a:ext>
            </a:extLst>
          </p:cNvPr>
          <p:cNvGraphicFramePr>
            <a:graphicFrameLocks/>
          </p:cNvGraphicFramePr>
          <p:nvPr>
            <p:extLst>
              <p:ext uri="{D42A27DB-BD31-4B8C-83A1-F6EECF244321}">
                <p14:modId xmlns:p14="http://schemas.microsoft.com/office/powerpoint/2010/main" val="2656372659"/>
              </p:ext>
            </p:extLst>
          </p:nvPr>
        </p:nvGraphicFramePr>
        <p:xfrm>
          <a:off x="519093" y="2429879"/>
          <a:ext cx="6124775" cy="3501781"/>
        </p:xfrm>
        <a:graphic>
          <a:graphicData uri="http://schemas.openxmlformats.org/drawingml/2006/table">
            <a:tbl>
              <a:tblPr firstRow="1" bandRow="1">
                <a:tableStyleId>{5C22544A-7EE6-4342-B048-85BDC9FD1C3A}</a:tableStyleId>
              </a:tblPr>
              <a:tblGrid>
                <a:gridCol w="4376998">
                  <a:extLst>
                    <a:ext uri="{9D8B030D-6E8A-4147-A177-3AD203B41FA5}">
                      <a16:colId xmlns:a16="http://schemas.microsoft.com/office/drawing/2014/main" val="2353111068"/>
                    </a:ext>
                  </a:extLst>
                </a:gridCol>
                <a:gridCol w="844952">
                  <a:extLst>
                    <a:ext uri="{9D8B030D-6E8A-4147-A177-3AD203B41FA5}">
                      <a16:colId xmlns:a16="http://schemas.microsoft.com/office/drawing/2014/main" val="3403233084"/>
                    </a:ext>
                  </a:extLst>
                </a:gridCol>
                <a:gridCol w="902825">
                  <a:extLst>
                    <a:ext uri="{9D8B030D-6E8A-4147-A177-3AD203B41FA5}">
                      <a16:colId xmlns:a16="http://schemas.microsoft.com/office/drawing/2014/main" val="4191479848"/>
                    </a:ext>
                  </a:extLst>
                </a:gridCol>
              </a:tblGrid>
              <a:tr h="306112">
                <a:tc>
                  <a:txBody>
                    <a:bodyPr/>
                    <a:lstStyle/>
                    <a:p>
                      <a:endParaRPr lang="en-TR" dirty="0"/>
                    </a:p>
                  </a:txBody>
                  <a:tcPr/>
                </a:tc>
                <a:tc>
                  <a:txBody>
                    <a:bodyPr/>
                    <a:lstStyle/>
                    <a:p>
                      <a:r>
                        <a:rPr lang="en-TR" dirty="0"/>
                        <a:t>f</a:t>
                      </a:r>
                    </a:p>
                  </a:txBody>
                  <a:tcPr/>
                </a:tc>
                <a:tc>
                  <a:txBody>
                    <a:bodyPr/>
                    <a:lstStyle/>
                    <a:p>
                      <a:r>
                        <a:rPr lang="en-TR" dirty="0"/>
                        <a:t>%</a:t>
                      </a:r>
                    </a:p>
                  </a:txBody>
                  <a:tcPr/>
                </a:tc>
                <a:extLst>
                  <a:ext uri="{0D108BD9-81ED-4DB2-BD59-A6C34878D82A}">
                    <a16:rowId xmlns:a16="http://schemas.microsoft.com/office/drawing/2014/main" val="1542089256"/>
                  </a:ext>
                </a:extLst>
              </a:tr>
              <a:tr h="528357">
                <a:tc>
                  <a:txBody>
                    <a:bodyPr/>
                    <a:lstStyle/>
                    <a:p>
                      <a:r>
                        <a:rPr lang="en-TR" sz="1400" dirty="0"/>
                        <a:t>Teaching preparation courses</a:t>
                      </a:r>
                    </a:p>
                  </a:txBody>
                  <a:tcPr/>
                </a:tc>
                <a:tc>
                  <a:txBody>
                    <a:bodyPr/>
                    <a:lstStyle/>
                    <a:p>
                      <a:r>
                        <a:rPr lang="en-TR" sz="1400" dirty="0"/>
                        <a:t>8</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26,6</a:t>
                      </a:r>
                    </a:p>
                  </a:txBody>
                  <a:tcPr marL="9525" marR="9525" marT="9525" marB="0" anchor="ctr"/>
                </a:tc>
                <a:extLst>
                  <a:ext uri="{0D108BD9-81ED-4DB2-BD59-A6C34878D82A}">
                    <a16:rowId xmlns:a16="http://schemas.microsoft.com/office/drawing/2014/main" val="1413848255"/>
                  </a:ext>
                </a:extLst>
              </a:tr>
              <a:tr h="52835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TR" sz="1400" dirty="0"/>
                        <a:t>Communication with academics</a:t>
                      </a:r>
                    </a:p>
                  </a:txBody>
                  <a:tcPr/>
                </a:tc>
                <a:tc>
                  <a:txBody>
                    <a:bodyPr/>
                    <a:lstStyle/>
                    <a:p>
                      <a:r>
                        <a:rPr lang="en-TR" sz="1400" dirty="0"/>
                        <a:t>5</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16,6</a:t>
                      </a:r>
                    </a:p>
                  </a:txBody>
                  <a:tcPr marL="9525" marR="9525" marT="9525" marB="0" anchor="ctr"/>
                </a:tc>
                <a:extLst>
                  <a:ext uri="{0D108BD9-81ED-4DB2-BD59-A6C34878D82A}">
                    <a16:rowId xmlns:a16="http://schemas.microsoft.com/office/drawing/2014/main" val="3214543035"/>
                  </a:ext>
                </a:extLst>
              </a:tr>
              <a:tr h="306112">
                <a:tc>
                  <a:txBody>
                    <a:bodyPr/>
                    <a:lstStyle/>
                    <a:p>
                      <a:r>
                        <a:rPr lang="en-TR" sz="1400" dirty="0"/>
                        <a:t>Strong academics </a:t>
                      </a:r>
                    </a:p>
                  </a:txBody>
                  <a:tcPr/>
                </a:tc>
                <a:tc>
                  <a:txBody>
                    <a:bodyPr/>
                    <a:lstStyle/>
                    <a:p>
                      <a:r>
                        <a:rPr lang="en-TR" sz="1400" dirty="0"/>
                        <a:t>4</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13,3</a:t>
                      </a:r>
                    </a:p>
                  </a:txBody>
                  <a:tcPr marL="9525" marR="9525" marT="9525" marB="0" anchor="ctr"/>
                </a:tc>
                <a:extLst>
                  <a:ext uri="{0D108BD9-81ED-4DB2-BD59-A6C34878D82A}">
                    <a16:rowId xmlns:a16="http://schemas.microsoft.com/office/drawing/2014/main" val="955560506"/>
                  </a:ext>
                </a:extLst>
              </a:tr>
              <a:tr h="306112">
                <a:tc>
                  <a:txBody>
                    <a:bodyPr/>
                    <a:lstStyle/>
                    <a:p>
                      <a:r>
                        <a:rPr lang="en-TR" sz="1400" dirty="0"/>
                        <a:t>Content Knowledge</a:t>
                      </a:r>
                    </a:p>
                  </a:txBody>
                  <a:tcPr/>
                </a:tc>
                <a:tc>
                  <a:txBody>
                    <a:bodyPr/>
                    <a:lstStyle/>
                    <a:p>
                      <a:r>
                        <a:rPr lang="en-TR" sz="1400" dirty="0"/>
                        <a:t>3</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10,0</a:t>
                      </a:r>
                    </a:p>
                  </a:txBody>
                  <a:tcPr marL="9525" marR="9525" marT="9525" marB="0" anchor="ctr"/>
                </a:tc>
                <a:extLst>
                  <a:ext uri="{0D108BD9-81ED-4DB2-BD59-A6C34878D82A}">
                    <a16:rowId xmlns:a16="http://schemas.microsoft.com/office/drawing/2014/main" val="3894258163"/>
                  </a:ext>
                </a:extLst>
              </a:tr>
              <a:tr h="528357">
                <a:tc>
                  <a:txBody>
                    <a:bodyPr/>
                    <a:lstStyle/>
                    <a:p>
                      <a:r>
                        <a:rPr lang="en-TR" sz="1400" dirty="0"/>
                        <a:t>Pedagogic knowledge</a:t>
                      </a:r>
                    </a:p>
                  </a:txBody>
                  <a:tcPr/>
                </a:tc>
                <a:tc>
                  <a:txBody>
                    <a:bodyPr/>
                    <a:lstStyle/>
                    <a:p>
                      <a:r>
                        <a:rPr lang="en-TR" sz="1400" dirty="0"/>
                        <a:t>3</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10,0</a:t>
                      </a:r>
                    </a:p>
                  </a:txBody>
                  <a:tcPr marL="9525" marR="9525" marT="9525" marB="0" anchor="ctr"/>
                </a:tc>
                <a:extLst>
                  <a:ext uri="{0D108BD9-81ED-4DB2-BD59-A6C34878D82A}">
                    <a16:rowId xmlns:a16="http://schemas.microsoft.com/office/drawing/2014/main" val="3454738232"/>
                  </a:ext>
                </a:extLst>
              </a:tr>
              <a:tr h="306112">
                <a:tc>
                  <a:txBody>
                    <a:bodyPr/>
                    <a:lstStyle/>
                    <a:p>
                      <a:r>
                        <a:rPr lang="en-TR" sz="1400" dirty="0"/>
                        <a:t>Research opportunities</a:t>
                      </a:r>
                    </a:p>
                  </a:txBody>
                  <a:tcPr/>
                </a:tc>
                <a:tc>
                  <a:txBody>
                    <a:bodyPr/>
                    <a:lstStyle/>
                    <a:p>
                      <a:r>
                        <a:rPr lang="en-TR" sz="1400" dirty="0"/>
                        <a:t>3</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10,0</a:t>
                      </a:r>
                    </a:p>
                  </a:txBody>
                  <a:tcPr marL="9525" marR="9525" marT="9525" marB="0" anchor="ctr"/>
                </a:tc>
                <a:extLst>
                  <a:ext uri="{0D108BD9-81ED-4DB2-BD59-A6C34878D82A}">
                    <a16:rowId xmlns:a16="http://schemas.microsoft.com/office/drawing/2014/main" val="3013034416"/>
                  </a:ext>
                </a:extLst>
              </a:tr>
              <a:tr h="326502">
                <a:tc>
                  <a:txBody>
                    <a:bodyPr/>
                    <a:lstStyle/>
                    <a:p>
                      <a:r>
                        <a:rPr lang="en-TR" sz="1400" dirty="0"/>
                        <a:t>Microteaching</a:t>
                      </a:r>
                    </a:p>
                  </a:txBody>
                  <a:tcPr/>
                </a:tc>
                <a:tc>
                  <a:txBody>
                    <a:bodyPr/>
                    <a:lstStyle/>
                    <a:p>
                      <a:r>
                        <a:rPr lang="en-TR" sz="1400" dirty="0"/>
                        <a:t>2</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6,6</a:t>
                      </a:r>
                    </a:p>
                  </a:txBody>
                  <a:tcPr marL="9525" marR="9525" marT="9525" marB="0" anchor="ctr"/>
                </a:tc>
                <a:extLst>
                  <a:ext uri="{0D108BD9-81ED-4DB2-BD59-A6C34878D82A}">
                    <a16:rowId xmlns:a16="http://schemas.microsoft.com/office/drawing/2014/main" val="1671345188"/>
                  </a:ext>
                </a:extLst>
              </a:tr>
              <a:tr h="306112">
                <a:tc>
                  <a:txBody>
                    <a:bodyPr/>
                    <a:lstStyle/>
                    <a:p>
                      <a:r>
                        <a:rPr lang="en-TR" sz="1400" dirty="0"/>
                        <a:t>Technologic knowledge</a:t>
                      </a:r>
                    </a:p>
                  </a:txBody>
                  <a:tcPr/>
                </a:tc>
                <a:tc>
                  <a:txBody>
                    <a:bodyPr/>
                    <a:lstStyle/>
                    <a:p>
                      <a:r>
                        <a:rPr lang="en-TR" sz="1400" dirty="0"/>
                        <a:t>1</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3,3</a:t>
                      </a:r>
                    </a:p>
                  </a:txBody>
                  <a:tcPr marL="9525" marR="9525" marT="9525" marB="0" anchor="ctr"/>
                </a:tc>
                <a:extLst>
                  <a:ext uri="{0D108BD9-81ED-4DB2-BD59-A6C34878D82A}">
                    <a16:rowId xmlns:a16="http://schemas.microsoft.com/office/drawing/2014/main" val="2850612595"/>
                  </a:ext>
                </a:extLst>
              </a:tr>
            </a:tbl>
          </a:graphicData>
        </a:graphic>
      </p:graphicFrame>
    </p:spTree>
    <p:extLst>
      <p:ext uri="{BB962C8B-B14F-4D97-AF65-F5344CB8AC3E}">
        <p14:creationId xmlns:p14="http://schemas.microsoft.com/office/powerpoint/2010/main" val="2035326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8891-BB1B-EE40-97AF-9AB4C36E5DC7}"/>
              </a:ext>
            </a:extLst>
          </p:cNvPr>
          <p:cNvSpPr>
            <a:spLocks noGrp="1"/>
          </p:cNvSpPr>
          <p:nvPr>
            <p:ph type="title"/>
          </p:nvPr>
        </p:nvSpPr>
        <p:spPr/>
        <p:txBody>
          <a:bodyPr/>
          <a:lstStyle/>
          <a:p>
            <a:r>
              <a:rPr lang="en-AU" dirty="0"/>
              <a:t>Findings – </a:t>
            </a:r>
            <a:r>
              <a:rPr lang="en-AU" b="1" dirty="0"/>
              <a:t>W</a:t>
            </a:r>
            <a:r>
              <a:rPr lang="en-AU" dirty="0"/>
              <a:t>eaknesses of the Program</a:t>
            </a:r>
          </a:p>
        </p:txBody>
      </p:sp>
      <p:graphicFrame>
        <p:nvGraphicFramePr>
          <p:cNvPr id="4" name="Table 3">
            <a:extLst>
              <a:ext uri="{FF2B5EF4-FFF2-40B4-BE49-F238E27FC236}">
                <a16:creationId xmlns:a16="http://schemas.microsoft.com/office/drawing/2014/main" id="{FC706267-859B-F343-A0C2-5EEFF1F8BFB7}"/>
              </a:ext>
            </a:extLst>
          </p:cNvPr>
          <p:cNvGraphicFramePr>
            <a:graphicFrameLocks/>
          </p:cNvGraphicFramePr>
          <p:nvPr>
            <p:extLst>
              <p:ext uri="{D42A27DB-BD31-4B8C-83A1-F6EECF244321}">
                <p14:modId xmlns:p14="http://schemas.microsoft.com/office/powerpoint/2010/main" val="193184674"/>
              </p:ext>
            </p:extLst>
          </p:nvPr>
        </p:nvGraphicFramePr>
        <p:xfrm>
          <a:off x="519093" y="2429879"/>
          <a:ext cx="6124775" cy="3302195"/>
        </p:xfrm>
        <a:graphic>
          <a:graphicData uri="http://schemas.openxmlformats.org/drawingml/2006/table">
            <a:tbl>
              <a:tblPr firstRow="1" bandRow="1">
                <a:tableStyleId>{5C22544A-7EE6-4342-B048-85BDC9FD1C3A}</a:tableStyleId>
              </a:tblPr>
              <a:tblGrid>
                <a:gridCol w="4376998">
                  <a:extLst>
                    <a:ext uri="{9D8B030D-6E8A-4147-A177-3AD203B41FA5}">
                      <a16:colId xmlns:a16="http://schemas.microsoft.com/office/drawing/2014/main" val="2353111068"/>
                    </a:ext>
                  </a:extLst>
                </a:gridCol>
                <a:gridCol w="844952">
                  <a:extLst>
                    <a:ext uri="{9D8B030D-6E8A-4147-A177-3AD203B41FA5}">
                      <a16:colId xmlns:a16="http://schemas.microsoft.com/office/drawing/2014/main" val="3403233084"/>
                    </a:ext>
                  </a:extLst>
                </a:gridCol>
                <a:gridCol w="902825">
                  <a:extLst>
                    <a:ext uri="{9D8B030D-6E8A-4147-A177-3AD203B41FA5}">
                      <a16:colId xmlns:a16="http://schemas.microsoft.com/office/drawing/2014/main" val="4191479848"/>
                    </a:ext>
                  </a:extLst>
                </a:gridCol>
              </a:tblGrid>
              <a:tr h="306112">
                <a:tc>
                  <a:txBody>
                    <a:bodyPr/>
                    <a:lstStyle/>
                    <a:p>
                      <a:endParaRPr lang="en-TR" dirty="0"/>
                    </a:p>
                  </a:txBody>
                  <a:tcPr/>
                </a:tc>
                <a:tc>
                  <a:txBody>
                    <a:bodyPr/>
                    <a:lstStyle/>
                    <a:p>
                      <a:r>
                        <a:rPr lang="en-TR" dirty="0"/>
                        <a:t>f</a:t>
                      </a:r>
                    </a:p>
                  </a:txBody>
                  <a:tcPr/>
                </a:tc>
                <a:tc>
                  <a:txBody>
                    <a:bodyPr/>
                    <a:lstStyle/>
                    <a:p>
                      <a:r>
                        <a:rPr lang="en-TR" dirty="0"/>
                        <a:t>%</a:t>
                      </a:r>
                    </a:p>
                  </a:txBody>
                  <a:tcPr/>
                </a:tc>
                <a:extLst>
                  <a:ext uri="{0D108BD9-81ED-4DB2-BD59-A6C34878D82A}">
                    <a16:rowId xmlns:a16="http://schemas.microsoft.com/office/drawing/2014/main" val="1542089256"/>
                  </a:ext>
                </a:extLst>
              </a:tr>
              <a:tr h="528357">
                <a:tc>
                  <a:txBody>
                    <a:bodyPr/>
                    <a:lstStyle/>
                    <a:p>
                      <a:r>
                        <a:rPr lang="en-TR" sz="1400" dirty="0"/>
                        <a:t>Lessons taught online</a:t>
                      </a:r>
                    </a:p>
                  </a:txBody>
                  <a:tcPr/>
                </a:tc>
                <a:tc>
                  <a:txBody>
                    <a:bodyPr/>
                    <a:lstStyle/>
                    <a:p>
                      <a:r>
                        <a:rPr lang="en-TR" sz="1400" dirty="0"/>
                        <a:t>14</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46,6</a:t>
                      </a:r>
                    </a:p>
                  </a:txBody>
                  <a:tcPr marL="9525" marR="9525" marT="9525" marB="0" anchor="ctr"/>
                </a:tc>
                <a:extLst>
                  <a:ext uri="{0D108BD9-81ED-4DB2-BD59-A6C34878D82A}">
                    <a16:rowId xmlns:a16="http://schemas.microsoft.com/office/drawing/2014/main" val="1413848255"/>
                  </a:ext>
                </a:extLst>
              </a:tr>
              <a:tr h="52835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TR" sz="1400" dirty="0"/>
                        <a:t>Lesson hours during pandemic were short</a:t>
                      </a:r>
                    </a:p>
                  </a:txBody>
                  <a:tcPr/>
                </a:tc>
                <a:tc>
                  <a:txBody>
                    <a:bodyPr/>
                    <a:lstStyle/>
                    <a:p>
                      <a:r>
                        <a:rPr lang="en-TR" sz="1400" dirty="0"/>
                        <a:t>8</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26,6</a:t>
                      </a:r>
                    </a:p>
                  </a:txBody>
                  <a:tcPr marL="9525" marR="9525" marT="9525" marB="0" anchor="ctr"/>
                </a:tc>
                <a:extLst>
                  <a:ext uri="{0D108BD9-81ED-4DB2-BD59-A6C34878D82A}">
                    <a16:rowId xmlns:a16="http://schemas.microsoft.com/office/drawing/2014/main" val="3214543035"/>
                  </a:ext>
                </a:extLst>
              </a:tr>
              <a:tr h="306112">
                <a:tc>
                  <a:txBody>
                    <a:bodyPr/>
                    <a:lstStyle/>
                    <a:p>
                      <a:r>
                        <a:rPr lang="en-TR" sz="1400" dirty="0"/>
                        <a:t>Lack of laboratory courses</a:t>
                      </a:r>
                    </a:p>
                  </a:txBody>
                  <a:tcPr/>
                </a:tc>
                <a:tc>
                  <a:txBody>
                    <a:bodyPr/>
                    <a:lstStyle/>
                    <a:p>
                      <a:r>
                        <a:rPr lang="en-TR" sz="1400" dirty="0"/>
                        <a:t>5</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16,6</a:t>
                      </a:r>
                    </a:p>
                  </a:txBody>
                  <a:tcPr marL="9525" marR="9525" marT="9525" marB="0" anchor="ctr"/>
                </a:tc>
                <a:extLst>
                  <a:ext uri="{0D108BD9-81ED-4DB2-BD59-A6C34878D82A}">
                    <a16:rowId xmlns:a16="http://schemas.microsoft.com/office/drawing/2014/main" val="955560506"/>
                  </a:ext>
                </a:extLst>
              </a:tr>
              <a:tr h="306112">
                <a:tc>
                  <a:txBody>
                    <a:bodyPr/>
                    <a:lstStyle/>
                    <a:p>
                      <a:r>
                        <a:rPr lang="en-TR" sz="1400" dirty="0"/>
                        <a:t>Summative Assessment</a:t>
                      </a:r>
                    </a:p>
                  </a:txBody>
                  <a:tcPr/>
                </a:tc>
                <a:tc>
                  <a:txBody>
                    <a:bodyPr/>
                    <a:lstStyle/>
                    <a:p>
                      <a:r>
                        <a:rPr lang="en-TR" sz="1400" dirty="0"/>
                        <a:t>3</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10,0</a:t>
                      </a:r>
                    </a:p>
                  </a:txBody>
                  <a:tcPr marL="9525" marR="9525" marT="9525" marB="0" anchor="ctr"/>
                </a:tc>
                <a:extLst>
                  <a:ext uri="{0D108BD9-81ED-4DB2-BD59-A6C34878D82A}">
                    <a16:rowId xmlns:a16="http://schemas.microsoft.com/office/drawing/2014/main" val="3894258163"/>
                  </a:ext>
                </a:extLst>
              </a:tr>
              <a:tr h="349161">
                <a:tc>
                  <a:txBody>
                    <a:bodyPr/>
                    <a:lstStyle/>
                    <a:p>
                      <a:r>
                        <a:rPr lang="en-TR" sz="1400" dirty="0"/>
                        <a:t>Lack of internet access</a:t>
                      </a:r>
                    </a:p>
                  </a:txBody>
                  <a:tcPr/>
                </a:tc>
                <a:tc>
                  <a:txBody>
                    <a:bodyPr/>
                    <a:lstStyle/>
                    <a:p>
                      <a:r>
                        <a:rPr lang="en-TR" sz="1400" dirty="0"/>
                        <a:t>2</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6,6</a:t>
                      </a:r>
                    </a:p>
                  </a:txBody>
                  <a:tcPr marL="9525" marR="9525" marT="9525" marB="0" anchor="ctr"/>
                </a:tc>
                <a:extLst>
                  <a:ext uri="{0D108BD9-81ED-4DB2-BD59-A6C34878D82A}">
                    <a16:rowId xmlns:a16="http://schemas.microsoft.com/office/drawing/2014/main" val="3454738232"/>
                  </a:ext>
                </a:extLst>
              </a:tr>
              <a:tr h="306112">
                <a:tc>
                  <a:txBody>
                    <a:bodyPr/>
                    <a:lstStyle/>
                    <a:p>
                      <a:r>
                        <a:rPr lang="en-TR" sz="1400" dirty="0"/>
                        <a:t>Lack of internships</a:t>
                      </a:r>
                    </a:p>
                  </a:txBody>
                  <a:tcPr/>
                </a:tc>
                <a:tc>
                  <a:txBody>
                    <a:bodyPr/>
                    <a:lstStyle/>
                    <a:p>
                      <a:r>
                        <a:rPr lang="en-TR" sz="1400" dirty="0"/>
                        <a:t>1</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3,3</a:t>
                      </a:r>
                    </a:p>
                  </a:txBody>
                  <a:tcPr marL="9525" marR="9525" marT="9525" marB="0" anchor="ctr"/>
                </a:tc>
                <a:extLst>
                  <a:ext uri="{0D108BD9-81ED-4DB2-BD59-A6C34878D82A}">
                    <a16:rowId xmlns:a16="http://schemas.microsoft.com/office/drawing/2014/main" val="3013034416"/>
                  </a:ext>
                </a:extLst>
              </a:tr>
              <a:tr h="306112">
                <a:tc>
                  <a:txBody>
                    <a:bodyPr/>
                    <a:lstStyle/>
                    <a:p>
                      <a:r>
                        <a:rPr lang="en-TR" sz="1400" dirty="0"/>
                        <a:t>KPSS</a:t>
                      </a:r>
                      <a:r>
                        <a:rPr lang="en-TR" sz="1400" baseline="30000" dirty="0"/>
                        <a:t>*</a:t>
                      </a:r>
                      <a:r>
                        <a:rPr lang="en-TR" sz="1400" dirty="0"/>
                        <a:t> oriented lessons</a:t>
                      </a:r>
                    </a:p>
                  </a:txBody>
                  <a:tcPr/>
                </a:tc>
                <a:tc>
                  <a:txBody>
                    <a:bodyPr/>
                    <a:lstStyle/>
                    <a:p>
                      <a:r>
                        <a:rPr lang="en-TR" sz="1400" dirty="0"/>
                        <a:t>1</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3,3</a:t>
                      </a:r>
                    </a:p>
                  </a:txBody>
                  <a:tcPr marL="9525" marR="9525" marT="9525" marB="0" anchor="ctr"/>
                </a:tc>
                <a:extLst>
                  <a:ext uri="{0D108BD9-81ED-4DB2-BD59-A6C34878D82A}">
                    <a16:rowId xmlns:a16="http://schemas.microsoft.com/office/drawing/2014/main" val="1671345188"/>
                  </a:ext>
                </a:extLst>
              </a:tr>
              <a:tr h="306112">
                <a:tc>
                  <a:txBody>
                    <a:bodyPr/>
                    <a:lstStyle/>
                    <a:p>
                      <a:r>
                        <a:rPr lang="en-TR" sz="1400" dirty="0"/>
                        <a:t>Too many homeworks</a:t>
                      </a:r>
                    </a:p>
                  </a:txBody>
                  <a:tcPr/>
                </a:tc>
                <a:tc>
                  <a:txBody>
                    <a:bodyPr/>
                    <a:lstStyle/>
                    <a:p>
                      <a:r>
                        <a:rPr lang="en-TR" sz="1400" dirty="0"/>
                        <a:t>1</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3,3</a:t>
                      </a:r>
                    </a:p>
                  </a:txBody>
                  <a:tcPr marL="9525" marR="9525" marT="9525" marB="0" anchor="ctr"/>
                </a:tc>
                <a:extLst>
                  <a:ext uri="{0D108BD9-81ED-4DB2-BD59-A6C34878D82A}">
                    <a16:rowId xmlns:a16="http://schemas.microsoft.com/office/drawing/2014/main" val="2850612595"/>
                  </a:ext>
                </a:extLst>
              </a:tr>
            </a:tbl>
          </a:graphicData>
        </a:graphic>
      </p:graphicFrame>
    </p:spTree>
    <p:extLst>
      <p:ext uri="{BB962C8B-B14F-4D97-AF65-F5344CB8AC3E}">
        <p14:creationId xmlns:p14="http://schemas.microsoft.com/office/powerpoint/2010/main" val="3725413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89137-E1BA-A94F-A52A-6D0D801D3A71}"/>
              </a:ext>
            </a:extLst>
          </p:cNvPr>
          <p:cNvSpPr>
            <a:spLocks noGrp="1"/>
          </p:cNvSpPr>
          <p:nvPr>
            <p:ph type="title"/>
          </p:nvPr>
        </p:nvSpPr>
        <p:spPr>
          <a:xfrm>
            <a:off x="1154954" y="973668"/>
            <a:ext cx="8982959" cy="706964"/>
          </a:xfrm>
        </p:spPr>
        <p:txBody>
          <a:bodyPr/>
          <a:lstStyle/>
          <a:p>
            <a:r>
              <a:rPr lang="en-TR" dirty="0"/>
              <a:t>Findings – </a:t>
            </a:r>
            <a:r>
              <a:rPr lang="en-TR" b="1" dirty="0"/>
              <a:t>O</a:t>
            </a:r>
            <a:r>
              <a:rPr lang="en-TR" dirty="0"/>
              <a:t>pportunities of the Program</a:t>
            </a:r>
          </a:p>
        </p:txBody>
      </p:sp>
      <p:graphicFrame>
        <p:nvGraphicFramePr>
          <p:cNvPr id="4" name="Content Placeholder 3">
            <a:extLst>
              <a:ext uri="{FF2B5EF4-FFF2-40B4-BE49-F238E27FC236}">
                <a16:creationId xmlns:a16="http://schemas.microsoft.com/office/drawing/2014/main" id="{33DE6C9B-2A7D-714E-9171-DFE555E0D9D9}"/>
              </a:ext>
            </a:extLst>
          </p:cNvPr>
          <p:cNvGraphicFramePr>
            <a:graphicFrameLocks noGrp="1"/>
          </p:cNvGraphicFramePr>
          <p:nvPr>
            <p:ph idx="1"/>
            <p:extLst>
              <p:ext uri="{D42A27DB-BD31-4B8C-83A1-F6EECF244321}">
                <p14:modId xmlns:p14="http://schemas.microsoft.com/office/powerpoint/2010/main" val="1336521215"/>
              </p:ext>
            </p:extLst>
          </p:nvPr>
        </p:nvGraphicFramePr>
        <p:xfrm>
          <a:off x="519093" y="2429879"/>
          <a:ext cx="6124775" cy="3175279"/>
        </p:xfrm>
        <a:graphic>
          <a:graphicData uri="http://schemas.openxmlformats.org/drawingml/2006/table">
            <a:tbl>
              <a:tblPr firstRow="1" bandRow="1">
                <a:tableStyleId>{5C22544A-7EE6-4342-B048-85BDC9FD1C3A}</a:tableStyleId>
              </a:tblPr>
              <a:tblGrid>
                <a:gridCol w="4376998">
                  <a:extLst>
                    <a:ext uri="{9D8B030D-6E8A-4147-A177-3AD203B41FA5}">
                      <a16:colId xmlns:a16="http://schemas.microsoft.com/office/drawing/2014/main" val="2353111068"/>
                    </a:ext>
                  </a:extLst>
                </a:gridCol>
                <a:gridCol w="844952">
                  <a:extLst>
                    <a:ext uri="{9D8B030D-6E8A-4147-A177-3AD203B41FA5}">
                      <a16:colId xmlns:a16="http://schemas.microsoft.com/office/drawing/2014/main" val="3403233084"/>
                    </a:ext>
                  </a:extLst>
                </a:gridCol>
                <a:gridCol w="902825">
                  <a:extLst>
                    <a:ext uri="{9D8B030D-6E8A-4147-A177-3AD203B41FA5}">
                      <a16:colId xmlns:a16="http://schemas.microsoft.com/office/drawing/2014/main" val="4191479848"/>
                    </a:ext>
                  </a:extLst>
                </a:gridCol>
              </a:tblGrid>
              <a:tr h="306112">
                <a:tc>
                  <a:txBody>
                    <a:bodyPr/>
                    <a:lstStyle/>
                    <a:p>
                      <a:endParaRPr lang="en-TR" dirty="0"/>
                    </a:p>
                  </a:txBody>
                  <a:tcPr/>
                </a:tc>
                <a:tc>
                  <a:txBody>
                    <a:bodyPr/>
                    <a:lstStyle/>
                    <a:p>
                      <a:r>
                        <a:rPr lang="en-TR" dirty="0"/>
                        <a:t>f</a:t>
                      </a:r>
                    </a:p>
                  </a:txBody>
                  <a:tcPr/>
                </a:tc>
                <a:tc>
                  <a:txBody>
                    <a:bodyPr/>
                    <a:lstStyle/>
                    <a:p>
                      <a:r>
                        <a:rPr lang="en-TR" dirty="0"/>
                        <a:t>%</a:t>
                      </a:r>
                    </a:p>
                  </a:txBody>
                  <a:tcPr/>
                </a:tc>
                <a:extLst>
                  <a:ext uri="{0D108BD9-81ED-4DB2-BD59-A6C34878D82A}">
                    <a16:rowId xmlns:a16="http://schemas.microsoft.com/office/drawing/2014/main" val="1542089256"/>
                  </a:ext>
                </a:extLst>
              </a:tr>
              <a:tr h="528357">
                <a:tc>
                  <a:txBody>
                    <a:bodyPr/>
                    <a:lstStyle/>
                    <a:p>
                      <a:r>
                        <a:rPr lang="en-TR" sz="1400" dirty="0"/>
                        <a:t>Teaching experience</a:t>
                      </a:r>
                    </a:p>
                  </a:txBody>
                  <a:tcPr/>
                </a:tc>
                <a:tc>
                  <a:txBody>
                    <a:bodyPr/>
                    <a:lstStyle/>
                    <a:p>
                      <a:r>
                        <a:rPr lang="en-TR" sz="1400" dirty="0"/>
                        <a:t>11</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36,6</a:t>
                      </a:r>
                    </a:p>
                  </a:txBody>
                  <a:tcPr marL="9525" marR="9525" marT="9525" marB="0" anchor="ctr"/>
                </a:tc>
                <a:extLst>
                  <a:ext uri="{0D108BD9-81ED-4DB2-BD59-A6C34878D82A}">
                    <a16:rowId xmlns:a16="http://schemas.microsoft.com/office/drawing/2014/main" val="1413848255"/>
                  </a:ext>
                </a:extLst>
              </a:tr>
              <a:tr h="52835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TR" sz="1400" dirty="0"/>
                        <a:t>Communication with academicians</a:t>
                      </a:r>
                    </a:p>
                  </a:txBody>
                  <a:tcPr/>
                </a:tc>
                <a:tc>
                  <a:txBody>
                    <a:bodyPr/>
                    <a:lstStyle/>
                    <a:p>
                      <a:r>
                        <a:rPr lang="en-TR" sz="1400" dirty="0"/>
                        <a:t>6</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20,0</a:t>
                      </a:r>
                    </a:p>
                  </a:txBody>
                  <a:tcPr marL="9525" marR="9525" marT="9525" marB="0" anchor="ctr"/>
                </a:tc>
                <a:extLst>
                  <a:ext uri="{0D108BD9-81ED-4DB2-BD59-A6C34878D82A}">
                    <a16:rowId xmlns:a16="http://schemas.microsoft.com/office/drawing/2014/main" val="3214543035"/>
                  </a:ext>
                </a:extLst>
              </a:tr>
              <a:tr h="306112">
                <a:tc>
                  <a:txBody>
                    <a:bodyPr/>
                    <a:lstStyle/>
                    <a:p>
                      <a:r>
                        <a:rPr lang="en-TR" sz="1400" dirty="0"/>
                        <a:t>Pedagogic knowledge</a:t>
                      </a:r>
                    </a:p>
                  </a:txBody>
                  <a:tcPr/>
                </a:tc>
                <a:tc>
                  <a:txBody>
                    <a:bodyPr/>
                    <a:lstStyle/>
                    <a:p>
                      <a:r>
                        <a:rPr lang="en-TR" sz="1400" dirty="0"/>
                        <a:t>5</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16,6</a:t>
                      </a:r>
                    </a:p>
                  </a:txBody>
                  <a:tcPr marL="9525" marR="9525" marT="9525" marB="0" anchor="ctr"/>
                </a:tc>
                <a:extLst>
                  <a:ext uri="{0D108BD9-81ED-4DB2-BD59-A6C34878D82A}">
                    <a16:rowId xmlns:a16="http://schemas.microsoft.com/office/drawing/2014/main" val="955560506"/>
                  </a:ext>
                </a:extLst>
              </a:tr>
              <a:tr h="306112">
                <a:tc>
                  <a:txBody>
                    <a:bodyPr/>
                    <a:lstStyle/>
                    <a:p>
                      <a:r>
                        <a:rPr lang="en-TR" sz="1400" dirty="0"/>
                        <a:t>Research opportunities</a:t>
                      </a:r>
                    </a:p>
                  </a:txBody>
                  <a:tcPr/>
                </a:tc>
                <a:tc>
                  <a:txBody>
                    <a:bodyPr/>
                    <a:lstStyle/>
                    <a:p>
                      <a:r>
                        <a:rPr lang="en-TR" sz="1400" dirty="0"/>
                        <a:t>3</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10,0</a:t>
                      </a:r>
                    </a:p>
                  </a:txBody>
                  <a:tcPr marL="9525" marR="9525" marT="9525" marB="0" anchor="ctr"/>
                </a:tc>
                <a:extLst>
                  <a:ext uri="{0D108BD9-81ED-4DB2-BD59-A6C34878D82A}">
                    <a16:rowId xmlns:a16="http://schemas.microsoft.com/office/drawing/2014/main" val="3894258163"/>
                  </a:ext>
                </a:extLst>
              </a:tr>
              <a:tr h="528357">
                <a:tc>
                  <a:txBody>
                    <a:bodyPr/>
                    <a:lstStyle/>
                    <a:p>
                      <a:r>
                        <a:rPr lang="en-TR" sz="1400" dirty="0"/>
                        <a:t>Content knowledge</a:t>
                      </a:r>
                    </a:p>
                  </a:txBody>
                  <a:tcPr/>
                </a:tc>
                <a:tc>
                  <a:txBody>
                    <a:bodyPr/>
                    <a:lstStyle/>
                    <a:p>
                      <a:r>
                        <a:rPr lang="en-TR" sz="1400" dirty="0"/>
                        <a:t>2</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6,6</a:t>
                      </a:r>
                    </a:p>
                  </a:txBody>
                  <a:tcPr marL="9525" marR="9525" marT="9525" marB="0" anchor="ctr"/>
                </a:tc>
                <a:extLst>
                  <a:ext uri="{0D108BD9-81ED-4DB2-BD59-A6C34878D82A}">
                    <a16:rowId xmlns:a16="http://schemas.microsoft.com/office/drawing/2014/main" val="3454738232"/>
                  </a:ext>
                </a:extLst>
              </a:tr>
              <a:tr h="306112">
                <a:tc>
                  <a:txBody>
                    <a:bodyPr/>
                    <a:lstStyle/>
                    <a:p>
                      <a:r>
                        <a:rPr lang="en-TR" sz="1400" dirty="0"/>
                        <a:t>Problem solving skills</a:t>
                      </a:r>
                    </a:p>
                  </a:txBody>
                  <a:tcPr/>
                </a:tc>
                <a:tc>
                  <a:txBody>
                    <a:bodyPr/>
                    <a:lstStyle/>
                    <a:p>
                      <a:r>
                        <a:rPr lang="en-TR" sz="1400" dirty="0"/>
                        <a:t>2</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6,6</a:t>
                      </a:r>
                    </a:p>
                  </a:txBody>
                  <a:tcPr marL="9525" marR="9525" marT="9525" marB="0" anchor="ctr"/>
                </a:tc>
                <a:extLst>
                  <a:ext uri="{0D108BD9-81ED-4DB2-BD59-A6C34878D82A}">
                    <a16:rowId xmlns:a16="http://schemas.microsoft.com/office/drawing/2014/main" val="3013034416"/>
                  </a:ext>
                </a:extLst>
              </a:tr>
              <a:tr h="306112">
                <a:tc>
                  <a:txBody>
                    <a:bodyPr/>
                    <a:lstStyle/>
                    <a:p>
                      <a:r>
                        <a:rPr lang="en-TR" sz="1400" dirty="0"/>
                        <a:t>Techological knowledge</a:t>
                      </a:r>
                    </a:p>
                  </a:txBody>
                  <a:tcPr/>
                </a:tc>
                <a:tc>
                  <a:txBody>
                    <a:bodyPr/>
                    <a:lstStyle/>
                    <a:p>
                      <a:r>
                        <a:rPr lang="en-TR" sz="1400" dirty="0"/>
                        <a:t>1</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3,3</a:t>
                      </a:r>
                    </a:p>
                  </a:txBody>
                  <a:tcPr marL="9525" marR="9525" marT="9525" marB="0" anchor="ctr"/>
                </a:tc>
                <a:extLst>
                  <a:ext uri="{0D108BD9-81ED-4DB2-BD59-A6C34878D82A}">
                    <a16:rowId xmlns:a16="http://schemas.microsoft.com/office/drawing/2014/main" val="1671345188"/>
                  </a:ext>
                </a:extLst>
              </a:tr>
            </a:tbl>
          </a:graphicData>
        </a:graphic>
      </p:graphicFrame>
    </p:spTree>
    <p:extLst>
      <p:ext uri="{BB962C8B-B14F-4D97-AF65-F5344CB8AC3E}">
        <p14:creationId xmlns:p14="http://schemas.microsoft.com/office/powerpoint/2010/main" val="14396398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3806</TotalTime>
  <Words>1235</Words>
  <Application>Microsoft Macintosh PowerPoint</Application>
  <PresentationFormat>Widescreen</PresentationFormat>
  <Paragraphs>199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3</vt:lpstr>
      <vt:lpstr>Ion Boardroom</vt:lpstr>
      <vt:lpstr>Undergraduate Chemistry Education Program from the Perspective of Pre-service Teachers: SWOT Analysis</vt:lpstr>
      <vt:lpstr>Introduction</vt:lpstr>
      <vt:lpstr>Literature Review</vt:lpstr>
      <vt:lpstr>Purpose &amp; Research Questions</vt:lpstr>
      <vt:lpstr>Methodology</vt:lpstr>
      <vt:lpstr>Methodology</vt:lpstr>
      <vt:lpstr>Findings – Strengthens of the Program</vt:lpstr>
      <vt:lpstr>Findings – Weaknesses of the Program</vt:lpstr>
      <vt:lpstr>Findings – Opportunities of the Program</vt:lpstr>
      <vt:lpstr>Findings – Threats of the Program</vt:lpstr>
      <vt:lpstr>Findings – SWOT Matris</vt:lpstr>
      <vt:lpstr>Discussion &amp; Conclusion</vt:lpstr>
      <vt:lpstr>Limitations &amp; Recommendations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Undergraduate Chemistry Education Program from Preservice Teacher's Perspective: A SWOT Analysis</dc:title>
  <dc:creator>Ilgım Özergun</dc:creator>
  <cp:lastModifiedBy>Ilgım Özergun</cp:lastModifiedBy>
  <cp:revision>9</cp:revision>
  <dcterms:created xsi:type="dcterms:W3CDTF">2021-10-19T12:20:37Z</dcterms:created>
  <dcterms:modified xsi:type="dcterms:W3CDTF">2021-10-28T07:54:09Z</dcterms:modified>
</cp:coreProperties>
</file>