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8" r:id="rId4"/>
    <p:sldId id="263" r:id="rId5"/>
    <p:sldId id="265" r:id="rId6"/>
    <p:sldId id="269" r:id="rId7"/>
    <p:sldId id="270" r:id="rId8"/>
    <p:sldId id="267" r:id="rId9"/>
    <p:sldId id="272" r:id="rId10"/>
    <p:sldId id="268" r:id="rId11"/>
    <p:sldId id="264" r:id="rId12"/>
    <p:sldId id="273" r:id="rId13"/>
    <p:sldId id="277" r:id="rId14"/>
    <p:sldId id="274" r:id="rId15"/>
    <p:sldId id="276" r:id="rId16"/>
    <p:sldId id="275" r:id="rId17"/>
    <p:sldId id="280" r:id="rId18"/>
    <p:sldId id="279" r:id="rId19"/>
    <p:sldId id="27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32FC606-05E6-4C33-9573-00370B51D0A1}" type="datetimeFigureOut">
              <a:rPr lang="tr-TR" smtClean="0"/>
              <a:t>21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21955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2FC606-05E6-4C33-9573-00370B51D0A1}" type="datetimeFigureOut">
              <a:rPr lang="tr-TR" smtClean="0"/>
              <a:t>21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136260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2FC606-05E6-4C33-9573-00370B51D0A1}" type="datetimeFigureOut">
              <a:rPr lang="tr-TR" smtClean="0"/>
              <a:t>21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243367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2FC606-05E6-4C33-9573-00370B51D0A1}" type="datetimeFigureOut">
              <a:rPr lang="tr-TR" smtClean="0"/>
              <a:t>21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210454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32FC606-05E6-4C33-9573-00370B51D0A1}" type="datetimeFigureOut">
              <a:rPr lang="tr-TR" smtClean="0"/>
              <a:t>21 Ara 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329181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32FC606-05E6-4C33-9573-00370B51D0A1}" type="datetimeFigureOut">
              <a:rPr lang="tr-TR" smtClean="0"/>
              <a:t>21 Ara 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58705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32FC606-05E6-4C33-9573-00370B51D0A1}" type="datetimeFigureOut">
              <a:rPr lang="tr-TR" smtClean="0"/>
              <a:t>21 Ara 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272670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32FC606-05E6-4C33-9573-00370B51D0A1}" type="datetimeFigureOut">
              <a:rPr lang="tr-TR" smtClean="0"/>
              <a:t>21 Ara 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274311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2FC606-05E6-4C33-9573-00370B51D0A1}" type="datetimeFigureOut">
              <a:rPr lang="tr-TR" smtClean="0"/>
              <a:t>21 Ara 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223004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32FC606-05E6-4C33-9573-00370B51D0A1}" type="datetimeFigureOut">
              <a:rPr lang="tr-TR" smtClean="0"/>
              <a:t>21 Ara 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380381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32FC606-05E6-4C33-9573-00370B51D0A1}" type="datetimeFigureOut">
              <a:rPr lang="tr-TR" smtClean="0"/>
              <a:t>21 Ara 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853138-02EC-4745-9DEA-8E1BA805378F}" type="slidenum">
              <a:rPr lang="tr-TR" smtClean="0"/>
              <a:t>‹#›</a:t>
            </a:fld>
            <a:endParaRPr lang="tr-TR"/>
          </a:p>
        </p:txBody>
      </p:sp>
    </p:spTree>
    <p:extLst>
      <p:ext uri="{BB962C8B-B14F-4D97-AF65-F5344CB8AC3E}">
        <p14:creationId xmlns:p14="http://schemas.microsoft.com/office/powerpoint/2010/main" val="223638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FC606-05E6-4C33-9573-00370B51D0A1}" type="datetimeFigureOut">
              <a:rPr lang="tr-TR" smtClean="0"/>
              <a:t>21 Ara 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53138-02EC-4745-9DEA-8E1BA805378F}" type="slidenum">
              <a:rPr lang="tr-TR" smtClean="0"/>
              <a:t>‹#›</a:t>
            </a:fld>
            <a:endParaRPr lang="tr-TR"/>
          </a:p>
        </p:txBody>
      </p:sp>
    </p:spTree>
    <p:extLst>
      <p:ext uri="{BB962C8B-B14F-4D97-AF65-F5344CB8AC3E}">
        <p14:creationId xmlns:p14="http://schemas.microsoft.com/office/powerpoint/2010/main" val="233301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92116" y="764930"/>
            <a:ext cx="9144000" cy="1679332"/>
          </a:xfrm>
        </p:spPr>
        <p:txBody>
          <a:bodyPr>
            <a:normAutofit/>
          </a:bodyPr>
          <a:lstStyle/>
          <a:p>
            <a:pPr>
              <a:lnSpc>
                <a:spcPct val="150000"/>
              </a:lnSpc>
            </a:pPr>
            <a:r>
              <a:rPr lang="tr-TR" sz="2200" b="1" i="0" dirty="0" smtClean="0">
                <a:solidFill>
                  <a:srgbClr val="333333"/>
                </a:solidFill>
                <a:effectLst/>
                <a:latin typeface="Source Sans Pro"/>
              </a:rPr>
              <a:t>T.C.</a:t>
            </a:r>
            <a:br>
              <a:rPr lang="tr-TR" sz="2200" b="1" i="0" dirty="0" smtClean="0">
                <a:solidFill>
                  <a:srgbClr val="333333"/>
                </a:solidFill>
                <a:effectLst/>
                <a:latin typeface="Source Sans Pro"/>
              </a:rPr>
            </a:br>
            <a:r>
              <a:rPr lang="tr-TR" sz="2200" b="1" i="0" dirty="0" smtClean="0">
                <a:solidFill>
                  <a:srgbClr val="333333"/>
                </a:solidFill>
                <a:effectLst/>
                <a:latin typeface="Source Sans Pro"/>
              </a:rPr>
              <a:t>ÇANAKKALE ONSEKİZ MART ÜNİVERSİTESİ REKTÖRLÜĞÜ</a:t>
            </a:r>
            <a:r>
              <a:rPr lang="tr-TR" sz="2200" b="0" i="0" dirty="0" smtClean="0">
                <a:solidFill>
                  <a:srgbClr val="333333"/>
                </a:solidFill>
                <a:effectLst/>
                <a:latin typeface="Source Sans Pro"/>
              </a:rPr>
              <a:t/>
            </a:r>
            <a:br>
              <a:rPr lang="tr-TR" sz="2200" b="0" i="0" dirty="0" smtClean="0">
                <a:solidFill>
                  <a:srgbClr val="333333"/>
                </a:solidFill>
                <a:effectLst/>
                <a:latin typeface="Source Sans Pro"/>
              </a:rPr>
            </a:br>
            <a:r>
              <a:rPr lang="tr-TR" sz="2200" b="1" i="0" dirty="0" smtClean="0">
                <a:solidFill>
                  <a:srgbClr val="333333"/>
                </a:solidFill>
                <a:effectLst/>
                <a:latin typeface="Source Sans Pro"/>
              </a:rPr>
              <a:t>Engelli Sporcu Eğitimi Uygulama ve Araştırma Merkezi</a:t>
            </a:r>
            <a:endParaRPr lang="tr-TR" dirty="0"/>
          </a:p>
        </p:txBody>
      </p:sp>
      <p:sp>
        <p:nvSpPr>
          <p:cNvPr id="3" name="Alt Başlık 2"/>
          <p:cNvSpPr>
            <a:spLocks noGrp="1"/>
          </p:cNvSpPr>
          <p:nvPr>
            <p:ph type="subTitle" idx="1"/>
          </p:nvPr>
        </p:nvSpPr>
        <p:spPr>
          <a:xfrm>
            <a:off x="1664676" y="3903784"/>
            <a:ext cx="9144000" cy="949569"/>
          </a:xfrm>
        </p:spPr>
        <p:txBody>
          <a:bodyPr>
            <a:normAutofit/>
          </a:bodyPr>
          <a:lstStyle/>
          <a:p>
            <a:r>
              <a:rPr lang="tr-TR" b="1" dirty="0" smtClean="0">
                <a:solidFill>
                  <a:srgbClr val="FF0000"/>
                </a:solidFill>
                <a:latin typeface="Times New Roman" panose="02020603050405020304" pitchFamily="18" charset="0"/>
                <a:cs typeface="Times New Roman" panose="02020603050405020304" pitchFamily="18" charset="0"/>
              </a:rPr>
              <a:t>2022 FAALİYET RAPORU</a:t>
            </a:r>
          </a:p>
          <a:p>
            <a:r>
              <a:rPr lang="tr-TR" b="1" dirty="0" smtClean="0">
                <a:solidFill>
                  <a:srgbClr val="FF0000"/>
                </a:solidFill>
                <a:latin typeface="Times New Roman" panose="02020603050405020304" pitchFamily="18" charset="0"/>
                <a:cs typeface="Times New Roman" panose="02020603050405020304" pitchFamily="18" charset="0"/>
              </a:rPr>
              <a:t>17 kitap merkezimiz adına yayınlanmıştır.</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063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1334822810"/>
              </p:ext>
            </p:extLst>
          </p:nvPr>
        </p:nvGraphicFramePr>
        <p:xfrm>
          <a:off x="246539" y="852854"/>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8" name="Tablo 7"/>
          <p:cNvGraphicFramePr>
            <a:graphicFrameLocks noGrp="1"/>
          </p:cNvGraphicFramePr>
          <p:nvPr/>
        </p:nvGraphicFramePr>
        <p:xfrm>
          <a:off x="6013938" y="870438"/>
          <a:ext cx="208280" cy="5811716"/>
        </p:xfrm>
        <a:graphic>
          <a:graphicData uri="http://schemas.openxmlformats.org/drawingml/2006/table">
            <a:tbl>
              <a:tblPr/>
              <a:tblGrid>
                <a:gridCol w="208280">
                  <a:extLst>
                    <a:ext uri="{9D8B030D-6E8A-4147-A177-3AD203B41FA5}">
                      <a16:colId xmlns:a16="http://schemas.microsoft.com/office/drawing/2014/main" val="2292244533"/>
                    </a:ext>
                  </a:extLst>
                </a:gridCol>
              </a:tblGrid>
              <a:tr h="581171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49188393"/>
                  </a:ext>
                </a:extLst>
              </a:tr>
            </a:tbl>
          </a:graphicData>
        </a:graphic>
      </p:graphicFrame>
      <p:sp>
        <p:nvSpPr>
          <p:cNvPr id="3" name="Dikdörtgen 2"/>
          <p:cNvSpPr/>
          <p:nvPr/>
        </p:nvSpPr>
        <p:spPr>
          <a:xfrm>
            <a:off x="3273393" y="237365"/>
            <a:ext cx="6199518" cy="369332"/>
          </a:xfrm>
          <a:prstGeom prst="rect">
            <a:avLst/>
          </a:prstGeom>
        </p:spPr>
        <p:txBody>
          <a:bodyPr wrap="none">
            <a:spAutoFit/>
          </a:bodyPr>
          <a:lstStyle/>
          <a:p>
            <a:pPr lvl="0"/>
            <a:r>
              <a:rPr lang="tr-TR" dirty="0">
                <a:solidFill>
                  <a:prstClr val="black"/>
                </a:solidFill>
                <a:latin typeface="Arial Black" panose="020B0A04020102020204" pitchFamily="34" charset="0"/>
              </a:rPr>
              <a:t>8. Özel Olimpiyatlar Kriket Antrenörlük Rehberi.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56" y="1044261"/>
            <a:ext cx="4256366" cy="54289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296" y="949080"/>
            <a:ext cx="4048087" cy="5397449"/>
          </a:xfrm>
          <a:prstGeom prst="rect">
            <a:avLst/>
          </a:prstGeom>
        </p:spPr>
      </p:pic>
    </p:spTree>
    <p:extLst>
      <p:ext uri="{BB962C8B-B14F-4D97-AF65-F5344CB8AC3E}">
        <p14:creationId xmlns:p14="http://schemas.microsoft.com/office/powerpoint/2010/main" val="411168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394567469"/>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6" name="Dikdörtgen 5"/>
          <p:cNvSpPr/>
          <p:nvPr/>
        </p:nvSpPr>
        <p:spPr>
          <a:xfrm>
            <a:off x="2669930" y="250354"/>
            <a:ext cx="7089531" cy="461665"/>
          </a:xfrm>
          <a:prstGeom prst="rect">
            <a:avLst/>
          </a:prstGeom>
          <a:solidFill>
            <a:schemeClr val="accent6">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 name="Dikdörtgen 7"/>
          <p:cNvSpPr/>
          <p:nvPr/>
        </p:nvSpPr>
        <p:spPr>
          <a:xfrm>
            <a:off x="3015357" y="360271"/>
            <a:ext cx="6398675"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9. Özel Olimpiyatlar </a:t>
            </a:r>
            <a:r>
              <a:rPr lang="tr-TR" dirty="0" err="1">
                <a:solidFill>
                  <a:prstClr val="black"/>
                </a:solidFill>
                <a:latin typeface="Arial Black" panose="020B0A04020102020204" pitchFamily="34" charset="0"/>
              </a:rPr>
              <a:t>Triatlon</a:t>
            </a:r>
            <a:r>
              <a:rPr lang="tr-TR" dirty="0">
                <a:solidFill>
                  <a:prstClr val="black"/>
                </a:solidFill>
                <a:latin typeface="Arial Black" panose="020B0A04020102020204" pitchFamily="34" charset="0"/>
              </a:rPr>
              <a:t> Antrenörlük Rehberi.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43" y="879231"/>
            <a:ext cx="4353740" cy="5675290"/>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132" y="936380"/>
            <a:ext cx="4299365" cy="5679831"/>
          </a:xfrm>
          <a:prstGeom prst="rect">
            <a:avLst/>
          </a:prstGeom>
        </p:spPr>
      </p:pic>
    </p:spTree>
    <p:extLst>
      <p:ext uri="{BB962C8B-B14F-4D97-AF65-F5344CB8AC3E}">
        <p14:creationId xmlns:p14="http://schemas.microsoft.com/office/powerpoint/2010/main" val="19584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894817915"/>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664070" y="219615"/>
            <a:ext cx="6914310" cy="369332"/>
          </a:xfrm>
          <a:prstGeom prst="rect">
            <a:avLst/>
          </a:prstGeom>
          <a:solidFill>
            <a:schemeClr val="accent1">
              <a:lumMod val="20000"/>
              <a:lumOff val="80000"/>
            </a:schemeClr>
          </a:solidFill>
        </p:spPr>
        <p:txBody>
          <a:bodyPr wrap="square">
            <a:spAutoFit/>
          </a:bodyPr>
          <a:lstStyle/>
          <a:p>
            <a:pPr algn="ctr"/>
            <a:r>
              <a:rPr kumimoji="0" lang="tr-TR" sz="18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 </a:t>
            </a:r>
            <a:r>
              <a:rPr lang="tr-TR" dirty="0">
                <a:solidFill>
                  <a:prstClr val="black"/>
                </a:solidFill>
                <a:latin typeface="Arial Black" panose="020B0A04020102020204" pitchFamily="34" charset="0"/>
              </a:rPr>
              <a:t>10. Özel Olimpiyatlar Voleybol Antrenörlük Rehberi</a:t>
            </a:r>
            <a:r>
              <a:rPr lang="tr-TR" dirty="0" smtClean="0">
                <a:solidFill>
                  <a:prstClr val="black"/>
                </a:solidFill>
                <a:latin typeface="Arial Black" panose="020B0A04020102020204" pitchFamily="34" charset="0"/>
              </a:rPr>
              <a:t>.</a:t>
            </a:r>
            <a:endParaRPr lang="tr-TR" dirty="0">
              <a:solidFill>
                <a:prstClr val="black"/>
              </a:solidFill>
              <a:latin typeface="Arial Black" panose="020B0A040201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12" y="879231"/>
            <a:ext cx="4171667" cy="567983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591" y="1033095"/>
            <a:ext cx="3819532" cy="5372101"/>
          </a:xfrm>
          <a:prstGeom prst="rect">
            <a:avLst/>
          </a:prstGeom>
        </p:spPr>
      </p:pic>
    </p:spTree>
    <p:extLst>
      <p:ext uri="{BB962C8B-B14F-4D97-AF65-F5344CB8AC3E}">
        <p14:creationId xmlns:p14="http://schemas.microsoft.com/office/powerpoint/2010/main" val="166226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327599374"/>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921034" y="237200"/>
            <a:ext cx="6374117" cy="369332"/>
          </a:xfrm>
          <a:prstGeom prst="rect">
            <a:avLst/>
          </a:prstGeom>
          <a:solidFill>
            <a:schemeClr val="accent1">
              <a:lumMod val="20000"/>
              <a:lumOff val="80000"/>
            </a:schemeClr>
          </a:solidFill>
        </p:spPr>
        <p:txBody>
          <a:bodyPr wrap="none">
            <a:spAutoFit/>
          </a:bodyPr>
          <a:lstStyle/>
          <a:p>
            <a:pPr lvl="0"/>
            <a:r>
              <a:rPr lang="tr-TR" dirty="0" smtClean="0">
                <a:solidFill>
                  <a:prstClr val="black"/>
                </a:solidFill>
                <a:latin typeface="Arial Black" panose="020B0A04020102020204" pitchFamily="34" charset="0"/>
              </a:rPr>
              <a:t>11</a:t>
            </a:r>
            <a:r>
              <a:rPr lang="tr-TR" dirty="0">
                <a:solidFill>
                  <a:prstClr val="black"/>
                </a:solidFill>
                <a:latin typeface="Arial Black" panose="020B0A04020102020204" pitchFamily="34" charset="0"/>
              </a:rPr>
              <a:t>. Özel Olimpiyatlar Futbol Antrenörlük Rehberi.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945868"/>
            <a:ext cx="4273062" cy="5659103"/>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5" y="1062991"/>
            <a:ext cx="4000501" cy="5340669"/>
          </a:xfrm>
          <a:prstGeom prst="rect">
            <a:avLst/>
          </a:prstGeom>
        </p:spPr>
      </p:pic>
    </p:spTree>
    <p:extLst>
      <p:ext uri="{BB962C8B-B14F-4D97-AF65-F5344CB8AC3E}">
        <p14:creationId xmlns:p14="http://schemas.microsoft.com/office/powerpoint/2010/main" val="198532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479185088"/>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303442" y="298857"/>
            <a:ext cx="7720640"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12. Özel Olimpiyatlar Ritmik Jimnastik Antrenörlük Rehberi.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944" y="1028700"/>
            <a:ext cx="4811174" cy="5495192"/>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335" y="1028700"/>
            <a:ext cx="4152659" cy="5609493"/>
          </a:xfrm>
          <a:prstGeom prst="rect">
            <a:avLst/>
          </a:prstGeom>
        </p:spPr>
      </p:pic>
    </p:spTree>
    <p:extLst>
      <p:ext uri="{BB962C8B-B14F-4D97-AF65-F5344CB8AC3E}">
        <p14:creationId xmlns:p14="http://schemas.microsoft.com/office/powerpoint/2010/main" val="226131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782228526"/>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921034" y="237200"/>
            <a:ext cx="6566478"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13. Özel Olimpiyatlar Hentbol Antrenörlük Rehberi.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098" y="879231"/>
            <a:ext cx="4367212" cy="560070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507" y="918767"/>
            <a:ext cx="4181326" cy="5561164"/>
          </a:xfrm>
          <a:prstGeom prst="rect">
            <a:avLst/>
          </a:prstGeom>
        </p:spPr>
      </p:pic>
    </p:spTree>
    <p:extLst>
      <p:ext uri="{BB962C8B-B14F-4D97-AF65-F5344CB8AC3E}">
        <p14:creationId xmlns:p14="http://schemas.microsoft.com/office/powerpoint/2010/main" val="28849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128007872"/>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848463" y="219615"/>
            <a:ext cx="6630598"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14. Özel Olimpiyatlar Atletizm Antrenörlük Rehberi.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5" y="921803"/>
            <a:ext cx="4173629" cy="5645488"/>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247" y="879231"/>
            <a:ext cx="4103538" cy="5460023"/>
          </a:xfrm>
          <a:prstGeom prst="rect">
            <a:avLst/>
          </a:prstGeom>
        </p:spPr>
      </p:pic>
    </p:spTree>
    <p:extLst>
      <p:ext uri="{BB962C8B-B14F-4D97-AF65-F5344CB8AC3E}">
        <p14:creationId xmlns:p14="http://schemas.microsoft.com/office/powerpoint/2010/main" val="179927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373246786"/>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921034" y="237200"/>
            <a:ext cx="6971717"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15. Özel Olimpiyatlar Su Sporları Antrenörlük Rehberi.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9" y="879231"/>
            <a:ext cx="4213608" cy="562960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68" y="903435"/>
            <a:ext cx="4388382" cy="5728137"/>
          </a:xfrm>
          <a:prstGeom prst="rect">
            <a:avLst/>
          </a:prstGeom>
        </p:spPr>
      </p:pic>
    </p:spTree>
    <p:extLst>
      <p:ext uri="{BB962C8B-B14F-4D97-AF65-F5344CB8AC3E}">
        <p14:creationId xmlns:p14="http://schemas.microsoft.com/office/powerpoint/2010/main" val="108290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614315348"/>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921034" y="237200"/>
            <a:ext cx="6857455"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16. Özel Olimpiyatlar Alp Kayak Antrenörlük Rehberi.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15" y="1028700"/>
            <a:ext cx="4337485" cy="5565532"/>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46" y="879230"/>
            <a:ext cx="4359527" cy="5783047"/>
          </a:xfrm>
          <a:prstGeom prst="rect">
            <a:avLst/>
          </a:prstGeom>
        </p:spPr>
      </p:pic>
    </p:spTree>
    <p:extLst>
      <p:ext uri="{BB962C8B-B14F-4D97-AF65-F5344CB8AC3E}">
        <p14:creationId xmlns:p14="http://schemas.microsoft.com/office/powerpoint/2010/main" val="354516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404789290"/>
              </p:ext>
            </p:extLst>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8" name="Dikdörtgen 7"/>
          <p:cNvSpPr/>
          <p:nvPr/>
        </p:nvSpPr>
        <p:spPr>
          <a:xfrm>
            <a:off x="2921034" y="237200"/>
            <a:ext cx="6421438"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17. Özel Olimpiyatlar Yelken Antrenörlük Rehberi.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46" y="861647"/>
            <a:ext cx="4351144" cy="555379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357" y="879231"/>
            <a:ext cx="4255679" cy="5746925"/>
          </a:xfrm>
          <a:prstGeom prst="rect">
            <a:avLst/>
          </a:prstGeom>
        </p:spPr>
      </p:pic>
    </p:spTree>
    <p:extLst>
      <p:ext uri="{BB962C8B-B14F-4D97-AF65-F5344CB8AC3E}">
        <p14:creationId xmlns:p14="http://schemas.microsoft.com/office/powerpoint/2010/main" val="36434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321053" y="254244"/>
            <a:ext cx="6943725" cy="6515833"/>
          </a:xfrm>
          <a:prstGeom prst="rect">
            <a:avLst/>
          </a:prstGeom>
        </p:spPr>
      </p:pic>
      <p:sp>
        <p:nvSpPr>
          <p:cNvPr id="3" name="Alt Başlık 2"/>
          <p:cNvSpPr txBox="1">
            <a:spLocks/>
          </p:cNvSpPr>
          <p:nvPr/>
        </p:nvSpPr>
        <p:spPr>
          <a:xfrm>
            <a:off x="284284" y="2391506"/>
            <a:ext cx="3619500" cy="949569"/>
          </a:xfrm>
          <a:prstGeom prst="rect">
            <a:avLst/>
          </a:prstGeom>
          <a:solidFill>
            <a:schemeClr val="accent6">
              <a:lumMod val="20000"/>
              <a:lumOff val="80000"/>
            </a:schemeClr>
          </a:solid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2022 yılında 17 kitabın E-ISBN numarası merkezimiz adına alınarak merkez sayfasında </a:t>
            </a:r>
            <a:r>
              <a:rPr lang="tr-TR" b="1" dirty="0" err="1" smtClean="0">
                <a:solidFill>
                  <a:srgbClr val="FF0000"/>
                </a:solidFill>
                <a:latin typeface="Times New Roman" panose="02020603050405020304" pitchFamily="18" charset="0"/>
                <a:cs typeface="Times New Roman" panose="02020603050405020304" pitchFamily="18" charset="0"/>
              </a:rPr>
              <a:t>pdf</a:t>
            </a:r>
            <a:r>
              <a:rPr lang="tr-TR" b="1" dirty="0" smtClean="0">
                <a:solidFill>
                  <a:srgbClr val="FF0000"/>
                </a:solidFill>
                <a:latin typeface="Times New Roman" panose="02020603050405020304" pitchFamily="18" charset="0"/>
                <a:cs typeface="Times New Roman" panose="02020603050405020304" pitchFamily="18" charset="0"/>
              </a:rPr>
              <a:t> olarak yayınlanmıştır.</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11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7392" y="99972"/>
            <a:ext cx="5002823" cy="4801314"/>
          </a:xfrm>
          <a:prstGeom prst="rect">
            <a:avLst/>
          </a:prstGeom>
        </p:spPr>
        <p:txBody>
          <a:bodyPr wrap="square">
            <a:spAutoFit/>
          </a:bodyPr>
          <a:lstStyle/>
          <a:p>
            <a:r>
              <a:rPr lang="tr-TR" sz="2800" dirty="0">
                <a:latin typeface="Arial Black" panose="020B0A04020102020204" pitchFamily="34" charset="0"/>
              </a:rPr>
              <a:t>1</a:t>
            </a:r>
            <a:r>
              <a:rPr lang="tr-TR" sz="2800" dirty="0" smtClean="0">
                <a:latin typeface="Arial Black" panose="020B0A04020102020204" pitchFamily="34" charset="0"/>
              </a:rPr>
              <a:t>. Eğitim Faaliyeti</a:t>
            </a:r>
          </a:p>
          <a:p>
            <a:endParaRPr lang="tr-TR" dirty="0" smtClean="0"/>
          </a:p>
          <a:p>
            <a:pPr algn="just"/>
            <a:r>
              <a:rPr lang="tr-TR" sz="2000" dirty="0" smtClean="0">
                <a:latin typeface="Times New Roman" panose="02020603050405020304" pitchFamily="18" charset="0"/>
                <a:cs typeface="Times New Roman" panose="02020603050405020304" pitchFamily="18" charset="0"/>
              </a:rPr>
              <a:t>Uluslararası Special </a:t>
            </a:r>
            <a:r>
              <a:rPr lang="tr-TR" sz="2000" dirty="0" err="1" smtClean="0">
                <a:latin typeface="Times New Roman" panose="02020603050405020304" pitchFamily="18" charset="0"/>
                <a:cs typeface="Times New Roman" panose="02020603050405020304" pitchFamily="18" charset="0"/>
              </a:rPr>
              <a:t>Olympics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Coaching</a:t>
            </a:r>
            <a:r>
              <a:rPr lang="tr-TR" sz="2000" dirty="0" smtClean="0">
                <a:latin typeface="Times New Roman" panose="02020603050405020304" pitchFamily="18" charset="0"/>
                <a:cs typeface="Times New Roman" panose="02020603050405020304" pitchFamily="18" charset="0"/>
              </a:rPr>
              <a:t> Guide (Özel Olimpiyatlar Antrenörlük Rehberleri) tarafından yayınlanan özel sporcular için özenle hazırlanan </a:t>
            </a:r>
            <a:r>
              <a:rPr lang="tr-TR" sz="2000" dirty="0" err="1" smtClean="0">
                <a:latin typeface="Times New Roman" panose="02020603050405020304" pitchFamily="18" charset="0"/>
                <a:cs typeface="Times New Roman" panose="02020603050405020304" pitchFamily="18" charset="0"/>
              </a:rPr>
              <a:t>otuzaltı</a:t>
            </a:r>
            <a:r>
              <a:rPr lang="tr-TR" sz="2000" dirty="0" smtClean="0">
                <a:latin typeface="Times New Roman" panose="02020603050405020304" pitchFamily="18" charset="0"/>
                <a:cs typeface="Times New Roman" panose="02020603050405020304" pitchFamily="18" charset="0"/>
              </a:rPr>
              <a:t> (36) spor branşlarına özgü kitaplarının telif hakkı (Türkçe yayın ve bütün hakları Prof. Dr. Mahmut </a:t>
            </a:r>
            <a:r>
              <a:rPr lang="tr-TR" sz="2000" dirty="0" err="1" smtClean="0">
                <a:latin typeface="Times New Roman" panose="02020603050405020304" pitchFamily="18" charset="0"/>
                <a:cs typeface="Times New Roman" panose="02020603050405020304" pitchFamily="18" charset="0"/>
              </a:rPr>
              <a:t>AÇAK’a</a:t>
            </a:r>
            <a:r>
              <a:rPr lang="tr-TR" sz="2000" dirty="0" smtClean="0">
                <a:latin typeface="Times New Roman" panose="02020603050405020304" pitchFamily="18" charset="0"/>
                <a:cs typeface="Times New Roman" panose="02020603050405020304" pitchFamily="18" charset="0"/>
              </a:rPr>
              <a:t> ait olan) alınarak ilk etapta 17 kitap Türkçeye çevrilip ISBN numaraları merkez adına alınarak PDF formatı ile ÇOMÜ Engelli Sporcu Eğitimi Uygulama ve Araştırma Merkezi Müdürlüğü yayını olarak sitemizde yayınlanmıştır.  Aşağıda kitap kapakları ve kitap iç kapak bulunmaktadır.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659" y="788173"/>
            <a:ext cx="3003546" cy="4156565"/>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876" y="788173"/>
            <a:ext cx="3322237" cy="4156565"/>
          </a:xfrm>
          <a:prstGeom prst="rect">
            <a:avLst/>
          </a:prstGeom>
        </p:spPr>
      </p:pic>
      <p:sp>
        <p:nvSpPr>
          <p:cNvPr id="5" name="Dikdörtgen 4"/>
          <p:cNvSpPr/>
          <p:nvPr/>
        </p:nvSpPr>
        <p:spPr>
          <a:xfrm>
            <a:off x="5717475" y="230768"/>
            <a:ext cx="5944512" cy="400110"/>
          </a:xfrm>
          <a:prstGeom prst="rect">
            <a:avLst/>
          </a:prstGeom>
          <a:solidFill>
            <a:schemeClr val="accent6">
              <a:lumMod val="40000"/>
              <a:lumOff val="60000"/>
            </a:schemeClr>
          </a:solidFill>
        </p:spPr>
        <p:txBody>
          <a:bodyPr wrap="none">
            <a:spAutoFit/>
          </a:bodyPr>
          <a:lstStyle/>
          <a:p>
            <a:pPr marL="457200" lvl="0" indent="-457200" algn="just">
              <a:buFontTx/>
              <a:buAutoNum type="arabicPeriod"/>
            </a:pPr>
            <a:r>
              <a:rPr lang="tr-TR" sz="2000" dirty="0">
                <a:solidFill>
                  <a:prstClr val="black"/>
                </a:solidFill>
                <a:latin typeface="Times New Roman" panose="02020603050405020304" pitchFamily="18" charset="0"/>
                <a:cs typeface="Times New Roman" panose="02020603050405020304" pitchFamily="18" charset="0"/>
              </a:rPr>
              <a:t>Özel Olimpiyatlar Badminton Antrenörlük Rehberi.</a:t>
            </a:r>
          </a:p>
        </p:txBody>
      </p:sp>
    </p:spTree>
    <p:extLst>
      <p:ext uri="{BB962C8B-B14F-4D97-AF65-F5344CB8AC3E}">
        <p14:creationId xmlns:p14="http://schemas.microsoft.com/office/powerpoint/2010/main" val="24057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nvGraphicFramePr>
        <p:xfrm>
          <a:off x="404801" y="861647"/>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5" name="Tablo 4"/>
          <p:cNvGraphicFramePr>
            <a:graphicFrameLocks noGrp="1"/>
          </p:cNvGraphicFramePr>
          <p:nvPr/>
        </p:nvGraphicFramePr>
        <p:xfrm>
          <a:off x="5943600" y="879231"/>
          <a:ext cx="378069" cy="5794131"/>
        </p:xfrm>
        <a:graphic>
          <a:graphicData uri="http://schemas.openxmlformats.org/drawingml/2006/table">
            <a:tbl>
              <a:tblPr/>
              <a:tblGrid>
                <a:gridCol w="378069">
                  <a:extLst>
                    <a:ext uri="{9D8B030D-6E8A-4147-A177-3AD203B41FA5}">
                      <a16:colId xmlns:a16="http://schemas.microsoft.com/office/drawing/2014/main" val="58669095"/>
                    </a:ext>
                  </a:extLst>
                </a:gridCol>
              </a:tblGrid>
              <a:tr h="5794131">
                <a:tc>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0608663"/>
                  </a:ext>
                </a:extLst>
              </a:tr>
            </a:tbl>
          </a:graphicData>
        </a:graphic>
      </p:graphicFrame>
      <p:sp>
        <p:nvSpPr>
          <p:cNvPr id="6" name="Dikdörtgen 5"/>
          <p:cNvSpPr/>
          <p:nvPr/>
        </p:nvSpPr>
        <p:spPr>
          <a:xfrm>
            <a:off x="2669930" y="250354"/>
            <a:ext cx="7089531" cy="461665"/>
          </a:xfrm>
          <a:prstGeom prst="rect">
            <a:avLst/>
          </a:prstGeom>
          <a:solidFill>
            <a:schemeClr val="accent6">
              <a:lumMod val="20000"/>
              <a:lumOff val="80000"/>
            </a:schemeClr>
          </a:solidFill>
        </p:spPr>
        <p:txBody>
          <a:bodyPr wrap="square">
            <a:spAutoFit/>
          </a:bodyPr>
          <a:lstStyle/>
          <a:p>
            <a:pPr lvl="0" algn="just"/>
            <a:r>
              <a:rPr lang="tr-TR" sz="2400" dirty="0">
                <a:solidFill>
                  <a:prstClr val="black"/>
                </a:solidFill>
                <a:latin typeface="Times New Roman" panose="02020603050405020304" pitchFamily="18" charset="0"/>
                <a:cs typeface="Times New Roman" panose="02020603050405020304" pitchFamily="18" charset="0"/>
              </a:rPr>
              <a:t>2. Özel Olimpiyatlar Binicilik Antrenörlük Rehberi</a:t>
            </a:r>
            <a:r>
              <a:rPr lang="tr-TR" sz="2400" dirty="0" smtClean="0">
                <a:solidFill>
                  <a:prstClr val="black"/>
                </a:solidFill>
                <a:latin typeface="Times New Roman" panose="02020603050405020304" pitchFamily="18" charset="0"/>
                <a:cs typeface="Times New Roman" panose="02020603050405020304" pitchFamily="18" charset="0"/>
              </a:rPr>
              <a:t>.</a:t>
            </a:r>
          </a:p>
        </p:txBody>
      </p:sp>
      <p:pic>
        <p:nvPicPr>
          <p:cNvPr id="2" name="Resim 1"/>
          <p:cNvPicPr>
            <a:picLocks noChangeAspect="1"/>
          </p:cNvPicPr>
          <p:nvPr/>
        </p:nvPicPr>
        <p:blipFill>
          <a:blip r:embed="rId2"/>
          <a:stretch>
            <a:fillRect/>
          </a:stretch>
        </p:blipFill>
        <p:spPr>
          <a:xfrm>
            <a:off x="1037492" y="1001023"/>
            <a:ext cx="4383279" cy="556087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508" y="908956"/>
            <a:ext cx="3930161" cy="5717096"/>
          </a:xfrm>
          <a:prstGeom prst="rect">
            <a:avLst/>
          </a:prstGeom>
        </p:spPr>
      </p:pic>
    </p:spTree>
    <p:extLst>
      <p:ext uri="{BB962C8B-B14F-4D97-AF65-F5344CB8AC3E}">
        <p14:creationId xmlns:p14="http://schemas.microsoft.com/office/powerpoint/2010/main" val="305083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69213" y="237365"/>
            <a:ext cx="7072577" cy="400110"/>
          </a:xfrm>
          <a:prstGeom prst="rect">
            <a:avLst/>
          </a:prstGeom>
          <a:solidFill>
            <a:schemeClr val="accent1">
              <a:lumMod val="20000"/>
              <a:lumOff val="8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3. Özel Olimpiyatlar Bisiklet Antrenörlük Rehberi.</a:t>
            </a:r>
            <a:endParaRPr kumimoji="0" lang="tr-TR"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graphicFrame>
        <p:nvGraphicFramePr>
          <p:cNvPr id="7" name="Tablo 6"/>
          <p:cNvGraphicFramePr>
            <a:graphicFrameLocks noGrp="1"/>
          </p:cNvGraphicFramePr>
          <p:nvPr/>
        </p:nvGraphicFramePr>
        <p:xfrm>
          <a:off x="246539" y="852854"/>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8" name="Tablo 7"/>
          <p:cNvGraphicFramePr>
            <a:graphicFrameLocks noGrp="1"/>
          </p:cNvGraphicFramePr>
          <p:nvPr/>
        </p:nvGraphicFramePr>
        <p:xfrm>
          <a:off x="6013938" y="870438"/>
          <a:ext cx="208280" cy="5811716"/>
        </p:xfrm>
        <a:graphic>
          <a:graphicData uri="http://schemas.openxmlformats.org/drawingml/2006/table">
            <a:tbl>
              <a:tblPr/>
              <a:tblGrid>
                <a:gridCol w="208280">
                  <a:extLst>
                    <a:ext uri="{9D8B030D-6E8A-4147-A177-3AD203B41FA5}">
                      <a16:colId xmlns:a16="http://schemas.microsoft.com/office/drawing/2014/main" val="2292244533"/>
                    </a:ext>
                  </a:extLst>
                </a:gridCol>
              </a:tblGrid>
              <a:tr h="581171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49188393"/>
                  </a:ext>
                </a:extLst>
              </a:tr>
            </a:tbl>
          </a:graphicData>
        </a:graphic>
      </p:graphicFrame>
      <p:pic>
        <p:nvPicPr>
          <p:cNvPr id="9" name="Resim 8"/>
          <p:cNvPicPr>
            <a:picLocks noChangeAspect="1"/>
          </p:cNvPicPr>
          <p:nvPr/>
        </p:nvPicPr>
        <p:blipFill>
          <a:blip r:embed="rId2"/>
          <a:stretch>
            <a:fillRect/>
          </a:stretch>
        </p:blipFill>
        <p:spPr>
          <a:xfrm>
            <a:off x="1006077" y="1016663"/>
            <a:ext cx="4248323" cy="5484095"/>
          </a:xfrm>
          <a:prstGeom prst="rect">
            <a:avLst/>
          </a:prstGeom>
        </p:spPr>
      </p:pic>
      <p:pic>
        <p:nvPicPr>
          <p:cNvPr id="10" name="Resim 9"/>
          <p:cNvPicPr>
            <a:picLocks noChangeAspect="1"/>
          </p:cNvPicPr>
          <p:nvPr/>
        </p:nvPicPr>
        <p:blipFill>
          <a:blip r:embed="rId3"/>
          <a:stretch>
            <a:fillRect/>
          </a:stretch>
        </p:blipFill>
        <p:spPr>
          <a:xfrm>
            <a:off x="6699360" y="1221312"/>
            <a:ext cx="4322439" cy="5364945"/>
          </a:xfrm>
          <a:prstGeom prst="rect">
            <a:avLst/>
          </a:prstGeom>
        </p:spPr>
      </p:pic>
    </p:spTree>
    <p:extLst>
      <p:ext uri="{BB962C8B-B14F-4D97-AF65-F5344CB8AC3E}">
        <p14:creationId xmlns:p14="http://schemas.microsoft.com/office/powerpoint/2010/main" val="399151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82716" y="202196"/>
            <a:ext cx="6220229"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4. Özel Olimpiyatlar </a:t>
            </a:r>
            <a:r>
              <a:rPr lang="tr-TR" dirty="0" err="1">
                <a:solidFill>
                  <a:prstClr val="black"/>
                </a:solidFill>
                <a:latin typeface="Arial Black" panose="020B0A04020102020204" pitchFamily="34" charset="0"/>
              </a:rPr>
              <a:t>Bocce</a:t>
            </a:r>
            <a:r>
              <a:rPr lang="tr-TR" dirty="0">
                <a:solidFill>
                  <a:prstClr val="black"/>
                </a:solidFill>
                <a:latin typeface="Arial Black" panose="020B0A04020102020204" pitchFamily="34" charset="0"/>
              </a:rPr>
              <a:t> Antrenörlük Rehberi.</a:t>
            </a:r>
          </a:p>
        </p:txBody>
      </p:sp>
      <p:graphicFrame>
        <p:nvGraphicFramePr>
          <p:cNvPr id="7" name="Tablo 6"/>
          <p:cNvGraphicFramePr>
            <a:graphicFrameLocks noGrp="1"/>
          </p:cNvGraphicFramePr>
          <p:nvPr>
            <p:extLst>
              <p:ext uri="{D42A27DB-BD31-4B8C-83A1-F6EECF244321}">
                <p14:modId xmlns:p14="http://schemas.microsoft.com/office/powerpoint/2010/main" val="1560942592"/>
              </p:ext>
            </p:extLst>
          </p:nvPr>
        </p:nvGraphicFramePr>
        <p:xfrm>
          <a:off x="246539" y="852854"/>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smtClean="0"/>
                    </a:p>
                    <a:p>
                      <a:endParaRPr lang="tr-TR" dirty="0" smtClean="0"/>
                    </a:p>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8" name="Tablo 7"/>
          <p:cNvGraphicFramePr>
            <a:graphicFrameLocks noGrp="1"/>
          </p:cNvGraphicFramePr>
          <p:nvPr/>
        </p:nvGraphicFramePr>
        <p:xfrm>
          <a:off x="6013938" y="870438"/>
          <a:ext cx="208280" cy="5811716"/>
        </p:xfrm>
        <a:graphic>
          <a:graphicData uri="http://schemas.openxmlformats.org/drawingml/2006/table">
            <a:tbl>
              <a:tblPr/>
              <a:tblGrid>
                <a:gridCol w="208280">
                  <a:extLst>
                    <a:ext uri="{9D8B030D-6E8A-4147-A177-3AD203B41FA5}">
                      <a16:colId xmlns:a16="http://schemas.microsoft.com/office/drawing/2014/main" val="2292244533"/>
                    </a:ext>
                  </a:extLst>
                </a:gridCol>
              </a:tblGrid>
              <a:tr h="581171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49188393"/>
                  </a:ext>
                </a:extLst>
              </a:tr>
            </a:tbl>
          </a:graphicData>
        </a:graphic>
      </p:graphicFrame>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579" y="953276"/>
            <a:ext cx="4671522" cy="561087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23" y="1076623"/>
            <a:ext cx="3947746" cy="5394879"/>
          </a:xfrm>
          <a:prstGeom prst="rect">
            <a:avLst/>
          </a:prstGeom>
        </p:spPr>
      </p:pic>
    </p:spTree>
    <p:extLst>
      <p:ext uri="{BB962C8B-B14F-4D97-AF65-F5344CB8AC3E}">
        <p14:creationId xmlns:p14="http://schemas.microsoft.com/office/powerpoint/2010/main" val="357869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nvGraphicFramePr>
        <p:xfrm>
          <a:off x="246539" y="852854"/>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8" name="Tablo 7"/>
          <p:cNvGraphicFramePr>
            <a:graphicFrameLocks noGrp="1"/>
          </p:cNvGraphicFramePr>
          <p:nvPr/>
        </p:nvGraphicFramePr>
        <p:xfrm>
          <a:off x="6013938" y="870438"/>
          <a:ext cx="208280" cy="5811716"/>
        </p:xfrm>
        <a:graphic>
          <a:graphicData uri="http://schemas.openxmlformats.org/drawingml/2006/table">
            <a:tbl>
              <a:tblPr/>
              <a:tblGrid>
                <a:gridCol w="208280">
                  <a:extLst>
                    <a:ext uri="{9D8B030D-6E8A-4147-A177-3AD203B41FA5}">
                      <a16:colId xmlns:a16="http://schemas.microsoft.com/office/drawing/2014/main" val="2292244533"/>
                    </a:ext>
                  </a:extLst>
                </a:gridCol>
              </a:tblGrid>
              <a:tr h="581171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49188393"/>
                  </a:ext>
                </a:extLst>
              </a:tr>
            </a:tbl>
          </a:graphicData>
        </a:graphic>
      </p:graphicFrame>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84" y="979190"/>
            <a:ext cx="4237969" cy="5465571"/>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786" y="979190"/>
            <a:ext cx="4246647" cy="5512777"/>
          </a:xfrm>
          <a:prstGeom prst="rect">
            <a:avLst/>
          </a:prstGeom>
        </p:spPr>
      </p:pic>
      <p:sp>
        <p:nvSpPr>
          <p:cNvPr id="9" name="Dikdörtgen 8"/>
          <p:cNvSpPr/>
          <p:nvPr/>
        </p:nvSpPr>
        <p:spPr>
          <a:xfrm>
            <a:off x="2158677" y="235688"/>
            <a:ext cx="7693645" cy="369332"/>
          </a:xfrm>
          <a:prstGeom prst="rect">
            <a:avLst/>
          </a:prstGeom>
          <a:solidFill>
            <a:schemeClr val="accent1">
              <a:lumMod val="20000"/>
              <a:lumOff val="80000"/>
            </a:schemeClr>
          </a:solidFill>
        </p:spPr>
        <p:txBody>
          <a:bodyPr wrap="none">
            <a:spAutoFit/>
          </a:bodyPr>
          <a:lstStyle/>
          <a:p>
            <a:pPr lvl="0" algn="ctr"/>
            <a:r>
              <a:rPr lang="tr-TR" dirty="0" smtClean="0">
                <a:solidFill>
                  <a:prstClr val="black"/>
                </a:solidFill>
                <a:latin typeface="Arial Black" panose="020B0A04020102020204" pitchFamily="34" charset="0"/>
              </a:rPr>
              <a:t>5. </a:t>
            </a:r>
            <a:r>
              <a:rPr lang="tr-TR" dirty="0">
                <a:solidFill>
                  <a:prstClr val="black"/>
                </a:solidFill>
                <a:latin typeface="Arial Black" panose="020B0A04020102020204" pitchFamily="34" charset="0"/>
              </a:rPr>
              <a:t>Özel Olimpiyatlar </a:t>
            </a:r>
            <a:r>
              <a:rPr lang="tr-TR" dirty="0" smtClean="0">
                <a:solidFill>
                  <a:prstClr val="black"/>
                </a:solidFill>
                <a:latin typeface="Arial Black" panose="020B0A04020102020204" pitchFamily="34" charset="0"/>
              </a:rPr>
              <a:t>Artistik Jimnastik Antrenörlük </a:t>
            </a:r>
            <a:r>
              <a:rPr lang="tr-TR" dirty="0">
                <a:solidFill>
                  <a:prstClr val="black"/>
                </a:solidFill>
                <a:latin typeface="Arial Black" panose="020B0A04020102020204" pitchFamily="34" charset="0"/>
              </a:rPr>
              <a:t>Rehberi.</a:t>
            </a:r>
          </a:p>
        </p:txBody>
      </p:sp>
    </p:spTree>
    <p:extLst>
      <p:ext uri="{BB962C8B-B14F-4D97-AF65-F5344CB8AC3E}">
        <p14:creationId xmlns:p14="http://schemas.microsoft.com/office/powerpoint/2010/main" val="239723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3716715101"/>
              </p:ext>
            </p:extLst>
          </p:nvPr>
        </p:nvGraphicFramePr>
        <p:xfrm>
          <a:off x="246539" y="852854"/>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8" name="Tablo 7"/>
          <p:cNvGraphicFramePr>
            <a:graphicFrameLocks noGrp="1"/>
          </p:cNvGraphicFramePr>
          <p:nvPr/>
        </p:nvGraphicFramePr>
        <p:xfrm>
          <a:off x="6013938" y="870438"/>
          <a:ext cx="208280" cy="5811716"/>
        </p:xfrm>
        <a:graphic>
          <a:graphicData uri="http://schemas.openxmlformats.org/drawingml/2006/table">
            <a:tbl>
              <a:tblPr/>
              <a:tblGrid>
                <a:gridCol w="208280">
                  <a:extLst>
                    <a:ext uri="{9D8B030D-6E8A-4147-A177-3AD203B41FA5}">
                      <a16:colId xmlns:a16="http://schemas.microsoft.com/office/drawing/2014/main" val="2292244533"/>
                    </a:ext>
                  </a:extLst>
                </a:gridCol>
              </a:tblGrid>
              <a:tr h="581171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49188393"/>
                  </a:ext>
                </a:extLst>
              </a:tr>
            </a:tbl>
          </a:graphicData>
        </a:graphic>
      </p:graphicFrame>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714" y="870438"/>
            <a:ext cx="4241457" cy="5605983"/>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286" y="927670"/>
            <a:ext cx="4286709" cy="5548751"/>
          </a:xfrm>
          <a:prstGeom prst="rect">
            <a:avLst/>
          </a:prstGeom>
        </p:spPr>
      </p:pic>
      <p:sp>
        <p:nvSpPr>
          <p:cNvPr id="12" name="Dikdörtgen 11"/>
          <p:cNvSpPr/>
          <p:nvPr/>
        </p:nvSpPr>
        <p:spPr>
          <a:xfrm>
            <a:off x="2921034" y="237200"/>
            <a:ext cx="6168933" cy="369332"/>
          </a:xfrm>
          <a:prstGeom prst="rect">
            <a:avLst/>
          </a:prstGeom>
          <a:solidFill>
            <a:schemeClr val="accent1">
              <a:lumMod val="20000"/>
              <a:lumOff val="80000"/>
            </a:schemeClr>
          </a:solidFill>
        </p:spPr>
        <p:txBody>
          <a:bodyPr wrap="none">
            <a:spAutoFit/>
          </a:bodyPr>
          <a:lstStyle/>
          <a:p>
            <a:pPr lvl="0" algn="ctr"/>
            <a:r>
              <a:rPr lang="tr-TR" dirty="0">
                <a:solidFill>
                  <a:prstClr val="black"/>
                </a:solidFill>
                <a:latin typeface="Arial Black" panose="020B0A04020102020204" pitchFamily="34" charset="0"/>
              </a:rPr>
              <a:t>6</a:t>
            </a:r>
            <a:r>
              <a:rPr lang="tr-TR" dirty="0" smtClean="0">
                <a:solidFill>
                  <a:prstClr val="black"/>
                </a:solidFill>
                <a:latin typeface="Arial Black" panose="020B0A04020102020204" pitchFamily="34" charset="0"/>
              </a:rPr>
              <a:t>. </a:t>
            </a:r>
            <a:r>
              <a:rPr lang="tr-TR" dirty="0">
                <a:solidFill>
                  <a:prstClr val="black"/>
                </a:solidFill>
                <a:latin typeface="Arial Black" panose="020B0A04020102020204" pitchFamily="34" charset="0"/>
              </a:rPr>
              <a:t>Özel Olimpiyatlar H</a:t>
            </a:r>
            <a:r>
              <a:rPr lang="tr-TR" dirty="0" smtClean="0">
                <a:solidFill>
                  <a:prstClr val="black"/>
                </a:solidFill>
                <a:latin typeface="Arial Black" panose="020B0A04020102020204" pitchFamily="34" charset="0"/>
              </a:rPr>
              <a:t>alter Antrenörlük </a:t>
            </a:r>
            <a:r>
              <a:rPr lang="tr-TR" dirty="0">
                <a:solidFill>
                  <a:prstClr val="black"/>
                </a:solidFill>
                <a:latin typeface="Arial Black" panose="020B0A04020102020204" pitchFamily="34" charset="0"/>
              </a:rPr>
              <a:t>Rehberi.</a:t>
            </a:r>
          </a:p>
        </p:txBody>
      </p:sp>
    </p:spTree>
    <p:extLst>
      <p:ext uri="{BB962C8B-B14F-4D97-AF65-F5344CB8AC3E}">
        <p14:creationId xmlns:p14="http://schemas.microsoft.com/office/powerpoint/2010/main" val="20504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nvGraphicFramePr>
        <p:xfrm>
          <a:off x="246539" y="852854"/>
          <a:ext cx="11517923" cy="5811715"/>
        </p:xfrm>
        <a:graphic>
          <a:graphicData uri="http://schemas.openxmlformats.org/drawingml/2006/table">
            <a:tbl>
              <a:tblPr/>
              <a:tblGrid>
                <a:gridCol w="11517923">
                  <a:extLst>
                    <a:ext uri="{9D8B030D-6E8A-4147-A177-3AD203B41FA5}">
                      <a16:colId xmlns:a16="http://schemas.microsoft.com/office/drawing/2014/main" val="3504581691"/>
                    </a:ext>
                  </a:extLst>
                </a:gridCol>
              </a:tblGrid>
              <a:tr h="581171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13874009"/>
                  </a:ext>
                </a:extLst>
              </a:tr>
            </a:tbl>
          </a:graphicData>
        </a:graphic>
      </p:graphicFrame>
      <p:graphicFrame>
        <p:nvGraphicFramePr>
          <p:cNvPr id="8" name="Tablo 7"/>
          <p:cNvGraphicFramePr>
            <a:graphicFrameLocks noGrp="1"/>
          </p:cNvGraphicFramePr>
          <p:nvPr/>
        </p:nvGraphicFramePr>
        <p:xfrm>
          <a:off x="6013938" y="870438"/>
          <a:ext cx="208280" cy="5811716"/>
        </p:xfrm>
        <a:graphic>
          <a:graphicData uri="http://schemas.openxmlformats.org/drawingml/2006/table">
            <a:tbl>
              <a:tblPr/>
              <a:tblGrid>
                <a:gridCol w="208280">
                  <a:extLst>
                    <a:ext uri="{9D8B030D-6E8A-4147-A177-3AD203B41FA5}">
                      <a16:colId xmlns:a16="http://schemas.microsoft.com/office/drawing/2014/main" val="2292244533"/>
                    </a:ext>
                  </a:extLst>
                </a:gridCol>
              </a:tblGrid>
              <a:tr h="5811716">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49188393"/>
                  </a:ext>
                </a:extLst>
              </a:tr>
            </a:tbl>
          </a:graphicData>
        </a:graphic>
      </p:graphicFrame>
      <p:sp>
        <p:nvSpPr>
          <p:cNvPr id="5" name="Dikdörtgen 4"/>
          <p:cNvSpPr/>
          <p:nvPr/>
        </p:nvSpPr>
        <p:spPr>
          <a:xfrm>
            <a:off x="3838896" y="281079"/>
            <a:ext cx="6079165" cy="369332"/>
          </a:xfrm>
          <a:prstGeom prst="rect">
            <a:avLst/>
          </a:prstGeom>
          <a:solidFill>
            <a:schemeClr val="accent1">
              <a:lumMod val="20000"/>
              <a:lumOff val="80000"/>
            </a:schemeClr>
          </a:solidFill>
        </p:spPr>
        <p:txBody>
          <a:bodyPr wrap="none">
            <a:spAutoFit/>
          </a:bodyPr>
          <a:lstStyle/>
          <a:p>
            <a:pPr lvl="0"/>
            <a:r>
              <a:rPr lang="tr-TR" dirty="0">
                <a:solidFill>
                  <a:prstClr val="black"/>
                </a:solidFill>
                <a:latin typeface="Arial Black" panose="020B0A04020102020204" pitchFamily="34" charset="0"/>
              </a:rPr>
              <a:t>7. Özel Olimpiyatlar Kano Antrenörlük Rehberi.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676" y="946283"/>
            <a:ext cx="3820363" cy="5375385"/>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78" y="883207"/>
            <a:ext cx="3952095" cy="5501535"/>
          </a:xfrm>
          <a:prstGeom prst="rect">
            <a:avLst/>
          </a:prstGeom>
        </p:spPr>
      </p:pic>
    </p:spTree>
    <p:extLst>
      <p:ext uri="{BB962C8B-B14F-4D97-AF65-F5344CB8AC3E}">
        <p14:creationId xmlns:p14="http://schemas.microsoft.com/office/powerpoint/2010/main" val="7573772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251</Words>
  <Application>Microsoft Office PowerPoint</Application>
  <PresentationFormat>Geniş ekran</PresentationFormat>
  <Paragraphs>26</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Arial Black</vt:lpstr>
      <vt:lpstr>Calibri</vt:lpstr>
      <vt:lpstr>Calibri Light</vt:lpstr>
      <vt:lpstr>Source Sans Pro</vt:lpstr>
      <vt:lpstr>Times New Roman</vt:lpstr>
      <vt:lpstr>Office Teması</vt:lpstr>
      <vt:lpstr>T.C. ÇANAKKALE ONSEKİZ MART ÜNİVERSİTESİ REKTÖRLÜĞÜ Engelli Sporcu Eğitimi Uygulama ve Araştırma Merkezi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ÇANAKKALE ONSEKİZ MART ÜNİVERSİTESİ REKTÖRLÜĞÜ Engelli Sporcu Eğitimi Uygulama ve Araştırma Merkezi</dc:title>
  <dc:creator>Windows Kullanıcısı</dc:creator>
  <cp:lastModifiedBy>Windows Kullanıcısı</cp:lastModifiedBy>
  <cp:revision>20</cp:revision>
  <dcterms:created xsi:type="dcterms:W3CDTF">2023-10-11T08:32:08Z</dcterms:created>
  <dcterms:modified xsi:type="dcterms:W3CDTF">2023-12-21T10:19:05Z</dcterms:modified>
</cp:coreProperties>
</file>