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4" r:id="rId3"/>
    <p:sldId id="373" r:id="rId4"/>
    <p:sldId id="372" r:id="rId5"/>
    <p:sldId id="375" r:id="rId6"/>
    <p:sldId id="376" r:id="rId7"/>
    <p:sldId id="370" r:id="rId8"/>
    <p:sldId id="374" r:id="rId9"/>
    <p:sldId id="369" r:id="rId10"/>
    <p:sldId id="371" r:id="rId11"/>
    <p:sldId id="316" r:id="rId12"/>
    <p:sldId id="384" r:id="rId13"/>
    <p:sldId id="266" r:id="rId14"/>
    <p:sldId id="378" r:id="rId15"/>
    <p:sldId id="380" r:id="rId16"/>
    <p:sldId id="377" r:id="rId17"/>
    <p:sldId id="381" r:id="rId18"/>
    <p:sldId id="349" r:id="rId19"/>
    <p:sldId id="366" r:id="rId20"/>
    <p:sldId id="379" r:id="rId21"/>
    <p:sldId id="385" r:id="rId22"/>
    <p:sldId id="386" r:id="rId23"/>
    <p:sldId id="387" r:id="rId24"/>
    <p:sldId id="345" r:id="rId25"/>
    <p:sldId id="346" r:id="rId26"/>
    <p:sldId id="368" r:id="rId27"/>
    <p:sldId id="382" r:id="rId28"/>
    <p:sldId id="352" r:id="rId29"/>
    <p:sldId id="353" r:id="rId30"/>
    <p:sldId id="297" r:id="rId31"/>
    <p:sldId id="299" r:id="rId32"/>
    <p:sldId id="284" r:id="rId3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948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4660"/>
  </p:normalViewPr>
  <p:slideViewPr>
    <p:cSldViewPr snapToGrid="0">
      <p:cViewPr varScale="1">
        <p:scale>
          <a:sx n="79" d="100"/>
          <a:sy n="79" d="100"/>
        </p:scale>
        <p:origin x="5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29C1E73F-F42F-4FBC-8B9D-F36DDF7692CE}" type="datetimeFigureOut">
              <a:rPr lang="tr-TR" smtClean="0"/>
              <a:t>30.09.2025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118343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9C1E73F-F42F-4FBC-8B9D-F36DDF7692CE}" type="datetimeFigureOut">
              <a:rPr lang="tr-TR" smtClean="0"/>
              <a:t>30.09.2025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177341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2"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9C1E73F-F42F-4FBC-8B9D-F36DDF7692CE}" type="datetimeFigureOut">
              <a:rPr lang="tr-TR" smtClean="0"/>
              <a:t>30.09.2025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336751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9C1E73F-F42F-4FBC-8B9D-F36DDF7692CE}" type="datetimeFigureOut">
              <a:rPr lang="tr-TR" smtClean="0"/>
              <a:t>30.09.2025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492004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1" y="1709742"/>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29C1E73F-F42F-4FBC-8B9D-F36DDF7692CE}" type="datetimeFigureOut">
              <a:rPr lang="tr-TR" smtClean="0"/>
              <a:t>30.09.2025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370435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29C1E73F-F42F-4FBC-8B9D-F36DDF7692CE}" type="datetimeFigureOut">
              <a:rPr lang="tr-TR" smtClean="0"/>
              <a:t>30.09.2025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1245964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9"/>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9"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2"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9C1E73F-F42F-4FBC-8B9D-F36DDF7692CE}" type="datetimeFigureOut">
              <a:rPr lang="tr-TR" smtClean="0"/>
              <a:t>30.09.2025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261531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29C1E73F-F42F-4FBC-8B9D-F36DDF7692CE}" type="datetimeFigureOut">
              <a:rPr lang="tr-TR" smtClean="0"/>
              <a:t>30.09.2025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48058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9C1E73F-F42F-4FBC-8B9D-F36DDF7692CE}" type="datetimeFigureOut">
              <a:rPr lang="tr-TR" smtClean="0"/>
              <a:t>30.09.2025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2709622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29C1E73F-F42F-4FBC-8B9D-F36DDF7692CE}" type="datetimeFigureOut">
              <a:rPr lang="tr-TR" smtClean="0"/>
              <a:t>30.09.2025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72132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29C1E73F-F42F-4FBC-8B9D-F36DDF7692CE}" type="datetimeFigureOut">
              <a:rPr lang="tr-TR" smtClean="0"/>
              <a:t>30.09.2025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274371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1E73F-F42F-4FBC-8B9D-F36DDF7692CE}" type="datetimeFigureOut">
              <a:rPr lang="tr-TR" smtClean="0"/>
              <a:t>30.09.2025</a:t>
            </a:fld>
            <a:endParaRPr lang="tr-TR"/>
          </a:p>
        </p:txBody>
      </p:sp>
      <p:sp>
        <p:nvSpPr>
          <p:cNvPr id="5" name="Altbilgi Yer Tutucusu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45D59-D14E-40C1-94F9-CD1A5B2DB234}" type="slidenum">
              <a:rPr lang="tr-TR" smtClean="0"/>
              <a:t>‹#›</a:t>
            </a:fld>
            <a:endParaRPr lang="tr-TR"/>
          </a:p>
        </p:txBody>
      </p:sp>
    </p:spTree>
    <p:extLst>
      <p:ext uri="{BB962C8B-B14F-4D97-AF65-F5344CB8AC3E}">
        <p14:creationId xmlns:p14="http://schemas.microsoft.com/office/powerpoint/2010/main" val="2468265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txBox="1">
            <a:spLocks/>
          </p:cNvSpPr>
          <p:nvPr/>
        </p:nvSpPr>
        <p:spPr>
          <a:xfrm>
            <a:off x="761288" y="1715553"/>
            <a:ext cx="10349443" cy="2760733"/>
          </a:xfrm>
          <a:prstGeom prst="rect">
            <a:avLst/>
          </a:prstGeom>
        </p:spPr>
        <p:txBody>
          <a:bodyPr vert="horz" lIns="91440" tIns="45720" rIns="91440" bIns="45720" rtlCol="0" anchor="ctr">
            <a:noAutofit/>
          </a:bodyPr>
          <a:lstStyle>
            <a:lvl1pPr algn="l" defTabSz="914360" rtl="0" eaLnBrk="1" latinLnBrk="0" hangingPunct="1">
              <a:lnSpc>
                <a:spcPct val="90000"/>
              </a:lnSpc>
              <a:spcBef>
                <a:spcPct val="0"/>
              </a:spcBef>
              <a:buNone/>
              <a:defRPr sz="4400" kern="1200">
                <a:solidFill>
                  <a:schemeClr val="accent1"/>
                </a:solidFill>
                <a:latin typeface="+mj-lt"/>
                <a:ea typeface="+mj-ea"/>
                <a:cs typeface="+mj-cs"/>
              </a:defRPr>
            </a:lvl1pPr>
          </a:lstStyle>
          <a:p>
            <a:pPr algn="ctr">
              <a:lnSpc>
                <a:spcPct val="150000"/>
              </a:lnSpc>
            </a:pPr>
            <a:r>
              <a:rPr lang="tr-TR" sz="28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ÇANAKKALE ONSEKİZ MART ÜNİVERSİTESİ</a:t>
            </a:r>
          </a:p>
          <a:p>
            <a:pPr algn="ctr">
              <a:lnSpc>
                <a:spcPct val="150000"/>
              </a:lnSpc>
            </a:pPr>
            <a:r>
              <a:rPr lang="tr-TR" sz="28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GÖKÇEADA UYGULAMALI BİLİMLER YÜKSEKOKULU</a:t>
            </a:r>
          </a:p>
          <a:p>
            <a:pPr algn="ctr">
              <a:lnSpc>
                <a:spcPct val="100000"/>
              </a:lnSpc>
            </a:pPr>
            <a:endParaRPr lang="tr-TR" sz="28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endParaRPr>
          </a:p>
          <a:p>
            <a:pPr algn="ctr">
              <a:lnSpc>
                <a:spcPct val="150000"/>
              </a:lnSpc>
            </a:pPr>
            <a:r>
              <a:rPr lang="tr-TR" sz="28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KALİTE GÜVENCE ÇALIŞMALARI</a:t>
            </a:r>
          </a:p>
          <a:p>
            <a:pPr algn="ctr">
              <a:lnSpc>
                <a:spcPct val="100000"/>
              </a:lnSpc>
            </a:pPr>
            <a:endParaRPr lang="tr-TR" sz="32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endParaRPr>
          </a:p>
        </p:txBody>
      </p:sp>
      <p:sp>
        <p:nvSpPr>
          <p:cNvPr id="9" name="Metin kutusu 8">
            <a:extLst>
              <a:ext uri="{FF2B5EF4-FFF2-40B4-BE49-F238E27FC236}">
                <a16:creationId xmlns:a16="http://schemas.microsoft.com/office/drawing/2014/main" id="{0669474C-69A1-8545-87B1-C3F596004E28}"/>
              </a:ext>
            </a:extLst>
          </p:cNvPr>
          <p:cNvSpPr txBox="1"/>
          <p:nvPr/>
        </p:nvSpPr>
        <p:spPr>
          <a:xfrm>
            <a:off x="0" y="6654999"/>
            <a:ext cx="12192000" cy="200055"/>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Metin kutusu 9">
            <a:extLst>
              <a:ext uri="{FF2B5EF4-FFF2-40B4-BE49-F238E27FC236}">
                <a16:creationId xmlns:a16="http://schemas.microsoft.com/office/drawing/2014/main" id="{0669474C-69A1-8545-87B1-C3F596004E28}"/>
              </a:ext>
            </a:extLst>
          </p:cNvPr>
          <p:cNvSpPr txBox="1"/>
          <p:nvPr/>
        </p:nvSpPr>
        <p:spPr>
          <a:xfrm>
            <a:off x="2734" y="4"/>
            <a:ext cx="12192000" cy="200055"/>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71" y="393982"/>
            <a:ext cx="895433" cy="89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a:extLst>
              <a:ext uri="{FF2B5EF4-FFF2-40B4-BE49-F238E27FC236}">
                <a16:creationId xmlns:a16="http://schemas.microsoft.com/office/drawing/2014/main" id="{5186ACC7-2651-D0A3-10C2-229CB810BC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5718" y="505276"/>
            <a:ext cx="652711" cy="784139"/>
          </a:xfrm>
          <a:prstGeom prst="rect">
            <a:avLst/>
          </a:prstGeom>
        </p:spPr>
      </p:pic>
    </p:spTree>
    <p:extLst>
      <p:ext uri="{BB962C8B-B14F-4D97-AF65-F5344CB8AC3E}">
        <p14:creationId xmlns:p14="http://schemas.microsoft.com/office/powerpoint/2010/main" val="2154833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10</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474252" y="1198273"/>
            <a:ext cx="11439084" cy="1242456"/>
          </a:xfrm>
          <a:prstGeom prst="rect">
            <a:avLst/>
          </a:prstGeom>
        </p:spPr>
        <p:txBody>
          <a:bodyPr wrap="square">
            <a:spAutoFit/>
          </a:bodyPr>
          <a:lstStyle/>
          <a:p>
            <a:pPr algn="just">
              <a:lnSpc>
                <a:spcPct val="150000"/>
              </a:lnSpc>
              <a:spcBef>
                <a:spcPct val="0"/>
              </a:spcBef>
            </a:pPr>
            <a:r>
              <a:rPr lang="tr-TR" dirty="0">
                <a:latin typeface="Tahoma" panose="020B0604030504040204" pitchFamily="34" charset="0"/>
                <a:ea typeface="Tahoma" panose="020B0604030504040204" pitchFamily="34" charset="0"/>
                <a:cs typeface="Tahoma" panose="020B0604030504040204" pitchFamily="34" charset="0"/>
              </a:rPr>
              <a:t>	</a:t>
            </a:r>
            <a:r>
              <a:rPr lang="tr-TR" dirty="0">
                <a:latin typeface="Cambria" panose="02040503050406030204" pitchFamily="18" charset="0"/>
                <a:ea typeface="Cambria" panose="02040503050406030204" pitchFamily="18" charset="0"/>
                <a:cs typeface="Poppins Light"/>
              </a:rPr>
              <a:t>Çanakkale Onsekiz Mart Üniversitesi, Yükseköğretim Kalite Kurulu (YÖKAK) tarafından yürütülen 2024 Yılı Ara Değerlendirme Programı kapsamında tam akreditasyon almıştır.</a:t>
            </a:r>
            <a:r>
              <a:rPr lang="en-US" dirty="0">
                <a:latin typeface="Cambria" panose="02040503050406030204" pitchFamily="18" charset="0"/>
                <a:ea typeface="Cambria" panose="02040503050406030204" pitchFamily="18" charset="0"/>
                <a:cs typeface="Poppins Light"/>
                <a:sym typeface="Poppins Light"/>
              </a:rPr>
              <a:t> </a:t>
            </a:r>
          </a:p>
          <a:p>
            <a:pPr algn="just">
              <a:lnSpc>
                <a:spcPct val="150000"/>
              </a:lnSpc>
              <a:spcBef>
                <a:spcPct val="0"/>
              </a:spcBef>
            </a:pPr>
            <a:endParaRPr lang="tr-TR" altLang="tr-TR" sz="1600" b="1" dirty="0">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069160" y="246578"/>
            <a:ext cx="6035258"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KURUMSAL AKREDİTASYON</a:t>
            </a:r>
          </a:p>
        </p:txBody>
      </p:sp>
      <p:pic>
        <p:nvPicPr>
          <p:cNvPr id="2" name="Picture 3" descr="çomü logo">
            <a:extLst>
              <a:ext uri="{FF2B5EF4-FFF2-40B4-BE49-F238E27FC236}">
                <a16:creationId xmlns:a16="http://schemas.microsoft.com/office/drawing/2014/main" id="{5C645AB7-FF01-C7DF-1E6B-295218989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00637230-38F3-2E2B-D6DB-C35C54789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pic>
        <p:nvPicPr>
          <p:cNvPr id="6" name="Resim 5">
            <a:extLst>
              <a:ext uri="{FF2B5EF4-FFF2-40B4-BE49-F238E27FC236}">
                <a16:creationId xmlns:a16="http://schemas.microsoft.com/office/drawing/2014/main" id="{B88BBE6B-8929-DD4A-0066-8F0D1C0EF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538" y="2566388"/>
            <a:ext cx="8142461" cy="2939989"/>
          </a:xfrm>
          <a:prstGeom prst="rect">
            <a:avLst/>
          </a:prstGeom>
        </p:spPr>
      </p:pic>
    </p:spTree>
    <p:extLst>
      <p:ext uri="{BB962C8B-B14F-4D97-AF65-F5344CB8AC3E}">
        <p14:creationId xmlns:p14="http://schemas.microsoft.com/office/powerpoint/2010/main" val="359491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E6EF6-72E4-42B7-F430-5CEECADBFB5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77987D0-EAD2-A65A-1E7C-3C6FC27C9D41}"/>
              </a:ext>
            </a:extLst>
          </p:cNvPr>
          <p:cNvGrpSpPr/>
          <p:nvPr/>
        </p:nvGrpSpPr>
        <p:grpSpPr>
          <a:xfrm>
            <a:off x="830904" y="734054"/>
            <a:ext cx="11194579" cy="5487206"/>
            <a:chOff x="-8575044" y="83845"/>
            <a:chExt cx="22389157" cy="10974412"/>
          </a:xfrm>
        </p:grpSpPr>
        <p:sp>
          <p:nvSpPr>
            <p:cNvPr id="4" name="TextBox 4">
              <a:extLst>
                <a:ext uri="{FF2B5EF4-FFF2-40B4-BE49-F238E27FC236}">
                  <a16:creationId xmlns:a16="http://schemas.microsoft.com/office/drawing/2014/main" id="{3428E7DE-821E-1F15-3CED-C88660C97AC2}"/>
                </a:ext>
              </a:extLst>
            </p:cNvPr>
            <p:cNvSpPr txBox="1"/>
            <p:nvPr/>
          </p:nvSpPr>
          <p:spPr>
            <a:xfrm>
              <a:off x="0" y="83845"/>
              <a:ext cx="13814113" cy="1667124"/>
            </a:xfrm>
            <a:prstGeom prst="rect">
              <a:avLst/>
            </a:prstGeom>
          </p:spPr>
          <p:txBody>
            <a:bodyPr lIns="0" tIns="0" rIns="0" bIns="0" rtlCol="0" anchor="t">
              <a:spAutoFit/>
            </a:bodyPr>
            <a:lstStyle/>
            <a:p>
              <a:pPr algn="ctr">
                <a:lnSpc>
                  <a:spcPts val="6514"/>
                </a:lnSpc>
              </a:pPr>
              <a:r>
                <a:rPr lang="en-US" sz="5921" b="1">
                  <a:solidFill>
                    <a:srgbClr val="FFFFFF"/>
                  </a:solidFill>
                  <a:latin typeface="Poppins Bold"/>
                  <a:ea typeface="Poppins Bold"/>
                  <a:cs typeface="Poppins Bold"/>
                  <a:sym typeface="Poppins Bold"/>
                </a:rPr>
                <a:t> </a:t>
              </a:r>
            </a:p>
          </p:txBody>
        </p:sp>
        <p:sp>
          <p:nvSpPr>
            <p:cNvPr id="8" name="TextBox 3">
              <a:extLst>
                <a:ext uri="{FF2B5EF4-FFF2-40B4-BE49-F238E27FC236}">
                  <a16:creationId xmlns:a16="http://schemas.microsoft.com/office/drawing/2014/main" id="{D9CABA74-519F-3C78-2F13-1B22BA76C794}"/>
                </a:ext>
              </a:extLst>
            </p:cNvPr>
            <p:cNvSpPr txBox="1"/>
            <p:nvPr/>
          </p:nvSpPr>
          <p:spPr>
            <a:xfrm>
              <a:off x="-8575044" y="8349181"/>
              <a:ext cx="21060381" cy="2709076"/>
            </a:xfrm>
            <a:prstGeom prst="rect">
              <a:avLst/>
            </a:prstGeom>
          </p:spPr>
          <p:txBody>
            <a:bodyPr wrap="square" lIns="0" tIns="0" rIns="0" bIns="0" rtlCol="0" anchor="t">
              <a:spAutoFit/>
            </a:bodyPr>
            <a:lstStyle/>
            <a:p>
              <a:pPr marL="415501" lvl="1" indent="-207750" algn="just">
                <a:lnSpc>
                  <a:spcPts val="2694"/>
                </a:lnSpc>
                <a:buFont typeface="Arial"/>
                <a:buChar char="•"/>
              </a:pPr>
              <a:endParaRPr lang="tr-TR" sz="1924" dirty="0">
                <a:latin typeface="Cambria" panose="02040503050406030204" pitchFamily="18" charset="0"/>
                <a:ea typeface="Cambria" panose="02040503050406030204" pitchFamily="18" charset="0"/>
                <a:cs typeface="Poppins Light"/>
                <a:sym typeface="Poppins Light"/>
              </a:endParaRPr>
            </a:p>
            <a:p>
              <a:pPr marL="417004" lvl="1" algn="just">
                <a:lnSpc>
                  <a:spcPts val="2694"/>
                </a:lnSpc>
                <a:tabLst>
                  <a:tab pos="417004" algn="l"/>
                </a:tabLst>
              </a:pPr>
              <a:r>
                <a:rPr lang="tr-TR" sz="1924" dirty="0">
                  <a:latin typeface="Cambria" panose="02040503050406030204" pitchFamily="18" charset="0"/>
                  <a:ea typeface="Cambria" panose="02040503050406030204" pitchFamily="18" charset="0"/>
                  <a:cs typeface="Poppins Light"/>
                </a:rPr>
                <a:t>Gökçeada Uygulamalı Bilimler Yüksekokulu Gastronomi ve Mutfak Sanatları Bölümü, 2025 yılı itibarıyla </a:t>
              </a:r>
              <a:r>
                <a:rPr lang="tr-TR" sz="1924" dirty="0" err="1">
                  <a:latin typeface="Cambria" panose="02040503050406030204" pitchFamily="18" charset="0"/>
                  <a:ea typeface="Cambria" panose="02040503050406030204" pitchFamily="18" charset="0"/>
                  <a:cs typeface="Poppins Light"/>
                </a:rPr>
                <a:t>TURAK’a</a:t>
              </a:r>
              <a:r>
                <a:rPr lang="tr-TR" sz="1924" dirty="0">
                  <a:latin typeface="Cambria" panose="02040503050406030204" pitchFamily="18" charset="0"/>
                  <a:ea typeface="Cambria" panose="02040503050406030204" pitchFamily="18" charset="0"/>
                  <a:cs typeface="Poppins Light"/>
                </a:rPr>
                <a:t> başvurmuş ve başvurusu kabul edilmiştir. Sürecin denetim aşaması devam etmekte olup, olumlu sonuçlanması halinde bölümümüz akredite olacaktır.</a:t>
              </a:r>
              <a:endParaRPr lang="en-US" sz="1924" dirty="0">
                <a:latin typeface="Cambria" panose="02040503050406030204" pitchFamily="18" charset="0"/>
                <a:ea typeface="Cambria" panose="02040503050406030204" pitchFamily="18" charset="0"/>
                <a:cs typeface="Poppins Light"/>
                <a:sym typeface="Poppins Light"/>
              </a:endParaRPr>
            </a:p>
          </p:txBody>
        </p:sp>
      </p:grpSp>
      <p:sp>
        <p:nvSpPr>
          <p:cNvPr id="5" name="Freeform 5">
            <a:extLst>
              <a:ext uri="{FF2B5EF4-FFF2-40B4-BE49-F238E27FC236}">
                <a16:creationId xmlns:a16="http://schemas.microsoft.com/office/drawing/2014/main" id="{26192469-CD26-65BA-6599-2A86C7DD680E}"/>
              </a:ext>
            </a:extLst>
          </p:cNvPr>
          <p:cNvSpPr/>
          <p:nvPr/>
        </p:nvSpPr>
        <p:spPr>
          <a:xfrm>
            <a:off x="500041" y="113301"/>
            <a:ext cx="1250836" cy="1157660"/>
          </a:xfrm>
          <a:custGeom>
            <a:avLst/>
            <a:gdLst/>
            <a:ahLst/>
            <a:cxnLst/>
            <a:rect l="l" t="t" r="r" b="b"/>
            <a:pathLst>
              <a:path w="1876254" h="1736490">
                <a:moveTo>
                  <a:pt x="0" y="0"/>
                </a:moveTo>
                <a:lnTo>
                  <a:pt x="1876253" y="0"/>
                </a:lnTo>
                <a:lnTo>
                  <a:pt x="1876253" y="1736490"/>
                </a:lnTo>
                <a:lnTo>
                  <a:pt x="0" y="1736490"/>
                </a:lnTo>
                <a:lnTo>
                  <a:pt x="0" y="0"/>
                </a:lnTo>
                <a:close/>
              </a:path>
            </a:pathLst>
          </a:custGeom>
          <a:blipFill>
            <a:blip r:embed="rId2"/>
            <a:stretch>
              <a:fillRect r="-390666"/>
            </a:stretch>
          </a:blipFill>
        </p:spPr>
      </p:sp>
      <p:sp>
        <p:nvSpPr>
          <p:cNvPr id="6" name="Freeform 6">
            <a:extLst>
              <a:ext uri="{FF2B5EF4-FFF2-40B4-BE49-F238E27FC236}">
                <a16:creationId xmlns:a16="http://schemas.microsoft.com/office/drawing/2014/main" id="{C729899F-71A2-CB93-60B1-78C2F533A0E4}"/>
              </a:ext>
            </a:extLst>
          </p:cNvPr>
          <p:cNvSpPr/>
          <p:nvPr/>
        </p:nvSpPr>
        <p:spPr>
          <a:xfrm>
            <a:off x="10668000" y="142889"/>
            <a:ext cx="838200" cy="1000111"/>
          </a:xfrm>
          <a:custGeom>
            <a:avLst/>
            <a:gdLst/>
            <a:ahLst/>
            <a:cxnLst/>
            <a:rect l="l" t="t" r="r" b="b"/>
            <a:pathLst>
              <a:path w="1427798" h="1717495">
                <a:moveTo>
                  <a:pt x="0" y="0"/>
                </a:moveTo>
                <a:lnTo>
                  <a:pt x="1427798" y="0"/>
                </a:lnTo>
                <a:lnTo>
                  <a:pt x="1427798" y="1717496"/>
                </a:lnTo>
                <a:lnTo>
                  <a:pt x="0" y="1717496"/>
                </a:lnTo>
                <a:lnTo>
                  <a:pt x="0" y="0"/>
                </a:lnTo>
                <a:close/>
              </a:path>
            </a:pathLst>
          </a:custGeom>
          <a:blipFill>
            <a:blip r:embed="rId2"/>
            <a:stretch>
              <a:fillRect l="-537726"/>
            </a:stretch>
          </a:blipFill>
        </p:spPr>
      </p:sp>
      <p:grpSp>
        <p:nvGrpSpPr>
          <p:cNvPr id="15" name="Group 9">
            <a:extLst>
              <a:ext uri="{FF2B5EF4-FFF2-40B4-BE49-F238E27FC236}">
                <a16:creationId xmlns:a16="http://schemas.microsoft.com/office/drawing/2014/main" id="{84C28881-1758-2329-62F4-CD04684B35DA}"/>
              </a:ext>
            </a:extLst>
          </p:cNvPr>
          <p:cNvGrpSpPr/>
          <p:nvPr/>
        </p:nvGrpSpPr>
        <p:grpSpPr>
          <a:xfrm>
            <a:off x="2642472" y="412892"/>
            <a:ext cx="6907057" cy="1578387"/>
            <a:chOff x="-12265" y="-426616"/>
            <a:chExt cx="13814113" cy="3156775"/>
          </a:xfrm>
        </p:grpSpPr>
        <p:sp>
          <p:nvSpPr>
            <p:cNvPr id="16" name="TextBox 10">
              <a:extLst>
                <a:ext uri="{FF2B5EF4-FFF2-40B4-BE49-F238E27FC236}">
                  <a16:creationId xmlns:a16="http://schemas.microsoft.com/office/drawing/2014/main" id="{439033A1-3995-63E1-6A5B-62E97DDE1704}"/>
                </a:ext>
              </a:extLst>
            </p:cNvPr>
            <p:cNvSpPr txBox="1"/>
            <p:nvPr/>
          </p:nvSpPr>
          <p:spPr>
            <a:xfrm>
              <a:off x="146759" y="2129481"/>
              <a:ext cx="13520593" cy="600678"/>
            </a:xfrm>
            <a:prstGeom prst="rect">
              <a:avLst/>
            </a:prstGeom>
          </p:spPr>
          <p:txBody>
            <a:bodyPr lIns="0" tIns="0" rIns="0" bIns="0" rtlCol="0" anchor="t">
              <a:spAutoFit/>
            </a:bodyPr>
            <a:lstStyle/>
            <a:p>
              <a:pPr>
                <a:lnSpc>
                  <a:spcPts val="2694"/>
                </a:lnSpc>
              </a:pPr>
              <a:endParaRPr sz="1200"/>
            </a:p>
          </p:txBody>
        </p:sp>
        <p:sp>
          <p:nvSpPr>
            <p:cNvPr id="17" name="TextBox 11">
              <a:extLst>
                <a:ext uri="{FF2B5EF4-FFF2-40B4-BE49-F238E27FC236}">
                  <a16:creationId xmlns:a16="http://schemas.microsoft.com/office/drawing/2014/main" id="{B9522F83-C4F1-8CB2-625B-1002AAF78E94}"/>
                </a:ext>
              </a:extLst>
            </p:cNvPr>
            <p:cNvSpPr txBox="1"/>
            <p:nvPr/>
          </p:nvSpPr>
          <p:spPr>
            <a:xfrm>
              <a:off x="-12265" y="-426616"/>
              <a:ext cx="13814113" cy="1231106"/>
            </a:xfrm>
            <a:prstGeom prst="rect">
              <a:avLst/>
            </a:prstGeom>
          </p:spPr>
          <p:txBody>
            <a:bodyPr lIns="0" tIns="0" rIns="0" bIns="0" rtlCol="0" anchor="t">
              <a:spAutoFit/>
            </a:bodyPr>
            <a:lstStyle/>
            <a:p>
              <a:pPr algn="ctr">
                <a:lnSpc>
                  <a:spcPts val="4767"/>
                </a:lnSpc>
              </a:pPr>
              <a:r>
                <a:rPr lang="en-US" sz="4334" b="1" dirty="0">
                  <a:solidFill>
                    <a:srgbClr val="FFFFFF"/>
                  </a:solidFill>
                  <a:latin typeface="Poppins Bold"/>
                  <a:ea typeface="Poppins Bold"/>
                  <a:cs typeface="Poppins Bold"/>
                  <a:sym typeface="Poppins Bold"/>
                </a:rPr>
                <a:t> </a:t>
              </a:r>
              <a:r>
                <a:rPr lang="tr-TR" sz="4334" b="1" dirty="0">
                  <a:solidFill>
                    <a:srgbClr val="FFFFFF"/>
                  </a:solidFill>
                  <a:latin typeface="Poppins Bold"/>
                  <a:ea typeface="Poppins Bold"/>
                  <a:cs typeface="Poppins Bold"/>
                  <a:sym typeface="Poppins Bold"/>
                </a:rPr>
                <a:t>AKREDİTASYON</a:t>
              </a:r>
              <a:endParaRPr lang="en-US" sz="4334" b="1" dirty="0">
                <a:solidFill>
                  <a:srgbClr val="FFFFFF"/>
                </a:solidFill>
                <a:latin typeface="Poppins Bold"/>
                <a:ea typeface="Poppins Bold"/>
                <a:cs typeface="Poppins Bold"/>
                <a:sym typeface="Poppins Bold"/>
              </a:endParaRPr>
            </a:p>
          </p:txBody>
        </p:sp>
      </p:grpSp>
      <p:pic>
        <p:nvPicPr>
          <p:cNvPr id="10" name="Resim 9">
            <a:extLst>
              <a:ext uri="{FF2B5EF4-FFF2-40B4-BE49-F238E27FC236}">
                <a16:creationId xmlns:a16="http://schemas.microsoft.com/office/drawing/2014/main" id="{4287D3D8-9174-4599-197C-34469936A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287" y="1183534"/>
            <a:ext cx="6718718" cy="3770615"/>
          </a:xfrm>
          <a:prstGeom prst="rect">
            <a:avLst/>
          </a:prstGeom>
        </p:spPr>
      </p:pic>
    </p:spTree>
    <p:extLst>
      <p:ext uri="{BB962C8B-B14F-4D97-AF65-F5344CB8AC3E}">
        <p14:creationId xmlns:p14="http://schemas.microsoft.com/office/powerpoint/2010/main" val="1569502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3EEE646D-B0F0-A6C3-0134-42AD931CF79F}"/>
              </a:ext>
            </a:extLst>
          </p:cNvPr>
          <p:cNvPicPr>
            <a:picLocks noChangeAspect="1"/>
          </p:cNvPicPr>
          <p:nvPr/>
        </p:nvPicPr>
        <p:blipFill>
          <a:blip r:embed="rId2"/>
          <a:stretch>
            <a:fillRect/>
          </a:stretch>
        </p:blipFill>
        <p:spPr>
          <a:xfrm>
            <a:off x="683442" y="1005552"/>
            <a:ext cx="10825116" cy="4846895"/>
          </a:xfrm>
          <a:prstGeom prst="rect">
            <a:avLst/>
          </a:prstGeom>
        </p:spPr>
      </p:pic>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12</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876158" y="222979"/>
            <a:ext cx="4966285"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GUBY KALİTE SÜRECİ</a:t>
            </a:r>
          </a:p>
        </p:txBody>
      </p:sp>
      <p:sp>
        <p:nvSpPr>
          <p:cNvPr id="6" name="Akış Çizelgesi: Öteki İşlem 5">
            <a:extLst>
              <a:ext uri="{FF2B5EF4-FFF2-40B4-BE49-F238E27FC236}">
                <a16:creationId xmlns:a16="http://schemas.microsoft.com/office/drawing/2014/main" id="{8E92CF9C-99AF-4D7F-79F5-FC5A3242EA48}"/>
              </a:ext>
            </a:extLst>
          </p:cNvPr>
          <p:cNvSpPr/>
          <p:nvPr/>
        </p:nvSpPr>
        <p:spPr>
          <a:xfrm>
            <a:off x="6106696" y="2402865"/>
            <a:ext cx="1733798" cy="381001"/>
          </a:xfrm>
          <a:prstGeom prst="flowChartAlternateProcess">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Picture 3" descr="çomü logo">
            <a:extLst>
              <a:ext uri="{FF2B5EF4-FFF2-40B4-BE49-F238E27FC236}">
                <a16:creationId xmlns:a16="http://schemas.microsoft.com/office/drawing/2014/main" id="{E276EC87-36A9-0E24-67B2-86DA48283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F013BBE6-8128-E885-A971-1CA77D055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653809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71395" y="0"/>
            <a:ext cx="7320605" cy="6858000"/>
          </a:xfrm>
          <a:prstGeom prst="rect">
            <a:avLst/>
          </a:prstGeom>
          <a:solidFill>
            <a:srgbClr val="1171B4"/>
          </a:solidFill>
        </p:spPr>
      </p:sp>
      <p:sp>
        <p:nvSpPr>
          <p:cNvPr id="3" name="Freeform 3"/>
          <p:cNvSpPr/>
          <p:nvPr/>
        </p:nvSpPr>
        <p:spPr>
          <a:xfrm>
            <a:off x="2482155" y="1133273"/>
            <a:ext cx="1613189" cy="1473740"/>
          </a:xfrm>
          <a:custGeom>
            <a:avLst/>
            <a:gdLst/>
            <a:ahLst/>
            <a:cxnLst/>
            <a:rect l="l" t="t" r="r" b="b"/>
            <a:pathLst>
              <a:path w="2929043" h="2763064">
                <a:moveTo>
                  <a:pt x="0" y="0"/>
                </a:moveTo>
                <a:lnTo>
                  <a:pt x="2929044" y="0"/>
                </a:lnTo>
                <a:lnTo>
                  <a:pt x="2929044" y="2763064"/>
                </a:lnTo>
                <a:lnTo>
                  <a:pt x="0" y="2763064"/>
                </a:lnTo>
                <a:lnTo>
                  <a:pt x="0" y="0"/>
                </a:lnTo>
                <a:close/>
              </a:path>
            </a:pathLst>
          </a:custGeom>
          <a:blipFill>
            <a:blip r:embed="rId2"/>
            <a:stretch>
              <a:fillRect/>
            </a:stretch>
          </a:blipFill>
        </p:spPr>
      </p:sp>
      <p:sp>
        <p:nvSpPr>
          <p:cNvPr id="4" name="Freeform 4"/>
          <p:cNvSpPr/>
          <p:nvPr/>
        </p:nvSpPr>
        <p:spPr>
          <a:xfrm>
            <a:off x="5249975" y="4295353"/>
            <a:ext cx="404906" cy="261031"/>
          </a:xfrm>
          <a:custGeom>
            <a:avLst/>
            <a:gdLst/>
            <a:ahLst/>
            <a:cxnLst/>
            <a:rect l="l" t="t" r="r" b="b"/>
            <a:pathLst>
              <a:path w="607359" h="391546">
                <a:moveTo>
                  <a:pt x="0" y="0"/>
                </a:moveTo>
                <a:lnTo>
                  <a:pt x="607359" y="0"/>
                </a:lnTo>
                <a:lnTo>
                  <a:pt x="607359" y="391546"/>
                </a:lnTo>
                <a:lnTo>
                  <a:pt x="0" y="391546"/>
                </a:lnTo>
                <a:lnTo>
                  <a:pt x="0" y="0"/>
                </a:lnTo>
                <a:close/>
              </a:path>
            </a:pathLst>
          </a:custGeom>
          <a:blipFill>
            <a:blip r:embed="rId3"/>
            <a:stretch>
              <a:fillRect/>
            </a:stretch>
          </a:blipFill>
        </p:spPr>
      </p:sp>
      <p:sp>
        <p:nvSpPr>
          <p:cNvPr id="5" name="Freeform 5"/>
          <p:cNvSpPr/>
          <p:nvPr/>
        </p:nvSpPr>
        <p:spPr>
          <a:xfrm>
            <a:off x="5249976" y="5446161"/>
            <a:ext cx="404906" cy="261031"/>
          </a:xfrm>
          <a:custGeom>
            <a:avLst/>
            <a:gdLst/>
            <a:ahLst/>
            <a:cxnLst/>
            <a:rect l="l" t="t" r="r" b="b"/>
            <a:pathLst>
              <a:path w="607359" h="391546">
                <a:moveTo>
                  <a:pt x="0" y="0"/>
                </a:moveTo>
                <a:lnTo>
                  <a:pt x="607359" y="0"/>
                </a:lnTo>
                <a:lnTo>
                  <a:pt x="607359" y="391546"/>
                </a:lnTo>
                <a:lnTo>
                  <a:pt x="0" y="391546"/>
                </a:lnTo>
                <a:lnTo>
                  <a:pt x="0" y="0"/>
                </a:lnTo>
                <a:close/>
              </a:path>
            </a:pathLst>
          </a:custGeom>
          <a:blipFill>
            <a:blip r:embed="rId3"/>
            <a:stretch>
              <a:fillRect/>
            </a:stretch>
          </a:blipFill>
        </p:spPr>
      </p:sp>
      <p:sp>
        <p:nvSpPr>
          <p:cNvPr id="6" name="Freeform 6"/>
          <p:cNvSpPr/>
          <p:nvPr/>
        </p:nvSpPr>
        <p:spPr>
          <a:xfrm>
            <a:off x="6232067" y="383162"/>
            <a:ext cx="4794925" cy="2962364"/>
          </a:xfrm>
          <a:custGeom>
            <a:avLst/>
            <a:gdLst/>
            <a:ahLst/>
            <a:cxnLst/>
            <a:rect l="l" t="t" r="r" b="b"/>
            <a:pathLst>
              <a:path w="7192387" h="4443546">
                <a:moveTo>
                  <a:pt x="0" y="0"/>
                </a:moveTo>
                <a:lnTo>
                  <a:pt x="7192388" y="0"/>
                </a:lnTo>
                <a:lnTo>
                  <a:pt x="7192388" y="4443547"/>
                </a:lnTo>
                <a:lnTo>
                  <a:pt x="0" y="4443547"/>
                </a:lnTo>
                <a:lnTo>
                  <a:pt x="0" y="0"/>
                </a:lnTo>
                <a:close/>
              </a:path>
            </a:pathLst>
          </a:custGeom>
          <a:blipFill>
            <a:blip r:embed="rId4"/>
            <a:stretch>
              <a:fillRect b="-21396"/>
            </a:stretch>
          </a:blipFill>
        </p:spPr>
      </p:sp>
      <p:sp>
        <p:nvSpPr>
          <p:cNvPr id="7" name="TextBox 7"/>
          <p:cNvSpPr txBox="1"/>
          <p:nvPr/>
        </p:nvSpPr>
        <p:spPr>
          <a:xfrm>
            <a:off x="100078" y="2935586"/>
            <a:ext cx="4674040" cy="1731243"/>
          </a:xfrm>
          <a:prstGeom prst="rect">
            <a:avLst/>
          </a:prstGeom>
        </p:spPr>
        <p:txBody>
          <a:bodyPr lIns="0" tIns="0" rIns="0" bIns="0" rtlCol="0" anchor="t">
            <a:spAutoFit/>
          </a:bodyPr>
          <a:lstStyle/>
          <a:p>
            <a:pPr algn="ctr">
              <a:lnSpc>
                <a:spcPts val="2747"/>
              </a:lnSpc>
              <a:spcBef>
                <a:spcPct val="0"/>
              </a:spcBef>
            </a:pPr>
            <a:r>
              <a:rPr lang="en-US" sz="2497" b="1">
                <a:solidFill>
                  <a:srgbClr val="514943"/>
                </a:solidFill>
                <a:latin typeface="Poppins Bold"/>
                <a:ea typeface="Poppins Bold"/>
                <a:cs typeface="Poppins Bold"/>
                <a:sym typeface="Poppins Bold"/>
              </a:rPr>
              <a:t>GASTRONOMİ VE MUTFAK SANATLARI BÖLÜMÜ</a:t>
            </a:r>
          </a:p>
          <a:p>
            <a:pPr algn="ctr">
              <a:lnSpc>
                <a:spcPts val="2747"/>
              </a:lnSpc>
              <a:spcBef>
                <a:spcPct val="0"/>
              </a:spcBef>
            </a:pPr>
            <a:endParaRPr lang="en-US" sz="2497" b="1">
              <a:solidFill>
                <a:srgbClr val="514943"/>
              </a:solidFill>
              <a:latin typeface="Poppins Bold"/>
              <a:ea typeface="Poppins Bold"/>
              <a:cs typeface="Poppins Bold"/>
              <a:sym typeface="Poppins Bold"/>
            </a:endParaRPr>
          </a:p>
          <a:p>
            <a:pPr algn="ctr">
              <a:lnSpc>
                <a:spcPts val="2747"/>
              </a:lnSpc>
              <a:spcBef>
                <a:spcPct val="0"/>
              </a:spcBef>
            </a:pPr>
            <a:r>
              <a:rPr lang="en-US" sz="2497" b="1">
                <a:solidFill>
                  <a:srgbClr val="514943"/>
                </a:solidFill>
                <a:latin typeface="Poppins Bold"/>
                <a:ea typeface="Poppins Bold"/>
                <a:cs typeface="Poppins Bold"/>
                <a:sym typeface="Poppins Bold"/>
              </a:rPr>
              <a:t>7+1 </a:t>
            </a:r>
          </a:p>
          <a:p>
            <a:pPr algn="ctr">
              <a:lnSpc>
                <a:spcPts val="2747"/>
              </a:lnSpc>
              <a:spcBef>
                <a:spcPct val="0"/>
              </a:spcBef>
            </a:pPr>
            <a:r>
              <a:rPr lang="en-US" sz="2497" b="1">
                <a:solidFill>
                  <a:srgbClr val="514943"/>
                </a:solidFill>
                <a:latin typeface="Poppins Bold"/>
                <a:ea typeface="Poppins Bold"/>
                <a:cs typeface="Poppins Bold"/>
                <a:sym typeface="Poppins Bold"/>
              </a:rPr>
              <a:t>Uygulamalı Eğitim Modeli</a:t>
            </a:r>
          </a:p>
        </p:txBody>
      </p:sp>
      <p:sp>
        <p:nvSpPr>
          <p:cNvPr id="8" name="TextBox 8"/>
          <p:cNvSpPr txBox="1"/>
          <p:nvPr/>
        </p:nvSpPr>
        <p:spPr>
          <a:xfrm>
            <a:off x="5752158" y="4033425"/>
            <a:ext cx="6243365" cy="3054747"/>
          </a:xfrm>
          <a:prstGeom prst="rect">
            <a:avLst/>
          </a:prstGeom>
        </p:spPr>
        <p:txBody>
          <a:bodyPr lIns="0" tIns="0" rIns="0" bIns="0" rtlCol="0" anchor="t">
            <a:spAutoFit/>
          </a:bodyPr>
          <a:lstStyle/>
          <a:p>
            <a:pPr algn="just">
              <a:lnSpc>
                <a:spcPts val="1971"/>
              </a:lnSpc>
            </a:pP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Yükseköğretim</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kurumlarımızda</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bazı</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lisans</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programlarında</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7+1;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yani</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programların</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7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dönemi</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dersliklerde</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1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dönemi</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ilgili</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sektörün</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işletmelerinde</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olmak</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üzere</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uygulamalı</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eğitim</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modeli</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uygulanmaktadır</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a:t>
            </a:r>
            <a:endParaRPr lang="tr-TR" sz="1408" dirty="0">
              <a:solidFill>
                <a:srgbClr val="FFFFFF"/>
              </a:solidFill>
              <a:latin typeface="Cambria" panose="02040503050406030204" pitchFamily="18" charset="0"/>
              <a:ea typeface="Cambria" panose="02040503050406030204" pitchFamily="18" charset="0"/>
              <a:cs typeface="Poppins Light Bold"/>
              <a:sym typeface="Poppins Light Bold"/>
            </a:endParaRPr>
          </a:p>
          <a:p>
            <a:pPr algn="just">
              <a:lnSpc>
                <a:spcPts val="1971"/>
              </a:lnSpc>
            </a:pPr>
            <a:endParaRPr lang="en-US" sz="1408" dirty="0">
              <a:solidFill>
                <a:srgbClr val="FFFFFF"/>
              </a:solidFill>
              <a:latin typeface="Cambria" panose="02040503050406030204" pitchFamily="18" charset="0"/>
              <a:ea typeface="Cambria" panose="02040503050406030204" pitchFamily="18" charset="0"/>
              <a:cs typeface="Poppins Light Bold"/>
              <a:sym typeface="Poppins Light Bold"/>
            </a:endParaRPr>
          </a:p>
          <a:p>
            <a:pPr algn="just">
              <a:lnSpc>
                <a:spcPts val="1971"/>
              </a:lnSpc>
            </a:pPr>
            <a:endParaRPr lang="en-US" sz="1408" dirty="0">
              <a:solidFill>
                <a:srgbClr val="FFFFFF"/>
              </a:solidFill>
              <a:latin typeface="Cambria" panose="02040503050406030204" pitchFamily="18" charset="0"/>
              <a:ea typeface="Cambria" panose="02040503050406030204" pitchFamily="18" charset="0"/>
              <a:cs typeface="Poppins Light Bold"/>
              <a:sym typeface="Poppins Light Bold"/>
            </a:endParaRPr>
          </a:p>
          <a:p>
            <a:pPr algn="just">
              <a:lnSpc>
                <a:spcPts val="1971"/>
              </a:lnSpc>
            </a:pPr>
            <a:r>
              <a:rPr lang="tr-TR" sz="1408" dirty="0">
                <a:solidFill>
                  <a:srgbClr val="FFFFFF"/>
                </a:solidFill>
                <a:latin typeface="Cambria" panose="02040503050406030204" pitchFamily="18" charset="0"/>
                <a:ea typeface="Cambria" panose="02040503050406030204" pitchFamily="18" charset="0"/>
                <a:cs typeface="Poppins Light Bold"/>
                <a:sym typeface="Poppins Light Bold"/>
              </a:rPr>
              <a:t>Yüksekokulumuz Gastronomi ve Mutfak Sanatları Bölümü için</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2024-2025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Eğitim-Öğretim</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Yılı</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itibarıyla</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geçerli</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olacak</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7+1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eğitim</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sistemine</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uyumlu</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yeni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öğretim</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planını</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belirlenerek</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uygulanmaya</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 </a:t>
            </a:r>
            <a:r>
              <a:rPr lang="en-US" sz="1408" dirty="0" err="1">
                <a:solidFill>
                  <a:srgbClr val="FFFFFF"/>
                </a:solidFill>
                <a:latin typeface="Cambria" panose="02040503050406030204" pitchFamily="18" charset="0"/>
                <a:ea typeface="Cambria" panose="02040503050406030204" pitchFamily="18" charset="0"/>
                <a:cs typeface="Poppins Light Bold"/>
                <a:sym typeface="Poppins Light Bold"/>
              </a:rPr>
              <a:t>başlanmıştır</a:t>
            </a:r>
            <a:r>
              <a:rPr lang="en-US" sz="1408" dirty="0">
                <a:solidFill>
                  <a:srgbClr val="FFFFFF"/>
                </a:solidFill>
                <a:latin typeface="Cambria" panose="02040503050406030204" pitchFamily="18" charset="0"/>
                <a:ea typeface="Cambria" panose="02040503050406030204" pitchFamily="18" charset="0"/>
                <a:cs typeface="Poppins Light Bold"/>
                <a:sym typeface="Poppins Light Bold"/>
              </a:rPr>
              <a:t>.</a:t>
            </a:r>
          </a:p>
          <a:p>
            <a:pPr algn="just">
              <a:lnSpc>
                <a:spcPts val="1971"/>
              </a:lnSpc>
            </a:pPr>
            <a:endParaRPr lang="en-US" sz="1408" dirty="0">
              <a:solidFill>
                <a:srgbClr val="FFFFFF"/>
              </a:solidFill>
              <a:latin typeface="Poppins Light Bold"/>
              <a:ea typeface="Poppins Light Bold"/>
              <a:cs typeface="Poppins Light Bold"/>
              <a:sym typeface="Poppins Light Bold"/>
            </a:endParaRPr>
          </a:p>
          <a:p>
            <a:pPr algn="just">
              <a:lnSpc>
                <a:spcPts val="1971"/>
              </a:lnSpc>
            </a:pPr>
            <a:endParaRPr lang="en-US" sz="1408" dirty="0">
              <a:solidFill>
                <a:srgbClr val="FFFFFF"/>
              </a:solidFill>
              <a:latin typeface="Poppins Light Bold"/>
              <a:ea typeface="Poppins Light Bold"/>
              <a:cs typeface="Poppins Light Bold"/>
              <a:sym typeface="Poppins Light Bold"/>
            </a:endParaRPr>
          </a:p>
          <a:p>
            <a:pPr algn="just">
              <a:lnSpc>
                <a:spcPts val="1971"/>
              </a:lnSpc>
            </a:pPr>
            <a:endParaRPr lang="en-US" sz="1408" dirty="0">
              <a:solidFill>
                <a:srgbClr val="FFFFFF"/>
              </a:solidFill>
              <a:latin typeface="Poppins Light Bold"/>
              <a:ea typeface="Poppins Light Bold"/>
              <a:cs typeface="Poppins Light Bold"/>
              <a:sym typeface="Poppins Light Bold"/>
            </a:endParaRPr>
          </a:p>
          <a:p>
            <a:pPr algn="just">
              <a:lnSpc>
                <a:spcPts val="1971"/>
              </a:lnSpc>
            </a:pPr>
            <a:endParaRPr lang="en-US" sz="1408" dirty="0">
              <a:solidFill>
                <a:srgbClr val="FFFFFF"/>
              </a:solidFill>
              <a:latin typeface="Poppins Light Bold"/>
              <a:ea typeface="Poppins Light Bold"/>
              <a:cs typeface="Poppins Light Bold"/>
              <a:sym typeface="Poppins Light Bold"/>
            </a:endParaRPr>
          </a:p>
        </p:txBody>
      </p:sp>
      <p:pic>
        <p:nvPicPr>
          <p:cNvPr id="10" name="Resim 9">
            <a:extLst>
              <a:ext uri="{FF2B5EF4-FFF2-40B4-BE49-F238E27FC236}">
                <a16:creationId xmlns:a16="http://schemas.microsoft.com/office/drawing/2014/main" id="{EA07F9EA-2BB2-0E1A-E051-E0A3C541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614" y="1240277"/>
            <a:ext cx="1080979" cy="129864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14</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570400" y="1432017"/>
            <a:ext cx="11439084" cy="2996782"/>
          </a:xfrm>
          <a:prstGeom prst="rect">
            <a:avLst/>
          </a:prstGeom>
        </p:spPr>
        <p:txBody>
          <a:bodyPr wrap="square">
            <a:spAutoFit/>
          </a:bodyPr>
          <a:lstStyle/>
          <a:p>
            <a:pPr algn="just">
              <a:lnSpc>
                <a:spcPct val="150000"/>
              </a:lnSpc>
              <a:spcBef>
                <a:spcPct val="0"/>
              </a:spcBef>
            </a:pPr>
            <a:r>
              <a:rPr lang="tr-TR" alt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ÖĞRENCİLER İÇİN</a:t>
            </a:r>
          </a:p>
          <a:p>
            <a:pPr algn="just">
              <a:lnSpc>
                <a:spcPct val="150000"/>
              </a:lnSpc>
              <a:spcBef>
                <a:spcPct val="0"/>
              </a:spcBef>
            </a:pPr>
            <a:endParaRPr lang="tr-TR" alt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spcBef>
                <a:spcPct val="0"/>
              </a:spcBef>
              <a:buFont typeface="Arial" panose="020B0604020202020204" pitchFamily="34" charset="0"/>
              <a:buChar char="•"/>
            </a:pPr>
            <a:r>
              <a:rPr lang="tr-TR" altLang="tr-TR" sz="1600" dirty="0">
                <a:latin typeface="Cambria" panose="02040503050406030204" pitchFamily="18" charset="0"/>
                <a:ea typeface="Cambria" panose="02040503050406030204" pitchFamily="18" charset="0"/>
                <a:cs typeface="Tahoma" panose="020B0604030504040204" pitchFamily="34" charset="0"/>
              </a:rPr>
              <a:t>GUBY Akademik Yıl Güz/Bahar Dönemi Oryantasyon Haftası Gökçeada Gezisi</a:t>
            </a:r>
          </a:p>
          <a:p>
            <a:pPr marL="285750" indent="-285750" algn="just">
              <a:lnSpc>
                <a:spcPct val="150000"/>
              </a:lnSpc>
              <a:spcBef>
                <a:spcPct val="0"/>
              </a:spcBef>
              <a:buFont typeface="Arial" panose="020B0604020202020204" pitchFamily="34" charset="0"/>
              <a:buChar char="•"/>
            </a:pPr>
            <a:r>
              <a:rPr lang="tr-TR" altLang="tr-TR" sz="1600" dirty="0">
                <a:latin typeface="Cambria" panose="02040503050406030204" pitchFamily="18" charset="0"/>
                <a:ea typeface="Cambria" panose="02040503050406030204" pitchFamily="18" charset="0"/>
                <a:cs typeface="Tahoma" panose="020B0604030504040204" pitchFamily="34" charset="0"/>
              </a:rPr>
              <a:t>Akademik, İdari Personel ve Öğrenci Oryantasyonları</a:t>
            </a:r>
          </a:p>
          <a:p>
            <a:pPr marL="285750" indent="-285750" algn="just">
              <a:lnSpc>
                <a:spcPct val="150000"/>
              </a:lnSpc>
              <a:spcBef>
                <a:spcPct val="0"/>
              </a:spcBef>
              <a:buFont typeface="Arial" panose="020B0604020202020204" pitchFamily="34" charset="0"/>
              <a:buChar char="•"/>
            </a:pPr>
            <a:r>
              <a:rPr lang="tr-TR" altLang="tr-TR" sz="1600" dirty="0">
                <a:latin typeface="Cambria" panose="02040503050406030204" pitchFamily="18" charset="0"/>
                <a:ea typeface="Cambria" panose="02040503050406030204" pitchFamily="18" charset="0"/>
                <a:cs typeface="Tahoma" panose="020B0604030504040204" pitchFamily="34" charset="0"/>
              </a:rPr>
              <a:t>Geleneksel Yaratıcı Tarifler Okul İçi Yemek Yarışması</a:t>
            </a:r>
          </a:p>
          <a:p>
            <a:pPr marL="285750" indent="-285750" algn="just">
              <a:lnSpc>
                <a:spcPct val="150000"/>
              </a:lnSpc>
              <a:spcBef>
                <a:spcPct val="0"/>
              </a:spcBef>
              <a:buFont typeface="Arial" panose="020B0604020202020204" pitchFamily="34" charset="0"/>
              <a:buChar char="•"/>
            </a:pPr>
            <a:r>
              <a:rPr lang="tr-TR" altLang="tr-TR" sz="1600" dirty="0">
                <a:latin typeface="Cambria" panose="02040503050406030204" pitchFamily="18" charset="0"/>
                <a:ea typeface="Cambria" panose="02040503050406030204" pitchFamily="18" charset="0"/>
                <a:cs typeface="Tahoma" panose="020B0604030504040204" pitchFamily="34" charset="0"/>
              </a:rPr>
              <a:t>Sektörel Workshop ve  Seminerler</a:t>
            </a:r>
          </a:p>
          <a:p>
            <a:pPr marL="285750" indent="-285750" algn="just">
              <a:lnSpc>
                <a:spcPct val="150000"/>
              </a:lnSpc>
              <a:spcBef>
                <a:spcPct val="0"/>
              </a:spcBef>
              <a:buFont typeface="Arial" panose="020B0604020202020204" pitchFamily="34" charset="0"/>
              <a:buChar char="•"/>
            </a:pPr>
            <a:r>
              <a:rPr lang="tr-TR" altLang="tr-TR" sz="1600" dirty="0">
                <a:latin typeface="Cambria" panose="02040503050406030204" pitchFamily="18" charset="0"/>
                <a:ea typeface="Cambria" panose="02040503050406030204" pitchFamily="18" charset="0"/>
                <a:cs typeface="Tahoma" panose="020B0604030504040204" pitchFamily="34" charset="0"/>
              </a:rPr>
              <a:t>Kariyer Söyleşileri</a:t>
            </a:r>
          </a:p>
          <a:p>
            <a:pPr marL="285750" indent="-285750" algn="just">
              <a:lnSpc>
                <a:spcPct val="150000"/>
              </a:lnSpc>
              <a:spcBef>
                <a:spcPct val="0"/>
              </a:spcBef>
              <a:buFont typeface="Arial" panose="020B0604020202020204" pitchFamily="34" charset="0"/>
              <a:buChar char="•"/>
            </a:pPr>
            <a:r>
              <a:rPr lang="tr-TR" altLang="tr-TR" sz="1600" dirty="0">
                <a:latin typeface="Cambria" panose="02040503050406030204" pitchFamily="18" charset="0"/>
                <a:ea typeface="Cambria" panose="02040503050406030204" pitchFamily="18" charset="0"/>
                <a:cs typeface="Tahoma" panose="020B0604030504040204" pitchFamily="34" charset="0"/>
              </a:rPr>
              <a:t>Mezun Etkinlikleri</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918668" y="253145"/>
            <a:ext cx="4742548"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GUBY KALİTE SÜRECİ</a:t>
            </a:r>
          </a:p>
        </p:txBody>
      </p:sp>
      <p:pic>
        <p:nvPicPr>
          <p:cNvPr id="2" name="Picture 3" descr="çomü logo">
            <a:extLst>
              <a:ext uri="{FF2B5EF4-FFF2-40B4-BE49-F238E27FC236}">
                <a16:creationId xmlns:a16="http://schemas.microsoft.com/office/drawing/2014/main" id="{64554289-232E-2E88-71A3-C1E614457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D756529D-CC6C-F91C-5FBC-694253A8D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2939106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15</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719744" y="243822"/>
            <a:ext cx="5155506"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ÇOMÜ DESTEK SİSTEMİ</a:t>
            </a:r>
          </a:p>
        </p:txBody>
      </p:sp>
      <p:pic>
        <p:nvPicPr>
          <p:cNvPr id="2" name="Resim 1">
            <a:extLst>
              <a:ext uri="{FF2B5EF4-FFF2-40B4-BE49-F238E27FC236}">
                <a16:creationId xmlns:a16="http://schemas.microsoft.com/office/drawing/2014/main" id="{E3039D92-4066-507E-B264-2530062E90A3}"/>
              </a:ext>
            </a:extLst>
          </p:cNvPr>
          <p:cNvPicPr>
            <a:picLocks noChangeAspect="1"/>
          </p:cNvPicPr>
          <p:nvPr/>
        </p:nvPicPr>
        <p:blipFill>
          <a:blip r:embed="rId2"/>
          <a:stretch>
            <a:fillRect/>
          </a:stretch>
        </p:blipFill>
        <p:spPr>
          <a:xfrm>
            <a:off x="1667189" y="1200270"/>
            <a:ext cx="8839200" cy="5221221"/>
          </a:xfrm>
          <a:prstGeom prst="rect">
            <a:avLst/>
          </a:prstGeom>
        </p:spPr>
      </p:pic>
      <p:sp>
        <p:nvSpPr>
          <p:cNvPr id="5" name="Akış Çizelgesi: Öteki İşlem 4">
            <a:extLst>
              <a:ext uri="{FF2B5EF4-FFF2-40B4-BE49-F238E27FC236}">
                <a16:creationId xmlns:a16="http://schemas.microsoft.com/office/drawing/2014/main" id="{AFCAFD91-FB3D-47F4-07E8-A0B0B70277DD}"/>
              </a:ext>
            </a:extLst>
          </p:cNvPr>
          <p:cNvSpPr/>
          <p:nvPr/>
        </p:nvSpPr>
        <p:spPr>
          <a:xfrm>
            <a:off x="2321309" y="1138269"/>
            <a:ext cx="1868736" cy="381001"/>
          </a:xfrm>
          <a:prstGeom prst="flowChartAlternateProcess">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Picture 3" descr="çomü logo">
            <a:extLst>
              <a:ext uri="{FF2B5EF4-FFF2-40B4-BE49-F238E27FC236}">
                <a16:creationId xmlns:a16="http://schemas.microsoft.com/office/drawing/2014/main" id="{C309EF88-8916-7E08-75E7-C80FEB914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a:extLst>
              <a:ext uri="{FF2B5EF4-FFF2-40B4-BE49-F238E27FC236}">
                <a16:creationId xmlns:a16="http://schemas.microsoft.com/office/drawing/2014/main" id="{69FC8053-5AF9-6D94-F12C-AD241443EA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1765276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16</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642146" y="201747"/>
            <a:ext cx="5415482"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ÜBYS EĞİTİM KATALOĞU</a:t>
            </a:r>
          </a:p>
        </p:txBody>
      </p:sp>
      <p:pic>
        <p:nvPicPr>
          <p:cNvPr id="2" name="Resim 1">
            <a:extLst>
              <a:ext uri="{FF2B5EF4-FFF2-40B4-BE49-F238E27FC236}">
                <a16:creationId xmlns:a16="http://schemas.microsoft.com/office/drawing/2014/main" id="{60B48249-7BEB-77B4-1C07-AEB359FF2809}"/>
              </a:ext>
            </a:extLst>
          </p:cNvPr>
          <p:cNvPicPr>
            <a:picLocks noChangeAspect="1"/>
          </p:cNvPicPr>
          <p:nvPr/>
        </p:nvPicPr>
        <p:blipFill>
          <a:blip r:embed="rId2"/>
          <a:stretch>
            <a:fillRect/>
          </a:stretch>
        </p:blipFill>
        <p:spPr>
          <a:xfrm>
            <a:off x="1485672" y="1138585"/>
            <a:ext cx="9220656" cy="5447038"/>
          </a:xfrm>
          <a:prstGeom prst="rect">
            <a:avLst/>
          </a:prstGeom>
        </p:spPr>
      </p:pic>
      <p:sp>
        <p:nvSpPr>
          <p:cNvPr id="5" name="Akış Çizelgesi: Öteki İşlem 4">
            <a:extLst>
              <a:ext uri="{FF2B5EF4-FFF2-40B4-BE49-F238E27FC236}">
                <a16:creationId xmlns:a16="http://schemas.microsoft.com/office/drawing/2014/main" id="{55AFAD25-3BEE-3BA8-8620-074E108401D5}"/>
              </a:ext>
            </a:extLst>
          </p:cNvPr>
          <p:cNvSpPr/>
          <p:nvPr/>
        </p:nvSpPr>
        <p:spPr>
          <a:xfrm>
            <a:off x="1521936" y="2584145"/>
            <a:ext cx="1868736" cy="381001"/>
          </a:xfrm>
          <a:prstGeom prst="flowChartAlternateProcess">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Akış Çizelgesi: Öteki İşlem 5">
            <a:extLst>
              <a:ext uri="{FF2B5EF4-FFF2-40B4-BE49-F238E27FC236}">
                <a16:creationId xmlns:a16="http://schemas.microsoft.com/office/drawing/2014/main" id="{A2963EA3-C26A-431F-3228-38928F3734A1}"/>
              </a:ext>
            </a:extLst>
          </p:cNvPr>
          <p:cNvSpPr/>
          <p:nvPr/>
        </p:nvSpPr>
        <p:spPr>
          <a:xfrm>
            <a:off x="2095272" y="1074409"/>
            <a:ext cx="1868736" cy="381001"/>
          </a:xfrm>
          <a:prstGeom prst="flowChartAlternateProcess">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7" name="Düz Ok Bağlayıcısı 6">
            <a:extLst>
              <a:ext uri="{FF2B5EF4-FFF2-40B4-BE49-F238E27FC236}">
                <a16:creationId xmlns:a16="http://schemas.microsoft.com/office/drawing/2014/main" id="{5A013DCB-94F2-7E71-0FCE-AC2D5A024CDD}"/>
              </a:ext>
            </a:extLst>
          </p:cNvPr>
          <p:cNvCxnSpPr>
            <a:stCxn id="6" idx="2"/>
            <a:endCxn id="5" idx="0"/>
          </p:cNvCxnSpPr>
          <p:nvPr/>
        </p:nvCxnSpPr>
        <p:spPr>
          <a:xfrm flipH="1">
            <a:off x="2456304" y="1455410"/>
            <a:ext cx="573336" cy="112873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 name="Picture 3" descr="çomü logo">
            <a:extLst>
              <a:ext uri="{FF2B5EF4-FFF2-40B4-BE49-F238E27FC236}">
                <a16:creationId xmlns:a16="http://schemas.microsoft.com/office/drawing/2014/main" id="{FC4A4FD5-949C-AC5F-2AB3-22B50149B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a:extLst>
              <a:ext uri="{FF2B5EF4-FFF2-40B4-BE49-F238E27FC236}">
                <a16:creationId xmlns:a16="http://schemas.microsoft.com/office/drawing/2014/main" id="{CCEBC7D7-B6C4-BBC9-8956-66EBF361A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1848460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F5E68820-7DEA-1A86-978F-0F120542E891}"/>
              </a:ext>
            </a:extLst>
          </p:cNvPr>
          <p:cNvPicPr>
            <a:picLocks noChangeAspect="1"/>
          </p:cNvPicPr>
          <p:nvPr/>
        </p:nvPicPr>
        <p:blipFill>
          <a:blip r:embed="rId2"/>
          <a:stretch>
            <a:fillRect/>
          </a:stretch>
        </p:blipFill>
        <p:spPr>
          <a:xfrm>
            <a:off x="233464" y="856751"/>
            <a:ext cx="11171684" cy="4736653"/>
          </a:xfrm>
          <a:prstGeom prst="rect">
            <a:avLst/>
          </a:prstGeom>
        </p:spPr>
      </p:pic>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17</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p:cNvSpPr txBox="1"/>
          <p:nvPr/>
        </p:nvSpPr>
        <p:spPr>
          <a:xfrm>
            <a:off x="3398955" y="141699"/>
            <a:ext cx="5415482"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ÜBYS EĞİTİM KATALOĞU</a:t>
            </a:r>
          </a:p>
        </p:txBody>
      </p:sp>
      <p:sp>
        <p:nvSpPr>
          <p:cNvPr id="8" name="Akış Çizelgesi: Öteki İşlem 7">
            <a:extLst>
              <a:ext uri="{FF2B5EF4-FFF2-40B4-BE49-F238E27FC236}">
                <a16:creationId xmlns:a16="http://schemas.microsoft.com/office/drawing/2014/main" id="{3D8A11C0-B58F-7249-4BCD-C5C4F8281CBC}"/>
              </a:ext>
            </a:extLst>
          </p:cNvPr>
          <p:cNvSpPr/>
          <p:nvPr/>
        </p:nvSpPr>
        <p:spPr>
          <a:xfrm>
            <a:off x="601500" y="4309352"/>
            <a:ext cx="2540533" cy="951537"/>
          </a:xfrm>
          <a:prstGeom prst="flowChartAlternateProcess">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Düz Ok Bağlayıcısı 9">
            <a:extLst>
              <a:ext uri="{FF2B5EF4-FFF2-40B4-BE49-F238E27FC236}">
                <a16:creationId xmlns:a16="http://schemas.microsoft.com/office/drawing/2014/main" id="{38DD15AD-06D8-96EA-2714-287537161EF8}"/>
              </a:ext>
            </a:extLst>
          </p:cNvPr>
          <p:cNvCxnSpPr>
            <a:cxnSpLocks/>
          </p:cNvCxnSpPr>
          <p:nvPr/>
        </p:nvCxnSpPr>
        <p:spPr>
          <a:xfrm flipV="1">
            <a:off x="2996118" y="1597111"/>
            <a:ext cx="3180946" cy="271224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2" name="Picture 3" descr="çomü logo">
            <a:extLst>
              <a:ext uri="{FF2B5EF4-FFF2-40B4-BE49-F238E27FC236}">
                <a16:creationId xmlns:a16="http://schemas.microsoft.com/office/drawing/2014/main" id="{CC40AADE-6393-43CF-0717-C6BFF9E76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73D60892-2828-FBC4-BC57-AB02645C4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3667950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18</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387155" y="1710664"/>
            <a:ext cx="11439084" cy="2258119"/>
          </a:xfrm>
          <a:prstGeom prst="rect">
            <a:avLst/>
          </a:prstGeom>
        </p:spPr>
        <p:txBody>
          <a:bodyPr wrap="square">
            <a:spAutoFit/>
          </a:bodyPr>
          <a:lstStyle/>
          <a:p>
            <a:pPr algn="just">
              <a:lnSpc>
                <a:spcPct val="150000"/>
              </a:lnSpc>
              <a:spcBef>
                <a:spcPct val="0"/>
              </a:spcBef>
            </a:pPr>
            <a:r>
              <a:rPr 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Kampüs 7/24 Nedir?</a:t>
            </a:r>
          </a:p>
          <a:p>
            <a:pPr algn="just">
              <a:lnSpc>
                <a:spcPct val="150000"/>
              </a:lnSpc>
              <a:spcBef>
                <a:spcPct val="0"/>
              </a:spcBef>
            </a:pPr>
            <a:endParaRPr 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sz="1600" dirty="0">
                <a:latin typeface="Cambria" panose="02040503050406030204" pitchFamily="18" charset="0"/>
                <a:ea typeface="Cambria" panose="02040503050406030204" pitchFamily="18" charset="0"/>
                <a:cs typeface="Tahoma" panose="020B0604030504040204" pitchFamily="34" charset="0"/>
              </a:rPr>
              <a:t>Kampüs 7/24, sistemi üzerinden teşekkür, öneri ve iyileştirme taleplerini ilgili birime iletebilirsiniz.</a:t>
            </a:r>
          </a:p>
          <a:p>
            <a:pPr algn="just">
              <a:lnSpc>
                <a:spcPct val="150000"/>
              </a:lnSpc>
              <a:spcBef>
                <a:spcPct val="0"/>
              </a:spcBef>
            </a:pPr>
            <a:endParaRPr lang="tr-TR" sz="16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sz="1600" dirty="0">
                <a:latin typeface="Cambria" panose="02040503050406030204" pitchFamily="18" charset="0"/>
                <a:ea typeface="Cambria" panose="02040503050406030204" pitchFamily="18" charset="0"/>
                <a:cs typeface="Tahoma" panose="020B0604030504040204" pitchFamily="34" charset="0"/>
              </a:rPr>
              <a:t>Talepler Çanakkale </a:t>
            </a:r>
            <a:r>
              <a:rPr lang="tr-TR" sz="1600" dirty="0" err="1">
                <a:latin typeface="Cambria" panose="02040503050406030204" pitchFamily="18" charset="0"/>
                <a:ea typeface="Cambria" panose="02040503050406030204" pitchFamily="18" charset="0"/>
                <a:cs typeface="Tahoma" panose="020B0604030504040204" pitchFamily="34" charset="0"/>
              </a:rPr>
              <a:t>Onsekiz</a:t>
            </a:r>
            <a:r>
              <a:rPr lang="tr-TR" sz="1600" dirty="0">
                <a:latin typeface="Cambria" panose="02040503050406030204" pitchFamily="18" charset="0"/>
                <a:ea typeface="Cambria" panose="02040503050406030204" pitchFamily="18" charset="0"/>
                <a:cs typeface="Tahoma" panose="020B0604030504040204" pitchFamily="34" charset="0"/>
              </a:rPr>
              <a:t> Mart Üniversitesi Rektörlüğü Kalite Yönetim Sistemi çerçevesinde değerlendirilerek ilgili birim yöneticileri veya sorumluları tarafından cevaplanmakta ve süreç takibi yapılmaktadır.</a:t>
            </a:r>
            <a:endParaRPr lang="tr-TR" altLang="tr-TR" sz="1600" dirty="0">
              <a:latin typeface="Cambria" panose="02040503050406030204" pitchFamily="18" charset="0"/>
              <a:ea typeface="Cambria" panose="02040503050406030204" pitchFamily="18"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4528508" y="246578"/>
            <a:ext cx="3156376"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KAMPÜS 7/24</a:t>
            </a:r>
          </a:p>
        </p:txBody>
      </p:sp>
      <p:pic>
        <p:nvPicPr>
          <p:cNvPr id="2" name="Picture 3" descr="çomü logo">
            <a:extLst>
              <a:ext uri="{FF2B5EF4-FFF2-40B4-BE49-F238E27FC236}">
                <a16:creationId xmlns:a16="http://schemas.microsoft.com/office/drawing/2014/main" id="{0CD20C8B-D727-5A5B-645C-AF37D2FFE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C696E9F1-A85C-A75B-C8C3-7ED223BCD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1589440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19</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4528508" y="246578"/>
            <a:ext cx="3156376" cy="584775"/>
          </a:xfrm>
          <a:prstGeom prst="rect">
            <a:avLst/>
          </a:prstGeom>
          <a:noFill/>
        </p:spPr>
        <p:txBody>
          <a:bodyPr wrap="square" rtlCol="0">
            <a:spAutoFit/>
          </a:bodyPr>
          <a:lstStyle/>
          <a:p>
            <a:r>
              <a:rPr lang="tr-TR" sz="3200" b="1" dirty="0">
                <a:solidFill>
                  <a:srgbClr val="0070C0"/>
                </a:solidFill>
                <a:latin typeface="Tahoma" panose="020B0604030504040204" pitchFamily="34" charset="0"/>
                <a:ea typeface="Tahoma" panose="020B0604030504040204" pitchFamily="34" charset="0"/>
                <a:cs typeface="Tahoma" panose="020B0604030504040204" pitchFamily="34" charset="0"/>
              </a:rPr>
              <a:t>KAMPÜS 7/24</a:t>
            </a:r>
          </a:p>
        </p:txBody>
      </p:sp>
      <p:pic>
        <p:nvPicPr>
          <p:cNvPr id="5" name="Resim 4">
            <a:extLst>
              <a:ext uri="{FF2B5EF4-FFF2-40B4-BE49-F238E27FC236}">
                <a16:creationId xmlns:a16="http://schemas.microsoft.com/office/drawing/2014/main" id="{A4DEDC37-B090-BD26-248C-1BF00158ABBD}"/>
              </a:ext>
            </a:extLst>
          </p:cNvPr>
          <p:cNvPicPr>
            <a:picLocks noChangeAspect="1"/>
          </p:cNvPicPr>
          <p:nvPr/>
        </p:nvPicPr>
        <p:blipFill>
          <a:blip r:embed="rId2"/>
          <a:stretch>
            <a:fillRect/>
          </a:stretch>
        </p:blipFill>
        <p:spPr>
          <a:xfrm>
            <a:off x="840441" y="982035"/>
            <a:ext cx="10511118" cy="5875965"/>
          </a:xfrm>
          <a:prstGeom prst="rect">
            <a:avLst/>
          </a:prstGeom>
        </p:spPr>
      </p:pic>
      <p:pic>
        <p:nvPicPr>
          <p:cNvPr id="2" name="Picture 3" descr="çomü logo">
            <a:extLst>
              <a:ext uri="{FF2B5EF4-FFF2-40B4-BE49-F238E27FC236}">
                <a16:creationId xmlns:a16="http://schemas.microsoft.com/office/drawing/2014/main" id="{1C7F6965-87D7-9FC3-5A6D-27E7695CF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A1E51A86-C108-4468-18A0-6D2EE33DB7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2046226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387155" y="1058008"/>
            <a:ext cx="11439084" cy="5582106"/>
          </a:xfrm>
          <a:prstGeom prst="rect">
            <a:avLst/>
          </a:prstGeom>
        </p:spPr>
        <p:txBody>
          <a:bodyPr wrap="square">
            <a:spAutoFit/>
          </a:bodyPr>
          <a:lstStyle/>
          <a:p>
            <a:pPr algn="just">
              <a:lnSpc>
                <a:spcPct val="150000"/>
              </a:lnSpc>
              <a:spcBef>
                <a:spcPct val="0"/>
              </a:spcBef>
            </a:pPr>
            <a:r>
              <a:rPr lang="tr-TR" sz="1600" b="1" u="sng" dirty="0">
                <a:latin typeface="Cambria" panose="02040503050406030204" pitchFamily="18" charset="0"/>
                <a:ea typeface="Cambria" panose="02040503050406030204" pitchFamily="18" charset="0"/>
                <a:cs typeface="Tahoma" panose="020B0604030504040204" pitchFamily="34" charset="0"/>
              </a:rPr>
              <a:t>Kalite Kavramı</a:t>
            </a:r>
            <a:r>
              <a:rPr lang="tr-TR" sz="1600" b="1" dirty="0">
                <a:latin typeface="Cambria" panose="02040503050406030204" pitchFamily="18" charset="0"/>
                <a:ea typeface="Cambria" panose="02040503050406030204" pitchFamily="18" charset="0"/>
                <a:cs typeface="Tahoma" panose="020B0604030504040204" pitchFamily="34" charset="0"/>
              </a:rPr>
              <a:t>; bir mal veya hizmetin belirli bir ihtiyacı karşılayabilmesi için yeterliklerini ortaya koyan özelliklerin bütünüdür.</a:t>
            </a:r>
          </a:p>
          <a:p>
            <a:pPr algn="just">
              <a:lnSpc>
                <a:spcPct val="150000"/>
              </a:lnSpc>
              <a:spcBef>
                <a:spcPct val="0"/>
              </a:spcBef>
            </a:pPr>
            <a:endParaRPr lang="tr-TR" sz="1600" b="1"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Yükseköğretimde Kalite Güvencesi Nedir?</a:t>
            </a:r>
          </a:p>
          <a:p>
            <a:pPr algn="just">
              <a:lnSpc>
                <a:spcPct val="150000"/>
              </a:lnSpc>
              <a:spcBef>
                <a:spcPct val="0"/>
              </a:spcBef>
            </a:pPr>
            <a:r>
              <a:rPr lang="tr-TR" sz="1600" dirty="0">
                <a:latin typeface="Cambria" panose="02040503050406030204" pitchFamily="18" charset="0"/>
                <a:ea typeface="Cambria" panose="02040503050406030204" pitchFamily="18" charset="0"/>
                <a:cs typeface="Tahoma" panose="020B0604030504040204" pitchFamily="34" charset="0"/>
              </a:rPr>
              <a:t>Yükseköğretimde kalite güvencesi, öğrencilere ve diğer tüm paydaşlara beklenen kalite standartlarında hizmet vermek için bir yükseköğretim kurumundaki tüm süreçleri kapsayan bütüncül bir yaklaşımı ifade eder.</a:t>
            </a:r>
          </a:p>
          <a:p>
            <a:pPr algn="just">
              <a:lnSpc>
                <a:spcPct val="150000"/>
              </a:lnSpc>
              <a:spcBef>
                <a:spcPct val="0"/>
              </a:spcBef>
            </a:pPr>
            <a:endParaRPr lang="tr-TR" altLang="tr-TR" sz="16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alt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Yükseköğretimde Kalite Güvencesi Sistemi Nedir?</a:t>
            </a:r>
            <a:endParaRPr lang="tr-TR" altLang="tr-TR" sz="16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Yükseköğretim kurumlarının eğitim-öğretim ve araştırma faaliyetleri ile idari hizmetlerinin iç ve dış kalite güvencesi, akreditasyon süreçleri ve bağımsız dış değerlendirme kurumlarının yetkilendirilme süreçlerine ilişkin esasları içeren bir bütündür.</a:t>
            </a:r>
          </a:p>
          <a:p>
            <a:pPr algn="just">
              <a:lnSpc>
                <a:spcPct val="150000"/>
              </a:lnSpc>
              <a:spcBef>
                <a:spcPct val="0"/>
              </a:spcBef>
            </a:pPr>
            <a:endParaRPr 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endParaRPr>
          </a:p>
          <a:p>
            <a:pPr algn="just">
              <a:lnSpc>
                <a:spcPct val="150000"/>
              </a:lnSpc>
            </a:pPr>
            <a:r>
              <a:rPr lang="en-US" sz="1600" b="1" dirty="0" err="1">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Akreditasyon</a:t>
            </a:r>
            <a:r>
              <a:rPr lang="en-US"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 </a:t>
            </a:r>
            <a:r>
              <a:rPr lang="en-US" sz="1600" dirty="0">
                <a:latin typeface="Cambria" panose="02040503050406030204" pitchFamily="18" charset="0"/>
                <a:ea typeface="Cambria" panose="02040503050406030204" pitchFamily="18" charset="0"/>
                <a:cs typeface="Tahoma" panose="020B0604030504040204" pitchFamily="34" charset="0"/>
              </a:rPr>
              <a:t>Bir </a:t>
            </a:r>
            <a:r>
              <a:rPr lang="en-US" sz="1600" dirty="0" err="1">
                <a:latin typeface="Cambria" panose="02040503050406030204" pitchFamily="18" charset="0"/>
                <a:ea typeface="Cambria" panose="02040503050406030204" pitchFamily="18" charset="0"/>
                <a:cs typeface="Tahoma" panose="020B0604030504040204" pitchFamily="34" charset="0"/>
              </a:rPr>
              <a:t>dış</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değerlendirici</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kurum</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tarafından</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belirli</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bir</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alanda</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önceden</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belirlenmiş</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akademik</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ve</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alana</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özgü</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standartların</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bir</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yükseköğretim</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programı</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tarafından</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karşılanıp</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karşılanmadığını</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ölçen</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değerlendirme</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ve</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dış</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kalite</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güvence</a:t>
            </a:r>
            <a:r>
              <a:rPr lang="en-US" sz="1600" dirty="0">
                <a:latin typeface="Cambria" panose="02040503050406030204" pitchFamily="18" charset="0"/>
                <a:ea typeface="Cambria" panose="02040503050406030204" pitchFamily="18" charset="0"/>
                <a:cs typeface="Tahoma" panose="020B0604030504040204" pitchFamily="34" charset="0"/>
              </a:rPr>
              <a:t> </a:t>
            </a:r>
            <a:r>
              <a:rPr lang="en-US" sz="1600" dirty="0" err="1">
                <a:latin typeface="Cambria" panose="02040503050406030204" pitchFamily="18" charset="0"/>
                <a:ea typeface="Cambria" panose="02040503050406030204" pitchFamily="18" charset="0"/>
                <a:cs typeface="Tahoma" panose="020B0604030504040204" pitchFamily="34" charset="0"/>
              </a:rPr>
              <a:t>sürecini</a:t>
            </a:r>
            <a:r>
              <a:rPr lang="tr-TR" sz="1600" dirty="0">
                <a:latin typeface="Cambria" panose="02040503050406030204" pitchFamily="18" charset="0"/>
                <a:ea typeface="Cambria" panose="02040503050406030204" pitchFamily="18" charset="0"/>
                <a:cs typeface="Tahoma" panose="020B0604030504040204" pitchFamily="34" charset="0"/>
              </a:rPr>
              <a:t> ifade eder.</a:t>
            </a:r>
            <a:endParaRPr lang="en-US" sz="1600" b="1" dirty="0">
              <a:latin typeface="Cambria" panose="02040503050406030204" pitchFamily="18" charset="0"/>
              <a:ea typeface="Cambria" panose="02040503050406030204" pitchFamily="18"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4167128" y="248815"/>
            <a:ext cx="4268242"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KALİTE GÜVENCESİ</a:t>
            </a:r>
          </a:p>
        </p:txBody>
      </p:sp>
      <p:pic>
        <p:nvPicPr>
          <p:cNvPr id="2" name="Picture 3" descr="çomü logo">
            <a:extLst>
              <a:ext uri="{FF2B5EF4-FFF2-40B4-BE49-F238E27FC236}">
                <a16:creationId xmlns:a16="http://schemas.microsoft.com/office/drawing/2014/main" id="{608BEBA9-5078-C306-DD1F-48FD706BD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1B47C090-6BB9-CCF9-46D5-9804EC388A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2401924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20</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387155" y="1422170"/>
            <a:ext cx="11439084" cy="2258119"/>
          </a:xfrm>
          <a:prstGeom prst="rect">
            <a:avLst/>
          </a:prstGeom>
        </p:spPr>
        <p:txBody>
          <a:bodyPr wrap="square">
            <a:spAutoFit/>
          </a:bodyPr>
          <a:lstStyle/>
          <a:p>
            <a:pPr algn="just">
              <a:lnSpc>
                <a:spcPct val="150000"/>
              </a:lnSpc>
              <a:spcBef>
                <a:spcPct val="0"/>
              </a:spcBef>
            </a:pPr>
            <a:r>
              <a:rPr lang="tr-TR" sz="1600" dirty="0">
                <a:latin typeface="Cambria" panose="02040503050406030204" pitchFamily="18" charset="0"/>
                <a:ea typeface="Cambria" panose="02040503050406030204" pitchFamily="18" charset="0"/>
                <a:cs typeface="Tahoma" panose="020B0604030504040204" pitchFamily="34" charset="0"/>
              </a:rPr>
              <a:t>	Sosyal Transkript, bir öğrencinin üniversitedeki ders dışı faaliyetlerinin resmi bir kaydıdır. Kulüpler, topluluklar, gönüllülük ve liderlik rolleri gibi faaliyetleri içerir.</a:t>
            </a:r>
          </a:p>
          <a:p>
            <a:pPr algn="just">
              <a:lnSpc>
                <a:spcPct val="150000"/>
              </a:lnSpc>
              <a:spcBef>
                <a:spcPct val="0"/>
              </a:spcBef>
            </a:pPr>
            <a:r>
              <a:rPr lang="tr-TR" sz="1600" dirty="0">
                <a:latin typeface="Cambria" panose="02040503050406030204" pitchFamily="18" charset="0"/>
                <a:ea typeface="Cambria" panose="02040503050406030204" pitchFamily="18" charset="0"/>
                <a:cs typeface="Tahoma" panose="020B0604030504040204" pitchFamily="34" charset="0"/>
              </a:rPr>
              <a:t>	Sosyal Transkript, işverenlere bir öğrencinin sadece akademik değil, aynı zamanda sosyal ve kişisel becerilerini de gösterir. Bu da iş bulma şansını artırabilir.</a:t>
            </a:r>
          </a:p>
          <a:p>
            <a:pPr algn="just">
              <a:lnSpc>
                <a:spcPct val="150000"/>
              </a:lnSpc>
              <a:spcBef>
                <a:spcPct val="0"/>
              </a:spcBef>
            </a:pPr>
            <a:r>
              <a:rPr lang="tr-TR" sz="1600" dirty="0">
                <a:latin typeface="Cambria" panose="02040503050406030204" pitchFamily="18" charset="0"/>
                <a:ea typeface="Cambria" panose="02040503050406030204" pitchFamily="18" charset="0"/>
                <a:cs typeface="Tahoma" panose="020B0604030504040204" pitchFamily="34" charset="0"/>
              </a:rPr>
              <a:t>	Üniversitemiz Senatosu’ </a:t>
            </a:r>
            <a:r>
              <a:rPr lang="tr-TR" sz="1600" dirty="0" err="1">
                <a:latin typeface="Cambria" panose="02040503050406030204" pitchFamily="18" charset="0"/>
                <a:ea typeface="Cambria" panose="02040503050406030204" pitchFamily="18" charset="0"/>
                <a:cs typeface="Tahoma" panose="020B0604030504040204" pitchFamily="34" charset="0"/>
              </a:rPr>
              <a:t>nun</a:t>
            </a:r>
            <a:r>
              <a:rPr lang="tr-TR" sz="1600" dirty="0">
                <a:latin typeface="Cambria" panose="02040503050406030204" pitchFamily="18" charset="0"/>
                <a:ea typeface="Cambria" panose="02040503050406030204" pitchFamily="18" charset="0"/>
                <a:cs typeface="Tahoma" panose="020B0604030504040204" pitchFamily="34" charset="0"/>
              </a:rPr>
              <a:t> 25.05.2023 tarihli ve 07/18 </a:t>
            </a:r>
            <a:r>
              <a:rPr lang="tr-TR" sz="1600" dirty="0" err="1">
                <a:latin typeface="Cambria" panose="02040503050406030204" pitchFamily="18" charset="0"/>
                <a:ea typeface="Cambria" panose="02040503050406030204" pitchFamily="18" charset="0"/>
                <a:cs typeface="Tahoma" panose="020B0604030504040204" pitchFamily="34" charset="0"/>
              </a:rPr>
              <a:t>no</a:t>
            </a:r>
            <a:r>
              <a:rPr lang="tr-TR" sz="1600" dirty="0">
                <a:latin typeface="Cambria" panose="02040503050406030204" pitchFamily="18" charset="0"/>
                <a:ea typeface="Cambria" panose="02040503050406030204" pitchFamily="18" charset="0"/>
                <a:cs typeface="Tahoma" panose="020B0604030504040204" pitchFamily="34" charset="0"/>
              </a:rPr>
              <a:t>’ </a:t>
            </a:r>
            <a:r>
              <a:rPr lang="tr-TR" sz="1600" dirty="0" err="1">
                <a:latin typeface="Cambria" panose="02040503050406030204" pitchFamily="18" charset="0"/>
                <a:ea typeface="Cambria" panose="02040503050406030204" pitchFamily="18" charset="0"/>
                <a:cs typeface="Tahoma" panose="020B0604030504040204" pitchFamily="34" charset="0"/>
              </a:rPr>
              <a:t>lu</a:t>
            </a:r>
            <a:r>
              <a:rPr lang="tr-TR" sz="1600" dirty="0">
                <a:latin typeface="Cambria" panose="02040503050406030204" pitchFamily="18" charset="0"/>
                <a:ea typeface="Cambria" panose="02040503050406030204" pitchFamily="18" charset="0"/>
                <a:cs typeface="Tahoma" panose="020B0604030504040204" pitchFamily="34" charset="0"/>
              </a:rPr>
              <a:t> senato kararında kabul edilen Sosyal Transkript Başvuru </a:t>
            </a:r>
            <a:r>
              <a:rPr lang="tr-TR" sz="1600" dirty="0" err="1">
                <a:latin typeface="Cambria" panose="02040503050406030204" pitchFamily="18" charset="0"/>
                <a:ea typeface="Cambria" panose="02040503050406030204" pitchFamily="18" charset="0"/>
                <a:cs typeface="Tahoma" panose="020B0604030504040204" pitchFamily="34" charset="0"/>
              </a:rPr>
              <a:t>Yönergesi’ne</a:t>
            </a:r>
            <a:r>
              <a:rPr lang="tr-TR" sz="1600" dirty="0">
                <a:latin typeface="Cambria" panose="02040503050406030204" pitchFamily="18" charset="0"/>
                <a:ea typeface="Cambria" panose="02040503050406030204" pitchFamily="18" charset="0"/>
                <a:cs typeface="Tahoma" panose="020B0604030504040204" pitchFamily="34" charset="0"/>
              </a:rPr>
              <a:t> QR kod ile ulaşabilirsiniz.</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603012" y="222979"/>
            <a:ext cx="4735772"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SOSYAL TRANSKRİPT</a:t>
            </a:r>
          </a:p>
        </p:txBody>
      </p:sp>
      <p:pic>
        <p:nvPicPr>
          <p:cNvPr id="7" name="Resim 6">
            <a:extLst>
              <a:ext uri="{FF2B5EF4-FFF2-40B4-BE49-F238E27FC236}">
                <a16:creationId xmlns:a16="http://schemas.microsoft.com/office/drawing/2014/main" id="{29D153B6-F57C-2273-D0B6-059E67C86C36}"/>
              </a:ext>
            </a:extLst>
          </p:cNvPr>
          <p:cNvPicPr>
            <a:picLocks noChangeAspect="1"/>
          </p:cNvPicPr>
          <p:nvPr/>
        </p:nvPicPr>
        <p:blipFill>
          <a:blip r:embed="rId2"/>
          <a:stretch>
            <a:fillRect/>
          </a:stretch>
        </p:blipFill>
        <p:spPr>
          <a:xfrm>
            <a:off x="4698477" y="4010198"/>
            <a:ext cx="2544842" cy="2524484"/>
          </a:xfrm>
          <a:prstGeom prst="rect">
            <a:avLst/>
          </a:prstGeom>
        </p:spPr>
      </p:pic>
      <p:pic>
        <p:nvPicPr>
          <p:cNvPr id="2" name="Picture 3" descr="çomü logo">
            <a:extLst>
              <a:ext uri="{FF2B5EF4-FFF2-40B4-BE49-F238E27FC236}">
                <a16:creationId xmlns:a16="http://schemas.microsoft.com/office/drawing/2014/main" id="{5F54C4CF-5901-1693-457B-7B554851D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4D195676-6F92-3D1C-2D91-9C9412C1CA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1390035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21</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603012" y="222979"/>
            <a:ext cx="4735772"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SOSYAL TRANSKRİPT</a:t>
            </a:r>
          </a:p>
        </p:txBody>
      </p:sp>
      <p:pic>
        <p:nvPicPr>
          <p:cNvPr id="5" name="Resim 4">
            <a:extLst>
              <a:ext uri="{FF2B5EF4-FFF2-40B4-BE49-F238E27FC236}">
                <a16:creationId xmlns:a16="http://schemas.microsoft.com/office/drawing/2014/main" id="{994A7F73-C218-3AE1-ED74-AFEF0E1DA00E}"/>
              </a:ext>
            </a:extLst>
          </p:cNvPr>
          <p:cNvPicPr>
            <a:picLocks noChangeAspect="1"/>
          </p:cNvPicPr>
          <p:nvPr/>
        </p:nvPicPr>
        <p:blipFill>
          <a:blip r:embed="rId2"/>
          <a:stretch>
            <a:fillRect/>
          </a:stretch>
        </p:blipFill>
        <p:spPr>
          <a:xfrm>
            <a:off x="290844" y="1928603"/>
            <a:ext cx="2838846" cy="3000794"/>
          </a:xfrm>
          <a:prstGeom prst="rect">
            <a:avLst/>
          </a:prstGeom>
        </p:spPr>
      </p:pic>
      <p:pic>
        <p:nvPicPr>
          <p:cNvPr id="7" name="Resim 6">
            <a:extLst>
              <a:ext uri="{FF2B5EF4-FFF2-40B4-BE49-F238E27FC236}">
                <a16:creationId xmlns:a16="http://schemas.microsoft.com/office/drawing/2014/main" id="{5C2A8591-FEC3-9D48-8C25-E23382AB5049}"/>
              </a:ext>
            </a:extLst>
          </p:cNvPr>
          <p:cNvPicPr>
            <a:picLocks noChangeAspect="1"/>
          </p:cNvPicPr>
          <p:nvPr/>
        </p:nvPicPr>
        <p:blipFill>
          <a:blip r:embed="rId3"/>
          <a:stretch>
            <a:fillRect/>
          </a:stretch>
        </p:blipFill>
        <p:spPr>
          <a:xfrm>
            <a:off x="3129690" y="1213945"/>
            <a:ext cx="2962688" cy="5220429"/>
          </a:xfrm>
          <a:prstGeom prst="rect">
            <a:avLst/>
          </a:prstGeom>
        </p:spPr>
      </p:pic>
      <p:pic>
        <p:nvPicPr>
          <p:cNvPr id="10" name="Resim 9">
            <a:extLst>
              <a:ext uri="{FF2B5EF4-FFF2-40B4-BE49-F238E27FC236}">
                <a16:creationId xmlns:a16="http://schemas.microsoft.com/office/drawing/2014/main" id="{8C3717F5-6701-3108-4741-5284E7F6FD04}"/>
              </a:ext>
            </a:extLst>
          </p:cNvPr>
          <p:cNvPicPr>
            <a:picLocks noChangeAspect="1"/>
          </p:cNvPicPr>
          <p:nvPr/>
        </p:nvPicPr>
        <p:blipFill>
          <a:blip r:embed="rId4"/>
          <a:stretch>
            <a:fillRect/>
          </a:stretch>
        </p:blipFill>
        <p:spPr>
          <a:xfrm>
            <a:off x="6207682" y="1928603"/>
            <a:ext cx="2705478" cy="2038635"/>
          </a:xfrm>
          <a:prstGeom prst="rect">
            <a:avLst/>
          </a:prstGeom>
        </p:spPr>
      </p:pic>
      <p:pic>
        <p:nvPicPr>
          <p:cNvPr id="12" name="Resim 11">
            <a:extLst>
              <a:ext uri="{FF2B5EF4-FFF2-40B4-BE49-F238E27FC236}">
                <a16:creationId xmlns:a16="http://schemas.microsoft.com/office/drawing/2014/main" id="{4E0097C2-0FDE-7ACB-9474-F8BFD329CC9F}"/>
              </a:ext>
            </a:extLst>
          </p:cNvPr>
          <p:cNvPicPr>
            <a:picLocks noChangeAspect="1"/>
          </p:cNvPicPr>
          <p:nvPr/>
        </p:nvPicPr>
        <p:blipFill>
          <a:blip r:embed="rId5"/>
          <a:stretch>
            <a:fillRect/>
          </a:stretch>
        </p:blipFill>
        <p:spPr>
          <a:xfrm>
            <a:off x="8971590" y="1393773"/>
            <a:ext cx="2876951" cy="5191850"/>
          </a:xfrm>
          <a:prstGeom prst="rect">
            <a:avLst/>
          </a:prstGeom>
        </p:spPr>
      </p:pic>
      <p:sp>
        <p:nvSpPr>
          <p:cNvPr id="13" name="Metin kutusu 12">
            <a:extLst>
              <a:ext uri="{FF2B5EF4-FFF2-40B4-BE49-F238E27FC236}">
                <a16:creationId xmlns:a16="http://schemas.microsoft.com/office/drawing/2014/main" id="{ABFB03C8-2AD2-08AD-3F6B-C1DFBA2C9BB8}"/>
              </a:ext>
            </a:extLst>
          </p:cNvPr>
          <p:cNvSpPr txBox="1"/>
          <p:nvPr/>
        </p:nvSpPr>
        <p:spPr>
          <a:xfrm>
            <a:off x="1371600" y="965722"/>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1</a:t>
            </a:r>
          </a:p>
        </p:txBody>
      </p:sp>
      <p:sp>
        <p:nvSpPr>
          <p:cNvPr id="14" name="Metin kutusu 13">
            <a:extLst>
              <a:ext uri="{FF2B5EF4-FFF2-40B4-BE49-F238E27FC236}">
                <a16:creationId xmlns:a16="http://schemas.microsoft.com/office/drawing/2014/main" id="{8EECAEC7-0FFC-8780-EE32-3860536DAA6F}"/>
              </a:ext>
            </a:extLst>
          </p:cNvPr>
          <p:cNvSpPr txBox="1"/>
          <p:nvPr/>
        </p:nvSpPr>
        <p:spPr>
          <a:xfrm>
            <a:off x="7158093" y="949478"/>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2</a:t>
            </a:r>
          </a:p>
        </p:txBody>
      </p:sp>
      <p:pic>
        <p:nvPicPr>
          <p:cNvPr id="2" name="Picture 3" descr="çomü logo">
            <a:extLst>
              <a:ext uri="{FF2B5EF4-FFF2-40B4-BE49-F238E27FC236}">
                <a16:creationId xmlns:a16="http://schemas.microsoft.com/office/drawing/2014/main" id="{DB62FB66-A185-410B-1BF7-9AFC41207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40A0B4DA-91A8-78C3-23E5-E892D7D1FA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3398803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22</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603012" y="222979"/>
            <a:ext cx="4735772"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SOSYAL TRANSKRİPT</a:t>
            </a:r>
          </a:p>
        </p:txBody>
      </p:sp>
      <p:sp>
        <p:nvSpPr>
          <p:cNvPr id="13" name="Metin kutusu 12">
            <a:extLst>
              <a:ext uri="{FF2B5EF4-FFF2-40B4-BE49-F238E27FC236}">
                <a16:creationId xmlns:a16="http://schemas.microsoft.com/office/drawing/2014/main" id="{ABFB03C8-2AD2-08AD-3F6B-C1DFBA2C9BB8}"/>
              </a:ext>
            </a:extLst>
          </p:cNvPr>
          <p:cNvSpPr txBox="1"/>
          <p:nvPr/>
        </p:nvSpPr>
        <p:spPr>
          <a:xfrm>
            <a:off x="1371600" y="965722"/>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3</a:t>
            </a:r>
          </a:p>
        </p:txBody>
      </p:sp>
      <p:sp>
        <p:nvSpPr>
          <p:cNvPr id="14" name="Metin kutusu 13">
            <a:extLst>
              <a:ext uri="{FF2B5EF4-FFF2-40B4-BE49-F238E27FC236}">
                <a16:creationId xmlns:a16="http://schemas.microsoft.com/office/drawing/2014/main" id="{8EECAEC7-0FFC-8780-EE32-3860536DAA6F}"/>
              </a:ext>
            </a:extLst>
          </p:cNvPr>
          <p:cNvSpPr txBox="1"/>
          <p:nvPr/>
        </p:nvSpPr>
        <p:spPr>
          <a:xfrm>
            <a:off x="6819430" y="949478"/>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4</a:t>
            </a:r>
          </a:p>
        </p:txBody>
      </p:sp>
      <p:pic>
        <p:nvPicPr>
          <p:cNvPr id="3" name="Resim 2">
            <a:extLst>
              <a:ext uri="{FF2B5EF4-FFF2-40B4-BE49-F238E27FC236}">
                <a16:creationId xmlns:a16="http://schemas.microsoft.com/office/drawing/2014/main" id="{27E7BAC0-DCCA-3390-1453-18F5FD25A44A}"/>
              </a:ext>
            </a:extLst>
          </p:cNvPr>
          <p:cNvPicPr>
            <a:picLocks noChangeAspect="1"/>
          </p:cNvPicPr>
          <p:nvPr/>
        </p:nvPicPr>
        <p:blipFill>
          <a:blip r:embed="rId2"/>
          <a:stretch>
            <a:fillRect/>
          </a:stretch>
        </p:blipFill>
        <p:spPr>
          <a:xfrm>
            <a:off x="280329" y="1914313"/>
            <a:ext cx="2734057" cy="3029373"/>
          </a:xfrm>
          <a:prstGeom prst="rect">
            <a:avLst/>
          </a:prstGeom>
        </p:spPr>
      </p:pic>
      <p:pic>
        <p:nvPicPr>
          <p:cNvPr id="8" name="Resim 7">
            <a:extLst>
              <a:ext uri="{FF2B5EF4-FFF2-40B4-BE49-F238E27FC236}">
                <a16:creationId xmlns:a16="http://schemas.microsoft.com/office/drawing/2014/main" id="{CAF0684D-6993-E84C-6DB6-3BB719A5D220}"/>
              </a:ext>
            </a:extLst>
          </p:cNvPr>
          <p:cNvPicPr>
            <a:picLocks noChangeAspect="1"/>
          </p:cNvPicPr>
          <p:nvPr/>
        </p:nvPicPr>
        <p:blipFill>
          <a:blip r:embed="rId3"/>
          <a:stretch>
            <a:fillRect/>
          </a:stretch>
        </p:blipFill>
        <p:spPr>
          <a:xfrm>
            <a:off x="5712595" y="1914313"/>
            <a:ext cx="2819794" cy="2448267"/>
          </a:xfrm>
          <a:prstGeom prst="rect">
            <a:avLst/>
          </a:prstGeom>
        </p:spPr>
      </p:pic>
      <p:pic>
        <p:nvPicPr>
          <p:cNvPr id="15" name="Resim 14">
            <a:extLst>
              <a:ext uri="{FF2B5EF4-FFF2-40B4-BE49-F238E27FC236}">
                <a16:creationId xmlns:a16="http://schemas.microsoft.com/office/drawing/2014/main" id="{4D4DB0EC-0F5F-92B2-54FB-24A61F6BEFCC}"/>
              </a:ext>
            </a:extLst>
          </p:cNvPr>
          <p:cNvPicPr>
            <a:picLocks noChangeAspect="1"/>
          </p:cNvPicPr>
          <p:nvPr/>
        </p:nvPicPr>
        <p:blipFill>
          <a:blip r:embed="rId4"/>
          <a:stretch>
            <a:fillRect/>
          </a:stretch>
        </p:blipFill>
        <p:spPr>
          <a:xfrm>
            <a:off x="8720231" y="1914313"/>
            <a:ext cx="3191440" cy="3877548"/>
          </a:xfrm>
          <a:prstGeom prst="rect">
            <a:avLst/>
          </a:prstGeom>
        </p:spPr>
      </p:pic>
      <p:pic>
        <p:nvPicPr>
          <p:cNvPr id="20" name="Resim 19">
            <a:extLst>
              <a:ext uri="{FF2B5EF4-FFF2-40B4-BE49-F238E27FC236}">
                <a16:creationId xmlns:a16="http://schemas.microsoft.com/office/drawing/2014/main" id="{CBEFD79C-C84C-EECC-0A50-E58A4F3E2A15}"/>
              </a:ext>
            </a:extLst>
          </p:cNvPr>
          <p:cNvPicPr>
            <a:picLocks noChangeAspect="1"/>
          </p:cNvPicPr>
          <p:nvPr/>
        </p:nvPicPr>
        <p:blipFill>
          <a:blip r:embed="rId5"/>
          <a:stretch>
            <a:fillRect/>
          </a:stretch>
        </p:blipFill>
        <p:spPr>
          <a:xfrm>
            <a:off x="3190378" y="1586208"/>
            <a:ext cx="2048161" cy="4667901"/>
          </a:xfrm>
          <a:prstGeom prst="rect">
            <a:avLst/>
          </a:prstGeom>
        </p:spPr>
      </p:pic>
      <p:pic>
        <p:nvPicPr>
          <p:cNvPr id="2" name="Picture 3" descr="çomü logo">
            <a:extLst>
              <a:ext uri="{FF2B5EF4-FFF2-40B4-BE49-F238E27FC236}">
                <a16:creationId xmlns:a16="http://schemas.microsoft.com/office/drawing/2014/main" id="{A66B72CC-EC16-AB78-7633-14C072C266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D4C12716-4628-281F-CE2F-E354B168B1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3474721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23</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603012" y="222979"/>
            <a:ext cx="4735772"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SOSYAL TRANSKRİPT</a:t>
            </a:r>
          </a:p>
        </p:txBody>
      </p:sp>
      <p:pic>
        <p:nvPicPr>
          <p:cNvPr id="5" name="Resim 4">
            <a:extLst>
              <a:ext uri="{FF2B5EF4-FFF2-40B4-BE49-F238E27FC236}">
                <a16:creationId xmlns:a16="http://schemas.microsoft.com/office/drawing/2014/main" id="{2FE578E2-23E6-412B-66A0-B90C8C7D5F33}"/>
              </a:ext>
            </a:extLst>
          </p:cNvPr>
          <p:cNvPicPr>
            <a:picLocks noChangeAspect="1"/>
          </p:cNvPicPr>
          <p:nvPr/>
        </p:nvPicPr>
        <p:blipFill>
          <a:blip r:embed="rId2"/>
          <a:stretch>
            <a:fillRect/>
          </a:stretch>
        </p:blipFill>
        <p:spPr>
          <a:xfrm>
            <a:off x="2574738" y="3829014"/>
            <a:ext cx="6792319" cy="2806007"/>
          </a:xfrm>
          <a:prstGeom prst="rect">
            <a:avLst/>
          </a:prstGeom>
        </p:spPr>
      </p:pic>
      <p:pic>
        <p:nvPicPr>
          <p:cNvPr id="7" name="Resim 6">
            <a:extLst>
              <a:ext uri="{FF2B5EF4-FFF2-40B4-BE49-F238E27FC236}">
                <a16:creationId xmlns:a16="http://schemas.microsoft.com/office/drawing/2014/main" id="{E865AE05-03AF-5668-86C9-7683820739AA}"/>
              </a:ext>
            </a:extLst>
          </p:cNvPr>
          <p:cNvPicPr>
            <a:picLocks noChangeAspect="1"/>
          </p:cNvPicPr>
          <p:nvPr/>
        </p:nvPicPr>
        <p:blipFill rotWithShape="1">
          <a:blip r:embed="rId3"/>
          <a:srcRect l="29308" t="8587"/>
          <a:stretch/>
        </p:blipFill>
        <p:spPr>
          <a:xfrm>
            <a:off x="4718817" y="1120971"/>
            <a:ext cx="2754365" cy="2490585"/>
          </a:xfrm>
          <a:prstGeom prst="rect">
            <a:avLst/>
          </a:prstGeom>
        </p:spPr>
      </p:pic>
      <p:pic>
        <p:nvPicPr>
          <p:cNvPr id="11" name="Resim 10">
            <a:extLst>
              <a:ext uri="{FF2B5EF4-FFF2-40B4-BE49-F238E27FC236}">
                <a16:creationId xmlns:a16="http://schemas.microsoft.com/office/drawing/2014/main" id="{B8EC29F4-3B03-11A4-4A93-709954B540DB}"/>
              </a:ext>
            </a:extLst>
          </p:cNvPr>
          <p:cNvPicPr>
            <a:picLocks noChangeAspect="1"/>
          </p:cNvPicPr>
          <p:nvPr/>
        </p:nvPicPr>
        <p:blipFill>
          <a:blip r:embed="rId4"/>
          <a:stretch>
            <a:fillRect/>
          </a:stretch>
        </p:blipFill>
        <p:spPr>
          <a:xfrm>
            <a:off x="3566131" y="1435343"/>
            <a:ext cx="1152686" cy="1152686"/>
          </a:xfrm>
          <a:prstGeom prst="rect">
            <a:avLst/>
          </a:prstGeom>
        </p:spPr>
      </p:pic>
      <p:pic>
        <p:nvPicPr>
          <p:cNvPr id="2" name="Picture 3" descr="çomü logo">
            <a:extLst>
              <a:ext uri="{FF2B5EF4-FFF2-40B4-BE49-F238E27FC236}">
                <a16:creationId xmlns:a16="http://schemas.microsoft.com/office/drawing/2014/main" id="{E833A919-7412-DB75-CF6A-5166C152E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13EEDA2A-3FE1-1BA4-E18B-99CCF7398B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123936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24</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603012" y="222979"/>
            <a:ext cx="4735772"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SOSYAL TRANSKRİPT</a:t>
            </a:r>
          </a:p>
        </p:txBody>
      </p:sp>
      <p:pic>
        <p:nvPicPr>
          <p:cNvPr id="2" name="Sosyal Transkrip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9132" y="965722"/>
            <a:ext cx="10495128" cy="5903510"/>
          </a:xfrm>
          <a:prstGeom prst="rect">
            <a:avLst/>
          </a:prstGeom>
        </p:spPr>
      </p:pic>
      <p:pic>
        <p:nvPicPr>
          <p:cNvPr id="6" name="Picture 3" descr="çomü logo">
            <a:extLst>
              <a:ext uri="{FF2B5EF4-FFF2-40B4-BE49-F238E27FC236}">
                <a16:creationId xmlns:a16="http://schemas.microsoft.com/office/drawing/2014/main" id="{860E82AA-054B-62CE-6586-E7276EA6B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a:extLst>
              <a:ext uri="{FF2B5EF4-FFF2-40B4-BE49-F238E27FC236}">
                <a16:creationId xmlns:a16="http://schemas.microsoft.com/office/drawing/2014/main" id="{50F38A1B-FC4E-9056-054F-6811AD8605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1394254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25</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387155" y="1372849"/>
            <a:ext cx="11439084" cy="4572727"/>
          </a:xfrm>
          <a:prstGeom prst="rect">
            <a:avLst/>
          </a:prstGeom>
        </p:spPr>
        <p:txBody>
          <a:bodyPr wrap="square">
            <a:spAutoFit/>
          </a:bodyPr>
          <a:lstStyle/>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1. Kişisel Gelişim Etkinlikleri (Eğitim, Kurs, Panel ve Seminer Katılımı)</a:t>
            </a: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Madde 7 (3) - Her etkinlik 5 puan</a:t>
            </a:r>
          </a:p>
          <a:p>
            <a:pPr algn="just">
              <a:lnSpc>
                <a:spcPct val="150000"/>
              </a:lnSpc>
              <a:spcBef>
                <a:spcPct val="0"/>
              </a:spcBef>
            </a:pPr>
            <a:endParaRPr lang="tr-TR" sz="14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2. Ulusal/Uluslararası Kongre, Sempozyum, Konferans Organizasyonu (Katılımcı veya Görevli)</a:t>
            </a: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Madde 7 (3) - Her etkinlik 15 puan (Uluslararası +5 puan)</a:t>
            </a:r>
          </a:p>
          <a:p>
            <a:pPr algn="just">
              <a:lnSpc>
                <a:spcPct val="150000"/>
              </a:lnSpc>
              <a:spcBef>
                <a:spcPct val="0"/>
              </a:spcBef>
            </a:pPr>
            <a:endParaRPr lang="tr-TR" sz="14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3. Her Tür Ar-</a:t>
            </a:r>
            <a:r>
              <a:rPr lang="tr-TR" sz="1400" dirty="0" err="1">
                <a:latin typeface="Cambria" panose="02040503050406030204" pitchFamily="18" charset="0"/>
                <a:ea typeface="Cambria" panose="02040503050406030204" pitchFamily="18" charset="0"/>
                <a:cs typeface="Tahoma" panose="020B0604030504040204" pitchFamily="34" charset="0"/>
              </a:rPr>
              <a:t>Ge</a:t>
            </a:r>
            <a:r>
              <a:rPr lang="tr-TR" sz="1400" dirty="0">
                <a:latin typeface="Cambria" panose="02040503050406030204" pitchFamily="18" charset="0"/>
                <a:ea typeface="Cambria" panose="02040503050406030204" pitchFamily="18" charset="0"/>
                <a:cs typeface="Tahoma" panose="020B0604030504040204" pitchFamily="34" charset="0"/>
              </a:rPr>
              <a:t>, Patent ve Girişimcilik Faaliyeti, Bilimsel Projeler ve Yayınlar </a:t>
            </a: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Madde 7 (3) b) - Her etkinlik 20 puan (Uluslararası +5 puan)</a:t>
            </a:r>
          </a:p>
          <a:p>
            <a:pPr algn="just">
              <a:lnSpc>
                <a:spcPct val="150000"/>
              </a:lnSpc>
              <a:spcBef>
                <a:spcPct val="0"/>
              </a:spcBef>
            </a:pPr>
            <a:endParaRPr lang="tr-TR" sz="14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4. Özel Sektör ve Kamu Kurumlarında Gerçekleştirilen Gönüllü Staj, Proje, Görev ve Etkinlikler </a:t>
            </a: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Madde 7 (3) c) - Her etkinlik 10 puan (Gönüllü Staj +5 puan)</a:t>
            </a:r>
          </a:p>
          <a:p>
            <a:pPr algn="just">
              <a:lnSpc>
                <a:spcPct val="150000"/>
              </a:lnSpc>
              <a:spcBef>
                <a:spcPct val="0"/>
              </a:spcBef>
            </a:pPr>
            <a:endParaRPr lang="tr-TR" sz="14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altLang="tr-TR" sz="1400" dirty="0">
                <a:latin typeface="Cambria" panose="02040503050406030204" pitchFamily="18" charset="0"/>
                <a:ea typeface="Cambria" panose="02040503050406030204" pitchFamily="18" charset="0"/>
                <a:cs typeface="Tahoma" panose="020B0604030504040204" pitchFamily="34" charset="0"/>
              </a:rPr>
              <a:t>5. Sivil Toplum Kuruluşlarında Gönüllü Staj, Proje, Görev Gibi Toplumsal Katkı Faaliyetlerine Yönelik Etkinlikler</a:t>
            </a:r>
          </a:p>
          <a:p>
            <a:pPr algn="just">
              <a:lnSpc>
                <a:spcPct val="150000"/>
              </a:lnSpc>
              <a:spcBef>
                <a:spcPct val="0"/>
              </a:spcBef>
            </a:pPr>
            <a:r>
              <a:rPr lang="tr-TR" altLang="tr-TR" sz="1400" dirty="0">
                <a:latin typeface="Cambria" panose="02040503050406030204" pitchFamily="18" charset="0"/>
                <a:ea typeface="Cambria" panose="02040503050406030204" pitchFamily="18" charset="0"/>
                <a:cs typeface="Tahoma" panose="020B0604030504040204" pitchFamily="34" charset="0"/>
              </a:rPr>
              <a:t>Madde 7 (3) ç) - Her etkinlik 10 puan (Gönüllü Staj +5 puan) </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603012" y="222979"/>
            <a:ext cx="4735772" cy="1077218"/>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SOSYAL TRANSKRİPT</a:t>
            </a:r>
          </a:p>
          <a:p>
            <a:pPr algn="ctr"/>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Puan Cetveli</a:t>
            </a:r>
          </a:p>
        </p:txBody>
      </p:sp>
      <p:pic>
        <p:nvPicPr>
          <p:cNvPr id="2" name="Picture 3" descr="çomü logo">
            <a:extLst>
              <a:ext uri="{FF2B5EF4-FFF2-40B4-BE49-F238E27FC236}">
                <a16:creationId xmlns:a16="http://schemas.microsoft.com/office/drawing/2014/main" id="{517E9E3F-7F3D-A378-3A32-2D4FBA36C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2C286A11-9C54-869D-CC4A-04693FE14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3060449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26</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387155" y="1300197"/>
            <a:ext cx="11439084" cy="4895892"/>
          </a:xfrm>
          <a:prstGeom prst="rect">
            <a:avLst/>
          </a:prstGeom>
        </p:spPr>
        <p:txBody>
          <a:bodyPr wrap="square">
            <a:spAutoFit/>
          </a:bodyPr>
          <a:lstStyle/>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6. Kurumsal Etkinlik ve Organizasyonlar (Katılımcı veya Görevli)</a:t>
            </a: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Madde 7 (3) d), e) - Her etkinlik için katılımcı 5 puan  Her etkinlik için görevli 10 puan</a:t>
            </a:r>
          </a:p>
          <a:p>
            <a:pPr algn="just">
              <a:lnSpc>
                <a:spcPct val="150000"/>
              </a:lnSpc>
              <a:spcBef>
                <a:spcPct val="0"/>
              </a:spcBef>
            </a:pPr>
            <a:endParaRPr lang="tr-TR" sz="14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7. Öğrenci Konseyi, Öğrenci Kulübü ve Topluluklarına Yönelik Eğitim ve Etkinlikler</a:t>
            </a: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Madde 7 (3) f) - Her etkinlik 10 puan</a:t>
            </a:r>
          </a:p>
          <a:p>
            <a:pPr algn="just">
              <a:lnSpc>
                <a:spcPct val="150000"/>
              </a:lnSpc>
              <a:spcBef>
                <a:spcPct val="0"/>
              </a:spcBef>
            </a:pPr>
            <a:endParaRPr lang="tr-TR" sz="14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8. Kültürel, Sanatsal ve Sportif Etkinlikler</a:t>
            </a: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Madde 7 (3) g) - Her etkinlik 5 puan</a:t>
            </a:r>
          </a:p>
          <a:p>
            <a:pPr algn="just">
              <a:lnSpc>
                <a:spcPct val="150000"/>
              </a:lnSpc>
              <a:spcBef>
                <a:spcPct val="0"/>
              </a:spcBef>
            </a:pPr>
            <a:endParaRPr lang="tr-TR" sz="14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9. Kazanılan Dereceler, Ödüller ve Teşekkür Belgeleri</a:t>
            </a: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Madde 7 (3) ğ) - Kazanılan Dereceler 20 puan Ödüller 20 puan Teşekkür Belgeleri 15 puan </a:t>
            </a:r>
          </a:p>
          <a:p>
            <a:pPr algn="just">
              <a:lnSpc>
                <a:spcPct val="150000"/>
              </a:lnSpc>
              <a:spcBef>
                <a:spcPct val="0"/>
              </a:spcBef>
            </a:pPr>
            <a:endParaRPr lang="tr-TR" sz="14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10. Afet Bölgelerinde veya Afet Bölgelerine Gerçekleştirilen Kurumsal Yardım Organizasyonlarına Yönelik Sosyal Sorumluluk Faaliyet ve Yardımlarında Aktif Görev Alma</a:t>
            </a:r>
          </a:p>
          <a:p>
            <a:pPr algn="just">
              <a:lnSpc>
                <a:spcPct val="150000"/>
              </a:lnSpc>
              <a:spcBef>
                <a:spcPct val="0"/>
              </a:spcBef>
            </a:pPr>
            <a:r>
              <a:rPr lang="tr-TR" sz="1400" dirty="0">
                <a:latin typeface="Cambria" panose="02040503050406030204" pitchFamily="18" charset="0"/>
                <a:ea typeface="Cambria" panose="02040503050406030204" pitchFamily="18" charset="0"/>
                <a:cs typeface="Tahoma" panose="020B0604030504040204" pitchFamily="34" charset="0"/>
              </a:rPr>
              <a:t>Madde 7 (3) - 15 puan </a:t>
            </a:r>
            <a:endParaRPr lang="tr-TR" altLang="tr-TR" sz="1400" dirty="0">
              <a:latin typeface="Cambria" panose="02040503050406030204" pitchFamily="18" charset="0"/>
              <a:ea typeface="Cambria" panose="02040503050406030204" pitchFamily="18"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738810" y="222979"/>
            <a:ext cx="4735772" cy="1077218"/>
          </a:xfrm>
          <a:prstGeom prst="rect">
            <a:avLst/>
          </a:prstGeom>
          <a:noFill/>
        </p:spPr>
        <p:txBody>
          <a:bodyPr wrap="square" rtlCol="0">
            <a:spAutoFit/>
          </a:bodyPr>
          <a:lstStyle/>
          <a:p>
            <a:pPr algn="ctr"/>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SOSYAL TRANSKRİPT</a:t>
            </a:r>
          </a:p>
          <a:p>
            <a:pPr algn="ctr"/>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Puan Cetveli</a:t>
            </a:r>
          </a:p>
        </p:txBody>
      </p:sp>
      <p:sp>
        <p:nvSpPr>
          <p:cNvPr id="5" name="Metin kutusu 4">
            <a:extLst>
              <a:ext uri="{FF2B5EF4-FFF2-40B4-BE49-F238E27FC236}">
                <a16:creationId xmlns:a16="http://schemas.microsoft.com/office/drawing/2014/main" id="{DB4BD8F9-1489-3017-1DCF-9A9446AD1E49}"/>
              </a:ext>
            </a:extLst>
          </p:cNvPr>
          <p:cNvSpPr txBox="1"/>
          <p:nvPr/>
        </p:nvSpPr>
        <p:spPr>
          <a:xfrm>
            <a:off x="3343035" y="5854230"/>
            <a:ext cx="6096000" cy="780791"/>
          </a:xfrm>
          <a:prstGeom prst="rect">
            <a:avLst/>
          </a:prstGeom>
          <a:noFill/>
        </p:spPr>
        <p:txBody>
          <a:bodyPr wrap="square">
            <a:spAutoFit/>
          </a:bodyPr>
          <a:lstStyle/>
          <a:p>
            <a:pPr>
              <a:lnSpc>
                <a:spcPct val="150000"/>
              </a:lnSpc>
            </a:pPr>
            <a:r>
              <a:rPr 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*Toplam GNO en fazla 100 puan olabilir </a:t>
            </a:r>
          </a:p>
          <a:p>
            <a:pPr>
              <a:lnSpc>
                <a:spcPct val="150000"/>
              </a:lnSpc>
            </a:pPr>
            <a:r>
              <a:rPr 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*Öncelikli alanlardaki çalışmalar için +5 puan verilir </a:t>
            </a:r>
          </a:p>
        </p:txBody>
      </p:sp>
      <p:pic>
        <p:nvPicPr>
          <p:cNvPr id="2" name="Picture 3" descr="çomü logo">
            <a:extLst>
              <a:ext uri="{FF2B5EF4-FFF2-40B4-BE49-F238E27FC236}">
                <a16:creationId xmlns:a16="http://schemas.microsoft.com/office/drawing/2014/main" id="{9C3FD5B5-A06D-AE8E-4C30-E97FFCA21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a:extLst>
              <a:ext uri="{FF2B5EF4-FFF2-40B4-BE49-F238E27FC236}">
                <a16:creationId xmlns:a16="http://schemas.microsoft.com/office/drawing/2014/main" id="{6BDB6E91-90DF-7283-76A3-85426336D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3309776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27</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1107141" y="232525"/>
            <a:ext cx="9977717" cy="523220"/>
          </a:xfrm>
          <a:prstGeom prst="rect">
            <a:avLst/>
          </a:prstGeom>
          <a:noFill/>
        </p:spPr>
        <p:txBody>
          <a:bodyPr wrap="square" rtlCol="0">
            <a:spAutoFit/>
          </a:bodyPr>
          <a:lstStyle/>
          <a:p>
            <a:pPr algn="ctr"/>
            <a:r>
              <a:rPr lang="tr-TR" sz="2800" b="1" dirty="0">
                <a:solidFill>
                  <a:srgbClr val="0070C0"/>
                </a:solidFill>
                <a:latin typeface="Cambria" panose="02040503050406030204" pitchFamily="18" charset="0"/>
                <a:ea typeface="Cambria" panose="02040503050406030204" pitchFamily="18" charset="0"/>
                <a:cs typeface="Tahoma" panose="020B0604030504040204" pitchFamily="34" charset="0"/>
              </a:rPr>
              <a:t>ÇOMÜ Kariyer ve Mezun İlişkileri Koordinatörlüğü</a:t>
            </a:r>
          </a:p>
        </p:txBody>
      </p:sp>
      <p:pic>
        <p:nvPicPr>
          <p:cNvPr id="5" name="Resim 4">
            <a:extLst>
              <a:ext uri="{FF2B5EF4-FFF2-40B4-BE49-F238E27FC236}">
                <a16:creationId xmlns:a16="http://schemas.microsoft.com/office/drawing/2014/main" id="{F06F5F5D-6496-2426-2EDD-4DD2476069AF}"/>
              </a:ext>
            </a:extLst>
          </p:cNvPr>
          <p:cNvPicPr>
            <a:picLocks noChangeAspect="1"/>
          </p:cNvPicPr>
          <p:nvPr/>
        </p:nvPicPr>
        <p:blipFill>
          <a:blip r:embed="rId2"/>
          <a:stretch>
            <a:fillRect/>
          </a:stretch>
        </p:blipFill>
        <p:spPr>
          <a:xfrm>
            <a:off x="978910" y="1218917"/>
            <a:ext cx="10176697" cy="5685113"/>
          </a:xfrm>
          <a:prstGeom prst="rect">
            <a:avLst/>
          </a:prstGeom>
        </p:spPr>
      </p:pic>
      <p:pic>
        <p:nvPicPr>
          <p:cNvPr id="2" name="Picture 3" descr="çomü logo">
            <a:extLst>
              <a:ext uri="{FF2B5EF4-FFF2-40B4-BE49-F238E27FC236}">
                <a16:creationId xmlns:a16="http://schemas.microsoft.com/office/drawing/2014/main" id="{F488623F-33ED-734D-1627-E778A5506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02A48638-F034-548E-D35D-3799FEB222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2640848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28</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164094" y="139882"/>
            <a:ext cx="5845389" cy="1077218"/>
          </a:xfrm>
          <a:prstGeom prst="rect">
            <a:avLst/>
          </a:prstGeom>
          <a:noFill/>
        </p:spPr>
        <p:txBody>
          <a:bodyPr wrap="square" rtlCol="0">
            <a:spAutoFit/>
          </a:bodyPr>
          <a:lstStyle/>
          <a:p>
            <a:pPr algn="ctr"/>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MEZUN İLETİŞİM SİSTEMİ (MİS)</a:t>
            </a:r>
          </a:p>
        </p:txBody>
      </p:sp>
      <p:pic>
        <p:nvPicPr>
          <p:cNvPr id="5" name="Resim 4">
            <a:extLst>
              <a:ext uri="{FF2B5EF4-FFF2-40B4-BE49-F238E27FC236}">
                <a16:creationId xmlns:a16="http://schemas.microsoft.com/office/drawing/2014/main" id="{99377067-A050-FCDF-31B0-D1FF668082C5}"/>
              </a:ext>
            </a:extLst>
          </p:cNvPr>
          <p:cNvPicPr>
            <a:picLocks noChangeAspect="1"/>
          </p:cNvPicPr>
          <p:nvPr/>
        </p:nvPicPr>
        <p:blipFill>
          <a:blip r:embed="rId2"/>
          <a:stretch>
            <a:fillRect/>
          </a:stretch>
        </p:blipFill>
        <p:spPr>
          <a:xfrm>
            <a:off x="412129" y="1217100"/>
            <a:ext cx="11349318" cy="5640900"/>
          </a:xfrm>
          <a:prstGeom prst="rect">
            <a:avLst/>
          </a:prstGeom>
        </p:spPr>
      </p:pic>
      <p:pic>
        <p:nvPicPr>
          <p:cNvPr id="2" name="Picture 3" descr="çomü logo">
            <a:extLst>
              <a:ext uri="{FF2B5EF4-FFF2-40B4-BE49-F238E27FC236}">
                <a16:creationId xmlns:a16="http://schemas.microsoft.com/office/drawing/2014/main" id="{02B24148-26BE-048D-40A3-99BADF1D1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BE3FD604-C185-F521-D9F1-BD8D262411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168383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29</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2" name="Metin kutusu 1">
            <a:extLst>
              <a:ext uri="{FF2B5EF4-FFF2-40B4-BE49-F238E27FC236}">
                <a16:creationId xmlns:a16="http://schemas.microsoft.com/office/drawing/2014/main" id="{6685D89A-6B68-1F69-DA0D-0A56037B3367}"/>
              </a:ext>
            </a:extLst>
          </p:cNvPr>
          <p:cNvSpPr txBox="1"/>
          <p:nvPr/>
        </p:nvSpPr>
        <p:spPr>
          <a:xfrm>
            <a:off x="3164094" y="139882"/>
            <a:ext cx="5845389" cy="1077218"/>
          </a:xfrm>
          <a:prstGeom prst="rect">
            <a:avLst/>
          </a:prstGeom>
          <a:noFill/>
        </p:spPr>
        <p:txBody>
          <a:bodyPr wrap="square" rtlCol="0">
            <a:spAutoFit/>
          </a:bodyPr>
          <a:lstStyle/>
          <a:p>
            <a:pPr algn="ctr"/>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MEZUN İLETİŞİM SİSTEMİ </a:t>
            </a:r>
            <a:r>
              <a:rPr lang="tr-TR" sz="3200" b="1" dirty="0">
                <a:latin typeface="Cambria" panose="02040503050406030204" pitchFamily="18" charset="0"/>
                <a:ea typeface="Cambria" panose="02040503050406030204" pitchFamily="18" charset="0"/>
                <a:cs typeface="Tahoma" panose="020B0604030504040204" pitchFamily="34" charset="0"/>
              </a:rPr>
              <a:t>Neler Yapabilirsin?</a:t>
            </a:r>
          </a:p>
        </p:txBody>
      </p:sp>
      <p:pic>
        <p:nvPicPr>
          <p:cNvPr id="6" name="Resim 5">
            <a:extLst>
              <a:ext uri="{FF2B5EF4-FFF2-40B4-BE49-F238E27FC236}">
                <a16:creationId xmlns:a16="http://schemas.microsoft.com/office/drawing/2014/main" id="{B3ECD719-BAED-E348-ECA9-C66F96ED5A3E}"/>
              </a:ext>
            </a:extLst>
          </p:cNvPr>
          <p:cNvPicPr>
            <a:picLocks noChangeAspect="1"/>
          </p:cNvPicPr>
          <p:nvPr/>
        </p:nvPicPr>
        <p:blipFill rotWithShape="1">
          <a:blip r:embed="rId2"/>
          <a:srcRect l="2524" t="4008" r="2524" b="5964"/>
          <a:stretch/>
        </p:blipFill>
        <p:spPr>
          <a:xfrm>
            <a:off x="327677" y="1687188"/>
            <a:ext cx="3012142" cy="2787293"/>
          </a:xfrm>
          <a:prstGeom prst="rect">
            <a:avLst/>
          </a:prstGeom>
        </p:spPr>
      </p:pic>
      <p:pic>
        <p:nvPicPr>
          <p:cNvPr id="8" name="Resim 7">
            <a:extLst>
              <a:ext uri="{FF2B5EF4-FFF2-40B4-BE49-F238E27FC236}">
                <a16:creationId xmlns:a16="http://schemas.microsoft.com/office/drawing/2014/main" id="{73009465-133E-A6C4-CFC9-7C1839C77F6F}"/>
              </a:ext>
            </a:extLst>
          </p:cNvPr>
          <p:cNvPicPr>
            <a:picLocks noChangeAspect="1"/>
          </p:cNvPicPr>
          <p:nvPr/>
        </p:nvPicPr>
        <p:blipFill rotWithShape="1">
          <a:blip r:embed="rId3"/>
          <a:srcRect l="3700" t="2233" r="3330" b="7464"/>
          <a:stretch/>
        </p:blipFill>
        <p:spPr>
          <a:xfrm>
            <a:off x="3339819" y="3696978"/>
            <a:ext cx="2940424" cy="2623791"/>
          </a:xfrm>
          <a:prstGeom prst="rect">
            <a:avLst/>
          </a:prstGeom>
        </p:spPr>
      </p:pic>
      <p:pic>
        <p:nvPicPr>
          <p:cNvPr id="11" name="Resim 10">
            <a:extLst>
              <a:ext uri="{FF2B5EF4-FFF2-40B4-BE49-F238E27FC236}">
                <a16:creationId xmlns:a16="http://schemas.microsoft.com/office/drawing/2014/main" id="{596D0E16-A5E6-80A0-8A2E-2F0FEEB74A10}"/>
              </a:ext>
            </a:extLst>
          </p:cNvPr>
          <p:cNvPicPr>
            <a:picLocks noChangeAspect="1"/>
          </p:cNvPicPr>
          <p:nvPr/>
        </p:nvPicPr>
        <p:blipFill rotWithShape="1">
          <a:blip r:embed="rId4"/>
          <a:srcRect l="5899" t="7375" r="5548" b="7274"/>
          <a:stretch/>
        </p:blipFill>
        <p:spPr>
          <a:xfrm>
            <a:off x="6086788" y="1857151"/>
            <a:ext cx="2859741" cy="2447365"/>
          </a:xfrm>
          <a:prstGeom prst="rect">
            <a:avLst/>
          </a:prstGeom>
        </p:spPr>
      </p:pic>
      <p:pic>
        <p:nvPicPr>
          <p:cNvPr id="13" name="Resim 12">
            <a:extLst>
              <a:ext uri="{FF2B5EF4-FFF2-40B4-BE49-F238E27FC236}">
                <a16:creationId xmlns:a16="http://schemas.microsoft.com/office/drawing/2014/main" id="{635F8EC6-EAB7-0878-3C18-602057F4B0FC}"/>
              </a:ext>
            </a:extLst>
          </p:cNvPr>
          <p:cNvPicPr>
            <a:picLocks noChangeAspect="1"/>
          </p:cNvPicPr>
          <p:nvPr/>
        </p:nvPicPr>
        <p:blipFill rotWithShape="1">
          <a:blip r:embed="rId5"/>
          <a:srcRect l="6690" r="8951" b="7127"/>
          <a:stretch/>
        </p:blipFill>
        <p:spPr>
          <a:xfrm>
            <a:off x="8793635" y="3696978"/>
            <a:ext cx="2716306" cy="2317994"/>
          </a:xfrm>
          <a:prstGeom prst="rect">
            <a:avLst/>
          </a:prstGeom>
        </p:spPr>
      </p:pic>
      <p:pic>
        <p:nvPicPr>
          <p:cNvPr id="3" name="Picture 3" descr="çomü logo">
            <a:extLst>
              <a:ext uri="{FF2B5EF4-FFF2-40B4-BE49-F238E27FC236}">
                <a16:creationId xmlns:a16="http://schemas.microsoft.com/office/drawing/2014/main" id="{08423181-B385-8CE1-60E0-16A7777DCF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8F362839-2D2C-975B-5AD2-68130F5652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2182458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3</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5" name="Resim 4">
            <a:extLst>
              <a:ext uri="{FF2B5EF4-FFF2-40B4-BE49-F238E27FC236}">
                <a16:creationId xmlns:a16="http://schemas.microsoft.com/office/drawing/2014/main" id="{BC589DC7-5DF0-3416-7DDC-AA6A686312D2}"/>
              </a:ext>
            </a:extLst>
          </p:cNvPr>
          <p:cNvPicPr>
            <a:picLocks noChangeAspect="1"/>
          </p:cNvPicPr>
          <p:nvPr/>
        </p:nvPicPr>
        <p:blipFill>
          <a:blip r:embed="rId2"/>
          <a:stretch>
            <a:fillRect/>
          </a:stretch>
        </p:blipFill>
        <p:spPr>
          <a:xfrm>
            <a:off x="3485106" y="2420518"/>
            <a:ext cx="5221787" cy="4078110"/>
          </a:xfrm>
          <a:prstGeom prst="rect">
            <a:avLst/>
          </a:prstGeom>
        </p:spPr>
      </p:pic>
      <p:sp>
        <p:nvSpPr>
          <p:cNvPr id="8" name="Dikdörtgen 18">
            <a:extLst>
              <a:ext uri="{FF2B5EF4-FFF2-40B4-BE49-F238E27FC236}">
                <a16:creationId xmlns:a16="http://schemas.microsoft.com/office/drawing/2014/main" id="{06B39E28-9B7F-5479-50A1-108F59770BDE}"/>
              </a:ext>
            </a:extLst>
          </p:cNvPr>
          <p:cNvSpPr/>
          <p:nvPr/>
        </p:nvSpPr>
        <p:spPr>
          <a:xfrm>
            <a:off x="376458" y="1192925"/>
            <a:ext cx="11439084" cy="1150123"/>
          </a:xfrm>
          <a:prstGeom prst="rect">
            <a:avLst/>
          </a:prstGeom>
        </p:spPr>
        <p:txBody>
          <a:bodyPr wrap="square">
            <a:spAutoFit/>
          </a:bodyPr>
          <a:lstStyle/>
          <a:p>
            <a:pPr algn="just">
              <a:lnSpc>
                <a:spcPct val="150000"/>
              </a:lnSpc>
              <a:spcBef>
                <a:spcPct val="0"/>
              </a:spcBef>
            </a:pPr>
            <a:r>
              <a:rPr lang="tr-TR" alt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YÖKAK Dereceli Değerlendirme Anahtarı Nedir?</a:t>
            </a:r>
            <a:endParaRPr lang="tr-TR" altLang="tr-TR" sz="16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YÖKAK Dereceli Değerlendirme </a:t>
            </a:r>
            <a:r>
              <a:rPr lang="tr-TR" altLang="tr-TR" sz="1600" dirty="0" err="1">
                <a:latin typeface="Cambria" panose="02040503050406030204" pitchFamily="18" charset="0"/>
                <a:ea typeface="Cambria" panose="02040503050406030204" pitchFamily="18" charset="0"/>
                <a:cs typeface="Tahoma" panose="020B0604030504040204" pitchFamily="34" charset="0"/>
              </a:rPr>
              <a:t>Anahtarı’nda</a:t>
            </a:r>
            <a:r>
              <a:rPr lang="tr-TR" altLang="tr-TR" sz="1600" dirty="0">
                <a:latin typeface="Cambria" panose="02040503050406030204" pitchFamily="18" charset="0"/>
                <a:ea typeface="Cambria" panose="02040503050406030204" pitchFamily="18" charset="0"/>
                <a:cs typeface="Tahoma" panose="020B0604030504040204" pitchFamily="34" charset="0"/>
              </a:rPr>
              <a:t> her bir alt ölçüt için kalite güvencesi süreç ya da mekanizmaları; planlama, uygulama, kontrol etme ve önlem alma (PUKÖ) döngüsü basamaklarının olgunluk düzeyleri dikkate alınarak tanımlanmıştır.</a:t>
            </a:r>
          </a:p>
        </p:txBody>
      </p:sp>
      <p:sp>
        <p:nvSpPr>
          <p:cNvPr id="10" name="Metin kutusu 9">
            <a:extLst>
              <a:ext uri="{FF2B5EF4-FFF2-40B4-BE49-F238E27FC236}">
                <a16:creationId xmlns:a16="http://schemas.microsoft.com/office/drawing/2014/main" id="{E4CE5188-306B-16FA-E337-B7BB141D37B4}"/>
              </a:ext>
            </a:extLst>
          </p:cNvPr>
          <p:cNvSpPr txBox="1"/>
          <p:nvPr/>
        </p:nvSpPr>
        <p:spPr>
          <a:xfrm>
            <a:off x="3972575" y="222979"/>
            <a:ext cx="4268242"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KALİTE</a:t>
            </a:r>
            <a:r>
              <a:rPr lang="tr-TR" sz="3200" b="1" dirty="0">
                <a:solidFill>
                  <a:srgbClr val="0A948D"/>
                </a:solidFill>
                <a:latin typeface="Cambria" panose="02040503050406030204" pitchFamily="18" charset="0"/>
                <a:ea typeface="Cambria" panose="02040503050406030204" pitchFamily="18" charset="0"/>
                <a:cs typeface="Tahoma" panose="020B0604030504040204" pitchFamily="34" charset="0"/>
              </a:rPr>
              <a:t> </a:t>
            </a:r>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GÜVENCESİ</a:t>
            </a:r>
          </a:p>
        </p:txBody>
      </p:sp>
      <p:pic>
        <p:nvPicPr>
          <p:cNvPr id="2" name="Picture 3" descr="çomü logo">
            <a:extLst>
              <a:ext uri="{FF2B5EF4-FFF2-40B4-BE49-F238E27FC236}">
                <a16:creationId xmlns:a16="http://schemas.microsoft.com/office/drawing/2014/main" id="{94FD8D4A-1F3E-567D-8B27-E30E9CE07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C5FCED38-8B4B-DBF0-44A3-736987C466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3575837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tr-TR" dirty="0"/>
          </a:p>
        </p:txBody>
      </p:sp>
      <p:sp>
        <p:nvSpPr>
          <p:cNvPr id="3" name="Freeform 3"/>
          <p:cNvSpPr/>
          <p:nvPr/>
        </p:nvSpPr>
        <p:spPr>
          <a:xfrm>
            <a:off x="5618883" y="1821834"/>
            <a:ext cx="1008871" cy="1212015"/>
          </a:xfrm>
          <a:custGeom>
            <a:avLst/>
            <a:gdLst/>
            <a:ahLst/>
            <a:cxnLst/>
            <a:rect l="l" t="t" r="r" b="b"/>
            <a:pathLst>
              <a:path w="1513307" h="1818022">
                <a:moveTo>
                  <a:pt x="0" y="0"/>
                </a:moveTo>
                <a:lnTo>
                  <a:pt x="1513306" y="0"/>
                </a:lnTo>
                <a:lnTo>
                  <a:pt x="1513306" y="1818022"/>
                </a:lnTo>
                <a:lnTo>
                  <a:pt x="0" y="1818022"/>
                </a:lnTo>
                <a:lnTo>
                  <a:pt x="0" y="0"/>
                </a:lnTo>
                <a:close/>
              </a:path>
            </a:pathLst>
          </a:custGeom>
          <a:blipFill>
            <a:blip r:embed="rId3"/>
            <a:stretch>
              <a:fillRect/>
            </a:stretch>
          </a:blipFill>
        </p:spPr>
      </p:sp>
      <p:sp>
        <p:nvSpPr>
          <p:cNvPr id="4" name="Freeform 4"/>
          <p:cNvSpPr/>
          <p:nvPr/>
        </p:nvSpPr>
        <p:spPr>
          <a:xfrm>
            <a:off x="1300562" y="1670354"/>
            <a:ext cx="1236673" cy="1249040"/>
          </a:xfrm>
          <a:custGeom>
            <a:avLst/>
            <a:gdLst/>
            <a:ahLst/>
            <a:cxnLst/>
            <a:rect l="l" t="t" r="r" b="b"/>
            <a:pathLst>
              <a:path w="1855010" h="1873560">
                <a:moveTo>
                  <a:pt x="0" y="0"/>
                </a:moveTo>
                <a:lnTo>
                  <a:pt x="1855010" y="0"/>
                </a:lnTo>
                <a:lnTo>
                  <a:pt x="1855010" y="1873560"/>
                </a:lnTo>
                <a:lnTo>
                  <a:pt x="0" y="1873560"/>
                </a:lnTo>
                <a:lnTo>
                  <a:pt x="0" y="0"/>
                </a:lnTo>
                <a:close/>
              </a:path>
            </a:pathLst>
          </a:custGeom>
          <a:blipFill>
            <a:blip r:embed="rId4"/>
            <a:stretch>
              <a:fillRect/>
            </a:stretch>
          </a:blipFill>
        </p:spPr>
      </p:sp>
      <p:sp>
        <p:nvSpPr>
          <p:cNvPr id="5" name="Freeform 5"/>
          <p:cNvSpPr/>
          <p:nvPr/>
        </p:nvSpPr>
        <p:spPr>
          <a:xfrm>
            <a:off x="5180385" y="5265649"/>
            <a:ext cx="404906" cy="261031"/>
          </a:xfrm>
          <a:custGeom>
            <a:avLst/>
            <a:gdLst/>
            <a:ahLst/>
            <a:cxnLst/>
            <a:rect l="l" t="t" r="r" b="b"/>
            <a:pathLst>
              <a:path w="607359" h="391546">
                <a:moveTo>
                  <a:pt x="0" y="0"/>
                </a:moveTo>
                <a:lnTo>
                  <a:pt x="607360" y="0"/>
                </a:lnTo>
                <a:lnTo>
                  <a:pt x="607360" y="391547"/>
                </a:lnTo>
                <a:lnTo>
                  <a:pt x="0" y="391547"/>
                </a:lnTo>
                <a:lnTo>
                  <a:pt x="0" y="0"/>
                </a:lnTo>
                <a:close/>
              </a:path>
            </a:pathLst>
          </a:custGeom>
          <a:blipFill>
            <a:blip r:embed="rId5"/>
            <a:stretch>
              <a:fillRect/>
            </a:stretch>
          </a:blipFill>
        </p:spPr>
      </p:sp>
      <p:sp>
        <p:nvSpPr>
          <p:cNvPr id="6" name="Freeform 6"/>
          <p:cNvSpPr/>
          <p:nvPr/>
        </p:nvSpPr>
        <p:spPr>
          <a:xfrm>
            <a:off x="682225" y="61280"/>
            <a:ext cx="1236673" cy="1249040"/>
          </a:xfrm>
          <a:custGeom>
            <a:avLst/>
            <a:gdLst/>
            <a:ahLst/>
            <a:cxnLst/>
            <a:rect l="l" t="t" r="r" b="b"/>
            <a:pathLst>
              <a:path w="1855010" h="1873560">
                <a:moveTo>
                  <a:pt x="0" y="0"/>
                </a:moveTo>
                <a:lnTo>
                  <a:pt x="1855011" y="0"/>
                </a:lnTo>
                <a:lnTo>
                  <a:pt x="1855011" y="1873560"/>
                </a:lnTo>
                <a:lnTo>
                  <a:pt x="0" y="1873560"/>
                </a:lnTo>
                <a:lnTo>
                  <a:pt x="0" y="0"/>
                </a:lnTo>
                <a:close/>
              </a:path>
            </a:pathLst>
          </a:custGeom>
          <a:blipFill>
            <a:blip r:embed="rId4"/>
            <a:stretch>
              <a:fillRect/>
            </a:stretch>
          </a:blipFill>
        </p:spPr>
      </p:sp>
      <p:sp>
        <p:nvSpPr>
          <p:cNvPr id="7" name="Freeform 7"/>
          <p:cNvSpPr/>
          <p:nvPr/>
        </p:nvSpPr>
        <p:spPr>
          <a:xfrm>
            <a:off x="10355201" y="98305"/>
            <a:ext cx="1008871" cy="1212015"/>
          </a:xfrm>
          <a:custGeom>
            <a:avLst/>
            <a:gdLst/>
            <a:ahLst/>
            <a:cxnLst/>
            <a:rect l="l" t="t" r="r" b="b"/>
            <a:pathLst>
              <a:path w="1513307" h="1818022">
                <a:moveTo>
                  <a:pt x="0" y="0"/>
                </a:moveTo>
                <a:lnTo>
                  <a:pt x="1513306" y="0"/>
                </a:lnTo>
                <a:lnTo>
                  <a:pt x="1513306" y="1818022"/>
                </a:lnTo>
                <a:lnTo>
                  <a:pt x="0" y="1818022"/>
                </a:lnTo>
                <a:lnTo>
                  <a:pt x="0" y="0"/>
                </a:lnTo>
                <a:close/>
              </a:path>
            </a:pathLst>
          </a:custGeom>
          <a:blipFill>
            <a:blip r:embed="rId3"/>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1452833"/>
            <a:ext cx="3994071" cy="5405167"/>
            <a:chOff x="0" y="0"/>
            <a:chExt cx="1577905" cy="2135375"/>
          </a:xfrm>
        </p:grpSpPr>
        <p:sp>
          <p:nvSpPr>
            <p:cNvPr id="3" name="Freeform 3"/>
            <p:cNvSpPr/>
            <p:nvPr/>
          </p:nvSpPr>
          <p:spPr>
            <a:xfrm>
              <a:off x="0" y="0"/>
              <a:ext cx="1577905" cy="2135375"/>
            </a:xfrm>
            <a:custGeom>
              <a:avLst/>
              <a:gdLst/>
              <a:ahLst/>
              <a:cxnLst/>
              <a:rect l="l" t="t" r="r" b="b"/>
              <a:pathLst>
                <a:path w="1577905" h="2135375">
                  <a:moveTo>
                    <a:pt x="0" y="0"/>
                  </a:moveTo>
                  <a:lnTo>
                    <a:pt x="1577905" y="0"/>
                  </a:lnTo>
                  <a:lnTo>
                    <a:pt x="1577905" y="2135375"/>
                  </a:lnTo>
                  <a:lnTo>
                    <a:pt x="0" y="2135375"/>
                  </a:lnTo>
                  <a:lnTo>
                    <a:pt x="0" y="0"/>
                  </a:lnTo>
                </a:path>
              </a:pathLst>
            </a:custGeom>
            <a:solidFill>
              <a:srgbClr val="1171B4"/>
            </a:solidFill>
          </p:spPr>
        </p:sp>
        <p:sp>
          <p:nvSpPr>
            <p:cNvPr id="4" name="TextBox 4"/>
            <p:cNvSpPr txBox="1"/>
            <p:nvPr/>
          </p:nvSpPr>
          <p:spPr>
            <a:xfrm>
              <a:off x="0" y="-76200"/>
              <a:ext cx="812800" cy="889000"/>
            </a:xfrm>
            <a:prstGeom prst="rect">
              <a:avLst/>
            </a:prstGeom>
          </p:spPr>
          <p:txBody>
            <a:bodyPr lIns="33867" tIns="33867" rIns="33867" bIns="33867" rtlCol="0" anchor="ctr"/>
            <a:lstStyle/>
            <a:p>
              <a:pPr algn="ctr">
                <a:lnSpc>
                  <a:spcPts val="2166"/>
                </a:lnSpc>
              </a:pPr>
              <a:endParaRPr sz="1200"/>
            </a:p>
          </p:txBody>
        </p:sp>
      </p:grpSp>
      <p:grpSp>
        <p:nvGrpSpPr>
          <p:cNvPr id="7" name="Group 7"/>
          <p:cNvGrpSpPr/>
          <p:nvPr/>
        </p:nvGrpSpPr>
        <p:grpSpPr>
          <a:xfrm>
            <a:off x="8197929" y="1452833"/>
            <a:ext cx="3994071" cy="5405167"/>
            <a:chOff x="0" y="0"/>
            <a:chExt cx="1577905" cy="2135375"/>
          </a:xfrm>
        </p:grpSpPr>
        <p:sp>
          <p:nvSpPr>
            <p:cNvPr id="8" name="Freeform 8"/>
            <p:cNvSpPr/>
            <p:nvPr/>
          </p:nvSpPr>
          <p:spPr>
            <a:xfrm>
              <a:off x="0" y="0"/>
              <a:ext cx="1577905" cy="2135375"/>
            </a:xfrm>
            <a:custGeom>
              <a:avLst/>
              <a:gdLst/>
              <a:ahLst/>
              <a:cxnLst/>
              <a:rect l="l" t="t" r="r" b="b"/>
              <a:pathLst>
                <a:path w="1577905" h="2135375">
                  <a:moveTo>
                    <a:pt x="0" y="0"/>
                  </a:moveTo>
                  <a:lnTo>
                    <a:pt x="1577905" y="0"/>
                  </a:lnTo>
                  <a:lnTo>
                    <a:pt x="1577905" y="2135375"/>
                  </a:lnTo>
                  <a:lnTo>
                    <a:pt x="0" y="2135375"/>
                  </a:lnTo>
                  <a:lnTo>
                    <a:pt x="0" y="0"/>
                  </a:lnTo>
                </a:path>
              </a:pathLst>
            </a:custGeom>
            <a:solidFill>
              <a:srgbClr val="1171B4"/>
            </a:solidFill>
          </p:spPr>
        </p:sp>
        <p:sp>
          <p:nvSpPr>
            <p:cNvPr id="9" name="TextBox 9"/>
            <p:cNvSpPr txBox="1"/>
            <p:nvPr/>
          </p:nvSpPr>
          <p:spPr>
            <a:xfrm>
              <a:off x="0" y="-76200"/>
              <a:ext cx="812800" cy="889000"/>
            </a:xfrm>
            <a:prstGeom prst="rect">
              <a:avLst/>
            </a:prstGeom>
          </p:spPr>
          <p:txBody>
            <a:bodyPr lIns="33867" tIns="33867" rIns="33867" bIns="33867" rtlCol="0" anchor="ctr"/>
            <a:lstStyle/>
            <a:p>
              <a:pPr algn="ctr">
                <a:lnSpc>
                  <a:spcPts val="2166"/>
                </a:lnSpc>
              </a:pPr>
              <a:endParaRPr sz="1200"/>
            </a:p>
          </p:txBody>
        </p:sp>
      </p:grpSp>
      <p:sp>
        <p:nvSpPr>
          <p:cNvPr id="11" name="TextBox 11"/>
          <p:cNvSpPr txBox="1"/>
          <p:nvPr/>
        </p:nvSpPr>
        <p:spPr>
          <a:xfrm>
            <a:off x="-488452" y="5116483"/>
            <a:ext cx="4674040" cy="474489"/>
          </a:xfrm>
          <a:prstGeom prst="rect">
            <a:avLst/>
          </a:prstGeom>
        </p:spPr>
        <p:txBody>
          <a:bodyPr lIns="0" tIns="0" rIns="0" bIns="0" rtlCol="0" anchor="t">
            <a:spAutoFit/>
          </a:bodyPr>
          <a:lstStyle/>
          <a:p>
            <a:pPr algn="ctr">
              <a:lnSpc>
                <a:spcPts val="3710"/>
              </a:lnSpc>
            </a:pPr>
            <a:endParaRPr lang="en-US" sz="3372" dirty="0">
              <a:solidFill>
                <a:srgbClr val="FFFFFF"/>
              </a:solidFill>
              <a:latin typeface="Poppins Bold Bold"/>
            </a:endParaRPr>
          </a:p>
        </p:txBody>
      </p:sp>
      <p:sp>
        <p:nvSpPr>
          <p:cNvPr id="14" name="TextBox 14"/>
          <p:cNvSpPr txBox="1"/>
          <p:nvPr/>
        </p:nvSpPr>
        <p:spPr>
          <a:xfrm>
            <a:off x="1239129" y="501006"/>
            <a:ext cx="9376884" cy="397545"/>
          </a:xfrm>
          <a:prstGeom prst="rect">
            <a:avLst/>
          </a:prstGeom>
        </p:spPr>
        <p:txBody>
          <a:bodyPr lIns="0" tIns="0" rIns="0" bIns="0" rtlCol="0" anchor="t">
            <a:spAutoFit/>
          </a:bodyPr>
          <a:lstStyle/>
          <a:p>
            <a:pPr algn="ctr">
              <a:lnSpc>
                <a:spcPts val="3066"/>
              </a:lnSpc>
            </a:pPr>
            <a:r>
              <a:rPr lang="tr-TR" sz="2787" dirty="0">
                <a:solidFill>
                  <a:schemeClr val="accent1"/>
                </a:solidFill>
                <a:latin typeface="Cambria" panose="02040503050406030204" pitchFamily="18" charset="0"/>
                <a:ea typeface="Cambria" panose="02040503050406030204" pitchFamily="18" charset="0"/>
              </a:rPr>
              <a:t>SOSYAL MEDYADA BİZ</a:t>
            </a:r>
            <a:endParaRPr lang="en-US" sz="2787" dirty="0">
              <a:solidFill>
                <a:schemeClr val="accent1"/>
              </a:solidFill>
              <a:latin typeface="Cambria" panose="02040503050406030204" pitchFamily="18" charset="0"/>
              <a:ea typeface="Cambria" panose="02040503050406030204" pitchFamily="18" charset="0"/>
            </a:endParaRPr>
          </a:p>
        </p:txBody>
      </p:sp>
      <p:sp>
        <p:nvSpPr>
          <p:cNvPr id="15" name="Freeform 15"/>
          <p:cNvSpPr/>
          <p:nvPr/>
        </p:nvSpPr>
        <p:spPr>
          <a:xfrm>
            <a:off x="685801" y="40708"/>
            <a:ext cx="1394027" cy="1290185"/>
          </a:xfrm>
          <a:custGeom>
            <a:avLst/>
            <a:gdLst/>
            <a:ahLst/>
            <a:cxnLst/>
            <a:rect l="l" t="t" r="r" b="b"/>
            <a:pathLst>
              <a:path w="2091041" h="1935277">
                <a:moveTo>
                  <a:pt x="0" y="0"/>
                </a:moveTo>
                <a:lnTo>
                  <a:pt x="2091041" y="0"/>
                </a:lnTo>
                <a:lnTo>
                  <a:pt x="2091041" y="1935276"/>
                </a:lnTo>
                <a:lnTo>
                  <a:pt x="0" y="1935276"/>
                </a:lnTo>
                <a:lnTo>
                  <a:pt x="0" y="0"/>
                </a:lnTo>
                <a:close/>
              </a:path>
            </a:pathLst>
          </a:custGeom>
          <a:blipFill>
            <a:blip r:embed="rId2"/>
            <a:stretch>
              <a:fillRect r="-390666"/>
            </a:stretch>
          </a:blipFill>
        </p:spPr>
      </p:sp>
      <p:sp>
        <p:nvSpPr>
          <p:cNvPr id="16" name="Freeform 16"/>
          <p:cNvSpPr/>
          <p:nvPr/>
        </p:nvSpPr>
        <p:spPr>
          <a:xfrm rot="5400000">
            <a:off x="6322421" y="-1701161"/>
            <a:ext cx="33542" cy="6366930"/>
          </a:xfrm>
          <a:custGeom>
            <a:avLst/>
            <a:gdLst/>
            <a:ahLst/>
            <a:cxnLst/>
            <a:rect l="l" t="t" r="r" b="b"/>
            <a:pathLst>
              <a:path w="50313" h="9550395">
                <a:moveTo>
                  <a:pt x="0" y="0"/>
                </a:moveTo>
                <a:lnTo>
                  <a:pt x="50313" y="0"/>
                </a:lnTo>
                <a:lnTo>
                  <a:pt x="50313" y="9550395"/>
                </a:lnTo>
                <a:lnTo>
                  <a:pt x="0" y="9550395"/>
                </a:lnTo>
                <a:lnTo>
                  <a:pt x="0" y="0"/>
                </a:lnTo>
                <a:close/>
              </a:path>
            </a:pathLst>
          </a:custGeom>
          <a:blipFill>
            <a:blip r:embed="rId3"/>
            <a:stretch>
              <a:fillRect l="-354036" t="-193317" r="-155397" b="-193317"/>
            </a:stretch>
          </a:blipFill>
          <a:ln w="38100">
            <a:solidFill>
              <a:srgbClr val="1171B4"/>
            </a:solidFill>
          </a:ln>
        </p:spPr>
      </p:sp>
      <p:sp>
        <p:nvSpPr>
          <p:cNvPr id="17" name="Freeform 17"/>
          <p:cNvSpPr/>
          <p:nvPr/>
        </p:nvSpPr>
        <p:spPr>
          <a:xfrm>
            <a:off x="10351969" y="78942"/>
            <a:ext cx="1010163" cy="1213717"/>
          </a:xfrm>
          <a:custGeom>
            <a:avLst/>
            <a:gdLst/>
            <a:ahLst/>
            <a:cxnLst/>
            <a:rect l="l" t="t" r="r" b="b"/>
            <a:pathLst>
              <a:path w="1515244" h="1820576">
                <a:moveTo>
                  <a:pt x="0" y="0"/>
                </a:moveTo>
                <a:lnTo>
                  <a:pt x="1515244" y="0"/>
                </a:lnTo>
                <a:lnTo>
                  <a:pt x="1515244" y="1820576"/>
                </a:lnTo>
                <a:lnTo>
                  <a:pt x="0" y="1820576"/>
                </a:lnTo>
                <a:lnTo>
                  <a:pt x="0" y="0"/>
                </a:lnTo>
                <a:close/>
              </a:path>
            </a:pathLst>
          </a:custGeom>
          <a:blipFill>
            <a:blip r:embed="rId2"/>
            <a:stretch>
              <a:fillRect l="-536989"/>
            </a:stretch>
          </a:blipFill>
        </p:spPr>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165" y="2717801"/>
            <a:ext cx="3110799" cy="3123743"/>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7113" y="2719009"/>
            <a:ext cx="3184087" cy="3157808"/>
          </a:xfrm>
          <a:prstGeom prst="rect">
            <a:avLst/>
          </a:prstGeom>
        </p:spPr>
      </p:pic>
      <p:pic>
        <p:nvPicPr>
          <p:cNvPr id="13" name="Resim 12">
            <a:extLst>
              <a:ext uri="{FF2B5EF4-FFF2-40B4-BE49-F238E27FC236}">
                <a16:creationId xmlns:a16="http://schemas.microsoft.com/office/drawing/2014/main" id="{39C29CE8-6CB9-47E0-39D2-2983D3DCA9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2717801"/>
            <a:ext cx="3190817" cy="3123743"/>
          </a:xfrm>
          <a:prstGeom prst="rect">
            <a:avLst/>
          </a:prstGeom>
        </p:spPr>
      </p:pic>
    </p:spTree>
    <p:extLst>
      <p:ext uri="{BB962C8B-B14F-4D97-AF65-F5344CB8AC3E}">
        <p14:creationId xmlns:p14="http://schemas.microsoft.com/office/powerpoint/2010/main" val="3561722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0669474C-69A1-8545-87B1-C3F596004E28}"/>
              </a:ext>
            </a:extLst>
          </p:cNvPr>
          <p:cNvSpPr txBox="1"/>
          <p:nvPr/>
        </p:nvSpPr>
        <p:spPr>
          <a:xfrm>
            <a:off x="0" y="6654999"/>
            <a:ext cx="12192000" cy="200055"/>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0669474C-69A1-8545-87B1-C3F596004E28}"/>
              </a:ext>
            </a:extLst>
          </p:cNvPr>
          <p:cNvSpPr txBox="1"/>
          <p:nvPr/>
        </p:nvSpPr>
        <p:spPr>
          <a:xfrm>
            <a:off x="-2255" y="0"/>
            <a:ext cx="12192000" cy="200055"/>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Unvan 1">
            <a:extLst>
              <a:ext uri="{FF2B5EF4-FFF2-40B4-BE49-F238E27FC236}">
                <a16:creationId xmlns:a16="http://schemas.microsoft.com/office/drawing/2014/main" id="{52F860A5-2A4C-CD41-A284-25166145D2AA}"/>
              </a:ext>
            </a:extLst>
          </p:cNvPr>
          <p:cNvSpPr txBox="1">
            <a:spLocks/>
          </p:cNvSpPr>
          <p:nvPr/>
        </p:nvSpPr>
        <p:spPr>
          <a:xfrm>
            <a:off x="637912" y="2619349"/>
            <a:ext cx="10916175" cy="954083"/>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lang="tr-TR" sz="3600" b="1" dirty="0">
                <a:solidFill>
                  <a:schemeClr val="tx1">
                    <a:lumMod val="85000"/>
                    <a:lumOff val="15000"/>
                  </a:schemeClr>
                </a:solidFill>
                <a:latin typeface="Cambria" panose="02040503050406030204" pitchFamily="18" charset="0"/>
                <a:ea typeface="Cambria" panose="02040503050406030204" pitchFamily="18" charset="0"/>
                <a:cs typeface="Tahoma" panose="020B0604030504040204" pitchFamily="34" charset="0"/>
              </a:rPr>
              <a:t>Dinlediğiniz Teşekkür Ederiz.</a:t>
            </a:r>
          </a:p>
        </p:txBody>
      </p:sp>
      <p:pic>
        <p:nvPicPr>
          <p:cNvPr id="2" name="Picture 3" descr="çomü logo">
            <a:extLst>
              <a:ext uri="{FF2B5EF4-FFF2-40B4-BE49-F238E27FC236}">
                <a16:creationId xmlns:a16="http://schemas.microsoft.com/office/drawing/2014/main" id="{6A7D9890-8331-6344-50B2-E2A1CF1D7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964" y="1168130"/>
            <a:ext cx="1291297" cy="129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a:extLst>
              <a:ext uri="{FF2B5EF4-FFF2-40B4-BE49-F238E27FC236}">
                <a16:creationId xmlns:a16="http://schemas.microsoft.com/office/drawing/2014/main" id="{A066F1EA-8970-30BD-1C05-5BC24F944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6740" y="1310265"/>
            <a:ext cx="956553" cy="1149162"/>
          </a:xfrm>
          <a:prstGeom prst="rect">
            <a:avLst/>
          </a:prstGeom>
        </p:spPr>
      </p:pic>
    </p:spTree>
    <p:extLst>
      <p:ext uri="{BB962C8B-B14F-4D97-AF65-F5344CB8AC3E}">
        <p14:creationId xmlns:p14="http://schemas.microsoft.com/office/powerpoint/2010/main" val="1982264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4</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387155" y="1079263"/>
            <a:ext cx="11439084" cy="416011"/>
          </a:xfrm>
          <a:prstGeom prst="rect">
            <a:avLst/>
          </a:prstGeom>
        </p:spPr>
        <p:txBody>
          <a:bodyPr wrap="square">
            <a:spAutoFit/>
          </a:bodyPr>
          <a:lstStyle/>
          <a:p>
            <a:pPr algn="just">
              <a:lnSpc>
                <a:spcPct val="150000"/>
              </a:lnSpc>
              <a:spcBef>
                <a:spcPct val="0"/>
              </a:spcBef>
            </a:pPr>
            <a:r>
              <a:rPr lang="tr-TR" alt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PUKÖ Döngüsü Nedir? (Planla-Uygula-Kontrol et-Önlem al) </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4528158" y="263636"/>
            <a:ext cx="3589760"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PUKÖ DÖNGÜSÜ</a:t>
            </a:r>
          </a:p>
        </p:txBody>
      </p:sp>
      <p:pic>
        <p:nvPicPr>
          <p:cNvPr id="5" name="Resim 4">
            <a:extLst>
              <a:ext uri="{FF2B5EF4-FFF2-40B4-BE49-F238E27FC236}">
                <a16:creationId xmlns:a16="http://schemas.microsoft.com/office/drawing/2014/main" id="{EF502F7E-B115-37EC-22B5-957A98EF56BF}"/>
              </a:ext>
            </a:extLst>
          </p:cNvPr>
          <p:cNvPicPr>
            <a:picLocks noChangeAspect="1"/>
          </p:cNvPicPr>
          <p:nvPr/>
        </p:nvPicPr>
        <p:blipFill>
          <a:blip r:embed="rId2"/>
          <a:stretch>
            <a:fillRect/>
          </a:stretch>
        </p:blipFill>
        <p:spPr>
          <a:xfrm>
            <a:off x="7023387" y="1762231"/>
            <a:ext cx="4985732" cy="3469602"/>
          </a:xfrm>
          <a:prstGeom prst="rect">
            <a:avLst/>
          </a:prstGeom>
        </p:spPr>
      </p:pic>
      <p:sp>
        <p:nvSpPr>
          <p:cNvPr id="7" name="Metin kutusu 6">
            <a:extLst>
              <a:ext uri="{FF2B5EF4-FFF2-40B4-BE49-F238E27FC236}">
                <a16:creationId xmlns:a16="http://schemas.microsoft.com/office/drawing/2014/main" id="{F08CBB74-C046-0D42-8236-A45624578BC4}"/>
              </a:ext>
            </a:extLst>
          </p:cNvPr>
          <p:cNvSpPr txBox="1"/>
          <p:nvPr/>
        </p:nvSpPr>
        <p:spPr>
          <a:xfrm>
            <a:off x="387154" y="1681914"/>
            <a:ext cx="6528280" cy="5078313"/>
          </a:xfrm>
          <a:prstGeom prst="rect">
            <a:avLst/>
          </a:prstGeom>
          <a:noFill/>
        </p:spPr>
        <p:txBody>
          <a:bodyPr wrap="square">
            <a:spAutoFit/>
          </a:bodyPr>
          <a:lstStyle/>
          <a:p>
            <a:pPr algn="just"/>
            <a:r>
              <a:rPr lang="tr-TR" dirty="0">
                <a:latin typeface="Cambria" panose="02040503050406030204" pitchFamily="18" charset="0"/>
                <a:ea typeface="Cambria" panose="02040503050406030204" pitchFamily="18" charset="0"/>
              </a:rPr>
              <a:t>“Planla”, PUKÖ döngüsünün ilk ve en önemli adımıdır. Gerçekleştirilmesi hedeflenen faaliyetlerin; neden, nasıl, kimler tarafından, ne zaman ve ne kadar sürede yapılacağının kararlaştırıldığı aşamadır.</a:t>
            </a:r>
          </a:p>
          <a:p>
            <a:pPr algn="just"/>
            <a:endParaRPr lang="tr-TR" dirty="0">
              <a:latin typeface="Cambria" panose="02040503050406030204" pitchFamily="18" charset="0"/>
              <a:ea typeface="Cambria" panose="02040503050406030204" pitchFamily="18" charset="0"/>
            </a:endParaRPr>
          </a:p>
          <a:p>
            <a:pPr algn="just"/>
            <a:r>
              <a:rPr lang="tr-TR" dirty="0">
                <a:latin typeface="Cambria" panose="02040503050406030204" pitchFamily="18" charset="0"/>
                <a:ea typeface="Cambria" panose="02040503050406030204" pitchFamily="18" charset="0"/>
              </a:rPr>
              <a:t>“Uygula”, planlanan faaliyetlerin belirlenen kişilerce, planlanan yöntemlerle ve planlanan zamanda gerçekleştirildiği aşamadır.</a:t>
            </a:r>
          </a:p>
          <a:p>
            <a:pPr algn="just"/>
            <a:endParaRPr lang="tr-TR" dirty="0">
              <a:latin typeface="Cambria" panose="02040503050406030204" pitchFamily="18" charset="0"/>
              <a:ea typeface="Cambria" panose="02040503050406030204" pitchFamily="18" charset="0"/>
            </a:endParaRPr>
          </a:p>
          <a:p>
            <a:pPr algn="just"/>
            <a:r>
              <a:rPr lang="tr-TR" dirty="0">
                <a:latin typeface="Cambria" panose="02040503050406030204" pitchFamily="18" charset="0"/>
                <a:ea typeface="Cambria" panose="02040503050406030204" pitchFamily="18" charset="0"/>
              </a:rPr>
              <a:t> “Kontrol et”, uygulama aşamasındaki faaliyetlere ilişkin olarak istatistiksel yöntemlerden elde edilen verilerin oluşturduğu aşamadır. Bir diğer ifadeyle, izlemenin ve buna bağlı değerlendirmelerin yapıldığı aşamadır. </a:t>
            </a:r>
          </a:p>
          <a:p>
            <a:pPr algn="just"/>
            <a:endParaRPr lang="tr-TR" dirty="0">
              <a:latin typeface="Cambria" panose="02040503050406030204" pitchFamily="18" charset="0"/>
              <a:ea typeface="Cambria" panose="02040503050406030204" pitchFamily="18" charset="0"/>
            </a:endParaRPr>
          </a:p>
          <a:p>
            <a:pPr algn="just"/>
            <a:r>
              <a:rPr lang="tr-TR" dirty="0">
                <a:latin typeface="Cambria" panose="02040503050406030204" pitchFamily="18" charset="0"/>
                <a:ea typeface="Cambria" panose="02040503050406030204" pitchFamily="18" charset="0"/>
              </a:rPr>
              <a:t>“Önlem al”, planlanan hedeflere ne derecede ulaşıldığının belirlendiği ve ihtiyaç duyulan iyileştirmelerin gerçekleştirildiği aşamadır. Bu aşamadaki faaliyetler “Kontrol et” aşamasında yapılan izleme ve değerlendirmeler sonucunda belirlenen eylem planları dahilinde yürütülür.</a:t>
            </a:r>
          </a:p>
        </p:txBody>
      </p:sp>
      <p:pic>
        <p:nvPicPr>
          <p:cNvPr id="2" name="Picture 3" descr="çomü logo">
            <a:extLst>
              <a:ext uri="{FF2B5EF4-FFF2-40B4-BE49-F238E27FC236}">
                <a16:creationId xmlns:a16="http://schemas.microsoft.com/office/drawing/2014/main" id="{AF65910C-D575-0EEA-A85D-EFAD5520F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a:extLst>
              <a:ext uri="{FF2B5EF4-FFF2-40B4-BE49-F238E27FC236}">
                <a16:creationId xmlns:a16="http://schemas.microsoft.com/office/drawing/2014/main" id="{57055AC0-3BBD-560F-1AEB-A09ECB7F44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3270022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5</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387155" y="1007279"/>
            <a:ext cx="11439084" cy="1519455"/>
          </a:xfrm>
          <a:prstGeom prst="rect">
            <a:avLst/>
          </a:prstGeom>
        </p:spPr>
        <p:txBody>
          <a:bodyPr wrap="square">
            <a:spAutoFit/>
          </a:bodyPr>
          <a:lstStyle/>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Yükseköğretim Kalite Kurulu (YÖKAK) Öğrenci Komisyonu, 01 Ekim 2019 tarihinde </a:t>
            </a:r>
            <a:r>
              <a:rPr lang="tr-TR" altLang="tr-TR" sz="1600" dirty="0" err="1">
                <a:latin typeface="Cambria" panose="02040503050406030204" pitchFamily="18" charset="0"/>
                <a:ea typeface="Cambria" panose="02040503050406030204" pitchFamily="18" charset="0"/>
                <a:cs typeface="Tahoma" panose="020B0604030504040204" pitchFamily="34" charset="0"/>
              </a:rPr>
              <a:t>YÖKAK’ın</a:t>
            </a:r>
            <a:r>
              <a:rPr lang="tr-TR" altLang="tr-TR" sz="1600" dirty="0">
                <a:latin typeface="Cambria" panose="02040503050406030204" pitchFamily="18" charset="0"/>
                <a:ea typeface="Cambria" panose="02040503050406030204" pitchFamily="18" charset="0"/>
                <a:cs typeface="Tahoma" panose="020B0604030504040204" pitchFamily="34" charset="0"/>
              </a:rPr>
              <a:t> aldığı karar doğrultusunda; yükseköğretim alanında kalite güvencesi kültürünün yaygınlaştırılması, kalite süreçlerinin içselleştirilmesi ve öğrencilerin kalite güvencesi sistemine katılımlarının artırılması ile birlikte, ulusal ve uluslararası düzeyde çalışmalar yürütmek amacıyla kurulmuştur.</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445474" y="243822"/>
            <a:ext cx="6411941"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YÖKAK ÖĞRENCİ KOMİSYONU</a:t>
            </a:r>
          </a:p>
        </p:txBody>
      </p:sp>
      <p:pic>
        <p:nvPicPr>
          <p:cNvPr id="7" name="Resim 6">
            <a:extLst>
              <a:ext uri="{FF2B5EF4-FFF2-40B4-BE49-F238E27FC236}">
                <a16:creationId xmlns:a16="http://schemas.microsoft.com/office/drawing/2014/main" id="{B9DEA134-D58A-3069-F1B0-20B311B8936F}"/>
              </a:ext>
            </a:extLst>
          </p:cNvPr>
          <p:cNvPicPr>
            <a:picLocks noChangeAspect="1"/>
          </p:cNvPicPr>
          <p:nvPr/>
        </p:nvPicPr>
        <p:blipFill>
          <a:blip r:embed="rId2"/>
          <a:stretch>
            <a:fillRect/>
          </a:stretch>
        </p:blipFill>
        <p:spPr>
          <a:xfrm>
            <a:off x="9745390" y="4626835"/>
            <a:ext cx="2008377" cy="1958788"/>
          </a:xfrm>
          <a:prstGeom prst="rect">
            <a:avLst/>
          </a:prstGeom>
        </p:spPr>
      </p:pic>
      <p:sp>
        <p:nvSpPr>
          <p:cNvPr id="10" name="Metin kutusu 9">
            <a:extLst>
              <a:ext uri="{FF2B5EF4-FFF2-40B4-BE49-F238E27FC236}">
                <a16:creationId xmlns:a16="http://schemas.microsoft.com/office/drawing/2014/main" id="{0D7019AA-D535-E36A-AA25-D14D3CCD2915}"/>
              </a:ext>
            </a:extLst>
          </p:cNvPr>
          <p:cNvSpPr txBox="1"/>
          <p:nvPr/>
        </p:nvSpPr>
        <p:spPr>
          <a:xfrm>
            <a:off x="387155" y="3053025"/>
            <a:ext cx="9285763" cy="2996782"/>
          </a:xfrm>
          <a:prstGeom prst="rect">
            <a:avLst/>
          </a:prstGeom>
          <a:noFill/>
        </p:spPr>
        <p:txBody>
          <a:bodyPr wrap="square">
            <a:spAutoFit/>
          </a:bodyPr>
          <a:lstStyle/>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13 kişiden oluşan Kurulun üyelerinden biri öğrenci üyedir. Bu üye Öğrenci Komisyonu üyeleri arasından seçilir. Kurul öğrenci üyesi olarak belirlenecek öğrenci;</a:t>
            </a: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 4 yıllık lisans programı öğrencisi ise ikinci veya üçüncü sınıf öğrencisi olması,</a:t>
            </a: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 5yıllık lisans programı öğrencisi ise ikinci, üçüncü veya dördüncü sınıf öğrencisi olması,</a:t>
            </a: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 6yıllık lisans programı öğrencisi ise ikinci, üçüncü, dördüncü veya beşinci sınıf öğrencisi olması,</a:t>
            </a: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 Yüksek lisans veya doktora öğrencisi ise ders döneminde olması gerekir.</a:t>
            </a: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Detaylı bilgi için "Yükseköğretim Kalite Kurulu Kurul Öğrenci Üyesi ve Öğrenci Komisyonu </a:t>
            </a:r>
            <a:r>
              <a:rPr lang="tr-TR" altLang="tr-TR" sz="1600" dirty="0" err="1">
                <a:latin typeface="Cambria" panose="02040503050406030204" pitchFamily="18" charset="0"/>
                <a:ea typeface="Cambria" panose="02040503050406030204" pitchFamily="18" charset="0"/>
                <a:cs typeface="Tahoma" panose="020B0604030504040204" pitchFamily="34" charset="0"/>
              </a:rPr>
              <a:t>Yönergesi"ni</a:t>
            </a:r>
            <a:r>
              <a:rPr lang="tr-TR" altLang="tr-TR" sz="1600" dirty="0">
                <a:latin typeface="Cambria" panose="02040503050406030204" pitchFamily="18" charset="0"/>
                <a:ea typeface="Cambria" panose="02040503050406030204" pitchFamily="18" charset="0"/>
                <a:cs typeface="Tahoma" panose="020B0604030504040204" pitchFamily="34" charset="0"/>
              </a:rPr>
              <a:t> inceleyiniz. Yönergeyi incelemek için QR kodu okutabilirsiniz.</a:t>
            </a:r>
          </a:p>
        </p:txBody>
      </p:sp>
      <p:pic>
        <p:nvPicPr>
          <p:cNvPr id="2" name="Picture 3" descr="çomü logo">
            <a:extLst>
              <a:ext uri="{FF2B5EF4-FFF2-40B4-BE49-F238E27FC236}">
                <a16:creationId xmlns:a16="http://schemas.microsoft.com/office/drawing/2014/main" id="{8C132F97-3C72-B739-839E-DF2820D7D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35BCAB05-4774-5ABD-E0BB-A01441D6B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174688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6</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4810580" y="1311824"/>
            <a:ext cx="6943085" cy="3370666"/>
          </a:xfrm>
          <a:prstGeom prst="rect">
            <a:avLst/>
          </a:prstGeom>
        </p:spPr>
        <p:txBody>
          <a:bodyPr wrap="square">
            <a:spAutoFit/>
          </a:bodyPr>
          <a:lstStyle/>
          <a:p>
            <a:pPr algn="just">
              <a:lnSpc>
                <a:spcPct val="150000"/>
              </a:lnSpc>
              <a:spcBef>
                <a:spcPct val="0"/>
              </a:spcBef>
            </a:pPr>
            <a:r>
              <a:rPr lang="tr-TR" altLang="tr-TR" sz="1600" dirty="0" err="1">
                <a:latin typeface="Cambria" panose="02040503050406030204" pitchFamily="18" charset="0"/>
                <a:ea typeface="Cambria" panose="02040503050406030204" pitchFamily="18" charset="0"/>
                <a:cs typeface="Tahoma" panose="020B0604030504040204" pitchFamily="34" charset="0"/>
              </a:rPr>
              <a:t>YÖKAK’ın</a:t>
            </a:r>
            <a:r>
              <a:rPr lang="tr-TR" altLang="tr-TR" sz="1600" dirty="0">
                <a:latin typeface="Cambria" panose="02040503050406030204" pitchFamily="18" charset="0"/>
                <a:ea typeface="Cambria" panose="02040503050406030204" pitchFamily="18" charset="0"/>
                <a:cs typeface="Tahoma" panose="020B0604030504040204" pitchFamily="34" charset="0"/>
              </a:rPr>
              <a:t> misyon ve hedefleri doğrultusunda yükseköğretimde kalite güvencesi süreçlerine öğrenci katılımını ve kalite güvencesi kültürünü yaygınlaştırmayı sağlamak üzere çalışmalar yürüten yükseköğretim öğrencisidir.</a:t>
            </a:r>
          </a:p>
          <a:p>
            <a:pPr algn="just">
              <a:lnSpc>
                <a:spcPct val="150000"/>
              </a:lnSpc>
              <a:spcBef>
                <a:spcPct val="0"/>
              </a:spcBef>
            </a:pPr>
            <a:endParaRPr lang="tr-TR" altLang="tr-TR" sz="16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en-US" sz="1600" dirty="0" err="1">
                <a:latin typeface="Cambria" panose="02040503050406030204" pitchFamily="18" charset="0"/>
                <a:ea typeface="Cambria" panose="02040503050406030204" pitchFamily="18" charset="0"/>
                <a:cs typeface="Arial" panose="020B0604020202020204" pitchFamily="34" charset="0"/>
              </a:rPr>
              <a:t>KEP’e</a:t>
            </a:r>
            <a:r>
              <a:rPr lang="en-US" sz="1600" dirty="0">
                <a:latin typeface="Cambria" panose="02040503050406030204" pitchFamily="18" charset="0"/>
                <a:ea typeface="Cambria" panose="02040503050406030204" pitchFamily="18" charset="0"/>
                <a:cs typeface="Arial" panose="020B0604020202020204" pitchFamily="34" charset="0"/>
              </a:rPr>
              <a:t> YÖKAK </a:t>
            </a:r>
            <a:r>
              <a:rPr lang="en-US" sz="1600" dirty="0" err="1">
                <a:latin typeface="Cambria" panose="02040503050406030204" pitchFamily="18" charset="0"/>
                <a:ea typeface="Cambria" panose="02040503050406030204" pitchFamily="18" charset="0"/>
                <a:cs typeface="Arial" panose="020B0604020202020204" pitchFamily="34" charset="0"/>
              </a:rPr>
              <a:t>tarafından</a:t>
            </a:r>
            <a:r>
              <a:rPr lang="en-US" sz="1600" dirty="0">
                <a:latin typeface="Cambria" panose="02040503050406030204" pitchFamily="18" charset="0"/>
                <a:ea typeface="Cambria" panose="02040503050406030204" pitchFamily="18" charset="0"/>
                <a:cs typeface="Arial" panose="020B0604020202020204" pitchFamily="34" charset="0"/>
              </a:rPr>
              <a:t> internet </a:t>
            </a:r>
            <a:r>
              <a:rPr lang="en-US" sz="1600" dirty="0" err="1">
                <a:latin typeface="Cambria" panose="02040503050406030204" pitchFamily="18" charset="0"/>
                <a:ea typeface="Cambria" panose="02040503050406030204" pitchFamily="18" charset="0"/>
                <a:cs typeface="Arial" panose="020B0604020202020204" pitchFamily="34" charset="0"/>
              </a:rPr>
              <a:t>sayfasında</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ilan</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edilen</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başvuru</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tarihinde</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herhangi</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bir</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yükseköğretim</a:t>
            </a:r>
            <a:r>
              <a:rPr lang="tr-TR"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kurumunun</a:t>
            </a:r>
            <a:r>
              <a:rPr lang="tr-TR"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ön</a:t>
            </a:r>
            <a:r>
              <a:rPr lang="tr-TR"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lisans</a:t>
            </a:r>
            <a:r>
              <a:rPr lang="tr-TR" sz="1600" dirty="0">
                <a:latin typeface="Cambria" panose="02040503050406030204" pitchFamily="18" charset="0"/>
                <a:ea typeface="Cambria" panose="02040503050406030204" pitchFamily="18" charset="0"/>
                <a:cs typeface="Arial" panose="020B0604020202020204" pitchFamily="34" charset="0"/>
              </a:rPr>
              <a:t>  </a:t>
            </a:r>
            <a:r>
              <a:rPr lang="en-US" sz="1600" dirty="0">
                <a:latin typeface="Cambria" panose="02040503050406030204" pitchFamily="18" charset="0"/>
                <a:ea typeface="Cambria" panose="02040503050406030204" pitchFamily="18" charset="0"/>
                <a:cs typeface="Arial" panose="020B0604020202020204" pitchFamily="34" charset="0"/>
              </a:rPr>
              <a:t>/</a:t>
            </a:r>
            <a:r>
              <a:rPr lang="en-US" sz="1600" dirty="0" err="1">
                <a:latin typeface="Cambria" panose="02040503050406030204" pitchFamily="18" charset="0"/>
                <a:ea typeface="Cambria" panose="02040503050406030204" pitchFamily="18" charset="0"/>
                <a:cs typeface="Arial" panose="020B0604020202020204" pitchFamily="34" charset="0"/>
              </a:rPr>
              <a:t>lisans</a:t>
            </a:r>
            <a:r>
              <a:rPr lang="en-US" sz="1600" dirty="0">
                <a:latin typeface="Cambria" panose="02040503050406030204" pitchFamily="18" charset="0"/>
                <a:ea typeface="Cambria" panose="02040503050406030204" pitchFamily="18" charset="0"/>
                <a:cs typeface="Arial" panose="020B0604020202020204" pitchFamily="34" charset="0"/>
              </a:rPr>
              <a:t>/</a:t>
            </a:r>
            <a:r>
              <a:rPr lang="en-US" sz="1600" dirty="0" err="1">
                <a:latin typeface="Cambria" panose="02040503050406030204" pitchFamily="18" charset="0"/>
                <a:ea typeface="Cambria" panose="02040503050406030204" pitchFamily="18" charset="0"/>
                <a:cs typeface="Arial" panose="020B0604020202020204" pitchFamily="34" charset="0"/>
              </a:rPr>
              <a:t>lisansüstü</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programına</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kayıtlı</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öğrenime</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aktif</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bir</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şekilde</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devam</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eden</a:t>
            </a:r>
            <a:r>
              <a:rPr lang="en-US"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öğrenciler</a:t>
            </a:r>
            <a:r>
              <a:rPr lang="tr-TR" sz="1600" dirty="0">
                <a:latin typeface="Cambria" panose="02040503050406030204" pitchFamily="18" charset="0"/>
                <a:ea typeface="Cambria" panose="02040503050406030204" pitchFamily="18" charset="0"/>
                <a:cs typeface="Arial" panose="020B0604020202020204" pitchFamily="34" charset="0"/>
              </a:rPr>
              <a:t> </a:t>
            </a:r>
            <a:r>
              <a:rPr lang="en-US" sz="1600" dirty="0" err="1">
                <a:latin typeface="Cambria" panose="02040503050406030204" pitchFamily="18" charset="0"/>
                <a:ea typeface="Cambria" panose="02040503050406030204" pitchFamily="18" charset="0"/>
                <a:cs typeface="Arial" panose="020B0604020202020204" pitchFamily="34" charset="0"/>
              </a:rPr>
              <a:t>başvurabilir</a:t>
            </a:r>
            <a:r>
              <a:rPr lang="en-US" sz="1600" dirty="0">
                <a:latin typeface="Cambria" panose="02040503050406030204" pitchFamily="18" charset="0"/>
                <a:ea typeface="Cambria" panose="02040503050406030204" pitchFamily="18" charset="0"/>
                <a:cs typeface="Arial" panose="020B0604020202020204" pitchFamily="34" charset="0"/>
              </a:rPr>
              <a:t>.</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4738007" y="201747"/>
            <a:ext cx="3266993"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KALİTE ELÇİSİ</a:t>
            </a:r>
          </a:p>
        </p:txBody>
      </p:sp>
      <p:pic>
        <p:nvPicPr>
          <p:cNvPr id="5" name="Resim 4">
            <a:extLst>
              <a:ext uri="{FF2B5EF4-FFF2-40B4-BE49-F238E27FC236}">
                <a16:creationId xmlns:a16="http://schemas.microsoft.com/office/drawing/2014/main" id="{2D7873F0-D17D-BF93-ACB7-DABA63C3653F}"/>
              </a:ext>
            </a:extLst>
          </p:cNvPr>
          <p:cNvPicPr>
            <a:picLocks noChangeAspect="1"/>
          </p:cNvPicPr>
          <p:nvPr/>
        </p:nvPicPr>
        <p:blipFill>
          <a:blip r:embed="rId2"/>
          <a:stretch>
            <a:fillRect/>
          </a:stretch>
        </p:blipFill>
        <p:spPr>
          <a:xfrm>
            <a:off x="147076" y="1101600"/>
            <a:ext cx="4590931" cy="5756400"/>
          </a:xfrm>
          <a:prstGeom prst="rect">
            <a:avLst/>
          </a:prstGeom>
        </p:spPr>
      </p:pic>
      <p:pic>
        <p:nvPicPr>
          <p:cNvPr id="2" name="Picture 3" descr="çomü logo">
            <a:extLst>
              <a:ext uri="{FF2B5EF4-FFF2-40B4-BE49-F238E27FC236}">
                <a16:creationId xmlns:a16="http://schemas.microsoft.com/office/drawing/2014/main" id="{4AE6C0A2-B335-AADA-2212-A206828BE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a:extLst>
              <a:ext uri="{FF2B5EF4-FFF2-40B4-BE49-F238E27FC236}">
                <a16:creationId xmlns:a16="http://schemas.microsoft.com/office/drawing/2014/main" id="{24E5BDA2-CAA6-3DAB-E493-39C5AA534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95087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7</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387155" y="1233298"/>
            <a:ext cx="11439084" cy="780791"/>
          </a:xfrm>
          <a:prstGeom prst="rect">
            <a:avLst/>
          </a:prstGeom>
        </p:spPr>
        <p:txBody>
          <a:bodyPr wrap="square">
            <a:spAutoFit/>
          </a:bodyPr>
          <a:lstStyle/>
          <a:p>
            <a:pPr algn="just">
              <a:lnSpc>
                <a:spcPct val="150000"/>
              </a:lnSpc>
              <a:spcBef>
                <a:spcPct val="0"/>
              </a:spcBef>
            </a:pPr>
            <a:r>
              <a:rPr 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Öğrencilerin Yükseköğretimde Kalite Güvencesi Süreçlerine Katılmasının Yararları Nelerdir?</a:t>
            </a:r>
          </a:p>
          <a:p>
            <a:pPr algn="just">
              <a:lnSpc>
                <a:spcPct val="150000"/>
              </a:lnSpc>
              <a:spcBef>
                <a:spcPct val="0"/>
              </a:spcBef>
            </a:pPr>
            <a:endParaRPr lang="tr-TR" altLang="tr-TR" sz="1600" dirty="0">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4247549" y="284479"/>
            <a:ext cx="4735772"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KALİTE GÜVENCESİ</a:t>
            </a:r>
          </a:p>
        </p:txBody>
      </p:sp>
      <p:sp>
        <p:nvSpPr>
          <p:cNvPr id="6" name="Metin kutusu 5">
            <a:extLst>
              <a:ext uri="{FF2B5EF4-FFF2-40B4-BE49-F238E27FC236}">
                <a16:creationId xmlns:a16="http://schemas.microsoft.com/office/drawing/2014/main" id="{7DC0B201-9B93-FAE5-ABCF-78EF812C574F}"/>
              </a:ext>
            </a:extLst>
          </p:cNvPr>
          <p:cNvSpPr txBox="1"/>
          <p:nvPr/>
        </p:nvSpPr>
        <p:spPr>
          <a:xfrm>
            <a:off x="387155" y="1892808"/>
            <a:ext cx="11417690" cy="4247317"/>
          </a:xfrm>
          <a:prstGeom prst="rect">
            <a:avLst/>
          </a:prstGeom>
          <a:noFill/>
        </p:spPr>
        <p:txBody>
          <a:bodyPr wrap="square" numCol="2" rtlCol="0">
            <a:spAutoFit/>
          </a:bodyPr>
          <a:lstStyle/>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İletişim becerileri geliştirme, </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Çeşitli eğitimler alma, </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Sosyal çevresini genişletme, </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Sosyal ve kültürel özelliklerini geliştirme, </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Daha geniş bakış açısına sahip olma, </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Ülke ve dünya gündeminden haberdar olma,</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Yaşam boyu öğrenmeyi benimseme,</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Diğer disiplinlerden öğrencilerle tanışma ve çalışma fırsatı,</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Takım çalışması ve iş birliği yapma becerilerini geliştirme, </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Çalışmalarda zaman yönetimi sağlama,</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Eleştirel düşünme, sorumluluk alma ve problem çözme gibi beceriler kazanma,</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Girişimcilik liderlik ve yaratıcılık becerisi kazanma,</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Öğrencisi olduğu Programı/Bölümü daha yakından tanıma,</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Bölümünün akreditasyon kuruluşları hakkında bilgi sahibi olma, </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Kendi eğitiminin kalitesini artırmada söz hakkını kullanma,</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Kurumunu daha yakından tanıma,</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Kurumunun diğer paydaşları ile iletişimde olma,</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Kuruma aidiyet duyma,</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Yükseköğretim Sistemi hakkında bilgi sahibi olma, Mesleğinde Kalite ilişkisini kurma,</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İş hayatında daha görünür olma,</a:t>
            </a:r>
          </a:p>
          <a:p>
            <a:pPr marL="742950" lvl="1" indent="-285750">
              <a:buFont typeface="Arial" panose="020B0604020202020204" pitchFamily="34" charset="0"/>
              <a:buChar char="•"/>
            </a:pPr>
            <a:r>
              <a:rPr lang="tr-TR" dirty="0">
                <a:latin typeface="Cambria" panose="02040503050406030204" pitchFamily="18" charset="0"/>
                <a:ea typeface="Cambria" panose="02040503050406030204" pitchFamily="18" charset="0"/>
              </a:rPr>
              <a:t>Kaliteyi yaşam biçimi olarak benimseme ve davranışlarına yansıtma olanağı sunmasıdır.</a:t>
            </a:r>
          </a:p>
        </p:txBody>
      </p:sp>
      <p:pic>
        <p:nvPicPr>
          <p:cNvPr id="2" name="Picture 3" descr="çomü logo">
            <a:extLst>
              <a:ext uri="{FF2B5EF4-FFF2-40B4-BE49-F238E27FC236}">
                <a16:creationId xmlns:a16="http://schemas.microsoft.com/office/drawing/2014/main" id="{B5E8DD7B-65AE-CAC2-A5C8-1292D5845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601133BD-5A9C-2AA6-75F8-DC1E59B32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1786726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8</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376458" y="1428173"/>
            <a:ext cx="11439084" cy="4843442"/>
          </a:xfrm>
          <a:prstGeom prst="rect">
            <a:avLst/>
          </a:prstGeom>
        </p:spPr>
        <p:txBody>
          <a:bodyPr wrap="square">
            <a:spAutoFit/>
          </a:bodyPr>
          <a:lstStyle/>
          <a:p>
            <a:pPr algn="just">
              <a:lnSpc>
                <a:spcPct val="150000"/>
              </a:lnSpc>
              <a:spcBef>
                <a:spcPct val="0"/>
              </a:spcBef>
            </a:pPr>
            <a:r>
              <a:rPr lang="tr-TR" alt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Bologna Süreci Nedir?</a:t>
            </a:r>
          </a:p>
          <a:p>
            <a:pPr algn="just">
              <a:lnSpc>
                <a:spcPct val="150000"/>
              </a:lnSpc>
              <a:spcBef>
                <a:spcPct val="0"/>
              </a:spcBef>
            </a:pPr>
            <a:endParaRPr lang="tr-TR" altLang="tr-TR" sz="16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Avrupa Yükseköğretim Alanı (AYA) yaratmayı hedefleyen bir reform sürecidir. Avrupa'daki yükseköğretim sistemlerini daha tutarlı hale getirmeyi amaçlamaktadır. Bologna Süreci, 1999 yılında İtalya'nın Bologna kentinde düzenlenen ve 29 Avrupa ülkesinin yükseköğretimden sorumlu Bakanlarının imza attıkları Bologna Bildirgesi'yle resmen başlamıştır.</a:t>
            </a:r>
          </a:p>
          <a:p>
            <a:pPr algn="just">
              <a:lnSpc>
                <a:spcPct val="150000"/>
              </a:lnSpc>
              <a:spcBef>
                <a:spcPct val="0"/>
              </a:spcBef>
            </a:pPr>
            <a:endParaRPr lang="tr-TR" altLang="tr-TR" sz="1600" dirty="0">
              <a:latin typeface="Cambria" panose="02040503050406030204" pitchFamily="18" charset="0"/>
              <a:ea typeface="Cambria" panose="02040503050406030204" pitchFamily="18" charset="0"/>
              <a:cs typeface="Tahoma" panose="020B0604030504040204" pitchFamily="34" charset="0"/>
            </a:endParaRPr>
          </a:p>
          <a:p>
            <a:pPr algn="just">
              <a:lnSpc>
                <a:spcPct val="150000"/>
              </a:lnSpc>
              <a:spcBef>
                <a:spcPct val="0"/>
              </a:spcBef>
            </a:pPr>
            <a:r>
              <a:rPr lang="tr-TR" altLang="tr-TR" sz="1600" b="1" dirty="0">
                <a:latin typeface="Cambria" panose="02040503050406030204" pitchFamily="18" charset="0"/>
                <a:ea typeface="Cambria" panose="02040503050406030204" pitchFamily="18" charset="0"/>
                <a:cs typeface="Tahoma" panose="020B0604030504040204" pitchFamily="34" charset="0"/>
              </a:rPr>
              <a:t>Bologna Sürecinin Hedefleri Nedir?</a:t>
            </a: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 Öğrenme ve öğretme kalitesini ve uygunluğunu güçlendirmek için kalite güvencesi sistemi uygulamak, </a:t>
            </a: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 Lisans, yüksek lisans ve doktora çalışmalarından oluşan üç aşamalı bir yükseköğretim sistemi getirmek, </a:t>
            </a: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 Kolay anlaşılır ve birbiriyle karşılaştırılabilir yükseköğretim diploma ve dereceleri oluşturmak (Diploma Eki Uygulaması),</a:t>
            </a: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 Avrupa Kredi Transfer Sistemini (AKTS) uygulamak,</a:t>
            </a: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 Öğrencilerin ve öğretim elemanlarının hareketliliğini sağlamak ve yaygınlaştırmak,</a:t>
            </a:r>
          </a:p>
          <a:p>
            <a:pPr algn="just">
              <a:lnSpc>
                <a:spcPct val="150000"/>
              </a:lnSpc>
              <a:spcBef>
                <a:spcPct val="0"/>
              </a:spcBef>
            </a:pPr>
            <a:r>
              <a:rPr lang="tr-TR" altLang="tr-TR" sz="1600" dirty="0">
                <a:latin typeface="Cambria" panose="02040503050406030204" pitchFamily="18" charset="0"/>
                <a:ea typeface="Cambria" panose="02040503050406030204" pitchFamily="18" charset="0"/>
                <a:cs typeface="Tahoma" panose="020B0604030504040204" pitchFamily="34" charset="0"/>
              </a:rPr>
              <a:t>• Yurt dışında diğer üniversitelerde kazanılan yeterliliklerin ve öğrenme sürelerinin karşılıklı olarak tanınmasını sağlamak.</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4565962" y="251223"/>
            <a:ext cx="4268242"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BOLOGNA SÜRECİ</a:t>
            </a:r>
          </a:p>
        </p:txBody>
      </p:sp>
      <p:pic>
        <p:nvPicPr>
          <p:cNvPr id="2" name="Picture 3" descr="çomü logo">
            <a:extLst>
              <a:ext uri="{FF2B5EF4-FFF2-40B4-BE49-F238E27FC236}">
                <a16:creationId xmlns:a16="http://schemas.microsoft.com/office/drawing/2014/main" id="{15E3017C-BAB7-79F2-A6CF-0A0B117FE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39FAEFA7-225A-ECDD-5D7C-21F324ED8A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1776488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9</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18">
            <a:extLst>
              <a:ext uri="{FF2B5EF4-FFF2-40B4-BE49-F238E27FC236}">
                <a16:creationId xmlns:a16="http://schemas.microsoft.com/office/drawing/2014/main" id="{07A243F6-055B-37A6-6643-C48512485FA5}"/>
              </a:ext>
            </a:extLst>
          </p:cNvPr>
          <p:cNvSpPr/>
          <p:nvPr/>
        </p:nvSpPr>
        <p:spPr>
          <a:xfrm>
            <a:off x="367247" y="993992"/>
            <a:ext cx="11439084" cy="5217326"/>
          </a:xfrm>
          <a:prstGeom prst="rect">
            <a:avLst/>
          </a:prstGeom>
        </p:spPr>
        <p:txBody>
          <a:bodyPr wrap="square">
            <a:spAutoFit/>
          </a:bodyPr>
          <a:lstStyle/>
          <a:p>
            <a:pPr algn="just">
              <a:lnSpc>
                <a:spcPct val="150000"/>
              </a:lnSpc>
              <a:spcBef>
                <a:spcPct val="0"/>
              </a:spcBef>
            </a:pPr>
            <a:r>
              <a:rPr lang="tr-TR" sz="1600" dirty="0">
                <a:latin typeface="Cambria" panose="02040503050406030204" pitchFamily="18" charset="0"/>
                <a:ea typeface="Cambria" panose="02040503050406030204" pitchFamily="18" charset="0"/>
                <a:cs typeface="Tahoma" panose="020B0604030504040204" pitchFamily="34" charset="0"/>
              </a:rPr>
              <a:t>	Kurumsal Akreditasyon Programı (KAP) yükseköğretim kurumlarındaki kalite güvencesi, eğitim-öğretim, araştırma-geliştirme, toplumsal katkı ve yönetim sistemi süreçlerinin “planlama, uygulama, kontrol etme ve önlem alma” döngüsü kapsamında değerlendirilmesini sağlayan bir dış değerlendirme yöntemidir.</a:t>
            </a:r>
          </a:p>
          <a:p>
            <a:pPr algn="just">
              <a:lnSpc>
                <a:spcPct val="150000"/>
              </a:lnSpc>
              <a:spcBef>
                <a:spcPct val="0"/>
              </a:spcBef>
            </a:pPr>
            <a:r>
              <a:rPr lang="tr-TR" sz="1600" dirty="0">
                <a:latin typeface="Cambria" panose="02040503050406030204" pitchFamily="18" charset="0"/>
                <a:ea typeface="Cambria" panose="02040503050406030204" pitchFamily="18" charset="0"/>
                <a:cs typeface="Tahoma" panose="020B0604030504040204" pitchFamily="34" charset="0"/>
              </a:rPr>
              <a:t>	KAP Yükseköğretim Kalite Kurulu tarafından oluşturulan değerlendirme takımları tarafından Kurumsal Dış Değerlendirme ve Akreditasyon Ölçütleri ile Kurumsal Dış Değerlendirme ve Akreditasyon Kılavuzu kapsamında yürütülmektedir.</a:t>
            </a:r>
          </a:p>
          <a:p>
            <a:pPr algn="just">
              <a:lnSpc>
                <a:spcPct val="150000"/>
              </a:lnSpc>
              <a:spcBef>
                <a:spcPct val="0"/>
              </a:spcBef>
            </a:pPr>
            <a:r>
              <a:rPr lang="tr-TR" sz="1600" dirty="0">
                <a:latin typeface="Cambria" panose="02040503050406030204" pitchFamily="18" charset="0"/>
                <a:ea typeface="Cambria" panose="02040503050406030204" pitchFamily="18" charset="0"/>
                <a:cs typeface="Tahoma" panose="020B0604030504040204" pitchFamily="34" charset="0"/>
              </a:rPr>
              <a:t>	Her yıl </a:t>
            </a:r>
            <a:r>
              <a:rPr lang="tr-TR" sz="1600" dirty="0" err="1">
                <a:latin typeface="Cambria" panose="02040503050406030204" pitchFamily="18" charset="0"/>
                <a:ea typeface="Cambria" panose="02040503050406030204" pitchFamily="18" charset="0"/>
                <a:cs typeface="Tahoma" panose="020B0604030504040204" pitchFamily="34" charset="0"/>
              </a:rPr>
              <a:t>KAP’a</a:t>
            </a:r>
            <a:r>
              <a:rPr lang="tr-TR" sz="1600" dirty="0">
                <a:latin typeface="Cambria" panose="02040503050406030204" pitchFamily="18" charset="0"/>
                <a:ea typeface="Cambria" panose="02040503050406030204" pitchFamily="18" charset="0"/>
                <a:cs typeface="Tahoma" panose="020B0604030504040204" pitchFamily="34" charset="0"/>
              </a:rPr>
              <a:t> dâhil edilecek yükseköğretim kurumları YÖKAK tarafından belirlenmekte ve belirlenen bu yükseköğretim kurumlarının yapısına uygun olarak değerlendirme takımları oluşturulmaktadır. Söz konusu değerlendirme takımları tarafından ilgili yükseköğretim kurumlarına iki ziyaret (ön ziyaret ve saha ziyareti) gerçekleştirilmektedir.</a:t>
            </a:r>
          </a:p>
          <a:p>
            <a:pPr algn="just">
              <a:lnSpc>
                <a:spcPct val="150000"/>
              </a:lnSpc>
              <a:spcBef>
                <a:spcPct val="0"/>
              </a:spcBef>
            </a:pPr>
            <a:r>
              <a:rPr lang="tr-TR" sz="1600" dirty="0">
                <a:latin typeface="Cambria" panose="02040503050406030204" pitchFamily="18" charset="0"/>
                <a:ea typeface="Cambria" panose="02040503050406030204" pitchFamily="18" charset="0"/>
                <a:cs typeface="Tahoma" panose="020B0604030504040204" pitchFamily="34" charset="0"/>
              </a:rPr>
              <a:t>	Bu ziyaretleri neticesinde değerlendirme takımları tarafından Kurumsal Akreditasyon Raporları (KAR) hazırlanmakta ve bu raporlar göz önünde bulundurularak YÖKAK tarafından akreditasyona ilişkin karar verilmektedir.</a:t>
            </a:r>
          </a:p>
          <a:p>
            <a:pPr algn="just">
              <a:lnSpc>
                <a:spcPct val="150000"/>
              </a:lnSpc>
              <a:spcBef>
                <a:spcPct val="0"/>
              </a:spcBef>
            </a:pPr>
            <a:r>
              <a:rPr lang="tr-TR" sz="1600" dirty="0">
                <a:latin typeface="Cambria" panose="02040503050406030204" pitchFamily="18" charset="0"/>
                <a:ea typeface="Cambria" panose="02040503050406030204" pitchFamily="18" charset="0"/>
                <a:cs typeface="Tahoma" panose="020B0604030504040204" pitchFamily="34" charset="0"/>
              </a:rPr>
              <a:t>YÖKAK tarafından KAP kapsamında aşağıdaki kararlar verilmektedir:</a:t>
            </a:r>
          </a:p>
          <a:p>
            <a:pPr marL="285750" indent="-285750" algn="just">
              <a:lnSpc>
                <a:spcPct val="150000"/>
              </a:lnSpc>
              <a:spcBef>
                <a:spcPct val="0"/>
              </a:spcBef>
              <a:buFont typeface="Arial" panose="020B0604020202020204" pitchFamily="34" charset="0"/>
              <a:buChar char="•"/>
            </a:pPr>
            <a:r>
              <a:rPr lang="tr-TR" sz="1600" b="1" dirty="0">
                <a:solidFill>
                  <a:srgbClr val="0A948D"/>
                </a:solidFill>
                <a:latin typeface="Cambria" panose="02040503050406030204" pitchFamily="18" charset="0"/>
                <a:ea typeface="Cambria" panose="02040503050406030204" pitchFamily="18" charset="0"/>
                <a:cs typeface="Tahoma" panose="020B0604030504040204" pitchFamily="34" charset="0"/>
              </a:rPr>
              <a:t>Tam akreditasyon (beş yıl süreyle)</a:t>
            </a:r>
          </a:p>
          <a:p>
            <a:pPr marL="285750" indent="-285750" algn="just">
              <a:lnSpc>
                <a:spcPct val="150000"/>
              </a:lnSpc>
              <a:spcBef>
                <a:spcPct val="0"/>
              </a:spcBef>
              <a:buFont typeface="Arial" panose="020B0604020202020204" pitchFamily="34" charset="0"/>
              <a:buChar char="•"/>
            </a:pPr>
            <a:r>
              <a:rPr lang="tr-TR" sz="1600" b="1" dirty="0">
                <a:solidFill>
                  <a:schemeClr val="accent2">
                    <a:lumMod val="75000"/>
                  </a:schemeClr>
                </a:solidFill>
                <a:latin typeface="Cambria" panose="02040503050406030204" pitchFamily="18" charset="0"/>
                <a:ea typeface="Cambria" panose="02040503050406030204" pitchFamily="18" charset="0"/>
                <a:cs typeface="Tahoma" panose="020B0604030504040204" pitchFamily="34" charset="0"/>
              </a:rPr>
              <a:t>Koşullu akreditasyon (iki yıl süreyle)</a:t>
            </a:r>
          </a:p>
          <a:p>
            <a:pPr marL="285750" indent="-285750" algn="just">
              <a:lnSpc>
                <a:spcPct val="150000"/>
              </a:lnSpc>
              <a:spcBef>
                <a:spcPct val="0"/>
              </a:spcBef>
              <a:buFont typeface="Arial" panose="020B0604020202020204" pitchFamily="34" charset="0"/>
              <a:buChar char="•"/>
            </a:pPr>
            <a:r>
              <a:rPr lang="tr-TR" sz="1600" b="1" dirty="0">
                <a:latin typeface="Cambria" panose="02040503050406030204" pitchFamily="18" charset="0"/>
                <a:ea typeface="Cambria" panose="02040503050406030204" pitchFamily="18" charset="0"/>
                <a:cs typeface="Tahoma" panose="020B0604030504040204" pitchFamily="34" charset="0"/>
              </a:rPr>
              <a:t>Akreditasyonun reddi kararı</a:t>
            </a:r>
            <a:endParaRPr lang="tr-TR" altLang="tr-TR" sz="1600" b="1" dirty="0">
              <a:latin typeface="Cambria" panose="02040503050406030204" pitchFamily="18" charset="0"/>
              <a:ea typeface="Cambria" panose="02040503050406030204" pitchFamily="18"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sp>
        <p:nvSpPr>
          <p:cNvPr id="9" name="Metin kutusu 8"/>
          <p:cNvSpPr txBox="1"/>
          <p:nvPr/>
        </p:nvSpPr>
        <p:spPr>
          <a:xfrm>
            <a:off x="3370718" y="265023"/>
            <a:ext cx="6035258" cy="584775"/>
          </a:xfrm>
          <a:prstGeom prst="rect">
            <a:avLst/>
          </a:prstGeom>
          <a:noFill/>
        </p:spPr>
        <p:txBody>
          <a:bodyPr wrap="square" rtlCol="0">
            <a:spAutoFit/>
          </a:bodyPr>
          <a:lstStyle/>
          <a:p>
            <a:r>
              <a:rPr lang="tr-TR" sz="3200" b="1" dirty="0">
                <a:solidFill>
                  <a:srgbClr val="0070C0"/>
                </a:solidFill>
                <a:latin typeface="Cambria" panose="02040503050406030204" pitchFamily="18" charset="0"/>
                <a:ea typeface="Cambria" panose="02040503050406030204" pitchFamily="18" charset="0"/>
                <a:cs typeface="Tahoma" panose="020B0604030504040204" pitchFamily="34" charset="0"/>
              </a:rPr>
              <a:t>KURUMSAL AKREDİTASYON</a:t>
            </a:r>
          </a:p>
        </p:txBody>
      </p:sp>
      <p:pic>
        <p:nvPicPr>
          <p:cNvPr id="2" name="Picture 3" descr="çomü logo">
            <a:extLst>
              <a:ext uri="{FF2B5EF4-FFF2-40B4-BE49-F238E27FC236}">
                <a16:creationId xmlns:a16="http://schemas.microsoft.com/office/drawing/2014/main" id="{8640C290-4FD4-17DF-ACEB-A17704EF0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55" y="159674"/>
            <a:ext cx="668923" cy="66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AF4B52A4-F306-FF6B-415E-870699B279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303" y="270969"/>
            <a:ext cx="487600" cy="585782"/>
          </a:xfrm>
          <a:prstGeom prst="rect">
            <a:avLst/>
          </a:prstGeom>
        </p:spPr>
      </p:pic>
    </p:spTree>
    <p:extLst>
      <p:ext uri="{BB962C8B-B14F-4D97-AF65-F5344CB8AC3E}">
        <p14:creationId xmlns:p14="http://schemas.microsoft.com/office/powerpoint/2010/main" val="192130303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3417</TotalTime>
  <Words>1828</Words>
  <Application>Microsoft Office PowerPoint</Application>
  <PresentationFormat>Geniş ekran</PresentationFormat>
  <Paragraphs>220</Paragraphs>
  <Slides>32</Slides>
  <Notes>0</Notes>
  <HiddenSlides>0</HiddenSlides>
  <MMClips>1</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32</vt:i4>
      </vt:variant>
    </vt:vector>
  </HeadingPairs>
  <TitlesOfParts>
    <vt:vector size="41" baseType="lpstr">
      <vt:lpstr>Arial</vt:lpstr>
      <vt:lpstr>Calibri</vt:lpstr>
      <vt:lpstr>Calibri Light</vt:lpstr>
      <vt:lpstr>Cambria</vt:lpstr>
      <vt:lpstr>Poppins Bold</vt:lpstr>
      <vt:lpstr>Poppins Bold Bold</vt:lpstr>
      <vt:lpstr>Poppins Light Bold</vt:lpstr>
      <vt:lpstr>Tahoma</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Acer</dc:creator>
  <cp:lastModifiedBy>No One</cp:lastModifiedBy>
  <cp:revision>88</cp:revision>
  <dcterms:created xsi:type="dcterms:W3CDTF">2023-09-20T10:07:38Z</dcterms:created>
  <dcterms:modified xsi:type="dcterms:W3CDTF">2025-09-30T11:54:58Z</dcterms:modified>
</cp:coreProperties>
</file>