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72" r:id="rId6"/>
    <p:sldId id="261" r:id="rId7"/>
    <p:sldId id="262" r:id="rId8"/>
    <p:sldId id="263" r:id="rId9"/>
    <p:sldId id="273" r:id="rId10"/>
    <p:sldId id="264"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59"/>
  </p:normalViewPr>
  <p:slideViewPr>
    <p:cSldViewPr>
      <p:cViewPr varScale="1">
        <p:scale>
          <a:sx n="110" d="100"/>
          <a:sy n="110" d="100"/>
        </p:scale>
        <p:origin x="178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B97571-DFCE-4E35-90CE-F17D874A832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82443C7-16AD-4560-811D-7DF946F7608E}">
      <dgm:prSet/>
      <dgm:spPr/>
      <dgm:t>
        <a:bodyPr/>
        <a:lstStyle/>
        <a:p>
          <a:r>
            <a:rPr lang="tr-TR"/>
            <a:t>Türkiye ve dünyadaki gelişmeler paralelinde bilimsel verileri ve bilişim teknolojilerindeki gelişmeleri yakından takip etmekteyiz.</a:t>
          </a:r>
          <a:endParaRPr lang="en-US"/>
        </a:p>
      </dgm:t>
    </dgm:pt>
    <dgm:pt modelId="{35930C85-C490-4331-9658-6C47F8A19ADC}" type="parTrans" cxnId="{6540DC80-E58C-450B-8CED-4D9F3D7D0025}">
      <dgm:prSet/>
      <dgm:spPr/>
      <dgm:t>
        <a:bodyPr/>
        <a:lstStyle/>
        <a:p>
          <a:endParaRPr lang="en-US"/>
        </a:p>
      </dgm:t>
    </dgm:pt>
    <dgm:pt modelId="{C347A200-225F-4231-A0B8-E7CB56711348}" type="sibTrans" cxnId="{6540DC80-E58C-450B-8CED-4D9F3D7D0025}">
      <dgm:prSet/>
      <dgm:spPr/>
      <dgm:t>
        <a:bodyPr/>
        <a:lstStyle/>
        <a:p>
          <a:endParaRPr lang="en-US"/>
        </a:p>
      </dgm:t>
    </dgm:pt>
    <dgm:pt modelId="{1DA9D628-DA13-4170-9BD7-7F56E382831B}">
      <dgm:prSet/>
      <dgm:spPr/>
      <dgm:t>
        <a:bodyPr/>
        <a:lstStyle/>
        <a:p>
          <a:r>
            <a:rPr lang="tr-TR"/>
            <a:t>Bölümümüzün eğitim programı ve ders içeriklerini bu veriler ışığında hazırlayarak Türkiye’nin en etkin eğitim-öğretim yapan bölümü olmayı hedefledik. </a:t>
          </a:r>
          <a:endParaRPr lang="en-US"/>
        </a:p>
      </dgm:t>
    </dgm:pt>
    <dgm:pt modelId="{FCD2B24C-FAB4-4626-B205-F0710513EF78}" type="parTrans" cxnId="{9C23EE16-5F94-4ED4-9102-D8F1B04D711E}">
      <dgm:prSet/>
      <dgm:spPr/>
      <dgm:t>
        <a:bodyPr/>
        <a:lstStyle/>
        <a:p>
          <a:endParaRPr lang="en-US"/>
        </a:p>
      </dgm:t>
    </dgm:pt>
    <dgm:pt modelId="{17675092-E4A1-4716-B323-4B718D830360}" type="sibTrans" cxnId="{9C23EE16-5F94-4ED4-9102-D8F1B04D711E}">
      <dgm:prSet/>
      <dgm:spPr/>
      <dgm:t>
        <a:bodyPr/>
        <a:lstStyle/>
        <a:p>
          <a:endParaRPr lang="en-US"/>
        </a:p>
      </dgm:t>
    </dgm:pt>
    <dgm:pt modelId="{F4F5FE2D-020B-4C4B-8783-3AA5DB1E606F}" type="pres">
      <dgm:prSet presAssocID="{EFB97571-DFCE-4E35-90CE-F17D874A832D}" presName="root" presStyleCnt="0">
        <dgm:presLayoutVars>
          <dgm:dir/>
          <dgm:resizeHandles val="exact"/>
        </dgm:presLayoutVars>
      </dgm:prSet>
      <dgm:spPr/>
    </dgm:pt>
    <dgm:pt modelId="{68C3FA68-4FE5-4ACF-8DDC-150BD50F09DE}" type="pres">
      <dgm:prSet presAssocID="{E82443C7-16AD-4560-811D-7DF946F7608E}" presName="compNode" presStyleCnt="0"/>
      <dgm:spPr/>
    </dgm:pt>
    <dgm:pt modelId="{D9946B0D-95B9-4195-8748-3B1D6F20ED60}" type="pres">
      <dgm:prSet presAssocID="{E82443C7-16AD-4560-811D-7DF946F7608E}" presName="bgRect" presStyleLbl="bgShp" presStyleIdx="0" presStyleCnt="2"/>
      <dgm:spPr/>
    </dgm:pt>
    <dgm:pt modelId="{5F5E6E04-FCBD-466C-8FFE-AFC747ABEF7B}" type="pres">
      <dgm:prSet presAssocID="{E82443C7-16AD-4560-811D-7DF946F7608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ikroskop"/>
        </a:ext>
      </dgm:extLst>
    </dgm:pt>
    <dgm:pt modelId="{0F3CFF00-B4D1-464C-AA30-53AD5197CF38}" type="pres">
      <dgm:prSet presAssocID="{E82443C7-16AD-4560-811D-7DF946F7608E}" presName="spaceRect" presStyleCnt="0"/>
      <dgm:spPr/>
    </dgm:pt>
    <dgm:pt modelId="{6AC9607B-0191-4584-B7E2-72D93F2665C8}" type="pres">
      <dgm:prSet presAssocID="{E82443C7-16AD-4560-811D-7DF946F7608E}" presName="parTx" presStyleLbl="revTx" presStyleIdx="0" presStyleCnt="2">
        <dgm:presLayoutVars>
          <dgm:chMax val="0"/>
          <dgm:chPref val="0"/>
        </dgm:presLayoutVars>
      </dgm:prSet>
      <dgm:spPr/>
    </dgm:pt>
    <dgm:pt modelId="{2C0011BF-B655-4C79-8F91-2EAC8FB5C79D}" type="pres">
      <dgm:prSet presAssocID="{C347A200-225F-4231-A0B8-E7CB56711348}" presName="sibTrans" presStyleCnt="0"/>
      <dgm:spPr/>
    </dgm:pt>
    <dgm:pt modelId="{4F96BB3B-C705-41AD-A3C6-19B0AF1106FE}" type="pres">
      <dgm:prSet presAssocID="{1DA9D628-DA13-4170-9BD7-7F56E382831B}" presName="compNode" presStyleCnt="0"/>
      <dgm:spPr/>
    </dgm:pt>
    <dgm:pt modelId="{E7E1DEE8-47A3-4AD6-B590-27C5F393A16F}" type="pres">
      <dgm:prSet presAssocID="{1DA9D628-DA13-4170-9BD7-7F56E382831B}" presName="bgRect" presStyleLbl="bgShp" presStyleIdx="1" presStyleCnt="2"/>
      <dgm:spPr/>
    </dgm:pt>
    <dgm:pt modelId="{0AFAB898-3532-4878-9C15-9B2ACA1FA934}" type="pres">
      <dgm:prSet presAssocID="{1DA9D628-DA13-4170-9BD7-7F56E382831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Öğretmen"/>
        </a:ext>
      </dgm:extLst>
    </dgm:pt>
    <dgm:pt modelId="{0B847D03-7826-4669-965E-6F0E429A976D}" type="pres">
      <dgm:prSet presAssocID="{1DA9D628-DA13-4170-9BD7-7F56E382831B}" presName="spaceRect" presStyleCnt="0"/>
      <dgm:spPr/>
    </dgm:pt>
    <dgm:pt modelId="{9FAF2855-5F11-4AD3-923C-63D4D5C8EC4D}" type="pres">
      <dgm:prSet presAssocID="{1DA9D628-DA13-4170-9BD7-7F56E382831B}" presName="parTx" presStyleLbl="revTx" presStyleIdx="1" presStyleCnt="2">
        <dgm:presLayoutVars>
          <dgm:chMax val="0"/>
          <dgm:chPref val="0"/>
        </dgm:presLayoutVars>
      </dgm:prSet>
      <dgm:spPr/>
    </dgm:pt>
  </dgm:ptLst>
  <dgm:cxnLst>
    <dgm:cxn modelId="{4F0AF806-8176-45E0-A4E7-101795B47B2E}" type="presOf" srcId="{EFB97571-DFCE-4E35-90CE-F17D874A832D}" destId="{F4F5FE2D-020B-4C4B-8783-3AA5DB1E606F}" srcOrd="0" destOrd="0" presId="urn:microsoft.com/office/officeart/2018/2/layout/IconVerticalSolidList"/>
    <dgm:cxn modelId="{9C23EE16-5F94-4ED4-9102-D8F1B04D711E}" srcId="{EFB97571-DFCE-4E35-90CE-F17D874A832D}" destId="{1DA9D628-DA13-4170-9BD7-7F56E382831B}" srcOrd="1" destOrd="0" parTransId="{FCD2B24C-FAB4-4626-B205-F0710513EF78}" sibTransId="{17675092-E4A1-4716-B323-4B718D830360}"/>
    <dgm:cxn modelId="{AA27F067-A8AC-4A54-9A0A-0B372379A083}" type="presOf" srcId="{1DA9D628-DA13-4170-9BD7-7F56E382831B}" destId="{9FAF2855-5F11-4AD3-923C-63D4D5C8EC4D}" srcOrd="0" destOrd="0" presId="urn:microsoft.com/office/officeart/2018/2/layout/IconVerticalSolidList"/>
    <dgm:cxn modelId="{6540DC80-E58C-450B-8CED-4D9F3D7D0025}" srcId="{EFB97571-DFCE-4E35-90CE-F17D874A832D}" destId="{E82443C7-16AD-4560-811D-7DF946F7608E}" srcOrd="0" destOrd="0" parTransId="{35930C85-C490-4331-9658-6C47F8A19ADC}" sibTransId="{C347A200-225F-4231-A0B8-E7CB56711348}"/>
    <dgm:cxn modelId="{8BC66D9E-A560-41B0-AAD7-9239D213AD08}" type="presOf" srcId="{E82443C7-16AD-4560-811D-7DF946F7608E}" destId="{6AC9607B-0191-4584-B7E2-72D93F2665C8}" srcOrd="0" destOrd="0" presId="urn:microsoft.com/office/officeart/2018/2/layout/IconVerticalSolidList"/>
    <dgm:cxn modelId="{2C32D017-0B30-4BA8-89F8-C3709DFCC13B}" type="presParOf" srcId="{F4F5FE2D-020B-4C4B-8783-3AA5DB1E606F}" destId="{68C3FA68-4FE5-4ACF-8DDC-150BD50F09DE}" srcOrd="0" destOrd="0" presId="urn:microsoft.com/office/officeart/2018/2/layout/IconVerticalSolidList"/>
    <dgm:cxn modelId="{8E8338DA-FCA9-43E7-B2A4-D0D4FA2FDF61}" type="presParOf" srcId="{68C3FA68-4FE5-4ACF-8DDC-150BD50F09DE}" destId="{D9946B0D-95B9-4195-8748-3B1D6F20ED60}" srcOrd="0" destOrd="0" presId="urn:microsoft.com/office/officeart/2018/2/layout/IconVerticalSolidList"/>
    <dgm:cxn modelId="{85778A9D-D037-4302-87FE-49A9EA4F49A2}" type="presParOf" srcId="{68C3FA68-4FE5-4ACF-8DDC-150BD50F09DE}" destId="{5F5E6E04-FCBD-466C-8FFE-AFC747ABEF7B}" srcOrd="1" destOrd="0" presId="urn:microsoft.com/office/officeart/2018/2/layout/IconVerticalSolidList"/>
    <dgm:cxn modelId="{35CDFDE2-2308-4469-8536-A046A7E208B7}" type="presParOf" srcId="{68C3FA68-4FE5-4ACF-8DDC-150BD50F09DE}" destId="{0F3CFF00-B4D1-464C-AA30-53AD5197CF38}" srcOrd="2" destOrd="0" presId="urn:microsoft.com/office/officeart/2018/2/layout/IconVerticalSolidList"/>
    <dgm:cxn modelId="{975A9E43-8BD4-4B82-B9BD-3A5249E7A434}" type="presParOf" srcId="{68C3FA68-4FE5-4ACF-8DDC-150BD50F09DE}" destId="{6AC9607B-0191-4584-B7E2-72D93F2665C8}" srcOrd="3" destOrd="0" presId="urn:microsoft.com/office/officeart/2018/2/layout/IconVerticalSolidList"/>
    <dgm:cxn modelId="{0519C59A-8DA9-4D50-B600-88EAC18505BA}" type="presParOf" srcId="{F4F5FE2D-020B-4C4B-8783-3AA5DB1E606F}" destId="{2C0011BF-B655-4C79-8F91-2EAC8FB5C79D}" srcOrd="1" destOrd="0" presId="urn:microsoft.com/office/officeart/2018/2/layout/IconVerticalSolidList"/>
    <dgm:cxn modelId="{962752D3-DD11-456D-846E-E2BAD10C7E33}" type="presParOf" srcId="{F4F5FE2D-020B-4C4B-8783-3AA5DB1E606F}" destId="{4F96BB3B-C705-41AD-A3C6-19B0AF1106FE}" srcOrd="2" destOrd="0" presId="urn:microsoft.com/office/officeart/2018/2/layout/IconVerticalSolidList"/>
    <dgm:cxn modelId="{0A07FAB4-70EB-48A2-8748-B04FE61EAB64}" type="presParOf" srcId="{4F96BB3B-C705-41AD-A3C6-19B0AF1106FE}" destId="{E7E1DEE8-47A3-4AD6-B590-27C5F393A16F}" srcOrd="0" destOrd="0" presId="urn:microsoft.com/office/officeart/2018/2/layout/IconVerticalSolidList"/>
    <dgm:cxn modelId="{B355988F-68C3-49F6-A07D-DF3CF8FC5404}" type="presParOf" srcId="{4F96BB3B-C705-41AD-A3C6-19B0AF1106FE}" destId="{0AFAB898-3532-4878-9C15-9B2ACA1FA934}" srcOrd="1" destOrd="0" presId="urn:microsoft.com/office/officeart/2018/2/layout/IconVerticalSolidList"/>
    <dgm:cxn modelId="{865C9A80-48F6-4400-A437-E108FB6BFC19}" type="presParOf" srcId="{4F96BB3B-C705-41AD-A3C6-19B0AF1106FE}" destId="{0B847D03-7826-4669-965E-6F0E429A976D}" srcOrd="2" destOrd="0" presId="urn:microsoft.com/office/officeart/2018/2/layout/IconVerticalSolidList"/>
    <dgm:cxn modelId="{49E90495-6481-44CE-98DD-B2BC4AC7D388}" type="presParOf" srcId="{4F96BB3B-C705-41AD-A3C6-19B0AF1106FE}" destId="{9FAF2855-5F11-4AD3-923C-63D4D5C8EC4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D0C0D9-2194-4839-8EE3-74EA84F7B7A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20740F1-7677-4C9E-89C7-B3A37A0B0191}">
      <dgm:prSet/>
      <dgm:spPr/>
      <dgm:t>
        <a:bodyPr/>
        <a:lstStyle/>
        <a:p>
          <a:r>
            <a:rPr lang="tr-TR"/>
            <a:t>Ulusal ve uluslararası düzeyde gazetecilik yapabilecek öğrenciler yetiştirmektir.</a:t>
          </a:r>
          <a:endParaRPr lang="en-US"/>
        </a:p>
      </dgm:t>
    </dgm:pt>
    <dgm:pt modelId="{116E65E6-617D-4281-889A-3D95DF79A023}" type="parTrans" cxnId="{C98B4FBA-E943-4E9C-A9B0-3B0C7F3687B0}">
      <dgm:prSet/>
      <dgm:spPr/>
      <dgm:t>
        <a:bodyPr/>
        <a:lstStyle/>
        <a:p>
          <a:endParaRPr lang="en-US"/>
        </a:p>
      </dgm:t>
    </dgm:pt>
    <dgm:pt modelId="{81DB94DC-6B7B-4C17-8D67-F2EED7909B99}" type="sibTrans" cxnId="{C98B4FBA-E943-4E9C-A9B0-3B0C7F3687B0}">
      <dgm:prSet/>
      <dgm:spPr/>
      <dgm:t>
        <a:bodyPr/>
        <a:lstStyle/>
        <a:p>
          <a:endParaRPr lang="en-US"/>
        </a:p>
      </dgm:t>
    </dgm:pt>
    <dgm:pt modelId="{02C2F170-0B83-4800-A485-07DB5E91B0DD}">
      <dgm:prSet/>
      <dgm:spPr/>
      <dgm:t>
        <a:bodyPr/>
        <a:lstStyle/>
        <a:p>
          <a:r>
            <a:rPr lang="tr-TR"/>
            <a:t>Bu kapsamda ders planı ve ders bilgi paketlerimiz gelişmelere göre devamlı güncellenerek geliştirilmektedir. </a:t>
          </a:r>
          <a:endParaRPr lang="en-US"/>
        </a:p>
      </dgm:t>
    </dgm:pt>
    <dgm:pt modelId="{0F5A6AB5-1534-4EF0-B0BB-768E57096508}" type="parTrans" cxnId="{ACEAF2A5-3A1C-4798-A50A-9CAE6B6A227F}">
      <dgm:prSet/>
      <dgm:spPr/>
      <dgm:t>
        <a:bodyPr/>
        <a:lstStyle/>
        <a:p>
          <a:endParaRPr lang="en-US"/>
        </a:p>
      </dgm:t>
    </dgm:pt>
    <dgm:pt modelId="{6D7F3A19-5727-4D46-BA45-4E14925D8656}" type="sibTrans" cxnId="{ACEAF2A5-3A1C-4798-A50A-9CAE6B6A227F}">
      <dgm:prSet/>
      <dgm:spPr/>
      <dgm:t>
        <a:bodyPr/>
        <a:lstStyle/>
        <a:p>
          <a:endParaRPr lang="en-US"/>
        </a:p>
      </dgm:t>
    </dgm:pt>
    <dgm:pt modelId="{EA250057-24BA-407D-AD9E-1B9B2E2500D1}" type="pres">
      <dgm:prSet presAssocID="{BED0C0D9-2194-4839-8EE3-74EA84F7B7A8}" presName="linear" presStyleCnt="0">
        <dgm:presLayoutVars>
          <dgm:animLvl val="lvl"/>
          <dgm:resizeHandles val="exact"/>
        </dgm:presLayoutVars>
      </dgm:prSet>
      <dgm:spPr/>
    </dgm:pt>
    <dgm:pt modelId="{4FD83D79-06C3-4E76-84FE-E9622A36B1F0}" type="pres">
      <dgm:prSet presAssocID="{520740F1-7677-4C9E-89C7-B3A37A0B0191}" presName="parentText" presStyleLbl="node1" presStyleIdx="0" presStyleCnt="2">
        <dgm:presLayoutVars>
          <dgm:chMax val="0"/>
          <dgm:bulletEnabled val="1"/>
        </dgm:presLayoutVars>
      </dgm:prSet>
      <dgm:spPr/>
    </dgm:pt>
    <dgm:pt modelId="{00673428-9210-48EA-B438-29255C698348}" type="pres">
      <dgm:prSet presAssocID="{81DB94DC-6B7B-4C17-8D67-F2EED7909B99}" presName="spacer" presStyleCnt="0"/>
      <dgm:spPr/>
    </dgm:pt>
    <dgm:pt modelId="{0CD4791A-4C52-42F8-BA7A-C07DED488817}" type="pres">
      <dgm:prSet presAssocID="{02C2F170-0B83-4800-A485-07DB5E91B0DD}" presName="parentText" presStyleLbl="node1" presStyleIdx="1" presStyleCnt="2">
        <dgm:presLayoutVars>
          <dgm:chMax val="0"/>
          <dgm:bulletEnabled val="1"/>
        </dgm:presLayoutVars>
      </dgm:prSet>
      <dgm:spPr/>
    </dgm:pt>
  </dgm:ptLst>
  <dgm:cxnLst>
    <dgm:cxn modelId="{ACEAF2A5-3A1C-4798-A50A-9CAE6B6A227F}" srcId="{BED0C0D9-2194-4839-8EE3-74EA84F7B7A8}" destId="{02C2F170-0B83-4800-A485-07DB5E91B0DD}" srcOrd="1" destOrd="0" parTransId="{0F5A6AB5-1534-4EF0-B0BB-768E57096508}" sibTransId="{6D7F3A19-5727-4D46-BA45-4E14925D8656}"/>
    <dgm:cxn modelId="{C98B4FBA-E943-4E9C-A9B0-3B0C7F3687B0}" srcId="{BED0C0D9-2194-4839-8EE3-74EA84F7B7A8}" destId="{520740F1-7677-4C9E-89C7-B3A37A0B0191}" srcOrd="0" destOrd="0" parTransId="{116E65E6-617D-4281-889A-3D95DF79A023}" sibTransId="{81DB94DC-6B7B-4C17-8D67-F2EED7909B99}"/>
    <dgm:cxn modelId="{7F41E8E5-C596-470E-8FC2-38C419F5AEB8}" type="presOf" srcId="{BED0C0D9-2194-4839-8EE3-74EA84F7B7A8}" destId="{EA250057-24BA-407D-AD9E-1B9B2E2500D1}" srcOrd="0" destOrd="0" presId="urn:microsoft.com/office/officeart/2005/8/layout/vList2"/>
    <dgm:cxn modelId="{0DAED8F4-CCB9-495A-92DB-6389D9F3E324}" type="presOf" srcId="{02C2F170-0B83-4800-A485-07DB5E91B0DD}" destId="{0CD4791A-4C52-42F8-BA7A-C07DED488817}" srcOrd="0" destOrd="0" presId="urn:microsoft.com/office/officeart/2005/8/layout/vList2"/>
    <dgm:cxn modelId="{406F77F5-1B70-430B-9B03-A5E288EA6020}" type="presOf" srcId="{520740F1-7677-4C9E-89C7-B3A37A0B0191}" destId="{4FD83D79-06C3-4E76-84FE-E9622A36B1F0}" srcOrd="0" destOrd="0" presId="urn:microsoft.com/office/officeart/2005/8/layout/vList2"/>
    <dgm:cxn modelId="{224744C5-B37B-4366-85CF-572D94B5A074}" type="presParOf" srcId="{EA250057-24BA-407D-AD9E-1B9B2E2500D1}" destId="{4FD83D79-06C3-4E76-84FE-E9622A36B1F0}" srcOrd="0" destOrd="0" presId="urn:microsoft.com/office/officeart/2005/8/layout/vList2"/>
    <dgm:cxn modelId="{12F4A351-1603-42C5-855B-6DB8F4CC28CA}" type="presParOf" srcId="{EA250057-24BA-407D-AD9E-1B9B2E2500D1}" destId="{00673428-9210-48EA-B438-29255C698348}" srcOrd="1" destOrd="0" presId="urn:microsoft.com/office/officeart/2005/8/layout/vList2"/>
    <dgm:cxn modelId="{BE310ED8-7300-4B2E-896C-F9B8E9D10F73}" type="presParOf" srcId="{EA250057-24BA-407D-AD9E-1B9B2E2500D1}" destId="{0CD4791A-4C52-42F8-BA7A-C07DED48881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A78769-8E96-434C-9EAF-DC59BC211EC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CDC3EEC-9C57-4923-9CB0-D1DF50805B41}">
      <dgm:prSet/>
      <dgm:spPr/>
      <dgm:t>
        <a:bodyPr/>
        <a:lstStyle/>
        <a:p>
          <a:r>
            <a:rPr lang="tr-TR"/>
            <a:t>2017-2018 Eğitim-öğretim yılında bölümümüze ilk öğrencilerimiz alarak eğitim-öğretim faaliyetini başlattık. </a:t>
          </a:r>
          <a:endParaRPr lang="en-US"/>
        </a:p>
      </dgm:t>
    </dgm:pt>
    <dgm:pt modelId="{0D6C96EA-936D-4038-AC97-72D41BCAF3B6}" type="parTrans" cxnId="{DC0E6683-26C2-484A-B3C5-127F9767B457}">
      <dgm:prSet/>
      <dgm:spPr/>
      <dgm:t>
        <a:bodyPr/>
        <a:lstStyle/>
        <a:p>
          <a:endParaRPr lang="en-US"/>
        </a:p>
      </dgm:t>
    </dgm:pt>
    <dgm:pt modelId="{164D0EB8-CB67-4ABC-AE0D-FF0E6ABBD721}" type="sibTrans" cxnId="{DC0E6683-26C2-484A-B3C5-127F9767B457}">
      <dgm:prSet/>
      <dgm:spPr/>
      <dgm:t>
        <a:bodyPr/>
        <a:lstStyle/>
        <a:p>
          <a:endParaRPr lang="en-US"/>
        </a:p>
      </dgm:t>
    </dgm:pt>
    <dgm:pt modelId="{E3CEA522-59D7-45A5-A545-31372048E28E}">
      <dgm:prSet/>
      <dgm:spPr/>
      <dgm:t>
        <a:bodyPr/>
        <a:lstStyle/>
        <a:p>
          <a:r>
            <a:rPr lang="tr-TR" dirty="0"/>
            <a:t>Halihazırda bölümümüz bünyesinde toplam 308 öğrencimiz eğitim görmektedir.</a:t>
          </a:r>
          <a:endParaRPr lang="en-US" dirty="0"/>
        </a:p>
      </dgm:t>
    </dgm:pt>
    <dgm:pt modelId="{96A1BEE2-C1E0-4E89-8123-1D73B8448733}" type="parTrans" cxnId="{1CBB456B-23C5-4F7B-BA6C-40AA25DD007A}">
      <dgm:prSet/>
      <dgm:spPr/>
      <dgm:t>
        <a:bodyPr/>
        <a:lstStyle/>
        <a:p>
          <a:endParaRPr lang="en-US"/>
        </a:p>
      </dgm:t>
    </dgm:pt>
    <dgm:pt modelId="{823C304D-A518-4CDA-80EE-3218F0BCCF43}" type="sibTrans" cxnId="{1CBB456B-23C5-4F7B-BA6C-40AA25DD007A}">
      <dgm:prSet/>
      <dgm:spPr/>
      <dgm:t>
        <a:bodyPr/>
        <a:lstStyle/>
        <a:p>
          <a:endParaRPr lang="en-US"/>
        </a:p>
      </dgm:t>
    </dgm:pt>
    <dgm:pt modelId="{68F29D36-B55D-40C6-8D63-2C99C5B8406F}" type="pres">
      <dgm:prSet presAssocID="{04A78769-8E96-434C-9EAF-DC59BC211EC4}" presName="root" presStyleCnt="0">
        <dgm:presLayoutVars>
          <dgm:dir/>
          <dgm:resizeHandles val="exact"/>
        </dgm:presLayoutVars>
      </dgm:prSet>
      <dgm:spPr/>
    </dgm:pt>
    <dgm:pt modelId="{18EF7D6D-0A87-449D-9BA7-743939B3B92D}" type="pres">
      <dgm:prSet presAssocID="{9CDC3EEC-9C57-4923-9CB0-D1DF50805B41}" presName="compNode" presStyleCnt="0"/>
      <dgm:spPr/>
    </dgm:pt>
    <dgm:pt modelId="{D4E50C59-AC6C-4C9F-A503-4174189BBE57}" type="pres">
      <dgm:prSet presAssocID="{9CDC3EEC-9C57-4923-9CB0-D1DF50805B41}" presName="bgRect" presStyleLbl="bgShp" presStyleIdx="0" presStyleCnt="2"/>
      <dgm:spPr/>
    </dgm:pt>
    <dgm:pt modelId="{2FF04A65-094F-4C71-9E6A-5A97A300F5D4}" type="pres">
      <dgm:prSet presAssocID="{9CDC3EEC-9C57-4923-9CB0-D1DF50805B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ınıf"/>
        </a:ext>
      </dgm:extLst>
    </dgm:pt>
    <dgm:pt modelId="{8FE80817-497E-49D2-9F03-F90A8EC9DDAA}" type="pres">
      <dgm:prSet presAssocID="{9CDC3EEC-9C57-4923-9CB0-D1DF50805B41}" presName="spaceRect" presStyleCnt="0"/>
      <dgm:spPr/>
    </dgm:pt>
    <dgm:pt modelId="{BBC6CA8B-B837-4446-8757-AB7DDE9CFC46}" type="pres">
      <dgm:prSet presAssocID="{9CDC3EEC-9C57-4923-9CB0-D1DF50805B41}" presName="parTx" presStyleLbl="revTx" presStyleIdx="0" presStyleCnt="2">
        <dgm:presLayoutVars>
          <dgm:chMax val="0"/>
          <dgm:chPref val="0"/>
        </dgm:presLayoutVars>
      </dgm:prSet>
      <dgm:spPr/>
    </dgm:pt>
    <dgm:pt modelId="{0A5E0408-301A-4767-ACA2-5C7588050321}" type="pres">
      <dgm:prSet presAssocID="{164D0EB8-CB67-4ABC-AE0D-FF0E6ABBD721}" presName="sibTrans" presStyleCnt="0"/>
      <dgm:spPr/>
    </dgm:pt>
    <dgm:pt modelId="{825A81A0-61DB-4B29-B13E-C82BABA5DECB}" type="pres">
      <dgm:prSet presAssocID="{E3CEA522-59D7-45A5-A545-31372048E28E}" presName="compNode" presStyleCnt="0"/>
      <dgm:spPr/>
    </dgm:pt>
    <dgm:pt modelId="{001ACFE3-C948-4306-B884-C8122CD742DF}" type="pres">
      <dgm:prSet presAssocID="{E3CEA522-59D7-45A5-A545-31372048E28E}" presName="bgRect" presStyleLbl="bgShp" presStyleIdx="1" presStyleCnt="2"/>
      <dgm:spPr/>
    </dgm:pt>
    <dgm:pt modelId="{1469E9E0-FD6E-48D3-BD77-D08E4BB7DE0F}" type="pres">
      <dgm:prSet presAssocID="{E3CEA522-59D7-45A5-A545-31372048E28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itaplar"/>
        </a:ext>
      </dgm:extLst>
    </dgm:pt>
    <dgm:pt modelId="{10F4D190-1D4A-4F1D-A3D4-D2554A534EC1}" type="pres">
      <dgm:prSet presAssocID="{E3CEA522-59D7-45A5-A545-31372048E28E}" presName="spaceRect" presStyleCnt="0"/>
      <dgm:spPr/>
    </dgm:pt>
    <dgm:pt modelId="{38BF0657-19DB-41BE-8B70-5346764A4D7D}" type="pres">
      <dgm:prSet presAssocID="{E3CEA522-59D7-45A5-A545-31372048E28E}" presName="parTx" presStyleLbl="revTx" presStyleIdx="1" presStyleCnt="2">
        <dgm:presLayoutVars>
          <dgm:chMax val="0"/>
          <dgm:chPref val="0"/>
        </dgm:presLayoutVars>
      </dgm:prSet>
      <dgm:spPr/>
    </dgm:pt>
  </dgm:ptLst>
  <dgm:cxnLst>
    <dgm:cxn modelId="{389E5803-323D-4749-B94E-EE92EC0B3CCC}" type="presOf" srcId="{04A78769-8E96-434C-9EAF-DC59BC211EC4}" destId="{68F29D36-B55D-40C6-8D63-2C99C5B8406F}" srcOrd="0" destOrd="0" presId="urn:microsoft.com/office/officeart/2018/2/layout/IconVerticalSolidList"/>
    <dgm:cxn modelId="{A5A45E60-382A-4736-88A6-74FB65D6226E}" type="presOf" srcId="{9CDC3EEC-9C57-4923-9CB0-D1DF50805B41}" destId="{BBC6CA8B-B837-4446-8757-AB7DDE9CFC46}" srcOrd="0" destOrd="0" presId="urn:microsoft.com/office/officeart/2018/2/layout/IconVerticalSolidList"/>
    <dgm:cxn modelId="{1CBB456B-23C5-4F7B-BA6C-40AA25DD007A}" srcId="{04A78769-8E96-434C-9EAF-DC59BC211EC4}" destId="{E3CEA522-59D7-45A5-A545-31372048E28E}" srcOrd="1" destOrd="0" parTransId="{96A1BEE2-C1E0-4E89-8123-1D73B8448733}" sibTransId="{823C304D-A518-4CDA-80EE-3218F0BCCF43}"/>
    <dgm:cxn modelId="{DC0E6683-26C2-484A-B3C5-127F9767B457}" srcId="{04A78769-8E96-434C-9EAF-DC59BC211EC4}" destId="{9CDC3EEC-9C57-4923-9CB0-D1DF50805B41}" srcOrd="0" destOrd="0" parTransId="{0D6C96EA-936D-4038-AC97-72D41BCAF3B6}" sibTransId="{164D0EB8-CB67-4ABC-AE0D-FF0E6ABBD721}"/>
    <dgm:cxn modelId="{3B2142E7-F532-462D-ACCB-F87F6E1831ED}" type="presOf" srcId="{E3CEA522-59D7-45A5-A545-31372048E28E}" destId="{38BF0657-19DB-41BE-8B70-5346764A4D7D}" srcOrd="0" destOrd="0" presId="urn:microsoft.com/office/officeart/2018/2/layout/IconVerticalSolidList"/>
    <dgm:cxn modelId="{2AAA710C-CADC-480B-A318-9D4CD9013D48}" type="presParOf" srcId="{68F29D36-B55D-40C6-8D63-2C99C5B8406F}" destId="{18EF7D6D-0A87-449D-9BA7-743939B3B92D}" srcOrd="0" destOrd="0" presId="urn:microsoft.com/office/officeart/2018/2/layout/IconVerticalSolidList"/>
    <dgm:cxn modelId="{6F985176-186A-4725-9BC4-D06CDC024C41}" type="presParOf" srcId="{18EF7D6D-0A87-449D-9BA7-743939B3B92D}" destId="{D4E50C59-AC6C-4C9F-A503-4174189BBE57}" srcOrd="0" destOrd="0" presId="urn:microsoft.com/office/officeart/2018/2/layout/IconVerticalSolidList"/>
    <dgm:cxn modelId="{D9CD03E8-2BE6-44B5-83D3-DE218BD7F1A1}" type="presParOf" srcId="{18EF7D6D-0A87-449D-9BA7-743939B3B92D}" destId="{2FF04A65-094F-4C71-9E6A-5A97A300F5D4}" srcOrd="1" destOrd="0" presId="urn:microsoft.com/office/officeart/2018/2/layout/IconVerticalSolidList"/>
    <dgm:cxn modelId="{7BB1E7F1-E19C-456F-BC03-E04F223EB527}" type="presParOf" srcId="{18EF7D6D-0A87-449D-9BA7-743939B3B92D}" destId="{8FE80817-497E-49D2-9F03-F90A8EC9DDAA}" srcOrd="2" destOrd="0" presId="urn:microsoft.com/office/officeart/2018/2/layout/IconVerticalSolidList"/>
    <dgm:cxn modelId="{AEEB4FBE-B38A-49A0-9E32-17C4C0F4958E}" type="presParOf" srcId="{18EF7D6D-0A87-449D-9BA7-743939B3B92D}" destId="{BBC6CA8B-B837-4446-8757-AB7DDE9CFC46}" srcOrd="3" destOrd="0" presId="urn:microsoft.com/office/officeart/2018/2/layout/IconVerticalSolidList"/>
    <dgm:cxn modelId="{26648E59-7428-45AB-BFCF-CB4238CD619C}" type="presParOf" srcId="{68F29D36-B55D-40C6-8D63-2C99C5B8406F}" destId="{0A5E0408-301A-4767-ACA2-5C7588050321}" srcOrd="1" destOrd="0" presId="urn:microsoft.com/office/officeart/2018/2/layout/IconVerticalSolidList"/>
    <dgm:cxn modelId="{81ACF238-CF81-4B77-BF60-2494095EA426}" type="presParOf" srcId="{68F29D36-B55D-40C6-8D63-2C99C5B8406F}" destId="{825A81A0-61DB-4B29-B13E-C82BABA5DECB}" srcOrd="2" destOrd="0" presId="urn:microsoft.com/office/officeart/2018/2/layout/IconVerticalSolidList"/>
    <dgm:cxn modelId="{CD1E221D-27C6-48BE-8C87-95AEE4298D71}" type="presParOf" srcId="{825A81A0-61DB-4B29-B13E-C82BABA5DECB}" destId="{001ACFE3-C948-4306-B884-C8122CD742DF}" srcOrd="0" destOrd="0" presId="urn:microsoft.com/office/officeart/2018/2/layout/IconVerticalSolidList"/>
    <dgm:cxn modelId="{C968457A-4139-4F31-89C6-B39EAF23B30C}" type="presParOf" srcId="{825A81A0-61DB-4B29-B13E-C82BABA5DECB}" destId="{1469E9E0-FD6E-48D3-BD77-D08E4BB7DE0F}" srcOrd="1" destOrd="0" presId="urn:microsoft.com/office/officeart/2018/2/layout/IconVerticalSolidList"/>
    <dgm:cxn modelId="{DBC3A9D2-1BCF-4E42-B125-749AC6F63F80}" type="presParOf" srcId="{825A81A0-61DB-4B29-B13E-C82BABA5DECB}" destId="{10F4D190-1D4A-4F1D-A3D4-D2554A534EC1}" srcOrd="2" destOrd="0" presId="urn:microsoft.com/office/officeart/2018/2/layout/IconVerticalSolidList"/>
    <dgm:cxn modelId="{D01A81B3-43F8-411C-9AD3-AD7BBDC27350}" type="presParOf" srcId="{825A81A0-61DB-4B29-B13E-C82BABA5DECB}" destId="{38BF0657-19DB-41BE-8B70-5346764A4D7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46B0D-95B9-4195-8748-3B1D6F20ED60}">
      <dsp:nvSpPr>
        <dsp:cNvPr id="0" name=""/>
        <dsp:cNvSpPr/>
      </dsp:nvSpPr>
      <dsp:spPr>
        <a:xfrm>
          <a:off x="0" y="605024"/>
          <a:ext cx="7203281" cy="111696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E6E04-FCBD-466C-8FFE-AFC747ABEF7B}">
      <dsp:nvSpPr>
        <dsp:cNvPr id="0" name=""/>
        <dsp:cNvSpPr/>
      </dsp:nvSpPr>
      <dsp:spPr>
        <a:xfrm>
          <a:off x="337882" y="856342"/>
          <a:ext cx="614332" cy="6143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C9607B-0191-4584-B7E2-72D93F2665C8}">
      <dsp:nvSpPr>
        <dsp:cNvPr id="0" name=""/>
        <dsp:cNvSpPr/>
      </dsp:nvSpPr>
      <dsp:spPr>
        <a:xfrm>
          <a:off x="1290098" y="605024"/>
          <a:ext cx="5913182" cy="1116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12" tIns="118212" rIns="118212" bIns="118212" numCol="1" spcCol="1270" anchor="ctr" anchorCtr="0">
          <a:noAutofit/>
        </a:bodyPr>
        <a:lstStyle/>
        <a:p>
          <a:pPr marL="0" lvl="0" indent="0" algn="l" defTabSz="933450">
            <a:lnSpc>
              <a:spcPct val="90000"/>
            </a:lnSpc>
            <a:spcBef>
              <a:spcPct val="0"/>
            </a:spcBef>
            <a:spcAft>
              <a:spcPct val="35000"/>
            </a:spcAft>
            <a:buNone/>
          </a:pPr>
          <a:r>
            <a:rPr lang="tr-TR" sz="2100" kern="1200"/>
            <a:t>Türkiye ve dünyadaki gelişmeler paralelinde bilimsel verileri ve bilişim teknolojilerindeki gelişmeleri yakından takip etmekteyiz.</a:t>
          </a:r>
          <a:endParaRPr lang="en-US" sz="2100" kern="1200"/>
        </a:p>
      </dsp:txBody>
      <dsp:txXfrm>
        <a:off x="1290098" y="605024"/>
        <a:ext cx="5913182" cy="1116968"/>
      </dsp:txXfrm>
    </dsp:sp>
    <dsp:sp modelId="{E7E1DEE8-47A3-4AD6-B590-27C5F393A16F}">
      <dsp:nvSpPr>
        <dsp:cNvPr id="0" name=""/>
        <dsp:cNvSpPr/>
      </dsp:nvSpPr>
      <dsp:spPr>
        <a:xfrm>
          <a:off x="0" y="2001234"/>
          <a:ext cx="7203281" cy="111696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FAB898-3532-4878-9C15-9B2ACA1FA934}">
      <dsp:nvSpPr>
        <dsp:cNvPr id="0" name=""/>
        <dsp:cNvSpPr/>
      </dsp:nvSpPr>
      <dsp:spPr>
        <a:xfrm>
          <a:off x="337882" y="2252552"/>
          <a:ext cx="614332" cy="6143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AF2855-5F11-4AD3-923C-63D4D5C8EC4D}">
      <dsp:nvSpPr>
        <dsp:cNvPr id="0" name=""/>
        <dsp:cNvSpPr/>
      </dsp:nvSpPr>
      <dsp:spPr>
        <a:xfrm>
          <a:off x="1290098" y="2001234"/>
          <a:ext cx="5913182" cy="1116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12" tIns="118212" rIns="118212" bIns="118212" numCol="1" spcCol="1270" anchor="ctr" anchorCtr="0">
          <a:noAutofit/>
        </a:bodyPr>
        <a:lstStyle/>
        <a:p>
          <a:pPr marL="0" lvl="0" indent="0" algn="l" defTabSz="933450">
            <a:lnSpc>
              <a:spcPct val="90000"/>
            </a:lnSpc>
            <a:spcBef>
              <a:spcPct val="0"/>
            </a:spcBef>
            <a:spcAft>
              <a:spcPct val="35000"/>
            </a:spcAft>
            <a:buNone/>
          </a:pPr>
          <a:r>
            <a:rPr lang="tr-TR" sz="2100" kern="1200"/>
            <a:t>Bölümümüzün eğitim programı ve ders içeriklerini bu veriler ışığında hazırlayarak Türkiye’nin en etkin eğitim-öğretim yapan bölümü olmayı hedefledik. </a:t>
          </a:r>
          <a:endParaRPr lang="en-US" sz="2100" kern="1200"/>
        </a:p>
      </dsp:txBody>
      <dsp:txXfrm>
        <a:off x="1290098" y="2001234"/>
        <a:ext cx="5913182" cy="1116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83D79-06C3-4E76-84FE-E9622A36B1F0}">
      <dsp:nvSpPr>
        <dsp:cNvPr id="0" name=""/>
        <dsp:cNvSpPr/>
      </dsp:nvSpPr>
      <dsp:spPr>
        <a:xfrm>
          <a:off x="0" y="66389"/>
          <a:ext cx="4435078" cy="2213274"/>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Ulusal ve uluslararası düzeyde gazetecilik yapabilecek öğrenciler yetiştirmektir.</a:t>
          </a:r>
          <a:endParaRPr lang="en-US" sz="2700" kern="1200"/>
        </a:p>
      </dsp:txBody>
      <dsp:txXfrm>
        <a:off x="108043" y="174432"/>
        <a:ext cx="4218992" cy="1997188"/>
      </dsp:txXfrm>
    </dsp:sp>
    <dsp:sp modelId="{0CD4791A-4C52-42F8-BA7A-C07DED488817}">
      <dsp:nvSpPr>
        <dsp:cNvPr id="0" name=""/>
        <dsp:cNvSpPr/>
      </dsp:nvSpPr>
      <dsp:spPr>
        <a:xfrm>
          <a:off x="0" y="2357423"/>
          <a:ext cx="4435078" cy="2213274"/>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Bu kapsamda ders planı ve ders bilgi paketlerimiz gelişmelere göre devamlı güncellenerek geliştirilmektedir. </a:t>
          </a:r>
          <a:endParaRPr lang="en-US" sz="2700" kern="1200"/>
        </a:p>
      </dsp:txBody>
      <dsp:txXfrm>
        <a:off x="108043" y="2465466"/>
        <a:ext cx="4218992" cy="19971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50C59-AC6C-4C9F-A503-4174189BBE57}">
      <dsp:nvSpPr>
        <dsp:cNvPr id="0" name=""/>
        <dsp:cNvSpPr/>
      </dsp:nvSpPr>
      <dsp:spPr>
        <a:xfrm>
          <a:off x="0" y="753526"/>
          <a:ext cx="4435078" cy="1391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F04A65-094F-4C71-9E6A-5A97A300F5D4}">
      <dsp:nvSpPr>
        <dsp:cNvPr id="0" name=""/>
        <dsp:cNvSpPr/>
      </dsp:nvSpPr>
      <dsp:spPr>
        <a:xfrm>
          <a:off x="420815" y="1066530"/>
          <a:ext cx="765119" cy="7651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C6CA8B-B837-4446-8757-AB7DDE9CFC46}">
      <dsp:nvSpPr>
        <dsp:cNvPr id="0" name=""/>
        <dsp:cNvSpPr/>
      </dsp:nvSpPr>
      <dsp:spPr>
        <a:xfrm>
          <a:off x="1606750" y="753526"/>
          <a:ext cx="2828327" cy="1391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228" tIns="147228" rIns="147228" bIns="147228" numCol="1" spcCol="1270" anchor="ctr" anchorCtr="0">
          <a:noAutofit/>
        </a:bodyPr>
        <a:lstStyle/>
        <a:p>
          <a:pPr marL="0" lvl="0" indent="0" algn="l" defTabSz="755650">
            <a:lnSpc>
              <a:spcPct val="90000"/>
            </a:lnSpc>
            <a:spcBef>
              <a:spcPct val="0"/>
            </a:spcBef>
            <a:spcAft>
              <a:spcPct val="35000"/>
            </a:spcAft>
            <a:buNone/>
          </a:pPr>
          <a:r>
            <a:rPr lang="tr-TR" sz="1700" kern="1200"/>
            <a:t>2017-2018 Eğitim-öğretim yılında bölümümüze ilk öğrencilerimiz alarak eğitim-öğretim faaliyetini başlattık. </a:t>
          </a:r>
          <a:endParaRPr lang="en-US" sz="1700" kern="1200"/>
        </a:p>
      </dsp:txBody>
      <dsp:txXfrm>
        <a:off x="1606750" y="753526"/>
        <a:ext cx="2828327" cy="1391126"/>
      </dsp:txXfrm>
    </dsp:sp>
    <dsp:sp modelId="{001ACFE3-C948-4306-B884-C8122CD742DF}">
      <dsp:nvSpPr>
        <dsp:cNvPr id="0" name=""/>
        <dsp:cNvSpPr/>
      </dsp:nvSpPr>
      <dsp:spPr>
        <a:xfrm>
          <a:off x="0" y="2492434"/>
          <a:ext cx="4435078" cy="1391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69E9E0-FD6E-48D3-BD77-D08E4BB7DE0F}">
      <dsp:nvSpPr>
        <dsp:cNvPr id="0" name=""/>
        <dsp:cNvSpPr/>
      </dsp:nvSpPr>
      <dsp:spPr>
        <a:xfrm>
          <a:off x="420815" y="2805438"/>
          <a:ext cx="765119" cy="7651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BF0657-19DB-41BE-8B70-5346764A4D7D}">
      <dsp:nvSpPr>
        <dsp:cNvPr id="0" name=""/>
        <dsp:cNvSpPr/>
      </dsp:nvSpPr>
      <dsp:spPr>
        <a:xfrm>
          <a:off x="1606750" y="2492434"/>
          <a:ext cx="2828327" cy="1391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228" tIns="147228" rIns="147228" bIns="147228" numCol="1" spcCol="1270" anchor="ctr" anchorCtr="0">
          <a:noAutofit/>
        </a:bodyPr>
        <a:lstStyle/>
        <a:p>
          <a:pPr marL="0" lvl="0" indent="0" algn="l" defTabSz="755650">
            <a:lnSpc>
              <a:spcPct val="90000"/>
            </a:lnSpc>
            <a:spcBef>
              <a:spcPct val="0"/>
            </a:spcBef>
            <a:spcAft>
              <a:spcPct val="35000"/>
            </a:spcAft>
            <a:buNone/>
          </a:pPr>
          <a:r>
            <a:rPr lang="tr-TR" sz="1700" kern="1200" dirty="0"/>
            <a:t>Halihazırda bölümümüz bünyesinde toplam 308 öğrencimiz eğitim görmektedir.</a:t>
          </a:r>
          <a:endParaRPr lang="en-US" sz="1700" kern="1200" dirty="0"/>
        </a:p>
      </dsp:txBody>
      <dsp:txXfrm>
        <a:off x="1606750" y="2492434"/>
        <a:ext cx="2828327" cy="13911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5611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82972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120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303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878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50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2513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26681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4828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pPr/>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810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pPr/>
              <a:t>12.12.2023</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849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pPr/>
              <a:t>12.12.2023</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pPr/>
              <a:t>‹#›</a:t>
            </a:fld>
            <a:endParaRPr lang="tr-TR"/>
          </a:p>
        </p:txBody>
      </p:sp>
      <p:sp>
        <p:nvSpPr>
          <p:cNvPr id="11" name="Akış Çizelgesi: Bağlayıcı 10">
            <a:extLst>
              <a:ext uri="{FF2B5EF4-FFF2-40B4-BE49-F238E27FC236}">
                <a16:creationId xmlns:a16="http://schemas.microsoft.com/office/drawing/2014/main" id="{5346C6EF-F1B3-4832-AA3F-ED1198F10D9A}"/>
              </a:ext>
            </a:extLst>
          </p:cNvPr>
          <p:cNvSpPr/>
          <p:nvPr userDrawn="1"/>
        </p:nvSpPr>
        <p:spPr>
          <a:xfrm>
            <a:off x="8244408" y="188640"/>
            <a:ext cx="792088" cy="720080"/>
          </a:xfrm>
          <a:prstGeom prst="flowChartConnector">
            <a:avLst/>
          </a:prstGeom>
          <a:blipFill>
            <a:blip r:embed="rId1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5149305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gazete.comu.edu.t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7258A0-41B5-44D9-A7CC-56DAB7129B1A}"/>
              </a:ext>
            </a:extLst>
          </p:cNvPr>
          <p:cNvSpPr>
            <a:spLocks noGrp="1"/>
          </p:cNvSpPr>
          <p:nvPr>
            <p:ph type="title"/>
          </p:nvPr>
        </p:nvSpPr>
        <p:spPr>
          <a:xfrm>
            <a:off x="457200" y="7430"/>
            <a:ext cx="8229600" cy="2002234"/>
          </a:xfrm>
        </p:spPr>
        <p:txBody>
          <a:bodyPr anchor="ctr">
            <a:normAutofit/>
          </a:bodyPr>
          <a:lstStyle/>
          <a:p>
            <a:pPr>
              <a:lnSpc>
                <a:spcPct val="90000"/>
              </a:lnSpc>
            </a:pPr>
            <a:r>
              <a:rPr lang="tr-TR" sz="3600" b="1" dirty="0">
                <a:solidFill>
                  <a:srgbClr val="FF0000"/>
                </a:solidFill>
              </a:rPr>
              <a:t>İLETİŞİM FAKÜLTESİ</a:t>
            </a:r>
            <a:br>
              <a:rPr lang="tr-TR" sz="3600" b="1" dirty="0">
                <a:solidFill>
                  <a:srgbClr val="FF0000"/>
                </a:solidFill>
              </a:rPr>
            </a:br>
            <a:r>
              <a:rPr lang="tr-TR" sz="3600" b="1" dirty="0">
                <a:solidFill>
                  <a:srgbClr val="FF0000"/>
                </a:solidFill>
              </a:rPr>
              <a:t>GAZETECİLİK BÖLÜMÜ</a:t>
            </a:r>
            <a:br>
              <a:rPr lang="tr-TR" sz="3600" b="1" dirty="0">
                <a:solidFill>
                  <a:srgbClr val="FF0000"/>
                </a:solidFill>
              </a:rPr>
            </a:br>
            <a:r>
              <a:rPr lang="tr-TR" sz="3600" b="1" dirty="0">
                <a:solidFill>
                  <a:srgbClr val="FF0000"/>
                </a:solidFill>
              </a:rPr>
              <a:t>ORYANTASYON SUNUMU</a:t>
            </a:r>
          </a:p>
        </p:txBody>
      </p:sp>
      <p:sp>
        <p:nvSpPr>
          <p:cNvPr id="3" name="Alt Başlık 2">
            <a:extLst>
              <a:ext uri="{FF2B5EF4-FFF2-40B4-BE49-F238E27FC236}">
                <a16:creationId xmlns:a16="http://schemas.microsoft.com/office/drawing/2014/main" id="{74EE2F26-1A79-4E6D-BD99-D8CCB20B626E}"/>
              </a:ext>
            </a:extLst>
          </p:cNvPr>
          <p:cNvSpPr>
            <a:spLocks noGrp="1"/>
          </p:cNvSpPr>
          <p:nvPr>
            <p:ph sz="half" idx="2"/>
          </p:nvPr>
        </p:nvSpPr>
        <p:spPr>
          <a:xfrm>
            <a:off x="1259632" y="3147964"/>
            <a:ext cx="4040188" cy="2866330"/>
          </a:xfrm>
        </p:spPr>
        <p:txBody>
          <a:bodyPr>
            <a:normAutofit/>
          </a:bodyPr>
          <a:lstStyle/>
          <a:p>
            <a:pPr marL="0" indent="0">
              <a:buNone/>
            </a:pPr>
            <a:endParaRPr lang="tr-TR" sz="2800" b="1" dirty="0"/>
          </a:p>
          <a:p>
            <a:pPr marL="0" indent="0">
              <a:buNone/>
            </a:pPr>
            <a:r>
              <a:rPr lang="tr-TR" sz="2800" b="1" dirty="0"/>
              <a:t>2022, Çanakkale</a:t>
            </a:r>
          </a:p>
        </p:txBody>
      </p:sp>
      <p:pic>
        <p:nvPicPr>
          <p:cNvPr id="5" name="Resim 4" descr="işaret, açık hava, oturma, fotoğraf içeren bir resim&#10;&#10;Açıklama otomatik olarak oluşturuldu">
            <a:extLst>
              <a:ext uri="{FF2B5EF4-FFF2-40B4-BE49-F238E27FC236}">
                <a16:creationId xmlns:a16="http://schemas.microsoft.com/office/drawing/2014/main" id="{34C096BC-67BC-484A-92B4-03487467B9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3137" y="1988840"/>
            <a:ext cx="3935545" cy="3951288"/>
          </a:xfrm>
          <a:prstGeom prst="rect">
            <a:avLst/>
          </a:prstGeom>
          <a:noFill/>
        </p:spPr>
      </p:pic>
    </p:spTree>
    <p:extLst>
      <p:ext uri="{BB962C8B-B14F-4D97-AF65-F5344CB8AC3E}">
        <p14:creationId xmlns:p14="http://schemas.microsoft.com/office/powerpoint/2010/main" val="83997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AAD57-B251-4B70-A8D0-72116AB9C34C}"/>
              </a:ext>
            </a:extLst>
          </p:cNvPr>
          <p:cNvSpPr>
            <a:spLocks noGrp="1"/>
          </p:cNvSpPr>
          <p:nvPr>
            <p:ph type="title"/>
          </p:nvPr>
        </p:nvSpPr>
        <p:spPr>
          <a:xfrm>
            <a:off x="1286328" y="476672"/>
            <a:ext cx="6571343" cy="1049235"/>
          </a:xfrm>
        </p:spPr>
        <p:txBody>
          <a:bodyPr/>
          <a:lstStyle/>
          <a:p>
            <a:pPr algn="ctr"/>
            <a:r>
              <a:rPr lang="tr-TR">
                <a:solidFill>
                  <a:srgbClr val="0070C0"/>
                </a:solidFill>
              </a:rPr>
              <a:t>BÖLÜM İMKANLARIMIZ</a:t>
            </a:r>
            <a:endParaRPr lang="tr-TR" dirty="0">
              <a:solidFill>
                <a:srgbClr val="0070C0"/>
              </a:solidFill>
            </a:endParaRPr>
          </a:p>
        </p:txBody>
      </p:sp>
      <p:sp>
        <p:nvSpPr>
          <p:cNvPr id="3" name="İçerik Yer Tutucusu 2">
            <a:extLst>
              <a:ext uri="{FF2B5EF4-FFF2-40B4-BE49-F238E27FC236}">
                <a16:creationId xmlns:a16="http://schemas.microsoft.com/office/drawing/2014/main" id="{588FAAE7-5046-4793-935B-DD5DDC9647A0}"/>
              </a:ext>
            </a:extLst>
          </p:cNvPr>
          <p:cNvSpPr>
            <a:spLocks noGrp="1"/>
          </p:cNvSpPr>
          <p:nvPr>
            <p:ph idx="1"/>
          </p:nvPr>
        </p:nvSpPr>
        <p:spPr>
          <a:xfrm>
            <a:off x="457200" y="1340768"/>
            <a:ext cx="8229600" cy="5328592"/>
          </a:xfrm>
        </p:spPr>
        <p:txBody>
          <a:bodyPr>
            <a:normAutofit/>
          </a:bodyPr>
          <a:lstStyle/>
          <a:p>
            <a:pPr marL="0" indent="0" algn="ctr">
              <a:buNone/>
            </a:pPr>
            <a:r>
              <a:rPr lang="tr-TR" b="1" dirty="0">
                <a:solidFill>
                  <a:srgbClr val="FF0000"/>
                </a:solidFill>
              </a:rPr>
              <a:t>ÇOMÜ Gazete</a:t>
            </a:r>
            <a:endParaRPr lang="tr-TR" dirty="0">
              <a:solidFill>
                <a:srgbClr val="FF0000"/>
              </a:solidFill>
            </a:endParaRPr>
          </a:p>
          <a:p>
            <a:r>
              <a:rPr lang="tr-TR" dirty="0"/>
              <a:t>ÇOMÜ Gazete ile öğrencilerimiz habercilik alanında teorik olarak öğrendiklerini pratikte de uygulama imkanına sahiptir. Öğrencilerimiz haber yazımı, haber fotoğrafçılığı, röportaj teknikleri, köşe yazarlığı, kurumsal iletişim gibi gazeteciliğin temel uygulama ilkelerini ÇOMÜ Gazete içinde pratiğe geçirebilecektir.</a:t>
            </a:r>
          </a:p>
          <a:p>
            <a:r>
              <a:rPr lang="tr-TR" dirty="0">
                <a:hlinkClick r:id="rId2"/>
              </a:rPr>
              <a:t>http://gazete.comu.edu.tr/</a:t>
            </a:r>
            <a:endParaRPr lang="tr-TR" dirty="0"/>
          </a:p>
          <a:p>
            <a:endParaRPr lang="tr-TR" dirty="0"/>
          </a:p>
        </p:txBody>
      </p:sp>
    </p:spTree>
    <p:extLst>
      <p:ext uri="{BB962C8B-B14F-4D97-AF65-F5344CB8AC3E}">
        <p14:creationId xmlns:p14="http://schemas.microsoft.com/office/powerpoint/2010/main" val="299465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AAD57-B251-4B70-A8D0-72116AB9C34C}"/>
              </a:ext>
            </a:extLst>
          </p:cNvPr>
          <p:cNvSpPr>
            <a:spLocks noGrp="1"/>
          </p:cNvSpPr>
          <p:nvPr>
            <p:ph type="title"/>
          </p:nvPr>
        </p:nvSpPr>
        <p:spPr>
          <a:xfrm>
            <a:off x="1088684" y="804519"/>
            <a:ext cx="7202456" cy="1049235"/>
          </a:xfrm>
        </p:spPr>
        <p:txBody>
          <a:bodyPr>
            <a:normAutofit/>
          </a:bodyPr>
          <a:lstStyle/>
          <a:p>
            <a:endParaRPr lang="tr-TR" dirty="0"/>
          </a:p>
        </p:txBody>
      </p:sp>
      <p:sp>
        <p:nvSpPr>
          <p:cNvPr id="3" name="İçerik Yer Tutucusu 2">
            <a:extLst>
              <a:ext uri="{FF2B5EF4-FFF2-40B4-BE49-F238E27FC236}">
                <a16:creationId xmlns:a16="http://schemas.microsoft.com/office/drawing/2014/main" id="{588FAAE7-5046-4793-935B-DD5DDC9647A0}"/>
              </a:ext>
            </a:extLst>
          </p:cNvPr>
          <p:cNvSpPr>
            <a:spLocks noGrp="1"/>
          </p:cNvSpPr>
          <p:nvPr>
            <p:ph idx="1"/>
          </p:nvPr>
        </p:nvSpPr>
        <p:spPr>
          <a:xfrm>
            <a:off x="1088684" y="2015734"/>
            <a:ext cx="4216713" cy="3450613"/>
          </a:xfrm>
        </p:spPr>
        <p:txBody>
          <a:bodyPr>
            <a:normAutofit/>
          </a:bodyPr>
          <a:lstStyle/>
          <a:p>
            <a:pPr marL="0" indent="0">
              <a:lnSpc>
                <a:spcPct val="110000"/>
              </a:lnSpc>
              <a:buNone/>
            </a:pPr>
            <a:r>
              <a:rPr lang="tr-TR" b="1" dirty="0">
                <a:solidFill>
                  <a:srgbClr val="FF0000"/>
                </a:solidFill>
              </a:rPr>
              <a:t>Çekim ve Kurgu Stüdyosu</a:t>
            </a:r>
            <a:endParaRPr lang="tr-TR" dirty="0">
              <a:solidFill>
                <a:srgbClr val="FF0000"/>
              </a:solidFill>
            </a:endParaRPr>
          </a:p>
          <a:p>
            <a:pPr>
              <a:lnSpc>
                <a:spcPct val="110000"/>
              </a:lnSpc>
            </a:pPr>
            <a:r>
              <a:rPr lang="tr-TR" dirty="0"/>
              <a:t>Yaklaşık 50 metrekarelik stüdyomuzda öğrenciler TV Haberciliğine yönelik çekim ve kurgu yapma imkânına sahiptir. TV Haberciliğine yönelik pratik derslerin de verildiği bu stüdyolarda; TV Haberciliğin teknik temelleri öğrencilere aktarılmaktadır.</a:t>
            </a:r>
          </a:p>
          <a:p>
            <a:pPr>
              <a:lnSpc>
                <a:spcPct val="110000"/>
              </a:lnSpc>
            </a:pPr>
            <a:endParaRPr lang="tr-TR" dirty="0"/>
          </a:p>
        </p:txBody>
      </p:sp>
      <p:pic>
        <p:nvPicPr>
          <p:cNvPr id="5" name="Resim 4" descr="metin, kişi, iç mekan içeren bir resim&#10;&#10;Açıklama otomatik olarak oluşturuldu">
            <a:extLst>
              <a:ext uri="{FF2B5EF4-FFF2-40B4-BE49-F238E27FC236}">
                <a16:creationId xmlns:a16="http://schemas.microsoft.com/office/drawing/2014/main" id="{702E7E64-8703-4548-93B1-2521E94F78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5604" y="2420888"/>
            <a:ext cx="2625536" cy="2583359"/>
          </a:xfrm>
          <a:prstGeom prst="rect">
            <a:avLst/>
          </a:prstGeom>
        </p:spPr>
      </p:pic>
    </p:spTree>
    <p:extLst>
      <p:ext uri="{BB962C8B-B14F-4D97-AF65-F5344CB8AC3E}">
        <p14:creationId xmlns:p14="http://schemas.microsoft.com/office/powerpoint/2010/main" val="210931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AAD57-B251-4B70-A8D0-72116AB9C34C}"/>
              </a:ext>
            </a:extLst>
          </p:cNvPr>
          <p:cNvSpPr>
            <a:spLocks noGrp="1"/>
          </p:cNvSpPr>
          <p:nvPr>
            <p:ph type="title"/>
          </p:nvPr>
        </p:nvSpPr>
        <p:spPr>
          <a:xfrm>
            <a:off x="1088684" y="804519"/>
            <a:ext cx="7202456" cy="1049235"/>
          </a:xfrm>
        </p:spPr>
        <p:txBody>
          <a:bodyPr>
            <a:normAutofit/>
          </a:bodyPr>
          <a:lstStyle/>
          <a:p>
            <a:endParaRPr lang="tr-TR"/>
          </a:p>
        </p:txBody>
      </p:sp>
      <p:sp>
        <p:nvSpPr>
          <p:cNvPr id="3" name="İçerik Yer Tutucusu 2">
            <a:extLst>
              <a:ext uri="{FF2B5EF4-FFF2-40B4-BE49-F238E27FC236}">
                <a16:creationId xmlns:a16="http://schemas.microsoft.com/office/drawing/2014/main" id="{588FAAE7-5046-4793-935B-DD5DDC9647A0}"/>
              </a:ext>
            </a:extLst>
          </p:cNvPr>
          <p:cNvSpPr>
            <a:spLocks noGrp="1"/>
          </p:cNvSpPr>
          <p:nvPr>
            <p:ph idx="1"/>
          </p:nvPr>
        </p:nvSpPr>
        <p:spPr>
          <a:xfrm>
            <a:off x="1088684" y="2015734"/>
            <a:ext cx="6795684" cy="3450613"/>
          </a:xfrm>
        </p:spPr>
        <p:txBody>
          <a:bodyPr>
            <a:normAutofit/>
          </a:bodyPr>
          <a:lstStyle/>
          <a:p>
            <a:pPr marL="0" indent="0">
              <a:lnSpc>
                <a:spcPct val="110000"/>
              </a:lnSpc>
              <a:buNone/>
            </a:pPr>
            <a:r>
              <a:rPr lang="tr-TR" sz="1700" b="1" dirty="0">
                <a:solidFill>
                  <a:srgbClr val="FF0000"/>
                </a:solidFill>
              </a:rPr>
              <a:t>Kampüs FM 94.0</a:t>
            </a:r>
            <a:endParaRPr lang="tr-TR" sz="1700" dirty="0">
              <a:solidFill>
                <a:srgbClr val="FF0000"/>
              </a:solidFill>
            </a:endParaRPr>
          </a:p>
          <a:p>
            <a:pPr>
              <a:lnSpc>
                <a:spcPct val="110000"/>
              </a:lnSpc>
            </a:pPr>
            <a:r>
              <a:rPr lang="tr-TR" sz="1700" dirty="0"/>
              <a:t>Kampüs FM, üniversitemiz bünyesinde kurulmuş ve çok geniş imkânlara sahip bir radyodur. En son teknoloji ile donatılmış modern stüdyolarda yayın hayatına devam eden Kampüs FM, hem İletişim Fakültesi öğrencilerinin mesleki deneyim kazanmasını sağlamakta, hem de tüm üniversite öğrencilerimize program hazırlayıp sunma imkânı vermektedir.</a:t>
            </a:r>
          </a:p>
        </p:txBody>
      </p:sp>
    </p:spTree>
    <p:extLst>
      <p:ext uri="{BB962C8B-B14F-4D97-AF65-F5344CB8AC3E}">
        <p14:creationId xmlns:p14="http://schemas.microsoft.com/office/powerpoint/2010/main" val="1759002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973EA2-2D3A-43A0-BE4F-012C2D459642}"/>
              </a:ext>
            </a:extLst>
          </p:cNvPr>
          <p:cNvSpPr>
            <a:spLocks noGrp="1"/>
          </p:cNvSpPr>
          <p:nvPr>
            <p:ph type="title"/>
          </p:nvPr>
        </p:nvSpPr>
        <p:spPr>
          <a:xfrm>
            <a:off x="1088684" y="804519"/>
            <a:ext cx="7202456" cy="1049235"/>
          </a:xfrm>
        </p:spPr>
        <p:txBody>
          <a:bodyPr>
            <a:normAutofit/>
          </a:bodyPr>
          <a:lstStyle/>
          <a:p>
            <a:endParaRPr lang="tr-TR" dirty="0"/>
          </a:p>
        </p:txBody>
      </p:sp>
      <p:sp>
        <p:nvSpPr>
          <p:cNvPr id="3" name="İçerik Yer Tutucusu 2">
            <a:extLst>
              <a:ext uri="{FF2B5EF4-FFF2-40B4-BE49-F238E27FC236}">
                <a16:creationId xmlns:a16="http://schemas.microsoft.com/office/drawing/2014/main" id="{7E5B1A82-C516-4C45-A0A0-F3B352647B56}"/>
              </a:ext>
            </a:extLst>
          </p:cNvPr>
          <p:cNvSpPr>
            <a:spLocks noGrp="1"/>
          </p:cNvSpPr>
          <p:nvPr>
            <p:ph idx="1"/>
          </p:nvPr>
        </p:nvSpPr>
        <p:spPr>
          <a:xfrm>
            <a:off x="1088684" y="2015734"/>
            <a:ext cx="3121916" cy="3450613"/>
          </a:xfrm>
        </p:spPr>
        <p:txBody>
          <a:bodyPr>
            <a:normAutofit/>
          </a:bodyPr>
          <a:lstStyle/>
          <a:p>
            <a:pPr marL="0" indent="0">
              <a:lnSpc>
                <a:spcPct val="110000"/>
              </a:lnSpc>
              <a:buNone/>
            </a:pPr>
            <a:r>
              <a:rPr lang="tr-TR" sz="1600" b="1" dirty="0">
                <a:solidFill>
                  <a:srgbClr val="FF0000"/>
                </a:solidFill>
              </a:rPr>
              <a:t>ÇOMÜ TV - Uygulama Televizyonu</a:t>
            </a:r>
            <a:endParaRPr lang="tr-TR" sz="1600" dirty="0">
              <a:solidFill>
                <a:srgbClr val="FF0000"/>
              </a:solidFill>
            </a:endParaRPr>
          </a:p>
          <a:p>
            <a:pPr>
              <a:lnSpc>
                <a:spcPct val="110000"/>
              </a:lnSpc>
            </a:pPr>
            <a:r>
              <a:rPr lang="tr-TR" sz="1600" dirty="0"/>
              <a:t>Çanakkale Onsekiz Mart Üniversitesi İletişim Fakültesi bünyesinde faaliyet gösteren ÇOMÜ TV 2013 yılında faaliyetlerine başlamıştır. Gerekli tüm teknik alt yapıya sahip olan uygulama televizyonu, web sayfası üzerinden yayınlarını sunmaktadır.</a:t>
            </a:r>
          </a:p>
          <a:p>
            <a:pPr>
              <a:lnSpc>
                <a:spcPct val="110000"/>
              </a:lnSpc>
            </a:pPr>
            <a:endParaRPr lang="tr-TR" sz="1600" dirty="0"/>
          </a:p>
        </p:txBody>
      </p:sp>
      <p:pic>
        <p:nvPicPr>
          <p:cNvPr id="5" name="Resim 4" descr="metin, kişi içeren bir resim&#10;&#10;Açıklama otomatik olarak oluşturuldu">
            <a:extLst>
              <a:ext uri="{FF2B5EF4-FFF2-40B4-BE49-F238E27FC236}">
                <a16:creationId xmlns:a16="http://schemas.microsoft.com/office/drawing/2014/main" id="{579454D0-765B-44EE-9C7F-4DDEDD0E8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0808" y="2348880"/>
            <a:ext cx="3720332" cy="2808312"/>
          </a:xfrm>
          <a:prstGeom prst="rect">
            <a:avLst/>
          </a:prstGeom>
        </p:spPr>
      </p:pic>
    </p:spTree>
    <p:extLst>
      <p:ext uri="{BB962C8B-B14F-4D97-AF65-F5344CB8AC3E}">
        <p14:creationId xmlns:p14="http://schemas.microsoft.com/office/powerpoint/2010/main" val="394440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83F8F8B-1EEC-4216-8437-73089990EB3F}"/>
              </a:ext>
            </a:extLst>
          </p:cNvPr>
          <p:cNvSpPr>
            <a:spLocks noGrp="1"/>
          </p:cNvSpPr>
          <p:nvPr>
            <p:ph type="title"/>
          </p:nvPr>
        </p:nvSpPr>
        <p:spPr>
          <a:xfrm>
            <a:off x="1088684" y="804519"/>
            <a:ext cx="7202456" cy="1049235"/>
          </a:xfrm>
        </p:spPr>
        <p:txBody>
          <a:bodyPr>
            <a:normAutofit/>
          </a:bodyPr>
          <a:lstStyle/>
          <a:p>
            <a:r>
              <a:rPr lang="tr-TR" b="1"/>
              <a:t>Gazetecilik Bölümü olarak;</a:t>
            </a:r>
          </a:p>
        </p:txBody>
      </p:sp>
      <p:cxnSp>
        <p:nvCxnSpPr>
          <p:cNvPr id="22"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1853754"/>
            <a:ext cx="720245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24" name="İçerik Yer Tutucusu 2">
            <a:extLst>
              <a:ext uri="{FF2B5EF4-FFF2-40B4-BE49-F238E27FC236}">
                <a16:creationId xmlns:a16="http://schemas.microsoft.com/office/drawing/2014/main" id="{63FC7F4B-50B1-41CA-9DD3-FBBFCDDFDD03}"/>
              </a:ext>
            </a:extLst>
          </p:cNvPr>
          <p:cNvGraphicFramePr>
            <a:graphicFrameLocks noGrp="1"/>
          </p:cNvGraphicFramePr>
          <p:nvPr>
            <p:ph idx="1"/>
            <p:extLst>
              <p:ext uri="{D42A27DB-BD31-4B8C-83A1-F6EECF244321}">
                <p14:modId xmlns:p14="http://schemas.microsoft.com/office/powerpoint/2010/main" val="4126430974"/>
              </p:ext>
            </p:extLst>
          </p:nvPr>
        </p:nvGraphicFramePr>
        <p:xfrm>
          <a:off x="1088231" y="2331497"/>
          <a:ext cx="7203281"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205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Başlık 1">
            <a:extLst>
              <a:ext uri="{FF2B5EF4-FFF2-40B4-BE49-F238E27FC236}">
                <a16:creationId xmlns:a16="http://schemas.microsoft.com/office/drawing/2014/main" id="{B83F8F8B-1EEC-4216-8437-73089990EB3F}"/>
              </a:ext>
            </a:extLst>
          </p:cNvPr>
          <p:cNvSpPr>
            <a:spLocks noGrp="1"/>
          </p:cNvSpPr>
          <p:nvPr>
            <p:ph type="title"/>
          </p:nvPr>
        </p:nvSpPr>
        <p:spPr>
          <a:xfrm>
            <a:off x="1088684" y="2303047"/>
            <a:ext cx="2454070" cy="2674198"/>
          </a:xfrm>
        </p:spPr>
        <p:txBody>
          <a:bodyPr anchor="t">
            <a:normAutofit/>
          </a:bodyPr>
          <a:lstStyle/>
          <a:p>
            <a:r>
              <a:rPr lang="tr-TR" b="1"/>
              <a:t>Amacımız</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C471CDC9-DE58-4022-A2C0-174BB8683D3C}"/>
              </a:ext>
            </a:extLst>
          </p:cNvPr>
          <p:cNvGraphicFramePr>
            <a:graphicFrameLocks noGrp="1"/>
          </p:cNvGraphicFramePr>
          <p:nvPr>
            <p:ph idx="1"/>
            <p:extLst>
              <p:ext uri="{D42A27DB-BD31-4B8C-83A1-F6EECF244321}">
                <p14:modId xmlns:p14="http://schemas.microsoft.com/office/powerpoint/2010/main" val="1983826654"/>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626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Başlık 1">
            <a:extLst>
              <a:ext uri="{FF2B5EF4-FFF2-40B4-BE49-F238E27FC236}">
                <a16:creationId xmlns:a16="http://schemas.microsoft.com/office/drawing/2014/main" id="{B83F8F8B-1EEC-4216-8437-73089990EB3F}"/>
              </a:ext>
            </a:extLst>
          </p:cNvPr>
          <p:cNvSpPr>
            <a:spLocks noGrp="1"/>
          </p:cNvSpPr>
          <p:nvPr>
            <p:ph type="title"/>
          </p:nvPr>
        </p:nvSpPr>
        <p:spPr>
          <a:xfrm>
            <a:off x="1088684" y="2303047"/>
            <a:ext cx="2454070" cy="2674198"/>
          </a:xfrm>
        </p:spPr>
        <p:txBody>
          <a:bodyPr anchor="t">
            <a:normAutofit/>
          </a:bodyPr>
          <a:lstStyle/>
          <a:p>
            <a:r>
              <a:rPr lang="tr-TR" sz="2700" b="1"/>
              <a:t>Tarihçemiz</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8F262C60-FBE4-4C9D-BD90-8846809FE409}"/>
              </a:ext>
            </a:extLst>
          </p:cNvPr>
          <p:cNvGraphicFramePr>
            <a:graphicFrameLocks noGrp="1"/>
          </p:cNvGraphicFramePr>
          <p:nvPr>
            <p:ph idx="1"/>
            <p:extLst>
              <p:ext uri="{D42A27DB-BD31-4B8C-83A1-F6EECF244321}">
                <p14:modId xmlns:p14="http://schemas.microsoft.com/office/powerpoint/2010/main" val="4131265029"/>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90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C403155-99E9-49DF-96FA-FC3B8CDEE24B}"/>
              </a:ext>
            </a:extLst>
          </p:cNvPr>
          <p:cNvSpPr>
            <a:spLocks noGrp="1"/>
          </p:cNvSpPr>
          <p:nvPr>
            <p:ph type="title"/>
          </p:nvPr>
        </p:nvSpPr>
        <p:spPr>
          <a:xfrm>
            <a:off x="633357" y="1600199"/>
            <a:ext cx="2654449" cy="4297680"/>
          </a:xfrm>
        </p:spPr>
        <p:txBody>
          <a:bodyPr anchor="ctr">
            <a:normAutofit/>
          </a:bodyPr>
          <a:lstStyle/>
          <a:p>
            <a:r>
              <a:rPr lang="tr-TR" sz="3000" b="1"/>
              <a:t>Akademik Kadromuz</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1CB4785F-B922-4913-A53F-667F8867BCB4}"/>
              </a:ext>
            </a:extLst>
          </p:cNvPr>
          <p:cNvSpPr>
            <a:spLocks noGrp="1"/>
          </p:cNvSpPr>
          <p:nvPr>
            <p:ph idx="1"/>
          </p:nvPr>
        </p:nvSpPr>
        <p:spPr>
          <a:xfrm>
            <a:off x="3693638" y="1600199"/>
            <a:ext cx="4597502" cy="4297680"/>
          </a:xfrm>
        </p:spPr>
        <p:txBody>
          <a:bodyPr anchor="ctr">
            <a:normAutofit/>
          </a:bodyPr>
          <a:lstStyle/>
          <a:p>
            <a:r>
              <a:rPr lang="tr-TR" dirty="0"/>
              <a:t>Bölümümüz kadrosunda; 1 Profesör, 3 Doçent, 3 Doktor Öğretim Üyesi olmak üzere toplam 7 öğretim üyesi, 1 araştırma görevlisi ve 1 Bölüm Sekreteri bulunmaktadır.  </a:t>
            </a:r>
          </a:p>
          <a:p>
            <a:r>
              <a:rPr lang="tr-TR" dirty="0"/>
              <a:t>Mevcut durumda yeterli olan akademik ve idari kadromuz, uzun dönemli Eğitim Stratejik Planı kapsamında daha da zenginleştirilecektir. </a:t>
            </a:r>
          </a:p>
          <a:p>
            <a:endParaRPr lang="tr-TR" dirty="0"/>
          </a:p>
        </p:txBody>
      </p:sp>
    </p:spTree>
    <p:extLst>
      <p:ext uri="{BB962C8B-B14F-4D97-AF65-F5344CB8AC3E}">
        <p14:creationId xmlns:p14="http://schemas.microsoft.com/office/powerpoint/2010/main" val="16012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83F8F8B-1EEC-4216-8437-73089990EB3F}"/>
              </a:ext>
            </a:extLst>
          </p:cNvPr>
          <p:cNvSpPr>
            <a:spLocks noGrp="1"/>
          </p:cNvSpPr>
          <p:nvPr>
            <p:ph type="title"/>
          </p:nvPr>
        </p:nvSpPr>
        <p:spPr>
          <a:xfrm>
            <a:off x="706091" y="1268898"/>
            <a:ext cx="2581384" cy="4361688"/>
          </a:xfrm>
        </p:spPr>
        <p:txBody>
          <a:bodyPr anchor="ctr">
            <a:normAutofit/>
          </a:bodyPr>
          <a:lstStyle/>
          <a:p>
            <a:r>
              <a:rPr lang="tr-TR" sz="2500" b="1"/>
              <a:t>MİSYONUMUZ</a:t>
            </a:r>
          </a:p>
        </p:txBody>
      </p:sp>
      <p:grpSp>
        <p:nvGrpSpPr>
          <p:cNvPr id="10" name="Group 9">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52253" y="676656"/>
            <a:ext cx="5209146" cy="5546173"/>
            <a:chOff x="4603005" y="1286439"/>
            <a:chExt cx="6292376" cy="4289488"/>
          </a:xfrm>
        </p:grpSpPr>
        <p:sp>
          <p:nvSpPr>
            <p:cNvPr id="11" name="Rectangle 10">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8822" y="1104306"/>
            <a:ext cx="4636008"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C348304-31B4-4220-BE1D-0A945D2956C1}"/>
              </a:ext>
            </a:extLst>
          </p:cNvPr>
          <p:cNvSpPr>
            <a:spLocks noGrp="1"/>
          </p:cNvSpPr>
          <p:nvPr>
            <p:ph idx="1"/>
          </p:nvPr>
        </p:nvSpPr>
        <p:spPr>
          <a:xfrm>
            <a:off x="3862266" y="1268898"/>
            <a:ext cx="4389120" cy="4361688"/>
          </a:xfrm>
        </p:spPr>
        <p:txBody>
          <a:bodyPr anchor="ctr">
            <a:normAutofit/>
          </a:bodyPr>
          <a:lstStyle/>
          <a:p>
            <a:r>
              <a:rPr lang="tr-TR">
                <a:solidFill>
                  <a:schemeClr val="bg1"/>
                </a:solidFill>
              </a:rPr>
              <a:t>Ulusal ve Uluslararası alanda etkin şekilde gazetecilik yapabilecek mesleki bilgiye, teknik donanıma, milli ve evrensel kültürel değerlere sahip, özgüveni yüksek bireyler yetiştirebilmek için sürdürebilir nitelikli stratejik eğitim planları geliştiren ve uygulamaya aktaran, kalite odaklı, yenilikçi ve girişimci bir bölüm olmak.</a:t>
            </a:r>
          </a:p>
        </p:txBody>
      </p:sp>
    </p:spTree>
    <p:extLst>
      <p:ext uri="{BB962C8B-B14F-4D97-AF65-F5344CB8AC3E}">
        <p14:creationId xmlns:p14="http://schemas.microsoft.com/office/powerpoint/2010/main" val="271046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83F8F8B-1EEC-4216-8437-73089990EB3F}"/>
              </a:ext>
            </a:extLst>
          </p:cNvPr>
          <p:cNvSpPr>
            <a:spLocks noGrp="1"/>
          </p:cNvSpPr>
          <p:nvPr>
            <p:ph type="title"/>
          </p:nvPr>
        </p:nvSpPr>
        <p:spPr>
          <a:xfrm>
            <a:off x="706091" y="1268898"/>
            <a:ext cx="2581384" cy="4361688"/>
          </a:xfrm>
        </p:spPr>
        <p:txBody>
          <a:bodyPr anchor="ctr">
            <a:normAutofit/>
          </a:bodyPr>
          <a:lstStyle/>
          <a:p>
            <a:r>
              <a:rPr lang="tr-TR" sz="2500" b="1"/>
              <a:t>VİZYONUMUZ</a:t>
            </a:r>
          </a:p>
        </p:txBody>
      </p:sp>
      <p:grpSp>
        <p:nvGrpSpPr>
          <p:cNvPr id="10" name="Group 9">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52253" y="676656"/>
            <a:ext cx="5209146" cy="5546173"/>
            <a:chOff x="4603005" y="1286439"/>
            <a:chExt cx="6292376" cy="4289488"/>
          </a:xfrm>
        </p:grpSpPr>
        <p:sp>
          <p:nvSpPr>
            <p:cNvPr id="11" name="Rectangle 10">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8822" y="1104306"/>
            <a:ext cx="4636008"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C348304-31B4-4220-BE1D-0A945D2956C1}"/>
              </a:ext>
            </a:extLst>
          </p:cNvPr>
          <p:cNvSpPr>
            <a:spLocks noGrp="1"/>
          </p:cNvSpPr>
          <p:nvPr>
            <p:ph idx="1"/>
          </p:nvPr>
        </p:nvSpPr>
        <p:spPr>
          <a:xfrm>
            <a:off x="3862266" y="1268898"/>
            <a:ext cx="4389120" cy="4361688"/>
          </a:xfrm>
        </p:spPr>
        <p:txBody>
          <a:bodyPr anchor="ctr">
            <a:normAutofit/>
          </a:bodyPr>
          <a:lstStyle/>
          <a:p>
            <a:r>
              <a:rPr lang="tr-TR">
                <a:solidFill>
                  <a:schemeClr val="bg1"/>
                </a:solidFill>
              </a:rPr>
              <a:t>Nitelikli ve yüksek düzeyde iletişim becerisine sahip insan kaynakları ile kurum kültürüne değer veren, özgün çalışmalar yapılmasını destekleyen, kalite odaklı gelişmeyi hedefleyen özgürlükçü yönetim anlayışıyla Türkiye’deki öncü ve seçkin bir Gazetecilik Bölümü olmak</a:t>
            </a:r>
          </a:p>
        </p:txBody>
      </p:sp>
    </p:spTree>
    <p:extLst>
      <p:ext uri="{BB962C8B-B14F-4D97-AF65-F5344CB8AC3E}">
        <p14:creationId xmlns:p14="http://schemas.microsoft.com/office/powerpoint/2010/main" val="221650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AAD57-B251-4B70-A8D0-72116AB9C34C}"/>
              </a:ext>
            </a:extLst>
          </p:cNvPr>
          <p:cNvSpPr>
            <a:spLocks noGrp="1"/>
          </p:cNvSpPr>
          <p:nvPr>
            <p:ph type="title"/>
          </p:nvPr>
        </p:nvSpPr>
        <p:spPr>
          <a:xfrm>
            <a:off x="1331640" y="764704"/>
            <a:ext cx="7368516" cy="504056"/>
          </a:xfrm>
        </p:spPr>
        <p:txBody>
          <a:bodyPr>
            <a:normAutofit fontScale="90000"/>
          </a:bodyPr>
          <a:lstStyle/>
          <a:p>
            <a:r>
              <a:rPr lang="tr-TR" b="1">
                <a:solidFill>
                  <a:srgbClr val="FF0000"/>
                </a:solidFill>
              </a:rPr>
              <a:t>KARİYER İMKANLARI</a:t>
            </a:r>
            <a:endParaRPr lang="tr-TR" b="1" dirty="0">
              <a:solidFill>
                <a:srgbClr val="FF0000"/>
              </a:solidFill>
            </a:endParaRPr>
          </a:p>
        </p:txBody>
      </p:sp>
      <p:sp>
        <p:nvSpPr>
          <p:cNvPr id="3" name="İçerik Yer Tutucusu 2">
            <a:extLst>
              <a:ext uri="{FF2B5EF4-FFF2-40B4-BE49-F238E27FC236}">
                <a16:creationId xmlns:a16="http://schemas.microsoft.com/office/drawing/2014/main" id="{588FAAE7-5046-4793-935B-DD5DDC9647A0}"/>
              </a:ext>
            </a:extLst>
          </p:cNvPr>
          <p:cNvSpPr>
            <a:spLocks noGrp="1"/>
          </p:cNvSpPr>
          <p:nvPr>
            <p:ph idx="1"/>
          </p:nvPr>
        </p:nvSpPr>
        <p:spPr>
          <a:xfrm>
            <a:off x="410344" y="2060848"/>
            <a:ext cx="8733656" cy="5661248"/>
          </a:xfrm>
        </p:spPr>
        <p:txBody>
          <a:bodyPr>
            <a:normAutofit/>
          </a:bodyPr>
          <a:lstStyle/>
          <a:p>
            <a:r>
              <a:rPr lang="tr-TR" dirty="0"/>
              <a:t>Bölümümüzde eğitim-öğretim gören öğrenciler mezuniyet sonrasında; kamu kurum ve kuruluşlarında, özel sektör ve kamu işletmelerinde, uluslararası yerli ve yabancı işletmelerde görev ve sorumluluk üstlenebileceklerdir. </a:t>
            </a:r>
          </a:p>
          <a:p>
            <a:r>
              <a:rPr lang="tr-TR" dirty="0"/>
              <a:t>Kariyer planlamasına yer alan örnek işletme, kurum, kuruluş ve birimler aşağıda belirtilmektedir;</a:t>
            </a:r>
          </a:p>
          <a:p>
            <a:r>
              <a:rPr lang="tr-TR" dirty="0"/>
              <a:t>Yerel Gazeteler</a:t>
            </a:r>
          </a:p>
          <a:p>
            <a:r>
              <a:rPr lang="tr-TR" dirty="0"/>
              <a:t>Ulusal Gazeteler</a:t>
            </a:r>
          </a:p>
          <a:p>
            <a:r>
              <a:rPr lang="tr-TR" dirty="0"/>
              <a:t>Uluslararası Gazeteler</a:t>
            </a:r>
          </a:p>
        </p:txBody>
      </p:sp>
    </p:spTree>
    <p:extLst>
      <p:ext uri="{BB962C8B-B14F-4D97-AF65-F5344CB8AC3E}">
        <p14:creationId xmlns:p14="http://schemas.microsoft.com/office/powerpoint/2010/main" val="149245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1FBE15-3F01-44F9-8E0D-E1F8F39CA10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599570A-EB7F-48D6-8473-CD8189EB99EC}"/>
              </a:ext>
            </a:extLst>
          </p:cNvPr>
          <p:cNvSpPr>
            <a:spLocks noGrp="1"/>
          </p:cNvSpPr>
          <p:nvPr>
            <p:ph idx="1"/>
          </p:nvPr>
        </p:nvSpPr>
        <p:spPr/>
        <p:txBody>
          <a:bodyPr/>
          <a:lstStyle/>
          <a:p>
            <a:r>
              <a:rPr lang="tr-TR" dirty="0"/>
              <a:t>Yayın/Basım Evleri</a:t>
            </a:r>
          </a:p>
          <a:p>
            <a:r>
              <a:rPr lang="tr-TR" dirty="0"/>
              <a:t>Kitap Evleri</a:t>
            </a:r>
          </a:p>
          <a:p>
            <a:r>
              <a:rPr lang="tr-TR" dirty="0"/>
              <a:t>Ulusal ve Uluslararası Radyolar</a:t>
            </a:r>
          </a:p>
          <a:p>
            <a:r>
              <a:rPr lang="tr-TR" dirty="0"/>
              <a:t>Ulusal ve Uluslararası Televizyonlar</a:t>
            </a:r>
          </a:p>
          <a:p>
            <a:r>
              <a:rPr lang="tr-TR" dirty="0"/>
              <a:t>Sosyal Medya İşletmeleri</a:t>
            </a:r>
          </a:p>
          <a:p>
            <a:r>
              <a:rPr lang="tr-TR" dirty="0"/>
              <a:t>Özel ve Kamu İşletmelerin Basın Yayın ve/veya Halkla İlişkiler Birimleri</a:t>
            </a:r>
          </a:p>
          <a:p>
            <a:endParaRPr lang="tr-TR" dirty="0"/>
          </a:p>
        </p:txBody>
      </p:sp>
    </p:spTree>
    <p:extLst>
      <p:ext uri="{BB962C8B-B14F-4D97-AF65-F5344CB8AC3E}">
        <p14:creationId xmlns:p14="http://schemas.microsoft.com/office/powerpoint/2010/main" val="2253571165"/>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27</TotalTime>
  <Words>486</Words>
  <Application>Microsoft Macintosh PowerPoint</Application>
  <PresentationFormat>Ekran Gösterisi (4:3)</PresentationFormat>
  <Paragraphs>41</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Gill Sans MT</vt:lpstr>
      <vt:lpstr>Galeri</vt:lpstr>
      <vt:lpstr>İLETİŞİM FAKÜLTESİ GAZETECİLİK BÖLÜMÜ ORYANTASYON SUNUMU</vt:lpstr>
      <vt:lpstr>Gazetecilik Bölümü olarak;</vt:lpstr>
      <vt:lpstr>Amacımız</vt:lpstr>
      <vt:lpstr>Tarihçemiz</vt:lpstr>
      <vt:lpstr>Akademik Kadromuz</vt:lpstr>
      <vt:lpstr>MİSYONUMUZ</vt:lpstr>
      <vt:lpstr>VİZYONUMUZ</vt:lpstr>
      <vt:lpstr>KARİYER İMKANLARI</vt:lpstr>
      <vt:lpstr>PowerPoint Sunusu</vt:lpstr>
      <vt:lpstr>BÖLÜM İMKANLARIMIZ</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 FAKÜLTESİ GAZETECİLİK BÖLÜMÜ ORYANTASYON SUNUMU</dc:title>
  <dc:creator>Zeynep Ayer</dc:creator>
  <cp:lastModifiedBy>Zeynep Ayer</cp:lastModifiedBy>
  <cp:revision>15</cp:revision>
  <dcterms:created xsi:type="dcterms:W3CDTF">2021-09-20T07:39:12Z</dcterms:created>
  <dcterms:modified xsi:type="dcterms:W3CDTF">2023-12-12T09:41:44Z</dcterms:modified>
</cp:coreProperties>
</file>