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74" r:id="rId3"/>
    <p:sldId id="275" r:id="rId4"/>
    <p:sldId id="257" r:id="rId5"/>
    <p:sldId id="258" r:id="rId6"/>
    <p:sldId id="259" r:id="rId7"/>
    <p:sldId id="272" r:id="rId8"/>
    <p:sldId id="277" r:id="rId9"/>
    <p:sldId id="297" r:id="rId10"/>
    <p:sldId id="279" r:id="rId11"/>
    <p:sldId id="283" r:id="rId12"/>
    <p:sldId id="280" r:id="rId13"/>
    <p:sldId id="281" r:id="rId14"/>
    <p:sldId id="287" r:id="rId15"/>
    <p:sldId id="288" r:id="rId16"/>
    <p:sldId id="293" r:id="rId17"/>
    <p:sldId id="292" r:id="rId18"/>
    <p:sldId id="289" r:id="rId19"/>
    <p:sldId id="261" r:id="rId20"/>
    <p:sldId id="262" r:id="rId21"/>
    <p:sldId id="263" r:id="rId22"/>
    <p:sldId id="264" r:id="rId23"/>
    <p:sldId id="294" r:id="rId24"/>
    <p:sldId id="265" r:id="rId25"/>
    <p:sldId id="266" r:id="rId26"/>
    <p:sldId id="267" r:id="rId27"/>
    <p:sldId id="298" r:id="rId28"/>
    <p:sldId id="296" r:id="rId29"/>
    <p:sldId id="295" r:id="rId30"/>
    <p:sldId id="269" r:id="rId31"/>
    <p:sldId id="268" r:id="rId32"/>
    <p:sldId id="29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svg"/><Relationship Id="rId1" Type="http://schemas.openxmlformats.org/officeDocument/2006/relationships/image" Target="../media/image7.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svg"/><Relationship Id="rId1" Type="http://schemas.openxmlformats.org/officeDocument/2006/relationships/image" Target="../media/image61.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97571-DFCE-4E35-90CE-F17D874A832D}" type="doc">
      <dgm:prSet loTypeId="urn:microsoft.com/office/officeart/2018/2/layout/IconVerticalSolidList" loCatId="icon" qsTypeId="urn:microsoft.com/office/officeart/2005/8/quickstyle/simple3" qsCatId="simple" csTypeId="urn:microsoft.com/office/officeart/2018/5/colors/Iconchunking_neutralicontext_colorful1" csCatId="colorful" phldr="1"/>
      <dgm:spPr/>
      <dgm:t>
        <a:bodyPr/>
        <a:lstStyle/>
        <a:p>
          <a:endParaRPr lang="en-US"/>
        </a:p>
      </dgm:t>
    </dgm:pt>
    <dgm:pt modelId="{1DA9D628-DA13-4170-9BD7-7F56E382831B}">
      <dgm:prSet custT="1"/>
      <dgm:spPr/>
      <dgm:t>
        <a:bodyPr/>
        <a:lstStyle/>
        <a:p>
          <a:pPr algn="just"/>
          <a:r>
            <a:rPr lang="tr-TR" sz="2000" dirty="0" smtClean="0">
              <a:solidFill>
                <a:schemeClr val="tx1"/>
              </a:solidFill>
              <a:latin typeface="Times New Roman" pitchFamily="18" charset="0"/>
              <a:cs typeface="Times New Roman" pitchFamily="18" charset="0"/>
            </a:rPr>
            <a:t>Hedefimiz, görsel-işitsel iletişim alanında nitelikli beşeri kaynakların geliştirilmesi, akademik ve etik değerlere sahip olmak, iç ve dış paydaşlarla sağlıklı ilişkiler kurmak ve eğitim ve öğretim alanında kalite çıtasının yükseltilmesidir.  </a:t>
          </a:r>
          <a:endParaRPr lang="en-US" sz="2000" dirty="0">
            <a:solidFill>
              <a:schemeClr val="tx1"/>
            </a:solidFill>
            <a:latin typeface="Times New Roman" pitchFamily="18" charset="0"/>
            <a:cs typeface="Times New Roman" pitchFamily="18" charset="0"/>
          </a:endParaRPr>
        </a:p>
      </dgm:t>
    </dgm:pt>
    <dgm:pt modelId="{FCD2B24C-FAB4-4626-B205-F0710513EF78}" type="parTrans" cxnId="{9C23EE16-5F94-4ED4-9102-D8F1B04D711E}">
      <dgm:prSet/>
      <dgm:spPr/>
      <dgm:t>
        <a:bodyPr/>
        <a:lstStyle/>
        <a:p>
          <a:endParaRPr lang="en-US"/>
        </a:p>
      </dgm:t>
    </dgm:pt>
    <dgm:pt modelId="{17675092-E4A1-4716-B323-4B718D830360}" type="sibTrans" cxnId="{9C23EE16-5F94-4ED4-9102-D8F1B04D711E}">
      <dgm:prSet/>
      <dgm:spPr/>
      <dgm:t>
        <a:bodyPr/>
        <a:lstStyle/>
        <a:p>
          <a:endParaRPr lang="en-US"/>
        </a:p>
      </dgm:t>
    </dgm:pt>
    <dgm:pt modelId="{F4F5FE2D-020B-4C4B-8783-3AA5DB1E606F}" type="pres">
      <dgm:prSet presAssocID="{EFB97571-DFCE-4E35-90CE-F17D874A832D}" presName="root" presStyleCnt="0">
        <dgm:presLayoutVars>
          <dgm:dir/>
          <dgm:resizeHandles val="exact"/>
        </dgm:presLayoutVars>
      </dgm:prSet>
      <dgm:spPr/>
      <dgm:t>
        <a:bodyPr/>
        <a:lstStyle/>
        <a:p>
          <a:endParaRPr lang="tr-TR"/>
        </a:p>
      </dgm:t>
    </dgm:pt>
    <dgm:pt modelId="{4F96BB3B-C705-41AD-A3C6-19B0AF1106FE}" type="pres">
      <dgm:prSet presAssocID="{1DA9D628-DA13-4170-9BD7-7F56E382831B}" presName="compNode" presStyleCnt="0"/>
      <dgm:spPr/>
      <dgm:t>
        <a:bodyPr/>
        <a:lstStyle/>
        <a:p>
          <a:endParaRPr lang="tr-TR"/>
        </a:p>
      </dgm:t>
    </dgm:pt>
    <dgm:pt modelId="{E7E1DEE8-47A3-4AD6-B590-27C5F393A16F}" type="pres">
      <dgm:prSet presAssocID="{1DA9D628-DA13-4170-9BD7-7F56E382831B}" presName="bgRect" presStyleLbl="bgShp" presStyleIdx="0" presStyleCnt="1" custScaleY="2000000"/>
      <dgm:spPr/>
      <dgm:t>
        <a:bodyPr/>
        <a:lstStyle/>
        <a:p>
          <a:endParaRPr lang="tr-TR"/>
        </a:p>
      </dgm:t>
    </dgm:pt>
    <dgm:pt modelId="{0AFAB898-3532-4878-9C15-9B2ACA1FA934}" type="pres">
      <dgm:prSet presAssocID="{1DA9D628-DA13-4170-9BD7-7F56E382831B}" presName="iconRect" presStyleLbl="node1" presStyleIdx="0" presStyleCnt="1"/>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tr-TR"/>
        </a:p>
      </dgm:t>
      <dgm:extLst>
        <a:ext uri="{E40237B7-FDA0-4F09-8148-C483321AD2D9}">
          <dgm14:cNvPr xmlns="" xmlns:dgm14="http://schemas.microsoft.com/office/drawing/2010/diagram" id="0" name="" descr="Öğretmen"/>
        </a:ext>
      </dgm:extLst>
    </dgm:pt>
    <dgm:pt modelId="{0B847D03-7826-4669-965E-6F0E429A976D}" type="pres">
      <dgm:prSet presAssocID="{1DA9D628-DA13-4170-9BD7-7F56E382831B}" presName="spaceRect" presStyleCnt="0"/>
      <dgm:spPr/>
      <dgm:t>
        <a:bodyPr/>
        <a:lstStyle/>
        <a:p>
          <a:endParaRPr lang="tr-TR"/>
        </a:p>
      </dgm:t>
    </dgm:pt>
    <dgm:pt modelId="{9FAF2855-5F11-4AD3-923C-63D4D5C8EC4D}" type="pres">
      <dgm:prSet presAssocID="{1DA9D628-DA13-4170-9BD7-7F56E382831B}" presName="parTx" presStyleLbl="revTx" presStyleIdx="0" presStyleCnt="1" custScaleX="100000" custLinFactNeighborX="-7670" custLinFactNeighborY="-45072">
        <dgm:presLayoutVars>
          <dgm:chMax val="0"/>
          <dgm:chPref val="0"/>
        </dgm:presLayoutVars>
      </dgm:prSet>
      <dgm:spPr/>
      <dgm:t>
        <a:bodyPr/>
        <a:lstStyle/>
        <a:p>
          <a:endParaRPr lang="tr-TR"/>
        </a:p>
      </dgm:t>
    </dgm:pt>
  </dgm:ptLst>
  <dgm:cxnLst>
    <dgm:cxn modelId="{AA27F067-A8AC-4A54-9A0A-0B372379A083}" type="presOf" srcId="{1DA9D628-DA13-4170-9BD7-7F56E382831B}" destId="{9FAF2855-5F11-4AD3-923C-63D4D5C8EC4D}" srcOrd="0" destOrd="0" presId="urn:microsoft.com/office/officeart/2018/2/layout/IconVerticalSolidList"/>
    <dgm:cxn modelId="{9C23EE16-5F94-4ED4-9102-D8F1B04D711E}" srcId="{EFB97571-DFCE-4E35-90CE-F17D874A832D}" destId="{1DA9D628-DA13-4170-9BD7-7F56E382831B}" srcOrd="0" destOrd="0" parTransId="{FCD2B24C-FAB4-4626-B205-F0710513EF78}" sibTransId="{17675092-E4A1-4716-B323-4B718D830360}"/>
    <dgm:cxn modelId="{4F0AF806-8176-45E0-A4E7-101795B47B2E}" type="presOf" srcId="{EFB97571-DFCE-4E35-90CE-F17D874A832D}" destId="{F4F5FE2D-020B-4C4B-8783-3AA5DB1E606F}" srcOrd="0" destOrd="0" presId="urn:microsoft.com/office/officeart/2018/2/layout/IconVerticalSolidList"/>
    <dgm:cxn modelId="{962752D3-DD11-456D-846E-E2BAD10C7E33}" type="presParOf" srcId="{F4F5FE2D-020B-4C4B-8783-3AA5DB1E606F}" destId="{4F96BB3B-C705-41AD-A3C6-19B0AF1106FE}" srcOrd="0" destOrd="0" presId="urn:microsoft.com/office/officeart/2018/2/layout/IconVerticalSolidList"/>
    <dgm:cxn modelId="{0A07FAB4-70EB-48A2-8748-B04FE61EAB64}" type="presParOf" srcId="{4F96BB3B-C705-41AD-A3C6-19B0AF1106FE}" destId="{E7E1DEE8-47A3-4AD6-B590-27C5F393A16F}" srcOrd="0" destOrd="0" presId="urn:microsoft.com/office/officeart/2018/2/layout/IconVerticalSolidList"/>
    <dgm:cxn modelId="{B355988F-68C3-49F6-A07D-DF3CF8FC5404}" type="presParOf" srcId="{4F96BB3B-C705-41AD-A3C6-19B0AF1106FE}" destId="{0AFAB898-3532-4878-9C15-9B2ACA1FA934}" srcOrd="1" destOrd="0" presId="urn:microsoft.com/office/officeart/2018/2/layout/IconVerticalSolidList"/>
    <dgm:cxn modelId="{865C9A80-48F6-4400-A437-E108FB6BFC19}" type="presParOf" srcId="{4F96BB3B-C705-41AD-A3C6-19B0AF1106FE}" destId="{0B847D03-7826-4669-965E-6F0E429A976D}" srcOrd="2" destOrd="0" presId="urn:microsoft.com/office/officeart/2018/2/layout/IconVerticalSolidList"/>
    <dgm:cxn modelId="{49E90495-6481-44CE-98DD-B2BC4AC7D388}" type="presParOf" srcId="{4F96BB3B-C705-41AD-A3C6-19B0AF1106FE}" destId="{9FAF2855-5F11-4AD3-923C-63D4D5C8EC4D}"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0C0D9-2194-4839-8EE3-74EA84F7B7A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20740F1-7677-4C9E-89C7-B3A37A0B0191}">
      <dgm:prSet/>
      <dgm:spPr/>
      <dgm:t>
        <a:bodyPr/>
        <a:lstStyle/>
        <a:p>
          <a:pPr algn="just"/>
          <a:r>
            <a:rPr lang="tr-TR" dirty="0" smtClean="0">
              <a:solidFill>
                <a:schemeClr val="tx1"/>
              </a:solidFill>
              <a:latin typeface="Times New Roman" pitchFamily="18" charset="0"/>
              <a:cs typeface="Times New Roman" pitchFamily="18" charset="0"/>
            </a:rPr>
            <a:t>Amacımız, sekiz yarıyıl süren öğretim sürecinde öğrencilerimizi hem teknik hem teorik bakımdan donanımlı hale getirmek ve özellikle görsel-işitsel medya sektörü ile kamu kuruluşlarına nitelikli mezunlar kazandırabilmektir.</a:t>
          </a:r>
          <a:endParaRPr lang="en-US" dirty="0">
            <a:solidFill>
              <a:schemeClr val="tx1"/>
            </a:solidFill>
            <a:latin typeface="Times New Roman" pitchFamily="18" charset="0"/>
            <a:cs typeface="Times New Roman" pitchFamily="18" charset="0"/>
          </a:endParaRPr>
        </a:p>
      </dgm:t>
    </dgm:pt>
    <dgm:pt modelId="{116E65E6-617D-4281-889A-3D95DF79A023}" type="parTrans" cxnId="{C98B4FBA-E943-4E9C-A9B0-3B0C7F3687B0}">
      <dgm:prSet/>
      <dgm:spPr/>
      <dgm:t>
        <a:bodyPr/>
        <a:lstStyle/>
        <a:p>
          <a:endParaRPr lang="en-US"/>
        </a:p>
      </dgm:t>
    </dgm:pt>
    <dgm:pt modelId="{81DB94DC-6B7B-4C17-8D67-F2EED7909B99}" type="sibTrans" cxnId="{C98B4FBA-E943-4E9C-A9B0-3B0C7F3687B0}">
      <dgm:prSet/>
      <dgm:spPr/>
      <dgm:t>
        <a:bodyPr/>
        <a:lstStyle/>
        <a:p>
          <a:endParaRPr lang="en-US"/>
        </a:p>
      </dgm:t>
    </dgm:pt>
    <dgm:pt modelId="{02C2F170-0B83-4800-A485-07DB5E91B0DD}">
      <dgm:prSet/>
      <dgm:spPr/>
      <dgm:t>
        <a:bodyPr/>
        <a:lstStyle/>
        <a:p>
          <a:pPr algn="just">
            <a:lnSpc>
              <a:spcPct val="100000"/>
            </a:lnSpc>
          </a:pPr>
          <a:r>
            <a:rPr lang="tr-TR" dirty="0" smtClean="0">
              <a:solidFill>
                <a:schemeClr val="tx1"/>
              </a:solidFill>
              <a:latin typeface="Times New Roman" pitchFamily="18" charset="0"/>
              <a:cs typeface="Times New Roman" pitchFamily="18" charset="0"/>
            </a:rPr>
            <a:t>Bölümümüz çağın  güncel  ihtiyaçlarına cevap veren, yeni meslek ve iş kollarını takip ederek,  </a:t>
          </a:r>
          <a:r>
            <a:rPr lang="tr-TR" dirty="0" err="1" smtClean="0">
              <a:solidFill>
                <a:schemeClr val="tx1"/>
              </a:solidFill>
              <a:latin typeface="Times New Roman" pitchFamily="18" charset="0"/>
              <a:cs typeface="Times New Roman" pitchFamily="18" charset="0"/>
            </a:rPr>
            <a:t>sektörel</a:t>
          </a:r>
          <a:r>
            <a:rPr lang="tr-TR" dirty="0" smtClean="0">
              <a:solidFill>
                <a:schemeClr val="tx1"/>
              </a:solidFill>
              <a:latin typeface="Times New Roman" pitchFamily="18" charset="0"/>
              <a:cs typeface="Times New Roman" pitchFamily="18" charset="0"/>
            </a:rPr>
            <a:t> iş dünyasıyla entegre bir  eğitim  müfredatı oluşturmaya özen göstermektedir.  </a:t>
          </a:r>
          <a:endParaRPr lang="en-US" dirty="0">
            <a:solidFill>
              <a:schemeClr val="tx1"/>
            </a:solidFill>
            <a:latin typeface="Times New Roman" pitchFamily="18" charset="0"/>
            <a:cs typeface="Times New Roman" pitchFamily="18" charset="0"/>
          </a:endParaRPr>
        </a:p>
      </dgm:t>
    </dgm:pt>
    <dgm:pt modelId="{0F5A6AB5-1534-4EF0-B0BB-768E57096508}" type="parTrans" cxnId="{ACEAF2A5-3A1C-4798-A50A-9CAE6B6A227F}">
      <dgm:prSet/>
      <dgm:spPr/>
      <dgm:t>
        <a:bodyPr/>
        <a:lstStyle/>
        <a:p>
          <a:endParaRPr lang="en-US"/>
        </a:p>
      </dgm:t>
    </dgm:pt>
    <dgm:pt modelId="{6D7F3A19-5727-4D46-BA45-4E14925D8656}" type="sibTrans" cxnId="{ACEAF2A5-3A1C-4798-A50A-9CAE6B6A227F}">
      <dgm:prSet/>
      <dgm:spPr/>
      <dgm:t>
        <a:bodyPr/>
        <a:lstStyle/>
        <a:p>
          <a:endParaRPr lang="en-US"/>
        </a:p>
      </dgm:t>
    </dgm:pt>
    <dgm:pt modelId="{EA250057-24BA-407D-AD9E-1B9B2E2500D1}" type="pres">
      <dgm:prSet presAssocID="{BED0C0D9-2194-4839-8EE3-74EA84F7B7A8}" presName="linear" presStyleCnt="0">
        <dgm:presLayoutVars>
          <dgm:animLvl val="lvl"/>
          <dgm:resizeHandles val="exact"/>
        </dgm:presLayoutVars>
      </dgm:prSet>
      <dgm:spPr/>
      <dgm:t>
        <a:bodyPr/>
        <a:lstStyle/>
        <a:p>
          <a:endParaRPr lang="tr-TR"/>
        </a:p>
      </dgm:t>
    </dgm:pt>
    <dgm:pt modelId="{4FD83D79-06C3-4E76-84FE-E9622A36B1F0}" type="pres">
      <dgm:prSet presAssocID="{520740F1-7677-4C9E-89C7-B3A37A0B0191}" presName="parentText" presStyleLbl="node1" presStyleIdx="0" presStyleCnt="2">
        <dgm:presLayoutVars>
          <dgm:chMax val="0"/>
          <dgm:bulletEnabled val="1"/>
        </dgm:presLayoutVars>
      </dgm:prSet>
      <dgm:spPr/>
      <dgm:t>
        <a:bodyPr/>
        <a:lstStyle/>
        <a:p>
          <a:endParaRPr lang="tr-TR"/>
        </a:p>
      </dgm:t>
    </dgm:pt>
    <dgm:pt modelId="{00673428-9210-48EA-B438-29255C698348}" type="pres">
      <dgm:prSet presAssocID="{81DB94DC-6B7B-4C17-8D67-F2EED7909B99}" presName="spacer" presStyleCnt="0"/>
      <dgm:spPr/>
    </dgm:pt>
    <dgm:pt modelId="{0CD4791A-4C52-42F8-BA7A-C07DED488817}" type="pres">
      <dgm:prSet presAssocID="{02C2F170-0B83-4800-A485-07DB5E91B0DD}" presName="parentText" presStyleLbl="node1" presStyleIdx="1" presStyleCnt="2">
        <dgm:presLayoutVars>
          <dgm:chMax val="0"/>
          <dgm:bulletEnabled val="1"/>
        </dgm:presLayoutVars>
      </dgm:prSet>
      <dgm:spPr/>
      <dgm:t>
        <a:bodyPr/>
        <a:lstStyle/>
        <a:p>
          <a:endParaRPr lang="tr-TR"/>
        </a:p>
      </dgm:t>
    </dgm:pt>
  </dgm:ptLst>
  <dgm:cxnLst>
    <dgm:cxn modelId="{0DAED8F4-CCB9-495A-92DB-6389D9F3E324}" type="presOf" srcId="{02C2F170-0B83-4800-A485-07DB5E91B0DD}" destId="{0CD4791A-4C52-42F8-BA7A-C07DED488817}" srcOrd="0" destOrd="0" presId="urn:microsoft.com/office/officeart/2005/8/layout/vList2"/>
    <dgm:cxn modelId="{ACEAF2A5-3A1C-4798-A50A-9CAE6B6A227F}" srcId="{BED0C0D9-2194-4839-8EE3-74EA84F7B7A8}" destId="{02C2F170-0B83-4800-A485-07DB5E91B0DD}" srcOrd="1" destOrd="0" parTransId="{0F5A6AB5-1534-4EF0-B0BB-768E57096508}" sibTransId="{6D7F3A19-5727-4D46-BA45-4E14925D8656}"/>
    <dgm:cxn modelId="{7F41E8E5-C596-470E-8FC2-38C419F5AEB8}" type="presOf" srcId="{BED0C0D9-2194-4839-8EE3-74EA84F7B7A8}" destId="{EA250057-24BA-407D-AD9E-1B9B2E2500D1}" srcOrd="0" destOrd="0" presId="urn:microsoft.com/office/officeart/2005/8/layout/vList2"/>
    <dgm:cxn modelId="{406F77F5-1B70-430B-9B03-A5E288EA6020}" type="presOf" srcId="{520740F1-7677-4C9E-89C7-B3A37A0B0191}" destId="{4FD83D79-06C3-4E76-84FE-E9622A36B1F0}" srcOrd="0" destOrd="0" presId="urn:microsoft.com/office/officeart/2005/8/layout/vList2"/>
    <dgm:cxn modelId="{C98B4FBA-E943-4E9C-A9B0-3B0C7F3687B0}" srcId="{BED0C0D9-2194-4839-8EE3-74EA84F7B7A8}" destId="{520740F1-7677-4C9E-89C7-B3A37A0B0191}" srcOrd="0" destOrd="0" parTransId="{116E65E6-617D-4281-889A-3D95DF79A023}" sibTransId="{81DB94DC-6B7B-4C17-8D67-F2EED7909B99}"/>
    <dgm:cxn modelId="{224744C5-B37B-4366-85CF-572D94B5A074}" type="presParOf" srcId="{EA250057-24BA-407D-AD9E-1B9B2E2500D1}" destId="{4FD83D79-06C3-4E76-84FE-E9622A36B1F0}" srcOrd="0" destOrd="0" presId="urn:microsoft.com/office/officeart/2005/8/layout/vList2"/>
    <dgm:cxn modelId="{12F4A351-1603-42C5-855B-6DB8F4CC28CA}" type="presParOf" srcId="{EA250057-24BA-407D-AD9E-1B9B2E2500D1}" destId="{00673428-9210-48EA-B438-29255C698348}" srcOrd="1" destOrd="0" presId="urn:microsoft.com/office/officeart/2005/8/layout/vList2"/>
    <dgm:cxn modelId="{BE310ED8-7300-4B2E-896C-F9B8E9D10F73}" type="presParOf" srcId="{EA250057-24BA-407D-AD9E-1B9B2E2500D1}" destId="{0CD4791A-4C52-42F8-BA7A-C07DED488817}"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78769-8E96-434C-9EAF-DC59BC211E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DC3EEC-9C57-4923-9CB0-D1DF50805B41}">
      <dgm:prSet/>
      <dgm:spPr/>
      <dgm:t>
        <a:bodyPr/>
        <a:lstStyle/>
        <a:p>
          <a:pPr algn="just"/>
          <a:r>
            <a:rPr lang="tr-TR" dirty="0" smtClean="0">
              <a:solidFill>
                <a:schemeClr val="tx1"/>
              </a:solidFill>
              <a:latin typeface="Times New Roman" pitchFamily="18" charset="0"/>
              <a:cs typeface="Times New Roman" pitchFamily="18" charset="0"/>
            </a:rPr>
            <a:t>Radyo, Televizyon Sinema Bölümümüz; ilk olarak Sinema ve Televizyon bölümü olarak 2003-2004 eğitim öğretim yılı itibariyle üniversitemizin Güzel Sanatlar Fakültesi çatısı altıda eğitim öğretim hayatına başlamıştır. 2011 yılı itibariyle de İletişim Fakültesinin bünyesi altında Radyo-Televizyon ve Sinema bölümü olarak eğitim öğretim hayatını sürdürmektedir.</a:t>
          </a:r>
          <a:endParaRPr lang="en-US" dirty="0">
            <a:solidFill>
              <a:schemeClr val="tx1"/>
            </a:solidFill>
            <a:latin typeface="Times New Roman" pitchFamily="18" charset="0"/>
            <a:cs typeface="Times New Roman" pitchFamily="18" charset="0"/>
          </a:endParaRPr>
        </a:p>
      </dgm:t>
    </dgm:pt>
    <dgm:pt modelId="{0D6C96EA-936D-4038-AC97-72D41BCAF3B6}" type="parTrans" cxnId="{DC0E6683-26C2-484A-B3C5-127F9767B457}">
      <dgm:prSet/>
      <dgm:spPr/>
      <dgm:t>
        <a:bodyPr/>
        <a:lstStyle/>
        <a:p>
          <a:endParaRPr lang="en-US"/>
        </a:p>
      </dgm:t>
    </dgm:pt>
    <dgm:pt modelId="{164D0EB8-CB67-4ABC-AE0D-FF0E6ABBD721}" type="sibTrans" cxnId="{DC0E6683-26C2-484A-B3C5-127F9767B457}">
      <dgm:prSet/>
      <dgm:spPr/>
      <dgm:t>
        <a:bodyPr/>
        <a:lstStyle/>
        <a:p>
          <a:endParaRPr lang="en-US"/>
        </a:p>
      </dgm:t>
    </dgm:pt>
    <dgm:pt modelId="{E3CEA522-59D7-45A5-A545-31372048E28E}">
      <dgm:prSet/>
      <dgm:spPr/>
      <dgm:t>
        <a:bodyPr/>
        <a:lstStyle/>
        <a:p>
          <a:pPr algn="just"/>
          <a:r>
            <a:rPr lang="tr-TR" dirty="0" smtClean="0">
              <a:solidFill>
                <a:schemeClr val="tx1"/>
              </a:solidFill>
              <a:latin typeface="Times New Roman" pitchFamily="18" charset="0"/>
              <a:cs typeface="Times New Roman" pitchFamily="18" charset="0"/>
            </a:rPr>
            <a:t>Radyo, Televizyon ve Sinema Bölümü'ne her yıl ortalama örgün ve II. öğretim programlarına toplam 145 kadar öğrenci alınmaktadır. Bölümümüz 2013-2014 eğitim-öğretim yılı itibariyle de, II. öğretim programına öğrenci kabul etmeye başlamıştır.</a:t>
          </a:r>
          <a:endParaRPr lang="en-US" dirty="0">
            <a:solidFill>
              <a:schemeClr val="tx1"/>
            </a:solidFill>
            <a:latin typeface="Times New Roman" pitchFamily="18" charset="0"/>
            <a:cs typeface="Times New Roman" pitchFamily="18" charset="0"/>
          </a:endParaRPr>
        </a:p>
      </dgm:t>
    </dgm:pt>
    <dgm:pt modelId="{96A1BEE2-C1E0-4E89-8123-1D73B8448733}" type="parTrans" cxnId="{1CBB456B-23C5-4F7B-BA6C-40AA25DD007A}">
      <dgm:prSet/>
      <dgm:spPr/>
      <dgm:t>
        <a:bodyPr/>
        <a:lstStyle/>
        <a:p>
          <a:endParaRPr lang="en-US"/>
        </a:p>
      </dgm:t>
    </dgm:pt>
    <dgm:pt modelId="{823C304D-A518-4CDA-80EE-3218F0BCCF43}" type="sibTrans" cxnId="{1CBB456B-23C5-4F7B-BA6C-40AA25DD007A}">
      <dgm:prSet/>
      <dgm:spPr/>
      <dgm:t>
        <a:bodyPr/>
        <a:lstStyle/>
        <a:p>
          <a:endParaRPr lang="en-US"/>
        </a:p>
      </dgm:t>
    </dgm:pt>
    <dgm:pt modelId="{68F29D36-B55D-40C6-8D63-2C99C5B8406F}" type="pres">
      <dgm:prSet presAssocID="{04A78769-8E96-434C-9EAF-DC59BC211EC4}" presName="root" presStyleCnt="0">
        <dgm:presLayoutVars>
          <dgm:dir/>
          <dgm:resizeHandles val="exact"/>
        </dgm:presLayoutVars>
      </dgm:prSet>
      <dgm:spPr/>
      <dgm:t>
        <a:bodyPr/>
        <a:lstStyle/>
        <a:p>
          <a:endParaRPr lang="tr-TR"/>
        </a:p>
      </dgm:t>
    </dgm:pt>
    <dgm:pt modelId="{18EF7D6D-0A87-449D-9BA7-743939B3B92D}" type="pres">
      <dgm:prSet presAssocID="{9CDC3EEC-9C57-4923-9CB0-D1DF50805B41}" presName="compNode" presStyleCnt="0"/>
      <dgm:spPr/>
    </dgm:pt>
    <dgm:pt modelId="{D4E50C59-AC6C-4C9F-A503-4174189BBE57}" type="pres">
      <dgm:prSet presAssocID="{9CDC3EEC-9C57-4923-9CB0-D1DF50805B41}" presName="bgRect" presStyleLbl="bgShp" presStyleIdx="0" presStyleCnt="2"/>
      <dgm:spPr/>
    </dgm:pt>
    <dgm:pt modelId="{2FF04A65-094F-4C71-9E6A-5A97A300F5D4}" type="pres">
      <dgm:prSet presAssocID="{9CDC3EEC-9C57-4923-9CB0-D1DF50805B41}" presName="iconRect" presStyleLbl="node1" presStyleIdx="0" presStyleCnt="2"/>
      <dgm:spPr>
        <a:blipFill>
          <a:blip xmlns:r="http://schemas.openxmlformats.org/officeDocument/2006/relationships" r:embed="rId1" cstate="print">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Sınıf"/>
        </a:ext>
      </dgm:extLst>
    </dgm:pt>
    <dgm:pt modelId="{8FE80817-497E-49D2-9F03-F90A8EC9DDAA}" type="pres">
      <dgm:prSet presAssocID="{9CDC3EEC-9C57-4923-9CB0-D1DF50805B41}" presName="spaceRect" presStyleCnt="0"/>
      <dgm:spPr/>
    </dgm:pt>
    <dgm:pt modelId="{BBC6CA8B-B837-4446-8757-AB7DDE9CFC46}" type="pres">
      <dgm:prSet presAssocID="{9CDC3EEC-9C57-4923-9CB0-D1DF50805B41}" presName="parTx" presStyleLbl="revTx" presStyleIdx="0" presStyleCnt="2">
        <dgm:presLayoutVars>
          <dgm:chMax val="0"/>
          <dgm:chPref val="0"/>
        </dgm:presLayoutVars>
      </dgm:prSet>
      <dgm:spPr/>
      <dgm:t>
        <a:bodyPr/>
        <a:lstStyle/>
        <a:p>
          <a:endParaRPr lang="tr-TR"/>
        </a:p>
      </dgm:t>
    </dgm:pt>
    <dgm:pt modelId="{0A5E0408-301A-4767-ACA2-5C7588050321}" type="pres">
      <dgm:prSet presAssocID="{164D0EB8-CB67-4ABC-AE0D-FF0E6ABBD721}" presName="sibTrans" presStyleCnt="0"/>
      <dgm:spPr/>
    </dgm:pt>
    <dgm:pt modelId="{825A81A0-61DB-4B29-B13E-C82BABA5DECB}" type="pres">
      <dgm:prSet presAssocID="{E3CEA522-59D7-45A5-A545-31372048E28E}" presName="compNode" presStyleCnt="0"/>
      <dgm:spPr/>
    </dgm:pt>
    <dgm:pt modelId="{001ACFE3-C948-4306-B884-C8122CD742DF}" type="pres">
      <dgm:prSet presAssocID="{E3CEA522-59D7-45A5-A545-31372048E28E}" presName="bgRect" presStyleLbl="bgShp" presStyleIdx="1" presStyleCnt="2"/>
      <dgm:spPr/>
    </dgm:pt>
    <dgm:pt modelId="{1469E9E0-FD6E-48D3-BD77-D08E4BB7DE0F}" type="pres">
      <dgm:prSet presAssocID="{E3CEA522-59D7-45A5-A545-31372048E28E}" presName="iconRect" presStyleLbl="node1" presStyleIdx="1" presStyleCnt="2"/>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Kitaplar"/>
        </a:ext>
      </dgm:extLst>
    </dgm:pt>
    <dgm:pt modelId="{10F4D190-1D4A-4F1D-A3D4-D2554A534EC1}" type="pres">
      <dgm:prSet presAssocID="{E3CEA522-59D7-45A5-A545-31372048E28E}" presName="spaceRect" presStyleCnt="0"/>
      <dgm:spPr/>
    </dgm:pt>
    <dgm:pt modelId="{38BF0657-19DB-41BE-8B70-5346764A4D7D}" type="pres">
      <dgm:prSet presAssocID="{E3CEA522-59D7-45A5-A545-31372048E28E}" presName="parTx" presStyleLbl="revTx" presStyleIdx="1" presStyleCnt="2">
        <dgm:presLayoutVars>
          <dgm:chMax val="0"/>
          <dgm:chPref val="0"/>
        </dgm:presLayoutVars>
      </dgm:prSet>
      <dgm:spPr/>
      <dgm:t>
        <a:bodyPr/>
        <a:lstStyle/>
        <a:p>
          <a:endParaRPr lang="tr-TR"/>
        </a:p>
      </dgm:t>
    </dgm:pt>
  </dgm:ptLst>
  <dgm:cxnLst>
    <dgm:cxn modelId="{389E5803-323D-4749-B94E-EE92EC0B3CCC}" type="presOf" srcId="{04A78769-8E96-434C-9EAF-DC59BC211EC4}" destId="{68F29D36-B55D-40C6-8D63-2C99C5B8406F}" srcOrd="0" destOrd="0" presId="urn:microsoft.com/office/officeart/2018/2/layout/IconVerticalSolidList"/>
    <dgm:cxn modelId="{A5A45E60-382A-4736-88A6-74FB65D6226E}" type="presOf" srcId="{9CDC3EEC-9C57-4923-9CB0-D1DF50805B41}" destId="{BBC6CA8B-B837-4446-8757-AB7DDE9CFC46}" srcOrd="0" destOrd="0" presId="urn:microsoft.com/office/officeart/2018/2/layout/IconVerticalSolidList"/>
    <dgm:cxn modelId="{1CBB456B-23C5-4F7B-BA6C-40AA25DD007A}" srcId="{04A78769-8E96-434C-9EAF-DC59BC211EC4}" destId="{E3CEA522-59D7-45A5-A545-31372048E28E}" srcOrd="1" destOrd="0" parTransId="{96A1BEE2-C1E0-4E89-8123-1D73B8448733}" sibTransId="{823C304D-A518-4CDA-80EE-3218F0BCCF43}"/>
    <dgm:cxn modelId="{DC0E6683-26C2-484A-B3C5-127F9767B457}" srcId="{04A78769-8E96-434C-9EAF-DC59BC211EC4}" destId="{9CDC3EEC-9C57-4923-9CB0-D1DF50805B41}" srcOrd="0" destOrd="0" parTransId="{0D6C96EA-936D-4038-AC97-72D41BCAF3B6}" sibTransId="{164D0EB8-CB67-4ABC-AE0D-FF0E6ABBD721}"/>
    <dgm:cxn modelId="{3B2142E7-F532-462D-ACCB-F87F6E1831ED}" type="presOf" srcId="{E3CEA522-59D7-45A5-A545-31372048E28E}" destId="{38BF0657-19DB-41BE-8B70-5346764A4D7D}" srcOrd="0" destOrd="0" presId="urn:microsoft.com/office/officeart/2018/2/layout/IconVerticalSolidList"/>
    <dgm:cxn modelId="{2AAA710C-CADC-480B-A318-9D4CD9013D48}" type="presParOf" srcId="{68F29D36-B55D-40C6-8D63-2C99C5B8406F}" destId="{18EF7D6D-0A87-449D-9BA7-743939B3B92D}" srcOrd="0" destOrd="0" presId="urn:microsoft.com/office/officeart/2018/2/layout/IconVerticalSolidList"/>
    <dgm:cxn modelId="{6F985176-186A-4725-9BC4-D06CDC024C41}" type="presParOf" srcId="{18EF7D6D-0A87-449D-9BA7-743939B3B92D}" destId="{D4E50C59-AC6C-4C9F-A503-4174189BBE57}" srcOrd="0" destOrd="0" presId="urn:microsoft.com/office/officeart/2018/2/layout/IconVerticalSolidList"/>
    <dgm:cxn modelId="{D9CD03E8-2BE6-44B5-83D3-DE218BD7F1A1}" type="presParOf" srcId="{18EF7D6D-0A87-449D-9BA7-743939B3B92D}" destId="{2FF04A65-094F-4C71-9E6A-5A97A300F5D4}" srcOrd="1" destOrd="0" presId="urn:microsoft.com/office/officeart/2018/2/layout/IconVerticalSolidList"/>
    <dgm:cxn modelId="{7BB1E7F1-E19C-456F-BC03-E04F223EB527}" type="presParOf" srcId="{18EF7D6D-0A87-449D-9BA7-743939B3B92D}" destId="{8FE80817-497E-49D2-9F03-F90A8EC9DDAA}" srcOrd="2" destOrd="0" presId="urn:microsoft.com/office/officeart/2018/2/layout/IconVerticalSolidList"/>
    <dgm:cxn modelId="{AEEB4FBE-B38A-49A0-9E32-17C4C0F4958E}" type="presParOf" srcId="{18EF7D6D-0A87-449D-9BA7-743939B3B92D}" destId="{BBC6CA8B-B837-4446-8757-AB7DDE9CFC46}" srcOrd="3" destOrd="0" presId="urn:microsoft.com/office/officeart/2018/2/layout/IconVerticalSolidList"/>
    <dgm:cxn modelId="{26648E59-7428-45AB-BFCF-CB4238CD619C}" type="presParOf" srcId="{68F29D36-B55D-40C6-8D63-2C99C5B8406F}" destId="{0A5E0408-301A-4767-ACA2-5C7588050321}" srcOrd="1" destOrd="0" presId="urn:microsoft.com/office/officeart/2018/2/layout/IconVerticalSolidList"/>
    <dgm:cxn modelId="{81ACF238-CF81-4B77-BF60-2494095EA426}" type="presParOf" srcId="{68F29D36-B55D-40C6-8D63-2C99C5B8406F}" destId="{825A81A0-61DB-4B29-B13E-C82BABA5DECB}" srcOrd="2" destOrd="0" presId="urn:microsoft.com/office/officeart/2018/2/layout/IconVerticalSolidList"/>
    <dgm:cxn modelId="{CD1E221D-27C6-48BE-8C87-95AEE4298D71}" type="presParOf" srcId="{825A81A0-61DB-4B29-B13E-C82BABA5DECB}" destId="{001ACFE3-C948-4306-B884-C8122CD742DF}" srcOrd="0" destOrd="0" presId="urn:microsoft.com/office/officeart/2018/2/layout/IconVerticalSolidList"/>
    <dgm:cxn modelId="{C968457A-4139-4F31-89C6-B39EAF23B30C}" type="presParOf" srcId="{825A81A0-61DB-4B29-B13E-C82BABA5DECB}" destId="{1469E9E0-FD6E-48D3-BD77-D08E4BB7DE0F}" srcOrd="1" destOrd="0" presId="urn:microsoft.com/office/officeart/2018/2/layout/IconVerticalSolidList"/>
    <dgm:cxn modelId="{DBC3A9D2-1BCF-4E42-B125-749AC6F63F80}" type="presParOf" srcId="{825A81A0-61DB-4B29-B13E-C82BABA5DECB}" destId="{10F4D190-1D4A-4F1D-A3D4-D2554A534EC1}" srcOrd="2" destOrd="0" presId="urn:microsoft.com/office/officeart/2018/2/layout/IconVerticalSolidList"/>
    <dgm:cxn modelId="{D01A81B3-43F8-411C-9AD3-AD7BBDC27350}" type="presParOf" srcId="{825A81A0-61DB-4B29-B13E-C82BABA5DECB}" destId="{38BF0657-19DB-41BE-8B70-5346764A4D7D}" srcOrd="3" destOrd="0" presId="urn:microsoft.com/office/officeart/2018/2/layout/IconVerticalSoli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46B0D-95B9-4195-8748-3B1D6F20ED60}">
      <dsp:nvSpPr>
        <dsp:cNvPr id="0" name=""/>
        <dsp:cNvSpPr/>
      </dsp:nvSpPr>
      <dsp:spPr>
        <a:xfrm>
          <a:off x="0" y="605024"/>
          <a:ext cx="7203281" cy="11169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E6E04-FCBD-466C-8FFE-AFC747ABEF7B}">
      <dsp:nvSpPr>
        <dsp:cNvPr id="0" name=""/>
        <dsp:cNvSpPr/>
      </dsp:nvSpPr>
      <dsp:spPr>
        <a:xfrm>
          <a:off x="337882" y="856342"/>
          <a:ext cx="614332" cy="6143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C9607B-0191-4584-B7E2-72D93F2665C8}">
      <dsp:nvSpPr>
        <dsp:cNvPr id="0" name=""/>
        <dsp:cNvSpPr/>
      </dsp:nvSpPr>
      <dsp:spPr>
        <a:xfrm>
          <a:off x="1290098" y="605024"/>
          <a:ext cx="5913182" cy="111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12" tIns="118212" rIns="118212" bIns="118212" numCol="1" spcCol="1270" anchor="ctr" anchorCtr="0">
          <a:noAutofit/>
        </a:bodyPr>
        <a:lstStyle/>
        <a:p>
          <a:pPr marL="0" lvl="0" indent="0" algn="l" defTabSz="933450">
            <a:lnSpc>
              <a:spcPct val="90000"/>
            </a:lnSpc>
            <a:spcBef>
              <a:spcPct val="0"/>
            </a:spcBef>
            <a:spcAft>
              <a:spcPct val="35000"/>
            </a:spcAft>
            <a:buNone/>
          </a:pPr>
          <a:r>
            <a:rPr lang="tr-TR" sz="2100" kern="1200"/>
            <a:t>Türkiye ve dünyadaki gelişmeler paralelinde bilimsel verileri ve bilişim teknolojilerindeki gelişmeleri yakından takip etmekteyiz.</a:t>
          </a:r>
          <a:endParaRPr lang="en-US" sz="2100" kern="1200"/>
        </a:p>
      </dsp:txBody>
      <dsp:txXfrm>
        <a:off x="1290098" y="605024"/>
        <a:ext cx="5913182" cy="1116968"/>
      </dsp:txXfrm>
    </dsp:sp>
    <dsp:sp modelId="{E7E1DEE8-47A3-4AD6-B590-27C5F393A16F}">
      <dsp:nvSpPr>
        <dsp:cNvPr id="0" name=""/>
        <dsp:cNvSpPr/>
      </dsp:nvSpPr>
      <dsp:spPr>
        <a:xfrm>
          <a:off x="0" y="2001234"/>
          <a:ext cx="7203281" cy="1116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B898-3532-4878-9C15-9B2ACA1FA934}">
      <dsp:nvSpPr>
        <dsp:cNvPr id="0" name=""/>
        <dsp:cNvSpPr/>
      </dsp:nvSpPr>
      <dsp:spPr>
        <a:xfrm>
          <a:off x="337882" y="2252552"/>
          <a:ext cx="614332" cy="61433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AF2855-5F11-4AD3-923C-63D4D5C8EC4D}">
      <dsp:nvSpPr>
        <dsp:cNvPr id="0" name=""/>
        <dsp:cNvSpPr/>
      </dsp:nvSpPr>
      <dsp:spPr>
        <a:xfrm>
          <a:off x="1290098" y="2001234"/>
          <a:ext cx="5913182" cy="111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12" tIns="118212" rIns="118212" bIns="118212" numCol="1" spcCol="1270" anchor="ctr" anchorCtr="0">
          <a:noAutofit/>
        </a:bodyPr>
        <a:lstStyle/>
        <a:p>
          <a:pPr marL="0" lvl="0" indent="0" algn="l" defTabSz="933450">
            <a:lnSpc>
              <a:spcPct val="90000"/>
            </a:lnSpc>
            <a:spcBef>
              <a:spcPct val="0"/>
            </a:spcBef>
            <a:spcAft>
              <a:spcPct val="35000"/>
            </a:spcAft>
            <a:buNone/>
          </a:pPr>
          <a:r>
            <a:rPr lang="tr-TR" sz="2100" kern="1200"/>
            <a:t>Bölümümüzün eğitim programı ve ders içeriklerini bu veriler ışığında hazırlayarak Türkiye’nin en etkin eğitim-öğretim yapan bölümü olmayı hedefledik. </a:t>
          </a:r>
          <a:endParaRPr lang="en-US" sz="2100" kern="1200"/>
        </a:p>
      </dsp:txBody>
      <dsp:txXfrm>
        <a:off x="1290098" y="2001234"/>
        <a:ext cx="5913182" cy="111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3D79-06C3-4E76-84FE-E9622A36B1F0}">
      <dsp:nvSpPr>
        <dsp:cNvPr id="0" name=""/>
        <dsp:cNvSpPr/>
      </dsp:nvSpPr>
      <dsp:spPr>
        <a:xfrm>
          <a:off x="0" y="66389"/>
          <a:ext cx="4435078" cy="2213274"/>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Ulusal ve uluslararası düzeyde gazetecilik yapabilecek öğrenciler yetiştirmektir.</a:t>
          </a:r>
          <a:endParaRPr lang="en-US" sz="2700" kern="1200"/>
        </a:p>
      </dsp:txBody>
      <dsp:txXfrm>
        <a:off x="108043" y="174432"/>
        <a:ext cx="4218992" cy="1997188"/>
      </dsp:txXfrm>
    </dsp:sp>
    <dsp:sp modelId="{0CD4791A-4C52-42F8-BA7A-C07DED488817}">
      <dsp:nvSpPr>
        <dsp:cNvPr id="0" name=""/>
        <dsp:cNvSpPr/>
      </dsp:nvSpPr>
      <dsp:spPr>
        <a:xfrm>
          <a:off x="0" y="2357423"/>
          <a:ext cx="4435078" cy="2213274"/>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Bu kapsamda ders planı ve ders bilgi paketlerimiz gelişmelere göre devamlı güncellenerek geliştirilmektedir. </a:t>
          </a:r>
          <a:endParaRPr lang="en-US" sz="2700" kern="1200"/>
        </a:p>
      </dsp:txBody>
      <dsp:txXfrm>
        <a:off x="108043" y="2465466"/>
        <a:ext cx="4218992" cy="1997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0C59-AC6C-4C9F-A503-4174189BBE57}">
      <dsp:nvSpPr>
        <dsp:cNvPr id="0" name=""/>
        <dsp:cNvSpPr/>
      </dsp:nvSpPr>
      <dsp:spPr>
        <a:xfrm>
          <a:off x="0" y="753526"/>
          <a:ext cx="4435078" cy="1391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04A65-094F-4C71-9E6A-5A97A300F5D4}">
      <dsp:nvSpPr>
        <dsp:cNvPr id="0" name=""/>
        <dsp:cNvSpPr/>
      </dsp:nvSpPr>
      <dsp:spPr>
        <a:xfrm>
          <a:off x="420815" y="1066530"/>
          <a:ext cx="765119" cy="7651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6CA8B-B837-4446-8757-AB7DDE9CFC46}">
      <dsp:nvSpPr>
        <dsp:cNvPr id="0" name=""/>
        <dsp:cNvSpPr/>
      </dsp:nvSpPr>
      <dsp:spPr>
        <a:xfrm>
          <a:off x="1606750" y="753526"/>
          <a:ext cx="2828327"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55650">
            <a:lnSpc>
              <a:spcPct val="90000"/>
            </a:lnSpc>
            <a:spcBef>
              <a:spcPct val="0"/>
            </a:spcBef>
            <a:spcAft>
              <a:spcPct val="35000"/>
            </a:spcAft>
            <a:buNone/>
          </a:pPr>
          <a:r>
            <a:rPr lang="tr-TR" sz="1700" kern="1200"/>
            <a:t>2017-2018 Eğitim-öğretim yılında bölümümüze ilk öğrencilerimiz alarak eğitim-öğretim faaliyetini başlattık. </a:t>
          </a:r>
          <a:endParaRPr lang="en-US" sz="1700" kern="1200"/>
        </a:p>
      </dsp:txBody>
      <dsp:txXfrm>
        <a:off x="1606750" y="753526"/>
        <a:ext cx="2828327" cy="1391126"/>
      </dsp:txXfrm>
    </dsp:sp>
    <dsp:sp modelId="{001ACFE3-C948-4306-B884-C8122CD742DF}">
      <dsp:nvSpPr>
        <dsp:cNvPr id="0" name=""/>
        <dsp:cNvSpPr/>
      </dsp:nvSpPr>
      <dsp:spPr>
        <a:xfrm>
          <a:off x="0" y="2492434"/>
          <a:ext cx="4435078" cy="1391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9E9E0-FD6E-48D3-BD77-D08E4BB7DE0F}">
      <dsp:nvSpPr>
        <dsp:cNvPr id="0" name=""/>
        <dsp:cNvSpPr/>
      </dsp:nvSpPr>
      <dsp:spPr>
        <a:xfrm>
          <a:off x="420815" y="2805438"/>
          <a:ext cx="765119" cy="76511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F0657-19DB-41BE-8B70-5346764A4D7D}">
      <dsp:nvSpPr>
        <dsp:cNvPr id="0" name=""/>
        <dsp:cNvSpPr/>
      </dsp:nvSpPr>
      <dsp:spPr>
        <a:xfrm>
          <a:off x="1606750" y="2492434"/>
          <a:ext cx="2828327"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55650">
            <a:lnSpc>
              <a:spcPct val="90000"/>
            </a:lnSpc>
            <a:spcBef>
              <a:spcPct val="0"/>
            </a:spcBef>
            <a:spcAft>
              <a:spcPct val="35000"/>
            </a:spcAft>
            <a:buNone/>
          </a:pPr>
          <a:r>
            <a:rPr lang="tr-TR" sz="1700" kern="1200" dirty="0"/>
            <a:t>Halihazırda bölümümüz </a:t>
          </a:r>
          <a:r>
            <a:rPr lang="tr-TR" sz="1700" kern="1200"/>
            <a:t>bünyesinde 134 öğrencimiz </a:t>
          </a:r>
          <a:r>
            <a:rPr lang="tr-TR" sz="1700" kern="1200" dirty="0"/>
            <a:t>eğitim görmektedir.</a:t>
          </a:r>
          <a:endParaRPr lang="en-US" sz="1700" kern="1200" dirty="0"/>
        </a:p>
      </dsp:txBody>
      <dsp:txXfrm>
        <a:off x="1606750" y="2492434"/>
        <a:ext cx="2828327" cy="13911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5" name="Footer Placeholder 4"/>
          <p:cNvSpPr>
            <a:spLocks noGrp="1"/>
          </p:cNvSpPr>
          <p:nvPr>
            <p:ph type="ftr" sz="quarter" idx="11"/>
          </p:nvPr>
        </p:nvSpPr>
        <p:spPr>
          <a:xfrm>
            <a:off x="2396319" y="329308"/>
            <a:ext cx="3086292" cy="309201"/>
          </a:xfrm>
        </p:spPr>
        <p:txBody>
          <a:bodyPr/>
          <a:lstStyle/>
          <a:p>
            <a:endParaRPr lang="tr-TR"/>
          </a:p>
        </p:txBody>
      </p:sp>
      <p:sp>
        <p:nvSpPr>
          <p:cNvPr id="6" name="Slide Number Placeholder 5"/>
          <p:cNvSpPr>
            <a:spLocks noGrp="1"/>
          </p:cNvSpPr>
          <p:nvPr>
            <p:ph type="sldNum" sz="quarter" idx="12"/>
          </p:nvPr>
        </p:nvSpPr>
        <p:spPr>
          <a:xfrm>
            <a:off x="1434703" y="798973"/>
            <a:ext cx="802005" cy="503578"/>
          </a:xfrm>
        </p:spPr>
        <p:txBody>
          <a:bodyPr/>
          <a:lstStyle/>
          <a:p>
            <a:fld id="{F302176B-0E47-46AC-8F43-DAB4B8A37D06}" type="slidenum">
              <a:rPr lang="tr-TR" smtClean="0"/>
              <a:pPr/>
              <a:t>‹#›</a:t>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71561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82972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2612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9303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64878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9450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1443491" y="2824270"/>
            <a:ext cx="3125766"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889182" y="2821491"/>
            <a:ext cx="31256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25132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2668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4828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23.09.2021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27810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23720DD-5B6D-40BF-8493-A6B52D484E6B}" type="datetimeFigureOut">
              <a:rPr lang="tr-TR" smtClean="0"/>
              <a:pPr/>
              <a:t>23.09.2021</a:t>
            </a:fld>
            <a:endParaRPr lang="tr-TR"/>
          </a:p>
        </p:txBody>
      </p:sp>
      <p:sp>
        <p:nvSpPr>
          <p:cNvPr id="6" name="Footer Placeholder 5"/>
          <p:cNvSpPr>
            <a:spLocks noGrp="1"/>
          </p:cNvSpPr>
          <p:nvPr>
            <p:ph type="ftr" sz="quarter" idx="11"/>
          </p:nvPr>
        </p:nvSpPr>
        <p:spPr>
          <a:xfrm>
            <a:off x="1437530" y="318641"/>
            <a:ext cx="3251553" cy="320931"/>
          </a:xfrm>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8684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23720DD-5B6D-40BF-8493-A6B52D484E6B}" type="datetimeFigureOut">
              <a:rPr lang="tr-TR" smtClean="0"/>
              <a:pPr/>
              <a:t>23.09.2021</a:t>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302176B-0E47-46AC-8F43-DAB4B8A37D06}" type="slidenum">
              <a:rPr lang="tr-TR" smtClean="0"/>
              <a:pPr/>
              <a:t>‹#›</a:t>
            </a:fld>
            <a:endParaRPr lang="tr-TR"/>
          </a:p>
        </p:txBody>
      </p:sp>
      <p:sp>
        <p:nvSpPr>
          <p:cNvPr id="11" name="Akış Çizelgesi: Bağlayıcı 10">
            <a:extLst>
              <a:ext uri="{FF2B5EF4-FFF2-40B4-BE49-F238E27FC236}">
                <a16:creationId xmlns="" xmlns:a16="http://schemas.microsoft.com/office/drawing/2014/main" id="{5346C6EF-F1B3-4832-AA3F-ED1198F10D9A}"/>
              </a:ext>
            </a:extLst>
          </p:cNvPr>
          <p:cNvSpPr/>
          <p:nvPr userDrawn="1"/>
        </p:nvSpPr>
        <p:spPr>
          <a:xfrm>
            <a:off x="8244408" y="188640"/>
            <a:ext cx="792088" cy="720080"/>
          </a:xfrm>
          <a:prstGeom prst="flowChartConnector">
            <a:avLst/>
          </a:prstGeom>
          <a:blipFill>
            <a:blip r:embed="rId1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8514930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Users\grundig\Desktop\&#199;OM&#220;%20Tan&#305;t&#305;m.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17258A0-41B5-44D9-A7CC-56DAB7129B1A}"/>
              </a:ext>
            </a:extLst>
          </p:cNvPr>
          <p:cNvSpPr>
            <a:spLocks noGrp="1"/>
          </p:cNvSpPr>
          <p:nvPr>
            <p:ph type="title"/>
          </p:nvPr>
        </p:nvSpPr>
        <p:spPr>
          <a:xfrm>
            <a:off x="500034" y="214290"/>
            <a:ext cx="8229600" cy="2002234"/>
          </a:xfrm>
        </p:spPr>
        <p:txBody>
          <a:bodyPr anchor="ctr">
            <a:normAutofit/>
          </a:bodyPr>
          <a:lstStyle/>
          <a:p>
            <a:r>
              <a:rPr lang="tr-TR" sz="2400" b="1" dirty="0">
                <a:solidFill>
                  <a:srgbClr val="FF0000"/>
                </a:solidFill>
                <a:latin typeface="Times New Roman" pitchFamily="18" charset="0"/>
                <a:cs typeface="Times New Roman" pitchFamily="18" charset="0"/>
              </a:rPr>
              <a:t>İLETİŞİM FAKÜLTESİ</a:t>
            </a:r>
            <a:br>
              <a:rPr lang="tr-TR" sz="2400" b="1" dirty="0">
                <a:solidFill>
                  <a:srgbClr val="FF0000"/>
                </a:solidFill>
                <a:latin typeface="Times New Roman" pitchFamily="18" charset="0"/>
                <a:cs typeface="Times New Roman" pitchFamily="18" charset="0"/>
              </a:rPr>
            </a:br>
            <a:r>
              <a:rPr lang="tr-TR" sz="2400" b="1" dirty="0" smtClean="0">
                <a:solidFill>
                  <a:srgbClr val="FF0000"/>
                </a:solidFill>
                <a:latin typeface="Times New Roman" pitchFamily="18" charset="0"/>
                <a:cs typeface="Times New Roman" pitchFamily="18" charset="0"/>
              </a:rPr>
              <a:t>radyo, </a:t>
            </a:r>
            <a:r>
              <a:rPr lang="tr-TR" sz="2400" b="1" dirty="0" err="1" smtClean="0">
                <a:solidFill>
                  <a:srgbClr val="FF0000"/>
                </a:solidFill>
                <a:latin typeface="Times New Roman" pitchFamily="18" charset="0"/>
                <a:cs typeface="Times New Roman" pitchFamily="18" charset="0"/>
              </a:rPr>
              <a:t>televİzyon</a:t>
            </a:r>
            <a:r>
              <a:rPr lang="tr-TR" sz="2400" b="1" dirty="0" smtClean="0">
                <a:solidFill>
                  <a:srgbClr val="FF0000"/>
                </a:solidFill>
                <a:latin typeface="Times New Roman" pitchFamily="18" charset="0"/>
                <a:cs typeface="Times New Roman" pitchFamily="18" charset="0"/>
              </a:rPr>
              <a:t> ve </a:t>
            </a:r>
            <a:r>
              <a:rPr lang="tr-TR" sz="2400" b="1" dirty="0" err="1" smtClean="0">
                <a:solidFill>
                  <a:srgbClr val="FF0000"/>
                </a:solidFill>
                <a:latin typeface="Times New Roman" pitchFamily="18" charset="0"/>
                <a:cs typeface="Times New Roman" pitchFamily="18" charset="0"/>
              </a:rPr>
              <a:t>sİnema</a:t>
            </a:r>
            <a:r>
              <a:rPr lang="tr-TR" sz="2400" b="1" dirty="0" smtClean="0">
                <a:solidFill>
                  <a:srgbClr val="FF0000"/>
                </a:solidFill>
                <a:latin typeface="Times New Roman" pitchFamily="18" charset="0"/>
                <a:cs typeface="Times New Roman" pitchFamily="18" charset="0"/>
              </a:rPr>
              <a:t> </a:t>
            </a:r>
            <a:r>
              <a:rPr lang="tr-TR" sz="2400" b="1" dirty="0">
                <a:solidFill>
                  <a:srgbClr val="FF0000"/>
                </a:solidFill>
                <a:latin typeface="Times New Roman" pitchFamily="18" charset="0"/>
                <a:cs typeface="Times New Roman" pitchFamily="18" charset="0"/>
              </a:rPr>
              <a:t>BÖLÜMÜ</a:t>
            </a:r>
            <a:br>
              <a:rPr lang="tr-TR" sz="2400" b="1" dirty="0">
                <a:solidFill>
                  <a:srgbClr val="FF0000"/>
                </a:solidFill>
                <a:latin typeface="Times New Roman" pitchFamily="18" charset="0"/>
                <a:cs typeface="Times New Roman" pitchFamily="18" charset="0"/>
              </a:rPr>
            </a:br>
            <a:r>
              <a:rPr lang="tr-TR" sz="2400" b="1" dirty="0">
                <a:solidFill>
                  <a:srgbClr val="FF0000"/>
                </a:solidFill>
                <a:latin typeface="Times New Roman" pitchFamily="18" charset="0"/>
                <a:cs typeface="Times New Roman" pitchFamily="18" charset="0"/>
              </a:rPr>
              <a:t>ORYANTASYON SUNUMU</a:t>
            </a:r>
          </a:p>
        </p:txBody>
      </p:sp>
      <p:sp>
        <p:nvSpPr>
          <p:cNvPr id="3" name="Alt Başlık 2">
            <a:extLst>
              <a:ext uri="{FF2B5EF4-FFF2-40B4-BE49-F238E27FC236}">
                <a16:creationId xmlns="" xmlns:a16="http://schemas.microsoft.com/office/drawing/2014/main" id="{74EE2F26-1A79-4E6D-BD99-D8CCB20B626E}"/>
              </a:ext>
            </a:extLst>
          </p:cNvPr>
          <p:cNvSpPr>
            <a:spLocks noGrp="1"/>
          </p:cNvSpPr>
          <p:nvPr>
            <p:ph sz="half" idx="2"/>
          </p:nvPr>
        </p:nvSpPr>
        <p:spPr>
          <a:xfrm>
            <a:off x="1259632" y="3147964"/>
            <a:ext cx="4040188" cy="2866330"/>
          </a:xfrm>
        </p:spPr>
        <p:txBody>
          <a:bodyPr>
            <a:normAutofit/>
          </a:bodyPr>
          <a:lstStyle/>
          <a:p>
            <a:pPr marL="0" indent="0">
              <a:buNone/>
            </a:pPr>
            <a:endParaRPr lang="tr-TR" sz="2800" b="1" dirty="0"/>
          </a:p>
          <a:p>
            <a:pPr marL="0" indent="0">
              <a:buNone/>
            </a:pPr>
            <a:r>
              <a:rPr lang="tr-TR" sz="2800" b="1" dirty="0" smtClean="0">
                <a:latin typeface="Times New Roman" pitchFamily="18" charset="0"/>
                <a:cs typeface="Times New Roman" pitchFamily="18" charset="0"/>
              </a:rPr>
              <a:t>2021, </a:t>
            </a:r>
            <a:r>
              <a:rPr lang="tr-TR" sz="2800" b="1" dirty="0" smtClean="0">
                <a:latin typeface="Times New Roman" pitchFamily="18" charset="0"/>
                <a:cs typeface="Times New Roman" pitchFamily="18" charset="0"/>
              </a:rPr>
              <a:t>Çanakkale</a:t>
            </a:r>
            <a:endParaRPr lang="tr-TR" sz="2800" b="1" dirty="0">
              <a:latin typeface="Times New Roman" pitchFamily="18" charset="0"/>
              <a:cs typeface="Times New Roman" pitchFamily="18" charset="0"/>
            </a:endParaRPr>
          </a:p>
        </p:txBody>
      </p:sp>
      <p:pic>
        <p:nvPicPr>
          <p:cNvPr id="5" name="Resim 4" descr="işaret, açık hava, oturma, fotoğraf içeren bir resim&#10;&#10;Açıklama otomatik olarak oluşturuldu">
            <a:extLst>
              <a:ext uri="{FF2B5EF4-FFF2-40B4-BE49-F238E27FC236}">
                <a16:creationId xmlns="" xmlns:a16="http://schemas.microsoft.com/office/drawing/2014/main" id="{34C096BC-67BC-484A-92B4-03487467B9E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03137" y="1988840"/>
            <a:ext cx="3935545" cy="3951288"/>
          </a:xfrm>
          <a:prstGeom prst="rect">
            <a:avLst/>
          </a:prstGeom>
          <a:noFill/>
        </p:spPr>
      </p:pic>
    </p:spTree>
    <p:extLst>
      <p:ext uri="{BB962C8B-B14F-4D97-AF65-F5344CB8AC3E}">
        <p14:creationId xmlns="" xmlns:p14="http://schemas.microsoft.com/office/powerpoint/2010/main" val="83997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25856.jpg"/>
          <p:cNvPicPr>
            <a:picLocks noGrp="1" noChangeAspect="1"/>
          </p:cNvPicPr>
          <p:nvPr>
            <p:ph idx="1"/>
          </p:nvPr>
        </p:nvPicPr>
        <p:blipFill>
          <a:blip r:embed="rId2"/>
          <a:stretch>
            <a:fillRect/>
          </a:stretch>
        </p:blipFill>
        <p:spPr>
          <a:xfrm>
            <a:off x="1142976" y="1071546"/>
            <a:ext cx="7072362" cy="3929090"/>
          </a:xfrm>
        </p:spPr>
      </p:pic>
    </p:spTree>
    <p:extLst>
      <p:ext uri="{BB962C8B-B14F-4D97-AF65-F5344CB8AC3E}">
        <p14:creationId xmlns="" xmlns:p14="http://schemas.microsoft.com/office/powerpoint/2010/main" val="253867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25950.jpg"/>
          <p:cNvPicPr>
            <a:picLocks noGrp="1" noChangeAspect="1"/>
          </p:cNvPicPr>
          <p:nvPr>
            <p:ph idx="1"/>
          </p:nvPr>
        </p:nvPicPr>
        <p:blipFill>
          <a:blip r:embed="rId2"/>
          <a:stretch>
            <a:fillRect/>
          </a:stretch>
        </p:blipFill>
        <p:spPr>
          <a:xfrm>
            <a:off x="1142976" y="1142984"/>
            <a:ext cx="7072362" cy="4071966"/>
          </a:xfrm>
        </p:spPr>
      </p:pic>
    </p:spTree>
    <p:extLst>
      <p:ext uri="{BB962C8B-B14F-4D97-AF65-F5344CB8AC3E}">
        <p14:creationId xmlns="" xmlns:p14="http://schemas.microsoft.com/office/powerpoint/2010/main" val="377939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30032.jpg"/>
          <p:cNvPicPr>
            <a:picLocks noGrp="1" noChangeAspect="1"/>
          </p:cNvPicPr>
          <p:nvPr>
            <p:ph idx="1"/>
          </p:nvPr>
        </p:nvPicPr>
        <p:blipFill>
          <a:blip r:embed="rId2"/>
          <a:stretch>
            <a:fillRect/>
          </a:stretch>
        </p:blipFill>
        <p:spPr>
          <a:xfrm>
            <a:off x="1071538" y="1142984"/>
            <a:ext cx="7000878" cy="3857652"/>
          </a:xfrm>
        </p:spPr>
      </p:pic>
    </p:spTree>
    <p:extLst>
      <p:ext uri="{BB962C8B-B14F-4D97-AF65-F5344CB8AC3E}">
        <p14:creationId xmlns="" xmlns:p14="http://schemas.microsoft.com/office/powerpoint/2010/main" val="293335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30131.jpg"/>
          <p:cNvPicPr>
            <a:picLocks noGrp="1" noChangeAspect="1"/>
          </p:cNvPicPr>
          <p:nvPr>
            <p:ph idx="1"/>
          </p:nvPr>
        </p:nvPicPr>
        <p:blipFill>
          <a:blip r:embed="rId2"/>
          <a:stretch>
            <a:fillRect/>
          </a:stretch>
        </p:blipFill>
        <p:spPr>
          <a:xfrm>
            <a:off x="1357290" y="1214422"/>
            <a:ext cx="6858002" cy="3714776"/>
          </a:xfrm>
        </p:spPr>
      </p:pic>
    </p:spTree>
    <p:extLst>
      <p:ext uri="{BB962C8B-B14F-4D97-AF65-F5344CB8AC3E}">
        <p14:creationId xmlns="" xmlns:p14="http://schemas.microsoft.com/office/powerpoint/2010/main" val="223322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202.jpg"/>
          <p:cNvPicPr>
            <a:picLocks noChangeAspect="1"/>
          </p:cNvPicPr>
          <p:nvPr/>
        </p:nvPicPr>
        <p:blipFill>
          <a:blip r:embed="rId2"/>
          <a:stretch>
            <a:fillRect/>
          </a:stretch>
        </p:blipFill>
        <p:spPr>
          <a:xfrm>
            <a:off x="928662" y="1214422"/>
            <a:ext cx="7358114" cy="3790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313.jpg"/>
          <p:cNvPicPr>
            <a:picLocks noChangeAspect="1"/>
          </p:cNvPicPr>
          <p:nvPr/>
        </p:nvPicPr>
        <p:blipFill>
          <a:blip r:embed="rId2"/>
          <a:stretch>
            <a:fillRect/>
          </a:stretch>
        </p:blipFill>
        <p:spPr>
          <a:xfrm>
            <a:off x="642910" y="1142984"/>
            <a:ext cx="7929618" cy="40067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Ekran görüntüsü 2021-09-21 230347.jpg"/>
          <p:cNvPicPr>
            <a:picLocks noChangeAspect="1"/>
          </p:cNvPicPr>
          <p:nvPr/>
        </p:nvPicPr>
        <p:blipFill>
          <a:blip r:embed="rId2"/>
          <a:stretch>
            <a:fillRect/>
          </a:stretch>
        </p:blipFill>
        <p:spPr>
          <a:xfrm>
            <a:off x="785786" y="1214422"/>
            <a:ext cx="7572428" cy="36559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414.jpg"/>
          <p:cNvPicPr>
            <a:picLocks noChangeAspect="1"/>
          </p:cNvPicPr>
          <p:nvPr/>
        </p:nvPicPr>
        <p:blipFill>
          <a:blip r:embed="rId2"/>
          <a:stretch>
            <a:fillRect/>
          </a:stretch>
        </p:blipFill>
        <p:spPr>
          <a:xfrm>
            <a:off x="500034" y="1142984"/>
            <a:ext cx="8001056" cy="38766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440.jpg"/>
          <p:cNvPicPr>
            <a:picLocks noChangeAspect="1"/>
          </p:cNvPicPr>
          <p:nvPr/>
        </p:nvPicPr>
        <p:blipFill>
          <a:blip r:embed="rId2"/>
          <a:stretch>
            <a:fillRect/>
          </a:stretch>
        </p:blipFill>
        <p:spPr>
          <a:xfrm>
            <a:off x="500034" y="1285860"/>
            <a:ext cx="8286808" cy="3781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9E5E629-7060-41F9-8B50-02B2E85F7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MİSYONUMUZ</a:t>
            </a:r>
          </a:p>
        </p:txBody>
      </p:sp>
      <p:grpSp>
        <p:nvGrpSpPr>
          <p:cNvPr id="10" name="Group 9">
            <a:extLst>
              <a:ext uri="{FF2B5EF4-FFF2-40B4-BE49-F238E27FC236}">
                <a16:creationId xmlns="" xmlns:a16="http://schemas.microsoft.com/office/drawing/2014/main" id="{F0A74D93-ED7F-4633-8594-99D9FA43DA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452253" y="676656"/>
            <a:ext cx="5209146" cy="5546173"/>
            <a:chOff x="4603005" y="1286439"/>
            <a:chExt cx="6292376" cy="4289488"/>
          </a:xfrm>
        </p:grpSpPr>
        <p:sp>
          <p:nvSpPr>
            <p:cNvPr id="11" name="Rectangle 10">
              <a:extLst>
                <a:ext uri="{FF2B5EF4-FFF2-40B4-BE49-F238E27FC236}">
                  <a16:creationId xmlns="" xmlns:a16="http://schemas.microsoft.com/office/drawing/2014/main" id="{88493448-FE74-4227-AC61-AF38A22278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BDA5412-7A0F-451B-86FE-5B4B38E058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D1598E19-BACC-4AD6-8E51-F08B186A0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 xmlns:a16="http://schemas.microsoft.com/office/drawing/2014/main" id="{4C348304-31B4-4220-BE1D-0A945D2956C1}"/>
              </a:ext>
            </a:extLst>
          </p:cNvPr>
          <p:cNvSpPr>
            <a:spLocks noGrp="1"/>
          </p:cNvSpPr>
          <p:nvPr>
            <p:ph idx="1"/>
          </p:nvPr>
        </p:nvSpPr>
        <p:spPr>
          <a:xfrm>
            <a:off x="3862266" y="1268898"/>
            <a:ext cx="4389120" cy="4361688"/>
          </a:xfrm>
        </p:spPr>
        <p:txBody>
          <a:bodyPr anchor="ctr">
            <a:normAutofit fontScale="85000" lnSpcReduction="20000"/>
          </a:bodyPr>
          <a:lstStyle/>
          <a:p>
            <a:pPr algn="just"/>
            <a:r>
              <a:rPr lang="tr-TR" dirty="0" smtClean="0">
                <a:solidFill>
                  <a:schemeClr val="bg1"/>
                </a:solidFill>
              </a:rPr>
              <a:t>Misyonumuz hem teknik hem akademik açıdan kendini geliştirmiş, özgün eserler ortaya çıkarabilen, sorun çözmeye odaklı, etik sorumluluklarının bilincinde olan, sektöre ve topluma faydalı mezunlar verebilmektir. Etkili iletişim becerilerine sahip, bu becerilerini farklı mecralara taşıyabilen, meslekî uygulamalarda kamu yararını gözeten, toplumsal sorumluluk bilincine sahip, araştıran, sorgulayan, dünyaya ve kendisine eleştirel bakabilecek iletişimciler yetiştiren, ulusal ve uluslararası düzeyde rekabet edebilen, yenilikçi kadrosu ile eğitim, öğretim, araştırma ve uygulama alanlarında nitelikli bilimsel araştırmalar yapan, Radyo- Televizyon ve Sinema bölümleri arasında öncü olmaktır</a:t>
            </a:r>
            <a:r>
              <a:rPr lang="tr-TR" dirty="0" smtClean="0">
                <a:solidFill>
                  <a:srgbClr val="92D050"/>
                </a:solidFill>
              </a:rPr>
              <a:t>.</a:t>
            </a:r>
            <a:endParaRPr lang="tr-TR" dirty="0">
              <a:solidFill>
                <a:srgbClr val="92D050"/>
              </a:solidFill>
            </a:endParaRPr>
          </a:p>
        </p:txBody>
      </p:sp>
    </p:spTree>
    <p:extLst>
      <p:ext uri="{BB962C8B-B14F-4D97-AF65-F5344CB8AC3E}">
        <p14:creationId xmlns="" xmlns:p14="http://schemas.microsoft.com/office/powerpoint/2010/main" val="27104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ÇOMÜ Tanıtım.mp4">
            <a:hlinkClick r:id="" action="ppaction://media"/>
          </p:cNvPr>
          <p:cNvPicPr>
            <a:picLocks noRot="1" noChangeAspect="1"/>
          </p:cNvPicPr>
          <p:nvPr>
            <a:videoFile r:link="rId1"/>
          </p:nvPr>
        </p:nvPicPr>
        <p:blipFill>
          <a:blip r:embed="rId3"/>
          <a:stretch>
            <a:fillRect/>
          </a:stretch>
        </p:blipFill>
        <p:spPr>
          <a:xfrm>
            <a:off x="1071538" y="1142984"/>
            <a:ext cx="7072362" cy="4357718"/>
          </a:xfrm>
          <a:prstGeom prst="rect">
            <a:avLst/>
          </a:prstGeom>
        </p:spPr>
      </p:pic>
      <p:sp>
        <p:nvSpPr>
          <p:cNvPr id="10" name="9 Metin kutusu"/>
          <p:cNvSpPr txBox="1"/>
          <p:nvPr/>
        </p:nvSpPr>
        <p:spPr>
          <a:xfrm>
            <a:off x="1928794" y="571480"/>
            <a:ext cx="184731" cy="369332"/>
          </a:xfrm>
          <a:prstGeom prst="rect">
            <a:avLst/>
          </a:prstGeom>
          <a:noFill/>
        </p:spPr>
        <p:txBody>
          <a:bodyPr wrap="none" rtlCol="0">
            <a:spAutoFit/>
          </a:bodyPr>
          <a:lstStyle/>
          <a:p>
            <a:endParaRPr lang="tr-TR" dirty="0"/>
          </a:p>
        </p:txBody>
      </p:sp>
    </p:spTree>
    <p:extLst>
      <p:ext uri="{BB962C8B-B14F-4D97-AF65-F5344CB8AC3E}">
        <p14:creationId xmlns="" xmlns:p14="http://schemas.microsoft.com/office/powerpoint/2010/main" val="30065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6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9E5E629-7060-41F9-8B50-02B2E85F7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VİZYONUMUZ</a:t>
            </a:r>
          </a:p>
        </p:txBody>
      </p:sp>
      <p:grpSp>
        <p:nvGrpSpPr>
          <p:cNvPr id="10" name="Group 9">
            <a:extLst>
              <a:ext uri="{FF2B5EF4-FFF2-40B4-BE49-F238E27FC236}">
                <a16:creationId xmlns="" xmlns:a16="http://schemas.microsoft.com/office/drawing/2014/main" id="{F0A74D93-ED7F-4633-8594-99D9FA43DA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452253" y="676656"/>
            <a:ext cx="5209146" cy="5546173"/>
            <a:chOff x="4603005" y="1286439"/>
            <a:chExt cx="6292376" cy="4289488"/>
          </a:xfrm>
        </p:grpSpPr>
        <p:sp>
          <p:nvSpPr>
            <p:cNvPr id="11" name="Rectangle 10">
              <a:extLst>
                <a:ext uri="{FF2B5EF4-FFF2-40B4-BE49-F238E27FC236}">
                  <a16:creationId xmlns="" xmlns:a16="http://schemas.microsoft.com/office/drawing/2014/main" id="{88493448-FE74-4227-AC61-AF38A22278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BDA5412-7A0F-451B-86FE-5B4B38E058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D1598E19-BACC-4AD6-8E51-F08B186A0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 xmlns:a16="http://schemas.microsoft.com/office/drawing/2014/main" id="{4C348304-31B4-4220-BE1D-0A945D2956C1}"/>
              </a:ext>
            </a:extLst>
          </p:cNvPr>
          <p:cNvSpPr>
            <a:spLocks noGrp="1"/>
          </p:cNvSpPr>
          <p:nvPr>
            <p:ph idx="1"/>
          </p:nvPr>
        </p:nvSpPr>
        <p:spPr>
          <a:xfrm>
            <a:off x="3862266" y="1268898"/>
            <a:ext cx="4389120" cy="4361688"/>
          </a:xfrm>
        </p:spPr>
        <p:txBody>
          <a:bodyPr anchor="ctr">
            <a:normAutofit/>
          </a:bodyPr>
          <a:lstStyle/>
          <a:p>
            <a:pPr algn="just"/>
            <a:r>
              <a:rPr lang="tr-TR" dirty="0" smtClean="0">
                <a:solidFill>
                  <a:schemeClr val="bg1"/>
                </a:solidFill>
              </a:rPr>
              <a:t>Vizyonumuz, ifade özgürlüğünün kullanımıyla doğrudan ilgili olan bir bölüm olarak öğrencilerini iş ahlâkı ve medya etiği konularında da duyarlı hale getirmeyi hedef alan, sektörün gerektirdiği teknolojik gelişimi takip eden, yeni gelişmeler ışığında verdiği eğitimin içeriğini sürekli güncelleyen ve Türkiye'deki benzerleri içerisinde öne çıkan ve tercih edilen bir bölüm olmaktır.</a:t>
            </a:r>
            <a:endParaRPr lang="tr-TR" dirty="0">
              <a:solidFill>
                <a:schemeClr val="bg1"/>
              </a:solidFill>
            </a:endParaRPr>
          </a:p>
        </p:txBody>
      </p:sp>
    </p:spTree>
    <p:extLst>
      <p:ext uri="{BB962C8B-B14F-4D97-AF65-F5344CB8AC3E}">
        <p14:creationId xmlns="" xmlns:p14="http://schemas.microsoft.com/office/powerpoint/2010/main" val="221650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8AAD57-B251-4B70-A8D0-72116AB9C34C}"/>
              </a:ext>
            </a:extLst>
          </p:cNvPr>
          <p:cNvSpPr>
            <a:spLocks noGrp="1"/>
          </p:cNvSpPr>
          <p:nvPr>
            <p:ph type="title"/>
          </p:nvPr>
        </p:nvSpPr>
        <p:spPr>
          <a:xfrm>
            <a:off x="1775484" y="1142984"/>
            <a:ext cx="7368516" cy="504056"/>
          </a:xfrm>
        </p:spPr>
        <p:txBody>
          <a:bodyPr>
            <a:normAutofit fontScale="90000"/>
          </a:bodyPr>
          <a:lstStyle/>
          <a:p>
            <a:r>
              <a:rPr lang="tr-TR" sz="1800" b="1" dirty="0" smtClean="0">
                <a:solidFill>
                  <a:srgbClr val="FF0000"/>
                </a:solidFill>
                <a:latin typeface="Times New Roman" pitchFamily="18" charset="0"/>
                <a:cs typeface="Times New Roman" pitchFamily="18" charset="0"/>
              </a:rPr>
              <a:t/>
            </a:r>
            <a:br>
              <a:rPr lang="tr-TR" sz="1800" b="1" dirty="0" smtClean="0">
                <a:solidFill>
                  <a:srgbClr val="FF0000"/>
                </a:solidFill>
                <a:latin typeface="Times New Roman" pitchFamily="18" charset="0"/>
                <a:cs typeface="Times New Roman" pitchFamily="18" charset="0"/>
              </a:rPr>
            </a:br>
            <a:r>
              <a:rPr lang="tr-TR" sz="1800" b="1" dirty="0" smtClean="0">
                <a:solidFill>
                  <a:srgbClr val="FF0000"/>
                </a:solidFill>
                <a:latin typeface="Times New Roman" pitchFamily="18" charset="0"/>
                <a:cs typeface="Times New Roman" pitchFamily="18" charset="0"/>
              </a:rPr>
              <a:t>KARİYER </a:t>
            </a:r>
            <a:r>
              <a:rPr lang="tr-TR" sz="1800" b="1" dirty="0">
                <a:solidFill>
                  <a:srgbClr val="FF0000"/>
                </a:solidFill>
                <a:latin typeface="Times New Roman" pitchFamily="18" charset="0"/>
                <a:cs typeface="Times New Roman" pitchFamily="18" charset="0"/>
              </a:rPr>
              <a:t>İMKANLARI</a:t>
            </a:r>
          </a:p>
        </p:txBody>
      </p:sp>
      <p:sp>
        <p:nvSpPr>
          <p:cNvPr id="3" name="İçerik Yer Tutucusu 2">
            <a:extLst>
              <a:ext uri="{FF2B5EF4-FFF2-40B4-BE49-F238E27FC236}">
                <a16:creationId xmlns="" xmlns:a16="http://schemas.microsoft.com/office/drawing/2014/main" id="{588FAAE7-5046-4793-935B-DD5DDC9647A0}"/>
              </a:ext>
            </a:extLst>
          </p:cNvPr>
          <p:cNvSpPr>
            <a:spLocks noGrp="1"/>
          </p:cNvSpPr>
          <p:nvPr>
            <p:ph idx="1"/>
          </p:nvPr>
        </p:nvSpPr>
        <p:spPr>
          <a:xfrm>
            <a:off x="857224" y="2000240"/>
            <a:ext cx="7804962" cy="3643338"/>
          </a:xfrm>
        </p:spPr>
        <p:txBody>
          <a:bodyPr>
            <a:normAutofit fontScale="85000" lnSpcReduction="20000"/>
          </a:bodyPr>
          <a:lstStyle/>
          <a:p>
            <a:pPr algn="just"/>
            <a:r>
              <a:rPr lang="tr-TR" sz="2100" dirty="0" smtClean="0">
                <a:latin typeface="Times New Roman" pitchFamily="18" charset="0"/>
                <a:cs typeface="Times New Roman" pitchFamily="18" charset="0"/>
              </a:rPr>
              <a:t>Radyo- Televizyon ve Sinema bölümümüzden mezun olan öğrenciler öncelikli olarak teknolojiyi yakından  takip eden ve yön veren  kamu ve özel sektör, medya, yayın ve basım kuruluşlarının tüm bölümlerinde (senarist, yönetmen, görüntü yönetmeni, görsel imaj dizaynırı, spiker, editör, ses tasarımcısı, ışık şefi, kurgu operatörü, metin yazarı vs gibi alanlarda) çalışma olanaklarına sahiptirler. Bölümden mezun olanların, özel ve devlet televizyon kanallarında, radyolarda, prodüksiyon şirketlerinde, reklam ajanslarında, sivil toplum kuruluşlarında istihdam edilebilecekleri gibi, lisansüstü eğitim alanlar için yükseköğretim kurumlarında istihdam edilebilmeleri mümkündür. Ayrıca çeşitli medya ve basın yayın kuruluşlarında, film-yapım şirketlerinde çeşitli alanlarda çalışabilmekte ve kendi ajans veya medya işletmelerini kurma ve yönetme becerilerine de sahip olmaktadırlar.</a:t>
            </a:r>
          </a:p>
          <a:p>
            <a:endParaRPr lang="tr-TR" dirty="0"/>
          </a:p>
        </p:txBody>
      </p:sp>
    </p:spTree>
    <p:extLst>
      <p:ext uri="{BB962C8B-B14F-4D97-AF65-F5344CB8AC3E}">
        <p14:creationId xmlns="" xmlns:p14="http://schemas.microsoft.com/office/powerpoint/2010/main" val="149245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8AAD57-B251-4B70-A8D0-72116AB9C34C}"/>
              </a:ext>
            </a:extLst>
          </p:cNvPr>
          <p:cNvSpPr>
            <a:spLocks noGrp="1"/>
          </p:cNvSpPr>
          <p:nvPr>
            <p:ph type="title"/>
          </p:nvPr>
        </p:nvSpPr>
        <p:spPr>
          <a:xfrm>
            <a:off x="1286328" y="476672"/>
            <a:ext cx="6571343" cy="1049235"/>
          </a:xfrm>
        </p:spPr>
        <p:txBody>
          <a:bodyPr>
            <a:normAutofit/>
          </a:bodyPr>
          <a:lstStyle/>
          <a:p>
            <a:pPr algn="ctr"/>
            <a:r>
              <a:rPr lang="tr-TR" sz="2400" b="1" dirty="0">
                <a:solidFill>
                  <a:srgbClr val="FF0000"/>
                </a:solidFill>
              </a:rPr>
              <a:t>BÖLÜM İMKANLARIMIZ</a:t>
            </a:r>
          </a:p>
        </p:txBody>
      </p:sp>
      <p:sp>
        <p:nvSpPr>
          <p:cNvPr id="3" name="İçerik Yer Tutucusu 2">
            <a:extLst>
              <a:ext uri="{FF2B5EF4-FFF2-40B4-BE49-F238E27FC236}">
                <a16:creationId xmlns="" xmlns:a16="http://schemas.microsoft.com/office/drawing/2014/main" id="{588FAAE7-5046-4793-935B-DD5DDC9647A0}"/>
              </a:ext>
            </a:extLst>
          </p:cNvPr>
          <p:cNvSpPr>
            <a:spLocks noGrp="1"/>
          </p:cNvSpPr>
          <p:nvPr>
            <p:ph idx="1"/>
          </p:nvPr>
        </p:nvSpPr>
        <p:spPr>
          <a:xfrm>
            <a:off x="357158" y="928670"/>
            <a:ext cx="8229600" cy="5328592"/>
          </a:xfrm>
        </p:spPr>
        <p:txBody>
          <a:bodyPr>
            <a:normAutofit fontScale="85000" lnSpcReduction="20000"/>
          </a:bodyPr>
          <a:lstStyle/>
          <a:p>
            <a:pPr algn="ctr">
              <a:buNone/>
            </a:pPr>
            <a:endParaRPr lang="tr-TR" b="1" dirty="0" smtClean="0">
              <a:solidFill>
                <a:srgbClr val="FF0000"/>
              </a:solidFill>
            </a:endParaRPr>
          </a:p>
          <a:p>
            <a:pPr algn="ctr">
              <a:buNone/>
            </a:pPr>
            <a:r>
              <a:rPr lang="tr-TR" b="1" dirty="0" smtClean="0">
                <a:solidFill>
                  <a:srgbClr val="FF0000"/>
                </a:solidFill>
              </a:rPr>
              <a:t>ÇEKİM VE KURGU STÜDYOLARI-DİJİTAL GÖRÜNTÜ VE TASARIM MERKEZİ</a:t>
            </a:r>
            <a:r>
              <a:rPr lang="tr-TR" dirty="0" smtClean="0">
                <a:solidFill>
                  <a:srgbClr val="FF0000"/>
                </a:solidFill>
              </a:rPr>
              <a:t>/ (</a:t>
            </a:r>
            <a:r>
              <a:rPr lang="tr-TR" b="1" dirty="0" smtClean="0">
                <a:solidFill>
                  <a:srgbClr val="FF0000"/>
                </a:solidFill>
              </a:rPr>
              <a:t>MO-CAP)</a:t>
            </a:r>
            <a:endParaRPr lang="tr-TR" dirty="0" smtClean="0"/>
          </a:p>
          <a:p>
            <a:pPr algn="just"/>
            <a:r>
              <a:rPr lang="tr-TR" dirty="0" smtClean="0">
                <a:latin typeface="Times New Roman" pitchFamily="18" charset="0"/>
                <a:cs typeface="Times New Roman" pitchFamily="18" charset="0"/>
              </a:rPr>
              <a:t>Yaklaşık 50 metrekarelik stüdyomuzda öğrenciler TV Haberciliğine yönelik çekim ve kurgu yapma imkânına sahiptir. TV Haberciliğine yönelik pratik derslerin de verildiği bu stüdyolarda; TV Haberciliğin teknik temelleri öğrencilere aktarılmaktadır. Ayrıca Güney Marmara Kalkınma Ajansı (GMKA), Mesleki Eğitimin Geliştirilmesi Destek Programı kapsamında, Çanakkale </a:t>
            </a:r>
            <a:r>
              <a:rPr lang="tr-TR" dirty="0" err="1" smtClean="0">
                <a:latin typeface="Times New Roman" pitchFamily="18" charset="0"/>
                <a:cs typeface="Times New Roman" pitchFamily="18" charset="0"/>
              </a:rPr>
              <a:t>Onsekiz</a:t>
            </a:r>
            <a:r>
              <a:rPr lang="tr-TR" dirty="0" smtClean="0">
                <a:latin typeface="Times New Roman" pitchFamily="18" charset="0"/>
                <a:cs typeface="Times New Roman" pitchFamily="18" charset="0"/>
              </a:rPr>
              <a:t> Mart Üniversitesi (ÇOMÜ) Rektörlüğü adına faaliyete geçirdiğimiz 'Dijital Görüntü Tasarım ve Eğitim Merkezi' projesi 2019 yılında başarı bir şekilde faaliyete hazırlanmıştır. Bölüm olarak bu kapsamda teknolojik düzeyde bir ilke imza atarak, 759.156.91 TL Bütçe ile kurduğumuz  MO-CAP  (Hareketli Görüntü Yakalama) stüdyolarının tüm olanaklarından öğrencilerimiz de faydalanabilmektedir. Öğrencilerimiz bu stüdyoda animasyon karakterlerine hareket vermeyi öğrenmektedirler. Ayrıca bu sistemde daha gerçekçi hareket yakalama için </a:t>
            </a:r>
            <a:r>
              <a:rPr lang="tr-TR" dirty="0" err="1" smtClean="0">
                <a:latin typeface="Times New Roman" pitchFamily="18" charset="0"/>
                <a:cs typeface="Times New Roman" pitchFamily="18" charset="0"/>
              </a:rPr>
              <a:t>Facial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Capture</a:t>
            </a:r>
            <a:r>
              <a:rPr lang="tr-TR" dirty="0" smtClean="0">
                <a:latin typeface="Times New Roman" pitchFamily="18" charset="0"/>
                <a:cs typeface="Times New Roman" pitchFamily="18" charset="0"/>
              </a:rPr>
              <a:t> olarak bilinen yüz hareketlerini yakalama sistemi de kullanılmaktadır. Öğrencilerimiz çekim ve kurgu stüdyolarında teorik bilgilerinin pratikteki karşılığını değerlendirebilme, canlandırma ve hareketi yakalama teknikleri vs. gibi dersler ile eş zamanlı uygulama yapabilme imkânına erişmektedirler. </a:t>
            </a:r>
          </a:p>
          <a:p>
            <a:endParaRPr lang="tr-TR" dirty="0"/>
          </a:p>
        </p:txBody>
      </p:sp>
    </p:spTree>
    <p:extLst>
      <p:ext uri="{BB962C8B-B14F-4D97-AF65-F5344CB8AC3E}">
        <p14:creationId xmlns="" xmlns:p14="http://schemas.microsoft.com/office/powerpoint/2010/main" val="299465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58-11082020.png"/>
          <p:cNvPicPr>
            <a:picLocks noChangeAspect="1"/>
          </p:cNvPicPr>
          <p:nvPr/>
        </p:nvPicPr>
        <p:blipFill>
          <a:blip r:embed="rId2"/>
          <a:stretch>
            <a:fillRect/>
          </a:stretch>
        </p:blipFill>
        <p:spPr>
          <a:xfrm>
            <a:off x="500034" y="857232"/>
            <a:ext cx="7929618" cy="4787247"/>
          </a:xfrm>
          <a:prstGeom prst="rect">
            <a:avLst/>
          </a:prstGeom>
        </p:spPr>
      </p:pic>
      <p:sp>
        <p:nvSpPr>
          <p:cNvPr id="3" name="2 Metin kutusu"/>
          <p:cNvSpPr txBox="1"/>
          <p:nvPr/>
        </p:nvSpPr>
        <p:spPr>
          <a:xfrm>
            <a:off x="1500166" y="857232"/>
            <a:ext cx="2679003" cy="369332"/>
          </a:xfrm>
          <a:prstGeom prst="rect">
            <a:avLst/>
          </a:prstGeom>
          <a:noFill/>
        </p:spPr>
        <p:txBody>
          <a:bodyPr wrap="none" rtlCol="0">
            <a:spAutoFit/>
          </a:bodyPr>
          <a:lstStyle/>
          <a:p>
            <a:r>
              <a:rPr lang="tr-TR" b="1" dirty="0" smtClean="0">
                <a:solidFill>
                  <a:srgbClr val="FF0000"/>
                </a:solidFill>
                <a:latin typeface="Times New Roman" pitchFamily="18" charset="0"/>
                <a:cs typeface="Times New Roman" pitchFamily="18" charset="0"/>
              </a:rPr>
              <a:t>MO-CAP STÜDYOMUZ</a:t>
            </a:r>
            <a:endParaRPr lang="tr-TR" b="1"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8AAD57-B251-4B70-A8D0-72116AB9C34C}"/>
              </a:ext>
            </a:extLst>
          </p:cNvPr>
          <p:cNvSpPr>
            <a:spLocks noGrp="1"/>
          </p:cNvSpPr>
          <p:nvPr>
            <p:ph type="title"/>
          </p:nvPr>
        </p:nvSpPr>
        <p:spPr>
          <a:xfrm>
            <a:off x="1214414" y="1285860"/>
            <a:ext cx="7202456" cy="1049235"/>
          </a:xfrm>
        </p:spPr>
        <p:txBody>
          <a:bodyPr>
            <a:normAutofit/>
          </a:bodyPr>
          <a:lstStyle/>
          <a:p>
            <a:r>
              <a:rPr lang="tr-TR" sz="1800" b="1" dirty="0" err="1" smtClean="0">
                <a:solidFill>
                  <a:srgbClr val="FF0000"/>
                </a:solidFill>
                <a:latin typeface="Times New Roman" pitchFamily="18" charset="0"/>
                <a:cs typeface="Times New Roman" pitchFamily="18" charset="0"/>
              </a:rPr>
              <a:t>Kampüs</a:t>
            </a:r>
            <a:r>
              <a:rPr lang="tr-TR" sz="1800" b="1" dirty="0" smtClean="0">
                <a:solidFill>
                  <a:srgbClr val="FF0000"/>
                </a:solidFill>
                <a:latin typeface="Times New Roman" pitchFamily="18" charset="0"/>
                <a:cs typeface="Times New Roman" pitchFamily="18" charset="0"/>
              </a:rPr>
              <a:t> FM 104.7</a:t>
            </a:r>
            <a:r>
              <a:rPr lang="tr-TR" dirty="0" smtClean="0"/>
              <a:t/>
            </a:r>
            <a:br>
              <a:rPr lang="tr-TR" dirty="0" smtClean="0"/>
            </a:br>
            <a:endParaRPr lang="tr-TR" dirty="0"/>
          </a:p>
        </p:txBody>
      </p:sp>
      <p:sp>
        <p:nvSpPr>
          <p:cNvPr id="3" name="İçerik Yer Tutucusu 2">
            <a:extLst>
              <a:ext uri="{FF2B5EF4-FFF2-40B4-BE49-F238E27FC236}">
                <a16:creationId xmlns="" xmlns:a16="http://schemas.microsoft.com/office/drawing/2014/main" id="{588FAAE7-5046-4793-935B-DD5DDC9647A0}"/>
              </a:ext>
            </a:extLst>
          </p:cNvPr>
          <p:cNvSpPr>
            <a:spLocks noGrp="1"/>
          </p:cNvSpPr>
          <p:nvPr>
            <p:ph idx="1"/>
          </p:nvPr>
        </p:nvSpPr>
        <p:spPr>
          <a:xfrm>
            <a:off x="571472" y="2000240"/>
            <a:ext cx="4216713" cy="3929090"/>
          </a:xfrm>
        </p:spPr>
        <p:txBody>
          <a:bodyPr>
            <a:normAutofit fontScale="85000" lnSpcReduction="20000"/>
          </a:bodyPr>
          <a:lstStyle/>
          <a:p>
            <a:pPr algn="just"/>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 üniversitemiz bünyesinde kurulmuş ve çok geniş imkânlara sahip bir radyodur. En son teknoloji ile donatılmış modern stüdyolarda yayın hayatına devam eden </a:t>
            </a:r>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 hem İletişim Fakültesi öğrencilerinin mesleki deneyim kazanmasını sağlamakta, hem de tüm üniversite öğrencilerimize program hazırlayıp sunma imkânı vermektedir. </a:t>
            </a:r>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FM’in sunduğu olanaklarla öğrencilerimiz radyo haberciliğine ilişkin uygulamalar yapma imkânına sahiptir.</a:t>
            </a:r>
          </a:p>
          <a:p>
            <a:pPr>
              <a:lnSpc>
                <a:spcPct val="110000"/>
              </a:lnSpc>
            </a:pPr>
            <a:endParaRPr lang="tr-TR" dirty="0"/>
          </a:p>
        </p:txBody>
      </p:sp>
      <p:pic>
        <p:nvPicPr>
          <p:cNvPr id="4" name="3 Resim" descr="261-14082020.jpg"/>
          <p:cNvPicPr>
            <a:picLocks noChangeAspect="1"/>
          </p:cNvPicPr>
          <p:nvPr/>
        </p:nvPicPr>
        <p:blipFill>
          <a:blip r:embed="rId2" cstate="print"/>
          <a:stretch>
            <a:fillRect/>
          </a:stretch>
        </p:blipFill>
        <p:spPr>
          <a:xfrm>
            <a:off x="4929190" y="2143116"/>
            <a:ext cx="3857652" cy="2762248"/>
          </a:xfrm>
          <a:prstGeom prst="rect">
            <a:avLst/>
          </a:prstGeom>
        </p:spPr>
      </p:pic>
    </p:spTree>
    <p:extLst>
      <p:ext uri="{BB962C8B-B14F-4D97-AF65-F5344CB8AC3E}">
        <p14:creationId xmlns="" xmlns:p14="http://schemas.microsoft.com/office/powerpoint/2010/main" val="210931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88FAAE7-5046-4793-935B-DD5DDC9647A0}"/>
              </a:ext>
            </a:extLst>
          </p:cNvPr>
          <p:cNvSpPr>
            <a:spLocks noGrp="1"/>
          </p:cNvSpPr>
          <p:nvPr>
            <p:ph idx="1"/>
          </p:nvPr>
        </p:nvSpPr>
        <p:spPr>
          <a:xfrm>
            <a:off x="714348" y="1928802"/>
            <a:ext cx="4214842" cy="3714776"/>
          </a:xfrm>
        </p:spPr>
        <p:txBody>
          <a:bodyPr>
            <a:normAutofit fontScale="77500" lnSpcReduction="20000"/>
          </a:bodyPr>
          <a:lstStyle/>
          <a:p>
            <a:pPr algn="just"/>
            <a:r>
              <a:rPr lang="tr-TR" sz="2300" dirty="0" smtClean="0">
                <a:latin typeface="Times New Roman" pitchFamily="18" charset="0"/>
                <a:cs typeface="Times New Roman" pitchFamily="18" charset="0"/>
              </a:rPr>
              <a:t>Çanakkale </a:t>
            </a:r>
            <a:r>
              <a:rPr lang="tr-TR" sz="2300" dirty="0" err="1" smtClean="0">
                <a:latin typeface="Times New Roman" pitchFamily="18" charset="0"/>
                <a:cs typeface="Times New Roman" pitchFamily="18" charset="0"/>
              </a:rPr>
              <a:t>Onsekiz</a:t>
            </a:r>
            <a:r>
              <a:rPr lang="tr-TR" sz="2300" dirty="0" smtClean="0">
                <a:latin typeface="Times New Roman" pitchFamily="18" charset="0"/>
                <a:cs typeface="Times New Roman" pitchFamily="18" charset="0"/>
              </a:rPr>
              <a:t> Mart Üniversitesi İletişim Fakültesi bünyesinde faaliyet gösteren ÇOMÜ TV 2013 yılında faaliyetlerine başlamıştır. Uygulama televizyonumuz deneyimli eğitmenler eşliğinde, web sayfası üzerinden yayın  hayatını sürdürmektedir.</a:t>
            </a:r>
          </a:p>
          <a:p>
            <a:pPr algn="just"/>
            <a:r>
              <a:rPr lang="tr-TR" sz="2300" dirty="0" smtClean="0">
                <a:latin typeface="Times New Roman" pitchFamily="18" charset="0"/>
                <a:cs typeface="Times New Roman" pitchFamily="18" charset="0"/>
              </a:rPr>
              <a:t>Öğrencilerimiz, almış oldukları bu dört yıllık teorik ve pratikle harmanlanmış eğitimin sonucunda radyo, televizyon ve sinema sektörünün çeşitli alanlarında iş bulma donanımı ile mezun olmaktadırlar.</a:t>
            </a:r>
          </a:p>
          <a:p>
            <a:pPr marL="0" indent="0">
              <a:lnSpc>
                <a:spcPct val="110000"/>
              </a:lnSpc>
              <a:buNone/>
            </a:pPr>
            <a:endParaRPr lang="tr-TR" sz="1700" dirty="0"/>
          </a:p>
        </p:txBody>
      </p:sp>
      <p:sp>
        <p:nvSpPr>
          <p:cNvPr id="6" name="5 Dikdörtgen"/>
          <p:cNvSpPr/>
          <p:nvPr/>
        </p:nvSpPr>
        <p:spPr>
          <a:xfrm>
            <a:off x="1571604" y="1285860"/>
            <a:ext cx="5786478" cy="395749"/>
          </a:xfrm>
          <a:prstGeom prst="rect">
            <a:avLst/>
          </a:prstGeom>
        </p:spPr>
        <p:txBody>
          <a:bodyPr wrap="square">
            <a:spAutoFit/>
          </a:bodyPr>
          <a:lstStyle/>
          <a:p>
            <a:pPr marL="228600" lvl="0" indent="-228600" algn="just" defTabSz="685800">
              <a:lnSpc>
                <a:spcPct val="120000"/>
              </a:lnSpc>
              <a:spcBef>
                <a:spcPts val="1000"/>
              </a:spcBef>
              <a:buClr>
                <a:srgbClr val="B71E42"/>
              </a:buClr>
              <a:buSzPct val="100000"/>
            </a:pPr>
            <a:r>
              <a:rPr lang="tr-TR" b="1" dirty="0" smtClean="0">
                <a:solidFill>
                  <a:srgbClr val="FF0000"/>
                </a:solidFill>
                <a:latin typeface="Times New Roman" pitchFamily="18" charset="0"/>
                <a:cs typeface="Times New Roman" pitchFamily="18" charset="0"/>
              </a:rPr>
              <a:t>ÇOMÜ TV - UYGULAMA TELEVİZYONU</a:t>
            </a:r>
            <a:endParaRPr lang="tr-TR" dirty="0" smtClean="0">
              <a:solidFill>
                <a:srgbClr val="FF0000"/>
              </a:solidFill>
              <a:latin typeface="Times New Roman" pitchFamily="18" charset="0"/>
              <a:cs typeface="Times New Roman" pitchFamily="18" charset="0"/>
            </a:endParaRPr>
          </a:p>
        </p:txBody>
      </p:sp>
      <p:pic>
        <p:nvPicPr>
          <p:cNvPr id="7" name="6 Resim" descr="262-14082020.jpg"/>
          <p:cNvPicPr>
            <a:picLocks noChangeAspect="1"/>
          </p:cNvPicPr>
          <p:nvPr/>
        </p:nvPicPr>
        <p:blipFill>
          <a:blip r:embed="rId2" cstate="print"/>
          <a:stretch>
            <a:fillRect/>
          </a:stretch>
        </p:blipFill>
        <p:spPr>
          <a:xfrm>
            <a:off x="5500694" y="2071678"/>
            <a:ext cx="2357454" cy="2928934"/>
          </a:xfrm>
          <a:prstGeom prst="rect">
            <a:avLst/>
          </a:prstGeom>
        </p:spPr>
      </p:pic>
    </p:spTree>
    <p:extLst>
      <p:ext uri="{BB962C8B-B14F-4D97-AF65-F5344CB8AC3E}">
        <p14:creationId xmlns="" xmlns:p14="http://schemas.microsoft.com/office/powerpoint/2010/main" val="175900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7973EA2-2D3A-43A0-BE4F-012C2D459642}"/>
              </a:ext>
            </a:extLst>
          </p:cNvPr>
          <p:cNvSpPr>
            <a:spLocks noGrp="1"/>
          </p:cNvSpPr>
          <p:nvPr>
            <p:ph type="title"/>
          </p:nvPr>
        </p:nvSpPr>
        <p:spPr>
          <a:xfrm>
            <a:off x="1285852" y="1285861"/>
            <a:ext cx="7202456" cy="285752"/>
          </a:xfrm>
        </p:spPr>
        <p:txBody>
          <a:bodyPr>
            <a:normAutofit fontScale="90000"/>
          </a:bodyPr>
          <a:lstStyle/>
          <a:p>
            <a:r>
              <a:rPr lang="tr-TR" sz="2000" b="1" dirty="0" smtClean="0">
                <a:solidFill>
                  <a:srgbClr val="FF0000"/>
                </a:solidFill>
                <a:latin typeface="Times New Roman" pitchFamily="18" charset="0"/>
                <a:cs typeface="Times New Roman" pitchFamily="18" charset="0"/>
              </a:rPr>
              <a:t>uluslar </a:t>
            </a:r>
            <a:r>
              <a:rPr lang="tr-TR" sz="2000" b="1" dirty="0" err="1" smtClean="0">
                <a:solidFill>
                  <a:srgbClr val="FF0000"/>
                </a:solidFill>
                <a:latin typeface="Times New Roman" pitchFamily="18" charset="0"/>
                <a:cs typeface="Times New Roman" pitchFamily="18" charset="0"/>
              </a:rPr>
              <a:t>arasI</a:t>
            </a:r>
            <a:r>
              <a:rPr lang="tr-TR" sz="2000" b="1" dirty="0" smtClean="0">
                <a:solidFill>
                  <a:srgbClr val="FF0000"/>
                </a:solidFill>
                <a:latin typeface="Times New Roman" pitchFamily="18" charset="0"/>
                <a:cs typeface="Times New Roman" pitchFamily="18" charset="0"/>
              </a:rPr>
              <a:t> Truva </a:t>
            </a:r>
            <a:r>
              <a:rPr lang="tr-TR" sz="2000" b="1" dirty="0" err="1" smtClean="0">
                <a:solidFill>
                  <a:srgbClr val="FF0000"/>
                </a:solidFill>
                <a:latin typeface="Times New Roman" pitchFamily="18" charset="0"/>
                <a:cs typeface="Times New Roman" pitchFamily="18" charset="0"/>
              </a:rPr>
              <a:t>AtI</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KIsa</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Fİlm</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Festİvalİ</a:t>
            </a:r>
            <a:r>
              <a:rPr lang="tr-TR" sz="1800" dirty="0" smtClean="0">
                <a:solidFill>
                  <a:srgbClr val="FF0000"/>
                </a:solidFill>
                <a:latin typeface="Times New Roman" pitchFamily="18" charset="0"/>
                <a:cs typeface="Times New Roman" pitchFamily="18" charset="0"/>
              </a:rPr>
              <a:t/>
            </a:r>
            <a:br>
              <a:rPr lang="tr-TR" sz="1800" dirty="0" smtClean="0">
                <a:solidFill>
                  <a:srgbClr val="FF0000"/>
                </a:solidFill>
                <a:latin typeface="Times New Roman" pitchFamily="18" charset="0"/>
                <a:cs typeface="Times New Roman" pitchFamily="18" charset="0"/>
              </a:rPr>
            </a:br>
            <a:endParaRPr lang="tr-TR" sz="1800" dirty="0">
              <a:solidFill>
                <a:srgbClr val="FF0000"/>
              </a:solidFill>
              <a:latin typeface="Times New Roman" pitchFamily="18" charset="0"/>
              <a:cs typeface="Times New Roman" pitchFamily="18" charset="0"/>
            </a:endParaRPr>
          </a:p>
        </p:txBody>
      </p:sp>
      <p:sp>
        <p:nvSpPr>
          <p:cNvPr id="3" name="İçerik Yer Tutucusu 2">
            <a:extLst>
              <a:ext uri="{FF2B5EF4-FFF2-40B4-BE49-F238E27FC236}">
                <a16:creationId xmlns="" xmlns:a16="http://schemas.microsoft.com/office/drawing/2014/main" id="{7E5B1A82-C516-4C45-A0A0-F3B352647B56}"/>
              </a:ext>
            </a:extLst>
          </p:cNvPr>
          <p:cNvSpPr>
            <a:spLocks noGrp="1"/>
          </p:cNvSpPr>
          <p:nvPr>
            <p:ph idx="1"/>
          </p:nvPr>
        </p:nvSpPr>
        <p:spPr>
          <a:xfrm>
            <a:off x="714348" y="1285860"/>
            <a:ext cx="7143800" cy="2143141"/>
          </a:xfrm>
        </p:spPr>
        <p:txBody>
          <a:bodyPr>
            <a:normAutofit fontScale="25000" lnSpcReduction="20000"/>
          </a:bodyPr>
          <a:lstStyle/>
          <a:p>
            <a:endParaRPr lang="tr-TR" sz="7200" dirty="0" smtClean="0">
              <a:latin typeface="Times New Roman" pitchFamily="18" charset="0"/>
              <a:cs typeface="Times New Roman" pitchFamily="18" charset="0"/>
            </a:endParaRPr>
          </a:p>
          <a:p>
            <a:endParaRPr lang="tr-TR" sz="7200" dirty="0" smtClean="0">
              <a:latin typeface="Times New Roman" pitchFamily="18" charset="0"/>
              <a:cs typeface="Times New Roman" pitchFamily="18" charset="0"/>
            </a:endParaRPr>
          </a:p>
          <a:p>
            <a:pPr algn="just"/>
            <a:r>
              <a:rPr lang="tr-TR" sz="7200" dirty="0" smtClean="0">
                <a:latin typeface="Times New Roman" pitchFamily="18" charset="0"/>
                <a:cs typeface="Times New Roman" pitchFamily="18" charset="0"/>
              </a:rPr>
              <a:t>Bölümümüz 2017 yılından bu yana yürütmekte olduğu Uluslararası Truva Atı Kısa Film Festivali ile; ülke sinemasının gelişimine katkı sağlayacak yeni sinemacıları teşvik ederek, farklı kültürlerden gelen kısa filmleri seyirciye ulaştırmaktadır. Truva Atı Kısa Film Festivali aracılığıyla uluslararası kültürel </a:t>
            </a:r>
            <a:r>
              <a:rPr lang="tr-TR" sz="7200" dirty="0" err="1" smtClean="0">
                <a:latin typeface="Times New Roman" pitchFamily="18" charset="0"/>
                <a:cs typeface="Times New Roman" pitchFamily="18" charset="0"/>
              </a:rPr>
              <a:t>diyaloğu</a:t>
            </a:r>
            <a:r>
              <a:rPr lang="tr-TR" sz="7200" dirty="0" smtClean="0">
                <a:latin typeface="Times New Roman" pitchFamily="18" charset="0"/>
                <a:cs typeface="Times New Roman" pitchFamily="18" charset="0"/>
              </a:rPr>
              <a:t> geliştirmek, kısa filmlerin yapımını özendirmek, farklı tür ve temalı kısa filmleri mümkün olabildiğince daha çok izleyiciye ulaşmasını sağlamak, bir festival kültürü içerisinde alanında yetkin profesyoneller ile atölyeler, söyleşi ve paneller düzenleyerek sinemanın tartışılacağı nitelikli bir platformu sağlamak, Çanakkale’nin kültürel bir marka olarak tanınırlığına katkı sağlamak festivalimizin temel amaçları arasındadır.</a:t>
            </a:r>
          </a:p>
          <a:p>
            <a:pPr>
              <a:lnSpc>
                <a:spcPct val="110000"/>
              </a:lnSpc>
            </a:pPr>
            <a:endParaRPr lang="tr-TR" sz="1600" dirty="0"/>
          </a:p>
        </p:txBody>
      </p:sp>
    </p:spTree>
    <p:extLst>
      <p:ext uri="{BB962C8B-B14F-4D97-AF65-F5344CB8AC3E}">
        <p14:creationId xmlns="" xmlns:p14="http://schemas.microsoft.com/office/powerpoint/2010/main" val="394440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46-20122019.jpeg"/>
          <p:cNvPicPr>
            <a:picLocks noChangeAspect="1"/>
          </p:cNvPicPr>
          <p:nvPr/>
        </p:nvPicPr>
        <p:blipFill>
          <a:blip r:embed="rId2"/>
          <a:stretch>
            <a:fillRect/>
          </a:stretch>
        </p:blipFill>
        <p:spPr>
          <a:xfrm>
            <a:off x="642910" y="1142984"/>
            <a:ext cx="7929586" cy="44655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39-20122019.jpeg"/>
          <p:cNvPicPr>
            <a:picLocks noChangeAspect="1"/>
          </p:cNvPicPr>
          <p:nvPr/>
        </p:nvPicPr>
        <p:blipFill>
          <a:blip r:embed="rId2"/>
          <a:stretch>
            <a:fillRect/>
          </a:stretch>
        </p:blipFill>
        <p:spPr>
          <a:xfrm>
            <a:off x="785786" y="928670"/>
            <a:ext cx="7786710" cy="43745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1714488"/>
            <a:ext cx="8358246" cy="2585323"/>
          </a:xfrm>
          <a:prstGeom prst="rect">
            <a:avLst/>
          </a:prstGeom>
          <a:noFill/>
        </p:spPr>
        <p:txBody>
          <a:bodyPr wrap="square" rtlCol="0">
            <a:spAutoFit/>
          </a:bodyPr>
          <a:lstStyle/>
          <a:p>
            <a:pPr algn="just"/>
            <a:r>
              <a:rPr lang="tr-TR" dirty="0" smtClean="0">
                <a:latin typeface="Times New Roman" pitchFamily="18" charset="0"/>
                <a:cs typeface="Times New Roman" pitchFamily="18" charset="0"/>
              </a:rPr>
              <a:t>Bölüm olarak birçok bilimsel çalışmanın yanı sıra sanatsal üretime de destek vermekte olan Truva Atı Kısa Film Festivalimizi oldukça önemsemekteyiz. Sadece öğrencilerimiz için değil kentimiz için de bir katma değer sağlaması, festivalimizin kentimiz ile birlikte anılan bir markaya dönüşmesi adına çalışmalarımızı  her yıl biraz daha olgunlaştırarak sürdürmekteyiz.Bu öz amaçla bölüm öğretim elemanlarımızın büyük bir özveri ve yoğun bir çaba ile düzenledikleri Truva Atı Kısa Film Festivalimize;  üç yıllık dönem içerisinde  100 farklı ülkeden 2000’i aşkın başvuru  talebi olmuştur. Ayrıca festivalimiz  aracılığıyla, sektörün önde gelen isimleri ile çok sayıda atölye çalışmaları  gerçekleştirilmiş, hem üniversitemizin hem ülkemizin adının duyurulmasına önemli bir  katkı sağlanmıştır.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pic>
        <p:nvPicPr>
          <p:cNvPr id="16" name="İçerik Yer Tutucusu 15" descr="metin, açık hava, portakal içeren bir resim&#10;&#10;Açıklama otomatik olarak oluşturuldu">
            <a:extLst>
              <a:ext uri="{FF2B5EF4-FFF2-40B4-BE49-F238E27FC236}">
                <a16:creationId xmlns="" xmlns:a16="http://schemas.microsoft.com/office/drawing/2014/main" id="{474FA61E-E80D-481E-9BCC-A41DA05E7CD0}"/>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0" y="2019550"/>
            <a:ext cx="9144000" cy="4838450"/>
          </a:xfrm>
        </p:spPr>
      </p:pic>
      <p:sp>
        <p:nvSpPr>
          <p:cNvPr id="17" name="Metin kutusu 16">
            <a:extLst>
              <a:ext uri="{FF2B5EF4-FFF2-40B4-BE49-F238E27FC236}">
                <a16:creationId xmlns="" xmlns:a16="http://schemas.microsoft.com/office/drawing/2014/main" id="{FC497C73-BA26-451A-93F3-FD040B07A5C4}"/>
              </a:ext>
            </a:extLst>
          </p:cNvPr>
          <p:cNvSpPr txBox="1"/>
          <p:nvPr/>
        </p:nvSpPr>
        <p:spPr>
          <a:xfrm>
            <a:off x="2339752" y="1309410"/>
            <a:ext cx="4392488" cy="400110"/>
          </a:xfrm>
          <a:prstGeom prst="rect">
            <a:avLst/>
          </a:prstGeom>
          <a:noFill/>
        </p:spPr>
        <p:txBody>
          <a:bodyPr wrap="square" rtlCol="0">
            <a:spAutoFit/>
          </a:bodyPr>
          <a:lstStyle/>
          <a:p>
            <a:pPr algn="ctr"/>
            <a:r>
              <a:rPr lang="tr-TR" sz="2000" b="1" dirty="0">
                <a:solidFill>
                  <a:srgbClr val="FF0000"/>
                </a:solidFill>
              </a:rPr>
              <a:t>İLETİŞİM FAKÜLTESİ</a:t>
            </a:r>
          </a:p>
        </p:txBody>
      </p:sp>
    </p:spTree>
    <p:extLst>
      <p:ext uri="{BB962C8B-B14F-4D97-AF65-F5344CB8AC3E}">
        <p14:creationId xmlns="" xmlns:p14="http://schemas.microsoft.com/office/powerpoint/2010/main" val="5885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A815FB0-3EB1-43D8-B9C1-0B915CDD38F7}"/>
              </a:ext>
            </a:extLst>
          </p:cNvPr>
          <p:cNvSpPr>
            <a:spLocks noGrp="1"/>
          </p:cNvSpPr>
          <p:nvPr>
            <p:ph idx="1"/>
          </p:nvPr>
        </p:nvSpPr>
        <p:spPr>
          <a:xfrm>
            <a:off x="1357290" y="214290"/>
            <a:ext cx="6571343" cy="3306597"/>
          </a:xfrm>
        </p:spPr>
        <p:txBody>
          <a:bodyPr>
            <a:normAutofit/>
          </a:bodyPr>
          <a:lstStyle/>
          <a:p>
            <a:pPr marL="0" indent="0" algn="ctr">
              <a:buNone/>
            </a:pPr>
            <a:r>
              <a:rPr lang="tr-TR" sz="1800" b="1" dirty="0" smtClean="0">
                <a:solidFill>
                  <a:srgbClr val="FF0000"/>
                </a:solidFill>
                <a:latin typeface="Times New Roman" pitchFamily="18" charset="0"/>
                <a:cs typeface="Times New Roman" pitchFamily="18" charset="0"/>
              </a:rPr>
              <a:t>ETKİNLİKLERİMİZ</a:t>
            </a:r>
          </a:p>
          <a:p>
            <a:pPr marL="0" indent="0" algn="ctr">
              <a:buNone/>
            </a:pPr>
            <a:r>
              <a:rPr lang="tr-TR" sz="1800" b="1" dirty="0" smtClean="0">
                <a:solidFill>
                  <a:srgbClr val="FF0000"/>
                </a:solidFill>
                <a:latin typeface="Times New Roman" pitchFamily="18" charset="0"/>
                <a:cs typeface="Times New Roman" pitchFamily="18" charset="0"/>
              </a:rPr>
              <a:t>“GEÇMİŞİN ÖĞRENCİLERİ GELECEĞİN MEZUNLARIYLA BULUŞUYOR” ADLI SÖYLEŞİ ETKİNLİĞİ</a:t>
            </a:r>
            <a:endParaRPr lang="tr-TR" sz="1800" b="1" dirty="0">
              <a:solidFill>
                <a:srgbClr val="FF0000"/>
              </a:solidFill>
              <a:latin typeface="Times New Roman" pitchFamily="18" charset="0"/>
              <a:cs typeface="Times New Roman" pitchFamily="18" charset="0"/>
            </a:endParaRPr>
          </a:p>
        </p:txBody>
      </p:sp>
      <p:sp>
        <p:nvSpPr>
          <p:cNvPr id="3074" name="AutoShape 2" descr="https://cdn.comu.edu.tr/cms/iletisimfak/galeri/245-20122019.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ADSIZ1.png"/>
          <p:cNvPicPr>
            <a:picLocks noChangeAspect="1"/>
          </p:cNvPicPr>
          <p:nvPr/>
        </p:nvPicPr>
        <p:blipFill>
          <a:blip r:embed="rId2"/>
          <a:stretch>
            <a:fillRect/>
          </a:stretch>
        </p:blipFill>
        <p:spPr>
          <a:xfrm>
            <a:off x="928662" y="1785926"/>
            <a:ext cx="7316222" cy="4134427"/>
          </a:xfrm>
          <a:prstGeom prst="rect">
            <a:avLst/>
          </a:prstGeom>
        </p:spPr>
      </p:pic>
    </p:spTree>
    <p:extLst>
      <p:ext uri="{BB962C8B-B14F-4D97-AF65-F5344CB8AC3E}">
        <p14:creationId xmlns="" xmlns:p14="http://schemas.microsoft.com/office/powerpoint/2010/main" val="129856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FE47B07-772D-499A-BF38-291FA68DE526}"/>
              </a:ext>
            </a:extLst>
          </p:cNvPr>
          <p:cNvSpPr>
            <a:spLocks noGrp="1"/>
          </p:cNvSpPr>
          <p:nvPr>
            <p:ph idx="1"/>
          </p:nvPr>
        </p:nvSpPr>
        <p:spPr>
          <a:xfrm>
            <a:off x="428596" y="1142984"/>
            <a:ext cx="8229600" cy="4708525"/>
          </a:xfrm>
        </p:spPr>
        <p:txBody>
          <a:bodyPr>
            <a:normAutofit/>
          </a:bodyPr>
          <a:lstStyle/>
          <a:p>
            <a:pPr marL="0" indent="0" algn="ctr">
              <a:buNone/>
            </a:pPr>
            <a:r>
              <a:rPr lang="tr-TR" sz="1800" b="1" dirty="0" smtClean="0">
                <a:solidFill>
                  <a:srgbClr val="FF0000"/>
                </a:solidFill>
                <a:latin typeface="Times New Roman" pitchFamily="18" charset="0"/>
                <a:cs typeface="Times New Roman" pitchFamily="18" charset="0"/>
              </a:rPr>
              <a:t>YÖNETMEN EVRİM İNCİ İLE BELGESEL ÜZERİNE SÖYLEŞİ ETKİNLİĞİ</a:t>
            </a:r>
            <a:endParaRPr lang="tr-TR" sz="1800" b="1" dirty="0">
              <a:solidFill>
                <a:srgbClr val="FF0000"/>
              </a:solidFill>
              <a:latin typeface="Times New Roman" pitchFamily="18" charset="0"/>
              <a:cs typeface="Times New Roman" pitchFamily="18" charset="0"/>
            </a:endParaRPr>
          </a:p>
        </p:txBody>
      </p:sp>
      <p:pic>
        <p:nvPicPr>
          <p:cNvPr id="1027" name="Picture 3" descr="C:\Users\grundig\Desktop\Adsız.png"/>
          <p:cNvPicPr>
            <a:picLocks noChangeAspect="1" noChangeArrowheads="1"/>
          </p:cNvPicPr>
          <p:nvPr/>
        </p:nvPicPr>
        <p:blipFill>
          <a:blip r:embed="rId2"/>
          <a:srcRect/>
          <a:stretch>
            <a:fillRect/>
          </a:stretch>
        </p:blipFill>
        <p:spPr bwMode="auto">
          <a:xfrm>
            <a:off x="1357290" y="1857364"/>
            <a:ext cx="6529408" cy="3683111"/>
          </a:xfrm>
          <a:prstGeom prst="rect">
            <a:avLst/>
          </a:prstGeom>
          <a:noFill/>
        </p:spPr>
      </p:pic>
    </p:spTree>
    <p:extLst>
      <p:ext uri="{BB962C8B-B14F-4D97-AF65-F5344CB8AC3E}">
        <p14:creationId xmlns="" xmlns:p14="http://schemas.microsoft.com/office/powerpoint/2010/main" val="92176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285984" y="714356"/>
            <a:ext cx="4357718" cy="646331"/>
          </a:xfrm>
          <a:prstGeom prst="rect">
            <a:avLst/>
          </a:prstGeom>
          <a:noFill/>
        </p:spPr>
        <p:txBody>
          <a:bodyPr wrap="square" rtlCol="0">
            <a:spAutoFit/>
          </a:bodyPr>
          <a:lstStyle/>
          <a:p>
            <a:pPr algn="ctr"/>
            <a:r>
              <a:rPr lang="tr-TR" b="1" dirty="0" smtClean="0">
                <a:solidFill>
                  <a:srgbClr val="FF0000"/>
                </a:solidFill>
              </a:rPr>
              <a:t>KLİP YÖNETMENİ CENAN ÇELİK İLE SÖYLEŞİ ETKİNLİĞİ DÜZENLENDİ</a:t>
            </a:r>
            <a:endParaRPr lang="tr-TR" b="1" dirty="0">
              <a:solidFill>
                <a:srgbClr val="FF0000"/>
              </a:solidFill>
            </a:endParaRPr>
          </a:p>
        </p:txBody>
      </p:sp>
      <p:pic>
        <p:nvPicPr>
          <p:cNvPr id="4" name="3 Resim" descr="Adsız3.png"/>
          <p:cNvPicPr>
            <a:picLocks noChangeAspect="1"/>
          </p:cNvPicPr>
          <p:nvPr/>
        </p:nvPicPr>
        <p:blipFill>
          <a:blip r:embed="rId2"/>
          <a:stretch>
            <a:fillRect/>
          </a:stretch>
        </p:blipFill>
        <p:spPr>
          <a:xfrm>
            <a:off x="928662" y="1428736"/>
            <a:ext cx="7268590" cy="4115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 xmlns:a16="http://schemas.microsoft.com/office/drawing/2014/main" id="{482E7304-2AC2-4A5C-924D-A6AC3FFC5E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B83F8F8B-1EEC-4216-8437-73089990EB3F}"/>
              </a:ext>
            </a:extLst>
          </p:cNvPr>
          <p:cNvSpPr>
            <a:spLocks noGrp="1"/>
          </p:cNvSpPr>
          <p:nvPr>
            <p:ph type="title"/>
          </p:nvPr>
        </p:nvSpPr>
        <p:spPr>
          <a:xfrm>
            <a:off x="1088684" y="804519"/>
            <a:ext cx="7202456" cy="1049235"/>
          </a:xfrm>
        </p:spPr>
        <p:txBody>
          <a:bodyPr>
            <a:normAutofit/>
          </a:bodyPr>
          <a:lstStyle/>
          <a:p>
            <a:r>
              <a:rPr lang="tr-TR" b="1" dirty="0" smtClean="0">
                <a:latin typeface="Times New Roman" pitchFamily="18" charset="0"/>
                <a:cs typeface="Times New Roman" pitchFamily="18" charset="0"/>
              </a:rPr>
              <a:t>radyo </a:t>
            </a:r>
            <a:r>
              <a:rPr lang="tr-TR" b="1" dirty="0" err="1" smtClean="0">
                <a:latin typeface="Times New Roman" pitchFamily="18" charset="0"/>
                <a:cs typeface="Times New Roman" pitchFamily="18" charset="0"/>
              </a:rPr>
              <a:t>televİzyon</a:t>
            </a:r>
            <a:r>
              <a:rPr lang="tr-TR" b="1" dirty="0" smtClean="0">
                <a:latin typeface="Times New Roman" pitchFamily="18" charset="0"/>
                <a:cs typeface="Times New Roman" pitchFamily="18" charset="0"/>
              </a:rPr>
              <a:t> ve </a:t>
            </a:r>
            <a:r>
              <a:rPr lang="tr-TR" b="1" dirty="0" err="1" smtClean="0">
                <a:latin typeface="Times New Roman" pitchFamily="18" charset="0"/>
                <a:cs typeface="Times New Roman" pitchFamily="18" charset="0"/>
              </a:rPr>
              <a:t>sİnema</a:t>
            </a:r>
            <a:r>
              <a:rPr lang="tr-TR" b="1" dirty="0" smtClean="0">
                <a:latin typeface="Times New Roman" pitchFamily="18" charset="0"/>
                <a:cs typeface="Times New Roman" pitchFamily="18" charset="0"/>
              </a:rPr>
              <a:t> BÖLÜMÜ OLARAK;</a:t>
            </a:r>
            <a:endParaRPr lang="tr-TR" b="1" dirty="0">
              <a:latin typeface="Times New Roman" pitchFamily="18" charset="0"/>
              <a:cs typeface="Times New Roman" pitchFamily="18" charset="0"/>
            </a:endParaRPr>
          </a:p>
        </p:txBody>
      </p:sp>
      <p:cxnSp>
        <p:nvCxnSpPr>
          <p:cNvPr id="22" name="Straight Connector 10">
            <a:extLst>
              <a:ext uri="{FF2B5EF4-FFF2-40B4-BE49-F238E27FC236}">
                <a16:creationId xmlns="" xmlns:a16="http://schemas.microsoft.com/office/drawing/2014/main" id="{D259FEF2-F6A5-442F-BA10-4E39EECD0AB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12">
            <a:extLst>
              <a:ext uri="{FF2B5EF4-FFF2-40B4-BE49-F238E27FC236}">
                <a16:creationId xmlns="" xmlns:a16="http://schemas.microsoft.com/office/drawing/2014/main" id="{A3C183B1-1D4B-4E3D-A02E-A426E3BFA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İçerik Yer Tutucusu 2">
            <a:extLst>
              <a:ext uri="{FF2B5EF4-FFF2-40B4-BE49-F238E27FC236}">
                <a16:creationId xmlns="" xmlns:a16="http://schemas.microsoft.com/office/drawing/2014/main" id="{63FC7F4B-50B1-41CA-9DD3-FBBFCDDFDD03}"/>
              </a:ext>
            </a:extLst>
          </p:cNvPr>
          <p:cNvGraphicFramePr>
            <a:graphicFrameLocks noGrp="1"/>
          </p:cNvGraphicFramePr>
          <p:nvPr>
            <p:ph idx="1"/>
            <p:extLst>
              <p:ext uri="{D42A27DB-BD31-4B8C-83A1-F6EECF244321}">
                <p14:modId xmlns="" xmlns:p14="http://schemas.microsoft.com/office/powerpoint/2010/main" val="4126430974"/>
              </p:ext>
            </p:extLst>
          </p:nvPr>
        </p:nvGraphicFramePr>
        <p:xfrm>
          <a:off x="1071538" y="2285992"/>
          <a:ext cx="7215237"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8205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2D32A60-013B-47A8-8833-D242408091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AE27932B-B694-4C4C-90D7-A0333A7C58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 xmlns:a16="http://schemas.microsoft.com/office/drawing/2014/main" id="{B83F8F8B-1EEC-4216-8437-73089990EB3F}"/>
              </a:ext>
            </a:extLst>
          </p:cNvPr>
          <p:cNvSpPr>
            <a:spLocks noGrp="1"/>
          </p:cNvSpPr>
          <p:nvPr>
            <p:ph type="title"/>
          </p:nvPr>
        </p:nvSpPr>
        <p:spPr>
          <a:xfrm>
            <a:off x="1088684" y="2303047"/>
            <a:ext cx="2454070" cy="2674198"/>
          </a:xfrm>
        </p:spPr>
        <p:txBody>
          <a:bodyPr anchor="t">
            <a:normAutofit/>
          </a:bodyPr>
          <a:lstStyle/>
          <a:p>
            <a:r>
              <a:rPr lang="tr-TR" sz="2800" b="1" dirty="0" err="1" smtClean="0">
                <a:latin typeface="Times New Roman" pitchFamily="18" charset="0"/>
                <a:cs typeface="Times New Roman" pitchFamily="18" charset="0"/>
              </a:rPr>
              <a:t>AmacImIz</a:t>
            </a:r>
            <a:endParaRPr lang="tr-TR" sz="2800" b="1" dirty="0">
              <a:latin typeface="Times New Roman" pitchFamily="18" charset="0"/>
              <a:cs typeface="Times New Roman" pitchFamily="18" charset="0"/>
            </a:endParaRPr>
          </a:p>
        </p:txBody>
      </p:sp>
      <p:cxnSp>
        <p:nvCxnSpPr>
          <p:cNvPr id="13" name="Straight Connector 12">
            <a:extLst>
              <a:ext uri="{FF2B5EF4-FFF2-40B4-BE49-F238E27FC236}">
                <a16:creationId xmlns="" xmlns:a16="http://schemas.microsoft.com/office/drawing/2014/main" id="{9EBB0476-5CF0-4F44-8D68-5D42D7AEE43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 xmlns:a16="http://schemas.microsoft.com/office/drawing/2014/main" id="{A9DA474E-6B91-4200-840F-0257B2358A75}"/>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 xmlns:a16="http://schemas.microsoft.com/office/drawing/2014/main" id="{DF63C9AD-AE6E-4512-8171-91612E84CCF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 xmlns:a16="http://schemas.microsoft.com/office/drawing/2014/main" id="{FE1A49CE-B63D-457A-A180-1C883E1A63D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 xmlns:a16="http://schemas.microsoft.com/office/drawing/2014/main" id="{C471CDC9-DE58-4022-A2C0-174BB8683D3C}"/>
              </a:ext>
            </a:extLst>
          </p:cNvPr>
          <p:cNvGraphicFramePr>
            <a:graphicFrameLocks noGrp="1"/>
          </p:cNvGraphicFramePr>
          <p:nvPr>
            <p:ph idx="1"/>
            <p:extLst>
              <p:ext uri="{D42A27DB-BD31-4B8C-83A1-F6EECF244321}">
                <p14:modId xmlns="" xmlns:p14="http://schemas.microsoft.com/office/powerpoint/2010/main" val="1983826654"/>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1626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2D32A60-013B-47A8-8833-D242408091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AE27932B-B694-4C4C-90D7-A0333A7C58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 xmlns:a16="http://schemas.microsoft.com/office/drawing/2014/main" id="{B83F8F8B-1EEC-4216-8437-73089990EB3F}"/>
              </a:ext>
            </a:extLst>
          </p:cNvPr>
          <p:cNvSpPr>
            <a:spLocks noGrp="1"/>
          </p:cNvSpPr>
          <p:nvPr>
            <p:ph type="title"/>
          </p:nvPr>
        </p:nvSpPr>
        <p:spPr>
          <a:xfrm>
            <a:off x="1088684" y="2303047"/>
            <a:ext cx="2454070" cy="2674198"/>
          </a:xfrm>
        </p:spPr>
        <p:txBody>
          <a:bodyPr anchor="t">
            <a:normAutofit/>
          </a:bodyPr>
          <a:lstStyle/>
          <a:p>
            <a:r>
              <a:rPr lang="tr-TR" sz="2700" b="1" dirty="0" err="1" smtClean="0">
                <a:latin typeface="Times New Roman" pitchFamily="18" charset="0"/>
                <a:cs typeface="Times New Roman" pitchFamily="18" charset="0"/>
              </a:rPr>
              <a:t>Tarİhçemİz</a:t>
            </a:r>
            <a:endParaRPr lang="tr-TR" sz="2700" b="1" dirty="0">
              <a:latin typeface="Times New Roman" pitchFamily="18" charset="0"/>
              <a:cs typeface="Times New Roman" pitchFamily="18" charset="0"/>
            </a:endParaRPr>
          </a:p>
        </p:txBody>
      </p:sp>
      <p:cxnSp>
        <p:nvCxnSpPr>
          <p:cNvPr id="13" name="Straight Connector 12">
            <a:extLst>
              <a:ext uri="{FF2B5EF4-FFF2-40B4-BE49-F238E27FC236}">
                <a16:creationId xmlns="" xmlns:a16="http://schemas.microsoft.com/office/drawing/2014/main" id="{9EBB0476-5CF0-4F44-8D68-5D42D7AEE43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 xmlns:a16="http://schemas.microsoft.com/office/drawing/2014/main" id="{A9DA474E-6B91-4200-840F-0257B2358A75}"/>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 xmlns:a16="http://schemas.microsoft.com/office/drawing/2014/main" id="{DF63C9AD-AE6E-4512-8171-91612E84CCF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 xmlns:a16="http://schemas.microsoft.com/office/drawing/2014/main" id="{FE1A49CE-B63D-457A-A180-1C883E1A63D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 xmlns:a16="http://schemas.microsoft.com/office/drawing/2014/main" id="{8F262C60-FBE4-4C9D-BD90-8846809FE409}"/>
              </a:ext>
            </a:extLst>
          </p:cNvPr>
          <p:cNvGraphicFramePr>
            <a:graphicFrameLocks noGrp="1"/>
          </p:cNvGraphicFramePr>
          <p:nvPr>
            <p:ph idx="1"/>
            <p:extLst>
              <p:ext uri="{D42A27DB-BD31-4B8C-83A1-F6EECF244321}">
                <p14:modId xmlns="" xmlns:p14="http://schemas.microsoft.com/office/powerpoint/2010/main" val="2665794532"/>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790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C51009-A09A-4689-8E6C-F8FC99E6A8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6C403155-99E9-49DF-96FA-FC3B8CDEE24B}"/>
              </a:ext>
            </a:extLst>
          </p:cNvPr>
          <p:cNvSpPr>
            <a:spLocks noGrp="1"/>
          </p:cNvSpPr>
          <p:nvPr>
            <p:ph type="title"/>
          </p:nvPr>
        </p:nvSpPr>
        <p:spPr>
          <a:xfrm>
            <a:off x="633357" y="1600199"/>
            <a:ext cx="2654449" cy="4297680"/>
          </a:xfrm>
        </p:spPr>
        <p:txBody>
          <a:bodyPr anchor="ctr">
            <a:normAutofit/>
          </a:bodyPr>
          <a:lstStyle/>
          <a:p>
            <a:r>
              <a:rPr lang="tr-TR" sz="3000" b="1" dirty="0" err="1" smtClean="0">
                <a:latin typeface="Times New Roman" pitchFamily="18" charset="0"/>
                <a:cs typeface="Times New Roman" pitchFamily="18" charset="0"/>
              </a:rPr>
              <a:t>Akademİk</a:t>
            </a:r>
            <a:r>
              <a:rPr lang="tr-TR" sz="3000" b="1" dirty="0" smtClean="0">
                <a:latin typeface="Times New Roman" pitchFamily="18" charset="0"/>
                <a:cs typeface="Times New Roman" pitchFamily="18" charset="0"/>
              </a:rPr>
              <a:t> </a:t>
            </a:r>
            <a:r>
              <a:rPr lang="tr-TR" sz="3000" b="1" dirty="0">
                <a:latin typeface="Times New Roman" pitchFamily="18" charset="0"/>
                <a:cs typeface="Times New Roman" pitchFamily="18" charset="0"/>
              </a:rPr>
              <a:t>Kadromuz</a:t>
            </a:r>
          </a:p>
        </p:txBody>
      </p:sp>
      <p:cxnSp>
        <p:nvCxnSpPr>
          <p:cNvPr id="10" name="Straight Connector 9">
            <a:extLst>
              <a:ext uri="{FF2B5EF4-FFF2-40B4-BE49-F238E27FC236}">
                <a16:creationId xmlns="" xmlns:a16="http://schemas.microsoft.com/office/drawing/2014/main" id="{9EC65442-F244-409C-BF44-C5D6472E81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1CB4785F-B922-4913-A53F-667F8867BCB4}"/>
              </a:ext>
            </a:extLst>
          </p:cNvPr>
          <p:cNvSpPr>
            <a:spLocks noGrp="1"/>
          </p:cNvSpPr>
          <p:nvPr>
            <p:ph idx="1"/>
          </p:nvPr>
        </p:nvSpPr>
        <p:spPr>
          <a:xfrm>
            <a:off x="3643306" y="1643050"/>
            <a:ext cx="4597502" cy="4297680"/>
          </a:xfrm>
        </p:spPr>
        <p:txBody>
          <a:bodyPr anchor="ctr">
            <a:normAutofit/>
          </a:bodyPr>
          <a:lstStyle/>
          <a:p>
            <a:r>
              <a:rPr lang="tr-TR" dirty="0" smtClean="0"/>
              <a:t>Bölümümüzde 2 Profesör, 2 Doçent, 2 Dr. </a:t>
            </a:r>
            <a:r>
              <a:rPr lang="tr-TR" dirty="0" err="1" smtClean="0"/>
              <a:t>Öğr</a:t>
            </a:r>
            <a:r>
              <a:rPr lang="tr-TR" dirty="0" smtClean="0"/>
              <a:t>. Üyesi, 2 Öğretim Görevlisi ve 3 Araştırma Görevlisi olmak üzere 11 akademik kadroya sahiptir. </a:t>
            </a:r>
            <a:r>
              <a:rPr lang="tr-TR" dirty="0"/>
              <a:t>  </a:t>
            </a:r>
          </a:p>
          <a:p>
            <a:pPr>
              <a:buNone/>
            </a:pPr>
            <a:endParaRPr lang="tr-TR" dirty="0"/>
          </a:p>
        </p:txBody>
      </p:sp>
    </p:spTree>
    <p:extLst>
      <p:ext uri="{BB962C8B-B14F-4D97-AF65-F5344CB8AC3E}">
        <p14:creationId xmlns="" xmlns:p14="http://schemas.microsoft.com/office/powerpoint/2010/main" val="16012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ran görüntüsü 2021-09-21 225708.jpg"/>
          <p:cNvPicPr>
            <a:picLocks noChangeAspect="1"/>
          </p:cNvPicPr>
          <p:nvPr/>
        </p:nvPicPr>
        <p:blipFill>
          <a:blip r:embed="rId2"/>
          <a:stretch>
            <a:fillRect/>
          </a:stretch>
        </p:blipFill>
        <p:spPr>
          <a:xfrm>
            <a:off x="714348" y="1214422"/>
            <a:ext cx="7643834" cy="3941746"/>
          </a:xfrm>
          <a:prstGeom prst="rect">
            <a:avLst/>
          </a:prstGeom>
        </p:spPr>
      </p:pic>
    </p:spTree>
    <p:extLst>
      <p:ext uri="{BB962C8B-B14F-4D97-AF65-F5344CB8AC3E}">
        <p14:creationId xmlns="" xmlns:p14="http://schemas.microsoft.com/office/powerpoint/2010/main" val="259748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25805.jpg"/>
          <p:cNvPicPr>
            <a:picLocks noChangeAspect="1"/>
          </p:cNvPicPr>
          <p:nvPr/>
        </p:nvPicPr>
        <p:blipFill>
          <a:blip r:embed="rId2"/>
          <a:stretch>
            <a:fillRect/>
          </a:stretch>
        </p:blipFill>
        <p:spPr>
          <a:xfrm>
            <a:off x="500034" y="1357298"/>
            <a:ext cx="8358246" cy="3895725"/>
          </a:xfrm>
          <a:prstGeom prst="rect">
            <a:avLst/>
          </a:prstGeom>
        </p:spPr>
      </p:pic>
    </p:spTree>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498</TotalTime>
  <Words>1028</Words>
  <Application>Microsoft Office PowerPoint</Application>
  <PresentationFormat>Ekran Gösterisi (4:3)</PresentationFormat>
  <Paragraphs>39</Paragraphs>
  <Slides>32</Slides>
  <Notes>0</Notes>
  <HiddenSlides>0</HiddenSlides>
  <MMClips>1</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Galeri</vt:lpstr>
      <vt:lpstr>İLETİŞİM FAKÜLTESİ radyo, televİzyon ve sİnema BÖLÜMÜ ORYANTASYON SUNUMU</vt:lpstr>
      <vt:lpstr>Slayt 2</vt:lpstr>
      <vt:lpstr>Slayt 3</vt:lpstr>
      <vt:lpstr>radyo televİzyon ve sİnema BÖLÜMÜ OLARAK;</vt:lpstr>
      <vt:lpstr>AmacImIz</vt:lpstr>
      <vt:lpstr>Tarİhçemİz</vt:lpstr>
      <vt:lpstr>Akademİk Kadromuz</vt:lpstr>
      <vt:lpstr>Slayt 8</vt:lpstr>
      <vt:lpstr>Slayt 9</vt:lpstr>
      <vt:lpstr>Slayt 10</vt:lpstr>
      <vt:lpstr>Slayt 11</vt:lpstr>
      <vt:lpstr>Slayt 12</vt:lpstr>
      <vt:lpstr>Slayt 13</vt:lpstr>
      <vt:lpstr>Slayt 14</vt:lpstr>
      <vt:lpstr>Slayt 15</vt:lpstr>
      <vt:lpstr>Slayt 16</vt:lpstr>
      <vt:lpstr>Slayt 17</vt:lpstr>
      <vt:lpstr>Slayt 18</vt:lpstr>
      <vt:lpstr>MİSYONUMUZ</vt:lpstr>
      <vt:lpstr>VİZYONUMUZ</vt:lpstr>
      <vt:lpstr> KARİYER İMKANLARI</vt:lpstr>
      <vt:lpstr>BÖLÜM İMKANLARIMIZ</vt:lpstr>
      <vt:lpstr>Slayt 23</vt:lpstr>
      <vt:lpstr>Kampüs FM 104.7 </vt:lpstr>
      <vt:lpstr>Slayt 25</vt:lpstr>
      <vt:lpstr>uluslar arasI Truva AtI KIsa Fİlm Festİvalİ </vt:lpstr>
      <vt:lpstr>Slayt 27</vt:lpstr>
      <vt:lpstr>Slayt 28</vt:lpstr>
      <vt:lpstr>Slayt 29</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FAKÜLTESİ GAZETECİLİK BÖLÜMÜ ORYANTASYON SUNUMU</dc:title>
  <dc:creator>Zeynep Ayer</dc:creator>
  <cp:lastModifiedBy>grundig</cp:lastModifiedBy>
  <cp:revision>50</cp:revision>
  <dcterms:created xsi:type="dcterms:W3CDTF">2021-09-20T07:39:12Z</dcterms:created>
  <dcterms:modified xsi:type="dcterms:W3CDTF">2021-09-23T13:13:47Z</dcterms:modified>
</cp:coreProperties>
</file>