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7772400" cy="10699750"/>
  <p:notesSz cx="7772400" cy="106997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08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04304" y="9914662"/>
            <a:ext cx="218440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7.xml"/><Relationship Id="rId7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10" Type="http://schemas.openxmlformats.org/officeDocument/2006/relationships/slide" Target="slide31.xml"/><Relationship Id="rId4" Type="http://schemas.openxmlformats.org/officeDocument/2006/relationships/slide" Target="slide12.xml"/><Relationship Id="rId9" Type="http://schemas.openxmlformats.org/officeDocument/2006/relationships/slide" Target="slide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812" y="1590191"/>
            <a:ext cx="5865495" cy="243840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2821305">
              <a:lnSpc>
                <a:spcPct val="100000"/>
              </a:lnSpc>
              <a:spcBef>
                <a:spcPts val="1265"/>
              </a:spcBef>
            </a:pPr>
            <a:r>
              <a:rPr sz="2200" spc="-5" dirty="0">
                <a:latin typeface="Times New Roman"/>
                <a:cs typeface="Times New Roman"/>
              </a:rPr>
              <a:t>T.C.</a:t>
            </a:r>
            <a:endParaRPr sz="2200">
              <a:latin typeface="Times New Roman"/>
              <a:cs typeface="Times New Roman"/>
            </a:endParaRPr>
          </a:p>
          <a:p>
            <a:pPr marL="1716405" marR="5080" indent="-1704339">
              <a:lnSpc>
                <a:spcPct val="143600"/>
              </a:lnSpc>
              <a:spcBef>
                <a:spcPts val="10"/>
              </a:spcBef>
            </a:pPr>
            <a:r>
              <a:rPr sz="2200" spc="-5" dirty="0">
                <a:latin typeface="Times New Roman"/>
                <a:cs typeface="Times New Roman"/>
              </a:rPr>
              <a:t>ÇANAKKALE ONSEKİZ MART ÜNİVERSİTESİ  </a:t>
            </a:r>
            <a:r>
              <a:rPr sz="2200" spc="-10" dirty="0">
                <a:latin typeface="Times New Roman"/>
                <a:cs typeface="Times New Roman"/>
              </a:rPr>
              <a:t>AĞIZ </a:t>
            </a:r>
            <a:r>
              <a:rPr sz="2200" dirty="0">
                <a:latin typeface="Times New Roman"/>
                <a:cs typeface="Times New Roman"/>
              </a:rPr>
              <a:t>ve </a:t>
            </a:r>
            <a:r>
              <a:rPr sz="2200" spc="-10" dirty="0">
                <a:latin typeface="Times New Roman"/>
                <a:cs typeface="Times New Roman"/>
              </a:rPr>
              <a:t>DİŞ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SAĞLIĞI</a:t>
            </a:r>
            <a:endParaRPr sz="2200">
              <a:latin typeface="Times New Roman"/>
              <a:cs typeface="Times New Roman"/>
            </a:endParaRPr>
          </a:p>
          <a:p>
            <a:pPr marL="1784985" marR="295275" indent="-1210945">
              <a:lnSpc>
                <a:spcPts val="3800"/>
              </a:lnSpc>
              <a:spcBef>
                <a:spcPts val="315"/>
              </a:spcBef>
            </a:pPr>
            <a:r>
              <a:rPr sz="2200" spc="-5" dirty="0">
                <a:latin typeface="Times New Roman"/>
                <a:cs typeface="Times New Roman"/>
              </a:rPr>
              <a:t>UYGULAMA ve ARAŞTIRMA MERKEZİ  </a:t>
            </a:r>
            <a:r>
              <a:rPr sz="2200" spc="-10" dirty="0">
                <a:latin typeface="Times New Roman"/>
                <a:cs typeface="Times New Roman"/>
              </a:rPr>
              <a:t>FAALİYET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RAPORU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68395" y="8487918"/>
            <a:ext cx="5861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imes New Roman"/>
                <a:cs typeface="Times New Roman"/>
              </a:rPr>
              <a:t>202</a:t>
            </a:r>
            <a:r>
              <a:rPr sz="2200" spc="-5" dirty="0">
                <a:latin typeface="Times New Roman"/>
                <a:cs typeface="Times New Roman"/>
              </a:rPr>
              <a:t>2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70166" y="9280373"/>
            <a:ext cx="14668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100" dirty="0">
                <a:latin typeface="Times New Roman"/>
                <a:cs typeface="Times New Roman"/>
              </a:rPr>
              <a:t>1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385061" y="616458"/>
            <a:ext cx="5654675" cy="885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41700"/>
              </a:lnSpc>
              <a:spcBef>
                <a:spcPts val="10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TS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</a:t>
            </a:r>
            <a:r>
              <a:rPr sz="1200" spc="-10" dirty="0">
                <a:latin typeface="Times New Roman"/>
                <a:cs typeface="Times New Roman"/>
              </a:rPr>
              <a:t> ISO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9001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Kalite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Yönetim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Sistemi,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ISO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14001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Çevre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Yönetim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Sistemi,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TS  </a:t>
            </a:r>
            <a:r>
              <a:rPr sz="1200" dirty="0">
                <a:latin typeface="Times New Roman"/>
                <a:cs typeface="Times New Roman"/>
              </a:rPr>
              <a:t>18001 </a:t>
            </a:r>
            <a:r>
              <a:rPr sz="1200" spc="-15" dirty="0">
                <a:latin typeface="Times New Roman"/>
                <a:cs typeface="Times New Roman"/>
              </a:rPr>
              <a:t>İş </a:t>
            </a:r>
            <a:r>
              <a:rPr sz="1200" spc="-5" dirty="0">
                <a:latin typeface="Times New Roman"/>
                <a:cs typeface="Times New Roman"/>
              </a:rPr>
              <a:t>Sağlığı Güvenliği Yönetim Sistemi, </a:t>
            </a:r>
            <a:r>
              <a:rPr sz="1200" spc="-10" dirty="0">
                <a:latin typeface="Times New Roman"/>
                <a:cs typeface="Times New Roman"/>
              </a:rPr>
              <a:t>TS ISO </a:t>
            </a:r>
            <a:r>
              <a:rPr sz="1200" dirty="0">
                <a:latin typeface="Times New Roman"/>
                <a:cs typeface="Times New Roman"/>
              </a:rPr>
              <a:t>10002 </a:t>
            </a:r>
            <a:r>
              <a:rPr sz="1200" spc="-5" dirty="0">
                <a:latin typeface="Times New Roman"/>
                <a:cs typeface="Times New Roman"/>
              </a:rPr>
              <a:t>Müşteri Memnuniyeti  Yönetim Sistemi gerekliliklerini yerine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getirmek.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3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Başhekimin yetkilendiği konularda planlama </a:t>
            </a:r>
            <a:r>
              <a:rPr sz="1200" dirty="0">
                <a:latin typeface="Times New Roman"/>
                <a:cs typeface="Times New Roman"/>
              </a:rPr>
              <a:t>ve kontrol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yapmak.</a:t>
            </a:r>
            <a:endParaRPr sz="1200">
              <a:latin typeface="Times New Roman"/>
              <a:cs typeface="Times New Roman"/>
            </a:endParaRPr>
          </a:p>
          <a:p>
            <a:pPr marL="144780">
              <a:lnSpc>
                <a:spcPct val="100000"/>
              </a:lnSpc>
              <a:spcBef>
                <a:spcPts val="62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Yetkileri</a:t>
            </a:r>
            <a:r>
              <a:rPr sz="1200" spc="-5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Yukarıda belirtilen </a:t>
            </a:r>
            <a:r>
              <a:rPr sz="1200" dirty="0">
                <a:latin typeface="Times New Roman"/>
                <a:cs typeface="Times New Roman"/>
              </a:rPr>
              <a:t>görev ve </a:t>
            </a:r>
            <a:r>
              <a:rPr sz="1200" spc="-5" dirty="0">
                <a:latin typeface="Times New Roman"/>
                <a:cs typeface="Times New Roman"/>
              </a:rPr>
              <a:t>sorumlulukları </a:t>
            </a:r>
            <a:r>
              <a:rPr sz="1200" dirty="0">
                <a:latin typeface="Times New Roman"/>
                <a:cs typeface="Times New Roman"/>
              </a:rPr>
              <a:t>gerçekleştirme </a:t>
            </a:r>
            <a:r>
              <a:rPr sz="1200" spc="-5" dirty="0">
                <a:latin typeface="Times New Roman"/>
                <a:cs typeface="Times New Roman"/>
              </a:rPr>
              <a:t>yetkisine sahip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olmak.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Faaliyetlerin gerçekleştirilmesi için gerekli araç </a:t>
            </a:r>
            <a:r>
              <a:rPr sz="1200" spc="5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gereci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kullanabilmek.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Kurum içinde </a:t>
            </a:r>
            <a:r>
              <a:rPr sz="1200" dirty="0">
                <a:latin typeface="Times New Roman"/>
                <a:cs typeface="Times New Roman"/>
              </a:rPr>
              <a:t>ve dışında kuruluşu temsil yetkisine </a:t>
            </a:r>
            <a:r>
              <a:rPr sz="1200" spc="-5" dirty="0">
                <a:latin typeface="Times New Roman"/>
                <a:cs typeface="Times New Roman"/>
              </a:rPr>
              <a:t>sahip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olmak.</a:t>
            </a:r>
            <a:endParaRPr sz="1200">
              <a:latin typeface="Times New Roman"/>
              <a:cs typeface="Times New Roman"/>
            </a:endParaRPr>
          </a:p>
          <a:p>
            <a:pPr marL="241300" marR="19685" indent="-228600">
              <a:lnSpc>
                <a:spcPct val="139400"/>
              </a:lnSpc>
              <a:spcBef>
                <a:spcPts val="15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Yönetimindeki personele </a:t>
            </a:r>
            <a:r>
              <a:rPr sz="1200" dirty="0">
                <a:latin typeface="Times New Roman"/>
                <a:cs typeface="Times New Roman"/>
              </a:rPr>
              <a:t>iş </a:t>
            </a:r>
            <a:r>
              <a:rPr sz="1200" spc="-5" dirty="0">
                <a:latin typeface="Times New Roman"/>
                <a:cs typeface="Times New Roman"/>
              </a:rPr>
              <a:t>verme, yönlendirme, yaptıkları </a:t>
            </a:r>
            <a:r>
              <a:rPr sz="1200" dirty="0">
                <a:latin typeface="Times New Roman"/>
                <a:cs typeface="Times New Roman"/>
              </a:rPr>
              <a:t>işleri kontrol </a:t>
            </a:r>
            <a:r>
              <a:rPr sz="1200" spc="-5" dirty="0">
                <a:latin typeface="Times New Roman"/>
                <a:cs typeface="Times New Roman"/>
              </a:rPr>
              <a:t>etme,</a:t>
            </a:r>
            <a:r>
              <a:rPr sz="1200" spc="-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düzeltme,  gerektiğinde uyarma, </a:t>
            </a:r>
            <a:r>
              <a:rPr sz="1200" dirty="0">
                <a:latin typeface="Times New Roman"/>
                <a:cs typeface="Times New Roman"/>
              </a:rPr>
              <a:t>bilgi ve </a:t>
            </a:r>
            <a:r>
              <a:rPr sz="1200" spc="-5" dirty="0">
                <a:latin typeface="Times New Roman"/>
                <a:cs typeface="Times New Roman"/>
              </a:rPr>
              <a:t>rapor </a:t>
            </a:r>
            <a:r>
              <a:rPr sz="1200" dirty="0">
                <a:latin typeface="Times New Roman"/>
                <a:cs typeface="Times New Roman"/>
              </a:rPr>
              <a:t>isteme </a:t>
            </a:r>
            <a:r>
              <a:rPr sz="1200" spc="-5" dirty="0">
                <a:latin typeface="Times New Roman"/>
                <a:cs typeface="Times New Roman"/>
              </a:rPr>
              <a:t>yetkisine sahip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olmak.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Kanunlarda </a:t>
            </a:r>
            <a:r>
              <a:rPr sz="1200" dirty="0">
                <a:latin typeface="Times New Roman"/>
                <a:cs typeface="Times New Roman"/>
              </a:rPr>
              <a:t>belirtilen </a:t>
            </a:r>
            <a:r>
              <a:rPr sz="1200" spc="-5" dirty="0">
                <a:latin typeface="Times New Roman"/>
                <a:cs typeface="Times New Roman"/>
              </a:rPr>
              <a:t>diğer yetkiler.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HASTANE MÜDÜRÜ</a:t>
            </a:r>
            <a:endParaRPr sz="1200">
              <a:latin typeface="Times New Roman"/>
              <a:cs typeface="Times New Roman"/>
            </a:endParaRPr>
          </a:p>
          <a:p>
            <a:pPr marL="144780" algn="just">
              <a:lnSpc>
                <a:spcPct val="100000"/>
              </a:lnSpc>
              <a:spcBef>
                <a:spcPts val="63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Görev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sorumlulukları: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2100"/>
              </a:lnSpc>
              <a:spcBef>
                <a:spcPts val="9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Kurum idari </a:t>
            </a:r>
            <a:r>
              <a:rPr sz="1200" dirty="0">
                <a:latin typeface="Times New Roman"/>
                <a:cs typeface="Times New Roman"/>
              </a:rPr>
              <a:t>ve mali </a:t>
            </a:r>
            <a:r>
              <a:rPr sz="1200" spc="-5" dirty="0">
                <a:latin typeface="Times New Roman"/>
                <a:cs typeface="Times New Roman"/>
              </a:rPr>
              <a:t>hizmetlerinin etkin </a:t>
            </a:r>
            <a:r>
              <a:rPr sz="1200" dirty="0">
                <a:latin typeface="Times New Roman"/>
                <a:cs typeface="Times New Roman"/>
              </a:rPr>
              <a:t>bir planlanmasının </a:t>
            </a:r>
            <a:r>
              <a:rPr sz="1200" spc="-5" dirty="0">
                <a:latin typeface="Times New Roman"/>
                <a:cs typeface="Times New Roman"/>
              </a:rPr>
              <a:t>yapılması, </a:t>
            </a:r>
            <a:r>
              <a:rPr sz="1200" dirty="0">
                <a:latin typeface="Times New Roman"/>
                <a:cs typeface="Times New Roman"/>
              </a:rPr>
              <a:t>kendisine </a:t>
            </a:r>
            <a:r>
              <a:rPr sz="1200" spc="-5" dirty="0">
                <a:latin typeface="Times New Roman"/>
                <a:cs typeface="Times New Roman"/>
              </a:rPr>
              <a:t>bağlı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  ilgili diğer birimler ile uyumlu bir işbirliği </a:t>
            </a:r>
            <a:r>
              <a:rPr sz="1200" spc="-5" dirty="0">
                <a:latin typeface="Times New Roman"/>
                <a:cs typeface="Times New Roman"/>
              </a:rPr>
              <a:t>içerisinde </a:t>
            </a:r>
            <a:r>
              <a:rPr sz="1200" dirty="0">
                <a:latin typeface="Times New Roman"/>
                <a:cs typeface="Times New Roman"/>
              </a:rPr>
              <a:t>hizmetlerin yürütülmesi ve  </a:t>
            </a:r>
            <a:r>
              <a:rPr sz="1200" spc="-5" dirty="0">
                <a:latin typeface="Times New Roman"/>
                <a:cs typeface="Times New Roman"/>
              </a:rPr>
              <a:t>denetlenmesini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42500"/>
              </a:lnSpc>
              <a:spcBef>
                <a:spcPts val="9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Kurumun satın alma </a:t>
            </a:r>
            <a:r>
              <a:rPr sz="1200" spc="5" dirty="0">
                <a:latin typeface="Times New Roman"/>
                <a:cs typeface="Times New Roman"/>
              </a:rPr>
              <a:t>ve </a:t>
            </a:r>
            <a:r>
              <a:rPr sz="1200" dirty="0">
                <a:latin typeface="Times New Roman"/>
                <a:cs typeface="Times New Roman"/>
              </a:rPr>
              <a:t>taşınır hizmetlerin </a:t>
            </a:r>
            <a:r>
              <a:rPr sz="1200" spc="-5" dirty="0">
                <a:latin typeface="Times New Roman"/>
                <a:cs typeface="Times New Roman"/>
              </a:rPr>
              <a:t>yürütülmesini sağlamak. Hizmetlerin  aksatılmadan sürdürülebilmesi </a:t>
            </a:r>
            <a:r>
              <a:rPr sz="1200" dirty="0">
                <a:latin typeface="Times New Roman"/>
                <a:cs typeface="Times New Roman"/>
              </a:rPr>
              <a:t>için kurumun </a:t>
            </a:r>
            <a:r>
              <a:rPr sz="1200" spc="-5" dirty="0">
                <a:latin typeface="Times New Roman"/>
                <a:cs typeface="Times New Roman"/>
              </a:rPr>
              <a:t>ihtiyaç </a:t>
            </a:r>
            <a:r>
              <a:rPr sz="1200" dirty="0">
                <a:latin typeface="Times New Roman"/>
                <a:cs typeface="Times New Roman"/>
              </a:rPr>
              <a:t>duyduğu </a:t>
            </a:r>
            <a:r>
              <a:rPr sz="1200" spc="-5" dirty="0">
                <a:latin typeface="Times New Roman"/>
                <a:cs typeface="Times New Roman"/>
              </a:rPr>
              <a:t>her </a:t>
            </a:r>
            <a:r>
              <a:rPr sz="1200" dirty="0">
                <a:latin typeface="Times New Roman"/>
                <a:cs typeface="Times New Roman"/>
              </a:rPr>
              <a:t>türlü </a:t>
            </a:r>
            <a:r>
              <a:rPr sz="1200" spc="-5" dirty="0">
                <a:latin typeface="Times New Roman"/>
                <a:cs typeface="Times New Roman"/>
              </a:rPr>
              <a:t>sarf malzeme </a:t>
            </a:r>
            <a:r>
              <a:rPr sz="1200" dirty="0">
                <a:latin typeface="Times New Roman"/>
                <a:cs typeface="Times New Roman"/>
              </a:rPr>
              <a:t>ve  </a:t>
            </a:r>
            <a:r>
              <a:rPr sz="1200" spc="-5" dirty="0">
                <a:latin typeface="Times New Roman"/>
                <a:cs typeface="Times New Roman"/>
              </a:rPr>
              <a:t>cihaz ihtiyaçları </a:t>
            </a:r>
            <a:r>
              <a:rPr sz="1200" dirty="0">
                <a:latin typeface="Times New Roman"/>
                <a:cs typeface="Times New Roman"/>
              </a:rPr>
              <a:t>için etkin bir </a:t>
            </a:r>
            <a:r>
              <a:rPr sz="1200" spc="-5" dirty="0">
                <a:latin typeface="Times New Roman"/>
                <a:cs typeface="Times New Roman"/>
              </a:rPr>
              <a:t>stok yönetimini sağlamak, </a:t>
            </a:r>
            <a:r>
              <a:rPr sz="1200" dirty="0">
                <a:latin typeface="Times New Roman"/>
                <a:cs typeface="Times New Roman"/>
              </a:rPr>
              <a:t>taşınır </a:t>
            </a:r>
            <a:r>
              <a:rPr sz="1200" spc="-5" dirty="0">
                <a:latin typeface="Times New Roman"/>
                <a:cs typeface="Times New Roman"/>
              </a:rPr>
              <a:t>kayıt mevzuatına </a:t>
            </a:r>
            <a:r>
              <a:rPr sz="1200" dirty="0">
                <a:latin typeface="Times New Roman"/>
                <a:cs typeface="Times New Roman"/>
              </a:rPr>
              <a:t>göre  stok </a:t>
            </a:r>
            <a:r>
              <a:rPr sz="1200" spc="-5" dirty="0">
                <a:latin typeface="Times New Roman"/>
                <a:cs typeface="Times New Roman"/>
              </a:rPr>
              <a:t>kayıtlarının sistemlerden </a:t>
            </a:r>
            <a:r>
              <a:rPr sz="1200" dirty="0">
                <a:latin typeface="Times New Roman"/>
                <a:cs typeface="Times New Roman"/>
              </a:rPr>
              <a:t>günlük, </a:t>
            </a:r>
            <a:r>
              <a:rPr sz="1200" spc="-5" dirty="0">
                <a:latin typeface="Times New Roman"/>
                <a:cs typeface="Times New Roman"/>
              </a:rPr>
              <a:t>düzenli </a:t>
            </a:r>
            <a:r>
              <a:rPr sz="1200" dirty="0">
                <a:latin typeface="Times New Roman"/>
                <a:cs typeface="Times New Roman"/>
              </a:rPr>
              <a:t>olarak takibini </a:t>
            </a:r>
            <a:r>
              <a:rPr sz="1200" spc="-5" dirty="0">
                <a:latin typeface="Times New Roman"/>
                <a:cs typeface="Times New Roman"/>
              </a:rPr>
              <a:t>yapmak </a:t>
            </a:r>
            <a:r>
              <a:rPr sz="1200" dirty="0">
                <a:latin typeface="Times New Roman"/>
                <a:cs typeface="Times New Roman"/>
              </a:rPr>
              <a:t>ve verilerin </a:t>
            </a:r>
            <a:r>
              <a:rPr sz="1200" spc="-5" dirty="0">
                <a:latin typeface="Times New Roman"/>
                <a:cs typeface="Times New Roman"/>
              </a:rPr>
              <a:t>güncel  tutulmasını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241300" marR="8255" indent="-228600" algn="just">
              <a:lnSpc>
                <a:spcPct val="141200"/>
              </a:lnSpc>
              <a:spcBef>
                <a:spcPts val="14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Sorumluluğu </a:t>
            </a:r>
            <a:r>
              <a:rPr sz="1200" spc="-5" dirty="0">
                <a:latin typeface="Times New Roman"/>
                <a:cs typeface="Times New Roman"/>
              </a:rPr>
              <a:t>altındaki personelin (idari, </a:t>
            </a:r>
            <a:r>
              <a:rPr sz="1200" dirty="0">
                <a:latin typeface="Times New Roman"/>
                <a:cs typeface="Times New Roman"/>
              </a:rPr>
              <a:t>teknik, </a:t>
            </a:r>
            <a:r>
              <a:rPr sz="1200" spc="-5" dirty="0">
                <a:latin typeface="Times New Roman"/>
                <a:cs typeface="Times New Roman"/>
              </a:rPr>
              <a:t>idari sağlık, </a:t>
            </a:r>
            <a:r>
              <a:rPr sz="1200" dirty="0">
                <a:latin typeface="Times New Roman"/>
                <a:cs typeface="Times New Roman"/>
              </a:rPr>
              <a:t>kurum </a:t>
            </a:r>
            <a:r>
              <a:rPr sz="1200" spc="-5" dirty="0">
                <a:latin typeface="Times New Roman"/>
                <a:cs typeface="Times New Roman"/>
              </a:rPr>
              <a:t>dışından stajyer  öğrenci </a:t>
            </a:r>
            <a:r>
              <a:rPr sz="1200" dirty="0">
                <a:latin typeface="Times New Roman"/>
                <a:cs typeface="Times New Roman"/>
              </a:rPr>
              <a:t>gibi) </a:t>
            </a:r>
            <a:r>
              <a:rPr sz="1200" spc="-5" dirty="0">
                <a:latin typeface="Times New Roman"/>
                <a:cs typeface="Times New Roman"/>
              </a:rPr>
              <a:t>yetkilerini, </a:t>
            </a:r>
            <a:r>
              <a:rPr sz="1200" dirty="0">
                <a:latin typeface="Times New Roman"/>
                <a:cs typeface="Times New Roman"/>
              </a:rPr>
              <a:t>uyumunu ve </a:t>
            </a:r>
            <a:r>
              <a:rPr sz="1200" spc="-5" dirty="0">
                <a:latin typeface="Times New Roman"/>
                <a:cs typeface="Times New Roman"/>
              </a:rPr>
              <a:t>çalışma düzenini belirleyip, aldıkları eğitimler  doğrultusunda çalışma yerlerini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planlamak.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0200"/>
              </a:lnSpc>
              <a:spcBef>
                <a:spcPts val="14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Kurum bünyesindeki cihaz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malzemelerin </a:t>
            </a:r>
            <a:r>
              <a:rPr sz="1200" dirty="0">
                <a:latin typeface="Times New Roman"/>
                <a:cs typeface="Times New Roman"/>
              </a:rPr>
              <a:t>düzenli </a:t>
            </a:r>
            <a:r>
              <a:rPr sz="1200" spc="-5" dirty="0">
                <a:latin typeface="Times New Roman"/>
                <a:cs typeface="Times New Roman"/>
              </a:rPr>
              <a:t>olarak </a:t>
            </a:r>
            <a:r>
              <a:rPr sz="1200" dirty="0">
                <a:latin typeface="Times New Roman"/>
                <a:cs typeface="Times New Roman"/>
              </a:rPr>
              <a:t>kontrol </a:t>
            </a:r>
            <a:r>
              <a:rPr sz="1200" spc="5" dirty="0">
                <a:latin typeface="Times New Roman"/>
                <a:cs typeface="Times New Roman"/>
              </a:rPr>
              <a:t>ve </a:t>
            </a:r>
            <a:r>
              <a:rPr sz="1200" dirty="0">
                <a:latin typeface="Times New Roman"/>
                <a:cs typeface="Times New Roman"/>
              </a:rPr>
              <a:t>periyodik </a:t>
            </a:r>
            <a:r>
              <a:rPr sz="1200" spc="5" dirty="0">
                <a:latin typeface="Times New Roman"/>
                <a:cs typeface="Times New Roman"/>
              </a:rPr>
              <a:t>bakım-  </a:t>
            </a:r>
            <a:r>
              <a:rPr sz="1200" spc="-5" dirty="0">
                <a:latin typeface="Times New Roman"/>
                <a:cs typeface="Times New Roman"/>
              </a:rPr>
              <a:t>onarımlarının yapılarak, hazır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çalışır durumda bulundurulması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241300" marR="9525" indent="-228600" algn="just">
              <a:lnSpc>
                <a:spcPct val="140000"/>
              </a:lnSpc>
              <a:spcBef>
                <a:spcPts val="14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Binaların bakım, onarım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tadilatlarının </a:t>
            </a:r>
            <a:r>
              <a:rPr sz="1200" dirty="0">
                <a:latin typeface="Times New Roman"/>
                <a:cs typeface="Times New Roman"/>
              </a:rPr>
              <a:t>zamanında </a:t>
            </a:r>
            <a:r>
              <a:rPr sz="1200" spc="-5" dirty="0">
                <a:latin typeface="Times New Roman"/>
                <a:cs typeface="Times New Roman"/>
              </a:rPr>
              <a:t>yapılması </a:t>
            </a:r>
            <a:r>
              <a:rPr sz="1200" dirty="0">
                <a:latin typeface="Times New Roman"/>
                <a:cs typeface="Times New Roman"/>
              </a:rPr>
              <a:t>için gerekli </a:t>
            </a:r>
            <a:r>
              <a:rPr sz="1200" spc="-5" dirty="0">
                <a:latin typeface="Times New Roman"/>
                <a:cs typeface="Times New Roman"/>
              </a:rPr>
              <a:t>tedbirleri  almak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yapılan çalışmaları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denetlemek.</a:t>
            </a:r>
            <a:endParaRPr sz="1200">
              <a:latin typeface="Times New Roman"/>
              <a:cs typeface="Times New Roman"/>
            </a:endParaRPr>
          </a:p>
          <a:p>
            <a:pPr marL="241300" marR="6350" indent="-228600" algn="just">
              <a:lnSpc>
                <a:spcPct val="141300"/>
              </a:lnSpc>
              <a:spcBef>
                <a:spcPts val="13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Gerekli </a:t>
            </a:r>
            <a:r>
              <a:rPr sz="1200" dirty="0">
                <a:latin typeface="Times New Roman"/>
                <a:cs typeface="Times New Roman"/>
              </a:rPr>
              <a:t>her türlü tıbbi </a:t>
            </a:r>
            <a:r>
              <a:rPr sz="1200" spc="-5" dirty="0">
                <a:latin typeface="Times New Roman"/>
                <a:cs typeface="Times New Roman"/>
              </a:rPr>
              <a:t>sarf, </a:t>
            </a:r>
            <a:r>
              <a:rPr sz="1200" dirty="0">
                <a:latin typeface="Times New Roman"/>
                <a:cs typeface="Times New Roman"/>
              </a:rPr>
              <a:t>tıbbi </a:t>
            </a:r>
            <a:r>
              <a:rPr sz="1200" spc="-5" dirty="0">
                <a:latin typeface="Times New Roman"/>
                <a:cs typeface="Times New Roman"/>
              </a:rPr>
              <a:t>cihaz, </a:t>
            </a:r>
            <a:r>
              <a:rPr sz="1200" dirty="0">
                <a:latin typeface="Times New Roman"/>
                <a:cs typeface="Times New Roman"/>
              </a:rPr>
              <a:t>laboratuvar </a:t>
            </a:r>
            <a:r>
              <a:rPr sz="1200" spc="-5" dirty="0">
                <a:latin typeface="Times New Roman"/>
                <a:cs typeface="Times New Roman"/>
              </a:rPr>
              <a:t>malzemelerinin yeterli miktarda </a:t>
            </a:r>
            <a:r>
              <a:rPr sz="1200" dirty="0">
                <a:latin typeface="Times New Roman"/>
                <a:cs typeface="Times New Roman"/>
              </a:rPr>
              <a:t>ve  ihtiyaç duyulduğunda </a:t>
            </a:r>
            <a:r>
              <a:rPr sz="1200" spc="-5" dirty="0">
                <a:latin typeface="Times New Roman"/>
                <a:cs typeface="Times New Roman"/>
              </a:rPr>
              <a:t>kullanıma hazır olarak bulundurulmasını, </a:t>
            </a:r>
            <a:r>
              <a:rPr sz="1200" spc="-10" dirty="0">
                <a:latin typeface="Times New Roman"/>
                <a:cs typeface="Times New Roman"/>
              </a:rPr>
              <a:t>eksik </a:t>
            </a:r>
            <a:r>
              <a:rPr sz="1200" dirty="0">
                <a:latin typeface="Times New Roman"/>
                <a:cs typeface="Times New Roman"/>
              </a:rPr>
              <a:t>bulunan  </a:t>
            </a:r>
            <a:r>
              <a:rPr sz="1200" spc="-5" dirty="0">
                <a:latin typeface="Times New Roman"/>
                <a:cs typeface="Times New Roman"/>
              </a:rPr>
              <a:t>malzemelerin zamanında </a:t>
            </a:r>
            <a:r>
              <a:rPr sz="1200" dirty="0">
                <a:latin typeface="Times New Roman"/>
                <a:cs typeface="Times New Roman"/>
              </a:rPr>
              <a:t>temini için </a:t>
            </a:r>
            <a:r>
              <a:rPr sz="1200" spc="-5" dirty="0">
                <a:latin typeface="Times New Roman"/>
                <a:cs typeface="Times New Roman"/>
              </a:rPr>
              <a:t>gerekli çalışmaları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yürütmek.</a:t>
            </a:r>
            <a:endParaRPr sz="1200">
              <a:latin typeface="Times New Roman"/>
              <a:cs typeface="Times New Roman"/>
            </a:endParaRPr>
          </a:p>
          <a:p>
            <a:pPr marL="241300" marR="12065" indent="-228600" algn="just">
              <a:lnSpc>
                <a:spcPct val="140000"/>
              </a:lnSpc>
              <a:spcBef>
                <a:spcPts val="14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Kurumun </a:t>
            </a:r>
            <a:r>
              <a:rPr sz="1200" dirty="0">
                <a:latin typeface="Times New Roman"/>
                <a:cs typeface="Times New Roman"/>
              </a:rPr>
              <a:t>bilişim </a:t>
            </a:r>
            <a:r>
              <a:rPr sz="1200" spc="-5" dirty="0">
                <a:latin typeface="Times New Roman"/>
                <a:cs typeface="Times New Roman"/>
              </a:rPr>
              <a:t>sistemlerinin alt yapı, donanım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yazılım hizmetlerinin düzenli  yürütülmesi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sürekli olarak çalışır halde bulundurulmasını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385061" y="616458"/>
            <a:ext cx="5653405" cy="911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2700" indent="-228600" algn="just">
              <a:lnSpc>
                <a:spcPct val="141700"/>
              </a:lnSpc>
              <a:spcBef>
                <a:spcPts val="10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Kurum </a:t>
            </a:r>
            <a:r>
              <a:rPr sz="1200" dirty="0">
                <a:latin typeface="Times New Roman"/>
                <a:cs typeface="Times New Roman"/>
              </a:rPr>
              <a:t>içerisindeki görevlendirme ve </a:t>
            </a:r>
            <a:r>
              <a:rPr sz="1200" spc="-5" dirty="0">
                <a:latin typeface="Times New Roman"/>
                <a:cs typeface="Times New Roman"/>
              </a:rPr>
              <a:t>değişiklikleri kayıt altına alarak, personelin özlük  işlemleri </a:t>
            </a:r>
            <a:r>
              <a:rPr sz="1200" dirty="0">
                <a:latin typeface="Times New Roman"/>
                <a:cs typeface="Times New Roman"/>
              </a:rPr>
              <a:t>ve kurum faaliyetlerine </a:t>
            </a:r>
            <a:r>
              <a:rPr sz="1200" spc="-5" dirty="0">
                <a:latin typeface="Times New Roman"/>
                <a:cs typeface="Times New Roman"/>
              </a:rPr>
              <a:t>ait aylık raporların Başhekimliğe </a:t>
            </a:r>
            <a:r>
              <a:rPr sz="1200" dirty="0">
                <a:latin typeface="Times New Roman"/>
                <a:cs typeface="Times New Roman"/>
              </a:rPr>
              <a:t>zamanında ve doğru  </a:t>
            </a:r>
            <a:r>
              <a:rPr sz="1200" spc="-5" dirty="0">
                <a:latin typeface="Times New Roman"/>
                <a:cs typeface="Times New Roman"/>
              </a:rPr>
              <a:t>olarak </a:t>
            </a:r>
            <a:r>
              <a:rPr sz="1200" dirty="0">
                <a:latin typeface="Times New Roman"/>
                <a:cs typeface="Times New Roman"/>
              </a:rPr>
              <a:t>bildirimi </a:t>
            </a:r>
            <a:r>
              <a:rPr sz="1200" spc="-5" dirty="0">
                <a:latin typeface="Times New Roman"/>
                <a:cs typeface="Times New Roman"/>
              </a:rPr>
              <a:t>için gerekli tedbirleri </a:t>
            </a:r>
            <a:r>
              <a:rPr sz="1200" dirty="0">
                <a:latin typeface="Times New Roman"/>
                <a:cs typeface="Times New Roman"/>
              </a:rPr>
              <a:t>almak ve kontrolünü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241300" marR="9525" indent="-228600" algn="just">
              <a:lnSpc>
                <a:spcPct val="139200"/>
              </a:lnSpc>
              <a:spcBef>
                <a:spcPts val="18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Gelir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gider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gerçekleşme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işlerini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işlemlerini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yürütmek.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Kurum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bütçesini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hazırlayarak  Başhekimlik onayına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sunmak.</a:t>
            </a:r>
            <a:endParaRPr sz="1200">
              <a:latin typeface="Times New Roman"/>
              <a:cs typeface="Times New Roman"/>
            </a:endParaRPr>
          </a:p>
          <a:p>
            <a:pPr marL="241300" marR="14604" indent="-228600" algn="just">
              <a:lnSpc>
                <a:spcPct val="139200"/>
              </a:lnSpc>
              <a:spcBef>
                <a:spcPts val="15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Kurum </a:t>
            </a:r>
            <a:r>
              <a:rPr sz="1200" dirty="0">
                <a:latin typeface="Times New Roman"/>
                <a:cs typeface="Times New Roman"/>
              </a:rPr>
              <a:t>tanıtımı ve </a:t>
            </a:r>
            <a:r>
              <a:rPr sz="1200" spc="-5" dirty="0">
                <a:latin typeface="Times New Roman"/>
                <a:cs typeface="Times New Roman"/>
              </a:rPr>
              <a:t>organizasyonlarda halkla </a:t>
            </a:r>
            <a:r>
              <a:rPr sz="1200" dirty="0">
                <a:latin typeface="Times New Roman"/>
                <a:cs typeface="Times New Roman"/>
              </a:rPr>
              <a:t>ilişkiler ve </a:t>
            </a:r>
            <a:r>
              <a:rPr sz="1200" spc="-5" dirty="0">
                <a:latin typeface="Times New Roman"/>
                <a:cs typeface="Times New Roman"/>
              </a:rPr>
              <a:t>basın </a:t>
            </a:r>
            <a:r>
              <a:rPr sz="1200" dirty="0">
                <a:latin typeface="Times New Roman"/>
                <a:cs typeface="Times New Roman"/>
              </a:rPr>
              <a:t>ile ilgili </a:t>
            </a:r>
            <a:r>
              <a:rPr sz="1200" spc="-5" dirty="0">
                <a:latin typeface="Times New Roman"/>
                <a:cs typeface="Times New Roman"/>
              </a:rPr>
              <a:t>çalışmaların  yürütülmesi, takip </a:t>
            </a:r>
            <a:r>
              <a:rPr sz="1200" dirty="0">
                <a:latin typeface="Times New Roman"/>
                <a:cs typeface="Times New Roman"/>
              </a:rPr>
              <a:t>ve kontrolünü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41800"/>
              </a:lnSpc>
              <a:spcBef>
                <a:spcPts val="13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Deprem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yangın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gibi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doğal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afetlere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karşı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acil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yardım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güvenlik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hizmetleri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kapsamında  </a:t>
            </a:r>
            <a:r>
              <a:rPr sz="1200" dirty="0">
                <a:latin typeface="Times New Roman"/>
                <a:cs typeface="Times New Roman"/>
              </a:rPr>
              <a:t>kurumumuzda </a:t>
            </a:r>
            <a:r>
              <a:rPr sz="1200" spc="-5" dirty="0">
                <a:latin typeface="Times New Roman"/>
                <a:cs typeface="Times New Roman"/>
              </a:rPr>
              <a:t>gerekli </a:t>
            </a:r>
            <a:r>
              <a:rPr sz="1200" dirty="0">
                <a:latin typeface="Times New Roman"/>
                <a:cs typeface="Times New Roman"/>
              </a:rPr>
              <a:t>her türlü </a:t>
            </a:r>
            <a:r>
              <a:rPr sz="1200" spc="-5" dirty="0">
                <a:latin typeface="Times New Roman"/>
                <a:cs typeface="Times New Roman"/>
              </a:rPr>
              <a:t>emniyet tedbirlerini almak, olağanüstü </a:t>
            </a:r>
            <a:r>
              <a:rPr sz="1200" dirty="0">
                <a:latin typeface="Times New Roman"/>
                <a:cs typeface="Times New Roman"/>
              </a:rPr>
              <a:t>haller için devlet  </a:t>
            </a:r>
            <a:r>
              <a:rPr sz="1200" spc="-5" dirty="0">
                <a:latin typeface="Times New Roman"/>
                <a:cs typeface="Times New Roman"/>
              </a:rPr>
              <a:t>kuruluşları </a:t>
            </a:r>
            <a:r>
              <a:rPr sz="1200" dirty="0">
                <a:latin typeface="Times New Roman"/>
                <a:cs typeface="Times New Roman"/>
              </a:rPr>
              <a:t>ile </a:t>
            </a:r>
            <a:r>
              <a:rPr sz="1200" spc="-5" dirty="0">
                <a:latin typeface="Times New Roman"/>
                <a:cs typeface="Times New Roman"/>
              </a:rPr>
              <a:t>koordineli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çalışmak.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Çevreyi (atık yönetimi) korumaya yönelik </a:t>
            </a:r>
            <a:r>
              <a:rPr sz="1200" dirty="0">
                <a:latin typeface="Times New Roman"/>
                <a:cs typeface="Times New Roman"/>
              </a:rPr>
              <a:t>tedbirleri </a:t>
            </a:r>
            <a:r>
              <a:rPr sz="1200" spc="-5" dirty="0">
                <a:latin typeface="Times New Roman"/>
                <a:cs typeface="Times New Roman"/>
              </a:rPr>
              <a:t>almak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uygulamak.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Hasta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çalışanların </a:t>
            </a:r>
            <a:r>
              <a:rPr sz="1200" dirty="0">
                <a:latin typeface="Times New Roman"/>
                <a:cs typeface="Times New Roman"/>
              </a:rPr>
              <a:t>güvenlik ile ilgili </a:t>
            </a:r>
            <a:r>
              <a:rPr sz="1200" spc="-5" dirty="0">
                <a:latin typeface="Times New Roman"/>
                <a:cs typeface="Times New Roman"/>
              </a:rPr>
              <a:t>tedbirlerini almak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uygulamak.</a:t>
            </a:r>
            <a:endParaRPr sz="1200">
              <a:latin typeface="Times New Roman"/>
              <a:cs typeface="Times New Roman"/>
            </a:endParaRPr>
          </a:p>
          <a:p>
            <a:pPr marL="241300" marR="7620" indent="-228600">
              <a:lnSpc>
                <a:spcPct val="139200"/>
              </a:lnSpc>
              <a:spcBef>
                <a:spcPts val="15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Yukarıda </a:t>
            </a:r>
            <a:r>
              <a:rPr sz="1200" dirty="0">
                <a:latin typeface="Times New Roman"/>
                <a:cs typeface="Times New Roman"/>
              </a:rPr>
              <a:t>yazılı olan </a:t>
            </a:r>
            <a:r>
              <a:rPr sz="1200" spc="-5" dirty="0">
                <a:latin typeface="Times New Roman"/>
                <a:cs typeface="Times New Roman"/>
              </a:rPr>
              <a:t>bütün </a:t>
            </a:r>
            <a:r>
              <a:rPr sz="1200" dirty="0">
                <a:latin typeface="Times New Roman"/>
                <a:cs typeface="Times New Roman"/>
              </a:rPr>
              <a:t>bu </a:t>
            </a:r>
            <a:r>
              <a:rPr sz="1200" spc="-5" dirty="0">
                <a:latin typeface="Times New Roman"/>
                <a:cs typeface="Times New Roman"/>
              </a:rPr>
              <a:t>görevleri kanunlara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yönetmeliklere </a:t>
            </a:r>
            <a:r>
              <a:rPr sz="1200" dirty="0">
                <a:latin typeface="Times New Roman"/>
                <a:cs typeface="Times New Roman"/>
              </a:rPr>
              <a:t>uygun </a:t>
            </a:r>
            <a:r>
              <a:rPr sz="1200" spc="-5" dirty="0">
                <a:latin typeface="Times New Roman"/>
                <a:cs typeface="Times New Roman"/>
              </a:rPr>
              <a:t>olarak </a:t>
            </a:r>
            <a:r>
              <a:rPr sz="1200" dirty="0">
                <a:latin typeface="Times New Roman"/>
                <a:cs typeface="Times New Roman"/>
              </a:rPr>
              <a:t>yerine  </a:t>
            </a:r>
            <a:r>
              <a:rPr sz="1200" spc="-5" dirty="0">
                <a:latin typeface="Times New Roman"/>
                <a:cs typeface="Times New Roman"/>
              </a:rPr>
              <a:t>getirirken, Başhekim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Başhekim yardımcısına </a:t>
            </a:r>
            <a:r>
              <a:rPr sz="1200" dirty="0">
                <a:latin typeface="Times New Roman"/>
                <a:cs typeface="Times New Roman"/>
              </a:rPr>
              <a:t>karşı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sorumludur.</a:t>
            </a:r>
            <a:endParaRPr sz="1200">
              <a:latin typeface="Times New Roman"/>
              <a:cs typeface="Times New Roman"/>
            </a:endParaRPr>
          </a:p>
          <a:p>
            <a:pPr marL="144780">
              <a:lnSpc>
                <a:spcPct val="100000"/>
              </a:lnSpc>
              <a:spcBef>
                <a:spcPts val="63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Yetkileri</a:t>
            </a:r>
            <a:r>
              <a:rPr sz="1200" spc="-5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Yukarıda belirtilen </a:t>
            </a:r>
            <a:r>
              <a:rPr sz="1200" dirty="0">
                <a:latin typeface="Times New Roman"/>
                <a:cs typeface="Times New Roman"/>
              </a:rPr>
              <a:t>görev ve </a:t>
            </a:r>
            <a:r>
              <a:rPr sz="1200" spc="-5" dirty="0">
                <a:latin typeface="Times New Roman"/>
                <a:cs typeface="Times New Roman"/>
              </a:rPr>
              <a:t>sorumlulukları </a:t>
            </a:r>
            <a:r>
              <a:rPr sz="1200" dirty="0">
                <a:latin typeface="Times New Roman"/>
                <a:cs typeface="Times New Roman"/>
              </a:rPr>
              <a:t>gerçekleştirme </a:t>
            </a:r>
            <a:r>
              <a:rPr sz="1200" spc="-5" dirty="0">
                <a:latin typeface="Times New Roman"/>
                <a:cs typeface="Times New Roman"/>
              </a:rPr>
              <a:t>yetkisine sahip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olmak.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İmza yetkisine sahip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olmak.</a:t>
            </a:r>
            <a:endParaRPr sz="1200">
              <a:latin typeface="Times New Roman"/>
              <a:cs typeface="Times New Roman"/>
            </a:endParaRPr>
          </a:p>
          <a:p>
            <a:pPr marL="241300" marR="170180" indent="-228600">
              <a:lnSpc>
                <a:spcPct val="139200"/>
              </a:lnSpc>
              <a:spcBef>
                <a:spcPts val="15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Emrindeki </a:t>
            </a:r>
            <a:r>
              <a:rPr sz="1200" dirty="0">
                <a:latin typeface="Times New Roman"/>
                <a:cs typeface="Times New Roman"/>
              </a:rPr>
              <a:t>yönetici ve </a:t>
            </a:r>
            <a:r>
              <a:rPr sz="1200" spc="-5" dirty="0">
                <a:latin typeface="Times New Roman"/>
                <a:cs typeface="Times New Roman"/>
              </a:rPr>
              <a:t>personele </a:t>
            </a:r>
            <a:r>
              <a:rPr sz="1200" dirty="0">
                <a:latin typeface="Times New Roman"/>
                <a:cs typeface="Times New Roman"/>
              </a:rPr>
              <a:t>iş </a:t>
            </a:r>
            <a:r>
              <a:rPr sz="1200" spc="-5" dirty="0">
                <a:latin typeface="Times New Roman"/>
                <a:cs typeface="Times New Roman"/>
              </a:rPr>
              <a:t>verme, </a:t>
            </a:r>
            <a:r>
              <a:rPr sz="1200" dirty="0">
                <a:latin typeface="Times New Roman"/>
                <a:cs typeface="Times New Roman"/>
              </a:rPr>
              <a:t>yönlendirme, </a:t>
            </a:r>
            <a:r>
              <a:rPr sz="1200" spc="-5" dirty="0">
                <a:latin typeface="Times New Roman"/>
                <a:cs typeface="Times New Roman"/>
              </a:rPr>
              <a:t>yaptıkları işleri </a:t>
            </a:r>
            <a:r>
              <a:rPr sz="1200" dirty="0">
                <a:latin typeface="Times New Roman"/>
                <a:cs typeface="Times New Roman"/>
              </a:rPr>
              <a:t>kontrol </a:t>
            </a:r>
            <a:r>
              <a:rPr sz="1200" spc="-5" dirty="0">
                <a:latin typeface="Times New Roman"/>
                <a:cs typeface="Times New Roman"/>
              </a:rPr>
              <a:t>etme,  düzeltme, gerektiğinde uyarma, </a:t>
            </a:r>
            <a:r>
              <a:rPr sz="1200" dirty="0">
                <a:latin typeface="Times New Roman"/>
                <a:cs typeface="Times New Roman"/>
              </a:rPr>
              <a:t>bilgi ve </a:t>
            </a:r>
            <a:r>
              <a:rPr sz="1200" spc="-5" dirty="0">
                <a:latin typeface="Times New Roman"/>
                <a:cs typeface="Times New Roman"/>
              </a:rPr>
              <a:t>rapor </a:t>
            </a:r>
            <a:r>
              <a:rPr sz="1200" dirty="0">
                <a:latin typeface="Times New Roman"/>
                <a:cs typeface="Times New Roman"/>
              </a:rPr>
              <a:t>isteme yetkisine </a:t>
            </a:r>
            <a:r>
              <a:rPr sz="1200" spc="-5" dirty="0">
                <a:latin typeface="Times New Roman"/>
                <a:cs typeface="Times New Roman"/>
              </a:rPr>
              <a:t>sahip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olmak.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HASTANE MÜDÜR YARDIMCISI</a:t>
            </a:r>
            <a:endParaRPr sz="1200">
              <a:latin typeface="Times New Roman"/>
              <a:cs typeface="Times New Roman"/>
            </a:endParaRPr>
          </a:p>
          <a:p>
            <a:pPr marL="144780">
              <a:lnSpc>
                <a:spcPct val="100000"/>
              </a:lnSpc>
              <a:spcBef>
                <a:spcPts val="625"/>
              </a:spcBef>
            </a:pPr>
            <a:r>
              <a:rPr sz="1200" u="heavy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Görev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sorumlulukları:</a:t>
            </a:r>
            <a:endParaRPr sz="1200">
              <a:latin typeface="Times New Roman"/>
              <a:cs typeface="Times New Roman"/>
            </a:endParaRPr>
          </a:p>
          <a:p>
            <a:pPr marL="241300" marR="14604" indent="-228600" algn="just">
              <a:lnSpc>
                <a:spcPct val="139200"/>
              </a:lnSpc>
              <a:spcBef>
                <a:spcPts val="14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Diş Hekimliği Fakültesi Ağız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Diş Sağlığı Uygulama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Araştırma Merkezinin Döner  Sermaye Mali işlemlerinin yürütülmesini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sağlamak,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1400"/>
              </a:lnSpc>
              <a:spcBef>
                <a:spcPts val="12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Genel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Bütçe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Döner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Sermaye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harcama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kalemlerinden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alınmasına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karar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verilen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türlü  </a:t>
            </a:r>
            <a:r>
              <a:rPr sz="1200" spc="-5" dirty="0">
                <a:latin typeface="Times New Roman"/>
                <a:cs typeface="Times New Roman"/>
              </a:rPr>
              <a:t>malzemenin, </a:t>
            </a:r>
            <a:r>
              <a:rPr sz="1200" dirty="0">
                <a:latin typeface="Times New Roman"/>
                <a:cs typeface="Times New Roman"/>
              </a:rPr>
              <a:t>ihale </a:t>
            </a:r>
            <a:r>
              <a:rPr sz="1200" spc="-5" dirty="0">
                <a:latin typeface="Times New Roman"/>
                <a:cs typeface="Times New Roman"/>
              </a:rPr>
              <a:t>mevzuatına </a:t>
            </a:r>
            <a:r>
              <a:rPr sz="1200" dirty="0">
                <a:latin typeface="Times New Roman"/>
                <a:cs typeface="Times New Roman"/>
              </a:rPr>
              <a:t>göre </a:t>
            </a:r>
            <a:r>
              <a:rPr sz="1200" spc="-5" dirty="0">
                <a:latin typeface="Times New Roman"/>
                <a:cs typeface="Times New Roman"/>
              </a:rPr>
              <a:t>alınmasını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muayene kabul işlemlerinin  yapılmasını sağlamak, gerekli tedbirleri </a:t>
            </a:r>
            <a:r>
              <a:rPr sz="1200" dirty="0">
                <a:latin typeface="Times New Roman"/>
                <a:cs typeface="Times New Roman"/>
              </a:rPr>
              <a:t>almak ve </a:t>
            </a:r>
            <a:r>
              <a:rPr sz="1200" spc="-5" dirty="0">
                <a:latin typeface="Times New Roman"/>
                <a:cs typeface="Times New Roman"/>
              </a:rPr>
              <a:t>denetimi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sağlamak,</a:t>
            </a:r>
            <a:endParaRPr sz="1200">
              <a:latin typeface="Times New Roman"/>
              <a:cs typeface="Times New Roman"/>
            </a:endParaRPr>
          </a:p>
          <a:p>
            <a:pPr marL="241300" marR="8255" indent="-228600" algn="just">
              <a:lnSpc>
                <a:spcPct val="141300"/>
              </a:lnSpc>
              <a:spcBef>
                <a:spcPts val="15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Döner Sermaye Bütçesinin hazırlanmasını sağlamak. Döner sermaye </a:t>
            </a:r>
            <a:r>
              <a:rPr sz="1200" dirty="0">
                <a:latin typeface="Times New Roman"/>
                <a:cs typeface="Times New Roman"/>
              </a:rPr>
              <a:t>gelir </a:t>
            </a:r>
            <a:r>
              <a:rPr sz="1200" spc="-5" dirty="0">
                <a:latin typeface="Times New Roman"/>
                <a:cs typeface="Times New Roman"/>
              </a:rPr>
              <a:t>tahakkuk  işlemleri, Muhtasar Beyannamesi, Sosyal Güvenlik Kurumu (SGK) </a:t>
            </a:r>
            <a:r>
              <a:rPr sz="1200" dirty="0">
                <a:latin typeface="Times New Roman"/>
                <a:cs typeface="Times New Roman"/>
              </a:rPr>
              <a:t>ile ilgili </a:t>
            </a:r>
            <a:r>
              <a:rPr sz="1200" spc="-5" dirty="0">
                <a:latin typeface="Times New Roman"/>
                <a:cs typeface="Times New Roman"/>
              </a:rPr>
              <a:t>işlemlerin  </a:t>
            </a:r>
            <a:r>
              <a:rPr sz="1200" dirty="0">
                <a:latin typeface="Times New Roman"/>
                <a:cs typeface="Times New Roman"/>
              </a:rPr>
              <a:t>takip ve kontrolünü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yapmak,</a:t>
            </a:r>
            <a:endParaRPr sz="1200">
              <a:latin typeface="Times New Roman"/>
              <a:cs typeface="Times New Roman"/>
            </a:endParaRPr>
          </a:p>
          <a:p>
            <a:pPr marL="241300" marR="11430" indent="-228600" algn="just">
              <a:lnSpc>
                <a:spcPct val="140000"/>
              </a:lnSpc>
              <a:spcBef>
                <a:spcPts val="15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Sağlık Bakanlığı internet sitesini </a:t>
            </a:r>
            <a:r>
              <a:rPr sz="1200" dirty="0">
                <a:latin typeface="Times New Roman"/>
                <a:cs typeface="Times New Roman"/>
              </a:rPr>
              <a:t>takip </a:t>
            </a:r>
            <a:r>
              <a:rPr sz="1200" spc="-5" dirty="0">
                <a:latin typeface="Times New Roman"/>
                <a:cs typeface="Times New Roman"/>
              </a:rPr>
              <a:t>etmek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değişikliklerden </a:t>
            </a:r>
            <a:r>
              <a:rPr sz="1200" dirty="0">
                <a:latin typeface="Times New Roman"/>
                <a:cs typeface="Times New Roman"/>
              </a:rPr>
              <a:t>müdürlüğü  </a:t>
            </a:r>
            <a:r>
              <a:rPr sz="1200" spc="-5" dirty="0">
                <a:latin typeface="Times New Roman"/>
                <a:cs typeface="Times New Roman"/>
              </a:rPr>
              <a:t>bilgilendirmek,</a:t>
            </a:r>
            <a:endParaRPr sz="1200">
              <a:latin typeface="Times New Roman"/>
              <a:cs typeface="Times New Roman"/>
            </a:endParaRPr>
          </a:p>
          <a:p>
            <a:pPr marL="241300" marR="6985" indent="-228600" algn="just">
              <a:lnSpc>
                <a:spcPct val="141700"/>
              </a:lnSpc>
              <a:spcBef>
                <a:spcPts val="12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Sorumluluğu </a:t>
            </a:r>
            <a:r>
              <a:rPr sz="1200" spc="-5" dirty="0">
                <a:latin typeface="Times New Roman"/>
                <a:cs typeface="Times New Roman"/>
              </a:rPr>
              <a:t>altındaki personel arasında </a:t>
            </a:r>
            <a:r>
              <a:rPr sz="1200" dirty="0">
                <a:latin typeface="Times New Roman"/>
                <a:cs typeface="Times New Roman"/>
              </a:rPr>
              <a:t>koordinasyon </a:t>
            </a:r>
            <a:r>
              <a:rPr sz="1200" spc="-5" dirty="0">
                <a:latin typeface="Times New Roman"/>
                <a:cs typeface="Times New Roman"/>
              </a:rPr>
              <a:t>kurarak hizmetin </a:t>
            </a:r>
            <a:r>
              <a:rPr sz="1200" dirty="0">
                <a:latin typeface="Times New Roman"/>
                <a:cs typeface="Times New Roman"/>
              </a:rPr>
              <a:t>düzenli, </a:t>
            </a:r>
            <a:r>
              <a:rPr sz="1200" spc="-5" dirty="0">
                <a:latin typeface="Times New Roman"/>
                <a:cs typeface="Times New Roman"/>
              </a:rPr>
              <a:t>verimli 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süratli </a:t>
            </a:r>
            <a:r>
              <a:rPr sz="1200" dirty="0">
                <a:latin typeface="Times New Roman"/>
                <a:cs typeface="Times New Roman"/>
              </a:rPr>
              <a:t>bir şekilde yürütülmesini </a:t>
            </a:r>
            <a:r>
              <a:rPr sz="1200" spc="-5" dirty="0">
                <a:latin typeface="Times New Roman"/>
                <a:cs typeface="Times New Roman"/>
              </a:rPr>
              <a:t>sağlamak. Personelin maaş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Döner Sermaye Katkı  paylarının hazırlanmasını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sağlamak,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2552" y="7929117"/>
            <a:ext cx="1513840" cy="20320"/>
          </a:xfrm>
          <a:custGeom>
            <a:avLst/>
            <a:gdLst/>
            <a:ahLst/>
            <a:cxnLst/>
            <a:rect l="l" t="t" r="r" b="b"/>
            <a:pathLst>
              <a:path w="1513839" h="20320">
                <a:moveTo>
                  <a:pt x="1513586" y="0"/>
                </a:moveTo>
                <a:lnTo>
                  <a:pt x="0" y="0"/>
                </a:lnTo>
                <a:lnTo>
                  <a:pt x="0" y="19812"/>
                </a:lnTo>
                <a:lnTo>
                  <a:pt x="1513586" y="19812"/>
                </a:lnTo>
                <a:lnTo>
                  <a:pt x="15135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8832" y="616458"/>
            <a:ext cx="6410960" cy="918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6944" marR="48260" indent="-228600" algn="just">
              <a:lnSpc>
                <a:spcPct val="141700"/>
              </a:lnSpc>
              <a:spcBef>
                <a:spcPts val="100"/>
              </a:spcBef>
              <a:buFont typeface="Symbol"/>
              <a:buChar char=""/>
              <a:tabLst>
                <a:tab pos="957580" algn="l"/>
              </a:tabLst>
            </a:pPr>
            <a:r>
              <a:rPr sz="1200" spc="-5" dirty="0">
                <a:latin typeface="Times New Roman"/>
                <a:cs typeface="Times New Roman"/>
              </a:rPr>
              <a:t>Ağız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Diş Sağlığı Uygulama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Araştırma Merkezinde staj </a:t>
            </a:r>
            <a:r>
              <a:rPr sz="1200" spc="5" dirty="0">
                <a:latin typeface="Times New Roman"/>
                <a:cs typeface="Times New Roman"/>
              </a:rPr>
              <a:t>yapacak </a:t>
            </a:r>
            <a:r>
              <a:rPr sz="1200" spc="-5" dirty="0">
                <a:latin typeface="Times New Roman"/>
                <a:cs typeface="Times New Roman"/>
              </a:rPr>
              <a:t>öğrencilerin  (kurum dışından gelecek </a:t>
            </a:r>
            <a:r>
              <a:rPr sz="1200" dirty="0">
                <a:latin typeface="Times New Roman"/>
                <a:cs typeface="Times New Roman"/>
              </a:rPr>
              <a:t>olan </a:t>
            </a:r>
            <a:r>
              <a:rPr sz="1200" spc="-5" dirty="0">
                <a:latin typeface="Times New Roman"/>
                <a:cs typeface="Times New Roman"/>
              </a:rPr>
              <a:t>ağız </a:t>
            </a:r>
            <a:r>
              <a:rPr sz="1200" dirty="0">
                <a:latin typeface="Times New Roman"/>
                <a:cs typeface="Times New Roman"/>
              </a:rPr>
              <a:t>ve diş </a:t>
            </a:r>
            <a:r>
              <a:rPr sz="1200" spc="-5" dirty="0">
                <a:latin typeface="Times New Roman"/>
                <a:cs typeface="Times New Roman"/>
              </a:rPr>
              <a:t>sağlığı, </a:t>
            </a:r>
            <a:r>
              <a:rPr sz="1200" dirty="0">
                <a:latin typeface="Times New Roman"/>
                <a:cs typeface="Times New Roman"/>
              </a:rPr>
              <a:t>diş </a:t>
            </a:r>
            <a:r>
              <a:rPr sz="1200" spc="-5" dirty="0">
                <a:latin typeface="Times New Roman"/>
                <a:cs typeface="Times New Roman"/>
              </a:rPr>
              <a:t>protez, radyoloji gibi.) </a:t>
            </a:r>
            <a:r>
              <a:rPr sz="1200" dirty="0">
                <a:latin typeface="Times New Roman"/>
                <a:cs typeface="Times New Roman"/>
              </a:rPr>
              <a:t>kontrol ve  </a:t>
            </a:r>
            <a:r>
              <a:rPr sz="1200" spc="-5" dirty="0">
                <a:latin typeface="Times New Roman"/>
                <a:cs typeface="Times New Roman"/>
              </a:rPr>
              <a:t>denetimlerini </a:t>
            </a:r>
            <a:r>
              <a:rPr sz="1200" dirty="0">
                <a:latin typeface="Times New Roman"/>
                <a:cs typeface="Times New Roman"/>
              </a:rPr>
              <a:t>takip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etmek,</a:t>
            </a:r>
            <a:endParaRPr sz="1200">
              <a:latin typeface="Times New Roman"/>
              <a:cs typeface="Times New Roman"/>
            </a:endParaRPr>
          </a:p>
          <a:p>
            <a:pPr marL="956944" marR="44450" indent="-228600" algn="just">
              <a:lnSpc>
                <a:spcPct val="142300"/>
              </a:lnSpc>
              <a:spcBef>
                <a:spcPts val="135"/>
              </a:spcBef>
              <a:buFont typeface="Symbol"/>
              <a:buChar char=""/>
              <a:tabLst>
                <a:tab pos="957580" algn="l"/>
              </a:tabLst>
            </a:pPr>
            <a:r>
              <a:rPr sz="1200" spc="-5" dirty="0">
                <a:latin typeface="Times New Roman"/>
                <a:cs typeface="Times New Roman"/>
              </a:rPr>
              <a:t>Satın alma-ihale </a:t>
            </a:r>
            <a:r>
              <a:rPr sz="1200" dirty="0">
                <a:latin typeface="Times New Roman"/>
                <a:cs typeface="Times New Roman"/>
              </a:rPr>
              <a:t>işleri </a:t>
            </a:r>
            <a:r>
              <a:rPr sz="1200" spc="-5" dirty="0">
                <a:latin typeface="Times New Roman"/>
                <a:cs typeface="Times New Roman"/>
              </a:rPr>
              <a:t>organizasyonu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satın </a:t>
            </a:r>
            <a:r>
              <a:rPr sz="1200" dirty="0">
                <a:latin typeface="Times New Roman"/>
                <a:cs typeface="Times New Roman"/>
              </a:rPr>
              <a:t>alma </a:t>
            </a:r>
            <a:r>
              <a:rPr sz="1200" spc="-5" dirty="0">
                <a:latin typeface="Times New Roman"/>
                <a:cs typeface="Times New Roman"/>
              </a:rPr>
              <a:t>komisyon üyeliği yapmak, İhaleyle  </a:t>
            </a:r>
            <a:r>
              <a:rPr sz="1200" dirty="0">
                <a:latin typeface="Times New Roman"/>
                <a:cs typeface="Times New Roman"/>
              </a:rPr>
              <a:t>ilgili </a:t>
            </a:r>
            <a:r>
              <a:rPr sz="1200" spc="-5" dirty="0">
                <a:latin typeface="Times New Roman"/>
                <a:cs typeface="Times New Roman"/>
              </a:rPr>
              <a:t>yayınların </a:t>
            </a:r>
            <a:r>
              <a:rPr sz="1200" dirty="0">
                <a:latin typeface="Times New Roman"/>
                <a:cs typeface="Times New Roman"/>
              </a:rPr>
              <a:t>takibi, </a:t>
            </a:r>
            <a:r>
              <a:rPr sz="1200" spc="-5" dirty="0">
                <a:latin typeface="Times New Roman"/>
                <a:cs typeface="Times New Roman"/>
              </a:rPr>
              <a:t>alım satım işlerinde rapor hazırlayıp </a:t>
            </a:r>
            <a:r>
              <a:rPr sz="1200" dirty="0">
                <a:latin typeface="Times New Roman"/>
                <a:cs typeface="Times New Roman"/>
              </a:rPr>
              <a:t>müdürlüğe sunmak. </a:t>
            </a:r>
            <a:r>
              <a:rPr sz="1200" spc="-5" dirty="0">
                <a:latin typeface="Times New Roman"/>
                <a:cs typeface="Times New Roman"/>
              </a:rPr>
              <a:t>Gerekli  her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türlü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tıbbi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cihaz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ve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tıbbi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sarf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malzemelerinin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yeterli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miktarda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ihtiyaç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duyulduğunda  </a:t>
            </a:r>
            <a:r>
              <a:rPr sz="1200" spc="-5" dirty="0">
                <a:latin typeface="Times New Roman"/>
                <a:cs typeface="Times New Roman"/>
              </a:rPr>
              <a:t>talep edilmesini sağlayarak, </a:t>
            </a:r>
            <a:r>
              <a:rPr sz="1200" dirty="0">
                <a:latin typeface="Times New Roman"/>
                <a:cs typeface="Times New Roman"/>
              </a:rPr>
              <a:t>temini için </a:t>
            </a:r>
            <a:r>
              <a:rPr sz="1200" spc="-5" dirty="0">
                <a:latin typeface="Times New Roman"/>
                <a:cs typeface="Times New Roman"/>
              </a:rPr>
              <a:t>gerekli </a:t>
            </a:r>
            <a:r>
              <a:rPr sz="1200" dirty="0">
                <a:latin typeface="Times New Roman"/>
                <a:cs typeface="Times New Roman"/>
              </a:rPr>
              <a:t>hazırlıkları yürütmek. </a:t>
            </a:r>
            <a:r>
              <a:rPr sz="1200" spc="-5" dirty="0">
                <a:latin typeface="Times New Roman"/>
                <a:cs typeface="Times New Roman"/>
              </a:rPr>
              <a:t>Ambar/depo çıkış 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sarf </a:t>
            </a:r>
            <a:r>
              <a:rPr sz="1200" dirty="0">
                <a:latin typeface="Times New Roman"/>
                <a:cs typeface="Times New Roman"/>
              </a:rPr>
              <a:t>malzeme talepleri, </a:t>
            </a:r>
            <a:r>
              <a:rPr sz="1200" spc="-5" dirty="0">
                <a:latin typeface="Times New Roman"/>
                <a:cs typeface="Times New Roman"/>
              </a:rPr>
              <a:t>stok </a:t>
            </a:r>
            <a:r>
              <a:rPr sz="1200" dirty="0">
                <a:latin typeface="Times New Roman"/>
                <a:cs typeface="Times New Roman"/>
              </a:rPr>
              <a:t>kontrol birimi ile </a:t>
            </a:r>
            <a:r>
              <a:rPr sz="1200" spc="-5" dirty="0">
                <a:latin typeface="Times New Roman"/>
                <a:cs typeface="Times New Roman"/>
              </a:rPr>
              <a:t>stokların </a:t>
            </a:r>
            <a:r>
              <a:rPr sz="1200" dirty="0">
                <a:latin typeface="Times New Roman"/>
                <a:cs typeface="Times New Roman"/>
              </a:rPr>
              <a:t>kontrol ve takibini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yapmak,</a:t>
            </a:r>
            <a:endParaRPr sz="1200">
              <a:latin typeface="Times New Roman"/>
              <a:cs typeface="Times New Roman"/>
            </a:endParaRPr>
          </a:p>
          <a:p>
            <a:pPr marL="956944" marR="47625" indent="-228600" algn="just">
              <a:lnSpc>
                <a:spcPct val="140200"/>
              </a:lnSpc>
              <a:spcBef>
                <a:spcPts val="140"/>
              </a:spcBef>
              <a:buFont typeface="Symbol"/>
              <a:buChar char=""/>
              <a:tabLst>
                <a:tab pos="957580" algn="l"/>
              </a:tabLst>
            </a:pPr>
            <a:r>
              <a:rPr sz="1200" spc="-5" dirty="0">
                <a:latin typeface="Times New Roman"/>
                <a:cs typeface="Times New Roman"/>
              </a:rPr>
              <a:t>Teknik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konuların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takibi,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muayene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komisyon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üyeliği,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tıbbi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sarf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cihazlar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laboratuvara  giren malzemelerin </a:t>
            </a:r>
            <a:r>
              <a:rPr sz="1200" dirty="0">
                <a:latin typeface="Times New Roman"/>
                <a:cs typeface="Times New Roman"/>
              </a:rPr>
              <a:t>kontrol ve </a:t>
            </a:r>
            <a:r>
              <a:rPr sz="1200" spc="-5" dirty="0">
                <a:latin typeface="Times New Roman"/>
                <a:cs typeface="Times New Roman"/>
              </a:rPr>
              <a:t>takibini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sağlamak,</a:t>
            </a:r>
            <a:endParaRPr sz="1200">
              <a:latin typeface="Times New Roman"/>
              <a:cs typeface="Times New Roman"/>
            </a:endParaRPr>
          </a:p>
          <a:p>
            <a:pPr marL="956944" marR="54610" indent="-228600" algn="just">
              <a:lnSpc>
                <a:spcPct val="140800"/>
              </a:lnSpc>
              <a:spcBef>
                <a:spcPts val="120"/>
              </a:spcBef>
              <a:buFont typeface="Symbol"/>
              <a:buChar char=""/>
              <a:tabLst>
                <a:tab pos="957580" algn="l"/>
              </a:tabLst>
            </a:pPr>
            <a:r>
              <a:rPr sz="1200" spc="-5" dirty="0">
                <a:latin typeface="Times New Roman"/>
                <a:cs typeface="Times New Roman"/>
              </a:rPr>
              <a:t>İlgili birimlerde </a:t>
            </a:r>
            <a:r>
              <a:rPr sz="1200" dirty="0">
                <a:latin typeface="Times New Roman"/>
                <a:cs typeface="Times New Roman"/>
              </a:rPr>
              <a:t>hazırlanan evrakların </a:t>
            </a:r>
            <a:r>
              <a:rPr sz="1200" spc="-5" dirty="0">
                <a:latin typeface="Times New Roman"/>
                <a:cs typeface="Times New Roman"/>
              </a:rPr>
              <a:t>esas </a:t>
            </a:r>
            <a:r>
              <a:rPr sz="1200" spc="5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şekil açısından incelemesini yaparak,  hizmetin etkili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verimli </a:t>
            </a:r>
            <a:r>
              <a:rPr sz="1200" dirty="0">
                <a:latin typeface="Times New Roman"/>
                <a:cs typeface="Times New Roman"/>
              </a:rPr>
              <a:t>bir </a:t>
            </a:r>
            <a:r>
              <a:rPr sz="1200" spc="-5" dirty="0">
                <a:latin typeface="Times New Roman"/>
                <a:cs typeface="Times New Roman"/>
              </a:rPr>
              <a:t>şekilde yürütülmesini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sağlamak,</a:t>
            </a:r>
            <a:endParaRPr sz="1200">
              <a:latin typeface="Times New Roman"/>
              <a:cs typeface="Times New Roman"/>
            </a:endParaRPr>
          </a:p>
          <a:p>
            <a:pPr marL="956944" indent="-229235" algn="just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957580" algn="l"/>
              </a:tabLst>
            </a:pPr>
            <a:r>
              <a:rPr sz="1200" dirty="0">
                <a:latin typeface="Times New Roman"/>
                <a:cs typeface="Times New Roman"/>
              </a:rPr>
              <a:t>Biriminin gelir </a:t>
            </a:r>
            <a:r>
              <a:rPr sz="1200" spc="-5" dirty="0">
                <a:latin typeface="Times New Roman"/>
                <a:cs typeface="Times New Roman"/>
              </a:rPr>
              <a:t>işlemlerini takip </a:t>
            </a:r>
            <a:r>
              <a:rPr sz="1200" dirty="0">
                <a:latin typeface="Times New Roman"/>
                <a:cs typeface="Times New Roman"/>
              </a:rPr>
              <a:t>etmek, </a:t>
            </a:r>
            <a:r>
              <a:rPr sz="1200" spc="-5" dirty="0">
                <a:latin typeface="Times New Roman"/>
                <a:cs typeface="Times New Roman"/>
              </a:rPr>
              <a:t>istenildiğinde </a:t>
            </a:r>
            <a:r>
              <a:rPr sz="1200" dirty="0">
                <a:latin typeface="Times New Roman"/>
                <a:cs typeface="Times New Roman"/>
              </a:rPr>
              <a:t>üst </a:t>
            </a:r>
            <a:r>
              <a:rPr sz="1200" spc="-5" dirty="0">
                <a:latin typeface="Times New Roman"/>
                <a:cs typeface="Times New Roman"/>
              </a:rPr>
              <a:t>yönetime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sunmak,</a:t>
            </a:r>
            <a:endParaRPr sz="1200">
              <a:latin typeface="Times New Roman"/>
              <a:cs typeface="Times New Roman"/>
            </a:endParaRPr>
          </a:p>
          <a:p>
            <a:pPr marL="956944" marR="113664" indent="-228600">
              <a:lnSpc>
                <a:spcPct val="140800"/>
              </a:lnSpc>
              <a:spcBef>
                <a:spcPts val="135"/>
              </a:spcBef>
              <a:buFont typeface="Symbol"/>
              <a:buChar char=""/>
              <a:tabLst>
                <a:tab pos="956944" algn="l"/>
                <a:tab pos="957580" algn="l"/>
              </a:tabLst>
            </a:pPr>
            <a:r>
              <a:rPr sz="1200" spc="-5" dirty="0">
                <a:latin typeface="Times New Roman"/>
                <a:cs typeface="Times New Roman"/>
              </a:rPr>
              <a:t>Görev alanı </a:t>
            </a:r>
            <a:r>
              <a:rPr sz="1200" dirty="0">
                <a:latin typeface="Times New Roman"/>
                <a:cs typeface="Times New Roman"/>
              </a:rPr>
              <a:t>ile ilgili Kanun, </a:t>
            </a:r>
            <a:r>
              <a:rPr sz="1200" spc="-5" dirty="0">
                <a:latin typeface="Times New Roman"/>
                <a:cs typeface="Times New Roman"/>
              </a:rPr>
              <a:t>Yönetmelik, Tebliğ, Genelge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Talimatları </a:t>
            </a:r>
            <a:r>
              <a:rPr sz="1200" dirty="0">
                <a:latin typeface="Times New Roman"/>
                <a:cs typeface="Times New Roman"/>
              </a:rPr>
              <a:t>düzenli </a:t>
            </a:r>
            <a:r>
              <a:rPr sz="1200" spc="-5" dirty="0">
                <a:latin typeface="Times New Roman"/>
                <a:cs typeface="Times New Roman"/>
              </a:rPr>
              <a:t>olarak  </a:t>
            </a:r>
            <a:r>
              <a:rPr sz="1200" dirty="0">
                <a:latin typeface="Times New Roman"/>
                <a:cs typeface="Times New Roman"/>
              </a:rPr>
              <a:t>takip </a:t>
            </a:r>
            <a:r>
              <a:rPr sz="1200" spc="-5" dirty="0">
                <a:latin typeface="Times New Roman"/>
                <a:cs typeface="Times New Roman"/>
              </a:rPr>
              <a:t>ederek, </a:t>
            </a:r>
            <a:r>
              <a:rPr sz="1200" dirty="0">
                <a:latin typeface="Times New Roman"/>
                <a:cs typeface="Times New Roman"/>
              </a:rPr>
              <a:t>gereken </a:t>
            </a:r>
            <a:r>
              <a:rPr sz="1200" spc="-5" dirty="0">
                <a:latin typeface="Times New Roman"/>
                <a:cs typeface="Times New Roman"/>
              </a:rPr>
              <a:t>değişikliklerin uygulanmasını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sağlamak,</a:t>
            </a:r>
            <a:endParaRPr sz="1200">
              <a:latin typeface="Times New Roman"/>
              <a:cs typeface="Times New Roman"/>
            </a:endParaRPr>
          </a:p>
          <a:p>
            <a:pPr marL="956944" marR="68580" indent="-228600">
              <a:lnSpc>
                <a:spcPct val="140000"/>
              </a:lnSpc>
              <a:spcBef>
                <a:spcPts val="130"/>
              </a:spcBef>
              <a:buFont typeface="Symbol"/>
              <a:buChar char=""/>
              <a:tabLst>
                <a:tab pos="956944" algn="l"/>
                <a:tab pos="957580" algn="l"/>
              </a:tabLst>
            </a:pPr>
            <a:r>
              <a:rPr sz="1200" spc="-5" dirty="0">
                <a:latin typeface="Times New Roman"/>
                <a:cs typeface="Times New Roman"/>
              </a:rPr>
              <a:t>Destek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Hizmet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bölümlerinin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(Kantin,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Mutfak,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Çamaşırhane,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Hasta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Dosyası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Arşiv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gibi)  takip ve kontrolünü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sağlamak,</a:t>
            </a:r>
            <a:endParaRPr sz="1200">
              <a:latin typeface="Times New Roman"/>
              <a:cs typeface="Times New Roman"/>
            </a:endParaRPr>
          </a:p>
          <a:p>
            <a:pPr marL="956944" indent="-229235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956944" algn="l"/>
                <a:tab pos="957580" algn="l"/>
              </a:tabLst>
            </a:pPr>
            <a:r>
              <a:rPr sz="1200" dirty="0">
                <a:latin typeface="Times New Roman"/>
                <a:cs typeface="Times New Roman"/>
              </a:rPr>
              <a:t>Sivil Savunma ile </a:t>
            </a:r>
            <a:r>
              <a:rPr sz="1200" spc="-5" dirty="0">
                <a:latin typeface="Times New Roman"/>
                <a:cs typeface="Times New Roman"/>
              </a:rPr>
              <a:t>ilgili plan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programların takip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kontrollerini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sağlamak,</a:t>
            </a:r>
            <a:endParaRPr sz="1200">
              <a:latin typeface="Times New Roman"/>
              <a:cs typeface="Times New Roman"/>
            </a:endParaRPr>
          </a:p>
          <a:p>
            <a:pPr marL="956944" indent="-229235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956944" algn="l"/>
                <a:tab pos="957580" algn="l"/>
              </a:tabLst>
            </a:pPr>
            <a:r>
              <a:rPr sz="1200" spc="-5" dirty="0">
                <a:latin typeface="Times New Roman"/>
                <a:cs typeface="Times New Roman"/>
              </a:rPr>
              <a:t>Gider tahakkuk </a:t>
            </a:r>
            <a:r>
              <a:rPr sz="1200" dirty="0">
                <a:latin typeface="Times New Roman"/>
                <a:cs typeface="Times New Roman"/>
              </a:rPr>
              <a:t>birimi, </a:t>
            </a:r>
            <a:r>
              <a:rPr sz="1200" spc="-5" dirty="0">
                <a:latin typeface="Times New Roman"/>
                <a:cs typeface="Times New Roman"/>
              </a:rPr>
              <a:t>taşeron firması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kantinlerin takip </a:t>
            </a:r>
            <a:r>
              <a:rPr sz="1200" dirty="0">
                <a:latin typeface="Times New Roman"/>
                <a:cs typeface="Times New Roman"/>
              </a:rPr>
              <a:t>ve kontrolünü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yapmak,</a:t>
            </a:r>
            <a:endParaRPr sz="1200">
              <a:latin typeface="Times New Roman"/>
              <a:cs typeface="Times New Roman"/>
            </a:endParaRPr>
          </a:p>
          <a:p>
            <a:pPr marL="956944" marR="64769" indent="-228600">
              <a:lnSpc>
                <a:spcPct val="140000"/>
              </a:lnSpc>
              <a:spcBef>
                <a:spcPts val="145"/>
              </a:spcBef>
              <a:buFont typeface="Symbol"/>
              <a:buChar char=""/>
              <a:tabLst>
                <a:tab pos="956944" algn="l"/>
                <a:tab pos="957580" algn="l"/>
              </a:tabLst>
            </a:pPr>
            <a:r>
              <a:rPr sz="1200" spc="-5" dirty="0">
                <a:latin typeface="Times New Roman"/>
                <a:cs typeface="Times New Roman"/>
              </a:rPr>
              <a:t>Yukarıda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yazılı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olan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bütün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görevleri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kanunlara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yönetmeliklere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uygun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olarak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yerine  </a:t>
            </a:r>
            <a:r>
              <a:rPr sz="1200" spc="-5" dirty="0">
                <a:latin typeface="Times New Roman"/>
                <a:cs typeface="Times New Roman"/>
              </a:rPr>
              <a:t>getirirken, Başhekim, Başhekim </a:t>
            </a:r>
            <a:r>
              <a:rPr sz="1200" dirty="0">
                <a:latin typeface="Times New Roman"/>
                <a:cs typeface="Times New Roman"/>
              </a:rPr>
              <a:t>yardımcısı ve </a:t>
            </a:r>
            <a:r>
              <a:rPr sz="1200" spc="-5" dirty="0">
                <a:latin typeface="Times New Roman"/>
                <a:cs typeface="Times New Roman"/>
              </a:rPr>
              <a:t>Hastane Müdürüne </a:t>
            </a:r>
            <a:r>
              <a:rPr sz="1200" dirty="0">
                <a:latin typeface="Times New Roman"/>
                <a:cs typeface="Times New Roman"/>
              </a:rPr>
              <a:t>karşı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sorumludur.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861060">
              <a:lnSpc>
                <a:spcPct val="100000"/>
              </a:lnSpc>
              <a:spcBef>
                <a:spcPts val="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Yetkileri</a:t>
            </a:r>
            <a:r>
              <a:rPr sz="1200" spc="-5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956944" indent="-229235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956944" algn="l"/>
                <a:tab pos="957580" algn="l"/>
              </a:tabLst>
            </a:pPr>
            <a:r>
              <a:rPr sz="1200" spc="-5" dirty="0">
                <a:latin typeface="Times New Roman"/>
                <a:cs typeface="Times New Roman"/>
              </a:rPr>
              <a:t>Yukarıda belirtilen </a:t>
            </a:r>
            <a:r>
              <a:rPr sz="1200" dirty="0">
                <a:latin typeface="Times New Roman"/>
                <a:cs typeface="Times New Roman"/>
              </a:rPr>
              <a:t>görev ve </a:t>
            </a:r>
            <a:r>
              <a:rPr sz="1200" spc="-5" dirty="0">
                <a:latin typeface="Times New Roman"/>
                <a:cs typeface="Times New Roman"/>
              </a:rPr>
              <a:t>sorumlulukları </a:t>
            </a:r>
            <a:r>
              <a:rPr sz="1200" dirty="0">
                <a:latin typeface="Times New Roman"/>
                <a:cs typeface="Times New Roman"/>
              </a:rPr>
              <a:t>gerçekleştirme </a:t>
            </a:r>
            <a:r>
              <a:rPr sz="1200" spc="-5" dirty="0">
                <a:latin typeface="Times New Roman"/>
                <a:cs typeface="Times New Roman"/>
              </a:rPr>
              <a:t>yetkisine sahip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olmak.</a:t>
            </a:r>
            <a:endParaRPr sz="1200">
              <a:latin typeface="Times New Roman"/>
              <a:cs typeface="Times New Roman"/>
            </a:endParaRPr>
          </a:p>
          <a:p>
            <a:pPr marL="956944" indent="-229235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956944" algn="l"/>
                <a:tab pos="957580" algn="l"/>
              </a:tabLst>
            </a:pPr>
            <a:r>
              <a:rPr sz="1200" spc="-5" dirty="0">
                <a:latin typeface="Times New Roman"/>
                <a:cs typeface="Times New Roman"/>
              </a:rPr>
              <a:t>İmza yetkisine sahip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olmak.</a:t>
            </a:r>
            <a:endParaRPr sz="1200">
              <a:latin typeface="Times New Roman"/>
              <a:cs typeface="Times New Roman"/>
            </a:endParaRPr>
          </a:p>
          <a:p>
            <a:pPr marL="956944" marR="211454" indent="-228600">
              <a:lnSpc>
                <a:spcPct val="140200"/>
              </a:lnSpc>
              <a:spcBef>
                <a:spcPts val="140"/>
              </a:spcBef>
              <a:buFont typeface="Symbol"/>
              <a:buChar char=""/>
              <a:tabLst>
                <a:tab pos="956944" algn="l"/>
                <a:tab pos="957580" algn="l"/>
              </a:tabLst>
            </a:pPr>
            <a:r>
              <a:rPr sz="1200" spc="-5" dirty="0">
                <a:latin typeface="Times New Roman"/>
                <a:cs typeface="Times New Roman"/>
              </a:rPr>
              <a:t>Emrindeki </a:t>
            </a:r>
            <a:r>
              <a:rPr sz="1200" dirty="0">
                <a:latin typeface="Times New Roman"/>
                <a:cs typeface="Times New Roman"/>
              </a:rPr>
              <a:t>yönetici ve </a:t>
            </a:r>
            <a:r>
              <a:rPr sz="1200" spc="-5" dirty="0">
                <a:latin typeface="Times New Roman"/>
                <a:cs typeface="Times New Roman"/>
              </a:rPr>
              <a:t>personele </a:t>
            </a:r>
            <a:r>
              <a:rPr sz="1200" dirty="0">
                <a:latin typeface="Times New Roman"/>
                <a:cs typeface="Times New Roman"/>
              </a:rPr>
              <a:t>iş </a:t>
            </a:r>
            <a:r>
              <a:rPr sz="1200" spc="-5" dirty="0">
                <a:latin typeface="Times New Roman"/>
                <a:cs typeface="Times New Roman"/>
              </a:rPr>
              <a:t>verme, </a:t>
            </a:r>
            <a:r>
              <a:rPr sz="1200" dirty="0">
                <a:latin typeface="Times New Roman"/>
                <a:cs typeface="Times New Roman"/>
              </a:rPr>
              <a:t>yönlendirme, </a:t>
            </a:r>
            <a:r>
              <a:rPr sz="1200" spc="-5" dirty="0">
                <a:latin typeface="Times New Roman"/>
                <a:cs typeface="Times New Roman"/>
              </a:rPr>
              <a:t>yaptıkları işleri </a:t>
            </a:r>
            <a:r>
              <a:rPr sz="1200" dirty="0">
                <a:latin typeface="Times New Roman"/>
                <a:cs typeface="Times New Roman"/>
              </a:rPr>
              <a:t>kontrol </a:t>
            </a:r>
            <a:r>
              <a:rPr sz="1200" spc="-5" dirty="0">
                <a:latin typeface="Times New Roman"/>
                <a:cs typeface="Times New Roman"/>
              </a:rPr>
              <a:t>etme,  düzeltme, gerektiğinde uyarma, </a:t>
            </a:r>
            <a:r>
              <a:rPr sz="1200" dirty="0">
                <a:latin typeface="Times New Roman"/>
                <a:cs typeface="Times New Roman"/>
              </a:rPr>
              <a:t>bilgi ve </a:t>
            </a:r>
            <a:r>
              <a:rPr sz="1200" spc="-5" dirty="0">
                <a:latin typeface="Times New Roman"/>
                <a:cs typeface="Times New Roman"/>
              </a:rPr>
              <a:t>rapor </a:t>
            </a:r>
            <a:r>
              <a:rPr sz="1200" dirty="0">
                <a:latin typeface="Times New Roman"/>
                <a:cs typeface="Times New Roman"/>
              </a:rPr>
              <a:t>isteme </a:t>
            </a:r>
            <a:r>
              <a:rPr sz="1200" spc="-5" dirty="0">
                <a:latin typeface="Times New Roman"/>
                <a:cs typeface="Times New Roman"/>
              </a:rPr>
              <a:t>yetkisine sahip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olmak.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393700" algn="just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C- İdareye İlişkin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Bilgiler</a:t>
            </a:r>
            <a:endParaRPr sz="1200">
              <a:latin typeface="Times New Roman"/>
              <a:cs typeface="Times New Roman"/>
            </a:endParaRPr>
          </a:p>
          <a:p>
            <a:pPr marL="541020" algn="just">
              <a:lnSpc>
                <a:spcPct val="100000"/>
              </a:lnSpc>
              <a:spcBef>
                <a:spcPts val="625"/>
              </a:spcBef>
            </a:pPr>
            <a:r>
              <a:rPr sz="1200" b="1" dirty="0">
                <a:latin typeface="Times New Roman"/>
                <a:cs typeface="Times New Roman"/>
              </a:rPr>
              <a:t>1. </a:t>
            </a:r>
            <a:r>
              <a:rPr sz="1200" b="1" spc="-5" dirty="0">
                <a:latin typeface="Times New Roman"/>
                <a:cs typeface="Times New Roman"/>
              </a:rPr>
              <a:t>Fiziksel Yapı</a:t>
            </a:r>
            <a:endParaRPr sz="1200">
              <a:latin typeface="Times New Roman"/>
              <a:cs typeface="Times New Roman"/>
            </a:endParaRPr>
          </a:p>
          <a:p>
            <a:pPr marL="50800" indent="449580" algn="just">
              <a:lnSpc>
                <a:spcPct val="100000"/>
              </a:lnSpc>
              <a:spcBef>
                <a:spcPts val="615"/>
              </a:spcBef>
            </a:pPr>
            <a:r>
              <a:rPr sz="1200" spc="-5" dirty="0">
                <a:latin typeface="Times New Roman"/>
                <a:cs typeface="Times New Roman"/>
              </a:rPr>
              <a:t>Ağız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Diş Sağlığı Uygulama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Araştırma Merkezimiz Kepez </a:t>
            </a:r>
            <a:r>
              <a:rPr sz="1200" dirty="0">
                <a:latin typeface="Times New Roman"/>
                <a:cs typeface="Times New Roman"/>
              </a:rPr>
              <a:t>Beldesinde </a:t>
            </a:r>
            <a:r>
              <a:rPr sz="1200" spc="-5" dirty="0">
                <a:latin typeface="Times New Roman"/>
                <a:cs typeface="Times New Roman"/>
              </a:rPr>
              <a:t>yer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almaktadır.</a:t>
            </a:r>
            <a:endParaRPr sz="1200">
              <a:latin typeface="Times New Roman"/>
              <a:cs typeface="Times New Roman"/>
            </a:endParaRPr>
          </a:p>
          <a:p>
            <a:pPr marL="50800" marR="43180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Yaklaşık </a:t>
            </a:r>
            <a:r>
              <a:rPr sz="1200" dirty="0">
                <a:latin typeface="Times New Roman"/>
                <a:cs typeface="Times New Roman"/>
              </a:rPr>
              <a:t>8500 m</a:t>
            </a:r>
            <a:r>
              <a:rPr sz="1200" baseline="3125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alana sahip </a:t>
            </a:r>
            <a:r>
              <a:rPr sz="1200" dirty="0">
                <a:latin typeface="Times New Roman"/>
                <a:cs typeface="Times New Roman"/>
              </a:rPr>
              <a:t>olan binamızda 1 </a:t>
            </a:r>
            <a:r>
              <a:rPr sz="1200" spc="-10" dirty="0">
                <a:latin typeface="Times New Roman"/>
                <a:cs typeface="Times New Roman"/>
              </a:rPr>
              <a:t>adet </a:t>
            </a:r>
            <a:r>
              <a:rPr sz="1200" spc="-5" dirty="0">
                <a:latin typeface="Times New Roman"/>
                <a:cs typeface="Times New Roman"/>
              </a:rPr>
              <a:t>engelsiz klinikte, </a:t>
            </a: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adet Cad/Cam kliniğinde </a:t>
            </a:r>
            <a:r>
              <a:rPr sz="1200" dirty="0">
                <a:latin typeface="Times New Roman"/>
                <a:cs typeface="Times New Roman"/>
              </a:rPr>
              <a:t>ve 53  </a:t>
            </a:r>
            <a:r>
              <a:rPr sz="1200" spc="-5" dirty="0">
                <a:latin typeface="Times New Roman"/>
                <a:cs typeface="Times New Roman"/>
              </a:rPr>
              <a:t>adet </a:t>
            </a:r>
            <a:r>
              <a:rPr sz="1200" dirty="0">
                <a:latin typeface="Times New Roman"/>
                <a:cs typeface="Times New Roman"/>
              </a:rPr>
              <a:t>diğer </a:t>
            </a:r>
            <a:r>
              <a:rPr sz="1200" spc="-5" dirty="0">
                <a:latin typeface="Times New Roman"/>
                <a:cs typeface="Times New Roman"/>
              </a:rPr>
              <a:t>kliniklerde </a:t>
            </a:r>
            <a:r>
              <a:rPr sz="1200" dirty="0">
                <a:latin typeface="Times New Roman"/>
                <a:cs typeface="Times New Roman"/>
              </a:rPr>
              <a:t>olmak üzere </a:t>
            </a:r>
            <a:r>
              <a:rPr sz="1200" spc="-5" dirty="0">
                <a:latin typeface="Times New Roman"/>
                <a:cs typeface="Times New Roman"/>
              </a:rPr>
              <a:t>toplamda </a:t>
            </a:r>
            <a:r>
              <a:rPr sz="1200" dirty="0">
                <a:latin typeface="Times New Roman"/>
                <a:cs typeface="Times New Roman"/>
              </a:rPr>
              <a:t>55 ünit </a:t>
            </a:r>
            <a:r>
              <a:rPr sz="1200" spc="-5" dirty="0">
                <a:latin typeface="Times New Roman"/>
                <a:cs typeface="Times New Roman"/>
              </a:rPr>
              <a:t>bulunmaktadır. </a:t>
            </a:r>
            <a:r>
              <a:rPr sz="1200" dirty="0">
                <a:latin typeface="Times New Roman"/>
                <a:cs typeface="Times New Roman"/>
              </a:rPr>
              <a:t>Binamızda </a:t>
            </a:r>
            <a:r>
              <a:rPr sz="1200" spc="-5" dirty="0">
                <a:latin typeface="Times New Roman"/>
                <a:cs typeface="Times New Roman"/>
              </a:rPr>
              <a:t>aynı zamanda Diş  Hekimliği öğrencilerinin eğitimleri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verilmekte </a:t>
            </a:r>
            <a:r>
              <a:rPr sz="1200" dirty="0">
                <a:latin typeface="Times New Roman"/>
                <a:cs typeface="Times New Roman"/>
              </a:rPr>
              <a:t>olup kat </a:t>
            </a:r>
            <a:r>
              <a:rPr sz="1200" spc="-5" dirty="0">
                <a:latin typeface="Times New Roman"/>
                <a:cs typeface="Times New Roman"/>
              </a:rPr>
              <a:t>planlarımız şu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şekildedir:</a:t>
            </a:r>
            <a:endParaRPr sz="1200">
              <a:latin typeface="Times New Roman"/>
              <a:cs typeface="Times New Roman"/>
            </a:endParaRPr>
          </a:p>
          <a:p>
            <a:pPr marL="50800" marR="53975" indent="449580" algn="just">
              <a:lnSpc>
                <a:spcPts val="2080"/>
              </a:lnSpc>
              <a:spcBef>
                <a:spcPts val="160"/>
              </a:spcBef>
            </a:pPr>
            <a:r>
              <a:rPr sz="1200" b="1" spc="-5" dirty="0">
                <a:latin typeface="Times New Roman"/>
                <a:cs typeface="Times New Roman"/>
              </a:rPr>
              <a:t>Bodrum </a:t>
            </a:r>
            <a:r>
              <a:rPr sz="1200" b="1" dirty="0">
                <a:latin typeface="Times New Roman"/>
                <a:cs typeface="Times New Roman"/>
              </a:rPr>
              <a:t>2. Kat: </a:t>
            </a:r>
            <a:r>
              <a:rPr sz="1200" dirty="0">
                <a:latin typeface="Times New Roman"/>
                <a:cs typeface="Times New Roman"/>
              </a:rPr>
              <a:t>Bu </a:t>
            </a:r>
            <a:r>
              <a:rPr sz="1200" spc="-5" dirty="0">
                <a:latin typeface="Times New Roman"/>
                <a:cs typeface="Times New Roman"/>
              </a:rPr>
              <a:t>katta Diş Hekimliği fakültesi öğrencilerinin </a:t>
            </a:r>
            <a:r>
              <a:rPr sz="1200" dirty="0">
                <a:latin typeface="Times New Roman"/>
                <a:cs typeface="Times New Roman"/>
              </a:rPr>
              <a:t>klinik </a:t>
            </a:r>
            <a:r>
              <a:rPr sz="1200" spc="-5" dirty="0">
                <a:latin typeface="Times New Roman"/>
                <a:cs typeface="Times New Roman"/>
              </a:rPr>
              <a:t>öncesi </a:t>
            </a:r>
            <a:r>
              <a:rPr sz="1200" dirty="0">
                <a:latin typeface="Times New Roman"/>
                <a:cs typeface="Times New Roman"/>
              </a:rPr>
              <a:t>uygulama  </a:t>
            </a:r>
            <a:r>
              <a:rPr sz="1200" spc="-5" dirty="0">
                <a:latin typeface="Times New Roman"/>
                <a:cs typeface="Times New Roman"/>
              </a:rPr>
              <a:t>eğitimlerini alacakları, </a:t>
            </a:r>
            <a:r>
              <a:rPr sz="1200" spc="5" dirty="0">
                <a:latin typeface="Times New Roman"/>
                <a:cs typeface="Times New Roman"/>
              </a:rPr>
              <a:t>93 </a:t>
            </a:r>
            <a:r>
              <a:rPr sz="1200" spc="-5" dirty="0">
                <a:latin typeface="Times New Roman"/>
                <a:cs typeface="Times New Roman"/>
              </a:rPr>
              <a:t>öğrenci </a:t>
            </a:r>
            <a:r>
              <a:rPr sz="1200" dirty="0">
                <a:latin typeface="Times New Roman"/>
                <a:cs typeface="Times New Roman"/>
              </a:rPr>
              <a:t>ve 1 </a:t>
            </a:r>
            <a:r>
              <a:rPr sz="1200" spc="-5" dirty="0">
                <a:latin typeface="Times New Roman"/>
                <a:cs typeface="Times New Roman"/>
              </a:rPr>
              <a:t>eğitmen kapasiteli preklinik uygulama laboratuvarı,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öğrenci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932" y="602741"/>
            <a:ext cx="5843905" cy="55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35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kullanımını </a:t>
            </a:r>
            <a:r>
              <a:rPr sz="1200" dirty="0">
                <a:latin typeface="Times New Roman"/>
                <a:cs typeface="Times New Roman"/>
              </a:rPr>
              <a:t>için </a:t>
            </a:r>
            <a:r>
              <a:rPr sz="1200" spc="-5" dirty="0">
                <a:latin typeface="Times New Roman"/>
                <a:cs typeface="Times New Roman"/>
              </a:rPr>
              <a:t>alçı odası </a:t>
            </a:r>
            <a:r>
              <a:rPr sz="1200" dirty="0">
                <a:latin typeface="Times New Roman"/>
                <a:cs typeface="Times New Roman"/>
              </a:rPr>
              <a:t>ve yine </a:t>
            </a:r>
            <a:r>
              <a:rPr sz="1200" spc="-5" dirty="0">
                <a:latin typeface="Times New Roman"/>
                <a:cs typeface="Times New Roman"/>
              </a:rPr>
              <a:t>öğrenci eğitiminde kullanılan </a:t>
            </a: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adet periapikal röntgen odası  bulunmaktadır. (Resim</a:t>
            </a:r>
            <a:r>
              <a:rPr sz="1200" dirty="0">
                <a:latin typeface="Times New Roman"/>
                <a:cs typeface="Times New Roman"/>
              </a:rPr>
              <a:t> 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8832" y="4163694"/>
            <a:ext cx="6409055" cy="2304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Resim </a:t>
            </a:r>
            <a:r>
              <a:rPr sz="1200" b="1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5" dirty="0">
                <a:latin typeface="Times New Roman"/>
                <a:cs typeface="Times New Roman"/>
              </a:rPr>
              <a:t>Preklinik laboratuvarı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alçı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odası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50800" marR="49530" indent="449580" algn="r">
              <a:lnSpc>
                <a:spcPct val="143300"/>
              </a:lnSpc>
            </a:pPr>
            <a:r>
              <a:rPr sz="1200" b="1" spc="-5" dirty="0">
                <a:latin typeface="Times New Roman"/>
                <a:cs typeface="Times New Roman"/>
              </a:rPr>
              <a:t>Bodrum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1.</a:t>
            </a:r>
            <a:r>
              <a:rPr sz="1200" b="1" spc="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Kat: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katta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Diş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Hekimliği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öğrencilerinin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klinikte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uygulayacakları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tedavilerin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bir  kısmının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eğitimini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aldıkları,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62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öğrenci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eğitmen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kapasiteli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Fantom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Simulasyon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Laboratuvarı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(Resim</a:t>
            </a:r>
            <a:endParaRPr sz="1200">
              <a:latin typeface="Times New Roman"/>
              <a:cs typeface="Times New Roman"/>
            </a:endParaRPr>
          </a:p>
          <a:p>
            <a:pPr marR="44450" algn="r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2)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bulunmaktadır.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Yine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katta,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hasta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çalışanlarımızın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kullanabileceği,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kadın-erkek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abdesthane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ve</a:t>
            </a:r>
            <a:endParaRPr sz="1200">
              <a:latin typeface="Times New Roman"/>
              <a:cs typeface="Times New Roman"/>
            </a:endParaRPr>
          </a:p>
          <a:p>
            <a:pPr marL="50800" marR="43180" algn="just">
              <a:lnSpc>
                <a:spcPct val="1436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mescitler bulunmaktadır (Resim </a:t>
            </a:r>
            <a:r>
              <a:rPr sz="1200" dirty="0">
                <a:latin typeface="Times New Roman"/>
                <a:cs typeface="Times New Roman"/>
              </a:rPr>
              <a:t>3). </a:t>
            </a:r>
            <a:r>
              <a:rPr sz="1200" spc="-5" dirty="0">
                <a:latin typeface="Times New Roman"/>
                <a:cs typeface="Times New Roman"/>
              </a:rPr>
              <a:t>Ayrıca merkezimizde </a:t>
            </a:r>
            <a:r>
              <a:rPr sz="1200" dirty="0">
                <a:latin typeface="Times New Roman"/>
                <a:cs typeface="Times New Roman"/>
              </a:rPr>
              <a:t>bulunan ünitlerin </a:t>
            </a:r>
            <a:r>
              <a:rPr sz="1200" spc="-5" dirty="0">
                <a:latin typeface="Times New Roman"/>
                <a:cs typeface="Times New Roman"/>
              </a:rPr>
              <a:t>çalışması </a:t>
            </a:r>
            <a:r>
              <a:rPr sz="1200" dirty="0">
                <a:latin typeface="Times New Roman"/>
                <a:cs typeface="Times New Roman"/>
              </a:rPr>
              <a:t>için </a:t>
            </a:r>
            <a:r>
              <a:rPr sz="1200" spc="-5" dirty="0">
                <a:latin typeface="Times New Roman"/>
                <a:cs typeface="Times New Roman"/>
              </a:rPr>
              <a:t>kullanılan  dental kompresör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aspirasyon cihazlarının </a:t>
            </a:r>
            <a:r>
              <a:rPr sz="1200" dirty="0">
                <a:latin typeface="Times New Roman"/>
                <a:cs typeface="Times New Roman"/>
              </a:rPr>
              <a:t>bulunduğu bir oda </a:t>
            </a:r>
            <a:r>
              <a:rPr sz="1200" spc="-5" dirty="0">
                <a:latin typeface="Times New Roman"/>
                <a:cs typeface="Times New Roman"/>
              </a:rPr>
              <a:t>(Resim </a:t>
            </a:r>
            <a:r>
              <a:rPr sz="1200" dirty="0">
                <a:latin typeface="Times New Roman"/>
                <a:cs typeface="Times New Roman"/>
              </a:rPr>
              <a:t>4), 60 m</a:t>
            </a:r>
            <a:r>
              <a:rPr sz="1200" baseline="31250" dirty="0">
                <a:latin typeface="Times New Roman"/>
                <a:cs typeface="Times New Roman"/>
              </a:rPr>
              <a:t>2’</a:t>
            </a:r>
            <a:r>
              <a:rPr sz="1200" dirty="0">
                <a:latin typeface="Times New Roman"/>
                <a:cs typeface="Times New Roman"/>
              </a:rPr>
              <a:t>lik bir </a:t>
            </a:r>
            <a:r>
              <a:rPr sz="1200" spc="-5" dirty="0">
                <a:latin typeface="Times New Roman"/>
                <a:cs typeface="Times New Roman"/>
              </a:rPr>
              <a:t>alana </a:t>
            </a:r>
            <a:r>
              <a:rPr sz="1200" dirty="0">
                <a:latin typeface="Times New Roman"/>
                <a:cs typeface="Times New Roman"/>
              </a:rPr>
              <a:t>sahip duş  </a:t>
            </a:r>
            <a:r>
              <a:rPr sz="1200" spc="-5" dirty="0">
                <a:latin typeface="Times New Roman"/>
                <a:cs typeface="Times New Roman"/>
              </a:rPr>
              <a:t>WC (Resim </a:t>
            </a:r>
            <a:r>
              <a:rPr sz="1200" dirty="0">
                <a:latin typeface="Times New Roman"/>
                <a:cs typeface="Times New Roman"/>
              </a:rPr>
              <a:t>5), 8 </a:t>
            </a:r>
            <a:r>
              <a:rPr sz="1200" spc="-5" dirty="0">
                <a:latin typeface="Times New Roman"/>
                <a:cs typeface="Times New Roman"/>
              </a:rPr>
              <a:t>adet birbirinden bağımsız odadan </a:t>
            </a:r>
            <a:r>
              <a:rPr sz="1200" dirty="0">
                <a:latin typeface="Times New Roman"/>
                <a:cs typeface="Times New Roman"/>
              </a:rPr>
              <a:t>oluşan </a:t>
            </a:r>
            <a:r>
              <a:rPr sz="1200" spc="-5" dirty="0">
                <a:latin typeface="Times New Roman"/>
                <a:cs typeface="Times New Roman"/>
              </a:rPr>
              <a:t>toplamda yaklaşık </a:t>
            </a:r>
            <a:r>
              <a:rPr sz="1200" dirty="0">
                <a:latin typeface="Times New Roman"/>
                <a:cs typeface="Times New Roman"/>
              </a:rPr>
              <a:t>180 m</a:t>
            </a:r>
            <a:r>
              <a:rPr sz="1200" baseline="31250" dirty="0">
                <a:latin typeface="Times New Roman"/>
                <a:cs typeface="Times New Roman"/>
              </a:rPr>
              <a:t>2</a:t>
            </a:r>
            <a:r>
              <a:rPr sz="1200" dirty="0">
                <a:latin typeface="Times New Roman"/>
                <a:cs typeface="Times New Roman"/>
              </a:rPr>
              <a:t>’lik </a:t>
            </a:r>
            <a:r>
              <a:rPr sz="1200" spc="-5" dirty="0">
                <a:latin typeface="Times New Roman"/>
                <a:cs typeface="Times New Roman"/>
              </a:rPr>
              <a:t>depo alanı  (Resim </a:t>
            </a:r>
            <a:r>
              <a:rPr sz="1200" dirty="0">
                <a:latin typeface="Times New Roman"/>
                <a:cs typeface="Times New Roman"/>
              </a:rPr>
              <a:t>6) ve </a:t>
            </a:r>
            <a:r>
              <a:rPr sz="1200" spc="-5" dirty="0">
                <a:latin typeface="Times New Roman"/>
                <a:cs typeface="Times New Roman"/>
              </a:rPr>
              <a:t>merkezi ısıtma sisteminin kazan dairesi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bulunmaktadır.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775" y="8515350"/>
            <a:ext cx="2708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Resim </a:t>
            </a:r>
            <a:r>
              <a:rPr sz="1200" b="1" dirty="0">
                <a:latin typeface="Times New Roman"/>
                <a:cs typeface="Times New Roman"/>
              </a:rPr>
              <a:t>2. </a:t>
            </a:r>
            <a:r>
              <a:rPr sz="1200" spc="-5" dirty="0">
                <a:latin typeface="Times New Roman"/>
                <a:cs typeface="Times New Roman"/>
              </a:rPr>
              <a:t>Fantom </a:t>
            </a:r>
            <a:r>
              <a:rPr sz="1200" dirty="0">
                <a:latin typeface="Times New Roman"/>
                <a:cs typeface="Times New Roman"/>
              </a:rPr>
              <a:t>Simulasyon </a:t>
            </a:r>
            <a:r>
              <a:rPr sz="1200" spc="-5" dirty="0">
                <a:latin typeface="Times New Roman"/>
                <a:cs typeface="Times New Roman"/>
              </a:rPr>
              <a:t>Laboratuvarı.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96160" y="1246504"/>
            <a:ext cx="3744467" cy="2858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0645" y="6559422"/>
            <a:ext cx="2500630" cy="1907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4475" y="3703446"/>
            <a:ext cx="2172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Resim </a:t>
            </a:r>
            <a:r>
              <a:rPr sz="1200" b="1" dirty="0">
                <a:latin typeface="Times New Roman"/>
                <a:cs typeface="Times New Roman"/>
              </a:rPr>
              <a:t>3. </a:t>
            </a:r>
            <a:r>
              <a:rPr sz="1200" spc="-5" dirty="0">
                <a:latin typeface="Times New Roman"/>
                <a:cs typeface="Times New Roman"/>
              </a:rPr>
              <a:t>Mescit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Abdesthaneler.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03702" y="6539864"/>
            <a:ext cx="2335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Resim </a:t>
            </a:r>
            <a:r>
              <a:rPr sz="1200" b="1" dirty="0">
                <a:latin typeface="Times New Roman"/>
                <a:cs typeface="Times New Roman"/>
              </a:rPr>
              <a:t>4. </a:t>
            </a:r>
            <a:r>
              <a:rPr sz="1200" spc="-5" dirty="0">
                <a:latin typeface="Times New Roman"/>
                <a:cs typeface="Times New Roman"/>
              </a:rPr>
              <a:t>Kompresör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Vakum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odası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9235" y="9705847"/>
            <a:ext cx="2204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Resim </a:t>
            </a:r>
            <a:r>
              <a:rPr sz="1200" b="1" dirty="0">
                <a:latin typeface="Times New Roman"/>
                <a:cs typeface="Times New Roman"/>
              </a:rPr>
              <a:t>5. </a:t>
            </a:r>
            <a:r>
              <a:rPr sz="1200" spc="-5" dirty="0">
                <a:latin typeface="Times New Roman"/>
                <a:cs typeface="Times New Roman"/>
              </a:rPr>
              <a:t>Çamaşırhane, Duş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4454" y="723899"/>
            <a:ext cx="2513330" cy="2933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6575" y="4008754"/>
            <a:ext cx="4110609" cy="2472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267690" y="6812258"/>
            <a:ext cx="3275329" cy="2664460"/>
            <a:chOff x="2267690" y="6812258"/>
            <a:chExt cx="3275329" cy="2664460"/>
          </a:xfrm>
        </p:grpSpPr>
        <p:sp>
          <p:nvSpPr>
            <p:cNvPr id="8" name="object 8"/>
            <p:cNvSpPr/>
            <p:nvPr/>
          </p:nvSpPr>
          <p:spPr>
            <a:xfrm>
              <a:off x="2267690" y="6812258"/>
              <a:ext cx="3275118" cy="26639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09824" y="6953503"/>
              <a:ext cx="2924175" cy="23145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46324" y="6890003"/>
              <a:ext cx="3051175" cy="2441575"/>
            </a:xfrm>
            <a:custGeom>
              <a:avLst/>
              <a:gdLst/>
              <a:ahLst/>
              <a:cxnLst/>
              <a:rect l="l" t="t" r="r" b="b"/>
              <a:pathLst>
                <a:path w="3051175" h="2441575">
                  <a:moveTo>
                    <a:pt x="0" y="2441575"/>
                  </a:moveTo>
                  <a:lnTo>
                    <a:pt x="3051175" y="2441575"/>
                  </a:lnTo>
                  <a:lnTo>
                    <a:pt x="3051175" y="0"/>
                  </a:lnTo>
                  <a:lnTo>
                    <a:pt x="0" y="0"/>
                  </a:lnTo>
                  <a:lnTo>
                    <a:pt x="0" y="2441575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532" y="3199003"/>
            <a:ext cx="6384290" cy="239268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477770" algn="just">
              <a:lnSpc>
                <a:spcPct val="100000"/>
              </a:lnSpc>
              <a:spcBef>
                <a:spcPts val="735"/>
              </a:spcBef>
            </a:pPr>
            <a:r>
              <a:rPr sz="1200" b="1" spc="-5" dirty="0">
                <a:latin typeface="Times New Roman"/>
                <a:cs typeface="Times New Roman"/>
              </a:rPr>
              <a:t>Resim </a:t>
            </a:r>
            <a:r>
              <a:rPr sz="1200" b="1" dirty="0">
                <a:latin typeface="Times New Roman"/>
                <a:cs typeface="Times New Roman"/>
              </a:rPr>
              <a:t>6. </a:t>
            </a:r>
            <a:r>
              <a:rPr sz="1200" spc="-5" dirty="0">
                <a:latin typeface="Times New Roman"/>
                <a:cs typeface="Times New Roman"/>
              </a:rPr>
              <a:t>Depo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alanları</a:t>
            </a:r>
            <a:endParaRPr sz="1200">
              <a:latin typeface="Times New Roman"/>
              <a:cs typeface="Times New Roman"/>
            </a:endParaRPr>
          </a:p>
          <a:p>
            <a:pPr marL="38100" marR="30480" indent="449580" algn="just">
              <a:lnSpc>
                <a:spcPct val="143700"/>
              </a:lnSpc>
              <a:spcBef>
                <a:spcPts val="5"/>
              </a:spcBef>
            </a:pPr>
            <a:r>
              <a:rPr sz="1200" b="1" dirty="0">
                <a:latin typeface="Times New Roman"/>
                <a:cs typeface="Times New Roman"/>
              </a:rPr>
              <a:t>Zemin kat: </a:t>
            </a:r>
            <a:r>
              <a:rPr sz="1200" spc="-5" dirty="0">
                <a:latin typeface="Times New Roman"/>
                <a:cs typeface="Times New Roman"/>
              </a:rPr>
              <a:t>Merkezimiz </a:t>
            </a:r>
            <a:r>
              <a:rPr sz="1200" dirty="0">
                <a:latin typeface="Times New Roman"/>
                <a:cs typeface="Times New Roman"/>
              </a:rPr>
              <a:t>girişinde </a:t>
            </a:r>
            <a:r>
              <a:rPr sz="1200" spc="-5" dirty="0">
                <a:latin typeface="Times New Roman"/>
                <a:cs typeface="Times New Roman"/>
              </a:rPr>
              <a:t>sağ tarafta </a:t>
            </a:r>
            <a:r>
              <a:rPr sz="1200" dirty="0">
                <a:latin typeface="Times New Roman"/>
                <a:cs typeface="Times New Roman"/>
              </a:rPr>
              <a:t>engelli </a:t>
            </a:r>
            <a:r>
              <a:rPr sz="1200" spc="-5" dirty="0">
                <a:latin typeface="Times New Roman"/>
                <a:cs typeface="Times New Roman"/>
              </a:rPr>
              <a:t>hastalarımız </a:t>
            </a:r>
            <a:r>
              <a:rPr sz="1200" dirty="0">
                <a:latin typeface="Times New Roman"/>
                <a:cs typeface="Times New Roman"/>
              </a:rPr>
              <a:t>için rampa </a:t>
            </a:r>
            <a:r>
              <a:rPr sz="1200" spc="-5" dirty="0">
                <a:latin typeface="Times New Roman"/>
                <a:cs typeface="Times New Roman"/>
              </a:rPr>
              <a:t>bulunmaktadır.  Görme </a:t>
            </a:r>
            <a:r>
              <a:rPr sz="1200" dirty="0">
                <a:latin typeface="Times New Roman"/>
                <a:cs typeface="Times New Roman"/>
              </a:rPr>
              <a:t>engelli </a:t>
            </a:r>
            <a:r>
              <a:rPr sz="1200" spc="-5" dirty="0">
                <a:latin typeface="Times New Roman"/>
                <a:cs typeface="Times New Roman"/>
              </a:rPr>
              <a:t>hastalarımız </a:t>
            </a:r>
            <a:r>
              <a:rPr sz="1200" dirty="0">
                <a:latin typeface="Times New Roman"/>
                <a:cs typeface="Times New Roman"/>
              </a:rPr>
              <a:t>için bina </a:t>
            </a:r>
            <a:r>
              <a:rPr sz="1200" spc="-5" dirty="0">
                <a:latin typeface="Times New Roman"/>
                <a:cs typeface="Times New Roman"/>
              </a:rPr>
              <a:t>girişinden başlayarak sırasıyla; hasta kayıt </a:t>
            </a:r>
            <a:r>
              <a:rPr sz="1200" dirty="0">
                <a:latin typeface="Times New Roman"/>
                <a:cs typeface="Times New Roman"/>
              </a:rPr>
              <a:t>bankosuna, vezneye,  </a:t>
            </a:r>
            <a:r>
              <a:rPr sz="1200" spc="-5" dirty="0">
                <a:latin typeface="Times New Roman"/>
                <a:cs typeface="Times New Roman"/>
              </a:rPr>
              <a:t>engelli tuvaletine, merdiven başlangıcına, asansöre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son olarak </a:t>
            </a:r>
            <a:r>
              <a:rPr sz="1200" dirty="0">
                <a:latin typeface="Times New Roman"/>
                <a:cs typeface="Times New Roman"/>
              </a:rPr>
              <a:t>da radyoloji bankosuna </a:t>
            </a:r>
            <a:r>
              <a:rPr sz="1200" spc="-5" dirty="0">
                <a:latin typeface="Times New Roman"/>
                <a:cs typeface="Times New Roman"/>
              </a:rPr>
              <a:t>kadar </a:t>
            </a:r>
            <a:r>
              <a:rPr sz="1200" dirty="0">
                <a:latin typeface="Times New Roman"/>
                <a:cs typeface="Times New Roman"/>
              </a:rPr>
              <a:t>zemin  </a:t>
            </a:r>
            <a:r>
              <a:rPr sz="1200" spc="-5" dirty="0">
                <a:latin typeface="Times New Roman"/>
                <a:cs typeface="Times New Roman"/>
              </a:rPr>
              <a:t>kabartma </a:t>
            </a:r>
            <a:r>
              <a:rPr sz="1200" dirty="0">
                <a:latin typeface="Times New Roman"/>
                <a:cs typeface="Times New Roman"/>
              </a:rPr>
              <a:t>uygulanmış olup </a:t>
            </a:r>
            <a:r>
              <a:rPr sz="1200" spc="-5" dirty="0">
                <a:latin typeface="Times New Roman"/>
                <a:cs typeface="Times New Roman"/>
              </a:rPr>
              <a:t>aynı zamanda </a:t>
            </a:r>
            <a:r>
              <a:rPr sz="1200" dirty="0">
                <a:latin typeface="Times New Roman"/>
                <a:cs typeface="Times New Roman"/>
              </a:rPr>
              <a:t>bina girişinde </a:t>
            </a:r>
            <a:r>
              <a:rPr sz="1200" spc="-5" dirty="0">
                <a:latin typeface="Times New Roman"/>
                <a:cs typeface="Times New Roman"/>
              </a:rPr>
              <a:t>sol tarafta Braille alfabesiyle hazırlanmış </a:t>
            </a:r>
            <a:r>
              <a:rPr sz="1200" dirty="0">
                <a:latin typeface="Times New Roman"/>
                <a:cs typeface="Times New Roman"/>
              </a:rPr>
              <a:t>bina  planı </a:t>
            </a:r>
            <a:r>
              <a:rPr sz="1200" spc="-5" dirty="0">
                <a:latin typeface="Times New Roman"/>
                <a:cs typeface="Times New Roman"/>
              </a:rPr>
              <a:t>bulunmaktadır. Girişte sol tarafta </a:t>
            </a:r>
            <a:r>
              <a:rPr sz="1200" dirty="0">
                <a:latin typeface="Times New Roman"/>
                <a:cs typeface="Times New Roman"/>
              </a:rPr>
              <a:t>32 </a:t>
            </a:r>
            <a:r>
              <a:rPr sz="1200" spc="5" dirty="0">
                <a:latin typeface="Times New Roman"/>
                <a:cs typeface="Times New Roman"/>
              </a:rPr>
              <a:t>m</a:t>
            </a:r>
            <a:r>
              <a:rPr sz="1200" spc="7" baseline="31250" dirty="0">
                <a:latin typeface="Times New Roman"/>
                <a:cs typeface="Times New Roman"/>
              </a:rPr>
              <a:t>2</a:t>
            </a:r>
            <a:r>
              <a:rPr sz="1200" spc="5" dirty="0">
                <a:latin typeface="Times New Roman"/>
                <a:cs typeface="Times New Roman"/>
              </a:rPr>
              <a:t>’lik </a:t>
            </a:r>
            <a:r>
              <a:rPr sz="1200" dirty="0">
                <a:latin typeface="Times New Roman"/>
                <a:cs typeface="Times New Roman"/>
              </a:rPr>
              <a:t>bir </a:t>
            </a:r>
            <a:r>
              <a:rPr sz="1200" spc="-5" dirty="0">
                <a:latin typeface="Times New Roman"/>
                <a:cs typeface="Times New Roman"/>
              </a:rPr>
              <a:t>alana sahip bağımsız </a:t>
            </a:r>
            <a:r>
              <a:rPr sz="1200" dirty="0">
                <a:latin typeface="Times New Roman"/>
                <a:cs typeface="Times New Roman"/>
              </a:rPr>
              <a:t>bir </a:t>
            </a:r>
            <a:r>
              <a:rPr sz="1200" spc="-5" dirty="0">
                <a:latin typeface="Times New Roman"/>
                <a:cs typeface="Times New Roman"/>
              </a:rPr>
              <a:t>Engelsiz Kliniği  bulunmakta </a:t>
            </a:r>
            <a:r>
              <a:rPr sz="1200" dirty="0">
                <a:latin typeface="Times New Roman"/>
                <a:cs typeface="Times New Roman"/>
              </a:rPr>
              <a:t>olup, engelli </a:t>
            </a:r>
            <a:r>
              <a:rPr sz="1200" spc="-5" dirty="0">
                <a:latin typeface="Times New Roman"/>
                <a:cs typeface="Times New Roman"/>
              </a:rPr>
              <a:t>hastalarımızın </a:t>
            </a:r>
            <a:r>
              <a:rPr sz="1200" dirty="0">
                <a:latin typeface="Times New Roman"/>
                <a:cs typeface="Times New Roman"/>
              </a:rPr>
              <a:t>neredeyse tüm </a:t>
            </a:r>
            <a:r>
              <a:rPr sz="1200" spc="-5" dirty="0">
                <a:latin typeface="Times New Roman"/>
                <a:cs typeface="Times New Roman"/>
              </a:rPr>
              <a:t>tedavileri </a:t>
            </a:r>
            <a:r>
              <a:rPr sz="1200" dirty="0">
                <a:latin typeface="Times New Roman"/>
                <a:cs typeface="Times New Roman"/>
              </a:rPr>
              <a:t>burada </a:t>
            </a:r>
            <a:r>
              <a:rPr sz="1200" spc="-5" dirty="0">
                <a:latin typeface="Times New Roman"/>
                <a:cs typeface="Times New Roman"/>
              </a:rPr>
              <a:t>gerçekleştirilebilecektir  (Resim7). Sağ tarafta; </a:t>
            </a:r>
            <a:r>
              <a:rPr sz="1200" dirty="0">
                <a:latin typeface="Times New Roman"/>
                <a:cs typeface="Times New Roman"/>
              </a:rPr>
              <a:t>4 ünit </a:t>
            </a:r>
            <a:r>
              <a:rPr sz="1200" spc="-5" dirty="0">
                <a:latin typeface="Times New Roman"/>
                <a:cs typeface="Times New Roman"/>
              </a:rPr>
              <a:t>kapasiteli </a:t>
            </a:r>
            <a:r>
              <a:rPr sz="1200" b="1" spc="-5" dirty="0">
                <a:latin typeface="Times New Roman"/>
                <a:cs typeface="Times New Roman"/>
              </a:rPr>
              <a:t>İlk Muayene </a:t>
            </a:r>
            <a:r>
              <a:rPr sz="1200" b="1" dirty="0">
                <a:latin typeface="Times New Roman"/>
                <a:cs typeface="Times New Roman"/>
              </a:rPr>
              <a:t>Polikliniği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Restoratif Diş Tedavisi </a:t>
            </a:r>
            <a:r>
              <a:rPr sz="1200" dirty="0">
                <a:latin typeface="Times New Roman"/>
                <a:cs typeface="Times New Roman"/>
              </a:rPr>
              <a:t>ve Endodonti  </a:t>
            </a:r>
            <a:r>
              <a:rPr sz="1200" spc="-5" dirty="0">
                <a:latin typeface="Times New Roman"/>
                <a:cs typeface="Times New Roman"/>
              </a:rPr>
              <a:t>anabilim dallarının ortak kullanacakları </a:t>
            </a:r>
            <a:r>
              <a:rPr sz="1200" dirty="0">
                <a:latin typeface="Times New Roman"/>
                <a:cs typeface="Times New Roman"/>
              </a:rPr>
              <a:t>13 ünit </a:t>
            </a:r>
            <a:r>
              <a:rPr sz="1200" spc="-5" dirty="0">
                <a:latin typeface="Times New Roman"/>
                <a:cs typeface="Times New Roman"/>
              </a:rPr>
              <a:t>kapasiteli </a:t>
            </a:r>
            <a:r>
              <a:rPr sz="1200" dirty="0">
                <a:latin typeface="Times New Roman"/>
                <a:cs typeface="Times New Roman"/>
              </a:rPr>
              <a:t>bir </a:t>
            </a:r>
            <a:r>
              <a:rPr sz="1200" spc="-5" dirty="0">
                <a:latin typeface="Times New Roman"/>
                <a:cs typeface="Times New Roman"/>
              </a:rPr>
              <a:t>Poliklinik </a:t>
            </a:r>
            <a:r>
              <a:rPr sz="1200" dirty="0">
                <a:latin typeface="Times New Roman"/>
                <a:cs typeface="Times New Roman"/>
              </a:rPr>
              <a:t>yer </a:t>
            </a:r>
            <a:r>
              <a:rPr sz="1200" spc="-5" dirty="0">
                <a:latin typeface="Times New Roman"/>
                <a:cs typeface="Times New Roman"/>
              </a:rPr>
              <a:t>almaktadır (Resim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241" y="9248393"/>
            <a:ext cx="5585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Resim </a:t>
            </a:r>
            <a:r>
              <a:rPr sz="1200" b="1" dirty="0">
                <a:latin typeface="Times New Roman"/>
                <a:cs typeface="Times New Roman"/>
              </a:rPr>
              <a:t>7. </a:t>
            </a:r>
            <a:r>
              <a:rPr sz="1200" spc="-5" dirty="0">
                <a:latin typeface="Times New Roman"/>
                <a:cs typeface="Times New Roman"/>
              </a:rPr>
              <a:t>Merkezimizde Engelli hastalar </a:t>
            </a:r>
            <a:r>
              <a:rPr sz="1200" dirty="0">
                <a:latin typeface="Times New Roman"/>
                <a:cs typeface="Times New Roman"/>
              </a:rPr>
              <a:t>için yapılan </a:t>
            </a:r>
            <a:r>
              <a:rPr sz="1200" spc="-5" dirty="0">
                <a:latin typeface="Times New Roman"/>
                <a:cs typeface="Times New Roman"/>
              </a:rPr>
              <a:t>düzenlemeler </a:t>
            </a:r>
            <a:r>
              <a:rPr sz="1200" dirty="0">
                <a:latin typeface="Times New Roman"/>
                <a:cs typeface="Times New Roman"/>
              </a:rPr>
              <a:t>ve Engelsiz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Kliniğimiz.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1360" y="918971"/>
            <a:ext cx="3749040" cy="2297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73654" y="5683122"/>
            <a:ext cx="3040380" cy="3517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832" y="5386196"/>
            <a:ext cx="6369685" cy="349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4989" marR="20955" indent="-1315720">
              <a:lnSpc>
                <a:spcPct val="1442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Resim </a:t>
            </a:r>
            <a:r>
              <a:rPr sz="1200" b="1" dirty="0">
                <a:latin typeface="Times New Roman"/>
                <a:cs typeface="Times New Roman"/>
              </a:rPr>
              <a:t>8. </a:t>
            </a:r>
            <a:r>
              <a:rPr sz="1200" spc="-5" dirty="0">
                <a:latin typeface="Times New Roman"/>
                <a:cs typeface="Times New Roman"/>
              </a:rPr>
              <a:t>Zemin katta </a:t>
            </a:r>
            <a:r>
              <a:rPr sz="1200" dirty="0">
                <a:latin typeface="Times New Roman"/>
                <a:cs typeface="Times New Roman"/>
              </a:rPr>
              <a:t>bulunan </a:t>
            </a:r>
            <a:r>
              <a:rPr sz="1200" spc="-10" dirty="0">
                <a:latin typeface="Times New Roman"/>
                <a:cs typeface="Times New Roman"/>
              </a:rPr>
              <a:t>İlk </a:t>
            </a:r>
            <a:r>
              <a:rPr sz="1200" spc="-5" dirty="0">
                <a:latin typeface="Times New Roman"/>
                <a:cs typeface="Times New Roman"/>
              </a:rPr>
              <a:t>Muayene </a:t>
            </a:r>
            <a:r>
              <a:rPr sz="1200" dirty="0">
                <a:latin typeface="Times New Roman"/>
                <a:cs typeface="Times New Roman"/>
              </a:rPr>
              <a:t>kliniğimiz ile </a:t>
            </a:r>
            <a:r>
              <a:rPr sz="1200" spc="-5" dirty="0">
                <a:latin typeface="Times New Roman"/>
                <a:cs typeface="Times New Roman"/>
              </a:rPr>
              <a:t>Restoratif Diş Tedavisi </a:t>
            </a:r>
            <a:r>
              <a:rPr sz="1200" dirty="0">
                <a:latin typeface="Times New Roman"/>
                <a:cs typeface="Times New Roman"/>
              </a:rPr>
              <a:t>ve Endodonti  bölümümüzün </a:t>
            </a:r>
            <a:r>
              <a:rPr sz="1200" spc="-5" dirty="0">
                <a:latin typeface="Times New Roman"/>
                <a:cs typeface="Times New Roman"/>
              </a:rPr>
              <a:t>ortak </a:t>
            </a:r>
            <a:r>
              <a:rPr sz="1200" dirty="0">
                <a:latin typeface="Times New Roman"/>
                <a:cs typeface="Times New Roman"/>
              </a:rPr>
              <a:t>kullandığı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kliniklerimiz.</a:t>
            </a:r>
            <a:endParaRPr sz="1200">
              <a:latin typeface="Times New Roman"/>
              <a:cs typeface="Times New Roman"/>
            </a:endParaRPr>
          </a:p>
          <a:p>
            <a:pPr marL="50800" marR="17780" indent="449580">
              <a:lnSpc>
                <a:spcPts val="2080"/>
              </a:lnSpc>
              <a:spcBef>
                <a:spcPts val="160"/>
              </a:spcBef>
              <a:tabLst>
                <a:tab pos="807720" algn="l"/>
                <a:tab pos="1236345" algn="l"/>
                <a:tab pos="1858010" algn="l"/>
                <a:tab pos="2589530" algn="l"/>
                <a:tab pos="3467735" algn="l"/>
                <a:tab pos="4342765" algn="l"/>
                <a:tab pos="5100320" algn="l"/>
                <a:tab pos="6203950" algn="l"/>
              </a:tabLst>
            </a:pPr>
            <a:r>
              <a:rPr sz="1200" dirty="0">
                <a:latin typeface="Times New Roman"/>
                <a:cs typeface="Times New Roman"/>
              </a:rPr>
              <a:t>Bu	k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tta	bulunan	R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dyoloji	birimimizde	h</a:t>
            </a:r>
            <a:r>
              <a:rPr sz="1200" spc="-5" dirty="0">
                <a:latin typeface="Times New Roman"/>
                <a:cs typeface="Times New Roman"/>
              </a:rPr>
              <a:t>astala</a:t>
            </a:r>
            <a:r>
              <a:rPr sz="1200" dirty="0">
                <a:latin typeface="Times New Roman"/>
                <a:cs typeface="Times New Roman"/>
              </a:rPr>
              <a:t>rımız	r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dyolojik	görü</a:t>
            </a: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tül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mel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ri	</a:t>
            </a:r>
            <a:r>
              <a:rPr sz="1200" spc="-40" dirty="0">
                <a:latin typeface="Times New Roman"/>
                <a:cs typeface="Times New Roman"/>
              </a:rPr>
              <a:t>v</a:t>
            </a:r>
            <a:r>
              <a:rPr sz="1200" dirty="0">
                <a:latin typeface="Times New Roman"/>
                <a:cs typeface="Times New Roman"/>
              </a:rPr>
              <a:t>e  </a:t>
            </a:r>
            <a:r>
              <a:rPr sz="1200" spc="-5" dirty="0">
                <a:latin typeface="Times New Roman"/>
                <a:cs typeface="Times New Roman"/>
              </a:rPr>
              <a:t>raporlamaları yapılacaktır. Radyoloji birimimizde </a:t>
            </a:r>
            <a:r>
              <a:rPr sz="1200" dirty="0">
                <a:latin typeface="Times New Roman"/>
                <a:cs typeface="Times New Roman"/>
              </a:rPr>
              <a:t>bulunan </a:t>
            </a:r>
            <a:r>
              <a:rPr sz="1200" spc="-5" dirty="0">
                <a:latin typeface="Times New Roman"/>
                <a:cs typeface="Times New Roman"/>
              </a:rPr>
              <a:t>cihazlarımız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şunlardır:</a:t>
            </a:r>
            <a:endParaRPr sz="1200">
              <a:latin typeface="Times New Roman"/>
              <a:cs typeface="Times New Roman"/>
            </a:endParaRPr>
          </a:p>
          <a:p>
            <a:pPr marL="836930" indent="-229235">
              <a:lnSpc>
                <a:spcPct val="100000"/>
              </a:lnSpc>
              <a:spcBef>
                <a:spcPts val="500"/>
              </a:spcBef>
              <a:buFont typeface="Symbol"/>
              <a:buChar char=""/>
              <a:tabLst>
                <a:tab pos="836930" algn="l"/>
                <a:tab pos="837565" algn="l"/>
              </a:tabLst>
            </a:pP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adet Konik </a:t>
            </a:r>
            <a:r>
              <a:rPr sz="1200" spc="-10" dirty="0">
                <a:latin typeface="Times New Roman"/>
                <a:cs typeface="Times New Roman"/>
              </a:rPr>
              <a:t>Işınlı </a:t>
            </a:r>
            <a:r>
              <a:rPr sz="1200" spc="-5" dirty="0">
                <a:latin typeface="Times New Roman"/>
                <a:cs typeface="Times New Roman"/>
              </a:rPr>
              <a:t>Bilgisayarlı </a:t>
            </a:r>
            <a:r>
              <a:rPr sz="1200" dirty="0">
                <a:latin typeface="Times New Roman"/>
                <a:cs typeface="Times New Roman"/>
              </a:rPr>
              <a:t>Tomografi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cihazı,</a:t>
            </a:r>
            <a:endParaRPr sz="1200">
              <a:latin typeface="Times New Roman"/>
              <a:cs typeface="Times New Roman"/>
            </a:endParaRPr>
          </a:p>
          <a:p>
            <a:pPr marL="836930" indent="-229235">
              <a:lnSpc>
                <a:spcPct val="100000"/>
              </a:lnSpc>
              <a:spcBef>
                <a:spcPts val="735"/>
              </a:spcBef>
              <a:buFont typeface="Symbol"/>
              <a:buChar char=""/>
              <a:tabLst>
                <a:tab pos="836930" algn="l"/>
                <a:tab pos="837565" algn="l"/>
              </a:tabLst>
            </a:pP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adet Panoramik-Sefalometrik Röntgen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cihazı,</a:t>
            </a:r>
            <a:endParaRPr sz="1200">
              <a:latin typeface="Times New Roman"/>
              <a:cs typeface="Times New Roman"/>
            </a:endParaRPr>
          </a:p>
          <a:p>
            <a:pPr marL="836930" indent="-229235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836930" algn="l"/>
                <a:tab pos="837565" algn="l"/>
              </a:tabLst>
            </a:pP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adet Periapikal </a:t>
            </a:r>
            <a:r>
              <a:rPr sz="1200" dirty="0">
                <a:latin typeface="Times New Roman"/>
                <a:cs typeface="Times New Roman"/>
              </a:rPr>
              <a:t>Röntgen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cihazı,</a:t>
            </a:r>
            <a:endParaRPr sz="1200">
              <a:latin typeface="Times New Roman"/>
              <a:cs typeface="Times New Roman"/>
            </a:endParaRPr>
          </a:p>
          <a:p>
            <a:pPr marL="836930" indent="-229235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836930" algn="l"/>
                <a:tab pos="837565" algn="l"/>
              </a:tabLst>
            </a:pP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Adet Fosfor Plak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Tarayıcı,</a:t>
            </a:r>
            <a:endParaRPr sz="1200">
              <a:latin typeface="Times New Roman"/>
              <a:cs typeface="Times New Roman"/>
            </a:endParaRPr>
          </a:p>
          <a:p>
            <a:pPr marL="836930" indent="-229235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836930" algn="l"/>
                <a:tab pos="837565" algn="l"/>
              </a:tabLst>
            </a:pP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adet Renkli Doppler Ultrasonografi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cihazı.</a:t>
            </a:r>
            <a:endParaRPr sz="1200">
              <a:latin typeface="Times New Roman"/>
              <a:cs typeface="Times New Roman"/>
            </a:endParaRPr>
          </a:p>
          <a:p>
            <a:pPr marL="50800" marR="621665" indent="449580">
              <a:lnSpc>
                <a:spcPct val="144200"/>
              </a:lnSpc>
            </a:pPr>
            <a:r>
              <a:rPr sz="1200" spc="-5" dirty="0">
                <a:latin typeface="Times New Roman"/>
                <a:cs typeface="Times New Roman"/>
              </a:rPr>
              <a:t>Ayrıca ilerleyen </a:t>
            </a:r>
            <a:r>
              <a:rPr sz="1200" dirty="0">
                <a:latin typeface="Times New Roman"/>
                <a:cs typeface="Times New Roman"/>
              </a:rPr>
              <a:t>dönemde ihtiyaç </a:t>
            </a:r>
            <a:r>
              <a:rPr sz="1200" spc="-5" dirty="0">
                <a:latin typeface="Times New Roman"/>
                <a:cs typeface="Times New Roman"/>
              </a:rPr>
              <a:t>duyulması </a:t>
            </a:r>
            <a:r>
              <a:rPr sz="1200" dirty="0">
                <a:latin typeface="Times New Roman"/>
                <a:cs typeface="Times New Roman"/>
              </a:rPr>
              <a:t>halinde </a:t>
            </a:r>
            <a:r>
              <a:rPr sz="1200" spc="-5" dirty="0">
                <a:latin typeface="Times New Roman"/>
                <a:cs typeface="Times New Roman"/>
              </a:rPr>
              <a:t>cihaz </a:t>
            </a:r>
            <a:r>
              <a:rPr sz="1200" dirty="0">
                <a:latin typeface="Times New Roman"/>
                <a:cs typeface="Times New Roman"/>
              </a:rPr>
              <a:t>sayısının </a:t>
            </a:r>
            <a:r>
              <a:rPr sz="1200" spc="-5" dirty="0">
                <a:latin typeface="Times New Roman"/>
                <a:cs typeface="Times New Roman"/>
              </a:rPr>
              <a:t>artırılabileceği </a:t>
            </a:r>
            <a:r>
              <a:rPr sz="1200" dirty="0">
                <a:latin typeface="Times New Roman"/>
                <a:cs typeface="Times New Roman"/>
              </a:rPr>
              <a:t>de  </a:t>
            </a:r>
            <a:r>
              <a:rPr sz="1200" spc="-5" dirty="0">
                <a:latin typeface="Times New Roman"/>
                <a:cs typeface="Times New Roman"/>
              </a:rPr>
              <a:t>düşünülerek, TAEK </a:t>
            </a:r>
            <a:r>
              <a:rPr sz="1200" dirty="0">
                <a:latin typeface="Times New Roman"/>
                <a:cs typeface="Times New Roman"/>
              </a:rPr>
              <a:t>standartlarına uygun </a:t>
            </a:r>
            <a:r>
              <a:rPr sz="1200" spc="-5" dirty="0">
                <a:latin typeface="Times New Roman"/>
                <a:cs typeface="Times New Roman"/>
              </a:rPr>
              <a:t>kurşun bariyerli </a:t>
            </a:r>
            <a:r>
              <a:rPr sz="1200" dirty="0">
                <a:latin typeface="Times New Roman"/>
                <a:cs typeface="Times New Roman"/>
              </a:rPr>
              <a:t>odalar </a:t>
            </a:r>
            <a:r>
              <a:rPr sz="1200" spc="-5" dirty="0">
                <a:latin typeface="Times New Roman"/>
                <a:cs typeface="Times New Roman"/>
              </a:rPr>
              <a:t>hazır </a:t>
            </a:r>
            <a:r>
              <a:rPr sz="1200" dirty="0">
                <a:latin typeface="Times New Roman"/>
                <a:cs typeface="Times New Roman"/>
              </a:rPr>
              <a:t>hale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getirilmiştir.</a:t>
            </a:r>
            <a:endParaRPr sz="1200">
              <a:latin typeface="Times New Roman"/>
              <a:cs typeface="Times New Roman"/>
            </a:endParaRPr>
          </a:p>
          <a:p>
            <a:pPr marL="50800" marR="119380" indent="449580">
              <a:lnSpc>
                <a:spcPct val="143300"/>
              </a:lnSpc>
            </a:pPr>
            <a:r>
              <a:rPr sz="1200" spc="-5" dirty="0">
                <a:latin typeface="Times New Roman"/>
                <a:cs typeface="Times New Roman"/>
              </a:rPr>
              <a:t>Katta yaklaşık </a:t>
            </a:r>
            <a:r>
              <a:rPr sz="1200" dirty="0">
                <a:latin typeface="Times New Roman"/>
                <a:cs typeface="Times New Roman"/>
              </a:rPr>
              <a:t>280 m</a:t>
            </a:r>
            <a:r>
              <a:rPr sz="1200" baseline="31250" dirty="0">
                <a:latin typeface="Times New Roman"/>
                <a:cs typeface="Times New Roman"/>
              </a:rPr>
              <a:t>2</a:t>
            </a:r>
            <a:r>
              <a:rPr sz="1200" dirty="0">
                <a:latin typeface="Times New Roman"/>
                <a:cs typeface="Times New Roman"/>
              </a:rPr>
              <a:t>’lik </a:t>
            </a:r>
            <a:r>
              <a:rPr sz="1200" spc="-5" dirty="0">
                <a:latin typeface="Times New Roman"/>
                <a:cs typeface="Times New Roman"/>
              </a:rPr>
              <a:t>bekleme alanı </a:t>
            </a:r>
            <a:r>
              <a:rPr sz="1200" dirty="0">
                <a:latin typeface="Times New Roman"/>
                <a:cs typeface="Times New Roman"/>
              </a:rPr>
              <a:t>bulunmakta olup, </a:t>
            </a:r>
            <a:r>
              <a:rPr sz="1200" spc="-5" dirty="0">
                <a:latin typeface="Times New Roman"/>
                <a:cs typeface="Times New Roman"/>
              </a:rPr>
              <a:t>sosyal mesafe </a:t>
            </a:r>
            <a:r>
              <a:rPr sz="1200" dirty="0">
                <a:latin typeface="Times New Roman"/>
                <a:cs typeface="Times New Roman"/>
              </a:rPr>
              <a:t>kuralı </a:t>
            </a:r>
            <a:r>
              <a:rPr sz="1200" spc="-5" dirty="0">
                <a:latin typeface="Times New Roman"/>
                <a:cs typeface="Times New Roman"/>
              </a:rPr>
              <a:t>gözetilerek </a:t>
            </a:r>
            <a:r>
              <a:rPr sz="1200" spc="5" dirty="0">
                <a:latin typeface="Times New Roman"/>
                <a:cs typeface="Times New Roman"/>
              </a:rPr>
              <a:t>bu  </a:t>
            </a:r>
            <a:r>
              <a:rPr sz="1200" spc="-5" dirty="0">
                <a:latin typeface="Times New Roman"/>
                <a:cs typeface="Times New Roman"/>
              </a:rPr>
              <a:t>alanın kapasitesi </a:t>
            </a:r>
            <a:r>
              <a:rPr sz="1200" dirty="0">
                <a:latin typeface="Times New Roman"/>
                <a:cs typeface="Times New Roman"/>
              </a:rPr>
              <a:t>40 kişi </a:t>
            </a:r>
            <a:r>
              <a:rPr sz="1200" spc="-5" dirty="0">
                <a:latin typeface="Times New Roman"/>
                <a:cs typeface="Times New Roman"/>
              </a:rPr>
              <a:t>olarak belirlenmiştir (Resim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9).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0510" y="723899"/>
            <a:ext cx="5129148" cy="4695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512" y="4671186"/>
            <a:ext cx="5392420" cy="287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559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Resim </a:t>
            </a:r>
            <a:r>
              <a:rPr sz="1200" b="1" dirty="0">
                <a:latin typeface="Times New Roman"/>
                <a:cs typeface="Times New Roman"/>
              </a:rPr>
              <a:t>9. </a:t>
            </a:r>
            <a:r>
              <a:rPr sz="1200" spc="-5" dirty="0">
                <a:latin typeface="Times New Roman"/>
                <a:cs typeface="Times New Roman"/>
              </a:rPr>
              <a:t>Zemin katta </a:t>
            </a:r>
            <a:r>
              <a:rPr sz="1200" dirty="0">
                <a:latin typeface="Times New Roman"/>
                <a:cs typeface="Times New Roman"/>
              </a:rPr>
              <a:t>bulunan </a:t>
            </a:r>
            <a:r>
              <a:rPr sz="1200" spc="-5" dirty="0">
                <a:latin typeface="Times New Roman"/>
                <a:cs typeface="Times New Roman"/>
              </a:rPr>
              <a:t>bekleme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alanı.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200" dirty="0">
                <a:latin typeface="Times New Roman"/>
                <a:cs typeface="Times New Roman"/>
              </a:rPr>
              <a:t>Bu </a:t>
            </a:r>
            <a:r>
              <a:rPr sz="1200" spc="-5" dirty="0">
                <a:latin typeface="Times New Roman"/>
                <a:cs typeface="Times New Roman"/>
              </a:rPr>
              <a:t>katta yukarda sayılanlara ek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olarak:</a:t>
            </a:r>
            <a:endParaRPr sz="1200">
              <a:latin typeface="Times New Roman"/>
              <a:cs typeface="Times New Roman"/>
            </a:endParaRPr>
          </a:p>
          <a:p>
            <a:pPr marL="349250" marR="5080" indent="-228600">
              <a:lnSpc>
                <a:spcPct val="140000"/>
              </a:lnSpc>
              <a:spcBef>
                <a:spcPts val="145"/>
              </a:spcBef>
              <a:buFont typeface="Symbol"/>
              <a:buChar char=""/>
              <a:tabLst>
                <a:tab pos="349250" algn="l"/>
                <a:tab pos="349885" algn="l"/>
              </a:tabLst>
            </a:pPr>
            <a:r>
              <a:rPr sz="1200" dirty="0">
                <a:latin typeface="Times New Roman"/>
                <a:cs typeface="Times New Roman"/>
              </a:rPr>
              <a:t>4 </a:t>
            </a:r>
            <a:r>
              <a:rPr sz="1200" spc="-5" dirty="0">
                <a:latin typeface="Times New Roman"/>
                <a:cs typeface="Times New Roman"/>
              </a:rPr>
              <a:t>adet </a:t>
            </a:r>
            <a:r>
              <a:rPr sz="1200" dirty="0">
                <a:latin typeface="Times New Roman"/>
                <a:cs typeface="Times New Roman"/>
              </a:rPr>
              <a:t>kayıt bankosu </a:t>
            </a:r>
            <a:r>
              <a:rPr sz="1200" spc="-5" dirty="0">
                <a:latin typeface="Times New Roman"/>
                <a:cs typeface="Times New Roman"/>
              </a:rPr>
              <a:t>(İlk başvuru için </a:t>
            </a:r>
            <a:r>
              <a:rPr sz="1200" dirty="0">
                <a:latin typeface="Times New Roman"/>
                <a:cs typeface="Times New Roman"/>
              </a:rPr>
              <a:t>hasta </a:t>
            </a:r>
            <a:r>
              <a:rPr sz="1200" spc="-5" dirty="0">
                <a:latin typeface="Times New Roman"/>
                <a:cs typeface="Times New Roman"/>
              </a:rPr>
              <a:t>kayıt </a:t>
            </a:r>
            <a:r>
              <a:rPr sz="1200" dirty="0">
                <a:latin typeface="Times New Roman"/>
                <a:cs typeface="Times New Roman"/>
              </a:rPr>
              <a:t>bankosu, </a:t>
            </a:r>
            <a:r>
              <a:rPr sz="1200" spc="-5" dirty="0">
                <a:latin typeface="Times New Roman"/>
                <a:cs typeface="Times New Roman"/>
              </a:rPr>
              <a:t>Restoratif Diş </a:t>
            </a:r>
            <a:r>
              <a:rPr sz="1200" dirty="0">
                <a:latin typeface="Times New Roman"/>
                <a:cs typeface="Times New Roman"/>
              </a:rPr>
              <a:t>Tedavisi  </a:t>
            </a:r>
            <a:r>
              <a:rPr sz="1200" spc="-5" dirty="0">
                <a:latin typeface="Times New Roman"/>
                <a:cs typeface="Times New Roman"/>
              </a:rPr>
              <a:t>bankosu, </a:t>
            </a:r>
            <a:r>
              <a:rPr sz="1200" dirty="0">
                <a:latin typeface="Times New Roman"/>
                <a:cs typeface="Times New Roman"/>
              </a:rPr>
              <a:t>Endodonti </a:t>
            </a:r>
            <a:r>
              <a:rPr sz="1200" spc="-5" dirty="0">
                <a:latin typeface="Times New Roman"/>
                <a:cs typeface="Times New Roman"/>
              </a:rPr>
              <a:t>bankosu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Radyoloji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bankosu),</a:t>
            </a:r>
            <a:endParaRPr sz="1200">
              <a:latin typeface="Times New Roman"/>
              <a:cs typeface="Times New Roman"/>
            </a:endParaRPr>
          </a:p>
          <a:p>
            <a:pPr marL="349250" indent="-229235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349250" algn="l"/>
                <a:tab pos="349885" algn="l"/>
              </a:tabLst>
            </a:pPr>
            <a:r>
              <a:rPr sz="1200" spc="-5" dirty="0">
                <a:latin typeface="Times New Roman"/>
                <a:cs typeface="Times New Roman"/>
              </a:rPr>
              <a:t>Başhekimlik,</a:t>
            </a:r>
            <a:endParaRPr sz="1200">
              <a:latin typeface="Times New Roman"/>
              <a:cs typeface="Times New Roman"/>
            </a:endParaRPr>
          </a:p>
          <a:p>
            <a:pPr marL="349250" indent="-229235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349250" algn="l"/>
                <a:tab pos="349885" algn="l"/>
              </a:tabLst>
            </a:pPr>
            <a:r>
              <a:rPr sz="1200" spc="-5" dirty="0">
                <a:latin typeface="Times New Roman"/>
                <a:cs typeface="Times New Roman"/>
              </a:rPr>
              <a:t>Hasta Hakları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birimi,</a:t>
            </a:r>
            <a:endParaRPr sz="1200">
              <a:latin typeface="Times New Roman"/>
              <a:cs typeface="Times New Roman"/>
            </a:endParaRPr>
          </a:p>
          <a:p>
            <a:pPr marL="349250" indent="-229235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349250" algn="l"/>
                <a:tab pos="349885" algn="l"/>
              </a:tabLst>
            </a:pPr>
            <a:r>
              <a:rPr sz="1200" spc="-5" dirty="0">
                <a:latin typeface="Times New Roman"/>
                <a:cs typeface="Times New Roman"/>
              </a:rPr>
              <a:t>Vezne,</a:t>
            </a:r>
            <a:endParaRPr sz="1200">
              <a:latin typeface="Times New Roman"/>
              <a:cs typeface="Times New Roman"/>
            </a:endParaRPr>
          </a:p>
          <a:p>
            <a:pPr marL="349250" indent="-229235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349250" algn="l"/>
                <a:tab pos="349885" algn="l"/>
              </a:tabLst>
            </a:pPr>
            <a:r>
              <a:rPr sz="1200" spc="-5" dirty="0">
                <a:latin typeface="Times New Roman"/>
                <a:cs typeface="Times New Roman"/>
              </a:rPr>
              <a:t>Kadın-Erkek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Engelli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WC,</a:t>
            </a:r>
            <a:endParaRPr sz="1200">
              <a:latin typeface="Times New Roman"/>
              <a:cs typeface="Times New Roman"/>
            </a:endParaRPr>
          </a:p>
          <a:p>
            <a:pPr marL="349250" indent="-229235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349250" algn="l"/>
                <a:tab pos="349885" algn="l"/>
              </a:tabLst>
            </a:pPr>
            <a:r>
              <a:rPr sz="1200" spc="-5" dirty="0">
                <a:latin typeface="Times New Roman"/>
                <a:cs typeface="Times New Roman"/>
              </a:rPr>
              <a:t>Bebek Bakım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Odası,</a:t>
            </a:r>
            <a:endParaRPr sz="1200">
              <a:latin typeface="Times New Roman"/>
              <a:cs typeface="Times New Roman"/>
            </a:endParaRPr>
          </a:p>
          <a:p>
            <a:pPr marL="349250" indent="-229235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349250" algn="l"/>
                <a:tab pos="349885" algn="l"/>
              </a:tabLst>
            </a:pP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adet öğrenci dersliği </a:t>
            </a:r>
            <a:r>
              <a:rPr sz="1200" dirty="0">
                <a:latin typeface="Times New Roman"/>
                <a:cs typeface="Times New Roman"/>
              </a:rPr>
              <a:t>ve sistem odası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bulunmaktadır.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76475" y="955674"/>
            <a:ext cx="3914775" cy="3684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532" y="643889"/>
            <a:ext cx="6379845" cy="1605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 indent="449580" algn="just">
              <a:lnSpc>
                <a:spcPct val="143900"/>
              </a:lnSpc>
              <a:spcBef>
                <a:spcPts val="105"/>
              </a:spcBef>
            </a:pPr>
            <a:r>
              <a:rPr sz="1200" b="1" spc="-5" dirty="0">
                <a:latin typeface="Times New Roman"/>
                <a:cs typeface="Times New Roman"/>
              </a:rPr>
              <a:t>Birinci </a:t>
            </a:r>
            <a:r>
              <a:rPr sz="1200" b="1" dirty="0">
                <a:latin typeface="Times New Roman"/>
                <a:cs typeface="Times New Roman"/>
              </a:rPr>
              <a:t>Kat: </a:t>
            </a:r>
            <a:r>
              <a:rPr sz="1200" spc="-10" dirty="0">
                <a:latin typeface="Times New Roman"/>
                <a:cs typeface="Times New Roman"/>
              </a:rPr>
              <a:t>Sol </a:t>
            </a:r>
            <a:r>
              <a:rPr sz="1200" spc="-5" dirty="0">
                <a:latin typeface="Times New Roman"/>
                <a:cs typeface="Times New Roman"/>
              </a:rPr>
              <a:t>tarafta </a:t>
            </a:r>
            <a:r>
              <a:rPr sz="1200" dirty="0">
                <a:latin typeface="Times New Roman"/>
                <a:cs typeface="Times New Roman"/>
              </a:rPr>
              <a:t>10 ünit </a:t>
            </a:r>
            <a:r>
              <a:rPr sz="1200" spc="-5" dirty="0">
                <a:latin typeface="Times New Roman"/>
                <a:cs typeface="Times New Roman"/>
              </a:rPr>
              <a:t>kapasiteli Protetik Diş Tedavisi Anabilim Dalı Kliniği </a:t>
            </a:r>
            <a:r>
              <a:rPr sz="1200" dirty="0">
                <a:latin typeface="Times New Roman"/>
                <a:cs typeface="Times New Roman"/>
              </a:rPr>
              <a:t>ve 65  m</a:t>
            </a:r>
            <a:r>
              <a:rPr sz="1200" baseline="31250" dirty="0">
                <a:latin typeface="Times New Roman"/>
                <a:cs typeface="Times New Roman"/>
              </a:rPr>
              <a:t>2</a:t>
            </a:r>
            <a:r>
              <a:rPr sz="1200" dirty="0">
                <a:latin typeface="Times New Roman"/>
                <a:cs typeface="Times New Roman"/>
              </a:rPr>
              <a:t>’lik </a:t>
            </a:r>
            <a:r>
              <a:rPr sz="1200" spc="-5" dirty="0">
                <a:latin typeface="Times New Roman"/>
                <a:cs typeface="Times New Roman"/>
              </a:rPr>
              <a:t>Protez Laboratuvarı bulunmaktadır </a:t>
            </a:r>
            <a:r>
              <a:rPr sz="1200" dirty="0">
                <a:latin typeface="Times New Roman"/>
                <a:cs typeface="Times New Roman"/>
              </a:rPr>
              <a:t>(Resim 10). </a:t>
            </a:r>
            <a:r>
              <a:rPr sz="1200" spc="-5" dirty="0">
                <a:latin typeface="Times New Roman"/>
                <a:cs typeface="Times New Roman"/>
              </a:rPr>
              <a:t>Ayrıca </a:t>
            </a:r>
            <a:r>
              <a:rPr sz="1200" dirty="0">
                <a:latin typeface="Times New Roman"/>
                <a:cs typeface="Times New Roman"/>
              </a:rPr>
              <a:t>7 ünit </a:t>
            </a:r>
            <a:r>
              <a:rPr sz="1200" spc="-5" dirty="0">
                <a:latin typeface="Times New Roman"/>
                <a:cs typeface="Times New Roman"/>
              </a:rPr>
              <a:t>(5’i </a:t>
            </a:r>
            <a:r>
              <a:rPr sz="1200" dirty="0">
                <a:latin typeface="Times New Roman"/>
                <a:cs typeface="Times New Roman"/>
              </a:rPr>
              <a:t>poliklinik ve 2’si </a:t>
            </a:r>
            <a:r>
              <a:rPr sz="1200" spc="-5" dirty="0">
                <a:latin typeface="Times New Roman"/>
                <a:cs typeface="Times New Roman"/>
              </a:rPr>
              <a:t>Lokal  Müdahale Odasında olmak üzere) kapasiteli Ağız Diş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Çene Cerrahisi Anabilim Dalı Polikliniği, </a:t>
            </a:r>
            <a:r>
              <a:rPr sz="1200" dirty="0">
                <a:latin typeface="Times New Roman"/>
                <a:cs typeface="Times New Roman"/>
              </a:rPr>
              <a:t>7  ünit </a:t>
            </a:r>
            <a:r>
              <a:rPr sz="1200" spc="-5" dirty="0">
                <a:latin typeface="Times New Roman"/>
                <a:cs typeface="Times New Roman"/>
              </a:rPr>
              <a:t>(5’i </a:t>
            </a:r>
            <a:r>
              <a:rPr sz="1200" dirty="0">
                <a:latin typeface="Times New Roman"/>
                <a:cs typeface="Times New Roman"/>
              </a:rPr>
              <a:t>poliklinik ve 2’si </a:t>
            </a:r>
            <a:r>
              <a:rPr sz="1200" spc="-5" dirty="0">
                <a:latin typeface="Times New Roman"/>
                <a:cs typeface="Times New Roman"/>
              </a:rPr>
              <a:t>Lokal Müdahale Odasında olmak üzere) kapasiteli Periodontoloji Anabilim  Dalı Polikliniği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Dijital Diş Hekimliği uygulamalarının yapılacağı </a:t>
            </a:r>
            <a:r>
              <a:rPr sz="1200" dirty="0">
                <a:latin typeface="Times New Roman"/>
                <a:cs typeface="Times New Roman"/>
              </a:rPr>
              <a:t>1 ünit </a:t>
            </a:r>
            <a:r>
              <a:rPr sz="1200" spc="-5" dirty="0">
                <a:latin typeface="Times New Roman"/>
                <a:cs typeface="Times New Roman"/>
              </a:rPr>
              <a:t>kapasiteli Cad/Cam odası  bulunmaktadır (Resim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10-11).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5539" y="5334380"/>
            <a:ext cx="1911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Resim </a:t>
            </a:r>
            <a:r>
              <a:rPr sz="1200" b="1" dirty="0">
                <a:latin typeface="Times New Roman"/>
                <a:cs typeface="Times New Roman"/>
              </a:rPr>
              <a:t>10. </a:t>
            </a:r>
            <a:r>
              <a:rPr sz="1200" spc="-5" dirty="0">
                <a:latin typeface="Times New Roman"/>
                <a:cs typeface="Times New Roman"/>
              </a:rPr>
              <a:t>Protez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Laboratuvarı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2175" y="2342514"/>
            <a:ext cx="5981065" cy="2957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932" y="4756530"/>
            <a:ext cx="6335395" cy="19462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680210" algn="just">
              <a:lnSpc>
                <a:spcPct val="100000"/>
              </a:lnSpc>
              <a:spcBef>
                <a:spcPts val="735"/>
              </a:spcBef>
            </a:pPr>
            <a:r>
              <a:rPr sz="1200" b="1" spc="-5" dirty="0">
                <a:latin typeface="Times New Roman"/>
                <a:cs typeface="Times New Roman"/>
              </a:rPr>
              <a:t>Resim </a:t>
            </a:r>
            <a:r>
              <a:rPr sz="1200" b="1" dirty="0">
                <a:latin typeface="Times New Roman"/>
                <a:cs typeface="Times New Roman"/>
              </a:rPr>
              <a:t>11. </a:t>
            </a:r>
            <a:r>
              <a:rPr sz="1200" spc="-5" dirty="0">
                <a:latin typeface="Times New Roman"/>
                <a:cs typeface="Times New Roman"/>
              </a:rPr>
              <a:t>Ortodonti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Pedodonti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Laboratuvarı.</a:t>
            </a:r>
            <a:endParaRPr sz="12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438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Merkezimizdeki </a:t>
            </a:r>
            <a:r>
              <a:rPr sz="1200" dirty="0">
                <a:latin typeface="Times New Roman"/>
                <a:cs typeface="Times New Roman"/>
              </a:rPr>
              <a:t>tüm </a:t>
            </a:r>
            <a:r>
              <a:rPr sz="1200" spc="-5" dirty="0">
                <a:latin typeface="Times New Roman"/>
                <a:cs typeface="Times New Roman"/>
              </a:rPr>
              <a:t>tıbbi malzemelerin sterilizasyonunun yapılacağı Merkezi Sterilizasyon  </a:t>
            </a:r>
            <a:r>
              <a:rPr sz="1200" dirty="0">
                <a:latin typeface="Times New Roman"/>
                <a:cs typeface="Times New Roman"/>
              </a:rPr>
              <a:t>Birimi de bu </a:t>
            </a:r>
            <a:r>
              <a:rPr sz="1200" spc="-5" dirty="0">
                <a:latin typeface="Times New Roman"/>
                <a:cs typeface="Times New Roman"/>
              </a:rPr>
              <a:t>katta yer almaktadır. Merkezi Sterilizasyon </a:t>
            </a:r>
            <a:r>
              <a:rPr sz="1200" dirty="0">
                <a:latin typeface="Times New Roman"/>
                <a:cs typeface="Times New Roman"/>
              </a:rPr>
              <a:t>Birimimiz, kirli </a:t>
            </a:r>
            <a:r>
              <a:rPr sz="1200" spc="-5" dirty="0">
                <a:latin typeface="Times New Roman"/>
                <a:cs typeface="Times New Roman"/>
              </a:rPr>
              <a:t>alet </a:t>
            </a:r>
            <a:r>
              <a:rPr sz="1200" dirty="0">
                <a:latin typeface="Times New Roman"/>
                <a:cs typeface="Times New Roman"/>
              </a:rPr>
              <a:t>girişinden </a:t>
            </a:r>
            <a:r>
              <a:rPr sz="1200" spc="-5" dirty="0">
                <a:latin typeface="Times New Roman"/>
                <a:cs typeface="Times New Roman"/>
              </a:rPr>
              <a:t>steril alet  çıkışına kadar </a:t>
            </a:r>
            <a:r>
              <a:rPr sz="1200" dirty="0">
                <a:latin typeface="Times New Roman"/>
                <a:cs typeface="Times New Roman"/>
              </a:rPr>
              <a:t>tek yönlü </a:t>
            </a:r>
            <a:r>
              <a:rPr sz="1200" spc="-5" dirty="0">
                <a:latin typeface="Times New Roman"/>
                <a:cs typeface="Times New Roman"/>
              </a:rPr>
              <a:t>olarak çalışacak şekilde planlanmış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havalandırma sistemi </a:t>
            </a:r>
            <a:r>
              <a:rPr sz="1200" dirty="0">
                <a:latin typeface="Times New Roman"/>
                <a:cs typeface="Times New Roman"/>
              </a:rPr>
              <a:t>diğer </a:t>
            </a:r>
            <a:r>
              <a:rPr sz="1200" spc="-5" dirty="0">
                <a:latin typeface="Times New Roman"/>
                <a:cs typeface="Times New Roman"/>
              </a:rPr>
              <a:t>birimlerden  ayrı, standartlara </a:t>
            </a:r>
            <a:r>
              <a:rPr sz="1200" dirty="0">
                <a:latin typeface="Times New Roman"/>
                <a:cs typeface="Times New Roman"/>
              </a:rPr>
              <a:t>uygun </a:t>
            </a:r>
            <a:r>
              <a:rPr sz="1200" spc="-5" dirty="0">
                <a:latin typeface="Times New Roman"/>
                <a:cs typeface="Times New Roman"/>
              </a:rPr>
              <a:t>olarak HEPA filtreli </a:t>
            </a:r>
            <a:r>
              <a:rPr sz="1200" dirty="0">
                <a:latin typeface="Times New Roman"/>
                <a:cs typeface="Times New Roman"/>
              </a:rPr>
              <a:t>ve hava </a:t>
            </a:r>
            <a:r>
              <a:rPr sz="1200" spc="-5" dirty="0">
                <a:latin typeface="Times New Roman"/>
                <a:cs typeface="Times New Roman"/>
              </a:rPr>
              <a:t>akım </a:t>
            </a:r>
            <a:r>
              <a:rPr sz="1200" dirty="0">
                <a:latin typeface="Times New Roman"/>
                <a:cs typeface="Times New Roman"/>
              </a:rPr>
              <a:t>yönü </a:t>
            </a:r>
            <a:r>
              <a:rPr sz="1200" spc="-5" dirty="0">
                <a:latin typeface="Times New Roman"/>
                <a:cs typeface="Times New Roman"/>
              </a:rPr>
              <a:t>steril alandan </a:t>
            </a:r>
            <a:r>
              <a:rPr sz="1200" dirty="0">
                <a:latin typeface="Times New Roman"/>
                <a:cs typeface="Times New Roman"/>
              </a:rPr>
              <a:t>kirli </a:t>
            </a:r>
            <a:r>
              <a:rPr sz="1200" spc="-5" dirty="0">
                <a:latin typeface="Times New Roman"/>
                <a:cs typeface="Times New Roman"/>
              </a:rPr>
              <a:t>alana olacak </a:t>
            </a:r>
            <a:r>
              <a:rPr sz="1200" dirty="0">
                <a:latin typeface="Times New Roman"/>
                <a:cs typeface="Times New Roman"/>
              </a:rPr>
              <a:t>şekilde  </a:t>
            </a:r>
            <a:r>
              <a:rPr sz="1200" spc="-5" dirty="0">
                <a:latin typeface="Times New Roman"/>
                <a:cs typeface="Times New Roman"/>
              </a:rPr>
              <a:t>planlanmıştır. (Resim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12).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65405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Resim </a:t>
            </a:r>
            <a:r>
              <a:rPr sz="1200" b="1" dirty="0">
                <a:latin typeface="Times New Roman"/>
                <a:cs typeface="Times New Roman"/>
              </a:rPr>
              <a:t>12. </a:t>
            </a:r>
            <a:r>
              <a:rPr sz="1200" spc="-5" dirty="0">
                <a:latin typeface="Times New Roman"/>
                <a:cs typeface="Times New Roman"/>
              </a:rPr>
              <a:t>Merkezi sterilizasyon birimimizin fiziki yapısı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sterilizasyon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döngüsü.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47520" y="723899"/>
            <a:ext cx="4781550" cy="4065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39002" y="6830558"/>
            <a:ext cx="5657215" cy="2980055"/>
            <a:chOff x="1239002" y="6830558"/>
            <a:chExt cx="5657215" cy="2980055"/>
          </a:xfrm>
        </p:grpSpPr>
        <p:sp>
          <p:nvSpPr>
            <p:cNvPr id="5" name="object 5"/>
            <p:cNvSpPr/>
            <p:nvPr/>
          </p:nvSpPr>
          <p:spPr>
            <a:xfrm>
              <a:off x="1239002" y="6830558"/>
              <a:ext cx="5657102" cy="29794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5874" y="6876922"/>
              <a:ext cx="5505450" cy="28289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6824" y="6857872"/>
              <a:ext cx="5543550" cy="2867025"/>
            </a:xfrm>
            <a:custGeom>
              <a:avLst/>
              <a:gdLst/>
              <a:ahLst/>
              <a:cxnLst/>
              <a:rect l="l" t="t" r="r" b="b"/>
              <a:pathLst>
                <a:path w="5543550" h="2867025">
                  <a:moveTo>
                    <a:pt x="0" y="2867024"/>
                  </a:moveTo>
                  <a:lnTo>
                    <a:pt x="5543550" y="2867024"/>
                  </a:lnTo>
                  <a:lnTo>
                    <a:pt x="5543550" y="0"/>
                  </a:lnTo>
                  <a:lnTo>
                    <a:pt x="0" y="0"/>
                  </a:lnTo>
                  <a:lnTo>
                    <a:pt x="0" y="28670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94965" y="7428737"/>
              <a:ext cx="2332990" cy="1313815"/>
            </a:xfrm>
            <a:custGeom>
              <a:avLst/>
              <a:gdLst/>
              <a:ahLst/>
              <a:cxnLst/>
              <a:rect l="l" t="t" r="r" b="b"/>
              <a:pathLst>
                <a:path w="2332990" h="1313815">
                  <a:moveTo>
                    <a:pt x="1593977" y="0"/>
                  </a:moveTo>
                  <a:lnTo>
                    <a:pt x="0" y="0"/>
                  </a:lnTo>
                  <a:lnTo>
                    <a:pt x="0" y="328422"/>
                  </a:lnTo>
                  <a:lnTo>
                    <a:pt x="1593977" y="328422"/>
                  </a:lnTo>
                  <a:lnTo>
                    <a:pt x="1643615" y="333429"/>
                  </a:lnTo>
                  <a:lnTo>
                    <a:pt x="1689856" y="347791"/>
                  </a:lnTo>
                  <a:lnTo>
                    <a:pt x="1731706" y="370514"/>
                  </a:lnTo>
                  <a:lnTo>
                    <a:pt x="1768173" y="400605"/>
                  </a:lnTo>
                  <a:lnTo>
                    <a:pt x="1798264" y="437072"/>
                  </a:lnTo>
                  <a:lnTo>
                    <a:pt x="1820987" y="478922"/>
                  </a:lnTo>
                  <a:lnTo>
                    <a:pt x="1835349" y="525163"/>
                  </a:lnTo>
                  <a:lnTo>
                    <a:pt x="1840357" y="574802"/>
                  </a:lnTo>
                  <a:lnTo>
                    <a:pt x="1840357" y="985393"/>
                  </a:lnTo>
                  <a:lnTo>
                    <a:pt x="1676019" y="985393"/>
                  </a:lnTo>
                  <a:lnTo>
                    <a:pt x="2004568" y="1313815"/>
                  </a:lnTo>
                  <a:lnTo>
                    <a:pt x="2332990" y="985393"/>
                  </a:lnTo>
                  <a:lnTo>
                    <a:pt x="2168779" y="985393"/>
                  </a:lnTo>
                  <a:lnTo>
                    <a:pt x="2168779" y="574802"/>
                  </a:lnTo>
                  <a:lnTo>
                    <a:pt x="2166873" y="527653"/>
                  </a:lnTo>
                  <a:lnTo>
                    <a:pt x="2161257" y="481555"/>
                  </a:lnTo>
                  <a:lnTo>
                    <a:pt x="2152076" y="436655"/>
                  </a:lnTo>
                  <a:lnTo>
                    <a:pt x="2139479" y="393102"/>
                  </a:lnTo>
                  <a:lnTo>
                    <a:pt x="2123614" y="351043"/>
                  </a:lnTo>
                  <a:lnTo>
                    <a:pt x="2104629" y="310627"/>
                  </a:lnTo>
                  <a:lnTo>
                    <a:pt x="2082671" y="272000"/>
                  </a:lnTo>
                  <a:lnTo>
                    <a:pt x="2057888" y="235311"/>
                  </a:lnTo>
                  <a:lnTo>
                    <a:pt x="2030429" y="200708"/>
                  </a:lnTo>
                  <a:lnTo>
                    <a:pt x="2000440" y="168338"/>
                  </a:lnTo>
                  <a:lnTo>
                    <a:pt x="1968070" y="138349"/>
                  </a:lnTo>
                  <a:lnTo>
                    <a:pt x="1933467" y="110890"/>
                  </a:lnTo>
                  <a:lnTo>
                    <a:pt x="1896778" y="86107"/>
                  </a:lnTo>
                  <a:lnTo>
                    <a:pt x="1858151" y="64149"/>
                  </a:lnTo>
                  <a:lnTo>
                    <a:pt x="1817735" y="45164"/>
                  </a:lnTo>
                  <a:lnTo>
                    <a:pt x="1775676" y="29299"/>
                  </a:lnTo>
                  <a:lnTo>
                    <a:pt x="1732123" y="16702"/>
                  </a:lnTo>
                  <a:lnTo>
                    <a:pt x="1687223" y="7521"/>
                  </a:lnTo>
                  <a:lnTo>
                    <a:pt x="1641125" y="1905"/>
                  </a:lnTo>
                  <a:lnTo>
                    <a:pt x="159397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94965" y="7428737"/>
              <a:ext cx="2332990" cy="1313815"/>
            </a:xfrm>
            <a:custGeom>
              <a:avLst/>
              <a:gdLst/>
              <a:ahLst/>
              <a:cxnLst/>
              <a:rect l="l" t="t" r="r" b="b"/>
              <a:pathLst>
                <a:path w="2332990" h="1313815">
                  <a:moveTo>
                    <a:pt x="0" y="0"/>
                  </a:moveTo>
                  <a:lnTo>
                    <a:pt x="1593977" y="0"/>
                  </a:lnTo>
                  <a:lnTo>
                    <a:pt x="1641125" y="1905"/>
                  </a:lnTo>
                  <a:lnTo>
                    <a:pt x="1687223" y="7521"/>
                  </a:lnTo>
                  <a:lnTo>
                    <a:pt x="1732123" y="16702"/>
                  </a:lnTo>
                  <a:lnTo>
                    <a:pt x="1775676" y="29299"/>
                  </a:lnTo>
                  <a:lnTo>
                    <a:pt x="1817735" y="45164"/>
                  </a:lnTo>
                  <a:lnTo>
                    <a:pt x="1858151" y="64149"/>
                  </a:lnTo>
                  <a:lnTo>
                    <a:pt x="1896778" y="86107"/>
                  </a:lnTo>
                  <a:lnTo>
                    <a:pt x="1933467" y="110890"/>
                  </a:lnTo>
                  <a:lnTo>
                    <a:pt x="1968070" y="138349"/>
                  </a:lnTo>
                  <a:lnTo>
                    <a:pt x="2000440" y="168338"/>
                  </a:lnTo>
                  <a:lnTo>
                    <a:pt x="2030429" y="200708"/>
                  </a:lnTo>
                  <a:lnTo>
                    <a:pt x="2057888" y="235311"/>
                  </a:lnTo>
                  <a:lnTo>
                    <a:pt x="2082671" y="272000"/>
                  </a:lnTo>
                  <a:lnTo>
                    <a:pt x="2104629" y="310627"/>
                  </a:lnTo>
                  <a:lnTo>
                    <a:pt x="2123614" y="351043"/>
                  </a:lnTo>
                  <a:lnTo>
                    <a:pt x="2139479" y="393102"/>
                  </a:lnTo>
                  <a:lnTo>
                    <a:pt x="2152076" y="436655"/>
                  </a:lnTo>
                  <a:lnTo>
                    <a:pt x="2161257" y="481555"/>
                  </a:lnTo>
                  <a:lnTo>
                    <a:pt x="2166873" y="527653"/>
                  </a:lnTo>
                  <a:lnTo>
                    <a:pt x="2168779" y="574802"/>
                  </a:lnTo>
                  <a:lnTo>
                    <a:pt x="2168779" y="985393"/>
                  </a:lnTo>
                  <a:lnTo>
                    <a:pt x="2332990" y="985393"/>
                  </a:lnTo>
                  <a:lnTo>
                    <a:pt x="2004568" y="1313815"/>
                  </a:lnTo>
                  <a:lnTo>
                    <a:pt x="1676019" y="985393"/>
                  </a:lnTo>
                  <a:lnTo>
                    <a:pt x="1840357" y="985393"/>
                  </a:lnTo>
                  <a:lnTo>
                    <a:pt x="1840357" y="574802"/>
                  </a:lnTo>
                  <a:lnTo>
                    <a:pt x="1835349" y="525163"/>
                  </a:lnTo>
                  <a:lnTo>
                    <a:pt x="1820987" y="478922"/>
                  </a:lnTo>
                  <a:lnTo>
                    <a:pt x="1798264" y="437072"/>
                  </a:lnTo>
                  <a:lnTo>
                    <a:pt x="1768173" y="400605"/>
                  </a:lnTo>
                  <a:lnTo>
                    <a:pt x="1731706" y="370514"/>
                  </a:lnTo>
                  <a:lnTo>
                    <a:pt x="1689856" y="347791"/>
                  </a:lnTo>
                  <a:lnTo>
                    <a:pt x="1643615" y="333429"/>
                  </a:lnTo>
                  <a:lnTo>
                    <a:pt x="1593977" y="328422"/>
                  </a:lnTo>
                  <a:lnTo>
                    <a:pt x="0" y="32842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170166" y="9280373"/>
            <a:ext cx="14668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100" dirty="0">
                <a:latin typeface="Times New Roman"/>
                <a:cs typeface="Times New Roman"/>
              </a:rPr>
              <a:t>2</a:t>
            </a:fld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6627" y="695959"/>
            <a:ext cx="6515100" cy="6517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SUNUŞ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43800"/>
              </a:lnSpc>
            </a:pPr>
            <a:r>
              <a:rPr sz="1200" spc="-5" dirty="0">
                <a:latin typeface="Times New Roman"/>
                <a:cs typeface="Times New Roman"/>
              </a:rPr>
              <a:t>Çanakkale </a:t>
            </a:r>
            <a:r>
              <a:rPr sz="1200" dirty="0">
                <a:latin typeface="Times New Roman"/>
                <a:cs typeface="Times New Roman"/>
              </a:rPr>
              <a:t>ilimizin ülkemizin </a:t>
            </a:r>
            <a:r>
              <a:rPr sz="1200" spc="-5" dirty="0">
                <a:latin typeface="Times New Roman"/>
                <a:cs typeface="Times New Roman"/>
              </a:rPr>
              <a:t>tarihi açısından </a:t>
            </a:r>
            <a:r>
              <a:rPr sz="1200" dirty="0">
                <a:latin typeface="Times New Roman"/>
                <a:cs typeface="Times New Roman"/>
              </a:rPr>
              <a:t>önemi büyüktür. </a:t>
            </a:r>
            <a:r>
              <a:rPr sz="1200" spc="-5" dirty="0">
                <a:latin typeface="Times New Roman"/>
                <a:cs typeface="Times New Roman"/>
              </a:rPr>
              <a:t>Kurtuluş mücadelemizdeki yeri </a:t>
            </a:r>
            <a:r>
              <a:rPr sz="1200" dirty="0">
                <a:latin typeface="Times New Roman"/>
                <a:cs typeface="Times New Roman"/>
              </a:rPr>
              <a:t>çok  büyük olan </a:t>
            </a:r>
            <a:r>
              <a:rPr sz="1200" spc="-5" dirty="0">
                <a:latin typeface="Times New Roman"/>
                <a:cs typeface="Times New Roman"/>
              </a:rPr>
              <a:t>şehrimizde, aziz şehitlerimizin hatıraları halen kendini hissettirmekte </a:t>
            </a:r>
            <a:r>
              <a:rPr sz="1200" dirty="0">
                <a:latin typeface="Times New Roman"/>
                <a:cs typeface="Times New Roman"/>
              </a:rPr>
              <a:t>ve “</a:t>
            </a:r>
            <a:r>
              <a:rPr sz="1200" b="1" i="1" dirty="0">
                <a:latin typeface="Times New Roman"/>
                <a:cs typeface="Times New Roman"/>
              </a:rPr>
              <a:t>Çanakkale </a:t>
            </a:r>
            <a:r>
              <a:rPr sz="1200" b="1" i="1" spc="-5" dirty="0">
                <a:latin typeface="Times New Roman"/>
                <a:cs typeface="Times New Roman"/>
              </a:rPr>
              <a:t>Ruhu</a:t>
            </a:r>
            <a:r>
              <a:rPr sz="1200" spc="-5" dirty="0">
                <a:latin typeface="Times New Roman"/>
                <a:cs typeface="Times New Roman"/>
              </a:rPr>
              <a:t>”  </a:t>
            </a:r>
            <a:r>
              <a:rPr sz="1200" dirty="0">
                <a:latin typeface="Times New Roman"/>
                <a:cs typeface="Times New Roman"/>
              </a:rPr>
              <a:t>nun </a:t>
            </a:r>
            <a:r>
              <a:rPr sz="1200" spc="-5" dirty="0">
                <a:latin typeface="Times New Roman"/>
                <a:cs typeface="Times New Roman"/>
              </a:rPr>
              <a:t>temelini oluşturmaktadır. </a:t>
            </a:r>
            <a:r>
              <a:rPr sz="1200" dirty="0">
                <a:latin typeface="Times New Roman"/>
                <a:cs typeface="Times New Roman"/>
              </a:rPr>
              <a:t>Bu ruha </a:t>
            </a:r>
            <a:r>
              <a:rPr sz="1200" spc="-5" dirty="0">
                <a:latin typeface="Times New Roman"/>
                <a:cs typeface="Times New Roman"/>
              </a:rPr>
              <a:t>sahip olmak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hangi alanda hizmet veriyor </a:t>
            </a:r>
            <a:r>
              <a:rPr sz="1200" dirty="0">
                <a:latin typeface="Times New Roman"/>
                <a:cs typeface="Times New Roman"/>
              </a:rPr>
              <a:t>olursa olsun bu bilinçle  </a:t>
            </a:r>
            <a:r>
              <a:rPr sz="1200" spc="-5" dirty="0">
                <a:latin typeface="Times New Roman"/>
                <a:cs typeface="Times New Roman"/>
              </a:rPr>
              <a:t>hareket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etmek,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ülkenin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tüm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vatandaşlarının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esas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motivasyonu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olmalıdır.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Biz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de,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Çanakkale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Onsekiz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Mart  Üniversitesi,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Diş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Hekimliği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Fakültesi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Ağız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Diş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Sağlığı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Uygulama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Araştırma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Merkezi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olarak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bilinç 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ruhla, </a:t>
            </a:r>
            <a:r>
              <a:rPr sz="1200" dirty="0">
                <a:latin typeface="Times New Roman"/>
                <a:cs typeface="Times New Roman"/>
              </a:rPr>
              <a:t>bu </a:t>
            </a:r>
            <a:r>
              <a:rPr sz="1200" spc="-5" dirty="0">
                <a:latin typeface="Times New Roman"/>
                <a:cs typeface="Times New Roman"/>
              </a:rPr>
              <a:t>topraklarda </a:t>
            </a:r>
            <a:r>
              <a:rPr sz="1200" dirty="0">
                <a:latin typeface="Times New Roman"/>
                <a:cs typeface="Times New Roman"/>
              </a:rPr>
              <a:t>ağız ve diş </a:t>
            </a:r>
            <a:r>
              <a:rPr sz="1200" spc="-5" dirty="0">
                <a:latin typeface="Times New Roman"/>
                <a:cs typeface="Times New Roman"/>
              </a:rPr>
              <a:t>sağlığı hizmeti vermeyi amaçlamaktayız. Vatan </a:t>
            </a:r>
            <a:r>
              <a:rPr sz="1200" dirty="0">
                <a:latin typeface="Times New Roman"/>
                <a:cs typeface="Times New Roman"/>
              </a:rPr>
              <a:t>için </a:t>
            </a:r>
            <a:r>
              <a:rPr sz="1200" spc="-5" dirty="0">
                <a:latin typeface="Times New Roman"/>
                <a:cs typeface="Times New Roman"/>
              </a:rPr>
              <a:t>mücadele </a:t>
            </a:r>
            <a:r>
              <a:rPr sz="1200" dirty="0">
                <a:latin typeface="Times New Roman"/>
                <a:cs typeface="Times New Roman"/>
              </a:rPr>
              <a:t>etmenin  </a:t>
            </a:r>
            <a:r>
              <a:rPr sz="1200" spc="-5" dirty="0">
                <a:latin typeface="Times New Roman"/>
                <a:cs typeface="Times New Roman"/>
              </a:rPr>
              <a:t>sadece </a:t>
            </a:r>
            <a:r>
              <a:rPr sz="1200" dirty="0">
                <a:latin typeface="Times New Roman"/>
                <a:cs typeface="Times New Roman"/>
              </a:rPr>
              <a:t>savaş alanında </a:t>
            </a:r>
            <a:r>
              <a:rPr sz="1200" spc="-5" dirty="0">
                <a:latin typeface="Times New Roman"/>
                <a:cs typeface="Times New Roman"/>
              </a:rPr>
              <a:t>değil, </a:t>
            </a:r>
            <a:r>
              <a:rPr sz="1200" dirty="0">
                <a:latin typeface="Times New Roman"/>
                <a:cs typeface="Times New Roman"/>
              </a:rPr>
              <a:t>tüm </a:t>
            </a:r>
            <a:r>
              <a:rPr sz="1200" spc="-5" dirty="0">
                <a:latin typeface="Times New Roman"/>
                <a:cs typeface="Times New Roman"/>
              </a:rPr>
              <a:t>alanlarda görevini en </a:t>
            </a:r>
            <a:r>
              <a:rPr sz="1200" dirty="0">
                <a:latin typeface="Times New Roman"/>
                <a:cs typeface="Times New Roman"/>
              </a:rPr>
              <a:t>iyi </a:t>
            </a:r>
            <a:r>
              <a:rPr sz="1200" spc="-5" dirty="0">
                <a:latin typeface="Times New Roman"/>
                <a:cs typeface="Times New Roman"/>
              </a:rPr>
              <a:t>şekilde yaparak </a:t>
            </a:r>
            <a:r>
              <a:rPr sz="1200" dirty="0">
                <a:latin typeface="Times New Roman"/>
                <a:cs typeface="Times New Roman"/>
              </a:rPr>
              <a:t>da </a:t>
            </a:r>
            <a:r>
              <a:rPr sz="1200" spc="-5" dirty="0">
                <a:latin typeface="Times New Roman"/>
                <a:cs typeface="Times New Roman"/>
              </a:rPr>
              <a:t>verilebileceğini  unutmamalıyız. Gerek </a:t>
            </a:r>
            <a:r>
              <a:rPr sz="1200" dirty="0">
                <a:latin typeface="Times New Roman"/>
                <a:cs typeface="Times New Roman"/>
              </a:rPr>
              <a:t>sağlık </a:t>
            </a:r>
            <a:r>
              <a:rPr sz="1200" spc="-5" dirty="0">
                <a:latin typeface="Times New Roman"/>
                <a:cs typeface="Times New Roman"/>
              </a:rPr>
              <a:t>hizmeti uygulamalarında gerekse bilimsel araştırmalarımızın niteliği </a:t>
            </a:r>
            <a:r>
              <a:rPr sz="1200" dirty="0">
                <a:latin typeface="Times New Roman"/>
                <a:cs typeface="Times New Roman"/>
              </a:rPr>
              <a:t>ve  </a:t>
            </a:r>
            <a:r>
              <a:rPr sz="1200" spc="-5" dirty="0">
                <a:latin typeface="Times New Roman"/>
                <a:cs typeface="Times New Roman"/>
              </a:rPr>
              <a:t>niceliğiyle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en </a:t>
            </a:r>
            <a:r>
              <a:rPr sz="1200" dirty="0">
                <a:latin typeface="Times New Roman"/>
                <a:cs typeface="Times New Roman"/>
              </a:rPr>
              <a:t>önde olmak </a:t>
            </a:r>
            <a:r>
              <a:rPr sz="1200" spc="-5" dirty="0">
                <a:latin typeface="Times New Roman"/>
                <a:cs typeface="Times New Roman"/>
              </a:rPr>
              <a:t>için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çalışmalıyız.</a:t>
            </a:r>
            <a:endParaRPr sz="1200">
              <a:latin typeface="Times New Roman"/>
              <a:cs typeface="Times New Roman"/>
            </a:endParaRPr>
          </a:p>
          <a:p>
            <a:pPr marL="12700" marR="7620" indent="449580" algn="just">
              <a:lnSpc>
                <a:spcPct val="1438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Üniversitemizin, ülkemizdeki </a:t>
            </a:r>
            <a:r>
              <a:rPr sz="1200" dirty="0">
                <a:latin typeface="Times New Roman"/>
                <a:cs typeface="Times New Roman"/>
              </a:rPr>
              <a:t>önde gelen </a:t>
            </a:r>
            <a:r>
              <a:rPr sz="1200" spc="-5" dirty="0">
                <a:latin typeface="Times New Roman"/>
                <a:cs typeface="Times New Roman"/>
              </a:rPr>
              <a:t>araştırma üniversitesi </a:t>
            </a:r>
            <a:r>
              <a:rPr sz="1200" dirty="0">
                <a:latin typeface="Times New Roman"/>
                <a:cs typeface="Times New Roman"/>
              </a:rPr>
              <a:t>olma yolunda </a:t>
            </a:r>
            <a:r>
              <a:rPr sz="1200" spc="-5" dirty="0">
                <a:latin typeface="Times New Roman"/>
                <a:cs typeface="Times New Roman"/>
              </a:rPr>
              <a:t>katkı sağlamayı  hedefleyen merkezimizde aynı zamanda </a:t>
            </a:r>
            <a:r>
              <a:rPr sz="1200" dirty="0">
                <a:latin typeface="Times New Roman"/>
                <a:cs typeface="Times New Roman"/>
              </a:rPr>
              <a:t>bölge halkından </a:t>
            </a:r>
            <a:r>
              <a:rPr sz="1200" spc="-5" dirty="0">
                <a:latin typeface="Times New Roman"/>
                <a:cs typeface="Times New Roman"/>
              </a:rPr>
              <a:t>başlayarak, </a:t>
            </a:r>
            <a:r>
              <a:rPr sz="1200" dirty="0">
                <a:latin typeface="Times New Roman"/>
                <a:cs typeface="Times New Roman"/>
              </a:rPr>
              <a:t>komşu iller ve </a:t>
            </a:r>
            <a:r>
              <a:rPr sz="1200" spc="-5" dirty="0">
                <a:latin typeface="Times New Roman"/>
                <a:cs typeface="Times New Roman"/>
              </a:rPr>
              <a:t>hatta </a:t>
            </a:r>
            <a:r>
              <a:rPr sz="1200" dirty="0">
                <a:latin typeface="Times New Roman"/>
                <a:cs typeface="Times New Roman"/>
              </a:rPr>
              <a:t>komşu ülkelere  </a:t>
            </a:r>
            <a:r>
              <a:rPr sz="1200" spc="-5" dirty="0">
                <a:latin typeface="Times New Roman"/>
                <a:cs typeface="Times New Roman"/>
              </a:rPr>
              <a:t>en </a:t>
            </a:r>
            <a:r>
              <a:rPr sz="1200" dirty="0">
                <a:latin typeface="Times New Roman"/>
                <a:cs typeface="Times New Roman"/>
              </a:rPr>
              <a:t>üst </a:t>
            </a:r>
            <a:r>
              <a:rPr sz="1200" spc="-5" dirty="0">
                <a:latin typeface="Times New Roman"/>
                <a:cs typeface="Times New Roman"/>
              </a:rPr>
              <a:t>düzey ağız </a:t>
            </a:r>
            <a:r>
              <a:rPr sz="1200" dirty="0">
                <a:latin typeface="Times New Roman"/>
                <a:cs typeface="Times New Roman"/>
              </a:rPr>
              <a:t>ve diş </a:t>
            </a:r>
            <a:r>
              <a:rPr sz="1200" spc="-5" dirty="0">
                <a:latin typeface="Times New Roman"/>
                <a:cs typeface="Times New Roman"/>
              </a:rPr>
              <a:t>sağlığı hizmeti vermeyi önceliğimiz olarak görmekteyiz. </a:t>
            </a:r>
            <a:r>
              <a:rPr sz="1200" dirty="0">
                <a:latin typeface="Times New Roman"/>
                <a:cs typeface="Times New Roman"/>
              </a:rPr>
              <a:t>Bu </a:t>
            </a:r>
            <a:r>
              <a:rPr sz="1200" spc="-5" dirty="0">
                <a:latin typeface="Times New Roman"/>
                <a:cs typeface="Times New Roman"/>
              </a:rPr>
              <a:t>amaç doğrultusunda  </a:t>
            </a:r>
            <a:r>
              <a:rPr sz="1200" dirty="0">
                <a:latin typeface="Times New Roman"/>
                <a:cs typeface="Times New Roman"/>
              </a:rPr>
              <a:t>ulusal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uluslararası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akreditasyon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çalışmalarına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öncelik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vererek,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önde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gelen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sağlık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turizmi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merkezlerinden  </a:t>
            </a:r>
            <a:r>
              <a:rPr sz="1200" dirty="0">
                <a:latin typeface="Times New Roman"/>
                <a:cs typeface="Times New Roman"/>
              </a:rPr>
              <a:t>biri </a:t>
            </a:r>
            <a:r>
              <a:rPr sz="1200" spc="-5" dirty="0">
                <a:latin typeface="Times New Roman"/>
                <a:cs typeface="Times New Roman"/>
              </a:rPr>
              <a:t>haline gelerek </a:t>
            </a:r>
            <a:r>
              <a:rPr sz="1200" dirty="0">
                <a:latin typeface="Times New Roman"/>
                <a:cs typeface="Times New Roman"/>
              </a:rPr>
              <a:t>ülkemize </a:t>
            </a:r>
            <a:r>
              <a:rPr sz="1200" spc="-5" dirty="0">
                <a:latin typeface="Times New Roman"/>
                <a:cs typeface="Times New Roman"/>
              </a:rPr>
              <a:t>ekonomik katkı sağlamayı </a:t>
            </a:r>
            <a:r>
              <a:rPr sz="1200" dirty="0">
                <a:latin typeface="Times New Roman"/>
                <a:cs typeface="Times New Roman"/>
              </a:rPr>
              <a:t>da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hedeflemekteyiz.</a:t>
            </a:r>
            <a:endParaRPr sz="1200">
              <a:latin typeface="Times New Roman"/>
              <a:cs typeface="Times New Roman"/>
            </a:endParaRPr>
          </a:p>
          <a:p>
            <a:pPr marL="12700" indent="449580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Her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biri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alanında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uzman,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genç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dinamik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hekim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kadromuzla,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tüm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diş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hekimliği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uzmanlık</a:t>
            </a:r>
            <a:endParaRPr sz="1200">
              <a:latin typeface="Times New Roman"/>
              <a:cs typeface="Times New Roman"/>
            </a:endParaRPr>
          </a:p>
          <a:p>
            <a:pPr marL="12700" marR="14604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branşlarında </a:t>
            </a:r>
            <a:r>
              <a:rPr sz="1200" dirty="0">
                <a:latin typeface="Times New Roman"/>
                <a:cs typeface="Times New Roman"/>
              </a:rPr>
              <a:t>hizmet </a:t>
            </a:r>
            <a:r>
              <a:rPr sz="1200" spc="-5" dirty="0">
                <a:latin typeface="Times New Roman"/>
                <a:cs typeface="Times New Roman"/>
              </a:rPr>
              <a:t>verecek </a:t>
            </a:r>
            <a:r>
              <a:rPr sz="1200" dirty="0">
                <a:latin typeface="Times New Roman"/>
                <a:cs typeface="Times New Roman"/>
              </a:rPr>
              <a:t>olan </a:t>
            </a:r>
            <a:r>
              <a:rPr sz="1200" spc="-5" dirty="0">
                <a:latin typeface="Times New Roman"/>
                <a:cs typeface="Times New Roman"/>
              </a:rPr>
              <a:t>merkezimizde aynı zamanda </a:t>
            </a:r>
            <a:r>
              <a:rPr sz="1200" dirty="0">
                <a:latin typeface="Times New Roman"/>
                <a:cs typeface="Times New Roman"/>
              </a:rPr>
              <a:t>hem diş </a:t>
            </a:r>
            <a:r>
              <a:rPr sz="1200" spc="-5" dirty="0">
                <a:latin typeface="Times New Roman"/>
                <a:cs typeface="Times New Roman"/>
              </a:rPr>
              <a:t>hekimliği hem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uzmanlık  öğrencilerimizin eğitimlerini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vererek, geleceğin saygın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yetkin hekimlerini yetiştirmeyi  amaçlamaktayız.</a:t>
            </a:r>
            <a:endParaRPr sz="1200">
              <a:latin typeface="Times New Roman"/>
              <a:cs typeface="Times New Roman"/>
            </a:endParaRPr>
          </a:p>
          <a:p>
            <a:pPr marL="12700" indent="449580" algn="just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01.11.2021 </a:t>
            </a:r>
            <a:r>
              <a:rPr sz="1200" spc="-5" dirty="0">
                <a:latin typeface="Times New Roman"/>
                <a:cs typeface="Times New Roman"/>
              </a:rPr>
              <a:t>tarihi itibariyle Merkezimiz hasta </a:t>
            </a:r>
            <a:r>
              <a:rPr sz="1200" dirty="0">
                <a:latin typeface="Times New Roman"/>
                <a:cs typeface="Times New Roman"/>
              </a:rPr>
              <a:t>kabulüne </a:t>
            </a:r>
            <a:r>
              <a:rPr sz="1200" spc="-5" dirty="0">
                <a:latin typeface="Times New Roman"/>
                <a:cs typeface="Times New Roman"/>
              </a:rPr>
              <a:t>başlamıştır. Fiziki altyapı çalışmaları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kalite</a:t>
            </a:r>
            <a:endParaRPr sz="1200">
              <a:latin typeface="Times New Roman"/>
              <a:cs typeface="Times New Roman"/>
            </a:endParaRPr>
          </a:p>
          <a:p>
            <a:pPr marL="12700" marR="10795" algn="just">
              <a:lnSpc>
                <a:spcPct val="1433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standartları </a:t>
            </a:r>
            <a:r>
              <a:rPr sz="1200" dirty="0">
                <a:latin typeface="Times New Roman"/>
                <a:cs typeface="Times New Roman"/>
              </a:rPr>
              <a:t>da </a:t>
            </a:r>
            <a:r>
              <a:rPr sz="1200" spc="-5" dirty="0">
                <a:latin typeface="Times New Roman"/>
                <a:cs typeface="Times New Roman"/>
              </a:rPr>
              <a:t>gözetilerek tamamlanmış </a:t>
            </a:r>
            <a:r>
              <a:rPr sz="1200" dirty="0">
                <a:latin typeface="Times New Roman"/>
                <a:cs typeface="Times New Roman"/>
              </a:rPr>
              <a:t>olup, </a:t>
            </a:r>
            <a:r>
              <a:rPr sz="1200" spc="-5" dirty="0">
                <a:latin typeface="Times New Roman"/>
                <a:cs typeface="Times New Roman"/>
              </a:rPr>
              <a:t>hem hastalarımızın </a:t>
            </a:r>
            <a:r>
              <a:rPr sz="1200" dirty="0">
                <a:latin typeface="Times New Roman"/>
                <a:cs typeface="Times New Roman"/>
              </a:rPr>
              <a:t>hem de </a:t>
            </a:r>
            <a:r>
              <a:rPr sz="1200" spc="-5" dirty="0">
                <a:latin typeface="Times New Roman"/>
                <a:cs typeface="Times New Roman"/>
              </a:rPr>
              <a:t>çalışanlarımızın sağlığını  korumak </a:t>
            </a:r>
            <a:r>
              <a:rPr sz="1200" dirty="0">
                <a:latin typeface="Times New Roman"/>
                <a:cs typeface="Times New Roman"/>
              </a:rPr>
              <a:t>için </a:t>
            </a:r>
            <a:r>
              <a:rPr sz="1200" spc="-5" dirty="0">
                <a:latin typeface="Times New Roman"/>
                <a:cs typeface="Times New Roman"/>
              </a:rPr>
              <a:t>gerekli </a:t>
            </a:r>
            <a:r>
              <a:rPr sz="1200" dirty="0">
                <a:latin typeface="Times New Roman"/>
                <a:cs typeface="Times New Roman"/>
              </a:rPr>
              <a:t>tüm önlemler </a:t>
            </a:r>
            <a:r>
              <a:rPr sz="1200" spc="-5" dirty="0">
                <a:latin typeface="Times New Roman"/>
                <a:cs typeface="Times New Roman"/>
              </a:rPr>
              <a:t>alınmaktadır.</a:t>
            </a:r>
            <a:endParaRPr sz="1200">
              <a:latin typeface="Times New Roman"/>
              <a:cs typeface="Times New Roman"/>
            </a:endParaRPr>
          </a:p>
          <a:p>
            <a:pPr marL="12700" marR="21590" indent="449580" algn="just">
              <a:lnSpc>
                <a:spcPct val="144200"/>
              </a:lnSpc>
            </a:pPr>
            <a:r>
              <a:rPr sz="1200" spc="-5" dirty="0">
                <a:latin typeface="Times New Roman"/>
                <a:cs typeface="Times New Roman"/>
              </a:rPr>
              <a:t>Güvenli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kaliteli </a:t>
            </a:r>
            <a:r>
              <a:rPr sz="1200" dirty="0">
                <a:latin typeface="Times New Roman"/>
                <a:cs typeface="Times New Roman"/>
              </a:rPr>
              <a:t>bir ağız ve diş </a:t>
            </a:r>
            <a:r>
              <a:rPr sz="1200" spc="-5" dirty="0">
                <a:latin typeface="Times New Roman"/>
                <a:cs typeface="Times New Roman"/>
              </a:rPr>
              <a:t>sağlığı hizmeti verme düşüncesiyle </a:t>
            </a:r>
            <a:r>
              <a:rPr sz="1200" dirty="0">
                <a:latin typeface="Times New Roman"/>
                <a:cs typeface="Times New Roman"/>
              </a:rPr>
              <a:t>kurulan </a:t>
            </a:r>
            <a:r>
              <a:rPr sz="1200" spc="-5" dirty="0">
                <a:latin typeface="Times New Roman"/>
                <a:cs typeface="Times New Roman"/>
              </a:rPr>
              <a:t>Ağız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Diş Sağlığı  Uygulama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Araştırma Merkezi’mizin </a:t>
            </a:r>
            <a:r>
              <a:rPr sz="1200" dirty="0">
                <a:latin typeface="Times New Roman"/>
                <a:cs typeface="Times New Roman"/>
              </a:rPr>
              <a:t>Çanakkale ilimize ve ülkemize hayırlı </a:t>
            </a:r>
            <a:r>
              <a:rPr sz="1200" spc="-5" dirty="0">
                <a:latin typeface="Times New Roman"/>
                <a:cs typeface="Times New Roman"/>
              </a:rPr>
              <a:t>olmasını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diliyorum.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9058" y="7977378"/>
            <a:ext cx="1035685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 marR="5080" indent="-220979">
              <a:lnSpc>
                <a:spcPct val="1433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Dr. Celal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GENÇ  Başhekim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622300" y="608837"/>
            <a:ext cx="6476365" cy="828738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700405">
              <a:lnSpc>
                <a:spcPct val="100000"/>
              </a:lnSpc>
              <a:spcBef>
                <a:spcPts val="819"/>
              </a:spcBef>
            </a:pPr>
            <a:r>
              <a:rPr sz="1200" dirty="0">
                <a:latin typeface="Times New Roman"/>
                <a:cs typeface="Times New Roman"/>
              </a:rPr>
              <a:t>Bu birimde bulunan </a:t>
            </a:r>
            <a:r>
              <a:rPr sz="1200" spc="-5" dirty="0">
                <a:latin typeface="Times New Roman"/>
                <a:cs typeface="Times New Roman"/>
              </a:rPr>
              <a:t>cihazlarımız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şunlardır:</a:t>
            </a:r>
            <a:endParaRPr sz="1200">
              <a:latin typeface="Times New Roman"/>
              <a:cs typeface="Times New Roman"/>
            </a:endParaRPr>
          </a:p>
          <a:p>
            <a:pPr marL="883285" indent="-229235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883285" algn="l"/>
                <a:tab pos="883919" algn="l"/>
              </a:tabLst>
            </a:pP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adet </a:t>
            </a:r>
            <a:r>
              <a:rPr sz="1200" dirty="0">
                <a:latin typeface="Times New Roman"/>
                <a:cs typeface="Times New Roman"/>
              </a:rPr>
              <a:t>260 lt </a:t>
            </a:r>
            <a:r>
              <a:rPr sz="1200" spc="-5" dirty="0">
                <a:latin typeface="Times New Roman"/>
                <a:cs typeface="Times New Roman"/>
              </a:rPr>
              <a:t>kapasiteli Yıkama-Dezenfeksiyon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cihazı,</a:t>
            </a:r>
            <a:endParaRPr sz="1200">
              <a:latin typeface="Times New Roman"/>
              <a:cs typeface="Times New Roman"/>
            </a:endParaRPr>
          </a:p>
          <a:p>
            <a:pPr marL="883285" indent="-229235">
              <a:lnSpc>
                <a:spcPct val="100000"/>
              </a:lnSpc>
              <a:spcBef>
                <a:spcPts val="375"/>
              </a:spcBef>
              <a:buFont typeface="Symbol"/>
              <a:buChar char=""/>
              <a:tabLst>
                <a:tab pos="883285" algn="l"/>
                <a:tab pos="883919" algn="l"/>
              </a:tabLst>
            </a:pP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adet 550’şer </a:t>
            </a:r>
            <a:r>
              <a:rPr sz="1200" dirty="0">
                <a:latin typeface="Times New Roman"/>
                <a:cs typeface="Times New Roman"/>
              </a:rPr>
              <a:t>lt </a:t>
            </a:r>
            <a:r>
              <a:rPr sz="1200" spc="-5" dirty="0">
                <a:latin typeface="Times New Roman"/>
                <a:cs typeface="Times New Roman"/>
              </a:rPr>
              <a:t>kapasiteli Buharlı Sterilizatör cihazı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endParaRPr sz="1200">
              <a:latin typeface="Times New Roman"/>
              <a:cs typeface="Times New Roman"/>
            </a:endParaRPr>
          </a:p>
          <a:p>
            <a:pPr marL="883285" indent="-229235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883285" algn="l"/>
                <a:tab pos="883919" algn="l"/>
              </a:tabLst>
            </a:pP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adet </a:t>
            </a:r>
            <a:r>
              <a:rPr sz="1200" dirty="0">
                <a:latin typeface="Times New Roman"/>
                <a:cs typeface="Times New Roman"/>
              </a:rPr>
              <a:t>manyetik kilit </a:t>
            </a:r>
            <a:r>
              <a:rPr sz="1200" spc="-5" dirty="0">
                <a:latin typeface="Times New Roman"/>
                <a:cs typeface="Times New Roman"/>
              </a:rPr>
              <a:t>mekanizmalı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ultraviyole </a:t>
            </a:r>
            <a:r>
              <a:rPr sz="1200" dirty="0">
                <a:latin typeface="Times New Roman"/>
                <a:cs typeface="Times New Roman"/>
              </a:rPr>
              <a:t>ışık </a:t>
            </a:r>
            <a:r>
              <a:rPr sz="1200" spc="-5" dirty="0">
                <a:latin typeface="Times New Roman"/>
                <a:cs typeface="Times New Roman"/>
              </a:rPr>
              <a:t>tertibatlı transfer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penceresi.</a:t>
            </a:r>
            <a:endParaRPr sz="1200">
              <a:latin typeface="Times New Roman"/>
              <a:cs typeface="Times New Roman"/>
            </a:endParaRPr>
          </a:p>
          <a:p>
            <a:pPr marL="97155" indent="449580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Bu birimimizde </a:t>
            </a:r>
            <a:r>
              <a:rPr sz="1200" spc="-5" dirty="0">
                <a:latin typeface="Times New Roman"/>
                <a:cs typeface="Times New Roman"/>
              </a:rPr>
              <a:t>merkezi sterilizasyon işlemleri </a:t>
            </a:r>
            <a:r>
              <a:rPr sz="1200" dirty="0">
                <a:latin typeface="Times New Roman"/>
                <a:cs typeface="Times New Roman"/>
              </a:rPr>
              <a:t>için </a:t>
            </a:r>
            <a:r>
              <a:rPr sz="1200" spc="-5" dirty="0">
                <a:latin typeface="Times New Roman"/>
                <a:cs typeface="Times New Roman"/>
              </a:rPr>
              <a:t>hizmet alımı planlanmakta </a:t>
            </a:r>
            <a:r>
              <a:rPr sz="1200" dirty="0">
                <a:latin typeface="Times New Roman"/>
                <a:cs typeface="Times New Roman"/>
              </a:rPr>
              <a:t>olup,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birimde</a:t>
            </a:r>
            <a:endParaRPr sz="1200">
              <a:latin typeface="Times New Roman"/>
              <a:cs typeface="Times New Roman"/>
            </a:endParaRPr>
          </a:p>
          <a:p>
            <a:pPr marL="97155" marR="67945">
              <a:lnSpc>
                <a:spcPct val="1433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kullanılacak eksik cihaz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sarfların (paketleme </a:t>
            </a:r>
            <a:r>
              <a:rPr sz="1200" dirty="0">
                <a:latin typeface="Times New Roman"/>
                <a:cs typeface="Times New Roman"/>
              </a:rPr>
              <a:t>tezgahları, biyolojik </a:t>
            </a:r>
            <a:r>
              <a:rPr sz="1200" spc="-5" dirty="0">
                <a:latin typeface="Times New Roman"/>
                <a:cs typeface="Times New Roman"/>
              </a:rPr>
              <a:t>indikatör, sterilizasyon </a:t>
            </a:r>
            <a:r>
              <a:rPr sz="1200" dirty="0">
                <a:latin typeface="Times New Roman"/>
                <a:cs typeface="Times New Roman"/>
              </a:rPr>
              <a:t>paketleri  vb.) </a:t>
            </a:r>
            <a:r>
              <a:rPr sz="1200" spc="-5" dirty="0">
                <a:latin typeface="Times New Roman"/>
                <a:cs typeface="Times New Roman"/>
              </a:rPr>
              <a:t>alımı yüklenici </a:t>
            </a:r>
            <a:r>
              <a:rPr sz="1200" dirty="0">
                <a:latin typeface="Times New Roman"/>
                <a:cs typeface="Times New Roman"/>
              </a:rPr>
              <a:t>firma </a:t>
            </a:r>
            <a:r>
              <a:rPr sz="1200" spc="-5" dirty="0">
                <a:latin typeface="Times New Roman"/>
                <a:cs typeface="Times New Roman"/>
              </a:rPr>
              <a:t>tarafından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yapılacaktır.</a:t>
            </a:r>
            <a:endParaRPr sz="1200">
              <a:latin typeface="Times New Roman"/>
              <a:cs typeface="Times New Roman"/>
            </a:endParaRPr>
          </a:p>
          <a:p>
            <a:pPr marL="546735">
              <a:lnSpc>
                <a:spcPct val="100000"/>
              </a:lnSpc>
              <a:spcBef>
                <a:spcPts val="635"/>
              </a:spcBef>
            </a:pPr>
            <a:r>
              <a:rPr sz="1200" dirty="0">
                <a:latin typeface="Times New Roman"/>
                <a:cs typeface="Times New Roman"/>
              </a:rPr>
              <a:t>Bu </a:t>
            </a:r>
            <a:r>
              <a:rPr sz="1200" spc="-5" dirty="0">
                <a:latin typeface="Times New Roman"/>
                <a:cs typeface="Times New Roman"/>
              </a:rPr>
              <a:t>katta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ayrıca:</a:t>
            </a:r>
            <a:endParaRPr sz="1200">
              <a:latin typeface="Times New Roman"/>
              <a:cs typeface="Times New Roman"/>
            </a:endParaRPr>
          </a:p>
          <a:p>
            <a:pPr marL="883285" indent="-229235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883285" algn="l"/>
                <a:tab pos="883919" algn="l"/>
              </a:tabLst>
            </a:pPr>
            <a:r>
              <a:rPr sz="1200" spc="-5" dirty="0">
                <a:latin typeface="Times New Roman"/>
                <a:cs typeface="Times New Roman"/>
              </a:rPr>
              <a:t>Hasta kullanımına yönelik kadın-erkek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WC’ler,</a:t>
            </a:r>
            <a:endParaRPr sz="1200">
              <a:latin typeface="Times New Roman"/>
              <a:cs typeface="Times New Roman"/>
            </a:endParaRPr>
          </a:p>
          <a:p>
            <a:pPr marL="883285" indent="-229235">
              <a:lnSpc>
                <a:spcPct val="100000"/>
              </a:lnSpc>
              <a:spcBef>
                <a:spcPts val="725"/>
              </a:spcBef>
              <a:buFont typeface="Symbol"/>
              <a:buChar char=""/>
              <a:tabLst>
                <a:tab pos="883285" algn="l"/>
                <a:tab pos="883919" algn="l"/>
              </a:tabLst>
            </a:pPr>
            <a:r>
              <a:rPr sz="1200" dirty="0">
                <a:latin typeface="Times New Roman"/>
                <a:cs typeface="Times New Roman"/>
              </a:rPr>
              <a:t>150 m</a:t>
            </a:r>
            <a:r>
              <a:rPr sz="1200" baseline="31250" dirty="0">
                <a:latin typeface="Times New Roman"/>
                <a:cs typeface="Times New Roman"/>
              </a:rPr>
              <a:t>2</a:t>
            </a:r>
            <a:r>
              <a:rPr sz="1200" dirty="0">
                <a:latin typeface="Times New Roman"/>
                <a:cs typeface="Times New Roman"/>
              </a:rPr>
              <a:t>’lik ve 20 </a:t>
            </a:r>
            <a:r>
              <a:rPr sz="1200" spc="-5" dirty="0">
                <a:latin typeface="Times New Roman"/>
                <a:cs typeface="Times New Roman"/>
              </a:rPr>
              <a:t>kişilik hasta bekleme alanı,</a:t>
            </a:r>
            <a:endParaRPr sz="1200">
              <a:latin typeface="Times New Roman"/>
              <a:cs typeface="Times New Roman"/>
            </a:endParaRPr>
          </a:p>
          <a:p>
            <a:pPr marL="883285" marR="751840" indent="-228600">
              <a:lnSpc>
                <a:spcPct val="139200"/>
              </a:lnSpc>
              <a:spcBef>
                <a:spcPts val="155"/>
              </a:spcBef>
              <a:buFont typeface="Symbol"/>
              <a:buChar char=""/>
              <a:tabLst>
                <a:tab pos="883285" algn="l"/>
                <a:tab pos="883919" algn="l"/>
              </a:tabLst>
            </a:pP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adet </a:t>
            </a:r>
            <a:r>
              <a:rPr sz="1200" dirty="0">
                <a:latin typeface="Times New Roman"/>
                <a:cs typeface="Times New Roman"/>
              </a:rPr>
              <a:t>banko </a:t>
            </a:r>
            <a:r>
              <a:rPr sz="1200" spc="-5" dirty="0">
                <a:latin typeface="Times New Roman"/>
                <a:cs typeface="Times New Roman"/>
              </a:rPr>
              <a:t>(Protetik </a:t>
            </a:r>
            <a:r>
              <a:rPr sz="1200" dirty="0">
                <a:latin typeface="Times New Roman"/>
                <a:cs typeface="Times New Roman"/>
              </a:rPr>
              <a:t>Diş </a:t>
            </a:r>
            <a:r>
              <a:rPr sz="1200" spc="-5" dirty="0">
                <a:latin typeface="Times New Roman"/>
                <a:cs typeface="Times New Roman"/>
              </a:rPr>
              <a:t>Tedavisi bankosu </a:t>
            </a:r>
            <a:r>
              <a:rPr sz="1200" dirty="0">
                <a:latin typeface="Times New Roman"/>
                <a:cs typeface="Times New Roman"/>
              </a:rPr>
              <a:t>ile Ağız, </a:t>
            </a:r>
            <a:r>
              <a:rPr sz="1200" spc="-5" dirty="0">
                <a:latin typeface="Times New Roman"/>
                <a:cs typeface="Times New Roman"/>
              </a:rPr>
              <a:t>Diş </a:t>
            </a:r>
            <a:r>
              <a:rPr sz="1200" dirty="0">
                <a:latin typeface="Times New Roman"/>
                <a:cs typeface="Times New Roman"/>
              </a:rPr>
              <a:t>ve Çene </a:t>
            </a:r>
            <a:r>
              <a:rPr sz="1200" spc="-5" dirty="0">
                <a:latin typeface="Times New Roman"/>
                <a:cs typeface="Times New Roman"/>
              </a:rPr>
              <a:t>Cerrahisi </a:t>
            </a:r>
            <a:r>
              <a:rPr sz="1200" dirty="0">
                <a:latin typeface="Times New Roman"/>
                <a:cs typeface="Times New Roman"/>
              </a:rPr>
              <a:t>ve  </a:t>
            </a:r>
            <a:r>
              <a:rPr sz="1200" spc="-5" dirty="0">
                <a:latin typeface="Times New Roman"/>
                <a:cs typeface="Times New Roman"/>
              </a:rPr>
              <a:t>Periodontoloji kliniklerinin ortak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bankosu)</a:t>
            </a:r>
            <a:endParaRPr sz="1200">
              <a:latin typeface="Times New Roman"/>
              <a:cs typeface="Times New Roman"/>
            </a:endParaRPr>
          </a:p>
          <a:p>
            <a:pPr marL="883285" indent="-229235">
              <a:lnSpc>
                <a:spcPct val="100000"/>
              </a:lnSpc>
              <a:spcBef>
                <a:spcPts val="730"/>
              </a:spcBef>
              <a:buFont typeface="Symbol"/>
              <a:buChar char=""/>
              <a:tabLst>
                <a:tab pos="883285" algn="l"/>
                <a:tab pos="883919" algn="l"/>
              </a:tabLst>
            </a:pPr>
            <a:r>
              <a:rPr sz="1200" spc="-5" dirty="0">
                <a:latin typeface="Times New Roman"/>
                <a:cs typeface="Times New Roman"/>
              </a:rPr>
              <a:t>Öğretim </a:t>
            </a:r>
            <a:r>
              <a:rPr sz="1200" dirty="0">
                <a:latin typeface="Times New Roman"/>
                <a:cs typeface="Times New Roman"/>
              </a:rPr>
              <a:t>üyesi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odaları</a:t>
            </a:r>
            <a:endParaRPr sz="1200">
              <a:latin typeface="Times New Roman"/>
              <a:cs typeface="Times New Roman"/>
            </a:endParaRPr>
          </a:p>
          <a:p>
            <a:pPr marL="883285" indent="-229235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883285" algn="l"/>
                <a:tab pos="883919" algn="l"/>
              </a:tabLst>
            </a:pPr>
            <a:r>
              <a:rPr sz="1200" spc="-5" dirty="0">
                <a:latin typeface="Times New Roman"/>
                <a:cs typeface="Times New Roman"/>
              </a:rPr>
              <a:t>Personel Kadın-Erkek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WC</a:t>
            </a:r>
            <a:endParaRPr sz="1200">
              <a:latin typeface="Times New Roman"/>
              <a:cs typeface="Times New Roman"/>
            </a:endParaRPr>
          </a:p>
          <a:p>
            <a:pPr marL="883285" indent="-229235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883919" algn="l"/>
              </a:tabLst>
            </a:pPr>
            <a:r>
              <a:rPr sz="1200" spc="-5" dirty="0">
                <a:latin typeface="Times New Roman"/>
                <a:cs typeface="Times New Roman"/>
              </a:rPr>
              <a:t>Kadın Personel </a:t>
            </a:r>
            <a:r>
              <a:rPr sz="1200" dirty="0">
                <a:latin typeface="Times New Roman"/>
                <a:cs typeface="Times New Roman"/>
              </a:rPr>
              <a:t>Soyunma </a:t>
            </a:r>
            <a:r>
              <a:rPr sz="1200" spc="-5" dirty="0">
                <a:latin typeface="Times New Roman"/>
                <a:cs typeface="Times New Roman"/>
              </a:rPr>
              <a:t>Odası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bulunmaktadır.</a:t>
            </a:r>
            <a:endParaRPr sz="1200">
              <a:latin typeface="Times New Roman"/>
              <a:cs typeface="Times New Roman"/>
            </a:endParaRPr>
          </a:p>
          <a:p>
            <a:pPr marL="97155" marR="68580" indent="449580" algn="just">
              <a:lnSpc>
                <a:spcPct val="143800"/>
              </a:lnSpc>
              <a:spcBef>
                <a:spcPts val="5"/>
              </a:spcBef>
            </a:pPr>
            <a:r>
              <a:rPr sz="1200" b="1" spc="-5" dirty="0">
                <a:latin typeface="Times New Roman"/>
                <a:cs typeface="Times New Roman"/>
              </a:rPr>
              <a:t>İkinci </a:t>
            </a:r>
            <a:r>
              <a:rPr sz="1200" b="1" dirty="0">
                <a:latin typeface="Times New Roman"/>
                <a:cs typeface="Times New Roman"/>
              </a:rPr>
              <a:t>Kat: </a:t>
            </a:r>
            <a:r>
              <a:rPr sz="1200" dirty="0">
                <a:latin typeface="Times New Roman"/>
                <a:cs typeface="Times New Roman"/>
              </a:rPr>
              <a:t>Binanın </a:t>
            </a:r>
            <a:r>
              <a:rPr sz="1200" spc="-5" dirty="0">
                <a:latin typeface="Times New Roman"/>
                <a:cs typeface="Times New Roman"/>
              </a:rPr>
              <a:t>ikinci katında </a:t>
            </a:r>
            <a:r>
              <a:rPr sz="1200" dirty="0">
                <a:latin typeface="Times New Roman"/>
                <a:cs typeface="Times New Roman"/>
              </a:rPr>
              <a:t>5 ünit </a:t>
            </a:r>
            <a:r>
              <a:rPr sz="1200" spc="-5" dirty="0">
                <a:latin typeface="Times New Roman"/>
                <a:cs typeface="Times New Roman"/>
              </a:rPr>
              <a:t>kapasiteli Ortodonti Anabilim Dalı Polikliniği </a:t>
            </a:r>
            <a:r>
              <a:rPr sz="1200" dirty="0">
                <a:latin typeface="Times New Roman"/>
                <a:cs typeface="Times New Roman"/>
              </a:rPr>
              <a:t>ve 18  m</a:t>
            </a:r>
            <a:r>
              <a:rPr sz="1200" baseline="31250" dirty="0">
                <a:latin typeface="Times New Roman"/>
                <a:cs typeface="Times New Roman"/>
              </a:rPr>
              <a:t>2</a:t>
            </a:r>
            <a:r>
              <a:rPr sz="1200" dirty="0">
                <a:latin typeface="Times New Roman"/>
                <a:cs typeface="Times New Roman"/>
              </a:rPr>
              <a:t>’lik </a:t>
            </a:r>
            <a:r>
              <a:rPr sz="1200" spc="-5" dirty="0">
                <a:latin typeface="Times New Roman"/>
                <a:cs typeface="Times New Roman"/>
              </a:rPr>
              <a:t>Ortodonti-Pedodonti Laboratuvarı, </a:t>
            </a:r>
            <a:r>
              <a:rPr sz="1200" dirty="0">
                <a:latin typeface="Times New Roman"/>
                <a:cs typeface="Times New Roman"/>
              </a:rPr>
              <a:t>7 ünit </a:t>
            </a:r>
            <a:r>
              <a:rPr sz="1200" spc="-5" dirty="0">
                <a:latin typeface="Times New Roman"/>
                <a:cs typeface="Times New Roman"/>
              </a:rPr>
              <a:t>kapasiteli Pedodonti Anabilim Dalı </a:t>
            </a:r>
            <a:r>
              <a:rPr sz="1200" dirty="0">
                <a:latin typeface="Times New Roman"/>
                <a:cs typeface="Times New Roman"/>
              </a:rPr>
              <a:t>Polikliniği </a:t>
            </a:r>
            <a:r>
              <a:rPr sz="1200" spc="-5" dirty="0">
                <a:latin typeface="Times New Roman"/>
                <a:cs typeface="Times New Roman"/>
              </a:rPr>
              <a:t>yer  almaktadır. </a:t>
            </a:r>
            <a:r>
              <a:rPr sz="1200" dirty="0">
                <a:latin typeface="Times New Roman"/>
                <a:cs typeface="Times New Roman"/>
              </a:rPr>
              <a:t>Bu </a:t>
            </a:r>
            <a:r>
              <a:rPr sz="1200" spc="-5" dirty="0">
                <a:latin typeface="Times New Roman"/>
                <a:cs typeface="Times New Roman"/>
              </a:rPr>
              <a:t>katta ayrıca:</a:t>
            </a:r>
            <a:endParaRPr sz="1200">
              <a:latin typeface="Times New Roman"/>
              <a:cs typeface="Times New Roman"/>
            </a:endParaRPr>
          </a:p>
          <a:p>
            <a:pPr marL="883285" indent="-229235" algn="just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883919" algn="l"/>
              </a:tabLst>
            </a:pPr>
            <a:r>
              <a:rPr sz="1200" dirty="0">
                <a:latin typeface="Times New Roman"/>
                <a:cs typeface="Times New Roman"/>
              </a:rPr>
              <a:t>100 m</a:t>
            </a:r>
            <a:r>
              <a:rPr sz="1200" baseline="31250" dirty="0">
                <a:latin typeface="Times New Roman"/>
                <a:cs typeface="Times New Roman"/>
              </a:rPr>
              <a:t>2</a:t>
            </a:r>
            <a:r>
              <a:rPr sz="1200" dirty="0">
                <a:latin typeface="Times New Roman"/>
                <a:cs typeface="Times New Roman"/>
              </a:rPr>
              <a:t>’lik ve 20 </a:t>
            </a:r>
            <a:r>
              <a:rPr sz="1200" spc="-5" dirty="0">
                <a:latin typeface="Times New Roman"/>
                <a:cs typeface="Times New Roman"/>
              </a:rPr>
              <a:t>kişilik hasta bekleme alanı,</a:t>
            </a:r>
            <a:endParaRPr sz="1200">
              <a:latin typeface="Times New Roman"/>
              <a:cs typeface="Times New Roman"/>
            </a:endParaRPr>
          </a:p>
          <a:p>
            <a:pPr marL="883285" indent="-229235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883285" algn="l"/>
                <a:tab pos="883919" algn="l"/>
              </a:tabLst>
            </a:pPr>
            <a:r>
              <a:rPr sz="1200" spc="-5" dirty="0">
                <a:latin typeface="Times New Roman"/>
                <a:cs typeface="Times New Roman"/>
              </a:rPr>
              <a:t>Ortodonti Polikliniğine ait fotoğraf odası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arşiv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odası,</a:t>
            </a:r>
            <a:endParaRPr sz="1200">
              <a:latin typeface="Times New Roman"/>
              <a:cs typeface="Times New Roman"/>
            </a:endParaRPr>
          </a:p>
          <a:p>
            <a:pPr marL="883285" indent="-229235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883285" algn="l"/>
                <a:tab pos="883919" algn="l"/>
              </a:tabLst>
            </a:pPr>
            <a:r>
              <a:rPr sz="1200" spc="-5" dirty="0">
                <a:latin typeface="Times New Roman"/>
                <a:cs typeface="Times New Roman"/>
              </a:rPr>
              <a:t>Öğretim </a:t>
            </a:r>
            <a:r>
              <a:rPr sz="1200" dirty="0">
                <a:latin typeface="Times New Roman"/>
                <a:cs typeface="Times New Roman"/>
              </a:rPr>
              <a:t>üyesi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odaları,</a:t>
            </a:r>
            <a:endParaRPr sz="1200">
              <a:latin typeface="Times New Roman"/>
              <a:cs typeface="Times New Roman"/>
            </a:endParaRPr>
          </a:p>
          <a:p>
            <a:pPr marL="883285" indent="-229235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883285" algn="l"/>
                <a:tab pos="883919" algn="l"/>
              </a:tabLst>
            </a:pPr>
            <a:r>
              <a:rPr sz="1200" spc="-5" dirty="0">
                <a:latin typeface="Times New Roman"/>
                <a:cs typeface="Times New Roman"/>
              </a:rPr>
              <a:t>Personel Kadın-Erkek</a:t>
            </a:r>
            <a:r>
              <a:rPr sz="1200" dirty="0">
                <a:latin typeface="Times New Roman"/>
                <a:cs typeface="Times New Roman"/>
              </a:rPr>
              <a:t> WC,</a:t>
            </a:r>
            <a:endParaRPr sz="1200">
              <a:latin typeface="Times New Roman"/>
              <a:cs typeface="Times New Roman"/>
            </a:endParaRPr>
          </a:p>
          <a:p>
            <a:pPr marL="883285" indent="-229235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883919" algn="l"/>
              </a:tabLst>
            </a:pPr>
            <a:r>
              <a:rPr sz="1200" spc="-5" dirty="0">
                <a:latin typeface="Times New Roman"/>
                <a:cs typeface="Times New Roman"/>
              </a:rPr>
              <a:t>Erkek Personel </a:t>
            </a:r>
            <a:r>
              <a:rPr sz="1200" dirty="0">
                <a:latin typeface="Times New Roman"/>
                <a:cs typeface="Times New Roman"/>
              </a:rPr>
              <a:t>Soyunma </a:t>
            </a:r>
            <a:r>
              <a:rPr sz="1200" spc="-5" dirty="0">
                <a:latin typeface="Times New Roman"/>
                <a:cs typeface="Times New Roman"/>
              </a:rPr>
              <a:t>Odası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bulunmaktadır.</a:t>
            </a:r>
            <a:endParaRPr sz="1200">
              <a:latin typeface="Times New Roman"/>
              <a:cs typeface="Times New Roman"/>
            </a:endParaRPr>
          </a:p>
          <a:p>
            <a:pPr marL="25400" marR="69215" indent="71755" algn="just">
              <a:lnSpc>
                <a:spcPct val="143300"/>
              </a:lnSpc>
            </a:pPr>
            <a:r>
              <a:rPr sz="1200" b="1" spc="-5" dirty="0">
                <a:latin typeface="Times New Roman"/>
                <a:cs typeface="Times New Roman"/>
              </a:rPr>
              <a:t>Üçüncü </a:t>
            </a:r>
            <a:r>
              <a:rPr sz="1200" b="1" dirty="0">
                <a:latin typeface="Times New Roman"/>
                <a:cs typeface="Times New Roman"/>
              </a:rPr>
              <a:t>Kat: </a:t>
            </a:r>
            <a:r>
              <a:rPr sz="1200" dirty="0">
                <a:latin typeface="Times New Roman"/>
                <a:cs typeface="Times New Roman"/>
              </a:rPr>
              <a:t>Bu </a:t>
            </a:r>
            <a:r>
              <a:rPr sz="1200" spc="-5" dirty="0">
                <a:latin typeface="Times New Roman"/>
                <a:cs typeface="Times New Roman"/>
              </a:rPr>
              <a:t>kat Dekan, Dekan yardımcıları, Fakülte Sekreterliği, Kalite Direktörlüğü, Öğrenci </a:t>
            </a:r>
            <a:r>
              <a:rPr sz="1200" dirty="0">
                <a:latin typeface="Times New Roman"/>
                <a:cs typeface="Times New Roman"/>
              </a:rPr>
              <a:t>ve  </a:t>
            </a:r>
            <a:r>
              <a:rPr sz="1200" spc="-5" dirty="0">
                <a:latin typeface="Times New Roman"/>
                <a:cs typeface="Times New Roman"/>
              </a:rPr>
              <a:t>Yazı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işleri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Satın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alma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yer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almaktadır.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Aynı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zamanda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Anatomi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laboratuvarı,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Toplantı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odası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adet</a:t>
            </a:r>
            <a:endParaRPr sz="1200">
              <a:latin typeface="Times New Roman"/>
              <a:cs typeface="Times New Roman"/>
            </a:endParaRPr>
          </a:p>
          <a:p>
            <a:pPr marL="25400" algn="just">
              <a:lnSpc>
                <a:spcPct val="100000"/>
              </a:lnSpc>
              <a:spcBef>
                <a:spcPts val="640"/>
              </a:spcBef>
            </a:pPr>
            <a:r>
              <a:rPr sz="1200" spc="-5" dirty="0">
                <a:latin typeface="Times New Roman"/>
                <a:cs typeface="Times New Roman"/>
              </a:rPr>
              <a:t>öğrenci </a:t>
            </a:r>
            <a:r>
              <a:rPr sz="1200" dirty="0">
                <a:latin typeface="Times New Roman"/>
                <a:cs typeface="Times New Roman"/>
              </a:rPr>
              <a:t>dersliği </a:t>
            </a:r>
            <a:r>
              <a:rPr sz="1200" spc="-5" dirty="0">
                <a:latin typeface="Times New Roman"/>
                <a:cs typeface="Times New Roman"/>
              </a:rPr>
              <a:t>bulunmaktadır.</a:t>
            </a:r>
            <a:endParaRPr sz="1200">
              <a:latin typeface="Times New Roman"/>
              <a:cs typeface="Times New Roman"/>
            </a:endParaRPr>
          </a:p>
          <a:p>
            <a:pPr marL="25400" marR="66040" indent="457200" algn="just">
              <a:lnSpc>
                <a:spcPct val="1435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Binamızda 3 </a:t>
            </a:r>
            <a:r>
              <a:rPr sz="1200" spc="-5" dirty="0">
                <a:latin typeface="Times New Roman"/>
                <a:cs typeface="Times New Roman"/>
              </a:rPr>
              <a:t>adet asansör bulunmaktadır. </a:t>
            </a:r>
            <a:r>
              <a:rPr sz="1200" dirty="0">
                <a:latin typeface="Times New Roman"/>
                <a:cs typeface="Times New Roman"/>
              </a:rPr>
              <a:t>Biri hasta </a:t>
            </a:r>
            <a:r>
              <a:rPr sz="1200" spc="-5" dirty="0">
                <a:latin typeface="Times New Roman"/>
                <a:cs typeface="Times New Roman"/>
              </a:rPr>
              <a:t>kullanımı, </a:t>
            </a:r>
            <a:r>
              <a:rPr sz="1200" dirty="0">
                <a:latin typeface="Times New Roman"/>
                <a:cs typeface="Times New Roman"/>
              </a:rPr>
              <a:t>biri personel </a:t>
            </a:r>
            <a:r>
              <a:rPr sz="1200" spc="-5" dirty="0">
                <a:latin typeface="Times New Roman"/>
                <a:cs typeface="Times New Roman"/>
              </a:rPr>
              <a:t>kullanımı </a:t>
            </a:r>
            <a:r>
              <a:rPr sz="1200" dirty="0">
                <a:latin typeface="Times New Roman"/>
                <a:cs typeface="Times New Roman"/>
              </a:rPr>
              <a:t>ve biri </a:t>
            </a:r>
            <a:r>
              <a:rPr sz="1200" spc="5" dirty="0">
                <a:latin typeface="Times New Roman"/>
                <a:cs typeface="Times New Roman"/>
              </a:rPr>
              <a:t>de  </a:t>
            </a:r>
            <a:r>
              <a:rPr sz="1200" spc="-5" dirty="0">
                <a:latin typeface="Times New Roman"/>
                <a:cs typeface="Times New Roman"/>
              </a:rPr>
              <a:t>sadece </a:t>
            </a:r>
            <a:r>
              <a:rPr sz="1200" dirty="0">
                <a:latin typeface="Times New Roman"/>
                <a:cs typeface="Times New Roman"/>
              </a:rPr>
              <a:t>görevli personelin </a:t>
            </a:r>
            <a:r>
              <a:rPr sz="1200" spc="-5" dirty="0">
                <a:latin typeface="Times New Roman"/>
                <a:cs typeface="Times New Roman"/>
              </a:rPr>
              <a:t>kullanacağı </a:t>
            </a:r>
            <a:r>
              <a:rPr sz="1200" dirty="0">
                <a:latin typeface="Times New Roman"/>
                <a:cs typeface="Times New Roman"/>
              </a:rPr>
              <a:t>kirli </a:t>
            </a:r>
            <a:r>
              <a:rPr sz="1200" spc="-5" dirty="0">
                <a:latin typeface="Times New Roman"/>
                <a:cs typeface="Times New Roman"/>
              </a:rPr>
              <a:t>alet </a:t>
            </a:r>
            <a:r>
              <a:rPr sz="1200" spc="-10" dirty="0">
                <a:latin typeface="Times New Roman"/>
                <a:cs typeface="Times New Roman"/>
              </a:rPr>
              <a:t>ve </a:t>
            </a:r>
            <a:r>
              <a:rPr sz="1200" dirty="0">
                <a:latin typeface="Times New Roman"/>
                <a:cs typeface="Times New Roman"/>
              </a:rPr>
              <a:t>tıbbi </a:t>
            </a:r>
            <a:r>
              <a:rPr sz="1200" spc="-5" dirty="0">
                <a:latin typeface="Times New Roman"/>
                <a:cs typeface="Times New Roman"/>
              </a:rPr>
              <a:t>atık </a:t>
            </a:r>
            <a:r>
              <a:rPr sz="1200" dirty="0">
                <a:latin typeface="Times New Roman"/>
                <a:cs typeface="Times New Roman"/>
              </a:rPr>
              <a:t>taşıma </a:t>
            </a:r>
            <a:r>
              <a:rPr sz="1200" spc="-5" dirty="0">
                <a:latin typeface="Times New Roman"/>
                <a:cs typeface="Times New Roman"/>
              </a:rPr>
              <a:t>amaçlı asansörlerdir. Asansörlerin  bakımları yapılmış </a:t>
            </a:r>
            <a:r>
              <a:rPr sz="1200" dirty="0">
                <a:latin typeface="Times New Roman"/>
                <a:cs typeface="Times New Roman"/>
              </a:rPr>
              <a:t>olup </a:t>
            </a:r>
            <a:r>
              <a:rPr sz="1200" spc="-5" dirty="0">
                <a:latin typeface="Times New Roman"/>
                <a:cs typeface="Times New Roman"/>
              </a:rPr>
              <a:t>üçü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yeşil etiket almıştır. </a:t>
            </a:r>
            <a:r>
              <a:rPr sz="1200" dirty="0">
                <a:latin typeface="Times New Roman"/>
                <a:cs typeface="Times New Roman"/>
              </a:rPr>
              <a:t>Binamızın </a:t>
            </a:r>
            <a:r>
              <a:rPr sz="1200" spc="-5" dirty="0">
                <a:latin typeface="Times New Roman"/>
                <a:cs typeface="Times New Roman"/>
              </a:rPr>
              <a:t>her </a:t>
            </a:r>
            <a:r>
              <a:rPr sz="1200" dirty="0">
                <a:latin typeface="Times New Roman"/>
                <a:cs typeface="Times New Roman"/>
              </a:rPr>
              <a:t>iki </a:t>
            </a:r>
            <a:r>
              <a:rPr sz="1200" spc="-5" dirty="0">
                <a:latin typeface="Times New Roman"/>
                <a:cs typeface="Times New Roman"/>
              </a:rPr>
              <a:t>tarafında </a:t>
            </a:r>
            <a:r>
              <a:rPr sz="1200" dirty="0">
                <a:latin typeface="Times New Roman"/>
                <a:cs typeface="Times New Roman"/>
              </a:rPr>
              <a:t>da </a:t>
            </a:r>
            <a:r>
              <a:rPr sz="1200" spc="-5" dirty="0">
                <a:latin typeface="Times New Roman"/>
                <a:cs typeface="Times New Roman"/>
              </a:rPr>
              <a:t>yangın merdivenleri 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push-bar’lı yangın </a:t>
            </a:r>
            <a:r>
              <a:rPr sz="1200" dirty="0">
                <a:latin typeface="Times New Roman"/>
                <a:cs typeface="Times New Roman"/>
              </a:rPr>
              <a:t>kapıları </a:t>
            </a:r>
            <a:r>
              <a:rPr sz="1200" spc="-5" dirty="0">
                <a:latin typeface="Times New Roman"/>
                <a:cs typeface="Times New Roman"/>
              </a:rPr>
              <a:t>mevcuttur. Ayrıca </a:t>
            </a:r>
            <a:r>
              <a:rPr sz="1200" dirty="0">
                <a:latin typeface="Times New Roman"/>
                <a:cs typeface="Times New Roman"/>
              </a:rPr>
              <a:t>binamızda biri </a:t>
            </a:r>
            <a:r>
              <a:rPr sz="1200" spc="-5" dirty="0">
                <a:latin typeface="Times New Roman"/>
                <a:cs typeface="Times New Roman"/>
              </a:rPr>
              <a:t>yangın hidroforuna bağlı </a:t>
            </a:r>
            <a:r>
              <a:rPr sz="1200" dirty="0">
                <a:latin typeface="Times New Roman"/>
                <a:cs typeface="Times New Roman"/>
              </a:rPr>
              <a:t>50’şer ton  </a:t>
            </a:r>
            <a:r>
              <a:rPr sz="1200" spc="-5" dirty="0">
                <a:latin typeface="Times New Roman"/>
                <a:cs typeface="Times New Roman"/>
              </a:rPr>
              <a:t>kapasiteli </a:t>
            </a:r>
            <a:r>
              <a:rPr sz="1200" dirty="0">
                <a:latin typeface="Times New Roman"/>
                <a:cs typeface="Times New Roman"/>
              </a:rPr>
              <a:t>iki </a:t>
            </a:r>
            <a:r>
              <a:rPr sz="1200" spc="-5" dirty="0">
                <a:latin typeface="Times New Roman"/>
                <a:cs typeface="Times New Roman"/>
              </a:rPr>
              <a:t>adet su </a:t>
            </a:r>
            <a:r>
              <a:rPr sz="1200" dirty="0">
                <a:latin typeface="Times New Roman"/>
                <a:cs typeface="Times New Roman"/>
              </a:rPr>
              <a:t>deposu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bulunmaktadır.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825804" y="682243"/>
            <a:ext cx="3348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Fiziki yapımızın özeti aşağıdaki </a:t>
            </a:r>
            <a:r>
              <a:rPr sz="1200" dirty="0">
                <a:latin typeface="Times New Roman"/>
                <a:cs typeface="Times New Roman"/>
              </a:rPr>
              <a:t>tablolarda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görülebilir: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12596" y="970787"/>
          <a:ext cx="5764530" cy="2358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2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3133">
                <a:tc>
                  <a:txBody>
                    <a:bodyPr/>
                    <a:lstStyle/>
                    <a:p>
                      <a:pPr marL="74295">
                        <a:lnSpc>
                          <a:spcPts val="13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Birim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Adı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87E7"/>
                    </a:solidFill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3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Sayısı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87E7"/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3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Alan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(m²)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8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74295">
                        <a:lnSpc>
                          <a:spcPts val="1295"/>
                        </a:lnSpc>
                      </a:pP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Poliklinik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2100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74295">
                        <a:lnSpc>
                          <a:spcPts val="1295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Lokal Müdahale</a:t>
                      </a: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Odası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31">
                <a:tc>
                  <a:txBody>
                    <a:bodyPr/>
                    <a:lstStyle/>
                    <a:p>
                      <a:pPr marL="74295">
                        <a:lnSpc>
                          <a:spcPts val="1285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Laboratuvar (Öğrenci</a:t>
                      </a:r>
                      <a:r>
                        <a:rPr sz="1200" spc="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Uygulama)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28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ts val="128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495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74295">
                        <a:lnSpc>
                          <a:spcPts val="1295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Laboratuvar (Araştırma)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61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74295">
                        <a:lnSpc>
                          <a:spcPts val="1295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Görüntüleme Alanı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210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74295">
                        <a:lnSpc>
                          <a:spcPts val="1295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Sterilizasyon</a:t>
                      </a:r>
                      <a:r>
                        <a:rPr sz="1200" spc="-1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Alanı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74295">
                        <a:lnSpc>
                          <a:spcPts val="1295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Çamaşırhane-Duş-WC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60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74295">
                        <a:lnSpc>
                          <a:spcPts val="1295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Teknik Servis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74295">
                        <a:lnSpc>
                          <a:spcPts val="1295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Kompresör </a:t>
                      </a: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ve </a:t>
                      </a: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Vakum</a:t>
                      </a:r>
                      <a:r>
                        <a:rPr sz="1200" spc="-1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Odası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831">
                <a:tc>
                  <a:txBody>
                    <a:bodyPr/>
                    <a:lstStyle/>
                    <a:p>
                      <a:pPr marL="74295">
                        <a:lnSpc>
                          <a:spcPts val="1285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Kazan</a:t>
                      </a:r>
                      <a:r>
                        <a:rPr sz="1200" spc="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Dairesi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28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ts val="128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140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736">
                <a:tc>
                  <a:txBody>
                    <a:bodyPr/>
                    <a:lstStyle/>
                    <a:p>
                      <a:pPr marL="74295">
                        <a:lnSpc>
                          <a:spcPts val="1295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Jeneratör</a:t>
                      </a:r>
                      <a:r>
                        <a:rPr sz="1200" spc="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Odası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74295">
                        <a:lnSpc>
                          <a:spcPts val="1295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Depo </a:t>
                      </a: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ve Arşiv</a:t>
                      </a:r>
                      <a:r>
                        <a:rPr sz="1200" spc="-1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Odaları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12596" y="3597275"/>
          <a:ext cx="5767066" cy="2964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1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1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95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13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02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877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44500" marR="332105" indent="-6350">
                        <a:lnSpc>
                          <a:spcPts val="138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Düz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nlem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 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Bulunduğu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F94EA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Rampa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Sayısı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F94EA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Asansör Sayısı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F94EA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Özel Tuvalet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Sayısı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F94EA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Uygun Kapı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Girişleri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F94EA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Uygun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Sınıflar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F94EA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Merdivenlerde Rampa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F94EA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Merdivenlerde Tırabzan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F94EA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Tekerlekli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İskemle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F94EA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21018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Merdiven Başlarında Kat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ve 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Yön Gösteren Kabartma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Yazı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F94EA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15621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Uygun Yüksekliklerde Kontrol  Düğmeleri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F94EA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Uygun Kaldırım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Girişleri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F94EA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Engellilere Uygun Otopark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F9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74295">
                        <a:lnSpc>
                          <a:spcPts val="1250"/>
                        </a:lnSpc>
                      </a:pPr>
                      <a:r>
                        <a:rPr sz="1100" b="1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Ana </a:t>
                      </a:r>
                      <a:r>
                        <a:rPr sz="11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Giriş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marL="74295">
                        <a:lnSpc>
                          <a:spcPts val="1275"/>
                        </a:lnSpc>
                      </a:pPr>
                      <a:r>
                        <a:rPr sz="11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Bahçe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128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28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28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74295">
                        <a:lnSpc>
                          <a:spcPts val="1275"/>
                        </a:lnSpc>
                      </a:pPr>
                      <a:r>
                        <a:rPr sz="11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Giriş</a:t>
                      </a:r>
                      <a:r>
                        <a:rPr sz="1100" b="1" spc="-1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Katı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310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1310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310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1310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310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1310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1310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ts val="1310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74295">
                        <a:lnSpc>
                          <a:spcPts val="1250"/>
                        </a:lnSpc>
                      </a:pPr>
                      <a:r>
                        <a:rPr sz="11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Tüm</a:t>
                      </a:r>
                      <a:r>
                        <a:rPr sz="1100" b="1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 Katlar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831">
                <a:tc>
                  <a:txBody>
                    <a:bodyPr/>
                    <a:lstStyle/>
                    <a:p>
                      <a:pPr marL="74295">
                        <a:lnSpc>
                          <a:spcPts val="1240"/>
                        </a:lnSpc>
                      </a:pPr>
                      <a:r>
                        <a:rPr sz="1100" b="1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Sınıflar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74295">
                        <a:lnSpc>
                          <a:spcPts val="1250"/>
                        </a:lnSpc>
                      </a:pPr>
                      <a:r>
                        <a:rPr sz="1100" b="1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Laboratuvarlar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12596" y="6831455"/>
          <a:ext cx="5745479" cy="19952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356">
                <a:tc>
                  <a:txBody>
                    <a:bodyPr/>
                    <a:lstStyle/>
                    <a:p>
                      <a:pPr marL="74295">
                        <a:lnSpc>
                          <a:spcPts val="129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Anabilim Dalları Poliklinikleri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Ünitler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87E7"/>
                    </a:solidFill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Sayısı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8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74295">
                        <a:lnSpc>
                          <a:spcPts val="1295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Ağız Diş </a:t>
                      </a: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ve </a:t>
                      </a: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Çene </a:t>
                      </a: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Radyolojisi </a:t>
                      </a: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Anabilim</a:t>
                      </a:r>
                      <a:r>
                        <a:rPr sz="1200" spc="-1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98425" algn="ctr">
                        <a:lnSpc>
                          <a:spcPts val="1295"/>
                        </a:lnSpc>
                      </a:pP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marL="74295">
                        <a:lnSpc>
                          <a:spcPts val="1295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Ağız Diş </a:t>
                      </a: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ve </a:t>
                      </a: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Çene </a:t>
                      </a: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Cerrahisi </a:t>
                      </a: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Anabilim</a:t>
                      </a:r>
                      <a:r>
                        <a:rPr sz="1200" spc="-1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98425" algn="ctr">
                        <a:lnSpc>
                          <a:spcPts val="1295"/>
                        </a:lnSpc>
                      </a:pP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736">
                <a:tc>
                  <a:txBody>
                    <a:bodyPr/>
                    <a:lstStyle/>
                    <a:p>
                      <a:pPr marL="74295">
                        <a:lnSpc>
                          <a:spcPts val="1300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Restoratif Diş Tedavisi Anabilim</a:t>
                      </a:r>
                      <a:r>
                        <a:rPr sz="1200" spc="2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98425" algn="ctr">
                        <a:lnSpc>
                          <a:spcPts val="1300"/>
                        </a:lnSpc>
                      </a:pP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74295">
                        <a:lnSpc>
                          <a:spcPts val="1295"/>
                        </a:lnSpc>
                      </a:pP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Endodonti </a:t>
                      </a: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Anabilim 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98425" algn="ctr">
                        <a:lnSpc>
                          <a:spcPts val="1295"/>
                        </a:lnSpc>
                      </a:pP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74295">
                        <a:lnSpc>
                          <a:spcPts val="1295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Protetik Diş Tedavisi Anabilim</a:t>
                      </a:r>
                      <a:r>
                        <a:rPr sz="1200" spc="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98425" algn="ctr">
                        <a:lnSpc>
                          <a:spcPts val="1295"/>
                        </a:lnSpc>
                      </a:pP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74295">
                        <a:lnSpc>
                          <a:spcPts val="1295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Periodontoloji Anabilim</a:t>
                      </a:r>
                      <a:r>
                        <a:rPr sz="1200" spc="-1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98425" algn="ctr">
                        <a:lnSpc>
                          <a:spcPts val="1295"/>
                        </a:lnSpc>
                      </a:pP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74295">
                        <a:lnSpc>
                          <a:spcPts val="1295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Ortodonti Anabilim</a:t>
                      </a: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98425" algn="ctr">
                        <a:lnSpc>
                          <a:spcPts val="1295"/>
                        </a:lnSpc>
                      </a:pP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355">
                <a:tc>
                  <a:txBody>
                    <a:bodyPr/>
                    <a:lstStyle/>
                    <a:p>
                      <a:pPr marL="74295">
                        <a:lnSpc>
                          <a:spcPts val="1295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Pedodonti (Çocuk Diş Hekimliği) Anabilim</a:t>
                      </a:r>
                      <a:r>
                        <a:rPr sz="1200" spc="1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98425" algn="ctr">
                        <a:lnSpc>
                          <a:spcPts val="1295"/>
                        </a:lnSpc>
                      </a:pP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832">
                <a:tc gridSpan="2">
                  <a:txBody>
                    <a:bodyPr/>
                    <a:lstStyle/>
                    <a:p>
                      <a:pPr marL="100330" algn="ctr">
                        <a:lnSpc>
                          <a:spcPts val="128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Diğer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Klinikler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8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74295">
                        <a:lnSpc>
                          <a:spcPts val="1310"/>
                        </a:lnSpc>
                      </a:pPr>
                      <a:r>
                        <a:rPr sz="1200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Engelsiz</a:t>
                      </a:r>
                      <a:r>
                        <a:rPr sz="1200" spc="-1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Klinik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98425" algn="ctr">
                        <a:lnSpc>
                          <a:spcPts val="1310"/>
                        </a:lnSpc>
                      </a:pPr>
                      <a:r>
                        <a:rPr sz="120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4189" y="2892678"/>
            <a:ext cx="721360" cy="361950"/>
            <a:chOff x="3044189" y="2892678"/>
            <a:chExt cx="721360" cy="361950"/>
          </a:xfrm>
        </p:grpSpPr>
        <p:sp>
          <p:nvSpPr>
            <p:cNvPr id="3" name="object 3"/>
            <p:cNvSpPr/>
            <p:nvPr/>
          </p:nvSpPr>
          <p:spPr>
            <a:xfrm>
              <a:off x="3044189" y="2913633"/>
              <a:ext cx="720089" cy="340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5459" y="2958083"/>
              <a:ext cx="720089" cy="2495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5459" y="2892678"/>
              <a:ext cx="719455" cy="340360"/>
            </a:xfrm>
            <a:custGeom>
              <a:avLst/>
              <a:gdLst/>
              <a:ahLst/>
              <a:cxnLst/>
              <a:rect l="l" t="t" r="r" b="b"/>
              <a:pathLst>
                <a:path w="719454" h="340360">
                  <a:moveTo>
                    <a:pt x="719454" y="0"/>
                  </a:moveTo>
                  <a:lnTo>
                    <a:pt x="0" y="0"/>
                  </a:lnTo>
                  <a:lnTo>
                    <a:pt x="0" y="340359"/>
                  </a:lnTo>
                  <a:lnTo>
                    <a:pt x="719454" y="340359"/>
                  </a:lnTo>
                  <a:lnTo>
                    <a:pt x="719454" y="0"/>
                  </a:lnTo>
                  <a:close/>
                </a:path>
              </a:pathLst>
            </a:custGeom>
            <a:solidFill>
              <a:srgbClr val="5AA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868929" y="3248278"/>
            <a:ext cx="1083310" cy="1193165"/>
            <a:chOff x="2868929" y="3248278"/>
            <a:chExt cx="1083310" cy="1193165"/>
          </a:xfrm>
        </p:grpSpPr>
        <p:sp>
          <p:nvSpPr>
            <p:cNvPr id="7" name="object 7"/>
            <p:cNvSpPr/>
            <p:nvPr/>
          </p:nvSpPr>
          <p:spPr>
            <a:xfrm>
              <a:off x="2868929" y="3850893"/>
              <a:ext cx="1083309" cy="3257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8929" y="3896613"/>
              <a:ext cx="1083309" cy="2324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70199" y="3829938"/>
              <a:ext cx="1082040" cy="325120"/>
            </a:xfrm>
            <a:custGeom>
              <a:avLst/>
              <a:gdLst/>
              <a:ahLst/>
              <a:cxnLst/>
              <a:rect l="l" t="t" r="r" b="b"/>
              <a:pathLst>
                <a:path w="1082039" h="325120">
                  <a:moveTo>
                    <a:pt x="1082039" y="0"/>
                  </a:moveTo>
                  <a:lnTo>
                    <a:pt x="0" y="0"/>
                  </a:lnTo>
                  <a:lnTo>
                    <a:pt x="0" y="325120"/>
                  </a:lnTo>
                  <a:lnTo>
                    <a:pt x="1082039" y="325120"/>
                  </a:lnTo>
                  <a:lnTo>
                    <a:pt x="1082039" y="0"/>
                  </a:lnTo>
                  <a:close/>
                </a:path>
              </a:pathLst>
            </a:custGeom>
            <a:solidFill>
              <a:srgbClr val="5AA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59734" y="3248278"/>
              <a:ext cx="938530" cy="1193165"/>
            </a:xfrm>
            <a:custGeom>
              <a:avLst/>
              <a:gdLst/>
              <a:ahLst/>
              <a:cxnLst/>
              <a:rect l="l" t="t" r="r" b="b"/>
              <a:pathLst>
                <a:path w="938529" h="1193164">
                  <a:moveTo>
                    <a:pt x="503554" y="1106169"/>
                  </a:moveTo>
                  <a:lnTo>
                    <a:pt x="417194" y="1106169"/>
                  </a:lnTo>
                  <a:lnTo>
                    <a:pt x="460375" y="1193164"/>
                  </a:lnTo>
                  <a:lnTo>
                    <a:pt x="496569" y="1120775"/>
                  </a:lnTo>
                  <a:lnTo>
                    <a:pt x="503554" y="1106169"/>
                  </a:lnTo>
                  <a:close/>
                </a:path>
                <a:path w="938529" h="1193164">
                  <a:moveTo>
                    <a:pt x="474979" y="926464"/>
                  </a:moveTo>
                  <a:lnTo>
                    <a:pt x="445769" y="926464"/>
                  </a:lnTo>
                  <a:lnTo>
                    <a:pt x="445769" y="1106169"/>
                  </a:lnTo>
                  <a:lnTo>
                    <a:pt x="474979" y="1106169"/>
                  </a:lnTo>
                  <a:lnTo>
                    <a:pt x="474979" y="926464"/>
                  </a:lnTo>
                  <a:close/>
                </a:path>
                <a:path w="938529" h="1193164">
                  <a:moveTo>
                    <a:pt x="499110" y="486409"/>
                  </a:moveTo>
                  <a:lnTo>
                    <a:pt x="412114" y="486409"/>
                  </a:lnTo>
                  <a:lnTo>
                    <a:pt x="455929" y="573404"/>
                  </a:lnTo>
                  <a:lnTo>
                    <a:pt x="492125" y="501014"/>
                  </a:lnTo>
                  <a:lnTo>
                    <a:pt x="499110" y="486409"/>
                  </a:lnTo>
                  <a:close/>
                </a:path>
                <a:path w="938529" h="1193164">
                  <a:moveTo>
                    <a:pt x="470535" y="291464"/>
                  </a:moveTo>
                  <a:lnTo>
                    <a:pt x="441325" y="291464"/>
                  </a:lnTo>
                  <a:lnTo>
                    <a:pt x="441325" y="486409"/>
                  </a:lnTo>
                  <a:lnTo>
                    <a:pt x="470535" y="486409"/>
                  </a:lnTo>
                  <a:lnTo>
                    <a:pt x="470535" y="291464"/>
                  </a:lnTo>
                  <a:close/>
                </a:path>
                <a:path w="938529" h="1193164">
                  <a:moveTo>
                    <a:pt x="86994" y="233679"/>
                  </a:moveTo>
                  <a:lnTo>
                    <a:pt x="0" y="276859"/>
                  </a:lnTo>
                  <a:lnTo>
                    <a:pt x="86994" y="320675"/>
                  </a:lnTo>
                  <a:lnTo>
                    <a:pt x="86994" y="291464"/>
                  </a:lnTo>
                  <a:lnTo>
                    <a:pt x="909954" y="291464"/>
                  </a:lnTo>
                  <a:lnTo>
                    <a:pt x="938529" y="276859"/>
                  </a:lnTo>
                  <a:lnTo>
                    <a:pt x="909954" y="262889"/>
                  </a:lnTo>
                  <a:lnTo>
                    <a:pt x="86994" y="262889"/>
                  </a:lnTo>
                  <a:lnTo>
                    <a:pt x="86994" y="233679"/>
                  </a:lnTo>
                  <a:close/>
                </a:path>
                <a:path w="938529" h="1193164">
                  <a:moveTo>
                    <a:pt x="909954" y="291464"/>
                  </a:moveTo>
                  <a:lnTo>
                    <a:pt x="851535" y="291464"/>
                  </a:lnTo>
                  <a:lnTo>
                    <a:pt x="851535" y="320675"/>
                  </a:lnTo>
                  <a:lnTo>
                    <a:pt x="909954" y="291464"/>
                  </a:lnTo>
                  <a:close/>
                </a:path>
                <a:path w="938529" h="1193164">
                  <a:moveTo>
                    <a:pt x="470535" y="0"/>
                  </a:moveTo>
                  <a:lnTo>
                    <a:pt x="441325" y="0"/>
                  </a:lnTo>
                  <a:lnTo>
                    <a:pt x="441325" y="262889"/>
                  </a:lnTo>
                  <a:lnTo>
                    <a:pt x="470535" y="262889"/>
                  </a:lnTo>
                  <a:lnTo>
                    <a:pt x="470535" y="0"/>
                  </a:lnTo>
                  <a:close/>
                </a:path>
                <a:path w="938529" h="1193164">
                  <a:moveTo>
                    <a:pt x="851535" y="233679"/>
                  </a:moveTo>
                  <a:lnTo>
                    <a:pt x="851535" y="262889"/>
                  </a:lnTo>
                  <a:lnTo>
                    <a:pt x="909954" y="262889"/>
                  </a:lnTo>
                  <a:lnTo>
                    <a:pt x="851535" y="233679"/>
                  </a:lnTo>
                  <a:close/>
                </a:path>
              </a:pathLst>
            </a:custGeom>
            <a:solidFill>
              <a:srgbClr val="C4BB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42110" y="4432553"/>
            <a:ext cx="1153795" cy="615950"/>
            <a:chOff x="1642110" y="4432553"/>
            <a:chExt cx="1153795" cy="615950"/>
          </a:xfrm>
        </p:grpSpPr>
        <p:sp>
          <p:nvSpPr>
            <p:cNvPr id="12" name="object 12"/>
            <p:cNvSpPr/>
            <p:nvPr/>
          </p:nvSpPr>
          <p:spPr>
            <a:xfrm>
              <a:off x="1642110" y="4719573"/>
              <a:ext cx="1153160" cy="3289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2110" y="4765293"/>
              <a:ext cx="1153160" cy="2374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43380" y="4698618"/>
              <a:ext cx="1152525" cy="327660"/>
            </a:xfrm>
            <a:custGeom>
              <a:avLst/>
              <a:gdLst/>
              <a:ahLst/>
              <a:cxnLst/>
              <a:rect l="l" t="t" r="r" b="b"/>
              <a:pathLst>
                <a:path w="1152525" h="327660">
                  <a:moveTo>
                    <a:pt x="1152525" y="0"/>
                  </a:moveTo>
                  <a:lnTo>
                    <a:pt x="0" y="0"/>
                  </a:lnTo>
                  <a:lnTo>
                    <a:pt x="0" y="327660"/>
                  </a:lnTo>
                  <a:lnTo>
                    <a:pt x="1152525" y="327660"/>
                  </a:lnTo>
                  <a:lnTo>
                    <a:pt x="1152525" y="0"/>
                  </a:lnTo>
                  <a:close/>
                </a:path>
              </a:pathLst>
            </a:custGeom>
            <a:solidFill>
              <a:srgbClr val="5AA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86305" y="4432553"/>
              <a:ext cx="86995" cy="266700"/>
            </a:xfrm>
            <a:custGeom>
              <a:avLst/>
              <a:gdLst/>
              <a:ahLst/>
              <a:cxnLst/>
              <a:rect l="l" t="t" r="r" b="b"/>
              <a:pathLst>
                <a:path w="86994" h="266700">
                  <a:moveTo>
                    <a:pt x="29209" y="180339"/>
                  </a:moveTo>
                  <a:lnTo>
                    <a:pt x="0" y="180339"/>
                  </a:lnTo>
                  <a:lnTo>
                    <a:pt x="43814" y="266700"/>
                  </a:lnTo>
                  <a:lnTo>
                    <a:pt x="80009" y="194309"/>
                  </a:lnTo>
                  <a:lnTo>
                    <a:pt x="29209" y="194309"/>
                  </a:lnTo>
                  <a:lnTo>
                    <a:pt x="29209" y="180339"/>
                  </a:lnTo>
                  <a:close/>
                </a:path>
                <a:path w="86994" h="266700">
                  <a:moveTo>
                    <a:pt x="57784" y="0"/>
                  </a:moveTo>
                  <a:lnTo>
                    <a:pt x="29209" y="0"/>
                  </a:lnTo>
                  <a:lnTo>
                    <a:pt x="29209" y="194309"/>
                  </a:lnTo>
                  <a:lnTo>
                    <a:pt x="57784" y="194309"/>
                  </a:lnTo>
                  <a:lnTo>
                    <a:pt x="57784" y="0"/>
                  </a:lnTo>
                  <a:close/>
                </a:path>
                <a:path w="86994" h="266700">
                  <a:moveTo>
                    <a:pt x="86994" y="180339"/>
                  </a:moveTo>
                  <a:lnTo>
                    <a:pt x="57784" y="180339"/>
                  </a:lnTo>
                  <a:lnTo>
                    <a:pt x="57784" y="194309"/>
                  </a:lnTo>
                  <a:lnTo>
                    <a:pt x="80009" y="194309"/>
                  </a:lnTo>
                  <a:lnTo>
                    <a:pt x="86994" y="180339"/>
                  </a:lnTo>
                  <a:close/>
                </a:path>
              </a:pathLst>
            </a:custGeom>
            <a:solidFill>
              <a:srgbClr val="C4BB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206117" y="4427600"/>
            <a:ext cx="3369945" cy="662305"/>
            <a:chOff x="2206117" y="4427600"/>
            <a:chExt cx="3369945" cy="662305"/>
          </a:xfrm>
        </p:grpSpPr>
        <p:sp>
          <p:nvSpPr>
            <p:cNvPr id="17" name="object 17"/>
            <p:cNvSpPr/>
            <p:nvPr/>
          </p:nvSpPr>
          <p:spPr>
            <a:xfrm>
              <a:off x="3376930" y="4468113"/>
              <a:ext cx="86995" cy="2095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89425" y="4725923"/>
              <a:ext cx="1285875" cy="36385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89425" y="4771643"/>
              <a:ext cx="1285875" cy="27114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90695" y="4704333"/>
              <a:ext cx="1285240" cy="363220"/>
            </a:xfrm>
            <a:custGeom>
              <a:avLst/>
              <a:gdLst/>
              <a:ahLst/>
              <a:cxnLst/>
              <a:rect l="l" t="t" r="r" b="b"/>
              <a:pathLst>
                <a:path w="1285239" h="363220">
                  <a:moveTo>
                    <a:pt x="1285239" y="0"/>
                  </a:moveTo>
                  <a:lnTo>
                    <a:pt x="0" y="0"/>
                  </a:lnTo>
                  <a:lnTo>
                    <a:pt x="0" y="363220"/>
                  </a:lnTo>
                  <a:lnTo>
                    <a:pt x="1285239" y="363220"/>
                  </a:lnTo>
                  <a:lnTo>
                    <a:pt x="1285239" y="0"/>
                  </a:lnTo>
                  <a:close/>
                </a:path>
              </a:pathLst>
            </a:custGeom>
            <a:solidFill>
              <a:srgbClr val="5AA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47895" y="4432553"/>
              <a:ext cx="86360" cy="266700"/>
            </a:xfrm>
            <a:custGeom>
              <a:avLst/>
              <a:gdLst/>
              <a:ahLst/>
              <a:cxnLst/>
              <a:rect l="l" t="t" r="r" b="b"/>
              <a:pathLst>
                <a:path w="86360" h="266700">
                  <a:moveTo>
                    <a:pt x="28575" y="180339"/>
                  </a:moveTo>
                  <a:lnTo>
                    <a:pt x="0" y="180339"/>
                  </a:lnTo>
                  <a:lnTo>
                    <a:pt x="43179" y="266700"/>
                  </a:lnTo>
                  <a:lnTo>
                    <a:pt x="79375" y="194309"/>
                  </a:lnTo>
                  <a:lnTo>
                    <a:pt x="28575" y="194309"/>
                  </a:lnTo>
                  <a:lnTo>
                    <a:pt x="28575" y="180339"/>
                  </a:lnTo>
                  <a:close/>
                </a:path>
                <a:path w="86360" h="266700">
                  <a:moveTo>
                    <a:pt x="57784" y="0"/>
                  </a:moveTo>
                  <a:lnTo>
                    <a:pt x="28575" y="0"/>
                  </a:lnTo>
                  <a:lnTo>
                    <a:pt x="28575" y="194309"/>
                  </a:lnTo>
                  <a:lnTo>
                    <a:pt x="57784" y="194309"/>
                  </a:lnTo>
                  <a:lnTo>
                    <a:pt x="57784" y="0"/>
                  </a:lnTo>
                  <a:close/>
                </a:path>
                <a:path w="86360" h="266700">
                  <a:moveTo>
                    <a:pt x="86359" y="180339"/>
                  </a:moveTo>
                  <a:lnTo>
                    <a:pt x="57784" y="180339"/>
                  </a:lnTo>
                  <a:lnTo>
                    <a:pt x="57784" y="194309"/>
                  </a:lnTo>
                  <a:lnTo>
                    <a:pt x="79375" y="194309"/>
                  </a:lnTo>
                  <a:lnTo>
                    <a:pt x="86359" y="180339"/>
                  </a:lnTo>
                  <a:close/>
                </a:path>
              </a:pathLst>
            </a:custGeom>
            <a:solidFill>
              <a:srgbClr val="C4BB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20595" y="4442078"/>
              <a:ext cx="2571750" cy="12700"/>
            </a:xfrm>
            <a:custGeom>
              <a:avLst/>
              <a:gdLst/>
              <a:ahLst/>
              <a:cxnLst/>
              <a:rect l="l" t="t" r="r" b="b"/>
              <a:pathLst>
                <a:path w="2571750" h="12700">
                  <a:moveTo>
                    <a:pt x="-14477" y="6350"/>
                  </a:moveTo>
                  <a:lnTo>
                    <a:pt x="2586228" y="6350"/>
                  </a:lnTo>
                </a:path>
              </a:pathLst>
            </a:custGeom>
            <a:ln w="41655">
              <a:solidFill>
                <a:srgbClr val="C4BA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022600" y="5477128"/>
            <a:ext cx="929640" cy="392430"/>
          </a:xfrm>
          <a:prstGeom prst="rect">
            <a:avLst/>
          </a:prstGeom>
          <a:solidFill>
            <a:srgbClr val="5AAFC2"/>
          </a:solidFill>
        </p:spPr>
        <p:txBody>
          <a:bodyPr vert="horz" wrap="square" lIns="0" tIns="47625" rIns="0" bIns="0" rtlCol="0">
            <a:spAutoFit/>
          </a:bodyPr>
          <a:lstStyle/>
          <a:p>
            <a:pPr marL="190500" marR="109220" indent="-73660">
              <a:lnSpc>
                <a:spcPts val="919"/>
              </a:lnSpc>
              <a:spcBef>
                <a:spcPts val="375"/>
              </a:spcBef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Hastane</a:t>
            </a:r>
            <a:r>
              <a:rPr sz="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Müdür 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Yardımcıları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466465" y="8804528"/>
            <a:ext cx="86995" cy="209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42970" y="7546593"/>
            <a:ext cx="86995" cy="209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42970" y="7956803"/>
            <a:ext cx="100329" cy="2419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94075" y="5180583"/>
            <a:ext cx="123189" cy="2965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0745" y="5845428"/>
            <a:ext cx="86995" cy="209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3019425" y="6312153"/>
            <a:ext cx="955675" cy="1073150"/>
            <a:chOff x="3019425" y="6312153"/>
            <a:chExt cx="955675" cy="1073150"/>
          </a:xfrm>
        </p:grpSpPr>
        <p:sp>
          <p:nvSpPr>
            <p:cNvPr id="30" name="object 30"/>
            <p:cNvSpPr/>
            <p:nvPr/>
          </p:nvSpPr>
          <p:spPr>
            <a:xfrm>
              <a:off x="3432175" y="7180198"/>
              <a:ext cx="85089" cy="2051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19425" y="6491858"/>
              <a:ext cx="955675" cy="707390"/>
            </a:xfrm>
            <a:custGeom>
              <a:avLst/>
              <a:gdLst/>
              <a:ahLst/>
              <a:cxnLst/>
              <a:rect l="l" t="t" r="r" b="b"/>
              <a:pathLst>
                <a:path w="955675" h="707390">
                  <a:moveTo>
                    <a:pt x="929640" y="0"/>
                  </a:moveTo>
                  <a:lnTo>
                    <a:pt x="0" y="0"/>
                  </a:lnTo>
                  <a:lnTo>
                    <a:pt x="0" y="363220"/>
                  </a:lnTo>
                  <a:lnTo>
                    <a:pt x="929640" y="363220"/>
                  </a:lnTo>
                  <a:lnTo>
                    <a:pt x="929640" y="0"/>
                  </a:lnTo>
                  <a:close/>
                </a:path>
                <a:path w="955675" h="707390">
                  <a:moveTo>
                    <a:pt x="955675" y="501650"/>
                  </a:moveTo>
                  <a:lnTo>
                    <a:pt x="26035" y="501650"/>
                  </a:lnTo>
                  <a:lnTo>
                    <a:pt x="26035" y="707390"/>
                  </a:lnTo>
                  <a:lnTo>
                    <a:pt x="955675" y="707390"/>
                  </a:lnTo>
                  <a:lnTo>
                    <a:pt x="955675" y="501650"/>
                  </a:lnTo>
                  <a:close/>
                </a:path>
              </a:pathLst>
            </a:custGeom>
            <a:solidFill>
              <a:srgbClr val="5AA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20745" y="6312153"/>
              <a:ext cx="86995" cy="2095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20745" y="6821423"/>
              <a:ext cx="86995" cy="2095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3456304" y="8401303"/>
            <a:ext cx="86995" cy="209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06932" y="2752089"/>
            <a:ext cx="1024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baseline="2314" dirty="0">
                <a:latin typeface="Times New Roman"/>
                <a:cs typeface="Times New Roman"/>
              </a:rPr>
              <a:t>2. </a:t>
            </a:r>
            <a:r>
              <a:rPr sz="1200" b="1" dirty="0">
                <a:latin typeface="Times New Roman"/>
                <a:cs typeface="Times New Roman"/>
              </a:rPr>
              <a:t>Örgüt</a:t>
            </a:r>
            <a:r>
              <a:rPr sz="1200" b="1" spc="-1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Yapısı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22600" y="9014078"/>
            <a:ext cx="929640" cy="304800"/>
          </a:xfrm>
          <a:prstGeom prst="rect">
            <a:avLst/>
          </a:prstGeom>
          <a:solidFill>
            <a:srgbClr val="5AAFC2"/>
          </a:solidFill>
        </p:spPr>
        <p:txBody>
          <a:bodyPr vert="horz" wrap="square" lIns="0" tIns="26034" rIns="0" bIns="0" rtlCol="0">
            <a:spAutoFit/>
          </a:bodyPr>
          <a:lstStyle/>
          <a:p>
            <a:pPr marL="252729" marR="211454" indent="53340">
              <a:lnSpc>
                <a:spcPct val="100000"/>
              </a:lnSpc>
              <a:spcBef>
                <a:spcPts val="204"/>
              </a:spcBef>
            </a:pP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TEMİZLİK  Hİ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TL</a:t>
            </a: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ERİ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32760" y="8601328"/>
            <a:ext cx="929640" cy="190500"/>
          </a:xfrm>
          <a:prstGeom prst="rect">
            <a:avLst/>
          </a:prstGeom>
          <a:solidFill>
            <a:srgbClr val="5AAFC2"/>
          </a:solidFill>
        </p:spPr>
        <p:txBody>
          <a:bodyPr vert="horz" wrap="square" lIns="0" tIns="4381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345"/>
              </a:spcBef>
            </a:pP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DEPO-AMBAR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94025" y="8208264"/>
            <a:ext cx="929640" cy="182880"/>
          </a:xfrm>
          <a:prstGeom prst="rect">
            <a:avLst/>
          </a:prstGeom>
          <a:solidFill>
            <a:srgbClr val="5AAFC2"/>
          </a:solidFill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ARŞİV</a:t>
            </a:r>
            <a:endParaRPr sz="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22600" y="7743443"/>
            <a:ext cx="929640" cy="190500"/>
          </a:xfrm>
          <a:prstGeom prst="rect">
            <a:avLst/>
          </a:prstGeom>
          <a:solidFill>
            <a:srgbClr val="5AAFC2"/>
          </a:solidFill>
        </p:spPr>
        <p:txBody>
          <a:bodyPr vert="horz" wrap="square" lIns="0" tIns="37465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295"/>
              </a:spcBef>
            </a:pP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BAKIM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ONARIM</a:t>
            </a:r>
            <a:endParaRPr sz="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32760" y="7359268"/>
            <a:ext cx="929640" cy="167640"/>
          </a:xfrm>
          <a:prstGeom prst="rect">
            <a:avLst/>
          </a:prstGeom>
          <a:solidFill>
            <a:srgbClr val="5AAFC2"/>
          </a:solidFill>
        </p:spPr>
        <p:txBody>
          <a:bodyPr vert="horz" wrap="square" lIns="0" tIns="40640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320"/>
              </a:spcBef>
            </a:pP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BİLGİ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İŞLEM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45460" y="6993508"/>
            <a:ext cx="929640" cy="2057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450"/>
              </a:spcBef>
            </a:pP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HASTA</a:t>
            </a:r>
            <a:r>
              <a:rPr sz="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HAKLARI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19425" y="6491858"/>
            <a:ext cx="929640" cy="36322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72085" marR="112395" indent="-43180">
              <a:lnSpc>
                <a:spcPct val="101699"/>
              </a:lnSpc>
              <a:spcBef>
                <a:spcPts val="509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AAŞ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-T</a:t>
            </a: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K  VE SATIN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ALMA</a:t>
            </a:r>
            <a:endParaRPr sz="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32760" y="6032753"/>
            <a:ext cx="929640" cy="325120"/>
          </a:xfrm>
          <a:prstGeom prst="rect">
            <a:avLst/>
          </a:prstGeom>
          <a:solidFill>
            <a:srgbClr val="4AACC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 marL="200025" marR="186055" indent="-6350">
              <a:lnSpc>
                <a:spcPct val="101699"/>
              </a:lnSpc>
              <a:spcBef>
                <a:spcPts val="5"/>
              </a:spcBef>
            </a:pP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PERSONEL</a:t>
            </a:r>
            <a:r>
              <a:rPr sz="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VE 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ÖZLÜK</a:t>
            </a:r>
            <a:r>
              <a:rPr sz="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İŞLERİ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90695" y="4704333"/>
            <a:ext cx="1285240" cy="3632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3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KALİTE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KOORDİNATÖRLÜĞÜ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43379" y="4698618"/>
            <a:ext cx="1152525" cy="3276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05104" marR="199390" indent="99060">
              <a:lnSpc>
                <a:spcPts val="950"/>
              </a:lnSpc>
              <a:spcBef>
                <a:spcPts val="345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BAŞHEKİM  Y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ARD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IMC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60319" y="3915283"/>
            <a:ext cx="7010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BAŞHEKİM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45460" y="2892678"/>
            <a:ext cx="719455" cy="34036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69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REKTÖR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812596" y="711707"/>
          <a:ext cx="5756275" cy="951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2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48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9831">
                <a:tc gridSpan="7">
                  <a:txBody>
                    <a:bodyPr/>
                    <a:lstStyle/>
                    <a:p>
                      <a:pPr marL="94615" algn="ctr">
                        <a:lnSpc>
                          <a:spcPts val="12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Kapalı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Alan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8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5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2750" marR="36830" indent="-292735">
                        <a:lnSpc>
                          <a:spcPts val="1150"/>
                        </a:lnSpc>
                      </a:pPr>
                      <a:r>
                        <a:rPr sz="10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Lokal</a:t>
                      </a:r>
                      <a:r>
                        <a:rPr sz="1000" b="1" spc="-8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Müdahale  Odası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12420" marR="80645" indent="-187960">
                        <a:lnSpc>
                          <a:spcPts val="1150"/>
                        </a:lnSpc>
                      </a:pPr>
                      <a:r>
                        <a:rPr sz="10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00" b="1" spc="1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ö</a:t>
                      </a:r>
                      <a:r>
                        <a:rPr sz="10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rün</a:t>
                      </a:r>
                      <a:r>
                        <a:rPr sz="1000" b="1" spc="1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b="1" spc="-1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ü</a:t>
                      </a:r>
                      <a:r>
                        <a:rPr sz="10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000" b="1" spc="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sz="1000" b="1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Birimi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1120" marR="66040">
                        <a:lnSpc>
                          <a:spcPts val="1150"/>
                        </a:lnSpc>
                      </a:pPr>
                      <a:r>
                        <a:rPr sz="10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Steriliz</a:t>
                      </a:r>
                      <a:r>
                        <a:rPr sz="1000" b="1" spc="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b="1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b="1" spc="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yo</a:t>
                      </a:r>
                      <a:r>
                        <a:rPr sz="10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sz="1000" b="1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Birimi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172085" marR="89535" algn="ctr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Ak</a:t>
                      </a:r>
                      <a:r>
                        <a:rPr sz="1000" b="1" spc="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b="1" spc="-1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b="1" spc="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ik  </a:t>
                      </a:r>
                      <a:r>
                        <a:rPr sz="1000" b="1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Personel  Çalışma  Ofisi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214629" marR="135255" indent="635" algn="ctr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000" b="1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İdari  </a:t>
                      </a:r>
                      <a:r>
                        <a:rPr sz="10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sz="1000" b="1" spc="-1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b="1" spc="2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b="1" spc="-1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el  </a:t>
                      </a:r>
                      <a:r>
                        <a:rPr sz="1000" b="1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Ç</a:t>
                      </a:r>
                      <a:r>
                        <a:rPr sz="1000" b="1" spc="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lı</a:t>
                      </a:r>
                      <a:r>
                        <a:rPr sz="1000" b="1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1000" b="1" spc="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a  </a:t>
                      </a:r>
                      <a:r>
                        <a:rPr sz="1000" b="1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Ofisi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1120" marR="315595">
                        <a:lnSpc>
                          <a:spcPts val="1150"/>
                        </a:lnSpc>
                      </a:pPr>
                      <a:r>
                        <a:rPr sz="10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Dep</a:t>
                      </a:r>
                      <a:r>
                        <a:rPr sz="1000" b="1" spc="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b="1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1000" b="1" spc="-10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Arşiv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7429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5F4779"/>
                          </a:solidFill>
                          <a:latin typeface="Times New Roman"/>
                          <a:cs typeface="Times New Roman"/>
                        </a:rPr>
                        <a:t>Toplam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5">
                <a:tc>
                  <a:txBody>
                    <a:bodyPr/>
                    <a:lstStyle/>
                    <a:p>
                      <a:pPr marL="97155" algn="ctr">
                        <a:lnSpc>
                          <a:spcPts val="1240"/>
                        </a:lnSpc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150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1240"/>
                        </a:lnSpc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210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40"/>
                        </a:lnSpc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ts val="1240"/>
                        </a:lnSpc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470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ts val="1240"/>
                        </a:lnSpc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210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ts val="1240"/>
                        </a:lnSpc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180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ts val="1240"/>
                        </a:lnSpc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1440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9" name="object 49"/>
          <p:cNvGrpSpPr/>
          <p:nvPr/>
        </p:nvGrpSpPr>
        <p:grpSpPr>
          <a:xfrm>
            <a:off x="1802764" y="3368801"/>
            <a:ext cx="1104900" cy="332105"/>
            <a:chOff x="1802764" y="3368801"/>
            <a:chExt cx="1104900" cy="332105"/>
          </a:xfrm>
        </p:grpSpPr>
        <p:sp>
          <p:nvSpPr>
            <p:cNvPr id="50" name="object 50"/>
            <p:cNvSpPr/>
            <p:nvPr/>
          </p:nvSpPr>
          <p:spPr>
            <a:xfrm>
              <a:off x="1802764" y="3390391"/>
              <a:ext cx="1104264" cy="3105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02764" y="3436111"/>
              <a:ext cx="1104264" cy="22034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04034" y="3368801"/>
              <a:ext cx="1103630" cy="309880"/>
            </a:xfrm>
            <a:custGeom>
              <a:avLst/>
              <a:gdLst/>
              <a:ahLst/>
              <a:cxnLst/>
              <a:rect l="l" t="t" r="r" b="b"/>
              <a:pathLst>
                <a:path w="1103630" h="309879">
                  <a:moveTo>
                    <a:pt x="1103630" y="0"/>
                  </a:moveTo>
                  <a:lnTo>
                    <a:pt x="0" y="0"/>
                  </a:lnTo>
                  <a:lnTo>
                    <a:pt x="0" y="309879"/>
                  </a:lnTo>
                  <a:lnTo>
                    <a:pt x="1103630" y="309879"/>
                  </a:lnTo>
                  <a:lnTo>
                    <a:pt x="1103630" y="0"/>
                  </a:lnTo>
                  <a:close/>
                </a:path>
              </a:pathLst>
            </a:custGeom>
            <a:solidFill>
              <a:srgbClr val="5AA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804035" y="3368801"/>
            <a:ext cx="1103630" cy="3098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72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YÖNETİM</a:t>
            </a: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KURULU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166234" y="3365626"/>
            <a:ext cx="1116330" cy="332105"/>
            <a:chOff x="4166234" y="3365626"/>
            <a:chExt cx="1116330" cy="332105"/>
          </a:xfrm>
        </p:grpSpPr>
        <p:sp>
          <p:nvSpPr>
            <p:cNvPr id="55" name="object 55"/>
            <p:cNvSpPr/>
            <p:nvPr/>
          </p:nvSpPr>
          <p:spPr>
            <a:xfrm>
              <a:off x="4166234" y="3387216"/>
              <a:ext cx="1115060" cy="31051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66234" y="3432936"/>
              <a:ext cx="1115060" cy="21907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68139" y="3365626"/>
              <a:ext cx="1114425" cy="309880"/>
            </a:xfrm>
            <a:custGeom>
              <a:avLst/>
              <a:gdLst/>
              <a:ahLst/>
              <a:cxnLst/>
              <a:rect l="l" t="t" r="r" b="b"/>
              <a:pathLst>
                <a:path w="1114425" h="309879">
                  <a:moveTo>
                    <a:pt x="1114425" y="0"/>
                  </a:moveTo>
                  <a:lnTo>
                    <a:pt x="0" y="0"/>
                  </a:lnTo>
                  <a:lnTo>
                    <a:pt x="0" y="309879"/>
                  </a:lnTo>
                  <a:lnTo>
                    <a:pt x="1114425" y="309879"/>
                  </a:lnTo>
                  <a:lnTo>
                    <a:pt x="1114425" y="0"/>
                  </a:lnTo>
                  <a:close/>
                </a:path>
              </a:pathLst>
            </a:custGeom>
            <a:solidFill>
              <a:srgbClr val="5AA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168140" y="3365626"/>
            <a:ext cx="1114425" cy="30988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735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DANIŞMA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KURULU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59" name="object 59"/>
          <p:cNvSpPr txBox="1"/>
          <p:nvPr/>
        </p:nvSpPr>
        <p:spPr>
          <a:xfrm>
            <a:off x="3025775" y="4702301"/>
            <a:ext cx="787400" cy="463550"/>
          </a:xfrm>
          <a:prstGeom prst="rect">
            <a:avLst/>
          </a:prstGeom>
          <a:solidFill>
            <a:srgbClr val="4AACC5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Times New Roman"/>
              <a:cs typeface="Times New Roman"/>
            </a:endParaRPr>
          </a:p>
          <a:p>
            <a:pPr marL="220979" marR="195580" indent="-17145">
              <a:lnSpc>
                <a:spcPts val="919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Müdürü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706932" y="608836"/>
            <a:ext cx="6331585" cy="343725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Times New Roman"/>
              <a:buAutoNum type="arabicPeriod" startAt="3"/>
              <a:tabLst>
                <a:tab pos="241300" algn="l"/>
              </a:tabLst>
            </a:pPr>
            <a:r>
              <a:rPr sz="1200" b="1" dirty="0">
                <a:latin typeface="Times New Roman"/>
                <a:cs typeface="Times New Roman"/>
              </a:rPr>
              <a:t>Bilgi ve </a:t>
            </a:r>
            <a:r>
              <a:rPr sz="1200" b="1" spc="-5" dirty="0">
                <a:latin typeface="Times New Roman"/>
                <a:cs typeface="Times New Roman"/>
              </a:rPr>
              <a:t>Teknolojik Kaynaklar</a:t>
            </a:r>
            <a:endParaRPr sz="1200">
              <a:latin typeface="Times New Roman"/>
              <a:cs typeface="Times New Roman"/>
            </a:endParaRPr>
          </a:p>
          <a:p>
            <a:pPr marL="12700" marR="9525" indent="449580">
              <a:lnSpc>
                <a:spcPts val="2060"/>
              </a:lnSpc>
              <a:spcBef>
                <a:spcPts val="155"/>
              </a:spcBef>
            </a:pPr>
            <a:r>
              <a:rPr sz="1200" spc="-5" dirty="0">
                <a:latin typeface="Times New Roman"/>
                <a:cs typeface="Times New Roman"/>
              </a:rPr>
              <a:t>Merkezimizde </a:t>
            </a:r>
            <a:r>
              <a:rPr sz="1200" dirty="0">
                <a:latin typeface="Times New Roman"/>
                <a:cs typeface="Times New Roman"/>
              </a:rPr>
              <a:t>18 m²’lik bir </a:t>
            </a:r>
            <a:r>
              <a:rPr sz="1200" spc="-5" dirty="0">
                <a:latin typeface="Times New Roman"/>
                <a:cs typeface="Times New Roman"/>
              </a:rPr>
              <a:t>alana sahip sistem </a:t>
            </a:r>
            <a:r>
              <a:rPr sz="1200" dirty="0">
                <a:latin typeface="Times New Roman"/>
                <a:cs typeface="Times New Roman"/>
              </a:rPr>
              <a:t>odası </a:t>
            </a:r>
            <a:r>
              <a:rPr sz="1200" spc="-5" dirty="0">
                <a:latin typeface="Times New Roman"/>
                <a:cs typeface="Times New Roman"/>
              </a:rPr>
              <a:t>bulunmaktadır. </a:t>
            </a:r>
            <a:r>
              <a:rPr sz="1200" dirty="0">
                <a:latin typeface="Times New Roman"/>
                <a:cs typeface="Times New Roman"/>
              </a:rPr>
              <a:t>Bu oda </a:t>
            </a:r>
            <a:r>
              <a:rPr sz="1200" spc="-5" dirty="0">
                <a:latin typeface="Times New Roman"/>
                <a:cs typeface="Times New Roman"/>
              </a:rPr>
              <a:t>yangına </a:t>
            </a:r>
            <a:r>
              <a:rPr sz="1200" dirty="0">
                <a:latin typeface="Times New Roman"/>
                <a:cs typeface="Times New Roman"/>
              </a:rPr>
              <a:t>dayanıklı  </a:t>
            </a:r>
            <a:r>
              <a:rPr sz="1200" spc="-5" dirty="0">
                <a:latin typeface="Times New Roman"/>
                <a:cs typeface="Times New Roman"/>
              </a:rPr>
              <a:t>özel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zemin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kaplaması,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yangına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dayanıklı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boya,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duvar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tavan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kaplamaları,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yangına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dayanıklı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kartlı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206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geçiş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sistemli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kapı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donatıldı.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Yangın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söndürücü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sistemli,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kartlı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kapı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geçişi,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kamera,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duman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dedektörü,  ısı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nem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sensörleri,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kendi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içerisinde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koruyucu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güç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kaynağı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kliması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olan,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server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kabini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içerisinde</a:t>
            </a:r>
            <a:endParaRPr sz="1200">
              <a:latin typeface="Times New Roman"/>
              <a:cs typeface="Times New Roman"/>
            </a:endParaRPr>
          </a:p>
          <a:p>
            <a:pPr marL="12700" marR="6985">
              <a:lnSpc>
                <a:spcPts val="2060"/>
              </a:lnSpc>
              <a:spcBef>
                <a:spcPts val="20"/>
              </a:spcBef>
            </a:pPr>
            <a:r>
              <a:rPr sz="1200" dirty="0">
                <a:latin typeface="Times New Roman"/>
                <a:cs typeface="Times New Roman"/>
              </a:rPr>
              <a:t>kurulmuş, 3 </a:t>
            </a:r>
            <a:r>
              <a:rPr sz="1200" spc="-5" dirty="0">
                <a:latin typeface="Times New Roman"/>
                <a:cs typeface="Times New Roman"/>
              </a:rPr>
              <a:t>fiziksel sunucu </a:t>
            </a:r>
            <a:r>
              <a:rPr sz="1200" dirty="0">
                <a:latin typeface="Times New Roman"/>
                <a:cs typeface="Times New Roman"/>
              </a:rPr>
              <a:t>üzerinde </a:t>
            </a:r>
            <a:r>
              <a:rPr sz="1200" spc="-5" dirty="0">
                <a:latin typeface="Times New Roman"/>
                <a:cs typeface="Times New Roman"/>
              </a:rPr>
              <a:t>toplam </a:t>
            </a:r>
            <a:r>
              <a:rPr sz="1200" dirty="0">
                <a:latin typeface="Times New Roman"/>
                <a:cs typeface="Times New Roman"/>
              </a:rPr>
              <a:t>6 fiziksel </a:t>
            </a:r>
            <a:r>
              <a:rPr sz="1200" spc="-5" dirty="0">
                <a:latin typeface="Times New Roman"/>
                <a:cs typeface="Times New Roman"/>
              </a:rPr>
              <a:t>CPU, </a:t>
            </a:r>
            <a:r>
              <a:rPr sz="1200" dirty="0">
                <a:latin typeface="Times New Roman"/>
                <a:cs typeface="Times New Roman"/>
              </a:rPr>
              <a:t>144 </a:t>
            </a:r>
            <a:r>
              <a:rPr sz="1200" spc="-5" dirty="0">
                <a:latin typeface="Times New Roman"/>
                <a:cs typeface="Times New Roman"/>
              </a:rPr>
              <a:t>Core, </a:t>
            </a:r>
            <a:r>
              <a:rPr sz="1200" dirty="0">
                <a:latin typeface="Times New Roman"/>
                <a:cs typeface="Times New Roman"/>
              </a:rPr>
              <a:t>768 </a:t>
            </a:r>
            <a:r>
              <a:rPr sz="1200" spc="-5" dirty="0">
                <a:latin typeface="Times New Roman"/>
                <a:cs typeface="Times New Roman"/>
              </a:rPr>
              <a:t>GB RAM kapasiteli </a:t>
            </a:r>
            <a:r>
              <a:rPr sz="1200" dirty="0">
                <a:latin typeface="Times New Roman"/>
                <a:cs typeface="Times New Roman"/>
              </a:rPr>
              <a:t>ve  </a:t>
            </a:r>
            <a:r>
              <a:rPr sz="1200" spc="-5" dirty="0">
                <a:latin typeface="Times New Roman"/>
                <a:cs typeface="Times New Roman"/>
              </a:rPr>
              <a:t>toplam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25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TB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depolama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alanı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ile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yapılandırılmış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sanallaştırma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sistemi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kurulmuştur.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Sunucular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kendi</a:t>
            </a:r>
            <a:endParaRPr sz="1200">
              <a:latin typeface="Times New Roman"/>
              <a:cs typeface="Times New Roman"/>
            </a:endParaRPr>
          </a:p>
          <a:p>
            <a:pPr marL="12700" marR="8255">
              <a:lnSpc>
                <a:spcPts val="2060"/>
              </a:lnSpc>
              <a:spcBef>
                <a:spcPts val="20"/>
              </a:spcBef>
            </a:pPr>
            <a:r>
              <a:rPr sz="1200" dirty="0">
                <a:latin typeface="Times New Roman"/>
                <a:cs typeface="Times New Roman"/>
              </a:rPr>
              <a:t>içinde 10 </a:t>
            </a:r>
            <a:r>
              <a:rPr sz="1200" spc="-5" dirty="0">
                <a:latin typeface="Times New Roman"/>
                <a:cs typeface="Times New Roman"/>
              </a:rPr>
              <a:t>Gb’lik </a:t>
            </a:r>
            <a:r>
              <a:rPr sz="1200" dirty="0">
                <a:latin typeface="Times New Roman"/>
                <a:cs typeface="Times New Roman"/>
              </a:rPr>
              <a:t>network </a:t>
            </a:r>
            <a:r>
              <a:rPr sz="1200" spc="-5" dirty="0">
                <a:latin typeface="Times New Roman"/>
                <a:cs typeface="Times New Roman"/>
              </a:rPr>
              <a:t>altyapısına sahiptir. </a:t>
            </a:r>
            <a:r>
              <a:rPr sz="1200" dirty="0">
                <a:latin typeface="Times New Roman"/>
                <a:cs typeface="Times New Roman"/>
              </a:rPr>
              <a:t>16 TB </a:t>
            </a:r>
            <a:r>
              <a:rPr sz="1200" spc="-5" dirty="0">
                <a:latin typeface="Times New Roman"/>
                <a:cs typeface="Times New Roman"/>
              </a:rPr>
              <a:t>tekilleştirme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sıkıştırma yapabilen </a:t>
            </a:r>
            <a:r>
              <a:rPr sz="1200" dirty="0">
                <a:latin typeface="Times New Roman"/>
                <a:cs typeface="Times New Roman"/>
              </a:rPr>
              <a:t>yedekleme  </a:t>
            </a:r>
            <a:r>
              <a:rPr sz="1200" spc="-5" dirty="0">
                <a:latin typeface="Times New Roman"/>
                <a:cs typeface="Times New Roman"/>
              </a:rPr>
              <a:t>cihazı  (üretici  verilerine  </a:t>
            </a:r>
            <a:r>
              <a:rPr sz="1200" dirty="0">
                <a:latin typeface="Times New Roman"/>
                <a:cs typeface="Times New Roman"/>
              </a:rPr>
              <a:t>göre 800 TB’a kadar veri </a:t>
            </a:r>
            <a:r>
              <a:rPr sz="1200" spc="-5" dirty="0">
                <a:latin typeface="Times New Roman"/>
                <a:cs typeface="Times New Roman"/>
              </a:rPr>
              <a:t>yazılabilir  nitelikte) bulunmaktadır.  Ayrıca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kurum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200" dirty="0">
                <a:latin typeface="Times New Roman"/>
                <a:cs typeface="Times New Roman"/>
              </a:rPr>
              <a:t>içinde ve dışında </a:t>
            </a:r>
            <a:r>
              <a:rPr sz="1200" spc="-5" dirty="0">
                <a:latin typeface="Times New Roman"/>
                <a:cs typeface="Times New Roman"/>
              </a:rPr>
              <a:t>(üniversitenin sistem odasında) yedekleme sistemi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kurulmuştur.</a:t>
            </a:r>
            <a:endParaRPr sz="1200">
              <a:latin typeface="Times New Roman"/>
              <a:cs typeface="Times New Roman"/>
            </a:endParaRPr>
          </a:p>
          <a:p>
            <a:pPr marL="515620" lvl="1" indent="-2743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1562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Yazılım</a:t>
            </a:r>
            <a:endParaRPr sz="1200">
              <a:latin typeface="Times New Roman"/>
              <a:cs typeface="Times New Roman"/>
            </a:endParaRPr>
          </a:p>
          <a:p>
            <a:pPr marL="12700" marR="8255" indent="449580">
              <a:lnSpc>
                <a:spcPts val="2080"/>
              </a:lnSpc>
              <a:spcBef>
                <a:spcPts val="135"/>
              </a:spcBef>
            </a:pPr>
            <a:r>
              <a:rPr sz="1200" spc="-5" dirty="0">
                <a:latin typeface="Times New Roman"/>
                <a:cs typeface="Times New Roman"/>
              </a:rPr>
              <a:t>Merkezimizde alımı yapılan ağız </a:t>
            </a:r>
            <a:r>
              <a:rPr sz="1200" dirty="0">
                <a:latin typeface="Times New Roman"/>
                <a:cs typeface="Times New Roman"/>
              </a:rPr>
              <a:t>içi ve model </a:t>
            </a:r>
            <a:r>
              <a:rPr sz="1200" spc="-5" dirty="0">
                <a:latin typeface="Times New Roman"/>
                <a:cs typeface="Times New Roman"/>
              </a:rPr>
              <a:t>tarayıcılarla </a:t>
            </a:r>
            <a:r>
              <a:rPr sz="1200" dirty="0">
                <a:latin typeface="Times New Roman"/>
                <a:cs typeface="Times New Roman"/>
              </a:rPr>
              <a:t>birlikte </a:t>
            </a:r>
            <a:r>
              <a:rPr sz="1200" spc="-5" dirty="0">
                <a:latin typeface="Times New Roman"/>
                <a:cs typeface="Times New Roman"/>
              </a:rPr>
              <a:t>kullanılmak üzere </a:t>
            </a:r>
            <a:r>
              <a:rPr sz="1200" dirty="0">
                <a:latin typeface="Times New Roman"/>
                <a:cs typeface="Times New Roman"/>
              </a:rPr>
              <a:t>5’er yıl  </a:t>
            </a:r>
            <a:r>
              <a:rPr sz="1200" spc="-5" dirty="0">
                <a:latin typeface="Times New Roman"/>
                <a:cs typeface="Times New Roman"/>
              </a:rPr>
              <a:t>lisanslı Ortodontik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Protetik planlama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tasarım yazılımları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mevcuttur.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33348" y="4391278"/>
          <a:ext cx="5786119" cy="3463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2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Teknolojik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Kaynaklar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4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4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Cinsi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4C4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İdari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Amaçlı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4C4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Tedavi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Amaçlı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648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Yazılım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77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Masa üstü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Bilgisayar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648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Taşınabilir Bilgisayar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Monitör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648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Yazıcı-Tarayıcı-Fotokopi-Faks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647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Yazıcı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Projeksiyon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Projeksiyon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Perdesi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648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Televizyon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Sabit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Kamera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648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Fotoğraf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Makinası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504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3 boyutlu ağız içi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tarayıcı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648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3 boyutlu model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tarayıcı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706932" y="865378"/>
            <a:ext cx="1803400" cy="55308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Times New Roman"/>
              <a:buAutoNum type="arabicPeriod" startAt="4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İnsan Kaynakları</a:t>
            </a:r>
            <a:endParaRPr sz="1200">
              <a:latin typeface="Times New Roman"/>
              <a:cs typeface="Times New Roman"/>
            </a:endParaRPr>
          </a:p>
          <a:p>
            <a:pPr marL="515620" lvl="1" indent="-27432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515620" algn="l"/>
              </a:tabLst>
            </a:pPr>
            <a:r>
              <a:rPr sz="1200" b="1" dirty="0">
                <a:latin typeface="Times New Roman"/>
                <a:cs typeface="Times New Roman"/>
              </a:rPr>
              <a:t>Akademik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Personel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65224" y="1495297"/>
          <a:ext cx="5220333" cy="32160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5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Bölümler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88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Profesör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88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Doçent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88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Dr.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1285" marR="113664" algn="ctr">
                        <a:lnSpc>
                          <a:spcPts val="2090"/>
                        </a:lnSpc>
                        <a:spcBef>
                          <a:spcPts val="16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Öğr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tim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Üyesi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88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177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Topl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88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47"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Ağız Diş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Çene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Cerrahisi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AB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EAE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Ağız Diş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Çene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Radyolojisi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AB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EAE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747"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Endodonti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AB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EAE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129">
                <a:tc>
                  <a:txBody>
                    <a:bodyPr/>
                    <a:lstStyle/>
                    <a:p>
                      <a:pPr marL="73025">
                        <a:lnSpc>
                          <a:spcPts val="136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Ortodonti AB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EAE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6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6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36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36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Pedodonti AB 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EAE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747"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Periodontoloji AB 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EAE2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Protetik Diş Tedavisi AB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EAE2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Restoratif Diş Tedavisi AB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EAE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marL="73025">
                        <a:lnSpc>
                          <a:spcPts val="137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8889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37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8889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37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8889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37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14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8889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37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88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35532" y="4611751"/>
            <a:ext cx="4487545" cy="55308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393190">
              <a:lnSpc>
                <a:spcPct val="100000"/>
              </a:lnSpc>
              <a:spcBef>
                <a:spcPts val="735"/>
              </a:spcBef>
            </a:pPr>
            <a:r>
              <a:rPr sz="1200" b="1" spc="-5" dirty="0">
                <a:latin typeface="Times New Roman"/>
                <a:cs typeface="Times New Roman"/>
              </a:rPr>
              <a:t>Akademik Personelin Bölümlere </a:t>
            </a:r>
            <a:r>
              <a:rPr sz="1200" b="1" dirty="0">
                <a:latin typeface="Times New Roman"/>
                <a:cs typeface="Times New Roman"/>
              </a:rPr>
              <a:t>Göre</a:t>
            </a:r>
            <a:r>
              <a:rPr sz="1200" b="1" spc="-5" dirty="0">
                <a:latin typeface="Times New Roman"/>
                <a:cs typeface="Times New Roman"/>
              </a:rPr>
              <a:t> Dağılımı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b="1" spc="-20" dirty="0">
                <a:latin typeface="Times New Roman"/>
                <a:cs typeface="Times New Roman"/>
              </a:rPr>
              <a:t>4.2. </a:t>
            </a:r>
            <a:r>
              <a:rPr sz="1200" b="1" spc="-5" dirty="0">
                <a:latin typeface="Times New Roman"/>
                <a:cs typeface="Times New Roman"/>
              </a:rPr>
              <a:t>İdari</a:t>
            </a:r>
            <a:r>
              <a:rPr sz="1200" b="1" spc="-1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Personel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48232" y="5147944"/>
          <a:ext cx="5854064" cy="4423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6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8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10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Unvan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4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06045" marR="92075" indent="24130">
                        <a:lnSpc>
                          <a:spcPct val="1442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Hangi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dde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4C4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Maaş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Birimi-</a:t>
                      </a:r>
                    </a:p>
                    <a:p>
                      <a:pPr marL="237490" marR="221615" algn="ctr">
                        <a:lnSpc>
                          <a:spcPts val="208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Gö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vlendi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  13/B-4</a:t>
                      </a:r>
                    </a:p>
                    <a:p>
                      <a:pPr marL="7620" algn="ctr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4/D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4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Mevcut Kadrolar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Hastane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Müdürü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4/A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Maaş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Birimi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23"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Bilgisayar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İşletmeni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4/A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Maaş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Birimi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Hemşire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4/A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Maaş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Birimi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Hemşire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4/B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Maaş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Birimi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Sağlık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Teknikeri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4/B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Maaş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Birimi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Sağlık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Teknikeri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4/A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Maaş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Birimi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747"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Mühendis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4/A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13/B-4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23"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Tekniker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4/B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Görevlendirme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Tekniker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4/A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Maaş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Birimi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Büro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Personeli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4/B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13/B-4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Destek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Personeli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4/B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13/B-4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Temizlik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Personeli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4/D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Görevlendirme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4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37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7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37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740154" y="9561067"/>
            <a:ext cx="3820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Merkezimizin Kadrosunda bulunan </a:t>
            </a:r>
            <a:r>
              <a:rPr sz="1200" b="1" dirty="0">
                <a:latin typeface="Times New Roman"/>
                <a:cs typeface="Times New Roman"/>
              </a:rPr>
              <a:t>idari </a:t>
            </a:r>
            <a:r>
              <a:rPr sz="1200" b="1" spc="-5" dirty="0">
                <a:latin typeface="Times New Roman"/>
                <a:cs typeface="Times New Roman"/>
              </a:rPr>
              <a:t>personel</a:t>
            </a:r>
            <a:r>
              <a:rPr sz="1200" b="1" spc="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sayıları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706932" y="643889"/>
            <a:ext cx="6489700" cy="381063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Times New Roman"/>
              <a:buAutoNum type="arabicPeriod" startAt="5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Sunulan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Hizmetler</a:t>
            </a:r>
            <a:endParaRPr sz="1200">
              <a:latin typeface="Times New Roman"/>
              <a:cs typeface="Times New Roman"/>
            </a:endParaRPr>
          </a:p>
          <a:p>
            <a:pPr marL="241300" marR="5080" algn="just">
              <a:lnSpc>
                <a:spcPts val="1380"/>
              </a:lnSpc>
              <a:spcBef>
                <a:spcPts val="720"/>
              </a:spcBef>
            </a:pPr>
            <a:r>
              <a:rPr sz="1200" spc="-5" dirty="0">
                <a:latin typeface="Times New Roman"/>
                <a:cs typeface="Times New Roman"/>
              </a:rPr>
              <a:t>Diş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hekimliği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uygulama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araştırma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merkezi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klinikleri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vasıtasıyla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ağız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ve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diş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sağlığı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alanında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her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türlü  </a:t>
            </a:r>
            <a:r>
              <a:rPr sz="1200" spc="-5" dirty="0">
                <a:latin typeface="Times New Roman"/>
                <a:cs typeface="Times New Roman"/>
              </a:rPr>
              <a:t>tedavi imkanı vatandaşlarımızın hizmetine </a:t>
            </a:r>
            <a:r>
              <a:rPr sz="1200" dirty="0">
                <a:latin typeface="Times New Roman"/>
                <a:cs typeface="Times New Roman"/>
              </a:rPr>
              <a:t>sunulmaktadır. </a:t>
            </a:r>
            <a:r>
              <a:rPr sz="1200" spc="-5" dirty="0">
                <a:latin typeface="Times New Roman"/>
                <a:cs typeface="Times New Roman"/>
              </a:rPr>
              <a:t>Ağız </a:t>
            </a:r>
            <a:r>
              <a:rPr sz="1200" dirty="0">
                <a:latin typeface="Times New Roman"/>
                <a:cs typeface="Times New Roman"/>
              </a:rPr>
              <a:t>v </a:t>
            </a:r>
            <a:r>
              <a:rPr sz="1200" spc="-5" dirty="0">
                <a:latin typeface="Times New Roman"/>
                <a:cs typeface="Times New Roman"/>
              </a:rPr>
              <a:t>Diş </a:t>
            </a:r>
            <a:r>
              <a:rPr sz="1200" dirty="0">
                <a:latin typeface="Times New Roman"/>
                <a:cs typeface="Times New Roman"/>
              </a:rPr>
              <a:t>Sağlığı </a:t>
            </a:r>
            <a:r>
              <a:rPr sz="1200" spc="-5" dirty="0">
                <a:latin typeface="Times New Roman"/>
                <a:cs typeface="Times New Roman"/>
              </a:rPr>
              <a:t>Uygulama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Araştırma  Merkezimiz son </a:t>
            </a:r>
            <a:r>
              <a:rPr sz="1200" dirty="0">
                <a:latin typeface="Times New Roman"/>
                <a:cs typeface="Times New Roman"/>
              </a:rPr>
              <a:t>teknoloji ve </a:t>
            </a:r>
            <a:r>
              <a:rPr sz="1200" spc="-5" dirty="0">
                <a:latin typeface="Times New Roman"/>
                <a:cs typeface="Times New Roman"/>
              </a:rPr>
              <a:t>birinci </a:t>
            </a:r>
            <a:r>
              <a:rPr sz="1200" dirty="0">
                <a:latin typeface="Times New Roman"/>
                <a:cs typeface="Times New Roman"/>
              </a:rPr>
              <a:t>sınıf </a:t>
            </a:r>
            <a:r>
              <a:rPr sz="1200" spc="-5" dirty="0">
                <a:latin typeface="Times New Roman"/>
                <a:cs typeface="Times New Roman"/>
              </a:rPr>
              <a:t>malzemeleri </a:t>
            </a:r>
            <a:r>
              <a:rPr sz="1200" dirty="0">
                <a:latin typeface="Times New Roman"/>
                <a:cs typeface="Times New Roman"/>
              </a:rPr>
              <a:t>ile </a:t>
            </a:r>
            <a:r>
              <a:rPr sz="1200" spc="-5" dirty="0">
                <a:latin typeface="Times New Roman"/>
                <a:cs typeface="Times New Roman"/>
              </a:rPr>
              <a:t>hastalarımızı </a:t>
            </a:r>
            <a:r>
              <a:rPr sz="1200" dirty="0">
                <a:latin typeface="Times New Roman"/>
                <a:cs typeface="Times New Roman"/>
              </a:rPr>
              <a:t>kabul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etmektedir</a:t>
            </a:r>
            <a:endParaRPr sz="1200">
              <a:latin typeface="Times New Roman"/>
              <a:cs typeface="Times New Roman"/>
            </a:endParaRPr>
          </a:p>
          <a:p>
            <a:pPr marL="279400" lvl="1" indent="-266700" algn="just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279400" algn="l"/>
              </a:tabLst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Sağlık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hizmeti</a:t>
            </a:r>
            <a:endParaRPr sz="1200">
              <a:latin typeface="Times New Roman"/>
              <a:cs typeface="Times New Roman"/>
            </a:endParaRPr>
          </a:p>
          <a:p>
            <a:pPr marL="469900" marR="163830" lvl="2" indent="-228600" algn="just">
              <a:lnSpc>
                <a:spcPct val="139200"/>
              </a:lnSpc>
              <a:spcBef>
                <a:spcPts val="14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Ağız </a:t>
            </a:r>
            <a:r>
              <a:rPr sz="1200" dirty="0">
                <a:latin typeface="Times New Roman"/>
                <a:cs typeface="Times New Roman"/>
              </a:rPr>
              <a:t>ve diş </a:t>
            </a:r>
            <a:r>
              <a:rPr sz="1200" spc="-5" dirty="0">
                <a:latin typeface="Times New Roman"/>
                <a:cs typeface="Times New Roman"/>
              </a:rPr>
              <a:t>sağlığı </a:t>
            </a:r>
            <a:r>
              <a:rPr sz="1200" dirty="0">
                <a:latin typeface="Times New Roman"/>
                <a:cs typeface="Times New Roman"/>
              </a:rPr>
              <a:t>alanında </a:t>
            </a:r>
            <a:r>
              <a:rPr sz="1200" spc="-5" dirty="0">
                <a:latin typeface="Times New Roman"/>
                <a:cs typeface="Times New Roman"/>
              </a:rPr>
              <a:t>hizmet verilmesini sağlamak </a:t>
            </a:r>
            <a:r>
              <a:rPr sz="1200" spc="5" dirty="0">
                <a:latin typeface="Times New Roman"/>
                <a:cs typeface="Times New Roman"/>
              </a:rPr>
              <a:t>ve </a:t>
            </a:r>
            <a:r>
              <a:rPr sz="1200" dirty="0">
                <a:latin typeface="Times New Roman"/>
                <a:cs typeface="Times New Roman"/>
              </a:rPr>
              <a:t>bu konu ile ilgili </a:t>
            </a:r>
            <a:r>
              <a:rPr sz="1200" spc="-5" dirty="0">
                <a:latin typeface="Times New Roman"/>
                <a:cs typeface="Times New Roman"/>
              </a:rPr>
              <a:t>araştırma </a:t>
            </a:r>
            <a:r>
              <a:rPr sz="1200" dirty="0">
                <a:latin typeface="Times New Roman"/>
                <a:cs typeface="Times New Roman"/>
              </a:rPr>
              <a:t>ve  </a:t>
            </a:r>
            <a:r>
              <a:rPr sz="1200" spc="-5" dirty="0">
                <a:latin typeface="Times New Roman"/>
                <a:cs typeface="Times New Roman"/>
              </a:rPr>
              <a:t>uygulamalarda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bulunmak.</a:t>
            </a:r>
            <a:endParaRPr sz="1200">
              <a:latin typeface="Times New Roman"/>
              <a:cs typeface="Times New Roman"/>
            </a:endParaRPr>
          </a:p>
          <a:p>
            <a:pPr marL="469900" lvl="2" indent="-228600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Tüm </a:t>
            </a:r>
            <a:r>
              <a:rPr sz="1200" spc="-5" dirty="0">
                <a:latin typeface="Times New Roman"/>
                <a:cs typeface="Times New Roman"/>
              </a:rPr>
              <a:t>disiplinlerle </a:t>
            </a:r>
            <a:r>
              <a:rPr sz="1200" dirty="0">
                <a:latin typeface="Times New Roman"/>
                <a:cs typeface="Times New Roman"/>
              </a:rPr>
              <a:t>toplum </a:t>
            </a:r>
            <a:r>
              <a:rPr sz="1200" spc="-5" dirty="0">
                <a:latin typeface="Times New Roman"/>
                <a:cs typeface="Times New Roman"/>
              </a:rPr>
              <a:t>ağız </a:t>
            </a:r>
            <a:r>
              <a:rPr sz="1200" dirty="0">
                <a:latin typeface="Times New Roman"/>
                <a:cs typeface="Times New Roman"/>
              </a:rPr>
              <a:t>ve diş </a:t>
            </a:r>
            <a:r>
              <a:rPr sz="1200" spc="-5" dirty="0">
                <a:latin typeface="Times New Roman"/>
                <a:cs typeface="Times New Roman"/>
              </a:rPr>
              <a:t>sağlığına yönelik araştırmalar </a:t>
            </a:r>
            <a:r>
              <a:rPr sz="1200" dirty="0">
                <a:latin typeface="Times New Roman"/>
                <a:cs typeface="Times New Roman"/>
              </a:rPr>
              <a:t>konusunda iş</a:t>
            </a:r>
            <a:r>
              <a:rPr sz="1200" spc="-2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birliği </a:t>
            </a:r>
            <a:r>
              <a:rPr sz="1200" spc="-5" dirty="0">
                <a:latin typeface="Times New Roman"/>
                <a:cs typeface="Times New Roman"/>
              </a:rPr>
              <a:t>yapmak.</a:t>
            </a:r>
            <a:endParaRPr sz="1200">
              <a:latin typeface="Times New Roman"/>
              <a:cs typeface="Times New Roman"/>
            </a:endParaRPr>
          </a:p>
          <a:p>
            <a:pPr marL="469900" marR="170180" lvl="2" indent="-228600" algn="just">
              <a:lnSpc>
                <a:spcPct val="139200"/>
              </a:lnSpc>
              <a:spcBef>
                <a:spcPts val="15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Merkeze başvuran </a:t>
            </a:r>
            <a:r>
              <a:rPr sz="1200" dirty="0">
                <a:latin typeface="Times New Roman"/>
                <a:cs typeface="Times New Roman"/>
              </a:rPr>
              <a:t>tüm </a:t>
            </a:r>
            <a:r>
              <a:rPr sz="1200" spc="-5" dirty="0">
                <a:latin typeface="Times New Roman"/>
                <a:cs typeface="Times New Roman"/>
              </a:rPr>
              <a:t>hastalara çağdaş, bilimsel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güvenilir ağız, </a:t>
            </a:r>
            <a:r>
              <a:rPr sz="1200" dirty="0">
                <a:latin typeface="Times New Roman"/>
                <a:cs typeface="Times New Roman"/>
              </a:rPr>
              <a:t>diş ve </a:t>
            </a:r>
            <a:r>
              <a:rPr sz="1200" spc="-5" dirty="0">
                <a:latin typeface="Times New Roman"/>
                <a:cs typeface="Times New Roman"/>
              </a:rPr>
              <a:t>çene sağlığı hizmeti  vermek.</a:t>
            </a:r>
            <a:endParaRPr sz="1200">
              <a:latin typeface="Times New Roman"/>
              <a:cs typeface="Times New Roman"/>
            </a:endParaRPr>
          </a:p>
          <a:p>
            <a:pPr marL="469900" marR="164465" lvl="2" indent="-228600" algn="just">
              <a:lnSpc>
                <a:spcPct val="141700"/>
              </a:lnSpc>
              <a:spcBef>
                <a:spcPts val="13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Toplumun </a:t>
            </a:r>
            <a:r>
              <a:rPr sz="1200" spc="-5" dirty="0">
                <a:latin typeface="Times New Roman"/>
                <a:cs typeface="Times New Roman"/>
              </a:rPr>
              <a:t>ağız </a:t>
            </a:r>
            <a:r>
              <a:rPr sz="1200" dirty="0">
                <a:latin typeface="Times New Roman"/>
                <a:cs typeface="Times New Roman"/>
              </a:rPr>
              <a:t>ve diş </a:t>
            </a:r>
            <a:r>
              <a:rPr sz="1200" spc="-5" dirty="0">
                <a:latin typeface="Times New Roman"/>
                <a:cs typeface="Times New Roman"/>
              </a:rPr>
              <a:t>sağlığı konusundaki </a:t>
            </a:r>
            <a:r>
              <a:rPr sz="1200" dirty="0">
                <a:latin typeface="Times New Roman"/>
                <a:cs typeface="Times New Roman"/>
              </a:rPr>
              <a:t>bilgi, </a:t>
            </a:r>
            <a:r>
              <a:rPr sz="1200" spc="-5" dirty="0">
                <a:latin typeface="Times New Roman"/>
                <a:cs typeface="Times New Roman"/>
              </a:rPr>
              <a:t>davranış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eksikliklerini </a:t>
            </a:r>
            <a:r>
              <a:rPr sz="1200" dirty="0">
                <a:latin typeface="Times New Roman"/>
                <a:cs typeface="Times New Roman"/>
              </a:rPr>
              <a:t>tespit </a:t>
            </a:r>
            <a:r>
              <a:rPr sz="1200" spc="-5" dirty="0">
                <a:latin typeface="Times New Roman"/>
                <a:cs typeface="Times New Roman"/>
              </a:rPr>
              <a:t>ederek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bunların  giderilmesine yönelik </a:t>
            </a:r>
            <a:r>
              <a:rPr sz="1200" dirty="0">
                <a:latin typeface="Times New Roman"/>
                <a:cs typeface="Times New Roman"/>
              </a:rPr>
              <a:t>projeler </a:t>
            </a:r>
            <a:r>
              <a:rPr sz="1200" spc="-5" dirty="0">
                <a:latin typeface="Times New Roman"/>
                <a:cs typeface="Times New Roman"/>
              </a:rPr>
              <a:t>geliştirmek, bilgilendirilmesi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eğitilmesi amacıyla, kitap, </a:t>
            </a:r>
            <a:r>
              <a:rPr sz="1200" dirty="0">
                <a:latin typeface="Times New Roman"/>
                <a:cs typeface="Times New Roman"/>
              </a:rPr>
              <a:t>dergi,  broşür ve </a:t>
            </a:r>
            <a:r>
              <a:rPr sz="1200" spc="-5" dirty="0">
                <a:latin typeface="Times New Roman"/>
                <a:cs typeface="Times New Roman"/>
              </a:rPr>
              <a:t>benzeri </a:t>
            </a:r>
            <a:r>
              <a:rPr sz="1200" dirty="0">
                <a:latin typeface="Times New Roman"/>
                <a:cs typeface="Times New Roman"/>
              </a:rPr>
              <a:t>yayınlar </a:t>
            </a:r>
            <a:r>
              <a:rPr sz="1200" spc="-5" dirty="0">
                <a:latin typeface="Times New Roman"/>
                <a:cs typeface="Times New Roman"/>
              </a:rPr>
              <a:t>yapmak, yazılı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görsel </a:t>
            </a:r>
            <a:r>
              <a:rPr sz="1200" dirty="0">
                <a:latin typeface="Times New Roman"/>
                <a:cs typeface="Times New Roman"/>
              </a:rPr>
              <a:t>basın </a:t>
            </a:r>
            <a:r>
              <a:rPr sz="1200" spc="-5" dirty="0">
                <a:latin typeface="Times New Roman"/>
                <a:cs typeface="Times New Roman"/>
              </a:rPr>
              <a:t>organlarında </a:t>
            </a:r>
            <a:r>
              <a:rPr sz="1200" dirty="0">
                <a:latin typeface="Times New Roman"/>
                <a:cs typeface="Times New Roman"/>
              </a:rPr>
              <a:t>programlar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düzenlemek.</a:t>
            </a:r>
            <a:endParaRPr sz="1200">
              <a:latin typeface="Times New Roman"/>
              <a:cs typeface="Times New Roman"/>
            </a:endParaRPr>
          </a:p>
          <a:p>
            <a:pPr marL="469900" marR="172085" lvl="2" indent="-228600" algn="just">
              <a:lnSpc>
                <a:spcPct val="140000"/>
              </a:lnSpc>
              <a:spcBef>
                <a:spcPts val="14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Ağız </a:t>
            </a:r>
            <a:r>
              <a:rPr sz="1200" dirty="0">
                <a:latin typeface="Times New Roman"/>
                <a:cs typeface="Times New Roman"/>
              </a:rPr>
              <a:t>ve diş </a:t>
            </a:r>
            <a:r>
              <a:rPr sz="1200" spc="-5" dirty="0">
                <a:latin typeface="Times New Roman"/>
                <a:cs typeface="Times New Roman"/>
              </a:rPr>
              <a:t>sağlığı hususunda </a:t>
            </a:r>
            <a:r>
              <a:rPr sz="1200" dirty="0">
                <a:latin typeface="Times New Roman"/>
                <a:cs typeface="Times New Roman"/>
              </a:rPr>
              <a:t>toplumun </a:t>
            </a:r>
            <a:r>
              <a:rPr sz="1200" spc="-5" dirty="0">
                <a:latin typeface="Times New Roman"/>
                <a:cs typeface="Times New Roman"/>
              </a:rPr>
              <a:t>geliştirilmesi </a:t>
            </a:r>
            <a:r>
              <a:rPr sz="1200" dirty="0">
                <a:latin typeface="Times New Roman"/>
                <a:cs typeface="Times New Roman"/>
              </a:rPr>
              <a:t>için </a:t>
            </a:r>
            <a:r>
              <a:rPr sz="1200" spc="-5" dirty="0">
                <a:latin typeface="Times New Roman"/>
                <a:cs typeface="Times New Roman"/>
              </a:rPr>
              <a:t>gerektiğinde kamu </a:t>
            </a:r>
            <a:r>
              <a:rPr sz="1200" dirty="0">
                <a:latin typeface="Times New Roman"/>
                <a:cs typeface="Times New Roman"/>
              </a:rPr>
              <a:t>ve özel </a:t>
            </a:r>
            <a:r>
              <a:rPr sz="1200" spc="-5" dirty="0">
                <a:latin typeface="Times New Roman"/>
                <a:cs typeface="Times New Roman"/>
              </a:rPr>
              <a:t>sektör  </a:t>
            </a:r>
            <a:r>
              <a:rPr sz="1200" dirty="0">
                <a:latin typeface="Times New Roman"/>
                <a:cs typeface="Times New Roman"/>
              </a:rPr>
              <a:t>kurum ve </a:t>
            </a:r>
            <a:r>
              <a:rPr sz="1200" spc="-5" dirty="0">
                <a:latin typeface="Times New Roman"/>
                <a:cs typeface="Times New Roman"/>
              </a:rPr>
              <a:t>kuruluşları </a:t>
            </a:r>
            <a:r>
              <a:rPr sz="1200" dirty="0">
                <a:latin typeface="Times New Roman"/>
                <a:cs typeface="Times New Roman"/>
              </a:rPr>
              <a:t>ile </a:t>
            </a:r>
            <a:r>
              <a:rPr sz="1200" spc="-5" dirty="0">
                <a:latin typeface="Times New Roman"/>
                <a:cs typeface="Times New Roman"/>
              </a:rPr>
              <a:t>işbirliği yapmak, </a:t>
            </a:r>
            <a:r>
              <a:rPr sz="1200" dirty="0">
                <a:latin typeface="Times New Roman"/>
                <a:cs typeface="Times New Roman"/>
              </a:rPr>
              <a:t>bilim ve toplum </a:t>
            </a:r>
            <a:r>
              <a:rPr sz="1200" spc="-5" dirty="0">
                <a:latin typeface="Times New Roman"/>
                <a:cs typeface="Times New Roman"/>
              </a:rPr>
              <a:t>arasında köprü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oluşturmak.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4132" y="5026278"/>
            <a:ext cx="19996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2022 </a:t>
            </a:r>
            <a:r>
              <a:rPr sz="1200" b="1" spc="-5" dirty="0">
                <a:latin typeface="Times New Roman"/>
                <a:cs typeface="Times New Roman"/>
              </a:rPr>
              <a:t>SAĞLIK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HİZMETLERİ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76832" y="5568060"/>
          <a:ext cx="6009005" cy="3158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8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0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38DD3"/>
                    </a:solidFill>
                  </a:tcPr>
                </a:tc>
                <a:tc>
                  <a:txBody>
                    <a:bodyPr/>
                    <a:lstStyle/>
                    <a:p>
                      <a:pPr marL="363855" marR="290195" indent="63500">
                        <a:lnSpc>
                          <a:spcPts val="138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ÜNİT 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ISI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38DD3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189865" indent="-7620">
                        <a:lnSpc>
                          <a:spcPts val="1380"/>
                        </a:lnSpc>
                        <a:spcBef>
                          <a:spcPts val="1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HASTA  SA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ISI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38DD3"/>
                    </a:solidFill>
                  </a:tcPr>
                </a:tc>
                <a:tc>
                  <a:txBody>
                    <a:bodyPr/>
                    <a:lstStyle/>
                    <a:p>
                      <a:pPr marL="344170" marR="222250" indent="-47625">
                        <a:lnSpc>
                          <a:spcPts val="1380"/>
                        </a:lnSpc>
                        <a:spcBef>
                          <a:spcPts val="1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TETKİK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SAYISI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38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Ağız Diş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Çene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Cerrahisi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AB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ts val="14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R="415925" algn="r">
                        <a:lnSpc>
                          <a:spcPts val="14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2188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Ağız Diş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Çene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Radyolojisi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AB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ts val="14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R="415925" algn="r">
                        <a:lnSpc>
                          <a:spcPts val="14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6578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ts val="14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4525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15"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Endodonti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AB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ts val="14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R="454025" algn="r">
                        <a:lnSpc>
                          <a:spcPts val="14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993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856"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Ortodonti AB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ts val="14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R="454025" algn="r">
                        <a:lnSpc>
                          <a:spcPts val="14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506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520"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Pedodonti AB 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ts val="14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R="454025" algn="r">
                        <a:lnSpc>
                          <a:spcPts val="14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773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092"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Periodontoloji AB 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ts val="14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R="415925" algn="r">
                        <a:lnSpc>
                          <a:spcPts val="14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3797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663"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Protetik Diş Tedavisi AB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ts val="14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R="415925" algn="r">
                        <a:lnSpc>
                          <a:spcPts val="14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1180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pPr marL="68580">
                        <a:lnSpc>
                          <a:spcPts val="141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Restoratif Diş Tedavisi AB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Dalı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ts val="141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R="415925" algn="r">
                        <a:lnSpc>
                          <a:spcPts val="141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1160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4132" y="636523"/>
            <a:ext cx="16757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2022 </a:t>
            </a:r>
            <a:r>
              <a:rPr sz="1200" b="1" spc="-5" dirty="0">
                <a:latin typeface="Times New Roman"/>
                <a:cs typeface="Times New Roman"/>
              </a:rPr>
              <a:t>HASTA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SAYILARI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932" y="4434966"/>
            <a:ext cx="6332855" cy="468820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79400" lvl="1" indent="-266700" algn="just">
              <a:lnSpc>
                <a:spcPct val="100000"/>
              </a:lnSpc>
              <a:spcBef>
                <a:spcPts val="805"/>
              </a:spcBef>
              <a:buAutoNum type="arabicPeriod" startAt="2"/>
              <a:tabLst>
                <a:tab pos="279400" algn="l"/>
              </a:tabLst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Eğitim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hizmeti</a:t>
            </a:r>
            <a:endParaRPr sz="1200">
              <a:latin typeface="Times New Roman"/>
              <a:cs typeface="Times New Roman"/>
            </a:endParaRPr>
          </a:p>
          <a:p>
            <a:pPr marL="469900" marR="5080" lvl="2" indent="-228600" algn="just">
              <a:lnSpc>
                <a:spcPct val="142300"/>
              </a:lnSpc>
              <a:spcBef>
                <a:spcPts val="10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Ağız </a:t>
            </a:r>
            <a:r>
              <a:rPr sz="1200" dirty="0">
                <a:latin typeface="Times New Roman"/>
                <a:cs typeface="Times New Roman"/>
              </a:rPr>
              <a:t>ve diş sağlığı ile ilgili, </a:t>
            </a:r>
            <a:r>
              <a:rPr sz="1200" spc="-5" dirty="0">
                <a:latin typeface="Times New Roman"/>
                <a:cs typeface="Times New Roman"/>
              </a:rPr>
              <a:t>Diş Hekimliği Fakültesi başta olmak üzere, </a:t>
            </a:r>
            <a:r>
              <a:rPr sz="1200" dirty="0">
                <a:latin typeface="Times New Roman"/>
                <a:cs typeface="Times New Roman"/>
              </a:rPr>
              <a:t>tüm </a:t>
            </a:r>
            <a:r>
              <a:rPr sz="1200" spc="-5" dirty="0">
                <a:latin typeface="Times New Roman"/>
                <a:cs typeface="Times New Roman"/>
              </a:rPr>
              <a:t>fakülte, enstitü </a:t>
            </a:r>
            <a:r>
              <a:rPr sz="1200" spc="5" dirty="0">
                <a:latin typeface="Times New Roman"/>
                <a:cs typeface="Times New Roman"/>
              </a:rPr>
              <a:t>ve 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yüksekokulların lisans, lisansüstü, </a:t>
            </a:r>
            <a:r>
              <a:rPr sz="1200" dirty="0">
                <a:latin typeface="Times New Roman"/>
                <a:cs typeface="Times New Roman"/>
              </a:rPr>
              <a:t>doktora ve </a:t>
            </a:r>
            <a:r>
              <a:rPr sz="1200" spc="-5" dirty="0">
                <a:latin typeface="Times New Roman"/>
                <a:cs typeface="Times New Roman"/>
              </a:rPr>
              <a:t>uzmanlık öğrencilerine uygulamalı eğitim </a:t>
            </a:r>
            <a:r>
              <a:rPr sz="1200" dirty="0">
                <a:latin typeface="Times New Roman"/>
                <a:cs typeface="Times New Roman"/>
              </a:rPr>
              <a:t>ve  </a:t>
            </a:r>
            <a:r>
              <a:rPr sz="1200" spc="-5" dirty="0">
                <a:latin typeface="Times New Roman"/>
                <a:cs typeface="Times New Roman"/>
              </a:rPr>
              <a:t>öğretim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olanakları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sağlayarak,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ağız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diş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sağlığı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eğitiminin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bütün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alanlarında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deneyim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kazanmış  sağlık personeli yetiştirmek, öğretim </a:t>
            </a:r>
            <a:r>
              <a:rPr sz="1200" dirty="0">
                <a:latin typeface="Times New Roman"/>
                <a:cs typeface="Times New Roman"/>
              </a:rPr>
              <a:t>elemanları ile </a:t>
            </a:r>
            <a:r>
              <a:rPr sz="1200" spc="-5" dirty="0">
                <a:latin typeface="Times New Roman"/>
                <a:cs typeface="Times New Roman"/>
              </a:rPr>
              <a:t>öğrencilere bilimsel araştırma </a:t>
            </a:r>
            <a:r>
              <a:rPr sz="1200" dirty="0">
                <a:latin typeface="Times New Roman"/>
                <a:cs typeface="Times New Roman"/>
              </a:rPr>
              <a:t>yapma  </a:t>
            </a:r>
            <a:r>
              <a:rPr sz="1200" spc="-5" dirty="0">
                <a:latin typeface="Times New Roman"/>
                <a:cs typeface="Times New Roman"/>
              </a:rPr>
              <a:t>koşullarını hazırlayarak, kendilerini geliştirmelerini </a:t>
            </a:r>
            <a:r>
              <a:rPr sz="1200" dirty="0">
                <a:latin typeface="Times New Roman"/>
                <a:cs typeface="Times New Roman"/>
              </a:rPr>
              <a:t>ve bilime </a:t>
            </a:r>
            <a:r>
              <a:rPr sz="1200" spc="-5" dirty="0">
                <a:latin typeface="Times New Roman"/>
                <a:cs typeface="Times New Roman"/>
              </a:rPr>
              <a:t>katkılarını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469900" marR="7620" lvl="2" indent="-228600" algn="just">
              <a:lnSpc>
                <a:spcPct val="139200"/>
              </a:lnSpc>
              <a:spcBef>
                <a:spcPts val="17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Tıbbi </a:t>
            </a:r>
            <a:r>
              <a:rPr sz="1200" spc="-5" dirty="0">
                <a:latin typeface="Times New Roman"/>
                <a:cs typeface="Times New Roman"/>
              </a:rPr>
              <a:t>araştırma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uygulamaların en </a:t>
            </a:r>
            <a:r>
              <a:rPr sz="1200" dirty="0">
                <a:latin typeface="Times New Roman"/>
                <a:cs typeface="Times New Roman"/>
              </a:rPr>
              <a:t>üst düzeyde </a:t>
            </a:r>
            <a:r>
              <a:rPr sz="1200" spc="-5" dirty="0">
                <a:latin typeface="Times New Roman"/>
                <a:cs typeface="Times New Roman"/>
              </a:rPr>
              <a:t>gerçekleştirilmesi </a:t>
            </a:r>
            <a:r>
              <a:rPr sz="1200" dirty="0">
                <a:latin typeface="Times New Roman"/>
                <a:cs typeface="Times New Roman"/>
              </a:rPr>
              <a:t>için </a:t>
            </a:r>
            <a:r>
              <a:rPr sz="1200" spc="-5" dirty="0">
                <a:latin typeface="Times New Roman"/>
                <a:cs typeface="Times New Roman"/>
              </a:rPr>
              <a:t>bilimsel araştırma  koşullarını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hazırlamak.</a:t>
            </a:r>
            <a:endParaRPr sz="1200">
              <a:latin typeface="Times New Roman"/>
              <a:cs typeface="Times New Roman"/>
            </a:endParaRPr>
          </a:p>
          <a:p>
            <a:pPr marL="469900" marR="10795" lvl="2" indent="-228600" algn="just">
              <a:lnSpc>
                <a:spcPct val="141700"/>
              </a:lnSpc>
              <a:spcBef>
                <a:spcPts val="13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Üniversite öğrencilerinin sağlıklı yaşam </a:t>
            </a:r>
            <a:r>
              <a:rPr sz="1200" dirty="0">
                <a:latin typeface="Times New Roman"/>
                <a:cs typeface="Times New Roman"/>
              </a:rPr>
              <a:t>bilinci </a:t>
            </a:r>
            <a:r>
              <a:rPr sz="1200" spc="-5" dirty="0">
                <a:latin typeface="Times New Roman"/>
                <a:cs typeface="Times New Roman"/>
              </a:rPr>
              <a:t>kazanmalarını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Merkez projelerinde </a:t>
            </a:r>
            <a:r>
              <a:rPr sz="1200" dirty="0">
                <a:latin typeface="Times New Roman"/>
                <a:cs typeface="Times New Roman"/>
              </a:rPr>
              <a:t>etkin  </a:t>
            </a:r>
            <a:r>
              <a:rPr sz="1200" spc="-5" dirty="0">
                <a:latin typeface="Times New Roman"/>
                <a:cs typeface="Times New Roman"/>
              </a:rPr>
              <a:t>görev almalarını sağlamak, </a:t>
            </a:r>
            <a:r>
              <a:rPr sz="1200" dirty="0">
                <a:latin typeface="Times New Roman"/>
                <a:cs typeface="Times New Roman"/>
              </a:rPr>
              <a:t>bu </a:t>
            </a:r>
            <a:r>
              <a:rPr sz="1200" spc="-5" dirty="0">
                <a:latin typeface="Times New Roman"/>
                <a:cs typeface="Times New Roman"/>
              </a:rPr>
              <a:t>amaçla özendirici eğitsel faaliyetlerde </a:t>
            </a:r>
            <a:r>
              <a:rPr sz="1200" dirty="0">
                <a:latin typeface="Times New Roman"/>
                <a:cs typeface="Times New Roman"/>
              </a:rPr>
              <a:t>bulunmak ve bu alanda  </a:t>
            </a:r>
            <a:r>
              <a:rPr sz="1200" spc="-5" dirty="0">
                <a:latin typeface="Times New Roman"/>
                <a:cs typeface="Times New Roman"/>
              </a:rPr>
              <a:t>çalışmak isteyenleri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desteklemek.</a:t>
            </a:r>
            <a:endParaRPr sz="12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279400" lvl="1" indent="-2667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794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Danışmanlık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hizmeti</a:t>
            </a:r>
            <a:endParaRPr sz="1200">
              <a:latin typeface="Times New Roman"/>
              <a:cs typeface="Times New Roman"/>
            </a:endParaRPr>
          </a:p>
          <a:p>
            <a:pPr marL="469900" marR="14604" lvl="2" indent="-228600">
              <a:lnSpc>
                <a:spcPct val="140000"/>
              </a:lnSpc>
              <a:spcBef>
                <a:spcPts val="73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Ağız </a:t>
            </a:r>
            <a:r>
              <a:rPr sz="1200" dirty="0">
                <a:latin typeface="Times New Roman"/>
                <a:cs typeface="Times New Roman"/>
              </a:rPr>
              <a:t>ve diş </a:t>
            </a:r>
            <a:r>
              <a:rPr sz="1200" spc="-5" dirty="0">
                <a:latin typeface="Times New Roman"/>
                <a:cs typeface="Times New Roman"/>
              </a:rPr>
              <a:t>sağlığı </a:t>
            </a:r>
            <a:r>
              <a:rPr sz="1200" dirty="0">
                <a:latin typeface="Times New Roman"/>
                <a:cs typeface="Times New Roman"/>
              </a:rPr>
              <a:t>konusunda ilgili </a:t>
            </a:r>
            <a:r>
              <a:rPr sz="1200" spc="-5" dirty="0">
                <a:latin typeface="Times New Roman"/>
                <a:cs typeface="Times New Roman"/>
              </a:rPr>
              <a:t>kamu </a:t>
            </a:r>
            <a:r>
              <a:rPr sz="1200" dirty="0">
                <a:latin typeface="Times New Roman"/>
                <a:cs typeface="Times New Roman"/>
              </a:rPr>
              <a:t>kurum ve </a:t>
            </a:r>
            <a:r>
              <a:rPr sz="1200" spc="-5" dirty="0">
                <a:latin typeface="Times New Roman"/>
                <a:cs typeface="Times New Roman"/>
              </a:rPr>
              <a:t>kuruluşlarıyla ortak projelerin  geliştirilmesine </a:t>
            </a:r>
            <a:r>
              <a:rPr sz="1200" dirty="0">
                <a:latin typeface="Times New Roman"/>
                <a:cs typeface="Times New Roman"/>
              </a:rPr>
              <a:t>imkân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469900" lvl="2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Kişisel verilerin korunması </a:t>
            </a:r>
            <a:r>
              <a:rPr sz="1200" dirty="0">
                <a:latin typeface="Times New Roman"/>
                <a:cs typeface="Times New Roman"/>
              </a:rPr>
              <a:t>kanunu </a:t>
            </a:r>
            <a:r>
              <a:rPr sz="1200" spc="-5" dirty="0">
                <a:latin typeface="Times New Roman"/>
                <a:cs typeface="Times New Roman"/>
              </a:rPr>
              <a:t>kapsamında </a:t>
            </a:r>
            <a:r>
              <a:rPr sz="1200" dirty="0">
                <a:latin typeface="Times New Roman"/>
                <a:cs typeface="Times New Roman"/>
              </a:rPr>
              <a:t>danışmanlık </a:t>
            </a:r>
            <a:r>
              <a:rPr sz="1200" spc="-5" dirty="0">
                <a:latin typeface="Times New Roman"/>
                <a:cs typeface="Times New Roman"/>
              </a:rPr>
              <a:t>hizmeti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alınmaktadır.</a:t>
            </a:r>
            <a:endParaRPr sz="1200">
              <a:latin typeface="Times New Roman"/>
              <a:cs typeface="Times New Roman"/>
            </a:endParaRPr>
          </a:p>
          <a:p>
            <a:pPr marL="469900" lvl="2" indent="-228600">
              <a:lnSpc>
                <a:spcPct val="100000"/>
              </a:lnSpc>
              <a:spcBef>
                <a:spcPts val="66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Tıbbi </a:t>
            </a:r>
            <a:r>
              <a:rPr sz="1200" spc="-5" dirty="0">
                <a:latin typeface="Times New Roman"/>
                <a:cs typeface="Times New Roman"/>
              </a:rPr>
              <a:t>atıkların bertarafı için çevre danışmanlık hizmeti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alınmaktadır.</a:t>
            </a:r>
            <a:endParaRPr sz="1200">
              <a:latin typeface="Times New Roman"/>
              <a:cs typeface="Times New Roman"/>
            </a:endParaRPr>
          </a:p>
          <a:p>
            <a:pPr marL="469900" lvl="2" indent="-228600">
              <a:lnSpc>
                <a:spcPct val="100000"/>
              </a:lnSpc>
              <a:spcBef>
                <a:spcPts val="6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Kalite </a:t>
            </a:r>
            <a:r>
              <a:rPr sz="1200" dirty="0">
                <a:latin typeface="Times New Roman"/>
                <a:cs typeface="Times New Roman"/>
              </a:rPr>
              <a:t>Birimi </a:t>
            </a:r>
            <a:r>
              <a:rPr sz="1200" spc="-5" dirty="0">
                <a:latin typeface="Times New Roman"/>
                <a:cs typeface="Times New Roman"/>
              </a:rPr>
              <a:t>danışmanlık hizmeti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merkezimizin dışarıdan aldığı hizmetlerden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dir.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78255" y="1034795"/>
            <a:ext cx="5207000" cy="2580640"/>
            <a:chOff x="1278255" y="1034795"/>
            <a:chExt cx="5207000" cy="2580640"/>
          </a:xfrm>
        </p:grpSpPr>
        <p:sp>
          <p:nvSpPr>
            <p:cNvPr id="5" name="object 5"/>
            <p:cNvSpPr/>
            <p:nvPr/>
          </p:nvSpPr>
          <p:spPr>
            <a:xfrm>
              <a:off x="1278255" y="2263139"/>
              <a:ext cx="5207000" cy="1074420"/>
            </a:xfrm>
            <a:custGeom>
              <a:avLst/>
              <a:gdLst/>
              <a:ahLst/>
              <a:cxnLst/>
              <a:rect l="l" t="t" r="r" b="b"/>
              <a:pathLst>
                <a:path w="5207000" h="1074420">
                  <a:moveTo>
                    <a:pt x="0" y="1074420"/>
                  </a:moveTo>
                  <a:lnTo>
                    <a:pt x="5207000" y="1074420"/>
                  </a:lnTo>
                </a:path>
                <a:path w="5207000" h="1074420">
                  <a:moveTo>
                    <a:pt x="0" y="806196"/>
                  </a:moveTo>
                  <a:lnTo>
                    <a:pt x="5207000" y="806196"/>
                  </a:lnTo>
                </a:path>
                <a:path w="5207000" h="1074420">
                  <a:moveTo>
                    <a:pt x="0" y="536448"/>
                  </a:moveTo>
                  <a:lnTo>
                    <a:pt x="5207000" y="536448"/>
                  </a:lnTo>
                </a:path>
                <a:path w="5207000" h="1074420">
                  <a:moveTo>
                    <a:pt x="0" y="268224"/>
                  </a:moveTo>
                  <a:lnTo>
                    <a:pt x="5207000" y="268224"/>
                  </a:lnTo>
                </a:path>
                <a:path w="5207000" h="1074420">
                  <a:moveTo>
                    <a:pt x="0" y="0"/>
                  </a:moveTo>
                  <a:lnTo>
                    <a:pt x="52070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44168" y="2243327"/>
              <a:ext cx="297180" cy="1371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8255" y="1726691"/>
              <a:ext cx="5207000" cy="268605"/>
            </a:xfrm>
            <a:custGeom>
              <a:avLst/>
              <a:gdLst/>
              <a:ahLst/>
              <a:cxnLst/>
              <a:rect l="l" t="t" r="r" b="b"/>
              <a:pathLst>
                <a:path w="5207000" h="268605">
                  <a:moveTo>
                    <a:pt x="0" y="268224"/>
                  </a:moveTo>
                  <a:lnTo>
                    <a:pt x="5207000" y="268224"/>
                  </a:lnTo>
                </a:path>
                <a:path w="5207000" h="268605">
                  <a:moveTo>
                    <a:pt x="0" y="0"/>
                  </a:moveTo>
                  <a:lnTo>
                    <a:pt x="52070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78508" y="1572767"/>
              <a:ext cx="297180" cy="2042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78255" y="1456943"/>
              <a:ext cx="5207000" cy="0"/>
            </a:xfrm>
            <a:custGeom>
              <a:avLst/>
              <a:gdLst/>
              <a:ahLst/>
              <a:cxnLst/>
              <a:rect l="l" t="t" r="r" b="b"/>
              <a:pathLst>
                <a:path w="5207000">
                  <a:moveTo>
                    <a:pt x="0" y="0"/>
                  </a:moveTo>
                  <a:lnTo>
                    <a:pt x="52070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11324" y="1303019"/>
              <a:ext cx="298678" cy="23119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8255" y="1188719"/>
              <a:ext cx="5207000" cy="0"/>
            </a:xfrm>
            <a:custGeom>
              <a:avLst/>
              <a:gdLst/>
              <a:ahLst/>
              <a:cxnLst/>
              <a:rect l="l" t="t" r="r" b="b"/>
              <a:pathLst>
                <a:path w="5207000">
                  <a:moveTo>
                    <a:pt x="0" y="0"/>
                  </a:moveTo>
                  <a:lnTo>
                    <a:pt x="52070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45663" y="1168907"/>
              <a:ext cx="297180" cy="24460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80003" y="1706879"/>
              <a:ext cx="297180" cy="19080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14344" y="1572767"/>
              <a:ext cx="297179" cy="2042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47159" y="1975103"/>
              <a:ext cx="298678" cy="16398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81500" y="2109215"/>
              <a:ext cx="297179" cy="15057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15839" y="2243327"/>
              <a:ext cx="297179" cy="13716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48656" y="2377439"/>
              <a:ext cx="298678" cy="12374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82995" y="1706879"/>
              <a:ext cx="298678" cy="19080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17336" y="1034795"/>
              <a:ext cx="297179" cy="258013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82268" y="2260091"/>
              <a:ext cx="223291" cy="134797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16608" y="1588007"/>
              <a:ext cx="223291" cy="202006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50947" y="1319783"/>
              <a:ext cx="221792" cy="22882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85288" y="1185671"/>
              <a:ext cx="221792" cy="242239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18103" y="1722119"/>
              <a:ext cx="223291" cy="188595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2444" y="1588007"/>
              <a:ext cx="223265" cy="202158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86784" y="1990343"/>
              <a:ext cx="223265" cy="161925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19600" y="2124455"/>
              <a:ext cx="223291" cy="148361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53939" y="2260091"/>
              <a:ext cx="223291" cy="134797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88280" y="2394191"/>
              <a:ext cx="221792" cy="121387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22620" y="1722119"/>
              <a:ext cx="221792" cy="188595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55436" y="1051559"/>
              <a:ext cx="223291" cy="255650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78255" y="3605910"/>
              <a:ext cx="5207000" cy="0"/>
            </a:xfrm>
            <a:custGeom>
              <a:avLst/>
              <a:gdLst/>
              <a:ahLst/>
              <a:cxnLst/>
              <a:rect l="l" t="t" r="r" b="b"/>
              <a:pathLst>
                <a:path w="5207000">
                  <a:moveTo>
                    <a:pt x="0" y="0"/>
                  </a:moveTo>
                  <a:lnTo>
                    <a:pt x="5207000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278255" y="920622"/>
            <a:ext cx="5207000" cy="0"/>
          </a:xfrm>
          <a:custGeom>
            <a:avLst/>
            <a:gdLst/>
            <a:ahLst/>
            <a:cxnLst/>
            <a:rect l="l" t="t" r="r" b="b"/>
            <a:pathLst>
              <a:path w="5207000">
                <a:moveTo>
                  <a:pt x="0" y="0"/>
                </a:moveTo>
                <a:lnTo>
                  <a:pt x="52070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379855" y="2846019"/>
            <a:ext cx="2444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1889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13560" y="2510789"/>
            <a:ext cx="2457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0"/>
                </a:solidFill>
                <a:latin typeface="Carlito"/>
                <a:cs typeface="Carlito"/>
              </a:rPr>
              <a:t>2015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47645" y="2375991"/>
            <a:ext cx="2444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2387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81604" y="2309240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2212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15691" y="2577845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2124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49650" y="2510789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2408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83735" y="2712211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1402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17821" y="2779267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2014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51780" y="2846019"/>
            <a:ext cx="2444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3230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85866" y="2913633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2655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19826" y="2577845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2931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53911" y="2242184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3373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301858" y="3708272"/>
            <a:ext cx="217950" cy="2171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48332" y="3706748"/>
            <a:ext cx="224790" cy="2400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72639" y="3712463"/>
            <a:ext cx="243078" cy="24384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02533" y="3713987"/>
            <a:ext cx="244729" cy="2463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52085" y="3725925"/>
            <a:ext cx="240156" cy="21970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13730" y="3712082"/>
            <a:ext cx="207010" cy="2057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02478" y="3712844"/>
            <a:ext cx="251968" cy="25019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1171892" y="915860"/>
            <a:ext cx="5495925" cy="3200400"/>
            <a:chOff x="1171892" y="915860"/>
            <a:chExt cx="5495925" cy="3200400"/>
          </a:xfrm>
        </p:grpSpPr>
        <p:sp>
          <p:nvSpPr>
            <p:cNvPr id="55" name="object 55"/>
            <p:cNvSpPr/>
            <p:nvPr/>
          </p:nvSpPr>
          <p:spPr>
            <a:xfrm>
              <a:off x="1697228" y="3705224"/>
              <a:ext cx="2426970" cy="340995"/>
            </a:xfrm>
            <a:custGeom>
              <a:avLst/>
              <a:gdLst/>
              <a:ahLst/>
              <a:cxnLst/>
              <a:rect l="l" t="t" r="r" b="b"/>
              <a:pathLst>
                <a:path w="2426970" h="340995">
                  <a:moveTo>
                    <a:pt x="73660" y="259080"/>
                  </a:moveTo>
                  <a:lnTo>
                    <a:pt x="73279" y="257810"/>
                  </a:lnTo>
                  <a:lnTo>
                    <a:pt x="72771" y="256552"/>
                  </a:lnTo>
                  <a:lnTo>
                    <a:pt x="72136" y="255282"/>
                  </a:lnTo>
                  <a:lnTo>
                    <a:pt x="71120" y="254000"/>
                  </a:lnTo>
                  <a:lnTo>
                    <a:pt x="70485" y="254000"/>
                  </a:lnTo>
                  <a:lnTo>
                    <a:pt x="69596" y="252730"/>
                  </a:lnTo>
                  <a:lnTo>
                    <a:pt x="68580" y="252730"/>
                  </a:lnTo>
                  <a:lnTo>
                    <a:pt x="67564" y="251460"/>
                  </a:lnTo>
                  <a:lnTo>
                    <a:pt x="64389" y="251460"/>
                  </a:lnTo>
                  <a:lnTo>
                    <a:pt x="60833" y="248932"/>
                  </a:lnTo>
                  <a:lnTo>
                    <a:pt x="63627" y="246380"/>
                  </a:lnTo>
                  <a:lnTo>
                    <a:pt x="65151" y="242582"/>
                  </a:lnTo>
                  <a:lnTo>
                    <a:pt x="66421" y="234950"/>
                  </a:lnTo>
                  <a:lnTo>
                    <a:pt x="66167" y="232410"/>
                  </a:lnTo>
                  <a:lnTo>
                    <a:pt x="65024" y="228600"/>
                  </a:lnTo>
                  <a:lnTo>
                    <a:pt x="55753" y="217182"/>
                  </a:lnTo>
                  <a:lnTo>
                    <a:pt x="53594" y="217182"/>
                  </a:lnTo>
                  <a:lnTo>
                    <a:pt x="51435" y="215900"/>
                  </a:lnTo>
                  <a:lnTo>
                    <a:pt x="40513" y="215900"/>
                  </a:lnTo>
                  <a:lnTo>
                    <a:pt x="38354" y="217182"/>
                  </a:lnTo>
                  <a:lnTo>
                    <a:pt x="31877" y="219710"/>
                  </a:lnTo>
                  <a:lnTo>
                    <a:pt x="23749" y="222250"/>
                  </a:lnTo>
                  <a:lnTo>
                    <a:pt x="14859" y="222250"/>
                  </a:lnTo>
                  <a:lnTo>
                    <a:pt x="8890" y="213360"/>
                  </a:lnTo>
                  <a:lnTo>
                    <a:pt x="9017" y="210832"/>
                  </a:lnTo>
                  <a:lnTo>
                    <a:pt x="9271" y="209550"/>
                  </a:lnTo>
                  <a:lnTo>
                    <a:pt x="10033" y="208280"/>
                  </a:lnTo>
                  <a:lnTo>
                    <a:pt x="10668" y="207010"/>
                  </a:lnTo>
                  <a:lnTo>
                    <a:pt x="11684" y="205752"/>
                  </a:lnTo>
                  <a:lnTo>
                    <a:pt x="14605" y="201930"/>
                  </a:lnTo>
                  <a:lnTo>
                    <a:pt x="16256" y="200660"/>
                  </a:lnTo>
                  <a:lnTo>
                    <a:pt x="17780" y="200660"/>
                  </a:lnTo>
                  <a:lnTo>
                    <a:pt x="19431" y="199402"/>
                  </a:lnTo>
                  <a:lnTo>
                    <a:pt x="22225" y="198132"/>
                  </a:lnTo>
                  <a:lnTo>
                    <a:pt x="24765" y="198132"/>
                  </a:lnTo>
                  <a:lnTo>
                    <a:pt x="26797" y="196850"/>
                  </a:lnTo>
                  <a:lnTo>
                    <a:pt x="27940" y="196850"/>
                  </a:lnTo>
                  <a:lnTo>
                    <a:pt x="28067" y="195580"/>
                  </a:lnTo>
                  <a:lnTo>
                    <a:pt x="27813" y="195580"/>
                  </a:lnTo>
                  <a:lnTo>
                    <a:pt x="27686" y="194310"/>
                  </a:lnTo>
                  <a:lnTo>
                    <a:pt x="27432" y="194310"/>
                  </a:lnTo>
                  <a:lnTo>
                    <a:pt x="26670" y="193052"/>
                  </a:lnTo>
                  <a:lnTo>
                    <a:pt x="25781" y="193052"/>
                  </a:lnTo>
                  <a:lnTo>
                    <a:pt x="25400" y="191782"/>
                  </a:lnTo>
                  <a:lnTo>
                    <a:pt x="24638" y="191782"/>
                  </a:lnTo>
                  <a:lnTo>
                    <a:pt x="23876" y="190500"/>
                  </a:lnTo>
                  <a:lnTo>
                    <a:pt x="19304" y="190500"/>
                  </a:lnTo>
                  <a:lnTo>
                    <a:pt x="18034" y="191782"/>
                  </a:lnTo>
                  <a:lnTo>
                    <a:pt x="16764" y="191782"/>
                  </a:lnTo>
                  <a:lnTo>
                    <a:pt x="15494" y="193052"/>
                  </a:lnTo>
                  <a:lnTo>
                    <a:pt x="14097" y="193052"/>
                  </a:lnTo>
                  <a:lnTo>
                    <a:pt x="12827" y="194310"/>
                  </a:lnTo>
                  <a:lnTo>
                    <a:pt x="11430" y="194310"/>
                  </a:lnTo>
                  <a:lnTo>
                    <a:pt x="10033" y="195580"/>
                  </a:lnTo>
                  <a:lnTo>
                    <a:pt x="5461" y="200660"/>
                  </a:lnTo>
                  <a:lnTo>
                    <a:pt x="3810" y="203200"/>
                  </a:lnTo>
                  <a:lnTo>
                    <a:pt x="2413" y="205752"/>
                  </a:lnTo>
                  <a:lnTo>
                    <a:pt x="1143" y="207010"/>
                  </a:lnTo>
                  <a:lnTo>
                    <a:pt x="381" y="209550"/>
                  </a:lnTo>
                  <a:lnTo>
                    <a:pt x="114" y="212102"/>
                  </a:lnTo>
                  <a:lnTo>
                    <a:pt x="0" y="215900"/>
                  </a:lnTo>
                  <a:lnTo>
                    <a:pt x="127" y="217182"/>
                  </a:lnTo>
                  <a:lnTo>
                    <a:pt x="14097" y="232410"/>
                  </a:lnTo>
                  <a:lnTo>
                    <a:pt x="22860" y="232410"/>
                  </a:lnTo>
                  <a:lnTo>
                    <a:pt x="25019" y="231152"/>
                  </a:lnTo>
                  <a:lnTo>
                    <a:pt x="29337" y="231152"/>
                  </a:lnTo>
                  <a:lnTo>
                    <a:pt x="31496" y="229882"/>
                  </a:lnTo>
                  <a:lnTo>
                    <a:pt x="33528" y="228600"/>
                  </a:lnTo>
                  <a:lnTo>
                    <a:pt x="35687" y="228600"/>
                  </a:lnTo>
                  <a:lnTo>
                    <a:pt x="39751" y="227330"/>
                  </a:lnTo>
                  <a:lnTo>
                    <a:pt x="41656" y="226060"/>
                  </a:lnTo>
                  <a:lnTo>
                    <a:pt x="50546" y="226060"/>
                  </a:lnTo>
                  <a:lnTo>
                    <a:pt x="57150" y="236232"/>
                  </a:lnTo>
                  <a:lnTo>
                    <a:pt x="56896" y="238760"/>
                  </a:lnTo>
                  <a:lnTo>
                    <a:pt x="56388" y="241300"/>
                  </a:lnTo>
                  <a:lnTo>
                    <a:pt x="55499" y="242582"/>
                  </a:lnTo>
                  <a:lnTo>
                    <a:pt x="54737" y="243852"/>
                  </a:lnTo>
                  <a:lnTo>
                    <a:pt x="53594" y="246380"/>
                  </a:lnTo>
                  <a:lnTo>
                    <a:pt x="52070" y="247650"/>
                  </a:lnTo>
                  <a:lnTo>
                    <a:pt x="50165" y="248932"/>
                  </a:lnTo>
                  <a:lnTo>
                    <a:pt x="48133" y="250202"/>
                  </a:lnTo>
                  <a:lnTo>
                    <a:pt x="44323" y="252730"/>
                  </a:lnTo>
                  <a:lnTo>
                    <a:pt x="42545" y="254000"/>
                  </a:lnTo>
                  <a:lnTo>
                    <a:pt x="39370" y="254000"/>
                  </a:lnTo>
                  <a:lnTo>
                    <a:pt x="37973" y="255282"/>
                  </a:lnTo>
                  <a:lnTo>
                    <a:pt x="35052" y="255282"/>
                  </a:lnTo>
                  <a:lnTo>
                    <a:pt x="34671" y="256552"/>
                  </a:lnTo>
                  <a:lnTo>
                    <a:pt x="34163" y="256552"/>
                  </a:lnTo>
                  <a:lnTo>
                    <a:pt x="34290" y="257810"/>
                  </a:lnTo>
                  <a:lnTo>
                    <a:pt x="34671" y="257810"/>
                  </a:lnTo>
                  <a:lnTo>
                    <a:pt x="35433" y="259080"/>
                  </a:lnTo>
                  <a:lnTo>
                    <a:pt x="35814" y="259080"/>
                  </a:lnTo>
                  <a:lnTo>
                    <a:pt x="37211" y="261632"/>
                  </a:lnTo>
                  <a:lnTo>
                    <a:pt x="38608" y="261632"/>
                  </a:lnTo>
                  <a:lnTo>
                    <a:pt x="39878" y="262902"/>
                  </a:lnTo>
                  <a:lnTo>
                    <a:pt x="42037" y="262902"/>
                  </a:lnTo>
                  <a:lnTo>
                    <a:pt x="43180" y="261632"/>
                  </a:lnTo>
                  <a:lnTo>
                    <a:pt x="45720" y="261632"/>
                  </a:lnTo>
                  <a:lnTo>
                    <a:pt x="48768" y="260350"/>
                  </a:lnTo>
                  <a:lnTo>
                    <a:pt x="51562" y="257810"/>
                  </a:lnTo>
                  <a:lnTo>
                    <a:pt x="54102" y="256552"/>
                  </a:lnTo>
                  <a:lnTo>
                    <a:pt x="55372" y="255282"/>
                  </a:lnTo>
                  <a:lnTo>
                    <a:pt x="60960" y="257810"/>
                  </a:lnTo>
                  <a:lnTo>
                    <a:pt x="63119" y="257810"/>
                  </a:lnTo>
                  <a:lnTo>
                    <a:pt x="63881" y="259080"/>
                  </a:lnTo>
                  <a:lnTo>
                    <a:pt x="64770" y="259080"/>
                  </a:lnTo>
                  <a:lnTo>
                    <a:pt x="65405" y="260350"/>
                  </a:lnTo>
                  <a:lnTo>
                    <a:pt x="65659" y="260350"/>
                  </a:lnTo>
                  <a:lnTo>
                    <a:pt x="65532" y="262902"/>
                  </a:lnTo>
                  <a:lnTo>
                    <a:pt x="65024" y="262902"/>
                  </a:lnTo>
                  <a:lnTo>
                    <a:pt x="64135" y="264160"/>
                  </a:lnTo>
                  <a:lnTo>
                    <a:pt x="58801" y="269252"/>
                  </a:lnTo>
                  <a:lnTo>
                    <a:pt x="58674" y="270510"/>
                  </a:lnTo>
                  <a:lnTo>
                    <a:pt x="58928" y="270510"/>
                  </a:lnTo>
                  <a:lnTo>
                    <a:pt x="59309" y="271780"/>
                  </a:lnTo>
                  <a:lnTo>
                    <a:pt x="60198" y="271780"/>
                  </a:lnTo>
                  <a:lnTo>
                    <a:pt x="60579" y="273050"/>
                  </a:lnTo>
                  <a:lnTo>
                    <a:pt x="64389" y="273050"/>
                  </a:lnTo>
                  <a:lnTo>
                    <a:pt x="65151" y="271780"/>
                  </a:lnTo>
                  <a:lnTo>
                    <a:pt x="65913" y="271780"/>
                  </a:lnTo>
                  <a:lnTo>
                    <a:pt x="66929" y="270510"/>
                  </a:lnTo>
                  <a:lnTo>
                    <a:pt x="67818" y="270510"/>
                  </a:lnTo>
                  <a:lnTo>
                    <a:pt x="68834" y="269252"/>
                  </a:lnTo>
                  <a:lnTo>
                    <a:pt x="69723" y="267982"/>
                  </a:lnTo>
                  <a:lnTo>
                    <a:pt x="70866" y="266700"/>
                  </a:lnTo>
                  <a:lnTo>
                    <a:pt x="71755" y="266700"/>
                  </a:lnTo>
                  <a:lnTo>
                    <a:pt x="72390" y="265430"/>
                  </a:lnTo>
                  <a:lnTo>
                    <a:pt x="73152" y="264160"/>
                  </a:lnTo>
                  <a:lnTo>
                    <a:pt x="73533" y="262902"/>
                  </a:lnTo>
                  <a:lnTo>
                    <a:pt x="73660" y="261632"/>
                  </a:lnTo>
                  <a:lnTo>
                    <a:pt x="73660" y="259080"/>
                  </a:lnTo>
                  <a:close/>
                </a:path>
                <a:path w="2426970" h="340995">
                  <a:moveTo>
                    <a:pt x="112141" y="185432"/>
                  </a:moveTo>
                  <a:lnTo>
                    <a:pt x="111379" y="181610"/>
                  </a:lnTo>
                  <a:lnTo>
                    <a:pt x="109855" y="177800"/>
                  </a:lnTo>
                  <a:lnTo>
                    <a:pt x="106045" y="171450"/>
                  </a:lnTo>
                  <a:lnTo>
                    <a:pt x="102870" y="168910"/>
                  </a:lnTo>
                  <a:lnTo>
                    <a:pt x="71501" y="137160"/>
                  </a:lnTo>
                  <a:lnTo>
                    <a:pt x="69723" y="137160"/>
                  </a:lnTo>
                  <a:lnTo>
                    <a:pt x="69342" y="138430"/>
                  </a:lnTo>
                  <a:lnTo>
                    <a:pt x="68326" y="138430"/>
                  </a:lnTo>
                  <a:lnTo>
                    <a:pt x="67183" y="139700"/>
                  </a:lnTo>
                  <a:lnTo>
                    <a:pt x="66421" y="139700"/>
                  </a:lnTo>
                  <a:lnTo>
                    <a:pt x="65913" y="140982"/>
                  </a:lnTo>
                  <a:lnTo>
                    <a:pt x="65659" y="140982"/>
                  </a:lnTo>
                  <a:lnTo>
                    <a:pt x="65278" y="142252"/>
                  </a:lnTo>
                  <a:lnTo>
                    <a:pt x="64897" y="142252"/>
                  </a:lnTo>
                  <a:lnTo>
                    <a:pt x="64643" y="143510"/>
                  </a:lnTo>
                  <a:lnTo>
                    <a:pt x="64770" y="143510"/>
                  </a:lnTo>
                  <a:lnTo>
                    <a:pt x="98552" y="177800"/>
                  </a:lnTo>
                  <a:lnTo>
                    <a:pt x="100203" y="180352"/>
                  </a:lnTo>
                  <a:lnTo>
                    <a:pt x="102489" y="184150"/>
                  </a:lnTo>
                  <a:lnTo>
                    <a:pt x="103124" y="186702"/>
                  </a:lnTo>
                  <a:lnTo>
                    <a:pt x="103378" y="191782"/>
                  </a:lnTo>
                  <a:lnTo>
                    <a:pt x="102870" y="193052"/>
                  </a:lnTo>
                  <a:lnTo>
                    <a:pt x="101981" y="195580"/>
                  </a:lnTo>
                  <a:lnTo>
                    <a:pt x="100965" y="198132"/>
                  </a:lnTo>
                  <a:lnTo>
                    <a:pt x="99441" y="199402"/>
                  </a:lnTo>
                  <a:lnTo>
                    <a:pt x="95631" y="203200"/>
                  </a:lnTo>
                  <a:lnTo>
                    <a:pt x="93599" y="205752"/>
                  </a:lnTo>
                  <a:lnTo>
                    <a:pt x="91440" y="205752"/>
                  </a:lnTo>
                  <a:lnTo>
                    <a:pt x="89281" y="207010"/>
                  </a:lnTo>
                  <a:lnTo>
                    <a:pt x="80264" y="207010"/>
                  </a:lnTo>
                  <a:lnTo>
                    <a:pt x="77978" y="205752"/>
                  </a:lnTo>
                  <a:lnTo>
                    <a:pt x="75565" y="204482"/>
                  </a:lnTo>
                  <a:lnTo>
                    <a:pt x="73279" y="201930"/>
                  </a:lnTo>
                  <a:lnTo>
                    <a:pt x="70866" y="200660"/>
                  </a:lnTo>
                  <a:lnTo>
                    <a:pt x="40005" y="168910"/>
                  </a:lnTo>
                  <a:lnTo>
                    <a:pt x="37592" y="168910"/>
                  </a:lnTo>
                  <a:lnTo>
                    <a:pt x="36576" y="170180"/>
                  </a:lnTo>
                  <a:lnTo>
                    <a:pt x="35433" y="171450"/>
                  </a:lnTo>
                  <a:lnTo>
                    <a:pt x="34671" y="171450"/>
                  </a:lnTo>
                  <a:lnTo>
                    <a:pt x="34163" y="172732"/>
                  </a:lnTo>
                  <a:lnTo>
                    <a:pt x="33909" y="172732"/>
                  </a:lnTo>
                  <a:lnTo>
                    <a:pt x="33528" y="174002"/>
                  </a:lnTo>
                  <a:lnTo>
                    <a:pt x="33020" y="174002"/>
                  </a:lnTo>
                  <a:lnTo>
                    <a:pt x="32893" y="175260"/>
                  </a:lnTo>
                  <a:lnTo>
                    <a:pt x="33020" y="175260"/>
                  </a:lnTo>
                  <a:lnTo>
                    <a:pt x="65024" y="208280"/>
                  </a:lnTo>
                  <a:lnTo>
                    <a:pt x="68072" y="210832"/>
                  </a:lnTo>
                  <a:lnTo>
                    <a:pt x="71247" y="213360"/>
                  </a:lnTo>
                  <a:lnTo>
                    <a:pt x="81153" y="217182"/>
                  </a:lnTo>
                  <a:lnTo>
                    <a:pt x="87630" y="217182"/>
                  </a:lnTo>
                  <a:lnTo>
                    <a:pt x="97155" y="213360"/>
                  </a:lnTo>
                  <a:lnTo>
                    <a:pt x="100076" y="210832"/>
                  </a:lnTo>
                  <a:lnTo>
                    <a:pt x="102870" y="208280"/>
                  </a:lnTo>
                  <a:lnTo>
                    <a:pt x="103886" y="207010"/>
                  </a:lnTo>
                  <a:lnTo>
                    <a:pt x="105918" y="204482"/>
                  </a:lnTo>
                  <a:lnTo>
                    <a:pt x="108331" y="201930"/>
                  </a:lnTo>
                  <a:lnTo>
                    <a:pt x="111379" y="195580"/>
                  </a:lnTo>
                  <a:lnTo>
                    <a:pt x="112141" y="191782"/>
                  </a:lnTo>
                  <a:lnTo>
                    <a:pt x="112141" y="185432"/>
                  </a:lnTo>
                  <a:close/>
                </a:path>
                <a:path w="2426970" h="340995">
                  <a:moveTo>
                    <a:pt x="161417" y="138430"/>
                  </a:moveTo>
                  <a:lnTo>
                    <a:pt x="161290" y="137160"/>
                  </a:lnTo>
                  <a:lnTo>
                    <a:pt x="161036" y="135902"/>
                  </a:lnTo>
                  <a:lnTo>
                    <a:pt x="160655" y="133350"/>
                  </a:lnTo>
                  <a:lnTo>
                    <a:pt x="160020" y="132080"/>
                  </a:lnTo>
                  <a:lnTo>
                    <a:pt x="159004" y="129552"/>
                  </a:lnTo>
                  <a:lnTo>
                    <a:pt x="158115" y="128282"/>
                  </a:lnTo>
                  <a:lnTo>
                    <a:pt x="156845" y="127000"/>
                  </a:lnTo>
                  <a:lnTo>
                    <a:pt x="155194" y="124460"/>
                  </a:lnTo>
                  <a:lnTo>
                    <a:pt x="153543" y="123202"/>
                  </a:lnTo>
                  <a:lnTo>
                    <a:pt x="152146" y="122275"/>
                  </a:lnTo>
                  <a:lnTo>
                    <a:pt x="152146" y="142252"/>
                  </a:lnTo>
                  <a:lnTo>
                    <a:pt x="151892" y="143510"/>
                  </a:lnTo>
                  <a:lnTo>
                    <a:pt x="151511" y="144780"/>
                  </a:lnTo>
                  <a:lnTo>
                    <a:pt x="150749" y="146050"/>
                  </a:lnTo>
                  <a:lnTo>
                    <a:pt x="149860" y="147332"/>
                  </a:lnTo>
                  <a:lnTo>
                    <a:pt x="148717" y="149860"/>
                  </a:lnTo>
                  <a:lnTo>
                    <a:pt x="147193" y="151130"/>
                  </a:lnTo>
                  <a:lnTo>
                    <a:pt x="137287" y="161302"/>
                  </a:lnTo>
                  <a:lnTo>
                    <a:pt x="119380" y="142252"/>
                  </a:lnTo>
                  <a:lnTo>
                    <a:pt x="124790" y="137160"/>
                  </a:lnTo>
                  <a:lnTo>
                    <a:pt x="127508" y="134632"/>
                  </a:lnTo>
                  <a:lnTo>
                    <a:pt x="129540" y="132080"/>
                  </a:lnTo>
                  <a:lnTo>
                    <a:pt x="131572" y="130810"/>
                  </a:lnTo>
                  <a:lnTo>
                    <a:pt x="133350" y="129552"/>
                  </a:lnTo>
                  <a:lnTo>
                    <a:pt x="135128" y="129552"/>
                  </a:lnTo>
                  <a:lnTo>
                    <a:pt x="136906" y="128282"/>
                  </a:lnTo>
                  <a:lnTo>
                    <a:pt x="142113" y="128282"/>
                  </a:lnTo>
                  <a:lnTo>
                    <a:pt x="143764" y="129552"/>
                  </a:lnTo>
                  <a:lnTo>
                    <a:pt x="145415" y="129552"/>
                  </a:lnTo>
                  <a:lnTo>
                    <a:pt x="148463" y="132080"/>
                  </a:lnTo>
                  <a:lnTo>
                    <a:pt x="149860" y="133350"/>
                  </a:lnTo>
                  <a:lnTo>
                    <a:pt x="150876" y="135902"/>
                  </a:lnTo>
                  <a:lnTo>
                    <a:pt x="151511" y="137160"/>
                  </a:lnTo>
                  <a:lnTo>
                    <a:pt x="152019" y="138430"/>
                  </a:lnTo>
                  <a:lnTo>
                    <a:pt x="152146" y="142252"/>
                  </a:lnTo>
                  <a:lnTo>
                    <a:pt x="152146" y="122275"/>
                  </a:lnTo>
                  <a:lnTo>
                    <a:pt x="151638" y="121932"/>
                  </a:lnTo>
                  <a:lnTo>
                    <a:pt x="149606" y="120650"/>
                  </a:lnTo>
                  <a:lnTo>
                    <a:pt x="147701" y="119380"/>
                  </a:lnTo>
                  <a:lnTo>
                    <a:pt x="139827" y="119380"/>
                  </a:lnTo>
                  <a:lnTo>
                    <a:pt x="136017" y="120650"/>
                  </a:lnTo>
                  <a:lnTo>
                    <a:pt x="134239" y="120650"/>
                  </a:lnTo>
                  <a:lnTo>
                    <a:pt x="132588" y="121932"/>
                  </a:lnTo>
                  <a:lnTo>
                    <a:pt x="133223" y="120650"/>
                  </a:lnTo>
                  <a:lnTo>
                    <a:pt x="133477" y="119380"/>
                  </a:lnTo>
                  <a:lnTo>
                    <a:pt x="133642" y="116852"/>
                  </a:lnTo>
                  <a:lnTo>
                    <a:pt x="133604" y="114300"/>
                  </a:lnTo>
                  <a:lnTo>
                    <a:pt x="133223" y="113030"/>
                  </a:lnTo>
                  <a:lnTo>
                    <a:pt x="132969" y="111760"/>
                  </a:lnTo>
                  <a:lnTo>
                    <a:pt x="132334" y="110502"/>
                  </a:lnTo>
                  <a:lnTo>
                    <a:pt x="131445" y="107950"/>
                  </a:lnTo>
                  <a:lnTo>
                    <a:pt x="130683" y="106680"/>
                  </a:lnTo>
                  <a:lnTo>
                    <a:pt x="129667" y="105410"/>
                  </a:lnTo>
                  <a:lnTo>
                    <a:pt x="128524" y="104152"/>
                  </a:lnTo>
                  <a:lnTo>
                    <a:pt x="126492" y="102882"/>
                  </a:lnTo>
                  <a:lnTo>
                    <a:pt x="126111" y="102666"/>
                  </a:lnTo>
                  <a:lnTo>
                    <a:pt x="126111" y="121932"/>
                  </a:lnTo>
                  <a:lnTo>
                    <a:pt x="125857" y="123202"/>
                  </a:lnTo>
                  <a:lnTo>
                    <a:pt x="124587" y="125730"/>
                  </a:lnTo>
                  <a:lnTo>
                    <a:pt x="123444" y="128282"/>
                  </a:lnTo>
                  <a:lnTo>
                    <a:pt x="113919" y="137160"/>
                  </a:lnTo>
                  <a:lnTo>
                    <a:pt x="97409" y="120650"/>
                  </a:lnTo>
                  <a:lnTo>
                    <a:pt x="104394" y="114300"/>
                  </a:lnTo>
                  <a:lnTo>
                    <a:pt x="106299" y="111760"/>
                  </a:lnTo>
                  <a:lnTo>
                    <a:pt x="108077" y="110502"/>
                  </a:lnTo>
                  <a:lnTo>
                    <a:pt x="109601" y="109232"/>
                  </a:lnTo>
                  <a:lnTo>
                    <a:pt x="111252" y="109232"/>
                  </a:lnTo>
                  <a:lnTo>
                    <a:pt x="112649" y="107950"/>
                  </a:lnTo>
                  <a:lnTo>
                    <a:pt x="115570" y="107950"/>
                  </a:lnTo>
                  <a:lnTo>
                    <a:pt x="116967" y="109232"/>
                  </a:lnTo>
                  <a:lnTo>
                    <a:pt x="118237" y="109232"/>
                  </a:lnTo>
                  <a:lnTo>
                    <a:pt x="119634" y="110502"/>
                  </a:lnTo>
                  <a:lnTo>
                    <a:pt x="120904" y="110502"/>
                  </a:lnTo>
                  <a:lnTo>
                    <a:pt x="122174" y="111760"/>
                  </a:lnTo>
                  <a:lnTo>
                    <a:pt x="123317" y="113030"/>
                  </a:lnTo>
                  <a:lnTo>
                    <a:pt x="124206" y="114300"/>
                  </a:lnTo>
                  <a:lnTo>
                    <a:pt x="124841" y="115582"/>
                  </a:lnTo>
                  <a:lnTo>
                    <a:pt x="125603" y="116852"/>
                  </a:lnTo>
                  <a:lnTo>
                    <a:pt x="125984" y="119380"/>
                  </a:lnTo>
                  <a:lnTo>
                    <a:pt x="126111" y="121932"/>
                  </a:lnTo>
                  <a:lnTo>
                    <a:pt x="126111" y="102666"/>
                  </a:lnTo>
                  <a:lnTo>
                    <a:pt x="124333" y="101600"/>
                  </a:lnTo>
                  <a:lnTo>
                    <a:pt x="119761" y="99060"/>
                  </a:lnTo>
                  <a:lnTo>
                    <a:pt x="112649" y="99060"/>
                  </a:lnTo>
                  <a:lnTo>
                    <a:pt x="107569" y="101600"/>
                  </a:lnTo>
                  <a:lnTo>
                    <a:pt x="105156" y="102882"/>
                  </a:lnTo>
                  <a:lnTo>
                    <a:pt x="102362" y="105410"/>
                  </a:lnTo>
                  <a:lnTo>
                    <a:pt x="99314" y="107950"/>
                  </a:lnTo>
                  <a:lnTo>
                    <a:pt x="86995" y="120650"/>
                  </a:lnTo>
                  <a:lnTo>
                    <a:pt x="86741" y="120650"/>
                  </a:lnTo>
                  <a:lnTo>
                    <a:pt x="86614" y="121932"/>
                  </a:lnTo>
                  <a:lnTo>
                    <a:pt x="86360" y="123202"/>
                  </a:lnTo>
                  <a:lnTo>
                    <a:pt x="86868" y="124460"/>
                  </a:lnTo>
                  <a:lnTo>
                    <a:pt x="134493" y="171450"/>
                  </a:lnTo>
                  <a:lnTo>
                    <a:pt x="138176" y="171450"/>
                  </a:lnTo>
                  <a:lnTo>
                    <a:pt x="138684" y="170180"/>
                  </a:lnTo>
                  <a:lnTo>
                    <a:pt x="147561" y="161302"/>
                  </a:lnTo>
                  <a:lnTo>
                    <a:pt x="153924" y="154952"/>
                  </a:lnTo>
                  <a:lnTo>
                    <a:pt x="155575" y="153682"/>
                  </a:lnTo>
                  <a:lnTo>
                    <a:pt x="156718" y="152400"/>
                  </a:lnTo>
                  <a:lnTo>
                    <a:pt x="157988" y="149860"/>
                  </a:lnTo>
                  <a:lnTo>
                    <a:pt x="159004" y="148602"/>
                  </a:lnTo>
                  <a:lnTo>
                    <a:pt x="159639" y="146050"/>
                  </a:lnTo>
                  <a:lnTo>
                    <a:pt x="160401" y="144780"/>
                  </a:lnTo>
                  <a:lnTo>
                    <a:pt x="160909" y="142252"/>
                  </a:lnTo>
                  <a:lnTo>
                    <a:pt x="161417" y="138430"/>
                  </a:lnTo>
                  <a:close/>
                </a:path>
                <a:path w="2426970" h="340995">
                  <a:moveTo>
                    <a:pt x="217297" y="91452"/>
                  </a:moveTo>
                  <a:lnTo>
                    <a:pt x="216916" y="90182"/>
                  </a:lnTo>
                  <a:lnTo>
                    <a:pt x="215900" y="90182"/>
                  </a:lnTo>
                  <a:lnTo>
                    <a:pt x="215138" y="88900"/>
                  </a:lnTo>
                  <a:lnTo>
                    <a:pt x="185674" y="75565"/>
                  </a:lnTo>
                  <a:lnTo>
                    <a:pt x="185674" y="86360"/>
                  </a:lnTo>
                  <a:lnTo>
                    <a:pt x="167894" y="104152"/>
                  </a:lnTo>
                  <a:lnTo>
                    <a:pt x="151257" y="69850"/>
                  </a:lnTo>
                  <a:lnTo>
                    <a:pt x="185674" y="86360"/>
                  </a:lnTo>
                  <a:lnTo>
                    <a:pt x="185674" y="75565"/>
                  </a:lnTo>
                  <a:lnTo>
                    <a:pt x="173050" y="69850"/>
                  </a:lnTo>
                  <a:lnTo>
                    <a:pt x="150622" y="59702"/>
                  </a:lnTo>
                  <a:lnTo>
                    <a:pt x="150241" y="58432"/>
                  </a:lnTo>
                  <a:lnTo>
                    <a:pt x="148590" y="58432"/>
                  </a:lnTo>
                  <a:lnTo>
                    <a:pt x="148209" y="59702"/>
                  </a:lnTo>
                  <a:lnTo>
                    <a:pt x="146558" y="59702"/>
                  </a:lnTo>
                  <a:lnTo>
                    <a:pt x="145288" y="60960"/>
                  </a:lnTo>
                  <a:lnTo>
                    <a:pt x="144399" y="62230"/>
                  </a:lnTo>
                  <a:lnTo>
                    <a:pt x="143637" y="63500"/>
                  </a:lnTo>
                  <a:lnTo>
                    <a:pt x="143002" y="63500"/>
                  </a:lnTo>
                  <a:lnTo>
                    <a:pt x="142113" y="64782"/>
                  </a:lnTo>
                  <a:lnTo>
                    <a:pt x="141732" y="64782"/>
                  </a:lnTo>
                  <a:lnTo>
                    <a:pt x="141478" y="66052"/>
                  </a:lnTo>
                  <a:lnTo>
                    <a:pt x="141224" y="66052"/>
                  </a:lnTo>
                  <a:lnTo>
                    <a:pt x="141224" y="67310"/>
                  </a:lnTo>
                  <a:lnTo>
                    <a:pt x="141478" y="68580"/>
                  </a:lnTo>
                  <a:lnTo>
                    <a:pt x="171831" y="132080"/>
                  </a:lnTo>
                  <a:lnTo>
                    <a:pt x="172593" y="134632"/>
                  </a:lnTo>
                  <a:lnTo>
                    <a:pt x="175387" y="134632"/>
                  </a:lnTo>
                  <a:lnTo>
                    <a:pt x="175895" y="133350"/>
                  </a:lnTo>
                  <a:lnTo>
                    <a:pt x="178689" y="130810"/>
                  </a:lnTo>
                  <a:lnTo>
                    <a:pt x="179451" y="129552"/>
                  </a:lnTo>
                  <a:lnTo>
                    <a:pt x="179705" y="129552"/>
                  </a:lnTo>
                  <a:lnTo>
                    <a:pt x="180086" y="128282"/>
                  </a:lnTo>
                  <a:lnTo>
                    <a:pt x="179832" y="128282"/>
                  </a:lnTo>
                  <a:lnTo>
                    <a:pt x="171577" y="110502"/>
                  </a:lnTo>
                  <a:lnTo>
                    <a:pt x="178193" y="104152"/>
                  </a:lnTo>
                  <a:lnTo>
                    <a:pt x="192786" y="90182"/>
                  </a:lnTo>
                  <a:lnTo>
                    <a:pt x="209677" y="97802"/>
                  </a:lnTo>
                  <a:lnTo>
                    <a:pt x="211836" y="97802"/>
                  </a:lnTo>
                  <a:lnTo>
                    <a:pt x="212852" y="96532"/>
                  </a:lnTo>
                  <a:lnTo>
                    <a:pt x="213995" y="95250"/>
                  </a:lnTo>
                  <a:lnTo>
                    <a:pt x="214884" y="95250"/>
                  </a:lnTo>
                  <a:lnTo>
                    <a:pt x="215646" y="93980"/>
                  </a:lnTo>
                  <a:lnTo>
                    <a:pt x="216281" y="93980"/>
                  </a:lnTo>
                  <a:lnTo>
                    <a:pt x="216662" y="92710"/>
                  </a:lnTo>
                  <a:lnTo>
                    <a:pt x="217170" y="92710"/>
                  </a:lnTo>
                  <a:lnTo>
                    <a:pt x="217297" y="91452"/>
                  </a:lnTo>
                  <a:close/>
                </a:path>
                <a:path w="2426970" h="340995">
                  <a:moveTo>
                    <a:pt x="242443" y="66052"/>
                  </a:moveTo>
                  <a:lnTo>
                    <a:pt x="242189" y="66052"/>
                  </a:lnTo>
                  <a:lnTo>
                    <a:pt x="204089" y="27952"/>
                  </a:lnTo>
                  <a:lnTo>
                    <a:pt x="197739" y="21602"/>
                  </a:lnTo>
                  <a:lnTo>
                    <a:pt x="212090" y="6350"/>
                  </a:lnTo>
                  <a:lnTo>
                    <a:pt x="212471" y="6350"/>
                  </a:lnTo>
                  <a:lnTo>
                    <a:pt x="212598" y="5080"/>
                  </a:lnTo>
                  <a:lnTo>
                    <a:pt x="212344" y="5080"/>
                  </a:lnTo>
                  <a:lnTo>
                    <a:pt x="212090" y="3810"/>
                  </a:lnTo>
                  <a:lnTo>
                    <a:pt x="211455" y="3810"/>
                  </a:lnTo>
                  <a:lnTo>
                    <a:pt x="211074" y="2552"/>
                  </a:lnTo>
                  <a:lnTo>
                    <a:pt x="210058" y="2552"/>
                  </a:lnTo>
                  <a:lnTo>
                    <a:pt x="209677" y="1282"/>
                  </a:lnTo>
                  <a:lnTo>
                    <a:pt x="208407" y="1282"/>
                  </a:lnTo>
                  <a:lnTo>
                    <a:pt x="207645" y="0"/>
                  </a:lnTo>
                  <a:lnTo>
                    <a:pt x="206756" y="0"/>
                  </a:lnTo>
                  <a:lnTo>
                    <a:pt x="206502" y="1282"/>
                  </a:lnTo>
                  <a:lnTo>
                    <a:pt x="206375" y="1282"/>
                  </a:lnTo>
                  <a:lnTo>
                    <a:pt x="170815" y="36830"/>
                  </a:lnTo>
                  <a:lnTo>
                    <a:pt x="170434" y="36830"/>
                  </a:lnTo>
                  <a:lnTo>
                    <a:pt x="170307" y="38100"/>
                  </a:lnTo>
                  <a:lnTo>
                    <a:pt x="170434" y="38100"/>
                  </a:lnTo>
                  <a:lnTo>
                    <a:pt x="170815" y="39382"/>
                  </a:lnTo>
                  <a:lnTo>
                    <a:pt x="171450" y="39382"/>
                  </a:lnTo>
                  <a:lnTo>
                    <a:pt x="172847" y="40652"/>
                  </a:lnTo>
                  <a:lnTo>
                    <a:pt x="173355" y="41910"/>
                  </a:lnTo>
                  <a:lnTo>
                    <a:pt x="174625" y="41910"/>
                  </a:lnTo>
                  <a:lnTo>
                    <a:pt x="174879" y="43180"/>
                  </a:lnTo>
                  <a:lnTo>
                    <a:pt x="176149" y="43180"/>
                  </a:lnTo>
                  <a:lnTo>
                    <a:pt x="176403" y="41910"/>
                  </a:lnTo>
                  <a:lnTo>
                    <a:pt x="176530" y="41910"/>
                  </a:lnTo>
                  <a:lnTo>
                    <a:pt x="190881" y="27952"/>
                  </a:lnTo>
                  <a:lnTo>
                    <a:pt x="235204" y="72402"/>
                  </a:lnTo>
                  <a:lnTo>
                    <a:pt x="237617" y="72402"/>
                  </a:lnTo>
                  <a:lnTo>
                    <a:pt x="239268" y="71132"/>
                  </a:lnTo>
                  <a:lnTo>
                    <a:pt x="240538" y="69850"/>
                  </a:lnTo>
                  <a:lnTo>
                    <a:pt x="241046" y="68580"/>
                  </a:lnTo>
                  <a:lnTo>
                    <a:pt x="241808" y="67310"/>
                  </a:lnTo>
                  <a:lnTo>
                    <a:pt x="242189" y="67310"/>
                  </a:lnTo>
                  <a:lnTo>
                    <a:pt x="242443" y="66052"/>
                  </a:lnTo>
                  <a:close/>
                </a:path>
                <a:path w="2426970" h="340995">
                  <a:moveTo>
                    <a:pt x="1739519" y="305054"/>
                  </a:moveTo>
                  <a:lnTo>
                    <a:pt x="1739265" y="303784"/>
                  </a:lnTo>
                  <a:lnTo>
                    <a:pt x="1739138" y="303784"/>
                  </a:lnTo>
                  <a:lnTo>
                    <a:pt x="1723974" y="288544"/>
                  </a:lnTo>
                  <a:lnTo>
                    <a:pt x="1689862" y="254254"/>
                  </a:lnTo>
                  <a:lnTo>
                    <a:pt x="1688846" y="254254"/>
                  </a:lnTo>
                  <a:lnTo>
                    <a:pt x="1688084" y="255524"/>
                  </a:lnTo>
                  <a:lnTo>
                    <a:pt x="1687703" y="255524"/>
                  </a:lnTo>
                  <a:lnTo>
                    <a:pt x="1686052" y="256794"/>
                  </a:lnTo>
                  <a:lnTo>
                    <a:pt x="1684782" y="258064"/>
                  </a:lnTo>
                  <a:lnTo>
                    <a:pt x="1684274" y="258064"/>
                  </a:lnTo>
                  <a:lnTo>
                    <a:pt x="1683512" y="259334"/>
                  </a:lnTo>
                  <a:lnTo>
                    <a:pt x="1683258" y="259334"/>
                  </a:lnTo>
                  <a:lnTo>
                    <a:pt x="1683004" y="260604"/>
                  </a:lnTo>
                  <a:lnTo>
                    <a:pt x="1683004" y="261874"/>
                  </a:lnTo>
                  <a:lnTo>
                    <a:pt x="1683131" y="261874"/>
                  </a:lnTo>
                  <a:lnTo>
                    <a:pt x="1703832" y="282194"/>
                  </a:lnTo>
                  <a:lnTo>
                    <a:pt x="1680591" y="305054"/>
                  </a:lnTo>
                  <a:lnTo>
                    <a:pt x="1659890" y="284734"/>
                  </a:lnTo>
                  <a:lnTo>
                    <a:pt x="1657731" y="284734"/>
                  </a:lnTo>
                  <a:lnTo>
                    <a:pt x="1657223" y="286004"/>
                  </a:lnTo>
                  <a:lnTo>
                    <a:pt x="1656080" y="286004"/>
                  </a:lnTo>
                  <a:lnTo>
                    <a:pt x="1655445" y="287274"/>
                  </a:lnTo>
                  <a:lnTo>
                    <a:pt x="1654302" y="288544"/>
                  </a:lnTo>
                  <a:lnTo>
                    <a:pt x="1653540" y="289814"/>
                  </a:lnTo>
                  <a:lnTo>
                    <a:pt x="1652905" y="289814"/>
                  </a:lnTo>
                  <a:lnTo>
                    <a:pt x="1652905" y="291084"/>
                  </a:lnTo>
                  <a:lnTo>
                    <a:pt x="1653159" y="291084"/>
                  </a:lnTo>
                  <a:lnTo>
                    <a:pt x="1702562" y="340614"/>
                  </a:lnTo>
                  <a:lnTo>
                    <a:pt x="1704721" y="340614"/>
                  </a:lnTo>
                  <a:lnTo>
                    <a:pt x="1706372" y="339344"/>
                  </a:lnTo>
                  <a:lnTo>
                    <a:pt x="1708150" y="338074"/>
                  </a:lnTo>
                  <a:lnTo>
                    <a:pt x="1708912" y="336804"/>
                  </a:lnTo>
                  <a:lnTo>
                    <a:pt x="1709293" y="335534"/>
                  </a:lnTo>
                  <a:lnTo>
                    <a:pt x="1709547" y="335534"/>
                  </a:lnTo>
                  <a:lnTo>
                    <a:pt x="1709547" y="334264"/>
                  </a:lnTo>
                  <a:lnTo>
                    <a:pt x="1709293" y="334264"/>
                  </a:lnTo>
                  <a:lnTo>
                    <a:pt x="1686433" y="311404"/>
                  </a:lnTo>
                  <a:lnTo>
                    <a:pt x="1692884" y="305054"/>
                  </a:lnTo>
                  <a:lnTo>
                    <a:pt x="1709674" y="288544"/>
                  </a:lnTo>
                  <a:lnTo>
                    <a:pt x="1732534" y="311404"/>
                  </a:lnTo>
                  <a:lnTo>
                    <a:pt x="1734058" y="311404"/>
                  </a:lnTo>
                  <a:lnTo>
                    <a:pt x="1734820" y="310134"/>
                  </a:lnTo>
                  <a:lnTo>
                    <a:pt x="1735201" y="310134"/>
                  </a:lnTo>
                  <a:lnTo>
                    <a:pt x="1736344" y="308864"/>
                  </a:lnTo>
                  <a:lnTo>
                    <a:pt x="1737614" y="307594"/>
                  </a:lnTo>
                  <a:lnTo>
                    <a:pt x="1738503" y="307594"/>
                  </a:lnTo>
                  <a:lnTo>
                    <a:pt x="1738884" y="306324"/>
                  </a:lnTo>
                  <a:lnTo>
                    <a:pt x="1739138" y="306324"/>
                  </a:lnTo>
                  <a:lnTo>
                    <a:pt x="1739265" y="305054"/>
                  </a:lnTo>
                  <a:lnTo>
                    <a:pt x="1739519" y="305054"/>
                  </a:lnTo>
                  <a:close/>
                </a:path>
                <a:path w="2426970" h="340995">
                  <a:moveTo>
                    <a:pt x="1787398" y="142494"/>
                  </a:moveTo>
                  <a:lnTo>
                    <a:pt x="1786636" y="141224"/>
                  </a:lnTo>
                  <a:lnTo>
                    <a:pt x="1785239" y="139954"/>
                  </a:lnTo>
                  <a:lnTo>
                    <a:pt x="1783715" y="137414"/>
                  </a:lnTo>
                  <a:lnTo>
                    <a:pt x="1779016" y="137414"/>
                  </a:lnTo>
                  <a:lnTo>
                    <a:pt x="1777492" y="139954"/>
                  </a:lnTo>
                  <a:lnTo>
                    <a:pt x="1775968" y="141224"/>
                  </a:lnTo>
                  <a:lnTo>
                    <a:pt x="1775206" y="142494"/>
                  </a:lnTo>
                  <a:lnTo>
                    <a:pt x="1775206" y="145034"/>
                  </a:lnTo>
                  <a:lnTo>
                    <a:pt x="1775968" y="146304"/>
                  </a:lnTo>
                  <a:lnTo>
                    <a:pt x="1778889" y="148844"/>
                  </a:lnTo>
                  <a:lnTo>
                    <a:pt x="1783588" y="148844"/>
                  </a:lnTo>
                  <a:lnTo>
                    <a:pt x="1785112" y="147574"/>
                  </a:lnTo>
                  <a:lnTo>
                    <a:pt x="1786509" y="146304"/>
                  </a:lnTo>
                  <a:lnTo>
                    <a:pt x="1787271" y="143764"/>
                  </a:lnTo>
                  <a:lnTo>
                    <a:pt x="1787398" y="142494"/>
                  </a:lnTo>
                  <a:close/>
                </a:path>
                <a:path w="2426970" h="340995">
                  <a:moveTo>
                    <a:pt x="1792097" y="251714"/>
                  </a:moveTo>
                  <a:lnTo>
                    <a:pt x="1791208" y="251714"/>
                  </a:lnTo>
                  <a:lnTo>
                    <a:pt x="1790573" y="250444"/>
                  </a:lnTo>
                  <a:lnTo>
                    <a:pt x="1789811" y="250444"/>
                  </a:lnTo>
                  <a:lnTo>
                    <a:pt x="1760347" y="236537"/>
                  </a:lnTo>
                  <a:lnTo>
                    <a:pt x="1760347" y="246634"/>
                  </a:lnTo>
                  <a:lnTo>
                    <a:pt x="1742567" y="264414"/>
                  </a:lnTo>
                  <a:lnTo>
                    <a:pt x="1725930" y="230124"/>
                  </a:lnTo>
                  <a:lnTo>
                    <a:pt x="1760347" y="246634"/>
                  </a:lnTo>
                  <a:lnTo>
                    <a:pt x="1760347" y="236537"/>
                  </a:lnTo>
                  <a:lnTo>
                    <a:pt x="1746796" y="230124"/>
                  </a:lnTo>
                  <a:lnTo>
                    <a:pt x="1725295" y="219964"/>
                  </a:lnTo>
                  <a:lnTo>
                    <a:pt x="1722374" y="219964"/>
                  </a:lnTo>
                  <a:lnTo>
                    <a:pt x="1721866" y="221234"/>
                  </a:lnTo>
                  <a:lnTo>
                    <a:pt x="1721358" y="221234"/>
                  </a:lnTo>
                  <a:lnTo>
                    <a:pt x="1719961" y="222504"/>
                  </a:lnTo>
                  <a:lnTo>
                    <a:pt x="1719199" y="223774"/>
                  </a:lnTo>
                  <a:lnTo>
                    <a:pt x="1718310" y="223774"/>
                  </a:lnTo>
                  <a:lnTo>
                    <a:pt x="1717675" y="225044"/>
                  </a:lnTo>
                  <a:lnTo>
                    <a:pt x="1717294" y="225044"/>
                  </a:lnTo>
                  <a:lnTo>
                    <a:pt x="1716786" y="226314"/>
                  </a:lnTo>
                  <a:lnTo>
                    <a:pt x="1716278" y="226314"/>
                  </a:lnTo>
                  <a:lnTo>
                    <a:pt x="1716024" y="227584"/>
                  </a:lnTo>
                  <a:lnTo>
                    <a:pt x="1715897" y="228854"/>
                  </a:lnTo>
                  <a:lnTo>
                    <a:pt x="1716151" y="228854"/>
                  </a:lnTo>
                  <a:lnTo>
                    <a:pt x="1746504" y="293624"/>
                  </a:lnTo>
                  <a:lnTo>
                    <a:pt x="1746885" y="294894"/>
                  </a:lnTo>
                  <a:lnTo>
                    <a:pt x="1747520" y="294894"/>
                  </a:lnTo>
                  <a:lnTo>
                    <a:pt x="1747901" y="296164"/>
                  </a:lnTo>
                  <a:lnTo>
                    <a:pt x="1749552" y="296164"/>
                  </a:lnTo>
                  <a:lnTo>
                    <a:pt x="1750060" y="294894"/>
                  </a:lnTo>
                  <a:lnTo>
                    <a:pt x="1751203" y="294894"/>
                  </a:lnTo>
                  <a:lnTo>
                    <a:pt x="1752092" y="293624"/>
                  </a:lnTo>
                  <a:lnTo>
                    <a:pt x="1752727" y="292354"/>
                  </a:lnTo>
                  <a:lnTo>
                    <a:pt x="1753362" y="292354"/>
                  </a:lnTo>
                  <a:lnTo>
                    <a:pt x="1754124" y="291084"/>
                  </a:lnTo>
                  <a:lnTo>
                    <a:pt x="1754505" y="289814"/>
                  </a:lnTo>
                  <a:lnTo>
                    <a:pt x="1754632" y="289814"/>
                  </a:lnTo>
                  <a:lnTo>
                    <a:pt x="1754632" y="288544"/>
                  </a:lnTo>
                  <a:lnTo>
                    <a:pt x="1754378" y="288544"/>
                  </a:lnTo>
                  <a:lnTo>
                    <a:pt x="1746250" y="272034"/>
                  </a:lnTo>
                  <a:lnTo>
                    <a:pt x="1753768" y="264414"/>
                  </a:lnTo>
                  <a:lnTo>
                    <a:pt x="1767586" y="250444"/>
                  </a:lnTo>
                  <a:lnTo>
                    <a:pt x="1784350" y="259334"/>
                  </a:lnTo>
                  <a:lnTo>
                    <a:pt x="1786255" y="259334"/>
                  </a:lnTo>
                  <a:lnTo>
                    <a:pt x="1786509" y="258064"/>
                  </a:lnTo>
                  <a:lnTo>
                    <a:pt x="1788033" y="258064"/>
                  </a:lnTo>
                  <a:lnTo>
                    <a:pt x="1790954" y="254254"/>
                  </a:lnTo>
                  <a:lnTo>
                    <a:pt x="1791335" y="254254"/>
                  </a:lnTo>
                  <a:lnTo>
                    <a:pt x="1791843" y="252984"/>
                  </a:lnTo>
                  <a:lnTo>
                    <a:pt x="1792097" y="252984"/>
                  </a:lnTo>
                  <a:lnTo>
                    <a:pt x="1792097" y="251714"/>
                  </a:lnTo>
                  <a:close/>
                </a:path>
                <a:path w="2426970" h="340995">
                  <a:moveTo>
                    <a:pt x="1828800" y="216154"/>
                  </a:moveTo>
                  <a:lnTo>
                    <a:pt x="1828038" y="213614"/>
                  </a:lnTo>
                  <a:lnTo>
                    <a:pt x="1827784" y="213614"/>
                  </a:lnTo>
                  <a:lnTo>
                    <a:pt x="1826895" y="212344"/>
                  </a:lnTo>
                  <a:lnTo>
                    <a:pt x="1825879" y="211074"/>
                  </a:lnTo>
                  <a:lnTo>
                    <a:pt x="1822577" y="211074"/>
                  </a:lnTo>
                  <a:lnTo>
                    <a:pt x="1797685" y="236474"/>
                  </a:lnTo>
                  <a:lnTo>
                    <a:pt x="1784896" y="178054"/>
                  </a:lnTo>
                  <a:lnTo>
                    <a:pt x="1784350" y="175514"/>
                  </a:lnTo>
                  <a:lnTo>
                    <a:pt x="1784096" y="174244"/>
                  </a:lnTo>
                  <a:lnTo>
                    <a:pt x="1783842" y="174244"/>
                  </a:lnTo>
                  <a:lnTo>
                    <a:pt x="1783715" y="172974"/>
                  </a:lnTo>
                  <a:lnTo>
                    <a:pt x="1783588" y="172974"/>
                  </a:lnTo>
                  <a:lnTo>
                    <a:pt x="1783334" y="171704"/>
                  </a:lnTo>
                  <a:lnTo>
                    <a:pt x="1782826" y="171704"/>
                  </a:lnTo>
                  <a:lnTo>
                    <a:pt x="1782318" y="170434"/>
                  </a:lnTo>
                  <a:lnTo>
                    <a:pt x="1779143" y="166624"/>
                  </a:lnTo>
                  <a:lnTo>
                    <a:pt x="1775968" y="166624"/>
                  </a:lnTo>
                  <a:lnTo>
                    <a:pt x="1746885" y="195834"/>
                  </a:lnTo>
                  <a:lnTo>
                    <a:pt x="1746504" y="197104"/>
                  </a:lnTo>
                  <a:lnTo>
                    <a:pt x="1746250" y="197104"/>
                  </a:lnTo>
                  <a:lnTo>
                    <a:pt x="1746504" y="198374"/>
                  </a:lnTo>
                  <a:lnTo>
                    <a:pt x="1747012" y="199644"/>
                  </a:lnTo>
                  <a:lnTo>
                    <a:pt x="1747774" y="199644"/>
                  </a:lnTo>
                  <a:lnTo>
                    <a:pt x="1749171" y="200914"/>
                  </a:lnTo>
                  <a:lnTo>
                    <a:pt x="1749552" y="202184"/>
                  </a:lnTo>
                  <a:lnTo>
                    <a:pt x="1752473" y="202184"/>
                  </a:lnTo>
                  <a:lnTo>
                    <a:pt x="1775841" y="178054"/>
                  </a:lnTo>
                  <a:lnTo>
                    <a:pt x="1789049" y="239014"/>
                  </a:lnTo>
                  <a:lnTo>
                    <a:pt x="1789303" y="240284"/>
                  </a:lnTo>
                  <a:lnTo>
                    <a:pt x="1789557" y="240284"/>
                  </a:lnTo>
                  <a:lnTo>
                    <a:pt x="1790065" y="242824"/>
                  </a:lnTo>
                  <a:lnTo>
                    <a:pt x="1790192" y="242824"/>
                  </a:lnTo>
                  <a:lnTo>
                    <a:pt x="1790446" y="244094"/>
                  </a:lnTo>
                  <a:lnTo>
                    <a:pt x="1791081" y="244094"/>
                  </a:lnTo>
                  <a:lnTo>
                    <a:pt x="1794129" y="247904"/>
                  </a:lnTo>
                  <a:lnTo>
                    <a:pt x="1797431" y="247904"/>
                  </a:lnTo>
                  <a:lnTo>
                    <a:pt x="1798193" y="246634"/>
                  </a:lnTo>
                  <a:lnTo>
                    <a:pt x="1808302" y="236474"/>
                  </a:lnTo>
                  <a:lnTo>
                    <a:pt x="1828546" y="216154"/>
                  </a:lnTo>
                  <a:lnTo>
                    <a:pt x="1828800" y="216154"/>
                  </a:lnTo>
                  <a:close/>
                </a:path>
                <a:path w="2426970" h="340995">
                  <a:moveTo>
                    <a:pt x="1844294" y="199644"/>
                  </a:moveTo>
                  <a:lnTo>
                    <a:pt x="1843786" y="199644"/>
                  </a:lnTo>
                  <a:lnTo>
                    <a:pt x="1794764" y="150114"/>
                  </a:lnTo>
                  <a:lnTo>
                    <a:pt x="1792351" y="150114"/>
                  </a:lnTo>
                  <a:lnTo>
                    <a:pt x="1791335" y="151384"/>
                  </a:lnTo>
                  <a:lnTo>
                    <a:pt x="1789049" y="153924"/>
                  </a:lnTo>
                  <a:lnTo>
                    <a:pt x="1788287" y="155194"/>
                  </a:lnTo>
                  <a:lnTo>
                    <a:pt x="1787652" y="155194"/>
                  </a:lnTo>
                  <a:lnTo>
                    <a:pt x="1787652" y="156464"/>
                  </a:lnTo>
                  <a:lnTo>
                    <a:pt x="1787779" y="156464"/>
                  </a:lnTo>
                  <a:lnTo>
                    <a:pt x="1837055" y="205994"/>
                  </a:lnTo>
                  <a:lnTo>
                    <a:pt x="1839468" y="205994"/>
                  </a:lnTo>
                  <a:lnTo>
                    <a:pt x="1841119" y="204724"/>
                  </a:lnTo>
                  <a:lnTo>
                    <a:pt x="1841627" y="203454"/>
                  </a:lnTo>
                  <a:lnTo>
                    <a:pt x="1842389" y="203454"/>
                  </a:lnTo>
                  <a:lnTo>
                    <a:pt x="1842897" y="202184"/>
                  </a:lnTo>
                  <a:lnTo>
                    <a:pt x="1843659" y="202184"/>
                  </a:lnTo>
                  <a:lnTo>
                    <a:pt x="1843913" y="200914"/>
                  </a:lnTo>
                  <a:lnTo>
                    <a:pt x="1844167" y="200914"/>
                  </a:lnTo>
                  <a:lnTo>
                    <a:pt x="1844294" y="199644"/>
                  </a:lnTo>
                  <a:close/>
                </a:path>
                <a:path w="2426970" h="340995">
                  <a:moveTo>
                    <a:pt x="1891919" y="152654"/>
                  </a:moveTo>
                  <a:lnTo>
                    <a:pt x="1891792" y="151384"/>
                  </a:lnTo>
                  <a:lnTo>
                    <a:pt x="1891030" y="151384"/>
                  </a:lnTo>
                  <a:lnTo>
                    <a:pt x="1890522" y="150114"/>
                  </a:lnTo>
                  <a:lnTo>
                    <a:pt x="1889125" y="150114"/>
                  </a:lnTo>
                  <a:lnTo>
                    <a:pt x="1887855" y="148844"/>
                  </a:lnTo>
                  <a:lnTo>
                    <a:pt x="1871980" y="142494"/>
                  </a:lnTo>
                  <a:lnTo>
                    <a:pt x="1870202" y="142494"/>
                  </a:lnTo>
                  <a:lnTo>
                    <a:pt x="1868551" y="141224"/>
                  </a:lnTo>
                  <a:lnTo>
                    <a:pt x="1866900" y="141224"/>
                  </a:lnTo>
                  <a:lnTo>
                    <a:pt x="1865376" y="139954"/>
                  </a:lnTo>
                  <a:lnTo>
                    <a:pt x="1856105" y="139954"/>
                  </a:lnTo>
                  <a:lnTo>
                    <a:pt x="1854962" y="141224"/>
                  </a:lnTo>
                  <a:lnTo>
                    <a:pt x="1855851" y="138684"/>
                  </a:lnTo>
                  <a:lnTo>
                    <a:pt x="1856994" y="134874"/>
                  </a:lnTo>
                  <a:lnTo>
                    <a:pt x="1857502" y="132334"/>
                  </a:lnTo>
                  <a:lnTo>
                    <a:pt x="1857502" y="128524"/>
                  </a:lnTo>
                  <a:lnTo>
                    <a:pt x="1856740" y="124714"/>
                  </a:lnTo>
                  <a:lnTo>
                    <a:pt x="1855851" y="123444"/>
                  </a:lnTo>
                  <a:lnTo>
                    <a:pt x="1855393" y="122174"/>
                  </a:lnTo>
                  <a:lnTo>
                    <a:pt x="1854962" y="120904"/>
                  </a:lnTo>
                  <a:lnTo>
                    <a:pt x="1853692" y="119634"/>
                  </a:lnTo>
                  <a:lnTo>
                    <a:pt x="1851914" y="118364"/>
                  </a:lnTo>
                  <a:lnTo>
                    <a:pt x="1850136" y="115824"/>
                  </a:lnTo>
                  <a:lnTo>
                    <a:pt x="1849120" y="115100"/>
                  </a:lnTo>
                  <a:lnTo>
                    <a:pt x="1849120" y="134874"/>
                  </a:lnTo>
                  <a:lnTo>
                    <a:pt x="1848993" y="136144"/>
                  </a:lnTo>
                  <a:lnTo>
                    <a:pt x="1848485" y="137414"/>
                  </a:lnTo>
                  <a:lnTo>
                    <a:pt x="1847723" y="139954"/>
                  </a:lnTo>
                  <a:lnTo>
                    <a:pt x="1846834" y="141224"/>
                  </a:lnTo>
                  <a:lnTo>
                    <a:pt x="1845437" y="142494"/>
                  </a:lnTo>
                  <a:lnTo>
                    <a:pt x="1837055" y="151384"/>
                  </a:lnTo>
                  <a:lnTo>
                    <a:pt x="1819910" y="134874"/>
                  </a:lnTo>
                  <a:lnTo>
                    <a:pt x="1825625" y="128524"/>
                  </a:lnTo>
                  <a:lnTo>
                    <a:pt x="1826895" y="127254"/>
                  </a:lnTo>
                  <a:lnTo>
                    <a:pt x="1828038" y="125984"/>
                  </a:lnTo>
                  <a:lnTo>
                    <a:pt x="1829816" y="124714"/>
                  </a:lnTo>
                  <a:lnTo>
                    <a:pt x="1830705" y="123444"/>
                  </a:lnTo>
                  <a:lnTo>
                    <a:pt x="1831594" y="123444"/>
                  </a:lnTo>
                  <a:lnTo>
                    <a:pt x="1834261" y="122174"/>
                  </a:lnTo>
                  <a:lnTo>
                    <a:pt x="1841373" y="122174"/>
                  </a:lnTo>
                  <a:lnTo>
                    <a:pt x="1843532" y="123444"/>
                  </a:lnTo>
                  <a:lnTo>
                    <a:pt x="1845437" y="125984"/>
                  </a:lnTo>
                  <a:lnTo>
                    <a:pt x="1846707" y="127254"/>
                  </a:lnTo>
                  <a:lnTo>
                    <a:pt x="1847596" y="128524"/>
                  </a:lnTo>
                  <a:lnTo>
                    <a:pt x="1848231" y="129794"/>
                  </a:lnTo>
                  <a:lnTo>
                    <a:pt x="1848993" y="131064"/>
                  </a:lnTo>
                  <a:lnTo>
                    <a:pt x="1849120" y="134874"/>
                  </a:lnTo>
                  <a:lnTo>
                    <a:pt x="1849120" y="115100"/>
                  </a:lnTo>
                  <a:lnTo>
                    <a:pt x="1848358" y="114554"/>
                  </a:lnTo>
                  <a:lnTo>
                    <a:pt x="1846326" y="114554"/>
                  </a:lnTo>
                  <a:lnTo>
                    <a:pt x="1844421" y="113284"/>
                  </a:lnTo>
                  <a:lnTo>
                    <a:pt x="1842262" y="112014"/>
                  </a:lnTo>
                  <a:lnTo>
                    <a:pt x="1835785" y="112014"/>
                  </a:lnTo>
                  <a:lnTo>
                    <a:pt x="1833499" y="113284"/>
                  </a:lnTo>
                  <a:lnTo>
                    <a:pt x="1831340" y="114554"/>
                  </a:lnTo>
                  <a:lnTo>
                    <a:pt x="1829054" y="115824"/>
                  </a:lnTo>
                  <a:lnTo>
                    <a:pt x="1826641" y="117094"/>
                  </a:lnTo>
                  <a:lnTo>
                    <a:pt x="1825117" y="118364"/>
                  </a:lnTo>
                  <a:lnTo>
                    <a:pt x="1824101" y="118364"/>
                  </a:lnTo>
                  <a:lnTo>
                    <a:pt x="1822196" y="120904"/>
                  </a:lnTo>
                  <a:lnTo>
                    <a:pt x="1820799" y="122174"/>
                  </a:lnTo>
                  <a:lnTo>
                    <a:pt x="1809369" y="133604"/>
                  </a:lnTo>
                  <a:lnTo>
                    <a:pt x="1808988" y="134874"/>
                  </a:lnTo>
                  <a:lnTo>
                    <a:pt x="1808734" y="136144"/>
                  </a:lnTo>
                  <a:lnTo>
                    <a:pt x="1809242" y="137414"/>
                  </a:lnTo>
                  <a:lnTo>
                    <a:pt x="1857756" y="185674"/>
                  </a:lnTo>
                  <a:lnTo>
                    <a:pt x="1859915" y="185674"/>
                  </a:lnTo>
                  <a:lnTo>
                    <a:pt x="1861566" y="184404"/>
                  </a:lnTo>
                  <a:lnTo>
                    <a:pt x="1862201" y="183134"/>
                  </a:lnTo>
                  <a:lnTo>
                    <a:pt x="1863344" y="181864"/>
                  </a:lnTo>
                  <a:lnTo>
                    <a:pt x="1864106" y="180594"/>
                  </a:lnTo>
                  <a:lnTo>
                    <a:pt x="1864614" y="180594"/>
                  </a:lnTo>
                  <a:lnTo>
                    <a:pt x="1864741" y="179324"/>
                  </a:lnTo>
                  <a:lnTo>
                    <a:pt x="1864233" y="179324"/>
                  </a:lnTo>
                  <a:lnTo>
                    <a:pt x="1842516" y="156464"/>
                  </a:lnTo>
                  <a:lnTo>
                    <a:pt x="1848612" y="151384"/>
                  </a:lnTo>
                  <a:lnTo>
                    <a:pt x="1850136" y="150114"/>
                  </a:lnTo>
                  <a:lnTo>
                    <a:pt x="1851787" y="148844"/>
                  </a:lnTo>
                  <a:lnTo>
                    <a:pt x="1861693" y="148844"/>
                  </a:lnTo>
                  <a:lnTo>
                    <a:pt x="1863344" y="150114"/>
                  </a:lnTo>
                  <a:lnTo>
                    <a:pt x="1867154" y="151384"/>
                  </a:lnTo>
                  <a:lnTo>
                    <a:pt x="1883918" y="159004"/>
                  </a:lnTo>
                  <a:lnTo>
                    <a:pt x="1886966" y="159004"/>
                  </a:lnTo>
                  <a:lnTo>
                    <a:pt x="1887982" y="157734"/>
                  </a:lnTo>
                  <a:lnTo>
                    <a:pt x="1888490" y="156464"/>
                  </a:lnTo>
                  <a:lnTo>
                    <a:pt x="1889252" y="156464"/>
                  </a:lnTo>
                  <a:lnTo>
                    <a:pt x="1890014" y="155194"/>
                  </a:lnTo>
                  <a:lnTo>
                    <a:pt x="1890649" y="155194"/>
                  </a:lnTo>
                  <a:lnTo>
                    <a:pt x="1891411" y="153924"/>
                  </a:lnTo>
                  <a:lnTo>
                    <a:pt x="1891665" y="153924"/>
                  </a:lnTo>
                  <a:lnTo>
                    <a:pt x="1891919" y="152654"/>
                  </a:lnTo>
                  <a:close/>
                </a:path>
                <a:path w="2426970" h="340995">
                  <a:moveTo>
                    <a:pt x="1940814" y="103124"/>
                  </a:moveTo>
                  <a:lnTo>
                    <a:pt x="1939925" y="103124"/>
                  </a:lnTo>
                  <a:lnTo>
                    <a:pt x="1939290" y="101854"/>
                  </a:lnTo>
                  <a:lnTo>
                    <a:pt x="1938528" y="101854"/>
                  </a:lnTo>
                  <a:lnTo>
                    <a:pt x="1909064" y="87947"/>
                  </a:lnTo>
                  <a:lnTo>
                    <a:pt x="1909064" y="98044"/>
                  </a:lnTo>
                  <a:lnTo>
                    <a:pt x="1891284" y="115824"/>
                  </a:lnTo>
                  <a:lnTo>
                    <a:pt x="1874647" y="81534"/>
                  </a:lnTo>
                  <a:lnTo>
                    <a:pt x="1909064" y="98044"/>
                  </a:lnTo>
                  <a:lnTo>
                    <a:pt x="1909064" y="87947"/>
                  </a:lnTo>
                  <a:lnTo>
                    <a:pt x="1895513" y="81534"/>
                  </a:lnTo>
                  <a:lnTo>
                    <a:pt x="1874012" y="71374"/>
                  </a:lnTo>
                  <a:lnTo>
                    <a:pt x="1871091" y="71374"/>
                  </a:lnTo>
                  <a:lnTo>
                    <a:pt x="1870583" y="72644"/>
                  </a:lnTo>
                  <a:lnTo>
                    <a:pt x="1870075" y="72644"/>
                  </a:lnTo>
                  <a:lnTo>
                    <a:pt x="1868678" y="73914"/>
                  </a:lnTo>
                  <a:lnTo>
                    <a:pt x="1867916" y="75184"/>
                  </a:lnTo>
                  <a:lnTo>
                    <a:pt x="1867027" y="75184"/>
                  </a:lnTo>
                  <a:lnTo>
                    <a:pt x="1866392" y="76454"/>
                  </a:lnTo>
                  <a:lnTo>
                    <a:pt x="1866011" y="76454"/>
                  </a:lnTo>
                  <a:lnTo>
                    <a:pt x="1865503" y="77724"/>
                  </a:lnTo>
                  <a:lnTo>
                    <a:pt x="1864868" y="77724"/>
                  </a:lnTo>
                  <a:lnTo>
                    <a:pt x="1864741" y="78994"/>
                  </a:lnTo>
                  <a:lnTo>
                    <a:pt x="1864614" y="78994"/>
                  </a:lnTo>
                  <a:lnTo>
                    <a:pt x="1864614" y="80264"/>
                  </a:lnTo>
                  <a:lnTo>
                    <a:pt x="1864868" y="80264"/>
                  </a:lnTo>
                  <a:lnTo>
                    <a:pt x="1895221" y="145034"/>
                  </a:lnTo>
                  <a:lnTo>
                    <a:pt x="1895602" y="146304"/>
                  </a:lnTo>
                  <a:lnTo>
                    <a:pt x="1896237" y="146304"/>
                  </a:lnTo>
                  <a:lnTo>
                    <a:pt x="1896618" y="147574"/>
                  </a:lnTo>
                  <a:lnTo>
                    <a:pt x="1898269" y="147574"/>
                  </a:lnTo>
                  <a:lnTo>
                    <a:pt x="1898777" y="146304"/>
                  </a:lnTo>
                  <a:lnTo>
                    <a:pt x="1899920" y="146304"/>
                  </a:lnTo>
                  <a:lnTo>
                    <a:pt x="1902079" y="143764"/>
                  </a:lnTo>
                  <a:lnTo>
                    <a:pt x="1902841" y="142494"/>
                  </a:lnTo>
                  <a:lnTo>
                    <a:pt x="1903222" y="141224"/>
                  </a:lnTo>
                  <a:lnTo>
                    <a:pt x="1903349" y="141224"/>
                  </a:lnTo>
                  <a:lnTo>
                    <a:pt x="1903349" y="139954"/>
                  </a:lnTo>
                  <a:lnTo>
                    <a:pt x="1903095" y="139954"/>
                  </a:lnTo>
                  <a:lnTo>
                    <a:pt x="1894967" y="123444"/>
                  </a:lnTo>
                  <a:lnTo>
                    <a:pt x="1902485" y="115824"/>
                  </a:lnTo>
                  <a:lnTo>
                    <a:pt x="1916303" y="101854"/>
                  </a:lnTo>
                  <a:lnTo>
                    <a:pt x="1933067" y="110744"/>
                  </a:lnTo>
                  <a:lnTo>
                    <a:pt x="1934972" y="110744"/>
                  </a:lnTo>
                  <a:lnTo>
                    <a:pt x="1935226" y="109474"/>
                  </a:lnTo>
                  <a:lnTo>
                    <a:pt x="1936750" y="109474"/>
                  </a:lnTo>
                  <a:lnTo>
                    <a:pt x="1937385" y="108204"/>
                  </a:lnTo>
                  <a:lnTo>
                    <a:pt x="1938274" y="106934"/>
                  </a:lnTo>
                  <a:lnTo>
                    <a:pt x="1939036" y="106934"/>
                  </a:lnTo>
                  <a:lnTo>
                    <a:pt x="1939671" y="105664"/>
                  </a:lnTo>
                  <a:lnTo>
                    <a:pt x="1940560" y="104394"/>
                  </a:lnTo>
                  <a:lnTo>
                    <a:pt x="1940814" y="104394"/>
                  </a:lnTo>
                  <a:lnTo>
                    <a:pt x="1940814" y="103124"/>
                  </a:lnTo>
                  <a:close/>
                </a:path>
                <a:path w="2426970" h="340995">
                  <a:moveTo>
                    <a:pt x="1986153" y="57404"/>
                  </a:moveTo>
                  <a:lnTo>
                    <a:pt x="1985899" y="56134"/>
                  </a:lnTo>
                  <a:lnTo>
                    <a:pt x="1985772" y="56134"/>
                  </a:lnTo>
                  <a:lnTo>
                    <a:pt x="1985391" y="54864"/>
                  </a:lnTo>
                  <a:lnTo>
                    <a:pt x="1984883" y="54864"/>
                  </a:lnTo>
                  <a:lnTo>
                    <a:pt x="1937512" y="7874"/>
                  </a:lnTo>
                  <a:lnTo>
                    <a:pt x="1937004" y="7874"/>
                  </a:lnTo>
                  <a:lnTo>
                    <a:pt x="1936750" y="6604"/>
                  </a:lnTo>
                  <a:lnTo>
                    <a:pt x="1936496" y="7874"/>
                  </a:lnTo>
                  <a:lnTo>
                    <a:pt x="1935353" y="7874"/>
                  </a:lnTo>
                  <a:lnTo>
                    <a:pt x="1933702" y="9144"/>
                  </a:lnTo>
                  <a:lnTo>
                    <a:pt x="1933194" y="9144"/>
                  </a:lnTo>
                  <a:lnTo>
                    <a:pt x="1932432" y="10414"/>
                  </a:lnTo>
                  <a:lnTo>
                    <a:pt x="1931924" y="10414"/>
                  </a:lnTo>
                  <a:lnTo>
                    <a:pt x="1931162" y="11684"/>
                  </a:lnTo>
                  <a:lnTo>
                    <a:pt x="1930908" y="12954"/>
                  </a:lnTo>
                  <a:lnTo>
                    <a:pt x="1930527" y="12954"/>
                  </a:lnTo>
                  <a:lnTo>
                    <a:pt x="1930654" y="14224"/>
                  </a:lnTo>
                  <a:lnTo>
                    <a:pt x="1930781" y="14224"/>
                  </a:lnTo>
                  <a:lnTo>
                    <a:pt x="1962912" y="45974"/>
                  </a:lnTo>
                  <a:lnTo>
                    <a:pt x="1965198" y="48514"/>
                  </a:lnTo>
                  <a:lnTo>
                    <a:pt x="1967357" y="51054"/>
                  </a:lnTo>
                  <a:lnTo>
                    <a:pt x="1969643" y="53594"/>
                  </a:lnTo>
                  <a:lnTo>
                    <a:pt x="1971802" y="54864"/>
                  </a:lnTo>
                  <a:lnTo>
                    <a:pt x="1969897" y="54864"/>
                  </a:lnTo>
                  <a:lnTo>
                    <a:pt x="1967992" y="53594"/>
                  </a:lnTo>
                  <a:lnTo>
                    <a:pt x="1966214" y="53594"/>
                  </a:lnTo>
                  <a:lnTo>
                    <a:pt x="1964309" y="52324"/>
                  </a:lnTo>
                  <a:lnTo>
                    <a:pt x="1956689" y="49784"/>
                  </a:lnTo>
                  <a:lnTo>
                    <a:pt x="1954657" y="49784"/>
                  </a:lnTo>
                  <a:lnTo>
                    <a:pt x="1952752" y="48514"/>
                  </a:lnTo>
                  <a:lnTo>
                    <a:pt x="1950720" y="48514"/>
                  </a:lnTo>
                  <a:lnTo>
                    <a:pt x="1948561" y="47244"/>
                  </a:lnTo>
                  <a:lnTo>
                    <a:pt x="1944090" y="45974"/>
                  </a:lnTo>
                  <a:lnTo>
                    <a:pt x="1912874" y="37084"/>
                  </a:lnTo>
                  <a:lnTo>
                    <a:pt x="1911858" y="35814"/>
                  </a:lnTo>
                  <a:lnTo>
                    <a:pt x="1907667" y="35814"/>
                  </a:lnTo>
                  <a:lnTo>
                    <a:pt x="1907032" y="37084"/>
                  </a:lnTo>
                  <a:lnTo>
                    <a:pt x="1905635" y="37084"/>
                  </a:lnTo>
                  <a:lnTo>
                    <a:pt x="1904238" y="38354"/>
                  </a:lnTo>
                  <a:lnTo>
                    <a:pt x="1900809" y="42164"/>
                  </a:lnTo>
                  <a:lnTo>
                    <a:pt x="1900174" y="43434"/>
                  </a:lnTo>
                  <a:lnTo>
                    <a:pt x="1899666" y="43434"/>
                  </a:lnTo>
                  <a:lnTo>
                    <a:pt x="1899412" y="45974"/>
                  </a:lnTo>
                  <a:lnTo>
                    <a:pt x="1899793" y="47244"/>
                  </a:lnTo>
                  <a:lnTo>
                    <a:pt x="1900936" y="47244"/>
                  </a:lnTo>
                  <a:lnTo>
                    <a:pt x="1948180" y="95504"/>
                  </a:lnTo>
                  <a:lnTo>
                    <a:pt x="1950466" y="95504"/>
                  </a:lnTo>
                  <a:lnTo>
                    <a:pt x="1950974" y="94234"/>
                  </a:lnTo>
                  <a:lnTo>
                    <a:pt x="1951355" y="94234"/>
                  </a:lnTo>
                  <a:lnTo>
                    <a:pt x="1951990" y="92964"/>
                  </a:lnTo>
                  <a:lnTo>
                    <a:pt x="1952625" y="92964"/>
                  </a:lnTo>
                  <a:lnTo>
                    <a:pt x="1953387" y="91694"/>
                  </a:lnTo>
                  <a:lnTo>
                    <a:pt x="1954149" y="91694"/>
                  </a:lnTo>
                  <a:lnTo>
                    <a:pt x="1954530" y="90424"/>
                  </a:lnTo>
                  <a:lnTo>
                    <a:pt x="1955038" y="90424"/>
                  </a:lnTo>
                  <a:lnTo>
                    <a:pt x="1955165" y="89154"/>
                  </a:lnTo>
                  <a:lnTo>
                    <a:pt x="1924050" y="57404"/>
                  </a:lnTo>
                  <a:lnTo>
                    <a:pt x="1922018" y="54864"/>
                  </a:lnTo>
                  <a:lnTo>
                    <a:pt x="1918081" y="51054"/>
                  </a:lnTo>
                  <a:lnTo>
                    <a:pt x="1916049" y="49784"/>
                  </a:lnTo>
                  <a:lnTo>
                    <a:pt x="1914144" y="47244"/>
                  </a:lnTo>
                  <a:lnTo>
                    <a:pt x="1912112" y="45974"/>
                  </a:lnTo>
                  <a:lnTo>
                    <a:pt x="1912239" y="45974"/>
                  </a:lnTo>
                  <a:lnTo>
                    <a:pt x="1914525" y="47244"/>
                  </a:lnTo>
                  <a:lnTo>
                    <a:pt x="1916811" y="47244"/>
                  </a:lnTo>
                  <a:lnTo>
                    <a:pt x="1919351" y="48514"/>
                  </a:lnTo>
                  <a:lnTo>
                    <a:pt x="1924177" y="49784"/>
                  </a:lnTo>
                  <a:lnTo>
                    <a:pt x="1926463" y="51054"/>
                  </a:lnTo>
                  <a:lnTo>
                    <a:pt x="1971167" y="63754"/>
                  </a:lnTo>
                  <a:lnTo>
                    <a:pt x="1972691" y="65024"/>
                  </a:lnTo>
                  <a:lnTo>
                    <a:pt x="1980438" y="65024"/>
                  </a:lnTo>
                  <a:lnTo>
                    <a:pt x="1981200" y="63754"/>
                  </a:lnTo>
                  <a:lnTo>
                    <a:pt x="1981835" y="63754"/>
                  </a:lnTo>
                  <a:lnTo>
                    <a:pt x="1982597" y="62484"/>
                  </a:lnTo>
                  <a:lnTo>
                    <a:pt x="1984756" y="59944"/>
                  </a:lnTo>
                  <a:lnTo>
                    <a:pt x="1985645" y="59944"/>
                  </a:lnTo>
                  <a:lnTo>
                    <a:pt x="1986153" y="57404"/>
                  </a:lnTo>
                  <a:close/>
                </a:path>
                <a:path w="2426970" h="340995">
                  <a:moveTo>
                    <a:pt x="2144395" y="333260"/>
                  </a:moveTo>
                  <a:lnTo>
                    <a:pt x="2144014" y="333260"/>
                  </a:lnTo>
                  <a:lnTo>
                    <a:pt x="2106015" y="295148"/>
                  </a:lnTo>
                  <a:lnTo>
                    <a:pt x="2099691" y="288798"/>
                  </a:lnTo>
                  <a:lnTo>
                    <a:pt x="2114296" y="273558"/>
                  </a:lnTo>
                  <a:lnTo>
                    <a:pt x="2114550" y="273558"/>
                  </a:lnTo>
                  <a:lnTo>
                    <a:pt x="2114423" y="272300"/>
                  </a:lnTo>
                  <a:lnTo>
                    <a:pt x="2114296" y="272300"/>
                  </a:lnTo>
                  <a:lnTo>
                    <a:pt x="2113788" y="271030"/>
                  </a:lnTo>
                  <a:lnTo>
                    <a:pt x="2113407" y="271030"/>
                  </a:lnTo>
                  <a:lnTo>
                    <a:pt x="2112518" y="269748"/>
                  </a:lnTo>
                  <a:lnTo>
                    <a:pt x="2111629" y="269748"/>
                  </a:lnTo>
                  <a:lnTo>
                    <a:pt x="2111121" y="268478"/>
                  </a:lnTo>
                  <a:lnTo>
                    <a:pt x="2108708" y="268478"/>
                  </a:lnTo>
                  <a:lnTo>
                    <a:pt x="2072386" y="304050"/>
                  </a:lnTo>
                  <a:lnTo>
                    <a:pt x="2072386" y="305308"/>
                  </a:lnTo>
                  <a:lnTo>
                    <a:pt x="2072767" y="306578"/>
                  </a:lnTo>
                  <a:lnTo>
                    <a:pt x="2073148" y="306578"/>
                  </a:lnTo>
                  <a:lnTo>
                    <a:pt x="2073402" y="307848"/>
                  </a:lnTo>
                  <a:lnTo>
                    <a:pt x="2075307" y="309130"/>
                  </a:lnTo>
                  <a:lnTo>
                    <a:pt x="2075688" y="309130"/>
                  </a:lnTo>
                  <a:lnTo>
                    <a:pt x="2076196" y="310400"/>
                  </a:lnTo>
                  <a:lnTo>
                    <a:pt x="2078482" y="310400"/>
                  </a:lnTo>
                  <a:lnTo>
                    <a:pt x="2092960" y="295148"/>
                  </a:lnTo>
                  <a:lnTo>
                    <a:pt x="2137156" y="339610"/>
                  </a:lnTo>
                  <a:lnTo>
                    <a:pt x="2139569" y="339610"/>
                  </a:lnTo>
                  <a:lnTo>
                    <a:pt x="2141220" y="338328"/>
                  </a:lnTo>
                  <a:lnTo>
                    <a:pt x="2142490" y="337058"/>
                  </a:lnTo>
                  <a:lnTo>
                    <a:pt x="2142998" y="335800"/>
                  </a:lnTo>
                  <a:lnTo>
                    <a:pt x="2143760" y="335800"/>
                  </a:lnTo>
                  <a:lnTo>
                    <a:pt x="2144014" y="334530"/>
                  </a:lnTo>
                  <a:lnTo>
                    <a:pt x="2144395" y="334530"/>
                  </a:lnTo>
                  <a:lnTo>
                    <a:pt x="2144395" y="333260"/>
                  </a:lnTo>
                  <a:close/>
                </a:path>
                <a:path w="2426970" h="340995">
                  <a:moveTo>
                    <a:pt x="2196084" y="282448"/>
                  </a:moveTo>
                  <a:lnTo>
                    <a:pt x="2195957" y="281178"/>
                  </a:lnTo>
                  <a:lnTo>
                    <a:pt x="2195703" y="281178"/>
                  </a:lnTo>
                  <a:lnTo>
                    <a:pt x="2195322" y="279908"/>
                  </a:lnTo>
                  <a:lnTo>
                    <a:pt x="2195068" y="279908"/>
                  </a:lnTo>
                  <a:lnTo>
                    <a:pt x="2194179" y="278650"/>
                  </a:lnTo>
                  <a:lnTo>
                    <a:pt x="2193163" y="278650"/>
                  </a:lnTo>
                  <a:lnTo>
                    <a:pt x="2192782" y="277380"/>
                  </a:lnTo>
                  <a:lnTo>
                    <a:pt x="2189988" y="277380"/>
                  </a:lnTo>
                  <a:lnTo>
                    <a:pt x="2169668" y="297700"/>
                  </a:lnTo>
                  <a:lnTo>
                    <a:pt x="2151380" y="279908"/>
                  </a:lnTo>
                  <a:lnTo>
                    <a:pt x="2156269" y="274828"/>
                  </a:lnTo>
                  <a:lnTo>
                    <a:pt x="2168525" y="262128"/>
                  </a:lnTo>
                  <a:lnTo>
                    <a:pt x="2169033" y="262128"/>
                  </a:lnTo>
                  <a:lnTo>
                    <a:pt x="2168906" y="260858"/>
                  </a:lnTo>
                  <a:lnTo>
                    <a:pt x="2168144" y="259600"/>
                  </a:lnTo>
                  <a:lnTo>
                    <a:pt x="2166747" y="258330"/>
                  </a:lnTo>
                  <a:lnTo>
                    <a:pt x="2166239" y="258330"/>
                  </a:lnTo>
                  <a:lnTo>
                    <a:pt x="2165858" y="257048"/>
                  </a:lnTo>
                  <a:lnTo>
                    <a:pt x="2163318" y="257048"/>
                  </a:lnTo>
                  <a:lnTo>
                    <a:pt x="2145919" y="274828"/>
                  </a:lnTo>
                  <a:lnTo>
                    <a:pt x="2129917" y="258330"/>
                  </a:lnTo>
                  <a:lnTo>
                    <a:pt x="2149856" y="237998"/>
                  </a:lnTo>
                  <a:lnTo>
                    <a:pt x="2150364" y="237998"/>
                  </a:lnTo>
                  <a:lnTo>
                    <a:pt x="2150364" y="236728"/>
                  </a:lnTo>
                  <a:lnTo>
                    <a:pt x="2150110" y="236728"/>
                  </a:lnTo>
                  <a:lnTo>
                    <a:pt x="2149602" y="235458"/>
                  </a:lnTo>
                  <a:lnTo>
                    <a:pt x="2149348" y="235458"/>
                  </a:lnTo>
                  <a:lnTo>
                    <a:pt x="2147951" y="234200"/>
                  </a:lnTo>
                  <a:lnTo>
                    <a:pt x="2147443" y="232930"/>
                  </a:lnTo>
                  <a:lnTo>
                    <a:pt x="2146681" y="232930"/>
                  </a:lnTo>
                  <a:lnTo>
                    <a:pt x="2145538" y="231648"/>
                  </a:lnTo>
                  <a:lnTo>
                    <a:pt x="2144649" y="231648"/>
                  </a:lnTo>
                  <a:lnTo>
                    <a:pt x="2119376" y="257048"/>
                  </a:lnTo>
                  <a:lnTo>
                    <a:pt x="2118995" y="258330"/>
                  </a:lnTo>
                  <a:lnTo>
                    <a:pt x="2118741" y="259600"/>
                  </a:lnTo>
                  <a:lnTo>
                    <a:pt x="2119249" y="260858"/>
                  </a:lnTo>
                  <a:lnTo>
                    <a:pt x="2166874" y="309130"/>
                  </a:lnTo>
                  <a:lnTo>
                    <a:pt x="2170430" y="309130"/>
                  </a:lnTo>
                  <a:lnTo>
                    <a:pt x="2181860" y="297700"/>
                  </a:lnTo>
                  <a:lnTo>
                    <a:pt x="2195830" y="283730"/>
                  </a:lnTo>
                  <a:lnTo>
                    <a:pt x="2195957" y="282448"/>
                  </a:lnTo>
                  <a:lnTo>
                    <a:pt x="2196084" y="282448"/>
                  </a:lnTo>
                  <a:close/>
                </a:path>
                <a:path w="2426970" h="340995">
                  <a:moveTo>
                    <a:pt x="2262251" y="215150"/>
                  </a:moveTo>
                  <a:lnTo>
                    <a:pt x="2261870" y="215150"/>
                  </a:lnTo>
                  <a:lnTo>
                    <a:pt x="2223351" y="177050"/>
                  </a:lnTo>
                  <a:lnTo>
                    <a:pt x="2214372" y="168148"/>
                  </a:lnTo>
                  <a:lnTo>
                    <a:pt x="2213737" y="166878"/>
                  </a:lnTo>
                  <a:lnTo>
                    <a:pt x="2209673" y="166878"/>
                  </a:lnTo>
                  <a:lnTo>
                    <a:pt x="2204466" y="171958"/>
                  </a:lnTo>
                  <a:lnTo>
                    <a:pt x="2203323" y="173228"/>
                  </a:lnTo>
                  <a:lnTo>
                    <a:pt x="2202561" y="174498"/>
                  </a:lnTo>
                  <a:lnTo>
                    <a:pt x="2202180" y="177050"/>
                  </a:lnTo>
                  <a:lnTo>
                    <a:pt x="2202688" y="179578"/>
                  </a:lnTo>
                  <a:lnTo>
                    <a:pt x="2203069" y="180848"/>
                  </a:lnTo>
                  <a:lnTo>
                    <a:pt x="2203577" y="182130"/>
                  </a:lnTo>
                  <a:lnTo>
                    <a:pt x="2225167" y="234200"/>
                  </a:lnTo>
                  <a:lnTo>
                    <a:pt x="2225040" y="234200"/>
                  </a:lnTo>
                  <a:lnTo>
                    <a:pt x="2173478" y="211328"/>
                  </a:lnTo>
                  <a:lnTo>
                    <a:pt x="2170684" y="211328"/>
                  </a:lnTo>
                  <a:lnTo>
                    <a:pt x="2169922" y="210058"/>
                  </a:lnTo>
                  <a:lnTo>
                    <a:pt x="2169033" y="210058"/>
                  </a:lnTo>
                  <a:lnTo>
                    <a:pt x="2167382" y="211328"/>
                  </a:lnTo>
                  <a:lnTo>
                    <a:pt x="2165731" y="211328"/>
                  </a:lnTo>
                  <a:lnTo>
                    <a:pt x="2164969" y="212598"/>
                  </a:lnTo>
                  <a:lnTo>
                    <a:pt x="2164207" y="212598"/>
                  </a:lnTo>
                  <a:lnTo>
                    <a:pt x="2158365" y="218948"/>
                  </a:lnTo>
                  <a:lnTo>
                    <a:pt x="2157984" y="218948"/>
                  </a:lnTo>
                  <a:lnTo>
                    <a:pt x="2157730" y="221500"/>
                  </a:lnTo>
                  <a:lnTo>
                    <a:pt x="2158238" y="222758"/>
                  </a:lnTo>
                  <a:lnTo>
                    <a:pt x="2159381" y="224028"/>
                  </a:lnTo>
                  <a:lnTo>
                    <a:pt x="2206371" y="271030"/>
                  </a:lnTo>
                  <a:lnTo>
                    <a:pt x="2208657" y="271030"/>
                  </a:lnTo>
                  <a:lnTo>
                    <a:pt x="2210308" y="269748"/>
                  </a:lnTo>
                  <a:lnTo>
                    <a:pt x="2211578" y="268478"/>
                  </a:lnTo>
                  <a:lnTo>
                    <a:pt x="2212086" y="267208"/>
                  </a:lnTo>
                  <a:lnTo>
                    <a:pt x="2212848" y="265950"/>
                  </a:lnTo>
                  <a:lnTo>
                    <a:pt x="2213356" y="265950"/>
                  </a:lnTo>
                  <a:lnTo>
                    <a:pt x="2213356" y="263398"/>
                  </a:lnTo>
                  <a:lnTo>
                    <a:pt x="2213102" y="263398"/>
                  </a:lnTo>
                  <a:lnTo>
                    <a:pt x="2168652" y="218948"/>
                  </a:lnTo>
                  <a:lnTo>
                    <a:pt x="2230501" y="246900"/>
                  </a:lnTo>
                  <a:lnTo>
                    <a:pt x="2232279" y="246900"/>
                  </a:lnTo>
                  <a:lnTo>
                    <a:pt x="2233041" y="245630"/>
                  </a:lnTo>
                  <a:lnTo>
                    <a:pt x="2233930" y="245630"/>
                  </a:lnTo>
                  <a:lnTo>
                    <a:pt x="2235962" y="243078"/>
                  </a:lnTo>
                  <a:lnTo>
                    <a:pt x="2236597" y="243078"/>
                  </a:lnTo>
                  <a:lnTo>
                    <a:pt x="2236851" y="241808"/>
                  </a:lnTo>
                  <a:lnTo>
                    <a:pt x="2237359" y="241808"/>
                  </a:lnTo>
                  <a:lnTo>
                    <a:pt x="2237232" y="240550"/>
                  </a:lnTo>
                  <a:lnTo>
                    <a:pt x="2234565" y="234200"/>
                  </a:lnTo>
                  <a:lnTo>
                    <a:pt x="2210562" y="177050"/>
                  </a:lnTo>
                  <a:lnTo>
                    <a:pt x="2255012" y="221500"/>
                  </a:lnTo>
                  <a:lnTo>
                    <a:pt x="2255774" y="222758"/>
                  </a:lnTo>
                  <a:lnTo>
                    <a:pt x="2256409" y="222758"/>
                  </a:lnTo>
                  <a:lnTo>
                    <a:pt x="2256663" y="221500"/>
                  </a:lnTo>
                  <a:lnTo>
                    <a:pt x="2258568" y="221500"/>
                  </a:lnTo>
                  <a:lnTo>
                    <a:pt x="2260346" y="218948"/>
                  </a:lnTo>
                  <a:lnTo>
                    <a:pt x="2260854" y="218948"/>
                  </a:lnTo>
                  <a:lnTo>
                    <a:pt x="2261616" y="217678"/>
                  </a:lnTo>
                  <a:lnTo>
                    <a:pt x="2261870" y="217678"/>
                  </a:lnTo>
                  <a:lnTo>
                    <a:pt x="2261997" y="216408"/>
                  </a:lnTo>
                  <a:lnTo>
                    <a:pt x="2262251" y="216408"/>
                  </a:lnTo>
                  <a:lnTo>
                    <a:pt x="2262251" y="215150"/>
                  </a:lnTo>
                  <a:close/>
                </a:path>
                <a:path w="2426970" h="340995">
                  <a:moveTo>
                    <a:pt x="2331212" y="146558"/>
                  </a:moveTo>
                  <a:lnTo>
                    <a:pt x="2330831" y="146558"/>
                  </a:lnTo>
                  <a:lnTo>
                    <a:pt x="2293328" y="108458"/>
                  </a:lnTo>
                  <a:lnTo>
                    <a:pt x="2283333" y="98298"/>
                  </a:lnTo>
                  <a:lnTo>
                    <a:pt x="2281682" y="98298"/>
                  </a:lnTo>
                  <a:lnTo>
                    <a:pt x="2281174" y="97028"/>
                  </a:lnTo>
                  <a:lnTo>
                    <a:pt x="2280666" y="98298"/>
                  </a:lnTo>
                  <a:lnTo>
                    <a:pt x="2278253" y="98298"/>
                  </a:lnTo>
                  <a:lnTo>
                    <a:pt x="2273427" y="103378"/>
                  </a:lnTo>
                  <a:lnTo>
                    <a:pt x="2272284" y="104648"/>
                  </a:lnTo>
                  <a:lnTo>
                    <a:pt x="2271522" y="105930"/>
                  </a:lnTo>
                  <a:lnTo>
                    <a:pt x="2271141" y="108458"/>
                  </a:lnTo>
                  <a:lnTo>
                    <a:pt x="2271649" y="110998"/>
                  </a:lnTo>
                  <a:lnTo>
                    <a:pt x="2272030" y="112280"/>
                  </a:lnTo>
                  <a:lnTo>
                    <a:pt x="2272538" y="112280"/>
                  </a:lnTo>
                  <a:lnTo>
                    <a:pt x="2294128" y="164350"/>
                  </a:lnTo>
                  <a:lnTo>
                    <a:pt x="2294001" y="165608"/>
                  </a:lnTo>
                  <a:lnTo>
                    <a:pt x="2259622" y="150380"/>
                  </a:lnTo>
                  <a:lnTo>
                    <a:pt x="2242439" y="142748"/>
                  </a:lnTo>
                  <a:lnTo>
                    <a:pt x="2241423" y="142748"/>
                  </a:lnTo>
                  <a:lnTo>
                    <a:pt x="2240534" y="141478"/>
                  </a:lnTo>
                  <a:lnTo>
                    <a:pt x="2235581" y="141478"/>
                  </a:lnTo>
                  <a:lnTo>
                    <a:pt x="2234692" y="142748"/>
                  </a:lnTo>
                  <a:lnTo>
                    <a:pt x="2233930" y="142748"/>
                  </a:lnTo>
                  <a:lnTo>
                    <a:pt x="2233168" y="144030"/>
                  </a:lnTo>
                  <a:lnTo>
                    <a:pt x="2228088" y="149098"/>
                  </a:lnTo>
                  <a:lnTo>
                    <a:pt x="2227326" y="149098"/>
                  </a:lnTo>
                  <a:lnTo>
                    <a:pt x="2226945" y="150380"/>
                  </a:lnTo>
                  <a:lnTo>
                    <a:pt x="2226691" y="152908"/>
                  </a:lnTo>
                  <a:lnTo>
                    <a:pt x="2227199" y="154178"/>
                  </a:lnTo>
                  <a:lnTo>
                    <a:pt x="2228342" y="154178"/>
                  </a:lnTo>
                  <a:lnTo>
                    <a:pt x="2275332" y="201180"/>
                  </a:lnTo>
                  <a:lnTo>
                    <a:pt x="2275459" y="202450"/>
                  </a:lnTo>
                  <a:lnTo>
                    <a:pt x="2276856" y="202450"/>
                  </a:lnTo>
                  <a:lnTo>
                    <a:pt x="2277237" y="201180"/>
                  </a:lnTo>
                  <a:lnTo>
                    <a:pt x="2277618" y="201180"/>
                  </a:lnTo>
                  <a:lnTo>
                    <a:pt x="2279269" y="199898"/>
                  </a:lnTo>
                  <a:lnTo>
                    <a:pt x="2280539" y="198628"/>
                  </a:lnTo>
                  <a:lnTo>
                    <a:pt x="2281047" y="198628"/>
                  </a:lnTo>
                  <a:lnTo>
                    <a:pt x="2281809" y="197358"/>
                  </a:lnTo>
                  <a:lnTo>
                    <a:pt x="2282317" y="196100"/>
                  </a:lnTo>
                  <a:lnTo>
                    <a:pt x="2282444" y="196100"/>
                  </a:lnTo>
                  <a:lnTo>
                    <a:pt x="2282444" y="194830"/>
                  </a:lnTo>
                  <a:lnTo>
                    <a:pt x="2282063" y="194830"/>
                  </a:lnTo>
                  <a:lnTo>
                    <a:pt x="2237613" y="150380"/>
                  </a:lnTo>
                  <a:lnTo>
                    <a:pt x="2299589" y="178308"/>
                  </a:lnTo>
                  <a:lnTo>
                    <a:pt x="2300859" y="178308"/>
                  </a:lnTo>
                  <a:lnTo>
                    <a:pt x="2301240" y="177050"/>
                  </a:lnTo>
                  <a:lnTo>
                    <a:pt x="2302891" y="177050"/>
                  </a:lnTo>
                  <a:lnTo>
                    <a:pt x="2304923" y="174498"/>
                  </a:lnTo>
                  <a:lnTo>
                    <a:pt x="2305177" y="174498"/>
                  </a:lnTo>
                  <a:lnTo>
                    <a:pt x="2305558" y="173228"/>
                  </a:lnTo>
                  <a:lnTo>
                    <a:pt x="2306066" y="173228"/>
                  </a:lnTo>
                  <a:lnTo>
                    <a:pt x="2306193" y="171958"/>
                  </a:lnTo>
                  <a:lnTo>
                    <a:pt x="2306320" y="171958"/>
                  </a:lnTo>
                  <a:lnTo>
                    <a:pt x="2306193" y="170700"/>
                  </a:lnTo>
                  <a:lnTo>
                    <a:pt x="2304008" y="165608"/>
                  </a:lnTo>
                  <a:lnTo>
                    <a:pt x="2279523" y="108458"/>
                  </a:lnTo>
                  <a:lnTo>
                    <a:pt x="2324100" y="152908"/>
                  </a:lnTo>
                  <a:lnTo>
                    <a:pt x="2326513" y="152908"/>
                  </a:lnTo>
                  <a:lnTo>
                    <a:pt x="2327529" y="151650"/>
                  </a:lnTo>
                  <a:lnTo>
                    <a:pt x="2328672" y="150380"/>
                  </a:lnTo>
                  <a:lnTo>
                    <a:pt x="2329307" y="150380"/>
                  </a:lnTo>
                  <a:lnTo>
                    <a:pt x="2329815" y="149098"/>
                  </a:lnTo>
                  <a:lnTo>
                    <a:pt x="2330577" y="149098"/>
                  </a:lnTo>
                  <a:lnTo>
                    <a:pt x="2331085" y="147828"/>
                  </a:lnTo>
                  <a:lnTo>
                    <a:pt x="2331212" y="147828"/>
                  </a:lnTo>
                  <a:lnTo>
                    <a:pt x="2331212" y="146558"/>
                  </a:lnTo>
                  <a:close/>
                </a:path>
                <a:path w="2426970" h="340995">
                  <a:moveTo>
                    <a:pt x="2374011" y="93230"/>
                  </a:moveTo>
                  <a:lnTo>
                    <a:pt x="2373249" y="89408"/>
                  </a:lnTo>
                  <a:lnTo>
                    <a:pt x="2371725" y="85598"/>
                  </a:lnTo>
                  <a:lnTo>
                    <a:pt x="2367915" y="79248"/>
                  </a:lnTo>
                  <a:lnTo>
                    <a:pt x="2364867" y="76708"/>
                  </a:lnTo>
                  <a:lnTo>
                    <a:pt x="2333625" y="44958"/>
                  </a:lnTo>
                  <a:lnTo>
                    <a:pt x="2331212" y="44958"/>
                  </a:lnTo>
                  <a:lnTo>
                    <a:pt x="2330704" y="46228"/>
                  </a:lnTo>
                  <a:lnTo>
                    <a:pt x="2330196" y="46228"/>
                  </a:lnTo>
                  <a:lnTo>
                    <a:pt x="2329053" y="47498"/>
                  </a:lnTo>
                  <a:lnTo>
                    <a:pt x="2328418" y="47498"/>
                  </a:lnTo>
                  <a:lnTo>
                    <a:pt x="2327910" y="48780"/>
                  </a:lnTo>
                  <a:lnTo>
                    <a:pt x="2327148" y="50050"/>
                  </a:lnTo>
                  <a:lnTo>
                    <a:pt x="2326640" y="50050"/>
                  </a:lnTo>
                  <a:lnTo>
                    <a:pt x="2326513" y="51308"/>
                  </a:lnTo>
                  <a:lnTo>
                    <a:pt x="2326640" y="51308"/>
                  </a:lnTo>
                  <a:lnTo>
                    <a:pt x="2360422" y="85598"/>
                  </a:lnTo>
                  <a:lnTo>
                    <a:pt x="2362073" y="88150"/>
                  </a:lnTo>
                  <a:lnTo>
                    <a:pt x="2364359" y="91948"/>
                  </a:lnTo>
                  <a:lnTo>
                    <a:pt x="2364994" y="94500"/>
                  </a:lnTo>
                  <a:lnTo>
                    <a:pt x="2365248" y="99580"/>
                  </a:lnTo>
                  <a:lnTo>
                    <a:pt x="2364740" y="100850"/>
                  </a:lnTo>
                  <a:lnTo>
                    <a:pt x="2363851" y="103378"/>
                  </a:lnTo>
                  <a:lnTo>
                    <a:pt x="2362835" y="105930"/>
                  </a:lnTo>
                  <a:lnTo>
                    <a:pt x="2361438" y="107200"/>
                  </a:lnTo>
                  <a:lnTo>
                    <a:pt x="2359406" y="109728"/>
                  </a:lnTo>
                  <a:lnTo>
                    <a:pt x="2357501" y="110998"/>
                  </a:lnTo>
                  <a:lnTo>
                    <a:pt x="2355469" y="112280"/>
                  </a:lnTo>
                  <a:lnTo>
                    <a:pt x="2353310" y="113550"/>
                  </a:lnTo>
                  <a:lnTo>
                    <a:pt x="2351278" y="114808"/>
                  </a:lnTo>
                  <a:lnTo>
                    <a:pt x="2342134" y="114808"/>
                  </a:lnTo>
                  <a:lnTo>
                    <a:pt x="2337562" y="112280"/>
                  </a:lnTo>
                  <a:lnTo>
                    <a:pt x="2335149" y="109728"/>
                  </a:lnTo>
                  <a:lnTo>
                    <a:pt x="2332736" y="108458"/>
                  </a:lnTo>
                  <a:lnTo>
                    <a:pt x="2301875" y="76708"/>
                  </a:lnTo>
                  <a:lnTo>
                    <a:pt x="2299589" y="76708"/>
                  </a:lnTo>
                  <a:lnTo>
                    <a:pt x="2297938" y="77978"/>
                  </a:lnTo>
                  <a:lnTo>
                    <a:pt x="2297303" y="79248"/>
                  </a:lnTo>
                  <a:lnTo>
                    <a:pt x="2296668" y="79248"/>
                  </a:lnTo>
                  <a:lnTo>
                    <a:pt x="2296160" y="80530"/>
                  </a:lnTo>
                  <a:lnTo>
                    <a:pt x="2295398" y="81800"/>
                  </a:lnTo>
                  <a:lnTo>
                    <a:pt x="2295017" y="81800"/>
                  </a:lnTo>
                  <a:lnTo>
                    <a:pt x="2294763" y="83058"/>
                  </a:lnTo>
                  <a:lnTo>
                    <a:pt x="2295144" y="84328"/>
                  </a:lnTo>
                  <a:lnTo>
                    <a:pt x="2326894" y="114808"/>
                  </a:lnTo>
                  <a:lnTo>
                    <a:pt x="2329942" y="118630"/>
                  </a:lnTo>
                  <a:lnTo>
                    <a:pt x="2333244" y="121158"/>
                  </a:lnTo>
                  <a:lnTo>
                    <a:pt x="2336546" y="122428"/>
                  </a:lnTo>
                  <a:lnTo>
                    <a:pt x="2339721" y="123698"/>
                  </a:lnTo>
                  <a:lnTo>
                    <a:pt x="2343023" y="124980"/>
                  </a:lnTo>
                  <a:lnTo>
                    <a:pt x="2349500" y="124980"/>
                  </a:lnTo>
                  <a:lnTo>
                    <a:pt x="2352802" y="123698"/>
                  </a:lnTo>
                  <a:lnTo>
                    <a:pt x="2355850" y="122428"/>
                  </a:lnTo>
                  <a:lnTo>
                    <a:pt x="2359025" y="121158"/>
                  </a:lnTo>
                  <a:lnTo>
                    <a:pt x="2361946" y="118630"/>
                  </a:lnTo>
                  <a:lnTo>
                    <a:pt x="2365527" y="114808"/>
                  </a:lnTo>
                  <a:lnTo>
                    <a:pt x="2367915" y="112280"/>
                  </a:lnTo>
                  <a:lnTo>
                    <a:pt x="2370201" y="109728"/>
                  </a:lnTo>
                  <a:lnTo>
                    <a:pt x="2373249" y="103378"/>
                  </a:lnTo>
                  <a:lnTo>
                    <a:pt x="2374011" y="99580"/>
                  </a:lnTo>
                  <a:lnTo>
                    <a:pt x="2374011" y="93230"/>
                  </a:lnTo>
                  <a:close/>
                </a:path>
                <a:path w="2426970" h="340995">
                  <a:moveTo>
                    <a:pt x="2426589" y="51308"/>
                  </a:moveTo>
                  <a:lnTo>
                    <a:pt x="2426335" y="51308"/>
                  </a:lnTo>
                  <a:lnTo>
                    <a:pt x="2425827" y="50050"/>
                  </a:lnTo>
                  <a:lnTo>
                    <a:pt x="2425573" y="50050"/>
                  </a:lnTo>
                  <a:lnTo>
                    <a:pt x="2425065" y="48780"/>
                  </a:lnTo>
                  <a:lnTo>
                    <a:pt x="2424557" y="48780"/>
                  </a:lnTo>
                  <a:lnTo>
                    <a:pt x="2423541" y="47498"/>
                  </a:lnTo>
                  <a:lnTo>
                    <a:pt x="2422779" y="47498"/>
                  </a:lnTo>
                  <a:lnTo>
                    <a:pt x="2422017" y="46228"/>
                  </a:lnTo>
                  <a:lnTo>
                    <a:pt x="2420747" y="46228"/>
                  </a:lnTo>
                  <a:lnTo>
                    <a:pt x="2395474" y="71628"/>
                  </a:lnTo>
                  <a:lnTo>
                    <a:pt x="2382697" y="14478"/>
                  </a:lnTo>
                  <a:lnTo>
                    <a:pt x="2382139" y="11950"/>
                  </a:lnTo>
                  <a:lnTo>
                    <a:pt x="2381631" y="9398"/>
                  </a:lnTo>
                  <a:lnTo>
                    <a:pt x="2381504" y="9398"/>
                  </a:lnTo>
                  <a:lnTo>
                    <a:pt x="2381250" y="8128"/>
                  </a:lnTo>
                  <a:lnTo>
                    <a:pt x="2380869" y="8128"/>
                  </a:lnTo>
                  <a:lnTo>
                    <a:pt x="2379345" y="5600"/>
                  </a:lnTo>
                  <a:lnTo>
                    <a:pt x="2377821" y="4330"/>
                  </a:lnTo>
                  <a:lnTo>
                    <a:pt x="2376932" y="3048"/>
                  </a:lnTo>
                  <a:lnTo>
                    <a:pt x="2373757" y="3048"/>
                  </a:lnTo>
                  <a:lnTo>
                    <a:pt x="2344293" y="32258"/>
                  </a:lnTo>
                  <a:lnTo>
                    <a:pt x="2344039" y="33528"/>
                  </a:lnTo>
                  <a:lnTo>
                    <a:pt x="2344420" y="34798"/>
                  </a:lnTo>
                  <a:lnTo>
                    <a:pt x="2344801" y="34798"/>
                  </a:lnTo>
                  <a:lnTo>
                    <a:pt x="2345055" y="36080"/>
                  </a:lnTo>
                  <a:lnTo>
                    <a:pt x="2346960" y="37350"/>
                  </a:lnTo>
                  <a:lnTo>
                    <a:pt x="2347341" y="37350"/>
                  </a:lnTo>
                  <a:lnTo>
                    <a:pt x="2347722" y="38608"/>
                  </a:lnTo>
                  <a:lnTo>
                    <a:pt x="2349754" y="38608"/>
                  </a:lnTo>
                  <a:lnTo>
                    <a:pt x="2373503" y="14478"/>
                  </a:lnTo>
                  <a:lnTo>
                    <a:pt x="2386838" y="75450"/>
                  </a:lnTo>
                  <a:lnTo>
                    <a:pt x="2387092" y="75450"/>
                  </a:lnTo>
                  <a:lnTo>
                    <a:pt x="2387219" y="76708"/>
                  </a:lnTo>
                  <a:lnTo>
                    <a:pt x="2387473" y="77978"/>
                  </a:lnTo>
                  <a:lnTo>
                    <a:pt x="2387727" y="77978"/>
                  </a:lnTo>
                  <a:lnTo>
                    <a:pt x="2388235" y="79248"/>
                  </a:lnTo>
                  <a:lnTo>
                    <a:pt x="2388362" y="80530"/>
                  </a:lnTo>
                  <a:lnTo>
                    <a:pt x="2388870" y="80530"/>
                  </a:lnTo>
                  <a:lnTo>
                    <a:pt x="2391918" y="83058"/>
                  </a:lnTo>
                  <a:lnTo>
                    <a:pt x="2392807" y="84328"/>
                  </a:lnTo>
                  <a:lnTo>
                    <a:pt x="2395220" y="84328"/>
                  </a:lnTo>
                  <a:lnTo>
                    <a:pt x="2395982" y="83058"/>
                  </a:lnTo>
                  <a:lnTo>
                    <a:pt x="2407361" y="71628"/>
                  </a:lnTo>
                  <a:lnTo>
                    <a:pt x="2426335" y="52578"/>
                  </a:lnTo>
                  <a:lnTo>
                    <a:pt x="2426589" y="52578"/>
                  </a:lnTo>
                  <a:lnTo>
                    <a:pt x="2426589" y="51308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02378" y="3697985"/>
              <a:ext cx="305943" cy="28130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30468" y="3707510"/>
              <a:ext cx="262890" cy="279400"/>
            </a:xfrm>
            <a:custGeom>
              <a:avLst/>
              <a:gdLst/>
              <a:ahLst/>
              <a:cxnLst/>
              <a:rect l="l" t="t" r="r" b="b"/>
              <a:pathLst>
                <a:path w="262889" h="279400">
                  <a:moveTo>
                    <a:pt x="9271" y="204470"/>
                  </a:moveTo>
                  <a:lnTo>
                    <a:pt x="5842" y="204470"/>
                  </a:lnTo>
                  <a:lnTo>
                    <a:pt x="5334" y="205740"/>
                  </a:lnTo>
                  <a:lnTo>
                    <a:pt x="3937" y="207009"/>
                  </a:lnTo>
                  <a:lnTo>
                    <a:pt x="3175" y="207009"/>
                  </a:lnTo>
                  <a:lnTo>
                    <a:pt x="1778" y="208279"/>
                  </a:lnTo>
                  <a:lnTo>
                    <a:pt x="1270" y="209550"/>
                  </a:lnTo>
                  <a:lnTo>
                    <a:pt x="762" y="209550"/>
                  </a:lnTo>
                  <a:lnTo>
                    <a:pt x="381" y="210820"/>
                  </a:lnTo>
                  <a:lnTo>
                    <a:pt x="0" y="210820"/>
                  </a:lnTo>
                  <a:lnTo>
                    <a:pt x="0" y="213359"/>
                  </a:lnTo>
                  <a:lnTo>
                    <a:pt x="254" y="213359"/>
                  </a:lnTo>
                  <a:lnTo>
                    <a:pt x="30480" y="278129"/>
                  </a:lnTo>
                  <a:lnTo>
                    <a:pt x="30861" y="278129"/>
                  </a:lnTo>
                  <a:lnTo>
                    <a:pt x="31242" y="279400"/>
                  </a:lnTo>
                  <a:lnTo>
                    <a:pt x="34671" y="279400"/>
                  </a:lnTo>
                  <a:lnTo>
                    <a:pt x="37337" y="276859"/>
                  </a:lnTo>
                  <a:lnTo>
                    <a:pt x="38481" y="274320"/>
                  </a:lnTo>
                  <a:lnTo>
                    <a:pt x="38735" y="274320"/>
                  </a:lnTo>
                  <a:lnTo>
                    <a:pt x="38608" y="273050"/>
                  </a:lnTo>
                  <a:lnTo>
                    <a:pt x="38354" y="271779"/>
                  </a:lnTo>
                  <a:lnTo>
                    <a:pt x="30353" y="256540"/>
                  </a:lnTo>
                  <a:lnTo>
                    <a:pt x="37838" y="248920"/>
                  </a:lnTo>
                  <a:lnTo>
                    <a:pt x="26543" y="248920"/>
                  </a:lnTo>
                  <a:lnTo>
                    <a:pt x="9906" y="214629"/>
                  </a:lnTo>
                  <a:lnTo>
                    <a:pt x="30776" y="214629"/>
                  </a:lnTo>
                  <a:lnTo>
                    <a:pt x="9271" y="204470"/>
                  </a:lnTo>
                  <a:close/>
                </a:path>
                <a:path w="262889" h="279400">
                  <a:moveTo>
                    <a:pt x="30776" y="214629"/>
                  </a:moveTo>
                  <a:lnTo>
                    <a:pt x="10033" y="214629"/>
                  </a:lnTo>
                  <a:lnTo>
                    <a:pt x="44323" y="231140"/>
                  </a:lnTo>
                  <a:lnTo>
                    <a:pt x="26543" y="248920"/>
                  </a:lnTo>
                  <a:lnTo>
                    <a:pt x="37838" y="248920"/>
                  </a:lnTo>
                  <a:lnTo>
                    <a:pt x="51562" y="234950"/>
                  </a:lnTo>
                  <a:lnTo>
                    <a:pt x="73787" y="234950"/>
                  </a:lnTo>
                  <a:lnTo>
                    <a:pt x="30776" y="214629"/>
                  </a:lnTo>
                  <a:close/>
                </a:path>
                <a:path w="262889" h="279400">
                  <a:moveTo>
                    <a:pt x="75565" y="234950"/>
                  </a:moveTo>
                  <a:lnTo>
                    <a:pt x="51562" y="234950"/>
                  </a:lnTo>
                  <a:lnTo>
                    <a:pt x="68326" y="242570"/>
                  </a:lnTo>
                  <a:lnTo>
                    <a:pt x="70993" y="242570"/>
                  </a:lnTo>
                  <a:lnTo>
                    <a:pt x="71501" y="241300"/>
                  </a:lnTo>
                  <a:lnTo>
                    <a:pt x="72009" y="241300"/>
                  </a:lnTo>
                  <a:lnTo>
                    <a:pt x="74930" y="238759"/>
                  </a:lnTo>
                  <a:lnTo>
                    <a:pt x="75819" y="237490"/>
                  </a:lnTo>
                  <a:lnTo>
                    <a:pt x="76073" y="237490"/>
                  </a:lnTo>
                  <a:lnTo>
                    <a:pt x="75946" y="236220"/>
                  </a:lnTo>
                  <a:lnTo>
                    <a:pt x="75565" y="234950"/>
                  </a:lnTo>
                  <a:close/>
                </a:path>
                <a:path w="262889" h="279400">
                  <a:moveTo>
                    <a:pt x="70231" y="154940"/>
                  </a:moveTo>
                  <a:lnTo>
                    <a:pt x="59309" y="154940"/>
                  </a:lnTo>
                  <a:lnTo>
                    <a:pt x="57150" y="156209"/>
                  </a:lnTo>
                  <a:lnTo>
                    <a:pt x="54864" y="157479"/>
                  </a:lnTo>
                  <a:lnTo>
                    <a:pt x="52451" y="158750"/>
                  </a:lnTo>
                  <a:lnTo>
                    <a:pt x="50927" y="160020"/>
                  </a:lnTo>
                  <a:lnTo>
                    <a:pt x="49911" y="161290"/>
                  </a:lnTo>
                  <a:lnTo>
                    <a:pt x="49022" y="162559"/>
                  </a:lnTo>
                  <a:lnTo>
                    <a:pt x="47879" y="162559"/>
                  </a:lnTo>
                  <a:lnTo>
                    <a:pt x="35179" y="175259"/>
                  </a:lnTo>
                  <a:lnTo>
                    <a:pt x="34798" y="176529"/>
                  </a:lnTo>
                  <a:lnTo>
                    <a:pt x="34544" y="177800"/>
                  </a:lnTo>
                  <a:lnTo>
                    <a:pt x="35052" y="179070"/>
                  </a:lnTo>
                  <a:lnTo>
                    <a:pt x="83566" y="227329"/>
                  </a:lnTo>
                  <a:lnTo>
                    <a:pt x="83820" y="228600"/>
                  </a:lnTo>
                  <a:lnTo>
                    <a:pt x="84582" y="228600"/>
                  </a:lnTo>
                  <a:lnTo>
                    <a:pt x="85344" y="227329"/>
                  </a:lnTo>
                  <a:lnTo>
                    <a:pt x="85725" y="227329"/>
                  </a:lnTo>
                  <a:lnTo>
                    <a:pt x="87376" y="226059"/>
                  </a:lnTo>
                  <a:lnTo>
                    <a:pt x="88011" y="226059"/>
                  </a:lnTo>
                  <a:lnTo>
                    <a:pt x="88646" y="224790"/>
                  </a:lnTo>
                  <a:lnTo>
                    <a:pt x="89154" y="224790"/>
                  </a:lnTo>
                  <a:lnTo>
                    <a:pt x="89916" y="223520"/>
                  </a:lnTo>
                  <a:lnTo>
                    <a:pt x="90170" y="223520"/>
                  </a:lnTo>
                  <a:lnTo>
                    <a:pt x="90424" y="222250"/>
                  </a:lnTo>
                  <a:lnTo>
                    <a:pt x="90424" y="220979"/>
                  </a:lnTo>
                  <a:lnTo>
                    <a:pt x="90043" y="220979"/>
                  </a:lnTo>
                  <a:lnTo>
                    <a:pt x="68326" y="199390"/>
                  </a:lnTo>
                  <a:lnTo>
                    <a:pt x="73202" y="194309"/>
                  </a:lnTo>
                  <a:lnTo>
                    <a:pt x="62865" y="194309"/>
                  </a:lnTo>
                  <a:lnTo>
                    <a:pt x="45720" y="176529"/>
                  </a:lnTo>
                  <a:lnTo>
                    <a:pt x="51435" y="170179"/>
                  </a:lnTo>
                  <a:lnTo>
                    <a:pt x="52705" y="168909"/>
                  </a:lnTo>
                  <a:lnTo>
                    <a:pt x="53848" y="168909"/>
                  </a:lnTo>
                  <a:lnTo>
                    <a:pt x="55626" y="166370"/>
                  </a:lnTo>
                  <a:lnTo>
                    <a:pt x="57404" y="166370"/>
                  </a:lnTo>
                  <a:lnTo>
                    <a:pt x="60071" y="163829"/>
                  </a:lnTo>
                  <a:lnTo>
                    <a:pt x="80772" y="163829"/>
                  </a:lnTo>
                  <a:lnTo>
                    <a:pt x="79502" y="161290"/>
                  </a:lnTo>
                  <a:lnTo>
                    <a:pt x="74168" y="157479"/>
                  </a:lnTo>
                  <a:lnTo>
                    <a:pt x="72136" y="156209"/>
                  </a:lnTo>
                  <a:lnTo>
                    <a:pt x="70231" y="154940"/>
                  </a:lnTo>
                  <a:close/>
                </a:path>
                <a:path w="262889" h="279400">
                  <a:moveTo>
                    <a:pt x="8509" y="203200"/>
                  </a:moveTo>
                  <a:lnTo>
                    <a:pt x="7747" y="203200"/>
                  </a:lnTo>
                  <a:lnTo>
                    <a:pt x="7366" y="204470"/>
                  </a:lnTo>
                  <a:lnTo>
                    <a:pt x="8890" y="204470"/>
                  </a:lnTo>
                  <a:lnTo>
                    <a:pt x="8509" y="203200"/>
                  </a:lnTo>
                  <a:close/>
                </a:path>
                <a:path w="262889" h="279400">
                  <a:moveTo>
                    <a:pt x="117221" y="193040"/>
                  </a:moveTo>
                  <a:lnTo>
                    <a:pt x="92964" y="193040"/>
                  </a:lnTo>
                  <a:lnTo>
                    <a:pt x="109728" y="200659"/>
                  </a:lnTo>
                  <a:lnTo>
                    <a:pt x="112776" y="200659"/>
                  </a:lnTo>
                  <a:lnTo>
                    <a:pt x="113792" y="199390"/>
                  </a:lnTo>
                  <a:lnTo>
                    <a:pt x="114300" y="199390"/>
                  </a:lnTo>
                  <a:lnTo>
                    <a:pt x="115062" y="198120"/>
                  </a:lnTo>
                  <a:lnTo>
                    <a:pt x="115824" y="198120"/>
                  </a:lnTo>
                  <a:lnTo>
                    <a:pt x="116459" y="196850"/>
                  </a:lnTo>
                  <a:lnTo>
                    <a:pt x="117221" y="195579"/>
                  </a:lnTo>
                  <a:lnTo>
                    <a:pt x="117856" y="195579"/>
                  </a:lnTo>
                  <a:lnTo>
                    <a:pt x="117856" y="194309"/>
                  </a:lnTo>
                  <a:lnTo>
                    <a:pt x="117348" y="194309"/>
                  </a:lnTo>
                  <a:lnTo>
                    <a:pt x="117221" y="193040"/>
                  </a:lnTo>
                  <a:close/>
                </a:path>
                <a:path w="262889" h="279400">
                  <a:moveTo>
                    <a:pt x="80772" y="163829"/>
                  </a:moveTo>
                  <a:lnTo>
                    <a:pt x="62611" y="163829"/>
                  </a:lnTo>
                  <a:lnTo>
                    <a:pt x="67183" y="165100"/>
                  </a:lnTo>
                  <a:lnTo>
                    <a:pt x="71247" y="167640"/>
                  </a:lnTo>
                  <a:lnTo>
                    <a:pt x="74930" y="176529"/>
                  </a:lnTo>
                  <a:lnTo>
                    <a:pt x="74803" y="177800"/>
                  </a:lnTo>
                  <a:lnTo>
                    <a:pt x="74295" y="180340"/>
                  </a:lnTo>
                  <a:lnTo>
                    <a:pt x="73533" y="181609"/>
                  </a:lnTo>
                  <a:lnTo>
                    <a:pt x="72644" y="182879"/>
                  </a:lnTo>
                  <a:lnTo>
                    <a:pt x="71247" y="185420"/>
                  </a:lnTo>
                  <a:lnTo>
                    <a:pt x="62865" y="194309"/>
                  </a:lnTo>
                  <a:lnTo>
                    <a:pt x="73202" y="194309"/>
                  </a:lnTo>
                  <a:lnTo>
                    <a:pt x="74422" y="193040"/>
                  </a:lnTo>
                  <a:lnTo>
                    <a:pt x="75946" y="191770"/>
                  </a:lnTo>
                  <a:lnTo>
                    <a:pt x="77597" y="191770"/>
                  </a:lnTo>
                  <a:lnTo>
                    <a:pt x="79121" y="190500"/>
                  </a:lnTo>
                  <a:lnTo>
                    <a:pt x="110489" y="190500"/>
                  </a:lnTo>
                  <a:lnTo>
                    <a:pt x="97790" y="185420"/>
                  </a:lnTo>
                  <a:lnTo>
                    <a:pt x="96012" y="184150"/>
                  </a:lnTo>
                  <a:lnTo>
                    <a:pt x="94361" y="184150"/>
                  </a:lnTo>
                  <a:lnTo>
                    <a:pt x="92710" y="182879"/>
                  </a:lnTo>
                  <a:lnTo>
                    <a:pt x="80772" y="182879"/>
                  </a:lnTo>
                  <a:lnTo>
                    <a:pt x="81661" y="180340"/>
                  </a:lnTo>
                  <a:lnTo>
                    <a:pt x="82423" y="179070"/>
                  </a:lnTo>
                  <a:lnTo>
                    <a:pt x="82804" y="176529"/>
                  </a:lnTo>
                  <a:lnTo>
                    <a:pt x="83312" y="175259"/>
                  </a:lnTo>
                  <a:lnTo>
                    <a:pt x="83375" y="173990"/>
                  </a:lnTo>
                  <a:lnTo>
                    <a:pt x="83312" y="171450"/>
                  </a:lnTo>
                  <a:lnTo>
                    <a:pt x="83058" y="168909"/>
                  </a:lnTo>
                  <a:lnTo>
                    <a:pt x="82550" y="167640"/>
                  </a:lnTo>
                  <a:lnTo>
                    <a:pt x="81661" y="165100"/>
                  </a:lnTo>
                  <a:lnTo>
                    <a:pt x="80772" y="163829"/>
                  </a:lnTo>
                  <a:close/>
                </a:path>
                <a:path w="262889" h="279400">
                  <a:moveTo>
                    <a:pt x="114935" y="191770"/>
                  </a:moveTo>
                  <a:lnTo>
                    <a:pt x="89154" y="191770"/>
                  </a:lnTo>
                  <a:lnTo>
                    <a:pt x="91059" y="193040"/>
                  </a:lnTo>
                  <a:lnTo>
                    <a:pt x="115824" y="193040"/>
                  </a:lnTo>
                  <a:lnTo>
                    <a:pt x="114935" y="191770"/>
                  </a:lnTo>
                  <a:close/>
                </a:path>
                <a:path w="262889" h="279400">
                  <a:moveTo>
                    <a:pt x="110489" y="190500"/>
                  </a:moveTo>
                  <a:lnTo>
                    <a:pt x="85725" y="190500"/>
                  </a:lnTo>
                  <a:lnTo>
                    <a:pt x="87503" y="191770"/>
                  </a:lnTo>
                  <a:lnTo>
                    <a:pt x="113665" y="191770"/>
                  </a:lnTo>
                  <a:lnTo>
                    <a:pt x="110489" y="190500"/>
                  </a:lnTo>
                  <a:close/>
                </a:path>
                <a:path w="262889" h="279400">
                  <a:moveTo>
                    <a:pt x="99822" y="113029"/>
                  </a:moveTo>
                  <a:lnTo>
                    <a:pt x="97409" y="113029"/>
                  </a:lnTo>
                  <a:lnTo>
                    <a:pt x="96901" y="114300"/>
                  </a:lnTo>
                  <a:lnTo>
                    <a:pt x="95885" y="114300"/>
                  </a:lnTo>
                  <a:lnTo>
                    <a:pt x="94487" y="115570"/>
                  </a:lnTo>
                  <a:lnTo>
                    <a:pt x="93726" y="116840"/>
                  </a:lnTo>
                  <a:lnTo>
                    <a:pt x="92837" y="118109"/>
                  </a:lnTo>
                  <a:lnTo>
                    <a:pt x="92202" y="118109"/>
                  </a:lnTo>
                  <a:lnTo>
                    <a:pt x="91821" y="119379"/>
                  </a:lnTo>
                  <a:lnTo>
                    <a:pt x="90932" y="119379"/>
                  </a:lnTo>
                  <a:lnTo>
                    <a:pt x="90678" y="120650"/>
                  </a:lnTo>
                  <a:lnTo>
                    <a:pt x="90424" y="120650"/>
                  </a:lnTo>
                  <a:lnTo>
                    <a:pt x="90424" y="121920"/>
                  </a:lnTo>
                  <a:lnTo>
                    <a:pt x="90551" y="121920"/>
                  </a:lnTo>
                  <a:lnTo>
                    <a:pt x="90678" y="123190"/>
                  </a:lnTo>
                  <a:lnTo>
                    <a:pt x="121031" y="186690"/>
                  </a:lnTo>
                  <a:lnTo>
                    <a:pt x="121793" y="189229"/>
                  </a:lnTo>
                  <a:lnTo>
                    <a:pt x="124587" y="189229"/>
                  </a:lnTo>
                  <a:lnTo>
                    <a:pt x="125095" y="187959"/>
                  </a:lnTo>
                  <a:lnTo>
                    <a:pt x="125730" y="187959"/>
                  </a:lnTo>
                  <a:lnTo>
                    <a:pt x="127889" y="185420"/>
                  </a:lnTo>
                  <a:lnTo>
                    <a:pt x="128651" y="184150"/>
                  </a:lnTo>
                  <a:lnTo>
                    <a:pt x="129032" y="184150"/>
                  </a:lnTo>
                  <a:lnTo>
                    <a:pt x="129286" y="182879"/>
                  </a:lnTo>
                  <a:lnTo>
                    <a:pt x="129032" y="182879"/>
                  </a:lnTo>
                  <a:lnTo>
                    <a:pt x="128905" y="181609"/>
                  </a:lnTo>
                  <a:lnTo>
                    <a:pt x="120777" y="165100"/>
                  </a:lnTo>
                  <a:lnTo>
                    <a:pt x="127444" y="158750"/>
                  </a:lnTo>
                  <a:lnTo>
                    <a:pt x="117094" y="158750"/>
                  </a:lnTo>
                  <a:lnTo>
                    <a:pt x="100457" y="124459"/>
                  </a:lnTo>
                  <a:lnTo>
                    <a:pt x="124015" y="124459"/>
                  </a:lnTo>
                  <a:lnTo>
                    <a:pt x="99822" y="113029"/>
                  </a:lnTo>
                  <a:close/>
                </a:path>
                <a:path w="262889" h="279400">
                  <a:moveTo>
                    <a:pt x="88392" y="181609"/>
                  </a:moveTo>
                  <a:lnTo>
                    <a:pt x="83185" y="181609"/>
                  </a:lnTo>
                  <a:lnTo>
                    <a:pt x="81915" y="182879"/>
                  </a:lnTo>
                  <a:lnTo>
                    <a:pt x="89789" y="182879"/>
                  </a:lnTo>
                  <a:lnTo>
                    <a:pt x="88392" y="181609"/>
                  </a:lnTo>
                  <a:close/>
                </a:path>
                <a:path w="262889" h="279400">
                  <a:moveTo>
                    <a:pt x="124015" y="124459"/>
                  </a:moveTo>
                  <a:lnTo>
                    <a:pt x="100457" y="124459"/>
                  </a:lnTo>
                  <a:lnTo>
                    <a:pt x="134874" y="140970"/>
                  </a:lnTo>
                  <a:lnTo>
                    <a:pt x="117094" y="158750"/>
                  </a:lnTo>
                  <a:lnTo>
                    <a:pt x="127444" y="158750"/>
                  </a:lnTo>
                  <a:lnTo>
                    <a:pt x="142112" y="144779"/>
                  </a:lnTo>
                  <a:lnTo>
                    <a:pt x="165100" y="144779"/>
                  </a:lnTo>
                  <a:lnTo>
                    <a:pt x="164337" y="143509"/>
                  </a:lnTo>
                  <a:lnTo>
                    <a:pt x="124015" y="124459"/>
                  </a:lnTo>
                  <a:close/>
                </a:path>
                <a:path w="262889" h="279400">
                  <a:moveTo>
                    <a:pt x="166497" y="144779"/>
                  </a:moveTo>
                  <a:lnTo>
                    <a:pt x="142112" y="144779"/>
                  </a:lnTo>
                  <a:lnTo>
                    <a:pt x="158877" y="152400"/>
                  </a:lnTo>
                  <a:lnTo>
                    <a:pt x="161544" y="152400"/>
                  </a:lnTo>
                  <a:lnTo>
                    <a:pt x="162052" y="151129"/>
                  </a:lnTo>
                  <a:lnTo>
                    <a:pt x="162560" y="151129"/>
                  </a:lnTo>
                  <a:lnTo>
                    <a:pt x="163195" y="149859"/>
                  </a:lnTo>
                  <a:lnTo>
                    <a:pt x="164084" y="149859"/>
                  </a:lnTo>
                  <a:lnTo>
                    <a:pt x="164846" y="148590"/>
                  </a:lnTo>
                  <a:lnTo>
                    <a:pt x="165481" y="148590"/>
                  </a:lnTo>
                  <a:lnTo>
                    <a:pt x="166370" y="147320"/>
                  </a:lnTo>
                  <a:lnTo>
                    <a:pt x="166497" y="144779"/>
                  </a:lnTo>
                  <a:close/>
                </a:path>
                <a:path w="262889" h="279400">
                  <a:moveTo>
                    <a:pt x="132461" y="80009"/>
                  </a:moveTo>
                  <a:lnTo>
                    <a:pt x="130302" y="80009"/>
                  </a:lnTo>
                  <a:lnTo>
                    <a:pt x="128651" y="81279"/>
                  </a:lnTo>
                  <a:lnTo>
                    <a:pt x="127381" y="82550"/>
                  </a:lnTo>
                  <a:lnTo>
                    <a:pt x="126873" y="83820"/>
                  </a:lnTo>
                  <a:lnTo>
                    <a:pt x="126111" y="85090"/>
                  </a:lnTo>
                  <a:lnTo>
                    <a:pt x="125730" y="85090"/>
                  </a:lnTo>
                  <a:lnTo>
                    <a:pt x="125476" y="86359"/>
                  </a:lnTo>
                  <a:lnTo>
                    <a:pt x="125730" y="86359"/>
                  </a:lnTo>
                  <a:lnTo>
                    <a:pt x="125857" y="87629"/>
                  </a:lnTo>
                  <a:lnTo>
                    <a:pt x="174244" y="135890"/>
                  </a:lnTo>
                  <a:lnTo>
                    <a:pt x="177800" y="135890"/>
                  </a:lnTo>
                  <a:lnTo>
                    <a:pt x="188808" y="124459"/>
                  </a:lnTo>
                  <a:lnTo>
                    <a:pt x="176784" y="124459"/>
                  </a:lnTo>
                  <a:lnTo>
                    <a:pt x="132461" y="80009"/>
                  </a:lnTo>
                  <a:close/>
                </a:path>
                <a:path w="262889" h="279400">
                  <a:moveTo>
                    <a:pt x="197231" y="105409"/>
                  </a:moveTo>
                  <a:lnTo>
                    <a:pt x="195453" y="105409"/>
                  </a:lnTo>
                  <a:lnTo>
                    <a:pt x="176784" y="124459"/>
                  </a:lnTo>
                  <a:lnTo>
                    <a:pt x="188808" y="124459"/>
                  </a:lnTo>
                  <a:lnTo>
                    <a:pt x="201041" y="111759"/>
                  </a:lnTo>
                  <a:lnTo>
                    <a:pt x="201422" y="111759"/>
                  </a:lnTo>
                  <a:lnTo>
                    <a:pt x="201549" y="110490"/>
                  </a:lnTo>
                  <a:lnTo>
                    <a:pt x="201295" y="110490"/>
                  </a:lnTo>
                  <a:lnTo>
                    <a:pt x="201041" y="109220"/>
                  </a:lnTo>
                  <a:lnTo>
                    <a:pt x="200406" y="109220"/>
                  </a:lnTo>
                  <a:lnTo>
                    <a:pt x="200025" y="107950"/>
                  </a:lnTo>
                  <a:lnTo>
                    <a:pt x="199517" y="107950"/>
                  </a:lnTo>
                  <a:lnTo>
                    <a:pt x="198882" y="106679"/>
                  </a:lnTo>
                  <a:lnTo>
                    <a:pt x="197993" y="106679"/>
                  </a:lnTo>
                  <a:lnTo>
                    <a:pt x="197231" y="105409"/>
                  </a:lnTo>
                  <a:close/>
                </a:path>
                <a:path w="262889" h="279400">
                  <a:moveTo>
                    <a:pt x="165862" y="46990"/>
                  </a:moveTo>
                  <a:lnTo>
                    <a:pt x="163703" y="46990"/>
                  </a:lnTo>
                  <a:lnTo>
                    <a:pt x="162052" y="48259"/>
                  </a:lnTo>
                  <a:lnTo>
                    <a:pt x="160782" y="49529"/>
                  </a:lnTo>
                  <a:lnTo>
                    <a:pt x="159639" y="50800"/>
                  </a:lnTo>
                  <a:lnTo>
                    <a:pt x="159385" y="52070"/>
                  </a:lnTo>
                  <a:lnTo>
                    <a:pt x="159004" y="52070"/>
                  </a:lnTo>
                  <a:lnTo>
                    <a:pt x="158877" y="53340"/>
                  </a:lnTo>
                  <a:lnTo>
                    <a:pt x="159258" y="53340"/>
                  </a:lnTo>
                  <a:lnTo>
                    <a:pt x="208534" y="102870"/>
                  </a:lnTo>
                  <a:lnTo>
                    <a:pt x="210693" y="102870"/>
                  </a:lnTo>
                  <a:lnTo>
                    <a:pt x="212344" y="101600"/>
                  </a:lnTo>
                  <a:lnTo>
                    <a:pt x="213614" y="100329"/>
                  </a:lnTo>
                  <a:lnTo>
                    <a:pt x="214122" y="99059"/>
                  </a:lnTo>
                  <a:lnTo>
                    <a:pt x="214884" y="99059"/>
                  </a:lnTo>
                  <a:lnTo>
                    <a:pt x="215137" y="97790"/>
                  </a:lnTo>
                  <a:lnTo>
                    <a:pt x="215519" y="97790"/>
                  </a:lnTo>
                  <a:lnTo>
                    <a:pt x="215519" y="96520"/>
                  </a:lnTo>
                  <a:lnTo>
                    <a:pt x="215137" y="96520"/>
                  </a:lnTo>
                  <a:lnTo>
                    <a:pt x="165862" y="46990"/>
                  </a:lnTo>
                  <a:close/>
                </a:path>
                <a:path w="262889" h="279400">
                  <a:moveTo>
                    <a:pt x="186562" y="26670"/>
                  </a:moveTo>
                  <a:lnTo>
                    <a:pt x="184150" y="26670"/>
                  </a:lnTo>
                  <a:lnTo>
                    <a:pt x="183134" y="27940"/>
                  </a:lnTo>
                  <a:lnTo>
                    <a:pt x="182626" y="27940"/>
                  </a:lnTo>
                  <a:lnTo>
                    <a:pt x="181864" y="29209"/>
                  </a:lnTo>
                  <a:lnTo>
                    <a:pt x="181229" y="29209"/>
                  </a:lnTo>
                  <a:lnTo>
                    <a:pt x="180721" y="30479"/>
                  </a:lnTo>
                  <a:lnTo>
                    <a:pt x="179959" y="30479"/>
                  </a:lnTo>
                  <a:lnTo>
                    <a:pt x="179705" y="31750"/>
                  </a:lnTo>
                  <a:lnTo>
                    <a:pt x="179324" y="31750"/>
                  </a:lnTo>
                  <a:lnTo>
                    <a:pt x="179324" y="33020"/>
                  </a:lnTo>
                  <a:lnTo>
                    <a:pt x="179578" y="33020"/>
                  </a:lnTo>
                  <a:lnTo>
                    <a:pt x="228981" y="82550"/>
                  </a:lnTo>
                  <a:lnTo>
                    <a:pt x="231267" y="82550"/>
                  </a:lnTo>
                  <a:lnTo>
                    <a:pt x="232283" y="81279"/>
                  </a:lnTo>
                  <a:lnTo>
                    <a:pt x="234061" y="80009"/>
                  </a:lnTo>
                  <a:lnTo>
                    <a:pt x="234569" y="78740"/>
                  </a:lnTo>
                  <a:lnTo>
                    <a:pt x="235331" y="77470"/>
                  </a:lnTo>
                  <a:lnTo>
                    <a:pt x="235839" y="77470"/>
                  </a:lnTo>
                  <a:lnTo>
                    <a:pt x="235966" y="76200"/>
                  </a:lnTo>
                  <a:lnTo>
                    <a:pt x="235585" y="74929"/>
                  </a:lnTo>
                  <a:lnTo>
                    <a:pt x="210058" y="49529"/>
                  </a:lnTo>
                  <a:lnTo>
                    <a:pt x="209296" y="49529"/>
                  </a:lnTo>
                  <a:lnTo>
                    <a:pt x="186562" y="26670"/>
                  </a:lnTo>
                  <a:close/>
                </a:path>
                <a:path w="262889" h="279400">
                  <a:moveTo>
                    <a:pt x="262509" y="49529"/>
                  </a:moveTo>
                  <a:lnTo>
                    <a:pt x="210058" y="49529"/>
                  </a:lnTo>
                  <a:lnTo>
                    <a:pt x="254381" y="57150"/>
                  </a:lnTo>
                  <a:lnTo>
                    <a:pt x="256286" y="57150"/>
                  </a:lnTo>
                  <a:lnTo>
                    <a:pt x="256921" y="55879"/>
                  </a:lnTo>
                  <a:lnTo>
                    <a:pt x="258191" y="55879"/>
                  </a:lnTo>
                  <a:lnTo>
                    <a:pt x="260604" y="53340"/>
                  </a:lnTo>
                  <a:lnTo>
                    <a:pt x="261112" y="52070"/>
                  </a:lnTo>
                  <a:lnTo>
                    <a:pt x="261874" y="50800"/>
                  </a:lnTo>
                  <a:lnTo>
                    <a:pt x="262382" y="50800"/>
                  </a:lnTo>
                  <a:lnTo>
                    <a:pt x="262509" y="49529"/>
                  </a:lnTo>
                  <a:close/>
                </a:path>
                <a:path w="262889" h="279400">
                  <a:moveTo>
                    <a:pt x="212979" y="2540"/>
                  </a:moveTo>
                  <a:lnTo>
                    <a:pt x="207518" y="2540"/>
                  </a:lnTo>
                  <a:lnTo>
                    <a:pt x="206756" y="3809"/>
                  </a:lnTo>
                  <a:lnTo>
                    <a:pt x="205867" y="5079"/>
                  </a:lnTo>
                  <a:lnTo>
                    <a:pt x="205232" y="5079"/>
                  </a:lnTo>
                  <a:lnTo>
                    <a:pt x="204724" y="6350"/>
                  </a:lnTo>
                  <a:lnTo>
                    <a:pt x="204597" y="8890"/>
                  </a:lnTo>
                  <a:lnTo>
                    <a:pt x="209296" y="49529"/>
                  </a:lnTo>
                  <a:lnTo>
                    <a:pt x="262001" y="49529"/>
                  </a:lnTo>
                  <a:lnTo>
                    <a:pt x="261620" y="48259"/>
                  </a:lnTo>
                  <a:lnTo>
                    <a:pt x="259080" y="48259"/>
                  </a:lnTo>
                  <a:lnTo>
                    <a:pt x="216662" y="41909"/>
                  </a:lnTo>
                  <a:lnTo>
                    <a:pt x="212979" y="2540"/>
                  </a:lnTo>
                  <a:close/>
                </a:path>
                <a:path w="262889" h="279400">
                  <a:moveTo>
                    <a:pt x="185801" y="25400"/>
                  </a:moveTo>
                  <a:lnTo>
                    <a:pt x="185293" y="25400"/>
                  </a:lnTo>
                  <a:lnTo>
                    <a:pt x="184912" y="26670"/>
                  </a:lnTo>
                  <a:lnTo>
                    <a:pt x="186182" y="26670"/>
                  </a:lnTo>
                  <a:lnTo>
                    <a:pt x="185801" y="25400"/>
                  </a:lnTo>
                  <a:close/>
                </a:path>
                <a:path w="262889" h="279400">
                  <a:moveTo>
                    <a:pt x="211709" y="0"/>
                  </a:moveTo>
                  <a:lnTo>
                    <a:pt x="210820" y="0"/>
                  </a:lnTo>
                  <a:lnTo>
                    <a:pt x="210566" y="1270"/>
                  </a:lnTo>
                  <a:lnTo>
                    <a:pt x="208787" y="1270"/>
                  </a:lnTo>
                  <a:lnTo>
                    <a:pt x="208153" y="2540"/>
                  </a:lnTo>
                  <a:lnTo>
                    <a:pt x="212852" y="2540"/>
                  </a:lnTo>
                  <a:lnTo>
                    <a:pt x="212344" y="1270"/>
                  </a:lnTo>
                  <a:lnTo>
                    <a:pt x="211709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76655" y="920622"/>
              <a:ext cx="5486400" cy="3190875"/>
            </a:xfrm>
            <a:custGeom>
              <a:avLst/>
              <a:gdLst/>
              <a:ahLst/>
              <a:cxnLst/>
              <a:rect l="l" t="t" r="r" b="b"/>
              <a:pathLst>
                <a:path w="5486400" h="3190875">
                  <a:moveTo>
                    <a:pt x="0" y="3190875"/>
                  </a:moveTo>
                  <a:lnTo>
                    <a:pt x="5486400" y="3190875"/>
                  </a:lnTo>
                  <a:lnTo>
                    <a:pt x="5486400" y="0"/>
                  </a:lnTo>
                  <a:lnTo>
                    <a:pt x="0" y="0"/>
                  </a:lnTo>
                  <a:lnTo>
                    <a:pt x="0" y="3190875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706932" y="616458"/>
            <a:ext cx="6329680" cy="815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0160" indent="-228600" algn="just">
              <a:lnSpc>
                <a:spcPct val="141700"/>
              </a:lnSpc>
              <a:spcBef>
                <a:spcPts val="10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Ulusal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uluslararası kamu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özel sektör </a:t>
            </a:r>
            <a:r>
              <a:rPr sz="1200" dirty="0">
                <a:latin typeface="Times New Roman"/>
                <a:cs typeface="Times New Roman"/>
              </a:rPr>
              <a:t>kurum ve </a:t>
            </a:r>
            <a:r>
              <a:rPr sz="1200" spc="-5" dirty="0">
                <a:latin typeface="Times New Roman"/>
                <a:cs typeface="Times New Roman"/>
              </a:rPr>
              <a:t>kuruluşlarına Merkezin amaçları  doğrultusunda projeler hazırlamak, eğitim programları düzenlemek, bilimsel </a:t>
            </a:r>
            <a:r>
              <a:rPr sz="1200" dirty="0">
                <a:latin typeface="Times New Roman"/>
                <a:cs typeface="Times New Roman"/>
              </a:rPr>
              <a:t>görüş ve </a:t>
            </a:r>
            <a:r>
              <a:rPr sz="1200" spc="-5" dirty="0">
                <a:latin typeface="Times New Roman"/>
                <a:cs typeface="Times New Roman"/>
              </a:rPr>
              <a:t>benzeri  hizmetleri vermek.</a:t>
            </a:r>
            <a:endParaRPr sz="1200">
              <a:latin typeface="Times New Roman"/>
              <a:cs typeface="Times New Roman"/>
            </a:endParaRPr>
          </a:p>
          <a:p>
            <a:pPr marL="279400" lvl="1" indent="-266700" algn="just">
              <a:lnSpc>
                <a:spcPct val="100000"/>
              </a:lnSpc>
              <a:spcBef>
                <a:spcPts val="670"/>
              </a:spcBef>
              <a:buAutoNum type="arabicPeriod" startAt="4"/>
              <a:tabLst>
                <a:tab pos="2794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İşveren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Hizmeti</a:t>
            </a:r>
            <a:endParaRPr sz="1200">
              <a:latin typeface="Times New Roman"/>
              <a:cs typeface="Times New Roman"/>
            </a:endParaRPr>
          </a:p>
          <a:p>
            <a:pPr marL="469900" marR="5080" lvl="2" indent="-228600" algn="just">
              <a:lnSpc>
                <a:spcPct val="142200"/>
              </a:lnSpc>
              <a:spcBef>
                <a:spcPts val="69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Merkez personelini yetiştirmek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bilimsel </a:t>
            </a:r>
            <a:r>
              <a:rPr sz="1200" dirty="0">
                <a:latin typeface="Times New Roman"/>
                <a:cs typeface="Times New Roman"/>
              </a:rPr>
              <a:t>eğitim-öğretim, </a:t>
            </a:r>
            <a:r>
              <a:rPr sz="1200" spc="-5" dirty="0">
                <a:latin typeface="Times New Roman"/>
                <a:cs typeface="Times New Roman"/>
              </a:rPr>
              <a:t>araştırma </a:t>
            </a:r>
            <a:r>
              <a:rPr sz="1200" spc="5" dirty="0">
                <a:latin typeface="Times New Roman"/>
                <a:cs typeface="Times New Roman"/>
              </a:rPr>
              <a:t>ve </a:t>
            </a:r>
            <a:r>
              <a:rPr sz="1200" dirty="0">
                <a:latin typeface="Times New Roman"/>
                <a:cs typeface="Times New Roman"/>
              </a:rPr>
              <a:t>uygulama </a:t>
            </a:r>
            <a:r>
              <a:rPr sz="1200" spc="-5" dirty="0">
                <a:latin typeface="Times New Roman"/>
                <a:cs typeface="Times New Roman"/>
              </a:rPr>
              <a:t>yapma  olanağı sağlamak amacıyla; Üniversite bünyesindeki </a:t>
            </a:r>
            <a:r>
              <a:rPr sz="1200" dirty="0">
                <a:latin typeface="Times New Roman"/>
                <a:cs typeface="Times New Roman"/>
              </a:rPr>
              <a:t>diğer </a:t>
            </a:r>
            <a:r>
              <a:rPr sz="1200" spc="-5" dirty="0">
                <a:latin typeface="Times New Roman"/>
                <a:cs typeface="Times New Roman"/>
              </a:rPr>
              <a:t>fakülte, enstitü, yüksekokul,  araştırma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ve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eğitim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merkezleri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yurt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içinde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yurt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dışındaki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diğer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kurumlarla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işbirliği</a:t>
            </a:r>
            <a:r>
              <a:rPr sz="1200" spc="-5" dirty="0">
                <a:latin typeface="Times New Roman"/>
                <a:cs typeface="Times New Roman"/>
              </a:rPr>
              <a:t> yaparak  sağlık hizmetlerinin kaliteli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verimli düzeyde yürütülmesini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469900" lvl="2" indent="-228600" algn="just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Çalışan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hastalara </a:t>
            </a:r>
            <a:r>
              <a:rPr sz="1200" dirty="0">
                <a:latin typeface="Times New Roman"/>
                <a:cs typeface="Times New Roman"/>
              </a:rPr>
              <a:t>güvenli bir </a:t>
            </a:r>
            <a:r>
              <a:rPr sz="1200" spc="-5" dirty="0">
                <a:latin typeface="Times New Roman"/>
                <a:cs typeface="Times New Roman"/>
              </a:rPr>
              <a:t>çalışma ortamı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sunmak.</a:t>
            </a:r>
            <a:endParaRPr sz="1200">
              <a:latin typeface="Times New Roman"/>
              <a:cs typeface="Times New Roman"/>
            </a:endParaRPr>
          </a:p>
          <a:p>
            <a:pPr marL="279400" lvl="1" indent="-266700" algn="just">
              <a:lnSpc>
                <a:spcPct val="100000"/>
              </a:lnSpc>
              <a:spcBef>
                <a:spcPts val="1250"/>
              </a:spcBef>
              <a:buAutoNum type="arabicPeriod" startAt="4"/>
              <a:tabLst>
                <a:tab pos="2794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İdari Hizmetler</a:t>
            </a:r>
            <a:endParaRPr sz="1200">
              <a:latin typeface="Times New Roman"/>
              <a:cs typeface="Times New Roman"/>
            </a:endParaRPr>
          </a:p>
          <a:p>
            <a:pPr marL="12700" marR="5080" indent="487680" algn="just">
              <a:lnSpc>
                <a:spcPct val="143800"/>
              </a:lnSpc>
              <a:spcBef>
                <a:spcPts val="580"/>
              </a:spcBef>
            </a:pPr>
            <a:r>
              <a:rPr sz="1200" spc="-5" dirty="0">
                <a:latin typeface="Times New Roman"/>
                <a:cs typeface="Times New Roman"/>
              </a:rPr>
              <a:t>Tedavi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karşılığı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olarak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elde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edilecek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Döner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Sermaye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gelirleri,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2547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Sayılı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Kanun’un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58.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maddesi  uyarınca çıkarılan Döner Sermaye işletmeleri yönetmeliği </a:t>
            </a:r>
            <a:r>
              <a:rPr sz="1200" dirty="0">
                <a:latin typeface="Times New Roman"/>
                <a:cs typeface="Times New Roman"/>
              </a:rPr>
              <a:t>ve bununla </a:t>
            </a:r>
            <a:r>
              <a:rPr sz="1200" spc="-5" dirty="0">
                <a:latin typeface="Times New Roman"/>
                <a:cs typeface="Times New Roman"/>
              </a:rPr>
              <a:t>ilgili </a:t>
            </a:r>
            <a:r>
              <a:rPr sz="1200" dirty="0">
                <a:latin typeface="Times New Roman"/>
                <a:cs typeface="Times New Roman"/>
              </a:rPr>
              <a:t>diğer </a:t>
            </a:r>
            <a:r>
              <a:rPr sz="1200" spc="-5" dirty="0">
                <a:latin typeface="Times New Roman"/>
                <a:cs typeface="Times New Roman"/>
              </a:rPr>
              <a:t>kanun, yönetmelik </a:t>
            </a:r>
            <a:r>
              <a:rPr sz="1200" dirty="0">
                <a:latin typeface="Times New Roman"/>
                <a:cs typeface="Times New Roman"/>
              </a:rPr>
              <a:t>ve  </a:t>
            </a:r>
            <a:r>
              <a:rPr sz="1200" spc="-5" dirty="0">
                <a:latin typeface="Times New Roman"/>
                <a:cs typeface="Times New Roman"/>
              </a:rPr>
              <a:t>tebliğler çerçevesinde çeşitli hizmetler </a:t>
            </a:r>
            <a:r>
              <a:rPr sz="1200" dirty="0">
                <a:latin typeface="Times New Roman"/>
                <a:cs typeface="Times New Roman"/>
              </a:rPr>
              <a:t>için kullanılmaktadır. </a:t>
            </a:r>
            <a:r>
              <a:rPr sz="1200" spc="-5" dirty="0">
                <a:latin typeface="Times New Roman"/>
                <a:cs typeface="Times New Roman"/>
              </a:rPr>
              <a:t>Döner </a:t>
            </a:r>
            <a:r>
              <a:rPr sz="1200" dirty="0">
                <a:latin typeface="Times New Roman"/>
                <a:cs typeface="Times New Roman"/>
              </a:rPr>
              <a:t>Sermaye </a:t>
            </a:r>
            <a:r>
              <a:rPr sz="1200" spc="-5" dirty="0">
                <a:latin typeface="Times New Roman"/>
                <a:cs typeface="Times New Roman"/>
              </a:rPr>
              <a:t>gelirlerinde </a:t>
            </a:r>
            <a:r>
              <a:rPr sz="1200" dirty="0">
                <a:latin typeface="Times New Roman"/>
                <a:cs typeface="Times New Roman"/>
              </a:rPr>
              <a:t>KDV,  </a:t>
            </a:r>
            <a:r>
              <a:rPr sz="1200" spc="-5" dirty="0">
                <a:latin typeface="Times New Roman"/>
                <a:cs typeface="Times New Roman"/>
              </a:rPr>
              <a:t>demirbaş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sarf </a:t>
            </a:r>
            <a:r>
              <a:rPr sz="1200" dirty="0">
                <a:latin typeface="Times New Roman"/>
                <a:cs typeface="Times New Roman"/>
              </a:rPr>
              <a:t>malzemesi </a:t>
            </a:r>
            <a:r>
              <a:rPr sz="1200" spc="-5" dirty="0">
                <a:latin typeface="Times New Roman"/>
                <a:cs typeface="Times New Roman"/>
              </a:rPr>
              <a:t>alımı, Merkez giderlerinin </a:t>
            </a:r>
            <a:r>
              <a:rPr sz="1200" dirty="0">
                <a:latin typeface="Times New Roman"/>
                <a:cs typeface="Times New Roman"/>
              </a:rPr>
              <a:t>ödenmesi, </a:t>
            </a:r>
            <a:r>
              <a:rPr sz="1200" spc="-5" dirty="0">
                <a:latin typeface="Times New Roman"/>
                <a:cs typeface="Times New Roman"/>
              </a:rPr>
              <a:t>çalışanların </a:t>
            </a:r>
            <a:r>
              <a:rPr sz="1200" dirty="0">
                <a:latin typeface="Times New Roman"/>
                <a:cs typeface="Times New Roman"/>
              </a:rPr>
              <a:t>döner </a:t>
            </a:r>
            <a:r>
              <a:rPr sz="1200" spc="-5" dirty="0">
                <a:latin typeface="Times New Roman"/>
                <a:cs typeface="Times New Roman"/>
              </a:rPr>
              <a:t>sermaye </a:t>
            </a:r>
            <a:r>
              <a:rPr sz="1200" dirty="0">
                <a:latin typeface="Times New Roman"/>
                <a:cs typeface="Times New Roman"/>
              </a:rPr>
              <a:t>katkı  </a:t>
            </a:r>
            <a:r>
              <a:rPr sz="1200" spc="-5" dirty="0">
                <a:latin typeface="Times New Roman"/>
                <a:cs typeface="Times New Roman"/>
              </a:rPr>
              <a:t>payları </a:t>
            </a:r>
            <a:r>
              <a:rPr sz="1200" dirty="0">
                <a:latin typeface="Times New Roman"/>
                <a:cs typeface="Times New Roman"/>
              </a:rPr>
              <a:t>ile </a:t>
            </a:r>
            <a:r>
              <a:rPr sz="1200" spc="-5" dirty="0">
                <a:latin typeface="Times New Roman"/>
                <a:cs typeface="Times New Roman"/>
              </a:rPr>
              <a:t>eğitim-araştırma </a:t>
            </a:r>
            <a:r>
              <a:rPr sz="1200" dirty="0">
                <a:latin typeface="Times New Roman"/>
                <a:cs typeface="Times New Roman"/>
              </a:rPr>
              <a:t>için </a:t>
            </a:r>
            <a:r>
              <a:rPr sz="1200" spc="-5" dirty="0">
                <a:latin typeface="Times New Roman"/>
                <a:cs typeface="Times New Roman"/>
              </a:rPr>
              <a:t>gerekli araç </a:t>
            </a:r>
            <a:r>
              <a:rPr sz="1200" spc="5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gereçlerin alımı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yapılmaktadır.</a:t>
            </a:r>
            <a:endParaRPr sz="1200">
              <a:latin typeface="Times New Roman"/>
              <a:cs typeface="Times New Roman"/>
            </a:endParaRPr>
          </a:p>
          <a:p>
            <a:pPr marL="461645" marR="3880485" indent="71120">
              <a:lnSpc>
                <a:spcPct val="185100"/>
              </a:lnSpc>
              <a:spcBef>
                <a:spcPts val="635"/>
              </a:spcBef>
              <a:buAutoNum type="romanUcPeriod" startAt="2"/>
              <a:tabLst>
                <a:tab pos="918844" algn="l"/>
                <a:tab pos="91948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AMAÇ </a:t>
            </a:r>
            <a:r>
              <a:rPr sz="1200" b="1" dirty="0">
                <a:latin typeface="Times New Roman"/>
                <a:cs typeface="Times New Roman"/>
              </a:rPr>
              <a:t>ve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HEDEFLER  </a:t>
            </a:r>
            <a:r>
              <a:rPr sz="1200" b="1" spc="-5" dirty="0">
                <a:latin typeface="Times New Roman"/>
                <a:cs typeface="Times New Roman"/>
              </a:rPr>
              <a:t>Amaçlarımız:</a:t>
            </a:r>
            <a:endParaRPr sz="1200">
              <a:latin typeface="Times New Roman"/>
              <a:cs typeface="Times New Roman"/>
            </a:endParaRPr>
          </a:p>
          <a:p>
            <a:pPr marL="918844" marR="341630" lvl="1" indent="-228600">
              <a:lnSpc>
                <a:spcPct val="139200"/>
              </a:lnSpc>
              <a:spcBef>
                <a:spcPts val="130"/>
              </a:spcBef>
              <a:buFont typeface="Symbol"/>
              <a:buChar char=""/>
              <a:tabLst>
                <a:tab pos="918844" algn="l"/>
                <a:tab pos="919480" algn="l"/>
              </a:tabLst>
            </a:pPr>
            <a:r>
              <a:rPr sz="1200" spc="-5" dirty="0">
                <a:latin typeface="Times New Roman"/>
                <a:cs typeface="Times New Roman"/>
              </a:rPr>
              <a:t>Ağız </a:t>
            </a:r>
            <a:r>
              <a:rPr sz="1200" dirty="0">
                <a:latin typeface="Times New Roman"/>
                <a:cs typeface="Times New Roman"/>
              </a:rPr>
              <a:t>ve diş </a:t>
            </a:r>
            <a:r>
              <a:rPr sz="1200" spc="-5" dirty="0">
                <a:latin typeface="Times New Roman"/>
                <a:cs typeface="Times New Roman"/>
              </a:rPr>
              <a:t>sağlığı hizmetlerinde dijital uygulamaların yaygın kullanılması, hizmet  </a:t>
            </a:r>
            <a:r>
              <a:rPr sz="1200" dirty="0">
                <a:latin typeface="Times New Roman"/>
                <a:cs typeface="Times New Roman"/>
              </a:rPr>
              <a:t>kalitesinin ve </a:t>
            </a:r>
            <a:r>
              <a:rPr sz="1200" spc="-5" dirty="0">
                <a:latin typeface="Times New Roman"/>
                <a:cs typeface="Times New Roman"/>
              </a:rPr>
              <a:t>hızının artırılması.</a:t>
            </a:r>
            <a:endParaRPr sz="1200">
              <a:latin typeface="Times New Roman"/>
              <a:cs typeface="Times New Roman"/>
            </a:endParaRPr>
          </a:p>
          <a:p>
            <a:pPr marL="918844" lvl="1" indent="-229235">
              <a:lnSpc>
                <a:spcPct val="100000"/>
              </a:lnSpc>
              <a:spcBef>
                <a:spcPts val="735"/>
              </a:spcBef>
              <a:buFont typeface="Symbol"/>
              <a:buChar char=""/>
              <a:tabLst>
                <a:tab pos="918844" algn="l"/>
                <a:tab pos="919480" algn="l"/>
              </a:tabLst>
            </a:pPr>
            <a:r>
              <a:rPr sz="1200" spc="-5" dirty="0">
                <a:latin typeface="Times New Roman"/>
                <a:cs typeface="Times New Roman"/>
              </a:rPr>
              <a:t>Hasta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çalışan </a:t>
            </a:r>
            <a:r>
              <a:rPr sz="1200" dirty="0">
                <a:latin typeface="Times New Roman"/>
                <a:cs typeface="Times New Roman"/>
              </a:rPr>
              <a:t>memnuniyetinin </a:t>
            </a:r>
            <a:r>
              <a:rPr sz="1200" spc="-5" dirty="0">
                <a:latin typeface="Times New Roman"/>
                <a:cs typeface="Times New Roman"/>
              </a:rPr>
              <a:t>en </a:t>
            </a:r>
            <a:r>
              <a:rPr sz="1200" dirty="0">
                <a:latin typeface="Times New Roman"/>
                <a:cs typeface="Times New Roman"/>
              </a:rPr>
              <a:t>üst </a:t>
            </a:r>
            <a:r>
              <a:rPr sz="1200" spc="-5" dirty="0">
                <a:latin typeface="Times New Roman"/>
                <a:cs typeface="Times New Roman"/>
              </a:rPr>
              <a:t>düzeyde </a:t>
            </a:r>
            <a:r>
              <a:rPr sz="1200" dirty="0">
                <a:latin typeface="Times New Roman"/>
                <a:cs typeface="Times New Roman"/>
              </a:rPr>
              <a:t>tutulduğu bir </a:t>
            </a:r>
            <a:r>
              <a:rPr sz="1200" spc="-5" dirty="0">
                <a:latin typeface="Times New Roman"/>
                <a:cs typeface="Times New Roman"/>
              </a:rPr>
              <a:t>merkez olması.</a:t>
            </a:r>
            <a:endParaRPr sz="1200">
              <a:latin typeface="Times New Roman"/>
              <a:cs typeface="Times New Roman"/>
            </a:endParaRPr>
          </a:p>
          <a:p>
            <a:pPr marL="918844" lvl="1" indent="-229235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918844" algn="l"/>
                <a:tab pos="919480" algn="l"/>
              </a:tabLst>
            </a:pPr>
            <a:r>
              <a:rPr sz="1200" spc="-5" dirty="0">
                <a:latin typeface="Times New Roman"/>
                <a:cs typeface="Times New Roman"/>
              </a:rPr>
              <a:t>Bilimsel çalışmaların </a:t>
            </a:r>
            <a:r>
              <a:rPr sz="1200" dirty="0">
                <a:latin typeface="Times New Roman"/>
                <a:cs typeface="Times New Roman"/>
              </a:rPr>
              <a:t>ve klinik </a:t>
            </a:r>
            <a:r>
              <a:rPr sz="1200" spc="-5" dirty="0">
                <a:latin typeface="Times New Roman"/>
                <a:cs typeface="Times New Roman"/>
              </a:rPr>
              <a:t>eğitimlerin niteliklerinin sürekli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iyileştirilmesi.</a:t>
            </a:r>
            <a:endParaRPr sz="1200">
              <a:latin typeface="Times New Roman"/>
              <a:cs typeface="Times New Roman"/>
            </a:endParaRPr>
          </a:p>
          <a:p>
            <a:pPr marL="918844" marR="454025" lvl="1" indent="-228600">
              <a:lnSpc>
                <a:spcPct val="140000"/>
              </a:lnSpc>
              <a:spcBef>
                <a:spcPts val="145"/>
              </a:spcBef>
              <a:buFont typeface="Symbol"/>
              <a:buChar char=""/>
              <a:tabLst>
                <a:tab pos="918844" algn="l"/>
                <a:tab pos="919480" algn="l"/>
              </a:tabLst>
            </a:pPr>
            <a:r>
              <a:rPr sz="1200" spc="-5" dirty="0">
                <a:latin typeface="Times New Roman"/>
                <a:cs typeface="Times New Roman"/>
              </a:rPr>
              <a:t>Diş hekimliği </a:t>
            </a:r>
            <a:r>
              <a:rPr sz="1200" dirty="0">
                <a:latin typeface="Times New Roman"/>
                <a:cs typeface="Times New Roman"/>
              </a:rPr>
              <a:t>eğitimi ve </a:t>
            </a:r>
            <a:r>
              <a:rPr sz="1200" spc="-5" dirty="0">
                <a:latin typeface="Times New Roman"/>
                <a:cs typeface="Times New Roman"/>
              </a:rPr>
              <a:t>sağlık hizmetlerine </a:t>
            </a:r>
            <a:r>
              <a:rPr sz="1200" dirty="0">
                <a:latin typeface="Times New Roman"/>
                <a:cs typeface="Times New Roman"/>
              </a:rPr>
              <a:t>uygun </a:t>
            </a:r>
            <a:r>
              <a:rPr sz="1200" spc="-5" dirty="0">
                <a:latin typeface="Times New Roman"/>
                <a:cs typeface="Times New Roman"/>
              </a:rPr>
              <a:t>olacak şekilde </a:t>
            </a:r>
            <a:r>
              <a:rPr sz="1200" dirty="0">
                <a:latin typeface="Times New Roman"/>
                <a:cs typeface="Times New Roman"/>
              </a:rPr>
              <a:t>bina ve </a:t>
            </a:r>
            <a:r>
              <a:rPr sz="1200" spc="-5" dirty="0">
                <a:latin typeface="Times New Roman"/>
                <a:cs typeface="Times New Roman"/>
              </a:rPr>
              <a:t>altyapı  kapasitemizin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artırılması.</a:t>
            </a:r>
            <a:endParaRPr sz="1200">
              <a:latin typeface="Times New Roman"/>
              <a:cs typeface="Times New Roman"/>
            </a:endParaRPr>
          </a:p>
          <a:p>
            <a:pPr marL="461645">
              <a:lnSpc>
                <a:spcPct val="100000"/>
              </a:lnSpc>
              <a:spcBef>
                <a:spcPts val="645"/>
              </a:spcBef>
            </a:pPr>
            <a:r>
              <a:rPr sz="1200" b="1" spc="-5" dirty="0">
                <a:latin typeface="Times New Roman"/>
                <a:cs typeface="Times New Roman"/>
              </a:rPr>
              <a:t>Hedeflerimiz:</a:t>
            </a:r>
            <a:endParaRPr sz="1200">
              <a:latin typeface="Times New Roman"/>
              <a:cs typeface="Times New Roman"/>
            </a:endParaRPr>
          </a:p>
          <a:p>
            <a:pPr marL="918844" marR="49530" lvl="1" indent="-228600">
              <a:lnSpc>
                <a:spcPct val="139200"/>
              </a:lnSpc>
              <a:spcBef>
                <a:spcPts val="150"/>
              </a:spcBef>
              <a:buFont typeface="Symbol"/>
              <a:buChar char=""/>
              <a:tabLst>
                <a:tab pos="918844" algn="l"/>
                <a:tab pos="919480" algn="l"/>
              </a:tabLst>
            </a:pPr>
            <a:r>
              <a:rPr sz="1200" spc="-5" dirty="0">
                <a:latin typeface="Times New Roman"/>
                <a:cs typeface="Times New Roman"/>
              </a:rPr>
              <a:t>Dijital </a:t>
            </a:r>
            <a:r>
              <a:rPr sz="1200" dirty="0">
                <a:latin typeface="Times New Roman"/>
                <a:cs typeface="Times New Roman"/>
              </a:rPr>
              <a:t>diş </a:t>
            </a:r>
            <a:r>
              <a:rPr sz="1200" spc="-5" dirty="0">
                <a:latin typeface="Times New Roman"/>
                <a:cs typeface="Times New Roman"/>
              </a:rPr>
              <a:t>hekimliği uygulamaları için gerekli </a:t>
            </a:r>
            <a:r>
              <a:rPr sz="1200" dirty="0">
                <a:latin typeface="Times New Roman"/>
                <a:cs typeface="Times New Roman"/>
              </a:rPr>
              <a:t>olan </a:t>
            </a:r>
            <a:r>
              <a:rPr sz="1200" spc="-5" dirty="0">
                <a:latin typeface="Times New Roman"/>
                <a:cs typeface="Times New Roman"/>
              </a:rPr>
              <a:t>cihaz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yazılımların </a:t>
            </a:r>
            <a:r>
              <a:rPr sz="1200" dirty="0">
                <a:latin typeface="Times New Roman"/>
                <a:cs typeface="Times New Roman"/>
              </a:rPr>
              <a:t>temin </a:t>
            </a:r>
            <a:r>
              <a:rPr sz="1200" spc="-5" dirty="0">
                <a:latin typeface="Times New Roman"/>
                <a:cs typeface="Times New Roman"/>
              </a:rPr>
              <a:t>edilmesi 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kurumumuzda hizmet veren personelin sürekli olarak eğitim almalarını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desteklemek.</a:t>
            </a:r>
            <a:endParaRPr sz="1200">
              <a:latin typeface="Times New Roman"/>
              <a:cs typeface="Times New Roman"/>
            </a:endParaRPr>
          </a:p>
          <a:p>
            <a:pPr marL="918844" marR="403225" lvl="1" indent="-228600">
              <a:lnSpc>
                <a:spcPct val="140000"/>
              </a:lnSpc>
              <a:spcBef>
                <a:spcPts val="155"/>
              </a:spcBef>
              <a:buFont typeface="Symbol"/>
              <a:buChar char=""/>
              <a:tabLst>
                <a:tab pos="918844" algn="l"/>
                <a:tab pos="919480" algn="l"/>
              </a:tabLst>
            </a:pPr>
            <a:r>
              <a:rPr sz="1200" spc="-5" dirty="0">
                <a:latin typeface="Times New Roman"/>
                <a:cs typeface="Times New Roman"/>
              </a:rPr>
              <a:t>Düzenli </a:t>
            </a:r>
            <a:r>
              <a:rPr sz="1200" dirty="0">
                <a:latin typeface="Times New Roman"/>
                <a:cs typeface="Times New Roman"/>
              </a:rPr>
              <a:t>toplantılar ve </a:t>
            </a:r>
            <a:r>
              <a:rPr sz="1200" spc="-5" dirty="0">
                <a:latin typeface="Times New Roman"/>
                <a:cs typeface="Times New Roman"/>
              </a:rPr>
              <a:t>bilgilendirmelerle kalite çalışmalarını yürütmek. Hizmet </a:t>
            </a:r>
            <a:r>
              <a:rPr sz="1200" dirty="0">
                <a:latin typeface="Times New Roman"/>
                <a:cs typeface="Times New Roman"/>
              </a:rPr>
              <a:t>içi  </a:t>
            </a:r>
            <a:r>
              <a:rPr sz="1200" spc="-5" dirty="0">
                <a:latin typeface="Times New Roman"/>
                <a:cs typeface="Times New Roman"/>
              </a:rPr>
              <a:t>eğitimlerin devamlılığını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918844" lvl="1" indent="-229235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918844" algn="l"/>
                <a:tab pos="919480" algn="l"/>
              </a:tabLst>
            </a:pPr>
            <a:r>
              <a:rPr sz="1200" spc="-5" dirty="0">
                <a:latin typeface="Times New Roman"/>
                <a:cs typeface="Times New Roman"/>
              </a:rPr>
              <a:t>Ulusal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uluslararası akreditasyon başarılarını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yakalamak.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706932" y="685291"/>
            <a:ext cx="6334125" cy="883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4345">
              <a:lnSpc>
                <a:spcPct val="100000"/>
              </a:lnSpc>
              <a:spcBef>
                <a:spcPts val="100"/>
              </a:spcBef>
              <a:tabLst>
                <a:tab pos="918844" algn="l"/>
              </a:tabLst>
            </a:pPr>
            <a:r>
              <a:rPr sz="1200" b="1" spc="-10" dirty="0">
                <a:latin typeface="Times New Roman"/>
                <a:cs typeface="Times New Roman"/>
              </a:rPr>
              <a:t>III.	</a:t>
            </a:r>
            <a:r>
              <a:rPr sz="1200" b="1" spc="-5" dirty="0">
                <a:latin typeface="Times New Roman"/>
                <a:cs typeface="Times New Roman"/>
              </a:rPr>
              <a:t>FAALİYETLERE İLİŞKİN BİLGİ VE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DEĞERLENDİRMELER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200" b="1" spc="-20" dirty="0">
                <a:latin typeface="Times New Roman"/>
                <a:cs typeface="Times New Roman"/>
              </a:rPr>
              <a:t>A.</a:t>
            </a:r>
            <a:r>
              <a:rPr sz="1200" b="1" spc="26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Mali</a:t>
            </a:r>
            <a:r>
              <a:rPr sz="1200" b="1" spc="-18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Bilgiler</a:t>
            </a:r>
            <a:endParaRPr sz="1200">
              <a:latin typeface="Times New Roman"/>
              <a:cs typeface="Times New Roman"/>
            </a:endParaRPr>
          </a:p>
          <a:p>
            <a:pPr marL="12700" marR="9525" indent="449580">
              <a:lnSpc>
                <a:spcPts val="2060"/>
              </a:lnSpc>
              <a:spcBef>
                <a:spcPts val="165"/>
              </a:spcBef>
              <a:tabLst>
                <a:tab pos="1176020" algn="l"/>
                <a:tab pos="1974850" algn="l"/>
                <a:tab pos="3035935" algn="l"/>
                <a:tab pos="3855085" algn="l"/>
                <a:tab pos="4426585" algn="l"/>
                <a:tab pos="4871720" algn="l"/>
                <a:tab pos="5469890" algn="l"/>
              </a:tabLst>
            </a:pPr>
            <a:r>
              <a:rPr sz="1200" spc="-5" dirty="0">
                <a:latin typeface="Times New Roman"/>
                <a:cs typeface="Times New Roman"/>
              </a:rPr>
              <a:t>H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rc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ma	y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tkilile</a:t>
            </a:r>
            <a:r>
              <a:rPr sz="1200" spc="-10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i,	g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10" dirty="0">
                <a:latin typeface="Times New Roman"/>
                <a:cs typeface="Times New Roman"/>
              </a:rPr>
              <a:t>ç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eşt</a:t>
            </a:r>
            <a:r>
              <a:rPr sz="1200" dirty="0">
                <a:latin typeface="Times New Roman"/>
                <a:cs typeface="Times New Roman"/>
              </a:rPr>
              <a:t>irme	gör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vli</a:t>
            </a:r>
            <a:r>
              <a:rPr sz="1200" spc="10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ini	öd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me	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mri	b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g</a:t>
            </a:r>
            <a:r>
              <a:rPr sz="1200" spc="-5" dirty="0">
                <a:latin typeface="Times New Roman"/>
                <a:cs typeface="Times New Roman"/>
              </a:rPr>
              <a:t>es</a:t>
            </a:r>
            <a:r>
              <a:rPr sz="1200" dirty="0">
                <a:latin typeface="Times New Roman"/>
                <a:cs typeface="Times New Roman"/>
              </a:rPr>
              <a:t>i	dü</a:t>
            </a:r>
            <a:r>
              <a:rPr sz="1200" spc="-5" dirty="0">
                <a:latin typeface="Times New Roman"/>
                <a:cs typeface="Times New Roman"/>
              </a:rPr>
              <a:t>ze</a:t>
            </a:r>
            <a:r>
              <a:rPr sz="1200" dirty="0">
                <a:latin typeface="Times New Roman"/>
                <a:cs typeface="Times New Roman"/>
              </a:rPr>
              <a:t>nlem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e  </a:t>
            </a:r>
            <a:r>
              <a:rPr sz="1200" spc="-5" dirty="0">
                <a:latin typeface="Times New Roman"/>
                <a:cs typeface="Times New Roman"/>
              </a:rPr>
              <a:t>görevlendirirler.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Yapılan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görevlendirmeler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Üniversitemiz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Strateji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Geliştirme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Daire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Başkanlığına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bir</a:t>
            </a:r>
            <a:endParaRPr sz="1200">
              <a:latin typeface="Times New Roman"/>
              <a:cs typeface="Times New Roman"/>
            </a:endParaRPr>
          </a:p>
          <a:p>
            <a:pPr marL="12700" marR="5715">
              <a:lnSpc>
                <a:spcPts val="206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yazı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bildirilir.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Ödeme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emri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belgesini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düzenlemekle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görevlendirilen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gerçekleştirme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görevlileri,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Ödeme  Emri </a:t>
            </a:r>
            <a:r>
              <a:rPr sz="1200" spc="-5" dirty="0">
                <a:latin typeface="Times New Roman"/>
                <a:cs typeface="Times New Roman"/>
              </a:rPr>
              <a:t>Belgesi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eki belgeler </a:t>
            </a:r>
            <a:r>
              <a:rPr sz="1200" dirty="0">
                <a:latin typeface="Times New Roman"/>
                <a:cs typeface="Times New Roman"/>
              </a:rPr>
              <a:t>üzerinde </a:t>
            </a:r>
            <a:r>
              <a:rPr sz="1200" spc="-5" dirty="0">
                <a:latin typeface="Times New Roman"/>
                <a:cs typeface="Times New Roman"/>
              </a:rPr>
              <a:t>mevzuata </a:t>
            </a:r>
            <a:r>
              <a:rPr sz="1200" dirty="0">
                <a:latin typeface="Times New Roman"/>
                <a:cs typeface="Times New Roman"/>
              </a:rPr>
              <a:t>uygunluk ve </a:t>
            </a:r>
            <a:r>
              <a:rPr sz="1200" spc="-5" dirty="0">
                <a:latin typeface="Times New Roman"/>
                <a:cs typeface="Times New Roman"/>
              </a:rPr>
              <a:t>belgelerin tamam </a:t>
            </a:r>
            <a:r>
              <a:rPr sz="1200" dirty="0">
                <a:latin typeface="Times New Roman"/>
                <a:cs typeface="Times New Roman"/>
              </a:rPr>
              <a:t>olup </a:t>
            </a:r>
            <a:r>
              <a:rPr sz="1200" spc="-5" dirty="0">
                <a:latin typeface="Times New Roman"/>
                <a:cs typeface="Times New Roman"/>
              </a:rPr>
              <a:t>olmadığı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hususları</a:t>
            </a:r>
            <a:endParaRPr sz="1200">
              <a:latin typeface="Times New Roman"/>
              <a:cs typeface="Times New Roman"/>
            </a:endParaRPr>
          </a:p>
          <a:p>
            <a:pPr marL="12700" marR="6350">
              <a:lnSpc>
                <a:spcPts val="2060"/>
              </a:lnSpc>
              <a:spcBef>
                <a:spcPts val="20"/>
              </a:spcBef>
            </a:pPr>
            <a:r>
              <a:rPr sz="1200" dirty="0">
                <a:latin typeface="Times New Roman"/>
                <a:cs typeface="Times New Roman"/>
              </a:rPr>
              <a:t>ile </a:t>
            </a:r>
            <a:r>
              <a:rPr sz="1200" spc="-5" dirty="0">
                <a:latin typeface="Times New Roman"/>
                <a:cs typeface="Times New Roman"/>
              </a:rPr>
              <a:t>daha </a:t>
            </a:r>
            <a:r>
              <a:rPr sz="1200" dirty="0">
                <a:latin typeface="Times New Roman"/>
                <a:cs typeface="Times New Roman"/>
              </a:rPr>
              <a:t>önceki </a:t>
            </a:r>
            <a:r>
              <a:rPr sz="1200" spc="-5" dirty="0">
                <a:latin typeface="Times New Roman"/>
                <a:cs typeface="Times New Roman"/>
              </a:rPr>
              <a:t>işlemlerin </a:t>
            </a:r>
            <a:r>
              <a:rPr sz="1200" dirty="0">
                <a:latin typeface="Times New Roman"/>
                <a:cs typeface="Times New Roman"/>
              </a:rPr>
              <a:t>kontrolünü de </a:t>
            </a:r>
            <a:r>
              <a:rPr sz="1200" spc="-5" dirty="0">
                <a:latin typeface="Times New Roman"/>
                <a:cs typeface="Times New Roman"/>
              </a:rPr>
              <a:t>kapsayacak şekilde </a:t>
            </a:r>
            <a:r>
              <a:rPr sz="1200" dirty="0">
                <a:latin typeface="Times New Roman"/>
                <a:cs typeface="Times New Roman"/>
              </a:rPr>
              <a:t>ön mali kontrol </a:t>
            </a:r>
            <a:r>
              <a:rPr sz="1200" spc="-5" dirty="0">
                <a:latin typeface="Times New Roman"/>
                <a:cs typeface="Times New Roman"/>
              </a:rPr>
              <a:t>yaparlar. </a:t>
            </a:r>
            <a:r>
              <a:rPr sz="1200" dirty="0">
                <a:latin typeface="Times New Roman"/>
                <a:cs typeface="Times New Roman"/>
              </a:rPr>
              <a:t>Bu görevliler  </a:t>
            </a:r>
            <a:r>
              <a:rPr sz="1200" spc="-5" dirty="0">
                <a:latin typeface="Times New Roman"/>
                <a:cs typeface="Times New Roman"/>
              </a:rPr>
              <a:t>yaptıkları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kontrol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sonucunda,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işlemleri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uygun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görmeleri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halinde,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ödeme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emri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belgesi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üzerine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“</a:t>
            </a:r>
            <a:r>
              <a:rPr sz="1200" b="1" dirty="0">
                <a:latin typeface="Times New Roman"/>
                <a:cs typeface="Times New Roman"/>
              </a:rPr>
              <a:t>Kontrol</a:t>
            </a:r>
            <a:endParaRPr sz="1200">
              <a:latin typeface="Times New Roman"/>
              <a:cs typeface="Times New Roman"/>
            </a:endParaRPr>
          </a:p>
          <a:p>
            <a:pPr marL="12700" marR="7620">
              <a:lnSpc>
                <a:spcPts val="2070"/>
              </a:lnSpc>
              <a:spcBef>
                <a:spcPts val="15"/>
              </a:spcBef>
            </a:pPr>
            <a:r>
              <a:rPr sz="1200" b="1" dirty="0">
                <a:latin typeface="Times New Roman"/>
                <a:cs typeface="Times New Roman"/>
              </a:rPr>
              <a:t>edilmiş ve </a:t>
            </a:r>
            <a:r>
              <a:rPr sz="1200" b="1" spc="-5" dirty="0">
                <a:latin typeface="Times New Roman"/>
                <a:cs typeface="Times New Roman"/>
              </a:rPr>
              <a:t>uygun görülmüştür” </a:t>
            </a:r>
            <a:r>
              <a:rPr sz="1200" spc="-5" dirty="0">
                <a:latin typeface="Times New Roman"/>
                <a:cs typeface="Times New Roman"/>
              </a:rPr>
              <a:t>şerhini düşerek onaylarlar. Onaylanan evraklar </a:t>
            </a:r>
            <a:r>
              <a:rPr sz="1200" dirty="0">
                <a:latin typeface="Times New Roman"/>
                <a:cs typeface="Times New Roman"/>
              </a:rPr>
              <a:t>ödenmesi için Strateji  </a:t>
            </a:r>
            <a:r>
              <a:rPr sz="1200" spc="-5" dirty="0">
                <a:latin typeface="Times New Roman"/>
                <a:cs typeface="Times New Roman"/>
              </a:rPr>
              <a:t>Geliştirme Daire Başkanlığı’na gönderilir.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200" b="1" i="1" dirty="0">
                <a:latin typeface="Times New Roman"/>
                <a:cs typeface="Times New Roman"/>
              </a:rPr>
              <a:t>(Mali </a:t>
            </a:r>
            <a:r>
              <a:rPr sz="1200" b="1" i="1" spc="-5" dirty="0">
                <a:latin typeface="Times New Roman"/>
                <a:cs typeface="Times New Roman"/>
              </a:rPr>
              <a:t>Yönetim </a:t>
            </a:r>
            <a:r>
              <a:rPr sz="1200" b="1" i="1" dirty="0">
                <a:latin typeface="Times New Roman"/>
                <a:cs typeface="Times New Roman"/>
              </a:rPr>
              <a:t>ve Harcama </a:t>
            </a:r>
            <a:r>
              <a:rPr sz="1200" b="1" i="1" spc="-5" dirty="0">
                <a:latin typeface="Times New Roman"/>
                <a:cs typeface="Times New Roman"/>
              </a:rPr>
              <a:t>Öncesi </a:t>
            </a:r>
            <a:r>
              <a:rPr sz="1200" b="1" i="1" dirty="0">
                <a:latin typeface="Times New Roman"/>
                <a:cs typeface="Times New Roman"/>
              </a:rPr>
              <a:t>Kontrol</a:t>
            </a:r>
            <a:r>
              <a:rPr sz="1200" b="1" i="1" spc="-5" dirty="0">
                <a:latin typeface="Times New Roman"/>
                <a:cs typeface="Times New Roman"/>
              </a:rPr>
              <a:t> Sistemi)</a:t>
            </a:r>
            <a:endParaRPr sz="1200">
              <a:latin typeface="Times New Roman"/>
              <a:cs typeface="Times New Roman"/>
            </a:endParaRPr>
          </a:p>
          <a:p>
            <a:pPr marL="12700" marR="6350" indent="449580" algn="just">
              <a:lnSpc>
                <a:spcPct val="143800"/>
              </a:lnSpc>
              <a:spcBef>
                <a:spcPts val="555"/>
              </a:spcBef>
            </a:pPr>
            <a:r>
              <a:rPr sz="1200" spc="-5" dirty="0">
                <a:latin typeface="Times New Roman"/>
                <a:cs typeface="Times New Roman"/>
              </a:rPr>
              <a:t>Mali Yönetim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Harcama Öncesi Kontrol </a:t>
            </a:r>
            <a:r>
              <a:rPr sz="1200" dirty="0">
                <a:latin typeface="Times New Roman"/>
                <a:cs typeface="Times New Roman"/>
              </a:rPr>
              <a:t>Sistemi </a:t>
            </a:r>
            <a:r>
              <a:rPr sz="1200" spc="-5" dirty="0">
                <a:latin typeface="Times New Roman"/>
                <a:cs typeface="Times New Roman"/>
              </a:rPr>
              <a:t>eksiksiz </a:t>
            </a:r>
            <a:r>
              <a:rPr sz="1200" dirty="0">
                <a:latin typeface="Times New Roman"/>
                <a:cs typeface="Times New Roman"/>
              </a:rPr>
              <a:t>bir </a:t>
            </a:r>
            <a:r>
              <a:rPr sz="1200" spc="-5" dirty="0">
                <a:latin typeface="Times New Roman"/>
                <a:cs typeface="Times New Roman"/>
              </a:rPr>
              <a:t>şekilde yürütülmektedir. </a:t>
            </a:r>
            <a:r>
              <a:rPr sz="1200" dirty="0">
                <a:latin typeface="Times New Roman"/>
                <a:cs typeface="Times New Roman"/>
              </a:rPr>
              <a:t>Bu  </a:t>
            </a:r>
            <a:r>
              <a:rPr sz="1200" spc="-5" dirty="0">
                <a:latin typeface="Times New Roman"/>
                <a:cs typeface="Times New Roman"/>
              </a:rPr>
              <a:t>süreç;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İdarenin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gelir,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gider,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varlık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yükümlülüklerine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ilişkin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mali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karar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işlemlerinin,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Fakülte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bütçesi,  bütçe </a:t>
            </a:r>
            <a:r>
              <a:rPr sz="1200" spc="-5" dirty="0">
                <a:latin typeface="Times New Roman"/>
                <a:cs typeface="Times New Roman"/>
              </a:rPr>
              <a:t>tertibi, </a:t>
            </a:r>
            <a:r>
              <a:rPr sz="1200" dirty="0">
                <a:latin typeface="Times New Roman"/>
                <a:cs typeface="Times New Roman"/>
              </a:rPr>
              <a:t>kullanılabilir </a:t>
            </a:r>
            <a:r>
              <a:rPr sz="1200" spc="-5" dirty="0">
                <a:latin typeface="Times New Roman"/>
                <a:cs typeface="Times New Roman"/>
              </a:rPr>
              <a:t>ödenek tutarı, </a:t>
            </a:r>
            <a:r>
              <a:rPr sz="1200" dirty="0">
                <a:latin typeface="Times New Roman"/>
                <a:cs typeface="Times New Roman"/>
              </a:rPr>
              <a:t>harcama </a:t>
            </a:r>
            <a:r>
              <a:rPr sz="1200" spc="-5" dirty="0">
                <a:latin typeface="Times New Roman"/>
                <a:cs typeface="Times New Roman"/>
              </a:rPr>
              <a:t>programı, merkezi </a:t>
            </a:r>
            <a:r>
              <a:rPr sz="1200" dirty="0">
                <a:latin typeface="Times New Roman"/>
                <a:cs typeface="Times New Roman"/>
              </a:rPr>
              <a:t>yönetim bütçe </a:t>
            </a:r>
            <a:r>
              <a:rPr sz="1200" spc="-5" dirty="0">
                <a:latin typeface="Times New Roman"/>
                <a:cs typeface="Times New Roman"/>
              </a:rPr>
              <a:t>kanunu </a:t>
            </a:r>
            <a:r>
              <a:rPr sz="1200" dirty="0">
                <a:latin typeface="Times New Roman"/>
                <a:cs typeface="Times New Roman"/>
              </a:rPr>
              <a:t>ve diğer  mali </a:t>
            </a:r>
            <a:r>
              <a:rPr sz="1200" spc="-5" dirty="0">
                <a:latin typeface="Times New Roman"/>
                <a:cs typeface="Times New Roman"/>
              </a:rPr>
              <a:t>mevzuat hükümlerine </a:t>
            </a:r>
            <a:r>
              <a:rPr sz="1200" dirty="0">
                <a:latin typeface="Times New Roman"/>
                <a:cs typeface="Times New Roman"/>
              </a:rPr>
              <a:t>uygunluğu ve </a:t>
            </a:r>
            <a:r>
              <a:rPr sz="1200" spc="-5" dirty="0">
                <a:latin typeface="Times New Roman"/>
                <a:cs typeface="Times New Roman"/>
              </a:rPr>
              <a:t>kaynakların etkili, ekonomik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verimli </a:t>
            </a:r>
            <a:r>
              <a:rPr sz="1200" dirty="0">
                <a:latin typeface="Times New Roman"/>
                <a:cs typeface="Times New Roman"/>
              </a:rPr>
              <a:t>bir </a:t>
            </a:r>
            <a:r>
              <a:rPr sz="1200" spc="-5" dirty="0">
                <a:latin typeface="Times New Roman"/>
                <a:cs typeface="Times New Roman"/>
              </a:rPr>
              <a:t>şekilde  kullanılması yönlerinden yapılan </a:t>
            </a:r>
            <a:r>
              <a:rPr sz="1200" dirty="0">
                <a:latin typeface="Times New Roman"/>
                <a:cs typeface="Times New Roman"/>
              </a:rPr>
              <a:t>kontrolünü </a:t>
            </a:r>
            <a:r>
              <a:rPr sz="1200" spc="-5" dirty="0">
                <a:latin typeface="Times New Roman"/>
                <a:cs typeface="Times New Roman"/>
              </a:rPr>
              <a:t>içermektedir. Harcama birimleri tarafından </a:t>
            </a:r>
            <a:r>
              <a:rPr sz="1200" dirty="0">
                <a:latin typeface="Times New Roman"/>
                <a:cs typeface="Times New Roman"/>
              </a:rPr>
              <a:t>yapılacak ön  mali kontrol, </a:t>
            </a:r>
            <a:r>
              <a:rPr sz="1200" spc="-5" dirty="0">
                <a:latin typeface="Times New Roman"/>
                <a:cs typeface="Times New Roman"/>
              </a:rPr>
              <a:t>idarenin bütçesi, </a:t>
            </a:r>
            <a:r>
              <a:rPr sz="1200" dirty="0">
                <a:latin typeface="Times New Roman"/>
                <a:cs typeface="Times New Roman"/>
              </a:rPr>
              <a:t>bütçe </a:t>
            </a:r>
            <a:r>
              <a:rPr sz="1200" spc="-5" dirty="0">
                <a:latin typeface="Times New Roman"/>
                <a:cs typeface="Times New Roman"/>
              </a:rPr>
              <a:t>tertibi, kullanılabilir ödenek tutarı, ayrıntılı harcama </a:t>
            </a:r>
            <a:r>
              <a:rPr sz="1200" dirty="0">
                <a:latin typeface="Times New Roman"/>
                <a:cs typeface="Times New Roman"/>
              </a:rPr>
              <a:t>programı,  </a:t>
            </a:r>
            <a:r>
              <a:rPr sz="1200" spc="-5" dirty="0">
                <a:latin typeface="Times New Roman"/>
                <a:cs typeface="Times New Roman"/>
              </a:rPr>
              <a:t>merkezi yönetim </a:t>
            </a:r>
            <a:r>
              <a:rPr sz="1200" dirty="0">
                <a:latin typeface="Times New Roman"/>
                <a:cs typeface="Times New Roman"/>
              </a:rPr>
              <a:t>bütçe </a:t>
            </a:r>
            <a:r>
              <a:rPr sz="1200" spc="-5" dirty="0">
                <a:latin typeface="Times New Roman"/>
                <a:cs typeface="Times New Roman"/>
              </a:rPr>
              <a:t>kanunu </a:t>
            </a:r>
            <a:r>
              <a:rPr sz="1200" dirty="0">
                <a:latin typeface="Times New Roman"/>
                <a:cs typeface="Times New Roman"/>
              </a:rPr>
              <a:t>ve diğer mali </a:t>
            </a:r>
            <a:r>
              <a:rPr sz="1200" spc="-5" dirty="0">
                <a:latin typeface="Times New Roman"/>
                <a:cs typeface="Times New Roman"/>
              </a:rPr>
              <a:t>mevzuat hükümlerine </a:t>
            </a:r>
            <a:r>
              <a:rPr sz="1200" dirty="0">
                <a:latin typeface="Times New Roman"/>
                <a:cs typeface="Times New Roman"/>
              </a:rPr>
              <a:t>uygunluk </a:t>
            </a:r>
            <a:r>
              <a:rPr sz="1200" spc="-5" dirty="0">
                <a:latin typeface="Times New Roman"/>
                <a:cs typeface="Times New Roman"/>
              </a:rPr>
              <a:t>yönlerinden </a:t>
            </a:r>
            <a:r>
              <a:rPr sz="1200" dirty="0">
                <a:latin typeface="Times New Roman"/>
                <a:cs typeface="Times New Roman"/>
              </a:rPr>
              <a:t>yerine  </a:t>
            </a:r>
            <a:r>
              <a:rPr sz="1200" spc="-5" dirty="0">
                <a:latin typeface="Times New Roman"/>
                <a:cs typeface="Times New Roman"/>
              </a:rPr>
              <a:t>getirilir. İdare bütçesi </a:t>
            </a:r>
            <a:r>
              <a:rPr sz="1200" spc="5" dirty="0">
                <a:latin typeface="Times New Roman"/>
                <a:cs typeface="Times New Roman"/>
              </a:rPr>
              <a:t>ve </a:t>
            </a:r>
            <a:r>
              <a:rPr sz="1200" dirty="0">
                <a:latin typeface="Times New Roman"/>
                <a:cs typeface="Times New Roman"/>
              </a:rPr>
              <a:t>bütçe </a:t>
            </a:r>
            <a:r>
              <a:rPr sz="1200" spc="-5" dirty="0">
                <a:latin typeface="Times New Roman"/>
                <a:cs typeface="Times New Roman"/>
              </a:rPr>
              <a:t>tertibine </a:t>
            </a:r>
            <a:r>
              <a:rPr sz="1200" dirty="0">
                <a:latin typeface="Times New Roman"/>
                <a:cs typeface="Times New Roman"/>
              </a:rPr>
              <a:t>uygunluk </a:t>
            </a:r>
            <a:r>
              <a:rPr sz="1200" spc="-5" dirty="0">
                <a:latin typeface="Times New Roman"/>
                <a:cs typeface="Times New Roman"/>
              </a:rPr>
              <a:t>yönünden yapılacak </a:t>
            </a:r>
            <a:r>
              <a:rPr sz="1200" dirty="0">
                <a:latin typeface="Times New Roman"/>
                <a:cs typeface="Times New Roman"/>
              </a:rPr>
              <a:t>kontrol, </a:t>
            </a:r>
            <a:r>
              <a:rPr sz="1200" spc="-5" dirty="0">
                <a:latin typeface="Times New Roman"/>
                <a:cs typeface="Times New Roman"/>
              </a:rPr>
              <a:t>ödeneğin </a:t>
            </a:r>
            <a:r>
              <a:rPr sz="1200" dirty="0">
                <a:latin typeface="Times New Roman"/>
                <a:cs typeface="Times New Roman"/>
              </a:rPr>
              <a:t>bütçeye  konulma </a:t>
            </a:r>
            <a:r>
              <a:rPr sz="1200" spc="-5" dirty="0">
                <a:latin typeface="Times New Roman"/>
                <a:cs typeface="Times New Roman"/>
              </a:rPr>
              <a:t>amacına </a:t>
            </a:r>
            <a:r>
              <a:rPr sz="1200" dirty="0">
                <a:latin typeface="Times New Roman"/>
                <a:cs typeface="Times New Roman"/>
              </a:rPr>
              <a:t>uygun </a:t>
            </a:r>
            <a:r>
              <a:rPr sz="1200" spc="-5" dirty="0">
                <a:latin typeface="Times New Roman"/>
                <a:cs typeface="Times New Roman"/>
              </a:rPr>
              <a:t>olarak harcamanın yerinde yapılıp yapılmadığı, ihtiyaçların karşılanmasında  idarenin önceliklerine </a:t>
            </a:r>
            <a:r>
              <a:rPr sz="1200" dirty="0">
                <a:latin typeface="Times New Roman"/>
                <a:cs typeface="Times New Roman"/>
              </a:rPr>
              <a:t>uyum, </a:t>
            </a:r>
            <a:r>
              <a:rPr sz="1200" spc="-5" dirty="0">
                <a:latin typeface="Times New Roman"/>
                <a:cs typeface="Times New Roman"/>
              </a:rPr>
              <a:t>etkinlik değerlendirmesi </a:t>
            </a:r>
            <a:r>
              <a:rPr sz="1200" dirty="0">
                <a:latin typeface="Times New Roman"/>
                <a:cs typeface="Times New Roman"/>
              </a:rPr>
              <a:t>ile harcamalarda </a:t>
            </a:r>
            <a:r>
              <a:rPr sz="1200" spc="-5" dirty="0">
                <a:latin typeface="Times New Roman"/>
                <a:cs typeface="Times New Roman"/>
              </a:rPr>
              <a:t>verimlilik </a:t>
            </a:r>
            <a:r>
              <a:rPr sz="1200" dirty="0">
                <a:latin typeface="Times New Roman"/>
                <a:cs typeface="Times New Roman"/>
              </a:rPr>
              <a:t>ve tutumluluğun  </a:t>
            </a:r>
            <a:r>
              <a:rPr sz="1200" spc="-5" dirty="0">
                <a:latin typeface="Times New Roman"/>
                <a:cs typeface="Times New Roman"/>
              </a:rPr>
              <a:t>sağlanması hususlarını </a:t>
            </a:r>
            <a:r>
              <a:rPr sz="1200" dirty="0">
                <a:latin typeface="Times New Roman"/>
                <a:cs typeface="Times New Roman"/>
              </a:rPr>
              <a:t>da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kapsar.</a:t>
            </a:r>
            <a:endParaRPr sz="12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437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Bu </a:t>
            </a:r>
            <a:r>
              <a:rPr sz="1200" spc="-5" dirty="0">
                <a:latin typeface="Times New Roman"/>
                <a:cs typeface="Times New Roman"/>
              </a:rPr>
              <a:t>hususların </a:t>
            </a:r>
            <a:r>
              <a:rPr sz="1200" dirty="0">
                <a:latin typeface="Times New Roman"/>
                <a:cs typeface="Times New Roman"/>
              </a:rPr>
              <a:t>tam </a:t>
            </a:r>
            <a:r>
              <a:rPr sz="1200" spc="-5" dirty="0">
                <a:latin typeface="Times New Roman"/>
                <a:cs typeface="Times New Roman"/>
              </a:rPr>
              <a:t>sağlanması açısında </a:t>
            </a:r>
            <a:r>
              <a:rPr sz="1200" dirty="0">
                <a:latin typeface="Times New Roman"/>
                <a:cs typeface="Times New Roman"/>
              </a:rPr>
              <a:t>İç Kontrol </a:t>
            </a:r>
            <a:r>
              <a:rPr sz="1200" spc="-5" dirty="0">
                <a:latin typeface="Times New Roman"/>
                <a:cs typeface="Times New Roman"/>
              </a:rPr>
              <a:t>sisteminin etkin olarak </a:t>
            </a:r>
            <a:r>
              <a:rPr sz="1200" dirty="0">
                <a:latin typeface="Times New Roman"/>
                <a:cs typeface="Times New Roman"/>
              </a:rPr>
              <a:t>kurulması ve  </a:t>
            </a:r>
            <a:r>
              <a:rPr sz="1200" spc="-5" dirty="0">
                <a:latin typeface="Times New Roman"/>
                <a:cs typeface="Times New Roman"/>
              </a:rPr>
              <a:t>işlevselliğinin sağlanması esastır. </a:t>
            </a:r>
            <a:r>
              <a:rPr sz="1200" spc="-10" dirty="0">
                <a:latin typeface="Times New Roman"/>
                <a:cs typeface="Times New Roman"/>
              </a:rPr>
              <a:t>İyi </a:t>
            </a:r>
            <a:r>
              <a:rPr sz="1200" spc="-5" dirty="0">
                <a:latin typeface="Times New Roman"/>
                <a:cs typeface="Times New Roman"/>
              </a:rPr>
              <a:t>işleyen </a:t>
            </a:r>
            <a:r>
              <a:rPr sz="1200" dirty="0">
                <a:latin typeface="Times New Roman"/>
                <a:cs typeface="Times New Roman"/>
              </a:rPr>
              <a:t>bir iç kontrol sisteminin </a:t>
            </a:r>
            <a:r>
              <a:rPr sz="1200" spc="-5" dirty="0">
                <a:latin typeface="Times New Roman"/>
                <a:cs typeface="Times New Roman"/>
              </a:rPr>
              <a:t>kurulması faaliyetlerde etkinlik </a:t>
            </a:r>
            <a:r>
              <a:rPr sz="1200" dirty="0">
                <a:latin typeface="Times New Roman"/>
                <a:cs typeface="Times New Roman"/>
              </a:rPr>
              <a:t>ve  </a:t>
            </a:r>
            <a:r>
              <a:rPr sz="1200" spc="-5" dirty="0">
                <a:latin typeface="Times New Roman"/>
                <a:cs typeface="Times New Roman"/>
              </a:rPr>
              <a:t>verimliliği arttıracak, güvenilir </a:t>
            </a:r>
            <a:r>
              <a:rPr sz="1200" dirty="0">
                <a:latin typeface="Times New Roman"/>
                <a:cs typeface="Times New Roman"/>
              </a:rPr>
              <a:t>bilginin </a:t>
            </a:r>
            <a:r>
              <a:rPr sz="1200" spc="-5" dirty="0">
                <a:latin typeface="Times New Roman"/>
                <a:cs typeface="Times New Roman"/>
              </a:rPr>
              <a:t>zamanında elde edilmesini sağlayacak, küçük </a:t>
            </a:r>
            <a:r>
              <a:rPr sz="1200" dirty="0">
                <a:latin typeface="Times New Roman"/>
                <a:cs typeface="Times New Roman"/>
              </a:rPr>
              <a:t>hataların büyük  </a:t>
            </a:r>
            <a:r>
              <a:rPr sz="1200" spc="-5" dirty="0">
                <a:latin typeface="Times New Roman"/>
                <a:cs typeface="Times New Roman"/>
              </a:rPr>
              <a:t>problemlere </a:t>
            </a:r>
            <a:r>
              <a:rPr sz="1200" dirty="0">
                <a:latin typeface="Times New Roman"/>
                <a:cs typeface="Times New Roman"/>
              </a:rPr>
              <a:t>dönüşmeden </a:t>
            </a:r>
            <a:r>
              <a:rPr sz="1200" spc="-5" dirty="0">
                <a:latin typeface="Times New Roman"/>
                <a:cs typeface="Times New Roman"/>
              </a:rPr>
              <a:t>önce </a:t>
            </a:r>
            <a:r>
              <a:rPr sz="1200" dirty="0">
                <a:latin typeface="Times New Roman"/>
                <a:cs typeface="Times New Roman"/>
              </a:rPr>
              <a:t>fark </a:t>
            </a:r>
            <a:r>
              <a:rPr sz="1200" spc="-5" dirty="0">
                <a:latin typeface="Times New Roman"/>
                <a:cs typeface="Times New Roman"/>
              </a:rPr>
              <a:t>edilmesine </a:t>
            </a:r>
            <a:r>
              <a:rPr sz="1200" dirty="0">
                <a:latin typeface="Times New Roman"/>
                <a:cs typeface="Times New Roman"/>
              </a:rPr>
              <a:t>yardımcı </a:t>
            </a:r>
            <a:r>
              <a:rPr sz="1200" spc="-5" dirty="0">
                <a:latin typeface="Times New Roman"/>
                <a:cs typeface="Times New Roman"/>
              </a:rPr>
              <a:t>olacak, hesap </a:t>
            </a:r>
            <a:r>
              <a:rPr sz="1200" dirty="0">
                <a:latin typeface="Times New Roman"/>
                <a:cs typeface="Times New Roman"/>
              </a:rPr>
              <a:t>verme </a:t>
            </a:r>
            <a:r>
              <a:rPr sz="1200" spc="-5" dirty="0">
                <a:latin typeface="Times New Roman"/>
                <a:cs typeface="Times New Roman"/>
              </a:rPr>
              <a:t>mekanizmasını etkin hale  getirerek </a:t>
            </a:r>
            <a:r>
              <a:rPr sz="1200" dirty="0">
                <a:latin typeface="Times New Roman"/>
                <a:cs typeface="Times New Roman"/>
              </a:rPr>
              <a:t>daha </a:t>
            </a:r>
            <a:r>
              <a:rPr sz="1200" spc="-5" dirty="0">
                <a:latin typeface="Times New Roman"/>
                <a:cs typeface="Times New Roman"/>
              </a:rPr>
              <a:t>kurumsal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daha güçlü </a:t>
            </a:r>
            <a:r>
              <a:rPr sz="1200" dirty="0">
                <a:latin typeface="Times New Roman"/>
                <a:cs typeface="Times New Roman"/>
              </a:rPr>
              <a:t>bir </a:t>
            </a:r>
            <a:r>
              <a:rPr sz="1200" spc="-5" dirty="0">
                <a:latin typeface="Times New Roman"/>
                <a:cs typeface="Times New Roman"/>
              </a:rPr>
              <a:t>Fakülte </a:t>
            </a:r>
            <a:r>
              <a:rPr sz="1200" dirty="0">
                <a:latin typeface="Times New Roman"/>
                <a:cs typeface="Times New Roman"/>
              </a:rPr>
              <a:t>olma yolunda </a:t>
            </a:r>
            <a:r>
              <a:rPr sz="1200" spc="-5" dirty="0">
                <a:latin typeface="Times New Roman"/>
                <a:cs typeface="Times New Roman"/>
              </a:rPr>
              <a:t>önemli katkı </a:t>
            </a:r>
            <a:r>
              <a:rPr sz="1200" dirty="0">
                <a:latin typeface="Times New Roman"/>
                <a:cs typeface="Times New Roman"/>
              </a:rPr>
              <a:t>sağlayacaktır. Bu  </a:t>
            </a:r>
            <a:r>
              <a:rPr sz="1200" spc="-5" dirty="0">
                <a:latin typeface="Times New Roman"/>
                <a:cs typeface="Times New Roman"/>
              </a:rPr>
              <a:t>kapsamda eylem </a:t>
            </a:r>
            <a:r>
              <a:rPr sz="1200" dirty="0">
                <a:latin typeface="Times New Roman"/>
                <a:cs typeface="Times New Roman"/>
              </a:rPr>
              <a:t>planının </a:t>
            </a:r>
            <a:r>
              <a:rPr sz="1200" spc="-5" dirty="0">
                <a:latin typeface="Times New Roman"/>
                <a:cs typeface="Times New Roman"/>
              </a:rPr>
              <a:t>yürürlüğe girmesinin ardından değerlendirme toplantısı yapılmıştır. </a:t>
            </a:r>
            <a:r>
              <a:rPr sz="1200" dirty="0">
                <a:latin typeface="Times New Roman"/>
                <a:cs typeface="Times New Roman"/>
              </a:rPr>
              <a:t>Bu  </a:t>
            </a:r>
            <a:r>
              <a:rPr sz="1200" spc="-5" dirty="0">
                <a:latin typeface="Times New Roman"/>
                <a:cs typeface="Times New Roman"/>
              </a:rPr>
              <a:t>Toplantıda;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yeni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eylem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planı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kapsamında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İç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kontrol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sistemini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oluşturacak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ve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takip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edecek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olan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komisyon  </a:t>
            </a:r>
            <a:r>
              <a:rPr sz="1200" spc="-5" dirty="0">
                <a:latin typeface="Times New Roman"/>
                <a:cs typeface="Times New Roman"/>
              </a:rPr>
              <a:t>kurulmasına, Eylem </a:t>
            </a:r>
            <a:r>
              <a:rPr sz="1200" dirty="0">
                <a:latin typeface="Times New Roman"/>
                <a:cs typeface="Times New Roman"/>
              </a:rPr>
              <a:t>Planı </a:t>
            </a:r>
            <a:r>
              <a:rPr sz="1200" spc="-5" dirty="0">
                <a:latin typeface="Times New Roman"/>
                <a:cs typeface="Times New Roman"/>
              </a:rPr>
              <a:t>kapsamında yer </a:t>
            </a:r>
            <a:r>
              <a:rPr sz="1200" dirty="0">
                <a:latin typeface="Times New Roman"/>
                <a:cs typeface="Times New Roman"/>
              </a:rPr>
              <a:t>alan </a:t>
            </a:r>
            <a:r>
              <a:rPr sz="1200" spc="-5" dirty="0">
                <a:latin typeface="Times New Roman"/>
                <a:cs typeface="Times New Roman"/>
              </a:rPr>
              <a:t>eylemlerin zamanında </a:t>
            </a:r>
            <a:r>
              <a:rPr sz="1200" dirty="0">
                <a:latin typeface="Times New Roman"/>
                <a:cs typeface="Times New Roman"/>
              </a:rPr>
              <a:t>yapılmasına ve </a:t>
            </a:r>
            <a:r>
              <a:rPr sz="1200" spc="-5" dirty="0">
                <a:latin typeface="Times New Roman"/>
                <a:cs typeface="Times New Roman"/>
              </a:rPr>
              <a:t>Fakültede </a:t>
            </a:r>
            <a:r>
              <a:rPr sz="1200" dirty="0">
                <a:latin typeface="Times New Roman"/>
                <a:cs typeface="Times New Roman"/>
              </a:rPr>
              <a:t>İç  </a:t>
            </a:r>
            <a:r>
              <a:rPr sz="1200" spc="-5" dirty="0">
                <a:latin typeface="Times New Roman"/>
                <a:cs typeface="Times New Roman"/>
              </a:rPr>
              <a:t>Kontrol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Sisteminin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etkin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şekilde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uygulanmasına,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Ayrıca;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daha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önce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gerçekleştirilmiş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olan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eylemlerin  </a:t>
            </a:r>
            <a:r>
              <a:rPr sz="1200" spc="-5" dirty="0">
                <a:latin typeface="Times New Roman"/>
                <a:cs typeface="Times New Roman"/>
              </a:rPr>
              <a:t>gözden geçirilmesine, güncellenmiş eylemlerin Web sayfasında yayınlanmasına, </a:t>
            </a:r>
            <a:r>
              <a:rPr sz="1200" dirty="0">
                <a:latin typeface="Times New Roman"/>
                <a:cs typeface="Times New Roman"/>
              </a:rPr>
              <a:t>bu iş ve </a:t>
            </a:r>
            <a:r>
              <a:rPr sz="1200" spc="-5" dirty="0">
                <a:latin typeface="Times New Roman"/>
                <a:cs typeface="Times New Roman"/>
              </a:rPr>
              <a:t>işlemlerin  Kalite Yönetim Sistemiyle </a:t>
            </a:r>
            <a:r>
              <a:rPr sz="1200" dirty="0">
                <a:latin typeface="Times New Roman"/>
                <a:cs typeface="Times New Roman"/>
              </a:rPr>
              <a:t>birlikte </a:t>
            </a:r>
            <a:r>
              <a:rPr sz="1200" spc="-5" dirty="0">
                <a:latin typeface="Times New Roman"/>
                <a:cs typeface="Times New Roman"/>
              </a:rPr>
              <a:t>yürütülmesine karar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verilmiştir.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706932" y="602741"/>
            <a:ext cx="6414770" cy="5882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7630" indent="449580" algn="just">
              <a:lnSpc>
                <a:spcPct val="143800"/>
              </a:lnSpc>
              <a:spcBef>
                <a:spcPts val="95"/>
              </a:spcBef>
            </a:pPr>
            <a:r>
              <a:rPr sz="1200" dirty="0">
                <a:latin typeface="Times New Roman"/>
                <a:cs typeface="Times New Roman"/>
              </a:rPr>
              <a:t>Bu </a:t>
            </a:r>
            <a:r>
              <a:rPr sz="1200" spc="-5" dirty="0">
                <a:latin typeface="Times New Roman"/>
                <a:cs typeface="Times New Roman"/>
              </a:rPr>
              <a:t>aşamalardan sonra </a:t>
            </a:r>
            <a:r>
              <a:rPr sz="1200" dirty="0">
                <a:latin typeface="Times New Roman"/>
                <a:cs typeface="Times New Roman"/>
              </a:rPr>
              <a:t>ilk </a:t>
            </a:r>
            <a:r>
              <a:rPr sz="1200" spc="-5" dirty="0">
                <a:latin typeface="Times New Roman"/>
                <a:cs typeface="Times New Roman"/>
              </a:rPr>
              <a:t>olarak Fakültenin </a:t>
            </a:r>
            <a:r>
              <a:rPr sz="1200" dirty="0">
                <a:latin typeface="Times New Roman"/>
                <a:cs typeface="Times New Roman"/>
              </a:rPr>
              <a:t>İç Kontrol </a:t>
            </a:r>
            <a:r>
              <a:rPr sz="1200" spc="-5" dirty="0">
                <a:latin typeface="Times New Roman"/>
                <a:cs typeface="Times New Roman"/>
              </a:rPr>
              <a:t>komisyonu </a:t>
            </a:r>
            <a:r>
              <a:rPr sz="1200" dirty="0">
                <a:latin typeface="Times New Roman"/>
                <a:cs typeface="Times New Roman"/>
              </a:rPr>
              <a:t>kurulmuş ve </a:t>
            </a:r>
            <a:r>
              <a:rPr sz="1200" spc="-5" dirty="0">
                <a:latin typeface="Times New Roman"/>
                <a:cs typeface="Times New Roman"/>
              </a:rPr>
              <a:t>organizasyon  şemaları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güncellenmiş,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fakültede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çalışmakta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olan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personellerin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görev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tanımları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hazırlanmış,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imzalatılmış  ve </a:t>
            </a:r>
            <a:r>
              <a:rPr sz="1200" spc="-5" dirty="0">
                <a:latin typeface="Times New Roman"/>
                <a:cs typeface="Times New Roman"/>
              </a:rPr>
              <a:t>dosyalarına </a:t>
            </a:r>
            <a:r>
              <a:rPr sz="1200" dirty="0">
                <a:latin typeface="Times New Roman"/>
                <a:cs typeface="Times New Roman"/>
              </a:rPr>
              <a:t>konulmuştur. Etik ilke ve </a:t>
            </a:r>
            <a:r>
              <a:rPr sz="1200" spc="-5" dirty="0">
                <a:latin typeface="Times New Roman"/>
                <a:cs typeface="Times New Roman"/>
              </a:rPr>
              <a:t>Değerler, Fakültenin </a:t>
            </a:r>
            <a:r>
              <a:rPr sz="1200" dirty="0">
                <a:latin typeface="Times New Roman"/>
                <a:cs typeface="Times New Roman"/>
              </a:rPr>
              <a:t>Misyon ve </a:t>
            </a:r>
            <a:r>
              <a:rPr sz="1200" spc="-5" dirty="0">
                <a:latin typeface="Times New Roman"/>
                <a:cs typeface="Times New Roman"/>
              </a:rPr>
              <a:t>Vizyonu, </a:t>
            </a:r>
            <a:r>
              <a:rPr sz="1200" dirty="0">
                <a:latin typeface="Times New Roman"/>
                <a:cs typeface="Times New Roman"/>
              </a:rPr>
              <a:t>görev ve  </a:t>
            </a:r>
            <a:r>
              <a:rPr sz="1200" spc="-5" dirty="0">
                <a:latin typeface="Times New Roman"/>
                <a:cs typeface="Times New Roman"/>
              </a:rPr>
              <a:t>sorumlulukları belirlenmiş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Web ortamına aktarılmıştır. Diğer eylemlerin çalışmaları </a:t>
            </a:r>
            <a:r>
              <a:rPr sz="1200" dirty="0">
                <a:latin typeface="Times New Roman"/>
                <a:cs typeface="Times New Roman"/>
              </a:rPr>
              <a:t>devam  </a:t>
            </a:r>
            <a:r>
              <a:rPr sz="1200" spc="-5" dirty="0">
                <a:latin typeface="Times New Roman"/>
                <a:cs typeface="Times New Roman"/>
              </a:rPr>
              <a:t>etmektedir. Ancak personel </a:t>
            </a:r>
            <a:r>
              <a:rPr sz="1200" dirty="0">
                <a:latin typeface="Times New Roman"/>
                <a:cs typeface="Times New Roman"/>
              </a:rPr>
              <a:t>yetersizliği </a:t>
            </a:r>
            <a:r>
              <a:rPr sz="1200" spc="-5" dirty="0">
                <a:latin typeface="Times New Roman"/>
                <a:cs typeface="Times New Roman"/>
              </a:rPr>
              <a:t>sebebiyle ilerleme çok </a:t>
            </a:r>
            <a:r>
              <a:rPr sz="1200" dirty="0">
                <a:latin typeface="Times New Roman"/>
                <a:cs typeface="Times New Roman"/>
              </a:rPr>
              <a:t>yavaş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olmaktadır.</a:t>
            </a:r>
            <a:endParaRPr sz="12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ts val="2080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Yapılan eylemlerle </a:t>
            </a:r>
            <a:r>
              <a:rPr sz="1200" dirty="0">
                <a:latin typeface="Times New Roman"/>
                <a:cs typeface="Times New Roman"/>
              </a:rPr>
              <a:t>ilgili </a:t>
            </a:r>
            <a:r>
              <a:rPr sz="1200" spc="-5" dirty="0">
                <a:latin typeface="Times New Roman"/>
                <a:cs typeface="Times New Roman"/>
              </a:rPr>
              <a:t>bilgilendirmeler Strateji Geliştirme Daire Başkanlığına yapılmakta </a:t>
            </a:r>
            <a:r>
              <a:rPr sz="1200" dirty="0">
                <a:latin typeface="Times New Roman"/>
                <a:cs typeface="Times New Roman"/>
              </a:rPr>
              <a:t>ve İç  </a:t>
            </a:r>
            <a:r>
              <a:rPr sz="1200" spc="-5" dirty="0">
                <a:latin typeface="Times New Roman"/>
                <a:cs typeface="Times New Roman"/>
              </a:rPr>
              <a:t>Denetim </a:t>
            </a:r>
            <a:r>
              <a:rPr sz="1200" dirty="0">
                <a:latin typeface="Times New Roman"/>
                <a:cs typeface="Times New Roman"/>
              </a:rPr>
              <a:t>Birimine bilgi</a:t>
            </a:r>
            <a:r>
              <a:rPr sz="1200" spc="-5" dirty="0">
                <a:latin typeface="Times New Roman"/>
                <a:cs typeface="Times New Roman"/>
              </a:rPr>
              <a:t> verilmektedir.</a:t>
            </a:r>
            <a:endParaRPr sz="1200">
              <a:latin typeface="Times New Roman"/>
              <a:cs typeface="Times New Roman"/>
            </a:endParaRPr>
          </a:p>
          <a:p>
            <a:pPr marL="461645" algn="just">
              <a:lnSpc>
                <a:spcPct val="100000"/>
              </a:lnSpc>
              <a:spcBef>
                <a:spcPts val="445"/>
              </a:spcBef>
            </a:pPr>
            <a:r>
              <a:rPr sz="1200" spc="-5" dirty="0">
                <a:latin typeface="Times New Roman"/>
                <a:cs typeface="Times New Roman"/>
              </a:rPr>
              <a:t>Hasta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çalışan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güvenliği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ile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memnuniyetinin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sağlanmasını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esas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alan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Sağlıkta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Kalite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Standartları</a:t>
            </a:r>
            <a:endParaRPr sz="1200">
              <a:latin typeface="Times New Roman"/>
              <a:cs typeface="Times New Roman"/>
            </a:endParaRPr>
          </a:p>
          <a:p>
            <a:pPr marL="12700" marR="86995" algn="just">
              <a:lnSpc>
                <a:spcPct val="1437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ile bu </a:t>
            </a:r>
            <a:r>
              <a:rPr sz="1200" spc="-5" dirty="0">
                <a:latin typeface="Times New Roman"/>
                <a:cs typeface="Times New Roman"/>
              </a:rPr>
              <a:t>standartların uygulanmasına </a:t>
            </a:r>
            <a:r>
              <a:rPr sz="1200" dirty="0">
                <a:latin typeface="Times New Roman"/>
                <a:cs typeface="Times New Roman"/>
              </a:rPr>
              <a:t>ilişkin </a:t>
            </a:r>
            <a:r>
              <a:rPr sz="1200" spc="-10" dirty="0">
                <a:latin typeface="Times New Roman"/>
                <a:cs typeface="Times New Roman"/>
              </a:rPr>
              <a:t>usul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esasları düzenleyen </a:t>
            </a:r>
            <a:r>
              <a:rPr sz="1200" b="1" dirty="0">
                <a:latin typeface="Times New Roman"/>
                <a:cs typeface="Times New Roman"/>
              </a:rPr>
              <a:t>“Sağlıkta </a:t>
            </a:r>
            <a:r>
              <a:rPr sz="1200" b="1" spc="-5" dirty="0">
                <a:latin typeface="Times New Roman"/>
                <a:cs typeface="Times New Roman"/>
              </a:rPr>
              <a:t>Kalitenin  Geliştirilmesi </a:t>
            </a:r>
            <a:r>
              <a:rPr sz="1200" b="1" dirty="0">
                <a:latin typeface="Times New Roman"/>
                <a:cs typeface="Times New Roman"/>
              </a:rPr>
              <a:t>ve </a:t>
            </a:r>
            <a:r>
              <a:rPr sz="1200" b="1" spc="-5" dirty="0">
                <a:latin typeface="Times New Roman"/>
                <a:cs typeface="Times New Roman"/>
              </a:rPr>
              <a:t>Değerlendirilmesine Dair Yönetmelik” </a:t>
            </a:r>
            <a:r>
              <a:rPr sz="1200" spc="-5" dirty="0">
                <a:latin typeface="Times New Roman"/>
                <a:cs typeface="Times New Roman"/>
              </a:rPr>
              <a:t>kapsamında Fakültemizde Sağlıkta Kalite  </a:t>
            </a:r>
            <a:r>
              <a:rPr sz="1200" dirty="0">
                <a:latin typeface="Times New Roman"/>
                <a:cs typeface="Times New Roman"/>
              </a:rPr>
              <a:t>Sistemine </a:t>
            </a:r>
            <a:r>
              <a:rPr sz="1200" spc="-5" dirty="0">
                <a:latin typeface="Times New Roman"/>
                <a:cs typeface="Times New Roman"/>
              </a:rPr>
              <a:t>yönelik çalışmalar başlatılmıştır. </a:t>
            </a:r>
            <a:r>
              <a:rPr sz="1200" dirty="0">
                <a:latin typeface="Times New Roman"/>
                <a:cs typeface="Times New Roman"/>
              </a:rPr>
              <a:t>Nitelikli ve </a:t>
            </a:r>
            <a:r>
              <a:rPr sz="1200" spc="-5" dirty="0">
                <a:latin typeface="Times New Roman"/>
                <a:cs typeface="Times New Roman"/>
              </a:rPr>
              <a:t>etkili </a:t>
            </a:r>
            <a:r>
              <a:rPr sz="1200" dirty="0">
                <a:latin typeface="Times New Roman"/>
                <a:cs typeface="Times New Roman"/>
              </a:rPr>
              <a:t>bir sağlık </a:t>
            </a:r>
            <a:r>
              <a:rPr sz="1200" spc="-5" dirty="0">
                <a:latin typeface="Times New Roman"/>
                <a:cs typeface="Times New Roman"/>
              </a:rPr>
              <a:t>hizmeti </a:t>
            </a:r>
            <a:r>
              <a:rPr sz="1200" dirty="0">
                <a:latin typeface="Times New Roman"/>
                <a:cs typeface="Times New Roman"/>
              </a:rPr>
              <a:t>için Kalite ve  </a:t>
            </a:r>
            <a:r>
              <a:rPr sz="1200" spc="-5" dirty="0">
                <a:latin typeface="Times New Roman"/>
                <a:cs typeface="Times New Roman"/>
              </a:rPr>
              <a:t>Akreditasyon </a:t>
            </a:r>
            <a:r>
              <a:rPr sz="1200" dirty="0">
                <a:latin typeface="Times New Roman"/>
                <a:cs typeface="Times New Roman"/>
              </a:rPr>
              <a:t>hedefi ile yürütülen </a:t>
            </a:r>
            <a:r>
              <a:rPr sz="1200" spc="-5" dirty="0">
                <a:latin typeface="Times New Roman"/>
                <a:cs typeface="Times New Roman"/>
              </a:rPr>
              <a:t>çalışmalar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kapsamında;</a:t>
            </a:r>
            <a:endParaRPr sz="1200">
              <a:latin typeface="Times New Roman"/>
              <a:cs typeface="Times New Roman"/>
            </a:endParaRPr>
          </a:p>
          <a:p>
            <a:pPr marL="462280" indent="-229235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462280" algn="l"/>
              </a:tabLst>
            </a:pPr>
            <a:r>
              <a:rPr sz="1200" spc="-5" dirty="0">
                <a:latin typeface="Times New Roman"/>
                <a:cs typeface="Times New Roman"/>
              </a:rPr>
              <a:t>Kalite Direktörlüğü </a:t>
            </a:r>
            <a:r>
              <a:rPr sz="1200" dirty="0">
                <a:latin typeface="Times New Roman"/>
                <a:cs typeface="Times New Roman"/>
              </a:rPr>
              <a:t>kurulmuş ve </a:t>
            </a:r>
            <a:r>
              <a:rPr sz="1200" spc="-5" dirty="0">
                <a:latin typeface="Times New Roman"/>
                <a:cs typeface="Times New Roman"/>
              </a:rPr>
              <a:t>çalışmalarına </a:t>
            </a:r>
            <a:r>
              <a:rPr sz="1200" dirty="0">
                <a:latin typeface="Times New Roman"/>
                <a:cs typeface="Times New Roman"/>
              </a:rPr>
              <a:t>başlamıştır.</a:t>
            </a:r>
            <a:endParaRPr sz="1200">
              <a:latin typeface="Times New Roman"/>
              <a:cs typeface="Times New Roman"/>
            </a:endParaRPr>
          </a:p>
          <a:p>
            <a:pPr marL="462280" indent="-229235" algn="just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462280" algn="l"/>
              </a:tabLst>
            </a:pPr>
            <a:r>
              <a:rPr sz="1200" dirty="0">
                <a:latin typeface="Times New Roman"/>
                <a:cs typeface="Times New Roman"/>
              </a:rPr>
              <a:t>Komite ve </a:t>
            </a:r>
            <a:r>
              <a:rPr sz="1200" spc="-5" dirty="0">
                <a:latin typeface="Times New Roman"/>
                <a:cs typeface="Times New Roman"/>
              </a:rPr>
              <a:t>Ekipler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kurulmuştur.</a:t>
            </a:r>
            <a:endParaRPr sz="1200">
              <a:latin typeface="Times New Roman"/>
              <a:cs typeface="Times New Roman"/>
            </a:endParaRPr>
          </a:p>
          <a:p>
            <a:pPr marL="462280" indent="-229235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462280" algn="l"/>
              </a:tabLst>
            </a:pPr>
            <a:r>
              <a:rPr sz="1200" spc="-5" dirty="0">
                <a:latin typeface="Times New Roman"/>
                <a:cs typeface="Times New Roman"/>
              </a:rPr>
              <a:t>Sağlıkta Kalite Politikamız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değerlerimiz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belirlenmiştir.</a:t>
            </a:r>
            <a:endParaRPr sz="1200">
              <a:latin typeface="Times New Roman"/>
              <a:cs typeface="Times New Roman"/>
            </a:endParaRPr>
          </a:p>
          <a:p>
            <a:pPr marL="462280" indent="-229235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461645" algn="l"/>
                <a:tab pos="462280" algn="l"/>
              </a:tabLst>
            </a:pPr>
            <a:r>
              <a:rPr sz="1200" dirty="0">
                <a:latin typeface="Times New Roman"/>
                <a:cs typeface="Times New Roman"/>
              </a:rPr>
              <a:t>Birim </a:t>
            </a:r>
            <a:r>
              <a:rPr sz="1200" spc="-5" dirty="0">
                <a:latin typeface="Times New Roman"/>
                <a:cs typeface="Times New Roman"/>
              </a:rPr>
              <a:t>Web sitesi Sağlıkta Kalite Standartları Kapsamında yeniden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güncellenmiştir.</a:t>
            </a:r>
            <a:endParaRPr sz="1200">
              <a:latin typeface="Times New Roman"/>
              <a:cs typeface="Times New Roman"/>
            </a:endParaRPr>
          </a:p>
          <a:p>
            <a:pPr marL="462280" indent="-229235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461645" algn="l"/>
                <a:tab pos="462280" algn="l"/>
              </a:tabLst>
            </a:pPr>
            <a:r>
              <a:rPr sz="1200" spc="-5" dirty="0">
                <a:latin typeface="Times New Roman"/>
                <a:cs typeface="Times New Roman"/>
              </a:rPr>
              <a:t>Kalite Hedefleri Stratejik planları belirlenmiş </a:t>
            </a:r>
            <a:r>
              <a:rPr sz="1200" dirty="0">
                <a:latin typeface="Times New Roman"/>
                <a:cs typeface="Times New Roman"/>
              </a:rPr>
              <a:t>ve uygulamaya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konmuştur.</a:t>
            </a:r>
            <a:endParaRPr sz="1200">
              <a:latin typeface="Times New Roman"/>
              <a:cs typeface="Times New Roman"/>
            </a:endParaRPr>
          </a:p>
          <a:p>
            <a:pPr marL="462280" indent="-229235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461645" algn="l"/>
                <a:tab pos="462280" algn="l"/>
              </a:tabLst>
            </a:pPr>
            <a:r>
              <a:rPr sz="1200" spc="-5" dirty="0">
                <a:latin typeface="Times New Roman"/>
                <a:cs typeface="Times New Roman"/>
              </a:rPr>
              <a:t>Hasta iletişim </a:t>
            </a:r>
            <a:r>
              <a:rPr sz="1200" dirty="0">
                <a:latin typeface="Times New Roman"/>
                <a:cs typeface="Times New Roman"/>
              </a:rPr>
              <a:t>birimi </a:t>
            </a:r>
            <a:r>
              <a:rPr sz="1200" spc="-5" dirty="0">
                <a:latin typeface="Times New Roman"/>
                <a:cs typeface="Times New Roman"/>
              </a:rPr>
              <a:t>oluşturulmuştur.</a:t>
            </a:r>
            <a:endParaRPr sz="1200">
              <a:latin typeface="Times New Roman"/>
              <a:cs typeface="Times New Roman"/>
            </a:endParaRPr>
          </a:p>
          <a:p>
            <a:pPr marL="461645" marR="106045" indent="-228600">
              <a:lnSpc>
                <a:spcPct val="139200"/>
              </a:lnSpc>
              <a:spcBef>
                <a:spcPts val="155"/>
              </a:spcBef>
              <a:buFont typeface="Symbol"/>
              <a:buChar char=""/>
              <a:tabLst>
                <a:tab pos="461645" algn="l"/>
                <a:tab pos="462280" algn="l"/>
              </a:tabLst>
            </a:pPr>
            <a:r>
              <a:rPr sz="1200" spc="-5" dirty="0">
                <a:latin typeface="Times New Roman"/>
                <a:cs typeface="Times New Roman"/>
              </a:rPr>
              <a:t>Kalite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hedefleri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doğrultusunda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Prosedürler,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Talimatlar,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Rehber/Planlar,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Çizelgeler,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Formların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bir  kısmı oluşturulmuş ve </a:t>
            </a:r>
            <a:r>
              <a:rPr sz="1200" spc="-5" dirty="0">
                <a:latin typeface="Times New Roman"/>
                <a:cs typeface="Times New Roman"/>
              </a:rPr>
              <a:t>uygulamaya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konulmuştur.</a:t>
            </a:r>
            <a:endParaRPr sz="1200">
              <a:latin typeface="Times New Roman"/>
              <a:cs typeface="Times New Roman"/>
            </a:endParaRPr>
          </a:p>
          <a:p>
            <a:pPr marL="461645" marR="140335" indent="-228600">
              <a:lnSpc>
                <a:spcPct val="140000"/>
              </a:lnSpc>
              <a:spcBef>
                <a:spcPts val="155"/>
              </a:spcBef>
              <a:buFont typeface="Symbol"/>
              <a:buChar char=""/>
              <a:tabLst>
                <a:tab pos="461645" algn="l"/>
                <a:tab pos="462280" algn="l"/>
              </a:tabLst>
            </a:pPr>
            <a:r>
              <a:rPr sz="1200" spc="-5" dirty="0">
                <a:latin typeface="Times New Roman"/>
                <a:cs typeface="Times New Roman"/>
              </a:rPr>
              <a:t>Fakültede </a:t>
            </a:r>
            <a:r>
              <a:rPr sz="1200" dirty="0">
                <a:latin typeface="Times New Roman"/>
                <a:cs typeface="Times New Roman"/>
              </a:rPr>
              <a:t>görev yapan tüm birim ve </a:t>
            </a:r>
            <a:r>
              <a:rPr sz="1200" spc="-5" dirty="0">
                <a:latin typeface="Times New Roman"/>
                <a:cs typeface="Times New Roman"/>
              </a:rPr>
              <a:t>çalışanların </a:t>
            </a:r>
            <a:r>
              <a:rPr sz="1200" dirty="0">
                <a:latin typeface="Times New Roman"/>
                <a:cs typeface="Times New Roman"/>
              </a:rPr>
              <a:t>görev ve </a:t>
            </a:r>
            <a:r>
              <a:rPr sz="1200" spc="-5" dirty="0">
                <a:latin typeface="Times New Roman"/>
                <a:cs typeface="Times New Roman"/>
              </a:rPr>
              <a:t>sorumlulukları belirlenmiştir. Ayrıca  </a:t>
            </a:r>
            <a:r>
              <a:rPr sz="1200" dirty="0">
                <a:latin typeface="Times New Roman"/>
                <a:cs typeface="Times New Roman"/>
              </a:rPr>
              <a:t>Tüm </a:t>
            </a:r>
            <a:r>
              <a:rPr sz="1200" spc="-5" dirty="0">
                <a:latin typeface="Times New Roman"/>
                <a:cs typeface="Times New Roman"/>
              </a:rPr>
              <a:t>Komite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Ekiplerin görevleri belirlenmiş </a:t>
            </a:r>
            <a:r>
              <a:rPr sz="1200" spc="5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Web </a:t>
            </a:r>
            <a:r>
              <a:rPr sz="1200" dirty="0">
                <a:latin typeface="Times New Roman"/>
                <a:cs typeface="Times New Roman"/>
              </a:rPr>
              <a:t>sitesinde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yayınlanmıştır.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932" y="7489697"/>
            <a:ext cx="6333490" cy="155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Times New Roman"/>
                <a:cs typeface="Times New Roman"/>
              </a:rPr>
              <a:t>1. </a:t>
            </a:r>
            <a:r>
              <a:rPr sz="1200" b="1" spc="-5" dirty="0">
                <a:latin typeface="Times New Roman"/>
                <a:cs typeface="Times New Roman"/>
              </a:rPr>
              <a:t>Bütçe </a:t>
            </a:r>
            <a:r>
              <a:rPr sz="1200" b="1" dirty="0">
                <a:latin typeface="Times New Roman"/>
                <a:cs typeface="Times New Roman"/>
              </a:rPr>
              <a:t>Uygulama</a:t>
            </a:r>
            <a:r>
              <a:rPr sz="1200" b="1" spc="5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Sonuçları</a:t>
            </a:r>
            <a:endParaRPr sz="12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43800"/>
              </a:lnSpc>
              <a:spcBef>
                <a:spcPts val="280"/>
              </a:spcBef>
            </a:pPr>
            <a:r>
              <a:rPr sz="1200" spc="-5" dirty="0">
                <a:latin typeface="Times New Roman"/>
                <a:cs typeface="Times New Roman"/>
              </a:rPr>
              <a:t>Temel Mali Tablolara İlişkin Açıklamalar Mali Denetim sonuçları Yapılan harcamalarla </a:t>
            </a:r>
            <a:r>
              <a:rPr sz="1200" dirty="0">
                <a:latin typeface="Times New Roman"/>
                <a:cs typeface="Times New Roman"/>
              </a:rPr>
              <a:t>ilgili  </a:t>
            </a:r>
            <a:r>
              <a:rPr sz="1200" spc="-5" dirty="0">
                <a:latin typeface="Times New Roman"/>
                <a:cs typeface="Times New Roman"/>
              </a:rPr>
              <a:t>Gerçekleştirme Görevlisi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Harcama Yetkilisince gerekli </a:t>
            </a:r>
            <a:r>
              <a:rPr sz="1200" dirty="0">
                <a:latin typeface="Times New Roman"/>
                <a:cs typeface="Times New Roman"/>
              </a:rPr>
              <a:t>ön </a:t>
            </a:r>
            <a:r>
              <a:rPr sz="1200" spc="-5" dirty="0">
                <a:latin typeface="Times New Roman"/>
                <a:cs typeface="Times New Roman"/>
              </a:rPr>
              <a:t>kontroller </a:t>
            </a:r>
            <a:r>
              <a:rPr sz="1200" dirty="0">
                <a:latin typeface="Times New Roman"/>
                <a:cs typeface="Times New Roman"/>
              </a:rPr>
              <a:t>yapılmakta, </a:t>
            </a:r>
            <a:r>
              <a:rPr sz="1200" spc="-5" dirty="0">
                <a:latin typeface="Times New Roman"/>
                <a:cs typeface="Times New Roman"/>
              </a:rPr>
              <a:t>her </a:t>
            </a:r>
            <a:r>
              <a:rPr sz="1200" dirty="0">
                <a:latin typeface="Times New Roman"/>
                <a:cs typeface="Times New Roman"/>
              </a:rPr>
              <a:t>bir harcama  </a:t>
            </a:r>
            <a:r>
              <a:rPr sz="1200" spc="-5" dirty="0">
                <a:latin typeface="Times New Roman"/>
                <a:cs typeface="Times New Roman"/>
              </a:rPr>
              <a:t>belgesi üzerinde “Kontrol Edilmiştir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Uygun Görülmüştür” kaşesi </a:t>
            </a:r>
            <a:r>
              <a:rPr sz="1200" dirty="0">
                <a:latin typeface="Times New Roman"/>
                <a:cs typeface="Times New Roman"/>
              </a:rPr>
              <a:t>ile bu durum teyit </a:t>
            </a:r>
            <a:r>
              <a:rPr sz="1200" spc="-5" dirty="0">
                <a:latin typeface="Times New Roman"/>
                <a:cs typeface="Times New Roman"/>
              </a:rPr>
              <a:t>edilmektedir.  Strateji Geliştirme Daire Başkanlığı Muhasebe Yetkililerince ayrıca </a:t>
            </a:r>
            <a:r>
              <a:rPr sz="1200" dirty="0">
                <a:latin typeface="Times New Roman"/>
                <a:cs typeface="Times New Roman"/>
              </a:rPr>
              <a:t>iç </a:t>
            </a:r>
            <a:r>
              <a:rPr sz="1200" spc="-5" dirty="0">
                <a:latin typeface="Times New Roman"/>
                <a:cs typeface="Times New Roman"/>
              </a:rPr>
              <a:t>denetim yapılmakta,  Fakültemizin </a:t>
            </a:r>
            <a:r>
              <a:rPr sz="1200" dirty="0">
                <a:latin typeface="Times New Roman"/>
                <a:cs typeface="Times New Roman"/>
              </a:rPr>
              <a:t>harcamaları ile ilgili </a:t>
            </a:r>
            <a:r>
              <a:rPr sz="1200" spc="-5" dirty="0">
                <a:latin typeface="Times New Roman"/>
                <a:cs typeface="Times New Roman"/>
              </a:rPr>
              <a:t>düzenlenen belgeler </a:t>
            </a:r>
            <a:r>
              <a:rPr sz="1200" dirty="0">
                <a:latin typeface="Times New Roman"/>
                <a:cs typeface="Times New Roman"/>
              </a:rPr>
              <a:t>yeterli ve </a:t>
            </a:r>
            <a:r>
              <a:rPr sz="1200" spc="-5" dirty="0">
                <a:latin typeface="Times New Roman"/>
                <a:cs typeface="Times New Roman"/>
              </a:rPr>
              <a:t>geçerli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görülmektedir.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70166" y="9280373"/>
            <a:ext cx="14668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100" dirty="0">
                <a:latin typeface="Times New Roman"/>
                <a:cs typeface="Times New Roman"/>
              </a:rPr>
              <a:t>3</a:t>
            </a:fld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68704" y="659383"/>
            <a:ext cx="5386705" cy="679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100"/>
              </a:spcBef>
            </a:pPr>
            <a:r>
              <a:rPr sz="1200" u="heavy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İÇİNDEKİLER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R="152400" algn="r">
              <a:lnSpc>
                <a:spcPct val="100000"/>
              </a:lnSpc>
              <a:tabLst>
                <a:tab pos="267970" algn="l"/>
              </a:tabLst>
            </a:pPr>
            <a:r>
              <a:rPr sz="1200" spc="-25" dirty="0">
                <a:latin typeface="Times New Roman"/>
                <a:cs typeface="Times New Roman"/>
              </a:rPr>
              <a:t>I.	</a:t>
            </a:r>
            <a:r>
              <a:rPr sz="1200" spc="-5" dirty="0">
                <a:latin typeface="Times New Roman"/>
                <a:cs typeface="Times New Roman"/>
              </a:rPr>
              <a:t>GENEL BİLGİLER… </a:t>
            </a:r>
            <a:r>
              <a:rPr sz="1200" dirty="0">
                <a:latin typeface="Times New Roman"/>
                <a:cs typeface="Times New Roman"/>
              </a:rPr>
              <a:t>.......................................................................................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R="116205" algn="r">
              <a:lnSpc>
                <a:spcPct val="100000"/>
              </a:lnSpc>
            </a:pPr>
            <a:r>
              <a:rPr sz="1200" spc="-20" dirty="0">
                <a:latin typeface="Times New Roman"/>
                <a:cs typeface="Times New Roman"/>
              </a:rPr>
              <a:t>A. </a:t>
            </a:r>
            <a:r>
              <a:rPr sz="1200" spc="-5" dirty="0">
                <a:latin typeface="Times New Roman"/>
                <a:cs typeface="Times New Roman"/>
                <a:hlinkClick r:id="rId2" action="ppaction://hlinksldjump"/>
              </a:rPr>
              <a:t>Misyon </a:t>
            </a:r>
            <a:r>
              <a:rPr sz="1200" dirty="0">
                <a:latin typeface="Times New Roman"/>
                <a:cs typeface="Times New Roman"/>
                <a:hlinkClick r:id="rId2" action="ppaction://hlinksldjump"/>
              </a:rPr>
              <a:t>ve </a:t>
            </a:r>
            <a:r>
              <a:rPr sz="1200" spc="-5" dirty="0">
                <a:latin typeface="Times New Roman"/>
                <a:cs typeface="Times New Roman"/>
                <a:hlinkClick r:id="rId2" action="ppaction://hlinksldjump"/>
              </a:rPr>
              <a:t>Vizyon, Temel </a:t>
            </a:r>
            <a:r>
              <a:rPr sz="1200" dirty="0">
                <a:latin typeface="Times New Roman"/>
                <a:cs typeface="Times New Roman"/>
                <a:hlinkClick r:id="rId2" action="ppaction://hlinksldjump"/>
              </a:rPr>
              <a:t>Değerler…................................................................</a:t>
            </a:r>
            <a:r>
              <a:rPr sz="1200" spc="-10" dirty="0"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2" action="ppaction://hlinksldjump"/>
              </a:rPr>
              <a:t>6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R="149860" algn="r">
              <a:lnSpc>
                <a:spcPct val="100000"/>
              </a:lnSpc>
              <a:spcBef>
                <a:spcPts val="5"/>
              </a:spcBef>
            </a:pPr>
            <a:r>
              <a:rPr sz="1200" spc="-20" dirty="0">
                <a:latin typeface="Times New Roman"/>
                <a:cs typeface="Times New Roman"/>
              </a:rPr>
              <a:t>B. </a:t>
            </a:r>
            <a:r>
              <a:rPr sz="1200" spc="-5" dirty="0">
                <a:latin typeface="Times New Roman"/>
                <a:cs typeface="Times New Roman"/>
                <a:hlinkClick r:id="rId3" action="ppaction://hlinksldjump"/>
              </a:rPr>
              <a:t>Yetki, Görev </a:t>
            </a:r>
            <a:r>
              <a:rPr sz="1200" dirty="0">
                <a:latin typeface="Times New Roman"/>
                <a:cs typeface="Times New Roman"/>
                <a:hlinkClick r:id="rId3" action="ppaction://hlinksldjump"/>
              </a:rPr>
              <a:t>ve sorumluluklar...........................................................................</a:t>
            </a:r>
            <a:r>
              <a:rPr sz="1200" spc="2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3" action="ppaction://hlinksldjump"/>
              </a:rPr>
              <a:t>7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R="137160" algn="r">
              <a:lnSpc>
                <a:spcPct val="100000"/>
              </a:lnSpc>
            </a:pPr>
            <a:r>
              <a:rPr sz="1200" spc="-20" dirty="0">
                <a:latin typeface="Times New Roman"/>
                <a:cs typeface="Times New Roman"/>
              </a:rPr>
              <a:t>C. </a:t>
            </a:r>
            <a:r>
              <a:rPr sz="1200" spc="-5" dirty="0">
                <a:latin typeface="Times New Roman"/>
                <a:cs typeface="Times New Roman"/>
                <a:hlinkClick r:id="rId4" action="ppaction://hlinksldjump"/>
              </a:rPr>
              <a:t>İdareye İlişkin Bilgiler…</a:t>
            </a:r>
            <a:r>
              <a:rPr sz="1200" spc="60" dirty="0"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4" action="ppaction://hlinksldjump"/>
              </a:rPr>
              <a:t>..................................................................................12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514984">
              <a:lnSpc>
                <a:spcPct val="100000"/>
              </a:lnSpc>
            </a:pPr>
            <a:r>
              <a:rPr sz="1200" spc="-50" dirty="0">
                <a:latin typeface="Times New Roman"/>
                <a:cs typeface="Times New Roman"/>
              </a:rPr>
              <a:t>1- </a:t>
            </a:r>
            <a:r>
              <a:rPr sz="1200" spc="-5" dirty="0">
                <a:latin typeface="Times New Roman"/>
                <a:cs typeface="Times New Roman"/>
                <a:hlinkClick r:id="rId4" action="ppaction://hlinksldjump"/>
              </a:rPr>
              <a:t>Fiziksel Yapı… </a:t>
            </a:r>
            <a:r>
              <a:rPr sz="1200" dirty="0">
                <a:latin typeface="Times New Roman"/>
                <a:cs typeface="Times New Roman"/>
                <a:hlinkClick r:id="rId4" action="ppaction://hlinksldjump"/>
              </a:rPr>
              <a:t>..........................................................................................</a:t>
            </a:r>
            <a:r>
              <a:rPr sz="1200" spc="-170" dirty="0"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4" action="ppaction://hlinksldjump"/>
              </a:rPr>
              <a:t>13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514984">
              <a:lnSpc>
                <a:spcPct val="100000"/>
              </a:lnSpc>
            </a:pPr>
            <a:r>
              <a:rPr sz="1200" spc="-50" dirty="0">
                <a:latin typeface="Times New Roman"/>
                <a:cs typeface="Times New Roman"/>
              </a:rPr>
              <a:t>2-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Örgüt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Yapısı</a:t>
            </a:r>
            <a:r>
              <a:rPr sz="1200" spc="-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...............................................................................................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23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514984">
              <a:lnSpc>
                <a:spcPct val="100000"/>
              </a:lnSpc>
            </a:pPr>
            <a:r>
              <a:rPr sz="1200" spc="-50" dirty="0">
                <a:latin typeface="Times New Roman"/>
                <a:cs typeface="Times New Roman"/>
              </a:rPr>
              <a:t>3-    </a:t>
            </a:r>
            <a:r>
              <a:rPr sz="1200" dirty="0">
                <a:latin typeface="Times New Roman"/>
                <a:cs typeface="Times New Roman"/>
                <a:hlinkClick r:id="rId5" action="ppaction://hlinksldjump"/>
              </a:rPr>
              <a:t>Bilgi ve </a:t>
            </a:r>
            <a:r>
              <a:rPr sz="1200" spc="-5" dirty="0">
                <a:latin typeface="Times New Roman"/>
                <a:cs typeface="Times New Roman"/>
                <a:hlinkClick r:id="rId5" action="ppaction://hlinksldjump"/>
              </a:rPr>
              <a:t>Teknolojik Kaynaklar</a:t>
            </a:r>
            <a:r>
              <a:rPr sz="1200" spc="-120" dirty="0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5" action="ppaction://hlinksldjump"/>
              </a:rPr>
              <a:t>...................................................................24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514984">
              <a:lnSpc>
                <a:spcPct val="100000"/>
              </a:lnSpc>
            </a:pPr>
            <a:r>
              <a:rPr sz="1200" spc="-50" dirty="0">
                <a:latin typeface="Times New Roman"/>
                <a:cs typeface="Times New Roman"/>
              </a:rPr>
              <a:t>4-   </a:t>
            </a:r>
            <a:r>
              <a:rPr sz="1200" spc="-5" dirty="0">
                <a:latin typeface="Times New Roman"/>
                <a:cs typeface="Times New Roman"/>
                <a:hlinkClick r:id="rId6" action="ppaction://hlinksldjump"/>
              </a:rPr>
              <a:t>İnsan Kaynakları </a:t>
            </a:r>
            <a:r>
              <a:rPr sz="1200" dirty="0">
                <a:latin typeface="Times New Roman"/>
                <a:cs typeface="Times New Roman"/>
                <a:hlinkClick r:id="rId6" action="ppaction://hlinksldjump"/>
              </a:rPr>
              <a:t>.........................................................................................</a:t>
            </a:r>
            <a:r>
              <a:rPr sz="1200" spc="-175" dirty="0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6" action="ppaction://hlinksldjump"/>
              </a:rPr>
              <a:t>25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514984">
              <a:lnSpc>
                <a:spcPct val="100000"/>
              </a:lnSpc>
            </a:pPr>
            <a:r>
              <a:rPr sz="1200" spc="-50" dirty="0">
                <a:latin typeface="Times New Roman"/>
                <a:cs typeface="Times New Roman"/>
              </a:rPr>
              <a:t>5-   </a:t>
            </a:r>
            <a:r>
              <a:rPr sz="1200" dirty="0">
                <a:latin typeface="Times New Roman"/>
                <a:cs typeface="Times New Roman"/>
                <a:hlinkClick r:id="rId7" action="ppaction://hlinksldjump"/>
              </a:rPr>
              <a:t>Sunulan </a:t>
            </a:r>
            <a:r>
              <a:rPr sz="1200" spc="-5" dirty="0">
                <a:latin typeface="Times New Roman"/>
                <a:cs typeface="Times New Roman"/>
                <a:hlinkClick r:id="rId7" action="ppaction://hlinksldjump"/>
              </a:rPr>
              <a:t>Hizmetler </a:t>
            </a:r>
            <a:r>
              <a:rPr sz="1200" dirty="0">
                <a:latin typeface="Times New Roman"/>
                <a:cs typeface="Times New Roman"/>
                <a:hlinkClick r:id="rId7" action="ppaction://hlinksldjump"/>
              </a:rPr>
              <a:t>......................................................................................</a:t>
            </a:r>
            <a:r>
              <a:rPr sz="1200" spc="-200" dirty="0"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7" action="ppaction://hlinksldjump"/>
              </a:rPr>
              <a:t>26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R="106680" algn="r">
              <a:lnSpc>
                <a:spcPct val="100000"/>
              </a:lnSpc>
              <a:tabLst>
                <a:tab pos="321310" algn="l"/>
              </a:tabLst>
            </a:pPr>
            <a:r>
              <a:rPr sz="1200" spc="-25" dirty="0">
                <a:latin typeface="Times New Roman"/>
                <a:cs typeface="Times New Roman"/>
              </a:rPr>
              <a:t>II.	</a:t>
            </a:r>
            <a:r>
              <a:rPr sz="1200" spc="-5" dirty="0">
                <a:latin typeface="Times New Roman"/>
                <a:cs typeface="Times New Roman"/>
              </a:rPr>
              <a:t>AMAÇ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HEDEFLER......................................................................................28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R="114300" algn="r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A- İdarenin Amaç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Hedefleri </a:t>
            </a:r>
            <a:r>
              <a:rPr sz="1200" dirty="0">
                <a:latin typeface="Times New Roman"/>
                <a:cs typeface="Times New Roman"/>
              </a:rPr>
              <a:t>........................................................................28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R="56515" algn="r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B- </a:t>
            </a:r>
            <a:r>
              <a:rPr sz="1200" spc="-5" dirty="0">
                <a:latin typeface="Times New Roman"/>
                <a:cs typeface="Times New Roman"/>
              </a:rPr>
              <a:t>Temel Politikalar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Öncelikler </a:t>
            </a:r>
            <a:r>
              <a:rPr sz="1200" dirty="0">
                <a:latin typeface="Times New Roman"/>
                <a:cs typeface="Times New Roman"/>
              </a:rPr>
              <a:t>.............................................................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…..28</a:t>
            </a:r>
            <a:endParaRPr sz="1200">
              <a:latin typeface="Times New Roman"/>
              <a:cs typeface="Times New Roman"/>
            </a:endParaRPr>
          </a:p>
          <a:p>
            <a:pPr marL="152400" marR="97155" indent="-140335" algn="r">
              <a:lnSpc>
                <a:spcPct val="191700"/>
              </a:lnSpc>
              <a:tabLst>
                <a:tab pos="382905" algn="l"/>
              </a:tabLst>
            </a:pPr>
            <a:r>
              <a:rPr sz="1200" spc="-25" dirty="0">
                <a:latin typeface="Times New Roman"/>
                <a:cs typeface="Times New Roman"/>
              </a:rPr>
              <a:t>III.	</a:t>
            </a:r>
            <a:r>
              <a:rPr sz="1200" spc="-5" dirty="0">
                <a:latin typeface="Times New Roman"/>
                <a:cs typeface="Times New Roman"/>
                <a:hlinkClick r:id="rId8" action="ppaction://hlinksldjump"/>
              </a:rPr>
              <a:t>FAALİYETLERE İLİŞKİN BİLGİ VE</a:t>
            </a:r>
            <a:r>
              <a:rPr sz="1200" spc="45" dirty="0">
                <a:latin typeface="Times New Roman"/>
                <a:cs typeface="Times New Roman"/>
                <a:hlinkClick r:id="rId8" action="ppaction://hlinksldjump"/>
              </a:rPr>
              <a:t> </a:t>
            </a:r>
            <a:r>
              <a:rPr sz="1200" spc="-5" dirty="0">
                <a:latin typeface="Times New Roman"/>
                <a:cs typeface="Times New Roman"/>
                <a:hlinkClick r:id="rId8" action="ppaction://hlinksldjump"/>
              </a:rPr>
              <a:t>DEĞERLENDİRMELER</a:t>
            </a:r>
            <a:r>
              <a:rPr sz="1200" spc="-25" dirty="0">
                <a:latin typeface="Times New Roman"/>
                <a:cs typeface="Times New Roman"/>
                <a:hlinkClick r:id="rId8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8" action="ppaction://hlinksldjump"/>
              </a:rPr>
              <a:t>..................29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A. </a:t>
            </a:r>
            <a:r>
              <a:rPr sz="1200" spc="-5" dirty="0">
                <a:latin typeface="Times New Roman"/>
                <a:cs typeface="Times New Roman"/>
                <a:hlinkClick r:id="rId8" action="ppaction://hlinksldjump"/>
              </a:rPr>
              <a:t>Mali Bilgiler</a:t>
            </a:r>
            <a:r>
              <a:rPr sz="1200" spc="-70" dirty="0">
                <a:latin typeface="Times New Roman"/>
                <a:cs typeface="Times New Roman"/>
                <a:hlinkClick r:id="rId8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8" action="ppaction://hlinksldjump"/>
              </a:rPr>
              <a:t>......................................................................................................</a:t>
            </a:r>
            <a:r>
              <a:rPr sz="1200" spc="-150" dirty="0">
                <a:latin typeface="Times New Roman"/>
                <a:cs typeface="Times New Roman"/>
                <a:hlinkClick r:id="rId8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8" action="ppaction://hlinksldjump"/>
              </a:rPr>
              <a:t>29 </a:t>
            </a:r>
            <a:r>
              <a:rPr sz="1200" dirty="0">
                <a:latin typeface="Times New Roman"/>
                <a:cs typeface="Times New Roman"/>
              </a:rPr>
              <a:t> 1-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  <a:hlinkClick r:id="rId9" action="ppaction://hlinksldjump"/>
              </a:rPr>
              <a:t>Bütçe</a:t>
            </a:r>
            <a:r>
              <a:rPr sz="1200" spc="-35" dirty="0">
                <a:latin typeface="Times New Roman"/>
                <a:cs typeface="Times New Roman"/>
                <a:hlinkClick r:id="rId9" action="ppaction://hlinksldjump"/>
              </a:rPr>
              <a:t> </a:t>
            </a:r>
            <a:r>
              <a:rPr sz="1200" spc="-5" dirty="0">
                <a:latin typeface="Times New Roman"/>
                <a:cs typeface="Times New Roman"/>
                <a:hlinkClick r:id="rId9" action="ppaction://hlinksldjump"/>
              </a:rPr>
              <a:t>Uygulama</a:t>
            </a:r>
            <a:r>
              <a:rPr sz="1200" spc="-15" dirty="0">
                <a:latin typeface="Times New Roman"/>
                <a:cs typeface="Times New Roman"/>
                <a:hlinkClick r:id="rId9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9" action="ppaction://hlinksldjump"/>
              </a:rPr>
              <a:t>Sonuçları</a:t>
            </a:r>
            <a:r>
              <a:rPr sz="1200" spc="-185" dirty="0">
                <a:latin typeface="Times New Roman"/>
                <a:cs typeface="Times New Roman"/>
                <a:hlinkClick r:id="rId9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9" action="ppaction://hlinksldjump"/>
              </a:rPr>
              <a:t>..........................................................................</a:t>
            </a:r>
            <a:r>
              <a:rPr sz="1200" spc="-95" dirty="0">
                <a:latin typeface="Times New Roman"/>
                <a:cs typeface="Times New Roman"/>
                <a:hlinkClick r:id="rId9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9" action="ppaction://hlinksldjump"/>
              </a:rPr>
              <a:t>30</a:t>
            </a:r>
            <a:endParaRPr sz="1200">
              <a:latin typeface="Times New Roman"/>
              <a:cs typeface="Times New Roman"/>
            </a:endParaRPr>
          </a:p>
          <a:p>
            <a:pPr marL="202565" marR="89535" indent="228600">
              <a:lnSpc>
                <a:spcPts val="2770"/>
              </a:lnSpc>
              <a:spcBef>
                <a:spcPts val="305"/>
              </a:spcBef>
            </a:pPr>
            <a:r>
              <a:rPr sz="1200" dirty="0">
                <a:latin typeface="Times New Roman"/>
                <a:cs typeface="Times New Roman"/>
              </a:rPr>
              <a:t>2- </a:t>
            </a:r>
            <a:r>
              <a:rPr sz="1200" spc="-5" dirty="0">
                <a:latin typeface="Times New Roman"/>
                <a:cs typeface="Times New Roman"/>
              </a:rPr>
              <a:t>Temel Mali Tablolara İlişkin Açıklamalar </a:t>
            </a:r>
            <a:r>
              <a:rPr sz="1200" dirty="0">
                <a:latin typeface="Times New Roman"/>
                <a:cs typeface="Times New Roman"/>
              </a:rPr>
              <a:t>...................................................</a:t>
            </a:r>
            <a:r>
              <a:rPr sz="1200" spc="-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31  </a:t>
            </a:r>
            <a:r>
              <a:rPr sz="1200" spc="-5" dirty="0">
                <a:latin typeface="Times New Roman"/>
                <a:cs typeface="Times New Roman"/>
              </a:rPr>
              <a:t>Diğer Hususlar</a:t>
            </a:r>
            <a:endParaRPr sz="120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  <a:spcBef>
                <a:spcPts val="1010"/>
              </a:spcBef>
            </a:pPr>
            <a:r>
              <a:rPr sz="1200" spc="-20" dirty="0">
                <a:latin typeface="Times New Roman"/>
                <a:cs typeface="Times New Roman"/>
              </a:rPr>
              <a:t>B. </a:t>
            </a:r>
            <a:r>
              <a:rPr sz="1200" spc="-5" dirty="0">
                <a:latin typeface="Times New Roman"/>
                <a:cs typeface="Times New Roman"/>
                <a:hlinkClick r:id="rId10" action="ppaction://hlinksldjump"/>
              </a:rPr>
              <a:t>Performans Bilgileri </a:t>
            </a:r>
            <a:r>
              <a:rPr sz="1200" dirty="0">
                <a:latin typeface="Times New Roman"/>
                <a:cs typeface="Times New Roman"/>
                <a:hlinkClick r:id="rId10" action="ppaction://hlinksldjump"/>
              </a:rPr>
              <a:t>...........................................................................................</a:t>
            </a:r>
            <a:r>
              <a:rPr sz="1200" spc="-120" dirty="0">
                <a:latin typeface="Times New Roman"/>
                <a:cs typeface="Times New Roman"/>
                <a:hlinkClick r:id="rId10" action="ppaction://hlinksldjump"/>
              </a:rPr>
              <a:t> </a:t>
            </a:r>
            <a:r>
              <a:rPr sz="1200" dirty="0">
                <a:latin typeface="Times New Roman"/>
                <a:cs typeface="Times New Roman"/>
                <a:hlinkClick r:id="rId10" action="ppaction://hlinksldjump"/>
              </a:rPr>
              <a:t>32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935532" y="685291"/>
            <a:ext cx="1308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1.1. </a:t>
            </a:r>
            <a:r>
              <a:rPr sz="1200" b="1" spc="-5" dirty="0">
                <a:latin typeface="Times New Roman"/>
                <a:cs typeface="Times New Roman"/>
              </a:rPr>
              <a:t>Bütçe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Giderleri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49577" y="1184401"/>
          <a:ext cx="4873625" cy="2160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1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Bütçe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Giderleri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8889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43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2022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BÜTÇE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6839" marR="101600" algn="ctr">
                        <a:lnSpc>
                          <a:spcPct val="1433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BAŞLANGIÇ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ÖDENEĞİ 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TL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888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3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2022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GERÇEKLEŞME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95300" marR="480059" algn="ctr">
                        <a:lnSpc>
                          <a:spcPct val="1433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TOPLA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  TL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88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96">
                <a:tc>
                  <a:txBody>
                    <a:bodyPr/>
                    <a:lstStyle/>
                    <a:p>
                      <a:pPr marL="51435">
                        <a:lnSpc>
                          <a:spcPts val="1380"/>
                        </a:lnSpc>
                      </a:pPr>
                      <a:r>
                        <a:rPr sz="12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2-03.2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EAE2"/>
                    </a:solidFill>
                  </a:tcPr>
                </a:tc>
                <a:tc>
                  <a:txBody>
                    <a:bodyPr/>
                    <a:lstStyle/>
                    <a:p>
                      <a:pPr marL="543560">
                        <a:lnSpc>
                          <a:spcPts val="138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197.000,00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7995">
                        <a:lnSpc>
                          <a:spcPts val="138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196.861,20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747">
                <a:tc>
                  <a:txBody>
                    <a:bodyPr/>
                    <a:lstStyle/>
                    <a:p>
                      <a:pPr marL="51435">
                        <a:lnSpc>
                          <a:spcPts val="1355"/>
                        </a:lnSpc>
                      </a:pPr>
                      <a:r>
                        <a:rPr sz="12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2-03.5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EAE2"/>
                    </a:solidFill>
                  </a:tcPr>
                </a:tc>
                <a:tc>
                  <a:txBody>
                    <a:bodyPr/>
                    <a:lstStyle/>
                    <a:p>
                      <a:pPr marL="543560">
                        <a:lnSpc>
                          <a:spcPts val="1355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365.000,00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ts val="1355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342.588,38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51435">
                        <a:lnSpc>
                          <a:spcPts val="1345"/>
                        </a:lnSpc>
                      </a:pPr>
                      <a:r>
                        <a:rPr sz="12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2-06.1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EAE2"/>
                    </a:solidFill>
                  </a:tcPr>
                </a:tc>
                <a:tc>
                  <a:txBody>
                    <a:bodyPr/>
                    <a:lstStyle/>
                    <a:p>
                      <a:pPr marL="543560">
                        <a:lnSpc>
                          <a:spcPts val="1345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5.500.000,00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97510" algn="r">
                        <a:lnSpc>
                          <a:spcPts val="1345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3.616.505,79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748">
                <a:tc>
                  <a:txBody>
                    <a:bodyPr/>
                    <a:lstStyle/>
                    <a:p>
                      <a:pPr marL="50165">
                        <a:lnSpc>
                          <a:spcPts val="1355"/>
                        </a:lnSpc>
                      </a:pPr>
                      <a:r>
                        <a:rPr sz="12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2-06.7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EAE2"/>
                    </a:solidFill>
                  </a:tcPr>
                </a:tc>
                <a:tc>
                  <a:txBody>
                    <a:bodyPr/>
                    <a:lstStyle/>
                    <a:p>
                      <a:pPr marL="543560">
                        <a:lnSpc>
                          <a:spcPts val="1355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2.410.000,00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35609" algn="r">
                        <a:lnSpc>
                          <a:spcPts val="1355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1.167.062,24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128">
                <a:tc>
                  <a:txBody>
                    <a:bodyPr/>
                    <a:lstStyle/>
                    <a:p>
                      <a:pPr marL="50165">
                        <a:lnSpc>
                          <a:spcPts val="137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EAE2"/>
                    </a:solidFill>
                  </a:tcPr>
                </a:tc>
                <a:tc>
                  <a:txBody>
                    <a:bodyPr/>
                    <a:lstStyle/>
                    <a:p>
                      <a:pPr marL="543560">
                        <a:lnSpc>
                          <a:spcPts val="1385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8.472.000,00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4025">
                        <a:lnSpc>
                          <a:spcPts val="1385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5.323.017,61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35532" y="3471798"/>
            <a:ext cx="2767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1.2. </a:t>
            </a:r>
            <a:r>
              <a:rPr sz="1200" b="1" spc="-5" dirty="0">
                <a:latin typeface="Times New Roman"/>
                <a:cs typeface="Times New Roman"/>
              </a:rPr>
              <a:t>Mal </a:t>
            </a:r>
            <a:r>
              <a:rPr sz="1200" b="1" dirty="0">
                <a:latin typeface="Times New Roman"/>
                <a:cs typeface="Times New Roman"/>
              </a:rPr>
              <a:t>ve Hizmet Alımına </a:t>
            </a:r>
            <a:r>
              <a:rPr sz="1200" b="1" spc="-5" dirty="0">
                <a:latin typeface="Times New Roman"/>
                <a:cs typeface="Times New Roman"/>
              </a:rPr>
              <a:t>İlişkin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Veriler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25728" y="3851782"/>
          <a:ext cx="6308090" cy="3803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9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89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8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2692"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1045"/>
                        </a:lnSpc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Alım</a:t>
                      </a:r>
                      <a:r>
                        <a:rPr sz="9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Türü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4734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7A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446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Devlet Malzeme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Ofisi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7A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692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Doğrudan Temin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22-d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7A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496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Açık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İhale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21-f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7A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669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Pazarlık Usulü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21-f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7A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7A8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Alım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Sayısı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Alım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Tutarı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Alım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Sayısı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Alım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Tutarı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Alım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Sayısı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Alım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Tutarı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Alım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Sayısı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Alım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Tutarı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407">
                <a:tc>
                  <a:txBody>
                    <a:bodyPr/>
                    <a:lstStyle/>
                    <a:p>
                      <a:pPr marL="10160" algn="ctr">
                        <a:lnSpc>
                          <a:spcPts val="1045"/>
                        </a:lnSpc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Mal</a:t>
                      </a: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alımı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(06.1)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BDF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ts val="1010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10"/>
                        </a:lnSpc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101.805,36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010"/>
                        </a:lnSpc>
                      </a:pPr>
                      <a:r>
                        <a:rPr sz="9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010"/>
                        </a:lnSpc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624.000,00</a:t>
                      </a:r>
                      <a:r>
                        <a:rPr sz="9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45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45"/>
                        </a:lnSpc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474.266,16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045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045"/>
                        </a:lnSpc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461.842,56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065">
                <a:tc>
                  <a:txBody>
                    <a:bodyPr/>
                    <a:lstStyle/>
                    <a:p>
                      <a:pPr marL="5080" algn="ctr">
                        <a:lnSpc>
                          <a:spcPts val="1055"/>
                        </a:lnSpc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Mal</a:t>
                      </a:r>
                      <a:r>
                        <a:rPr sz="9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Alımı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(03.2)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BDF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1055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ts val="1055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19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019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55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55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196.861,20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ts val="1055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1070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932">
                <a:tc>
                  <a:txBody>
                    <a:bodyPr/>
                    <a:lstStyle/>
                    <a:p>
                      <a:pPr marL="225425" marR="106680" indent="-111760">
                        <a:lnSpc>
                          <a:spcPts val="1030"/>
                        </a:lnSpc>
                        <a:spcBef>
                          <a:spcPts val="25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Mal</a:t>
                      </a:r>
                      <a:r>
                        <a:rPr sz="9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Alımı 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(06.3)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BDF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1030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ts val="1030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ts val="1030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030"/>
                        </a:lnSpc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38,500.00</a:t>
                      </a:r>
                      <a:r>
                        <a:rPr sz="9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ts val="1030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45"/>
                        </a:lnSpc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171.063,80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408">
                <a:tc>
                  <a:txBody>
                    <a:bodyPr/>
                    <a:lstStyle/>
                    <a:p>
                      <a:pPr marL="190500">
                        <a:lnSpc>
                          <a:spcPts val="1030"/>
                        </a:lnSpc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Hizmet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9870" marR="213360" indent="1270">
                        <a:lnSpc>
                          <a:spcPct val="143300"/>
                        </a:lnSpc>
                        <a:spcBef>
                          <a:spcPts val="2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Alı</a:t>
                      </a:r>
                      <a:r>
                        <a:rPr sz="900" b="1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ı  (</a:t>
                      </a:r>
                      <a:r>
                        <a:rPr sz="900" b="1" spc="5" dirty="0">
                          <a:latin typeface="Times New Roman"/>
                          <a:cs typeface="Times New Roman"/>
                        </a:rPr>
                        <a:t>03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b="1" spc="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BDF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1030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ts val="1030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030"/>
                        </a:lnSpc>
                      </a:pPr>
                      <a:r>
                        <a:rPr sz="9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030"/>
                        </a:lnSpc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167.000,00</a:t>
                      </a:r>
                      <a:r>
                        <a:rPr sz="9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ts val="1030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45"/>
                        </a:lnSpc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243.943,23.-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407">
                <a:tc>
                  <a:txBody>
                    <a:bodyPr/>
                    <a:lstStyle/>
                    <a:p>
                      <a:pPr marL="203835">
                        <a:lnSpc>
                          <a:spcPts val="1045"/>
                        </a:lnSpc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Yapım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5110" marR="198120" indent="-6350">
                        <a:lnSpc>
                          <a:spcPct val="1433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İşleri 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900" b="1" spc="5" dirty="0">
                          <a:latin typeface="Times New Roman"/>
                          <a:cs typeface="Times New Roman"/>
                        </a:rPr>
                        <a:t>06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b="1" spc="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BDF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1045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45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ts val="1045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045"/>
                        </a:lnSpc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82.600,00</a:t>
                      </a: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TL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ts val="1055"/>
                        </a:lnSpc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1.084.462,24</a:t>
                      </a:r>
                      <a:r>
                        <a:rPr sz="9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ts val="1055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192">
                <a:tc>
                  <a:txBody>
                    <a:bodyPr/>
                    <a:lstStyle/>
                    <a:p>
                      <a:pPr marL="116839">
                        <a:lnSpc>
                          <a:spcPts val="1030"/>
                        </a:lnSpc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BDF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ts val="1010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010"/>
                        </a:lnSpc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101.805,36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ts val="1030"/>
                        </a:lnSpc>
                      </a:pPr>
                      <a:r>
                        <a:rPr sz="9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030"/>
                        </a:lnSpc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912.100,00.-TL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30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30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1.755.589,60.-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ts val="1010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30"/>
                        </a:lnSpc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876.849,56.-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35000" y="7631429"/>
            <a:ext cx="3921125" cy="5435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200" b="1" spc="-10" dirty="0">
                <a:latin typeface="Times New Roman"/>
                <a:cs typeface="Times New Roman"/>
              </a:rPr>
              <a:t>1. </a:t>
            </a:r>
            <a:r>
              <a:rPr sz="1200" b="1" spc="-5" dirty="0">
                <a:latin typeface="Times New Roman"/>
                <a:cs typeface="Times New Roman"/>
              </a:rPr>
              <a:t>Temel </a:t>
            </a:r>
            <a:r>
              <a:rPr sz="1200" b="1" dirty="0">
                <a:latin typeface="Times New Roman"/>
                <a:cs typeface="Times New Roman"/>
              </a:rPr>
              <a:t>Mali </a:t>
            </a:r>
            <a:r>
              <a:rPr sz="1200" b="1" spc="-5" dirty="0">
                <a:latin typeface="Times New Roman"/>
                <a:cs typeface="Times New Roman"/>
              </a:rPr>
              <a:t>Tablolara İlişkin</a:t>
            </a:r>
            <a:r>
              <a:rPr sz="1200" b="1" spc="5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Açıklamalar</a:t>
            </a:r>
            <a:endParaRPr sz="1200">
              <a:latin typeface="Times New Roman"/>
              <a:cs typeface="Times New Roman"/>
            </a:endParaRPr>
          </a:p>
          <a:p>
            <a:pPr marL="84455">
              <a:lnSpc>
                <a:spcPct val="100000"/>
              </a:lnSpc>
              <a:spcBef>
                <a:spcPts val="600"/>
              </a:spcBef>
            </a:pPr>
            <a:r>
              <a:rPr sz="1200" spc="-5" dirty="0">
                <a:latin typeface="Times New Roman"/>
                <a:cs typeface="Times New Roman"/>
              </a:rPr>
              <a:t>Mali Bilgiler </a:t>
            </a:r>
            <a:r>
              <a:rPr sz="1200" dirty="0">
                <a:latin typeface="Times New Roman"/>
                <a:cs typeface="Times New Roman"/>
              </a:rPr>
              <a:t>Bütçe uygulama </a:t>
            </a:r>
            <a:r>
              <a:rPr sz="1200" spc="-5" dirty="0">
                <a:latin typeface="Times New Roman"/>
                <a:cs typeface="Times New Roman"/>
              </a:rPr>
              <a:t>sonuçları </a:t>
            </a:r>
            <a:r>
              <a:rPr sz="1200" dirty="0">
                <a:latin typeface="Times New Roman"/>
                <a:cs typeface="Times New Roman"/>
              </a:rPr>
              <a:t>yukarıda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sunulmuştur.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706932" y="608836"/>
            <a:ext cx="6316345" cy="74352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700"/>
              </a:spcBef>
            </a:pPr>
            <a:r>
              <a:rPr sz="1200" b="1" spc="-20" dirty="0">
                <a:latin typeface="Times New Roman"/>
                <a:cs typeface="Times New Roman"/>
              </a:rPr>
              <a:t>B.</a:t>
            </a:r>
            <a:r>
              <a:rPr sz="1200" b="1" spc="26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Performans</a:t>
            </a:r>
            <a:r>
              <a:rPr sz="1200" b="1" spc="-1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Bilgileri</a:t>
            </a:r>
            <a:endParaRPr sz="1200">
              <a:latin typeface="Times New Roman"/>
              <a:cs typeface="Times New Roman"/>
            </a:endParaRPr>
          </a:p>
          <a:p>
            <a:pPr marL="12700" marR="12700" indent="449580">
              <a:lnSpc>
                <a:spcPts val="2060"/>
              </a:lnSpc>
              <a:spcBef>
                <a:spcPts val="155"/>
              </a:spcBef>
            </a:pPr>
            <a:r>
              <a:rPr sz="1200" dirty="0">
                <a:latin typeface="Times New Roman"/>
                <a:cs typeface="Times New Roman"/>
              </a:rPr>
              <a:t>Bu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başlık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altındaki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projeler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akademik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faaliyetlerle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ilgili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bilgiler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Diş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Hekimliği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Fakültesi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birim  </a:t>
            </a:r>
            <a:r>
              <a:rPr sz="1200" spc="-5" dirty="0">
                <a:latin typeface="Times New Roman"/>
                <a:cs typeface="Times New Roman"/>
              </a:rPr>
              <a:t>faaliyet raporunda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verilmiştir.</a:t>
            </a:r>
            <a:endParaRPr sz="1200">
              <a:latin typeface="Times New Roman"/>
              <a:cs typeface="Times New Roman"/>
            </a:endParaRPr>
          </a:p>
          <a:p>
            <a:pPr marL="12700" marR="595630" indent="470534">
              <a:lnSpc>
                <a:spcPct val="185800"/>
              </a:lnSpc>
              <a:spcBef>
                <a:spcPts val="455"/>
              </a:spcBef>
              <a:tabLst>
                <a:tab pos="918844" algn="l"/>
              </a:tabLst>
            </a:pPr>
            <a:r>
              <a:rPr sz="1200" b="1" spc="-10" dirty="0">
                <a:latin typeface="Times New Roman"/>
                <a:cs typeface="Times New Roman"/>
              </a:rPr>
              <a:t>IV.	</a:t>
            </a:r>
            <a:r>
              <a:rPr sz="1200" b="1" spc="-5" dirty="0">
                <a:latin typeface="Times New Roman"/>
                <a:cs typeface="Times New Roman"/>
              </a:rPr>
              <a:t>KURUMSAL KABİLİYET </a:t>
            </a:r>
            <a:r>
              <a:rPr sz="1200" b="1" dirty="0">
                <a:latin typeface="Times New Roman"/>
                <a:cs typeface="Times New Roman"/>
              </a:rPr>
              <a:t>ve </a:t>
            </a:r>
            <a:r>
              <a:rPr sz="1200" b="1" spc="-5" dirty="0">
                <a:latin typeface="Times New Roman"/>
                <a:cs typeface="Times New Roman"/>
              </a:rPr>
              <a:t>KAPASİTENİN DEĞERLENDİRİLMESİ  Güçlü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Yönler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461645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Ağız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Diş Sağlığı Uygulama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Araştırma Merkezimizin güçlü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yönleri:</a:t>
            </a:r>
            <a:endParaRPr sz="1200">
              <a:latin typeface="Times New Roman"/>
              <a:cs typeface="Times New Roman"/>
            </a:endParaRPr>
          </a:p>
          <a:p>
            <a:pPr marL="469900" marR="29845" indent="-228600">
              <a:lnSpc>
                <a:spcPct val="139200"/>
              </a:lnSpc>
              <a:spcBef>
                <a:spcPts val="16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Merkezimizde ağız </a:t>
            </a:r>
            <a:r>
              <a:rPr sz="1200" dirty="0">
                <a:latin typeface="Times New Roman"/>
                <a:cs typeface="Times New Roman"/>
              </a:rPr>
              <a:t>ve diş </a:t>
            </a:r>
            <a:r>
              <a:rPr sz="1200" spc="-5" dirty="0">
                <a:latin typeface="Times New Roman"/>
                <a:cs typeface="Times New Roman"/>
              </a:rPr>
              <a:t>sağlığı alanındaki </a:t>
            </a:r>
            <a:r>
              <a:rPr sz="1200" dirty="0">
                <a:latin typeface="Times New Roman"/>
                <a:cs typeface="Times New Roman"/>
              </a:rPr>
              <a:t>tüm </a:t>
            </a:r>
            <a:r>
              <a:rPr sz="1200" spc="-5" dirty="0">
                <a:latin typeface="Times New Roman"/>
                <a:cs typeface="Times New Roman"/>
              </a:rPr>
              <a:t>uzmanlık branşlarında </a:t>
            </a:r>
            <a:r>
              <a:rPr sz="1200" dirty="0">
                <a:latin typeface="Times New Roman"/>
                <a:cs typeface="Times New Roman"/>
              </a:rPr>
              <a:t>hizmeti </a:t>
            </a:r>
            <a:r>
              <a:rPr sz="1200" spc="-5" dirty="0">
                <a:latin typeface="Times New Roman"/>
                <a:cs typeface="Times New Roman"/>
              </a:rPr>
              <a:t>verecek </a:t>
            </a:r>
            <a:r>
              <a:rPr sz="1200" dirty="0">
                <a:latin typeface="Times New Roman"/>
                <a:cs typeface="Times New Roman"/>
              </a:rPr>
              <a:t>uzman  </a:t>
            </a:r>
            <a:r>
              <a:rPr sz="1200" spc="-5" dirty="0">
                <a:latin typeface="Times New Roman"/>
                <a:cs typeface="Times New Roman"/>
              </a:rPr>
              <a:t>hekim kadrosunun </a:t>
            </a:r>
            <a:r>
              <a:rPr sz="1200" dirty="0">
                <a:latin typeface="Times New Roman"/>
                <a:cs typeface="Times New Roman"/>
              </a:rPr>
              <a:t>bulunması. </a:t>
            </a:r>
            <a:r>
              <a:rPr sz="1200" spc="-5" dirty="0">
                <a:latin typeface="Times New Roman"/>
                <a:cs typeface="Times New Roman"/>
              </a:rPr>
              <a:t>Mevcut kadronun </a:t>
            </a:r>
            <a:r>
              <a:rPr sz="1200" dirty="0">
                <a:latin typeface="Times New Roman"/>
                <a:cs typeface="Times New Roman"/>
              </a:rPr>
              <a:t>genç ve dinamik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yapısı,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b="1" dirty="0">
                <a:latin typeface="Times New Roman"/>
                <a:cs typeface="Times New Roman"/>
              </a:rPr>
              <a:t>Zayıf</a:t>
            </a:r>
            <a:r>
              <a:rPr sz="1200" b="1" spc="-5" dirty="0">
                <a:latin typeface="Times New Roman"/>
                <a:cs typeface="Times New Roman"/>
              </a:rPr>
              <a:t> Yönler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Bazı kliniklerimizde </a:t>
            </a:r>
            <a:r>
              <a:rPr sz="1200" dirty="0">
                <a:latin typeface="Times New Roman"/>
                <a:cs typeface="Times New Roman"/>
              </a:rPr>
              <a:t>yeterli </a:t>
            </a:r>
            <a:r>
              <a:rPr sz="1200" spc="-5" dirty="0">
                <a:latin typeface="Times New Roman"/>
                <a:cs typeface="Times New Roman"/>
              </a:rPr>
              <a:t>sayıda öğretim </a:t>
            </a:r>
            <a:r>
              <a:rPr sz="1200" dirty="0">
                <a:latin typeface="Times New Roman"/>
                <a:cs typeface="Times New Roman"/>
              </a:rPr>
              <a:t>üyesinin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bulunmaması,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İdari personel </a:t>
            </a:r>
            <a:r>
              <a:rPr sz="1200" dirty="0">
                <a:latin typeface="Times New Roman"/>
                <a:cs typeface="Times New Roman"/>
              </a:rPr>
              <a:t>ve temizlik </a:t>
            </a:r>
            <a:r>
              <a:rPr sz="1200" spc="-5" dirty="0">
                <a:latin typeface="Times New Roman"/>
                <a:cs typeface="Times New Roman"/>
              </a:rPr>
              <a:t>personeli sayısının </a:t>
            </a:r>
            <a:r>
              <a:rPr sz="1200" dirty="0">
                <a:latin typeface="Times New Roman"/>
                <a:cs typeface="Times New Roman"/>
              </a:rPr>
              <a:t>az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olması,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Merkezimizin </a:t>
            </a:r>
            <a:r>
              <a:rPr sz="1200" dirty="0">
                <a:latin typeface="Times New Roman"/>
                <a:cs typeface="Times New Roman"/>
              </a:rPr>
              <a:t>ana yerleşkeye ve </a:t>
            </a:r>
            <a:r>
              <a:rPr sz="1200" spc="-5" dirty="0">
                <a:latin typeface="Times New Roman"/>
                <a:cs typeface="Times New Roman"/>
              </a:rPr>
              <a:t>hastaneye </a:t>
            </a:r>
            <a:r>
              <a:rPr sz="1200" dirty="0">
                <a:latin typeface="Times New Roman"/>
                <a:cs typeface="Times New Roman"/>
              </a:rPr>
              <a:t>uzak</a:t>
            </a:r>
            <a:r>
              <a:rPr sz="1200" spc="-5" dirty="0">
                <a:latin typeface="Times New Roman"/>
                <a:cs typeface="Times New Roman"/>
              </a:rPr>
              <a:t> olması,</a:t>
            </a:r>
            <a:endParaRPr sz="1200">
              <a:latin typeface="Times New Roman"/>
              <a:cs typeface="Times New Roman"/>
            </a:endParaRPr>
          </a:p>
          <a:p>
            <a:pPr marL="469900" marR="628650" indent="-228600">
              <a:lnSpc>
                <a:spcPct val="140000"/>
              </a:lnSpc>
              <a:spcBef>
                <a:spcPts val="1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Bina ve ünit </a:t>
            </a:r>
            <a:r>
              <a:rPr sz="1200" spc="-5" dirty="0">
                <a:latin typeface="Times New Roman"/>
                <a:cs typeface="Times New Roman"/>
              </a:rPr>
              <a:t>kapasitemizin </a:t>
            </a:r>
            <a:r>
              <a:rPr sz="1200" dirty="0">
                <a:latin typeface="Times New Roman"/>
                <a:cs typeface="Times New Roman"/>
              </a:rPr>
              <a:t>uzun </a:t>
            </a:r>
            <a:r>
              <a:rPr sz="1200" spc="-5" dirty="0">
                <a:latin typeface="Times New Roman"/>
                <a:cs typeface="Times New Roman"/>
              </a:rPr>
              <a:t>vadede ihtiyaçları karşılayamayacak </a:t>
            </a:r>
            <a:r>
              <a:rPr sz="1200" dirty="0">
                <a:latin typeface="Times New Roman"/>
                <a:cs typeface="Times New Roman"/>
              </a:rPr>
              <a:t>olması </a:t>
            </a:r>
            <a:r>
              <a:rPr sz="1200" spc="-5" dirty="0">
                <a:latin typeface="Times New Roman"/>
                <a:cs typeface="Times New Roman"/>
              </a:rPr>
              <a:t>şeklinde  sıralanabilir.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Times New Roman"/>
                <a:cs typeface="Times New Roman"/>
              </a:rPr>
              <a:t>Fırsatlar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Çanakkale </a:t>
            </a:r>
            <a:r>
              <a:rPr sz="1200" dirty="0">
                <a:latin typeface="Times New Roman"/>
                <a:cs typeface="Times New Roman"/>
              </a:rPr>
              <a:t>ilinin bulunduğu </a:t>
            </a:r>
            <a:r>
              <a:rPr sz="1200" spc="-5" dirty="0">
                <a:latin typeface="Times New Roman"/>
                <a:cs typeface="Times New Roman"/>
              </a:rPr>
              <a:t>coğrafi </a:t>
            </a:r>
            <a:r>
              <a:rPr sz="1200" dirty="0">
                <a:latin typeface="Times New Roman"/>
                <a:cs typeface="Times New Roman"/>
              </a:rPr>
              <a:t>konum nedeniyle </a:t>
            </a:r>
            <a:r>
              <a:rPr sz="1200" spc="-5" dirty="0">
                <a:latin typeface="Times New Roman"/>
                <a:cs typeface="Times New Roman"/>
              </a:rPr>
              <a:t>sahip </a:t>
            </a:r>
            <a:r>
              <a:rPr sz="1200" dirty="0">
                <a:latin typeface="Times New Roman"/>
                <a:cs typeface="Times New Roman"/>
              </a:rPr>
              <a:t>olduğu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imkanlar,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Çanakkale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ilinin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bölgesinin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uzmanlık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düzeyinde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ağız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diş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sağlığı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hizmetine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olan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ihtiyaçları,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Fakülte </a:t>
            </a:r>
            <a:r>
              <a:rPr sz="1200" dirty="0">
                <a:latin typeface="Times New Roman"/>
                <a:cs typeface="Times New Roman"/>
              </a:rPr>
              <a:t>binasının bulunduğu </a:t>
            </a:r>
            <a:r>
              <a:rPr sz="1200" spc="-5" dirty="0">
                <a:latin typeface="Times New Roman"/>
                <a:cs typeface="Times New Roman"/>
              </a:rPr>
              <a:t>alanın </a:t>
            </a:r>
            <a:r>
              <a:rPr sz="1200" dirty="0">
                <a:latin typeface="Times New Roman"/>
                <a:cs typeface="Times New Roman"/>
              </a:rPr>
              <a:t>ek bina yapımına imkan </a:t>
            </a:r>
            <a:r>
              <a:rPr sz="1200" spc="-5" dirty="0">
                <a:latin typeface="Times New Roman"/>
                <a:cs typeface="Times New Roman"/>
              </a:rPr>
              <a:t>tanıyor olması,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Fakültemizin </a:t>
            </a:r>
            <a:r>
              <a:rPr sz="1200" dirty="0">
                <a:latin typeface="Times New Roman"/>
                <a:cs typeface="Times New Roman"/>
              </a:rPr>
              <a:t>bulunduğu </a:t>
            </a:r>
            <a:r>
              <a:rPr sz="1200" spc="-5" dirty="0">
                <a:latin typeface="Times New Roman"/>
                <a:cs typeface="Times New Roman"/>
              </a:rPr>
              <a:t>yerleşiminin </a:t>
            </a:r>
            <a:r>
              <a:rPr sz="1200" dirty="0">
                <a:latin typeface="Times New Roman"/>
                <a:cs typeface="Times New Roman"/>
              </a:rPr>
              <a:t>kolay </a:t>
            </a:r>
            <a:r>
              <a:rPr sz="1200" spc="-5" dirty="0">
                <a:latin typeface="Times New Roman"/>
                <a:cs typeface="Times New Roman"/>
              </a:rPr>
              <a:t>ulaşılabilir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olması,</a:t>
            </a:r>
            <a:endParaRPr sz="1200">
              <a:latin typeface="Times New Roman"/>
              <a:cs typeface="Times New Roman"/>
            </a:endParaRPr>
          </a:p>
          <a:p>
            <a:pPr marL="469900" marR="8890" indent="-228600">
              <a:lnSpc>
                <a:spcPct val="140000"/>
              </a:lnSpc>
              <a:spcBef>
                <a:spcPts val="13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Hastalar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için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uygun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olanakların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(park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yeri,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cafe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ve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restaurant,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ulaşım,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konaklama,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banka,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postane  vb.) </a:t>
            </a:r>
            <a:r>
              <a:rPr sz="1200" spc="-5" dirty="0">
                <a:latin typeface="Times New Roman"/>
                <a:cs typeface="Times New Roman"/>
              </a:rPr>
              <a:t>varlığı şeklinde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sıralanabilir.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Tehditler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Kanun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yönetmeliklerin </a:t>
            </a:r>
            <a:r>
              <a:rPr sz="1200" dirty="0">
                <a:latin typeface="Times New Roman"/>
                <a:cs typeface="Times New Roman"/>
              </a:rPr>
              <a:t>hızla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değişmesi,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Sağlık hizmetlerinin yetersiz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ücretlendirilmesi,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3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Bazı anabilim dallarının aynı klinikleri kullanarak hizmet verecek olması </a:t>
            </a:r>
            <a:r>
              <a:rPr sz="1200" dirty="0">
                <a:latin typeface="Times New Roman"/>
                <a:cs typeface="Times New Roman"/>
              </a:rPr>
              <a:t>şeklinde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sıralanabilir.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706932" y="636523"/>
            <a:ext cx="6333490" cy="185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00"/>
              </a:spcBef>
              <a:tabLst>
                <a:tab pos="918844" algn="l"/>
              </a:tabLst>
            </a:pPr>
            <a:r>
              <a:rPr sz="1200" b="1" spc="-15" dirty="0">
                <a:latin typeface="Times New Roman"/>
                <a:cs typeface="Times New Roman"/>
              </a:rPr>
              <a:t>V.	</a:t>
            </a:r>
            <a:r>
              <a:rPr sz="1200" b="1" spc="-5" dirty="0">
                <a:latin typeface="Times New Roman"/>
                <a:cs typeface="Times New Roman"/>
              </a:rPr>
              <a:t>ÖNERİ VE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TEDBİRLER</a:t>
            </a:r>
            <a:endParaRPr sz="12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43700"/>
              </a:lnSpc>
              <a:spcBef>
                <a:spcPts val="585"/>
              </a:spcBef>
            </a:pPr>
            <a:r>
              <a:rPr sz="1200" spc="-5" dirty="0">
                <a:latin typeface="Times New Roman"/>
                <a:cs typeface="Times New Roman"/>
              </a:rPr>
              <a:t>Ağız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Diş Sağlığı Uygulama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Araştırma Merkezimiz hem </a:t>
            </a:r>
            <a:r>
              <a:rPr sz="1200" dirty="0">
                <a:latin typeface="Times New Roman"/>
                <a:cs typeface="Times New Roman"/>
              </a:rPr>
              <a:t>sağlık hizmeti </a:t>
            </a:r>
            <a:r>
              <a:rPr sz="1200" spc="-5" dirty="0">
                <a:latin typeface="Times New Roman"/>
                <a:cs typeface="Times New Roman"/>
              </a:rPr>
              <a:t>hem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lisans </a:t>
            </a:r>
            <a:r>
              <a:rPr sz="1200" dirty="0">
                <a:latin typeface="Times New Roman"/>
                <a:cs typeface="Times New Roman"/>
              </a:rPr>
              <a:t>ve  </a:t>
            </a:r>
            <a:r>
              <a:rPr sz="1200" spc="-5" dirty="0">
                <a:latin typeface="Times New Roman"/>
                <a:cs typeface="Times New Roman"/>
              </a:rPr>
              <a:t>uzmanlık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düzeyinde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eğitim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veren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bir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merkez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olma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özelliği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üniversitemizin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önemli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merkezlerindendir.  Öğretim üyesi, Uzmanlık öğrencisi </a:t>
            </a:r>
            <a:r>
              <a:rPr sz="1200" dirty="0">
                <a:latin typeface="Times New Roman"/>
                <a:cs typeface="Times New Roman"/>
              </a:rPr>
              <a:t>ve Lisans </a:t>
            </a:r>
            <a:r>
              <a:rPr sz="1200" spc="-5" dirty="0">
                <a:latin typeface="Times New Roman"/>
                <a:cs typeface="Times New Roman"/>
              </a:rPr>
              <a:t>öğrencisi sayısının artacağı </a:t>
            </a:r>
            <a:r>
              <a:rPr sz="1200" dirty="0">
                <a:latin typeface="Times New Roman"/>
                <a:cs typeface="Times New Roman"/>
              </a:rPr>
              <a:t>düşünüldüğünde </a:t>
            </a:r>
            <a:r>
              <a:rPr sz="1200" spc="-5" dirty="0">
                <a:latin typeface="Times New Roman"/>
                <a:cs typeface="Times New Roman"/>
              </a:rPr>
              <a:t>birkaç </a:t>
            </a:r>
            <a:r>
              <a:rPr sz="1200" dirty="0">
                <a:latin typeface="Times New Roman"/>
                <a:cs typeface="Times New Roman"/>
              </a:rPr>
              <a:t>yıl  </a:t>
            </a:r>
            <a:r>
              <a:rPr sz="1200" spc="-5" dirty="0">
                <a:latin typeface="Times New Roman"/>
                <a:cs typeface="Times New Roman"/>
              </a:rPr>
              <a:t>sonra </a:t>
            </a:r>
            <a:r>
              <a:rPr sz="1200" dirty="0">
                <a:latin typeface="Times New Roman"/>
                <a:cs typeface="Times New Roman"/>
              </a:rPr>
              <a:t>binamızın </a:t>
            </a:r>
            <a:r>
              <a:rPr sz="1200" spc="-5" dirty="0">
                <a:latin typeface="Times New Roman"/>
                <a:cs typeface="Times New Roman"/>
              </a:rPr>
              <a:t>kapasitesi yeterli olmayacaktır. </a:t>
            </a:r>
            <a:r>
              <a:rPr sz="1200" spc="5" dirty="0">
                <a:latin typeface="Times New Roman"/>
                <a:cs typeface="Times New Roman"/>
              </a:rPr>
              <a:t>Bu </a:t>
            </a:r>
            <a:r>
              <a:rPr sz="1200" spc="-5" dirty="0">
                <a:latin typeface="Times New Roman"/>
                <a:cs typeface="Times New Roman"/>
              </a:rPr>
              <a:t>sebeple </a:t>
            </a:r>
            <a:r>
              <a:rPr sz="1200" dirty="0">
                <a:latin typeface="Times New Roman"/>
                <a:cs typeface="Times New Roman"/>
              </a:rPr>
              <a:t>önümüzdeki yıllarda </a:t>
            </a:r>
            <a:r>
              <a:rPr sz="1200" spc="-5" dirty="0">
                <a:latin typeface="Times New Roman"/>
                <a:cs typeface="Times New Roman"/>
              </a:rPr>
              <a:t>en </a:t>
            </a:r>
            <a:r>
              <a:rPr sz="1200" dirty="0">
                <a:latin typeface="Times New Roman"/>
                <a:cs typeface="Times New Roman"/>
              </a:rPr>
              <a:t>az 15 bin m²’lik bir  </a:t>
            </a:r>
            <a:r>
              <a:rPr sz="1200" spc="-5" dirty="0">
                <a:latin typeface="Times New Roman"/>
                <a:cs typeface="Times New Roman"/>
              </a:rPr>
              <a:t>alana </a:t>
            </a:r>
            <a:r>
              <a:rPr sz="1200" dirty="0">
                <a:latin typeface="Times New Roman"/>
                <a:cs typeface="Times New Roman"/>
              </a:rPr>
              <a:t>sahip ve </a:t>
            </a:r>
            <a:r>
              <a:rPr sz="1200" spc="-5" dirty="0">
                <a:latin typeface="Times New Roman"/>
                <a:cs typeface="Times New Roman"/>
              </a:rPr>
              <a:t>en az </a:t>
            </a:r>
            <a:r>
              <a:rPr sz="1200" dirty="0">
                <a:latin typeface="Times New Roman"/>
                <a:cs typeface="Times New Roman"/>
              </a:rPr>
              <a:t>100-120 ünit </a:t>
            </a:r>
            <a:r>
              <a:rPr sz="1200" spc="-5" dirty="0">
                <a:latin typeface="Times New Roman"/>
                <a:cs typeface="Times New Roman"/>
              </a:rPr>
              <a:t>kapasitesine sahip </a:t>
            </a:r>
            <a:r>
              <a:rPr sz="1200" dirty="0">
                <a:latin typeface="Times New Roman"/>
                <a:cs typeface="Times New Roman"/>
              </a:rPr>
              <a:t>bir binanın </a:t>
            </a:r>
            <a:r>
              <a:rPr sz="1200" spc="-5" dirty="0">
                <a:latin typeface="Times New Roman"/>
                <a:cs typeface="Times New Roman"/>
              </a:rPr>
              <a:t>projelendirilip, gerekli kaynakların  sağlanması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gerekecektir.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70166" y="9280373"/>
            <a:ext cx="14668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sz="1100" dirty="0">
                <a:latin typeface="Times New Roman"/>
                <a:cs typeface="Times New Roman"/>
              </a:rPr>
              <a:t>4</a:t>
            </a:fld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9560" y="657859"/>
            <a:ext cx="5483860" cy="476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Faaliyet </a:t>
            </a:r>
            <a:r>
              <a:rPr sz="1200" spc="5" dirty="0">
                <a:latin typeface="Times New Roman"/>
                <a:cs typeface="Times New Roman"/>
              </a:rPr>
              <a:t>ve </a:t>
            </a:r>
            <a:r>
              <a:rPr sz="1200" dirty="0">
                <a:latin typeface="Times New Roman"/>
                <a:cs typeface="Times New Roman"/>
              </a:rPr>
              <a:t>Proje </a:t>
            </a:r>
            <a:r>
              <a:rPr sz="1200" spc="-5" dirty="0">
                <a:latin typeface="Times New Roman"/>
                <a:cs typeface="Times New Roman"/>
              </a:rPr>
              <a:t>Bilgileri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.................................................................................................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63195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Performans </a:t>
            </a:r>
            <a:r>
              <a:rPr sz="1200" dirty="0">
                <a:latin typeface="Times New Roman"/>
                <a:cs typeface="Times New Roman"/>
              </a:rPr>
              <a:t>Sonuçları Tablosu</a:t>
            </a:r>
            <a:r>
              <a:rPr sz="1200" spc="-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..........................................................................................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63195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Performans Sonuçlarının Değerlendirilmesi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.....................................................................</a:t>
            </a:r>
            <a:endParaRPr sz="1200">
              <a:latin typeface="Times New Roman"/>
              <a:cs typeface="Times New Roman"/>
            </a:endParaRPr>
          </a:p>
          <a:p>
            <a:pPr marL="163195" marR="5080">
              <a:lnSpc>
                <a:spcPct val="191700"/>
              </a:lnSpc>
            </a:pPr>
            <a:r>
              <a:rPr sz="1200" spc="-5" dirty="0">
                <a:latin typeface="Times New Roman"/>
                <a:cs typeface="Times New Roman"/>
              </a:rPr>
              <a:t>Performans </a:t>
            </a:r>
            <a:r>
              <a:rPr sz="1200" dirty="0">
                <a:latin typeface="Times New Roman"/>
                <a:cs typeface="Times New Roman"/>
              </a:rPr>
              <a:t>Bilgi </a:t>
            </a:r>
            <a:r>
              <a:rPr sz="1200" spc="-5" dirty="0">
                <a:latin typeface="Times New Roman"/>
                <a:cs typeface="Times New Roman"/>
              </a:rPr>
              <a:t>Sisteminin Değerlendirilmesi </a:t>
            </a:r>
            <a:r>
              <a:rPr sz="1200" dirty="0">
                <a:latin typeface="Times New Roman"/>
                <a:cs typeface="Times New Roman"/>
              </a:rPr>
              <a:t>...............................................................  </a:t>
            </a:r>
            <a:r>
              <a:rPr sz="1200" spc="-5" dirty="0">
                <a:latin typeface="Times New Roman"/>
                <a:cs typeface="Times New Roman"/>
              </a:rPr>
              <a:t>Diğer Hususlar</a:t>
            </a:r>
            <a:endParaRPr sz="1200">
              <a:latin typeface="Times New Roman"/>
              <a:cs typeface="Times New Roman"/>
            </a:endParaRPr>
          </a:p>
          <a:p>
            <a:pPr marL="161925" marR="157480" indent="-149860" algn="r">
              <a:lnSpc>
                <a:spcPct val="191700"/>
              </a:lnSpc>
              <a:tabLst>
                <a:tab pos="391795" algn="l"/>
              </a:tabLst>
            </a:pPr>
            <a:r>
              <a:rPr sz="1200" spc="-30" dirty="0">
                <a:latin typeface="Times New Roman"/>
                <a:cs typeface="Times New Roman"/>
              </a:rPr>
              <a:t>IV.	</a:t>
            </a:r>
            <a:r>
              <a:rPr sz="1200" spc="-5" dirty="0">
                <a:latin typeface="Times New Roman"/>
                <a:cs typeface="Times New Roman"/>
              </a:rPr>
              <a:t>KURUMSAL KABİLİYET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KAPASİTENİN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DEĞERLENDİRİLMESİ......32  </a:t>
            </a:r>
            <a:r>
              <a:rPr sz="1200" spc="-20" dirty="0">
                <a:latin typeface="Times New Roman"/>
                <a:cs typeface="Times New Roman"/>
              </a:rPr>
              <a:t>A. </a:t>
            </a:r>
            <a:r>
              <a:rPr sz="1200" spc="-5" dirty="0">
                <a:latin typeface="Times New Roman"/>
                <a:cs typeface="Times New Roman"/>
              </a:rPr>
              <a:t>Güçlü Yönler </a:t>
            </a:r>
            <a:r>
              <a:rPr sz="1200" dirty="0">
                <a:latin typeface="Times New Roman"/>
                <a:cs typeface="Times New Roman"/>
              </a:rPr>
              <a:t>......................................................................................................</a:t>
            </a:r>
            <a:r>
              <a:rPr sz="1200" spc="-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32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R="137160" algn="r">
              <a:lnSpc>
                <a:spcPct val="100000"/>
              </a:lnSpc>
            </a:pPr>
            <a:r>
              <a:rPr sz="1200" spc="-20" dirty="0">
                <a:latin typeface="Times New Roman"/>
                <a:cs typeface="Times New Roman"/>
              </a:rPr>
              <a:t>B.  </a:t>
            </a:r>
            <a:r>
              <a:rPr sz="1200" spc="-5" dirty="0">
                <a:latin typeface="Times New Roman"/>
                <a:cs typeface="Times New Roman"/>
              </a:rPr>
              <a:t>Zayıf Yönler </a:t>
            </a:r>
            <a:r>
              <a:rPr sz="1200" dirty="0">
                <a:latin typeface="Times New Roman"/>
                <a:cs typeface="Times New Roman"/>
              </a:rPr>
              <a:t>........................................................................................................</a:t>
            </a:r>
            <a:r>
              <a:rPr sz="1200" spc="-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32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R="154305" algn="r">
              <a:lnSpc>
                <a:spcPct val="100000"/>
              </a:lnSpc>
            </a:pPr>
            <a:r>
              <a:rPr sz="1200" spc="-20" dirty="0">
                <a:latin typeface="Times New Roman"/>
                <a:cs typeface="Times New Roman"/>
              </a:rPr>
              <a:t>C. 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Fırsatlar</a:t>
            </a:r>
            <a:r>
              <a:rPr sz="1200" spc="-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...............................................................................................................32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R="142240" algn="r">
              <a:lnSpc>
                <a:spcPct val="100000"/>
              </a:lnSpc>
            </a:pPr>
            <a:r>
              <a:rPr sz="1200" spc="-20" dirty="0">
                <a:latin typeface="Times New Roman"/>
                <a:cs typeface="Times New Roman"/>
              </a:rPr>
              <a:t>D.  </a:t>
            </a:r>
            <a:r>
              <a:rPr sz="1200" spc="-5" dirty="0">
                <a:latin typeface="Times New Roman"/>
                <a:cs typeface="Times New Roman"/>
              </a:rPr>
              <a:t>Tehditler </a:t>
            </a:r>
            <a:r>
              <a:rPr sz="1200" dirty="0">
                <a:latin typeface="Times New Roman"/>
                <a:cs typeface="Times New Roman"/>
              </a:rPr>
              <a:t>..............................................................................................................</a:t>
            </a:r>
            <a:r>
              <a:rPr sz="1200" spc="-2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32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391795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A- </a:t>
            </a:r>
            <a:r>
              <a:rPr sz="1200" dirty="0">
                <a:latin typeface="Times New Roman"/>
                <a:cs typeface="Times New Roman"/>
              </a:rPr>
              <a:t>Üstünlükler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.....................................................................................................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391795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B- </a:t>
            </a:r>
            <a:r>
              <a:rPr sz="1200" spc="-5" dirty="0">
                <a:latin typeface="Times New Roman"/>
                <a:cs typeface="Times New Roman"/>
              </a:rPr>
              <a:t>Zayıflıklar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.......................................................................................................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391795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C-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Değerlendirme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R="146685" algn="r">
              <a:lnSpc>
                <a:spcPct val="100000"/>
              </a:lnSpc>
              <a:tabLst>
                <a:tab pos="328930" algn="l"/>
              </a:tabLst>
            </a:pPr>
            <a:r>
              <a:rPr sz="1200" spc="-25" dirty="0">
                <a:latin typeface="Times New Roman"/>
                <a:cs typeface="Times New Roman"/>
              </a:rPr>
              <a:t>V.	</a:t>
            </a:r>
            <a:r>
              <a:rPr sz="1200" dirty="0">
                <a:latin typeface="Times New Roman"/>
                <a:cs typeface="Times New Roman"/>
              </a:rPr>
              <a:t>ÖNERİ </a:t>
            </a:r>
            <a:r>
              <a:rPr sz="1200" spc="-5" dirty="0">
                <a:latin typeface="Times New Roman"/>
                <a:cs typeface="Times New Roman"/>
              </a:rPr>
              <a:t>VE </a:t>
            </a:r>
            <a:r>
              <a:rPr sz="1200" dirty="0">
                <a:latin typeface="Times New Roman"/>
                <a:cs typeface="Times New Roman"/>
              </a:rPr>
              <a:t>TEDBİRLER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...................................................................................33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668832" y="685291"/>
            <a:ext cx="6412230" cy="843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1190">
              <a:lnSpc>
                <a:spcPct val="100000"/>
              </a:lnSpc>
              <a:spcBef>
                <a:spcPts val="100"/>
              </a:spcBef>
              <a:tabLst>
                <a:tab pos="956944" algn="l"/>
              </a:tabLst>
            </a:pPr>
            <a:r>
              <a:rPr sz="1200" b="1" spc="-10" dirty="0">
                <a:latin typeface="Times New Roman"/>
                <a:cs typeface="Times New Roman"/>
              </a:rPr>
              <a:t>I.	</a:t>
            </a:r>
            <a:r>
              <a:rPr sz="1200" b="1" dirty="0">
                <a:latin typeface="Times New Roman"/>
                <a:cs typeface="Times New Roman"/>
              </a:rPr>
              <a:t>GENEL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BİLGİLER</a:t>
            </a:r>
            <a:endParaRPr sz="1200">
              <a:latin typeface="Times New Roman"/>
              <a:cs typeface="Times New Roman"/>
            </a:endParaRPr>
          </a:p>
          <a:p>
            <a:pPr marL="50800" marR="43180" indent="449580" algn="just">
              <a:lnSpc>
                <a:spcPct val="143700"/>
              </a:lnSpc>
              <a:spcBef>
                <a:spcPts val="585"/>
              </a:spcBef>
            </a:pPr>
            <a:r>
              <a:rPr sz="1200" spc="-5" dirty="0">
                <a:latin typeface="Times New Roman"/>
                <a:cs typeface="Times New Roman"/>
              </a:rPr>
              <a:t>Çanakkale Onsekiz Mart Üniversitesi Ağız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Diş Sağlığı Uygulama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Araştırma Merkezimiz,  Diş Hekimliği Fakültemizin bünyesinde </a:t>
            </a:r>
            <a:r>
              <a:rPr sz="1200" dirty="0">
                <a:latin typeface="Times New Roman"/>
                <a:cs typeface="Times New Roman"/>
              </a:rPr>
              <a:t>12 </a:t>
            </a:r>
            <a:r>
              <a:rPr sz="1200" spc="-5" dirty="0">
                <a:latin typeface="Times New Roman"/>
                <a:cs typeface="Times New Roman"/>
              </a:rPr>
              <a:t>Mart </a:t>
            </a:r>
            <a:r>
              <a:rPr sz="1200" dirty="0">
                <a:latin typeface="Times New Roman"/>
                <a:cs typeface="Times New Roman"/>
              </a:rPr>
              <a:t>2019 </a:t>
            </a:r>
            <a:r>
              <a:rPr sz="1200" spc="-5" dirty="0">
                <a:latin typeface="Times New Roman"/>
                <a:cs typeface="Times New Roman"/>
              </a:rPr>
              <a:t>tarih </a:t>
            </a:r>
            <a:r>
              <a:rPr sz="1200" dirty="0">
                <a:latin typeface="Times New Roman"/>
                <a:cs typeface="Times New Roman"/>
              </a:rPr>
              <a:t>ve 30712 </a:t>
            </a:r>
            <a:r>
              <a:rPr sz="1200" spc="-5" dirty="0">
                <a:latin typeface="Times New Roman"/>
                <a:cs typeface="Times New Roman"/>
              </a:rPr>
              <a:t>sayılı Resmî Gazetede </a:t>
            </a:r>
            <a:r>
              <a:rPr sz="1200" dirty="0">
                <a:latin typeface="Times New Roman"/>
                <a:cs typeface="Times New Roman"/>
              </a:rPr>
              <a:t>yayınlanan  </a:t>
            </a:r>
            <a:r>
              <a:rPr sz="1200" spc="-5" dirty="0">
                <a:latin typeface="Times New Roman"/>
                <a:cs typeface="Times New Roman"/>
              </a:rPr>
              <a:t>yönetmelikle </a:t>
            </a:r>
            <a:r>
              <a:rPr sz="1200" dirty="0">
                <a:latin typeface="Times New Roman"/>
                <a:cs typeface="Times New Roman"/>
              </a:rPr>
              <a:t>kurulmuştur. Çanakkale’ </a:t>
            </a:r>
            <a:r>
              <a:rPr sz="1200" spc="-10" dirty="0">
                <a:latin typeface="Times New Roman"/>
                <a:cs typeface="Times New Roman"/>
              </a:rPr>
              <a:t>ye </a:t>
            </a:r>
            <a:r>
              <a:rPr sz="1200" spc="-5" dirty="0">
                <a:latin typeface="Times New Roman"/>
                <a:cs typeface="Times New Roman"/>
              </a:rPr>
              <a:t>bağlı Kepez Belde’ sinde </a:t>
            </a:r>
            <a:r>
              <a:rPr sz="1200" dirty="0">
                <a:latin typeface="Times New Roman"/>
                <a:cs typeface="Times New Roman"/>
              </a:rPr>
              <a:t>yer alan bina 8.642,46 m² toplam  </a:t>
            </a:r>
            <a:r>
              <a:rPr sz="1200" spc="-5" dirty="0">
                <a:latin typeface="Times New Roman"/>
                <a:cs typeface="Times New Roman"/>
              </a:rPr>
              <a:t>açık alan; </a:t>
            </a:r>
            <a:r>
              <a:rPr sz="1200" dirty="0">
                <a:latin typeface="Times New Roman"/>
                <a:cs typeface="Times New Roman"/>
              </a:rPr>
              <a:t>1.810 m² </a:t>
            </a:r>
            <a:r>
              <a:rPr sz="1200" spc="-5" dirty="0">
                <a:latin typeface="Times New Roman"/>
                <a:cs typeface="Times New Roman"/>
              </a:rPr>
              <a:t>taban </a:t>
            </a:r>
            <a:r>
              <a:rPr sz="1200" dirty="0">
                <a:latin typeface="Times New Roman"/>
                <a:cs typeface="Times New Roman"/>
              </a:rPr>
              <a:t>üzerinde 7.470 m² </a:t>
            </a:r>
            <a:r>
              <a:rPr sz="1200" spc="-5" dirty="0">
                <a:latin typeface="Times New Roman"/>
                <a:cs typeface="Times New Roman"/>
              </a:rPr>
              <a:t>toplam hizmet alanına sahip olarak </a:t>
            </a: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adet engelsiz </a:t>
            </a:r>
            <a:r>
              <a:rPr sz="1200" dirty="0">
                <a:latin typeface="Times New Roman"/>
                <a:cs typeface="Times New Roman"/>
              </a:rPr>
              <a:t>klinik,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  </a:t>
            </a:r>
            <a:r>
              <a:rPr sz="1200" spc="-5" dirty="0">
                <a:latin typeface="Times New Roman"/>
                <a:cs typeface="Times New Roman"/>
              </a:rPr>
              <a:t>adet Cad/Cam </a:t>
            </a:r>
            <a:r>
              <a:rPr sz="1200" dirty="0">
                <a:latin typeface="Times New Roman"/>
                <a:cs typeface="Times New Roman"/>
              </a:rPr>
              <a:t>kliniği </a:t>
            </a:r>
            <a:r>
              <a:rPr sz="1200" spc="5" dirty="0">
                <a:latin typeface="Times New Roman"/>
                <a:cs typeface="Times New Roman"/>
              </a:rPr>
              <a:t>ve </a:t>
            </a:r>
            <a:r>
              <a:rPr sz="1200" dirty="0">
                <a:latin typeface="Times New Roman"/>
                <a:cs typeface="Times New Roman"/>
              </a:rPr>
              <a:t>53 adet klinik </a:t>
            </a:r>
            <a:r>
              <a:rPr sz="1200" spc="-5" dirty="0">
                <a:latin typeface="Times New Roman"/>
                <a:cs typeface="Times New Roman"/>
              </a:rPr>
              <a:t>olmak üzere toplamda </a:t>
            </a:r>
            <a:r>
              <a:rPr sz="1200" dirty="0">
                <a:latin typeface="Times New Roman"/>
                <a:cs typeface="Times New Roman"/>
              </a:rPr>
              <a:t>55 </a:t>
            </a:r>
            <a:r>
              <a:rPr sz="1200" spc="-5" dirty="0">
                <a:latin typeface="Times New Roman"/>
                <a:cs typeface="Times New Roman"/>
              </a:rPr>
              <a:t>adet </a:t>
            </a:r>
            <a:r>
              <a:rPr sz="1200" dirty="0">
                <a:latin typeface="Times New Roman"/>
                <a:cs typeface="Times New Roman"/>
              </a:rPr>
              <a:t>ünite </a:t>
            </a:r>
            <a:r>
              <a:rPr sz="1200" spc="-5" dirty="0">
                <a:latin typeface="Times New Roman"/>
                <a:cs typeface="Times New Roman"/>
              </a:rPr>
              <a:t>bulunmakta </a:t>
            </a:r>
            <a:r>
              <a:rPr sz="1200" dirty="0">
                <a:latin typeface="Times New Roman"/>
                <a:cs typeface="Times New Roman"/>
              </a:rPr>
              <a:t>olup, </a:t>
            </a:r>
            <a:r>
              <a:rPr sz="1200" spc="10" dirty="0">
                <a:latin typeface="Times New Roman"/>
                <a:cs typeface="Times New Roman"/>
              </a:rPr>
              <a:t>Diş  </a:t>
            </a:r>
            <a:r>
              <a:rPr sz="1200" spc="-5" dirty="0">
                <a:latin typeface="Times New Roman"/>
                <a:cs typeface="Times New Roman"/>
              </a:rPr>
              <a:t>Hekimliği Fakültesi bünyesinde </a:t>
            </a:r>
            <a:r>
              <a:rPr sz="1200" dirty="0">
                <a:latin typeface="Times New Roman"/>
                <a:cs typeface="Times New Roman"/>
              </a:rPr>
              <a:t>3 </a:t>
            </a:r>
            <a:r>
              <a:rPr sz="1200" spc="-5" dirty="0">
                <a:latin typeface="Times New Roman"/>
                <a:cs typeface="Times New Roman"/>
              </a:rPr>
              <a:t>profesör, </a:t>
            </a:r>
            <a:r>
              <a:rPr sz="1200" dirty="0">
                <a:latin typeface="Times New Roman"/>
                <a:cs typeface="Times New Roman"/>
              </a:rPr>
              <a:t>3 doçent, </a:t>
            </a:r>
            <a:r>
              <a:rPr sz="1200" spc="5" dirty="0">
                <a:latin typeface="Times New Roman"/>
                <a:cs typeface="Times New Roman"/>
              </a:rPr>
              <a:t>14 </a:t>
            </a:r>
            <a:r>
              <a:rPr sz="1200" dirty="0">
                <a:latin typeface="Times New Roman"/>
                <a:cs typeface="Times New Roman"/>
              </a:rPr>
              <a:t>doktor </a:t>
            </a:r>
            <a:r>
              <a:rPr sz="1200" spc="-5" dirty="0">
                <a:latin typeface="Times New Roman"/>
                <a:cs typeface="Times New Roman"/>
              </a:rPr>
              <a:t>öğretim üyesi olmak üzere toplam </a:t>
            </a:r>
            <a:r>
              <a:rPr sz="1200" spc="-10" dirty="0">
                <a:latin typeface="Times New Roman"/>
                <a:cs typeface="Times New Roman"/>
              </a:rPr>
              <a:t>20  </a:t>
            </a:r>
            <a:r>
              <a:rPr sz="1200" spc="-5" dirty="0">
                <a:latin typeface="Times New Roman"/>
                <a:cs typeface="Times New Roman"/>
              </a:rPr>
              <a:t>öğretim üyesi kadrosu, </a:t>
            </a:r>
            <a:r>
              <a:rPr sz="1200" dirty="0">
                <a:latin typeface="Times New Roman"/>
                <a:cs typeface="Times New Roman"/>
              </a:rPr>
              <a:t>420 </a:t>
            </a:r>
            <a:r>
              <a:rPr sz="1200" spc="-5" dirty="0">
                <a:latin typeface="Times New Roman"/>
                <a:cs typeface="Times New Roman"/>
              </a:rPr>
              <a:t>öğrenci </a:t>
            </a:r>
            <a:r>
              <a:rPr sz="1200" dirty="0">
                <a:latin typeface="Times New Roman"/>
                <a:cs typeface="Times New Roman"/>
              </a:rPr>
              <a:t>ile </a:t>
            </a:r>
            <a:r>
              <a:rPr sz="1200" spc="-5" dirty="0">
                <a:latin typeface="Times New Roman"/>
                <a:cs typeface="Times New Roman"/>
              </a:rPr>
              <a:t>eğitim öğretime devam edilmektedir. Ağız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Diş Sağlığı  Uygulama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Araştırma Merkezi </a:t>
            </a:r>
            <a:r>
              <a:rPr sz="1200" dirty="0">
                <a:latin typeface="Times New Roman"/>
                <a:cs typeface="Times New Roman"/>
              </a:rPr>
              <a:t>01.11.2021 tarihi </a:t>
            </a:r>
            <a:r>
              <a:rPr sz="1200" spc="-5" dirty="0">
                <a:latin typeface="Times New Roman"/>
                <a:cs typeface="Times New Roman"/>
              </a:rPr>
              <a:t>itibariyle </a:t>
            </a:r>
            <a:r>
              <a:rPr sz="1200" dirty="0">
                <a:latin typeface="Times New Roman"/>
                <a:cs typeface="Times New Roman"/>
              </a:rPr>
              <a:t>hasta </a:t>
            </a:r>
            <a:r>
              <a:rPr sz="1200" spc="-5" dirty="0">
                <a:latin typeface="Times New Roman"/>
                <a:cs typeface="Times New Roman"/>
              </a:rPr>
              <a:t>kabulüne başlamış </a:t>
            </a:r>
            <a:r>
              <a:rPr sz="1200" dirty="0">
                <a:latin typeface="Times New Roman"/>
                <a:cs typeface="Times New Roman"/>
              </a:rPr>
              <a:t>olup, </a:t>
            </a:r>
            <a:r>
              <a:rPr sz="1200" spc="-5" dirty="0">
                <a:latin typeface="Times New Roman"/>
                <a:cs typeface="Times New Roman"/>
              </a:rPr>
              <a:t>Ortodonti  Kliniği, Pedodonti Kliniği, Protetik Diş Tedavisi Kliniği, Periodontoloji Kliniği, Ağız, Diş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Çene  Cerrahisi Kliniği, </a:t>
            </a:r>
            <a:r>
              <a:rPr sz="1200" dirty="0">
                <a:latin typeface="Times New Roman"/>
                <a:cs typeface="Times New Roman"/>
              </a:rPr>
              <a:t>Endodonti </a:t>
            </a:r>
            <a:r>
              <a:rPr sz="1200" spc="-5" dirty="0">
                <a:latin typeface="Times New Roman"/>
                <a:cs typeface="Times New Roman"/>
              </a:rPr>
              <a:t>Kliniği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Restoratif Diş Tedavisi Kliniği, </a:t>
            </a:r>
            <a:r>
              <a:rPr sz="1200" dirty="0">
                <a:latin typeface="Times New Roman"/>
                <a:cs typeface="Times New Roman"/>
              </a:rPr>
              <a:t>7 </a:t>
            </a:r>
            <a:r>
              <a:rPr sz="1200" spc="-5" dirty="0">
                <a:latin typeface="Times New Roman"/>
                <a:cs typeface="Times New Roman"/>
              </a:rPr>
              <a:t>(yedi) </a:t>
            </a:r>
            <a:r>
              <a:rPr sz="1200" dirty="0">
                <a:latin typeface="Times New Roman"/>
                <a:cs typeface="Times New Roman"/>
              </a:rPr>
              <a:t>klinik ile </a:t>
            </a:r>
            <a:r>
              <a:rPr sz="1200" spc="-5" dirty="0">
                <a:latin typeface="Times New Roman"/>
                <a:cs typeface="Times New Roman"/>
              </a:rPr>
              <a:t>hizmet  vermektedir.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Fakültemizin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öğretim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üyeleri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tarafından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kamu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yararı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hizmet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kalitesi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gözetilerek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titizlikle  değerlendirilip ihalesi yapılan son teknoloji makine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teçhizatlar, </a:t>
            </a:r>
            <a:r>
              <a:rPr sz="1200" dirty="0">
                <a:latin typeface="Times New Roman"/>
                <a:cs typeface="Times New Roman"/>
              </a:rPr>
              <a:t>merkezimizde dünya </a:t>
            </a:r>
            <a:r>
              <a:rPr sz="1200" spc="-5" dirty="0">
                <a:latin typeface="Times New Roman"/>
                <a:cs typeface="Times New Roman"/>
              </a:rPr>
              <a:t>standartlarında  yüksek kaliteli </a:t>
            </a:r>
            <a:r>
              <a:rPr sz="1200" dirty="0">
                <a:latin typeface="Times New Roman"/>
                <a:cs typeface="Times New Roman"/>
              </a:rPr>
              <a:t>ağız-diş </a:t>
            </a:r>
            <a:r>
              <a:rPr sz="1200" spc="-5" dirty="0">
                <a:latin typeface="Times New Roman"/>
                <a:cs typeface="Times New Roman"/>
              </a:rPr>
              <a:t>sağlığı hizmeti verilmesi amacı </a:t>
            </a:r>
            <a:r>
              <a:rPr sz="1200" dirty="0">
                <a:latin typeface="Times New Roman"/>
                <a:cs typeface="Times New Roman"/>
              </a:rPr>
              <a:t>güdülerek </a:t>
            </a:r>
            <a:r>
              <a:rPr sz="1200" spc="-5" dirty="0">
                <a:latin typeface="Times New Roman"/>
                <a:cs typeface="Times New Roman"/>
              </a:rPr>
              <a:t>alınmış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kurulumları  gerçekleştirilmiştir.</a:t>
            </a:r>
            <a:endParaRPr sz="1200">
              <a:latin typeface="Times New Roman"/>
              <a:cs typeface="Times New Roman"/>
            </a:endParaRPr>
          </a:p>
          <a:p>
            <a:pPr marL="499745" algn="just">
              <a:lnSpc>
                <a:spcPct val="100000"/>
              </a:lnSpc>
              <a:spcBef>
                <a:spcPts val="620"/>
              </a:spcBef>
            </a:pPr>
            <a:r>
              <a:rPr sz="1200" spc="-5" dirty="0">
                <a:latin typeface="Times New Roman"/>
                <a:cs typeface="Times New Roman"/>
              </a:rPr>
              <a:t>Merkezimiz </a:t>
            </a:r>
            <a:r>
              <a:rPr sz="1200" dirty="0">
                <a:latin typeface="Times New Roman"/>
                <a:cs typeface="Times New Roman"/>
              </a:rPr>
              <a:t>de 8 </a:t>
            </a:r>
            <a:r>
              <a:rPr sz="1200" spc="-5" dirty="0">
                <a:latin typeface="Times New Roman"/>
                <a:cs typeface="Times New Roman"/>
              </a:rPr>
              <a:t>adet </a:t>
            </a:r>
            <a:r>
              <a:rPr sz="1200" dirty="0">
                <a:latin typeface="Times New Roman"/>
                <a:cs typeface="Times New Roman"/>
              </a:rPr>
              <a:t>anabilim </a:t>
            </a:r>
            <a:r>
              <a:rPr sz="1200" spc="-5" dirty="0">
                <a:latin typeface="Times New Roman"/>
                <a:cs typeface="Times New Roman"/>
              </a:rPr>
              <a:t>dalı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bunların klinikleri bulunmaktadır.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Bunlar:</a:t>
            </a:r>
            <a:endParaRPr sz="1200">
              <a:latin typeface="Times New Roman"/>
              <a:cs typeface="Times New Roman"/>
            </a:endParaRPr>
          </a:p>
          <a:p>
            <a:pPr marL="50800" marR="47625" indent="449580" algn="just">
              <a:lnSpc>
                <a:spcPct val="143800"/>
              </a:lnSpc>
              <a:spcBef>
                <a:spcPts val="10"/>
              </a:spcBef>
            </a:pPr>
            <a:r>
              <a:rPr sz="1200" b="1" spc="-5" dirty="0">
                <a:latin typeface="Times New Roman"/>
                <a:cs typeface="Times New Roman"/>
              </a:rPr>
              <a:t>Ağız, Diş </a:t>
            </a:r>
            <a:r>
              <a:rPr sz="1200" b="1" dirty="0">
                <a:latin typeface="Times New Roman"/>
                <a:cs typeface="Times New Roman"/>
              </a:rPr>
              <a:t>ve </a:t>
            </a:r>
            <a:r>
              <a:rPr sz="1200" b="1" spc="-5" dirty="0">
                <a:latin typeface="Times New Roman"/>
                <a:cs typeface="Times New Roman"/>
              </a:rPr>
              <a:t>Çene Cerrahisi Anabilim Dalı </a:t>
            </a:r>
            <a:r>
              <a:rPr sz="1200" b="1" dirty="0">
                <a:latin typeface="Times New Roman"/>
                <a:cs typeface="Times New Roman"/>
              </a:rPr>
              <a:t>Kliniği: </a:t>
            </a:r>
            <a:r>
              <a:rPr sz="1200" dirty="0">
                <a:latin typeface="Times New Roman"/>
                <a:cs typeface="Times New Roman"/>
              </a:rPr>
              <a:t>Bu </a:t>
            </a:r>
            <a:r>
              <a:rPr sz="1200" spc="-5" dirty="0">
                <a:latin typeface="Times New Roman"/>
                <a:cs typeface="Times New Roman"/>
              </a:rPr>
              <a:t>kliniğimizde </a:t>
            </a:r>
            <a:r>
              <a:rPr sz="1200" dirty="0">
                <a:latin typeface="Times New Roman"/>
                <a:cs typeface="Times New Roman"/>
              </a:rPr>
              <a:t>diş çekimi, implant  </a:t>
            </a:r>
            <a:r>
              <a:rPr sz="1200" spc="-5" dirty="0">
                <a:latin typeface="Times New Roman"/>
                <a:cs typeface="Times New Roman"/>
              </a:rPr>
              <a:t>uygulamaları,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çene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kırıkları,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temporomandibuler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eklem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cerrahisi,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çene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düzeltilmesi,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ağız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çene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bölgesi  </a:t>
            </a:r>
            <a:r>
              <a:rPr sz="1200" spc="-5" dirty="0">
                <a:latin typeface="Times New Roman"/>
                <a:cs typeface="Times New Roman"/>
              </a:rPr>
              <a:t>tümörleri </a:t>
            </a:r>
            <a:r>
              <a:rPr sz="1200" dirty="0">
                <a:latin typeface="Times New Roman"/>
                <a:cs typeface="Times New Roman"/>
              </a:rPr>
              <a:t>gibi </a:t>
            </a:r>
            <a:r>
              <a:rPr sz="1200" spc="-5" dirty="0">
                <a:latin typeface="Times New Roman"/>
                <a:cs typeface="Times New Roman"/>
              </a:rPr>
              <a:t>ağız </a:t>
            </a:r>
            <a:r>
              <a:rPr sz="1200" dirty="0">
                <a:latin typeface="Times New Roman"/>
                <a:cs typeface="Times New Roman"/>
              </a:rPr>
              <a:t>ve çene bölgesinin tüm </a:t>
            </a:r>
            <a:r>
              <a:rPr sz="1200" spc="-5" dirty="0">
                <a:latin typeface="Times New Roman"/>
                <a:cs typeface="Times New Roman"/>
              </a:rPr>
              <a:t>cerrahi müdahaleleri </a:t>
            </a:r>
            <a:r>
              <a:rPr sz="1200" dirty="0">
                <a:latin typeface="Times New Roman"/>
                <a:cs typeface="Times New Roman"/>
              </a:rPr>
              <a:t>yapılmaktadır. </a:t>
            </a:r>
            <a:r>
              <a:rPr sz="1200" spc="-5" dirty="0">
                <a:latin typeface="Times New Roman"/>
                <a:cs typeface="Times New Roman"/>
              </a:rPr>
              <a:t>Lokal anestezi altında  yapılacak girişimler </a:t>
            </a:r>
            <a:r>
              <a:rPr sz="1200" dirty="0">
                <a:latin typeface="Times New Roman"/>
                <a:cs typeface="Times New Roman"/>
              </a:rPr>
              <a:t>için </a:t>
            </a:r>
            <a:r>
              <a:rPr sz="1200" spc="-5" dirty="0">
                <a:latin typeface="Times New Roman"/>
                <a:cs typeface="Times New Roman"/>
              </a:rPr>
              <a:t>merkezimizde </a:t>
            </a:r>
            <a:r>
              <a:rPr sz="1200" dirty="0">
                <a:latin typeface="Times New Roman"/>
                <a:cs typeface="Times New Roman"/>
              </a:rPr>
              <a:t>2 adet </a:t>
            </a:r>
            <a:r>
              <a:rPr sz="1200" spc="-5" dirty="0">
                <a:latin typeface="Times New Roman"/>
                <a:cs typeface="Times New Roman"/>
              </a:rPr>
              <a:t>25’er </a:t>
            </a:r>
            <a:r>
              <a:rPr sz="1200" spc="5" dirty="0">
                <a:latin typeface="Times New Roman"/>
                <a:cs typeface="Times New Roman"/>
              </a:rPr>
              <a:t>m</a:t>
            </a:r>
            <a:r>
              <a:rPr sz="1200" spc="7" baseline="31250" dirty="0">
                <a:latin typeface="Times New Roman"/>
                <a:cs typeface="Times New Roman"/>
              </a:rPr>
              <a:t>2</a:t>
            </a:r>
            <a:r>
              <a:rPr sz="1200" spc="5" dirty="0">
                <a:latin typeface="Times New Roman"/>
                <a:cs typeface="Times New Roman"/>
              </a:rPr>
              <a:t>’lik  </a:t>
            </a:r>
            <a:r>
              <a:rPr sz="1200" spc="-5" dirty="0">
                <a:latin typeface="Times New Roman"/>
                <a:cs typeface="Times New Roman"/>
              </a:rPr>
              <a:t>Cerrahi Lokal Müdahale Odası  bulunmaktadır</a:t>
            </a:r>
            <a:endParaRPr sz="1200">
              <a:latin typeface="Times New Roman"/>
              <a:cs typeface="Times New Roman"/>
            </a:endParaRPr>
          </a:p>
          <a:p>
            <a:pPr marL="50800" marR="45720" indent="449580" algn="just">
              <a:lnSpc>
                <a:spcPct val="143600"/>
              </a:lnSpc>
              <a:spcBef>
                <a:spcPts val="20"/>
              </a:spcBef>
            </a:pPr>
            <a:r>
              <a:rPr sz="1200" b="1" spc="-5" dirty="0">
                <a:latin typeface="Times New Roman"/>
                <a:cs typeface="Times New Roman"/>
              </a:rPr>
              <a:t>Ağız, Diş </a:t>
            </a:r>
            <a:r>
              <a:rPr sz="1200" b="1" dirty="0">
                <a:latin typeface="Times New Roman"/>
                <a:cs typeface="Times New Roman"/>
              </a:rPr>
              <a:t>ve Çene </a:t>
            </a:r>
            <a:r>
              <a:rPr sz="1200" b="1" spc="-5" dirty="0">
                <a:latin typeface="Times New Roman"/>
                <a:cs typeface="Times New Roman"/>
              </a:rPr>
              <a:t>Radyolojisi Anabilim Dalı Kliniği: </a:t>
            </a:r>
            <a:r>
              <a:rPr sz="1200" spc="-5" dirty="0">
                <a:latin typeface="Times New Roman"/>
                <a:cs typeface="Times New Roman"/>
              </a:rPr>
              <a:t>Merkezimize </a:t>
            </a:r>
            <a:r>
              <a:rPr sz="1200" dirty="0">
                <a:latin typeface="Times New Roman"/>
                <a:cs typeface="Times New Roman"/>
              </a:rPr>
              <a:t>tedavi </a:t>
            </a:r>
            <a:r>
              <a:rPr sz="1200" spc="-5" dirty="0">
                <a:latin typeface="Times New Roman"/>
                <a:cs typeface="Times New Roman"/>
              </a:rPr>
              <a:t>amacıyla </a:t>
            </a:r>
            <a:r>
              <a:rPr sz="1200" dirty="0">
                <a:latin typeface="Times New Roman"/>
                <a:cs typeface="Times New Roman"/>
              </a:rPr>
              <a:t>ilk defa  </a:t>
            </a:r>
            <a:r>
              <a:rPr sz="1200" spc="-5" dirty="0">
                <a:latin typeface="Times New Roman"/>
                <a:cs typeface="Times New Roman"/>
              </a:rPr>
              <a:t>başvuran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hastalarımızın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ilk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muayeneleri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kliniğimizde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yapılarak,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ilgili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kliniklere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yönlendirilmektedir..  </a:t>
            </a:r>
            <a:r>
              <a:rPr sz="1200" spc="-5" dirty="0">
                <a:latin typeface="Times New Roman"/>
                <a:cs typeface="Times New Roman"/>
              </a:rPr>
              <a:t>Ayrıca </a:t>
            </a:r>
            <a:r>
              <a:rPr sz="1200" dirty="0">
                <a:latin typeface="Times New Roman"/>
                <a:cs typeface="Times New Roman"/>
              </a:rPr>
              <a:t>merkezimizde </a:t>
            </a:r>
            <a:r>
              <a:rPr sz="1200" spc="-5" dirty="0">
                <a:latin typeface="Times New Roman"/>
                <a:cs typeface="Times New Roman"/>
              </a:rPr>
              <a:t>yapılacak </a:t>
            </a:r>
            <a:r>
              <a:rPr sz="1200" dirty="0">
                <a:latin typeface="Times New Roman"/>
                <a:cs typeface="Times New Roman"/>
              </a:rPr>
              <a:t>tüm </a:t>
            </a:r>
            <a:r>
              <a:rPr sz="1200" spc="-5" dirty="0">
                <a:latin typeface="Times New Roman"/>
                <a:cs typeface="Times New Roman"/>
              </a:rPr>
              <a:t>radyolojik görüntüleme </a:t>
            </a:r>
            <a:r>
              <a:rPr sz="1200" dirty="0">
                <a:latin typeface="Times New Roman"/>
                <a:cs typeface="Times New Roman"/>
              </a:rPr>
              <a:t>ve raporlama </a:t>
            </a:r>
            <a:r>
              <a:rPr sz="1200" spc="-5" dirty="0">
                <a:latin typeface="Times New Roman"/>
                <a:cs typeface="Times New Roman"/>
              </a:rPr>
              <a:t>işlemleri </a:t>
            </a:r>
            <a:r>
              <a:rPr sz="1200" dirty="0">
                <a:latin typeface="Times New Roman"/>
                <a:cs typeface="Times New Roman"/>
              </a:rPr>
              <a:t>de bu birim  </a:t>
            </a:r>
            <a:r>
              <a:rPr sz="1200" spc="-5" dirty="0">
                <a:latin typeface="Times New Roman"/>
                <a:cs typeface="Times New Roman"/>
              </a:rPr>
              <a:t>tarafından </a:t>
            </a:r>
            <a:r>
              <a:rPr sz="1200" dirty="0">
                <a:latin typeface="Times New Roman"/>
                <a:cs typeface="Times New Roman"/>
              </a:rPr>
              <a:t>gerçekleştirilmektedir.</a:t>
            </a:r>
            <a:endParaRPr sz="1200">
              <a:latin typeface="Times New Roman"/>
              <a:cs typeface="Times New Roman"/>
            </a:endParaRPr>
          </a:p>
          <a:p>
            <a:pPr marL="50800" marR="48895" indent="449580" algn="just">
              <a:lnSpc>
                <a:spcPts val="2080"/>
              </a:lnSpc>
              <a:spcBef>
                <a:spcPts val="160"/>
              </a:spcBef>
            </a:pPr>
            <a:r>
              <a:rPr sz="1200" b="1" spc="-5" dirty="0">
                <a:latin typeface="Times New Roman"/>
                <a:cs typeface="Times New Roman"/>
              </a:rPr>
              <a:t>Endodonti Anabilim Dalı Kliniği: </a:t>
            </a:r>
            <a:r>
              <a:rPr sz="1200" dirty="0">
                <a:latin typeface="Times New Roman"/>
                <a:cs typeface="Times New Roman"/>
              </a:rPr>
              <a:t>Bu </a:t>
            </a:r>
            <a:r>
              <a:rPr sz="1200" spc="-5" dirty="0">
                <a:latin typeface="Times New Roman"/>
                <a:cs typeface="Times New Roman"/>
              </a:rPr>
              <a:t>kliniğimizde dişlerin </a:t>
            </a:r>
            <a:r>
              <a:rPr sz="1200" dirty="0">
                <a:latin typeface="Times New Roman"/>
                <a:cs typeface="Times New Roman"/>
              </a:rPr>
              <a:t>kök-kanal </a:t>
            </a:r>
            <a:r>
              <a:rPr sz="1200" spc="-5" dirty="0">
                <a:latin typeface="Times New Roman"/>
                <a:cs typeface="Times New Roman"/>
              </a:rPr>
              <a:t>tedavileri, </a:t>
            </a:r>
            <a:r>
              <a:rPr sz="1200" dirty="0">
                <a:latin typeface="Times New Roman"/>
                <a:cs typeface="Times New Roman"/>
              </a:rPr>
              <a:t>kök </a:t>
            </a:r>
            <a:r>
              <a:rPr sz="1200" spc="-5" dirty="0">
                <a:latin typeface="Times New Roman"/>
                <a:cs typeface="Times New Roman"/>
              </a:rPr>
              <a:t>ucu  lezyonlarının tedavisi işlemleri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gerçekleştirmektedir.</a:t>
            </a:r>
            <a:endParaRPr sz="1200">
              <a:latin typeface="Times New Roman"/>
              <a:cs typeface="Times New Roman"/>
            </a:endParaRPr>
          </a:p>
          <a:p>
            <a:pPr marL="499745" algn="just">
              <a:lnSpc>
                <a:spcPct val="100000"/>
              </a:lnSpc>
              <a:spcBef>
                <a:spcPts val="445"/>
              </a:spcBef>
            </a:pPr>
            <a:r>
              <a:rPr sz="1200" b="1" spc="-5" dirty="0">
                <a:latin typeface="Times New Roman"/>
                <a:cs typeface="Times New Roman"/>
              </a:rPr>
              <a:t>Ortodonti</a:t>
            </a:r>
            <a:r>
              <a:rPr sz="1200" b="1" spc="5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Anabilim</a:t>
            </a:r>
            <a:r>
              <a:rPr sz="1200" b="1" spc="7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Dalı</a:t>
            </a:r>
            <a:r>
              <a:rPr sz="1200" b="1" spc="5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Kliniği:</a:t>
            </a:r>
            <a:r>
              <a:rPr sz="1200" b="1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Çeneler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dişler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ilgili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düzensizliklerin,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dişlerin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kapanış</a:t>
            </a:r>
            <a:endParaRPr sz="1200">
              <a:latin typeface="Times New Roman"/>
              <a:cs typeface="Times New Roman"/>
            </a:endParaRPr>
          </a:p>
          <a:p>
            <a:pPr marL="50800" marR="53340" algn="just">
              <a:lnSpc>
                <a:spcPct val="1433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bozukluklarının düzeltilmesi, dudak damak </a:t>
            </a:r>
            <a:r>
              <a:rPr sz="1200" dirty="0">
                <a:latin typeface="Times New Roman"/>
                <a:cs typeface="Times New Roman"/>
              </a:rPr>
              <a:t>yarıklı </a:t>
            </a:r>
            <a:r>
              <a:rPr sz="1200" spc="-5" dirty="0">
                <a:latin typeface="Times New Roman"/>
                <a:cs typeface="Times New Roman"/>
              </a:rPr>
              <a:t>bebeklerin beslenme plaklarının yapılması </a:t>
            </a:r>
            <a:r>
              <a:rPr sz="1200" dirty="0">
                <a:latin typeface="Times New Roman"/>
                <a:cs typeface="Times New Roman"/>
              </a:rPr>
              <a:t>gibi  </a:t>
            </a:r>
            <a:r>
              <a:rPr sz="1200" spc="-5" dirty="0">
                <a:latin typeface="Times New Roman"/>
                <a:cs typeface="Times New Roman"/>
              </a:rPr>
              <a:t>işlemler </a:t>
            </a:r>
            <a:r>
              <a:rPr sz="1200" dirty="0">
                <a:latin typeface="Times New Roman"/>
                <a:cs typeface="Times New Roman"/>
              </a:rPr>
              <a:t>bu </a:t>
            </a:r>
            <a:r>
              <a:rPr sz="1200" spc="-5" dirty="0">
                <a:latin typeface="Times New Roman"/>
                <a:cs typeface="Times New Roman"/>
              </a:rPr>
              <a:t>kliniğimizde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yapılacaktır.</a:t>
            </a:r>
            <a:endParaRPr sz="1200">
              <a:latin typeface="Times New Roman"/>
              <a:cs typeface="Times New Roman"/>
            </a:endParaRPr>
          </a:p>
          <a:p>
            <a:pPr marL="50800" marR="46990" indent="449580" algn="just">
              <a:lnSpc>
                <a:spcPct val="143300"/>
              </a:lnSpc>
              <a:spcBef>
                <a:spcPts val="15"/>
              </a:spcBef>
            </a:pPr>
            <a:r>
              <a:rPr sz="1200" b="1" spc="-5" dirty="0">
                <a:latin typeface="Times New Roman"/>
                <a:cs typeface="Times New Roman"/>
              </a:rPr>
              <a:t>Pedodonti (Çocuk Diş Hekimliği) Anabilim Dalı </a:t>
            </a:r>
            <a:r>
              <a:rPr sz="1200" b="1" dirty="0">
                <a:latin typeface="Times New Roman"/>
                <a:cs typeface="Times New Roman"/>
              </a:rPr>
              <a:t>Kliniği: </a:t>
            </a:r>
            <a:r>
              <a:rPr sz="1200" dirty="0">
                <a:latin typeface="Times New Roman"/>
                <a:cs typeface="Times New Roman"/>
              </a:rPr>
              <a:t>Bu </a:t>
            </a:r>
            <a:r>
              <a:rPr sz="1200" spc="-5" dirty="0">
                <a:latin typeface="Times New Roman"/>
                <a:cs typeface="Times New Roman"/>
              </a:rPr>
              <a:t>kliniğimizde </a:t>
            </a:r>
            <a:r>
              <a:rPr sz="1200" dirty="0">
                <a:latin typeface="Times New Roman"/>
                <a:cs typeface="Times New Roman"/>
              </a:rPr>
              <a:t>çocuk </a:t>
            </a:r>
            <a:r>
              <a:rPr sz="1200" spc="-5" dirty="0">
                <a:latin typeface="Times New Roman"/>
                <a:cs typeface="Times New Roman"/>
              </a:rPr>
              <a:t>hastaların</a:t>
            </a:r>
            <a:r>
              <a:rPr sz="1200" spc="-15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ve  </a:t>
            </a:r>
            <a:r>
              <a:rPr sz="1200" spc="-5" dirty="0">
                <a:latin typeface="Times New Roman"/>
                <a:cs typeface="Times New Roman"/>
              </a:rPr>
              <a:t>zihinsel engelli hastalarımızın tedavileri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yapılmaktadır.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2552" y="3825874"/>
            <a:ext cx="2286635" cy="20320"/>
          </a:xfrm>
          <a:custGeom>
            <a:avLst/>
            <a:gdLst/>
            <a:ahLst/>
            <a:cxnLst/>
            <a:rect l="l" t="t" r="r" b="b"/>
            <a:pathLst>
              <a:path w="2286635" h="20320">
                <a:moveTo>
                  <a:pt x="2286254" y="0"/>
                </a:moveTo>
                <a:lnTo>
                  <a:pt x="0" y="0"/>
                </a:lnTo>
                <a:lnTo>
                  <a:pt x="0" y="19811"/>
                </a:lnTo>
                <a:lnTo>
                  <a:pt x="2286254" y="19811"/>
                </a:lnTo>
                <a:lnTo>
                  <a:pt x="22862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3836" y="863854"/>
            <a:ext cx="6554470" cy="7994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5415" marR="93980" indent="449580" algn="just">
              <a:lnSpc>
                <a:spcPct val="143700"/>
              </a:lnSpc>
              <a:spcBef>
                <a:spcPts val="105"/>
              </a:spcBef>
            </a:pPr>
            <a:r>
              <a:rPr sz="1200" b="1" spc="-5" dirty="0">
                <a:latin typeface="Times New Roman"/>
                <a:cs typeface="Times New Roman"/>
              </a:rPr>
              <a:t>Periodontoloji Anabilim Dalı Kliniği: </a:t>
            </a:r>
            <a:r>
              <a:rPr sz="1200" dirty="0">
                <a:latin typeface="Times New Roman"/>
                <a:cs typeface="Times New Roman"/>
              </a:rPr>
              <a:t>Bu </a:t>
            </a:r>
            <a:r>
              <a:rPr sz="1200" spc="-5" dirty="0">
                <a:latin typeface="Times New Roman"/>
                <a:cs typeface="Times New Roman"/>
              </a:rPr>
              <a:t>kliniğimizde dişleri çevreleyen </a:t>
            </a:r>
            <a:r>
              <a:rPr sz="1200" dirty="0">
                <a:latin typeface="Times New Roman"/>
                <a:cs typeface="Times New Roman"/>
              </a:rPr>
              <a:t>dokuların ve  </a:t>
            </a:r>
            <a:r>
              <a:rPr sz="1200" spc="-5" dirty="0">
                <a:latin typeface="Times New Roman"/>
                <a:cs typeface="Times New Roman"/>
              </a:rPr>
              <a:t>dişetlerinin tedavisi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cerrahi girişimleri, </a:t>
            </a:r>
            <a:r>
              <a:rPr sz="1200" dirty="0">
                <a:latin typeface="Times New Roman"/>
                <a:cs typeface="Times New Roman"/>
              </a:rPr>
              <a:t>implant </a:t>
            </a:r>
            <a:r>
              <a:rPr sz="1200" spc="-5" dirty="0">
                <a:latin typeface="Times New Roman"/>
                <a:cs typeface="Times New Roman"/>
              </a:rPr>
              <a:t>uygulamaları </a:t>
            </a:r>
            <a:r>
              <a:rPr sz="1200" dirty="0">
                <a:latin typeface="Times New Roman"/>
                <a:cs typeface="Times New Roman"/>
              </a:rPr>
              <a:t>yapılmaktadır. Bu </a:t>
            </a:r>
            <a:r>
              <a:rPr sz="1200" spc="-5" dirty="0">
                <a:latin typeface="Times New Roman"/>
                <a:cs typeface="Times New Roman"/>
              </a:rPr>
              <a:t>kliniğimizde </a:t>
            </a:r>
            <a:r>
              <a:rPr sz="1200" dirty="0">
                <a:latin typeface="Times New Roman"/>
                <a:cs typeface="Times New Roman"/>
              </a:rPr>
              <a:t>lokal  </a:t>
            </a:r>
            <a:r>
              <a:rPr sz="1200" spc="-5" dirty="0">
                <a:latin typeface="Times New Roman"/>
                <a:cs typeface="Times New Roman"/>
              </a:rPr>
              <a:t>cerrahi müdahaleler için </a:t>
            </a: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adet </a:t>
            </a:r>
            <a:r>
              <a:rPr sz="1200" dirty="0">
                <a:latin typeface="Times New Roman"/>
                <a:cs typeface="Times New Roman"/>
              </a:rPr>
              <a:t>25’er m</a:t>
            </a:r>
            <a:r>
              <a:rPr sz="1200" baseline="31250" dirty="0">
                <a:latin typeface="Times New Roman"/>
                <a:cs typeface="Times New Roman"/>
              </a:rPr>
              <a:t>2</a:t>
            </a:r>
            <a:r>
              <a:rPr sz="1200" dirty="0">
                <a:latin typeface="Times New Roman"/>
                <a:cs typeface="Times New Roman"/>
              </a:rPr>
              <a:t>’lik </a:t>
            </a:r>
            <a:r>
              <a:rPr sz="1200" spc="-5" dirty="0">
                <a:latin typeface="Times New Roman"/>
                <a:cs typeface="Times New Roman"/>
              </a:rPr>
              <a:t>Lokal Müdahale Odası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bulunmaktadır.</a:t>
            </a:r>
            <a:endParaRPr sz="1200">
              <a:latin typeface="Times New Roman"/>
              <a:cs typeface="Times New Roman"/>
            </a:endParaRPr>
          </a:p>
          <a:p>
            <a:pPr marL="101600" marR="100965" indent="449580">
              <a:lnSpc>
                <a:spcPct val="143800"/>
              </a:lnSpc>
              <a:spcBef>
                <a:spcPts val="5"/>
              </a:spcBef>
            </a:pPr>
            <a:r>
              <a:rPr sz="1200" b="1" spc="-5" dirty="0">
                <a:latin typeface="Times New Roman"/>
                <a:cs typeface="Times New Roman"/>
              </a:rPr>
              <a:t>Protetik Diş Tedavisi Anabilim Dalı Kliniği: </a:t>
            </a:r>
            <a:r>
              <a:rPr sz="1200" spc="-5" dirty="0">
                <a:latin typeface="Times New Roman"/>
                <a:cs typeface="Times New Roman"/>
              </a:rPr>
              <a:t>Bu kliniğimizde </a:t>
            </a:r>
            <a:r>
              <a:rPr sz="1200" dirty="0">
                <a:latin typeface="Times New Roman"/>
                <a:cs typeface="Times New Roman"/>
              </a:rPr>
              <a:t>diş </a:t>
            </a:r>
            <a:r>
              <a:rPr sz="1200" spc="-5" dirty="0">
                <a:latin typeface="Times New Roman"/>
                <a:cs typeface="Times New Roman"/>
              </a:rPr>
              <a:t>eksikliği bulunan  hastalarımızın </a:t>
            </a:r>
            <a:r>
              <a:rPr sz="1200" dirty="0">
                <a:latin typeface="Times New Roman"/>
                <a:cs typeface="Times New Roman"/>
              </a:rPr>
              <a:t>her türlü protetik </a:t>
            </a:r>
            <a:r>
              <a:rPr sz="1200" spc="-5" dirty="0">
                <a:latin typeface="Times New Roman"/>
                <a:cs typeface="Times New Roman"/>
              </a:rPr>
              <a:t>restorasyonları </a:t>
            </a:r>
            <a:r>
              <a:rPr sz="1200" dirty="0">
                <a:latin typeface="Times New Roman"/>
                <a:cs typeface="Times New Roman"/>
              </a:rPr>
              <a:t>yapılmaktadır. </a:t>
            </a:r>
            <a:r>
              <a:rPr sz="1200" spc="-5" dirty="0">
                <a:latin typeface="Times New Roman"/>
                <a:cs typeface="Times New Roman"/>
              </a:rPr>
              <a:t>Ayrıca </a:t>
            </a:r>
            <a:r>
              <a:rPr sz="1200" dirty="0">
                <a:latin typeface="Times New Roman"/>
                <a:cs typeface="Times New Roman"/>
              </a:rPr>
              <a:t>bu kliniğimizde </a:t>
            </a:r>
            <a:r>
              <a:rPr sz="1200" spc="-5" dirty="0">
                <a:latin typeface="Times New Roman"/>
                <a:cs typeface="Times New Roman"/>
              </a:rPr>
              <a:t>ayrı </a:t>
            </a:r>
            <a:r>
              <a:rPr sz="1200" dirty="0">
                <a:latin typeface="Times New Roman"/>
                <a:cs typeface="Times New Roman"/>
              </a:rPr>
              <a:t>bir bölümde  </a:t>
            </a:r>
            <a:r>
              <a:rPr sz="1200" spc="-5" dirty="0">
                <a:latin typeface="Times New Roman"/>
                <a:cs typeface="Times New Roman"/>
              </a:rPr>
              <a:t>dijital ölçü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protez </a:t>
            </a:r>
            <a:r>
              <a:rPr sz="1200" dirty="0">
                <a:latin typeface="Times New Roman"/>
                <a:cs typeface="Times New Roman"/>
              </a:rPr>
              <a:t>yapımı </a:t>
            </a:r>
            <a:r>
              <a:rPr sz="1200" spc="-5" dirty="0">
                <a:latin typeface="Times New Roman"/>
                <a:cs typeface="Times New Roman"/>
              </a:rPr>
              <a:t>uygulamalarının </a:t>
            </a:r>
            <a:r>
              <a:rPr sz="1200" dirty="0">
                <a:latin typeface="Times New Roman"/>
                <a:cs typeface="Times New Roman"/>
              </a:rPr>
              <a:t>da </a:t>
            </a:r>
            <a:r>
              <a:rPr sz="1200" spc="-5" dirty="0">
                <a:latin typeface="Times New Roman"/>
                <a:cs typeface="Times New Roman"/>
              </a:rPr>
              <a:t>yapılabileceği </a:t>
            </a:r>
            <a:r>
              <a:rPr sz="1200" dirty="0">
                <a:latin typeface="Times New Roman"/>
                <a:cs typeface="Times New Roman"/>
              </a:rPr>
              <a:t>bir adet Cad/Cam kliniği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bulunmaktadır.</a:t>
            </a:r>
            <a:endParaRPr sz="1200">
              <a:latin typeface="Times New Roman"/>
              <a:cs typeface="Times New Roman"/>
            </a:endParaRPr>
          </a:p>
          <a:p>
            <a:pPr marL="145415" marR="93980" indent="449580">
              <a:lnSpc>
                <a:spcPct val="143300"/>
              </a:lnSpc>
              <a:spcBef>
                <a:spcPts val="15"/>
              </a:spcBef>
            </a:pPr>
            <a:r>
              <a:rPr sz="1200" b="1" spc="-5" dirty="0">
                <a:latin typeface="Times New Roman"/>
                <a:cs typeface="Times New Roman"/>
              </a:rPr>
              <a:t>Restoratif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Diş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Tedavisi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Anabilim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Dalı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Kliniği:</a:t>
            </a:r>
            <a:r>
              <a:rPr sz="1200" b="1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kliniğimizde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çürük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dişlerin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dolguları,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estetik  </a:t>
            </a:r>
            <a:r>
              <a:rPr sz="1200" dirty="0">
                <a:latin typeface="Times New Roman"/>
                <a:cs typeface="Times New Roman"/>
              </a:rPr>
              <a:t>diş hekimliği </a:t>
            </a:r>
            <a:r>
              <a:rPr sz="1200" spc="-5" dirty="0">
                <a:latin typeface="Times New Roman"/>
                <a:cs typeface="Times New Roman"/>
              </a:rPr>
              <a:t>uygulamaları </a:t>
            </a:r>
            <a:r>
              <a:rPr sz="1200" dirty="0">
                <a:latin typeface="Times New Roman"/>
                <a:cs typeface="Times New Roman"/>
              </a:rPr>
              <a:t>ve diş </a:t>
            </a:r>
            <a:r>
              <a:rPr sz="1200" spc="-5" dirty="0">
                <a:latin typeface="Times New Roman"/>
                <a:cs typeface="Times New Roman"/>
              </a:rPr>
              <a:t>beyazlatma </a:t>
            </a:r>
            <a:r>
              <a:rPr sz="1200" dirty="0">
                <a:latin typeface="Times New Roman"/>
                <a:cs typeface="Times New Roman"/>
              </a:rPr>
              <a:t>gibi </a:t>
            </a:r>
            <a:r>
              <a:rPr sz="1200" spc="-5" dirty="0">
                <a:latin typeface="Times New Roman"/>
                <a:cs typeface="Times New Roman"/>
              </a:rPr>
              <a:t>işlemler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yapılmaktadır.</a:t>
            </a:r>
            <a:endParaRPr sz="1200">
              <a:latin typeface="Times New Roman"/>
              <a:cs typeface="Times New Roman"/>
            </a:endParaRPr>
          </a:p>
          <a:p>
            <a:pPr marL="145415" marR="96520" indent="449580">
              <a:lnSpc>
                <a:spcPct val="1433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Merkezimizde ayrıca </a:t>
            </a:r>
            <a:r>
              <a:rPr sz="1200" dirty="0">
                <a:latin typeface="Times New Roman"/>
                <a:cs typeface="Times New Roman"/>
              </a:rPr>
              <a:t>giriş </a:t>
            </a:r>
            <a:r>
              <a:rPr sz="1200" spc="-5" dirty="0">
                <a:latin typeface="Times New Roman"/>
                <a:cs typeface="Times New Roman"/>
              </a:rPr>
              <a:t>katta </a:t>
            </a:r>
            <a:r>
              <a:rPr sz="1200" dirty="0">
                <a:latin typeface="Times New Roman"/>
                <a:cs typeface="Times New Roman"/>
              </a:rPr>
              <a:t>bulunan 32 m²’lik bir </a:t>
            </a:r>
            <a:r>
              <a:rPr sz="1200" spc="-5" dirty="0">
                <a:latin typeface="Times New Roman"/>
                <a:cs typeface="Times New Roman"/>
              </a:rPr>
              <a:t>adet Engelsiz </a:t>
            </a:r>
            <a:r>
              <a:rPr sz="1200" dirty="0">
                <a:latin typeface="Times New Roman"/>
                <a:cs typeface="Times New Roman"/>
              </a:rPr>
              <a:t>klinik </a:t>
            </a:r>
            <a:r>
              <a:rPr sz="1200" spc="-5" dirty="0">
                <a:latin typeface="Times New Roman"/>
                <a:cs typeface="Times New Roman"/>
              </a:rPr>
              <a:t>bulunmaktadır.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Lokal  Müdahale Odalarının </a:t>
            </a:r>
            <a:r>
              <a:rPr sz="1200" dirty="0">
                <a:latin typeface="Times New Roman"/>
                <a:cs typeface="Times New Roman"/>
              </a:rPr>
              <a:t>bulunduğu </a:t>
            </a:r>
            <a:r>
              <a:rPr sz="1200" spc="-5" dirty="0">
                <a:latin typeface="Times New Roman"/>
                <a:cs typeface="Times New Roman"/>
              </a:rPr>
              <a:t>alanda </a:t>
            </a:r>
            <a:r>
              <a:rPr sz="1200" dirty="0">
                <a:latin typeface="Times New Roman"/>
                <a:cs typeface="Times New Roman"/>
              </a:rPr>
              <a:t>tam donanımlı bir </a:t>
            </a:r>
            <a:r>
              <a:rPr sz="1200" spc="-5" dirty="0">
                <a:latin typeface="Times New Roman"/>
                <a:cs typeface="Times New Roman"/>
              </a:rPr>
              <a:t>adet </a:t>
            </a:r>
            <a:r>
              <a:rPr sz="1200" dirty="0">
                <a:latin typeface="Times New Roman"/>
                <a:cs typeface="Times New Roman"/>
              </a:rPr>
              <a:t>hasta </a:t>
            </a:r>
            <a:r>
              <a:rPr sz="1200" spc="-5" dirty="0">
                <a:latin typeface="Times New Roman"/>
                <a:cs typeface="Times New Roman"/>
              </a:rPr>
              <a:t>müşahede odası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bulunmaktadır.</a:t>
            </a:r>
            <a:endParaRPr sz="1200">
              <a:latin typeface="Times New Roman"/>
              <a:cs typeface="Times New Roman"/>
            </a:endParaRPr>
          </a:p>
          <a:p>
            <a:pPr marL="594995" marR="3613150" indent="-106680">
              <a:lnSpc>
                <a:spcPct val="185000"/>
              </a:lnSpc>
              <a:spcBef>
                <a:spcPts val="35"/>
              </a:spcBef>
            </a:pPr>
            <a:r>
              <a:rPr sz="1200" b="1" spc="-5" dirty="0">
                <a:latin typeface="Times New Roman"/>
                <a:cs typeface="Times New Roman"/>
              </a:rPr>
              <a:t>A- Misyon </a:t>
            </a:r>
            <a:r>
              <a:rPr sz="1200" b="1" dirty="0">
                <a:latin typeface="Times New Roman"/>
                <a:cs typeface="Times New Roman"/>
              </a:rPr>
              <a:t>ve </a:t>
            </a:r>
            <a:r>
              <a:rPr sz="1200" b="1" spc="-5" dirty="0">
                <a:latin typeface="Times New Roman"/>
                <a:cs typeface="Times New Roman"/>
              </a:rPr>
              <a:t>Vizyon, Temel Değerler  Misyonumuz:</a:t>
            </a:r>
            <a:endParaRPr sz="1200">
              <a:latin typeface="Times New Roman"/>
              <a:cs typeface="Times New Roman"/>
            </a:endParaRPr>
          </a:p>
          <a:p>
            <a:pPr marL="145415" marR="86360" indent="449580">
              <a:lnSpc>
                <a:spcPts val="2060"/>
              </a:lnSpc>
              <a:spcBef>
                <a:spcPts val="165"/>
              </a:spcBef>
            </a:pPr>
            <a:r>
              <a:rPr sz="1200" spc="-5" dirty="0">
                <a:latin typeface="Times New Roman"/>
                <a:cs typeface="Times New Roman"/>
              </a:rPr>
              <a:t>Bilimsel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etik değerler doğrultusunda </a:t>
            </a:r>
            <a:r>
              <a:rPr sz="1200" dirty="0">
                <a:latin typeface="Times New Roman"/>
                <a:cs typeface="Times New Roman"/>
              </a:rPr>
              <a:t>üst </a:t>
            </a:r>
            <a:r>
              <a:rPr sz="1200" spc="-5" dirty="0">
                <a:latin typeface="Times New Roman"/>
                <a:cs typeface="Times New Roman"/>
              </a:rPr>
              <a:t>düzey ağız </a:t>
            </a:r>
            <a:r>
              <a:rPr sz="1200" dirty="0">
                <a:latin typeface="Times New Roman"/>
                <a:cs typeface="Times New Roman"/>
              </a:rPr>
              <a:t>ve diş </a:t>
            </a:r>
            <a:r>
              <a:rPr sz="1200" spc="-5" dirty="0">
                <a:latin typeface="Times New Roman"/>
                <a:cs typeface="Times New Roman"/>
              </a:rPr>
              <a:t>sağlığı hizmeti vermek, ülkemizde  </a:t>
            </a:r>
            <a:r>
              <a:rPr sz="1200" dirty="0">
                <a:latin typeface="Times New Roman"/>
                <a:cs typeface="Times New Roman"/>
              </a:rPr>
              <a:t>önde </a:t>
            </a:r>
            <a:r>
              <a:rPr sz="1200" spc="-5" dirty="0">
                <a:latin typeface="Times New Roman"/>
                <a:cs typeface="Times New Roman"/>
              </a:rPr>
              <a:t>gelen sağlık </a:t>
            </a:r>
            <a:r>
              <a:rPr sz="1200" dirty="0">
                <a:latin typeface="Times New Roman"/>
                <a:cs typeface="Times New Roman"/>
              </a:rPr>
              <a:t>uygulama ve </a:t>
            </a:r>
            <a:r>
              <a:rPr sz="1200" spc="-5" dirty="0">
                <a:latin typeface="Times New Roman"/>
                <a:cs typeface="Times New Roman"/>
              </a:rPr>
              <a:t>araştırma merkezlerinden </a:t>
            </a:r>
            <a:r>
              <a:rPr sz="1200" dirty="0">
                <a:latin typeface="Times New Roman"/>
                <a:cs typeface="Times New Roman"/>
              </a:rPr>
              <a:t>biri haline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gelmektir.</a:t>
            </a:r>
            <a:endParaRPr sz="1200">
              <a:latin typeface="Times New Roman"/>
              <a:cs typeface="Times New Roman"/>
            </a:endParaRPr>
          </a:p>
          <a:p>
            <a:pPr marL="594995">
              <a:lnSpc>
                <a:spcPct val="100000"/>
              </a:lnSpc>
              <a:spcBef>
                <a:spcPts val="1090"/>
              </a:spcBef>
            </a:pPr>
            <a:r>
              <a:rPr sz="1200" b="1" spc="-5" dirty="0">
                <a:latin typeface="Times New Roman"/>
                <a:cs typeface="Times New Roman"/>
              </a:rPr>
              <a:t>Vizyonumuz:</a:t>
            </a:r>
            <a:endParaRPr sz="1200">
              <a:latin typeface="Times New Roman"/>
              <a:cs typeface="Times New Roman"/>
            </a:endParaRPr>
          </a:p>
          <a:p>
            <a:pPr marL="145415" marR="97155" indent="449580" algn="just">
              <a:lnSpc>
                <a:spcPts val="2060"/>
              </a:lnSpc>
              <a:spcBef>
                <a:spcPts val="165"/>
              </a:spcBef>
            </a:pPr>
            <a:r>
              <a:rPr sz="1200" spc="-5" dirty="0">
                <a:latin typeface="Times New Roman"/>
                <a:cs typeface="Times New Roman"/>
              </a:rPr>
              <a:t>Teknolojik gelişmeleri yakından </a:t>
            </a:r>
            <a:r>
              <a:rPr sz="1200" dirty="0">
                <a:latin typeface="Times New Roman"/>
                <a:cs typeface="Times New Roman"/>
              </a:rPr>
              <a:t>takip </a:t>
            </a:r>
            <a:r>
              <a:rPr sz="1200" spc="-5" dirty="0">
                <a:latin typeface="Times New Roman"/>
                <a:cs typeface="Times New Roman"/>
              </a:rPr>
              <a:t>eden, sağlık hizmeti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eğitimi yönünden önemli </a:t>
            </a:r>
            <a:r>
              <a:rPr sz="1200" dirty="0">
                <a:latin typeface="Times New Roman"/>
                <a:cs typeface="Times New Roman"/>
              </a:rPr>
              <a:t>bir  konuma </a:t>
            </a:r>
            <a:r>
              <a:rPr sz="1200" spc="-5" dirty="0">
                <a:latin typeface="Times New Roman"/>
                <a:cs typeface="Times New Roman"/>
              </a:rPr>
              <a:t>sahip Ağız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Diş Sağlığı Uygulama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Araştırma </a:t>
            </a:r>
            <a:r>
              <a:rPr sz="1200" dirty="0">
                <a:latin typeface="Times New Roman"/>
                <a:cs typeface="Times New Roman"/>
              </a:rPr>
              <a:t>Merkezi </a:t>
            </a:r>
            <a:r>
              <a:rPr sz="1200" spc="-5" dirty="0">
                <a:latin typeface="Times New Roman"/>
                <a:cs typeface="Times New Roman"/>
              </a:rPr>
              <a:t>olmak. </a:t>
            </a:r>
            <a:r>
              <a:rPr sz="1200" dirty="0">
                <a:latin typeface="Times New Roman"/>
                <a:cs typeface="Times New Roman"/>
              </a:rPr>
              <a:t>Tüm </a:t>
            </a:r>
            <a:r>
              <a:rPr sz="1200" spc="-5" dirty="0">
                <a:latin typeface="Times New Roman"/>
                <a:cs typeface="Times New Roman"/>
              </a:rPr>
              <a:t>ağız </a:t>
            </a:r>
            <a:r>
              <a:rPr sz="1200" dirty="0">
                <a:latin typeface="Times New Roman"/>
                <a:cs typeface="Times New Roman"/>
              </a:rPr>
              <a:t>ve diş sağlığı  </a:t>
            </a:r>
            <a:r>
              <a:rPr sz="1200" spc="-5" dirty="0">
                <a:latin typeface="Times New Roman"/>
                <a:cs typeface="Times New Roman"/>
              </a:rPr>
              <a:t>hizmetlerinin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dünya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standartlarında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sunulduğu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bir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merkez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haline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gelmek.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Ağız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diş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sağlığı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alanında</a:t>
            </a:r>
            <a:endParaRPr sz="1200">
              <a:latin typeface="Times New Roman"/>
              <a:cs typeface="Times New Roman"/>
            </a:endParaRPr>
          </a:p>
          <a:p>
            <a:pPr marL="145415" algn="just">
              <a:lnSpc>
                <a:spcPct val="100000"/>
              </a:lnSpc>
              <a:spcBef>
                <a:spcPts val="475"/>
              </a:spcBef>
            </a:pPr>
            <a:r>
              <a:rPr sz="1200" dirty="0">
                <a:latin typeface="Times New Roman"/>
                <a:cs typeface="Times New Roman"/>
              </a:rPr>
              <a:t>ülkemizin önde </a:t>
            </a:r>
            <a:r>
              <a:rPr sz="1200" spc="-5" dirty="0">
                <a:latin typeface="Times New Roman"/>
                <a:cs typeface="Times New Roman"/>
              </a:rPr>
              <a:t>gelen sağlık </a:t>
            </a:r>
            <a:r>
              <a:rPr sz="1200" dirty="0">
                <a:latin typeface="Times New Roman"/>
                <a:cs typeface="Times New Roman"/>
              </a:rPr>
              <a:t>turizmi </a:t>
            </a:r>
            <a:r>
              <a:rPr sz="1200" spc="-5" dirty="0">
                <a:latin typeface="Times New Roman"/>
                <a:cs typeface="Times New Roman"/>
              </a:rPr>
              <a:t>merkezlerinden </a:t>
            </a:r>
            <a:r>
              <a:rPr sz="1200" dirty="0">
                <a:latin typeface="Times New Roman"/>
                <a:cs typeface="Times New Roman"/>
              </a:rPr>
              <a:t>biri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olmak.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594995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Temel değerlerimiz:</a:t>
            </a:r>
            <a:endParaRPr sz="1200">
              <a:latin typeface="Times New Roman"/>
              <a:cs typeface="Times New Roman"/>
            </a:endParaRPr>
          </a:p>
          <a:p>
            <a:pPr marL="1052195" indent="-229235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1052195" algn="l"/>
                <a:tab pos="1052830" algn="l"/>
              </a:tabLst>
            </a:pPr>
            <a:r>
              <a:rPr sz="1200" spc="-5" dirty="0">
                <a:latin typeface="Times New Roman"/>
                <a:cs typeface="Times New Roman"/>
              </a:rPr>
              <a:t>Bilimsel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etik değerlere bağlı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olmak.</a:t>
            </a:r>
            <a:endParaRPr sz="1200">
              <a:latin typeface="Times New Roman"/>
              <a:cs typeface="Times New Roman"/>
            </a:endParaRPr>
          </a:p>
          <a:p>
            <a:pPr marL="1052195" marR="295275" indent="-228600">
              <a:lnSpc>
                <a:spcPct val="139200"/>
              </a:lnSpc>
              <a:spcBef>
                <a:spcPts val="155"/>
              </a:spcBef>
              <a:buFont typeface="Symbol"/>
              <a:buChar char=""/>
              <a:tabLst>
                <a:tab pos="1052195" algn="l"/>
                <a:tab pos="1052830" algn="l"/>
              </a:tabLst>
            </a:pPr>
            <a:r>
              <a:rPr sz="1200" spc="-5" dirty="0">
                <a:latin typeface="Times New Roman"/>
                <a:cs typeface="Times New Roman"/>
              </a:rPr>
              <a:t>Cumhuriyetimizin temel değerlerine, Mustafa Kemal Atatürk’ün </a:t>
            </a:r>
            <a:r>
              <a:rPr sz="1200" dirty="0">
                <a:latin typeface="Times New Roman"/>
                <a:cs typeface="Times New Roman"/>
              </a:rPr>
              <a:t>ilke ve </a:t>
            </a:r>
            <a:r>
              <a:rPr sz="1200" spc="-5" dirty="0">
                <a:latin typeface="Times New Roman"/>
                <a:cs typeface="Times New Roman"/>
              </a:rPr>
              <a:t>inkılaplarına  bağlı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olmak.</a:t>
            </a:r>
            <a:endParaRPr sz="1200">
              <a:latin typeface="Times New Roman"/>
              <a:cs typeface="Times New Roman"/>
            </a:endParaRPr>
          </a:p>
          <a:p>
            <a:pPr marL="1052195" indent="-229235">
              <a:lnSpc>
                <a:spcPct val="100000"/>
              </a:lnSpc>
              <a:spcBef>
                <a:spcPts val="725"/>
              </a:spcBef>
              <a:buFont typeface="Symbol"/>
              <a:buChar char=""/>
              <a:tabLst>
                <a:tab pos="1052195" algn="l"/>
                <a:tab pos="1052830" algn="l"/>
              </a:tabLst>
            </a:pPr>
            <a:r>
              <a:rPr sz="1200" spc="-5" dirty="0">
                <a:latin typeface="Times New Roman"/>
                <a:cs typeface="Times New Roman"/>
              </a:rPr>
              <a:t>Milli değerlere sahip </a:t>
            </a:r>
            <a:r>
              <a:rPr sz="1200" dirty="0">
                <a:latin typeface="Times New Roman"/>
                <a:cs typeface="Times New Roman"/>
              </a:rPr>
              <a:t>olarak, </a:t>
            </a:r>
            <a:r>
              <a:rPr sz="1200" spc="-5" dirty="0">
                <a:latin typeface="Times New Roman"/>
                <a:cs typeface="Times New Roman"/>
              </a:rPr>
              <a:t>vatan sevgisi </a:t>
            </a:r>
            <a:r>
              <a:rPr sz="1200" dirty="0">
                <a:latin typeface="Times New Roman"/>
                <a:cs typeface="Times New Roman"/>
              </a:rPr>
              <a:t>duygusuyla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çalışmak.</a:t>
            </a:r>
            <a:endParaRPr sz="1200">
              <a:latin typeface="Times New Roman"/>
              <a:cs typeface="Times New Roman"/>
            </a:endParaRPr>
          </a:p>
          <a:p>
            <a:pPr marL="1052195" indent="-229235">
              <a:lnSpc>
                <a:spcPct val="100000"/>
              </a:lnSpc>
              <a:spcBef>
                <a:spcPts val="370"/>
              </a:spcBef>
              <a:buFont typeface="Symbol"/>
              <a:buChar char=""/>
              <a:tabLst>
                <a:tab pos="1052195" algn="l"/>
                <a:tab pos="1052830" algn="l"/>
              </a:tabLst>
            </a:pPr>
            <a:r>
              <a:rPr sz="1200" spc="-5" dirty="0">
                <a:latin typeface="Times New Roman"/>
                <a:cs typeface="Times New Roman"/>
              </a:rPr>
              <a:t>Din, </a:t>
            </a:r>
            <a:r>
              <a:rPr sz="1200" dirty="0">
                <a:latin typeface="Times New Roman"/>
                <a:cs typeface="Times New Roman"/>
              </a:rPr>
              <a:t>dil, ırk ve </a:t>
            </a:r>
            <a:r>
              <a:rPr sz="1200" spc="-5" dirty="0">
                <a:latin typeface="Times New Roman"/>
                <a:cs typeface="Times New Roman"/>
              </a:rPr>
              <a:t>cinsiyet </a:t>
            </a:r>
            <a:r>
              <a:rPr sz="1200" dirty="0">
                <a:latin typeface="Times New Roman"/>
                <a:cs typeface="Times New Roman"/>
              </a:rPr>
              <a:t>ayrımı </a:t>
            </a:r>
            <a:r>
              <a:rPr sz="1200" spc="-5" dirty="0">
                <a:latin typeface="Times New Roman"/>
                <a:cs typeface="Times New Roman"/>
              </a:rPr>
              <a:t>yapmadan herkese eşit hizmet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vermek.</a:t>
            </a:r>
            <a:endParaRPr sz="1200">
              <a:latin typeface="Times New Roman"/>
              <a:cs typeface="Times New Roman"/>
            </a:endParaRPr>
          </a:p>
          <a:p>
            <a:pPr marL="1052195" indent="-229235">
              <a:lnSpc>
                <a:spcPct val="100000"/>
              </a:lnSpc>
              <a:spcBef>
                <a:spcPts val="735"/>
              </a:spcBef>
              <a:buFont typeface="Symbol"/>
              <a:buChar char=""/>
              <a:tabLst>
                <a:tab pos="1052195" algn="l"/>
                <a:tab pos="1052830" algn="l"/>
              </a:tabLst>
            </a:pPr>
            <a:r>
              <a:rPr sz="1200" spc="-5" dirty="0">
                <a:latin typeface="Times New Roman"/>
                <a:cs typeface="Times New Roman"/>
              </a:rPr>
              <a:t>Hasta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çalışan </a:t>
            </a:r>
            <a:r>
              <a:rPr sz="1200" dirty="0">
                <a:latin typeface="Times New Roman"/>
                <a:cs typeface="Times New Roman"/>
              </a:rPr>
              <a:t>haklarına </a:t>
            </a:r>
            <a:r>
              <a:rPr sz="1200" spc="-5" dirty="0">
                <a:latin typeface="Times New Roman"/>
                <a:cs typeface="Times New Roman"/>
              </a:rPr>
              <a:t>saygılı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olmak.</a:t>
            </a:r>
            <a:endParaRPr sz="1200">
              <a:latin typeface="Times New Roman"/>
              <a:cs typeface="Times New Roman"/>
            </a:endParaRPr>
          </a:p>
          <a:p>
            <a:pPr marL="1052195" indent="-229235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1052195" algn="l"/>
                <a:tab pos="1052830" algn="l"/>
              </a:tabLst>
            </a:pPr>
            <a:r>
              <a:rPr sz="1200" spc="-5" dirty="0">
                <a:latin typeface="Times New Roman"/>
                <a:cs typeface="Times New Roman"/>
              </a:rPr>
              <a:t>Bilimsel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teknolojik gelişmeleri sürekli olarak </a:t>
            </a:r>
            <a:r>
              <a:rPr sz="1200" dirty="0">
                <a:latin typeface="Times New Roman"/>
                <a:cs typeface="Times New Roman"/>
              </a:rPr>
              <a:t>takip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etmek.</a:t>
            </a:r>
            <a:endParaRPr sz="1200">
              <a:latin typeface="Times New Roman"/>
              <a:cs typeface="Times New Roman"/>
            </a:endParaRPr>
          </a:p>
          <a:p>
            <a:pPr marL="1052195" indent="-229235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1052195" algn="l"/>
                <a:tab pos="1052830" algn="l"/>
              </a:tabLst>
            </a:pPr>
            <a:r>
              <a:rPr sz="1200" spc="-5" dirty="0">
                <a:latin typeface="Times New Roman"/>
                <a:cs typeface="Times New Roman"/>
              </a:rPr>
              <a:t>Çevreye </a:t>
            </a:r>
            <a:r>
              <a:rPr sz="1200" dirty="0">
                <a:latin typeface="Times New Roman"/>
                <a:cs typeface="Times New Roman"/>
              </a:rPr>
              <a:t>duyarlı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olmak.</a:t>
            </a:r>
            <a:endParaRPr sz="1200">
              <a:latin typeface="Times New Roman"/>
              <a:cs typeface="Times New Roman"/>
            </a:endParaRPr>
          </a:p>
          <a:p>
            <a:pPr marL="1052195" indent="-229235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1052195" algn="l"/>
                <a:tab pos="1052830" algn="l"/>
              </a:tabLst>
            </a:pPr>
            <a:r>
              <a:rPr sz="1200" spc="-5" dirty="0">
                <a:latin typeface="Times New Roman"/>
                <a:cs typeface="Times New Roman"/>
              </a:rPr>
              <a:t>Sosyal </a:t>
            </a:r>
            <a:r>
              <a:rPr sz="1200" dirty="0">
                <a:latin typeface="Times New Roman"/>
                <a:cs typeface="Times New Roman"/>
              </a:rPr>
              <a:t>sorumluluk </a:t>
            </a:r>
            <a:r>
              <a:rPr sz="1200" spc="-5" dirty="0">
                <a:latin typeface="Times New Roman"/>
                <a:cs typeface="Times New Roman"/>
              </a:rPr>
              <a:t>bilincinde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olmaktır.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706932" y="723136"/>
            <a:ext cx="6330315" cy="75799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725"/>
              </a:spcBef>
            </a:pPr>
            <a:r>
              <a:rPr sz="1200" b="1" spc="-5" dirty="0">
                <a:latin typeface="Times New Roman"/>
                <a:cs typeface="Times New Roman"/>
              </a:rPr>
              <a:t>B-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Yetki, Görev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Sorumluluklar</a:t>
            </a:r>
            <a:endParaRPr sz="1200">
              <a:latin typeface="Times New Roman"/>
              <a:cs typeface="Times New Roman"/>
            </a:endParaRPr>
          </a:p>
          <a:p>
            <a:pPr marL="12700" marR="8255" indent="449580" algn="just">
              <a:lnSpc>
                <a:spcPct val="143300"/>
              </a:lnSpc>
            </a:pPr>
            <a:r>
              <a:rPr sz="1200" spc="-5" dirty="0">
                <a:latin typeface="Times New Roman"/>
                <a:cs typeface="Times New Roman"/>
              </a:rPr>
              <a:t>Ağız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Diş Sağlığı Uygulama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Araştırma Merkezinin idari amiri Başhekimdir (Merkez  Müdürü). </a:t>
            </a:r>
            <a:r>
              <a:rPr sz="1200" dirty="0">
                <a:latin typeface="Times New Roman"/>
                <a:cs typeface="Times New Roman"/>
              </a:rPr>
              <a:t>Daha sonra </a:t>
            </a:r>
            <a:r>
              <a:rPr sz="1200" spc="-5" dirty="0">
                <a:latin typeface="Times New Roman"/>
                <a:cs typeface="Times New Roman"/>
              </a:rPr>
              <a:t>sırasıyla Başhekim </a:t>
            </a:r>
            <a:r>
              <a:rPr sz="1200" dirty="0">
                <a:latin typeface="Times New Roman"/>
                <a:cs typeface="Times New Roman"/>
              </a:rPr>
              <a:t>Yardımcısı, </a:t>
            </a:r>
            <a:r>
              <a:rPr sz="1200" spc="-5" dirty="0">
                <a:latin typeface="Times New Roman"/>
                <a:cs typeface="Times New Roman"/>
              </a:rPr>
              <a:t>Hastane Müdürü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Müdür Yardımcıları  gelmektedir. Merkezimizin idari kadrosunun </a:t>
            </a:r>
            <a:r>
              <a:rPr sz="1200" dirty="0">
                <a:latin typeface="Times New Roman"/>
                <a:cs typeface="Times New Roman"/>
              </a:rPr>
              <a:t>yetki, </a:t>
            </a:r>
            <a:r>
              <a:rPr sz="1200" spc="-5" dirty="0">
                <a:latin typeface="Times New Roman"/>
                <a:cs typeface="Times New Roman"/>
              </a:rPr>
              <a:t>görev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sorumlulukları şu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şekildedir;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583565">
              <a:lnSpc>
                <a:spcPct val="100000"/>
              </a:lnSpc>
              <a:spcBef>
                <a:spcPts val="5"/>
              </a:spcBef>
            </a:pPr>
            <a:r>
              <a:rPr sz="1200" u="heavy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BAŞHEKİM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822960">
              <a:lnSpc>
                <a:spcPct val="10000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Görev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sorumlulukları:</a:t>
            </a:r>
            <a:endParaRPr sz="1200">
              <a:latin typeface="Times New Roman"/>
              <a:cs typeface="Times New Roman"/>
            </a:endParaRPr>
          </a:p>
          <a:p>
            <a:pPr marL="918844" marR="244475" indent="-228600">
              <a:lnSpc>
                <a:spcPct val="140000"/>
              </a:lnSpc>
              <a:spcBef>
                <a:spcPts val="120"/>
              </a:spcBef>
              <a:buFont typeface="Symbol"/>
              <a:buChar char=""/>
              <a:tabLst>
                <a:tab pos="918844" algn="l"/>
                <a:tab pos="919480" algn="l"/>
              </a:tabLst>
            </a:pPr>
            <a:r>
              <a:rPr sz="1200" spc="-5" dirty="0">
                <a:latin typeface="Times New Roman"/>
                <a:cs typeface="Times New Roman"/>
              </a:rPr>
              <a:t>Merkeze bağlı idari, sağlık </a:t>
            </a:r>
            <a:r>
              <a:rPr sz="1200" dirty="0">
                <a:latin typeface="Times New Roman"/>
                <a:cs typeface="Times New Roman"/>
              </a:rPr>
              <a:t>ve teknik </a:t>
            </a:r>
            <a:r>
              <a:rPr sz="1200" spc="-5" dirty="0">
                <a:latin typeface="Times New Roman"/>
                <a:cs typeface="Times New Roman"/>
              </a:rPr>
              <a:t>olmak üzere </a:t>
            </a:r>
            <a:r>
              <a:rPr sz="1200" dirty="0">
                <a:latin typeface="Times New Roman"/>
                <a:cs typeface="Times New Roman"/>
              </a:rPr>
              <a:t>tüm </a:t>
            </a:r>
            <a:r>
              <a:rPr sz="1200" spc="-5" dirty="0">
                <a:latin typeface="Times New Roman"/>
                <a:cs typeface="Times New Roman"/>
              </a:rPr>
              <a:t>hastane personelinin </a:t>
            </a:r>
            <a:r>
              <a:rPr sz="1200" dirty="0">
                <a:latin typeface="Times New Roman"/>
                <a:cs typeface="Times New Roman"/>
              </a:rPr>
              <a:t>yönetim,  </a:t>
            </a:r>
            <a:r>
              <a:rPr sz="1200" spc="-5" dirty="0">
                <a:latin typeface="Times New Roman"/>
                <a:cs typeface="Times New Roman"/>
              </a:rPr>
              <a:t>denetim görevini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yapmak,</a:t>
            </a:r>
            <a:endParaRPr sz="1200">
              <a:latin typeface="Times New Roman"/>
              <a:cs typeface="Times New Roman"/>
            </a:endParaRPr>
          </a:p>
          <a:p>
            <a:pPr marL="918844" marR="227965" indent="-228600">
              <a:lnSpc>
                <a:spcPct val="140000"/>
              </a:lnSpc>
              <a:spcBef>
                <a:spcPts val="150"/>
              </a:spcBef>
              <a:buFont typeface="Symbol"/>
              <a:buChar char=""/>
              <a:tabLst>
                <a:tab pos="918844" algn="l"/>
                <a:tab pos="919480" algn="l"/>
              </a:tabLst>
            </a:pPr>
            <a:r>
              <a:rPr sz="1200" spc="-5" dirty="0">
                <a:latin typeface="Times New Roman"/>
                <a:cs typeface="Times New Roman"/>
              </a:rPr>
              <a:t>Merkez hizmetlerinin </a:t>
            </a:r>
            <a:r>
              <a:rPr sz="1200" dirty="0">
                <a:latin typeface="Times New Roman"/>
                <a:cs typeface="Times New Roman"/>
              </a:rPr>
              <a:t>etkin ve </a:t>
            </a:r>
            <a:r>
              <a:rPr sz="1200" spc="-5" dirty="0">
                <a:latin typeface="Times New Roman"/>
                <a:cs typeface="Times New Roman"/>
              </a:rPr>
              <a:t>verimli şekilde sürdürülebilmesi için gerekli tedbirleri  almak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denetlemek.</a:t>
            </a:r>
            <a:endParaRPr sz="1200">
              <a:latin typeface="Times New Roman"/>
              <a:cs typeface="Times New Roman"/>
            </a:endParaRPr>
          </a:p>
          <a:p>
            <a:pPr marL="918844" indent="-229235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918844" algn="l"/>
                <a:tab pos="919480" algn="l"/>
              </a:tabLst>
            </a:pPr>
            <a:r>
              <a:rPr sz="1200" spc="-5" dirty="0">
                <a:latin typeface="Times New Roman"/>
                <a:cs typeface="Times New Roman"/>
              </a:rPr>
              <a:t>Merkezin gelişmesi </a:t>
            </a:r>
            <a:r>
              <a:rPr sz="1200" dirty="0">
                <a:latin typeface="Times New Roman"/>
                <a:cs typeface="Times New Roman"/>
              </a:rPr>
              <a:t>için </a:t>
            </a:r>
            <a:r>
              <a:rPr sz="1200" spc="-5" dirty="0">
                <a:latin typeface="Times New Roman"/>
                <a:cs typeface="Times New Roman"/>
              </a:rPr>
              <a:t>gerekli stratejik planları hazırlayarak Dekanlığa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sunar,</a:t>
            </a:r>
            <a:endParaRPr sz="1200">
              <a:latin typeface="Times New Roman"/>
              <a:cs typeface="Times New Roman"/>
            </a:endParaRPr>
          </a:p>
          <a:p>
            <a:pPr marL="918844" marR="5715" indent="-228600" algn="just">
              <a:lnSpc>
                <a:spcPct val="141700"/>
              </a:lnSpc>
              <a:spcBef>
                <a:spcPts val="120"/>
              </a:spcBef>
              <a:buFont typeface="Symbol"/>
              <a:buChar char=""/>
              <a:tabLst>
                <a:tab pos="919480" algn="l"/>
              </a:tabLst>
            </a:pPr>
            <a:r>
              <a:rPr sz="1200" spc="-5" dirty="0">
                <a:latin typeface="Times New Roman"/>
                <a:cs typeface="Times New Roman"/>
              </a:rPr>
              <a:t>Anabilim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bilim dalı hizmetlerinin </a:t>
            </a:r>
            <a:r>
              <a:rPr sz="1200" dirty="0">
                <a:latin typeface="Times New Roman"/>
                <a:cs typeface="Times New Roman"/>
              </a:rPr>
              <a:t>gelir-gider </a:t>
            </a:r>
            <a:r>
              <a:rPr sz="1200" spc="-5" dirty="0">
                <a:latin typeface="Times New Roman"/>
                <a:cs typeface="Times New Roman"/>
              </a:rPr>
              <a:t>dengesine </a:t>
            </a:r>
            <a:r>
              <a:rPr sz="1200" dirty="0">
                <a:latin typeface="Times New Roman"/>
                <a:cs typeface="Times New Roman"/>
              </a:rPr>
              <a:t>göre </a:t>
            </a:r>
            <a:r>
              <a:rPr sz="1200" spc="-5" dirty="0">
                <a:latin typeface="Times New Roman"/>
                <a:cs typeface="Times New Roman"/>
              </a:rPr>
              <a:t>performanslarını </a:t>
            </a:r>
            <a:r>
              <a:rPr sz="1200" dirty="0">
                <a:latin typeface="Times New Roman"/>
                <a:cs typeface="Times New Roman"/>
              </a:rPr>
              <a:t>tespit  </a:t>
            </a:r>
            <a:r>
              <a:rPr sz="1200" spc="-5" dirty="0">
                <a:latin typeface="Times New Roman"/>
                <a:cs typeface="Times New Roman"/>
              </a:rPr>
              <a:t>etmek. Bütçe-idari kadro ihtiyaçları </a:t>
            </a:r>
            <a:r>
              <a:rPr sz="1200" dirty="0">
                <a:latin typeface="Times New Roman"/>
                <a:cs typeface="Times New Roman"/>
              </a:rPr>
              <a:t>ile ilgili </a:t>
            </a:r>
            <a:r>
              <a:rPr sz="1200" spc="-5" dirty="0">
                <a:latin typeface="Times New Roman"/>
                <a:cs typeface="Times New Roman"/>
              </a:rPr>
              <a:t>önerilerini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görüşülecek </a:t>
            </a:r>
            <a:r>
              <a:rPr sz="1200" dirty="0">
                <a:latin typeface="Times New Roman"/>
                <a:cs typeface="Times New Roman"/>
              </a:rPr>
              <a:t>diğer </a:t>
            </a:r>
            <a:r>
              <a:rPr sz="1200" spc="-5" dirty="0">
                <a:latin typeface="Times New Roman"/>
                <a:cs typeface="Times New Roman"/>
              </a:rPr>
              <a:t>konuları  </a:t>
            </a:r>
            <a:r>
              <a:rPr sz="1200" dirty="0">
                <a:latin typeface="Times New Roman"/>
                <a:cs typeface="Times New Roman"/>
              </a:rPr>
              <a:t>tespit </a:t>
            </a:r>
            <a:r>
              <a:rPr sz="1200" spc="-5" dirty="0">
                <a:latin typeface="Times New Roman"/>
                <a:cs typeface="Times New Roman"/>
              </a:rPr>
              <a:t>ederek gerekçesi </a:t>
            </a:r>
            <a:r>
              <a:rPr sz="1200" dirty="0">
                <a:latin typeface="Times New Roman"/>
                <a:cs typeface="Times New Roman"/>
              </a:rPr>
              <a:t>ile </a:t>
            </a:r>
            <a:r>
              <a:rPr sz="1200" spc="-5" dirty="0">
                <a:latin typeface="Times New Roman"/>
                <a:cs typeface="Times New Roman"/>
              </a:rPr>
              <a:t>birlikte hazırlayarak Dekanlığa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sunmak.</a:t>
            </a:r>
            <a:endParaRPr sz="1200">
              <a:latin typeface="Times New Roman"/>
              <a:cs typeface="Times New Roman"/>
            </a:endParaRPr>
          </a:p>
          <a:p>
            <a:pPr marL="918844" marR="6350" indent="-228600" algn="just">
              <a:lnSpc>
                <a:spcPct val="141300"/>
              </a:lnSpc>
              <a:spcBef>
                <a:spcPts val="150"/>
              </a:spcBef>
              <a:buFont typeface="Symbol"/>
              <a:buChar char=""/>
              <a:tabLst>
                <a:tab pos="919480" algn="l"/>
              </a:tabLst>
            </a:pPr>
            <a:r>
              <a:rPr sz="1200" spc="-5" dirty="0">
                <a:latin typeface="Times New Roman"/>
                <a:cs typeface="Times New Roman"/>
              </a:rPr>
              <a:t>Gerekli </a:t>
            </a:r>
            <a:r>
              <a:rPr sz="1200" dirty="0">
                <a:latin typeface="Times New Roman"/>
                <a:cs typeface="Times New Roman"/>
              </a:rPr>
              <a:t>malzeme ve </a:t>
            </a:r>
            <a:r>
              <a:rPr sz="1200" spc="-5" dirty="0">
                <a:latin typeface="Times New Roman"/>
                <a:cs typeface="Times New Roman"/>
              </a:rPr>
              <a:t>ekipman ihtiyaçlarını belirlemek, bütçeyi </a:t>
            </a:r>
            <a:r>
              <a:rPr sz="1200" dirty="0">
                <a:latin typeface="Times New Roman"/>
                <a:cs typeface="Times New Roman"/>
              </a:rPr>
              <a:t>buna göre tanzim </a:t>
            </a:r>
            <a:r>
              <a:rPr sz="1200" spc="-5" dirty="0">
                <a:latin typeface="Times New Roman"/>
                <a:cs typeface="Times New Roman"/>
              </a:rPr>
              <a:t>etmek,  aylık faaliyet </a:t>
            </a:r>
            <a:r>
              <a:rPr sz="1200" dirty="0">
                <a:latin typeface="Times New Roman"/>
                <a:cs typeface="Times New Roman"/>
              </a:rPr>
              <a:t>raporlarını ve </a:t>
            </a:r>
            <a:r>
              <a:rPr sz="1200" spc="-5" dirty="0">
                <a:latin typeface="Times New Roman"/>
                <a:cs typeface="Times New Roman"/>
              </a:rPr>
              <a:t>analiz sonuçlarını gözden geçirmek, </a:t>
            </a:r>
            <a:r>
              <a:rPr sz="1200" dirty="0">
                <a:latin typeface="Times New Roman"/>
                <a:cs typeface="Times New Roman"/>
              </a:rPr>
              <a:t>bölümlerin </a:t>
            </a:r>
            <a:r>
              <a:rPr sz="1200" spc="-5" dirty="0">
                <a:latin typeface="Times New Roman"/>
                <a:cs typeface="Times New Roman"/>
              </a:rPr>
              <a:t>hasta  raporlarını </a:t>
            </a:r>
            <a:r>
              <a:rPr sz="1200" dirty="0">
                <a:latin typeface="Times New Roman"/>
                <a:cs typeface="Times New Roman"/>
              </a:rPr>
              <a:t>kontrol </a:t>
            </a:r>
            <a:r>
              <a:rPr sz="1200" spc="-5" dirty="0">
                <a:latin typeface="Times New Roman"/>
                <a:cs typeface="Times New Roman"/>
              </a:rPr>
              <a:t>etmek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değerlendirmek,</a:t>
            </a:r>
            <a:endParaRPr sz="1200">
              <a:latin typeface="Times New Roman"/>
              <a:cs typeface="Times New Roman"/>
            </a:endParaRPr>
          </a:p>
          <a:p>
            <a:pPr marL="918844" marR="5715" indent="-228600" algn="just">
              <a:lnSpc>
                <a:spcPct val="140000"/>
              </a:lnSpc>
              <a:spcBef>
                <a:spcPts val="140"/>
              </a:spcBef>
              <a:buFont typeface="Symbol"/>
              <a:buChar char=""/>
              <a:tabLst>
                <a:tab pos="919480" algn="l"/>
              </a:tabLst>
            </a:pPr>
            <a:r>
              <a:rPr sz="1200" spc="-5" dirty="0">
                <a:latin typeface="Times New Roman"/>
                <a:cs typeface="Times New Roman"/>
              </a:rPr>
              <a:t>Merkez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için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gerekli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her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türlü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bilgisayar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otomasyon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programlarını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geliştirmek,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uygulamak 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denetlemek.</a:t>
            </a:r>
            <a:endParaRPr sz="1200">
              <a:latin typeface="Times New Roman"/>
              <a:cs typeface="Times New Roman"/>
            </a:endParaRPr>
          </a:p>
          <a:p>
            <a:pPr marL="918844" marR="5080" indent="-228600" algn="just">
              <a:lnSpc>
                <a:spcPct val="139200"/>
              </a:lnSpc>
              <a:spcBef>
                <a:spcPts val="170"/>
              </a:spcBef>
              <a:buFont typeface="Symbol"/>
              <a:buChar char=""/>
              <a:tabLst>
                <a:tab pos="919480" algn="l"/>
              </a:tabLst>
            </a:pPr>
            <a:r>
              <a:rPr sz="1200" spc="-5" dirty="0">
                <a:latin typeface="Times New Roman"/>
                <a:cs typeface="Times New Roman"/>
              </a:rPr>
              <a:t>Merkez </a:t>
            </a:r>
            <a:r>
              <a:rPr sz="1200" dirty="0">
                <a:latin typeface="Times New Roman"/>
                <a:cs typeface="Times New Roman"/>
              </a:rPr>
              <a:t>hizmetlerinin etkin ve </a:t>
            </a:r>
            <a:r>
              <a:rPr sz="1200" spc="-5" dirty="0">
                <a:latin typeface="Times New Roman"/>
                <a:cs typeface="Times New Roman"/>
              </a:rPr>
              <a:t>verimli şekilde sürdürülebilmesi </a:t>
            </a:r>
            <a:r>
              <a:rPr sz="1200" dirty="0">
                <a:latin typeface="Times New Roman"/>
                <a:cs typeface="Times New Roman"/>
              </a:rPr>
              <a:t>için </a:t>
            </a:r>
            <a:r>
              <a:rPr sz="1200" spc="-5" dirty="0">
                <a:latin typeface="Times New Roman"/>
                <a:cs typeface="Times New Roman"/>
              </a:rPr>
              <a:t>gerekli tedbirleri alır 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denetler,</a:t>
            </a:r>
            <a:endParaRPr sz="1200">
              <a:latin typeface="Times New Roman"/>
              <a:cs typeface="Times New Roman"/>
            </a:endParaRPr>
          </a:p>
          <a:p>
            <a:pPr marL="918844" marR="8255" indent="-228600" algn="just">
              <a:lnSpc>
                <a:spcPct val="142600"/>
              </a:lnSpc>
              <a:spcBef>
                <a:spcPts val="105"/>
              </a:spcBef>
              <a:buFont typeface="Symbol"/>
              <a:buChar char=""/>
              <a:tabLst>
                <a:tab pos="919480" algn="l"/>
              </a:tabLst>
            </a:pPr>
            <a:r>
              <a:rPr sz="1200" spc="-5" dirty="0">
                <a:latin typeface="Times New Roman"/>
                <a:cs typeface="Times New Roman"/>
              </a:rPr>
              <a:t>Merkezin ekonomik, sosyal, </a:t>
            </a:r>
            <a:r>
              <a:rPr sz="1200" dirty="0">
                <a:latin typeface="Times New Roman"/>
                <a:cs typeface="Times New Roman"/>
              </a:rPr>
              <a:t>teknolojik, hukuki ve </a:t>
            </a:r>
            <a:r>
              <a:rPr sz="1200" spc="-5" dirty="0">
                <a:latin typeface="Times New Roman"/>
                <a:cs typeface="Times New Roman"/>
              </a:rPr>
              <a:t>çevresel </a:t>
            </a:r>
            <a:r>
              <a:rPr sz="1200" dirty="0">
                <a:latin typeface="Times New Roman"/>
                <a:cs typeface="Times New Roman"/>
              </a:rPr>
              <a:t>şartlara uyumlu </a:t>
            </a:r>
            <a:r>
              <a:rPr sz="1200" spc="-5" dirty="0">
                <a:latin typeface="Times New Roman"/>
                <a:cs typeface="Times New Roman"/>
              </a:rPr>
              <a:t>olarak  çalışmasını sağlamak, geleceğine </a:t>
            </a:r>
            <a:r>
              <a:rPr sz="1200" dirty="0">
                <a:latin typeface="Times New Roman"/>
                <a:cs typeface="Times New Roman"/>
              </a:rPr>
              <a:t>ilişkin </a:t>
            </a:r>
            <a:r>
              <a:rPr sz="1200" spc="-5" dirty="0">
                <a:latin typeface="Times New Roman"/>
                <a:cs typeface="Times New Roman"/>
              </a:rPr>
              <a:t>gelişmeleri </a:t>
            </a:r>
            <a:r>
              <a:rPr sz="1200" dirty="0">
                <a:latin typeface="Times New Roman"/>
                <a:cs typeface="Times New Roman"/>
              </a:rPr>
              <a:t>takip </a:t>
            </a:r>
            <a:r>
              <a:rPr sz="1200" spc="-5" dirty="0">
                <a:latin typeface="Times New Roman"/>
                <a:cs typeface="Times New Roman"/>
              </a:rPr>
              <a:t>etmek, </a:t>
            </a:r>
            <a:r>
              <a:rPr sz="1200" dirty="0">
                <a:latin typeface="Times New Roman"/>
                <a:cs typeface="Times New Roman"/>
              </a:rPr>
              <a:t>doğabilecek </a:t>
            </a:r>
            <a:r>
              <a:rPr sz="1200" spc="-5" dirty="0">
                <a:latin typeface="Times New Roman"/>
                <a:cs typeface="Times New Roman"/>
              </a:rPr>
              <a:t>fırsatları 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karşı </a:t>
            </a:r>
            <a:r>
              <a:rPr sz="1200" dirty="0">
                <a:latin typeface="Times New Roman"/>
                <a:cs typeface="Times New Roman"/>
              </a:rPr>
              <a:t>karşıya </a:t>
            </a:r>
            <a:r>
              <a:rPr sz="1200" spc="-5" dirty="0">
                <a:latin typeface="Times New Roman"/>
                <a:cs typeface="Times New Roman"/>
              </a:rPr>
              <a:t>kalınabilecek tehlikeleri değerlendirmek. Merkezin </a:t>
            </a:r>
            <a:r>
              <a:rPr sz="1200" dirty="0">
                <a:latin typeface="Times New Roman"/>
                <a:cs typeface="Times New Roman"/>
              </a:rPr>
              <a:t>karlı ve </a:t>
            </a:r>
            <a:r>
              <a:rPr sz="1200" spc="-5" dirty="0">
                <a:latin typeface="Times New Roman"/>
                <a:cs typeface="Times New Roman"/>
              </a:rPr>
              <a:t>istikrarlı </a:t>
            </a:r>
            <a:r>
              <a:rPr sz="1200" dirty="0">
                <a:latin typeface="Times New Roman"/>
                <a:cs typeface="Times New Roman"/>
              </a:rPr>
              <a:t>bir  </a:t>
            </a:r>
            <a:r>
              <a:rPr sz="1200" spc="-5" dirty="0">
                <a:latin typeface="Times New Roman"/>
                <a:cs typeface="Times New Roman"/>
              </a:rPr>
              <a:t>şekilde </a:t>
            </a:r>
            <a:r>
              <a:rPr sz="1200" dirty="0">
                <a:latin typeface="Times New Roman"/>
                <a:cs typeface="Times New Roman"/>
              </a:rPr>
              <a:t>büyümesi </a:t>
            </a:r>
            <a:r>
              <a:rPr sz="1200" spc="-5" dirty="0">
                <a:latin typeface="Times New Roman"/>
                <a:cs typeface="Times New Roman"/>
              </a:rPr>
              <a:t>için </a:t>
            </a:r>
            <a:r>
              <a:rPr sz="1200" dirty="0">
                <a:latin typeface="Times New Roman"/>
                <a:cs typeface="Times New Roman"/>
              </a:rPr>
              <a:t>kısa, </a:t>
            </a:r>
            <a:r>
              <a:rPr sz="1200" spc="-5" dirty="0">
                <a:latin typeface="Times New Roman"/>
                <a:cs typeface="Times New Roman"/>
              </a:rPr>
              <a:t>orta </a:t>
            </a:r>
            <a:r>
              <a:rPr sz="1200" dirty="0">
                <a:latin typeface="Times New Roman"/>
                <a:cs typeface="Times New Roman"/>
              </a:rPr>
              <a:t>ve uzun </a:t>
            </a:r>
            <a:r>
              <a:rPr sz="1200" spc="-5" dirty="0">
                <a:latin typeface="Times New Roman"/>
                <a:cs typeface="Times New Roman"/>
              </a:rPr>
              <a:t>vadeli hedefler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belirlemek</a:t>
            </a:r>
            <a:endParaRPr sz="1200">
              <a:latin typeface="Times New Roman"/>
              <a:cs typeface="Times New Roman"/>
            </a:endParaRPr>
          </a:p>
          <a:p>
            <a:pPr marL="918844" marR="12065" indent="-228600" algn="just">
              <a:lnSpc>
                <a:spcPct val="141700"/>
              </a:lnSpc>
              <a:spcBef>
                <a:spcPts val="110"/>
              </a:spcBef>
              <a:buFont typeface="Symbol"/>
              <a:buChar char=""/>
              <a:tabLst>
                <a:tab pos="919480" algn="l"/>
              </a:tabLst>
            </a:pPr>
            <a:r>
              <a:rPr sz="1200" spc="-5" dirty="0">
                <a:latin typeface="Times New Roman"/>
                <a:cs typeface="Times New Roman"/>
              </a:rPr>
              <a:t>Muayene sistemi </a:t>
            </a:r>
            <a:r>
              <a:rPr sz="1200" dirty="0">
                <a:latin typeface="Times New Roman"/>
                <a:cs typeface="Times New Roman"/>
              </a:rPr>
              <a:t>randevu </a:t>
            </a:r>
            <a:r>
              <a:rPr sz="1200" spc="-5" dirty="0">
                <a:latin typeface="Times New Roman"/>
                <a:cs typeface="Times New Roman"/>
              </a:rPr>
              <a:t>düzeni </a:t>
            </a:r>
            <a:r>
              <a:rPr sz="1200" dirty="0">
                <a:latin typeface="Times New Roman"/>
                <a:cs typeface="Times New Roman"/>
              </a:rPr>
              <a:t>gibi </a:t>
            </a:r>
            <a:r>
              <a:rPr sz="1200" spc="-5" dirty="0">
                <a:latin typeface="Times New Roman"/>
                <a:cs typeface="Times New Roman"/>
              </a:rPr>
              <a:t>hasta sistematiğini geliştirmek, Hastaların kabul  şekli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tedavileri </a:t>
            </a:r>
            <a:r>
              <a:rPr sz="1200" dirty="0">
                <a:latin typeface="Times New Roman"/>
                <a:cs typeface="Times New Roman"/>
              </a:rPr>
              <a:t>ile ilgili </a:t>
            </a:r>
            <a:r>
              <a:rPr sz="1200" spc="-5" dirty="0">
                <a:latin typeface="Times New Roman"/>
                <a:cs typeface="Times New Roman"/>
              </a:rPr>
              <a:t>esasları belirlemek. Merkez </a:t>
            </a:r>
            <a:r>
              <a:rPr sz="1200" dirty="0">
                <a:latin typeface="Times New Roman"/>
                <a:cs typeface="Times New Roman"/>
              </a:rPr>
              <a:t>için </a:t>
            </a:r>
            <a:r>
              <a:rPr sz="1200" spc="-5" dirty="0">
                <a:latin typeface="Times New Roman"/>
                <a:cs typeface="Times New Roman"/>
              </a:rPr>
              <a:t>gerekli </a:t>
            </a:r>
            <a:r>
              <a:rPr sz="1200" dirty="0">
                <a:latin typeface="Times New Roman"/>
                <a:cs typeface="Times New Roman"/>
              </a:rPr>
              <a:t>tanıtım </a:t>
            </a:r>
            <a:r>
              <a:rPr sz="1200" spc="-5" dirty="0">
                <a:latin typeface="Times New Roman"/>
                <a:cs typeface="Times New Roman"/>
              </a:rPr>
              <a:t>planlamasını  yaparak </a:t>
            </a:r>
            <a:r>
              <a:rPr sz="1200" dirty="0">
                <a:latin typeface="Times New Roman"/>
                <a:cs typeface="Times New Roman"/>
              </a:rPr>
              <a:t>onaylamak.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385061" y="596646"/>
            <a:ext cx="5651500" cy="216916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4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Enfeksiyon </a:t>
            </a:r>
            <a:r>
              <a:rPr sz="1200" dirty="0">
                <a:latin typeface="Times New Roman"/>
                <a:cs typeface="Times New Roman"/>
              </a:rPr>
              <a:t>kontrol komisyonunun </a:t>
            </a:r>
            <a:r>
              <a:rPr sz="1200" spc="-5" dirty="0">
                <a:latin typeface="Times New Roman"/>
                <a:cs typeface="Times New Roman"/>
              </a:rPr>
              <a:t>aldığı kararların işleyişini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241300" marR="13970" indent="-228600">
              <a:lnSpc>
                <a:spcPct val="138300"/>
              </a:lnSpc>
              <a:spcBef>
                <a:spcPts val="1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Tıbbi, </a:t>
            </a:r>
            <a:r>
              <a:rPr sz="1200" spc="-5" dirty="0">
                <a:latin typeface="Times New Roman"/>
                <a:cs typeface="Times New Roman"/>
              </a:rPr>
              <a:t>Gelir, Gider, Taşınır Mal, İnsan </a:t>
            </a:r>
            <a:r>
              <a:rPr sz="1200" dirty="0">
                <a:latin typeface="Times New Roman"/>
                <a:cs typeface="Times New Roman"/>
              </a:rPr>
              <a:t>Kaynakları, Bilgi </a:t>
            </a:r>
            <a:r>
              <a:rPr sz="1200" spc="-10" dirty="0">
                <a:latin typeface="Times New Roman"/>
                <a:cs typeface="Times New Roman"/>
              </a:rPr>
              <a:t>İşlem, </a:t>
            </a:r>
            <a:r>
              <a:rPr sz="1200" spc="-5" dirty="0">
                <a:latin typeface="Times New Roman"/>
                <a:cs typeface="Times New Roman"/>
              </a:rPr>
              <a:t>Kalite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Genel İdare  Süreç Yöneticilerini atar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süreçlerinin </a:t>
            </a:r>
            <a:r>
              <a:rPr sz="1200" dirty="0">
                <a:latin typeface="Times New Roman"/>
                <a:cs typeface="Times New Roman"/>
              </a:rPr>
              <a:t>usulüne göre ve düzenli işlemesini</a:t>
            </a:r>
            <a:r>
              <a:rPr sz="1200" spc="-5" dirty="0">
                <a:latin typeface="Times New Roman"/>
                <a:cs typeface="Times New Roman"/>
              </a:rPr>
              <a:t> sağlamak.</a:t>
            </a:r>
            <a:endParaRPr sz="1200">
              <a:latin typeface="Times New Roman"/>
              <a:cs typeface="Times New Roman"/>
            </a:endParaRPr>
          </a:p>
          <a:p>
            <a:pPr marL="241300" marR="11430" indent="-228600">
              <a:lnSpc>
                <a:spcPct val="139200"/>
              </a:lnSpc>
              <a:spcBef>
                <a:spcPts val="16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Tüm </a:t>
            </a:r>
            <a:r>
              <a:rPr sz="1200" spc="-5" dirty="0">
                <a:latin typeface="Times New Roman"/>
                <a:cs typeface="Times New Roman"/>
              </a:rPr>
              <a:t>bölümlerin faaliyetlerinin </a:t>
            </a:r>
            <a:r>
              <a:rPr sz="1200" dirty="0">
                <a:latin typeface="Times New Roman"/>
                <a:cs typeface="Times New Roman"/>
              </a:rPr>
              <a:t>düzenli, </a:t>
            </a:r>
            <a:r>
              <a:rPr sz="1200" spc="-5" dirty="0">
                <a:latin typeface="Times New Roman"/>
                <a:cs typeface="Times New Roman"/>
              </a:rPr>
              <a:t>ekonomik </a:t>
            </a:r>
            <a:r>
              <a:rPr sz="1200" dirty="0">
                <a:latin typeface="Times New Roman"/>
                <a:cs typeface="Times New Roman"/>
              </a:rPr>
              <a:t>ve verimli </a:t>
            </a:r>
            <a:r>
              <a:rPr sz="1200" spc="-5" dirty="0">
                <a:latin typeface="Times New Roman"/>
                <a:cs typeface="Times New Roman"/>
              </a:rPr>
              <a:t>yapılabilmesi </a:t>
            </a:r>
            <a:r>
              <a:rPr sz="1200" dirty="0">
                <a:latin typeface="Times New Roman"/>
                <a:cs typeface="Times New Roman"/>
              </a:rPr>
              <a:t>için </a:t>
            </a:r>
            <a:r>
              <a:rPr sz="1200" spc="-5" dirty="0">
                <a:latin typeface="Times New Roman"/>
                <a:cs typeface="Times New Roman"/>
              </a:rPr>
              <a:t>gerekli  desteği vermek.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Yönetim gözden </a:t>
            </a:r>
            <a:r>
              <a:rPr sz="1200" dirty="0">
                <a:latin typeface="Times New Roman"/>
                <a:cs typeface="Times New Roman"/>
              </a:rPr>
              <a:t>geçirme </a:t>
            </a:r>
            <a:r>
              <a:rPr sz="1200" spc="-5" dirty="0">
                <a:latin typeface="Times New Roman"/>
                <a:cs typeface="Times New Roman"/>
              </a:rPr>
              <a:t>toplantılarını düzenlemek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yönetmek.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40000"/>
              </a:lnSpc>
              <a:spcBef>
                <a:spcPts val="14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Kalite yönetim sisteminin sürekliliği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etkinliği için gerekli kaynakları, </a:t>
            </a:r>
            <a:r>
              <a:rPr sz="1200" dirty="0">
                <a:latin typeface="Times New Roman"/>
                <a:cs typeface="Times New Roman"/>
              </a:rPr>
              <a:t>tahsis </a:t>
            </a:r>
            <a:r>
              <a:rPr sz="1200" spc="-5" dirty="0">
                <a:latin typeface="Times New Roman"/>
                <a:cs typeface="Times New Roman"/>
              </a:rPr>
              <a:t>etmek </a:t>
            </a:r>
            <a:r>
              <a:rPr sz="1200" dirty="0">
                <a:latin typeface="Times New Roman"/>
                <a:cs typeface="Times New Roman"/>
              </a:rPr>
              <a:t>ve  </a:t>
            </a:r>
            <a:r>
              <a:rPr sz="1200" spc="-5" dirty="0">
                <a:latin typeface="Times New Roman"/>
                <a:cs typeface="Times New Roman"/>
              </a:rPr>
              <a:t>yönetimin </a:t>
            </a:r>
            <a:r>
              <a:rPr sz="1200" dirty="0">
                <a:latin typeface="Times New Roman"/>
                <a:cs typeface="Times New Roman"/>
              </a:rPr>
              <a:t>bu konuya olan </a:t>
            </a:r>
            <a:r>
              <a:rPr sz="1200" spc="-5" dirty="0">
                <a:latin typeface="Times New Roman"/>
                <a:cs typeface="Times New Roman"/>
              </a:rPr>
              <a:t>bağlılığını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sürdürmek.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5061" y="2757804"/>
            <a:ext cx="324231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43180" indent="-228600">
              <a:lnSpc>
                <a:spcPct val="1402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Gelişme </a:t>
            </a:r>
            <a:r>
              <a:rPr sz="1200" dirty="0">
                <a:latin typeface="Times New Roman"/>
                <a:cs typeface="Times New Roman"/>
              </a:rPr>
              <a:t>ve iyileştirme </a:t>
            </a:r>
            <a:r>
              <a:rPr sz="1200" spc="-5" dirty="0">
                <a:latin typeface="Times New Roman"/>
                <a:cs typeface="Times New Roman"/>
              </a:rPr>
              <a:t>çalışmaları </a:t>
            </a:r>
            <a:r>
              <a:rPr sz="1200" dirty="0">
                <a:latin typeface="Times New Roman"/>
                <a:cs typeface="Times New Roman"/>
              </a:rPr>
              <a:t>ile </a:t>
            </a:r>
            <a:r>
              <a:rPr sz="1200" spc="-5" dirty="0">
                <a:latin typeface="Times New Roman"/>
                <a:cs typeface="Times New Roman"/>
              </a:rPr>
              <a:t>ilgili  belirlemek.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42500"/>
              </a:lnSpc>
              <a:spcBef>
                <a:spcPts val="105"/>
              </a:spcBef>
              <a:buFont typeface="Symbol"/>
              <a:buChar char=""/>
              <a:tabLst>
                <a:tab pos="240665" algn="l"/>
                <a:tab pos="241300" algn="l"/>
                <a:tab pos="959485" algn="l"/>
                <a:tab pos="1661795" algn="l"/>
                <a:tab pos="2044064" algn="l"/>
                <a:tab pos="2737485" algn="l"/>
              </a:tabLst>
            </a:pPr>
            <a:r>
              <a:rPr sz="1200" spc="-5" dirty="0">
                <a:latin typeface="Times New Roman"/>
                <a:cs typeface="Times New Roman"/>
              </a:rPr>
              <a:t>Hastalara	verilecek	</a:t>
            </a:r>
            <a:r>
              <a:rPr sz="1200" dirty="0">
                <a:latin typeface="Times New Roman"/>
                <a:cs typeface="Times New Roman"/>
              </a:rPr>
              <a:t>tüm	</a:t>
            </a:r>
            <a:r>
              <a:rPr sz="1200" spc="-5" dirty="0">
                <a:latin typeface="Times New Roman"/>
                <a:cs typeface="Times New Roman"/>
              </a:rPr>
              <a:t>muayene	hizmet  </a:t>
            </a:r>
            <a:r>
              <a:rPr sz="1200" dirty="0">
                <a:latin typeface="Times New Roman"/>
                <a:cs typeface="Times New Roman"/>
              </a:rPr>
              <a:t>memnuniyetinin takibini </a:t>
            </a:r>
            <a:r>
              <a:rPr sz="1200" spc="-5" dirty="0">
                <a:latin typeface="Times New Roman"/>
                <a:cs typeface="Times New Roman"/>
              </a:rPr>
              <a:t>sağlamak,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kendisine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0472" y="2831338"/>
            <a:ext cx="2360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kaynakları sağlamak </a:t>
            </a:r>
            <a:r>
              <a:rPr sz="1200" spc="5" dirty="0">
                <a:latin typeface="Times New Roman"/>
                <a:cs typeface="Times New Roman"/>
              </a:rPr>
              <a:t>ve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öncelikleri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9227" y="3284346"/>
            <a:ext cx="236664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marR="5080" indent="-41910">
              <a:lnSpc>
                <a:spcPct val="142500"/>
              </a:lnSpc>
              <a:spcBef>
                <a:spcPts val="100"/>
              </a:spcBef>
              <a:tabLst>
                <a:tab pos="834390" algn="l"/>
                <a:tab pos="1434465" algn="l"/>
                <a:tab pos="2039620" algn="l"/>
              </a:tabLst>
            </a:pPr>
            <a:r>
              <a:rPr sz="1200" dirty="0">
                <a:latin typeface="Times New Roman"/>
                <a:cs typeface="Times New Roman"/>
              </a:rPr>
              <a:t>bilgil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rinin	k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ydını	t</a:t>
            </a:r>
            <a:r>
              <a:rPr sz="1200" spc="-10" dirty="0">
                <a:latin typeface="Times New Roman"/>
                <a:cs typeface="Times New Roman"/>
              </a:rPr>
              <a:t>u</a:t>
            </a:r>
            <a:r>
              <a:rPr sz="1200" dirty="0">
                <a:latin typeface="Times New Roman"/>
                <a:cs typeface="Times New Roman"/>
              </a:rPr>
              <a:t>tm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k,	h</a:t>
            </a:r>
            <a:r>
              <a:rPr sz="1200" spc="-5" dirty="0">
                <a:latin typeface="Times New Roman"/>
                <a:cs typeface="Times New Roman"/>
              </a:rPr>
              <a:t>asta  </a:t>
            </a:r>
            <a:r>
              <a:rPr sz="1200" dirty="0">
                <a:latin typeface="Times New Roman"/>
                <a:cs typeface="Times New Roman"/>
              </a:rPr>
              <a:t>bildirilen </a:t>
            </a:r>
            <a:r>
              <a:rPr sz="1200" spc="-5" dirty="0">
                <a:latin typeface="Times New Roman"/>
                <a:cs typeface="Times New Roman"/>
              </a:rPr>
              <a:t>hasta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memnuniyetsizliğin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5061" y="3805554"/>
            <a:ext cx="5654675" cy="559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350" algn="just">
              <a:lnSpc>
                <a:spcPct val="1425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çözümlenmesini sağlamak, memnuniyetsizliklerin giderilmesine yönelik olarak düzeltici  faaliyet talep edilmesine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yerine </a:t>
            </a:r>
            <a:r>
              <a:rPr sz="1200" dirty="0">
                <a:latin typeface="Times New Roman"/>
                <a:cs typeface="Times New Roman"/>
              </a:rPr>
              <a:t>getirilmesine </a:t>
            </a:r>
            <a:r>
              <a:rPr sz="1200" spc="-5" dirty="0">
                <a:latin typeface="Times New Roman"/>
                <a:cs typeface="Times New Roman"/>
              </a:rPr>
              <a:t>destek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vermek.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Malzeme </a:t>
            </a:r>
            <a:r>
              <a:rPr sz="1200" dirty="0">
                <a:latin typeface="Times New Roman"/>
                <a:cs typeface="Times New Roman"/>
              </a:rPr>
              <a:t>ve tıbbi cihaz alımlarında </a:t>
            </a:r>
            <a:r>
              <a:rPr sz="1200" spc="-5" dirty="0">
                <a:latin typeface="Times New Roman"/>
                <a:cs typeface="Times New Roman"/>
              </a:rPr>
              <a:t>satın alma </a:t>
            </a:r>
            <a:r>
              <a:rPr sz="1200" dirty="0">
                <a:latin typeface="Times New Roman"/>
                <a:cs typeface="Times New Roman"/>
              </a:rPr>
              <a:t>onayını </a:t>
            </a:r>
            <a:r>
              <a:rPr sz="1200" spc="-5" dirty="0">
                <a:latin typeface="Times New Roman"/>
                <a:cs typeface="Times New Roman"/>
              </a:rPr>
              <a:t>vermek veya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verdirmek.</a:t>
            </a:r>
            <a:endParaRPr sz="120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42500"/>
              </a:lnSpc>
              <a:spcBef>
                <a:spcPts val="11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Çeşitli sağlık alanlarındaki hizmetlerin koordinasyonunu sağlamak. Klinik </a:t>
            </a:r>
            <a:r>
              <a:rPr sz="1200" dirty="0">
                <a:latin typeface="Times New Roman"/>
                <a:cs typeface="Times New Roman"/>
              </a:rPr>
              <a:t>ve  </a:t>
            </a:r>
            <a:r>
              <a:rPr sz="1200" spc="-5" dirty="0">
                <a:latin typeface="Times New Roman"/>
                <a:cs typeface="Times New Roman"/>
              </a:rPr>
              <a:t>laboratuvarların en </a:t>
            </a:r>
            <a:r>
              <a:rPr sz="1200" dirty="0">
                <a:latin typeface="Times New Roman"/>
                <a:cs typeface="Times New Roman"/>
              </a:rPr>
              <a:t>iyi </a:t>
            </a:r>
            <a:r>
              <a:rPr sz="1200" spc="-5" dirty="0">
                <a:latin typeface="Times New Roman"/>
                <a:cs typeface="Times New Roman"/>
              </a:rPr>
              <a:t>şekilde çalışması </a:t>
            </a:r>
            <a:r>
              <a:rPr sz="1200" dirty="0">
                <a:latin typeface="Times New Roman"/>
                <a:cs typeface="Times New Roman"/>
              </a:rPr>
              <a:t>için </a:t>
            </a:r>
            <a:r>
              <a:rPr sz="1200" spc="-5" dirty="0">
                <a:latin typeface="Times New Roman"/>
                <a:cs typeface="Times New Roman"/>
              </a:rPr>
              <a:t>gerekli tedbirleri almak. Anabilim dalı  başkanları </a:t>
            </a:r>
            <a:r>
              <a:rPr sz="1200" dirty="0">
                <a:latin typeface="Times New Roman"/>
                <a:cs typeface="Times New Roman"/>
              </a:rPr>
              <a:t>bünyesi dışında </a:t>
            </a:r>
            <a:r>
              <a:rPr sz="1200" spc="-5" dirty="0">
                <a:latin typeface="Times New Roman"/>
                <a:cs typeface="Times New Roman"/>
              </a:rPr>
              <a:t>kalan </a:t>
            </a:r>
            <a:r>
              <a:rPr sz="1200" dirty="0">
                <a:latin typeface="Times New Roman"/>
                <a:cs typeface="Times New Roman"/>
              </a:rPr>
              <a:t>günlük müdahale </a:t>
            </a:r>
            <a:r>
              <a:rPr sz="1200" spc="-5" dirty="0">
                <a:latin typeface="Times New Roman"/>
                <a:cs typeface="Times New Roman"/>
              </a:rPr>
              <a:t>odası, özürlü hasta </a:t>
            </a:r>
            <a:r>
              <a:rPr sz="1200" dirty="0">
                <a:latin typeface="Times New Roman"/>
                <a:cs typeface="Times New Roman"/>
              </a:rPr>
              <a:t>bakım birimi gibi  </a:t>
            </a:r>
            <a:r>
              <a:rPr sz="1200" spc="-5" dirty="0">
                <a:latin typeface="Times New Roman"/>
                <a:cs typeface="Times New Roman"/>
              </a:rPr>
              <a:t>hastane birimlerinin </a:t>
            </a:r>
            <a:r>
              <a:rPr sz="1200" dirty="0">
                <a:latin typeface="Times New Roman"/>
                <a:cs typeface="Times New Roman"/>
              </a:rPr>
              <a:t>sorumlularını, </a:t>
            </a:r>
            <a:r>
              <a:rPr sz="1200" spc="-5" dirty="0">
                <a:latin typeface="Times New Roman"/>
                <a:cs typeface="Times New Roman"/>
              </a:rPr>
              <a:t>öğretim üyeleri arasından </a:t>
            </a:r>
            <a:r>
              <a:rPr sz="1200" dirty="0">
                <a:latin typeface="Times New Roman"/>
                <a:cs typeface="Times New Roman"/>
              </a:rPr>
              <a:t>iki yıl </a:t>
            </a:r>
            <a:r>
              <a:rPr sz="1200" spc="-5" dirty="0">
                <a:latin typeface="Times New Roman"/>
                <a:cs typeface="Times New Roman"/>
              </a:rPr>
              <a:t>süre </a:t>
            </a:r>
            <a:r>
              <a:rPr sz="1200" dirty="0">
                <a:latin typeface="Times New Roman"/>
                <a:cs typeface="Times New Roman"/>
              </a:rPr>
              <a:t>ile  </a:t>
            </a:r>
            <a:r>
              <a:rPr sz="1200" spc="-5" dirty="0">
                <a:latin typeface="Times New Roman"/>
                <a:cs typeface="Times New Roman"/>
              </a:rPr>
              <a:t>görevlendirilmek üzere Dekana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sunmak.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Merkezin </a:t>
            </a:r>
            <a:r>
              <a:rPr sz="1200" dirty="0">
                <a:latin typeface="Times New Roman"/>
                <a:cs typeface="Times New Roman"/>
              </a:rPr>
              <a:t>tıbbi ve </a:t>
            </a:r>
            <a:r>
              <a:rPr sz="1200" spc="-5" dirty="0">
                <a:latin typeface="Times New Roman"/>
                <a:cs typeface="Times New Roman"/>
              </a:rPr>
              <a:t>idari </a:t>
            </a:r>
            <a:r>
              <a:rPr sz="1200" dirty="0">
                <a:latin typeface="Times New Roman"/>
                <a:cs typeface="Times New Roman"/>
              </a:rPr>
              <a:t>hizmetlerinin </a:t>
            </a:r>
            <a:r>
              <a:rPr sz="1200" spc="-5" dirty="0">
                <a:latin typeface="Times New Roman"/>
                <a:cs typeface="Times New Roman"/>
              </a:rPr>
              <a:t>en </a:t>
            </a:r>
            <a:r>
              <a:rPr sz="1200" spc="-10" dirty="0">
                <a:latin typeface="Times New Roman"/>
                <a:cs typeface="Times New Roman"/>
              </a:rPr>
              <a:t>iyi </a:t>
            </a:r>
            <a:r>
              <a:rPr sz="1200" spc="-5" dirty="0">
                <a:latin typeface="Times New Roman"/>
                <a:cs typeface="Times New Roman"/>
              </a:rPr>
              <a:t>şekilde yürütülmesini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241300" marR="466725" indent="-228600">
              <a:lnSpc>
                <a:spcPct val="140000"/>
              </a:lnSpc>
              <a:spcBef>
                <a:spcPts val="14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Sağlık hizmetleri </a:t>
            </a:r>
            <a:r>
              <a:rPr sz="1200" dirty="0">
                <a:latin typeface="Times New Roman"/>
                <a:cs typeface="Times New Roman"/>
              </a:rPr>
              <a:t>ile </a:t>
            </a:r>
            <a:r>
              <a:rPr sz="1200" spc="-5" dirty="0">
                <a:latin typeface="Times New Roman"/>
                <a:cs typeface="Times New Roman"/>
              </a:rPr>
              <a:t>ilgili </a:t>
            </a:r>
            <a:r>
              <a:rPr sz="1200" dirty="0">
                <a:latin typeface="Times New Roman"/>
                <a:cs typeface="Times New Roman"/>
              </a:rPr>
              <a:t>nöbet, </a:t>
            </a:r>
            <a:r>
              <a:rPr sz="1200" spc="-5" dirty="0">
                <a:latin typeface="Times New Roman"/>
                <a:cs typeface="Times New Roman"/>
              </a:rPr>
              <a:t>çalışma düzeni </a:t>
            </a:r>
            <a:r>
              <a:rPr sz="1200" spc="5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personel </a:t>
            </a:r>
            <a:r>
              <a:rPr sz="1200" dirty="0">
                <a:latin typeface="Times New Roman"/>
                <a:cs typeface="Times New Roman"/>
              </a:rPr>
              <a:t>değişimi </a:t>
            </a:r>
            <a:r>
              <a:rPr sz="1200" spc="-5" dirty="0">
                <a:latin typeface="Times New Roman"/>
                <a:cs typeface="Times New Roman"/>
              </a:rPr>
              <a:t>hakkındaki  Anabilim Dalı görüşlerini aldıktan sonra gerekli düzenlemeleri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yapmak.</a:t>
            </a:r>
            <a:endParaRPr sz="1200">
              <a:latin typeface="Times New Roman"/>
              <a:cs typeface="Times New Roman"/>
            </a:endParaRPr>
          </a:p>
          <a:p>
            <a:pPr marL="241300" marR="24765" indent="-228600">
              <a:lnSpc>
                <a:spcPct val="140000"/>
              </a:lnSpc>
              <a:spcBef>
                <a:spcPts val="14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Merkezin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temizlik,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onarım,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bakım,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emniyet,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teknik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hizmetleri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tanıtımı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ile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ilgili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esasları  </a:t>
            </a:r>
            <a:r>
              <a:rPr sz="1200" dirty="0">
                <a:latin typeface="Times New Roman"/>
                <a:cs typeface="Times New Roman"/>
              </a:rPr>
              <a:t>tespit</a:t>
            </a:r>
            <a:r>
              <a:rPr sz="1200" spc="-5" dirty="0">
                <a:latin typeface="Times New Roman"/>
                <a:cs typeface="Times New Roman"/>
              </a:rPr>
              <a:t> etmek.</a:t>
            </a:r>
            <a:endParaRPr sz="1200">
              <a:latin typeface="Times New Roman"/>
              <a:cs typeface="Times New Roman"/>
            </a:endParaRPr>
          </a:p>
          <a:p>
            <a:pPr marL="241300" marR="565785" indent="-228600">
              <a:lnSpc>
                <a:spcPct val="140000"/>
              </a:lnSpc>
              <a:spcBef>
                <a:spcPts val="13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Görevini kalite yönetim sistem </a:t>
            </a:r>
            <a:r>
              <a:rPr sz="1200" dirty="0">
                <a:latin typeface="Times New Roman"/>
                <a:cs typeface="Times New Roman"/>
              </a:rPr>
              <a:t>politikası, </a:t>
            </a:r>
            <a:r>
              <a:rPr sz="1200" spc="-5" dirty="0">
                <a:latin typeface="Times New Roman"/>
                <a:cs typeface="Times New Roman"/>
              </a:rPr>
              <a:t>hedefleri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işlemlerine </a:t>
            </a:r>
            <a:r>
              <a:rPr sz="1200" dirty="0">
                <a:latin typeface="Times New Roman"/>
                <a:cs typeface="Times New Roman"/>
              </a:rPr>
              <a:t>uygun </a:t>
            </a:r>
            <a:r>
              <a:rPr sz="1200" spc="-5" dirty="0">
                <a:latin typeface="Times New Roman"/>
                <a:cs typeface="Times New Roman"/>
              </a:rPr>
              <a:t>olarak  </a:t>
            </a:r>
            <a:r>
              <a:rPr sz="1200" dirty="0">
                <a:latin typeface="Times New Roman"/>
                <a:cs typeface="Times New Roman"/>
              </a:rPr>
              <a:t>yürütmek.</a:t>
            </a:r>
            <a:endParaRPr sz="1200">
              <a:latin typeface="Times New Roman"/>
              <a:cs typeface="Times New Roman"/>
            </a:endParaRPr>
          </a:p>
          <a:p>
            <a:pPr marL="241300" marR="366395" indent="-228600">
              <a:lnSpc>
                <a:spcPct val="140000"/>
              </a:lnSpc>
              <a:spcBef>
                <a:spcPts val="14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Yönetim </a:t>
            </a:r>
            <a:r>
              <a:rPr sz="1200" dirty="0">
                <a:latin typeface="Times New Roman"/>
                <a:cs typeface="Times New Roman"/>
              </a:rPr>
              <a:t>kurulunun </a:t>
            </a:r>
            <a:r>
              <a:rPr sz="1200" spc="-5" dirty="0">
                <a:latin typeface="Times New Roman"/>
                <a:cs typeface="Times New Roman"/>
              </a:rPr>
              <a:t>vereceği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mevzuatta </a:t>
            </a:r>
            <a:r>
              <a:rPr sz="1200" dirty="0">
                <a:latin typeface="Times New Roman"/>
                <a:cs typeface="Times New Roman"/>
              </a:rPr>
              <a:t>kendisine </a:t>
            </a:r>
            <a:r>
              <a:rPr sz="1200" spc="-5" dirty="0">
                <a:latin typeface="Times New Roman"/>
                <a:cs typeface="Times New Roman"/>
              </a:rPr>
              <a:t>verilen </a:t>
            </a:r>
            <a:r>
              <a:rPr sz="1200" dirty="0">
                <a:latin typeface="Times New Roman"/>
                <a:cs typeface="Times New Roman"/>
              </a:rPr>
              <a:t>diğer görevleri </a:t>
            </a:r>
            <a:r>
              <a:rPr sz="1200" spc="-5" dirty="0">
                <a:latin typeface="Times New Roman"/>
                <a:cs typeface="Times New Roman"/>
              </a:rPr>
              <a:t>yerine  getirmek.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2100"/>
              </a:lnSpc>
              <a:spcBef>
                <a:spcPts val="10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TS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</a:t>
            </a:r>
            <a:r>
              <a:rPr sz="1200" spc="-10" dirty="0">
                <a:latin typeface="Times New Roman"/>
                <a:cs typeface="Times New Roman"/>
              </a:rPr>
              <a:t> ISO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9001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Kalite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Yönetim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Sistemi,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ISO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14001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Çevre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Yönetim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Sistemi,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TS  </a:t>
            </a:r>
            <a:r>
              <a:rPr sz="1200" dirty="0">
                <a:latin typeface="Times New Roman"/>
                <a:cs typeface="Times New Roman"/>
              </a:rPr>
              <a:t>18001 </a:t>
            </a:r>
            <a:r>
              <a:rPr sz="1200" spc="-15" dirty="0">
                <a:latin typeface="Times New Roman"/>
                <a:cs typeface="Times New Roman"/>
              </a:rPr>
              <a:t>İş </a:t>
            </a:r>
            <a:r>
              <a:rPr sz="1200" spc="-5" dirty="0">
                <a:latin typeface="Times New Roman"/>
                <a:cs typeface="Times New Roman"/>
              </a:rPr>
              <a:t>Sağlığı Güvenliği Yönetim Sistemi, </a:t>
            </a:r>
            <a:r>
              <a:rPr sz="1200" spc="-10" dirty="0">
                <a:latin typeface="Times New Roman"/>
                <a:cs typeface="Times New Roman"/>
              </a:rPr>
              <a:t>TS ISO </a:t>
            </a:r>
            <a:r>
              <a:rPr sz="1200" dirty="0">
                <a:latin typeface="Times New Roman"/>
                <a:cs typeface="Times New Roman"/>
              </a:rPr>
              <a:t>10002 </a:t>
            </a:r>
            <a:r>
              <a:rPr sz="1200" spc="-5" dirty="0">
                <a:latin typeface="Times New Roman"/>
                <a:cs typeface="Times New Roman"/>
              </a:rPr>
              <a:t>Müşteri Memnuniyeti  Yönetim Sistemi gerekliliklerini yerine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getirmek.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6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Tüm bu </a:t>
            </a:r>
            <a:r>
              <a:rPr sz="1200" spc="-5" dirty="0">
                <a:latin typeface="Times New Roman"/>
                <a:cs typeface="Times New Roman"/>
              </a:rPr>
              <a:t>görevlerin </a:t>
            </a:r>
            <a:r>
              <a:rPr sz="1200" dirty="0">
                <a:latin typeface="Times New Roman"/>
                <a:cs typeface="Times New Roman"/>
              </a:rPr>
              <a:t>yerine </a:t>
            </a:r>
            <a:r>
              <a:rPr sz="1200" spc="-5" dirty="0">
                <a:latin typeface="Times New Roman"/>
                <a:cs typeface="Times New Roman"/>
              </a:rPr>
              <a:t>getirilmesinde Dekana karşı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sorumludur.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31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385061" y="592073"/>
            <a:ext cx="5640070" cy="877062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81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Yetkileri</a:t>
            </a:r>
            <a:r>
              <a:rPr sz="1200" spc="-5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Yukarıda belirtilen </a:t>
            </a:r>
            <a:r>
              <a:rPr sz="1200" dirty="0">
                <a:latin typeface="Times New Roman"/>
                <a:cs typeface="Times New Roman"/>
              </a:rPr>
              <a:t>görev ve </a:t>
            </a:r>
            <a:r>
              <a:rPr sz="1200" spc="-5" dirty="0">
                <a:latin typeface="Times New Roman"/>
                <a:cs typeface="Times New Roman"/>
              </a:rPr>
              <a:t>sorumlulukları </a:t>
            </a:r>
            <a:r>
              <a:rPr sz="1200" dirty="0">
                <a:latin typeface="Times New Roman"/>
                <a:cs typeface="Times New Roman"/>
              </a:rPr>
              <a:t>gerçekleştirme </a:t>
            </a:r>
            <a:r>
              <a:rPr sz="1200" spc="-5" dirty="0">
                <a:latin typeface="Times New Roman"/>
                <a:cs typeface="Times New Roman"/>
              </a:rPr>
              <a:t>yetkisine sahip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olmak.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Faaliyetlerin gerçekleştirilmesi için gerekli araç </a:t>
            </a:r>
            <a:r>
              <a:rPr sz="1200" spc="5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gereci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kullanabilmek.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Kurum içinde </a:t>
            </a:r>
            <a:r>
              <a:rPr sz="1200" dirty="0">
                <a:latin typeface="Times New Roman"/>
                <a:cs typeface="Times New Roman"/>
              </a:rPr>
              <a:t>ve dışında kuruluşu temsil yetkisine </a:t>
            </a:r>
            <a:r>
              <a:rPr sz="1200" spc="-5" dirty="0">
                <a:latin typeface="Times New Roman"/>
                <a:cs typeface="Times New Roman"/>
              </a:rPr>
              <a:t>sahip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olmak.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40800"/>
              </a:lnSpc>
              <a:spcBef>
                <a:spcPts val="1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Yönetimindeki personele </a:t>
            </a:r>
            <a:r>
              <a:rPr sz="1200" dirty="0">
                <a:latin typeface="Times New Roman"/>
                <a:cs typeface="Times New Roman"/>
              </a:rPr>
              <a:t>iş </a:t>
            </a:r>
            <a:r>
              <a:rPr sz="1200" spc="-5" dirty="0">
                <a:latin typeface="Times New Roman"/>
                <a:cs typeface="Times New Roman"/>
              </a:rPr>
              <a:t>verme, yönlendirme, </a:t>
            </a:r>
            <a:r>
              <a:rPr sz="1200" dirty="0">
                <a:latin typeface="Times New Roman"/>
                <a:cs typeface="Times New Roman"/>
              </a:rPr>
              <a:t>yaptıkları işleri kontrol </a:t>
            </a:r>
            <a:r>
              <a:rPr sz="1200" spc="-5" dirty="0">
                <a:latin typeface="Times New Roman"/>
                <a:cs typeface="Times New Roman"/>
              </a:rPr>
              <a:t>etme,</a:t>
            </a:r>
            <a:r>
              <a:rPr sz="1200" spc="-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düzeltme,  gerektiğinde uyarma, </a:t>
            </a:r>
            <a:r>
              <a:rPr sz="1200" dirty="0">
                <a:latin typeface="Times New Roman"/>
                <a:cs typeface="Times New Roman"/>
              </a:rPr>
              <a:t>bilgi ve </a:t>
            </a:r>
            <a:r>
              <a:rPr sz="1200" spc="-5" dirty="0">
                <a:latin typeface="Times New Roman"/>
                <a:cs typeface="Times New Roman"/>
              </a:rPr>
              <a:t>rapor </a:t>
            </a:r>
            <a:r>
              <a:rPr sz="1200" dirty="0">
                <a:latin typeface="Times New Roman"/>
                <a:cs typeface="Times New Roman"/>
              </a:rPr>
              <a:t>isteme </a:t>
            </a:r>
            <a:r>
              <a:rPr sz="1200" spc="-5" dirty="0">
                <a:latin typeface="Times New Roman"/>
                <a:cs typeface="Times New Roman"/>
              </a:rPr>
              <a:t>yetkisine sahip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olmak.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Kanunlarda </a:t>
            </a:r>
            <a:r>
              <a:rPr sz="1200" dirty="0">
                <a:latin typeface="Times New Roman"/>
                <a:cs typeface="Times New Roman"/>
              </a:rPr>
              <a:t>belirtilen </a:t>
            </a:r>
            <a:r>
              <a:rPr sz="1200" spc="-5" dirty="0">
                <a:latin typeface="Times New Roman"/>
                <a:cs typeface="Times New Roman"/>
              </a:rPr>
              <a:t>diğer yetkiler.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200" u="heavy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BAŞHEKİM YARDIMCISI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44780">
              <a:lnSpc>
                <a:spcPct val="100000"/>
              </a:lnSpc>
            </a:pPr>
            <a:r>
              <a:rPr sz="1200" u="heavy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Görev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sorumlulukları: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Genel bütçe </a:t>
            </a:r>
            <a:r>
              <a:rPr sz="1200" dirty="0">
                <a:latin typeface="Times New Roman"/>
                <a:cs typeface="Times New Roman"/>
              </a:rPr>
              <a:t>uygulamaları ile ilgili </a:t>
            </a:r>
            <a:r>
              <a:rPr sz="1200" spc="-5" dirty="0">
                <a:latin typeface="Times New Roman"/>
                <a:cs typeface="Times New Roman"/>
              </a:rPr>
              <a:t>birimlerin kontrolünü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Döner sermaye </a:t>
            </a:r>
            <a:r>
              <a:rPr sz="1200" dirty="0">
                <a:latin typeface="Times New Roman"/>
                <a:cs typeface="Times New Roman"/>
              </a:rPr>
              <a:t>ile ilgili tüm </a:t>
            </a:r>
            <a:r>
              <a:rPr sz="1200" spc="-5" dirty="0">
                <a:latin typeface="Times New Roman"/>
                <a:cs typeface="Times New Roman"/>
              </a:rPr>
              <a:t>hizmetlerin takip </a:t>
            </a:r>
            <a:r>
              <a:rPr sz="1200" dirty="0">
                <a:latin typeface="Times New Roman"/>
                <a:cs typeface="Times New Roman"/>
              </a:rPr>
              <a:t>ve kontrolünü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Doğrudan </a:t>
            </a:r>
            <a:r>
              <a:rPr sz="1200" dirty="0">
                <a:latin typeface="Times New Roman"/>
                <a:cs typeface="Times New Roman"/>
              </a:rPr>
              <a:t>temin ile </a:t>
            </a:r>
            <a:r>
              <a:rPr sz="1200" spc="-5" dirty="0">
                <a:latin typeface="Times New Roman"/>
                <a:cs typeface="Times New Roman"/>
              </a:rPr>
              <a:t>Satın </a:t>
            </a:r>
            <a:r>
              <a:rPr sz="1200" dirty="0">
                <a:latin typeface="Times New Roman"/>
                <a:cs typeface="Times New Roman"/>
              </a:rPr>
              <a:t>alma komisyon </a:t>
            </a:r>
            <a:r>
              <a:rPr sz="1200" spc="-5" dirty="0">
                <a:latin typeface="Times New Roman"/>
                <a:cs typeface="Times New Roman"/>
              </a:rPr>
              <a:t>başkanlığını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yürütmek.</a:t>
            </a:r>
            <a:endParaRPr sz="1200">
              <a:latin typeface="Times New Roman"/>
              <a:cs typeface="Times New Roman"/>
            </a:endParaRPr>
          </a:p>
          <a:p>
            <a:pPr marL="241300" marR="165735" indent="-228600">
              <a:lnSpc>
                <a:spcPct val="140800"/>
              </a:lnSpc>
              <a:spcBef>
                <a:spcPts val="13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Merkez </a:t>
            </a:r>
            <a:r>
              <a:rPr sz="1200" dirty="0">
                <a:latin typeface="Times New Roman"/>
                <a:cs typeface="Times New Roman"/>
              </a:rPr>
              <a:t>klinik düzeninin </a:t>
            </a:r>
            <a:r>
              <a:rPr sz="1200" spc="-5" dirty="0">
                <a:latin typeface="Times New Roman"/>
                <a:cs typeface="Times New Roman"/>
              </a:rPr>
              <a:t>koordinasyonu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çalışma saatlerini </a:t>
            </a:r>
            <a:r>
              <a:rPr sz="1200" dirty="0">
                <a:latin typeface="Times New Roman"/>
                <a:cs typeface="Times New Roman"/>
              </a:rPr>
              <a:t>ile </a:t>
            </a:r>
            <a:r>
              <a:rPr sz="1200" spc="-5" dirty="0">
                <a:latin typeface="Times New Roman"/>
                <a:cs typeface="Times New Roman"/>
              </a:rPr>
              <a:t>kayıtların denetimini  sağlamak.</a:t>
            </a:r>
            <a:endParaRPr sz="1200">
              <a:latin typeface="Times New Roman"/>
              <a:cs typeface="Times New Roman"/>
            </a:endParaRPr>
          </a:p>
          <a:p>
            <a:pPr marL="241300" marR="278765" indent="-228600">
              <a:lnSpc>
                <a:spcPct val="140000"/>
              </a:lnSpc>
              <a:spcBef>
                <a:spcPts val="13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Laboratuvarların çalışma düzeninin </a:t>
            </a:r>
            <a:r>
              <a:rPr sz="1200" dirty="0">
                <a:latin typeface="Times New Roman"/>
                <a:cs typeface="Times New Roman"/>
              </a:rPr>
              <a:t>koordinasyonu, </a:t>
            </a:r>
            <a:r>
              <a:rPr sz="1200" spc="-5" dirty="0">
                <a:latin typeface="Times New Roman"/>
                <a:cs typeface="Times New Roman"/>
              </a:rPr>
              <a:t>hizmetlerin takip </a:t>
            </a:r>
            <a:r>
              <a:rPr sz="1200" dirty="0">
                <a:latin typeface="Times New Roman"/>
                <a:cs typeface="Times New Roman"/>
              </a:rPr>
              <a:t>ve kontrolünü 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Enfeksiyon </a:t>
            </a:r>
            <a:r>
              <a:rPr sz="1200" dirty="0">
                <a:latin typeface="Times New Roman"/>
                <a:cs typeface="Times New Roman"/>
              </a:rPr>
              <a:t>kontrol </a:t>
            </a:r>
            <a:r>
              <a:rPr sz="1200" spc="-5" dirty="0">
                <a:latin typeface="Times New Roman"/>
                <a:cs typeface="Times New Roman"/>
              </a:rPr>
              <a:t>komitesinin çalışmalarının takibi </a:t>
            </a:r>
            <a:r>
              <a:rPr sz="1200" dirty="0">
                <a:latin typeface="Times New Roman"/>
                <a:cs typeface="Times New Roman"/>
              </a:rPr>
              <a:t>ve kontrolünü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Radyoloji </a:t>
            </a:r>
            <a:r>
              <a:rPr sz="1200" dirty="0">
                <a:latin typeface="Times New Roman"/>
                <a:cs typeface="Times New Roman"/>
              </a:rPr>
              <a:t>bölümü </a:t>
            </a:r>
            <a:r>
              <a:rPr sz="1200" spc="-5" dirty="0">
                <a:latin typeface="Times New Roman"/>
                <a:cs typeface="Times New Roman"/>
              </a:rPr>
              <a:t>çalışma düzeninin </a:t>
            </a:r>
            <a:r>
              <a:rPr sz="1200" dirty="0">
                <a:latin typeface="Times New Roman"/>
                <a:cs typeface="Times New Roman"/>
              </a:rPr>
              <a:t>koordinasyonu ve kontrolünü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Bilgisayar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hastane </a:t>
            </a:r>
            <a:r>
              <a:rPr sz="1200" dirty="0">
                <a:latin typeface="Times New Roman"/>
                <a:cs typeface="Times New Roman"/>
              </a:rPr>
              <a:t>otomasyon sisteminin takip ve kontrolünü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Proje </a:t>
            </a:r>
            <a:r>
              <a:rPr sz="1200" spc="-5" dirty="0">
                <a:latin typeface="Times New Roman"/>
                <a:cs typeface="Times New Roman"/>
              </a:rPr>
              <a:t>geliştirme, </a:t>
            </a:r>
            <a:r>
              <a:rPr sz="1200" dirty="0">
                <a:latin typeface="Times New Roman"/>
                <a:cs typeface="Times New Roman"/>
              </a:rPr>
              <a:t>uygulama takip ve kontrolünü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241300" marR="66675" indent="-228600">
              <a:lnSpc>
                <a:spcPct val="140000"/>
              </a:lnSpc>
              <a:spcBef>
                <a:spcPts val="14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Tıbbi </a:t>
            </a:r>
            <a:r>
              <a:rPr sz="1200" spc="-5" dirty="0">
                <a:latin typeface="Times New Roman"/>
                <a:cs typeface="Times New Roman"/>
              </a:rPr>
              <a:t>seminer, </a:t>
            </a:r>
            <a:r>
              <a:rPr sz="1200" dirty="0">
                <a:latin typeface="Times New Roman"/>
                <a:cs typeface="Times New Roman"/>
              </a:rPr>
              <a:t>tıbbi </a:t>
            </a:r>
            <a:r>
              <a:rPr sz="1200" spc="-5" dirty="0">
                <a:latin typeface="Times New Roman"/>
                <a:cs typeface="Times New Roman"/>
              </a:rPr>
              <a:t>eğitim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hizmet </a:t>
            </a:r>
            <a:r>
              <a:rPr sz="1200" dirty="0">
                <a:latin typeface="Times New Roman"/>
                <a:cs typeface="Times New Roman"/>
              </a:rPr>
              <a:t>içi </a:t>
            </a:r>
            <a:r>
              <a:rPr sz="1200" spc="-5" dirty="0">
                <a:latin typeface="Times New Roman"/>
                <a:cs typeface="Times New Roman"/>
              </a:rPr>
              <a:t>eğitim faaliyetlerinin koordinasyonun </a:t>
            </a:r>
            <a:r>
              <a:rPr sz="1200" dirty="0">
                <a:latin typeface="Times New Roman"/>
                <a:cs typeface="Times New Roman"/>
              </a:rPr>
              <a:t>takip ve  kontrolünü</a:t>
            </a:r>
            <a:r>
              <a:rPr sz="1200" spc="-5" dirty="0">
                <a:latin typeface="Times New Roman"/>
                <a:cs typeface="Times New Roman"/>
              </a:rPr>
              <a:t> yapmak.</a:t>
            </a:r>
            <a:endParaRPr sz="1200">
              <a:latin typeface="Times New Roman"/>
              <a:cs typeface="Times New Roman"/>
            </a:endParaRPr>
          </a:p>
          <a:p>
            <a:pPr marL="241300" marR="514984" indent="-228600">
              <a:lnSpc>
                <a:spcPct val="140000"/>
              </a:lnSpc>
              <a:spcBef>
                <a:spcPts val="14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Sivil </a:t>
            </a:r>
            <a:r>
              <a:rPr sz="1200" spc="-5" dirty="0">
                <a:latin typeface="Times New Roman"/>
                <a:cs typeface="Times New Roman"/>
              </a:rPr>
              <a:t>toplum kuruluşları, sanayi örgütleri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basın </a:t>
            </a:r>
            <a:r>
              <a:rPr sz="1200" dirty="0">
                <a:latin typeface="Times New Roman"/>
                <a:cs typeface="Times New Roman"/>
              </a:rPr>
              <a:t>yayın </a:t>
            </a:r>
            <a:r>
              <a:rPr sz="1200" spc="-5" dirty="0">
                <a:latin typeface="Times New Roman"/>
                <a:cs typeface="Times New Roman"/>
              </a:rPr>
              <a:t>kuruluşları </a:t>
            </a:r>
            <a:r>
              <a:rPr sz="1200" dirty="0">
                <a:latin typeface="Times New Roman"/>
                <a:cs typeface="Times New Roman"/>
              </a:rPr>
              <a:t>ile </a:t>
            </a:r>
            <a:r>
              <a:rPr sz="1200" spc="-5" dirty="0">
                <a:latin typeface="Times New Roman"/>
                <a:cs typeface="Times New Roman"/>
              </a:rPr>
              <a:t>irtibat </a:t>
            </a:r>
            <a:r>
              <a:rPr sz="1200" dirty="0">
                <a:latin typeface="Times New Roman"/>
                <a:cs typeface="Times New Roman"/>
              </a:rPr>
              <a:t>ve  </a:t>
            </a:r>
            <a:r>
              <a:rPr sz="1200" spc="-5" dirty="0">
                <a:latin typeface="Times New Roman"/>
                <a:cs typeface="Times New Roman"/>
              </a:rPr>
              <a:t>koordinasyonu sağlamak.</a:t>
            </a:r>
            <a:endParaRPr sz="1200">
              <a:latin typeface="Times New Roman"/>
              <a:cs typeface="Times New Roman"/>
            </a:endParaRPr>
          </a:p>
          <a:p>
            <a:pPr marL="241300" marR="511809" indent="-228600">
              <a:lnSpc>
                <a:spcPct val="140000"/>
              </a:lnSpc>
              <a:spcBef>
                <a:spcPts val="13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Başhekimliğe bağlı idari hizmetler, </a:t>
            </a:r>
            <a:r>
              <a:rPr sz="1200" dirty="0">
                <a:latin typeface="Times New Roman"/>
                <a:cs typeface="Times New Roman"/>
              </a:rPr>
              <a:t>teknik hizmetler </a:t>
            </a:r>
            <a:r>
              <a:rPr sz="1200" spc="-5" dirty="0">
                <a:latin typeface="Times New Roman"/>
                <a:cs typeface="Times New Roman"/>
              </a:rPr>
              <a:t>koordinasyonunun </a:t>
            </a:r>
            <a:r>
              <a:rPr sz="1200" dirty="0">
                <a:latin typeface="Times New Roman"/>
                <a:cs typeface="Times New Roman"/>
              </a:rPr>
              <a:t>takip ve  kontrolünü</a:t>
            </a:r>
            <a:r>
              <a:rPr sz="1200" spc="-5" dirty="0">
                <a:latin typeface="Times New Roman"/>
                <a:cs typeface="Times New Roman"/>
              </a:rPr>
              <a:t> sağlamak.</a:t>
            </a:r>
            <a:endParaRPr sz="1200">
              <a:latin typeface="Times New Roman"/>
              <a:cs typeface="Times New Roman"/>
            </a:endParaRPr>
          </a:p>
          <a:p>
            <a:pPr marL="241300" marR="386080" indent="-228600">
              <a:lnSpc>
                <a:spcPct val="139200"/>
              </a:lnSpc>
              <a:spcBef>
                <a:spcPts val="16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Sağlık </a:t>
            </a:r>
            <a:r>
              <a:rPr sz="1200" dirty="0">
                <a:latin typeface="Times New Roman"/>
                <a:cs typeface="Times New Roman"/>
              </a:rPr>
              <a:t>ve </a:t>
            </a:r>
            <a:r>
              <a:rPr sz="1200" spc="-5" dirty="0">
                <a:latin typeface="Times New Roman"/>
                <a:cs typeface="Times New Roman"/>
              </a:rPr>
              <a:t>idari personelin koordinasyonu </a:t>
            </a:r>
            <a:r>
              <a:rPr sz="1200" dirty="0">
                <a:latin typeface="Times New Roman"/>
                <a:cs typeface="Times New Roman"/>
              </a:rPr>
              <a:t>ve görev </a:t>
            </a:r>
            <a:r>
              <a:rPr sz="1200" spc="-5" dirty="0">
                <a:latin typeface="Times New Roman"/>
                <a:cs typeface="Times New Roman"/>
              </a:rPr>
              <a:t>yerleri </a:t>
            </a:r>
            <a:r>
              <a:rPr sz="1200" dirty="0">
                <a:latin typeface="Times New Roman"/>
                <a:cs typeface="Times New Roman"/>
              </a:rPr>
              <a:t>ile ilgili </a:t>
            </a:r>
            <a:r>
              <a:rPr sz="1200" spc="-5" dirty="0">
                <a:latin typeface="Times New Roman"/>
                <a:cs typeface="Times New Roman"/>
              </a:rPr>
              <a:t>düzenlemelerin  </a:t>
            </a:r>
            <a:r>
              <a:rPr sz="1200" dirty="0">
                <a:latin typeface="Times New Roman"/>
                <a:cs typeface="Times New Roman"/>
              </a:rPr>
              <a:t>takibini </a:t>
            </a:r>
            <a:r>
              <a:rPr sz="1200" spc="-5" dirty="0">
                <a:latin typeface="Times New Roman"/>
                <a:cs typeface="Times New Roman"/>
              </a:rPr>
              <a:t>yapmak.</a:t>
            </a:r>
            <a:endParaRPr sz="1200">
              <a:latin typeface="Times New Roman"/>
              <a:cs typeface="Times New Roman"/>
            </a:endParaRPr>
          </a:p>
          <a:p>
            <a:pPr marL="241300" marR="42545" indent="-228600">
              <a:lnSpc>
                <a:spcPct val="138300"/>
              </a:lnSpc>
              <a:spcBef>
                <a:spcPts val="1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Veri elemanları, </a:t>
            </a:r>
            <a:r>
              <a:rPr sz="1200" dirty="0">
                <a:latin typeface="Times New Roman"/>
                <a:cs typeface="Times New Roman"/>
              </a:rPr>
              <a:t>güvenlik </a:t>
            </a:r>
            <a:r>
              <a:rPr sz="1200" spc="-5" dirty="0">
                <a:latin typeface="Times New Roman"/>
                <a:cs typeface="Times New Roman"/>
              </a:rPr>
              <a:t>elemanları çalışması, koordinasyonu </a:t>
            </a:r>
            <a:r>
              <a:rPr sz="1200" dirty="0">
                <a:latin typeface="Times New Roman"/>
                <a:cs typeface="Times New Roman"/>
              </a:rPr>
              <a:t>ve görev </a:t>
            </a:r>
            <a:r>
              <a:rPr sz="1200" spc="-5" dirty="0">
                <a:latin typeface="Times New Roman"/>
                <a:cs typeface="Times New Roman"/>
              </a:rPr>
              <a:t>yerleri </a:t>
            </a:r>
            <a:r>
              <a:rPr sz="1200" dirty="0">
                <a:latin typeface="Times New Roman"/>
                <a:cs typeface="Times New Roman"/>
              </a:rPr>
              <a:t>ile ilgili  </a:t>
            </a:r>
            <a:r>
              <a:rPr sz="1200" spc="-5" dirty="0">
                <a:latin typeface="Times New Roman"/>
                <a:cs typeface="Times New Roman"/>
              </a:rPr>
              <a:t>düzenlemelerin takibini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Hastane kalite kontrol çalışmalarını </a:t>
            </a:r>
            <a:r>
              <a:rPr sz="1200" dirty="0">
                <a:latin typeface="Times New Roman"/>
                <a:cs typeface="Times New Roman"/>
              </a:rPr>
              <a:t>takip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etmek.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Hastane </a:t>
            </a:r>
            <a:r>
              <a:rPr sz="1200" dirty="0">
                <a:latin typeface="Times New Roman"/>
                <a:cs typeface="Times New Roman"/>
              </a:rPr>
              <a:t>temizlik </a:t>
            </a:r>
            <a:r>
              <a:rPr sz="1200" spc="-5" dirty="0">
                <a:latin typeface="Times New Roman"/>
                <a:cs typeface="Times New Roman"/>
              </a:rPr>
              <a:t>komitesinin işlevlerinin </a:t>
            </a:r>
            <a:r>
              <a:rPr sz="1200" dirty="0">
                <a:latin typeface="Times New Roman"/>
                <a:cs typeface="Times New Roman"/>
              </a:rPr>
              <a:t>takip ve kontrolünü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sağlamak.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6490</Words>
  <Application>Microsoft Office PowerPoint</Application>
  <PresentationFormat>Özel</PresentationFormat>
  <Paragraphs>851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8" baseType="lpstr">
      <vt:lpstr>Arial</vt:lpstr>
      <vt:lpstr>Calibri</vt:lpstr>
      <vt:lpstr>Carlito</vt:lpstr>
      <vt:lpstr>Symbol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gönül</dc:creator>
  <cp:lastModifiedBy>İpek HOŞGÖR</cp:lastModifiedBy>
  <cp:revision>1</cp:revision>
  <dcterms:created xsi:type="dcterms:W3CDTF">2023-03-10T06:10:52Z</dcterms:created>
  <dcterms:modified xsi:type="dcterms:W3CDTF">2023-03-10T06:26:21Z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2023-03-10T00:00:00Z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2023-03-10T00:00:00Z</vt:filetime>
  </property>
</Properties>
</file>