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26" r:id="rId3"/>
    <p:sldId id="325" r:id="rId4"/>
    <p:sldId id="257" r:id="rId5"/>
    <p:sldId id="258" r:id="rId6"/>
    <p:sldId id="259" r:id="rId7"/>
    <p:sldId id="260" r:id="rId8"/>
    <p:sldId id="261" r:id="rId9"/>
    <p:sldId id="262" r:id="rId10"/>
    <p:sldId id="263" r:id="rId11"/>
    <p:sldId id="264" r:id="rId12"/>
    <p:sldId id="265" r:id="rId13"/>
    <p:sldId id="266" r:id="rId14"/>
    <p:sldId id="268" r:id="rId15"/>
    <p:sldId id="269" r:id="rId16"/>
    <p:sldId id="270" r:id="rId17"/>
    <p:sldId id="327" r:id="rId18"/>
    <p:sldId id="271" r:id="rId19"/>
    <p:sldId id="274" r:id="rId20"/>
    <p:sldId id="273" r:id="rId21"/>
    <p:sldId id="272" r:id="rId22"/>
    <p:sldId id="277" r:id="rId23"/>
    <p:sldId id="275" r:id="rId24"/>
    <p:sldId id="276" r:id="rId25"/>
    <p:sldId id="278" r:id="rId26"/>
    <p:sldId id="279" r:id="rId27"/>
    <p:sldId id="280" r:id="rId28"/>
    <p:sldId id="281" r:id="rId29"/>
    <p:sldId id="283" r:id="rId30"/>
    <p:sldId id="282"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20" r:id="rId67"/>
    <p:sldId id="321" r:id="rId68"/>
    <p:sldId id="319" r:id="rId69"/>
    <p:sldId id="322" r:id="rId70"/>
    <p:sldId id="323" r:id="rId7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notesMaster" Target="notesMasters/notesMaster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 /><Relationship Id="rId2" Type="http://schemas.microsoft.com/office/2011/relationships/chartColorStyle" Target="colors10.xml" /><Relationship Id="rId1" Type="http://schemas.microsoft.com/office/2011/relationships/chartStyle" Target="style10.xml" /></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 /><Relationship Id="rId2" Type="http://schemas.microsoft.com/office/2011/relationships/chartColorStyle" Target="colors11.xml" /><Relationship Id="rId1" Type="http://schemas.microsoft.com/office/2011/relationships/chartStyle" Target="style11.xml" /></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 /><Relationship Id="rId2" Type="http://schemas.microsoft.com/office/2011/relationships/chartColorStyle" Target="colors12.xml" /><Relationship Id="rId1" Type="http://schemas.microsoft.com/office/2011/relationships/chartStyle" Target="style12.xml" /></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 /><Relationship Id="rId2" Type="http://schemas.microsoft.com/office/2011/relationships/chartColorStyle" Target="colors13.xml" /><Relationship Id="rId1" Type="http://schemas.microsoft.com/office/2011/relationships/chartStyle" Target="style13.xml" /></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 /><Relationship Id="rId2" Type="http://schemas.microsoft.com/office/2011/relationships/chartColorStyle" Target="colors14.xml" /><Relationship Id="rId1" Type="http://schemas.microsoft.com/office/2011/relationships/chartStyle" Target="style14.xml" /></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 /><Relationship Id="rId2" Type="http://schemas.microsoft.com/office/2011/relationships/chartColorStyle" Target="colors15.xml" /><Relationship Id="rId1" Type="http://schemas.microsoft.com/office/2011/relationships/chartStyle" Target="style15.xml" /></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 /><Relationship Id="rId2" Type="http://schemas.microsoft.com/office/2011/relationships/chartColorStyle" Target="colors16.xml" /><Relationship Id="rId1" Type="http://schemas.microsoft.com/office/2011/relationships/chartStyle" Target="style16.xml" /></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 /><Relationship Id="rId2" Type="http://schemas.microsoft.com/office/2011/relationships/chartColorStyle" Target="colors17.xml" /><Relationship Id="rId1" Type="http://schemas.microsoft.com/office/2011/relationships/chartStyle" Target="style17.xml" /></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 /><Relationship Id="rId2" Type="http://schemas.microsoft.com/office/2011/relationships/chartColorStyle" Target="colors18.xml" /><Relationship Id="rId1" Type="http://schemas.microsoft.com/office/2011/relationships/chartStyle" Target="style18.xml" /></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 /><Relationship Id="rId2" Type="http://schemas.microsoft.com/office/2011/relationships/chartColorStyle" Target="colors19.xml" /><Relationship Id="rId1" Type="http://schemas.microsoft.com/office/2011/relationships/chartStyle" Target="style19.xml" /></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2.xml" /><Relationship Id="rId1" Type="http://schemas.microsoft.com/office/2011/relationships/chartStyle" Target="style2.xml" /></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 /><Relationship Id="rId2" Type="http://schemas.microsoft.com/office/2011/relationships/chartColorStyle" Target="colors20.xml" /><Relationship Id="rId1" Type="http://schemas.microsoft.com/office/2011/relationships/chartStyle" Target="style20.xml" /></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 /><Relationship Id="rId2" Type="http://schemas.microsoft.com/office/2011/relationships/chartColorStyle" Target="colors21.xml" /><Relationship Id="rId1" Type="http://schemas.microsoft.com/office/2011/relationships/chartStyle" Target="style21.xml" /></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 /><Relationship Id="rId2" Type="http://schemas.microsoft.com/office/2011/relationships/chartColorStyle" Target="colors22.xml" /><Relationship Id="rId1" Type="http://schemas.microsoft.com/office/2011/relationships/chartStyle" Target="style22.xml" /></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 /><Relationship Id="rId2" Type="http://schemas.microsoft.com/office/2011/relationships/chartColorStyle" Target="colors23.xml" /><Relationship Id="rId1" Type="http://schemas.microsoft.com/office/2011/relationships/chartStyle" Target="style23.xml" /></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 /><Relationship Id="rId2" Type="http://schemas.microsoft.com/office/2011/relationships/chartColorStyle" Target="colors24.xml" /><Relationship Id="rId1" Type="http://schemas.microsoft.com/office/2011/relationships/chartStyle" Target="style24.xml" /></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 /><Relationship Id="rId2" Type="http://schemas.microsoft.com/office/2011/relationships/chartColorStyle" Target="colors25.xml" /><Relationship Id="rId1" Type="http://schemas.microsoft.com/office/2011/relationships/chartStyle" Target="style25.xml" /></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 /><Relationship Id="rId2" Type="http://schemas.microsoft.com/office/2011/relationships/chartColorStyle" Target="colors26.xml" /><Relationship Id="rId1" Type="http://schemas.microsoft.com/office/2011/relationships/chartStyle" Target="style26.xml" /></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 /><Relationship Id="rId2" Type="http://schemas.microsoft.com/office/2011/relationships/chartColorStyle" Target="colors27.xml" /><Relationship Id="rId1" Type="http://schemas.microsoft.com/office/2011/relationships/chartStyle" Target="style27.xml" /></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 /><Relationship Id="rId2" Type="http://schemas.microsoft.com/office/2011/relationships/chartColorStyle" Target="colors28.xml" /><Relationship Id="rId1" Type="http://schemas.microsoft.com/office/2011/relationships/chartStyle" Target="style28.xml" /></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 /><Relationship Id="rId2" Type="http://schemas.microsoft.com/office/2011/relationships/chartColorStyle" Target="colors29.xml" /><Relationship Id="rId1" Type="http://schemas.microsoft.com/office/2011/relationships/chartStyle" Target="style29.xml" /></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microsoft.com/office/2011/relationships/chartColorStyle" Target="colors3.xml" /><Relationship Id="rId1" Type="http://schemas.microsoft.com/office/2011/relationships/chartStyle" Target="style3.xml" /></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 /><Relationship Id="rId2" Type="http://schemas.microsoft.com/office/2011/relationships/chartColorStyle" Target="colors30.xml" /><Relationship Id="rId1" Type="http://schemas.microsoft.com/office/2011/relationships/chartStyle" Target="style30.xml" /></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 /><Relationship Id="rId2" Type="http://schemas.microsoft.com/office/2011/relationships/chartColorStyle" Target="colors31.xml" /><Relationship Id="rId1" Type="http://schemas.microsoft.com/office/2011/relationships/chartStyle" Target="style31.xml" /></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 /><Relationship Id="rId2" Type="http://schemas.microsoft.com/office/2011/relationships/chartColorStyle" Target="colors32.xml" /><Relationship Id="rId1" Type="http://schemas.microsoft.com/office/2011/relationships/chartStyle" Target="style32.xml" /></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 /><Relationship Id="rId2" Type="http://schemas.microsoft.com/office/2011/relationships/chartColorStyle" Target="colors33.xml" /><Relationship Id="rId1" Type="http://schemas.microsoft.com/office/2011/relationships/chartStyle" Target="style33.xml" /></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 /><Relationship Id="rId2" Type="http://schemas.microsoft.com/office/2011/relationships/chartColorStyle" Target="colors34.xml" /><Relationship Id="rId1" Type="http://schemas.microsoft.com/office/2011/relationships/chartStyle" Target="style34.xml" /></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 /><Relationship Id="rId2" Type="http://schemas.microsoft.com/office/2011/relationships/chartColorStyle" Target="colors35.xml" /><Relationship Id="rId1" Type="http://schemas.microsoft.com/office/2011/relationships/chartStyle" Target="style35.xml" /></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 /><Relationship Id="rId2" Type="http://schemas.microsoft.com/office/2011/relationships/chartColorStyle" Target="colors36.xml" /><Relationship Id="rId1" Type="http://schemas.microsoft.com/office/2011/relationships/chartStyle" Target="style36.xml" /></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 /><Relationship Id="rId2" Type="http://schemas.microsoft.com/office/2011/relationships/chartColorStyle" Target="colors37.xml" /><Relationship Id="rId1" Type="http://schemas.microsoft.com/office/2011/relationships/chartStyle" Target="style37.xml" /></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 /><Relationship Id="rId2" Type="http://schemas.microsoft.com/office/2011/relationships/chartColorStyle" Target="colors38.xml" /><Relationship Id="rId1" Type="http://schemas.microsoft.com/office/2011/relationships/chartStyle" Target="style38.xml" /></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 /><Relationship Id="rId2" Type="http://schemas.microsoft.com/office/2011/relationships/chartColorStyle" Target="colors39.xml" /><Relationship Id="rId1" Type="http://schemas.microsoft.com/office/2011/relationships/chartStyle" Target="style39.xml" /></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 /><Relationship Id="rId2" Type="http://schemas.microsoft.com/office/2011/relationships/chartColorStyle" Target="colors4.xml" /><Relationship Id="rId1" Type="http://schemas.microsoft.com/office/2011/relationships/chartStyle" Target="style4.xml" /></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 /><Relationship Id="rId2" Type="http://schemas.microsoft.com/office/2011/relationships/chartColorStyle" Target="colors40.xml" /><Relationship Id="rId1" Type="http://schemas.microsoft.com/office/2011/relationships/chartStyle" Target="style40.xml" /></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 /><Relationship Id="rId2" Type="http://schemas.microsoft.com/office/2011/relationships/chartColorStyle" Target="colors41.xml" /><Relationship Id="rId1" Type="http://schemas.microsoft.com/office/2011/relationships/chartStyle" Target="style41.xml" /></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 /><Relationship Id="rId2" Type="http://schemas.microsoft.com/office/2011/relationships/chartColorStyle" Target="colors42.xml" /><Relationship Id="rId1" Type="http://schemas.microsoft.com/office/2011/relationships/chartStyle" Target="style42.xml" /></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 /><Relationship Id="rId2" Type="http://schemas.microsoft.com/office/2011/relationships/chartColorStyle" Target="colors43.xml" /><Relationship Id="rId1" Type="http://schemas.microsoft.com/office/2011/relationships/chartStyle" Target="style43.xml" /></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 /><Relationship Id="rId2" Type="http://schemas.microsoft.com/office/2011/relationships/chartColorStyle" Target="colors44.xml" /><Relationship Id="rId1" Type="http://schemas.microsoft.com/office/2011/relationships/chartStyle" Target="style44.xml" /></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 /><Relationship Id="rId2" Type="http://schemas.microsoft.com/office/2011/relationships/chartColorStyle" Target="colors45.xml" /><Relationship Id="rId1" Type="http://schemas.microsoft.com/office/2011/relationships/chartStyle" Target="style45.xml" /></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 /><Relationship Id="rId2" Type="http://schemas.microsoft.com/office/2011/relationships/chartColorStyle" Target="colors46.xml" /><Relationship Id="rId1" Type="http://schemas.microsoft.com/office/2011/relationships/chartStyle" Target="style46.xml" /></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 /><Relationship Id="rId2" Type="http://schemas.microsoft.com/office/2011/relationships/chartColorStyle" Target="colors47.xml" /><Relationship Id="rId1" Type="http://schemas.microsoft.com/office/2011/relationships/chartStyle" Target="style47.xml" /></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 /><Relationship Id="rId2" Type="http://schemas.microsoft.com/office/2011/relationships/chartColorStyle" Target="colors48.xml" /><Relationship Id="rId1" Type="http://schemas.microsoft.com/office/2011/relationships/chartStyle" Target="style48.xml" /></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 /><Relationship Id="rId2" Type="http://schemas.microsoft.com/office/2011/relationships/chartColorStyle" Target="colors49.xml" /><Relationship Id="rId1" Type="http://schemas.microsoft.com/office/2011/relationships/chartStyle" Target="style49.xml" /></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 /><Relationship Id="rId2" Type="http://schemas.microsoft.com/office/2011/relationships/chartColorStyle" Target="colors5.xml" /><Relationship Id="rId1" Type="http://schemas.microsoft.com/office/2011/relationships/chartStyle" Target="style5.xml" /></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 /><Relationship Id="rId2" Type="http://schemas.microsoft.com/office/2011/relationships/chartColorStyle" Target="colors50.xml" /><Relationship Id="rId1" Type="http://schemas.microsoft.com/office/2011/relationships/chartStyle" Target="style50.xml" /></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 /><Relationship Id="rId2" Type="http://schemas.microsoft.com/office/2011/relationships/chartColorStyle" Target="colors51.xml" /><Relationship Id="rId1" Type="http://schemas.microsoft.com/office/2011/relationships/chartStyle" Target="style51.xml" /></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 /><Relationship Id="rId2" Type="http://schemas.microsoft.com/office/2011/relationships/chartColorStyle" Target="colors52.xml" /><Relationship Id="rId1" Type="http://schemas.microsoft.com/office/2011/relationships/chartStyle" Target="style52.xml" /></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 /><Relationship Id="rId2" Type="http://schemas.microsoft.com/office/2011/relationships/chartColorStyle" Target="colors53.xml" /><Relationship Id="rId1" Type="http://schemas.microsoft.com/office/2011/relationships/chartStyle" Target="style53.xml" /></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 /><Relationship Id="rId2" Type="http://schemas.microsoft.com/office/2011/relationships/chartColorStyle" Target="colors54.xml" /><Relationship Id="rId1" Type="http://schemas.microsoft.com/office/2011/relationships/chartStyle" Target="style54.xml" /></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 /><Relationship Id="rId2" Type="http://schemas.microsoft.com/office/2011/relationships/chartColorStyle" Target="colors55.xml" /><Relationship Id="rId1" Type="http://schemas.microsoft.com/office/2011/relationships/chartStyle" Target="style55.xml" /></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 /><Relationship Id="rId2" Type="http://schemas.microsoft.com/office/2011/relationships/chartColorStyle" Target="colors56.xml" /><Relationship Id="rId1" Type="http://schemas.microsoft.com/office/2011/relationships/chartStyle" Target="style56.xml" /></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 /><Relationship Id="rId2" Type="http://schemas.microsoft.com/office/2011/relationships/chartColorStyle" Target="colors57.xml" /><Relationship Id="rId1" Type="http://schemas.microsoft.com/office/2011/relationships/chartStyle" Target="style57.xml" /></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 /><Relationship Id="rId2" Type="http://schemas.microsoft.com/office/2011/relationships/chartColorStyle" Target="colors58.xml" /><Relationship Id="rId1" Type="http://schemas.microsoft.com/office/2011/relationships/chartStyle" Target="style58.xml" /></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 /><Relationship Id="rId2" Type="http://schemas.microsoft.com/office/2011/relationships/chartColorStyle" Target="colors59.xml" /><Relationship Id="rId1" Type="http://schemas.microsoft.com/office/2011/relationships/chartStyle" Target="style59.xml" /></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 /><Relationship Id="rId2" Type="http://schemas.microsoft.com/office/2011/relationships/chartColorStyle" Target="colors6.xml" /><Relationship Id="rId1" Type="http://schemas.microsoft.com/office/2011/relationships/chartStyle" Target="style6.xml" /></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 /><Relationship Id="rId2" Type="http://schemas.microsoft.com/office/2011/relationships/chartColorStyle" Target="colors60.xml" /><Relationship Id="rId1" Type="http://schemas.microsoft.com/office/2011/relationships/chartStyle" Target="style60.xml" /></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 /><Relationship Id="rId2" Type="http://schemas.microsoft.com/office/2011/relationships/chartColorStyle" Target="colors61.xml" /><Relationship Id="rId1" Type="http://schemas.microsoft.com/office/2011/relationships/chartStyle" Target="style61.xml" /></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 /><Relationship Id="rId2" Type="http://schemas.microsoft.com/office/2011/relationships/chartColorStyle" Target="colors62.xml" /><Relationship Id="rId1" Type="http://schemas.microsoft.com/office/2011/relationships/chartStyle" Target="style62.xml" /></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 /><Relationship Id="rId2" Type="http://schemas.microsoft.com/office/2011/relationships/chartColorStyle" Target="colors63.xml" /><Relationship Id="rId1" Type="http://schemas.microsoft.com/office/2011/relationships/chartStyle" Target="style63.xml" /></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 /><Relationship Id="rId2" Type="http://schemas.microsoft.com/office/2011/relationships/chartColorStyle" Target="colors64.xml" /><Relationship Id="rId1" Type="http://schemas.microsoft.com/office/2011/relationships/chartStyle" Target="style64.xml" /></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 /><Relationship Id="rId2" Type="http://schemas.microsoft.com/office/2011/relationships/chartColorStyle" Target="colors7.xml" /><Relationship Id="rId1" Type="http://schemas.microsoft.com/office/2011/relationships/chartStyle" Target="style7.xml" /></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 /><Relationship Id="rId2" Type="http://schemas.microsoft.com/office/2011/relationships/chartColorStyle" Target="colors8.xml" /><Relationship Id="rId1" Type="http://schemas.microsoft.com/office/2011/relationships/chartStyle" Target="style8.xml" /></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 /><Relationship Id="rId2" Type="http://schemas.microsoft.com/office/2011/relationships/chartColorStyle" Target="colors9.xml" /><Relationship Id="rId1" Type="http://schemas.microsoft.com/office/2011/relationships/chartStyle" Target="style9.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A.1 Mezun olan doktora öğrenci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2-B3C1-4C7F-B801-1AE5B93FD568}"/>
              </c:ext>
            </c:extLst>
          </c:dPt>
          <c:dPt>
            <c:idx val="9"/>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1-B3C1-4C7F-B801-1AE5B93FD568}"/>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312</c:v>
                </c:pt>
                <c:pt idx="1">
                  <c:v>157</c:v>
                </c:pt>
                <c:pt idx="2">
                  <c:v>186</c:v>
                </c:pt>
                <c:pt idx="3">
                  <c:v>202</c:v>
                </c:pt>
                <c:pt idx="4" formatCode="0">
                  <c:v>487</c:v>
                </c:pt>
                <c:pt idx="5">
                  <c:v>136</c:v>
                </c:pt>
                <c:pt idx="6" formatCode="0">
                  <c:v>100</c:v>
                </c:pt>
                <c:pt idx="7" formatCode="0">
                  <c:v>121</c:v>
                </c:pt>
                <c:pt idx="8" formatCode="0">
                  <c:v>45</c:v>
                </c:pt>
                <c:pt idx="9" formatCode="0">
                  <c:v>54</c:v>
                </c:pt>
              </c:numCache>
            </c:numRef>
          </c:val>
          <c:extLst>
            <c:ext xmlns:c16="http://schemas.microsoft.com/office/drawing/2014/chart" uri="{C3380CC4-5D6E-409C-BE32-E72D297353CC}">
              <c16:uniqueId val="{00000000-B3C1-4C7F-B801-1AE5B93FD568}"/>
            </c:ext>
          </c:extLst>
        </c:ser>
        <c:dLbls>
          <c:dLblPos val="inEnd"/>
          <c:showLegendKey val="0"/>
          <c:showVal val="1"/>
          <c:showCatName val="0"/>
          <c:showSerName val="0"/>
          <c:showPercent val="0"/>
          <c:showBubbleSize val="0"/>
        </c:dLbls>
        <c:gapWidth val="65"/>
        <c:axId val="428572288"/>
        <c:axId val="428575240"/>
      </c:barChart>
      <c:catAx>
        <c:axId val="4285722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28575240"/>
        <c:crosses val="autoZero"/>
        <c:auto val="1"/>
        <c:lblAlgn val="ctr"/>
        <c:lblOffset val="100"/>
        <c:noMultiLvlLbl val="0"/>
      </c:catAx>
      <c:valAx>
        <c:axId val="4285752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28572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A.8 </a:t>
            </a:r>
            <a:r>
              <a:rPr lang="en-US" dirty="0" err="1"/>
              <a:t>Mezun</a:t>
            </a:r>
            <a:r>
              <a:rPr lang="en-US" dirty="0"/>
              <a:t> </a:t>
            </a:r>
            <a:r>
              <a:rPr lang="en-US" dirty="0" err="1"/>
              <a:t>takip</a:t>
            </a:r>
            <a:r>
              <a:rPr lang="en-US" dirty="0"/>
              <a:t> </a:t>
            </a:r>
            <a:r>
              <a:rPr lang="en-US" dirty="0" err="1"/>
              <a:t>sistemi</a:t>
            </a:r>
            <a:r>
              <a:rPr lang="en-US" dirty="0"/>
              <a:t> </a:t>
            </a:r>
            <a:r>
              <a:rPr lang="en-US" dirty="0" err="1"/>
              <a:t>içerisindeki</a:t>
            </a:r>
            <a:r>
              <a:rPr lang="en-US" dirty="0"/>
              <a:t> </a:t>
            </a:r>
            <a:r>
              <a:rPr lang="en-US" dirty="0" err="1"/>
              <a:t>mezunların</a:t>
            </a:r>
            <a:r>
              <a:rPr lang="en-US" dirty="0"/>
              <a:t> </a:t>
            </a:r>
            <a:r>
              <a:rPr lang="en-US" dirty="0" err="1"/>
              <a:t>oranı</a:t>
            </a:r>
            <a:r>
              <a:rPr lang="tr-TR" dirty="0"/>
              <a:t> % </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A.8 Mezun takip sistemi içerisindeki mezunların oranı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AC65-4AF7-9524-9EBFEFFAF165}"/>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100</c:v>
                </c:pt>
                <c:pt idx="1">
                  <c:v>17.899999999999999</c:v>
                </c:pt>
                <c:pt idx="2">
                  <c:v>42.2</c:v>
                </c:pt>
                <c:pt idx="3">
                  <c:v>29.7</c:v>
                </c:pt>
                <c:pt idx="4">
                  <c:v>100</c:v>
                </c:pt>
                <c:pt idx="5">
                  <c:v>96.8</c:v>
                </c:pt>
                <c:pt idx="6">
                  <c:v>22.9</c:v>
                </c:pt>
                <c:pt idx="7">
                  <c:v>52.9</c:v>
                </c:pt>
                <c:pt idx="8">
                  <c:v>22</c:v>
                </c:pt>
                <c:pt idx="9">
                  <c:v>0</c:v>
                </c:pt>
              </c:numCache>
            </c:numRef>
          </c:val>
          <c:extLst>
            <c:ext xmlns:c16="http://schemas.microsoft.com/office/drawing/2014/chart" uri="{C3380CC4-5D6E-409C-BE32-E72D297353CC}">
              <c16:uniqueId val="{00000000-8839-4E3A-BEA0-9880D43BEFAE}"/>
            </c:ext>
          </c:extLst>
        </c:ser>
        <c:dLbls>
          <c:dLblPos val="inEnd"/>
          <c:showLegendKey val="0"/>
          <c:showVal val="1"/>
          <c:showCatName val="0"/>
          <c:showSerName val="0"/>
          <c:showPercent val="0"/>
          <c:showBubbleSize val="0"/>
        </c:dLbls>
        <c:gapWidth val="65"/>
        <c:axId val="428577208"/>
        <c:axId val="428577864"/>
      </c:barChart>
      <c:catAx>
        <c:axId val="4285772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28577864"/>
        <c:crosses val="autoZero"/>
        <c:auto val="1"/>
        <c:lblAlgn val="ctr"/>
        <c:lblOffset val="100"/>
        <c:noMultiLvlLbl val="0"/>
      </c:catAx>
      <c:valAx>
        <c:axId val="428577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28577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tr-TR"/>
              <a:t>A.9 Öğrencilerin kayıtlı oldukları program dışındaki diğer programlardan alabildikleri ders
oranı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A.9 Öğrencilerin kayıtlı oldukları program dışındaki diğer programlardan alabildikleri ders
oranı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c:v>
                </c:pt>
                <c:pt idx="1">
                  <c:v>17.3</c:v>
                </c:pt>
                <c:pt idx="2">
                  <c:v>22.2</c:v>
                </c:pt>
                <c:pt idx="3">
                  <c:v>32.5</c:v>
                </c:pt>
                <c:pt idx="4">
                  <c:v>30.7</c:v>
                </c:pt>
                <c:pt idx="5">
                  <c:v>3.8</c:v>
                </c:pt>
                <c:pt idx="6">
                  <c:v>2.8</c:v>
                </c:pt>
                <c:pt idx="7">
                  <c:v>15.3</c:v>
                </c:pt>
                <c:pt idx="8">
                  <c:v>0</c:v>
                </c:pt>
                <c:pt idx="9">
                  <c:v>0</c:v>
                </c:pt>
              </c:numCache>
            </c:numRef>
          </c:val>
          <c:extLst>
            <c:ext xmlns:c16="http://schemas.microsoft.com/office/drawing/2014/chart" uri="{C3380CC4-5D6E-409C-BE32-E72D297353CC}">
              <c16:uniqueId val="{00000000-B748-4789-920A-2A5555D8E293}"/>
            </c:ext>
          </c:extLst>
        </c:ser>
        <c:dLbls>
          <c:dLblPos val="inEnd"/>
          <c:showLegendKey val="0"/>
          <c:showVal val="1"/>
          <c:showCatName val="0"/>
          <c:showSerName val="0"/>
          <c:showPercent val="0"/>
          <c:showBubbleSize val="0"/>
        </c:dLbls>
        <c:gapWidth val="65"/>
        <c:axId val="431495552"/>
        <c:axId val="431495880"/>
      </c:barChart>
      <c:catAx>
        <c:axId val="4314955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31495880"/>
        <c:crosses val="autoZero"/>
        <c:auto val="1"/>
        <c:lblAlgn val="ctr"/>
        <c:lblOffset val="100"/>
        <c:noMultiLvlLbl val="0"/>
      </c:catAx>
      <c:valAx>
        <c:axId val="4314958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149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A.10 </a:t>
            </a:r>
            <a:r>
              <a:rPr lang="en-US" dirty="0" err="1"/>
              <a:t>Yükseköğretim</a:t>
            </a:r>
            <a:r>
              <a:rPr lang="en-US" dirty="0"/>
              <a:t> </a:t>
            </a:r>
            <a:r>
              <a:rPr lang="en-US" dirty="0" err="1"/>
              <a:t>Kurumları</a:t>
            </a:r>
            <a:r>
              <a:rPr lang="en-US" dirty="0"/>
              <a:t> </a:t>
            </a:r>
            <a:r>
              <a:rPr lang="en-US" dirty="0" err="1"/>
              <a:t>Sınavı</a:t>
            </a:r>
            <a:r>
              <a:rPr lang="en-US" dirty="0"/>
              <a:t> (YKS) </a:t>
            </a:r>
            <a:r>
              <a:rPr lang="en-US" dirty="0" err="1"/>
              <a:t>kılavuzunda</a:t>
            </a:r>
            <a:r>
              <a:rPr lang="en-US" dirty="0"/>
              <a:t> </a:t>
            </a:r>
            <a:r>
              <a:rPr lang="en-US" dirty="0" err="1"/>
              <a:t>akredite</a:t>
            </a:r>
            <a:r>
              <a:rPr lang="en-US" dirty="0"/>
              <a:t> </a:t>
            </a:r>
            <a:r>
              <a:rPr lang="en-US" dirty="0" err="1"/>
              <a:t>olduğu</a:t>
            </a:r>
            <a:r>
              <a:rPr lang="en-US" dirty="0"/>
              <a:t> </a:t>
            </a:r>
            <a:r>
              <a:rPr lang="en-US" dirty="0" err="1"/>
              <a:t>belirtilen</a:t>
            </a:r>
            <a:r>
              <a:rPr lang="en-US" dirty="0"/>
              <a:t> </a:t>
            </a:r>
            <a:r>
              <a:rPr lang="en-US" dirty="0" err="1"/>
              <a:t>lisans</a:t>
            </a:r>
            <a:r>
              <a:rPr lang="tr-TR" baseline="0" dirty="0"/>
              <a:t> </a:t>
            </a:r>
            <a:r>
              <a:rPr lang="en-US" dirty="0" err="1"/>
              <a:t>programı</a:t>
            </a:r>
            <a:r>
              <a:rPr lang="en-US" dirty="0"/>
              <a:t> </a:t>
            </a:r>
            <a:r>
              <a:rPr lang="en-US" dirty="0" err="1"/>
              <a:t>sayısı</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A.10 Yükseköğretim Kurumları Sınavı (YKS) kılavuzunda akredite olduğu belirtilen lisans
programı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4B9C-4390-AC5A-9F88E75BA7F3}"/>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4B9C-4390-AC5A-9F88E75BA7F3}"/>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14</c:v>
                </c:pt>
                <c:pt idx="1">
                  <c:v>9</c:v>
                </c:pt>
                <c:pt idx="2">
                  <c:v>16</c:v>
                </c:pt>
                <c:pt idx="3">
                  <c:v>12</c:v>
                </c:pt>
                <c:pt idx="4" formatCode="0">
                  <c:v>11</c:v>
                </c:pt>
                <c:pt idx="5">
                  <c:v>13</c:v>
                </c:pt>
                <c:pt idx="6" formatCode="0">
                  <c:v>6</c:v>
                </c:pt>
                <c:pt idx="7" formatCode="0">
                  <c:v>15</c:v>
                </c:pt>
                <c:pt idx="8" formatCode="0">
                  <c:v>4</c:v>
                </c:pt>
                <c:pt idx="9" formatCode="0">
                  <c:v>10</c:v>
                </c:pt>
              </c:numCache>
            </c:numRef>
          </c:val>
          <c:extLst>
            <c:ext xmlns:c16="http://schemas.microsoft.com/office/drawing/2014/chart" uri="{C3380CC4-5D6E-409C-BE32-E72D297353CC}">
              <c16:uniqueId val="{00000000-3173-407E-8BA6-A363CE181A40}"/>
            </c:ext>
          </c:extLst>
        </c:ser>
        <c:dLbls>
          <c:dLblPos val="inEnd"/>
          <c:showLegendKey val="0"/>
          <c:showVal val="1"/>
          <c:showCatName val="0"/>
          <c:showSerName val="0"/>
          <c:showPercent val="0"/>
          <c:showBubbleSize val="0"/>
        </c:dLbls>
        <c:gapWidth val="65"/>
        <c:axId val="430869160"/>
        <c:axId val="430867848"/>
      </c:barChart>
      <c:catAx>
        <c:axId val="430869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30867848"/>
        <c:crosses val="autoZero"/>
        <c:auto val="1"/>
        <c:lblAlgn val="ctr"/>
        <c:lblOffset val="100"/>
        <c:noMultiLvlLbl val="0"/>
      </c:catAx>
      <c:valAx>
        <c:axId val="4308678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0869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A.11.1 Üniversite kütüphanesinde öğrenci başına düşen basılı kitap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71DB-4227-BF63-6BD1C80B279D}"/>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1DB-4227-BF63-6BD1C80B279D}"/>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4.08</c:v>
                </c:pt>
                <c:pt idx="1">
                  <c:v>2.78</c:v>
                </c:pt>
                <c:pt idx="2">
                  <c:v>5.91</c:v>
                </c:pt>
                <c:pt idx="3">
                  <c:v>3.29</c:v>
                </c:pt>
                <c:pt idx="4" formatCode="0.00">
                  <c:v>6.23</c:v>
                </c:pt>
                <c:pt idx="5">
                  <c:v>4.42</c:v>
                </c:pt>
                <c:pt idx="6" formatCode="0.00">
                  <c:v>2.95</c:v>
                </c:pt>
                <c:pt idx="7" formatCode="0.00">
                  <c:v>3.88</c:v>
                </c:pt>
                <c:pt idx="8" formatCode="0.00">
                  <c:v>14.52</c:v>
                </c:pt>
                <c:pt idx="9" formatCode="0.00">
                  <c:v>14.41</c:v>
                </c:pt>
              </c:numCache>
            </c:numRef>
          </c:val>
          <c:extLst>
            <c:ext xmlns:c16="http://schemas.microsoft.com/office/drawing/2014/chart" uri="{C3380CC4-5D6E-409C-BE32-E72D297353CC}">
              <c16:uniqueId val="{00000000-B10B-4B25-848D-83FDE0CC20F1}"/>
            </c:ext>
          </c:extLst>
        </c:ser>
        <c:dLbls>
          <c:dLblPos val="inEnd"/>
          <c:showLegendKey val="0"/>
          <c:showVal val="1"/>
          <c:showCatName val="0"/>
          <c:showSerName val="0"/>
          <c:showPercent val="0"/>
          <c:showBubbleSize val="0"/>
        </c:dLbls>
        <c:gapWidth val="65"/>
        <c:axId val="430869816"/>
        <c:axId val="430870800"/>
      </c:barChart>
      <c:catAx>
        <c:axId val="430869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30870800"/>
        <c:crosses val="autoZero"/>
        <c:auto val="1"/>
        <c:lblAlgn val="ctr"/>
        <c:lblOffset val="100"/>
        <c:noMultiLvlLbl val="0"/>
      </c:catAx>
      <c:valAx>
        <c:axId val="4308708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0869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manualLayout>
          <c:layoutTarget val="inner"/>
          <c:xMode val="edge"/>
          <c:yMode val="edge"/>
          <c:x val="1.1458333333333333E-2"/>
          <c:y val="6.1064887722368039E-2"/>
          <c:w val="0.9770833333333333"/>
          <c:h val="0.87930869058034411"/>
        </c:manualLayout>
      </c:layout>
      <c:barChart>
        <c:barDir val="col"/>
        <c:grouping val="clustered"/>
        <c:varyColors val="0"/>
        <c:ser>
          <c:idx val="0"/>
          <c:order val="0"/>
          <c:tx>
            <c:strRef>
              <c:f>'Table 1'!$A$81:$B$81</c:f>
              <c:strCache>
                <c:ptCount val="2"/>
                <c:pt idx="0">
                  <c:v>A.11.2 Üniversite kütüphanesinde öğrenci başına düşen e-yayın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ABD7-4726-A6FC-5D3869361937}"/>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ABD7-4726-A6FC-5D3869361937}"/>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 1'!$C$80:$L$80</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'Table 1'!$C$81:$L$81</c:f>
              <c:numCache>
                <c:formatCode>General</c:formatCode>
                <c:ptCount val="10"/>
                <c:pt idx="0">
                  <c:v>12.12</c:v>
                </c:pt>
                <c:pt idx="1">
                  <c:v>10.130000000000001</c:v>
                </c:pt>
                <c:pt idx="2">
                  <c:v>11.7</c:v>
                </c:pt>
                <c:pt idx="3">
                  <c:v>6.18</c:v>
                </c:pt>
                <c:pt idx="4" formatCode="0.00">
                  <c:v>12.9</c:v>
                </c:pt>
                <c:pt idx="5">
                  <c:v>10.38</c:v>
                </c:pt>
                <c:pt idx="6" formatCode="0.00">
                  <c:v>22.22</c:v>
                </c:pt>
                <c:pt idx="7" formatCode="0.00">
                  <c:v>65.66</c:v>
                </c:pt>
                <c:pt idx="8" formatCode="0.00">
                  <c:v>8.82</c:v>
                </c:pt>
                <c:pt idx="9" formatCode="0.00">
                  <c:v>7.79</c:v>
                </c:pt>
              </c:numCache>
            </c:numRef>
          </c:val>
          <c:extLst>
            <c:ext xmlns:c16="http://schemas.microsoft.com/office/drawing/2014/chart" uri="{C3380CC4-5D6E-409C-BE32-E72D297353CC}">
              <c16:uniqueId val="{00000000-ABD7-4726-A6FC-5D3869361937}"/>
            </c:ext>
          </c:extLst>
        </c:ser>
        <c:dLbls>
          <c:dLblPos val="inEnd"/>
          <c:showLegendKey val="0"/>
          <c:showVal val="1"/>
          <c:showCatName val="0"/>
          <c:showSerName val="0"/>
          <c:showPercent val="0"/>
          <c:showBubbleSize val="0"/>
        </c:dLbls>
        <c:gapWidth val="65"/>
        <c:axId val="420254464"/>
        <c:axId val="420254792"/>
      </c:barChart>
      <c:catAx>
        <c:axId val="4202544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20254792"/>
        <c:crosses val="autoZero"/>
        <c:auto val="1"/>
        <c:lblAlgn val="ctr"/>
        <c:lblOffset val="100"/>
        <c:noMultiLvlLbl val="0"/>
      </c:catAx>
      <c:valAx>
        <c:axId val="420254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20254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 Ulusal hakemli dergilerde yayımlanmış öğretim elemanı başına düşen yayın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5FB8-4DBE-B9ED-D215FC7A420B}"/>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5FB8-4DBE-B9ED-D215FC7A420B}"/>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0.24299999999999999</c:v>
                </c:pt>
                <c:pt idx="1">
                  <c:v>0.20799999999999999</c:v>
                </c:pt>
                <c:pt idx="2">
                  <c:v>0.19900000000000001</c:v>
                </c:pt>
                <c:pt idx="3">
                  <c:v>0.27100000000000002</c:v>
                </c:pt>
                <c:pt idx="4" formatCode="0.000">
                  <c:v>0.254</c:v>
                </c:pt>
                <c:pt idx="5">
                  <c:v>0.23300000000000001</c:v>
                </c:pt>
                <c:pt idx="6" formatCode="0.000">
                  <c:v>0.26400000000000001</c:v>
                </c:pt>
                <c:pt idx="7" formatCode="0.000">
                  <c:v>0.189</c:v>
                </c:pt>
                <c:pt idx="8" formatCode="0.000">
                  <c:v>0.219</c:v>
                </c:pt>
                <c:pt idx="9" formatCode="0.000">
                  <c:v>0.189</c:v>
                </c:pt>
              </c:numCache>
            </c:numRef>
          </c:val>
          <c:extLst>
            <c:ext xmlns:c16="http://schemas.microsoft.com/office/drawing/2014/chart" uri="{C3380CC4-5D6E-409C-BE32-E72D297353CC}">
              <c16:uniqueId val="{00000000-68A8-4D45-AEA6-247D45A326DF}"/>
            </c:ext>
          </c:extLst>
        </c:ser>
        <c:dLbls>
          <c:dLblPos val="inEnd"/>
          <c:showLegendKey val="0"/>
          <c:showVal val="1"/>
          <c:showCatName val="0"/>
          <c:showSerName val="0"/>
          <c:showPercent val="0"/>
          <c:showBubbleSize val="0"/>
        </c:dLbls>
        <c:gapWidth val="65"/>
        <c:axId val="416792456"/>
        <c:axId val="416799344"/>
      </c:barChart>
      <c:catAx>
        <c:axId val="4167924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16799344"/>
        <c:crosses val="autoZero"/>
        <c:auto val="1"/>
        <c:lblAlgn val="ctr"/>
        <c:lblOffset val="100"/>
        <c:noMultiLvlLbl val="0"/>
      </c:catAx>
      <c:valAx>
        <c:axId val="4167993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16792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B.2 SCI, SCI-Expanded, SSCI ve AHCI endeksli dergilerde yayımlanmış öğretim elemanı başına düşen yayın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90A3-4287-9F6E-8F2BC74B9040}"/>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90A3-4287-9F6E-8F2BC74B9040}"/>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0.5</c:v>
                </c:pt>
                <c:pt idx="1">
                  <c:v>0.34799999999999998</c:v>
                </c:pt>
                <c:pt idx="2">
                  <c:v>0.41599999999999998</c:v>
                </c:pt>
                <c:pt idx="3">
                  <c:v>0.52400000000000002</c:v>
                </c:pt>
                <c:pt idx="4" formatCode="0.000">
                  <c:v>0.63100000000000001</c:v>
                </c:pt>
                <c:pt idx="5">
                  <c:v>0.56399999999999995</c:v>
                </c:pt>
                <c:pt idx="6" formatCode="0.000">
                  <c:v>0.624</c:v>
                </c:pt>
                <c:pt idx="7" formatCode="0.000">
                  <c:v>0.435</c:v>
                </c:pt>
                <c:pt idx="8" formatCode="0.000">
                  <c:v>0.33400000000000002</c:v>
                </c:pt>
                <c:pt idx="9" formatCode="0.000">
                  <c:v>0.29199999999999998</c:v>
                </c:pt>
              </c:numCache>
            </c:numRef>
          </c:val>
          <c:extLst>
            <c:ext xmlns:c16="http://schemas.microsoft.com/office/drawing/2014/chart" uri="{C3380CC4-5D6E-409C-BE32-E72D297353CC}">
              <c16:uniqueId val="{00000000-5E16-4142-9BF1-3A703264AB0B}"/>
            </c:ext>
          </c:extLst>
        </c:ser>
        <c:dLbls>
          <c:dLblPos val="inEnd"/>
          <c:showLegendKey val="0"/>
          <c:showVal val="1"/>
          <c:showCatName val="0"/>
          <c:showSerName val="0"/>
          <c:showPercent val="0"/>
          <c:showBubbleSize val="0"/>
        </c:dLbls>
        <c:gapWidth val="65"/>
        <c:axId val="416798360"/>
        <c:axId val="416793112"/>
      </c:barChart>
      <c:catAx>
        <c:axId val="4167983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16793112"/>
        <c:crosses val="autoZero"/>
        <c:auto val="1"/>
        <c:lblAlgn val="ctr"/>
        <c:lblOffset val="100"/>
        <c:noMultiLvlLbl val="0"/>
      </c:catAx>
      <c:valAx>
        <c:axId val="4167931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1679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B.3 En yüksek %10’luk dilimde atıf alan yayın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C726-48BC-A2C6-B53BBAEF4304}"/>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520</c:v>
                </c:pt>
                <c:pt idx="1">
                  <c:v>284</c:v>
                </c:pt>
                <c:pt idx="2">
                  <c:v>414</c:v>
                </c:pt>
                <c:pt idx="3">
                  <c:v>611</c:v>
                </c:pt>
                <c:pt idx="4" formatCode="0">
                  <c:v>561</c:v>
                </c:pt>
                <c:pt idx="5">
                  <c:v>428</c:v>
                </c:pt>
                <c:pt idx="6" formatCode="0">
                  <c:v>604</c:v>
                </c:pt>
                <c:pt idx="7" formatCode="0">
                  <c:v>298</c:v>
                </c:pt>
                <c:pt idx="8" formatCode="0">
                  <c:v>142</c:v>
                </c:pt>
                <c:pt idx="9" formatCode="0">
                  <c:v>0</c:v>
                </c:pt>
              </c:numCache>
            </c:numRef>
          </c:val>
          <c:extLst>
            <c:ext xmlns:c16="http://schemas.microsoft.com/office/drawing/2014/chart" uri="{C3380CC4-5D6E-409C-BE32-E72D297353CC}">
              <c16:uniqueId val="{00000000-3AF3-4F7B-81A6-22FEF4E01782}"/>
            </c:ext>
          </c:extLst>
        </c:ser>
        <c:dLbls>
          <c:dLblPos val="inEnd"/>
          <c:showLegendKey val="0"/>
          <c:showVal val="1"/>
          <c:showCatName val="0"/>
          <c:showSerName val="0"/>
          <c:showPercent val="0"/>
          <c:showBubbleSize val="0"/>
        </c:dLbls>
        <c:gapWidth val="65"/>
        <c:axId val="431546568"/>
        <c:axId val="431550832"/>
      </c:barChart>
      <c:catAx>
        <c:axId val="4315465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31550832"/>
        <c:crosses val="autoZero"/>
        <c:auto val="1"/>
        <c:lblAlgn val="ctr"/>
        <c:lblOffset val="100"/>
        <c:noMultiLvlLbl val="0"/>
      </c:catAx>
      <c:valAx>
        <c:axId val="4315508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154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B.4 </a:t>
            </a:r>
            <a:r>
              <a:rPr lang="en-US" dirty="0" err="1"/>
              <a:t>Üniversite</a:t>
            </a:r>
            <a:r>
              <a:rPr lang="en-US" dirty="0"/>
              <a:t> </a:t>
            </a:r>
            <a:r>
              <a:rPr lang="en-US" dirty="0" err="1"/>
              <a:t>adresli</a:t>
            </a:r>
            <a:r>
              <a:rPr lang="en-US" dirty="0"/>
              <a:t> </a:t>
            </a:r>
            <a:r>
              <a:rPr lang="en-US" dirty="0" err="1"/>
              <a:t>bilimsel</a:t>
            </a:r>
            <a:r>
              <a:rPr lang="en-US" dirty="0"/>
              <a:t> </a:t>
            </a:r>
            <a:r>
              <a:rPr lang="en-US" dirty="0" err="1"/>
              <a:t>yayınlara</a:t>
            </a:r>
            <a:r>
              <a:rPr lang="en-US" dirty="0"/>
              <a:t> </a:t>
            </a:r>
            <a:r>
              <a:rPr lang="en-US" dirty="0" err="1"/>
              <a:t>açık</a:t>
            </a:r>
            <a:r>
              <a:rPr lang="en-US" dirty="0"/>
              <a:t> </a:t>
            </a:r>
            <a:r>
              <a:rPr lang="en-US" dirty="0" err="1"/>
              <a:t>erişim</a:t>
            </a:r>
            <a:r>
              <a:rPr lang="en-US" dirty="0"/>
              <a:t> </a:t>
            </a:r>
            <a:r>
              <a:rPr lang="en-US" dirty="0" err="1"/>
              <a:t>oranı</a:t>
            </a:r>
            <a:r>
              <a:rPr lang="tr-TR" dirty="0"/>
              <a:t> % </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B.4 Üniversite adresli bilimsel yayınlara açık erişim oranı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BBD8-4F5F-9BC6-EEE777A70D1D}"/>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62.21</c:v>
                </c:pt>
                <c:pt idx="1">
                  <c:v>62.8</c:v>
                </c:pt>
                <c:pt idx="2">
                  <c:v>60.21</c:v>
                </c:pt>
                <c:pt idx="3">
                  <c:v>57.46</c:v>
                </c:pt>
                <c:pt idx="4">
                  <c:v>58.26</c:v>
                </c:pt>
                <c:pt idx="5">
                  <c:v>59.12</c:v>
                </c:pt>
                <c:pt idx="6">
                  <c:v>56.93</c:v>
                </c:pt>
                <c:pt idx="7">
                  <c:v>53.59</c:v>
                </c:pt>
                <c:pt idx="8">
                  <c:v>62.32</c:v>
                </c:pt>
                <c:pt idx="9">
                  <c:v>0</c:v>
                </c:pt>
              </c:numCache>
            </c:numRef>
          </c:val>
          <c:extLst>
            <c:ext xmlns:c16="http://schemas.microsoft.com/office/drawing/2014/chart" uri="{C3380CC4-5D6E-409C-BE32-E72D297353CC}">
              <c16:uniqueId val="{00000000-72DF-4916-BD9E-2AA77B0DF717}"/>
            </c:ext>
          </c:extLst>
        </c:ser>
        <c:dLbls>
          <c:dLblPos val="inEnd"/>
          <c:showLegendKey val="0"/>
          <c:showVal val="1"/>
          <c:showCatName val="0"/>
          <c:showSerName val="0"/>
          <c:showPercent val="0"/>
          <c:showBubbleSize val="0"/>
        </c:dLbls>
        <c:gapWidth val="65"/>
        <c:axId val="431552472"/>
        <c:axId val="431555096"/>
      </c:barChart>
      <c:catAx>
        <c:axId val="431552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31555096"/>
        <c:crosses val="autoZero"/>
        <c:auto val="1"/>
        <c:lblAlgn val="ctr"/>
        <c:lblOffset val="100"/>
        <c:noMultiLvlLbl val="0"/>
      </c:catAx>
      <c:valAx>
        <c:axId val="4315550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1552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B.5.1 Başvurulan patent, faydalı model veya tasarım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9078-4E1E-8B55-C33186540B10}"/>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9078-4E1E-8B55-C33186540B10}"/>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33</c:v>
                </c:pt>
                <c:pt idx="1">
                  <c:v>54</c:v>
                </c:pt>
                <c:pt idx="2">
                  <c:v>15</c:v>
                </c:pt>
                <c:pt idx="3">
                  <c:v>63</c:v>
                </c:pt>
                <c:pt idx="4" formatCode="0">
                  <c:v>78</c:v>
                </c:pt>
                <c:pt idx="5">
                  <c:v>29</c:v>
                </c:pt>
                <c:pt idx="6" formatCode="0">
                  <c:v>7</c:v>
                </c:pt>
                <c:pt idx="7" formatCode="0">
                  <c:v>23</c:v>
                </c:pt>
                <c:pt idx="8" formatCode="0">
                  <c:v>18</c:v>
                </c:pt>
                <c:pt idx="9" formatCode="0">
                  <c:v>6</c:v>
                </c:pt>
              </c:numCache>
            </c:numRef>
          </c:val>
          <c:extLst>
            <c:ext xmlns:c16="http://schemas.microsoft.com/office/drawing/2014/chart" uri="{C3380CC4-5D6E-409C-BE32-E72D297353CC}">
              <c16:uniqueId val="{00000000-346E-40A1-A020-3D835F1F43C3}"/>
            </c:ext>
          </c:extLst>
        </c:ser>
        <c:dLbls>
          <c:dLblPos val="inEnd"/>
          <c:showLegendKey val="0"/>
          <c:showVal val="1"/>
          <c:showCatName val="0"/>
          <c:showSerName val="0"/>
          <c:showPercent val="0"/>
          <c:showBubbleSize val="0"/>
        </c:dLbls>
        <c:gapWidth val="65"/>
        <c:axId val="556439448"/>
        <c:axId val="556440432"/>
      </c:barChart>
      <c:catAx>
        <c:axId val="5564394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6440432"/>
        <c:crosses val="autoZero"/>
        <c:auto val="1"/>
        <c:lblAlgn val="ctr"/>
        <c:lblOffset val="100"/>
        <c:noMultiLvlLbl val="0"/>
      </c:catAx>
      <c:valAx>
        <c:axId val="5564404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6439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A.2.1 </a:t>
            </a:r>
            <a:r>
              <a:rPr lang="en-US" dirty="0" err="1"/>
              <a:t>Kamu</a:t>
            </a:r>
            <a:r>
              <a:rPr lang="en-US" dirty="0"/>
              <a:t> </a:t>
            </a:r>
            <a:r>
              <a:rPr lang="en-US" dirty="0" err="1"/>
              <a:t>Personel</a:t>
            </a:r>
            <a:r>
              <a:rPr lang="en-US" dirty="0"/>
              <a:t> </a:t>
            </a:r>
            <a:r>
              <a:rPr lang="en-US" dirty="0" err="1"/>
              <a:t>Seçme</a:t>
            </a:r>
            <a:r>
              <a:rPr lang="en-US" dirty="0"/>
              <a:t> </a:t>
            </a:r>
            <a:r>
              <a:rPr lang="en-US" dirty="0" err="1"/>
              <a:t>Sınavlarında</a:t>
            </a:r>
            <a:r>
              <a:rPr lang="en-US" dirty="0"/>
              <a:t> (KPSS) ilk %5’lik </a:t>
            </a:r>
            <a:r>
              <a:rPr lang="en-US" dirty="0" err="1"/>
              <a:t>dilime</a:t>
            </a:r>
            <a:r>
              <a:rPr lang="en-US" dirty="0"/>
              <a:t> </a:t>
            </a:r>
            <a:r>
              <a:rPr lang="en-US" dirty="0" err="1"/>
              <a:t>giren</a:t>
            </a:r>
            <a:r>
              <a:rPr lang="en-US" dirty="0"/>
              <a:t> program</a:t>
            </a:r>
            <a:r>
              <a:rPr lang="tr-TR" baseline="0" dirty="0"/>
              <a:t> </a:t>
            </a:r>
            <a:r>
              <a:rPr lang="en-US" dirty="0" err="1"/>
              <a:t>sayısı</a:t>
            </a:r>
            <a:endParaRPr lang="en-US" dirty="0"/>
          </a:p>
        </c:rich>
      </c:tx>
      <c:layout>
        <c:manualLayout>
          <c:xMode val="edge"/>
          <c:yMode val="edge"/>
          <c:x val="0.1242317093175853"/>
          <c:y val="1.481481481481481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A.2.1 Kamu Personel Seçme Sınavlarında (KPSS) ilk %5’lik dilime giren program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4821-48C7-AFFB-82634F84202C}"/>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27</c:v>
                </c:pt>
                <c:pt idx="1">
                  <c:v>10</c:v>
                </c:pt>
                <c:pt idx="2">
                  <c:v>22</c:v>
                </c:pt>
                <c:pt idx="3">
                  <c:v>3</c:v>
                </c:pt>
                <c:pt idx="4" formatCode="0">
                  <c:v>27</c:v>
                </c:pt>
                <c:pt idx="5">
                  <c:v>8</c:v>
                </c:pt>
                <c:pt idx="6" formatCode="0">
                  <c:v>3</c:v>
                </c:pt>
                <c:pt idx="7" formatCode="0">
                  <c:v>8</c:v>
                </c:pt>
                <c:pt idx="8" formatCode="0">
                  <c:v>2</c:v>
                </c:pt>
                <c:pt idx="9" formatCode="0">
                  <c:v>0</c:v>
                </c:pt>
              </c:numCache>
            </c:numRef>
          </c:val>
          <c:extLst>
            <c:ext xmlns:c16="http://schemas.microsoft.com/office/drawing/2014/chart" uri="{C3380CC4-5D6E-409C-BE32-E72D297353CC}">
              <c16:uniqueId val="{00000000-51F4-4071-B6F9-82756931E942}"/>
            </c:ext>
          </c:extLst>
        </c:ser>
        <c:dLbls>
          <c:dLblPos val="inEnd"/>
          <c:showLegendKey val="0"/>
          <c:showVal val="1"/>
          <c:showCatName val="0"/>
          <c:showSerName val="0"/>
          <c:showPercent val="0"/>
          <c:showBubbleSize val="0"/>
        </c:dLbls>
        <c:gapWidth val="65"/>
        <c:axId val="559490304"/>
        <c:axId val="559488992"/>
      </c:barChart>
      <c:catAx>
        <c:axId val="5594903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9488992"/>
        <c:crosses val="autoZero"/>
        <c:auto val="1"/>
        <c:lblAlgn val="ctr"/>
        <c:lblOffset val="100"/>
        <c:noMultiLvlLbl val="0"/>
      </c:catAx>
      <c:valAx>
        <c:axId val="5594889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9490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B.5.2 Sonuçlanan patent, faydalı model veya tasarım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211F-4D7A-B005-69E4564F278F}"/>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11F-4D7A-B005-69E4564F278F}"/>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3</c:v>
                </c:pt>
                <c:pt idx="1">
                  <c:v>14</c:v>
                </c:pt>
                <c:pt idx="2">
                  <c:v>7</c:v>
                </c:pt>
                <c:pt idx="3">
                  <c:v>13</c:v>
                </c:pt>
                <c:pt idx="4" formatCode="0">
                  <c:v>17</c:v>
                </c:pt>
                <c:pt idx="5">
                  <c:v>11</c:v>
                </c:pt>
                <c:pt idx="6" formatCode="0">
                  <c:v>9</c:v>
                </c:pt>
                <c:pt idx="7" formatCode="0">
                  <c:v>21</c:v>
                </c:pt>
                <c:pt idx="8" formatCode="0">
                  <c:v>9</c:v>
                </c:pt>
                <c:pt idx="9" formatCode="0">
                  <c:v>11</c:v>
                </c:pt>
              </c:numCache>
            </c:numRef>
          </c:val>
          <c:extLst>
            <c:ext xmlns:c16="http://schemas.microsoft.com/office/drawing/2014/chart" uri="{C3380CC4-5D6E-409C-BE32-E72D297353CC}">
              <c16:uniqueId val="{00000000-8399-4D28-A8AA-CEAA9B47B9AF}"/>
            </c:ext>
          </c:extLst>
        </c:ser>
        <c:dLbls>
          <c:dLblPos val="inEnd"/>
          <c:showLegendKey val="0"/>
          <c:showVal val="1"/>
          <c:showCatName val="0"/>
          <c:showSerName val="0"/>
          <c:showPercent val="0"/>
          <c:showBubbleSize val="0"/>
        </c:dLbls>
        <c:gapWidth val="65"/>
        <c:axId val="588059704"/>
        <c:axId val="588055768"/>
      </c:barChart>
      <c:catAx>
        <c:axId val="588059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88055768"/>
        <c:crosses val="autoZero"/>
        <c:auto val="1"/>
        <c:lblAlgn val="ctr"/>
        <c:lblOffset val="100"/>
        <c:noMultiLvlLbl val="0"/>
      </c:catAx>
      <c:valAx>
        <c:axId val="588055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88059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B.6 YÖK, TÜBA, TÜBİTAK bilim, teşvik ve sanat ödülleri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E21D-43E2-93C3-776286334FA9}"/>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c:v>
                </c:pt>
                <c:pt idx="1">
                  <c:v>0</c:v>
                </c:pt>
                <c:pt idx="2">
                  <c:v>0</c:v>
                </c:pt>
                <c:pt idx="3">
                  <c:v>1</c:v>
                </c:pt>
                <c:pt idx="4" formatCode="0">
                  <c:v>1</c:v>
                </c:pt>
                <c:pt idx="5">
                  <c:v>0</c:v>
                </c:pt>
                <c:pt idx="6" formatCode="0">
                  <c:v>2</c:v>
                </c:pt>
                <c:pt idx="7">
                  <c:v>0</c:v>
                </c:pt>
                <c:pt idx="8">
                  <c:v>0</c:v>
                </c:pt>
                <c:pt idx="9">
                  <c:v>1</c:v>
                </c:pt>
              </c:numCache>
            </c:numRef>
          </c:val>
          <c:extLst>
            <c:ext xmlns:c16="http://schemas.microsoft.com/office/drawing/2014/chart" uri="{C3380CC4-5D6E-409C-BE32-E72D297353CC}">
              <c16:uniqueId val="{00000000-EF39-43AD-9F86-67B00C5FFB6E}"/>
            </c:ext>
          </c:extLst>
        </c:ser>
        <c:dLbls>
          <c:dLblPos val="inEnd"/>
          <c:showLegendKey val="0"/>
          <c:showVal val="1"/>
          <c:showCatName val="0"/>
          <c:showSerName val="0"/>
          <c:showPercent val="0"/>
          <c:showBubbleSize val="0"/>
        </c:dLbls>
        <c:gapWidth val="65"/>
        <c:axId val="556435184"/>
        <c:axId val="556436824"/>
      </c:barChart>
      <c:catAx>
        <c:axId val="5564351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6436824"/>
        <c:crosses val="autoZero"/>
        <c:auto val="1"/>
        <c:lblAlgn val="ctr"/>
        <c:lblOffset val="100"/>
        <c:noMultiLvlLbl val="0"/>
      </c:catAx>
      <c:valAx>
        <c:axId val="556436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643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B.7  YÖK 100/2000 Projesi doktora bursiyeri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77DE-4B0A-B027-10BFA573A868}"/>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7DE-4B0A-B027-10BFA573A868}"/>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78</c:v>
                </c:pt>
                <c:pt idx="1">
                  <c:v>139</c:v>
                </c:pt>
                <c:pt idx="2">
                  <c:v>120</c:v>
                </c:pt>
                <c:pt idx="3">
                  <c:v>89</c:v>
                </c:pt>
                <c:pt idx="4" formatCode="0">
                  <c:v>85</c:v>
                </c:pt>
                <c:pt idx="5">
                  <c:v>74</c:v>
                </c:pt>
                <c:pt idx="6" formatCode="0">
                  <c:v>50</c:v>
                </c:pt>
                <c:pt idx="7" formatCode="0">
                  <c:v>40</c:v>
                </c:pt>
                <c:pt idx="8" formatCode="0">
                  <c:v>59</c:v>
                </c:pt>
                <c:pt idx="9" formatCode="0">
                  <c:v>32</c:v>
                </c:pt>
              </c:numCache>
            </c:numRef>
          </c:val>
          <c:extLst>
            <c:ext xmlns:c16="http://schemas.microsoft.com/office/drawing/2014/chart" uri="{C3380CC4-5D6E-409C-BE32-E72D297353CC}">
              <c16:uniqueId val="{00000000-0EF3-4D28-AAEE-9643798BC0CB}"/>
            </c:ext>
          </c:extLst>
        </c:ser>
        <c:dLbls>
          <c:dLblPos val="inEnd"/>
          <c:showLegendKey val="0"/>
          <c:showVal val="1"/>
          <c:showCatName val="0"/>
          <c:showSerName val="0"/>
          <c:showPercent val="0"/>
          <c:showBubbleSize val="0"/>
        </c:dLbls>
        <c:gapWidth val="65"/>
        <c:axId val="425888152"/>
        <c:axId val="425894384"/>
      </c:barChart>
      <c:catAx>
        <c:axId val="4258881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25894384"/>
        <c:crosses val="autoZero"/>
        <c:auto val="1"/>
        <c:lblAlgn val="ctr"/>
        <c:lblOffset val="100"/>
        <c:noMultiLvlLbl val="0"/>
      </c:catAx>
      <c:valAx>
        <c:axId val="4258943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2588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B.8 YÖK-YUDAB bursiyeri sayısı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6EF9-4861-A6F0-A69DF3643902}"/>
            </c:ext>
          </c:extLst>
        </c:ser>
        <c:dLbls>
          <c:dLblPos val="inEnd"/>
          <c:showLegendKey val="0"/>
          <c:showVal val="1"/>
          <c:showCatName val="0"/>
          <c:showSerName val="0"/>
          <c:showPercent val="0"/>
          <c:showBubbleSize val="0"/>
        </c:dLbls>
        <c:gapWidth val="65"/>
        <c:axId val="430865880"/>
        <c:axId val="430872768"/>
      </c:barChart>
      <c:catAx>
        <c:axId val="430865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30872768"/>
        <c:crosses val="autoZero"/>
        <c:auto val="1"/>
        <c:lblAlgn val="ctr"/>
        <c:lblOffset val="100"/>
        <c:noMultiLvlLbl val="0"/>
      </c:catAx>
      <c:valAx>
        <c:axId val="430872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0865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B.9 TÜBİTAK tarafından verilen ulusal ve uluslararası araştırma bursu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E306-488F-AA96-E4CA98299855}"/>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E306-488F-AA96-E4CA98299855}"/>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560</c:v>
                </c:pt>
                <c:pt idx="1">
                  <c:v>320</c:v>
                </c:pt>
                <c:pt idx="2">
                  <c:v>417</c:v>
                </c:pt>
                <c:pt idx="3">
                  <c:v>220</c:v>
                </c:pt>
                <c:pt idx="4" formatCode="0">
                  <c:v>519</c:v>
                </c:pt>
                <c:pt idx="5">
                  <c:v>132</c:v>
                </c:pt>
                <c:pt idx="6" formatCode="0">
                  <c:v>115</c:v>
                </c:pt>
                <c:pt idx="7" formatCode="0">
                  <c:v>236</c:v>
                </c:pt>
                <c:pt idx="8" formatCode="0">
                  <c:v>142</c:v>
                </c:pt>
                <c:pt idx="9" formatCode="0">
                  <c:v>157</c:v>
                </c:pt>
              </c:numCache>
            </c:numRef>
          </c:val>
          <c:extLst>
            <c:ext xmlns:c16="http://schemas.microsoft.com/office/drawing/2014/chart" uri="{C3380CC4-5D6E-409C-BE32-E72D297353CC}">
              <c16:uniqueId val="{00000000-FF1B-4DCD-BA14-E6593C139277}"/>
            </c:ext>
          </c:extLst>
        </c:ser>
        <c:dLbls>
          <c:dLblPos val="inEnd"/>
          <c:showLegendKey val="0"/>
          <c:showVal val="1"/>
          <c:showCatName val="0"/>
          <c:showSerName val="0"/>
          <c:showPercent val="0"/>
          <c:showBubbleSize val="0"/>
        </c:dLbls>
        <c:gapWidth val="65"/>
        <c:axId val="563869568"/>
        <c:axId val="563869896"/>
      </c:barChart>
      <c:catAx>
        <c:axId val="5638695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63869896"/>
        <c:crosses val="autoZero"/>
        <c:auto val="1"/>
        <c:lblAlgn val="ctr"/>
        <c:lblOffset val="100"/>
        <c:noMultiLvlLbl val="0"/>
      </c:catAx>
      <c:valAx>
        <c:axId val="5638698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386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B.10 TÜBİTAK tarafından verilen ulusal ve uluslararası destek programı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8563-474F-BCB9-F69E5C9A5404}"/>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232</c:v>
                </c:pt>
                <c:pt idx="1">
                  <c:v>113</c:v>
                </c:pt>
                <c:pt idx="2">
                  <c:v>226</c:v>
                </c:pt>
                <c:pt idx="3">
                  <c:v>153</c:v>
                </c:pt>
                <c:pt idx="4" formatCode="0">
                  <c:v>177</c:v>
                </c:pt>
                <c:pt idx="5">
                  <c:v>123</c:v>
                </c:pt>
                <c:pt idx="6" formatCode="0">
                  <c:v>93</c:v>
                </c:pt>
                <c:pt idx="7" formatCode="0">
                  <c:v>184</c:v>
                </c:pt>
                <c:pt idx="8" formatCode="0">
                  <c:v>124</c:v>
                </c:pt>
                <c:pt idx="9" formatCode="0">
                  <c:v>0</c:v>
                </c:pt>
              </c:numCache>
            </c:numRef>
          </c:val>
          <c:extLst>
            <c:ext xmlns:c16="http://schemas.microsoft.com/office/drawing/2014/chart" uri="{C3380CC4-5D6E-409C-BE32-E72D297353CC}">
              <c16:uniqueId val="{00000000-58E3-434B-AA7B-2BFB58CA3F0E}"/>
            </c:ext>
          </c:extLst>
        </c:ser>
        <c:dLbls>
          <c:dLblPos val="inEnd"/>
          <c:showLegendKey val="0"/>
          <c:showVal val="1"/>
          <c:showCatName val="0"/>
          <c:showSerName val="0"/>
          <c:showPercent val="0"/>
          <c:showBubbleSize val="0"/>
        </c:dLbls>
        <c:gapWidth val="65"/>
        <c:axId val="553418088"/>
        <c:axId val="551882752"/>
      </c:barChart>
      <c:catAx>
        <c:axId val="5534180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1882752"/>
        <c:crosses val="autoZero"/>
        <c:auto val="1"/>
        <c:lblAlgn val="ctr"/>
        <c:lblOffset val="100"/>
        <c:noMultiLvlLbl val="0"/>
      </c:catAx>
      <c:valAx>
        <c:axId val="5518827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3418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B.11 Ulusal ve uluslararası özel veya resmi kurum ve kuruluşlar tarafından desteklenmiş Ar-Ge niteliği taşıyan proje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4016-4199-BA17-5C51A415E2E2}"/>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4016-4199-BA17-5C51A415E2E2}"/>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117</c:v>
                </c:pt>
                <c:pt idx="1">
                  <c:v>152</c:v>
                </c:pt>
                <c:pt idx="2">
                  <c:v>206</c:v>
                </c:pt>
                <c:pt idx="3">
                  <c:v>168</c:v>
                </c:pt>
                <c:pt idx="4" formatCode="0">
                  <c:v>102</c:v>
                </c:pt>
                <c:pt idx="5">
                  <c:v>138</c:v>
                </c:pt>
                <c:pt idx="6" formatCode="0">
                  <c:v>170</c:v>
                </c:pt>
                <c:pt idx="7" formatCode="0">
                  <c:v>81</c:v>
                </c:pt>
                <c:pt idx="8" formatCode="0">
                  <c:v>40</c:v>
                </c:pt>
                <c:pt idx="9" formatCode="0">
                  <c:v>47</c:v>
                </c:pt>
              </c:numCache>
            </c:numRef>
          </c:val>
          <c:extLst>
            <c:ext xmlns:c16="http://schemas.microsoft.com/office/drawing/2014/chart" uri="{C3380CC4-5D6E-409C-BE32-E72D297353CC}">
              <c16:uniqueId val="{00000000-29B7-41C8-83E2-0DB39FDC5575}"/>
            </c:ext>
          </c:extLst>
        </c:ser>
        <c:dLbls>
          <c:dLblPos val="inEnd"/>
          <c:showLegendKey val="0"/>
          <c:showVal val="1"/>
          <c:showCatName val="0"/>
          <c:showSerName val="0"/>
          <c:showPercent val="0"/>
          <c:showBubbleSize val="0"/>
        </c:dLbls>
        <c:gapWidth val="65"/>
        <c:axId val="558306824"/>
        <c:axId val="558304200"/>
      </c:barChart>
      <c:catAx>
        <c:axId val="5583068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8304200"/>
        <c:crosses val="autoZero"/>
        <c:auto val="1"/>
        <c:lblAlgn val="ctr"/>
        <c:lblOffset val="100"/>
        <c:noMultiLvlLbl val="0"/>
      </c:catAx>
      <c:valAx>
        <c:axId val="5583042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830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B.12.1 Üniversitenin THE’ya göre dünya sıralaması</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D3B38328-8326-4C83-AF33-F220A028429A}" type="VALUE">
                      <a:rPr lang="en-US" smtClean="0"/>
                      <a:pPr/>
                      <a:t>[DEĞER]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ED-4DE4-A6CE-D51FD3958E80}"/>
                </c:ext>
              </c:extLst>
            </c:dLbl>
            <c:dLbl>
              <c:idx val="2"/>
              <c:tx>
                <c:rich>
                  <a:bodyPr/>
                  <a:lstStyle/>
                  <a:p>
                    <a:fld id="{E93AE9B8-7064-4B3A-9F5C-9B27876EF42B}" type="VALUE">
                      <a:rPr lang="en-US" smtClean="0"/>
                      <a:pPr/>
                      <a:t>[DEĞER]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ED-4DE4-A6CE-D51FD3958E80}"/>
                </c:ext>
              </c:extLst>
            </c:dLbl>
            <c:dLbl>
              <c:idx val="3"/>
              <c:tx>
                <c:rich>
                  <a:bodyPr/>
                  <a:lstStyle/>
                  <a:p>
                    <a:r>
                      <a:rPr lang="en-US"/>
                      <a:t>1001+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1ED-4DE4-A6CE-D51FD3958E80}"/>
                </c:ext>
              </c:extLst>
            </c:dLbl>
            <c:dLbl>
              <c:idx val="4"/>
              <c:tx>
                <c:rich>
                  <a:bodyPr/>
                  <a:lstStyle/>
                  <a:p>
                    <a:r>
                      <a:rPr lang="en-US"/>
                      <a:t>1001+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1ED-4DE4-A6CE-D51FD3958E80}"/>
                </c:ext>
              </c:extLst>
            </c:dLbl>
            <c:dLbl>
              <c:idx val="5"/>
              <c:tx>
                <c:rich>
                  <a:bodyPr/>
                  <a:lstStyle/>
                  <a:p>
                    <a:r>
                      <a:rPr lang="en-US"/>
                      <a:t>1001+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1ED-4DE4-A6CE-D51FD3958E80}"/>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1001</c:v>
                </c:pt>
                <c:pt idx="1">
                  <c:v>0</c:v>
                </c:pt>
                <c:pt idx="2">
                  <c:v>1001</c:v>
                </c:pt>
                <c:pt idx="3">
                  <c:v>1001</c:v>
                </c:pt>
                <c:pt idx="4">
                  <c:v>1001</c:v>
                </c:pt>
                <c:pt idx="5">
                  <c:v>1001</c:v>
                </c:pt>
                <c:pt idx="6">
                  <c:v>0</c:v>
                </c:pt>
                <c:pt idx="7">
                  <c:v>0</c:v>
                </c:pt>
                <c:pt idx="8">
                  <c:v>0</c:v>
                </c:pt>
                <c:pt idx="9">
                  <c:v>0</c:v>
                </c:pt>
              </c:numCache>
            </c:numRef>
          </c:val>
          <c:extLst>
            <c:ext xmlns:c16="http://schemas.microsoft.com/office/drawing/2014/chart" uri="{C3380CC4-5D6E-409C-BE32-E72D297353CC}">
              <c16:uniqueId val="{00000000-41ED-4DE4-A6CE-D51FD3958E80}"/>
            </c:ext>
          </c:extLst>
        </c:ser>
        <c:dLbls>
          <c:dLblPos val="inEnd"/>
          <c:showLegendKey val="0"/>
          <c:showVal val="1"/>
          <c:showCatName val="0"/>
          <c:showSerName val="0"/>
          <c:showPercent val="0"/>
          <c:showBubbleSize val="0"/>
        </c:dLbls>
        <c:gapWidth val="65"/>
        <c:axId val="432609752"/>
        <c:axId val="432610408"/>
      </c:barChart>
      <c:catAx>
        <c:axId val="432609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32610408"/>
        <c:crosses val="autoZero"/>
        <c:auto val="1"/>
        <c:lblAlgn val="ctr"/>
        <c:lblOffset val="100"/>
        <c:noMultiLvlLbl val="0"/>
      </c:catAx>
      <c:valAx>
        <c:axId val="432610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2609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B.12.2 Üniversitenin THE’ya göre bölgesel (Asya) sıralaması</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r>
                      <a:rPr lang="en-US"/>
                      <a:t>401+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B6A-477F-88AA-977BA44A4210}"/>
                </c:ext>
              </c:extLst>
            </c:dLbl>
            <c:dLbl>
              <c:idx val="2"/>
              <c:tx>
                <c:rich>
                  <a:bodyPr/>
                  <a:lstStyle/>
                  <a:p>
                    <a:r>
                      <a:rPr lang="en-US"/>
                      <a:t>401+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B6A-477F-88AA-977BA44A4210}"/>
                </c:ext>
              </c:extLst>
            </c:dLbl>
            <c:dLbl>
              <c:idx val="3"/>
              <c:tx>
                <c:rich>
                  <a:bodyPr/>
                  <a:lstStyle/>
                  <a:p>
                    <a:r>
                      <a:rPr lang="en-US"/>
                      <a:t>301-351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B6A-477F-88AA-977BA44A4210}"/>
                </c:ext>
              </c:extLst>
            </c:dLbl>
            <c:dLbl>
              <c:idx val="4"/>
              <c:tx>
                <c:rich>
                  <a:bodyPr/>
                  <a:lstStyle/>
                  <a:p>
                    <a:r>
                      <a:rPr lang="en-US"/>
                      <a:t>301-351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B6A-477F-88AA-977BA44A4210}"/>
                </c:ext>
              </c:extLst>
            </c:dLbl>
            <c:dLbl>
              <c:idx val="5"/>
              <c:tx>
                <c:rich>
                  <a:bodyPr/>
                  <a:lstStyle/>
                  <a:p>
                    <a:r>
                      <a:rPr lang="en-US"/>
                      <a:t>401+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B6A-477F-88AA-977BA44A4210}"/>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401</c:v>
                </c:pt>
                <c:pt idx="1">
                  <c:v>0</c:v>
                </c:pt>
                <c:pt idx="2">
                  <c:v>401</c:v>
                </c:pt>
                <c:pt idx="3">
                  <c:v>301</c:v>
                </c:pt>
                <c:pt idx="4">
                  <c:v>301</c:v>
                </c:pt>
                <c:pt idx="5">
                  <c:v>401</c:v>
                </c:pt>
                <c:pt idx="6">
                  <c:v>0</c:v>
                </c:pt>
                <c:pt idx="7">
                  <c:v>0</c:v>
                </c:pt>
                <c:pt idx="8">
                  <c:v>0</c:v>
                </c:pt>
                <c:pt idx="9">
                  <c:v>0</c:v>
                </c:pt>
              </c:numCache>
            </c:numRef>
          </c:val>
          <c:extLst>
            <c:ext xmlns:c16="http://schemas.microsoft.com/office/drawing/2014/chart" uri="{C3380CC4-5D6E-409C-BE32-E72D297353CC}">
              <c16:uniqueId val="{00000000-6B6A-477F-88AA-977BA44A4210}"/>
            </c:ext>
          </c:extLst>
        </c:ser>
        <c:dLbls>
          <c:dLblPos val="inEnd"/>
          <c:showLegendKey val="0"/>
          <c:showVal val="1"/>
          <c:showCatName val="0"/>
          <c:showSerName val="0"/>
          <c:showPercent val="0"/>
          <c:showBubbleSize val="0"/>
        </c:dLbls>
        <c:gapWidth val="65"/>
        <c:axId val="417482672"/>
        <c:axId val="417483000"/>
      </c:barChart>
      <c:catAx>
        <c:axId val="4174826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17483000"/>
        <c:crosses val="autoZero"/>
        <c:auto val="1"/>
        <c:lblAlgn val="ctr"/>
        <c:lblOffset val="100"/>
        <c:noMultiLvlLbl val="0"/>
      </c:catAx>
      <c:valAx>
        <c:axId val="417483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1748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B.12.3 Üniversitenin THE’ya göre ulusal sıralaması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12</c:v>
                </c:pt>
                <c:pt idx="1">
                  <c:v>0</c:v>
                </c:pt>
                <c:pt idx="2">
                  <c:v>12</c:v>
                </c:pt>
                <c:pt idx="3">
                  <c:v>12</c:v>
                </c:pt>
                <c:pt idx="4" formatCode="0">
                  <c:v>12</c:v>
                </c:pt>
                <c:pt idx="5">
                  <c:v>12</c:v>
                </c:pt>
                <c:pt idx="6">
                  <c:v>0</c:v>
                </c:pt>
                <c:pt idx="7">
                  <c:v>0</c:v>
                </c:pt>
                <c:pt idx="8">
                  <c:v>0</c:v>
                </c:pt>
                <c:pt idx="9">
                  <c:v>0</c:v>
                </c:pt>
              </c:numCache>
            </c:numRef>
          </c:val>
          <c:extLst>
            <c:ext xmlns:c16="http://schemas.microsoft.com/office/drawing/2014/chart" uri="{C3380CC4-5D6E-409C-BE32-E72D297353CC}">
              <c16:uniqueId val="{00000000-06A1-4A05-9D64-A99085A235AF}"/>
            </c:ext>
          </c:extLst>
        </c:ser>
        <c:dLbls>
          <c:dLblPos val="inEnd"/>
          <c:showLegendKey val="0"/>
          <c:showVal val="1"/>
          <c:showCatName val="0"/>
          <c:showSerName val="0"/>
          <c:showPercent val="0"/>
          <c:showBubbleSize val="0"/>
        </c:dLbls>
        <c:gapWidth val="65"/>
        <c:axId val="505245232"/>
        <c:axId val="505245560"/>
      </c:barChart>
      <c:catAx>
        <c:axId val="5052452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05245560"/>
        <c:crosses val="autoZero"/>
        <c:auto val="1"/>
        <c:lblAlgn val="ctr"/>
        <c:lblOffset val="100"/>
        <c:noMultiLvlLbl val="0"/>
      </c:catAx>
      <c:valAx>
        <c:axId val="5052455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524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A.2.2 </a:t>
            </a:r>
            <a:r>
              <a:rPr lang="en-US" dirty="0" err="1"/>
              <a:t>Akademik</a:t>
            </a:r>
            <a:r>
              <a:rPr lang="en-US" dirty="0"/>
              <a:t> </a:t>
            </a:r>
            <a:r>
              <a:rPr lang="en-US" dirty="0" err="1"/>
              <a:t>Personel</a:t>
            </a:r>
            <a:r>
              <a:rPr lang="en-US" dirty="0"/>
              <a:t> </a:t>
            </a:r>
            <a:r>
              <a:rPr lang="en-US" dirty="0" err="1"/>
              <a:t>ve</a:t>
            </a:r>
            <a:r>
              <a:rPr lang="en-US" dirty="0"/>
              <a:t> </a:t>
            </a:r>
            <a:r>
              <a:rPr lang="en-US" dirty="0" err="1"/>
              <a:t>Lisansüstü</a:t>
            </a:r>
            <a:r>
              <a:rPr lang="en-US" dirty="0"/>
              <a:t> </a:t>
            </a:r>
            <a:r>
              <a:rPr lang="en-US" dirty="0" err="1"/>
              <a:t>Eğitimi</a:t>
            </a:r>
            <a:r>
              <a:rPr lang="en-US" dirty="0"/>
              <a:t> </a:t>
            </a:r>
            <a:r>
              <a:rPr lang="en-US" dirty="0" err="1"/>
              <a:t>Giriş</a:t>
            </a:r>
            <a:r>
              <a:rPr lang="en-US" dirty="0"/>
              <a:t> </a:t>
            </a:r>
            <a:r>
              <a:rPr lang="en-US" dirty="0" err="1"/>
              <a:t>Sınavlarında</a:t>
            </a:r>
            <a:r>
              <a:rPr lang="en-US" dirty="0"/>
              <a:t> (ALES) ilk %5’lik </a:t>
            </a:r>
            <a:r>
              <a:rPr lang="en-US" dirty="0" err="1"/>
              <a:t>dilime</a:t>
            </a:r>
            <a:r>
              <a:rPr lang="tr-TR" baseline="0" dirty="0"/>
              <a:t> </a:t>
            </a:r>
            <a:r>
              <a:rPr lang="en-US" dirty="0" err="1"/>
              <a:t>giren</a:t>
            </a:r>
            <a:r>
              <a:rPr lang="en-US" dirty="0"/>
              <a:t> program </a:t>
            </a:r>
            <a:r>
              <a:rPr lang="en-US" dirty="0" err="1"/>
              <a:t>sayısı</a:t>
            </a:r>
            <a:endParaRPr lang="en-US" dirty="0"/>
          </a:p>
        </c:rich>
      </c:tx>
      <c:layout>
        <c:manualLayout>
          <c:xMode val="edge"/>
          <c:yMode val="edge"/>
          <c:x val="0.11507545931758532"/>
          <c:y val="1.851851851851851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A.2.2 Akademik Personel ve Lisansüstü Eğitimi Giriş Sınavlarında (ALES) ilk %5’lik dilime
giren program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2B07-4C66-9A4E-3DA93ADEE0E9}"/>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24</c:v>
                </c:pt>
                <c:pt idx="1">
                  <c:v>6</c:v>
                </c:pt>
                <c:pt idx="2">
                  <c:v>15</c:v>
                </c:pt>
                <c:pt idx="3">
                  <c:v>3</c:v>
                </c:pt>
                <c:pt idx="4" formatCode="0">
                  <c:v>22</c:v>
                </c:pt>
                <c:pt idx="5">
                  <c:v>6</c:v>
                </c:pt>
                <c:pt idx="6" formatCode="0">
                  <c:v>2</c:v>
                </c:pt>
                <c:pt idx="7" formatCode="0">
                  <c:v>6</c:v>
                </c:pt>
                <c:pt idx="8" formatCode="0">
                  <c:v>2</c:v>
                </c:pt>
                <c:pt idx="9" formatCode="0">
                  <c:v>0</c:v>
                </c:pt>
              </c:numCache>
            </c:numRef>
          </c:val>
          <c:extLst>
            <c:ext xmlns:c16="http://schemas.microsoft.com/office/drawing/2014/chart" uri="{C3380CC4-5D6E-409C-BE32-E72D297353CC}">
              <c16:uniqueId val="{00000000-D5A1-43AA-BAC9-5726020A6E9E}"/>
            </c:ext>
          </c:extLst>
        </c:ser>
        <c:dLbls>
          <c:dLblPos val="inEnd"/>
          <c:showLegendKey val="0"/>
          <c:showVal val="1"/>
          <c:showCatName val="0"/>
          <c:showSerName val="0"/>
          <c:showPercent val="0"/>
          <c:showBubbleSize val="0"/>
        </c:dLbls>
        <c:gapWidth val="65"/>
        <c:axId val="551973248"/>
        <c:axId val="551969968"/>
      </c:barChart>
      <c:catAx>
        <c:axId val="5519732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1969968"/>
        <c:crosses val="autoZero"/>
        <c:auto val="1"/>
        <c:lblAlgn val="ctr"/>
        <c:lblOffset val="100"/>
        <c:noMultiLvlLbl val="0"/>
      </c:catAx>
      <c:valAx>
        <c:axId val="5519699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197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B.12.4 Üniversitenin QS’e göre dünya sıralaması</c:v>
                </c:pt>
              </c:strCache>
            </c:strRef>
          </c:tx>
          <c:spPr>
            <a:solidFill>
              <a:schemeClr val="accent1">
                <a:alpha val="85000"/>
              </a:schemeClr>
            </a:solidFill>
            <a:ln w="9525" cap="flat" cmpd="sng" algn="ctr">
              <a:solidFill>
                <a:schemeClr val="lt1">
                  <a:alpha val="50000"/>
                </a:schemeClr>
              </a:solidFill>
              <a:round/>
            </a:ln>
            <a:effectLst/>
          </c:spPr>
          <c:invertIfNegative val="0"/>
          <c:dLbls>
            <c:dLbl>
              <c:idx val="2"/>
              <c:tx>
                <c:rich>
                  <a:bodyPr/>
                  <a:lstStyle/>
                  <a:p>
                    <a:r>
                      <a:rPr lang="en-US"/>
                      <a:t>1001+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9AD-4246-A148-32529ABE3AC0}"/>
                </c:ext>
              </c:extLst>
            </c:dLbl>
            <c:dLbl>
              <c:idx val="4"/>
              <c:tx>
                <c:rich>
                  <a:bodyPr/>
                  <a:lstStyle/>
                  <a:p>
                    <a:r>
                      <a:rPr lang="en-US"/>
                      <a:t>1011+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9AD-4246-A148-32529ABE3AC0}"/>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c:v>
                </c:pt>
                <c:pt idx="1">
                  <c:v>0</c:v>
                </c:pt>
                <c:pt idx="2">
                  <c:v>1001</c:v>
                </c:pt>
                <c:pt idx="3">
                  <c:v>0</c:v>
                </c:pt>
                <c:pt idx="4">
                  <c:v>1001</c:v>
                </c:pt>
                <c:pt idx="5">
                  <c:v>0</c:v>
                </c:pt>
                <c:pt idx="6">
                  <c:v>0</c:v>
                </c:pt>
                <c:pt idx="7">
                  <c:v>0</c:v>
                </c:pt>
                <c:pt idx="8">
                  <c:v>0</c:v>
                </c:pt>
                <c:pt idx="9">
                  <c:v>0</c:v>
                </c:pt>
              </c:numCache>
            </c:numRef>
          </c:val>
          <c:extLst>
            <c:ext xmlns:c16="http://schemas.microsoft.com/office/drawing/2014/chart" uri="{C3380CC4-5D6E-409C-BE32-E72D297353CC}">
              <c16:uniqueId val="{00000000-C9AD-4246-A148-32529ABE3AC0}"/>
            </c:ext>
          </c:extLst>
        </c:ser>
        <c:dLbls>
          <c:dLblPos val="inEnd"/>
          <c:showLegendKey val="0"/>
          <c:showVal val="1"/>
          <c:showCatName val="0"/>
          <c:showSerName val="0"/>
          <c:showPercent val="0"/>
          <c:showBubbleSize val="0"/>
        </c:dLbls>
        <c:gapWidth val="65"/>
        <c:axId val="505223912"/>
        <c:axId val="505227848"/>
      </c:barChart>
      <c:catAx>
        <c:axId val="5052239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05227848"/>
        <c:crosses val="autoZero"/>
        <c:auto val="1"/>
        <c:lblAlgn val="ctr"/>
        <c:lblOffset val="100"/>
        <c:noMultiLvlLbl val="0"/>
      </c:catAx>
      <c:valAx>
        <c:axId val="5052278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5223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B.12.5 Üniversitenin QS’e göre bölgesel (Asya) sıralaması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c:v>
                </c:pt>
                <c:pt idx="1">
                  <c:v>0</c:v>
                </c:pt>
                <c:pt idx="2">
                  <c:v>303</c:v>
                </c:pt>
                <c:pt idx="3">
                  <c:v>0</c:v>
                </c:pt>
                <c:pt idx="4" formatCode="0">
                  <c:v>309</c:v>
                </c:pt>
                <c:pt idx="5">
                  <c:v>0</c:v>
                </c:pt>
                <c:pt idx="6">
                  <c:v>0</c:v>
                </c:pt>
                <c:pt idx="7">
                  <c:v>0</c:v>
                </c:pt>
                <c:pt idx="8">
                  <c:v>0</c:v>
                </c:pt>
                <c:pt idx="9">
                  <c:v>0</c:v>
                </c:pt>
              </c:numCache>
            </c:numRef>
          </c:val>
          <c:extLst>
            <c:ext xmlns:c16="http://schemas.microsoft.com/office/drawing/2014/chart" uri="{C3380CC4-5D6E-409C-BE32-E72D297353CC}">
              <c16:uniqueId val="{00000000-AA83-4353-9058-0AE10DE62F72}"/>
            </c:ext>
          </c:extLst>
        </c:ser>
        <c:dLbls>
          <c:dLblPos val="inEnd"/>
          <c:showLegendKey val="0"/>
          <c:showVal val="1"/>
          <c:showCatName val="0"/>
          <c:showSerName val="0"/>
          <c:showPercent val="0"/>
          <c:showBubbleSize val="0"/>
        </c:dLbls>
        <c:gapWidth val="65"/>
        <c:axId val="505243920"/>
        <c:axId val="505242936"/>
      </c:barChart>
      <c:catAx>
        <c:axId val="5052439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05242936"/>
        <c:crosses val="autoZero"/>
        <c:auto val="1"/>
        <c:lblAlgn val="ctr"/>
        <c:lblOffset val="100"/>
        <c:noMultiLvlLbl val="0"/>
      </c:catAx>
      <c:valAx>
        <c:axId val="5052429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524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B.12.6 Üniversitenin QS’e göre ulusal sıralaması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c:v>
                </c:pt>
                <c:pt idx="1">
                  <c:v>0</c:v>
                </c:pt>
                <c:pt idx="2">
                  <c:v>10</c:v>
                </c:pt>
                <c:pt idx="3">
                  <c:v>0</c:v>
                </c:pt>
                <c:pt idx="4" formatCode="0">
                  <c:v>12</c:v>
                </c:pt>
                <c:pt idx="5">
                  <c:v>0</c:v>
                </c:pt>
                <c:pt idx="6">
                  <c:v>0</c:v>
                </c:pt>
                <c:pt idx="7">
                  <c:v>0</c:v>
                </c:pt>
                <c:pt idx="8">
                  <c:v>0</c:v>
                </c:pt>
                <c:pt idx="9">
                  <c:v>0</c:v>
                </c:pt>
              </c:numCache>
            </c:numRef>
          </c:val>
          <c:extLst>
            <c:ext xmlns:c16="http://schemas.microsoft.com/office/drawing/2014/chart" uri="{C3380CC4-5D6E-409C-BE32-E72D297353CC}">
              <c16:uniqueId val="{00000000-A587-49DB-927F-423AEF6A0CF6}"/>
            </c:ext>
          </c:extLst>
        </c:ser>
        <c:dLbls>
          <c:dLblPos val="inEnd"/>
          <c:showLegendKey val="0"/>
          <c:showVal val="1"/>
          <c:showCatName val="0"/>
          <c:showSerName val="0"/>
          <c:showPercent val="0"/>
          <c:showBubbleSize val="0"/>
        </c:dLbls>
        <c:gapWidth val="65"/>
        <c:axId val="413952168"/>
        <c:axId val="413949544"/>
      </c:barChart>
      <c:catAx>
        <c:axId val="413952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13949544"/>
        <c:crosses val="autoZero"/>
        <c:auto val="1"/>
        <c:lblAlgn val="ctr"/>
        <c:lblOffset val="100"/>
        <c:noMultiLvlLbl val="0"/>
      </c:catAx>
      <c:valAx>
        <c:axId val="4139495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13952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B.12.7 Üniversitenin ARWU’ya göre dünya sıralaması</c:v>
                </c:pt>
              </c:strCache>
            </c:strRef>
          </c:tx>
          <c:spPr>
            <a:solidFill>
              <a:schemeClr val="accent1">
                <a:alpha val="85000"/>
              </a:schemeClr>
            </a:solidFill>
            <a:ln w="9525" cap="flat" cmpd="sng" algn="ctr">
              <a:solidFill>
                <a:schemeClr val="lt1">
                  <a:alpha val="50000"/>
                </a:schemeClr>
              </a:solidFill>
              <a:round/>
            </a:ln>
            <a:effectLst/>
          </c:spPr>
          <c:invertIfNegative val="0"/>
          <c:dLbls>
            <c:dLbl>
              <c:idx val="2"/>
              <c:tx>
                <c:rich>
                  <a:bodyPr/>
                  <a:lstStyle/>
                  <a:p>
                    <a:r>
                      <a:rPr lang="en-US"/>
                      <a:t>701-801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32F-440B-9A2D-40D77754C3DC}"/>
                </c:ext>
              </c:extLst>
            </c:dLbl>
            <c:dLbl>
              <c:idx val="4"/>
              <c:tx>
                <c:rich>
                  <a:bodyPr/>
                  <a:lstStyle/>
                  <a:p>
                    <a:r>
                      <a:rPr lang="en-US"/>
                      <a:t>901-1001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32F-440B-9A2D-40D77754C3DC}"/>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c:v>
                </c:pt>
                <c:pt idx="1">
                  <c:v>0</c:v>
                </c:pt>
                <c:pt idx="2">
                  <c:v>701</c:v>
                </c:pt>
                <c:pt idx="3">
                  <c:v>0</c:v>
                </c:pt>
                <c:pt idx="4">
                  <c:v>901</c:v>
                </c:pt>
                <c:pt idx="5">
                  <c:v>0</c:v>
                </c:pt>
                <c:pt idx="6">
                  <c:v>0</c:v>
                </c:pt>
                <c:pt idx="7">
                  <c:v>0</c:v>
                </c:pt>
                <c:pt idx="8">
                  <c:v>0</c:v>
                </c:pt>
                <c:pt idx="9">
                  <c:v>0</c:v>
                </c:pt>
              </c:numCache>
            </c:numRef>
          </c:val>
          <c:extLst>
            <c:ext xmlns:c16="http://schemas.microsoft.com/office/drawing/2014/chart" uri="{C3380CC4-5D6E-409C-BE32-E72D297353CC}">
              <c16:uniqueId val="{00000000-532F-440B-9A2D-40D77754C3DC}"/>
            </c:ext>
          </c:extLst>
        </c:ser>
        <c:dLbls>
          <c:dLblPos val="inEnd"/>
          <c:showLegendKey val="0"/>
          <c:showVal val="1"/>
          <c:showCatName val="0"/>
          <c:showSerName val="0"/>
          <c:showPercent val="0"/>
          <c:showBubbleSize val="0"/>
        </c:dLbls>
        <c:gapWidth val="65"/>
        <c:axId val="509954656"/>
        <c:axId val="509954984"/>
      </c:barChart>
      <c:catAx>
        <c:axId val="5099546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09954984"/>
        <c:crosses val="autoZero"/>
        <c:auto val="1"/>
        <c:lblAlgn val="ctr"/>
        <c:lblOffset val="100"/>
        <c:noMultiLvlLbl val="0"/>
      </c:catAx>
      <c:valAx>
        <c:axId val="5099549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995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manualLayout>
          <c:layoutTarget val="inner"/>
          <c:xMode val="edge"/>
          <c:yMode val="edge"/>
          <c:x val="1.1458333333333333E-2"/>
          <c:y val="8.3287109944590265E-2"/>
          <c:w val="0.9770833333333333"/>
          <c:h val="0.87930869058034411"/>
        </c:manualLayout>
      </c:layout>
      <c:barChart>
        <c:barDir val="col"/>
        <c:grouping val="clustered"/>
        <c:varyColors val="0"/>
        <c:ser>
          <c:idx val="0"/>
          <c:order val="0"/>
          <c:tx>
            <c:strRef>
              <c:f>Sayfa1!$A$2</c:f>
              <c:strCache>
                <c:ptCount val="1"/>
                <c:pt idx="0">
                  <c:v>B.12.8 Üniversitenin ARWU’ya göre ulusal sıralaması</c:v>
                </c:pt>
              </c:strCache>
            </c:strRef>
          </c:tx>
          <c:spPr>
            <a:solidFill>
              <a:schemeClr val="accent1">
                <a:alpha val="85000"/>
              </a:schemeClr>
            </a:solidFill>
            <a:ln w="9525" cap="flat" cmpd="sng" algn="ctr">
              <a:solidFill>
                <a:schemeClr val="lt1">
                  <a:alpha val="50000"/>
                </a:schemeClr>
              </a:solidFill>
              <a:round/>
            </a:ln>
            <a:effectLst/>
          </c:spPr>
          <c:invertIfNegative val="0"/>
          <c:dLbls>
            <c:dLbl>
              <c:idx val="2"/>
              <c:tx>
                <c:rich>
                  <a:bodyPr/>
                  <a:lstStyle/>
                  <a:p>
                    <a:r>
                      <a:rPr lang="en-US"/>
                      <a:t>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7B8-487C-8BE7-7424A9D58AAB}"/>
                </c:ext>
              </c:extLst>
            </c:dLbl>
            <c:dLbl>
              <c:idx val="4"/>
              <c:tx>
                <c:rich>
                  <a:bodyPr/>
                  <a:lstStyle/>
                  <a:p>
                    <a:r>
                      <a:rPr lang="en-US"/>
                      <a:t>5-8</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7B8-487C-8BE7-7424A9D58AAB}"/>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c:v>
                </c:pt>
                <c:pt idx="1">
                  <c:v>0</c:v>
                </c:pt>
                <c:pt idx="2">
                  <c:v>2</c:v>
                </c:pt>
                <c:pt idx="3">
                  <c:v>0</c:v>
                </c:pt>
                <c:pt idx="4">
                  <c:v>5</c:v>
                </c:pt>
                <c:pt idx="5">
                  <c:v>0</c:v>
                </c:pt>
                <c:pt idx="6">
                  <c:v>0</c:v>
                </c:pt>
                <c:pt idx="7">
                  <c:v>0</c:v>
                </c:pt>
                <c:pt idx="8">
                  <c:v>0</c:v>
                </c:pt>
                <c:pt idx="9">
                  <c:v>0</c:v>
                </c:pt>
              </c:numCache>
            </c:numRef>
          </c:val>
          <c:extLst>
            <c:ext xmlns:c16="http://schemas.microsoft.com/office/drawing/2014/chart" uri="{C3380CC4-5D6E-409C-BE32-E72D297353CC}">
              <c16:uniqueId val="{00000000-F7B8-487C-8BE7-7424A9D58AAB}"/>
            </c:ext>
          </c:extLst>
        </c:ser>
        <c:dLbls>
          <c:dLblPos val="inEnd"/>
          <c:showLegendKey val="0"/>
          <c:showVal val="1"/>
          <c:showCatName val="0"/>
          <c:showSerName val="0"/>
          <c:showPercent val="0"/>
          <c:showBubbleSize val="0"/>
        </c:dLbls>
        <c:gapWidth val="65"/>
        <c:axId val="505247200"/>
        <c:axId val="505249824"/>
      </c:barChart>
      <c:catAx>
        <c:axId val="505247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05249824"/>
        <c:crosses val="autoZero"/>
        <c:auto val="1"/>
        <c:lblAlgn val="ctr"/>
        <c:lblOffset val="100"/>
        <c:noMultiLvlLbl val="0"/>
      </c:catAx>
      <c:valAx>
        <c:axId val="505249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524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B.13 Teknoloji Geliştirme Bölgelerinde (TGB) istihdam edilen doktora programlarına kayıtlı
öğrenci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9F3D-44C4-AA10-C8C35EFCA58A}"/>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9F3D-44C4-AA10-C8C35EFCA58A}"/>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38</c:v>
                </c:pt>
                <c:pt idx="1">
                  <c:v>21</c:v>
                </c:pt>
                <c:pt idx="2">
                  <c:v>27</c:v>
                </c:pt>
                <c:pt idx="3">
                  <c:v>4</c:v>
                </c:pt>
                <c:pt idx="4" formatCode="0">
                  <c:v>43</c:v>
                </c:pt>
                <c:pt idx="5">
                  <c:v>14</c:v>
                </c:pt>
                <c:pt idx="6" formatCode="0">
                  <c:v>11</c:v>
                </c:pt>
                <c:pt idx="7" formatCode="0">
                  <c:v>15</c:v>
                </c:pt>
                <c:pt idx="8" formatCode="0">
                  <c:v>4</c:v>
                </c:pt>
                <c:pt idx="9" formatCode="0">
                  <c:v>7</c:v>
                </c:pt>
              </c:numCache>
            </c:numRef>
          </c:val>
          <c:extLst>
            <c:ext xmlns:c16="http://schemas.microsoft.com/office/drawing/2014/chart" uri="{C3380CC4-5D6E-409C-BE32-E72D297353CC}">
              <c16:uniqueId val="{00000000-9F3D-44C4-AA10-C8C35EFCA58A}"/>
            </c:ext>
          </c:extLst>
        </c:ser>
        <c:dLbls>
          <c:dLblPos val="inEnd"/>
          <c:showLegendKey val="0"/>
          <c:showVal val="1"/>
          <c:showCatName val="0"/>
          <c:showSerName val="0"/>
          <c:showPercent val="0"/>
          <c:showBubbleSize val="0"/>
        </c:dLbls>
        <c:gapWidth val="65"/>
        <c:axId val="515142040"/>
        <c:axId val="515144664"/>
      </c:barChart>
      <c:catAx>
        <c:axId val="5151420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5144664"/>
        <c:crosses val="autoZero"/>
        <c:auto val="1"/>
        <c:lblAlgn val="ctr"/>
        <c:lblOffset val="100"/>
        <c:noMultiLvlLbl val="0"/>
      </c:catAx>
      <c:valAx>
        <c:axId val="5151446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514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B.14.1 Üniversite laboratuvarlarında Ar-Ge, inovasyon ve ürün geliştirme kapsamında
sunulan hizmet sayısı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c:v>
                </c:pt>
                <c:pt idx="1">
                  <c:v>0</c:v>
                </c:pt>
                <c:pt idx="2" formatCode="#,##0">
                  <c:v>47856</c:v>
                </c:pt>
                <c:pt idx="3" formatCode="#,##0">
                  <c:v>68744</c:v>
                </c:pt>
                <c:pt idx="4" formatCode="#,##0">
                  <c:v>11038</c:v>
                </c:pt>
                <c:pt idx="5" formatCode="#,##0">
                  <c:v>7705</c:v>
                </c:pt>
                <c:pt idx="6" formatCode="0">
                  <c:v>34</c:v>
                </c:pt>
                <c:pt idx="7" formatCode="#,##0">
                  <c:v>25418</c:v>
                </c:pt>
                <c:pt idx="8">
                  <c:v>0</c:v>
                </c:pt>
                <c:pt idx="9">
                  <c:v>48</c:v>
                </c:pt>
              </c:numCache>
            </c:numRef>
          </c:val>
          <c:extLst>
            <c:ext xmlns:c16="http://schemas.microsoft.com/office/drawing/2014/chart" uri="{C3380CC4-5D6E-409C-BE32-E72D297353CC}">
              <c16:uniqueId val="{00000000-8306-40D0-96CC-1C3183790586}"/>
            </c:ext>
          </c:extLst>
        </c:ser>
        <c:dLbls>
          <c:dLblPos val="inEnd"/>
          <c:showLegendKey val="0"/>
          <c:showVal val="1"/>
          <c:showCatName val="0"/>
          <c:showSerName val="0"/>
          <c:showPercent val="0"/>
          <c:showBubbleSize val="0"/>
        </c:dLbls>
        <c:gapWidth val="65"/>
        <c:axId val="512216584"/>
        <c:axId val="512217896"/>
      </c:barChart>
      <c:catAx>
        <c:axId val="5122165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2217896"/>
        <c:crosses val="autoZero"/>
        <c:auto val="1"/>
        <c:lblAlgn val="ctr"/>
        <c:lblOffset val="100"/>
        <c:noMultiLvlLbl val="0"/>
      </c:catAx>
      <c:valAx>
        <c:axId val="5122178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2216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B.14.2 Üniversite laboratuvarlarında Ar-Ge, inovasyon ve ürün geliştirme kapsamında
sunulan hizmetlerden elde edilen gelir</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c:v>
                </c:pt>
                <c:pt idx="1">
                  <c:v>0</c:v>
                </c:pt>
                <c:pt idx="2" formatCode="#,##0">
                  <c:v>3970030</c:v>
                </c:pt>
                <c:pt idx="3" formatCode="#,##0">
                  <c:v>15603460</c:v>
                </c:pt>
                <c:pt idx="4" formatCode="#,##0">
                  <c:v>3189764</c:v>
                </c:pt>
                <c:pt idx="5" formatCode="#,##0">
                  <c:v>1217563</c:v>
                </c:pt>
                <c:pt idx="6" formatCode="#,##0">
                  <c:v>62478</c:v>
                </c:pt>
                <c:pt idx="7" formatCode="#,##0">
                  <c:v>565580</c:v>
                </c:pt>
                <c:pt idx="8">
                  <c:v>0</c:v>
                </c:pt>
                <c:pt idx="9" formatCode="#,##0">
                  <c:v>20358</c:v>
                </c:pt>
              </c:numCache>
            </c:numRef>
          </c:val>
          <c:extLst>
            <c:ext xmlns:c16="http://schemas.microsoft.com/office/drawing/2014/chart" uri="{C3380CC4-5D6E-409C-BE32-E72D297353CC}">
              <c16:uniqueId val="{00000000-BCED-46C5-BC45-DC2E9D984C4A}"/>
            </c:ext>
          </c:extLst>
        </c:ser>
        <c:dLbls>
          <c:dLblPos val="inEnd"/>
          <c:showLegendKey val="0"/>
          <c:showVal val="1"/>
          <c:showCatName val="0"/>
          <c:showSerName val="0"/>
          <c:showPercent val="0"/>
          <c:showBubbleSize val="0"/>
        </c:dLbls>
        <c:gapWidth val="65"/>
        <c:axId val="512215928"/>
        <c:axId val="512217240"/>
      </c:barChart>
      <c:catAx>
        <c:axId val="5122159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2217240"/>
        <c:crosses val="autoZero"/>
        <c:auto val="1"/>
        <c:lblAlgn val="ctr"/>
        <c:lblOffset val="100"/>
        <c:noMultiLvlLbl val="0"/>
      </c:catAx>
      <c:valAx>
        <c:axId val="5122172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2215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B.15 Merkezi bütçe dışı öz gelir, döner sermaye, fon vb. gelirlerin yıllık bütçeye oranı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6A20-4714-8B4C-91C2D043E073}"/>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6A20-4714-8B4C-91C2D043E073}"/>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16.600000000000001</c:v>
                </c:pt>
                <c:pt idx="1">
                  <c:v>29</c:v>
                </c:pt>
                <c:pt idx="2">
                  <c:v>21.73</c:v>
                </c:pt>
                <c:pt idx="3">
                  <c:v>7.17</c:v>
                </c:pt>
                <c:pt idx="4" formatCode="0.00">
                  <c:v>18.07</c:v>
                </c:pt>
                <c:pt idx="5">
                  <c:v>0.56000000000000005</c:v>
                </c:pt>
                <c:pt idx="6" formatCode="0">
                  <c:v>30</c:v>
                </c:pt>
                <c:pt idx="7" formatCode="0.00">
                  <c:v>10.69</c:v>
                </c:pt>
                <c:pt idx="8" formatCode="0.0">
                  <c:v>8.1999999999999993</c:v>
                </c:pt>
                <c:pt idx="9" formatCode="0.0">
                  <c:v>11.08</c:v>
                </c:pt>
              </c:numCache>
            </c:numRef>
          </c:val>
          <c:extLst>
            <c:ext xmlns:c16="http://schemas.microsoft.com/office/drawing/2014/chart" uri="{C3380CC4-5D6E-409C-BE32-E72D297353CC}">
              <c16:uniqueId val="{00000000-6A20-4714-8B4C-91C2D043E073}"/>
            </c:ext>
          </c:extLst>
        </c:ser>
        <c:dLbls>
          <c:dLblPos val="inEnd"/>
          <c:showLegendKey val="0"/>
          <c:showVal val="1"/>
          <c:showCatName val="0"/>
          <c:showSerName val="0"/>
          <c:showPercent val="0"/>
          <c:showBubbleSize val="0"/>
        </c:dLbls>
        <c:gapWidth val="65"/>
        <c:axId val="510744984"/>
        <c:axId val="510749576"/>
      </c:barChart>
      <c:catAx>
        <c:axId val="5107449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0749576"/>
        <c:crosses val="autoZero"/>
        <c:auto val="1"/>
        <c:lblAlgn val="ctr"/>
        <c:lblOffset val="100"/>
        <c:noMultiLvlLbl val="0"/>
      </c:catAx>
      <c:valAx>
        <c:axId val="510749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0744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B.16 Sağlık Uygulama ve Araştırma Merkezinin kâr ya da zararının toplam ciroya oranı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8E01-45E9-9893-E35F1A57223D}"/>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8E01-45E9-9893-E35F1A57223D}"/>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1.6</c:v>
                </c:pt>
                <c:pt idx="1">
                  <c:v>21</c:v>
                </c:pt>
                <c:pt idx="2">
                  <c:v>22.28</c:v>
                </c:pt>
                <c:pt idx="3">
                  <c:v>-23.9</c:v>
                </c:pt>
                <c:pt idx="4" formatCode="0.00">
                  <c:v>24.34</c:v>
                </c:pt>
                <c:pt idx="5">
                  <c:v>0.59230000000000005</c:v>
                </c:pt>
                <c:pt idx="6" formatCode="0.0">
                  <c:v>-10.199999999999999</c:v>
                </c:pt>
                <c:pt idx="7" formatCode="0.00">
                  <c:v>13.94</c:v>
                </c:pt>
                <c:pt idx="8" formatCode="0.0">
                  <c:v>-40.5</c:v>
                </c:pt>
                <c:pt idx="9" formatCode="0.0">
                  <c:v>-62.95</c:v>
                </c:pt>
              </c:numCache>
            </c:numRef>
          </c:val>
          <c:extLst>
            <c:ext xmlns:c16="http://schemas.microsoft.com/office/drawing/2014/chart" uri="{C3380CC4-5D6E-409C-BE32-E72D297353CC}">
              <c16:uniqueId val="{00000000-8E01-45E9-9893-E35F1A57223D}"/>
            </c:ext>
          </c:extLst>
        </c:ser>
        <c:dLbls>
          <c:dLblPos val="inEnd"/>
          <c:showLegendKey val="0"/>
          <c:showVal val="1"/>
          <c:showCatName val="0"/>
          <c:showSerName val="0"/>
          <c:showPercent val="0"/>
          <c:showBubbleSize val="0"/>
        </c:dLbls>
        <c:gapWidth val="65"/>
        <c:axId val="515417720"/>
        <c:axId val="515416080"/>
      </c:barChart>
      <c:catAx>
        <c:axId val="5154177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5416080"/>
        <c:crosses val="autoZero"/>
        <c:auto val="1"/>
        <c:lblAlgn val="ctr"/>
        <c:lblOffset val="100"/>
        <c:noMultiLvlLbl val="0"/>
      </c:catAx>
      <c:valAx>
        <c:axId val="515416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5417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A.3 Uluslararası sempozyum, kongre veya sanatsal sergi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FAA-4E35-9603-50801EBCCA55}"/>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2FAA-4E35-9603-50801EBCCA55}"/>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48</c:v>
                </c:pt>
                <c:pt idx="1">
                  <c:v>11</c:v>
                </c:pt>
                <c:pt idx="2">
                  <c:v>128</c:v>
                </c:pt>
                <c:pt idx="3">
                  <c:v>70</c:v>
                </c:pt>
                <c:pt idx="4" formatCode="0">
                  <c:v>86</c:v>
                </c:pt>
                <c:pt idx="5">
                  <c:v>4</c:v>
                </c:pt>
                <c:pt idx="6" formatCode="0">
                  <c:v>17</c:v>
                </c:pt>
                <c:pt idx="7" formatCode="0">
                  <c:v>13</c:v>
                </c:pt>
                <c:pt idx="8" formatCode="0">
                  <c:v>10</c:v>
                </c:pt>
                <c:pt idx="9" formatCode="0">
                  <c:v>15</c:v>
                </c:pt>
              </c:numCache>
            </c:numRef>
          </c:val>
          <c:extLst>
            <c:ext xmlns:c16="http://schemas.microsoft.com/office/drawing/2014/chart" uri="{C3380CC4-5D6E-409C-BE32-E72D297353CC}">
              <c16:uniqueId val="{00000000-F6BB-46DD-AAED-541E81E978A3}"/>
            </c:ext>
          </c:extLst>
        </c:ser>
        <c:dLbls>
          <c:dLblPos val="inEnd"/>
          <c:showLegendKey val="0"/>
          <c:showVal val="1"/>
          <c:showCatName val="0"/>
          <c:showSerName val="0"/>
          <c:showPercent val="0"/>
          <c:showBubbleSize val="0"/>
        </c:dLbls>
        <c:gapWidth val="65"/>
        <c:axId val="558927904"/>
        <c:axId val="558930528"/>
      </c:barChart>
      <c:catAx>
        <c:axId val="558927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8930528"/>
        <c:crosses val="autoZero"/>
        <c:auto val="1"/>
        <c:lblAlgn val="ctr"/>
        <c:lblOffset val="100"/>
        <c:noMultiLvlLbl val="0"/>
      </c:catAx>
      <c:valAx>
        <c:axId val="558930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892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B.17.1 Ar-Ge’ye harcanan bütçe oranı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0B4C-420D-859A-0D362F485F61}"/>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0B4C-420D-859A-0D362F485F61}"/>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2.87</c:v>
                </c:pt>
                <c:pt idx="1">
                  <c:v>3</c:v>
                </c:pt>
                <c:pt idx="2">
                  <c:v>2.73</c:v>
                </c:pt>
                <c:pt idx="3">
                  <c:v>7.2</c:v>
                </c:pt>
                <c:pt idx="4" formatCode="0.0">
                  <c:v>18.399999999999999</c:v>
                </c:pt>
                <c:pt idx="5">
                  <c:v>2.8199999999999999E-2</c:v>
                </c:pt>
                <c:pt idx="6" formatCode="0.00">
                  <c:v>2.87</c:v>
                </c:pt>
                <c:pt idx="7" formatCode="0.00">
                  <c:v>6.84</c:v>
                </c:pt>
                <c:pt idx="8" formatCode="0">
                  <c:v>2</c:v>
                </c:pt>
                <c:pt idx="9" formatCode="@">
                  <c:v>1.05</c:v>
                </c:pt>
              </c:numCache>
            </c:numRef>
          </c:val>
          <c:extLst>
            <c:ext xmlns:c16="http://schemas.microsoft.com/office/drawing/2014/chart" uri="{C3380CC4-5D6E-409C-BE32-E72D297353CC}">
              <c16:uniqueId val="{00000000-0B4C-420D-859A-0D362F485F61}"/>
            </c:ext>
          </c:extLst>
        </c:ser>
        <c:dLbls>
          <c:dLblPos val="inEnd"/>
          <c:showLegendKey val="0"/>
          <c:showVal val="1"/>
          <c:showCatName val="0"/>
          <c:showSerName val="0"/>
          <c:showPercent val="0"/>
          <c:showBubbleSize val="0"/>
        </c:dLbls>
        <c:gapWidth val="65"/>
        <c:axId val="532878144"/>
        <c:axId val="532879784"/>
      </c:barChart>
      <c:catAx>
        <c:axId val="5328781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32879784"/>
        <c:crosses val="autoZero"/>
        <c:auto val="1"/>
        <c:lblAlgn val="ctr"/>
        <c:lblOffset val="100"/>
        <c:noMultiLvlLbl val="0"/>
      </c:catAx>
      <c:valAx>
        <c:axId val="5328797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3287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B.17.2 Ar-Ge’ye harcanan yatırım bütçesi oranı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B502-4579-B129-D045720B6AB8}"/>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28.98</c:v>
                </c:pt>
                <c:pt idx="1">
                  <c:v>8</c:v>
                </c:pt>
                <c:pt idx="2">
                  <c:v>10.82</c:v>
                </c:pt>
                <c:pt idx="3">
                  <c:v>50</c:v>
                </c:pt>
                <c:pt idx="4" formatCode="0">
                  <c:v>29</c:v>
                </c:pt>
                <c:pt idx="5">
                  <c:v>0.1196</c:v>
                </c:pt>
                <c:pt idx="6" formatCode="0">
                  <c:v>18</c:v>
                </c:pt>
                <c:pt idx="7" formatCode="0">
                  <c:v>38</c:v>
                </c:pt>
                <c:pt idx="8" formatCode="0.00">
                  <c:v>14.89</c:v>
                </c:pt>
                <c:pt idx="9">
                  <c:v>0.2</c:v>
                </c:pt>
              </c:numCache>
            </c:numRef>
          </c:val>
          <c:extLst>
            <c:ext xmlns:c16="http://schemas.microsoft.com/office/drawing/2014/chart" uri="{C3380CC4-5D6E-409C-BE32-E72D297353CC}">
              <c16:uniqueId val="{00000000-B502-4579-B129-D045720B6AB8}"/>
            </c:ext>
          </c:extLst>
        </c:ser>
        <c:dLbls>
          <c:dLblPos val="inEnd"/>
          <c:showLegendKey val="0"/>
          <c:showVal val="1"/>
          <c:showCatName val="0"/>
          <c:showSerName val="0"/>
          <c:showPercent val="0"/>
          <c:showBubbleSize val="0"/>
        </c:dLbls>
        <c:gapWidth val="65"/>
        <c:axId val="513284128"/>
        <c:axId val="513279536"/>
      </c:barChart>
      <c:catAx>
        <c:axId val="5132841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3279536"/>
        <c:crosses val="autoZero"/>
        <c:auto val="1"/>
        <c:lblAlgn val="ctr"/>
        <c:lblOffset val="100"/>
        <c:noMultiLvlLbl val="0"/>
      </c:catAx>
      <c:valAx>
        <c:axId val="5132795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328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B.18.1 Endüstri ile ortak yürütülen proje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0BB6-4767-A74D-1B3D845CB37D}"/>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0BB6-4767-A74D-1B3D845CB37D}"/>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15</c:v>
                </c:pt>
                <c:pt idx="1">
                  <c:v>166</c:v>
                </c:pt>
                <c:pt idx="2">
                  <c:v>245</c:v>
                </c:pt>
                <c:pt idx="3">
                  <c:v>24</c:v>
                </c:pt>
                <c:pt idx="4" formatCode="0">
                  <c:v>1123</c:v>
                </c:pt>
                <c:pt idx="5">
                  <c:v>40</c:v>
                </c:pt>
                <c:pt idx="6" formatCode="0">
                  <c:v>24</c:v>
                </c:pt>
                <c:pt idx="7" formatCode="0">
                  <c:v>27</c:v>
                </c:pt>
                <c:pt idx="8" formatCode="0">
                  <c:v>25</c:v>
                </c:pt>
                <c:pt idx="9">
                  <c:v>19</c:v>
                </c:pt>
              </c:numCache>
            </c:numRef>
          </c:val>
          <c:extLst>
            <c:ext xmlns:c16="http://schemas.microsoft.com/office/drawing/2014/chart" uri="{C3380CC4-5D6E-409C-BE32-E72D297353CC}">
              <c16:uniqueId val="{00000000-0BB6-4767-A74D-1B3D845CB37D}"/>
            </c:ext>
          </c:extLst>
        </c:ser>
        <c:dLbls>
          <c:dLblPos val="inEnd"/>
          <c:showLegendKey val="0"/>
          <c:showVal val="1"/>
          <c:showCatName val="0"/>
          <c:showSerName val="0"/>
          <c:showPercent val="0"/>
          <c:showBubbleSize val="0"/>
        </c:dLbls>
        <c:gapWidth val="65"/>
        <c:axId val="510748592"/>
        <c:axId val="510745312"/>
      </c:barChart>
      <c:catAx>
        <c:axId val="510748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0745312"/>
        <c:crosses val="autoZero"/>
        <c:auto val="1"/>
        <c:lblAlgn val="ctr"/>
        <c:lblOffset val="100"/>
        <c:noMultiLvlLbl val="0"/>
      </c:catAx>
      <c:valAx>
        <c:axId val="5107453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0748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B.18.2 Endüstri ile ortak yürütülen projelerin toplam bütçesi</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461C-442D-8966-0ABF892F82CF}"/>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461C-442D-8966-0ABF892F82CF}"/>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#,##0</c:formatCode>
                <c:ptCount val="10"/>
                <c:pt idx="0">
                  <c:v>14966652</c:v>
                </c:pt>
                <c:pt idx="1">
                  <c:v>15151580</c:v>
                </c:pt>
                <c:pt idx="2">
                  <c:v>45097774</c:v>
                </c:pt>
                <c:pt idx="3">
                  <c:v>3183124</c:v>
                </c:pt>
                <c:pt idx="4">
                  <c:v>109581722</c:v>
                </c:pt>
                <c:pt idx="5">
                  <c:v>6191533</c:v>
                </c:pt>
                <c:pt idx="6">
                  <c:v>7265475</c:v>
                </c:pt>
                <c:pt idx="7">
                  <c:v>6480541</c:v>
                </c:pt>
                <c:pt idx="8">
                  <c:v>5936190</c:v>
                </c:pt>
                <c:pt idx="9">
                  <c:v>36369230</c:v>
                </c:pt>
              </c:numCache>
            </c:numRef>
          </c:val>
          <c:extLst>
            <c:ext xmlns:c16="http://schemas.microsoft.com/office/drawing/2014/chart" uri="{C3380CC4-5D6E-409C-BE32-E72D297353CC}">
              <c16:uniqueId val="{00000000-461C-442D-8966-0ABF892F82CF}"/>
            </c:ext>
          </c:extLst>
        </c:ser>
        <c:dLbls>
          <c:dLblPos val="inEnd"/>
          <c:showLegendKey val="0"/>
          <c:showVal val="1"/>
          <c:showCatName val="0"/>
          <c:showSerName val="0"/>
          <c:showPercent val="0"/>
          <c:showBubbleSize val="0"/>
        </c:dLbls>
        <c:gapWidth val="65"/>
        <c:axId val="517323688"/>
        <c:axId val="517324672"/>
      </c:barChart>
      <c:catAx>
        <c:axId val="517323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7324672"/>
        <c:crosses val="autoZero"/>
        <c:auto val="1"/>
        <c:lblAlgn val="ctr"/>
        <c:lblOffset val="100"/>
        <c:noMultiLvlLbl val="0"/>
      </c:catAx>
      <c:valAx>
        <c:axId val="517324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1732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B.19 </a:t>
            </a:r>
            <a:r>
              <a:rPr lang="en-US" dirty="0" err="1"/>
              <a:t>Yayın</a:t>
            </a:r>
            <a:r>
              <a:rPr lang="en-US" dirty="0"/>
              <a:t> </a:t>
            </a:r>
            <a:r>
              <a:rPr lang="en-US" dirty="0" err="1"/>
              <a:t>alımının</a:t>
            </a:r>
            <a:r>
              <a:rPr lang="en-US" dirty="0"/>
              <a:t> </a:t>
            </a:r>
            <a:r>
              <a:rPr lang="en-US" dirty="0" err="1"/>
              <a:t>bütçeye</a:t>
            </a:r>
            <a:r>
              <a:rPr lang="en-US" dirty="0"/>
              <a:t> </a:t>
            </a:r>
            <a:r>
              <a:rPr lang="en-US" dirty="0" err="1"/>
              <a:t>oranı</a:t>
            </a:r>
            <a:r>
              <a:rPr lang="tr-TR" dirty="0"/>
              <a:t> %</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B.19 Yayın alımının bütçeye oranı</c:v>
                </c:pt>
              </c:strCache>
            </c:strRef>
          </c:tx>
          <c:spPr>
            <a:solidFill>
              <a:schemeClr val="accent1">
                <a:alpha val="85000"/>
              </a:schemeClr>
            </a:solidFill>
            <a:ln w="9525" cap="flat" cmpd="sng" algn="ctr">
              <a:solidFill>
                <a:schemeClr val="lt1">
                  <a:alpha val="50000"/>
                </a:schemeClr>
              </a:solidFill>
              <a:round/>
            </a:ln>
            <a:effectLst/>
          </c:spPr>
          <c:invertIfNegative val="0"/>
          <c:dLbls>
            <c:dLbl>
              <c:idx val="6"/>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4-52AA-48EA-AD51-C65DE93019ED}"/>
                </c:ext>
              </c:extLst>
            </c:dLbl>
            <c:dLbl>
              <c:idx val="7"/>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3-52AA-48EA-AD51-C65DE93019ED}"/>
                </c:ext>
              </c:extLst>
            </c:dLbl>
            <c:dLbl>
              <c:idx val="8"/>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1-52AA-48EA-AD51-C65DE93019ED}"/>
                </c:ext>
              </c:extLst>
            </c:dLbl>
            <c:dLbl>
              <c:idx val="9"/>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2-52AA-48EA-AD51-C65DE93019ED}"/>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0.32</c:v>
                </c:pt>
                <c:pt idx="1">
                  <c:v>0.28999999999999998</c:v>
                </c:pt>
                <c:pt idx="2">
                  <c:v>0.66</c:v>
                </c:pt>
                <c:pt idx="3">
                  <c:v>0.21</c:v>
                </c:pt>
                <c:pt idx="4" formatCode="0.00%">
                  <c:v>8.8000000000000005E-3</c:v>
                </c:pt>
                <c:pt idx="5">
                  <c:v>0.34</c:v>
                </c:pt>
                <c:pt idx="6" formatCode="0.00%">
                  <c:v>2.2000000000000001E-3</c:v>
                </c:pt>
                <c:pt idx="7" formatCode="0.00%">
                  <c:v>4.8999999999999998E-3</c:v>
                </c:pt>
                <c:pt idx="8" formatCode="0.00%">
                  <c:v>3.7000000000000002E-3</c:v>
                </c:pt>
                <c:pt idx="9" formatCode="0.00%">
                  <c:v>3.8999999999999998E-3</c:v>
                </c:pt>
              </c:numCache>
            </c:numRef>
          </c:val>
          <c:extLst>
            <c:ext xmlns:c16="http://schemas.microsoft.com/office/drawing/2014/chart" uri="{C3380CC4-5D6E-409C-BE32-E72D297353CC}">
              <c16:uniqueId val="{00000000-52AA-48EA-AD51-C65DE93019ED}"/>
            </c:ext>
          </c:extLst>
        </c:ser>
        <c:dLbls>
          <c:dLblPos val="inEnd"/>
          <c:showLegendKey val="0"/>
          <c:showVal val="1"/>
          <c:showCatName val="0"/>
          <c:showSerName val="0"/>
          <c:showPercent val="0"/>
          <c:showBubbleSize val="0"/>
        </c:dLbls>
        <c:gapWidth val="65"/>
        <c:axId val="516075408"/>
        <c:axId val="516078360"/>
      </c:barChart>
      <c:catAx>
        <c:axId val="5160754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6078360"/>
        <c:crosses val="autoZero"/>
        <c:auto val="1"/>
        <c:lblAlgn val="ctr"/>
        <c:lblOffset val="100"/>
        <c:noMultiLvlLbl val="0"/>
      </c:catAx>
      <c:valAx>
        <c:axId val="516078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60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C.1.1 İstihdam edilen yabancı uyruklu öğretim üyesi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AFBE-4506-BB4A-E73FC55C8977}"/>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AFBE-4506-BB4A-E73FC55C8977}"/>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11</c:v>
                </c:pt>
                <c:pt idx="1">
                  <c:v>5</c:v>
                </c:pt>
                <c:pt idx="2">
                  <c:v>9</c:v>
                </c:pt>
                <c:pt idx="3">
                  <c:v>23</c:v>
                </c:pt>
                <c:pt idx="4" formatCode="0">
                  <c:v>3</c:v>
                </c:pt>
                <c:pt idx="5">
                  <c:v>8</c:v>
                </c:pt>
                <c:pt idx="6" formatCode="0">
                  <c:v>1</c:v>
                </c:pt>
                <c:pt idx="7" formatCode="0">
                  <c:v>3</c:v>
                </c:pt>
                <c:pt idx="8" formatCode="0">
                  <c:v>10</c:v>
                </c:pt>
                <c:pt idx="9" formatCode="0">
                  <c:v>9</c:v>
                </c:pt>
              </c:numCache>
            </c:numRef>
          </c:val>
          <c:extLst>
            <c:ext xmlns:c16="http://schemas.microsoft.com/office/drawing/2014/chart" uri="{C3380CC4-5D6E-409C-BE32-E72D297353CC}">
              <c16:uniqueId val="{00000000-AFBE-4506-BB4A-E73FC55C8977}"/>
            </c:ext>
          </c:extLst>
        </c:ser>
        <c:dLbls>
          <c:dLblPos val="inEnd"/>
          <c:showLegendKey val="0"/>
          <c:showVal val="1"/>
          <c:showCatName val="0"/>
          <c:showSerName val="0"/>
          <c:showPercent val="0"/>
          <c:showBubbleSize val="0"/>
        </c:dLbls>
        <c:gapWidth val="65"/>
        <c:axId val="515417064"/>
        <c:axId val="515412144"/>
      </c:barChart>
      <c:catAx>
        <c:axId val="515417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5412144"/>
        <c:crosses val="autoZero"/>
        <c:auto val="1"/>
        <c:lblAlgn val="ctr"/>
        <c:lblOffset val="100"/>
        <c:noMultiLvlLbl val="0"/>
      </c:catAx>
      <c:valAx>
        <c:axId val="5154121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5417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C.1.2 İstihdam edilen yabancı uyruklu doktoralı öğretim görevlisi ve araştırmacı sayısı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8</c:v>
                </c:pt>
                <c:pt idx="1">
                  <c:v>5</c:v>
                </c:pt>
                <c:pt idx="2">
                  <c:v>7</c:v>
                </c:pt>
                <c:pt idx="3">
                  <c:v>3</c:v>
                </c:pt>
                <c:pt idx="4" formatCode="0">
                  <c:v>2</c:v>
                </c:pt>
                <c:pt idx="5">
                  <c:v>3</c:v>
                </c:pt>
                <c:pt idx="6" formatCode="0">
                  <c:v>2</c:v>
                </c:pt>
                <c:pt idx="7">
                  <c:v>0</c:v>
                </c:pt>
                <c:pt idx="8">
                  <c:v>0</c:v>
                </c:pt>
                <c:pt idx="9">
                  <c:v>0</c:v>
                </c:pt>
              </c:numCache>
            </c:numRef>
          </c:val>
          <c:extLst>
            <c:ext xmlns:c16="http://schemas.microsoft.com/office/drawing/2014/chart" uri="{C3380CC4-5D6E-409C-BE32-E72D297353CC}">
              <c16:uniqueId val="{00000000-2B67-4A04-BA55-C837BE6BCDBB}"/>
            </c:ext>
          </c:extLst>
        </c:ser>
        <c:dLbls>
          <c:dLblPos val="inEnd"/>
          <c:showLegendKey val="0"/>
          <c:showVal val="1"/>
          <c:showCatName val="0"/>
          <c:showSerName val="0"/>
          <c:showPercent val="0"/>
          <c:showBubbleSize val="0"/>
        </c:dLbls>
        <c:gapWidth val="65"/>
        <c:axId val="532877488"/>
        <c:axId val="532877816"/>
      </c:barChart>
      <c:catAx>
        <c:axId val="5328774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32877816"/>
        <c:crosses val="autoZero"/>
        <c:auto val="1"/>
        <c:lblAlgn val="ctr"/>
        <c:lblOffset val="100"/>
        <c:noMultiLvlLbl val="0"/>
      </c:catAx>
      <c:valAx>
        <c:axId val="532877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3287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C.2 Üniversitedeki yabancı uyruklu öğrenci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82E-4471-A8A9-6CD015ED0107}"/>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782E-4471-A8A9-6CD015ED0107}"/>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#,##0</c:formatCode>
                <c:ptCount val="10"/>
                <c:pt idx="0">
                  <c:v>2716</c:v>
                </c:pt>
                <c:pt idx="1">
                  <c:v>5348</c:v>
                </c:pt>
                <c:pt idx="2">
                  <c:v>1562</c:v>
                </c:pt>
                <c:pt idx="3">
                  <c:v>4737</c:v>
                </c:pt>
                <c:pt idx="4">
                  <c:v>1105</c:v>
                </c:pt>
                <c:pt idx="5">
                  <c:v>1484</c:v>
                </c:pt>
                <c:pt idx="6">
                  <c:v>1808</c:v>
                </c:pt>
                <c:pt idx="7">
                  <c:v>1303</c:v>
                </c:pt>
                <c:pt idx="8">
                  <c:v>1882</c:v>
                </c:pt>
                <c:pt idx="9">
                  <c:v>2290</c:v>
                </c:pt>
              </c:numCache>
            </c:numRef>
          </c:val>
          <c:extLst>
            <c:ext xmlns:c16="http://schemas.microsoft.com/office/drawing/2014/chart" uri="{C3380CC4-5D6E-409C-BE32-E72D297353CC}">
              <c16:uniqueId val="{00000000-782E-4471-A8A9-6CD015ED0107}"/>
            </c:ext>
          </c:extLst>
        </c:ser>
        <c:dLbls>
          <c:dLblPos val="inEnd"/>
          <c:showLegendKey val="0"/>
          <c:showVal val="1"/>
          <c:showCatName val="0"/>
          <c:showSerName val="0"/>
          <c:showPercent val="0"/>
          <c:showBubbleSize val="0"/>
        </c:dLbls>
        <c:gapWidth val="65"/>
        <c:axId val="505237032"/>
        <c:axId val="328866376"/>
      </c:barChart>
      <c:catAx>
        <c:axId val="5052370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328866376"/>
        <c:crosses val="autoZero"/>
        <c:auto val="1"/>
        <c:lblAlgn val="ctr"/>
        <c:lblOffset val="100"/>
        <c:noMultiLvlLbl val="0"/>
      </c:catAx>
      <c:valAx>
        <c:axId val="3288663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05237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C.3.1 Uluslararası değişim programları kapsamında gelen öğretim elemanı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524A-4836-A3B9-AC24EC4FF23D}"/>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5</c:v>
                </c:pt>
                <c:pt idx="1">
                  <c:v>7</c:v>
                </c:pt>
                <c:pt idx="2">
                  <c:v>0</c:v>
                </c:pt>
                <c:pt idx="3">
                  <c:v>12</c:v>
                </c:pt>
                <c:pt idx="5">
                  <c:v>4</c:v>
                </c:pt>
                <c:pt idx="6">
                  <c:v>0</c:v>
                </c:pt>
                <c:pt idx="7" formatCode="0">
                  <c:v>1</c:v>
                </c:pt>
                <c:pt idx="8">
                  <c:v>0</c:v>
                </c:pt>
                <c:pt idx="9">
                  <c:v>2</c:v>
                </c:pt>
              </c:numCache>
            </c:numRef>
          </c:val>
          <c:extLst>
            <c:ext xmlns:c16="http://schemas.microsoft.com/office/drawing/2014/chart" uri="{C3380CC4-5D6E-409C-BE32-E72D297353CC}">
              <c16:uniqueId val="{00000000-524A-4836-A3B9-AC24EC4FF23D}"/>
            </c:ext>
          </c:extLst>
        </c:ser>
        <c:dLbls>
          <c:dLblPos val="inEnd"/>
          <c:showLegendKey val="0"/>
          <c:showVal val="1"/>
          <c:showCatName val="0"/>
          <c:showSerName val="0"/>
          <c:showPercent val="0"/>
          <c:showBubbleSize val="0"/>
        </c:dLbls>
        <c:gapWidth val="65"/>
        <c:axId val="532448072"/>
        <c:axId val="532451680"/>
      </c:barChart>
      <c:catAx>
        <c:axId val="5324480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32451680"/>
        <c:crosses val="autoZero"/>
        <c:auto val="1"/>
        <c:lblAlgn val="ctr"/>
        <c:lblOffset val="100"/>
        <c:noMultiLvlLbl val="0"/>
      </c:catAx>
      <c:valAx>
        <c:axId val="5324516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32448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C.3.2 Uluslararası değişim programları kapsamında gönderilen öğretim elemanı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1FF5-471D-92B3-1A151857EEC8}"/>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0</c:v>
                </c:pt>
                <c:pt idx="1">
                  <c:v>25</c:v>
                </c:pt>
                <c:pt idx="2">
                  <c:v>0</c:v>
                </c:pt>
                <c:pt idx="3">
                  <c:v>17</c:v>
                </c:pt>
                <c:pt idx="4" formatCode="0">
                  <c:v>1</c:v>
                </c:pt>
                <c:pt idx="5">
                  <c:v>4</c:v>
                </c:pt>
                <c:pt idx="6">
                  <c:v>0</c:v>
                </c:pt>
                <c:pt idx="7" formatCode="0">
                  <c:v>1</c:v>
                </c:pt>
                <c:pt idx="8">
                  <c:v>0</c:v>
                </c:pt>
                <c:pt idx="9">
                  <c:v>3</c:v>
                </c:pt>
              </c:numCache>
            </c:numRef>
          </c:val>
          <c:extLst>
            <c:ext xmlns:c16="http://schemas.microsoft.com/office/drawing/2014/chart" uri="{C3380CC4-5D6E-409C-BE32-E72D297353CC}">
              <c16:uniqueId val="{00000000-1FF5-471D-92B3-1A151857EEC8}"/>
            </c:ext>
          </c:extLst>
        </c:ser>
        <c:dLbls>
          <c:dLblPos val="inEnd"/>
          <c:showLegendKey val="0"/>
          <c:showVal val="1"/>
          <c:showCatName val="0"/>
          <c:showSerName val="0"/>
          <c:showPercent val="0"/>
          <c:showBubbleSize val="0"/>
        </c:dLbls>
        <c:gapWidth val="65"/>
        <c:axId val="508911752"/>
        <c:axId val="405748112"/>
      </c:barChart>
      <c:catAx>
        <c:axId val="508911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05748112"/>
        <c:crosses val="autoZero"/>
        <c:auto val="1"/>
        <c:lblAlgn val="ctr"/>
        <c:lblOffset val="100"/>
        <c:noMultiLvlLbl val="0"/>
      </c:catAx>
      <c:valAx>
        <c:axId val="4057481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8911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A.4.1 Öğrencilerin yaptığı sosyal sorumluluk projelerinin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8427-4DE4-BA9F-0D0FAAB11D29}"/>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8427-4DE4-BA9F-0D0FAAB11D29}"/>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98</c:v>
                </c:pt>
                <c:pt idx="1">
                  <c:v>23</c:v>
                </c:pt>
                <c:pt idx="2">
                  <c:v>244</c:v>
                </c:pt>
                <c:pt idx="3" formatCode="#,##0">
                  <c:v>1161</c:v>
                </c:pt>
                <c:pt idx="4" formatCode="0">
                  <c:v>232</c:v>
                </c:pt>
                <c:pt idx="5">
                  <c:v>6</c:v>
                </c:pt>
                <c:pt idx="6" formatCode="0">
                  <c:v>143</c:v>
                </c:pt>
                <c:pt idx="7" formatCode="0">
                  <c:v>10</c:v>
                </c:pt>
                <c:pt idx="8" formatCode="0">
                  <c:v>200</c:v>
                </c:pt>
                <c:pt idx="9" formatCode="0">
                  <c:v>104</c:v>
                </c:pt>
              </c:numCache>
            </c:numRef>
          </c:val>
          <c:extLst>
            <c:ext xmlns:c16="http://schemas.microsoft.com/office/drawing/2014/chart" uri="{C3380CC4-5D6E-409C-BE32-E72D297353CC}">
              <c16:uniqueId val="{00000000-6ADF-4DF7-8F2C-3379F6A10AD1}"/>
            </c:ext>
          </c:extLst>
        </c:ser>
        <c:dLbls>
          <c:dLblPos val="inEnd"/>
          <c:showLegendKey val="0"/>
          <c:showVal val="1"/>
          <c:showCatName val="0"/>
          <c:showSerName val="0"/>
          <c:showPercent val="0"/>
          <c:showBubbleSize val="0"/>
        </c:dLbls>
        <c:gapWidth val="65"/>
        <c:axId val="555623232"/>
        <c:axId val="555622904"/>
      </c:barChart>
      <c:catAx>
        <c:axId val="5556232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5622904"/>
        <c:crosses val="autoZero"/>
        <c:auto val="1"/>
        <c:lblAlgn val="ctr"/>
        <c:lblOffset val="100"/>
        <c:noMultiLvlLbl val="0"/>
      </c:catAx>
      <c:valAx>
        <c:axId val="5556229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562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C.4.1 Uluslararası değişim programları kapsamında gelen öğrenci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15B2-4EE3-8D93-5738FE9D630E}"/>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15B2-4EE3-8D93-5738FE9D630E}"/>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153</c:v>
                </c:pt>
                <c:pt idx="1">
                  <c:v>24</c:v>
                </c:pt>
                <c:pt idx="2">
                  <c:v>27</c:v>
                </c:pt>
                <c:pt idx="3">
                  <c:v>3</c:v>
                </c:pt>
                <c:pt idx="4" formatCode="0">
                  <c:v>7</c:v>
                </c:pt>
                <c:pt idx="5">
                  <c:v>29</c:v>
                </c:pt>
                <c:pt idx="6" formatCode="0">
                  <c:v>6</c:v>
                </c:pt>
                <c:pt idx="7" formatCode="0">
                  <c:v>8</c:v>
                </c:pt>
                <c:pt idx="8" formatCode="0">
                  <c:v>11</c:v>
                </c:pt>
                <c:pt idx="9" formatCode="0">
                  <c:v>22</c:v>
                </c:pt>
              </c:numCache>
            </c:numRef>
          </c:val>
          <c:extLst>
            <c:ext xmlns:c16="http://schemas.microsoft.com/office/drawing/2014/chart" uri="{C3380CC4-5D6E-409C-BE32-E72D297353CC}">
              <c16:uniqueId val="{00000000-15B2-4EE3-8D93-5738FE9D630E}"/>
            </c:ext>
          </c:extLst>
        </c:ser>
        <c:dLbls>
          <c:dLblPos val="inEnd"/>
          <c:showLegendKey val="0"/>
          <c:showVal val="1"/>
          <c:showCatName val="0"/>
          <c:showSerName val="0"/>
          <c:showPercent val="0"/>
          <c:showBubbleSize val="0"/>
        </c:dLbls>
        <c:gapWidth val="65"/>
        <c:axId val="514937000"/>
        <c:axId val="309182720"/>
      </c:barChart>
      <c:catAx>
        <c:axId val="5149370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309182720"/>
        <c:crosses val="autoZero"/>
        <c:auto val="1"/>
        <c:lblAlgn val="ctr"/>
        <c:lblOffset val="100"/>
        <c:noMultiLvlLbl val="0"/>
      </c:catAx>
      <c:valAx>
        <c:axId val="3091827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4937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C.4.2 Uluslararası değişim programları kapsamında gönderilen öğrenci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62BA-422E-B4B4-71ED52AB5823}"/>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62BA-422E-B4B4-71ED52AB5823}"/>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250</c:v>
                </c:pt>
                <c:pt idx="1">
                  <c:v>158</c:v>
                </c:pt>
                <c:pt idx="2">
                  <c:v>91</c:v>
                </c:pt>
                <c:pt idx="3">
                  <c:v>38</c:v>
                </c:pt>
                <c:pt idx="4" formatCode="0">
                  <c:v>79</c:v>
                </c:pt>
                <c:pt idx="5">
                  <c:v>322</c:v>
                </c:pt>
                <c:pt idx="6" formatCode="0">
                  <c:v>118</c:v>
                </c:pt>
                <c:pt idx="7" formatCode="0">
                  <c:v>314</c:v>
                </c:pt>
                <c:pt idx="8" formatCode="0">
                  <c:v>59</c:v>
                </c:pt>
                <c:pt idx="9" formatCode="0">
                  <c:v>91</c:v>
                </c:pt>
              </c:numCache>
            </c:numRef>
          </c:val>
          <c:extLst>
            <c:ext xmlns:c16="http://schemas.microsoft.com/office/drawing/2014/chart" uri="{C3380CC4-5D6E-409C-BE32-E72D297353CC}">
              <c16:uniqueId val="{00000000-62BA-422E-B4B4-71ED52AB5823}"/>
            </c:ext>
          </c:extLst>
        </c:ser>
        <c:dLbls>
          <c:dLblPos val="inEnd"/>
          <c:showLegendKey val="0"/>
          <c:showVal val="1"/>
          <c:showCatName val="0"/>
          <c:showSerName val="0"/>
          <c:showPercent val="0"/>
          <c:showBubbleSize val="0"/>
        </c:dLbls>
        <c:gapWidth val="65"/>
        <c:axId val="517341464"/>
        <c:axId val="517338512"/>
      </c:barChart>
      <c:catAx>
        <c:axId val="5173414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7338512"/>
        <c:crosses val="autoZero"/>
        <c:auto val="1"/>
        <c:lblAlgn val="ctr"/>
        <c:lblOffset val="100"/>
        <c:noMultiLvlLbl val="0"/>
      </c:catAx>
      <c:valAx>
        <c:axId val="5173385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7341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C.5 Üniversite öğretim elemanlarının aldığı uluslararası fonlara dayalı proje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F1A-4EC1-8C82-F9699BD37DBF}"/>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7F1A-4EC1-8C82-F9699BD37DBF}"/>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28</c:v>
                </c:pt>
                <c:pt idx="1">
                  <c:v>24</c:v>
                </c:pt>
                <c:pt idx="2">
                  <c:v>20</c:v>
                </c:pt>
                <c:pt idx="3">
                  <c:v>42</c:v>
                </c:pt>
                <c:pt idx="4" formatCode="0">
                  <c:v>79</c:v>
                </c:pt>
                <c:pt idx="5">
                  <c:v>22</c:v>
                </c:pt>
                <c:pt idx="6" formatCode="0">
                  <c:v>2</c:v>
                </c:pt>
                <c:pt idx="7" formatCode="0">
                  <c:v>15</c:v>
                </c:pt>
                <c:pt idx="8" formatCode="0">
                  <c:v>27</c:v>
                </c:pt>
                <c:pt idx="9" formatCode="0">
                  <c:v>31</c:v>
                </c:pt>
              </c:numCache>
            </c:numRef>
          </c:val>
          <c:extLst>
            <c:ext xmlns:c16="http://schemas.microsoft.com/office/drawing/2014/chart" uri="{C3380CC4-5D6E-409C-BE32-E72D297353CC}">
              <c16:uniqueId val="{00000000-7F1A-4EC1-8C82-F9699BD37DBF}"/>
            </c:ext>
          </c:extLst>
        </c:ser>
        <c:dLbls>
          <c:dLblPos val="inEnd"/>
          <c:showLegendKey val="0"/>
          <c:showVal val="1"/>
          <c:showCatName val="0"/>
          <c:showSerName val="0"/>
          <c:showPercent val="0"/>
          <c:showBubbleSize val="0"/>
        </c:dLbls>
        <c:gapWidth val="65"/>
        <c:axId val="413952168"/>
        <c:axId val="413952824"/>
      </c:barChart>
      <c:catAx>
        <c:axId val="413952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13952824"/>
        <c:crosses val="autoZero"/>
        <c:auto val="1"/>
        <c:lblAlgn val="ctr"/>
        <c:lblOffset val="100"/>
        <c:noMultiLvlLbl val="0"/>
      </c:catAx>
      <c:valAx>
        <c:axId val="413952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13952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C.6 Yurt dışındaki üniversiteler veya kurum ve kuruluşlar ile ortak yürütülen proje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493D-4A4B-987B-1E24A325710F}"/>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493D-4A4B-987B-1E24A325710F}"/>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18</c:v>
                </c:pt>
                <c:pt idx="1">
                  <c:v>27</c:v>
                </c:pt>
                <c:pt idx="2">
                  <c:v>32</c:v>
                </c:pt>
                <c:pt idx="3">
                  <c:v>28</c:v>
                </c:pt>
                <c:pt idx="4" formatCode="0">
                  <c:v>97</c:v>
                </c:pt>
                <c:pt idx="5">
                  <c:v>10</c:v>
                </c:pt>
                <c:pt idx="6" formatCode="0">
                  <c:v>8</c:v>
                </c:pt>
                <c:pt idx="7" formatCode="0">
                  <c:v>15</c:v>
                </c:pt>
                <c:pt idx="8" formatCode="0">
                  <c:v>27</c:v>
                </c:pt>
                <c:pt idx="9" formatCode="0">
                  <c:v>31</c:v>
                </c:pt>
              </c:numCache>
            </c:numRef>
          </c:val>
          <c:extLst>
            <c:ext xmlns:c16="http://schemas.microsoft.com/office/drawing/2014/chart" uri="{C3380CC4-5D6E-409C-BE32-E72D297353CC}">
              <c16:uniqueId val="{00000000-493D-4A4B-987B-1E24A325710F}"/>
            </c:ext>
          </c:extLst>
        </c:ser>
        <c:dLbls>
          <c:dLblPos val="inEnd"/>
          <c:showLegendKey val="0"/>
          <c:showVal val="1"/>
          <c:showCatName val="0"/>
          <c:showSerName val="0"/>
          <c:showPercent val="0"/>
          <c:showBubbleSize val="0"/>
        </c:dLbls>
        <c:gapWidth val="65"/>
        <c:axId val="518312728"/>
        <c:axId val="518307808"/>
      </c:barChart>
      <c:catAx>
        <c:axId val="5183127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8307808"/>
        <c:crosses val="autoZero"/>
        <c:auto val="1"/>
        <c:lblAlgn val="ctr"/>
        <c:lblOffset val="100"/>
        <c:noMultiLvlLbl val="0"/>
      </c:catAx>
      <c:valAx>
        <c:axId val="5183078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8312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D.1 Üniversitenin yaptığı sosyal sorumluluk projesi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5238-49F2-B25A-99188CA820B3}"/>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5238-49F2-B25A-99188CA820B3}"/>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3</c:v>
                </c:pt>
                <c:pt idx="1">
                  <c:v>35</c:v>
                </c:pt>
                <c:pt idx="2">
                  <c:v>43</c:v>
                </c:pt>
                <c:pt idx="3">
                  <c:v>473</c:v>
                </c:pt>
                <c:pt idx="4" formatCode="0">
                  <c:v>62</c:v>
                </c:pt>
                <c:pt idx="5">
                  <c:v>30</c:v>
                </c:pt>
                <c:pt idx="6" formatCode="0">
                  <c:v>12</c:v>
                </c:pt>
                <c:pt idx="7" formatCode="0">
                  <c:v>1</c:v>
                </c:pt>
                <c:pt idx="8" formatCode="0">
                  <c:v>93</c:v>
                </c:pt>
                <c:pt idx="9" formatCode="0">
                  <c:v>99</c:v>
                </c:pt>
              </c:numCache>
            </c:numRef>
          </c:val>
          <c:extLst>
            <c:ext xmlns:c16="http://schemas.microsoft.com/office/drawing/2014/chart" uri="{C3380CC4-5D6E-409C-BE32-E72D297353CC}">
              <c16:uniqueId val="{00000000-5238-49F2-B25A-99188CA820B3}"/>
            </c:ext>
          </c:extLst>
        </c:ser>
        <c:dLbls>
          <c:dLblPos val="inEnd"/>
          <c:showLegendKey val="0"/>
          <c:showVal val="1"/>
          <c:showCatName val="0"/>
          <c:showSerName val="0"/>
          <c:showPercent val="0"/>
          <c:showBubbleSize val="0"/>
        </c:dLbls>
        <c:gapWidth val="65"/>
        <c:axId val="518293376"/>
        <c:axId val="518292064"/>
      </c:barChart>
      <c:catAx>
        <c:axId val="5182933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8292064"/>
        <c:crosses val="autoZero"/>
        <c:auto val="1"/>
        <c:lblAlgn val="ctr"/>
        <c:lblOffset val="100"/>
        <c:noMultiLvlLbl val="0"/>
      </c:catAx>
      <c:valAx>
        <c:axId val="5182920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829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D.2 Sürekli Eğitim Merkezi ve Dil Merkezi tarafından verilen sertifika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3466-4E1B-B320-4DEFAA75A9BD}"/>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3466-4E1B-B320-4DEFAA75A9BD}"/>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#,##0</c:formatCode>
                <c:ptCount val="10"/>
                <c:pt idx="0">
                  <c:v>1017</c:v>
                </c:pt>
                <c:pt idx="1">
                  <c:v>2363</c:v>
                </c:pt>
                <c:pt idx="2">
                  <c:v>2277</c:v>
                </c:pt>
                <c:pt idx="3">
                  <c:v>4336</c:v>
                </c:pt>
                <c:pt idx="4">
                  <c:v>3802</c:v>
                </c:pt>
                <c:pt idx="5" formatCode="General">
                  <c:v>92</c:v>
                </c:pt>
                <c:pt idx="6">
                  <c:v>1519</c:v>
                </c:pt>
                <c:pt idx="7" formatCode="0">
                  <c:v>20</c:v>
                </c:pt>
                <c:pt idx="8">
                  <c:v>1923</c:v>
                </c:pt>
                <c:pt idx="9">
                  <c:v>1016</c:v>
                </c:pt>
              </c:numCache>
            </c:numRef>
          </c:val>
          <c:extLst>
            <c:ext xmlns:c16="http://schemas.microsoft.com/office/drawing/2014/chart" uri="{C3380CC4-5D6E-409C-BE32-E72D297353CC}">
              <c16:uniqueId val="{00000000-3466-4E1B-B320-4DEFAA75A9BD}"/>
            </c:ext>
          </c:extLst>
        </c:ser>
        <c:dLbls>
          <c:dLblPos val="inEnd"/>
          <c:showLegendKey val="0"/>
          <c:showVal val="1"/>
          <c:showCatName val="0"/>
          <c:showSerName val="0"/>
          <c:showPercent val="0"/>
          <c:showBubbleSize val="0"/>
        </c:dLbls>
        <c:gapWidth val="65"/>
        <c:axId val="517834944"/>
        <c:axId val="517835272"/>
      </c:barChart>
      <c:catAx>
        <c:axId val="5178349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7835272"/>
        <c:crosses val="autoZero"/>
        <c:auto val="1"/>
        <c:lblAlgn val="ctr"/>
        <c:lblOffset val="100"/>
        <c:noMultiLvlLbl val="0"/>
      </c:catAx>
      <c:valAx>
        <c:axId val="5178352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1783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D.3 Kariyer Merkezi çalışmaları kapsamında öğrenci ve mezunlara yönelik gerçekleştirilen faaliyet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E20E-4B66-991D-E95ED1CAE30F}"/>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E20E-4B66-991D-E95ED1CAE30F}"/>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39</c:v>
                </c:pt>
                <c:pt idx="1">
                  <c:v>61</c:v>
                </c:pt>
                <c:pt idx="2">
                  <c:v>138</c:v>
                </c:pt>
                <c:pt idx="3">
                  <c:v>422</c:v>
                </c:pt>
                <c:pt idx="4" formatCode="0">
                  <c:v>21</c:v>
                </c:pt>
                <c:pt idx="5">
                  <c:v>32</c:v>
                </c:pt>
                <c:pt idx="6" formatCode="0">
                  <c:v>42</c:v>
                </c:pt>
                <c:pt idx="7" formatCode="0">
                  <c:v>57</c:v>
                </c:pt>
                <c:pt idx="8" formatCode="0">
                  <c:v>15</c:v>
                </c:pt>
                <c:pt idx="9" formatCode="0">
                  <c:v>6</c:v>
                </c:pt>
              </c:numCache>
            </c:numRef>
          </c:val>
          <c:extLst>
            <c:ext xmlns:c16="http://schemas.microsoft.com/office/drawing/2014/chart" uri="{C3380CC4-5D6E-409C-BE32-E72D297353CC}">
              <c16:uniqueId val="{00000000-E20E-4B66-991D-E95ED1CAE30F}"/>
            </c:ext>
          </c:extLst>
        </c:ser>
        <c:dLbls>
          <c:dLblPos val="inEnd"/>
          <c:showLegendKey val="0"/>
          <c:showVal val="1"/>
          <c:showCatName val="0"/>
          <c:showSerName val="0"/>
          <c:showPercent val="0"/>
          <c:showBubbleSize val="0"/>
        </c:dLbls>
        <c:gapWidth val="65"/>
        <c:axId val="517323360"/>
        <c:axId val="517325000"/>
      </c:barChart>
      <c:catAx>
        <c:axId val="5173233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7325000"/>
        <c:crosses val="autoZero"/>
        <c:auto val="1"/>
        <c:lblAlgn val="ctr"/>
        <c:lblOffset val="100"/>
        <c:noMultiLvlLbl val="0"/>
      </c:catAx>
      <c:valAx>
        <c:axId val="517325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732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D.4 Kamu kurumları ile birlikte yürütülen proje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9C23-400D-B659-5717140ECCEF}"/>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9C23-400D-B659-5717140ECCEF}"/>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25</c:v>
                </c:pt>
                <c:pt idx="1">
                  <c:v>7</c:v>
                </c:pt>
                <c:pt idx="2">
                  <c:v>196</c:v>
                </c:pt>
                <c:pt idx="3">
                  <c:v>130</c:v>
                </c:pt>
                <c:pt idx="4" formatCode="0">
                  <c:v>196</c:v>
                </c:pt>
                <c:pt idx="5">
                  <c:v>21</c:v>
                </c:pt>
                <c:pt idx="6" formatCode="0">
                  <c:v>45</c:v>
                </c:pt>
                <c:pt idx="7" formatCode="0">
                  <c:v>14</c:v>
                </c:pt>
                <c:pt idx="8" formatCode="0">
                  <c:v>7</c:v>
                </c:pt>
                <c:pt idx="9" formatCode="0">
                  <c:v>18</c:v>
                </c:pt>
              </c:numCache>
            </c:numRef>
          </c:val>
          <c:extLst>
            <c:ext xmlns:c16="http://schemas.microsoft.com/office/drawing/2014/chart" uri="{C3380CC4-5D6E-409C-BE32-E72D297353CC}">
              <c16:uniqueId val="{00000000-9C23-400D-B659-5717140ECCEF}"/>
            </c:ext>
          </c:extLst>
        </c:ser>
        <c:dLbls>
          <c:dLblPos val="inEnd"/>
          <c:showLegendKey val="0"/>
          <c:showVal val="1"/>
          <c:showCatName val="0"/>
          <c:showSerName val="0"/>
          <c:showPercent val="0"/>
          <c:showBubbleSize val="0"/>
        </c:dLbls>
        <c:gapWidth val="65"/>
        <c:axId val="511902800"/>
        <c:axId val="511910344"/>
      </c:barChart>
      <c:catAx>
        <c:axId val="5119028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1910344"/>
        <c:crosses val="autoZero"/>
        <c:auto val="1"/>
        <c:lblAlgn val="ctr"/>
        <c:lblOffset val="100"/>
        <c:noMultiLvlLbl val="0"/>
      </c:catAx>
      <c:valAx>
        <c:axId val="5119103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190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D.5.1 Dezavantajlı gruplara yönelik sosyal entegrasyon ve kapsayıcılığa ilişkin yapılan
faaliyet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E848-4FDA-A6D4-A500E8FE97A5}"/>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E848-4FDA-A6D4-A500E8FE97A5}"/>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119</c:v>
                </c:pt>
                <c:pt idx="1">
                  <c:v>8</c:v>
                </c:pt>
                <c:pt idx="2" formatCode="#,##0">
                  <c:v>1615</c:v>
                </c:pt>
                <c:pt idx="3">
                  <c:v>64</c:v>
                </c:pt>
                <c:pt idx="4" formatCode="0">
                  <c:v>198</c:v>
                </c:pt>
                <c:pt idx="5">
                  <c:v>0</c:v>
                </c:pt>
                <c:pt idx="6" formatCode="0">
                  <c:v>5</c:v>
                </c:pt>
                <c:pt idx="7" formatCode="0">
                  <c:v>17</c:v>
                </c:pt>
                <c:pt idx="8" formatCode="0">
                  <c:v>30</c:v>
                </c:pt>
                <c:pt idx="9" formatCode="0">
                  <c:v>80</c:v>
                </c:pt>
              </c:numCache>
            </c:numRef>
          </c:val>
          <c:extLst>
            <c:ext xmlns:c16="http://schemas.microsoft.com/office/drawing/2014/chart" uri="{C3380CC4-5D6E-409C-BE32-E72D297353CC}">
              <c16:uniqueId val="{00000000-E848-4FDA-A6D4-A500E8FE97A5}"/>
            </c:ext>
          </c:extLst>
        </c:ser>
        <c:dLbls>
          <c:dLblPos val="inEnd"/>
          <c:showLegendKey val="0"/>
          <c:showVal val="1"/>
          <c:showCatName val="0"/>
          <c:showSerName val="0"/>
          <c:showPercent val="0"/>
          <c:showBubbleSize val="0"/>
        </c:dLbls>
        <c:gapWidth val="65"/>
        <c:axId val="518296328"/>
        <c:axId val="518302232"/>
      </c:barChart>
      <c:catAx>
        <c:axId val="518296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8302232"/>
        <c:crosses val="autoZero"/>
        <c:auto val="1"/>
        <c:lblAlgn val="ctr"/>
        <c:lblOffset val="100"/>
        <c:noMultiLvlLbl val="0"/>
      </c:catAx>
      <c:valAx>
        <c:axId val="5183022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8296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D.5.2 Üniversitenin engelsiz üniversite ödülü, engelsiz bayrak ödülü, engelsiz program nişanı
ve engelli dostu ödülü sayısı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10</c:v>
                </c:pt>
                <c:pt idx="1">
                  <c:v>0</c:v>
                </c:pt>
                <c:pt idx="2">
                  <c:v>8</c:v>
                </c:pt>
                <c:pt idx="3">
                  <c:v>4</c:v>
                </c:pt>
                <c:pt idx="4" formatCode="0">
                  <c:v>2</c:v>
                </c:pt>
                <c:pt idx="5">
                  <c:v>0</c:v>
                </c:pt>
                <c:pt idx="6">
                  <c:v>0</c:v>
                </c:pt>
                <c:pt idx="7">
                  <c:v>0</c:v>
                </c:pt>
                <c:pt idx="8">
                  <c:v>0</c:v>
                </c:pt>
                <c:pt idx="9">
                  <c:v>0</c:v>
                </c:pt>
              </c:numCache>
            </c:numRef>
          </c:val>
          <c:extLst>
            <c:ext xmlns:c16="http://schemas.microsoft.com/office/drawing/2014/chart" uri="{C3380CC4-5D6E-409C-BE32-E72D297353CC}">
              <c16:uniqueId val="{00000000-0B45-40B7-83B9-828964E47F0F}"/>
            </c:ext>
          </c:extLst>
        </c:ser>
        <c:dLbls>
          <c:dLblPos val="inEnd"/>
          <c:showLegendKey val="0"/>
          <c:showVal val="1"/>
          <c:showCatName val="0"/>
          <c:showSerName val="0"/>
          <c:showPercent val="0"/>
          <c:showBubbleSize val="0"/>
        </c:dLbls>
        <c:gapWidth val="65"/>
        <c:axId val="508933080"/>
        <c:axId val="508927504"/>
      </c:barChart>
      <c:catAx>
        <c:axId val="5089330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08927504"/>
        <c:crosses val="autoZero"/>
        <c:auto val="1"/>
        <c:lblAlgn val="ctr"/>
        <c:lblOffset val="100"/>
        <c:noMultiLvlLbl val="0"/>
      </c:catAx>
      <c:valAx>
        <c:axId val="5089275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8933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A.4.2 Öğrencilerin yaptığı endüstriyel projelerin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13C8-42A6-BE3D-76ECE26313CD}"/>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13C8-42A6-BE3D-76ECE26313CD}"/>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14</c:v>
                </c:pt>
                <c:pt idx="1">
                  <c:v>11</c:v>
                </c:pt>
                <c:pt idx="2">
                  <c:v>203</c:v>
                </c:pt>
                <c:pt idx="3">
                  <c:v>164</c:v>
                </c:pt>
                <c:pt idx="4" formatCode="0">
                  <c:v>894</c:v>
                </c:pt>
                <c:pt idx="5">
                  <c:v>122</c:v>
                </c:pt>
                <c:pt idx="6" formatCode="0">
                  <c:v>69</c:v>
                </c:pt>
                <c:pt idx="7" formatCode="0">
                  <c:v>2</c:v>
                </c:pt>
                <c:pt idx="8" formatCode="0">
                  <c:v>20</c:v>
                </c:pt>
                <c:pt idx="9" formatCode="0">
                  <c:v>52</c:v>
                </c:pt>
              </c:numCache>
            </c:numRef>
          </c:val>
          <c:extLst>
            <c:ext xmlns:c16="http://schemas.microsoft.com/office/drawing/2014/chart" uri="{C3380CC4-5D6E-409C-BE32-E72D297353CC}">
              <c16:uniqueId val="{00000000-5F9F-40FE-8E19-AAC8657DB621}"/>
            </c:ext>
          </c:extLst>
        </c:ser>
        <c:dLbls>
          <c:dLblPos val="inEnd"/>
          <c:showLegendKey val="0"/>
          <c:showVal val="1"/>
          <c:showCatName val="0"/>
          <c:showSerName val="0"/>
          <c:showPercent val="0"/>
          <c:showBubbleSize val="0"/>
        </c:dLbls>
        <c:gapWidth val="65"/>
        <c:axId val="559489648"/>
        <c:axId val="559487680"/>
      </c:barChart>
      <c:catAx>
        <c:axId val="5594896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9487680"/>
        <c:crosses val="autoZero"/>
        <c:auto val="1"/>
        <c:lblAlgn val="ctr"/>
        <c:lblOffset val="100"/>
        <c:noMultiLvlLbl val="0"/>
      </c:catAx>
      <c:valAx>
        <c:axId val="5594876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948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D.6.1 Üniversitenin sıfır atık, yeşil kampüs ve çevrecilik alanlarında aldığı ödül sayısı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1</c:v>
                </c:pt>
                <c:pt idx="1">
                  <c:v>2</c:v>
                </c:pt>
                <c:pt idx="2">
                  <c:v>15</c:v>
                </c:pt>
                <c:pt idx="4" formatCode="0">
                  <c:v>1</c:v>
                </c:pt>
                <c:pt idx="5">
                  <c:v>0</c:v>
                </c:pt>
                <c:pt idx="6">
                  <c:v>0</c:v>
                </c:pt>
                <c:pt idx="7">
                  <c:v>0</c:v>
                </c:pt>
                <c:pt idx="8">
                  <c:v>0</c:v>
                </c:pt>
                <c:pt idx="9">
                  <c:v>0</c:v>
                </c:pt>
              </c:numCache>
            </c:numRef>
          </c:val>
          <c:extLst>
            <c:ext xmlns:c16="http://schemas.microsoft.com/office/drawing/2014/chart" uri="{C3380CC4-5D6E-409C-BE32-E72D297353CC}">
              <c16:uniqueId val="{00000000-460A-4318-AE94-713E20ED0A8C}"/>
            </c:ext>
          </c:extLst>
        </c:ser>
        <c:dLbls>
          <c:dLblPos val="inEnd"/>
          <c:showLegendKey val="0"/>
          <c:showVal val="1"/>
          <c:showCatName val="0"/>
          <c:showSerName val="0"/>
          <c:showPercent val="0"/>
          <c:showBubbleSize val="0"/>
        </c:dLbls>
        <c:gapWidth val="65"/>
        <c:axId val="518303872"/>
        <c:axId val="518304528"/>
      </c:barChart>
      <c:catAx>
        <c:axId val="5183038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8304528"/>
        <c:crosses val="autoZero"/>
        <c:auto val="1"/>
        <c:lblAlgn val="ctr"/>
        <c:lblOffset val="100"/>
        <c:noMultiLvlLbl val="0"/>
      </c:catAx>
      <c:valAx>
        <c:axId val="518304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830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D.6.2 Üniversitenin yeşil, çevreci üniversite endeksindeki sıralaması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728</c:v>
                </c:pt>
                <c:pt idx="1">
                  <c:v>335</c:v>
                </c:pt>
                <c:pt idx="2">
                  <c:v>295</c:v>
                </c:pt>
                <c:pt idx="3">
                  <c:v>443</c:v>
                </c:pt>
                <c:pt idx="4" formatCode="0">
                  <c:v>758</c:v>
                </c:pt>
                <c:pt idx="5">
                  <c:v>367</c:v>
                </c:pt>
                <c:pt idx="6" formatCode="0">
                  <c:v>244</c:v>
                </c:pt>
                <c:pt idx="7">
                  <c:v>0</c:v>
                </c:pt>
                <c:pt idx="8">
                  <c:v>0</c:v>
                </c:pt>
                <c:pt idx="9">
                  <c:v>0</c:v>
                </c:pt>
              </c:numCache>
            </c:numRef>
          </c:val>
          <c:extLst>
            <c:ext xmlns:c16="http://schemas.microsoft.com/office/drawing/2014/chart" uri="{C3380CC4-5D6E-409C-BE32-E72D297353CC}">
              <c16:uniqueId val="{00000000-2F39-4D7C-8C5D-F2C7F15B7777}"/>
            </c:ext>
          </c:extLst>
        </c:ser>
        <c:dLbls>
          <c:dLblPos val="inEnd"/>
          <c:showLegendKey val="0"/>
          <c:showVal val="1"/>
          <c:showCatName val="0"/>
          <c:showSerName val="0"/>
          <c:showPercent val="0"/>
          <c:showBubbleSize val="0"/>
        </c:dLbls>
        <c:gapWidth val="65"/>
        <c:axId val="512134288"/>
        <c:axId val="414020200"/>
      </c:barChart>
      <c:catAx>
        <c:axId val="5121342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14020200"/>
        <c:crosses val="autoZero"/>
        <c:auto val="1"/>
        <c:lblAlgn val="ctr"/>
        <c:lblOffset val="100"/>
        <c:noMultiLvlLbl val="0"/>
      </c:catAx>
      <c:valAx>
        <c:axId val="4140202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12134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D.7 Üniversiteye kazandırılan bağış miktarı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9721-49C3-8427-D706A5F91EF2}"/>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9721-49C3-8427-D706A5F91EF2}"/>
              </c:ext>
            </c:extLst>
          </c:dPt>
          <c:dLbls>
            <c:dLbl>
              <c:idx val="8"/>
              <c:layout>
                <c:manualLayout>
                  <c:x val="-2.0833333333333333E-3"/>
                  <c:y val="2.11496062992125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21-49C3-8427-D706A5F91EF2}"/>
                </c:ext>
              </c:extLst>
            </c:dLbl>
            <c:dLbl>
              <c:idx val="9"/>
              <c:layout>
                <c:manualLayout>
                  <c:x val="1.0416666666666667E-3"/>
                  <c:y val="3.20371828521433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21-49C3-8427-D706A5F91EF2}"/>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#,##0</c:formatCode>
                <c:ptCount val="10"/>
                <c:pt idx="0">
                  <c:v>1083847</c:v>
                </c:pt>
                <c:pt idx="1">
                  <c:v>8835146</c:v>
                </c:pt>
                <c:pt idx="2">
                  <c:v>3135657</c:v>
                </c:pt>
                <c:pt idx="3">
                  <c:v>3825900</c:v>
                </c:pt>
                <c:pt idx="4">
                  <c:v>36313038</c:v>
                </c:pt>
                <c:pt idx="5">
                  <c:v>2510000</c:v>
                </c:pt>
                <c:pt idx="6">
                  <c:v>5530000</c:v>
                </c:pt>
                <c:pt idx="7">
                  <c:v>8863368</c:v>
                </c:pt>
                <c:pt idx="8">
                  <c:v>466870</c:v>
                </c:pt>
                <c:pt idx="9">
                  <c:v>1059347.7</c:v>
                </c:pt>
              </c:numCache>
            </c:numRef>
          </c:val>
          <c:extLst>
            <c:ext xmlns:c16="http://schemas.microsoft.com/office/drawing/2014/chart" uri="{C3380CC4-5D6E-409C-BE32-E72D297353CC}">
              <c16:uniqueId val="{00000000-9721-49C3-8427-D706A5F91EF2}"/>
            </c:ext>
          </c:extLst>
        </c:ser>
        <c:dLbls>
          <c:dLblPos val="inEnd"/>
          <c:showLegendKey val="0"/>
          <c:showVal val="1"/>
          <c:showCatName val="0"/>
          <c:showSerName val="0"/>
          <c:showPercent val="0"/>
          <c:showBubbleSize val="0"/>
        </c:dLbls>
        <c:gapWidth val="65"/>
        <c:axId val="510742032"/>
        <c:axId val="510742688"/>
      </c:barChart>
      <c:catAx>
        <c:axId val="5107420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0742688"/>
        <c:crosses val="autoZero"/>
        <c:auto val="1"/>
        <c:lblAlgn val="ctr"/>
        <c:lblOffset val="100"/>
        <c:noMultiLvlLbl val="0"/>
      </c:catAx>
      <c:valAx>
        <c:axId val="5107426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107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D.8 Öğrenci başına yapılan harcama miktarı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3E4C-4738-9D73-78357FF9525C}"/>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3E4C-4738-9D73-78357FF9525C}"/>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#,##0</c:formatCode>
                <c:ptCount val="10"/>
                <c:pt idx="0">
                  <c:v>14789</c:v>
                </c:pt>
                <c:pt idx="1">
                  <c:v>13715</c:v>
                </c:pt>
                <c:pt idx="2">
                  <c:v>19958</c:v>
                </c:pt>
                <c:pt idx="3">
                  <c:v>13531</c:v>
                </c:pt>
                <c:pt idx="4">
                  <c:v>32307</c:v>
                </c:pt>
                <c:pt idx="5">
                  <c:v>19953</c:v>
                </c:pt>
                <c:pt idx="6">
                  <c:v>17741</c:v>
                </c:pt>
                <c:pt idx="7">
                  <c:v>22326</c:v>
                </c:pt>
                <c:pt idx="8">
                  <c:v>11344</c:v>
                </c:pt>
                <c:pt idx="9">
                  <c:v>20488.04</c:v>
                </c:pt>
              </c:numCache>
            </c:numRef>
          </c:val>
          <c:extLst>
            <c:ext xmlns:c16="http://schemas.microsoft.com/office/drawing/2014/chart" uri="{C3380CC4-5D6E-409C-BE32-E72D297353CC}">
              <c16:uniqueId val="{00000000-3E4C-4738-9D73-78357FF9525C}"/>
            </c:ext>
          </c:extLst>
        </c:ser>
        <c:dLbls>
          <c:dLblPos val="inEnd"/>
          <c:showLegendKey val="0"/>
          <c:showVal val="1"/>
          <c:showCatName val="0"/>
          <c:showSerName val="0"/>
          <c:showPercent val="0"/>
          <c:showBubbleSize val="0"/>
        </c:dLbls>
        <c:gapWidth val="65"/>
        <c:axId val="418718344"/>
        <c:axId val="517328936"/>
      </c:barChart>
      <c:catAx>
        <c:axId val="4187183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17328936"/>
        <c:crosses val="autoZero"/>
        <c:auto val="1"/>
        <c:lblAlgn val="ctr"/>
        <c:lblOffset val="100"/>
        <c:noMultiLvlLbl val="0"/>
      </c:catAx>
      <c:valAx>
        <c:axId val="5173289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18718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D.9 Üniversitenin sağladığı eğitim burslarından faydalanan öğrenci oranı</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2.2000000000000002</c:v>
                </c:pt>
                <c:pt idx="1">
                  <c:v>5.0999999999999996</c:v>
                </c:pt>
                <c:pt idx="2">
                  <c:v>4</c:v>
                </c:pt>
                <c:pt idx="3">
                  <c:v>2</c:v>
                </c:pt>
                <c:pt idx="4">
                  <c:v>5.4</c:v>
                </c:pt>
                <c:pt idx="5">
                  <c:v>0</c:v>
                </c:pt>
                <c:pt idx="6">
                  <c:v>1.9</c:v>
                </c:pt>
                <c:pt idx="7">
                  <c:v>0.4</c:v>
                </c:pt>
                <c:pt idx="8">
                  <c:v>0</c:v>
                </c:pt>
                <c:pt idx="9">
                  <c:v>0.01</c:v>
                </c:pt>
              </c:numCache>
            </c:numRef>
          </c:val>
          <c:extLst>
            <c:ext xmlns:c16="http://schemas.microsoft.com/office/drawing/2014/chart" uri="{C3380CC4-5D6E-409C-BE32-E72D297353CC}">
              <c16:uniqueId val="{00000000-E4F8-4F63-AB7F-63DD3A5E180B}"/>
            </c:ext>
          </c:extLst>
        </c:ser>
        <c:dLbls>
          <c:dLblPos val="inEnd"/>
          <c:showLegendKey val="0"/>
          <c:showVal val="1"/>
          <c:showCatName val="0"/>
          <c:showSerName val="0"/>
          <c:showPercent val="0"/>
          <c:showBubbleSize val="0"/>
        </c:dLbls>
        <c:gapWidth val="65"/>
        <c:axId val="532449712"/>
        <c:axId val="532453320"/>
      </c:barChart>
      <c:catAx>
        <c:axId val="5324497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32453320"/>
        <c:crosses val="autoZero"/>
        <c:auto val="1"/>
        <c:lblAlgn val="ctr"/>
        <c:lblOffset val="100"/>
        <c:noMultiLvlLbl val="0"/>
      </c:catAx>
      <c:valAx>
        <c:axId val="5324533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3244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A.5 Teknokent veya Teknoloji Transfer Ofisi (TTO) projelerine katılan öğrenci sayısı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2271-43FE-BA82-2250C386E720}"/>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271-43FE-BA82-2250C386E720}"/>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49</c:v>
                </c:pt>
                <c:pt idx="1">
                  <c:v>203</c:v>
                </c:pt>
                <c:pt idx="2">
                  <c:v>104</c:v>
                </c:pt>
                <c:pt idx="3">
                  <c:v>354</c:v>
                </c:pt>
                <c:pt idx="4" formatCode="0">
                  <c:v>167</c:v>
                </c:pt>
                <c:pt idx="5" formatCode="#,##0">
                  <c:v>1860</c:v>
                </c:pt>
                <c:pt idx="6" formatCode="0">
                  <c:v>155</c:v>
                </c:pt>
                <c:pt idx="7" formatCode="0">
                  <c:v>13</c:v>
                </c:pt>
                <c:pt idx="8" formatCode="0">
                  <c:v>55</c:v>
                </c:pt>
                <c:pt idx="9" formatCode="0">
                  <c:v>17</c:v>
                </c:pt>
              </c:numCache>
            </c:numRef>
          </c:val>
          <c:extLst>
            <c:ext xmlns:c16="http://schemas.microsoft.com/office/drawing/2014/chart" uri="{C3380CC4-5D6E-409C-BE32-E72D297353CC}">
              <c16:uniqueId val="{00000000-3DF9-4FA2-83A6-67CBCE228783}"/>
            </c:ext>
          </c:extLst>
        </c:ser>
        <c:dLbls>
          <c:dLblPos val="inEnd"/>
          <c:showLegendKey val="0"/>
          <c:showVal val="1"/>
          <c:showCatName val="0"/>
          <c:showSerName val="0"/>
          <c:showPercent val="0"/>
          <c:showBubbleSize val="0"/>
        </c:dLbls>
        <c:gapWidth val="65"/>
        <c:axId val="555623560"/>
        <c:axId val="555625528"/>
      </c:barChart>
      <c:catAx>
        <c:axId val="5556235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5625528"/>
        <c:crosses val="autoZero"/>
        <c:auto val="1"/>
        <c:lblAlgn val="ctr"/>
        <c:lblOffset val="100"/>
        <c:noMultiLvlLbl val="0"/>
      </c:catAx>
      <c:valAx>
        <c:axId val="555625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5623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A.6 </a:t>
            </a:r>
            <a:r>
              <a:rPr lang="en-US" dirty="0" err="1"/>
              <a:t>Programların</a:t>
            </a:r>
            <a:r>
              <a:rPr lang="en-US" dirty="0"/>
              <a:t> </a:t>
            </a:r>
            <a:r>
              <a:rPr lang="en-US" dirty="0" err="1"/>
              <a:t>genel</a:t>
            </a:r>
            <a:r>
              <a:rPr lang="en-US" dirty="0"/>
              <a:t> </a:t>
            </a:r>
            <a:r>
              <a:rPr lang="en-US" dirty="0" err="1"/>
              <a:t>doluluk</a:t>
            </a:r>
            <a:r>
              <a:rPr lang="en-US" dirty="0"/>
              <a:t> </a:t>
            </a:r>
            <a:r>
              <a:rPr lang="en-US" dirty="0" err="1"/>
              <a:t>oranı</a:t>
            </a:r>
            <a:r>
              <a:rPr lang="tr-TR" dirty="0"/>
              <a:t> %</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A.6 Programların genel doluluk oranı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3D9D-457A-9020-FCF3E7F1ECDD}"/>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3D9D-457A-9020-FCF3E7F1ECDD}"/>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99.5</c:v>
                </c:pt>
                <c:pt idx="1">
                  <c:v>94.1</c:v>
                </c:pt>
                <c:pt idx="2">
                  <c:v>94.7</c:v>
                </c:pt>
                <c:pt idx="3">
                  <c:v>97.2</c:v>
                </c:pt>
                <c:pt idx="4">
                  <c:v>100</c:v>
                </c:pt>
                <c:pt idx="5">
                  <c:v>92.6</c:v>
                </c:pt>
                <c:pt idx="6">
                  <c:v>80</c:v>
                </c:pt>
                <c:pt idx="7">
                  <c:v>85.4</c:v>
                </c:pt>
                <c:pt idx="8">
                  <c:v>81</c:v>
                </c:pt>
                <c:pt idx="9">
                  <c:v>99.59</c:v>
                </c:pt>
              </c:numCache>
            </c:numRef>
          </c:val>
          <c:extLst>
            <c:ext xmlns:c16="http://schemas.microsoft.com/office/drawing/2014/chart" uri="{C3380CC4-5D6E-409C-BE32-E72D297353CC}">
              <c16:uniqueId val="{00000000-79B2-4A5D-A229-7A41E8B9DDB5}"/>
            </c:ext>
          </c:extLst>
        </c:ser>
        <c:dLbls>
          <c:dLblPos val="inEnd"/>
          <c:showLegendKey val="0"/>
          <c:showVal val="1"/>
          <c:showCatName val="0"/>
          <c:showSerName val="0"/>
          <c:showPercent val="0"/>
          <c:showBubbleSize val="0"/>
        </c:dLbls>
        <c:gapWidth val="65"/>
        <c:axId val="553355896"/>
        <c:axId val="553352616"/>
      </c:barChart>
      <c:catAx>
        <c:axId val="553355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553352616"/>
        <c:crosses val="autoZero"/>
        <c:auto val="1"/>
        <c:lblAlgn val="ctr"/>
        <c:lblOffset val="100"/>
        <c:noMultiLvlLbl val="0"/>
      </c:catAx>
      <c:valAx>
        <c:axId val="5533526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3355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A.7 </a:t>
            </a:r>
            <a:r>
              <a:rPr lang="en-US" dirty="0" err="1"/>
              <a:t>Erişilebilen</a:t>
            </a:r>
            <a:r>
              <a:rPr lang="en-US" dirty="0"/>
              <a:t> </a:t>
            </a:r>
            <a:r>
              <a:rPr lang="en-US" dirty="0" err="1"/>
              <a:t>ders</a:t>
            </a:r>
            <a:r>
              <a:rPr lang="en-US" dirty="0"/>
              <a:t> </a:t>
            </a:r>
            <a:r>
              <a:rPr lang="en-US" dirty="0" err="1"/>
              <a:t>bilgi</a:t>
            </a:r>
            <a:r>
              <a:rPr lang="en-US" dirty="0"/>
              <a:t> </a:t>
            </a:r>
            <a:r>
              <a:rPr lang="en-US" dirty="0" err="1"/>
              <a:t>paketi</a:t>
            </a:r>
            <a:r>
              <a:rPr lang="en-US" dirty="0"/>
              <a:t> </a:t>
            </a:r>
            <a:r>
              <a:rPr lang="en-US" dirty="0" err="1"/>
              <a:t>oranı</a:t>
            </a:r>
            <a:r>
              <a:rPr lang="tr-TR" dirty="0"/>
              <a:t> %</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A.7 Erişilebilen ders bilgi paketi oranı</c:v>
                </c:pt>
              </c:strCache>
            </c:strRef>
          </c:tx>
          <c:spPr>
            <a:solidFill>
              <a:schemeClr val="accent1">
                <a:alpha val="85000"/>
              </a:schemeClr>
            </a:solidFill>
            <a:ln w="9525" cap="flat" cmpd="sng" algn="ctr">
              <a:solidFill>
                <a:schemeClr val="lt1">
                  <a:alpha val="50000"/>
                </a:schemeClr>
              </a:solidFill>
              <a:round/>
            </a:ln>
            <a:effectLst/>
          </c:spPr>
          <c:invertIfNegative val="0"/>
          <c:dPt>
            <c:idx val="8"/>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D3EE-4D4F-8A13-89053EA38524}"/>
              </c:ext>
            </c:extLst>
          </c:dPt>
          <c:dPt>
            <c:idx val="9"/>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3EE-4D4F-8A13-89053EA38524}"/>
              </c:ext>
            </c:extLst>
          </c:dPt>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Sayfa1!$B$1:$K$1</c:f>
              <c:strCache>
                <c:ptCount val="10"/>
                <c:pt idx="0">
                  <c:v>Marmara </c:v>
                </c:pt>
                <c:pt idx="1">
                  <c:v>Bursa Uludağ</c:v>
                </c:pt>
                <c:pt idx="2">
                  <c:v>Dokuz Eylül</c:v>
                </c:pt>
                <c:pt idx="3">
                  <c:v>Atatürk</c:v>
                </c:pt>
                <c:pt idx="4">
                  <c:v>Gazi</c:v>
                </c:pt>
                <c:pt idx="5">
                  <c:v>Çukurova</c:v>
                </c:pt>
                <c:pt idx="6">
                  <c:v>Fırat</c:v>
                </c:pt>
                <c:pt idx="7">
                  <c:v>Karadeniz Teknik</c:v>
                </c:pt>
                <c:pt idx="8">
                  <c:v>ÇOMÜ 2021</c:v>
                </c:pt>
                <c:pt idx="9">
                  <c:v>ÇOMÜ 2022</c:v>
                </c:pt>
              </c:strCache>
            </c:strRef>
          </c:cat>
          <c:val>
            <c:numRef>
              <c:f>Sayfa1!$B$2:$K$2</c:f>
              <c:numCache>
                <c:formatCode>General</c:formatCode>
                <c:ptCount val="10"/>
                <c:pt idx="0">
                  <c:v>96.1</c:v>
                </c:pt>
                <c:pt idx="1">
                  <c:v>96</c:v>
                </c:pt>
                <c:pt idx="2">
                  <c:v>100</c:v>
                </c:pt>
                <c:pt idx="3">
                  <c:v>100</c:v>
                </c:pt>
                <c:pt idx="4">
                  <c:v>99.3</c:v>
                </c:pt>
                <c:pt idx="5">
                  <c:v>88.3</c:v>
                </c:pt>
                <c:pt idx="6">
                  <c:v>100</c:v>
                </c:pt>
                <c:pt idx="7">
                  <c:v>100</c:v>
                </c:pt>
                <c:pt idx="8">
                  <c:v>96</c:v>
                </c:pt>
                <c:pt idx="9">
                  <c:v>94</c:v>
                </c:pt>
              </c:numCache>
            </c:numRef>
          </c:val>
          <c:extLst>
            <c:ext xmlns:c16="http://schemas.microsoft.com/office/drawing/2014/chart" uri="{C3380CC4-5D6E-409C-BE32-E72D297353CC}">
              <c16:uniqueId val="{00000000-2348-40A4-8DD5-38367DA5B4C7}"/>
            </c:ext>
          </c:extLst>
        </c:ser>
        <c:dLbls>
          <c:dLblPos val="inEnd"/>
          <c:showLegendKey val="0"/>
          <c:showVal val="1"/>
          <c:showCatName val="0"/>
          <c:showSerName val="0"/>
          <c:showPercent val="0"/>
          <c:showBubbleSize val="0"/>
        </c:dLbls>
        <c:gapWidth val="65"/>
        <c:axId val="428568024"/>
        <c:axId val="428568352"/>
      </c:barChart>
      <c:catAx>
        <c:axId val="4285680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428568352"/>
        <c:crosses val="autoZero"/>
        <c:auto val="1"/>
        <c:lblAlgn val="ctr"/>
        <c:lblOffset val="100"/>
        <c:noMultiLvlLbl val="0"/>
      </c:catAx>
      <c:valAx>
        <c:axId val="4285683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28568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C6E12-70EF-4E9F-8B5A-E8A62E4C8D1C}" type="datetimeFigureOut">
              <a:rPr lang="tr-TR" smtClean="0"/>
              <a:t>18.03.2024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6109E-F716-483B-865F-FAA400F61C70}" type="slidenum">
              <a:rPr lang="tr-TR" smtClean="0"/>
              <a:t>‹#›</a:t>
            </a:fld>
            <a:endParaRPr lang="tr-TR"/>
          </a:p>
        </p:txBody>
      </p:sp>
    </p:spTree>
    <p:extLst>
      <p:ext uri="{BB962C8B-B14F-4D97-AF65-F5344CB8AC3E}">
        <p14:creationId xmlns:p14="http://schemas.microsoft.com/office/powerpoint/2010/main" val="271330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C46109E-F716-483B-865F-FAA400F61C70}" type="slidenum">
              <a:rPr lang="tr-TR" smtClean="0"/>
              <a:t>5</a:t>
            </a:fld>
            <a:endParaRPr lang="tr-TR"/>
          </a:p>
        </p:txBody>
      </p:sp>
    </p:spTree>
    <p:extLst>
      <p:ext uri="{BB962C8B-B14F-4D97-AF65-F5344CB8AC3E}">
        <p14:creationId xmlns:p14="http://schemas.microsoft.com/office/powerpoint/2010/main" val="26863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C46109E-F716-483B-865F-FAA400F61C70}" type="slidenum">
              <a:rPr lang="tr-TR" smtClean="0"/>
              <a:t>6</a:t>
            </a:fld>
            <a:endParaRPr lang="tr-TR"/>
          </a:p>
        </p:txBody>
      </p:sp>
    </p:spTree>
    <p:extLst>
      <p:ext uri="{BB962C8B-B14F-4D97-AF65-F5344CB8AC3E}">
        <p14:creationId xmlns:p14="http://schemas.microsoft.com/office/powerpoint/2010/main" val="112010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555020-E46E-B97F-B94D-B2A4F6D55C4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892E3FE-0C05-B3B3-AD98-7E482DAFA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41924D9-ED69-1962-DB57-730F321738AC}"/>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5" name="Alt Bilgi Yer Tutucusu 4">
            <a:extLst>
              <a:ext uri="{FF2B5EF4-FFF2-40B4-BE49-F238E27FC236}">
                <a16:creationId xmlns:a16="http://schemas.microsoft.com/office/drawing/2014/main" id="{F686407B-5C67-35CD-2EB7-1D49EFE849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D93DE45-9A68-8A54-6682-96B1F4518140}"/>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378201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6E6FF7-C968-3B7C-916A-3B2ED70FBB9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8E136C3-E66E-E3B3-8D80-128A9AC537C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59A2048-0548-037F-610E-B3F83FE6374A}"/>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5" name="Alt Bilgi Yer Tutucusu 4">
            <a:extLst>
              <a:ext uri="{FF2B5EF4-FFF2-40B4-BE49-F238E27FC236}">
                <a16:creationId xmlns:a16="http://schemas.microsoft.com/office/drawing/2014/main" id="{955B97EF-E411-5A34-C014-79D5840C8F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85A645-32D7-50B0-6C55-9ECA0D5A780F}"/>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126007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0FF8108-1DD5-C122-19A2-30752691C51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0314533-0839-0AEA-0B8B-BC7CD3F1D26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66E957-32C0-8A44-DB54-63BEE63A0764}"/>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5" name="Alt Bilgi Yer Tutucusu 4">
            <a:extLst>
              <a:ext uri="{FF2B5EF4-FFF2-40B4-BE49-F238E27FC236}">
                <a16:creationId xmlns:a16="http://schemas.microsoft.com/office/drawing/2014/main" id="{26DA498D-A5F5-37E7-99B5-7AFB0540A9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10FEC6-6F82-4B49-C812-AB03534384DF}"/>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123884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713EAC-14E3-376E-90E6-296AC655674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0B3BE29-28FC-E15C-C725-47513C5FFA5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607E736-17E5-033C-C23A-2BC22498AD20}"/>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5" name="Alt Bilgi Yer Tutucusu 4">
            <a:extLst>
              <a:ext uri="{FF2B5EF4-FFF2-40B4-BE49-F238E27FC236}">
                <a16:creationId xmlns:a16="http://schemas.microsoft.com/office/drawing/2014/main" id="{D53B421E-D33A-AF6B-8C30-69EF2F2BD59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63961F-F8A1-F6DA-87A1-0F755E78FE91}"/>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189299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F25DDE-72D7-54E8-C3AD-78EAA56BAEF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537739D-A4E0-05AA-B838-2257C34A1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FFA7319-4461-5523-9ED9-0095A9AE832D}"/>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5" name="Alt Bilgi Yer Tutucusu 4">
            <a:extLst>
              <a:ext uri="{FF2B5EF4-FFF2-40B4-BE49-F238E27FC236}">
                <a16:creationId xmlns:a16="http://schemas.microsoft.com/office/drawing/2014/main" id="{FA52A155-9958-BD07-0B7E-78759E7D8C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A6C9F5-312E-99B5-8BD3-DB6437910923}"/>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156991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50D0A-5999-0851-DE75-002A7DDB54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0EA03B3-B1FA-2BEA-FC19-3B9E5623A17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CCE269C-16B0-1072-9CFC-B9947832B82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C236230-ACB6-D9A2-E513-B3DB73706229}"/>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6" name="Alt Bilgi Yer Tutucusu 5">
            <a:extLst>
              <a:ext uri="{FF2B5EF4-FFF2-40B4-BE49-F238E27FC236}">
                <a16:creationId xmlns:a16="http://schemas.microsoft.com/office/drawing/2014/main" id="{216F181F-72F4-8558-28B2-64254896D48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43D62C-6F72-3744-DF81-FD9034DED47C}"/>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253998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B904E6-E43F-DE50-89FC-C82C419ED8C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C780611-0407-905C-71F4-B583C1812F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C2D3CA7-D1FB-DB8D-742C-1465849E749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4BC5A9F-78D1-0A1F-6CAC-A493266F0E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17855EB-EF69-2AB7-4628-3EF5FA6B7F1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C3B4AC7-F377-63E6-70CE-B144E5482830}"/>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8" name="Alt Bilgi Yer Tutucusu 7">
            <a:extLst>
              <a:ext uri="{FF2B5EF4-FFF2-40B4-BE49-F238E27FC236}">
                <a16:creationId xmlns:a16="http://schemas.microsoft.com/office/drawing/2014/main" id="{DCBAE07A-A3F4-6F7B-F837-DCA84A03B4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A0FE2E0-0345-E517-80C2-0A8AB51D1845}"/>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3200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0153FB-00A0-98D2-FE3C-DC66ACF6513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0CC311A-3BF1-1528-A7FB-215583BC37A1}"/>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4" name="Alt Bilgi Yer Tutucusu 3">
            <a:extLst>
              <a:ext uri="{FF2B5EF4-FFF2-40B4-BE49-F238E27FC236}">
                <a16:creationId xmlns:a16="http://schemas.microsoft.com/office/drawing/2014/main" id="{E7AA2185-6EDD-07BB-4277-4B488E475EA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39916FB-EC94-C207-7463-B8E0540CB214}"/>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265467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9AD2B65-1B3F-3814-5700-CBB8F1C05A03}"/>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3" name="Alt Bilgi Yer Tutucusu 2">
            <a:extLst>
              <a:ext uri="{FF2B5EF4-FFF2-40B4-BE49-F238E27FC236}">
                <a16:creationId xmlns:a16="http://schemas.microsoft.com/office/drawing/2014/main" id="{0437C6A6-7D77-93E9-4DB4-D727A053FE6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D137BC8-445A-E3EF-409B-2FD754D46680}"/>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350458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E3E666-DD80-042F-1339-1EE40E2C8CE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0A4750C-7F15-7029-14E7-2DB63F0FA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32BFA1-B3A0-834B-E80E-EE205065B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6B404D7-B7E2-D52E-9AB7-0530AFAA3504}"/>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6" name="Alt Bilgi Yer Tutucusu 5">
            <a:extLst>
              <a:ext uri="{FF2B5EF4-FFF2-40B4-BE49-F238E27FC236}">
                <a16:creationId xmlns:a16="http://schemas.microsoft.com/office/drawing/2014/main" id="{354AED53-1CA3-F953-9FE4-1E9A87A2F3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91802EF-3B55-AB62-BD56-C670D6A4E7B6}"/>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104897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7281F1-1977-F48A-CF49-370E72E8926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8D871D7-2DD4-29DF-CCC4-BFF900513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6EA1267-C6C8-504E-1039-45CE266AC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E0962C9-DE78-613F-392A-A94F97DFF592}"/>
              </a:ext>
            </a:extLst>
          </p:cNvPr>
          <p:cNvSpPr>
            <a:spLocks noGrp="1"/>
          </p:cNvSpPr>
          <p:nvPr>
            <p:ph type="dt" sz="half" idx="10"/>
          </p:nvPr>
        </p:nvSpPr>
        <p:spPr/>
        <p:txBody>
          <a:bodyPr/>
          <a:lstStyle/>
          <a:p>
            <a:fld id="{4FCA38A9-C1F7-4DFA-9623-C5C61451FA38}" type="datetimeFigureOut">
              <a:rPr lang="tr-TR" smtClean="0"/>
              <a:t>18.03.2024</a:t>
            </a:fld>
            <a:endParaRPr lang="tr-TR"/>
          </a:p>
        </p:txBody>
      </p:sp>
      <p:sp>
        <p:nvSpPr>
          <p:cNvPr id="6" name="Alt Bilgi Yer Tutucusu 5">
            <a:extLst>
              <a:ext uri="{FF2B5EF4-FFF2-40B4-BE49-F238E27FC236}">
                <a16:creationId xmlns:a16="http://schemas.microsoft.com/office/drawing/2014/main" id="{40AA510F-0A89-1484-D140-B8CD4D0ACE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13E61B8-9C85-68AD-71B7-74B950ADFAFD}"/>
              </a:ext>
            </a:extLst>
          </p:cNvPr>
          <p:cNvSpPr>
            <a:spLocks noGrp="1"/>
          </p:cNvSpPr>
          <p:nvPr>
            <p:ph type="sldNum" sz="quarter" idx="12"/>
          </p:nvPr>
        </p:nvSpPr>
        <p:spPr/>
        <p:txBody>
          <a:bodyPr/>
          <a:lstStyle/>
          <a:p>
            <a:fld id="{09830BF9-A02C-4A6A-AE4B-89E8D94F3F32}" type="slidenum">
              <a:rPr lang="tr-TR" smtClean="0"/>
              <a:t>‹#›</a:t>
            </a:fld>
            <a:endParaRPr lang="tr-TR"/>
          </a:p>
        </p:txBody>
      </p:sp>
    </p:spTree>
    <p:extLst>
      <p:ext uri="{BB962C8B-B14F-4D97-AF65-F5344CB8AC3E}">
        <p14:creationId xmlns:p14="http://schemas.microsoft.com/office/powerpoint/2010/main" val="93907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872006B-BF97-6051-5AAE-1C573B1FA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60B732D-0DA2-E372-7613-CFF5E50F4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7C30928-2200-80B5-6F91-AC941F9074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A38A9-C1F7-4DFA-9623-C5C61451FA38}" type="datetimeFigureOut">
              <a:rPr lang="tr-TR" smtClean="0"/>
              <a:t>18.03.2024</a:t>
            </a:fld>
            <a:endParaRPr lang="tr-TR"/>
          </a:p>
        </p:txBody>
      </p:sp>
      <p:sp>
        <p:nvSpPr>
          <p:cNvPr id="5" name="Alt Bilgi Yer Tutucusu 4">
            <a:extLst>
              <a:ext uri="{FF2B5EF4-FFF2-40B4-BE49-F238E27FC236}">
                <a16:creationId xmlns:a16="http://schemas.microsoft.com/office/drawing/2014/main" id="{6F7AD1B0-828A-29B8-77B7-9D5481DF97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C3723F1-0234-710A-4B6F-49E85F007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30BF9-A02C-4A6A-AE4B-89E8D94F3F32}" type="slidenum">
              <a:rPr lang="tr-TR" smtClean="0"/>
              <a:t>‹#›</a:t>
            </a:fld>
            <a:endParaRPr lang="tr-TR"/>
          </a:p>
        </p:txBody>
      </p:sp>
    </p:spTree>
    <p:extLst>
      <p:ext uri="{BB962C8B-B14F-4D97-AF65-F5344CB8AC3E}">
        <p14:creationId xmlns:p14="http://schemas.microsoft.com/office/powerpoint/2010/main" val="2217910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chart" Target="../charts/chart7.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chart" Target="../charts/chart8.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chart" Target="../charts/chart9.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chart" Target="../charts/chart10.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chart" Target="../charts/chart11.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chart" Target="../charts/chart12.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chart" Target="../charts/chart13.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chart" Target="../charts/chart14.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chart" Target="../charts/chart15.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chart" Target="../charts/chart16.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chart" Target="../charts/chart17.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chart" Target="../charts/chart18.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chart" Target="../charts/chart19.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chart" Target="../charts/chart20.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chart" Target="../charts/chart21.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chart" Target="../charts/chart22.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chart" Target="../charts/chart23.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chart" Target="../charts/chart24.xml"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chart" Target="../charts/chart25.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chart" Target="../charts/chart26.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chart" Target="../charts/chart27.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chart" Target="../charts/chart28.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chart" Target="../charts/chart29.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chart" Target="../charts/chart30.xm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chart" Target="../charts/chart31.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chart" Target="../charts/chart32.xml"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chart" Target="../charts/chart33.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chart" Target="../charts/chart34.xml"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chart" Target="../charts/chart35.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chart" Target="../charts/chart36.xml"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chart" Target="../charts/chart37.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chart" Target="../charts/chart38.xml"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chart" Target="../charts/chart39.xml"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chart" Target="../charts/chart40.xml"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2" Type="http://schemas.openxmlformats.org/officeDocument/2006/relationships/chart" Target="../charts/chart41.xml"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chart" Target="../charts/chart42.xml"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chart" Target="../charts/chart43.xml"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chart" Target="../charts/chart44.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chart" Target="../charts/chart2.xml"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2" Type="http://schemas.openxmlformats.org/officeDocument/2006/relationships/chart" Target="../charts/chart45.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chart" Target="../charts/chart46.xml"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chart" Target="../charts/chart47.xml"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chart" Target="../charts/chart48.xml"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chart" Target="../charts/chart49.xml"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2" Type="http://schemas.openxmlformats.org/officeDocument/2006/relationships/chart" Target="../charts/chart50.xml"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chart" Target="../charts/chart51.xml"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chart" Target="../charts/chart52.xml"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chart" Target="../charts/chart53.xml"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chart" Target="../charts/chart3.xml"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2" Type="http://schemas.openxmlformats.org/officeDocument/2006/relationships/chart" Target="../charts/chart54.xml"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chart" Target="../charts/chart55.xml"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chart" Target="../charts/chart56.xml"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2" Type="http://schemas.openxmlformats.org/officeDocument/2006/relationships/chart" Target="../charts/chart57.xml" /><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2" Type="http://schemas.openxmlformats.org/officeDocument/2006/relationships/chart" Target="../charts/chart58.xml" /><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2" Type="http://schemas.openxmlformats.org/officeDocument/2006/relationships/chart" Target="../charts/chart59.xml"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2" Type="http://schemas.openxmlformats.org/officeDocument/2006/relationships/chart" Target="../charts/chart60.xml"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2" Type="http://schemas.openxmlformats.org/officeDocument/2006/relationships/chart" Target="../charts/chart61.xml" /><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2" Type="http://schemas.openxmlformats.org/officeDocument/2006/relationships/chart" Target="../charts/chart62.xml" /><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2" Type="http://schemas.openxmlformats.org/officeDocument/2006/relationships/chart" Target="../charts/chart63.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chart" Target="../charts/chart4.xml" /><Relationship Id="rId1" Type="http://schemas.openxmlformats.org/officeDocument/2006/relationships/slideLayout" Target="../slideLayouts/slideLayout7.xml" /></Relationships>
</file>

<file path=ppt/slides/_rels/slide70.xml.rels><?xml version="1.0" encoding="UTF-8" standalone="yes"?>
<Relationships xmlns="http://schemas.openxmlformats.org/package/2006/relationships"><Relationship Id="rId2" Type="http://schemas.openxmlformats.org/officeDocument/2006/relationships/chart" Target="../charts/chart64.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chart" Target="../charts/chart5.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chart" Target="../charts/chart6.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8B32E8-539D-A354-76B6-0CF61186A9E7}"/>
              </a:ext>
            </a:extLst>
          </p:cNvPr>
          <p:cNvSpPr>
            <a:spLocks noGrp="1"/>
          </p:cNvSpPr>
          <p:nvPr>
            <p:ph type="ctrTitle"/>
          </p:nvPr>
        </p:nvSpPr>
        <p:spPr>
          <a:xfrm>
            <a:off x="555931" y="1515253"/>
            <a:ext cx="11372537" cy="1321033"/>
          </a:xfrm>
        </p:spPr>
        <p:txBody>
          <a:bodyPr>
            <a:noAutofit/>
          </a:bodyPr>
          <a:lstStyle/>
          <a:p>
            <a:r>
              <a:rPr lang="tr-TR" sz="5400" b="1" dirty="0">
                <a:solidFill>
                  <a:schemeClr val="accent1"/>
                </a:solidFill>
                <a:latin typeface="+mn-lt"/>
              </a:rPr>
              <a:t>Çanakkale </a:t>
            </a:r>
            <a:r>
              <a:rPr lang="tr-TR" sz="5400" b="1" dirty="0" err="1">
                <a:solidFill>
                  <a:schemeClr val="accent1"/>
                </a:solidFill>
                <a:latin typeface="+mn-lt"/>
              </a:rPr>
              <a:t>Onsekiz</a:t>
            </a:r>
            <a:r>
              <a:rPr lang="tr-TR" sz="5400" b="1" dirty="0">
                <a:solidFill>
                  <a:schemeClr val="accent1"/>
                </a:solidFill>
                <a:latin typeface="+mn-lt"/>
              </a:rPr>
              <a:t> Mart Üniversiteleri</a:t>
            </a:r>
            <a:br>
              <a:rPr lang="tr-TR" sz="5400" b="1" dirty="0">
                <a:solidFill>
                  <a:schemeClr val="accent1"/>
                </a:solidFill>
                <a:latin typeface="+mn-lt"/>
              </a:rPr>
            </a:br>
            <a:r>
              <a:rPr lang="tr-TR" sz="5400" b="1" dirty="0">
                <a:solidFill>
                  <a:schemeClr val="accent1"/>
                </a:solidFill>
                <a:latin typeface="+mn-lt"/>
              </a:rPr>
              <a:t>A3 Araştırma Üniversiteleri </a:t>
            </a:r>
            <a:br>
              <a:rPr lang="tr-TR" sz="5400" b="1" dirty="0">
                <a:solidFill>
                  <a:schemeClr val="accent1"/>
                </a:solidFill>
                <a:latin typeface="+mn-lt"/>
              </a:rPr>
            </a:br>
            <a:r>
              <a:rPr lang="tr-TR" sz="5400" b="1" dirty="0">
                <a:solidFill>
                  <a:schemeClr val="accent1"/>
                </a:solidFill>
                <a:latin typeface="+mn-lt"/>
              </a:rPr>
              <a:t>2021 Verileri Karşılaştırması</a:t>
            </a:r>
          </a:p>
        </p:txBody>
      </p:sp>
      <p:sp>
        <p:nvSpPr>
          <p:cNvPr id="3" name="Metin kutusu 2">
            <a:extLst>
              <a:ext uri="{FF2B5EF4-FFF2-40B4-BE49-F238E27FC236}">
                <a16:creationId xmlns:a16="http://schemas.microsoft.com/office/drawing/2014/main" id="{365E2A3A-C440-144A-D931-615E2D1413A0}"/>
              </a:ext>
            </a:extLst>
          </p:cNvPr>
          <p:cNvSpPr txBox="1"/>
          <p:nvPr/>
        </p:nvSpPr>
        <p:spPr>
          <a:xfrm>
            <a:off x="387152" y="3197624"/>
            <a:ext cx="7914807" cy="4524315"/>
          </a:xfrm>
          <a:prstGeom prst="rect">
            <a:avLst/>
          </a:prstGeom>
          <a:noFill/>
        </p:spPr>
        <p:txBody>
          <a:bodyPr wrap="square" rtlCol="0">
            <a:spAutoFit/>
          </a:bodyPr>
          <a:lstStyle/>
          <a:p>
            <a:r>
              <a:rPr lang="tr-TR" sz="2400" b="1" u="sng" dirty="0">
                <a:solidFill>
                  <a:schemeClr val="accent2"/>
                </a:solidFill>
              </a:rPr>
              <a:t>İÇERİK</a:t>
            </a:r>
          </a:p>
          <a:p>
            <a:endParaRPr lang="tr-TR" sz="2400" b="1" u="sng" dirty="0">
              <a:solidFill>
                <a:schemeClr val="accent2"/>
              </a:solidFill>
            </a:endParaRPr>
          </a:p>
          <a:p>
            <a:pPr indent="-342900">
              <a:buAutoNum type="alphaUcPeriod"/>
            </a:pPr>
            <a:r>
              <a:rPr lang="tr-TR" sz="2400" b="1" dirty="0">
                <a:solidFill>
                  <a:schemeClr val="accent2"/>
                </a:solidFill>
              </a:rPr>
              <a:t>Eğitim Öğretim ----------------------------------- 14 ALT BAŞLIK</a:t>
            </a:r>
          </a:p>
          <a:p>
            <a:endParaRPr lang="tr-TR" sz="2400" b="1" dirty="0">
              <a:solidFill>
                <a:schemeClr val="accent2"/>
              </a:solidFill>
            </a:endParaRPr>
          </a:p>
          <a:p>
            <a:r>
              <a:rPr lang="tr-TR" sz="2400" b="1" dirty="0">
                <a:solidFill>
                  <a:schemeClr val="accent2"/>
                </a:solidFill>
              </a:rPr>
              <a:t>B. Araştırma-Geliştirme, Proje ve Yayın  ------- 30 ALT BAŞLIK</a:t>
            </a:r>
          </a:p>
          <a:p>
            <a:endParaRPr lang="tr-TR" sz="2400" b="1" dirty="0">
              <a:solidFill>
                <a:schemeClr val="accent2"/>
              </a:solidFill>
            </a:endParaRPr>
          </a:p>
          <a:p>
            <a:r>
              <a:rPr lang="tr-TR" sz="2400" b="1" dirty="0">
                <a:solidFill>
                  <a:schemeClr val="accent2"/>
                </a:solidFill>
              </a:rPr>
              <a:t>C. </a:t>
            </a:r>
            <a:r>
              <a:rPr lang="tr-TR" sz="2400" b="1" dirty="0" err="1">
                <a:solidFill>
                  <a:schemeClr val="accent2"/>
                </a:solidFill>
              </a:rPr>
              <a:t>Uluslarararasılaşma</a:t>
            </a:r>
            <a:r>
              <a:rPr lang="tr-TR" sz="2400" b="1" dirty="0">
                <a:solidFill>
                  <a:schemeClr val="accent2"/>
                </a:solidFill>
              </a:rPr>
              <a:t>  ----------------------------- 9 ALT BAŞLIK</a:t>
            </a:r>
          </a:p>
          <a:p>
            <a:endParaRPr lang="tr-TR" sz="2400" b="1" dirty="0">
              <a:solidFill>
                <a:schemeClr val="accent2"/>
              </a:solidFill>
            </a:endParaRPr>
          </a:p>
          <a:p>
            <a:r>
              <a:rPr lang="tr-TR" sz="2400" b="1" dirty="0">
                <a:solidFill>
                  <a:schemeClr val="accent2"/>
                </a:solidFill>
              </a:rPr>
              <a:t>D. Topluma Hizmet ve Sosyal Sorumluluk ----- 11 ALT BAŞLIK</a:t>
            </a:r>
          </a:p>
          <a:p>
            <a:endParaRPr lang="tr-TR" sz="1800" b="1" dirty="0">
              <a:solidFill>
                <a:schemeClr val="accent2"/>
              </a:solidFill>
            </a:endParaRPr>
          </a:p>
          <a:p>
            <a:endParaRPr lang="tr-TR" sz="1800" b="1" dirty="0">
              <a:solidFill>
                <a:schemeClr val="accent2"/>
              </a:solidFill>
            </a:endParaRPr>
          </a:p>
          <a:p>
            <a:pPr marL="342900" indent="-342900">
              <a:buAutoNum type="alphaUcPeriod"/>
            </a:pPr>
            <a:endParaRPr lang="tr-TR" dirty="0"/>
          </a:p>
          <a:p>
            <a:pPr marL="342900" indent="-342900">
              <a:buAutoNum type="alphaUcPeriod"/>
            </a:pPr>
            <a:endParaRPr lang="tr-TR" dirty="0"/>
          </a:p>
        </p:txBody>
      </p:sp>
    </p:spTree>
    <p:extLst>
      <p:ext uri="{BB962C8B-B14F-4D97-AF65-F5344CB8AC3E}">
        <p14:creationId xmlns:p14="http://schemas.microsoft.com/office/powerpoint/2010/main" val="43484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04819152-1469-CFBB-D07B-F90956BD1AC5}"/>
              </a:ext>
            </a:extLst>
          </p:cNvPr>
          <p:cNvGraphicFramePr>
            <a:graphicFrameLocks/>
          </p:cNvGraphicFramePr>
          <p:nvPr>
            <p:extLst>
              <p:ext uri="{D42A27DB-BD31-4B8C-83A1-F6EECF244321}">
                <p14:modId xmlns:p14="http://schemas.microsoft.com/office/powerpoint/2010/main" val="422294575"/>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E3D800D5-08E3-46E2-9894-6C1561F0A7CA}"/>
              </a:ext>
            </a:extLst>
          </p:cNvPr>
          <p:cNvSpPr txBox="1"/>
          <p:nvPr/>
        </p:nvSpPr>
        <p:spPr>
          <a:xfrm>
            <a:off x="6120000" y="2413337"/>
            <a:ext cx="5947082" cy="2585323"/>
          </a:xfrm>
          <a:prstGeom prst="rect">
            <a:avLst/>
          </a:prstGeom>
          <a:noFill/>
        </p:spPr>
        <p:txBody>
          <a:bodyPr wrap="square">
            <a:spAutoFit/>
          </a:bodyPr>
          <a:lstStyle/>
          <a:p>
            <a:pPr marL="285750" indent="-285750" algn="just">
              <a:buFont typeface="Arial" panose="020B0604020202020204" pitchFamily="34" charset="0"/>
              <a:buChar char="•"/>
            </a:pPr>
            <a:r>
              <a:rPr lang="tr-TR" dirty="0"/>
              <a:t>2021 yılında Teknokent veya Teknoloji Transfer Ofisi (TTO) tarafından yürütülen projelere katılan </a:t>
            </a:r>
            <a:r>
              <a:rPr lang="tr-TR" dirty="0" err="1"/>
              <a:t>önlisans</a:t>
            </a:r>
            <a:r>
              <a:rPr lang="tr-TR" dirty="0"/>
              <a:t>, lisans ve lisansüstü öğrencilerin toplam sayısı</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Birden fazla projeye katılan öğrenci her proje için ayrı ayrı değerlendirilmiştir.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Daha önce başlayan ve 2021 yılında devam eden projeler değerlendirmeye dâhildir.</a:t>
            </a:r>
          </a:p>
        </p:txBody>
      </p:sp>
    </p:spTree>
    <p:extLst>
      <p:ext uri="{BB962C8B-B14F-4D97-AF65-F5344CB8AC3E}">
        <p14:creationId xmlns:p14="http://schemas.microsoft.com/office/powerpoint/2010/main" val="215154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a:extLst>
              <a:ext uri="{FF2B5EF4-FFF2-40B4-BE49-F238E27FC236}">
                <a16:creationId xmlns:a16="http://schemas.microsoft.com/office/drawing/2014/main" id="{C8ACFA72-7DAB-4E10-4745-877B3A8146AE}"/>
              </a:ext>
            </a:extLst>
          </p:cNvPr>
          <p:cNvGraphicFramePr>
            <a:graphicFrameLocks/>
          </p:cNvGraphicFramePr>
          <p:nvPr>
            <p:extLst>
              <p:ext uri="{D42A27DB-BD31-4B8C-83A1-F6EECF244321}">
                <p14:modId xmlns:p14="http://schemas.microsoft.com/office/powerpoint/2010/main" val="3473698807"/>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D03AE522-E4F0-BF14-ACF6-EA2340D169E9}"/>
              </a:ext>
            </a:extLst>
          </p:cNvPr>
          <p:cNvSpPr txBox="1"/>
          <p:nvPr/>
        </p:nvSpPr>
        <p:spPr>
          <a:xfrm>
            <a:off x="6120000" y="2352898"/>
            <a:ext cx="5812170" cy="1754326"/>
          </a:xfrm>
          <a:prstGeom prst="rect">
            <a:avLst/>
          </a:prstGeom>
          <a:noFill/>
        </p:spPr>
        <p:txBody>
          <a:bodyPr wrap="square">
            <a:spAutoFit/>
          </a:bodyPr>
          <a:lstStyle/>
          <a:p>
            <a:pPr marL="285750" indent="-285750" algn="just">
              <a:buFont typeface="Arial" panose="020B0604020202020204" pitchFamily="34" charset="0"/>
              <a:buChar char="•"/>
            </a:pPr>
            <a:r>
              <a:rPr lang="tr-TR" dirty="0"/>
              <a:t>2020-2021 eğitim ve öğretim yılında bölüm veya programlara yeni kayıt yapan toplam öğrenci sayısının toplam kontenjan sayısına oranı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Açık öğretim ve uzaktan eğitim programları değerlendirmeye dâhil değildir.</a:t>
            </a:r>
          </a:p>
        </p:txBody>
      </p:sp>
    </p:spTree>
    <p:extLst>
      <p:ext uri="{BB962C8B-B14F-4D97-AF65-F5344CB8AC3E}">
        <p14:creationId xmlns:p14="http://schemas.microsoft.com/office/powerpoint/2010/main" val="7587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BBCAA028-7F7B-F074-E5FB-2850065F89A0}"/>
              </a:ext>
            </a:extLst>
          </p:cNvPr>
          <p:cNvGraphicFramePr>
            <a:graphicFrameLocks/>
          </p:cNvGraphicFramePr>
          <p:nvPr>
            <p:extLst>
              <p:ext uri="{D42A27DB-BD31-4B8C-83A1-F6EECF244321}">
                <p14:modId xmlns:p14="http://schemas.microsoft.com/office/powerpoint/2010/main" val="3972722702"/>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F1CB9D83-DD4F-BF8F-2949-51B7420F491E}"/>
              </a:ext>
            </a:extLst>
          </p:cNvPr>
          <p:cNvSpPr txBox="1"/>
          <p:nvPr/>
        </p:nvSpPr>
        <p:spPr>
          <a:xfrm>
            <a:off x="6120000" y="2701260"/>
            <a:ext cx="5842151" cy="923330"/>
          </a:xfrm>
          <a:prstGeom prst="rect">
            <a:avLst/>
          </a:prstGeom>
          <a:noFill/>
        </p:spPr>
        <p:txBody>
          <a:bodyPr wrap="square">
            <a:spAutoFit/>
          </a:bodyPr>
          <a:lstStyle/>
          <a:p>
            <a:pPr marL="285750" indent="-285750" algn="just">
              <a:buFont typeface="Arial" panose="020B0604020202020204" pitchFamily="34" charset="0"/>
              <a:buChar char="•"/>
            </a:pPr>
            <a:r>
              <a:rPr lang="tr-TR" dirty="0"/>
              <a:t>Verilerin toplandığı tarih itibarıyla bölüm veya programların erişime açık ders bilgi paketi sayısının, programlardaki toplam ders sayısına oranı</a:t>
            </a:r>
          </a:p>
        </p:txBody>
      </p:sp>
    </p:spTree>
    <p:extLst>
      <p:ext uri="{BB962C8B-B14F-4D97-AF65-F5344CB8AC3E}">
        <p14:creationId xmlns:p14="http://schemas.microsoft.com/office/powerpoint/2010/main" val="199005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ADE6478F-A526-33D8-CA3D-419D92B67541}"/>
              </a:ext>
            </a:extLst>
          </p:cNvPr>
          <p:cNvGraphicFramePr>
            <a:graphicFrameLocks/>
          </p:cNvGraphicFramePr>
          <p:nvPr>
            <p:extLst>
              <p:ext uri="{D42A27DB-BD31-4B8C-83A1-F6EECF244321}">
                <p14:modId xmlns:p14="http://schemas.microsoft.com/office/powerpoint/2010/main" val="2886331544"/>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9E81B4A2-2E11-8578-E478-4D4BC1B12216}"/>
              </a:ext>
            </a:extLst>
          </p:cNvPr>
          <p:cNvSpPr txBox="1"/>
          <p:nvPr/>
        </p:nvSpPr>
        <p:spPr>
          <a:xfrm>
            <a:off x="6098500" y="2851161"/>
            <a:ext cx="5833670" cy="923330"/>
          </a:xfrm>
          <a:prstGeom prst="rect">
            <a:avLst/>
          </a:prstGeom>
          <a:noFill/>
        </p:spPr>
        <p:txBody>
          <a:bodyPr wrap="square">
            <a:spAutoFit/>
          </a:bodyPr>
          <a:lstStyle/>
          <a:p>
            <a:pPr marL="285750" indent="-285750" algn="just">
              <a:buFont typeface="Arial" panose="020B0604020202020204" pitchFamily="34" charset="0"/>
              <a:buChar char="•"/>
            </a:pPr>
            <a:r>
              <a:rPr lang="tr-TR" dirty="0"/>
              <a:t>2020-2021 eğitim ve öğretim yılı sonunda mezun olup mezun takip sistemine kayıtlı olanların, mezkûr eğitim ve öğretim yılı sonunda mezun olanların sayısına oranı</a:t>
            </a:r>
          </a:p>
        </p:txBody>
      </p:sp>
    </p:spTree>
    <p:extLst>
      <p:ext uri="{BB962C8B-B14F-4D97-AF65-F5344CB8AC3E}">
        <p14:creationId xmlns:p14="http://schemas.microsoft.com/office/powerpoint/2010/main" val="375306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66CA84B7-F2A5-84B3-2969-C547F4817BE6}"/>
              </a:ext>
            </a:extLst>
          </p:cNvPr>
          <p:cNvGraphicFramePr>
            <a:graphicFrameLocks/>
          </p:cNvGraphicFramePr>
          <p:nvPr>
            <p:extLst>
              <p:ext uri="{D42A27DB-BD31-4B8C-83A1-F6EECF244321}">
                <p14:modId xmlns:p14="http://schemas.microsoft.com/office/powerpoint/2010/main" val="1438535278"/>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19E249CB-AE46-CB15-C26F-14B4E95B74A5}"/>
              </a:ext>
            </a:extLst>
          </p:cNvPr>
          <p:cNvSpPr txBox="1"/>
          <p:nvPr/>
        </p:nvSpPr>
        <p:spPr>
          <a:xfrm>
            <a:off x="6120000" y="1521902"/>
            <a:ext cx="5737220" cy="4247317"/>
          </a:xfrm>
          <a:prstGeom prst="rect">
            <a:avLst/>
          </a:prstGeom>
          <a:noFill/>
        </p:spPr>
        <p:txBody>
          <a:bodyPr wrap="square">
            <a:spAutoFit/>
          </a:bodyPr>
          <a:lstStyle/>
          <a:p>
            <a:pPr marL="285750" indent="-285750" algn="just">
              <a:buFont typeface="Arial" panose="020B0604020202020204" pitchFamily="34" charset="0"/>
              <a:buChar char="•"/>
            </a:pPr>
            <a:r>
              <a:rPr lang="tr-TR" dirty="0"/>
              <a:t>2020-2021 eğitim ve öğretim yılında öğrencilerin kayıtlı oldukları programlar dışında fakülte içi ve fakülte dışı farklı programlardan aldıkları ders sayısının toplam ders sayısına oranı Programın zorunlu dersleri kapsamında olup diğer programlardan alınan dersler değerlendirmeye dâhildir.</a:t>
            </a:r>
          </a:p>
          <a:p>
            <a:pPr algn="just"/>
            <a:endParaRPr lang="tr-TR" dirty="0"/>
          </a:p>
          <a:p>
            <a:pPr marL="285750" indent="-285750" algn="just">
              <a:buFont typeface="Arial" panose="020B0604020202020204" pitchFamily="34" charset="0"/>
              <a:buChar char="•"/>
            </a:pPr>
            <a:r>
              <a:rPr lang="tr-TR" dirty="0"/>
              <a:t>Programın zorunlu dersleri kapsamında olup diğer programlardan alınan dersler değerlendirmeye dâhil edilmiştir.</a:t>
            </a:r>
          </a:p>
          <a:p>
            <a:pPr algn="just"/>
            <a:endParaRPr lang="tr-TR" dirty="0"/>
          </a:p>
          <a:p>
            <a:pPr marL="285750" indent="-285750" algn="just">
              <a:buFont typeface="Arial" panose="020B0604020202020204" pitchFamily="34" charset="0"/>
              <a:buChar char="•"/>
            </a:pPr>
            <a:r>
              <a:rPr lang="tr-TR" dirty="0"/>
              <a:t>Açık öğretim ve uzaktan eğitim programları hesaplamaya dâhil edilmemiştir.</a:t>
            </a:r>
          </a:p>
          <a:p>
            <a:pPr algn="just"/>
            <a:endParaRPr lang="tr-TR" dirty="0"/>
          </a:p>
          <a:p>
            <a:pPr marL="285750" indent="-285750" algn="just">
              <a:buFont typeface="Arial" panose="020B0604020202020204" pitchFamily="34" charset="0"/>
              <a:buChar char="•"/>
            </a:pPr>
            <a:r>
              <a:rPr lang="tr-TR" dirty="0"/>
              <a:t>Lisansüstü programlar hesaplamaya dâhil edilmemiştir.</a:t>
            </a:r>
          </a:p>
        </p:txBody>
      </p:sp>
    </p:spTree>
    <p:extLst>
      <p:ext uri="{BB962C8B-B14F-4D97-AF65-F5344CB8AC3E}">
        <p14:creationId xmlns:p14="http://schemas.microsoft.com/office/powerpoint/2010/main" val="157937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E100E98B-5A4D-D4F6-7C48-A659379775DF}"/>
              </a:ext>
            </a:extLst>
          </p:cNvPr>
          <p:cNvGraphicFramePr>
            <a:graphicFrameLocks/>
          </p:cNvGraphicFramePr>
          <p:nvPr>
            <p:extLst>
              <p:ext uri="{D42A27DB-BD31-4B8C-83A1-F6EECF244321}">
                <p14:modId xmlns:p14="http://schemas.microsoft.com/office/powerpoint/2010/main" val="2669282085"/>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A02F9F6B-EE8C-A767-CCFB-F6B2D4B544B6}"/>
              </a:ext>
            </a:extLst>
          </p:cNvPr>
          <p:cNvSpPr txBox="1"/>
          <p:nvPr/>
        </p:nvSpPr>
        <p:spPr>
          <a:xfrm>
            <a:off x="6239656" y="2532780"/>
            <a:ext cx="5542613" cy="1754326"/>
          </a:xfrm>
          <a:prstGeom prst="rect">
            <a:avLst/>
          </a:prstGeom>
          <a:noFill/>
        </p:spPr>
        <p:txBody>
          <a:bodyPr wrap="square">
            <a:spAutoFit/>
          </a:bodyPr>
          <a:lstStyle/>
          <a:p>
            <a:pPr marL="285750" indent="-285750" algn="just">
              <a:buFont typeface="Arial" panose="020B0604020202020204" pitchFamily="34" charset="0"/>
              <a:buChar char="•"/>
            </a:pPr>
            <a:r>
              <a:rPr lang="tr-TR" dirty="0"/>
              <a:t>2021 YKS Kılavuzunda yer alan ve Yükseköğretim Kalite Kurulu tarafından tanınan veya yetkilendirilen akreditasyon kuruluşlarınca akredite edilen lisans programı sayısı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ÖSYM verileri kullanılmıştır.</a:t>
            </a:r>
          </a:p>
        </p:txBody>
      </p:sp>
    </p:spTree>
    <p:extLst>
      <p:ext uri="{BB962C8B-B14F-4D97-AF65-F5344CB8AC3E}">
        <p14:creationId xmlns:p14="http://schemas.microsoft.com/office/powerpoint/2010/main" val="252576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29ED6F0C-38A8-E7AA-7AE8-982A06C818F4}"/>
              </a:ext>
            </a:extLst>
          </p:cNvPr>
          <p:cNvGraphicFramePr>
            <a:graphicFrameLocks/>
          </p:cNvGraphicFramePr>
          <p:nvPr>
            <p:extLst>
              <p:ext uri="{D42A27DB-BD31-4B8C-83A1-F6EECF244321}">
                <p14:modId xmlns:p14="http://schemas.microsoft.com/office/powerpoint/2010/main" val="3549183657"/>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D4612262-D15A-F36B-B634-4206458C2BA0}"/>
              </a:ext>
            </a:extLst>
          </p:cNvPr>
          <p:cNvSpPr txBox="1"/>
          <p:nvPr/>
        </p:nvSpPr>
        <p:spPr>
          <a:xfrm>
            <a:off x="6179960" y="2499211"/>
            <a:ext cx="5857141" cy="1754326"/>
          </a:xfrm>
          <a:prstGeom prst="rect">
            <a:avLst/>
          </a:prstGeom>
          <a:noFill/>
        </p:spPr>
        <p:txBody>
          <a:bodyPr wrap="square">
            <a:spAutoFit/>
          </a:bodyPr>
          <a:lstStyle/>
          <a:p>
            <a:pPr algn="just"/>
            <a:r>
              <a:rPr lang="tr-TR" dirty="0"/>
              <a:t>• 2021 yılında kütüphanede bulunan basılı kitap sayısının 2020-2021 eğitim ve öğretim yılındaki açık öğretim ve uzaktan eğitim hariç toplam öğrenci sayısına oranı</a:t>
            </a:r>
          </a:p>
          <a:p>
            <a:pPr algn="just"/>
            <a:endParaRPr lang="tr-TR" dirty="0"/>
          </a:p>
          <a:p>
            <a:pPr algn="just"/>
            <a:r>
              <a:rPr lang="tr-TR" dirty="0"/>
              <a:t>• Vakıf Yükseköğretim Kurumları 2021 Raporu ve Üniversite Kütüphaneleri Veri Toplama Sistemi verileri kullanılmıştır.</a:t>
            </a:r>
          </a:p>
        </p:txBody>
      </p:sp>
    </p:spTree>
    <p:extLst>
      <p:ext uri="{BB962C8B-B14F-4D97-AF65-F5344CB8AC3E}">
        <p14:creationId xmlns:p14="http://schemas.microsoft.com/office/powerpoint/2010/main" val="17769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B36989BD-A78A-D4DB-46DB-2A45378CECE1}"/>
              </a:ext>
            </a:extLst>
          </p:cNvPr>
          <p:cNvGraphicFramePr>
            <a:graphicFrameLocks/>
          </p:cNvGraphicFramePr>
          <p:nvPr>
            <p:extLst>
              <p:ext uri="{D42A27DB-BD31-4B8C-83A1-F6EECF244321}">
                <p14:modId xmlns:p14="http://schemas.microsoft.com/office/powerpoint/2010/main" val="4153345831"/>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D56E2C2B-4CE1-D5D1-3107-799D27B45CA2}"/>
              </a:ext>
            </a:extLst>
          </p:cNvPr>
          <p:cNvSpPr txBox="1"/>
          <p:nvPr/>
        </p:nvSpPr>
        <p:spPr>
          <a:xfrm>
            <a:off x="6239656" y="2424260"/>
            <a:ext cx="5692514" cy="1754326"/>
          </a:xfrm>
          <a:prstGeom prst="rect">
            <a:avLst/>
          </a:prstGeom>
          <a:noFill/>
        </p:spPr>
        <p:txBody>
          <a:bodyPr wrap="square">
            <a:spAutoFit/>
          </a:bodyPr>
          <a:lstStyle/>
          <a:p>
            <a:pPr marL="285750" indent="-285750" algn="just">
              <a:buFont typeface="Arial" panose="020B0604020202020204" pitchFamily="34" charset="0"/>
              <a:buChar char="•"/>
            </a:pPr>
            <a:r>
              <a:rPr lang="tr-TR" dirty="0"/>
              <a:t>2021 yılında kütüphanede bulunan e-yayın sayısının 2020-2021 eğitim ve öğretim yılındaki açık öğretim ve uzaktan eğitim hariç toplam öğrenci sayısına oranı</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YÖKSİS-Üniversite Kütüphaneleri Veri Toplama Sistemi verileri kullanılmıştır.</a:t>
            </a:r>
          </a:p>
        </p:txBody>
      </p:sp>
    </p:spTree>
    <p:extLst>
      <p:ext uri="{BB962C8B-B14F-4D97-AF65-F5344CB8AC3E}">
        <p14:creationId xmlns:p14="http://schemas.microsoft.com/office/powerpoint/2010/main" val="254726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4D46ACD9-1E46-4F4B-1C0B-17076967B582}"/>
              </a:ext>
            </a:extLst>
          </p:cNvPr>
          <p:cNvSpPr txBox="1">
            <a:spLocks/>
          </p:cNvSpPr>
          <p:nvPr/>
        </p:nvSpPr>
        <p:spPr>
          <a:xfrm>
            <a:off x="854439" y="3086075"/>
            <a:ext cx="10403174"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800" b="1" dirty="0">
                <a:solidFill>
                  <a:schemeClr val="accent2"/>
                </a:solidFill>
                <a:latin typeface="+mn-lt"/>
              </a:rPr>
              <a:t>B. Araştırma-Geliştirme, Proje ve Yayın</a:t>
            </a:r>
          </a:p>
        </p:txBody>
      </p:sp>
    </p:spTree>
    <p:extLst>
      <p:ext uri="{BB962C8B-B14F-4D97-AF65-F5344CB8AC3E}">
        <p14:creationId xmlns:p14="http://schemas.microsoft.com/office/powerpoint/2010/main" val="3683732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D3C96239-61B2-0462-3024-2FEAFA229A35}"/>
              </a:ext>
            </a:extLst>
          </p:cNvPr>
          <p:cNvGraphicFramePr>
            <a:graphicFrameLocks/>
          </p:cNvGraphicFramePr>
          <p:nvPr>
            <p:extLst>
              <p:ext uri="{D42A27DB-BD31-4B8C-83A1-F6EECF244321}">
                <p14:modId xmlns:p14="http://schemas.microsoft.com/office/powerpoint/2010/main" val="1840059425"/>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07EAEB4C-6AB5-D056-F751-4D44FC6F0571}"/>
              </a:ext>
            </a:extLst>
          </p:cNvPr>
          <p:cNvSpPr txBox="1"/>
          <p:nvPr/>
        </p:nvSpPr>
        <p:spPr>
          <a:xfrm>
            <a:off x="6239655" y="1608094"/>
            <a:ext cx="5647545" cy="4247317"/>
          </a:xfrm>
          <a:prstGeom prst="rect">
            <a:avLst/>
          </a:prstGeom>
          <a:noFill/>
        </p:spPr>
        <p:txBody>
          <a:bodyPr wrap="square">
            <a:spAutoFit/>
          </a:bodyPr>
          <a:lstStyle/>
          <a:p>
            <a:pPr marL="285750" indent="-285750" algn="just">
              <a:buFont typeface="Arial" panose="020B0604020202020204" pitchFamily="34" charset="0"/>
              <a:buChar char="•"/>
            </a:pPr>
            <a:r>
              <a:rPr lang="tr-TR" dirty="0"/>
              <a:t>2021 yılında ulusal hakemli dergilerde yayımlanan kurum adresli toplam yayın sayısının, toplam öğretim elemanı sayısına oranı</a:t>
            </a:r>
          </a:p>
          <a:p>
            <a:pPr algn="just"/>
            <a:endParaRPr lang="tr-TR" dirty="0"/>
          </a:p>
          <a:p>
            <a:pPr marL="285750" indent="-285750" algn="just">
              <a:buFont typeface="Arial" panose="020B0604020202020204" pitchFamily="34" charset="0"/>
              <a:buChar char="•"/>
            </a:pPr>
            <a:r>
              <a:rPr lang="tr-TR" dirty="0"/>
              <a:t>Aynı üniversiteden öğretim elemanlarının yayımladıkları ortak yazarlı yayınlar tek bir yayın olarak değerlendirilmiştir.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Farklı üniversitelerden öğretim elemanlarının iş birliği ile yayımladıkları ortak yayınlar her üniversite için ayrı ayrı değerlendirilmiştir.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Sadece makale ve derlemeler değerlendirmeye dâhildir.</a:t>
            </a:r>
          </a:p>
          <a:p>
            <a:pPr algn="just"/>
            <a:endParaRPr lang="tr-TR" dirty="0"/>
          </a:p>
          <a:p>
            <a:pPr marL="285750" indent="-285750" algn="just">
              <a:buFont typeface="Arial" panose="020B0604020202020204" pitchFamily="34" charset="0"/>
              <a:buChar char="•"/>
            </a:pPr>
            <a:r>
              <a:rPr lang="tr-TR" dirty="0"/>
              <a:t>TÜBİTAK ULAKBİM verileri kullanılmıştır.</a:t>
            </a:r>
          </a:p>
        </p:txBody>
      </p:sp>
    </p:spTree>
    <p:extLst>
      <p:ext uri="{BB962C8B-B14F-4D97-AF65-F5344CB8AC3E}">
        <p14:creationId xmlns:p14="http://schemas.microsoft.com/office/powerpoint/2010/main" val="2443963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B5379D6C-E77F-E524-A744-7562BB29919C}"/>
              </a:ext>
            </a:extLst>
          </p:cNvPr>
          <p:cNvGraphicFramePr>
            <a:graphicFrameLocks noGrp="1"/>
          </p:cNvGraphicFramePr>
          <p:nvPr>
            <p:extLst>
              <p:ext uri="{D42A27DB-BD31-4B8C-83A1-F6EECF244321}">
                <p14:modId xmlns:p14="http://schemas.microsoft.com/office/powerpoint/2010/main" val="269632603"/>
              </p:ext>
            </p:extLst>
          </p:nvPr>
        </p:nvGraphicFramePr>
        <p:xfrm>
          <a:off x="0" y="854439"/>
          <a:ext cx="12192000" cy="635062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844464"/>
                    </a:ext>
                  </a:extLst>
                </a:gridCol>
                <a:gridCol w="3048000">
                  <a:extLst>
                    <a:ext uri="{9D8B030D-6E8A-4147-A177-3AD203B41FA5}">
                      <a16:colId xmlns:a16="http://schemas.microsoft.com/office/drawing/2014/main" val="3016109972"/>
                    </a:ext>
                  </a:extLst>
                </a:gridCol>
                <a:gridCol w="3048000">
                  <a:extLst>
                    <a:ext uri="{9D8B030D-6E8A-4147-A177-3AD203B41FA5}">
                      <a16:colId xmlns:a16="http://schemas.microsoft.com/office/drawing/2014/main" val="3321280121"/>
                    </a:ext>
                  </a:extLst>
                </a:gridCol>
                <a:gridCol w="3048000">
                  <a:extLst>
                    <a:ext uri="{9D8B030D-6E8A-4147-A177-3AD203B41FA5}">
                      <a16:colId xmlns:a16="http://schemas.microsoft.com/office/drawing/2014/main" val="2090616850"/>
                    </a:ext>
                  </a:extLst>
                </a:gridCol>
              </a:tblGrid>
              <a:tr h="857558">
                <a:tc>
                  <a:txBody>
                    <a:bodyPr/>
                    <a:lstStyle/>
                    <a:p>
                      <a:pPr algn="ctr"/>
                      <a:r>
                        <a:rPr lang="tr-TR" dirty="0"/>
                        <a:t>A1 GRUBU ARAŞTIRMA ÜNİVERSİTELERİ</a:t>
                      </a:r>
                    </a:p>
                  </a:txBody>
                  <a:tcP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A2 GRUBU ARAŞTIRMA ÜNİVERSİTELERİ</a:t>
                      </a:r>
                    </a:p>
                    <a:p>
                      <a:pPr algn="ctr"/>
                      <a:endParaRPr lang="tr-TR" dirty="0"/>
                    </a:p>
                  </a:txBody>
                  <a:tcP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A3 GRUBU ARAŞTIRMA ÜNİVERSİTELERİ</a:t>
                      </a:r>
                    </a:p>
                    <a:p>
                      <a:pPr algn="ctr"/>
                      <a:endParaRPr lang="tr-TR" dirty="0"/>
                    </a:p>
                  </a:txBody>
                  <a:tcPr>
                    <a:solidFill>
                      <a:schemeClr val="accent1"/>
                    </a:solidFill>
                  </a:tcPr>
                </a:tc>
                <a:tc>
                  <a:txBody>
                    <a:bodyPr/>
                    <a:lstStyle/>
                    <a:p>
                      <a:pPr algn="ctr"/>
                      <a:r>
                        <a:rPr lang="tr-TR" sz="1800" b="1" i="0" kern="1200" dirty="0">
                          <a:solidFill>
                            <a:schemeClr val="lt1"/>
                          </a:solidFill>
                          <a:effectLst/>
                          <a:latin typeface="+mn-lt"/>
                          <a:ea typeface="+mn-ea"/>
                          <a:cs typeface="+mn-cs"/>
                        </a:rPr>
                        <a:t>VAKIF ARAŞTIRMA ÜNİVERSİTELERİ</a:t>
                      </a:r>
                      <a:endParaRPr lang="tr-TR" dirty="0"/>
                    </a:p>
                  </a:txBody>
                  <a:tcPr>
                    <a:solidFill>
                      <a:schemeClr val="accent3">
                        <a:lumMod val="75000"/>
                      </a:schemeClr>
                    </a:solidFill>
                  </a:tcPr>
                </a:tc>
                <a:extLst>
                  <a:ext uri="{0D108BD9-81ED-4DB2-BD59-A6C34878D82A}">
                    <a16:rowId xmlns:a16="http://schemas.microsoft.com/office/drawing/2014/main" val="3074754720"/>
                  </a:ext>
                </a:extLst>
              </a:tr>
              <a:tr h="650025">
                <a:tc>
                  <a:txBody>
                    <a:bodyPr/>
                    <a:lstStyle/>
                    <a:p>
                      <a:pPr algn="l"/>
                      <a:r>
                        <a:rPr lang="tr-TR" sz="1800" b="1" i="0" kern="1200" dirty="0">
                          <a:solidFill>
                            <a:schemeClr val="dk1"/>
                          </a:solidFill>
                          <a:effectLst/>
                          <a:latin typeface="+mn-lt"/>
                          <a:ea typeface="+mn-ea"/>
                          <a:cs typeface="+mn-cs"/>
                        </a:rPr>
                        <a:t>ORTA DOĞU TEKNİ​K ÜNİVERSİTESİ</a:t>
                      </a:r>
                      <a:endParaRPr lang="tr-TR" dirty="0"/>
                    </a:p>
                  </a:txBody>
                  <a:tcPr>
                    <a:solidFill>
                      <a:schemeClr val="accent4"/>
                    </a:solidFill>
                  </a:tcPr>
                </a:tc>
                <a:tc>
                  <a:txBody>
                    <a:bodyPr/>
                    <a:lstStyle/>
                    <a:p>
                      <a:pPr algn="l" fontAlgn="t"/>
                      <a:r>
                        <a:rPr lang="tr-TR" b="1" dirty="0">
                          <a:effectLst/>
                        </a:rPr>
                        <a:t>İZMİR YÜKSEK TEKNOLOJİ ENSTİTÜSÜ</a:t>
                      </a:r>
                      <a:endParaRPr lang="tr-TR" dirty="0">
                        <a:effectLst/>
                      </a:endParaRPr>
                    </a:p>
                  </a:txBody>
                  <a:tcPr marL="47625" marR="47625" marT="66675" marB="57150">
                    <a:solidFill>
                      <a:schemeClr val="accent6"/>
                    </a:solidFill>
                  </a:tcPr>
                </a:tc>
                <a:tc>
                  <a:txBody>
                    <a:bodyPr/>
                    <a:lstStyle/>
                    <a:p>
                      <a:pPr algn="l" fontAlgn="t"/>
                      <a:r>
                        <a:rPr lang="tr-TR" b="1" dirty="0">
                          <a:effectLst/>
                        </a:rPr>
                        <a:t>MARMARA ÜNİVERSİTESİ</a:t>
                      </a:r>
                      <a:endParaRPr lang="tr-TR" dirty="0">
                        <a:effectLst/>
                      </a:endParaRPr>
                    </a:p>
                  </a:txBody>
                  <a:tcPr marL="47625" marR="47625" marT="66675" marB="57150">
                    <a:solidFill>
                      <a:schemeClr val="accent1"/>
                    </a:solidFill>
                  </a:tcPr>
                </a:tc>
                <a:tc>
                  <a:txBody>
                    <a:bodyPr/>
                    <a:lstStyle/>
                    <a:p>
                      <a:pPr algn="l" fontAlgn="t"/>
                      <a:r>
                        <a:rPr lang="tr-TR" b="1" dirty="0">
                          <a:effectLst/>
                        </a:rPr>
                        <a:t>İHSAN DOĞRAMACI BİLKENT ÜNİVERSİTESİ</a:t>
                      </a:r>
                      <a:endParaRPr lang="tr-TR" dirty="0">
                        <a:effectLst/>
                      </a:endParaRPr>
                    </a:p>
                  </a:txBody>
                  <a:tcPr marL="47625" marR="47625" marT="66675" marB="57150">
                    <a:solidFill>
                      <a:schemeClr val="accent3">
                        <a:lumMod val="75000"/>
                      </a:schemeClr>
                    </a:solidFill>
                  </a:tcPr>
                </a:tc>
                <a:extLst>
                  <a:ext uri="{0D108BD9-81ED-4DB2-BD59-A6C34878D82A}">
                    <a16:rowId xmlns:a16="http://schemas.microsoft.com/office/drawing/2014/main" val="1845506069"/>
                  </a:ext>
                </a:extLst>
              </a:tr>
              <a:tr h="650025">
                <a:tc>
                  <a:txBody>
                    <a:bodyPr/>
                    <a:lstStyle/>
                    <a:p>
                      <a:pPr algn="l"/>
                      <a:r>
                        <a:rPr lang="tr-TR" sz="1800" b="1" i="0" kern="1200" dirty="0">
                          <a:solidFill>
                            <a:schemeClr val="dk1"/>
                          </a:solidFill>
                          <a:effectLst/>
                          <a:latin typeface="+mn-lt"/>
                          <a:ea typeface="+mn-ea"/>
                          <a:cs typeface="+mn-cs"/>
                        </a:rPr>
                        <a:t>İSTANBUL TEKNİK ÜNİVERSİTESİ</a:t>
                      </a:r>
                      <a:endParaRPr lang="tr-TR" dirty="0"/>
                    </a:p>
                  </a:txBody>
                  <a:tcPr>
                    <a:solidFill>
                      <a:schemeClr val="accent4"/>
                    </a:solidFill>
                  </a:tcPr>
                </a:tc>
                <a:tc>
                  <a:txBody>
                    <a:bodyPr/>
                    <a:lstStyle/>
                    <a:p>
                      <a:pPr algn="l" fontAlgn="t"/>
                      <a:r>
                        <a:rPr lang="tr-TR" b="1" dirty="0">
                          <a:effectLst/>
                        </a:rPr>
                        <a:t>YILDIZ TEKNİK ÜNİVERSİTESİ</a:t>
                      </a:r>
                      <a:endParaRPr lang="tr-TR" dirty="0">
                        <a:effectLst/>
                      </a:endParaRPr>
                    </a:p>
                  </a:txBody>
                  <a:tcPr marL="47625" marR="47625" marT="66675" marB="57150">
                    <a:solidFill>
                      <a:schemeClr val="accent6"/>
                    </a:solidFill>
                  </a:tcPr>
                </a:tc>
                <a:tc>
                  <a:txBody>
                    <a:bodyPr/>
                    <a:lstStyle/>
                    <a:p>
                      <a:pPr algn="l" fontAlgn="t"/>
                      <a:r>
                        <a:rPr lang="tr-TR" b="1" dirty="0">
                          <a:effectLst/>
                        </a:rPr>
                        <a:t>BURSA ULUDAĞ ÜNİVERSİTESİ</a:t>
                      </a:r>
                      <a:endParaRPr lang="tr-TR" dirty="0">
                        <a:effectLst/>
                      </a:endParaRPr>
                    </a:p>
                  </a:txBody>
                  <a:tcPr marL="47625" marR="47625" marT="66675" marB="57150">
                    <a:solidFill>
                      <a:schemeClr val="accent1"/>
                    </a:solidFill>
                  </a:tcPr>
                </a:tc>
                <a:tc>
                  <a:txBody>
                    <a:bodyPr/>
                    <a:lstStyle/>
                    <a:p>
                      <a:pPr algn="l" fontAlgn="t"/>
                      <a:r>
                        <a:rPr lang="tr-TR" b="1">
                          <a:effectLst/>
                        </a:rPr>
                        <a:t>SABANCI ÜNİVERSİTESİ​​</a:t>
                      </a:r>
                      <a:endParaRPr lang="tr-TR">
                        <a:effectLst/>
                      </a:endParaRPr>
                    </a:p>
                  </a:txBody>
                  <a:tcPr marL="47625" marR="47625" marT="66675" marB="57150">
                    <a:solidFill>
                      <a:schemeClr val="accent3">
                        <a:lumMod val="75000"/>
                      </a:schemeClr>
                    </a:solidFill>
                  </a:tcPr>
                </a:tc>
                <a:extLst>
                  <a:ext uri="{0D108BD9-81ED-4DB2-BD59-A6C34878D82A}">
                    <a16:rowId xmlns:a16="http://schemas.microsoft.com/office/drawing/2014/main" val="2833619030"/>
                  </a:ext>
                </a:extLst>
              </a:tr>
              <a:tr h="650025">
                <a:tc>
                  <a:txBody>
                    <a:bodyPr/>
                    <a:lstStyle/>
                    <a:p>
                      <a:pPr algn="l"/>
                      <a:r>
                        <a:rPr lang="tr-TR" sz="1800" b="0" i="0" kern="1200" dirty="0">
                          <a:solidFill>
                            <a:schemeClr val="dk1"/>
                          </a:solidFill>
                          <a:effectLst/>
                          <a:latin typeface="+mn-lt"/>
                          <a:ea typeface="+mn-ea"/>
                          <a:cs typeface="+mn-cs"/>
                        </a:rPr>
                        <a:t>​​​​</a:t>
                      </a:r>
                      <a:r>
                        <a:rPr lang="tr-TR" sz="1800" b="1" i="0" kern="1200" dirty="0">
                          <a:solidFill>
                            <a:schemeClr val="dk1"/>
                          </a:solidFill>
                          <a:effectLst/>
                          <a:latin typeface="+mn-lt"/>
                          <a:ea typeface="+mn-ea"/>
                          <a:cs typeface="+mn-cs"/>
                        </a:rPr>
                        <a:t>BOĞAZİÇİ ÜNİVERSİTESİ</a:t>
                      </a:r>
                      <a:endParaRPr lang="tr-TR" dirty="0"/>
                    </a:p>
                  </a:txBody>
                  <a:tcPr>
                    <a:solidFill>
                      <a:schemeClr val="accent4"/>
                    </a:solidFill>
                  </a:tcPr>
                </a:tc>
                <a:tc>
                  <a:txBody>
                    <a:bodyPr/>
                    <a:lstStyle/>
                    <a:p>
                      <a:pPr algn="l" fontAlgn="t"/>
                      <a:r>
                        <a:rPr lang="tr-TR" b="1" dirty="0">
                          <a:effectLst/>
                        </a:rPr>
                        <a:t>ANKARA ÜNİVERSİTESİ</a:t>
                      </a:r>
                      <a:endParaRPr lang="tr-TR" dirty="0">
                        <a:effectLst/>
                      </a:endParaRPr>
                    </a:p>
                  </a:txBody>
                  <a:tcPr marL="47625" marR="47625" marT="66675" marB="57150">
                    <a:solidFill>
                      <a:schemeClr val="accent6"/>
                    </a:solidFill>
                  </a:tcPr>
                </a:tc>
                <a:tc>
                  <a:txBody>
                    <a:bodyPr/>
                    <a:lstStyle/>
                    <a:p>
                      <a:pPr algn="l" fontAlgn="t"/>
                      <a:r>
                        <a:rPr lang="tr-TR" b="1" dirty="0">
                          <a:effectLst/>
                        </a:rPr>
                        <a:t>DOKUZ EYLÜL ÜNİVERSİTESİ</a:t>
                      </a:r>
                      <a:endParaRPr lang="tr-TR" dirty="0">
                        <a:effectLst/>
                      </a:endParaRPr>
                    </a:p>
                  </a:txBody>
                  <a:tcPr marL="47625" marR="47625" marT="66675" marB="57150">
                    <a:solidFill>
                      <a:schemeClr val="accent1"/>
                    </a:solidFill>
                  </a:tcPr>
                </a:tc>
                <a:tc>
                  <a:txBody>
                    <a:bodyPr/>
                    <a:lstStyle/>
                    <a:p>
                      <a:pPr algn="l" fontAlgn="t"/>
                      <a:r>
                        <a:rPr lang="tr-TR" dirty="0">
                          <a:effectLst/>
                        </a:rPr>
                        <a:t>​​</a:t>
                      </a:r>
                      <a:r>
                        <a:rPr lang="tr-TR" b="1" dirty="0">
                          <a:effectLst/>
                        </a:rPr>
                        <a:t>KOÇ ÜNİVERSİTESİ</a:t>
                      </a:r>
                      <a:endParaRPr lang="tr-TR" dirty="0">
                        <a:effectLst/>
                      </a:endParaRPr>
                    </a:p>
                  </a:txBody>
                  <a:tcPr marL="47625" marR="47625" marT="66675" marB="57150">
                    <a:solidFill>
                      <a:schemeClr val="accent3">
                        <a:lumMod val="75000"/>
                      </a:schemeClr>
                    </a:solidFill>
                  </a:tcPr>
                </a:tc>
                <a:extLst>
                  <a:ext uri="{0D108BD9-81ED-4DB2-BD59-A6C34878D82A}">
                    <a16:rowId xmlns:a16="http://schemas.microsoft.com/office/drawing/2014/main" val="892146390"/>
                  </a:ext>
                </a:extLst>
              </a:tr>
              <a:tr h="650025">
                <a:tc>
                  <a:txBody>
                    <a:bodyPr/>
                    <a:lstStyle/>
                    <a:p>
                      <a:pPr algn="ctr"/>
                      <a:endParaRPr lang="tr-TR" dirty="0"/>
                    </a:p>
                  </a:txBody>
                  <a:tcPr>
                    <a:solidFill>
                      <a:schemeClr val="accent4"/>
                    </a:solidFill>
                  </a:tcPr>
                </a:tc>
                <a:tc>
                  <a:txBody>
                    <a:bodyPr/>
                    <a:lstStyle/>
                    <a:p>
                      <a:pPr algn="l" fontAlgn="t"/>
                      <a:r>
                        <a:rPr lang="tr-TR" b="1" dirty="0">
                          <a:effectLst/>
                        </a:rPr>
                        <a:t>İSTANBUL ÜNİVERSİTESİ</a:t>
                      </a:r>
                      <a:endParaRPr lang="tr-TR" dirty="0">
                        <a:effectLst/>
                      </a:endParaRPr>
                    </a:p>
                  </a:txBody>
                  <a:tcPr marL="47625" marR="47625" marT="66675" marB="57150">
                    <a:solidFill>
                      <a:schemeClr val="accent6"/>
                    </a:solidFill>
                  </a:tcPr>
                </a:tc>
                <a:tc>
                  <a:txBody>
                    <a:bodyPr/>
                    <a:lstStyle/>
                    <a:p>
                      <a:pPr algn="l" fontAlgn="t"/>
                      <a:r>
                        <a:rPr lang="tr-TR" b="1" dirty="0">
                          <a:effectLst/>
                        </a:rPr>
                        <a:t>ATATÜRK ÜNİVERSİTESİ</a:t>
                      </a:r>
                      <a:endParaRPr lang="tr-TR" dirty="0">
                        <a:effectLst/>
                      </a:endParaRPr>
                    </a:p>
                  </a:txBody>
                  <a:tcPr marL="47625" marR="47625" marT="66675" marB="57150">
                    <a:solidFill>
                      <a:schemeClr val="accent1"/>
                    </a:solidFill>
                  </a:tcPr>
                </a:tc>
                <a:tc>
                  <a:txBody>
                    <a:bodyPr/>
                    <a:lstStyle/>
                    <a:p>
                      <a:endParaRPr lang="tr-TR" dirty="0"/>
                    </a:p>
                  </a:txBody>
                  <a:tcPr>
                    <a:solidFill>
                      <a:schemeClr val="accent3">
                        <a:lumMod val="75000"/>
                      </a:schemeClr>
                    </a:solidFill>
                  </a:tcPr>
                </a:tc>
                <a:extLst>
                  <a:ext uri="{0D108BD9-81ED-4DB2-BD59-A6C34878D82A}">
                    <a16:rowId xmlns:a16="http://schemas.microsoft.com/office/drawing/2014/main" val="2884727950"/>
                  </a:ext>
                </a:extLst>
              </a:tr>
              <a:tr h="376602">
                <a:tc>
                  <a:txBody>
                    <a:bodyPr/>
                    <a:lstStyle/>
                    <a:p>
                      <a:pPr algn="ctr"/>
                      <a:endParaRPr lang="tr-TR" dirty="0"/>
                    </a:p>
                  </a:txBody>
                  <a:tcPr>
                    <a:solidFill>
                      <a:schemeClr val="accent4"/>
                    </a:solidFill>
                  </a:tcPr>
                </a:tc>
                <a:tc>
                  <a:txBody>
                    <a:bodyPr/>
                    <a:lstStyle/>
                    <a:p>
                      <a:pPr algn="l" fontAlgn="t"/>
                      <a:r>
                        <a:rPr lang="tr-TR" b="1" dirty="0">
                          <a:effectLst/>
                        </a:rPr>
                        <a:t>ERCİYES ÜNİVERSİT​​ESİ</a:t>
                      </a:r>
                      <a:endParaRPr lang="tr-TR" dirty="0">
                        <a:effectLst/>
                      </a:endParaRPr>
                    </a:p>
                  </a:txBody>
                  <a:tcPr marL="47625" marR="47625" marT="66675" marB="57150">
                    <a:solidFill>
                      <a:schemeClr val="accent6"/>
                    </a:solidFill>
                  </a:tcPr>
                </a:tc>
                <a:tc>
                  <a:txBody>
                    <a:bodyPr/>
                    <a:lstStyle/>
                    <a:p>
                      <a:pPr algn="l" fontAlgn="t"/>
                      <a:r>
                        <a:rPr lang="tr-TR" b="1" dirty="0">
                          <a:effectLst/>
                        </a:rPr>
                        <a:t>GAZİ ÜNİVERSİTESİ</a:t>
                      </a:r>
                      <a:endParaRPr lang="tr-TR" dirty="0">
                        <a:effectLst/>
                      </a:endParaRPr>
                    </a:p>
                  </a:txBody>
                  <a:tcPr marL="47625" marR="47625" marT="66675" marB="57150">
                    <a:solidFill>
                      <a:schemeClr val="accent1"/>
                    </a:solidFill>
                  </a:tcPr>
                </a:tc>
                <a:tc>
                  <a:txBody>
                    <a:bodyPr/>
                    <a:lstStyle/>
                    <a:p>
                      <a:endParaRPr lang="tr-TR" dirty="0"/>
                    </a:p>
                  </a:txBody>
                  <a:tcPr>
                    <a:solidFill>
                      <a:schemeClr val="accent3">
                        <a:lumMod val="75000"/>
                      </a:schemeClr>
                    </a:solidFill>
                  </a:tcPr>
                </a:tc>
                <a:extLst>
                  <a:ext uri="{0D108BD9-81ED-4DB2-BD59-A6C34878D82A}">
                    <a16:rowId xmlns:a16="http://schemas.microsoft.com/office/drawing/2014/main" val="1438920243"/>
                  </a:ext>
                </a:extLst>
              </a:tr>
              <a:tr h="376602">
                <a:tc>
                  <a:txBody>
                    <a:bodyPr/>
                    <a:lstStyle/>
                    <a:p>
                      <a:endParaRPr lang="tr-TR" dirty="0"/>
                    </a:p>
                  </a:txBody>
                  <a:tcPr>
                    <a:solidFill>
                      <a:schemeClr val="accent4"/>
                    </a:solidFill>
                  </a:tcPr>
                </a:tc>
                <a:tc>
                  <a:txBody>
                    <a:bodyPr/>
                    <a:lstStyle/>
                    <a:p>
                      <a:pPr algn="l" fontAlgn="t"/>
                      <a:r>
                        <a:rPr lang="tr-TR" b="1" dirty="0">
                          <a:effectLst/>
                        </a:rPr>
                        <a:t>HACETTEPE ÜNİVERSİTESİ</a:t>
                      </a:r>
                      <a:endParaRPr lang="tr-TR" dirty="0">
                        <a:effectLst/>
                      </a:endParaRPr>
                    </a:p>
                  </a:txBody>
                  <a:tcPr marL="47625" marR="47625" marT="66675" marB="57150">
                    <a:solidFill>
                      <a:schemeClr val="accent6"/>
                    </a:solidFill>
                  </a:tcPr>
                </a:tc>
                <a:tc>
                  <a:txBody>
                    <a:bodyPr/>
                    <a:lstStyle/>
                    <a:p>
                      <a:pPr algn="l" fontAlgn="t"/>
                      <a:r>
                        <a:rPr lang="tr-TR" b="1" dirty="0">
                          <a:effectLst/>
                        </a:rPr>
                        <a:t>ÇUKUROVA ÜNİVERSİTESİ</a:t>
                      </a:r>
                      <a:endParaRPr lang="tr-TR" dirty="0">
                        <a:effectLst/>
                      </a:endParaRPr>
                    </a:p>
                  </a:txBody>
                  <a:tcPr marL="47625" marR="47625" marT="66675" marB="57150">
                    <a:solidFill>
                      <a:schemeClr val="accent1"/>
                    </a:solidFill>
                  </a:tcPr>
                </a:tc>
                <a:tc>
                  <a:txBody>
                    <a:bodyPr/>
                    <a:lstStyle/>
                    <a:p>
                      <a:endParaRPr lang="tr-TR" dirty="0"/>
                    </a:p>
                  </a:txBody>
                  <a:tcPr>
                    <a:solidFill>
                      <a:schemeClr val="accent3">
                        <a:lumMod val="75000"/>
                      </a:schemeClr>
                    </a:solidFill>
                  </a:tcPr>
                </a:tc>
                <a:extLst>
                  <a:ext uri="{0D108BD9-81ED-4DB2-BD59-A6C34878D82A}">
                    <a16:rowId xmlns:a16="http://schemas.microsoft.com/office/drawing/2014/main" val="656508849"/>
                  </a:ext>
                </a:extLst>
              </a:tr>
              <a:tr h="376602">
                <a:tc>
                  <a:txBody>
                    <a:bodyPr/>
                    <a:lstStyle/>
                    <a:p>
                      <a:endParaRPr lang="tr-TR" dirty="0"/>
                    </a:p>
                  </a:txBody>
                  <a:tcPr>
                    <a:solidFill>
                      <a:schemeClr val="accent4"/>
                    </a:solidFill>
                  </a:tcPr>
                </a:tc>
                <a:tc>
                  <a:txBody>
                    <a:bodyPr/>
                    <a:lstStyle/>
                    <a:p>
                      <a:pPr algn="l" fontAlgn="t"/>
                      <a:r>
                        <a:rPr lang="tr-TR" b="1" dirty="0">
                          <a:effectLst/>
                        </a:rPr>
                        <a:t>GEBZE TEKNİK ÜNİVERSİTESİ</a:t>
                      </a:r>
                      <a:endParaRPr lang="tr-TR" dirty="0">
                        <a:effectLst/>
                      </a:endParaRPr>
                    </a:p>
                  </a:txBody>
                  <a:tcPr marL="47625" marR="47625" marT="66675" marB="57150">
                    <a:solidFill>
                      <a:schemeClr val="accent6"/>
                    </a:solidFill>
                  </a:tcPr>
                </a:tc>
                <a:tc>
                  <a:txBody>
                    <a:bodyPr/>
                    <a:lstStyle/>
                    <a:p>
                      <a:pPr algn="l" fontAlgn="t"/>
                      <a:r>
                        <a:rPr lang="tr-TR" b="1" dirty="0">
                          <a:effectLst/>
                        </a:rPr>
                        <a:t>​FIRAT ÜNİVERSİTESİ</a:t>
                      </a:r>
                      <a:endParaRPr lang="tr-TR" dirty="0">
                        <a:effectLst/>
                      </a:endParaRPr>
                    </a:p>
                  </a:txBody>
                  <a:tcPr marL="47625" marR="47625" marT="66675" marB="57150">
                    <a:solidFill>
                      <a:schemeClr val="accent1"/>
                    </a:solidFill>
                  </a:tcPr>
                </a:tc>
                <a:tc>
                  <a:txBody>
                    <a:bodyPr/>
                    <a:lstStyle/>
                    <a:p>
                      <a:endParaRPr lang="tr-TR" dirty="0"/>
                    </a:p>
                  </a:txBody>
                  <a:tcPr>
                    <a:solidFill>
                      <a:schemeClr val="accent3">
                        <a:lumMod val="75000"/>
                      </a:schemeClr>
                    </a:solidFill>
                  </a:tcPr>
                </a:tc>
                <a:extLst>
                  <a:ext uri="{0D108BD9-81ED-4DB2-BD59-A6C34878D82A}">
                    <a16:rowId xmlns:a16="http://schemas.microsoft.com/office/drawing/2014/main" val="3124914340"/>
                  </a:ext>
                </a:extLst>
              </a:tr>
              <a:tr h="630662">
                <a:tc>
                  <a:txBody>
                    <a:bodyPr/>
                    <a:lstStyle/>
                    <a:p>
                      <a:endParaRPr lang="tr-TR" dirty="0"/>
                    </a:p>
                  </a:txBody>
                  <a:tcPr>
                    <a:solidFill>
                      <a:schemeClr val="accent4"/>
                    </a:solidFill>
                  </a:tcPr>
                </a:tc>
                <a:tc>
                  <a:txBody>
                    <a:bodyPr/>
                    <a:lstStyle/>
                    <a:p>
                      <a:pPr algn="l" fontAlgn="t"/>
                      <a:r>
                        <a:rPr lang="tr-TR" b="1" dirty="0">
                          <a:effectLst/>
                        </a:rPr>
                        <a:t>EGE ÜNİVERSİTESİ</a:t>
                      </a:r>
                      <a:endParaRPr lang="tr-TR" dirty="0">
                        <a:effectLst/>
                      </a:endParaRPr>
                    </a:p>
                  </a:txBody>
                  <a:tcPr marL="47625" marR="47625" marT="66675" marB="57150">
                    <a:solidFill>
                      <a:schemeClr val="accent6"/>
                    </a:solidFill>
                  </a:tcPr>
                </a:tc>
                <a:tc>
                  <a:txBody>
                    <a:bodyPr/>
                    <a:lstStyle/>
                    <a:p>
                      <a:pPr algn="l" fontAlgn="t"/>
                      <a:r>
                        <a:rPr lang="tr-TR" dirty="0">
                          <a:effectLst/>
                        </a:rPr>
                        <a:t>​​</a:t>
                      </a:r>
                      <a:r>
                        <a:rPr lang="tr-TR" b="1" dirty="0">
                          <a:effectLst/>
                        </a:rPr>
                        <a:t>KARADENİZ TEKNİK ÜNİVERSİTESİ</a:t>
                      </a:r>
                      <a:endParaRPr lang="tr-TR" dirty="0">
                        <a:effectLst/>
                      </a:endParaRPr>
                    </a:p>
                  </a:txBody>
                  <a:tcPr marL="47625" marR="47625" marT="66675" marB="57150">
                    <a:solidFill>
                      <a:schemeClr val="accent1"/>
                    </a:solidFill>
                  </a:tcPr>
                </a:tc>
                <a:tc>
                  <a:txBody>
                    <a:bodyPr/>
                    <a:lstStyle/>
                    <a:p>
                      <a:endParaRPr lang="tr-TR" dirty="0"/>
                    </a:p>
                  </a:txBody>
                  <a:tcPr>
                    <a:solidFill>
                      <a:schemeClr val="accent3">
                        <a:lumMod val="75000"/>
                      </a:schemeClr>
                    </a:solidFill>
                  </a:tcPr>
                </a:tc>
                <a:extLst>
                  <a:ext uri="{0D108BD9-81ED-4DB2-BD59-A6C34878D82A}">
                    <a16:rowId xmlns:a16="http://schemas.microsoft.com/office/drawing/2014/main" val="3138774507"/>
                  </a:ext>
                </a:extLst>
              </a:tr>
              <a:tr h="887929">
                <a:tc>
                  <a:txBody>
                    <a:bodyPr/>
                    <a:lstStyle/>
                    <a:p>
                      <a:endParaRPr lang="tr-TR" dirty="0"/>
                    </a:p>
                  </a:txBody>
                  <a:tcPr>
                    <a:solidFill>
                      <a:schemeClr val="accent4"/>
                    </a:solidFill>
                  </a:tcPr>
                </a:tc>
                <a:tc>
                  <a:txBody>
                    <a:bodyPr/>
                    <a:lstStyle/>
                    <a:p>
                      <a:pPr algn="l" fontAlgn="t"/>
                      <a:r>
                        <a:rPr lang="tr-TR" dirty="0">
                          <a:effectLst/>
                        </a:rPr>
                        <a:t>​</a:t>
                      </a:r>
                      <a:r>
                        <a:rPr lang="tr-TR" b="1" dirty="0">
                          <a:effectLst/>
                        </a:rPr>
                        <a:t>İSTANBUL ÜNİVERSİTESİ-CERRAHPAŞA</a:t>
                      </a:r>
                      <a:br>
                        <a:rPr lang="tr-TR" b="1" dirty="0">
                          <a:effectLst/>
                        </a:rPr>
                      </a:br>
                      <a:endParaRPr lang="tr-TR" dirty="0">
                        <a:effectLst/>
                      </a:endParaRPr>
                    </a:p>
                  </a:txBody>
                  <a:tcPr marL="47625" marR="47625" marT="66675" marB="57150">
                    <a:solidFill>
                      <a:schemeClr val="accent6"/>
                    </a:solidFill>
                  </a:tcPr>
                </a:tc>
                <a:tc>
                  <a:txBody>
                    <a:bodyPr/>
                    <a:lstStyle/>
                    <a:p>
                      <a:endParaRPr lang="tr-TR" dirty="0"/>
                    </a:p>
                  </a:txBody>
                  <a:tcPr>
                    <a:solidFill>
                      <a:schemeClr val="accent1"/>
                    </a:solidFill>
                  </a:tcPr>
                </a:tc>
                <a:tc>
                  <a:txBody>
                    <a:bodyPr/>
                    <a:lstStyle/>
                    <a:p>
                      <a:endParaRPr lang="tr-TR" dirty="0"/>
                    </a:p>
                  </a:txBody>
                  <a:tcPr>
                    <a:solidFill>
                      <a:schemeClr val="accent3">
                        <a:lumMod val="75000"/>
                      </a:schemeClr>
                    </a:solidFill>
                  </a:tcPr>
                </a:tc>
                <a:extLst>
                  <a:ext uri="{0D108BD9-81ED-4DB2-BD59-A6C34878D82A}">
                    <a16:rowId xmlns:a16="http://schemas.microsoft.com/office/drawing/2014/main" val="379872205"/>
                  </a:ext>
                </a:extLst>
              </a:tr>
            </a:tbl>
          </a:graphicData>
        </a:graphic>
      </p:graphicFrame>
      <p:sp>
        <p:nvSpPr>
          <p:cNvPr id="5" name="Metin kutusu 4">
            <a:extLst>
              <a:ext uri="{FF2B5EF4-FFF2-40B4-BE49-F238E27FC236}">
                <a16:creationId xmlns:a16="http://schemas.microsoft.com/office/drawing/2014/main" id="{D7561DEC-2901-7D9B-CED9-08EFFB39AF98}"/>
              </a:ext>
            </a:extLst>
          </p:cNvPr>
          <p:cNvSpPr txBox="1"/>
          <p:nvPr/>
        </p:nvSpPr>
        <p:spPr>
          <a:xfrm>
            <a:off x="449703" y="89940"/>
            <a:ext cx="11632368" cy="707886"/>
          </a:xfrm>
          <a:prstGeom prst="rect">
            <a:avLst/>
          </a:prstGeom>
          <a:noFill/>
        </p:spPr>
        <p:txBody>
          <a:bodyPr wrap="square" rtlCol="0">
            <a:spAutoFit/>
          </a:bodyPr>
          <a:lstStyle/>
          <a:p>
            <a:r>
              <a:rPr lang="tr-TR" sz="4000" b="1" dirty="0">
                <a:solidFill>
                  <a:schemeClr val="accent2"/>
                </a:solidFill>
              </a:rPr>
              <a:t>YÖK 2022 YILI ARAŞTIRMA ÜNİVERSİTELERİ TABLOSU</a:t>
            </a:r>
          </a:p>
        </p:txBody>
      </p:sp>
      <p:sp>
        <p:nvSpPr>
          <p:cNvPr id="6" name="Dikdörtgen: Köşeleri Yuvarlatılmış 5">
            <a:extLst>
              <a:ext uri="{FF2B5EF4-FFF2-40B4-BE49-F238E27FC236}">
                <a16:creationId xmlns:a16="http://schemas.microsoft.com/office/drawing/2014/main" id="{29726B16-5F3E-3897-D0C8-ED08B023705C}"/>
              </a:ext>
            </a:extLst>
          </p:cNvPr>
          <p:cNvSpPr/>
          <p:nvPr/>
        </p:nvSpPr>
        <p:spPr>
          <a:xfrm>
            <a:off x="6096000" y="854439"/>
            <a:ext cx="3033010" cy="62940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8946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CFA0540D-3645-547E-AB14-2A3DBC7802ED}"/>
              </a:ext>
            </a:extLst>
          </p:cNvPr>
          <p:cNvGraphicFramePr>
            <a:graphicFrameLocks/>
          </p:cNvGraphicFramePr>
          <p:nvPr>
            <p:extLst>
              <p:ext uri="{D42A27DB-BD31-4B8C-83A1-F6EECF244321}">
                <p14:modId xmlns:p14="http://schemas.microsoft.com/office/powerpoint/2010/main" val="1254994268"/>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FCDDDE40-5DF0-7E28-D9BB-9FB1994C13B5}"/>
              </a:ext>
            </a:extLst>
          </p:cNvPr>
          <p:cNvSpPr txBox="1"/>
          <p:nvPr/>
        </p:nvSpPr>
        <p:spPr>
          <a:xfrm>
            <a:off x="6275882" y="1743006"/>
            <a:ext cx="5761220" cy="4247317"/>
          </a:xfrm>
          <a:prstGeom prst="rect">
            <a:avLst/>
          </a:prstGeom>
          <a:noFill/>
        </p:spPr>
        <p:txBody>
          <a:bodyPr wrap="square">
            <a:spAutoFit/>
          </a:bodyPr>
          <a:lstStyle/>
          <a:p>
            <a:pPr marL="285750" indent="-285750" algn="just">
              <a:buFont typeface="Arial" panose="020B0604020202020204" pitchFamily="34" charset="0"/>
              <a:buChar char="•"/>
            </a:pPr>
            <a:r>
              <a:rPr lang="tr-TR" dirty="0"/>
              <a:t>2021 yılında SCI, SCI-</a:t>
            </a:r>
            <a:r>
              <a:rPr lang="tr-TR" dirty="0" err="1"/>
              <a:t>Expanded</a:t>
            </a:r>
            <a:r>
              <a:rPr lang="tr-TR" dirty="0"/>
              <a:t>, SSCI ve AHCI endeksli dergilerde (ESCI dâhil) kurum adresli yayımlanan toplam yayın sayısının, toplam öğretim elemanı sayısına oranı</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 Aynı üniversiteden öğretim elemanlarının yayımladıkları ortak yazarlı yayınlar tek bir yayın olarak değerlendirilmiştir.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Farklı üniversitelerden öğretim elemanlarının iş birliği ile yayımladıkları ortak yayınlar her üniversite için ayrı ayrı değerlendirilmiştir.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Sadece makale ve derlemeler değerlendirmeye dâhildir.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Web of </a:t>
            </a:r>
            <a:r>
              <a:rPr lang="tr-TR" dirty="0" err="1"/>
              <a:t>Science</a:t>
            </a:r>
            <a:r>
              <a:rPr lang="tr-TR" dirty="0"/>
              <a:t> verileri kullanılmıştır.</a:t>
            </a:r>
          </a:p>
        </p:txBody>
      </p:sp>
    </p:spTree>
    <p:extLst>
      <p:ext uri="{BB962C8B-B14F-4D97-AF65-F5344CB8AC3E}">
        <p14:creationId xmlns:p14="http://schemas.microsoft.com/office/powerpoint/2010/main" val="1287423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E2371601-62B4-B71C-1BDA-667FB669D7B4}"/>
              </a:ext>
            </a:extLst>
          </p:cNvPr>
          <p:cNvGraphicFramePr>
            <a:graphicFrameLocks/>
          </p:cNvGraphicFramePr>
          <p:nvPr>
            <p:extLst>
              <p:ext uri="{D42A27DB-BD31-4B8C-83A1-F6EECF244321}">
                <p14:modId xmlns:p14="http://schemas.microsoft.com/office/powerpoint/2010/main" val="3921494325"/>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526D872C-312C-086A-D5DF-FDBF9C01BCA1}"/>
              </a:ext>
            </a:extLst>
          </p:cNvPr>
          <p:cNvSpPr txBox="1"/>
          <p:nvPr/>
        </p:nvSpPr>
        <p:spPr>
          <a:xfrm>
            <a:off x="6254647" y="1323441"/>
            <a:ext cx="5362731" cy="4524315"/>
          </a:xfrm>
          <a:prstGeom prst="rect">
            <a:avLst/>
          </a:prstGeom>
          <a:noFill/>
        </p:spPr>
        <p:txBody>
          <a:bodyPr wrap="square">
            <a:spAutoFit/>
          </a:bodyPr>
          <a:lstStyle/>
          <a:p>
            <a:pPr marL="285750" indent="-285750" algn="just">
              <a:buFont typeface="Arial" panose="020B0604020202020204" pitchFamily="34" charset="0"/>
              <a:buChar char="•"/>
            </a:pPr>
            <a:r>
              <a:rPr lang="tr-TR" dirty="0"/>
              <a:t>Üniversite adresli yayımlanan ve Web of </a:t>
            </a:r>
            <a:r>
              <a:rPr lang="tr-TR" dirty="0" err="1"/>
              <a:t>Science</a:t>
            </a:r>
            <a:r>
              <a:rPr lang="tr-TR" dirty="0"/>
              <a:t> veri tabanında taranan dergilerde yer alıp en yüksek %10’luk dilimde atıf alan yayın sayısı</a:t>
            </a:r>
          </a:p>
          <a:p>
            <a:pPr algn="just"/>
            <a:endParaRPr lang="tr-TR" dirty="0"/>
          </a:p>
          <a:p>
            <a:pPr marL="285750" indent="-285750" algn="just">
              <a:buFont typeface="Arial" panose="020B0604020202020204" pitchFamily="34" charset="0"/>
              <a:buChar char="•"/>
            </a:pPr>
            <a:r>
              <a:rPr lang="tr-TR" dirty="0"/>
              <a:t>Hesaplamaya 2017-2021 yılları arasında yayımlanmış yayınlara yapılan atıflar dâhildir.</a:t>
            </a:r>
          </a:p>
          <a:p>
            <a:pPr algn="just"/>
            <a:endParaRPr lang="tr-TR" dirty="0"/>
          </a:p>
          <a:p>
            <a:pPr marL="285750" indent="-285750" algn="just">
              <a:buFont typeface="Arial" panose="020B0604020202020204" pitchFamily="34" charset="0"/>
              <a:buChar char="•"/>
            </a:pPr>
            <a:r>
              <a:rPr lang="tr-TR" dirty="0"/>
              <a:t>Aynı üniversiteden öğretim elemanlarının yayımladıkları ortak yazarlı yayınlar tek bir yayın olarak değerlendirilmiştir.</a:t>
            </a:r>
          </a:p>
          <a:p>
            <a:pPr algn="just"/>
            <a:endParaRPr lang="tr-TR" dirty="0"/>
          </a:p>
          <a:p>
            <a:pPr marL="285750" indent="-285750" algn="just">
              <a:buFont typeface="Arial" panose="020B0604020202020204" pitchFamily="34" charset="0"/>
              <a:buChar char="•"/>
            </a:pPr>
            <a:r>
              <a:rPr lang="tr-TR" dirty="0"/>
              <a:t>Farklı üniversitelerden öğretim elemanlarının iş birliği ile yayımladıkları ortak yayınlar her üniversite için ayrı ayrı değerlendirilmiştir.</a:t>
            </a:r>
          </a:p>
          <a:p>
            <a:pPr algn="just"/>
            <a:endParaRPr lang="tr-TR" dirty="0"/>
          </a:p>
          <a:p>
            <a:pPr marL="285750" indent="-285750" algn="just">
              <a:buFont typeface="Arial" panose="020B0604020202020204" pitchFamily="34" charset="0"/>
              <a:buChar char="•"/>
            </a:pPr>
            <a:r>
              <a:rPr lang="tr-TR" dirty="0"/>
              <a:t>• Web of </a:t>
            </a:r>
            <a:r>
              <a:rPr lang="tr-TR" dirty="0" err="1"/>
              <a:t>Science</a:t>
            </a:r>
            <a:r>
              <a:rPr lang="tr-TR" dirty="0"/>
              <a:t> verileri kullanılmıştır.</a:t>
            </a:r>
          </a:p>
        </p:txBody>
      </p:sp>
    </p:spTree>
    <p:extLst>
      <p:ext uri="{BB962C8B-B14F-4D97-AF65-F5344CB8AC3E}">
        <p14:creationId xmlns:p14="http://schemas.microsoft.com/office/powerpoint/2010/main" val="306560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45544DF6-8F27-9196-F1E3-9DA168024A4C}"/>
              </a:ext>
            </a:extLst>
          </p:cNvPr>
          <p:cNvGraphicFramePr>
            <a:graphicFrameLocks/>
          </p:cNvGraphicFramePr>
          <p:nvPr>
            <p:extLst>
              <p:ext uri="{D42A27DB-BD31-4B8C-83A1-F6EECF244321}">
                <p14:modId xmlns:p14="http://schemas.microsoft.com/office/powerpoint/2010/main" val="4176582846"/>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B95C8F73-2BD4-E214-4F03-45A0453F8082}"/>
              </a:ext>
            </a:extLst>
          </p:cNvPr>
          <p:cNvSpPr txBox="1"/>
          <p:nvPr/>
        </p:nvSpPr>
        <p:spPr>
          <a:xfrm>
            <a:off x="6120000" y="889843"/>
            <a:ext cx="5827161" cy="5355312"/>
          </a:xfrm>
          <a:prstGeom prst="rect">
            <a:avLst/>
          </a:prstGeom>
          <a:noFill/>
        </p:spPr>
        <p:txBody>
          <a:bodyPr wrap="square">
            <a:spAutoFit/>
          </a:bodyPr>
          <a:lstStyle/>
          <a:p>
            <a:pPr marL="285750" indent="-285750" algn="just">
              <a:buFont typeface="Arial" panose="020B0604020202020204" pitchFamily="34" charset="0"/>
              <a:buChar char="•"/>
            </a:pPr>
            <a:r>
              <a:rPr lang="tr-TR" dirty="0"/>
              <a:t>2021 yılında ilgili endeksli dergilerde tam metnine ulaşılabilen yayın sayısının, aynı yıl üniversite adresli yayımlanan toplam yayın sayısına (bkz. B.1-B.2) oranı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Ulusal veya uluslararası hakemli dergilerde yayımlanmış olan yayınlar dikkate alınmıştır.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Aynı üniversiteden öğretim elemanlarının yayımladıkları ortak yazarlı yayınlar tek bir yayın olarak değerlendirilmiştir.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Farklı üniversitelerden öğretim elemanlarının iş birliği ile yayımladıkları ortak yayınlar her üniversite için ayrı ayrı değerlendirilmiştir.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Sadece makale ve derlemeler değerlendirmeye dâhildir.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TÜBİTAK ULAKBİM-TR Dizin ve https://incites.clarivate.com verileri kullanılmıştır.</a:t>
            </a:r>
          </a:p>
        </p:txBody>
      </p:sp>
    </p:spTree>
    <p:extLst>
      <p:ext uri="{BB962C8B-B14F-4D97-AF65-F5344CB8AC3E}">
        <p14:creationId xmlns:p14="http://schemas.microsoft.com/office/powerpoint/2010/main" val="348740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2C72BC14-1C2D-1D66-5E3C-18F078E8C7CC}"/>
              </a:ext>
            </a:extLst>
          </p:cNvPr>
          <p:cNvGraphicFramePr>
            <a:graphicFrameLocks/>
          </p:cNvGraphicFramePr>
          <p:nvPr>
            <p:extLst>
              <p:ext uri="{D42A27DB-BD31-4B8C-83A1-F6EECF244321}">
                <p14:modId xmlns:p14="http://schemas.microsoft.com/office/powerpoint/2010/main" val="36755764"/>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E295541D-0DD6-CF9F-AD9E-7E4258CF582F}"/>
              </a:ext>
            </a:extLst>
          </p:cNvPr>
          <p:cNvSpPr txBox="1"/>
          <p:nvPr/>
        </p:nvSpPr>
        <p:spPr>
          <a:xfrm>
            <a:off x="6120000" y="1888841"/>
            <a:ext cx="5647544" cy="2862322"/>
          </a:xfrm>
          <a:prstGeom prst="rect">
            <a:avLst/>
          </a:prstGeom>
          <a:noFill/>
        </p:spPr>
        <p:txBody>
          <a:bodyPr wrap="square">
            <a:spAutoFit/>
          </a:bodyPr>
          <a:lstStyle/>
          <a:p>
            <a:pPr marL="285750" indent="-285750" algn="just">
              <a:buFont typeface="Arial" panose="020B0604020202020204" pitchFamily="34" charset="0"/>
              <a:buChar char="•"/>
            </a:pPr>
            <a:r>
              <a:rPr lang="tr-TR" dirty="0"/>
              <a:t>2021 yılında öğrenci, öğretim elemanı veya araştırmacıların yaptığı patent, faydalı model veya tasarım tescil başvurusu sayısı</a:t>
            </a:r>
          </a:p>
          <a:p>
            <a:pPr algn="just"/>
            <a:endParaRPr lang="tr-TR" dirty="0"/>
          </a:p>
          <a:p>
            <a:pPr marL="285750" indent="-285750" algn="just">
              <a:buFont typeface="Arial" panose="020B0604020202020204" pitchFamily="34" charset="0"/>
              <a:buChar char="•"/>
            </a:pPr>
            <a:r>
              <a:rPr lang="tr-TR" dirty="0"/>
              <a:t>Üniversite adresli olmayan ancak öğrenci, öğretim elemanı veya araştırmacılar tarafından yapılan şahsi başvurular değerlendirmeye dâhildir.</a:t>
            </a:r>
          </a:p>
          <a:p>
            <a:pPr algn="just"/>
            <a:endParaRPr lang="tr-TR" dirty="0"/>
          </a:p>
          <a:p>
            <a:pPr marL="285750" indent="-285750" algn="just">
              <a:buFont typeface="Arial" panose="020B0604020202020204" pitchFamily="34" charset="0"/>
              <a:buChar char="•"/>
            </a:pPr>
            <a:r>
              <a:rPr lang="tr-TR" dirty="0"/>
              <a:t>Üniversite adresli olmayan ve bir işletme adına yapılan başvurular değerlendirmeye dâhil değildir.</a:t>
            </a:r>
          </a:p>
        </p:txBody>
      </p:sp>
    </p:spTree>
    <p:extLst>
      <p:ext uri="{BB962C8B-B14F-4D97-AF65-F5344CB8AC3E}">
        <p14:creationId xmlns:p14="http://schemas.microsoft.com/office/powerpoint/2010/main" val="99338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5C65D4AB-8301-53EE-61B2-AA4051D85416}"/>
              </a:ext>
            </a:extLst>
          </p:cNvPr>
          <p:cNvGraphicFramePr>
            <a:graphicFrameLocks/>
          </p:cNvGraphicFramePr>
          <p:nvPr>
            <p:extLst>
              <p:ext uri="{D42A27DB-BD31-4B8C-83A1-F6EECF244321}">
                <p14:modId xmlns:p14="http://schemas.microsoft.com/office/powerpoint/2010/main" val="1660126331"/>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2F8B4C44-FD1F-30D9-50A8-9681B5722BDD}"/>
              </a:ext>
            </a:extLst>
          </p:cNvPr>
          <p:cNvSpPr txBox="1"/>
          <p:nvPr/>
        </p:nvSpPr>
        <p:spPr>
          <a:xfrm>
            <a:off x="6120000" y="1859339"/>
            <a:ext cx="5572593" cy="3139321"/>
          </a:xfrm>
          <a:prstGeom prst="rect">
            <a:avLst/>
          </a:prstGeom>
          <a:noFill/>
        </p:spPr>
        <p:txBody>
          <a:bodyPr wrap="square">
            <a:spAutoFit/>
          </a:bodyPr>
          <a:lstStyle/>
          <a:p>
            <a:pPr marL="285750" indent="-285750" algn="just">
              <a:buFont typeface="Arial" panose="020B0604020202020204" pitchFamily="34" charset="0"/>
              <a:buChar char="•"/>
            </a:pPr>
            <a:r>
              <a:rPr lang="tr-TR" dirty="0"/>
              <a:t>Öğrenci, öğretim elemanı veya araştırmacılar tarafından başvurusu yapılmış ve 2021 yılında başvurusu olumlu sonuçlanan patent, faydalı model veya tasarım tescil sayısı</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Üniversite adresli olmayan ancak öğrenci, öğretim elemanı veya araştırmacılar tarafından yapılan şahsi başvurular değerlendirmeye dâhildir.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Üniversite adresli olmayan ve bir işletme adına yapılan başvurular değerlendirmeye dâhil değildir.</a:t>
            </a:r>
          </a:p>
        </p:txBody>
      </p:sp>
    </p:spTree>
    <p:extLst>
      <p:ext uri="{BB962C8B-B14F-4D97-AF65-F5344CB8AC3E}">
        <p14:creationId xmlns:p14="http://schemas.microsoft.com/office/powerpoint/2010/main" val="361416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650B47BB-77BD-3717-C226-6EDE4B9B4177}"/>
              </a:ext>
            </a:extLst>
          </p:cNvPr>
          <p:cNvGraphicFramePr>
            <a:graphicFrameLocks/>
          </p:cNvGraphicFramePr>
          <p:nvPr>
            <p:extLst>
              <p:ext uri="{D42A27DB-BD31-4B8C-83A1-F6EECF244321}">
                <p14:modId xmlns:p14="http://schemas.microsoft.com/office/powerpoint/2010/main" val="1102214219"/>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9657F16C-3335-4D32-89C0-FDDBCB5D247F}"/>
              </a:ext>
            </a:extLst>
          </p:cNvPr>
          <p:cNvSpPr txBox="1"/>
          <p:nvPr/>
        </p:nvSpPr>
        <p:spPr>
          <a:xfrm>
            <a:off x="6269637" y="2274838"/>
            <a:ext cx="5587583" cy="3416320"/>
          </a:xfrm>
          <a:prstGeom prst="rect">
            <a:avLst/>
          </a:prstGeom>
          <a:noFill/>
        </p:spPr>
        <p:txBody>
          <a:bodyPr wrap="square">
            <a:spAutoFit/>
          </a:bodyPr>
          <a:lstStyle/>
          <a:p>
            <a:pPr marL="285750" indent="-285750">
              <a:buFont typeface="Arial" panose="020B0604020202020204" pitchFamily="34" charset="0"/>
              <a:buChar char="•"/>
            </a:pPr>
            <a:r>
              <a:rPr lang="tr-TR" dirty="0"/>
              <a:t>2021 yılında öğretim elemanlarının aldığı Yükseköğretim Kurulu (YÖK), Türkiye Bilimler Akademisi (TÜBA), Türkiye Bilimsel ve Teknolojik Araştırma Kurumu (TÜBİTAK) bilim, teşvik ve sanat ödüllerinin sayısı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TÜBİTAK Türkiye Adresli Uluslararası Bilimsel Yayınları Teşvik Programı verileri değerlendirmeye dâhil değildir.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28.04.2022 tarihinde TÜBİTAK’tan edinilen ve https://odul.yok.gov.tr/ adresinden ulaşılan veriler kullanılmıştır.</a:t>
            </a:r>
          </a:p>
        </p:txBody>
      </p:sp>
    </p:spTree>
    <p:extLst>
      <p:ext uri="{BB962C8B-B14F-4D97-AF65-F5344CB8AC3E}">
        <p14:creationId xmlns:p14="http://schemas.microsoft.com/office/powerpoint/2010/main" val="13612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744C2218-1DCB-DCED-A3D7-7424C371106B}"/>
              </a:ext>
            </a:extLst>
          </p:cNvPr>
          <p:cNvGraphicFramePr>
            <a:graphicFrameLocks/>
          </p:cNvGraphicFramePr>
          <p:nvPr>
            <p:extLst>
              <p:ext uri="{D42A27DB-BD31-4B8C-83A1-F6EECF244321}">
                <p14:modId xmlns:p14="http://schemas.microsoft.com/office/powerpoint/2010/main" val="3131630683"/>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2BD55FE2-7674-D220-5976-B8A4DE3379E4}"/>
              </a:ext>
            </a:extLst>
          </p:cNvPr>
          <p:cNvSpPr txBox="1"/>
          <p:nvPr/>
        </p:nvSpPr>
        <p:spPr>
          <a:xfrm>
            <a:off x="6120000" y="2798854"/>
            <a:ext cx="5752210" cy="1477328"/>
          </a:xfrm>
          <a:prstGeom prst="rect">
            <a:avLst/>
          </a:prstGeom>
          <a:noFill/>
        </p:spPr>
        <p:txBody>
          <a:bodyPr wrap="square">
            <a:spAutoFit/>
          </a:bodyPr>
          <a:lstStyle/>
          <a:p>
            <a:pPr algn="just"/>
            <a:r>
              <a:rPr lang="tr-TR" dirty="0"/>
              <a:t>• 2021 yılında devlet üniversitelerinde öğrenim gören ve YÖK 100/2000 Doktora Programı kapsamında burs alan toplam öğrenci sayısı</a:t>
            </a:r>
          </a:p>
          <a:p>
            <a:pPr algn="just"/>
            <a:endParaRPr lang="tr-TR" dirty="0"/>
          </a:p>
          <a:p>
            <a:pPr algn="just"/>
            <a:r>
              <a:rPr lang="tr-TR" dirty="0"/>
              <a:t>• YÖK 100/2000 Doktora Programı verileri kullanılmıştır.</a:t>
            </a:r>
          </a:p>
        </p:txBody>
      </p:sp>
    </p:spTree>
    <p:extLst>
      <p:ext uri="{BB962C8B-B14F-4D97-AF65-F5344CB8AC3E}">
        <p14:creationId xmlns:p14="http://schemas.microsoft.com/office/powerpoint/2010/main" val="388525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FC2DCD90-089B-A1C0-031B-538514DB5210}"/>
              </a:ext>
            </a:extLst>
          </p:cNvPr>
          <p:cNvGraphicFramePr>
            <a:graphicFrameLocks/>
          </p:cNvGraphicFramePr>
          <p:nvPr>
            <p:extLst>
              <p:ext uri="{D42A27DB-BD31-4B8C-83A1-F6EECF244321}">
                <p14:modId xmlns:p14="http://schemas.microsoft.com/office/powerpoint/2010/main" val="2875622604"/>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24D60999-9023-8A66-4B0D-8F9EB2A74F49}"/>
              </a:ext>
            </a:extLst>
          </p:cNvPr>
          <p:cNvSpPr txBox="1"/>
          <p:nvPr/>
        </p:nvSpPr>
        <p:spPr>
          <a:xfrm>
            <a:off x="6120000" y="3244334"/>
            <a:ext cx="5602308" cy="646331"/>
          </a:xfrm>
          <a:prstGeom prst="rect">
            <a:avLst/>
          </a:prstGeom>
          <a:noFill/>
        </p:spPr>
        <p:txBody>
          <a:bodyPr wrap="square">
            <a:spAutoFit/>
          </a:bodyPr>
          <a:lstStyle/>
          <a:p>
            <a:r>
              <a:rPr lang="tr-TR" dirty="0"/>
              <a:t>• Kovid-19 salgını nedeniyle 2021 yılında veri oluşmamıştır.</a:t>
            </a:r>
          </a:p>
        </p:txBody>
      </p:sp>
    </p:spTree>
    <p:extLst>
      <p:ext uri="{BB962C8B-B14F-4D97-AF65-F5344CB8AC3E}">
        <p14:creationId xmlns:p14="http://schemas.microsoft.com/office/powerpoint/2010/main" val="305739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FBB3D30A-36E0-8161-44E6-A0E112659E98}"/>
              </a:ext>
            </a:extLst>
          </p:cNvPr>
          <p:cNvGraphicFramePr>
            <a:graphicFrameLocks/>
          </p:cNvGraphicFramePr>
          <p:nvPr>
            <p:extLst>
              <p:ext uri="{D42A27DB-BD31-4B8C-83A1-F6EECF244321}">
                <p14:modId xmlns:p14="http://schemas.microsoft.com/office/powerpoint/2010/main" val="126112236"/>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A0E34BDB-41EB-C8E6-B318-B8B9B21879A1}"/>
              </a:ext>
            </a:extLst>
          </p:cNvPr>
          <p:cNvSpPr txBox="1"/>
          <p:nvPr/>
        </p:nvSpPr>
        <p:spPr>
          <a:xfrm>
            <a:off x="6096000" y="1079371"/>
            <a:ext cx="6093500" cy="2862322"/>
          </a:xfrm>
          <a:prstGeom prst="rect">
            <a:avLst/>
          </a:prstGeom>
          <a:noFill/>
        </p:spPr>
        <p:txBody>
          <a:bodyPr wrap="square">
            <a:spAutoFit/>
          </a:bodyPr>
          <a:lstStyle/>
          <a:p>
            <a:pPr marL="285750" indent="-285750">
              <a:buFont typeface="Arial" panose="020B0604020202020204" pitchFamily="34" charset="0"/>
              <a:buChar char="•"/>
            </a:pPr>
            <a:r>
              <a:rPr lang="tr-TR" dirty="0"/>
              <a:t>2021 yılında TÜBİTAK tarafından öğrenci, öğretim elemanı ve araştırmacılara lisans, lisansüstü ve doktora sonrası verilen ulusal ve uluslararası araştırma bursu sayısı</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Değerlendirmeye TÜBİTAK BİDEB 2209-A, 2209-B, 2210, 2211,2214-A, 2216, 2218, 2219, 2221, 2232, 2236, 2244, 2247-B, 2247-C destek programları dâhildir. Lisansüstü programlara kayıtlı olan öğrencilerine verilen eğitim bursları değerlendirmeye dâhildir.</a:t>
            </a:r>
            <a:r>
              <a:rPr lang="tr-TR" sz="1800" b="0" i="0" u="none" strike="noStrike" baseline="0" dirty="0">
                <a:solidFill>
                  <a:srgbClr val="000000"/>
                </a:solidFill>
                <a:latin typeface="Calibri" panose="020F0502020204030204" pitchFamily="34" charset="0"/>
              </a:rPr>
              <a:t>	</a:t>
            </a:r>
          </a:p>
          <a:p>
            <a:pPr marL="285750" indent="-285750">
              <a:buFont typeface="Arial" panose="020B0604020202020204" pitchFamily="34" charset="0"/>
              <a:buChar char="•"/>
            </a:pPr>
            <a:endParaRPr lang="tr-TR" dirty="0"/>
          </a:p>
        </p:txBody>
      </p:sp>
      <p:sp>
        <p:nvSpPr>
          <p:cNvPr id="6" name="Metin kutusu 5">
            <a:extLst>
              <a:ext uri="{FF2B5EF4-FFF2-40B4-BE49-F238E27FC236}">
                <a16:creationId xmlns:a16="http://schemas.microsoft.com/office/drawing/2014/main" id="{D8D1F1B6-51FB-F31A-10B8-7BD19D924DEB}"/>
              </a:ext>
            </a:extLst>
          </p:cNvPr>
          <p:cNvSpPr txBox="1"/>
          <p:nvPr/>
        </p:nvSpPr>
        <p:spPr>
          <a:xfrm>
            <a:off x="6120000" y="3747304"/>
            <a:ext cx="6145966" cy="2031325"/>
          </a:xfrm>
          <a:prstGeom prst="rect">
            <a:avLst/>
          </a:prstGeom>
          <a:noFill/>
        </p:spPr>
        <p:txBody>
          <a:bodyPr wrap="square">
            <a:spAutoFit/>
          </a:bodyPr>
          <a:lstStyle/>
          <a:p>
            <a:pPr marL="285750" indent="-285750">
              <a:buFont typeface="Arial" panose="020B0604020202020204" pitchFamily="34" charset="0"/>
              <a:buChar char="•"/>
            </a:pPr>
            <a:r>
              <a:rPr lang="tr-TR" dirty="0"/>
              <a:t>Lisans programlarına kayıtlı öğrencilere verilen eğitim bursları değerlendirmeye dâhil değildir.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Mezkûr yılda kabul edilen başvurular değil, yararlanılan toplam araştırma bursu sayısı dikkate alınmıştır.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TÜBİTAK verileri kullanılmıştır.</a:t>
            </a:r>
          </a:p>
        </p:txBody>
      </p:sp>
    </p:spTree>
    <p:extLst>
      <p:ext uri="{BB962C8B-B14F-4D97-AF65-F5344CB8AC3E}">
        <p14:creationId xmlns:p14="http://schemas.microsoft.com/office/powerpoint/2010/main" val="389070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664D4EDA-FB64-F5A5-50D1-E8D4171FBA7A}"/>
              </a:ext>
            </a:extLst>
          </p:cNvPr>
          <p:cNvGraphicFramePr>
            <a:graphicFrameLocks/>
          </p:cNvGraphicFramePr>
          <p:nvPr>
            <p:extLst>
              <p:ext uri="{D42A27DB-BD31-4B8C-83A1-F6EECF244321}">
                <p14:modId xmlns:p14="http://schemas.microsoft.com/office/powerpoint/2010/main" val="1297877683"/>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1BDAC1F1-AD19-EA86-6804-15A8D17315B7}"/>
              </a:ext>
            </a:extLst>
          </p:cNvPr>
          <p:cNvSpPr txBox="1"/>
          <p:nvPr/>
        </p:nvSpPr>
        <p:spPr>
          <a:xfrm>
            <a:off x="6120000" y="1446950"/>
            <a:ext cx="5827161" cy="4801314"/>
          </a:xfrm>
          <a:prstGeom prst="rect">
            <a:avLst/>
          </a:prstGeom>
          <a:noFill/>
        </p:spPr>
        <p:txBody>
          <a:bodyPr wrap="square">
            <a:spAutoFit/>
          </a:bodyPr>
          <a:lstStyle/>
          <a:p>
            <a:pPr marL="285750" indent="-285750" algn="just">
              <a:buFont typeface="Arial" panose="020B0604020202020204" pitchFamily="34" charset="0"/>
              <a:buChar char="•"/>
            </a:pPr>
            <a:r>
              <a:rPr lang="tr-TR" dirty="0"/>
              <a:t>2021 yılında TÜBİTAK tarafından öğrenci, öğretim elemanı ve araştırmacılara verilen ulusal ve uluslararası destek programı sayısı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TÜBİTAK ARDEB 1001, 1002, 1003, 1004, 1005, 1007, 3001, 3005, 3501, 1071, COST, İkili Proje Destekleri ve ERA-NET destek programları ile TÜBİTAK BİDEB 2232 Uluslararası Lider Araştırmacılar, 2247 Ulusal Lider ve Genç Araştırmacılar ve 2236 Programları dikkate alınmıştır.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Program türü sayısı değil, desteklenen toplam proje sayısıdır.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Destek programının başlangıç yılı dikkate alınmamıştır. </a:t>
            </a:r>
          </a:p>
          <a:p>
            <a:pPr algn="just"/>
            <a:endParaRPr lang="tr-TR" dirty="0"/>
          </a:p>
          <a:p>
            <a:pPr marL="285750" indent="-285750" algn="just">
              <a:buFont typeface="Arial" panose="020B0604020202020204" pitchFamily="34" charset="0"/>
              <a:buChar char="•"/>
            </a:pPr>
            <a:r>
              <a:rPr lang="tr-TR" dirty="0"/>
              <a:t>TÜBİTAK verileri kullanılmıştır.</a:t>
            </a:r>
          </a:p>
        </p:txBody>
      </p:sp>
    </p:spTree>
    <p:extLst>
      <p:ext uri="{BB962C8B-B14F-4D97-AF65-F5344CB8AC3E}">
        <p14:creationId xmlns:p14="http://schemas.microsoft.com/office/powerpoint/2010/main" val="55899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8B32E8-539D-A354-76B6-0CF61186A9E7}"/>
              </a:ext>
            </a:extLst>
          </p:cNvPr>
          <p:cNvSpPr>
            <a:spLocks noGrp="1"/>
          </p:cNvSpPr>
          <p:nvPr>
            <p:ph type="ctrTitle"/>
          </p:nvPr>
        </p:nvSpPr>
        <p:spPr>
          <a:xfrm>
            <a:off x="1389088" y="2107967"/>
            <a:ext cx="5506387" cy="1321033"/>
          </a:xfrm>
        </p:spPr>
        <p:txBody>
          <a:bodyPr>
            <a:normAutofit/>
          </a:bodyPr>
          <a:lstStyle/>
          <a:p>
            <a:r>
              <a:rPr lang="tr-TR" sz="4800" b="1" dirty="0">
                <a:solidFill>
                  <a:schemeClr val="accent2"/>
                </a:solidFill>
                <a:latin typeface="+mn-lt"/>
              </a:rPr>
              <a:t>A. Eğitim Öğretim</a:t>
            </a:r>
          </a:p>
        </p:txBody>
      </p:sp>
    </p:spTree>
    <p:extLst>
      <p:ext uri="{BB962C8B-B14F-4D97-AF65-F5344CB8AC3E}">
        <p14:creationId xmlns:p14="http://schemas.microsoft.com/office/powerpoint/2010/main" val="1204568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A386F513-1D16-C365-8626-B6C600779590}"/>
              </a:ext>
            </a:extLst>
          </p:cNvPr>
          <p:cNvGraphicFramePr>
            <a:graphicFrameLocks/>
          </p:cNvGraphicFramePr>
          <p:nvPr>
            <p:extLst>
              <p:ext uri="{D42A27DB-BD31-4B8C-83A1-F6EECF244321}">
                <p14:modId xmlns:p14="http://schemas.microsoft.com/office/powerpoint/2010/main" val="2616335781"/>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1ABEAE51-AED2-F037-E0F2-2BE8B4A81E1C}"/>
              </a:ext>
            </a:extLst>
          </p:cNvPr>
          <p:cNvSpPr txBox="1"/>
          <p:nvPr/>
        </p:nvSpPr>
        <p:spPr>
          <a:xfrm>
            <a:off x="6224931" y="1499575"/>
            <a:ext cx="5782190" cy="4247317"/>
          </a:xfrm>
          <a:prstGeom prst="rect">
            <a:avLst/>
          </a:prstGeom>
          <a:noFill/>
        </p:spPr>
        <p:txBody>
          <a:bodyPr wrap="square">
            <a:spAutoFit/>
          </a:bodyPr>
          <a:lstStyle/>
          <a:p>
            <a:pPr algn="just"/>
            <a:r>
              <a:rPr lang="tr-TR" dirty="0"/>
              <a:t>• 2021 yılında ulusal ve uluslararası özel veya resmi kurum ve kuruluşlar tarafından desteklenmiş ve destek süresi dokuz aydan az olmayan Ar-</a:t>
            </a:r>
            <a:r>
              <a:rPr lang="tr-TR" dirty="0" err="1"/>
              <a:t>Ge</a:t>
            </a:r>
            <a:r>
              <a:rPr lang="tr-TR" dirty="0"/>
              <a:t> niteliği taşıyan proje sayısı</a:t>
            </a:r>
          </a:p>
          <a:p>
            <a:pPr algn="just"/>
            <a:endParaRPr lang="tr-TR" dirty="0"/>
          </a:p>
          <a:p>
            <a:pPr algn="just"/>
            <a:r>
              <a:rPr lang="tr-TR" dirty="0"/>
              <a:t>• Destek süresi birden fazla yılı kapsıyor ise; a) bu sürenin her yıl için 9 aydan fazla olması durumunda bütün yıllara, b) iki farklı yılın toplamında 9 aydan fazla olması durumunda, daha fazla süreyi içeren yıla veri olarak girilir.</a:t>
            </a:r>
          </a:p>
          <a:p>
            <a:pPr algn="just"/>
            <a:endParaRPr lang="tr-TR" dirty="0"/>
          </a:p>
          <a:p>
            <a:pPr algn="just"/>
            <a:r>
              <a:rPr lang="tr-TR" dirty="0"/>
              <a:t>• Önceki yıllarda başlayan ve 2021 yılında devam eden projeler değerlendirmeye dâhildir.</a:t>
            </a:r>
          </a:p>
          <a:p>
            <a:pPr algn="just"/>
            <a:endParaRPr lang="tr-TR" dirty="0"/>
          </a:p>
          <a:p>
            <a:pPr algn="just"/>
            <a:r>
              <a:rPr lang="tr-TR" dirty="0"/>
              <a:t>• Yükseköğretim kurumunun bütçesinden desteklenen Bilimsel Araştırma Projeleri (BAP) değerlendirmeye dâhil değildir.</a:t>
            </a:r>
          </a:p>
        </p:txBody>
      </p:sp>
    </p:spTree>
    <p:extLst>
      <p:ext uri="{BB962C8B-B14F-4D97-AF65-F5344CB8AC3E}">
        <p14:creationId xmlns:p14="http://schemas.microsoft.com/office/powerpoint/2010/main" val="869168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0351FA45-DDAD-F916-9CC9-15F271E75C2D}"/>
              </a:ext>
            </a:extLst>
          </p:cNvPr>
          <p:cNvGraphicFramePr>
            <a:graphicFrameLocks/>
          </p:cNvGraphicFramePr>
          <p:nvPr>
            <p:extLst>
              <p:ext uri="{D42A27DB-BD31-4B8C-83A1-F6EECF244321}">
                <p14:modId xmlns:p14="http://schemas.microsoft.com/office/powerpoint/2010/main" val="2816500100"/>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4FB2C798-62EF-97D0-B877-076E83690B59}"/>
              </a:ext>
            </a:extLst>
          </p:cNvPr>
          <p:cNvSpPr txBox="1"/>
          <p:nvPr/>
        </p:nvSpPr>
        <p:spPr>
          <a:xfrm>
            <a:off x="6164970" y="2484700"/>
            <a:ext cx="5797180" cy="2585323"/>
          </a:xfrm>
          <a:prstGeom prst="rect">
            <a:avLst/>
          </a:prstGeom>
          <a:noFill/>
        </p:spPr>
        <p:txBody>
          <a:bodyPr wrap="square">
            <a:spAutoFit/>
          </a:bodyPr>
          <a:lstStyle/>
          <a:p>
            <a:pPr algn="just"/>
            <a:r>
              <a:rPr lang="tr-TR" dirty="0"/>
              <a:t>• 2021 yılında üniversitenin Times </a:t>
            </a:r>
            <a:r>
              <a:rPr lang="tr-TR" dirty="0" err="1"/>
              <a:t>Higher</a:t>
            </a:r>
            <a:r>
              <a:rPr lang="tr-TR" dirty="0"/>
              <a:t> </a:t>
            </a:r>
            <a:r>
              <a:rPr lang="tr-TR" dirty="0" err="1"/>
              <a:t>Education</a:t>
            </a:r>
            <a:r>
              <a:rPr lang="tr-TR" dirty="0"/>
              <a:t> (THE), QS World </a:t>
            </a:r>
            <a:r>
              <a:rPr lang="tr-TR" dirty="0" err="1"/>
              <a:t>University</a:t>
            </a:r>
            <a:r>
              <a:rPr lang="tr-TR" dirty="0"/>
              <a:t> </a:t>
            </a:r>
            <a:r>
              <a:rPr lang="tr-TR" dirty="0" err="1"/>
              <a:t>Rankings</a:t>
            </a:r>
            <a:r>
              <a:rPr lang="tr-TR" dirty="0"/>
              <a:t> veya </a:t>
            </a:r>
            <a:r>
              <a:rPr lang="tr-TR" dirty="0" err="1"/>
              <a:t>Academic</a:t>
            </a:r>
            <a:r>
              <a:rPr lang="tr-TR" dirty="0"/>
              <a:t> </a:t>
            </a:r>
            <a:r>
              <a:rPr lang="tr-TR" dirty="0" err="1"/>
              <a:t>Ranking</a:t>
            </a:r>
            <a:r>
              <a:rPr lang="tr-TR" dirty="0"/>
              <a:t> of World </a:t>
            </a:r>
            <a:r>
              <a:rPr lang="tr-TR" dirty="0" err="1"/>
              <a:t>Universities</a:t>
            </a:r>
            <a:r>
              <a:rPr lang="tr-TR" dirty="0"/>
              <a:t> (ARWU) sıralamalarına göre dünya, bölgesel ve ulusal akademik başarı sıralamaları </a:t>
            </a:r>
          </a:p>
          <a:p>
            <a:pPr algn="just"/>
            <a:endParaRPr lang="tr-TR" dirty="0"/>
          </a:p>
          <a:p>
            <a:pPr algn="just"/>
            <a:r>
              <a:rPr lang="tr-TR" dirty="0"/>
              <a:t>• 19.04.2022 tarihinde şu adreslerden erişilen veriler kullanılmıştır: https://www.timeshighereducation.com, https://www.topuniversities.com, http://www.shanghairanking.com</a:t>
            </a:r>
          </a:p>
        </p:txBody>
      </p:sp>
    </p:spTree>
    <p:extLst>
      <p:ext uri="{BB962C8B-B14F-4D97-AF65-F5344CB8AC3E}">
        <p14:creationId xmlns:p14="http://schemas.microsoft.com/office/powerpoint/2010/main" val="2666697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30E8C64D-E433-E75A-6386-C60C57F8CA35}"/>
              </a:ext>
            </a:extLst>
          </p:cNvPr>
          <p:cNvGraphicFramePr>
            <a:graphicFrameLocks/>
          </p:cNvGraphicFramePr>
          <p:nvPr>
            <p:extLst>
              <p:ext uri="{D42A27DB-BD31-4B8C-83A1-F6EECF244321}">
                <p14:modId xmlns:p14="http://schemas.microsoft.com/office/powerpoint/2010/main" val="2744133672"/>
              </p:ext>
            </p:extLst>
          </p:nvPr>
        </p:nvGraphicFramePr>
        <p:xfrm>
          <a:off x="0" y="0"/>
          <a:ext cx="720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18B4B508-B0AA-0090-D891-5445F90FA28F}"/>
              </a:ext>
            </a:extLst>
          </p:cNvPr>
          <p:cNvSpPr txBox="1"/>
          <p:nvPr/>
        </p:nvSpPr>
        <p:spPr>
          <a:xfrm>
            <a:off x="7379881" y="2076378"/>
            <a:ext cx="4552289" cy="3139321"/>
          </a:xfrm>
          <a:prstGeom prst="rect">
            <a:avLst/>
          </a:prstGeom>
          <a:noFill/>
        </p:spPr>
        <p:txBody>
          <a:bodyPr wrap="square">
            <a:spAutoFit/>
          </a:bodyPr>
          <a:lstStyle/>
          <a:p>
            <a:pPr algn="just"/>
            <a:r>
              <a:rPr lang="tr-TR" dirty="0"/>
              <a:t>• 2021 yılında üniversitenin Times </a:t>
            </a:r>
            <a:r>
              <a:rPr lang="tr-TR" dirty="0" err="1"/>
              <a:t>Higher</a:t>
            </a:r>
            <a:r>
              <a:rPr lang="tr-TR" dirty="0"/>
              <a:t> </a:t>
            </a:r>
            <a:r>
              <a:rPr lang="tr-TR" dirty="0" err="1"/>
              <a:t>Education</a:t>
            </a:r>
            <a:r>
              <a:rPr lang="tr-TR" dirty="0"/>
              <a:t> (THE), QS World </a:t>
            </a:r>
            <a:r>
              <a:rPr lang="tr-TR" dirty="0" err="1"/>
              <a:t>University</a:t>
            </a:r>
            <a:r>
              <a:rPr lang="tr-TR" dirty="0"/>
              <a:t> </a:t>
            </a:r>
            <a:r>
              <a:rPr lang="tr-TR" dirty="0" err="1"/>
              <a:t>Rankings</a:t>
            </a:r>
            <a:r>
              <a:rPr lang="tr-TR" dirty="0"/>
              <a:t> veya </a:t>
            </a:r>
            <a:r>
              <a:rPr lang="tr-TR" dirty="0" err="1"/>
              <a:t>Academic</a:t>
            </a:r>
            <a:r>
              <a:rPr lang="tr-TR" dirty="0"/>
              <a:t> </a:t>
            </a:r>
            <a:r>
              <a:rPr lang="tr-TR" dirty="0" err="1"/>
              <a:t>Ranking</a:t>
            </a:r>
            <a:r>
              <a:rPr lang="tr-TR" dirty="0"/>
              <a:t> of World </a:t>
            </a:r>
            <a:r>
              <a:rPr lang="tr-TR" dirty="0" err="1"/>
              <a:t>Universities</a:t>
            </a:r>
            <a:r>
              <a:rPr lang="tr-TR" dirty="0"/>
              <a:t> (ARWU) sıralamalarına göre dünya, bölgesel ve ulusal akademik başarı sıralamaları </a:t>
            </a:r>
          </a:p>
          <a:p>
            <a:pPr algn="just"/>
            <a:endParaRPr lang="tr-TR" dirty="0"/>
          </a:p>
          <a:p>
            <a:pPr algn="just"/>
            <a:r>
              <a:rPr lang="tr-TR" dirty="0"/>
              <a:t>• 19.04.2022 tarihinde şu adreslerden erişilen veriler kullanılmıştır: https://www.timeshighereducation.com, https://www.topuniversities.com, http://www.shanghairanking.com</a:t>
            </a:r>
          </a:p>
        </p:txBody>
      </p:sp>
    </p:spTree>
    <p:extLst>
      <p:ext uri="{BB962C8B-B14F-4D97-AF65-F5344CB8AC3E}">
        <p14:creationId xmlns:p14="http://schemas.microsoft.com/office/powerpoint/2010/main" val="3101675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01200D18-EED1-9CC7-61C7-E9830E8BCB16}"/>
              </a:ext>
            </a:extLst>
          </p:cNvPr>
          <p:cNvGraphicFramePr>
            <a:graphicFrameLocks/>
          </p:cNvGraphicFramePr>
          <p:nvPr>
            <p:extLst>
              <p:ext uri="{D42A27DB-BD31-4B8C-83A1-F6EECF244321}">
                <p14:modId xmlns:p14="http://schemas.microsoft.com/office/powerpoint/2010/main" val="1257483698"/>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83E63B0D-E8FC-04F3-6710-995134D7019F}"/>
              </a:ext>
            </a:extLst>
          </p:cNvPr>
          <p:cNvSpPr txBox="1"/>
          <p:nvPr/>
        </p:nvSpPr>
        <p:spPr>
          <a:xfrm>
            <a:off x="6390530" y="2106358"/>
            <a:ext cx="4552289" cy="3139321"/>
          </a:xfrm>
          <a:prstGeom prst="rect">
            <a:avLst/>
          </a:prstGeom>
          <a:noFill/>
        </p:spPr>
        <p:txBody>
          <a:bodyPr wrap="square">
            <a:spAutoFit/>
          </a:bodyPr>
          <a:lstStyle/>
          <a:p>
            <a:pPr algn="just"/>
            <a:r>
              <a:rPr lang="tr-TR" dirty="0"/>
              <a:t>• 2021 yılında üniversitenin Times </a:t>
            </a:r>
            <a:r>
              <a:rPr lang="tr-TR" dirty="0" err="1"/>
              <a:t>Higher</a:t>
            </a:r>
            <a:r>
              <a:rPr lang="tr-TR" dirty="0"/>
              <a:t> </a:t>
            </a:r>
            <a:r>
              <a:rPr lang="tr-TR" dirty="0" err="1"/>
              <a:t>Education</a:t>
            </a:r>
            <a:r>
              <a:rPr lang="tr-TR" dirty="0"/>
              <a:t> (THE), QS World </a:t>
            </a:r>
            <a:r>
              <a:rPr lang="tr-TR" dirty="0" err="1"/>
              <a:t>University</a:t>
            </a:r>
            <a:r>
              <a:rPr lang="tr-TR" dirty="0"/>
              <a:t> </a:t>
            </a:r>
            <a:r>
              <a:rPr lang="tr-TR" dirty="0" err="1"/>
              <a:t>Rankings</a:t>
            </a:r>
            <a:r>
              <a:rPr lang="tr-TR" dirty="0"/>
              <a:t> veya </a:t>
            </a:r>
            <a:r>
              <a:rPr lang="tr-TR" dirty="0" err="1"/>
              <a:t>Academic</a:t>
            </a:r>
            <a:r>
              <a:rPr lang="tr-TR" dirty="0"/>
              <a:t> </a:t>
            </a:r>
            <a:r>
              <a:rPr lang="tr-TR" dirty="0" err="1"/>
              <a:t>Ranking</a:t>
            </a:r>
            <a:r>
              <a:rPr lang="tr-TR" dirty="0"/>
              <a:t> of World </a:t>
            </a:r>
            <a:r>
              <a:rPr lang="tr-TR" dirty="0" err="1"/>
              <a:t>Universities</a:t>
            </a:r>
            <a:r>
              <a:rPr lang="tr-TR" dirty="0"/>
              <a:t> (ARWU) sıralamalarına göre dünya, bölgesel ve ulusal akademik başarı sıralamaları </a:t>
            </a:r>
          </a:p>
          <a:p>
            <a:pPr algn="just"/>
            <a:endParaRPr lang="tr-TR" dirty="0"/>
          </a:p>
          <a:p>
            <a:pPr algn="just"/>
            <a:r>
              <a:rPr lang="tr-TR" dirty="0"/>
              <a:t>• 19.04.2022 tarihinde şu adreslerden erişilen veriler kullanılmıştır: https://www.timeshighereducation.com, https://www.topuniversities.com, http://www.shanghairanking.com</a:t>
            </a:r>
          </a:p>
        </p:txBody>
      </p:sp>
    </p:spTree>
    <p:extLst>
      <p:ext uri="{BB962C8B-B14F-4D97-AF65-F5344CB8AC3E}">
        <p14:creationId xmlns:p14="http://schemas.microsoft.com/office/powerpoint/2010/main" val="1929410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720A5AC3-1D14-02F0-2DD7-AF74180C90D1}"/>
              </a:ext>
            </a:extLst>
          </p:cNvPr>
          <p:cNvGraphicFramePr>
            <a:graphicFrameLocks/>
          </p:cNvGraphicFramePr>
          <p:nvPr>
            <p:extLst>
              <p:ext uri="{D42A27DB-BD31-4B8C-83A1-F6EECF244321}">
                <p14:modId xmlns:p14="http://schemas.microsoft.com/office/powerpoint/2010/main" val="1151310110"/>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80F16040-A825-B2C5-7260-043A7DDD82EA}"/>
              </a:ext>
            </a:extLst>
          </p:cNvPr>
          <p:cNvSpPr txBox="1"/>
          <p:nvPr/>
        </p:nvSpPr>
        <p:spPr>
          <a:xfrm>
            <a:off x="6285599" y="1859339"/>
            <a:ext cx="4552289" cy="3139321"/>
          </a:xfrm>
          <a:prstGeom prst="rect">
            <a:avLst/>
          </a:prstGeom>
          <a:noFill/>
        </p:spPr>
        <p:txBody>
          <a:bodyPr wrap="square">
            <a:spAutoFit/>
          </a:bodyPr>
          <a:lstStyle/>
          <a:p>
            <a:pPr algn="just"/>
            <a:r>
              <a:rPr lang="tr-TR" dirty="0"/>
              <a:t>• 2021 yılında üniversitenin Times </a:t>
            </a:r>
            <a:r>
              <a:rPr lang="tr-TR" dirty="0" err="1"/>
              <a:t>Higher</a:t>
            </a:r>
            <a:r>
              <a:rPr lang="tr-TR" dirty="0"/>
              <a:t> </a:t>
            </a:r>
            <a:r>
              <a:rPr lang="tr-TR" dirty="0" err="1"/>
              <a:t>Education</a:t>
            </a:r>
            <a:r>
              <a:rPr lang="tr-TR" dirty="0"/>
              <a:t> (THE), QS World </a:t>
            </a:r>
            <a:r>
              <a:rPr lang="tr-TR" dirty="0" err="1"/>
              <a:t>University</a:t>
            </a:r>
            <a:r>
              <a:rPr lang="tr-TR" dirty="0"/>
              <a:t> </a:t>
            </a:r>
            <a:r>
              <a:rPr lang="tr-TR" dirty="0" err="1"/>
              <a:t>Rankings</a:t>
            </a:r>
            <a:r>
              <a:rPr lang="tr-TR" dirty="0"/>
              <a:t> veya </a:t>
            </a:r>
            <a:r>
              <a:rPr lang="tr-TR" dirty="0" err="1"/>
              <a:t>Academic</a:t>
            </a:r>
            <a:r>
              <a:rPr lang="tr-TR" dirty="0"/>
              <a:t> </a:t>
            </a:r>
            <a:r>
              <a:rPr lang="tr-TR" dirty="0" err="1"/>
              <a:t>Ranking</a:t>
            </a:r>
            <a:r>
              <a:rPr lang="tr-TR" dirty="0"/>
              <a:t> of World </a:t>
            </a:r>
            <a:r>
              <a:rPr lang="tr-TR" dirty="0" err="1"/>
              <a:t>Universities</a:t>
            </a:r>
            <a:r>
              <a:rPr lang="tr-TR" dirty="0"/>
              <a:t> (ARWU) sıralamalarına göre dünya, bölgesel ve ulusal akademik başarı sıralamaları </a:t>
            </a:r>
          </a:p>
          <a:p>
            <a:pPr algn="just"/>
            <a:endParaRPr lang="tr-TR" dirty="0"/>
          </a:p>
          <a:p>
            <a:pPr algn="just"/>
            <a:r>
              <a:rPr lang="tr-TR" dirty="0"/>
              <a:t>• 19.04.2022 tarihinde şu adreslerden erişilen veriler kullanılmıştır: https://www.timeshighereducation.com, https://www.topuniversities.com, http://www.shanghairanking.com</a:t>
            </a:r>
          </a:p>
        </p:txBody>
      </p:sp>
    </p:spTree>
    <p:extLst>
      <p:ext uri="{BB962C8B-B14F-4D97-AF65-F5344CB8AC3E}">
        <p14:creationId xmlns:p14="http://schemas.microsoft.com/office/powerpoint/2010/main" val="3707181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FC51311F-A909-FEA5-8652-F82C0CA26FB9}"/>
              </a:ext>
            </a:extLst>
          </p:cNvPr>
          <p:cNvGraphicFramePr>
            <a:graphicFrameLocks/>
          </p:cNvGraphicFramePr>
          <p:nvPr>
            <p:extLst>
              <p:ext uri="{D42A27DB-BD31-4B8C-83A1-F6EECF244321}">
                <p14:modId xmlns:p14="http://schemas.microsoft.com/office/powerpoint/2010/main" val="3346303517"/>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63C14DC1-49D7-2E7E-A586-6ADF82537C54}"/>
              </a:ext>
            </a:extLst>
          </p:cNvPr>
          <p:cNvSpPr txBox="1"/>
          <p:nvPr/>
        </p:nvSpPr>
        <p:spPr>
          <a:xfrm>
            <a:off x="6315579" y="1859339"/>
            <a:ext cx="4552289" cy="3139321"/>
          </a:xfrm>
          <a:prstGeom prst="rect">
            <a:avLst/>
          </a:prstGeom>
          <a:noFill/>
        </p:spPr>
        <p:txBody>
          <a:bodyPr wrap="square">
            <a:spAutoFit/>
          </a:bodyPr>
          <a:lstStyle/>
          <a:p>
            <a:pPr algn="just"/>
            <a:r>
              <a:rPr lang="tr-TR" dirty="0"/>
              <a:t>• 2021 yılında üniversitenin Times </a:t>
            </a:r>
            <a:r>
              <a:rPr lang="tr-TR" dirty="0" err="1"/>
              <a:t>Higher</a:t>
            </a:r>
            <a:r>
              <a:rPr lang="tr-TR" dirty="0"/>
              <a:t> </a:t>
            </a:r>
            <a:r>
              <a:rPr lang="tr-TR" dirty="0" err="1"/>
              <a:t>Education</a:t>
            </a:r>
            <a:r>
              <a:rPr lang="tr-TR" dirty="0"/>
              <a:t> (THE), QS World </a:t>
            </a:r>
            <a:r>
              <a:rPr lang="tr-TR" dirty="0" err="1"/>
              <a:t>University</a:t>
            </a:r>
            <a:r>
              <a:rPr lang="tr-TR" dirty="0"/>
              <a:t> </a:t>
            </a:r>
            <a:r>
              <a:rPr lang="tr-TR" dirty="0" err="1"/>
              <a:t>Rankings</a:t>
            </a:r>
            <a:r>
              <a:rPr lang="tr-TR" dirty="0"/>
              <a:t> veya </a:t>
            </a:r>
            <a:r>
              <a:rPr lang="tr-TR" dirty="0" err="1"/>
              <a:t>Academic</a:t>
            </a:r>
            <a:r>
              <a:rPr lang="tr-TR" dirty="0"/>
              <a:t> </a:t>
            </a:r>
            <a:r>
              <a:rPr lang="tr-TR" dirty="0" err="1"/>
              <a:t>Ranking</a:t>
            </a:r>
            <a:r>
              <a:rPr lang="tr-TR" dirty="0"/>
              <a:t> of World </a:t>
            </a:r>
            <a:r>
              <a:rPr lang="tr-TR" dirty="0" err="1"/>
              <a:t>Universities</a:t>
            </a:r>
            <a:r>
              <a:rPr lang="tr-TR" dirty="0"/>
              <a:t> (ARWU) sıralamalarına göre dünya, bölgesel ve ulusal akademik başarı sıralamaları </a:t>
            </a:r>
          </a:p>
          <a:p>
            <a:pPr algn="just"/>
            <a:endParaRPr lang="tr-TR" dirty="0"/>
          </a:p>
          <a:p>
            <a:pPr algn="just"/>
            <a:r>
              <a:rPr lang="tr-TR" dirty="0"/>
              <a:t>• 19.04.2022 tarihinde şu adreslerden erişilen veriler kullanılmıştır: https://www.timeshighereducation.com, https://www.topuniversities.com, http://www.shanghairanking.com</a:t>
            </a:r>
          </a:p>
        </p:txBody>
      </p:sp>
    </p:spTree>
    <p:extLst>
      <p:ext uri="{BB962C8B-B14F-4D97-AF65-F5344CB8AC3E}">
        <p14:creationId xmlns:p14="http://schemas.microsoft.com/office/powerpoint/2010/main" val="1715564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633F2203-94D2-E811-B277-F14ABBF7130C}"/>
              </a:ext>
            </a:extLst>
          </p:cNvPr>
          <p:cNvGraphicFramePr>
            <a:graphicFrameLocks/>
          </p:cNvGraphicFramePr>
          <p:nvPr>
            <p:extLst>
              <p:ext uri="{D42A27DB-BD31-4B8C-83A1-F6EECF244321}">
                <p14:modId xmlns:p14="http://schemas.microsoft.com/office/powerpoint/2010/main" val="3533293399"/>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009A3ECF-B0DE-D03E-4850-7A0C2994FABD}"/>
              </a:ext>
            </a:extLst>
          </p:cNvPr>
          <p:cNvSpPr txBox="1"/>
          <p:nvPr/>
        </p:nvSpPr>
        <p:spPr>
          <a:xfrm>
            <a:off x="6120000" y="1859339"/>
            <a:ext cx="4552289" cy="3139321"/>
          </a:xfrm>
          <a:prstGeom prst="rect">
            <a:avLst/>
          </a:prstGeom>
          <a:noFill/>
        </p:spPr>
        <p:txBody>
          <a:bodyPr wrap="square">
            <a:spAutoFit/>
          </a:bodyPr>
          <a:lstStyle/>
          <a:p>
            <a:pPr algn="just"/>
            <a:r>
              <a:rPr lang="tr-TR" dirty="0"/>
              <a:t>• 2021 yılında üniversitenin Times </a:t>
            </a:r>
            <a:r>
              <a:rPr lang="tr-TR" dirty="0" err="1"/>
              <a:t>Higher</a:t>
            </a:r>
            <a:r>
              <a:rPr lang="tr-TR" dirty="0"/>
              <a:t> </a:t>
            </a:r>
            <a:r>
              <a:rPr lang="tr-TR" dirty="0" err="1"/>
              <a:t>Education</a:t>
            </a:r>
            <a:r>
              <a:rPr lang="tr-TR" dirty="0"/>
              <a:t> (THE), QS World </a:t>
            </a:r>
            <a:r>
              <a:rPr lang="tr-TR" dirty="0" err="1"/>
              <a:t>University</a:t>
            </a:r>
            <a:r>
              <a:rPr lang="tr-TR" dirty="0"/>
              <a:t> </a:t>
            </a:r>
            <a:r>
              <a:rPr lang="tr-TR" dirty="0" err="1"/>
              <a:t>Rankings</a:t>
            </a:r>
            <a:r>
              <a:rPr lang="tr-TR" dirty="0"/>
              <a:t> veya </a:t>
            </a:r>
            <a:r>
              <a:rPr lang="tr-TR" dirty="0" err="1"/>
              <a:t>Academic</a:t>
            </a:r>
            <a:r>
              <a:rPr lang="tr-TR" dirty="0"/>
              <a:t> </a:t>
            </a:r>
            <a:r>
              <a:rPr lang="tr-TR" dirty="0" err="1"/>
              <a:t>Ranking</a:t>
            </a:r>
            <a:r>
              <a:rPr lang="tr-TR" dirty="0"/>
              <a:t> of World </a:t>
            </a:r>
            <a:r>
              <a:rPr lang="tr-TR" dirty="0" err="1"/>
              <a:t>Universities</a:t>
            </a:r>
            <a:r>
              <a:rPr lang="tr-TR" dirty="0"/>
              <a:t> (ARWU) sıralamalarına göre dünya, bölgesel ve ulusal akademik başarı sıralamaları </a:t>
            </a:r>
          </a:p>
          <a:p>
            <a:pPr algn="just"/>
            <a:endParaRPr lang="tr-TR" dirty="0"/>
          </a:p>
          <a:p>
            <a:pPr algn="just"/>
            <a:r>
              <a:rPr lang="tr-TR" dirty="0"/>
              <a:t>• 19.04.2022 tarihinde şu adreslerden erişilen veriler kullanılmıştır: https://www.timeshighereducation.com, https://www.topuniversities.com, http://www.shanghairanking.com</a:t>
            </a:r>
          </a:p>
        </p:txBody>
      </p:sp>
    </p:spTree>
    <p:extLst>
      <p:ext uri="{BB962C8B-B14F-4D97-AF65-F5344CB8AC3E}">
        <p14:creationId xmlns:p14="http://schemas.microsoft.com/office/powerpoint/2010/main" val="2012005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FD6AD97E-3D70-6B1A-385C-3844B8165FF9}"/>
              </a:ext>
            </a:extLst>
          </p:cNvPr>
          <p:cNvGraphicFramePr>
            <a:graphicFrameLocks/>
          </p:cNvGraphicFramePr>
          <p:nvPr>
            <p:extLst>
              <p:ext uri="{D42A27DB-BD31-4B8C-83A1-F6EECF244321}">
                <p14:modId xmlns:p14="http://schemas.microsoft.com/office/powerpoint/2010/main" val="458131798"/>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970B5E73-6542-AC0E-5B4A-D165E88A5CD5}"/>
              </a:ext>
            </a:extLst>
          </p:cNvPr>
          <p:cNvSpPr txBox="1"/>
          <p:nvPr/>
        </p:nvSpPr>
        <p:spPr>
          <a:xfrm>
            <a:off x="6240629" y="1859339"/>
            <a:ext cx="4552289" cy="3139321"/>
          </a:xfrm>
          <a:prstGeom prst="rect">
            <a:avLst/>
          </a:prstGeom>
          <a:noFill/>
        </p:spPr>
        <p:txBody>
          <a:bodyPr wrap="square">
            <a:spAutoFit/>
          </a:bodyPr>
          <a:lstStyle/>
          <a:p>
            <a:pPr algn="just"/>
            <a:r>
              <a:rPr lang="tr-TR" dirty="0"/>
              <a:t>• 2021 yılında üniversitenin Times </a:t>
            </a:r>
            <a:r>
              <a:rPr lang="tr-TR" dirty="0" err="1"/>
              <a:t>Higher</a:t>
            </a:r>
            <a:r>
              <a:rPr lang="tr-TR" dirty="0"/>
              <a:t> </a:t>
            </a:r>
            <a:r>
              <a:rPr lang="tr-TR" dirty="0" err="1"/>
              <a:t>Education</a:t>
            </a:r>
            <a:r>
              <a:rPr lang="tr-TR" dirty="0"/>
              <a:t> (THE), QS World </a:t>
            </a:r>
            <a:r>
              <a:rPr lang="tr-TR" dirty="0" err="1"/>
              <a:t>University</a:t>
            </a:r>
            <a:r>
              <a:rPr lang="tr-TR" dirty="0"/>
              <a:t> </a:t>
            </a:r>
            <a:r>
              <a:rPr lang="tr-TR" dirty="0" err="1"/>
              <a:t>Rankings</a:t>
            </a:r>
            <a:r>
              <a:rPr lang="tr-TR" dirty="0"/>
              <a:t> veya </a:t>
            </a:r>
            <a:r>
              <a:rPr lang="tr-TR" dirty="0" err="1"/>
              <a:t>Academic</a:t>
            </a:r>
            <a:r>
              <a:rPr lang="tr-TR" dirty="0"/>
              <a:t> </a:t>
            </a:r>
            <a:r>
              <a:rPr lang="tr-TR" dirty="0" err="1"/>
              <a:t>Ranking</a:t>
            </a:r>
            <a:r>
              <a:rPr lang="tr-TR" dirty="0"/>
              <a:t> of World </a:t>
            </a:r>
            <a:r>
              <a:rPr lang="tr-TR" dirty="0" err="1"/>
              <a:t>Universities</a:t>
            </a:r>
            <a:r>
              <a:rPr lang="tr-TR" dirty="0"/>
              <a:t> (ARWU) sıralamalarına göre dünya, bölgesel ve ulusal akademik başarı sıralamaları </a:t>
            </a:r>
          </a:p>
          <a:p>
            <a:pPr algn="just"/>
            <a:endParaRPr lang="tr-TR" dirty="0"/>
          </a:p>
          <a:p>
            <a:pPr algn="just"/>
            <a:r>
              <a:rPr lang="tr-TR" dirty="0"/>
              <a:t>• 19.04.2022 tarihinde şu adreslerden erişilen veriler kullanılmıştır: https://www.timeshighereducation.com, https://www.topuniversities.com, http://www.shanghairanking.com</a:t>
            </a:r>
          </a:p>
        </p:txBody>
      </p:sp>
    </p:spTree>
    <p:extLst>
      <p:ext uri="{BB962C8B-B14F-4D97-AF65-F5344CB8AC3E}">
        <p14:creationId xmlns:p14="http://schemas.microsoft.com/office/powerpoint/2010/main" val="120141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 2">
            <a:extLst>
              <a:ext uri="{FF2B5EF4-FFF2-40B4-BE49-F238E27FC236}">
                <a16:creationId xmlns:a16="http://schemas.microsoft.com/office/drawing/2014/main" id="{6DB1BAB4-C4BE-4379-D9BF-A0C4DE5D8AF3}"/>
              </a:ext>
            </a:extLst>
          </p:cNvPr>
          <p:cNvGraphicFramePr>
            <a:graphicFrameLocks/>
          </p:cNvGraphicFramePr>
          <p:nvPr>
            <p:extLst>
              <p:ext uri="{D42A27DB-BD31-4B8C-83A1-F6EECF244321}">
                <p14:modId xmlns:p14="http://schemas.microsoft.com/office/powerpoint/2010/main" val="3349482423"/>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Metin kutusu 1">
            <a:extLst>
              <a:ext uri="{FF2B5EF4-FFF2-40B4-BE49-F238E27FC236}">
                <a16:creationId xmlns:a16="http://schemas.microsoft.com/office/drawing/2014/main" id="{3B0837AB-445F-954B-1DFB-28E7485FFD89}"/>
              </a:ext>
            </a:extLst>
          </p:cNvPr>
          <p:cNvSpPr txBox="1"/>
          <p:nvPr/>
        </p:nvSpPr>
        <p:spPr>
          <a:xfrm>
            <a:off x="6255619" y="1859339"/>
            <a:ext cx="4552289" cy="3139321"/>
          </a:xfrm>
          <a:prstGeom prst="rect">
            <a:avLst/>
          </a:prstGeom>
          <a:noFill/>
        </p:spPr>
        <p:txBody>
          <a:bodyPr wrap="square">
            <a:spAutoFit/>
          </a:bodyPr>
          <a:lstStyle/>
          <a:p>
            <a:pPr algn="just"/>
            <a:r>
              <a:rPr lang="tr-TR" dirty="0"/>
              <a:t>• 2021 yılında üniversitenin Times </a:t>
            </a:r>
            <a:r>
              <a:rPr lang="tr-TR" dirty="0" err="1"/>
              <a:t>Higher</a:t>
            </a:r>
            <a:r>
              <a:rPr lang="tr-TR" dirty="0"/>
              <a:t> </a:t>
            </a:r>
            <a:r>
              <a:rPr lang="tr-TR" dirty="0" err="1"/>
              <a:t>Education</a:t>
            </a:r>
            <a:r>
              <a:rPr lang="tr-TR" dirty="0"/>
              <a:t> (THE), QS World </a:t>
            </a:r>
            <a:r>
              <a:rPr lang="tr-TR" dirty="0" err="1"/>
              <a:t>University</a:t>
            </a:r>
            <a:r>
              <a:rPr lang="tr-TR" dirty="0"/>
              <a:t> </a:t>
            </a:r>
            <a:r>
              <a:rPr lang="tr-TR" dirty="0" err="1"/>
              <a:t>Rankings</a:t>
            </a:r>
            <a:r>
              <a:rPr lang="tr-TR" dirty="0"/>
              <a:t> veya </a:t>
            </a:r>
            <a:r>
              <a:rPr lang="tr-TR" dirty="0" err="1"/>
              <a:t>Academic</a:t>
            </a:r>
            <a:r>
              <a:rPr lang="tr-TR" dirty="0"/>
              <a:t> </a:t>
            </a:r>
            <a:r>
              <a:rPr lang="tr-TR" dirty="0" err="1"/>
              <a:t>Ranking</a:t>
            </a:r>
            <a:r>
              <a:rPr lang="tr-TR" dirty="0"/>
              <a:t> of World </a:t>
            </a:r>
            <a:r>
              <a:rPr lang="tr-TR" dirty="0" err="1"/>
              <a:t>Universities</a:t>
            </a:r>
            <a:r>
              <a:rPr lang="tr-TR" dirty="0"/>
              <a:t> (ARWU) sıralamalarına göre dünya, bölgesel ve ulusal akademik başarı sıralamaları </a:t>
            </a:r>
          </a:p>
          <a:p>
            <a:pPr algn="just"/>
            <a:endParaRPr lang="tr-TR" dirty="0"/>
          </a:p>
          <a:p>
            <a:pPr algn="just"/>
            <a:r>
              <a:rPr lang="tr-TR" dirty="0"/>
              <a:t>• 19.04.2022 tarihinde şu adreslerden erişilen veriler kullanılmıştır: https://www.timeshighereducation.com, https://www.topuniversities.com, http://www.shanghairanking.com</a:t>
            </a:r>
          </a:p>
        </p:txBody>
      </p:sp>
    </p:spTree>
    <p:extLst>
      <p:ext uri="{BB962C8B-B14F-4D97-AF65-F5344CB8AC3E}">
        <p14:creationId xmlns:p14="http://schemas.microsoft.com/office/powerpoint/2010/main" val="3266455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78429339-D395-DC10-3931-5F3DF5155943}"/>
              </a:ext>
            </a:extLst>
          </p:cNvPr>
          <p:cNvGraphicFramePr>
            <a:graphicFrameLocks/>
          </p:cNvGraphicFramePr>
          <p:nvPr>
            <p:extLst>
              <p:ext uri="{D42A27DB-BD31-4B8C-83A1-F6EECF244321}">
                <p14:modId xmlns:p14="http://schemas.microsoft.com/office/powerpoint/2010/main" val="1107928995"/>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03C209DC-9980-8A96-74DA-566FA995F31B}"/>
              </a:ext>
            </a:extLst>
          </p:cNvPr>
          <p:cNvSpPr txBox="1"/>
          <p:nvPr/>
        </p:nvSpPr>
        <p:spPr>
          <a:xfrm>
            <a:off x="6239921" y="2813845"/>
            <a:ext cx="5512367" cy="1754326"/>
          </a:xfrm>
          <a:prstGeom prst="rect">
            <a:avLst/>
          </a:prstGeom>
          <a:noFill/>
        </p:spPr>
        <p:txBody>
          <a:bodyPr wrap="square">
            <a:spAutoFit/>
          </a:bodyPr>
          <a:lstStyle/>
          <a:p>
            <a:pPr algn="just"/>
            <a:r>
              <a:rPr lang="tr-TR" dirty="0"/>
              <a:t>• 2021 yılında Teknoloji Geliştirme Bölgelerinde (TGB) istihdam edilen doktora programlarına kayıtlı öğrenci sayısı</a:t>
            </a:r>
          </a:p>
          <a:p>
            <a:pPr algn="just"/>
            <a:endParaRPr lang="tr-TR" dirty="0"/>
          </a:p>
          <a:p>
            <a:pPr algn="just"/>
            <a:r>
              <a:rPr lang="tr-TR" dirty="0"/>
              <a:t>• Sanayi ve Teknoloji Bakanlığının TGB modülü verileri kullanılmıştır.</a:t>
            </a:r>
          </a:p>
        </p:txBody>
      </p:sp>
    </p:spTree>
    <p:extLst>
      <p:ext uri="{BB962C8B-B14F-4D97-AF65-F5344CB8AC3E}">
        <p14:creationId xmlns:p14="http://schemas.microsoft.com/office/powerpoint/2010/main" val="39521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60AA82F5-469B-51E4-310B-F47D88C228F6}"/>
              </a:ext>
            </a:extLst>
          </p:cNvPr>
          <p:cNvGraphicFramePr>
            <a:graphicFrameLocks/>
          </p:cNvGraphicFramePr>
          <p:nvPr>
            <p:extLst>
              <p:ext uri="{D42A27DB-BD31-4B8C-83A1-F6EECF244321}">
                <p14:modId xmlns:p14="http://schemas.microsoft.com/office/powerpoint/2010/main" val="1855424589"/>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7967739D-C6C8-DD5C-7B91-64384BB990E2}"/>
              </a:ext>
            </a:extLst>
          </p:cNvPr>
          <p:cNvSpPr txBox="1"/>
          <p:nvPr/>
        </p:nvSpPr>
        <p:spPr>
          <a:xfrm>
            <a:off x="6239656" y="2611319"/>
            <a:ext cx="6093500" cy="1200329"/>
          </a:xfrm>
          <a:prstGeom prst="rect">
            <a:avLst/>
          </a:prstGeom>
          <a:noFill/>
        </p:spPr>
        <p:txBody>
          <a:bodyPr wrap="square">
            <a:spAutoFit/>
          </a:bodyPr>
          <a:lstStyle/>
          <a:p>
            <a:pPr algn="just"/>
            <a:r>
              <a:rPr lang="tr-TR" dirty="0"/>
              <a:t>• 2021 yılında doktora programlarından mezun olan toplam öğrenci sayısı</a:t>
            </a:r>
          </a:p>
          <a:p>
            <a:pPr algn="just"/>
            <a:endParaRPr lang="tr-TR" dirty="0"/>
          </a:p>
          <a:p>
            <a:pPr algn="just"/>
            <a:r>
              <a:rPr lang="tr-TR" dirty="0"/>
              <a:t>• YÖKSİS verileridir.</a:t>
            </a:r>
          </a:p>
        </p:txBody>
      </p:sp>
    </p:spTree>
    <p:extLst>
      <p:ext uri="{BB962C8B-B14F-4D97-AF65-F5344CB8AC3E}">
        <p14:creationId xmlns:p14="http://schemas.microsoft.com/office/powerpoint/2010/main" val="3013262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320B8F29-0011-B89E-68A3-2728B8317AA9}"/>
              </a:ext>
            </a:extLst>
          </p:cNvPr>
          <p:cNvGraphicFramePr>
            <a:graphicFrameLocks/>
          </p:cNvGraphicFramePr>
          <p:nvPr>
            <p:extLst>
              <p:ext uri="{D42A27DB-BD31-4B8C-83A1-F6EECF244321}">
                <p14:modId xmlns:p14="http://schemas.microsoft.com/office/powerpoint/2010/main" val="909677200"/>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7009B08A-2536-2B00-6DE9-66BDDA7B4B67}"/>
              </a:ext>
            </a:extLst>
          </p:cNvPr>
          <p:cNvSpPr txBox="1"/>
          <p:nvPr/>
        </p:nvSpPr>
        <p:spPr>
          <a:xfrm>
            <a:off x="6120000" y="2274838"/>
            <a:ext cx="5422691" cy="2308324"/>
          </a:xfrm>
          <a:prstGeom prst="rect">
            <a:avLst/>
          </a:prstGeom>
          <a:noFill/>
        </p:spPr>
        <p:txBody>
          <a:bodyPr wrap="square">
            <a:spAutoFit/>
          </a:bodyPr>
          <a:lstStyle/>
          <a:p>
            <a:pPr algn="just"/>
            <a:r>
              <a:rPr lang="tr-TR" dirty="0"/>
              <a:t>• 2021 yılında üniversiteye ait laboratuvarlarda Ar-</a:t>
            </a:r>
            <a:r>
              <a:rPr lang="tr-TR" dirty="0" err="1"/>
              <a:t>Ge</a:t>
            </a:r>
            <a:r>
              <a:rPr lang="tr-TR" dirty="0"/>
              <a:t>, inovasyon ve ürün geliştirme amacıyla endüstri ile ortak yapılan test, analiz, ölçüm, kalibrasyon, gözlem, rapor hazırlama, gözlem, prototip basımı, vb. araştırma faaliyetlerinin sayısı </a:t>
            </a:r>
          </a:p>
          <a:p>
            <a:pPr algn="just"/>
            <a:endParaRPr lang="tr-TR" dirty="0"/>
          </a:p>
          <a:p>
            <a:pPr algn="just"/>
            <a:r>
              <a:rPr lang="tr-TR" dirty="0"/>
              <a:t>• Sanayi ve Teknoloji Bakanlığının LABS modülü (https://lab.sanayi.gov.tr) verileri kullanılmıştır.</a:t>
            </a:r>
          </a:p>
        </p:txBody>
      </p:sp>
    </p:spTree>
    <p:extLst>
      <p:ext uri="{BB962C8B-B14F-4D97-AF65-F5344CB8AC3E}">
        <p14:creationId xmlns:p14="http://schemas.microsoft.com/office/powerpoint/2010/main" val="1786127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9EC73867-EED0-F8F9-1C88-F3BB9D9227A7}"/>
              </a:ext>
            </a:extLst>
          </p:cNvPr>
          <p:cNvGraphicFramePr>
            <a:graphicFrameLocks/>
          </p:cNvGraphicFramePr>
          <p:nvPr>
            <p:extLst>
              <p:ext uri="{D42A27DB-BD31-4B8C-83A1-F6EECF244321}">
                <p14:modId xmlns:p14="http://schemas.microsoft.com/office/powerpoint/2010/main" val="3408001937"/>
              </p:ext>
            </p:extLst>
          </p:nvPr>
        </p:nvGraphicFramePr>
        <p:xfrm>
          <a:off x="-1" y="0"/>
          <a:ext cx="720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65FAD6CB-EECA-8E1B-7C2B-514E7C9575D4}"/>
              </a:ext>
            </a:extLst>
          </p:cNvPr>
          <p:cNvSpPr txBox="1"/>
          <p:nvPr/>
        </p:nvSpPr>
        <p:spPr>
          <a:xfrm>
            <a:off x="7318948" y="2136338"/>
            <a:ext cx="4658194" cy="2585323"/>
          </a:xfrm>
          <a:prstGeom prst="rect">
            <a:avLst/>
          </a:prstGeom>
          <a:noFill/>
        </p:spPr>
        <p:txBody>
          <a:bodyPr wrap="square">
            <a:spAutoFit/>
          </a:bodyPr>
          <a:lstStyle/>
          <a:p>
            <a:r>
              <a:rPr lang="tr-TR" dirty="0"/>
              <a:t>• 2021 yılında üniversiteye ait laboratuvarlarda Ar-</a:t>
            </a:r>
            <a:r>
              <a:rPr lang="tr-TR" dirty="0" err="1"/>
              <a:t>Ge</a:t>
            </a:r>
            <a:r>
              <a:rPr lang="tr-TR" dirty="0"/>
              <a:t>, inovasyon ve ürün geliştirme amacıyla endüstri ile ortak yapılan test, analiz, ölçüm, kalibrasyon, gözlem, rapor hazırlama, gözlem, prototip basımı, vb. araştırma faaliyetlerinden elde edilen gelir. </a:t>
            </a:r>
          </a:p>
          <a:p>
            <a:endParaRPr lang="tr-TR" dirty="0"/>
          </a:p>
          <a:p>
            <a:r>
              <a:rPr lang="tr-TR" dirty="0"/>
              <a:t>• Sanayi ve Teknoloji Bakanlığının LABS modülü (https://lab.sanayi.gov.tr) verileri kullanılmıştır.</a:t>
            </a:r>
          </a:p>
        </p:txBody>
      </p:sp>
    </p:spTree>
    <p:extLst>
      <p:ext uri="{BB962C8B-B14F-4D97-AF65-F5344CB8AC3E}">
        <p14:creationId xmlns:p14="http://schemas.microsoft.com/office/powerpoint/2010/main" val="1072608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84B550B4-60EB-4333-A04D-A659FCBCC165}"/>
              </a:ext>
            </a:extLst>
          </p:cNvPr>
          <p:cNvGraphicFramePr>
            <a:graphicFrameLocks/>
          </p:cNvGraphicFramePr>
          <p:nvPr>
            <p:extLst>
              <p:ext uri="{D42A27DB-BD31-4B8C-83A1-F6EECF244321}">
                <p14:modId xmlns:p14="http://schemas.microsoft.com/office/powerpoint/2010/main" val="2063352902"/>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C4EACFC7-9238-EAD1-B2BE-C452DAA5CF63}"/>
              </a:ext>
            </a:extLst>
          </p:cNvPr>
          <p:cNvSpPr txBox="1"/>
          <p:nvPr/>
        </p:nvSpPr>
        <p:spPr>
          <a:xfrm>
            <a:off x="6274898" y="1720840"/>
            <a:ext cx="5627292" cy="3970318"/>
          </a:xfrm>
          <a:prstGeom prst="rect">
            <a:avLst/>
          </a:prstGeom>
          <a:noFill/>
        </p:spPr>
        <p:txBody>
          <a:bodyPr wrap="square">
            <a:spAutoFit/>
          </a:bodyPr>
          <a:lstStyle/>
          <a:p>
            <a:pPr algn="just"/>
            <a:r>
              <a:rPr lang="tr-TR" dirty="0"/>
              <a:t>• 2021 mali yılına ait danışmanlık, proje ve araştırmalar dâhil öz gelir, döner sermaye, fon vb. merkezi bütçe dışı toplam gelirin, üniversitenin gerçekleşen yıllık bütçesine oranı</a:t>
            </a:r>
          </a:p>
          <a:p>
            <a:pPr algn="just"/>
            <a:endParaRPr lang="tr-TR" dirty="0"/>
          </a:p>
          <a:p>
            <a:pPr algn="just"/>
            <a:r>
              <a:rPr lang="tr-TR" dirty="0"/>
              <a:t>• Vakıf üniversiteleri için üniversitenin kurucu vakfından aktarılan kaynak ile öğrencilerden elde edilen öğrenim ücretleri hesaplamaya dâhil değildir.</a:t>
            </a:r>
          </a:p>
          <a:p>
            <a:pPr algn="just"/>
            <a:endParaRPr lang="tr-TR" dirty="0"/>
          </a:p>
          <a:p>
            <a:pPr algn="just"/>
            <a:r>
              <a:rPr lang="tr-TR" dirty="0"/>
              <a:t>• Bütçe dışı gelir için Sağlık Uygulama ve Araştırma Merkezi vb. birimlere ait döner sermayelerin sadece kârları hesaplamaya dâhil edilmiştir. Zarar etme durumunda ise zarar miktarı hesaplamaya dâhil edilmemiştir.</a:t>
            </a:r>
          </a:p>
        </p:txBody>
      </p:sp>
    </p:spTree>
    <p:extLst>
      <p:ext uri="{BB962C8B-B14F-4D97-AF65-F5344CB8AC3E}">
        <p14:creationId xmlns:p14="http://schemas.microsoft.com/office/powerpoint/2010/main" val="202227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D450C345-D7C7-4893-7AD7-7047F93FB0DD}"/>
              </a:ext>
            </a:extLst>
          </p:cNvPr>
          <p:cNvGraphicFramePr>
            <a:graphicFrameLocks/>
          </p:cNvGraphicFramePr>
          <p:nvPr>
            <p:extLst>
              <p:ext uri="{D42A27DB-BD31-4B8C-83A1-F6EECF244321}">
                <p14:modId xmlns:p14="http://schemas.microsoft.com/office/powerpoint/2010/main" val="4237359707"/>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1CCA6808-C657-9128-5AF9-539A8696056E}"/>
              </a:ext>
            </a:extLst>
          </p:cNvPr>
          <p:cNvSpPr txBox="1"/>
          <p:nvPr/>
        </p:nvSpPr>
        <p:spPr>
          <a:xfrm>
            <a:off x="6254646" y="1582340"/>
            <a:ext cx="5602574" cy="3693319"/>
          </a:xfrm>
          <a:prstGeom prst="rect">
            <a:avLst/>
          </a:prstGeom>
          <a:noFill/>
        </p:spPr>
        <p:txBody>
          <a:bodyPr wrap="square">
            <a:spAutoFit/>
          </a:bodyPr>
          <a:lstStyle/>
          <a:p>
            <a:pPr algn="just"/>
            <a:r>
              <a:rPr lang="tr-TR" dirty="0"/>
              <a:t>• 2021 mali yılında Sağlık Uygulama ve Araştırma Merkezinin (SUAM) kâr ya da zararının toplam ciroya oranı </a:t>
            </a:r>
          </a:p>
          <a:p>
            <a:pPr algn="just"/>
            <a:endParaRPr lang="tr-TR" dirty="0"/>
          </a:p>
          <a:p>
            <a:pPr algn="just"/>
            <a:r>
              <a:rPr lang="tr-TR" dirty="0"/>
              <a:t>• Bu veri sadece sağlık uygulama ve araştırma merkezi olan devlet üniversiteleri tarafından girilmiştir. </a:t>
            </a:r>
          </a:p>
          <a:p>
            <a:pPr algn="just"/>
            <a:endParaRPr lang="tr-TR" dirty="0"/>
          </a:p>
          <a:p>
            <a:pPr algn="just"/>
            <a:r>
              <a:rPr lang="tr-TR" dirty="0"/>
              <a:t>• Ağız ve diş sağlığı uygulama ve araştırma merkezlerine ait veriler değerlendirmeye dâhildir. </a:t>
            </a:r>
          </a:p>
          <a:p>
            <a:pPr algn="just"/>
            <a:endParaRPr lang="tr-TR" dirty="0"/>
          </a:p>
          <a:p>
            <a:pPr algn="just"/>
            <a:r>
              <a:rPr lang="tr-TR" dirty="0"/>
              <a:t>• Sağlık Bakanlığına ait kurum ve kuruluşlar ile devlet üniversitelerinin ilgili birimlerinin birlikte kullandığı sağlık tesislerine (Afiliye Üniversite Hastanesi) ilişkin veriler değerlendirmeye dâhil değildir.</a:t>
            </a:r>
          </a:p>
        </p:txBody>
      </p:sp>
    </p:spTree>
    <p:extLst>
      <p:ext uri="{BB962C8B-B14F-4D97-AF65-F5344CB8AC3E}">
        <p14:creationId xmlns:p14="http://schemas.microsoft.com/office/powerpoint/2010/main" val="1233999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7C93A9AC-FFD0-4A17-1A7E-125AB74853B9}"/>
              </a:ext>
            </a:extLst>
          </p:cNvPr>
          <p:cNvGraphicFramePr>
            <a:graphicFrameLocks/>
          </p:cNvGraphicFramePr>
          <p:nvPr>
            <p:extLst>
              <p:ext uri="{D42A27DB-BD31-4B8C-83A1-F6EECF244321}">
                <p14:modId xmlns:p14="http://schemas.microsoft.com/office/powerpoint/2010/main" val="3812893496"/>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34A051C3-91EE-67A9-630D-B1FF5BD3EA0F}"/>
              </a:ext>
            </a:extLst>
          </p:cNvPr>
          <p:cNvSpPr txBox="1"/>
          <p:nvPr/>
        </p:nvSpPr>
        <p:spPr>
          <a:xfrm>
            <a:off x="6299882" y="2551837"/>
            <a:ext cx="5482387" cy="1754326"/>
          </a:xfrm>
          <a:prstGeom prst="rect">
            <a:avLst/>
          </a:prstGeom>
          <a:noFill/>
        </p:spPr>
        <p:txBody>
          <a:bodyPr wrap="square">
            <a:spAutoFit/>
          </a:bodyPr>
          <a:lstStyle/>
          <a:p>
            <a:r>
              <a:rPr lang="tr-TR" dirty="0"/>
              <a:t>• 2021 mali yılında Ar-</a:t>
            </a:r>
            <a:r>
              <a:rPr lang="tr-TR" dirty="0" err="1"/>
              <a:t>Ge</a:t>
            </a:r>
            <a:r>
              <a:rPr lang="tr-TR" dirty="0"/>
              <a:t> faaliyetleri kapsamında harcanan toplam bütçenin üniversitenin gerçekleşen bütçesine oranı</a:t>
            </a:r>
          </a:p>
          <a:p>
            <a:endParaRPr lang="tr-TR" dirty="0"/>
          </a:p>
          <a:p>
            <a:r>
              <a:rPr lang="tr-TR" dirty="0"/>
              <a:t>• Katılımcı olunan Ar-</a:t>
            </a:r>
            <a:r>
              <a:rPr lang="tr-TR" dirty="0" err="1"/>
              <a:t>Ge</a:t>
            </a:r>
            <a:r>
              <a:rPr lang="tr-TR" dirty="0"/>
              <a:t> portföyü hesaplamaya dahil değildir.</a:t>
            </a:r>
          </a:p>
        </p:txBody>
      </p:sp>
    </p:spTree>
    <p:extLst>
      <p:ext uri="{BB962C8B-B14F-4D97-AF65-F5344CB8AC3E}">
        <p14:creationId xmlns:p14="http://schemas.microsoft.com/office/powerpoint/2010/main" val="4016530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DDDB674A-00C8-5A95-645B-4C5DE859281E}"/>
              </a:ext>
            </a:extLst>
          </p:cNvPr>
          <p:cNvGraphicFramePr>
            <a:graphicFrameLocks/>
          </p:cNvGraphicFramePr>
          <p:nvPr>
            <p:extLst>
              <p:ext uri="{D42A27DB-BD31-4B8C-83A1-F6EECF244321}">
                <p14:modId xmlns:p14="http://schemas.microsoft.com/office/powerpoint/2010/main" val="2866279702"/>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5C970BCF-8D83-A8E3-2250-E1D9D046AA7F}"/>
              </a:ext>
            </a:extLst>
          </p:cNvPr>
          <p:cNvSpPr txBox="1"/>
          <p:nvPr/>
        </p:nvSpPr>
        <p:spPr>
          <a:xfrm>
            <a:off x="6254646" y="2514201"/>
            <a:ext cx="5452672" cy="1754326"/>
          </a:xfrm>
          <a:prstGeom prst="rect">
            <a:avLst/>
          </a:prstGeom>
          <a:noFill/>
        </p:spPr>
        <p:txBody>
          <a:bodyPr wrap="square">
            <a:spAutoFit/>
          </a:bodyPr>
          <a:lstStyle/>
          <a:p>
            <a:pPr algn="just"/>
            <a:r>
              <a:rPr lang="tr-TR" dirty="0"/>
              <a:t>• 2021 mali yılında Ar-</a:t>
            </a:r>
            <a:r>
              <a:rPr lang="tr-TR" dirty="0" err="1"/>
              <a:t>Ge</a:t>
            </a:r>
            <a:r>
              <a:rPr lang="tr-TR" dirty="0"/>
              <a:t> faaliyetleri kapsamında harcanan yatırım bütçesinin üniversitenin gerçekleşen yıllık yatırım bütçesine oranı (laboratuvar altyapısı, makine teçhizat alımı harcamaları vb. yatırım harcamaları) Katılımcı olunan Ar-</a:t>
            </a:r>
            <a:r>
              <a:rPr lang="tr-TR" dirty="0" err="1"/>
              <a:t>Ge</a:t>
            </a:r>
            <a:r>
              <a:rPr lang="tr-TR" dirty="0"/>
              <a:t> portföyü hesaplamaya dahil değildir.</a:t>
            </a:r>
          </a:p>
        </p:txBody>
      </p:sp>
    </p:spTree>
    <p:extLst>
      <p:ext uri="{BB962C8B-B14F-4D97-AF65-F5344CB8AC3E}">
        <p14:creationId xmlns:p14="http://schemas.microsoft.com/office/powerpoint/2010/main" val="2500658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F787CE8B-E96A-5681-3370-001122B802BA}"/>
              </a:ext>
            </a:extLst>
          </p:cNvPr>
          <p:cNvGraphicFramePr>
            <a:graphicFrameLocks/>
          </p:cNvGraphicFramePr>
          <p:nvPr>
            <p:extLst>
              <p:ext uri="{D42A27DB-BD31-4B8C-83A1-F6EECF244321}">
                <p14:modId xmlns:p14="http://schemas.microsoft.com/office/powerpoint/2010/main" val="1959377855"/>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75F922DD-3866-23B9-F780-2A6DFAEBC416}"/>
              </a:ext>
            </a:extLst>
          </p:cNvPr>
          <p:cNvSpPr txBox="1"/>
          <p:nvPr/>
        </p:nvSpPr>
        <p:spPr>
          <a:xfrm>
            <a:off x="6314606" y="2136338"/>
            <a:ext cx="5407702" cy="2585323"/>
          </a:xfrm>
          <a:prstGeom prst="rect">
            <a:avLst/>
          </a:prstGeom>
          <a:noFill/>
        </p:spPr>
        <p:txBody>
          <a:bodyPr wrap="square">
            <a:spAutoFit/>
          </a:bodyPr>
          <a:lstStyle/>
          <a:p>
            <a:pPr algn="just"/>
            <a:r>
              <a:rPr lang="tr-TR" dirty="0"/>
              <a:t>• 2021 yılında Ar-</a:t>
            </a:r>
            <a:r>
              <a:rPr lang="tr-TR" dirty="0" err="1"/>
              <a:t>Ge</a:t>
            </a:r>
            <a:r>
              <a:rPr lang="tr-TR" dirty="0"/>
              <a:t>, verimlilik artırma, ürün geliştirme, inovasyon vb. kapsamda endüstri (hizmet dâhil bütün sektörler) ile ortak yürütülen proje sayısı </a:t>
            </a:r>
          </a:p>
          <a:p>
            <a:pPr algn="just"/>
            <a:endParaRPr lang="tr-TR" dirty="0"/>
          </a:p>
          <a:p>
            <a:pPr algn="just"/>
            <a:r>
              <a:rPr lang="tr-TR" dirty="0"/>
              <a:t>• Bir bedel karşılığında sunulan hizmetlere ilişkin veriler değerlendirmeye dâhil değildir. </a:t>
            </a:r>
          </a:p>
          <a:p>
            <a:pPr algn="just"/>
            <a:endParaRPr lang="tr-TR" dirty="0"/>
          </a:p>
          <a:p>
            <a:pPr algn="just"/>
            <a:r>
              <a:rPr lang="tr-TR" dirty="0"/>
              <a:t>• Önceki yıllarda başlayan ve 2021 yılında devam eden projeler değerlendirmeye dâhildir.</a:t>
            </a:r>
          </a:p>
        </p:txBody>
      </p:sp>
    </p:spTree>
    <p:extLst>
      <p:ext uri="{BB962C8B-B14F-4D97-AF65-F5344CB8AC3E}">
        <p14:creationId xmlns:p14="http://schemas.microsoft.com/office/powerpoint/2010/main" val="4174704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63D6AFA2-849D-57DD-9759-0F133BC8EBB3}"/>
              </a:ext>
            </a:extLst>
          </p:cNvPr>
          <p:cNvGraphicFramePr>
            <a:graphicFrameLocks/>
          </p:cNvGraphicFramePr>
          <p:nvPr>
            <p:extLst>
              <p:ext uri="{D42A27DB-BD31-4B8C-83A1-F6EECF244321}">
                <p14:modId xmlns:p14="http://schemas.microsoft.com/office/powerpoint/2010/main" val="2124235712"/>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A10D4BFF-01AA-CF5B-DAD6-3044F2410F03}"/>
              </a:ext>
            </a:extLst>
          </p:cNvPr>
          <p:cNvSpPr txBox="1"/>
          <p:nvPr/>
        </p:nvSpPr>
        <p:spPr>
          <a:xfrm>
            <a:off x="6269637" y="2413337"/>
            <a:ext cx="5452672" cy="2031325"/>
          </a:xfrm>
          <a:prstGeom prst="rect">
            <a:avLst/>
          </a:prstGeom>
          <a:noFill/>
        </p:spPr>
        <p:txBody>
          <a:bodyPr wrap="square">
            <a:spAutoFit/>
          </a:bodyPr>
          <a:lstStyle/>
          <a:p>
            <a:pPr algn="just"/>
            <a:r>
              <a:rPr lang="tr-TR" dirty="0"/>
              <a:t>• 2021 yılında Ar-</a:t>
            </a:r>
            <a:r>
              <a:rPr lang="tr-TR" dirty="0" err="1"/>
              <a:t>Ge</a:t>
            </a:r>
            <a:r>
              <a:rPr lang="tr-TR" dirty="0"/>
              <a:t>, verimlilik artırma, ürün geliştirme, inovasyon vb. kapsamda endüstri (hizmet dâhil bütün sektörler) ile ortak yürütülen projelerin toplam bütçe miktarı </a:t>
            </a:r>
          </a:p>
          <a:p>
            <a:pPr algn="just"/>
            <a:endParaRPr lang="tr-TR" dirty="0"/>
          </a:p>
          <a:p>
            <a:pPr algn="just"/>
            <a:r>
              <a:rPr lang="tr-TR" dirty="0"/>
              <a:t>• Projenin ilgili yıldaki harcama miktarı değil, toplam bütçesi değerlendirme kapsamındadır.</a:t>
            </a:r>
          </a:p>
        </p:txBody>
      </p:sp>
    </p:spTree>
    <p:extLst>
      <p:ext uri="{BB962C8B-B14F-4D97-AF65-F5344CB8AC3E}">
        <p14:creationId xmlns:p14="http://schemas.microsoft.com/office/powerpoint/2010/main" val="3114589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9C75B9CE-3BDB-3988-700F-7F3FC2C381FC}"/>
              </a:ext>
            </a:extLst>
          </p:cNvPr>
          <p:cNvGraphicFramePr>
            <a:graphicFrameLocks/>
          </p:cNvGraphicFramePr>
          <p:nvPr>
            <p:extLst>
              <p:ext uri="{D42A27DB-BD31-4B8C-83A1-F6EECF244321}">
                <p14:modId xmlns:p14="http://schemas.microsoft.com/office/powerpoint/2010/main" val="736421346"/>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3A75F7E3-9E32-7304-68F0-BB3FA8FD2C11}"/>
              </a:ext>
            </a:extLst>
          </p:cNvPr>
          <p:cNvSpPr txBox="1"/>
          <p:nvPr/>
        </p:nvSpPr>
        <p:spPr>
          <a:xfrm>
            <a:off x="6239657" y="2690336"/>
            <a:ext cx="5407700" cy="1477328"/>
          </a:xfrm>
          <a:prstGeom prst="rect">
            <a:avLst/>
          </a:prstGeom>
          <a:noFill/>
        </p:spPr>
        <p:txBody>
          <a:bodyPr wrap="square">
            <a:spAutoFit/>
          </a:bodyPr>
          <a:lstStyle/>
          <a:p>
            <a:pPr algn="just"/>
            <a:r>
              <a:rPr lang="tr-TR" dirty="0"/>
              <a:t>• 2021 mali yılında yayın alımı için harcanan bütçenin üniversitenin gerçekleşen yıllık bütçesine oranı</a:t>
            </a:r>
          </a:p>
          <a:p>
            <a:pPr algn="just"/>
            <a:endParaRPr lang="tr-TR" dirty="0"/>
          </a:p>
          <a:p>
            <a:pPr algn="just"/>
            <a:r>
              <a:rPr lang="tr-TR" dirty="0"/>
              <a:t>• YÖKSİS-Üniversite Kütüphaneleri Veri Toplama Sistemi verileri kullanılmıştır.</a:t>
            </a:r>
          </a:p>
        </p:txBody>
      </p:sp>
    </p:spTree>
    <p:extLst>
      <p:ext uri="{BB962C8B-B14F-4D97-AF65-F5344CB8AC3E}">
        <p14:creationId xmlns:p14="http://schemas.microsoft.com/office/powerpoint/2010/main" val="2655053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405AEC63-748B-56ED-F22F-88B8A1C2D991}"/>
              </a:ext>
            </a:extLst>
          </p:cNvPr>
          <p:cNvSpPr txBox="1">
            <a:spLocks/>
          </p:cNvSpPr>
          <p:nvPr/>
        </p:nvSpPr>
        <p:spPr>
          <a:xfrm>
            <a:off x="1524000" y="3086075"/>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800" b="1" dirty="0">
                <a:solidFill>
                  <a:schemeClr val="accent2"/>
                </a:solidFill>
                <a:latin typeface="+mn-lt"/>
              </a:rPr>
              <a:t>C. Uluslararasılaşma</a:t>
            </a:r>
          </a:p>
        </p:txBody>
      </p:sp>
    </p:spTree>
    <p:extLst>
      <p:ext uri="{BB962C8B-B14F-4D97-AF65-F5344CB8AC3E}">
        <p14:creationId xmlns:p14="http://schemas.microsoft.com/office/powerpoint/2010/main" val="304089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 2">
            <a:extLst>
              <a:ext uri="{FF2B5EF4-FFF2-40B4-BE49-F238E27FC236}">
                <a16:creationId xmlns:a16="http://schemas.microsoft.com/office/drawing/2014/main" id="{5BA7E0DE-DBD8-6E5D-1A65-1EFEF74ADFD8}"/>
              </a:ext>
            </a:extLst>
          </p:cNvPr>
          <p:cNvGraphicFramePr>
            <a:graphicFrameLocks/>
          </p:cNvGraphicFramePr>
          <p:nvPr>
            <p:extLst>
              <p:ext uri="{D42A27DB-BD31-4B8C-83A1-F6EECF244321}">
                <p14:modId xmlns:p14="http://schemas.microsoft.com/office/powerpoint/2010/main" val="1445605797"/>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Metin kutusu 3">
            <a:extLst>
              <a:ext uri="{FF2B5EF4-FFF2-40B4-BE49-F238E27FC236}">
                <a16:creationId xmlns:a16="http://schemas.microsoft.com/office/drawing/2014/main" id="{97C2901C-B783-DDF4-A529-66FE04409AFD}"/>
              </a:ext>
            </a:extLst>
          </p:cNvPr>
          <p:cNvSpPr txBox="1"/>
          <p:nvPr/>
        </p:nvSpPr>
        <p:spPr>
          <a:xfrm>
            <a:off x="6120000" y="1952470"/>
            <a:ext cx="5842416" cy="3724096"/>
          </a:xfrm>
          <a:prstGeom prst="rect">
            <a:avLst/>
          </a:prstGeom>
          <a:noFill/>
        </p:spPr>
        <p:txBody>
          <a:bodyPr wrap="square">
            <a:spAutoFit/>
          </a:bodyPr>
          <a:lstStyle/>
          <a:p>
            <a:endParaRPr lang="tr-TR" sz="2000" b="0" i="0" u="none" strike="noStrike" baseline="0" dirty="0">
              <a:latin typeface="Symbol" panose="05050102010706020507" pitchFamily="18" charset="2"/>
            </a:endParaRPr>
          </a:p>
          <a:p>
            <a:pPr marL="285750" indent="-285750" algn="just">
              <a:buFont typeface="Arial" panose="020B0604020202020204" pitchFamily="34" charset="0"/>
              <a:buChar char="•"/>
            </a:pPr>
            <a:r>
              <a:rPr lang="tr-TR" sz="1800" b="0" i="0" u="none" strike="noStrike" baseline="0" dirty="0">
                <a:solidFill>
                  <a:srgbClr val="000000"/>
                </a:solidFill>
              </a:rPr>
              <a:t> 2021 yılında yapılan KPSS sonuçlarına göre ilk %5’lik dilime giren lisans programı sayısı </a:t>
            </a:r>
          </a:p>
          <a:p>
            <a:pPr algn="just"/>
            <a:endParaRPr lang="tr-TR" sz="1800" b="0" i="0" u="none" strike="noStrike" baseline="0" dirty="0">
              <a:solidFill>
                <a:srgbClr val="000000"/>
              </a:solidFill>
            </a:endParaRPr>
          </a:p>
          <a:p>
            <a:pPr marL="285750" indent="-285750" algn="just">
              <a:buFont typeface="Arial" panose="020B0604020202020204" pitchFamily="34" charset="0"/>
              <a:buChar char="•"/>
            </a:pPr>
            <a:r>
              <a:rPr lang="tr-TR" sz="1800" b="0" i="0" u="none" strike="noStrike" baseline="0" dirty="0">
                <a:solidFill>
                  <a:srgbClr val="000000"/>
                </a:solidFill>
              </a:rPr>
              <a:t> Aynı yıl içinde birden fazla sınavın olması durumunda program bazında en başarılı olunan sonuçlar dikkate alınmıştır. </a:t>
            </a:r>
          </a:p>
          <a:p>
            <a:pPr algn="just"/>
            <a:endParaRPr lang="tr-TR" sz="1800" b="0" i="0" u="none" strike="noStrike" baseline="0" dirty="0">
              <a:solidFill>
                <a:srgbClr val="000000"/>
              </a:solidFill>
            </a:endParaRPr>
          </a:p>
          <a:p>
            <a:pPr marL="285750" indent="-285750" algn="just">
              <a:buFont typeface="Arial" panose="020B0604020202020204" pitchFamily="34" charset="0"/>
              <a:buChar char="•"/>
            </a:pPr>
            <a:r>
              <a:rPr lang="tr-TR" sz="1800" b="0" i="0" u="none" strike="noStrike" baseline="0" dirty="0">
                <a:solidFill>
                  <a:srgbClr val="000000"/>
                </a:solidFill>
              </a:rPr>
              <a:t>Sınava katılan aday sayısı 10’dan az olan programlar değerlendirmeye dâhil değildir. </a:t>
            </a:r>
          </a:p>
          <a:p>
            <a:pPr algn="just"/>
            <a:endParaRPr lang="tr-TR" sz="1800" b="0" i="0" u="none" strike="noStrike" baseline="0" dirty="0">
              <a:solidFill>
                <a:srgbClr val="000000"/>
              </a:solidFill>
            </a:endParaRPr>
          </a:p>
          <a:p>
            <a:pPr marL="285750" indent="-285750" algn="just">
              <a:buFont typeface="Arial" panose="020B0604020202020204" pitchFamily="34" charset="0"/>
              <a:buChar char="•"/>
            </a:pPr>
            <a:r>
              <a:rPr lang="tr-TR" sz="1800" b="0" i="0" u="none" strike="noStrike" baseline="0" dirty="0">
                <a:solidFill>
                  <a:srgbClr val="000000"/>
                </a:solidFill>
              </a:rPr>
              <a:t>ÖSYM verileri kullanılmıştır. </a:t>
            </a:r>
          </a:p>
          <a:p>
            <a:r>
              <a:rPr lang="tr-TR"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11098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852702FD-9173-24E0-3929-0BF898DC14AE}"/>
              </a:ext>
            </a:extLst>
          </p:cNvPr>
          <p:cNvGraphicFramePr>
            <a:graphicFrameLocks/>
          </p:cNvGraphicFramePr>
          <p:nvPr>
            <p:extLst>
              <p:ext uri="{D42A27DB-BD31-4B8C-83A1-F6EECF244321}">
                <p14:modId xmlns:p14="http://schemas.microsoft.com/office/powerpoint/2010/main" val="3475320466"/>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C0E152A8-2A60-13C9-13B2-631CBA4696E4}"/>
              </a:ext>
            </a:extLst>
          </p:cNvPr>
          <p:cNvSpPr txBox="1"/>
          <p:nvPr/>
        </p:nvSpPr>
        <p:spPr>
          <a:xfrm>
            <a:off x="6254912" y="1997839"/>
            <a:ext cx="5662269" cy="2862322"/>
          </a:xfrm>
          <a:prstGeom prst="rect">
            <a:avLst/>
          </a:prstGeom>
          <a:noFill/>
        </p:spPr>
        <p:txBody>
          <a:bodyPr wrap="square">
            <a:spAutoFit/>
          </a:bodyPr>
          <a:lstStyle/>
          <a:p>
            <a:pPr algn="just"/>
            <a:r>
              <a:rPr lang="tr-TR" dirty="0"/>
              <a:t>• 2020-2021 eğitim ve öğretim yılında üniversitede istihdam edilen yabancı uyruklu öğretim üyesi sayısı (profesör, doçent ve Dr. öğretim üyesi)</a:t>
            </a:r>
          </a:p>
          <a:p>
            <a:pPr algn="just"/>
            <a:endParaRPr lang="tr-TR" dirty="0"/>
          </a:p>
          <a:p>
            <a:pPr algn="just"/>
            <a:r>
              <a:rPr lang="tr-TR" dirty="0"/>
              <a:t>• Erasmus+, Mevlana vb. değişim programları veya üniversiteler arasındaki iş birliği protokolleri kapsamında hareketliliğe katılan öğretim elemanları değerlendirmeye dâhil değildir.</a:t>
            </a:r>
          </a:p>
          <a:p>
            <a:pPr algn="just"/>
            <a:endParaRPr lang="tr-TR" dirty="0"/>
          </a:p>
          <a:p>
            <a:pPr algn="just"/>
            <a:r>
              <a:rPr lang="tr-TR" dirty="0"/>
              <a:t>• YÖKSİS verileri kullanılmıştır.</a:t>
            </a:r>
          </a:p>
        </p:txBody>
      </p:sp>
    </p:spTree>
    <p:extLst>
      <p:ext uri="{BB962C8B-B14F-4D97-AF65-F5344CB8AC3E}">
        <p14:creationId xmlns:p14="http://schemas.microsoft.com/office/powerpoint/2010/main" val="3663782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945E4B9B-E980-63D5-B06F-B04D6A7ABD13}"/>
              </a:ext>
            </a:extLst>
          </p:cNvPr>
          <p:cNvGraphicFramePr>
            <a:graphicFrameLocks/>
          </p:cNvGraphicFramePr>
          <p:nvPr>
            <p:extLst>
              <p:ext uri="{D42A27DB-BD31-4B8C-83A1-F6EECF244321}">
                <p14:modId xmlns:p14="http://schemas.microsoft.com/office/powerpoint/2010/main" val="2924286997"/>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27425CEA-F497-5CD4-DD8D-4197CE64B25A}"/>
              </a:ext>
            </a:extLst>
          </p:cNvPr>
          <p:cNvSpPr txBox="1"/>
          <p:nvPr/>
        </p:nvSpPr>
        <p:spPr>
          <a:xfrm>
            <a:off x="6269901" y="499620"/>
            <a:ext cx="5557338" cy="5909310"/>
          </a:xfrm>
          <a:prstGeom prst="rect">
            <a:avLst/>
          </a:prstGeom>
          <a:noFill/>
        </p:spPr>
        <p:txBody>
          <a:bodyPr wrap="square">
            <a:spAutoFit/>
          </a:bodyPr>
          <a:lstStyle/>
          <a:p>
            <a:pPr algn="just"/>
            <a:r>
              <a:rPr lang="tr-TR" dirty="0"/>
              <a:t>• 2020-2021 eğitim ve öğretim yılında üniversitede istihdam edilen doktoralı yabancı uyruklu araştırmacı, öğretim görevlisi ve araştırma görevlisi sayısı</a:t>
            </a:r>
          </a:p>
          <a:p>
            <a:pPr algn="just"/>
            <a:endParaRPr lang="tr-TR" dirty="0"/>
          </a:p>
          <a:p>
            <a:pPr algn="just"/>
            <a:r>
              <a:rPr lang="tr-TR" dirty="0"/>
              <a:t>• Doktora diplomasına sahip olmayan öğretim görevlisi, araştırma görevlisi ve araştırmacı verisi değerlendirmeye dâhil değildir.</a:t>
            </a:r>
          </a:p>
          <a:p>
            <a:pPr algn="just"/>
            <a:endParaRPr lang="tr-TR" dirty="0"/>
          </a:p>
          <a:p>
            <a:pPr algn="just"/>
            <a:r>
              <a:rPr lang="tr-TR" dirty="0"/>
              <a:t>• Araştırma projesi yürüten araştırmacı sayısı değerlendirmeye dâhildir.</a:t>
            </a:r>
          </a:p>
          <a:p>
            <a:pPr algn="just"/>
            <a:endParaRPr lang="tr-TR" dirty="0"/>
          </a:p>
          <a:p>
            <a:pPr algn="just"/>
            <a:r>
              <a:rPr lang="tr-TR" dirty="0"/>
              <a:t>• Profesör, doçent ve Dr. öğretim üyesi değerlendirmeye dâhil değildir (bkz. C.1.1)</a:t>
            </a:r>
          </a:p>
          <a:p>
            <a:pPr algn="just"/>
            <a:endParaRPr lang="tr-TR" dirty="0"/>
          </a:p>
          <a:p>
            <a:pPr algn="just"/>
            <a:r>
              <a:rPr lang="tr-TR" dirty="0"/>
              <a:t>• Üniversite bünyesinde istihdam edilmeyen araştırmacılar değerlendirmeye dâhil değildir.</a:t>
            </a:r>
          </a:p>
          <a:p>
            <a:pPr algn="just"/>
            <a:endParaRPr lang="tr-TR" dirty="0"/>
          </a:p>
          <a:p>
            <a:pPr algn="just"/>
            <a:r>
              <a:rPr lang="tr-TR" dirty="0"/>
              <a:t>• Erasmus+, Mevlana vb. değişim programları veya üniversiteler arasındaki iş birliği protokolleri kapsamında hareketliliğe katılan araştırmacılar değerlendirmeye dâhil değildir.</a:t>
            </a:r>
          </a:p>
        </p:txBody>
      </p:sp>
    </p:spTree>
    <p:extLst>
      <p:ext uri="{BB962C8B-B14F-4D97-AF65-F5344CB8AC3E}">
        <p14:creationId xmlns:p14="http://schemas.microsoft.com/office/powerpoint/2010/main" val="2306449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1AB61BFA-6409-C5D6-0766-4D7201A60396}"/>
              </a:ext>
            </a:extLst>
          </p:cNvPr>
          <p:cNvGraphicFramePr>
            <a:graphicFrameLocks/>
          </p:cNvGraphicFramePr>
          <p:nvPr>
            <p:extLst>
              <p:ext uri="{D42A27DB-BD31-4B8C-83A1-F6EECF244321}">
                <p14:modId xmlns:p14="http://schemas.microsoft.com/office/powerpoint/2010/main" val="2729959488"/>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AFFADBE0-B7C5-441C-9DF6-D39C31DE58B5}"/>
              </a:ext>
            </a:extLst>
          </p:cNvPr>
          <p:cNvSpPr txBox="1"/>
          <p:nvPr/>
        </p:nvSpPr>
        <p:spPr>
          <a:xfrm>
            <a:off x="6120000" y="1720840"/>
            <a:ext cx="5641298" cy="3416320"/>
          </a:xfrm>
          <a:prstGeom prst="rect">
            <a:avLst/>
          </a:prstGeom>
          <a:noFill/>
        </p:spPr>
        <p:txBody>
          <a:bodyPr wrap="square">
            <a:spAutoFit/>
          </a:bodyPr>
          <a:lstStyle/>
          <a:p>
            <a:pPr algn="just"/>
            <a:r>
              <a:rPr lang="tr-TR" dirty="0"/>
              <a:t>• 2020-2021 eğitim ve öğretim yılında </a:t>
            </a:r>
            <a:r>
              <a:rPr lang="tr-TR" dirty="0" err="1"/>
              <a:t>önlisans</a:t>
            </a:r>
            <a:r>
              <a:rPr lang="tr-TR" dirty="0"/>
              <a:t>, lisans ve lisansüstü programlara kayıtlı yabancı uyruklu öğrenci sayısı </a:t>
            </a:r>
          </a:p>
          <a:p>
            <a:pPr algn="just"/>
            <a:endParaRPr lang="tr-TR" dirty="0"/>
          </a:p>
          <a:p>
            <a:pPr algn="just"/>
            <a:r>
              <a:rPr lang="tr-TR" dirty="0"/>
              <a:t>• Mevlana, Erasmus+ vb. değişim programları veya üniversiteler arasındaki iş birliği protokolleri kapsamında hareketliliğe katılan öğrenciler değerlendirmeye dâhil değildir. </a:t>
            </a:r>
          </a:p>
          <a:p>
            <a:pPr algn="just"/>
            <a:endParaRPr lang="tr-TR" dirty="0"/>
          </a:p>
          <a:p>
            <a:pPr algn="just"/>
            <a:r>
              <a:rPr lang="tr-TR" dirty="0"/>
              <a:t>• Veriler tümleşik girilmiştir. </a:t>
            </a:r>
          </a:p>
          <a:p>
            <a:pPr algn="just"/>
            <a:endParaRPr lang="tr-TR" dirty="0"/>
          </a:p>
          <a:p>
            <a:pPr algn="just"/>
            <a:r>
              <a:rPr lang="tr-TR" dirty="0"/>
              <a:t>• YÖKSİS verileri kullanılmıştır.</a:t>
            </a:r>
          </a:p>
        </p:txBody>
      </p:sp>
    </p:spTree>
    <p:extLst>
      <p:ext uri="{BB962C8B-B14F-4D97-AF65-F5344CB8AC3E}">
        <p14:creationId xmlns:p14="http://schemas.microsoft.com/office/powerpoint/2010/main" val="883935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672731AA-CC11-B2EC-7C4B-08FD9FE06233}"/>
              </a:ext>
            </a:extLst>
          </p:cNvPr>
          <p:cNvGraphicFramePr>
            <a:graphicFrameLocks/>
          </p:cNvGraphicFramePr>
          <p:nvPr>
            <p:extLst>
              <p:ext uri="{D42A27DB-BD31-4B8C-83A1-F6EECF244321}">
                <p14:modId xmlns:p14="http://schemas.microsoft.com/office/powerpoint/2010/main" val="4270641636"/>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6768D8B6-91D5-8D30-6141-DA6AEEC373E9}"/>
              </a:ext>
            </a:extLst>
          </p:cNvPr>
          <p:cNvSpPr txBox="1"/>
          <p:nvPr/>
        </p:nvSpPr>
        <p:spPr>
          <a:xfrm>
            <a:off x="6120000" y="2828835"/>
            <a:ext cx="5797180" cy="1200329"/>
          </a:xfrm>
          <a:prstGeom prst="rect">
            <a:avLst/>
          </a:prstGeom>
          <a:noFill/>
        </p:spPr>
        <p:txBody>
          <a:bodyPr wrap="square">
            <a:spAutoFit/>
          </a:bodyPr>
          <a:lstStyle/>
          <a:p>
            <a:pPr algn="just"/>
            <a:r>
              <a:rPr lang="tr-TR" dirty="0"/>
              <a:t>• 2020-2021 eğitim ve öğretim yılında Mevlana, Erasmus+ vb. uluslararası değişim programları veya üniversiteler arasındaki iş birliği protokolleri kapsamında en az iki hafta süre ile üniversiteye gelen öğretim elemanı sayısı</a:t>
            </a:r>
          </a:p>
        </p:txBody>
      </p:sp>
    </p:spTree>
    <p:extLst>
      <p:ext uri="{BB962C8B-B14F-4D97-AF65-F5344CB8AC3E}">
        <p14:creationId xmlns:p14="http://schemas.microsoft.com/office/powerpoint/2010/main" val="1121454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411F89D4-92CF-5DAF-C871-500ADBD04A94}"/>
              </a:ext>
            </a:extLst>
          </p:cNvPr>
          <p:cNvGraphicFramePr>
            <a:graphicFrameLocks/>
          </p:cNvGraphicFramePr>
          <p:nvPr>
            <p:extLst>
              <p:ext uri="{D42A27DB-BD31-4B8C-83A1-F6EECF244321}">
                <p14:modId xmlns:p14="http://schemas.microsoft.com/office/powerpoint/2010/main" val="2177324756"/>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F911DAB0-DEAF-2405-F6F2-83883D9C99C9}"/>
              </a:ext>
            </a:extLst>
          </p:cNvPr>
          <p:cNvSpPr txBox="1"/>
          <p:nvPr/>
        </p:nvSpPr>
        <p:spPr>
          <a:xfrm>
            <a:off x="6120000" y="2828835"/>
            <a:ext cx="5767200" cy="1200329"/>
          </a:xfrm>
          <a:prstGeom prst="rect">
            <a:avLst/>
          </a:prstGeom>
          <a:noFill/>
        </p:spPr>
        <p:txBody>
          <a:bodyPr wrap="square">
            <a:spAutoFit/>
          </a:bodyPr>
          <a:lstStyle/>
          <a:p>
            <a:pPr algn="just"/>
            <a:r>
              <a:rPr lang="tr-TR" dirty="0"/>
              <a:t>• 2020-2021 eğitim ve öğretim yılında Mevlana, Erasmus+ vb. uluslararası değişim programları veya üniversiteler arasındaki iş birliği protokolleri kapsamında en az iki hafta süre ile yurt dışına gönderilen öğretim elemanı sayısı</a:t>
            </a:r>
          </a:p>
        </p:txBody>
      </p:sp>
    </p:spTree>
    <p:extLst>
      <p:ext uri="{BB962C8B-B14F-4D97-AF65-F5344CB8AC3E}">
        <p14:creationId xmlns:p14="http://schemas.microsoft.com/office/powerpoint/2010/main" val="2096709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E56C4430-B62F-8DE6-41AA-616578E19FDE}"/>
              </a:ext>
            </a:extLst>
          </p:cNvPr>
          <p:cNvGraphicFramePr>
            <a:graphicFrameLocks/>
          </p:cNvGraphicFramePr>
          <p:nvPr>
            <p:extLst>
              <p:ext uri="{D42A27DB-BD31-4B8C-83A1-F6EECF244321}">
                <p14:modId xmlns:p14="http://schemas.microsoft.com/office/powerpoint/2010/main" val="338982916"/>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606D76D3-0DE3-219F-4925-77DA7BCE32B9}"/>
              </a:ext>
            </a:extLst>
          </p:cNvPr>
          <p:cNvSpPr txBox="1"/>
          <p:nvPr/>
        </p:nvSpPr>
        <p:spPr>
          <a:xfrm>
            <a:off x="6239656" y="2828835"/>
            <a:ext cx="5527623" cy="1200329"/>
          </a:xfrm>
          <a:prstGeom prst="rect">
            <a:avLst/>
          </a:prstGeom>
          <a:noFill/>
        </p:spPr>
        <p:txBody>
          <a:bodyPr wrap="square">
            <a:spAutoFit/>
          </a:bodyPr>
          <a:lstStyle/>
          <a:p>
            <a:pPr algn="just"/>
            <a:r>
              <a:rPr lang="tr-TR" dirty="0"/>
              <a:t>• 2020-2021 eğitim ve öğretim yılında Mevlana, Erasmus+ vb. uluslararası değişim programları veya üniversiteler arasındaki iş birliği protokolleri kapsamında ülkemize gelen </a:t>
            </a:r>
            <a:r>
              <a:rPr lang="tr-TR" dirty="0" err="1"/>
              <a:t>önlisans</a:t>
            </a:r>
            <a:r>
              <a:rPr lang="tr-TR" dirty="0"/>
              <a:t>, lisans ve lisansüstü öğrenci sayısı</a:t>
            </a:r>
          </a:p>
        </p:txBody>
      </p:sp>
    </p:spTree>
    <p:extLst>
      <p:ext uri="{BB962C8B-B14F-4D97-AF65-F5344CB8AC3E}">
        <p14:creationId xmlns:p14="http://schemas.microsoft.com/office/powerpoint/2010/main" val="2351728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8C51A711-BDF6-6EF0-511F-B4ADA6CC9324}"/>
              </a:ext>
            </a:extLst>
          </p:cNvPr>
          <p:cNvGraphicFramePr>
            <a:graphicFrameLocks/>
          </p:cNvGraphicFramePr>
          <p:nvPr>
            <p:extLst>
              <p:ext uri="{D42A27DB-BD31-4B8C-83A1-F6EECF244321}">
                <p14:modId xmlns:p14="http://schemas.microsoft.com/office/powerpoint/2010/main" val="1977237191"/>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AB59E671-B29E-CC04-D260-DD15258998AB}"/>
              </a:ext>
            </a:extLst>
          </p:cNvPr>
          <p:cNvSpPr txBox="1"/>
          <p:nvPr/>
        </p:nvSpPr>
        <p:spPr>
          <a:xfrm>
            <a:off x="6224931" y="2828835"/>
            <a:ext cx="5827161" cy="1200329"/>
          </a:xfrm>
          <a:prstGeom prst="rect">
            <a:avLst/>
          </a:prstGeom>
          <a:noFill/>
        </p:spPr>
        <p:txBody>
          <a:bodyPr wrap="square">
            <a:spAutoFit/>
          </a:bodyPr>
          <a:lstStyle/>
          <a:p>
            <a:pPr algn="just"/>
            <a:r>
              <a:rPr lang="tr-TR" dirty="0"/>
              <a:t>• 2020-2021 eğitim ve öğretim yılında Mevlana, Erasmus+ vb. uluslararası değişim programları veya üniversiteler arasındaki iş birliği protokolleri kapsamında yurt dışına gönderilen </a:t>
            </a:r>
            <a:r>
              <a:rPr lang="tr-TR" dirty="0" err="1"/>
              <a:t>önlisans</a:t>
            </a:r>
            <a:r>
              <a:rPr lang="tr-TR" dirty="0"/>
              <a:t>, lisans ve lisansüstü öğrenci sayısı</a:t>
            </a:r>
          </a:p>
        </p:txBody>
      </p:sp>
    </p:spTree>
    <p:extLst>
      <p:ext uri="{BB962C8B-B14F-4D97-AF65-F5344CB8AC3E}">
        <p14:creationId xmlns:p14="http://schemas.microsoft.com/office/powerpoint/2010/main" val="842628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3652DEDC-D851-B045-E03C-CD3C4E88BA84}"/>
              </a:ext>
            </a:extLst>
          </p:cNvPr>
          <p:cNvGraphicFramePr>
            <a:graphicFrameLocks/>
          </p:cNvGraphicFramePr>
          <p:nvPr>
            <p:extLst>
              <p:ext uri="{D42A27DB-BD31-4B8C-83A1-F6EECF244321}">
                <p14:modId xmlns:p14="http://schemas.microsoft.com/office/powerpoint/2010/main" val="730955941"/>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C45FFD71-A7FE-8D82-835E-402395E3E7B0}"/>
              </a:ext>
            </a:extLst>
          </p:cNvPr>
          <p:cNvSpPr txBox="1"/>
          <p:nvPr/>
        </p:nvSpPr>
        <p:spPr>
          <a:xfrm>
            <a:off x="6254645" y="2405682"/>
            <a:ext cx="5572593" cy="2585323"/>
          </a:xfrm>
          <a:prstGeom prst="rect">
            <a:avLst/>
          </a:prstGeom>
          <a:noFill/>
        </p:spPr>
        <p:txBody>
          <a:bodyPr wrap="square">
            <a:spAutoFit/>
          </a:bodyPr>
          <a:lstStyle/>
          <a:p>
            <a:pPr algn="just"/>
            <a:r>
              <a:rPr lang="tr-TR" dirty="0"/>
              <a:t>• 2021 yılında üniversitenin öğretim elemanları tarafından uluslararası fonlardan sağlanan destekle yürütülen proje sayısı</a:t>
            </a:r>
          </a:p>
          <a:p>
            <a:pPr algn="just"/>
            <a:endParaRPr lang="tr-TR" dirty="0"/>
          </a:p>
          <a:p>
            <a:pPr algn="just"/>
            <a:r>
              <a:rPr lang="tr-TR" dirty="0"/>
              <a:t>• Önceki yıllarda başlayan ve 2021 yılında devam eden projeler değerlendirmeye dâhildir.</a:t>
            </a:r>
          </a:p>
          <a:p>
            <a:pPr algn="just"/>
            <a:endParaRPr lang="tr-TR" dirty="0"/>
          </a:p>
          <a:p>
            <a:pPr algn="just"/>
            <a:r>
              <a:rPr lang="tr-TR" dirty="0"/>
              <a:t>• Mezkûr yılda kabul edilen başvurular değil yürütülen proje sayısı dikkate alınmıştır.</a:t>
            </a:r>
          </a:p>
        </p:txBody>
      </p:sp>
    </p:spTree>
    <p:extLst>
      <p:ext uri="{BB962C8B-B14F-4D97-AF65-F5344CB8AC3E}">
        <p14:creationId xmlns:p14="http://schemas.microsoft.com/office/powerpoint/2010/main" val="4237206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95E1E365-50AA-7ABE-8580-A7B7F2846508}"/>
              </a:ext>
            </a:extLst>
          </p:cNvPr>
          <p:cNvGraphicFramePr>
            <a:graphicFrameLocks/>
          </p:cNvGraphicFramePr>
          <p:nvPr>
            <p:extLst>
              <p:ext uri="{D42A27DB-BD31-4B8C-83A1-F6EECF244321}">
                <p14:modId xmlns:p14="http://schemas.microsoft.com/office/powerpoint/2010/main" val="3691558239"/>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2D7B4AA9-6CE3-663A-FB44-5D5D18374B56}"/>
              </a:ext>
            </a:extLst>
          </p:cNvPr>
          <p:cNvSpPr txBox="1"/>
          <p:nvPr/>
        </p:nvSpPr>
        <p:spPr>
          <a:xfrm>
            <a:off x="6239657" y="2690336"/>
            <a:ext cx="5647544" cy="2308324"/>
          </a:xfrm>
          <a:prstGeom prst="rect">
            <a:avLst/>
          </a:prstGeom>
          <a:noFill/>
        </p:spPr>
        <p:txBody>
          <a:bodyPr wrap="square">
            <a:spAutoFit/>
          </a:bodyPr>
          <a:lstStyle/>
          <a:p>
            <a:pPr algn="just"/>
            <a:r>
              <a:rPr lang="tr-TR" dirty="0"/>
              <a:t>• 2021 yılında üniversitenin yurt dışındaki üniversiteler veya kurum ve kuruluşlar ile ortak yürüttüğü proje sayısı </a:t>
            </a:r>
          </a:p>
          <a:p>
            <a:pPr algn="just"/>
            <a:endParaRPr lang="tr-TR" dirty="0"/>
          </a:p>
          <a:p>
            <a:pPr algn="just"/>
            <a:r>
              <a:rPr lang="tr-TR" dirty="0"/>
              <a:t>• Belirli bir bütçesi, hedefi ve çıktıları olan en az iki ay süreli projeler değerlendirmeye dâhildir. </a:t>
            </a:r>
          </a:p>
          <a:p>
            <a:pPr algn="just"/>
            <a:endParaRPr lang="tr-TR" dirty="0"/>
          </a:p>
          <a:p>
            <a:pPr algn="just"/>
            <a:r>
              <a:rPr lang="tr-TR" dirty="0"/>
              <a:t>• Önceki yıllarda başlayan ve 2021 yılında devam eden projeler değerlendirmeye dâhildir.</a:t>
            </a:r>
          </a:p>
        </p:txBody>
      </p:sp>
    </p:spTree>
    <p:extLst>
      <p:ext uri="{BB962C8B-B14F-4D97-AF65-F5344CB8AC3E}">
        <p14:creationId xmlns:p14="http://schemas.microsoft.com/office/powerpoint/2010/main" val="1300708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0CA34E6E-098D-7992-91E3-CA35705975CF}"/>
              </a:ext>
            </a:extLst>
          </p:cNvPr>
          <p:cNvSpPr txBox="1">
            <a:spLocks/>
          </p:cNvSpPr>
          <p:nvPr/>
        </p:nvSpPr>
        <p:spPr>
          <a:xfrm>
            <a:off x="1064301" y="3101065"/>
            <a:ext cx="10672997"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800" b="1" dirty="0">
                <a:solidFill>
                  <a:schemeClr val="accent2"/>
                </a:solidFill>
                <a:latin typeface="+mn-lt"/>
              </a:rPr>
              <a:t>D. Topluma Hizmet ve Sosyal Sorumluluk</a:t>
            </a:r>
          </a:p>
        </p:txBody>
      </p:sp>
    </p:spTree>
    <p:extLst>
      <p:ext uri="{BB962C8B-B14F-4D97-AF65-F5344CB8AC3E}">
        <p14:creationId xmlns:p14="http://schemas.microsoft.com/office/powerpoint/2010/main" val="170086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92D0F0FE-7156-CE90-0C5C-6909441ADD0E}"/>
              </a:ext>
            </a:extLst>
          </p:cNvPr>
          <p:cNvGraphicFramePr>
            <a:graphicFrameLocks/>
          </p:cNvGraphicFramePr>
          <p:nvPr>
            <p:extLst>
              <p:ext uri="{D42A27DB-BD31-4B8C-83A1-F6EECF244321}">
                <p14:modId xmlns:p14="http://schemas.microsoft.com/office/powerpoint/2010/main" val="2603268987"/>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Metin kutusu 3">
            <a:extLst>
              <a:ext uri="{FF2B5EF4-FFF2-40B4-BE49-F238E27FC236}">
                <a16:creationId xmlns:a16="http://schemas.microsoft.com/office/drawing/2014/main" id="{FAC42185-E85B-CE5D-8216-8145AB173DF8}"/>
              </a:ext>
            </a:extLst>
          </p:cNvPr>
          <p:cNvSpPr txBox="1"/>
          <p:nvPr/>
        </p:nvSpPr>
        <p:spPr>
          <a:xfrm>
            <a:off x="6120000" y="2630614"/>
            <a:ext cx="5887121" cy="3416320"/>
          </a:xfrm>
          <a:prstGeom prst="rect">
            <a:avLst/>
          </a:prstGeom>
          <a:noFill/>
        </p:spPr>
        <p:txBody>
          <a:bodyPr wrap="square">
            <a:spAutoFit/>
          </a:bodyPr>
          <a:lstStyle/>
          <a:p>
            <a:pPr marL="285750" indent="-285750" algn="just">
              <a:buFont typeface="Arial" panose="020B0604020202020204" pitchFamily="34" charset="0"/>
              <a:buChar char="•"/>
            </a:pPr>
            <a:r>
              <a:rPr lang="tr-TR" sz="1800" b="0" i="0" u="none" strike="noStrike" baseline="0" dirty="0">
                <a:solidFill>
                  <a:srgbClr val="000000"/>
                </a:solidFill>
                <a:latin typeface="Calibri" panose="020F0502020204030204" pitchFamily="34" charset="0"/>
              </a:rPr>
              <a:t>2021 yılında yapılan ALES sonuçlarına göre ilk %5’lik dilime giren lisans programı sayısı </a:t>
            </a:r>
          </a:p>
          <a:p>
            <a:pPr algn="just"/>
            <a:endParaRPr lang="tr-TR" sz="18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tr-TR" sz="1800" b="0" i="0" u="none" strike="noStrike" baseline="0" dirty="0">
                <a:solidFill>
                  <a:srgbClr val="000000"/>
                </a:solidFill>
                <a:latin typeface="Calibri" panose="020F0502020204030204" pitchFamily="34" charset="0"/>
              </a:rPr>
              <a:t>Aynı yıl içinde birden fazla sınavın olması durumunda program bazında en başarılı olunan sonuçlar dikkate alınmıştır. </a:t>
            </a:r>
          </a:p>
          <a:p>
            <a:pPr algn="just"/>
            <a:endParaRPr lang="tr-TR" sz="18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tr-TR" sz="1800" b="0" i="0" u="none" strike="noStrike" baseline="0" dirty="0">
                <a:solidFill>
                  <a:srgbClr val="000000"/>
                </a:solidFill>
                <a:latin typeface="Calibri" panose="020F0502020204030204" pitchFamily="34" charset="0"/>
              </a:rPr>
              <a:t>Sınava katılan aday sayısı 10’dan az olan programlar değerlendirmeye dâhil edilmemiştir. </a:t>
            </a:r>
          </a:p>
          <a:p>
            <a:pPr algn="just"/>
            <a:endParaRPr lang="tr-TR" sz="18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tr-TR" sz="1800" b="0" i="0" u="none" strike="noStrike" baseline="0" dirty="0">
                <a:solidFill>
                  <a:srgbClr val="000000"/>
                </a:solidFill>
                <a:latin typeface="Calibri" panose="020F0502020204030204" pitchFamily="34" charset="0"/>
              </a:rPr>
              <a:t>ÖSYM verileri kullanılmıştır. </a:t>
            </a:r>
          </a:p>
          <a:p>
            <a:r>
              <a:rPr lang="tr-TR"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220963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1F62AD6C-7247-1004-7C87-B6C45B0BCDE8}"/>
              </a:ext>
            </a:extLst>
          </p:cNvPr>
          <p:cNvGraphicFramePr>
            <a:graphicFrameLocks/>
          </p:cNvGraphicFramePr>
          <p:nvPr>
            <p:extLst>
              <p:ext uri="{D42A27DB-BD31-4B8C-83A1-F6EECF244321}">
                <p14:modId xmlns:p14="http://schemas.microsoft.com/office/powerpoint/2010/main" val="3116366923"/>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F5537FAD-D7F2-3B91-EB1E-90A0657F9F7D}"/>
              </a:ext>
            </a:extLst>
          </p:cNvPr>
          <p:cNvSpPr txBox="1"/>
          <p:nvPr/>
        </p:nvSpPr>
        <p:spPr>
          <a:xfrm>
            <a:off x="6120000" y="1582340"/>
            <a:ext cx="5752210" cy="3693319"/>
          </a:xfrm>
          <a:prstGeom prst="rect">
            <a:avLst/>
          </a:prstGeom>
          <a:noFill/>
        </p:spPr>
        <p:txBody>
          <a:bodyPr wrap="square">
            <a:spAutoFit/>
          </a:bodyPr>
          <a:lstStyle/>
          <a:p>
            <a:pPr algn="just"/>
            <a:r>
              <a:rPr lang="tr-TR" dirty="0"/>
              <a:t>• 2021 yılında yürütülen sosyal sorumluluk projesi sayısı</a:t>
            </a:r>
          </a:p>
          <a:p>
            <a:pPr algn="just"/>
            <a:endParaRPr lang="tr-TR" dirty="0"/>
          </a:p>
          <a:p>
            <a:pPr algn="just"/>
            <a:r>
              <a:rPr lang="tr-TR" dirty="0"/>
              <a:t>• Belirli bir bütçesi, hedefi ve çıktıları olan en az iki ay süreli projelerle ilgili veriler girilmiştir.</a:t>
            </a:r>
          </a:p>
          <a:p>
            <a:pPr algn="just"/>
            <a:endParaRPr lang="tr-TR" dirty="0"/>
          </a:p>
          <a:p>
            <a:pPr algn="just"/>
            <a:r>
              <a:rPr lang="tr-TR" dirty="0"/>
              <a:t>• Öğrenciler tarafından yürütülen sosyal sorumluluk projeleri değerlendirmeye dâhil değildir (bkz. A.4.1)</a:t>
            </a:r>
          </a:p>
          <a:p>
            <a:pPr algn="just"/>
            <a:endParaRPr lang="tr-TR" dirty="0"/>
          </a:p>
          <a:p>
            <a:pPr algn="just"/>
            <a:r>
              <a:rPr lang="tr-TR" dirty="0"/>
              <a:t>• Yalnızca projelerin sayısı dikkate alınmıştır, proje kapsamında yapılan faaliyetlerin sayısı değerlendirmeye dâhil değildir.</a:t>
            </a:r>
          </a:p>
          <a:p>
            <a:pPr algn="just"/>
            <a:endParaRPr lang="tr-TR" dirty="0"/>
          </a:p>
          <a:p>
            <a:pPr algn="just"/>
            <a:r>
              <a:rPr lang="tr-TR" dirty="0"/>
              <a:t>• Projenin başlangıç yılı dikkate alınmıştır.</a:t>
            </a:r>
          </a:p>
        </p:txBody>
      </p:sp>
    </p:spTree>
    <p:extLst>
      <p:ext uri="{BB962C8B-B14F-4D97-AF65-F5344CB8AC3E}">
        <p14:creationId xmlns:p14="http://schemas.microsoft.com/office/powerpoint/2010/main" val="2924097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82F94593-7DAB-68E4-6774-EB7DACFA9606}"/>
              </a:ext>
            </a:extLst>
          </p:cNvPr>
          <p:cNvGraphicFramePr>
            <a:graphicFrameLocks/>
          </p:cNvGraphicFramePr>
          <p:nvPr>
            <p:extLst>
              <p:ext uri="{D42A27DB-BD31-4B8C-83A1-F6EECF244321}">
                <p14:modId xmlns:p14="http://schemas.microsoft.com/office/powerpoint/2010/main" val="410978417"/>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BF83985D-E7D8-85B1-E57A-E333BC4B0789}"/>
              </a:ext>
            </a:extLst>
          </p:cNvPr>
          <p:cNvSpPr txBox="1"/>
          <p:nvPr/>
        </p:nvSpPr>
        <p:spPr>
          <a:xfrm>
            <a:off x="6269636" y="2611318"/>
            <a:ext cx="6093500" cy="1477328"/>
          </a:xfrm>
          <a:prstGeom prst="rect">
            <a:avLst/>
          </a:prstGeom>
          <a:noFill/>
        </p:spPr>
        <p:txBody>
          <a:bodyPr wrap="square">
            <a:spAutoFit/>
          </a:bodyPr>
          <a:lstStyle/>
          <a:p>
            <a:pPr marL="285750" indent="-285750">
              <a:buFont typeface="Arial" panose="020B0604020202020204" pitchFamily="34" charset="0"/>
              <a:buChar char="•"/>
            </a:pPr>
            <a:r>
              <a:rPr lang="tr-TR" dirty="0"/>
              <a:t>2021 yılında Sürekli Eğitim Merkezi (SEM) ve Dil Merkezi (DİLMER) tarafından verilen sertifika sayısı </a:t>
            </a:r>
          </a:p>
          <a:p>
            <a:endParaRPr lang="tr-TR" dirty="0"/>
          </a:p>
          <a:p>
            <a:pPr marL="285750" indent="-285750">
              <a:buFont typeface="Arial" panose="020B0604020202020204" pitchFamily="34" charset="0"/>
              <a:buChar char="•"/>
            </a:pPr>
            <a:r>
              <a:rPr lang="tr-TR" dirty="0"/>
              <a:t>Formasyon sertifikalarının sayısı hesaplamaya dâhil edilmemiştir.</a:t>
            </a:r>
          </a:p>
        </p:txBody>
      </p:sp>
    </p:spTree>
    <p:extLst>
      <p:ext uri="{BB962C8B-B14F-4D97-AF65-F5344CB8AC3E}">
        <p14:creationId xmlns:p14="http://schemas.microsoft.com/office/powerpoint/2010/main" val="1063166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6C74D232-09D4-FE87-958B-3E90DD8F4494}"/>
              </a:ext>
            </a:extLst>
          </p:cNvPr>
          <p:cNvGraphicFramePr>
            <a:graphicFrameLocks/>
          </p:cNvGraphicFramePr>
          <p:nvPr>
            <p:extLst>
              <p:ext uri="{D42A27DB-BD31-4B8C-83A1-F6EECF244321}">
                <p14:modId xmlns:p14="http://schemas.microsoft.com/office/powerpoint/2010/main" val="1217176642"/>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679EF1C7-6CF8-178C-0A0C-2D2A61CF31B0}"/>
              </a:ext>
            </a:extLst>
          </p:cNvPr>
          <p:cNvSpPr txBox="1"/>
          <p:nvPr/>
        </p:nvSpPr>
        <p:spPr>
          <a:xfrm>
            <a:off x="6269902" y="2413337"/>
            <a:ext cx="5662269" cy="2031325"/>
          </a:xfrm>
          <a:prstGeom prst="rect">
            <a:avLst/>
          </a:prstGeom>
          <a:noFill/>
        </p:spPr>
        <p:txBody>
          <a:bodyPr wrap="square">
            <a:spAutoFit/>
          </a:bodyPr>
          <a:lstStyle/>
          <a:p>
            <a:pPr algn="just"/>
            <a:r>
              <a:rPr lang="tr-TR" dirty="0"/>
              <a:t>• 2021 yılında kariyer merkezi tarafından öğrenci ve mezunlara yönelik gerçekleştirilen fuar, sempozyum, kurs, seminer, söyleşi vb. faaliyetlerin sayısı</a:t>
            </a:r>
          </a:p>
          <a:p>
            <a:pPr algn="just"/>
            <a:endParaRPr lang="tr-TR" dirty="0"/>
          </a:p>
          <a:p>
            <a:pPr algn="just"/>
            <a:r>
              <a:rPr lang="tr-TR" dirty="0"/>
              <a:t>• Kariyer merkezinin doğrudan düzenlemediği, öğrenci kulüpleri veya topluluklarınca yürütülen faaliyetler değerlendirmeye dâhil değildir.</a:t>
            </a:r>
          </a:p>
        </p:txBody>
      </p:sp>
    </p:spTree>
    <p:extLst>
      <p:ext uri="{BB962C8B-B14F-4D97-AF65-F5344CB8AC3E}">
        <p14:creationId xmlns:p14="http://schemas.microsoft.com/office/powerpoint/2010/main" val="1315023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52DE6774-A4E1-4F6D-3114-778E868972B2}"/>
              </a:ext>
            </a:extLst>
          </p:cNvPr>
          <p:cNvGraphicFramePr>
            <a:graphicFrameLocks/>
          </p:cNvGraphicFramePr>
          <p:nvPr>
            <p:extLst>
              <p:ext uri="{D42A27DB-BD31-4B8C-83A1-F6EECF244321}">
                <p14:modId xmlns:p14="http://schemas.microsoft.com/office/powerpoint/2010/main" val="2086535739"/>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7EB40F61-FEB6-1C4B-E051-1272A90EE796}"/>
              </a:ext>
            </a:extLst>
          </p:cNvPr>
          <p:cNvSpPr txBox="1"/>
          <p:nvPr/>
        </p:nvSpPr>
        <p:spPr>
          <a:xfrm>
            <a:off x="6239656" y="1859339"/>
            <a:ext cx="5347741" cy="3139321"/>
          </a:xfrm>
          <a:prstGeom prst="rect">
            <a:avLst/>
          </a:prstGeom>
          <a:noFill/>
        </p:spPr>
        <p:txBody>
          <a:bodyPr wrap="square">
            <a:spAutoFit/>
          </a:bodyPr>
          <a:lstStyle/>
          <a:p>
            <a:pPr algn="just"/>
            <a:r>
              <a:rPr lang="tr-TR" dirty="0"/>
              <a:t>• 2021 yılında kamu kurumlarının iş ve hizmet süreçlerini iyileştirmeye yönelik birlikte yürütülen proje sayısı </a:t>
            </a:r>
          </a:p>
          <a:p>
            <a:pPr algn="just"/>
            <a:endParaRPr lang="tr-TR" dirty="0"/>
          </a:p>
          <a:p>
            <a:pPr algn="just"/>
            <a:r>
              <a:rPr lang="tr-TR" dirty="0"/>
              <a:t>• Belirli bir ücret karşılığı sunulan hizmetler değerlendirmeye dâhil değildir. </a:t>
            </a:r>
          </a:p>
          <a:p>
            <a:pPr algn="just"/>
            <a:endParaRPr lang="tr-TR" dirty="0"/>
          </a:p>
          <a:p>
            <a:pPr algn="just"/>
            <a:r>
              <a:rPr lang="tr-TR" dirty="0"/>
              <a:t>• İl, bölge veya ulusal düzeyde olan projelere ait verilerdir. </a:t>
            </a:r>
          </a:p>
          <a:p>
            <a:pPr algn="just"/>
            <a:endParaRPr lang="tr-TR" dirty="0"/>
          </a:p>
          <a:p>
            <a:pPr algn="just"/>
            <a:r>
              <a:rPr lang="tr-TR" dirty="0"/>
              <a:t>• Projelerin başlangıç yılı dikkate alınmamıştır.</a:t>
            </a:r>
          </a:p>
        </p:txBody>
      </p:sp>
    </p:spTree>
    <p:extLst>
      <p:ext uri="{BB962C8B-B14F-4D97-AF65-F5344CB8AC3E}">
        <p14:creationId xmlns:p14="http://schemas.microsoft.com/office/powerpoint/2010/main" val="3627778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4C7EDB36-F337-92FB-DCC2-427B2CB5B9D1}"/>
              </a:ext>
            </a:extLst>
          </p:cNvPr>
          <p:cNvGraphicFramePr>
            <a:graphicFrameLocks/>
          </p:cNvGraphicFramePr>
          <p:nvPr>
            <p:extLst>
              <p:ext uri="{D42A27DB-BD31-4B8C-83A1-F6EECF244321}">
                <p14:modId xmlns:p14="http://schemas.microsoft.com/office/powerpoint/2010/main" val="2770800824"/>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1A67E613-B16B-4860-3A8F-044B5A15FA1A}"/>
              </a:ext>
            </a:extLst>
          </p:cNvPr>
          <p:cNvSpPr txBox="1"/>
          <p:nvPr/>
        </p:nvSpPr>
        <p:spPr>
          <a:xfrm>
            <a:off x="6120000" y="2828835"/>
            <a:ext cx="5677259" cy="1200329"/>
          </a:xfrm>
          <a:prstGeom prst="rect">
            <a:avLst/>
          </a:prstGeom>
          <a:noFill/>
        </p:spPr>
        <p:txBody>
          <a:bodyPr wrap="square">
            <a:spAutoFit/>
          </a:bodyPr>
          <a:lstStyle/>
          <a:p>
            <a:pPr algn="just"/>
            <a:r>
              <a:rPr lang="tr-TR" dirty="0"/>
              <a:t>• 2021 yılında dezavantajlı gruplara yönelik sosyal entegrasyon ve sosyal kapsayıcılığa ilişkin düzenlenen proje, panel, konferans, kongre, sanatsal faaliyet, ödül töreni vb. faaliyet sayısı</a:t>
            </a:r>
          </a:p>
        </p:txBody>
      </p:sp>
    </p:spTree>
    <p:extLst>
      <p:ext uri="{BB962C8B-B14F-4D97-AF65-F5344CB8AC3E}">
        <p14:creationId xmlns:p14="http://schemas.microsoft.com/office/powerpoint/2010/main" val="3280916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4E855ACA-96AA-A42A-4963-FB297C7CCCD7}"/>
              </a:ext>
            </a:extLst>
          </p:cNvPr>
          <p:cNvGraphicFramePr>
            <a:graphicFrameLocks/>
          </p:cNvGraphicFramePr>
          <p:nvPr>
            <p:extLst>
              <p:ext uri="{D42A27DB-BD31-4B8C-83A1-F6EECF244321}">
                <p14:modId xmlns:p14="http://schemas.microsoft.com/office/powerpoint/2010/main" val="3116603187"/>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DD172F19-2296-0429-3CA0-3F6FA0EF7B22}"/>
              </a:ext>
            </a:extLst>
          </p:cNvPr>
          <p:cNvSpPr txBox="1"/>
          <p:nvPr/>
        </p:nvSpPr>
        <p:spPr>
          <a:xfrm>
            <a:off x="6120000" y="2667691"/>
            <a:ext cx="5692249" cy="1477328"/>
          </a:xfrm>
          <a:prstGeom prst="rect">
            <a:avLst/>
          </a:prstGeom>
          <a:noFill/>
        </p:spPr>
        <p:txBody>
          <a:bodyPr wrap="square">
            <a:spAutoFit/>
          </a:bodyPr>
          <a:lstStyle/>
          <a:p>
            <a:pPr marL="285750" indent="-285750" algn="just">
              <a:buFont typeface="Arial" panose="020B0604020202020204" pitchFamily="34" charset="0"/>
              <a:buChar char="•"/>
            </a:pPr>
            <a:r>
              <a:rPr lang="tr-TR" dirty="0"/>
              <a:t>2019-2021 yılları arasında üniversitenin aldığı Engelsiz Üniversite Ödülü, Engelsiz Bayrak Ödülü, Engelsiz Program Nişanı ve Engelli Dostu Ödülü sayısı</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YÖKSİS verileri kullanılmıştır.</a:t>
            </a:r>
          </a:p>
        </p:txBody>
      </p:sp>
    </p:spTree>
    <p:extLst>
      <p:ext uri="{BB962C8B-B14F-4D97-AF65-F5344CB8AC3E}">
        <p14:creationId xmlns:p14="http://schemas.microsoft.com/office/powerpoint/2010/main" val="3799309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3B516377-DDAC-B944-5753-9717EFD6830C}"/>
              </a:ext>
            </a:extLst>
          </p:cNvPr>
          <p:cNvGraphicFramePr>
            <a:graphicFrameLocks/>
          </p:cNvGraphicFramePr>
          <p:nvPr>
            <p:extLst>
              <p:ext uri="{D42A27DB-BD31-4B8C-83A1-F6EECF244321}">
                <p14:modId xmlns:p14="http://schemas.microsoft.com/office/powerpoint/2010/main" val="3853278230"/>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4B03E4A6-A730-DBA8-E682-10990DED5BF9}"/>
              </a:ext>
            </a:extLst>
          </p:cNvPr>
          <p:cNvSpPr txBox="1"/>
          <p:nvPr/>
        </p:nvSpPr>
        <p:spPr>
          <a:xfrm>
            <a:off x="6120000" y="2690336"/>
            <a:ext cx="5407702" cy="1477328"/>
          </a:xfrm>
          <a:prstGeom prst="rect">
            <a:avLst/>
          </a:prstGeom>
          <a:noFill/>
        </p:spPr>
        <p:txBody>
          <a:bodyPr wrap="square">
            <a:spAutoFit/>
          </a:bodyPr>
          <a:lstStyle/>
          <a:p>
            <a:pPr algn="just"/>
            <a:r>
              <a:rPr lang="tr-TR" dirty="0"/>
              <a:t>• 2021 yılında sıfır atık, yeşil kampüs ve çevrecilik alanlarında alınan ödüllerin toplam sayısı </a:t>
            </a:r>
          </a:p>
          <a:p>
            <a:pPr algn="just"/>
            <a:endParaRPr lang="tr-TR" dirty="0"/>
          </a:p>
          <a:p>
            <a:pPr algn="just"/>
            <a:r>
              <a:rPr lang="tr-TR" dirty="0"/>
              <a:t>• İl, bölge, ulusal veya uluslararası düzeyde olan projelere ait verilerdir.</a:t>
            </a:r>
          </a:p>
        </p:txBody>
      </p:sp>
    </p:spTree>
    <p:extLst>
      <p:ext uri="{BB962C8B-B14F-4D97-AF65-F5344CB8AC3E}">
        <p14:creationId xmlns:p14="http://schemas.microsoft.com/office/powerpoint/2010/main" val="37530048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7B0563CD-5C59-28B9-3635-A1C9BEADF715}"/>
              </a:ext>
            </a:extLst>
          </p:cNvPr>
          <p:cNvGraphicFramePr>
            <a:graphicFrameLocks/>
          </p:cNvGraphicFramePr>
          <p:nvPr>
            <p:extLst>
              <p:ext uri="{D42A27DB-BD31-4B8C-83A1-F6EECF244321}">
                <p14:modId xmlns:p14="http://schemas.microsoft.com/office/powerpoint/2010/main" val="3677643268"/>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E63695EA-4692-EF52-770E-5B99BE08322D}"/>
              </a:ext>
            </a:extLst>
          </p:cNvPr>
          <p:cNvSpPr txBox="1"/>
          <p:nvPr/>
        </p:nvSpPr>
        <p:spPr>
          <a:xfrm>
            <a:off x="6120000" y="2828835"/>
            <a:ext cx="5827161" cy="1200329"/>
          </a:xfrm>
          <a:prstGeom prst="rect">
            <a:avLst/>
          </a:prstGeom>
          <a:noFill/>
        </p:spPr>
        <p:txBody>
          <a:bodyPr wrap="square">
            <a:spAutoFit/>
          </a:bodyPr>
          <a:lstStyle/>
          <a:p>
            <a:pPr algn="just"/>
            <a:r>
              <a:rPr lang="tr-TR" dirty="0"/>
              <a:t>• Üniversitenin 2021 yılındaki UI </a:t>
            </a:r>
            <a:r>
              <a:rPr lang="tr-TR" dirty="0" err="1"/>
              <a:t>Greenmetric</a:t>
            </a:r>
            <a:r>
              <a:rPr lang="tr-TR" dirty="0"/>
              <a:t> vb. yeşil, çevreci üniversite endeksindekindeki sıralaması </a:t>
            </a:r>
          </a:p>
          <a:p>
            <a:pPr algn="just"/>
            <a:endParaRPr lang="tr-TR" dirty="0"/>
          </a:p>
          <a:p>
            <a:pPr algn="just"/>
            <a:r>
              <a:rPr lang="tr-TR" dirty="0"/>
              <a:t>• UI </a:t>
            </a:r>
            <a:r>
              <a:rPr lang="tr-TR" dirty="0" err="1"/>
              <a:t>Greenmetric</a:t>
            </a:r>
            <a:r>
              <a:rPr lang="tr-TR" dirty="0"/>
              <a:t> verisi kullanılmıştır.</a:t>
            </a:r>
          </a:p>
        </p:txBody>
      </p:sp>
    </p:spTree>
    <p:extLst>
      <p:ext uri="{BB962C8B-B14F-4D97-AF65-F5344CB8AC3E}">
        <p14:creationId xmlns:p14="http://schemas.microsoft.com/office/powerpoint/2010/main" val="1110040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CBA0FB18-BC89-FCE7-2347-FD8AF3BA61ED}"/>
              </a:ext>
            </a:extLst>
          </p:cNvPr>
          <p:cNvGraphicFramePr>
            <a:graphicFrameLocks/>
          </p:cNvGraphicFramePr>
          <p:nvPr>
            <p:extLst>
              <p:ext uri="{D42A27DB-BD31-4B8C-83A1-F6EECF244321}">
                <p14:modId xmlns:p14="http://schemas.microsoft.com/office/powerpoint/2010/main" val="1331207284"/>
              </p:ext>
            </p:extLst>
          </p:nvPr>
        </p:nvGraphicFramePr>
        <p:xfrm>
          <a:off x="0" y="0"/>
          <a:ext cx="720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F12FA485-4C61-AC54-913A-54652FAA8857}"/>
              </a:ext>
            </a:extLst>
          </p:cNvPr>
          <p:cNvSpPr txBox="1"/>
          <p:nvPr/>
        </p:nvSpPr>
        <p:spPr>
          <a:xfrm>
            <a:off x="7200000" y="1683046"/>
            <a:ext cx="4803099" cy="3970318"/>
          </a:xfrm>
          <a:prstGeom prst="rect">
            <a:avLst/>
          </a:prstGeom>
          <a:noFill/>
        </p:spPr>
        <p:txBody>
          <a:bodyPr wrap="square">
            <a:spAutoFit/>
          </a:bodyPr>
          <a:lstStyle/>
          <a:p>
            <a:pPr algn="just"/>
            <a:r>
              <a:rPr lang="tr-TR" dirty="0"/>
              <a:t>• 2021 mali yılında merkezi (özel) bütçe dışında üniversiteye kazandırılan bağış miktarı</a:t>
            </a:r>
          </a:p>
          <a:p>
            <a:pPr algn="just"/>
            <a:endParaRPr lang="tr-TR" dirty="0"/>
          </a:p>
          <a:p>
            <a:pPr algn="just"/>
            <a:r>
              <a:rPr lang="tr-TR" dirty="0"/>
              <a:t>• Vakıf üniversiteleri için kurucu vâkıftan aktarılan bütçe miktarı hesaplamaya dâhil değildir.</a:t>
            </a:r>
          </a:p>
          <a:p>
            <a:pPr algn="just"/>
            <a:endParaRPr lang="tr-TR" dirty="0"/>
          </a:p>
          <a:p>
            <a:pPr algn="just"/>
            <a:r>
              <a:rPr lang="tr-TR" dirty="0"/>
              <a:t>• Makine bağışı, atölye veya laboratuvar donatımı, bina yapımı vb. ayni yardımların ederi hesaplamaya dâhil edilmiştir.</a:t>
            </a:r>
          </a:p>
          <a:p>
            <a:pPr algn="just"/>
            <a:endParaRPr lang="tr-TR" dirty="0"/>
          </a:p>
          <a:p>
            <a:pPr algn="just"/>
            <a:r>
              <a:rPr lang="tr-TR" dirty="0"/>
              <a:t>• Veri TL olarak girilmiştir.</a:t>
            </a:r>
          </a:p>
          <a:p>
            <a:pPr algn="just"/>
            <a:endParaRPr lang="tr-TR" dirty="0"/>
          </a:p>
          <a:p>
            <a:pPr algn="just"/>
            <a:r>
              <a:rPr lang="tr-TR" dirty="0"/>
              <a:t>• Yabancı para birimleri çevrilirken TCMB’nin yılsonu döviz kurları dikkate alınmıştır.</a:t>
            </a:r>
          </a:p>
        </p:txBody>
      </p:sp>
    </p:spTree>
    <p:extLst>
      <p:ext uri="{BB962C8B-B14F-4D97-AF65-F5344CB8AC3E}">
        <p14:creationId xmlns:p14="http://schemas.microsoft.com/office/powerpoint/2010/main" val="23807793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986E4457-5FA8-C492-9EFB-A059D184C63E}"/>
              </a:ext>
            </a:extLst>
          </p:cNvPr>
          <p:cNvGraphicFramePr>
            <a:graphicFrameLocks/>
          </p:cNvGraphicFramePr>
          <p:nvPr>
            <p:extLst>
              <p:ext uri="{D42A27DB-BD31-4B8C-83A1-F6EECF244321}">
                <p14:modId xmlns:p14="http://schemas.microsoft.com/office/powerpoint/2010/main" val="3100750251"/>
              </p:ext>
            </p:extLst>
          </p:nvPr>
        </p:nvGraphicFramePr>
        <p:xfrm>
          <a:off x="0" y="0"/>
          <a:ext cx="720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802CDC1E-87AD-19A8-E600-3ED88DC45182}"/>
              </a:ext>
            </a:extLst>
          </p:cNvPr>
          <p:cNvSpPr txBox="1"/>
          <p:nvPr/>
        </p:nvSpPr>
        <p:spPr>
          <a:xfrm>
            <a:off x="7200000" y="1166842"/>
            <a:ext cx="4232498" cy="4524315"/>
          </a:xfrm>
          <a:prstGeom prst="rect">
            <a:avLst/>
          </a:prstGeom>
          <a:noFill/>
        </p:spPr>
        <p:txBody>
          <a:bodyPr wrap="square">
            <a:spAutoFit/>
          </a:bodyPr>
          <a:lstStyle/>
          <a:p>
            <a:pPr algn="just"/>
            <a:r>
              <a:rPr lang="tr-TR" dirty="0"/>
              <a:t>• 2021 mali yılında yatırım bütçesi hariç aktif öğrenci başına yapılan cari harcama miktarı </a:t>
            </a:r>
          </a:p>
          <a:p>
            <a:pPr algn="just"/>
            <a:endParaRPr lang="tr-TR" dirty="0"/>
          </a:p>
          <a:p>
            <a:pPr algn="just"/>
            <a:r>
              <a:rPr lang="tr-TR" dirty="0"/>
              <a:t>• Vakıf üniversiteleri için tanıtım ve reklam giderleri hesaplamaya dâhil değildir. </a:t>
            </a:r>
          </a:p>
          <a:p>
            <a:pPr algn="just"/>
            <a:endParaRPr lang="tr-TR" dirty="0"/>
          </a:p>
          <a:p>
            <a:pPr algn="just"/>
            <a:r>
              <a:rPr lang="tr-TR" dirty="0"/>
              <a:t>• Vakıf üniversiteleri Vakıf Yükseköğretim Kurumları-2021 Raporu verilerini sisteme aktarmıştır. </a:t>
            </a:r>
          </a:p>
          <a:p>
            <a:pPr algn="just"/>
            <a:endParaRPr lang="tr-TR" dirty="0"/>
          </a:p>
          <a:p>
            <a:pPr algn="just"/>
            <a:r>
              <a:rPr lang="tr-TR" dirty="0"/>
              <a:t>• Veri TL olarak girilmiştir. </a:t>
            </a:r>
          </a:p>
          <a:p>
            <a:pPr algn="just"/>
            <a:endParaRPr lang="tr-TR" dirty="0"/>
          </a:p>
          <a:p>
            <a:pPr algn="just"/>
            <a:r>
              <a:rPr lang="tr-TR" dirty="0"/>
              <a:t>• Yabancı para birimleri çevrilirken TCMB’nin yılsonu döviz kurları dikkate alınmıştır.</a:t>
            </a:r>
          </a:p>
        </p:txBody>
      </p:sp>
    </p:spTree>
    <p:extLst>
      <p:ext uri="{BB962C8B-B14F-4D97-AF65-F5344CB8AC3E}">
        <p14:creationId xmlns:p14="http://schemas.microsoft.com/office/powerpoint/2010/main" val="73618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99446F6C-4FAB-8C03-197F-4000594E3EDA}"/>
              </a:ext>
            </a:extLst>
          </p:cNvPr>
          <p:cNvGraphicFramePr>
            <a:graphicFrameLocks/>
          </p:cNvGraphicFramePr>
          <p:nvPr>
            <p:extLst>
              <p:ext uri="{D42A27DB-BD31-4B8C-83A1-F6EECF244321}">
                <p14:modId xmlns:p14="http://schemas.microsoft.com/office/powerpoint/2010/main" val="3641173499"/>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516E78B1-2806-47CF-562F-D066F67FE697}"/>
              </a:ext>
            </a:extLst>
          </p:cNvPr>
          <p:cNvSpPr txBox="1"/>
          <p:nvPr/>
        </p:nvSpPr>
        <p:spPr>
          <a:xfrm>
            <a:off x="6120000" y="2259449"/>
            <a:ext cx="5872131" cy="2616101"/>
          </a:xfrm>
          <a:prstGeom prst="rect">
            <a:avLst/>
          </a:prstGeom>
          <a:noFill/>
        </p:spPr>
        <p:txBody>
          <a:bodyPr wrap="square">
            <a:spAutoFit/>
          </a:bodyPr>
          <a:lstStyle/>
          <a:p>
            <a:pPr algn="just"/>
            <a:endParaRPr lang="tr-TR" sz="2000" b="0" i="0" u="none" strike="noStrike" baseline="0" dirty="0">
              <a:latin typeface="Symbol" panose="05050102010706020507" pitchFamily="18" charset="2"/>
            </a:endParaRPr>
          </a:p>
          <a:p>
            <a:pPr marL="285750" indent="-285750" algn="just">
              <a:buFont typeface="Arial" panose="020B0604020202020204" pitchFamily="34" charset="0"/>
              <a:buChar char="•"/>
            </a:pPr>
            <a:r>
              <a:rPr lang="tr-TR" sz="1800" b="0" i="0" u="none" strike="noStrike" baseline="0" dirty="0">
                <a:solidFill>
                  <a:srgbClr val="000000"/>
                </a:solidFill>
                <a:latin typeface="Calibri" panose="020F0502020204030204" pitchFamily="34" charset="0"/>
              </a:rPr>
              <a:t>2021 yılında üniversite tarafından düzenlenen uluslararası sempozyum, kongre ve sanatsal serginin toplam sayısı </a:t>
            </a:r>
          </a:p>
          <a:p>
            <a:pPr algn="just"/>
            <a:endParaRPr lang="tr-TR" sz="18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tr-TR" sz="1800" b="0" i="0" u="none" strike="noStrike" baseline="0" dirty="0">
                <a:solidFill>
                  <a:srgbClr val="000000"/>
                </a:solidFill>
                <a:latin typeface="Calibri" panose="020F0502020204030204" pitchFamily="34" charset="0"/>
              </a:rPr>
              <a:t>Diğer üniversiteler veya kurum ve kuruluşlarla ortak düzenlenen etkinlikler değerlendirmeye dâhildir. Diğer üniversite, kurum ve kuruluşlar tarafından gerçekleştirilen ve üniversite öğretim elemanlarının yalnızca katılım sağladığı etkinlikler değerlendirme dâhil değildir. </a:t>
            </a:r>
          </a:p>
        </p:txBody>
      </p:sp>
    </p:spTree>
    <p:extLst>
      <p:ext uri="{BB962C8B-B14F-4D97-AF65-F5344CB8AC3E}">
        <p14:creationId xmlns:p14="http://schemas.microsoft.com/office/powerpoint/2010/main" val="2511449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B98EEC2A-FC84-16F7-6881-2BF534D38EC9}"/>
              </a:ext>
            </a:extLst>
          </p:cNvPr>
          <p:cNvGraphicFramePr>
            <a:graphicFrameLocks/>
          </p:cNvGraphicFramePr>
          <p:nvPr>
            <p:extLst>
              <p:ext uri="{D42A27DB-BD31-4B8C-83A1-F6EECF244321}">
                <p14:modId xmlns:p14="http://schemas.microsoft.com/office/powerpoint/2010/main" val="2155385534"/>
              </p:ext>
            </p:extLst>
          </p:nvPr>
        </p:nvGraphicFramePr>
        <p:xfrm>
          <a:off x="0" y="0"/>
          <a:ext cx="720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DBA31A1B-B77F-C836-9305-51DBB081E52F}"/>
              </a:ext>
            </a:extLst>
          </p:cNvPr>
          <p:cNvSpPr txBox="1"/>
          <p:nvPr/>
        </p:nvSpPr>
        <p:spPr>
          <a:xfrm>
            <a:off x="7304931" y="1028343"/>
            <a:ext cx="4777141" cy="4801314"/>
          </a:xfrm>
          <a:prstGeom prst="rect">
            <a:avLst/>
          </a:prstGeom>
          <a:noFill/>
        </p:spPr>
        <p:txBody>
          <a:bodyPr wrap="square">
            <a:spAutoFit/>
          </a:bodyPr>
          <a:lstStyle/>
          <a:p>
            <a:pPr algn="just"/>
            <a:r>
              <a:rPr lang="tr-TR" dirty="0"/>
              <a:t>• 2020-2021 eğitim ve öğretim yılında üniversitenin sağladığı eğitim burslarından (Rektörlük bursu, üniversite vakfı, mezunlar derneği, barınma bursu, yemek bursu vb.) faydalanan öğrenci sayısının toplam öğrenci sayısına oranı</a:t>
            </a:r>
          </a:p>
          <a:p>
            <a:pPr algn="just"/>
            <a:endParaRPr lang="tr-TR" dirty="0"/>
          </a:p>
          <a:p>
            <a:pPr algn="just"/>
            <a:r>
              <a:rPr lang="tr-TR" dirty="0"/>
              <a:t>• Vakıf üniversiteleri için YKS kılavuzunda yayımlanan eğitim ücretine ilişkin burslar ve indirimler değerlendirmeye dâhil değildir.</a:t>
            </a:r>
          </a:p>
          <a:p>
            <a:pPr algn="just"/>
            <a:endParaRPr lang="tr-TR" dirty="0"/>
          </a:p>
          <a:p>
            <a:pPr algn="just"/>
            <a:r>
              <a:rPr lang="tr-TR" dirty="0"/>
              <a:t>• İndirim mahiyetindeki burslar değerlendirmeye dâhil değildir.</a:t>
            </a:r>
          </a:p>
          <a:p>
            <a:pPr algn="just"/>
            <a:endParaRPr lang="tr-TR" dirty="0"/>
          </a:p>
          <a:p>
            <a:pPr algn="just"/>
            <a:r>
              <a:rPr lang="tr-TR" dirty="0"/>
              <a:t>• Öğrencinin birden fazla burstan faydalanması durumunda sadece bir kez hesaplamaya dâhil edilmiştir.</a:t>
            </a:r>
          </a:p>
        </p:txBody>
      </p:sp>
    </p:spTree>
    <p:extLst>
      <p:ext uri="{BB962C8B-B14F-4D97-AF65-F5344CB8AC3E}">
        <p14:creationId xmlns:p14="http://schemas.microsoft.com/office/powerpoint/2010/main" val="307802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C0F171D5-6971-BF8F-DBA3-A27BFA3956E3}"/>
              </a:ext>
            </a:extLst>
          </p:cNvPr>
          <p:cNvGraphicFramePr>
            <a:graphicFrameLocks/>
          </p:cNvGraphicFramePr>
          <p:nvPr>
            <p:extLst>
              <p:ext uri="{D42A27DB-BD31-4B8C-83A1-F6EECF244321}">
                <p14:modId xmlns:p14="http://schemas.microsoft.com/office/powerpoint/2010/main" val="1202745555"/>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8" name="Metin kutusu 7">
            <a:extLst>
              <a:ext uri="{FF2B5EF4-FFF2-40B4-BE49-F238E27FC236}">
                <a16:creationId xmlns:a16="http://schemas.microsoft.com/office/drawing/2014/main" id="{4E76FDFF-7A1E-61A2-E446-F27B5CB92A48}"/>
              </a:ext>
            </a:extLst>
          </p:cNvPr>
          <p:cNvSpPr txBox="1"/>
          <p:nvPr/>
        </p:nvSpPr>
        <p:spPr>
          <a:xfrm>
            <a:off x="6120000" y="2180829"/>
            <a:ext cx="5677259" cy="3139321"/>
          </a:xfrm>
          <a:prstGeom prst="rect">
            <a:avLst/>
          </a:prstGeom>
          <a:noFill/>
        </p:spPr>
        <p:txBody>
          <a:bodyPr wrap="square">
            <a:spAutoFit/>
          </a:bodyPr>
          <a:lstStyle/>
          <a:p>
            <a:pPr marL="285750" indent="-285750" algn="just">
              <a:buFont typeface="Arial" panose="020B0604020202020204" pitchFamily="34" charset="0"/>
              <a:buChar char="•"/>
            </a:pPr>
            <a:r>
              <a:rPr lang="tr-TR" dirty="0"/>
              <a:t>2021 yılında öğrenciler tarafından yürütülen sosyal sorumluluk projelerinin sayısı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Projeler il, bölge veya ülke bazındadır.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Önceki yıllarda başlayan ve 2021 yılında devam eden projeler değerlendirmeye dâhildir.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Ders veya proje ödevi kapsamında yaptırılan ve belirli bir kredisi olan sosyal sorumluluk projeleri değerlendirmeye dâhildir.</a:t>
            </a:r>
          </a:p>
        </p:txBody>
      </p:sp>
    </p:spTree>
    <p:extLst>
      <p:ext uri="{BB962C8B-B14F-4D97-AF65-F5344CB8AC3E}">
        <p14:creationId xmlns:p14="http://schemas.microsoft.com/office/powerpoint/2010/main" val="345378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9FC7C450-ED74-A182-E98F-3A7B20DFB981}"/>
              </a:ext>
            </a:extLst>
          </p:cNvPr>
          <p:cNvGraphicFramePr>
            <a:graphicFrameLocks/>
          </p:cNvGraphicFramePr>
          <p:nvPr>
            <p:extLst>
              <p:ext uri="{D42A27DB-BD31-4B8C-83A1-F6EECF244321}">
                <p14:modId xmlns:p14="http://schemas.microsoft.com/office/powerpoint/2010/main" val="3904006196"/>
              </p:ext>
            </p:extLst>
          </p:nvPr>
        </p:nvGraphicFramePr>
        <p:xfrm>
          <a:off x="0" y="0"/>
          <a:ext cx="6120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626EB096-F845-1AA2-2038-D36CBB3039CF}"/>
              </a:ext>
            </a:extLst>
          </p:cNvPr>
          <p:cNvSpPr txBox="1"/>
          <p:nvPr/>
        </p:nvSpPr>
        <p:spPr>
          <a:xfrm>
            <a:off x="6096000" y="1978622"/>
            <a:ext cx="5626308" cy="3416320"/>
          </a:xfrm>
          <a:prstGeom prst="rect">
            <a:avLst/>
          </a:prstGeom>
          <a:noFill/>
        </p:spPr>
        <p:txBody>
          <a:bodyPr wrap="square">
            <a:spAutoFit/>
          </a:bodyPr>
          <a:lstStyle/>
          <a:p>
            <a:pPr marL="285750" indent="-285750" algn="just">
              <a:buFont typeface="Arial" panose="020B0604020202020204" pitchFamily="34" charset="0"/>
              <a:buChar char="•"/>
            </a:pPr>
            <a:r>
              <a:rPr lang="tr-TR" dirty="0"/>
              <a:t>2021 yılında öğrenciler tarafından yürütülen endüstriyel projelerin sayısı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Projeler il, bölge veya ülke bazındadır.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Önceki yıllarda başlayan ve 2021 yılında devam eden projeler değerlendirmeye dâhildir.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Fen, mühendislik ve sağlık alanlarındaki öğrencilerin, endüstri ortaklığında yaptığı Ar-</a:t>
            </a:r>
            <a:r>
              <a:rPr lang="tr-TR" dirty="0" err="1"/>
              <a:t>Ge</a:t>
            </a:r>
            <a:r>
              <a:rPr lang="tr-TR" dirty="0"/>
              <a:t>, inovasyon ve ürün geliştirme projesi mahiyetindeki bitirme ödevleri değerlendirmeye dâhildir.</a:t>
            </a:r>
          </a:p>
        </p:txBody>
      </p:sp>
    </p:spTree>
    <p:extLst>
      <p:ext uri="{BB962C8B-B14F-4D97-AF65-F5344CB8AC3E}">
        <p14:creationId xmlns:p14="http://schemas.microsoft.com/office/powerpoint/2010/main" val="15658857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TM03090434[[fn=Tahta Yazı]]</Template>
  <TotalTime>1168</TotalTime>
  <Words>4143</Words>
  <Application>Microsoft Office PowerPoint</Application>
  <PresentationFormat>Geniş ekran</PresentationFormat>
  <Paragraphs>431</Paragraphs>
  <Slides>70</Slides>
  <Notes>2</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Office Teması</vt:lpstr>
      <vt:lpstr>Çanakkale Onsekiz Mart Üniversiteleri A3 Araştırma Üniversiteleri  2021 Verileri Karşılaştırması</vt:lpstr>
      <vt:lpstr>PowerPoint Sunusu</vt:lpstr>
      <vt:lpstr>A. Eğitim Öğretim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Mehmet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çölgeçen</dc:creator>
  <cp:lastModifiedBy>Kadir Yılmaz</cp:lastModifiedBy>
  <cp:revision>14</cp:revision>
  <dcterms:created xsi:type="dcterms:W3CDTF">2023-02-13T13:24:06Z</dcterms:created>
  <dcterms:modified xsi:type="dcterms:W3CDTF">2024-03-18T09:12:26Z</dcterms:modified>
</cp:coreProperties>
</file>