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1" r:id="rId4"/>
    <p:sldId id="260" r:id="rId5"/>
    <p:sldId id="273" r:id="rId6"/>
    <p:sldId id="275" r:id="rId7"/>
    <p:sldId id="274" r:id="rId8"/>
    <p:sldId id="276" r:id="rId9"/>
    <p:sldId id="277" r:id="rId10"/>
    <p:sldId id="266" r:id="rId11"/>
    <p:sldId id="269" r:id="rId12"/>
    <p:sldId id="278" r:id="rId13"/>
    <p:sldId id="279" r:id="rId14"/>
    <p:sldId id="280" r:id="rId15"/>
    <p:sldId id="281" r:id="rId16"/>
    <p:sldId id="282" r:id="rId17"/>
    <p:sldId id="283" r:id="rId18"/>
    <p:sldId id="284" r:id="rId19"/>
    <p:sldId id="285" r:id="rId20"/>
    <p:sldId id="286" r:id="rId21"/>
    <p:sldId id="268" r:id="rId22"/>
    <p:sldId id="270" r:id="rId23"/>
    <p:sldId id="287" r:id="rId24"/>
    <p:sldId id="272" r:id="rId25"/>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9"/>
    <p:restoredTop sz="94694"/>
  </p:normalViewPr>
  <p:slideViewPr>
    <p:cSldViewPr snapToGrid="0" snapToObjects="1">
      <p:cViewPr varScale="1">
        <p:scale>
          <a:sx n="105" d="100"/>
          <a:sy n="105" d="100"/>
        </p:scale>
        <p:origin x="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CEE7-31D9-6644-A2FD-D059ED843B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95B8B393-4B8B-4C4B-9B37-FE52E55B5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9E82949-C08A-304F-B0AA-2D6CCB87A1EA}"/>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5" name="Footer Placeholder 4">
            <a:extLst>
              <a:ext uri="{FF2B5EF4-FFF2-40B4-BE49-F238E27FC236}">
                <a16:creationId xmlns:a16="http://schemas.microsoft.com/office/drawing/2014/main" id="{B92E39C0-D5A1-4149-86E5-A846A64A1BB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55BE948A-E65C-7146-A0ED-5318339FB8CC}"/>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188785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11F7-EF91-8E4F-9790-4365410370D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87292B94-B1D9-F140-AEBB-15AE84395C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E5DC6C8-D2B4-E744-9136-4B42D437804B}"/>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5" name="Footer Placeholder 4">
            <a:extLst>
              <a:ext uri="{FF2B5EF4-FFF2-40B4-BE49-F238E27FC236}">
                <a16:creationId xmlns:a16="http://schemas.microsoft.com/office/drawing/2014/main" id="{193D05E7-F79A-E34F-90DC-4F44F57DF621}"/>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AD2ACE3-E28D-E64B-9E11-477FA8B096E1}"/>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189047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17A9C-3508-FA40-A461-DD7578EFB4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76F670BF-CD41-AF44-8248-A7638DD03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A918D78-D11D-8742-B679-7D2EAD2F4BCF}"/>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5" name="Footer Placeholder 4">
            <a:extLst>
              <a:ext uri="{FF2B5EF4-FFF2-40B4-BE49-F238E27FC236}">
                <a16:creationId xmlns:a16="http://schemas.microsoft.com/office/drawing/2014/main" id="{E297848E-E6C7-4B4D-9899-159FACD0C79A}"/>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45F462D-C2E8-914D-B958-930BB5373C99}"/>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3717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430F-C7DD-9443-9B97-8D8167E9DD21}"/>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564AA67C-48B1-5842-9A99-EDAFF90DF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41BB9F4A-E1C8-D94B-B469-7C671717442F}"/>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5" name="Footer Placeholder 4">
            <a:extLst>
              <a:ext uri="{FF2B5EF4-FFF2-40B4-BE49-F238E27FC236}">
                <a16:creationId xmlns:a16="http://schemas.microsoft.com/office/drawing/2014/main" id="{A6935F0E-8075-904C-915F-0215D598C276}"/>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412585FE-43A6-4B45-B99B-E8E199B70B1E}"/>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423439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DAC5-CC2C-5B4C-8EF9-020CD9944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D55AECA5-74B9-CC4D-BB4C-9AC2EC7B5E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5FAF15-818E-744C-AD79-8F59633743E6}"/>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5" name="Footer Placeholder 4">
            <a:extLst>
              <a:ext uri="{FF2B5EF4-FFF2-40B4-BE49-F238E27FC236}">
                <a16:creationId xmlns:a16="http://schemas.microsoft.com/office/drawing/2014/main" id="{66475E05-EBA8-7F4A-BC1E-AFFF1A277891}"/>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A4F1FDC-B6E9-734C-B20A-BB5A7B744E8B}"/>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327555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4563-30E4-D44A-B53E-54325915FBB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BD18A1AF-5A61-AF40-8177-41CB470E2C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4238153F-607C-1F4A-99B4-73FCDD5838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6D2EA057-57E5-2B4C-8C44-93AF304BD2CE}"/>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6" name="Footer Placeholder 5">
            <a:extLst>
              <a:ext uri="{FF2B5EF4-FFF2-40B4-BE49-F238E27FC236}">
                <a16:creationId xmlns:a16="http://schemas.microsoft.com/office/drawing/2014/main" id="{4410B57D-2A1B-5A4B-B564-84C82F85D55C}"/>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6C0203E-664D-4B41-B25E-DCDB5F41A72B}"/>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51978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B0AF-6291-AE4C-A6B7-B925EFD0F864}"/>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933EF565-9426-B843-A4CC-C37C3A460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866C40-212C-E54A-BD29-AFC6156B0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1791D182-D8BE-0E46-ABE8-938204DC9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A0F309-9636-D647-9A30-22E33CC65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1DA5E2E3-8CA8-2040-A073-B869397795D5}"/>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8" name="Footer Placeholder 7">
            <a:extLst>
              <a:ext uri="{FF2B5EF4-FFF2-40B4-BE49-F238E27FC236}">
                <a16:creationId xmlns:a16="http://schemas.microsoft.com/office/drawing/2014/main" id="{9003E537-6A2A-7747-A56C-D97C2AA4F1F5}"/>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6C23669C-5468-584D-86CB-EB0FFB0A2EF7}"/>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179520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1FDC-1251-8045-A145-7ED75FCB0358}"/>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812978AA-AFC3-CF48-AB30-5839AB162126}"/>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4" name="Footer Placeholder 3">
            <a:extLst>
              <a:ext uri="{FF2B5EF4-FFF2-40B4-BE49-F238E27FC236}">
                <a16:creationId xmlns:a16="http://schemas.microsoft.com/office/drawing/2014/main" id="{BC192432-DDCE-2341-879E-0E8559266B56}"/>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1D1BC8C4-36B7-5848-9D50-A9470889C11E}"/>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376199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2EEA1-FF4C-BA46-9A00-4F06D72FB07B}"/>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3" name="Footer Placeholder 2">
            <a:extLst>
              <a:ext uri="{FF2B5EF4-FFF2-40B4-BE49-F238E27FC236}">
                <a16:creationId xmlns:a16="http://schemas.microsoft.com/office/drawing/2014/main" id="{AD3C4621-8E66-9C49-9EA9-2B450C965439}"/>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88DB838F-B123-8B41-AC09-820E334EB8DE}"/>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280700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B1DB-A92A-4A44-AA33-080DDC63E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D91F6D6-9FB7-034F-9C5B-A7EBF4E2C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50AF227B-BA94-5D49-90E2-02533BF2F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1AFA8-54EB-D543-80BA-C72C397505E3}"/>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6" name="Footer Placeholder 5">
            <a:extLst>
              <a:ext uri="{FF2B5EF4-FFF2-40B4-BE49-F238E27FC236}">
                <a16:creationId xmlns:a16="http://schemas.microsoft.com/office/drawing/2014/main" id="{D2F660E8-EF38-584B-B469-CFE11FB39219}"/>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65BA081-A1CE-3740-BA11-5862E2D3E703}"/>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324472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0B9D-A8D2-3444-8317-79124E17B6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719BB3D-EA99-ED48-ADC1-7666938002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A02B3279-67BC-B04A-9A68-F4AD064BB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4157F-35EB-B349-89FA-046415BF067D}"/>
              </a:ext>
            </a:extLst>
          </p:cNvPr>
          <p:cNvSpPr>
            <a:spLocks noGrp="1"/>
          </p:cNvSpPr>
          <p:nvPr>
            <p:ph type="dt" sz="half" idx="10"/>
          </p:nvPr>
        </p:nvSpPr>
        <p:spPr/>
        <p:txBody>
          <a:bodyPr/>
          <a:lstStyle/>
          <a:p>
            <a:fld id="{134C70D1-E287-E045-9FCD-1A3B559973A2}" type="datetimeFigureOut">
              <a:rPr lang="en-TR" smtClean="0"/>
              <a:t>3.11.2023</a:t>
            </a:fld>
            <a:endParaRPr lang="en-TR"/>
          </a:p>
        </p:txBody>
      </p:sp>
      <p:sp>
        <p:nvSpPr>
          <p:cNvPr id="6" name="Footer Placeholder 5">
            <a:extLst>
              <a:ext uri="{FF2B5EF4-FFF2-40B4-BE49-F238E27FC236}">
                <a16:creationId xmlns:a16="http://schemas.microsoft.com/office/drawing/2014/main" id="{429F51F2-18DF-264E-826E-DC543EDBD1E5}"/>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238F56-C88B-D145-A389-FD80711719B7}"/>
              </a:ext>
            </a:extLst>
          </p:cNvPr>
          <p:cNvSpPr>
            <a:spLocks noGrp="1"/>
          </p:cNvSpPr>
          <p:nvPr>
            <p:ph type="sldNum" sz="quarter" idx="12"/>
          </p:nvPr>
        </p:nvSpPr>
        <p:spPr/>
        <p:txBody>
          <a:bodyPr/>
          <a:lstStyle/>
          <a:p>
            <a:fld id="{EFB94414-FAB1-4441-BF40-8571FBA87451}" type="slidenum">
              <a:rPr lang="en-TR" smtClean="0"/>
              <a:t>‹#›</a:t>
            </a:fld>
            <a:endParaRPr lang="en-TR"/>
          </a:p>
        </p:txBody>
      </p:sp>
    </p:spTree>
    <p:extLst>
      <p:ext uri="{BB962C8B-B14F-4D97-AF65-F5344CB8AC3E}">
        <p14:creationId xmlns:p14="http://schemas.microsoft.com/office/powerpoint/2010/main" val="90304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FC2989-2A3C-E44A-AE63-D3CDAA763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C2D2CF1-9890-AC41-8A51-10B50343C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ABC0ADE9-52E0-5E4E-B007-2AE274D43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C70D1-E287-E045-9FCD-1A3B559973A2}" type="datetimeFigureOut">
              <a:rPr lang="en-TR" smtClean="0"/>
              <a:t>3.11.2023</a:t>
            </a:fld>
            <a:endParaRPr lang="en-TR"/>
          </a:p>
        </p:txBody>
      </p:sp>
      <p:sp>
        <p:nvSpPr>
          <p:cNvPr id="5" name="Footer Placeholder 4">
            <a:extLst>
              <a:ext uri="{FF2B5EF4-FFF2-40B4-BE49-F238E27FC236}">
                <a16:creationId xmlns:a16="http://schemas.microsoft.com/office/drawing/2014/main" id="{9F0893D3-6DEA-0D42-A98A-602196EA7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DB1CAE35-061E-9046-A485-5592AA300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4414-FAB1-4441-BF40-8571FBA87451}" type="slidenum">
              <a:rPr lang="en-TR" smtClean="0"/>
              <a:t>‹#›</a:t>
            </a:fld>
            <a:endParaRPr lang="en-TR"/>
          </a:p>
        </p:txBody>
      </p:sp>
    </p:spTree>
    <p:extLst>
      <p:ext uri="{BB962C8B-B14F-4D97-AF65-F5344CB8AC3E}">
        <p14:creationId xmlns:p14="http://schemas.microsoft.com/office/powerpoint/2010/main" val="115304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academicintegrity.eu/conference/wp-content/uploads/2023/07/Book-of-Abstracts-Finalised-Version-for-PDF.pdf" TargetMode="External"/><Relationship Id="rId3" Type="http://schemas.openxmlformats.org/officeDocument/2006/relationships/hyperlink" Target="https://mdx.ac.ae/acari2023" TargetMode="External"/><Relationship Id="rId7" Type="http://schemas.openxmlformats.org/officeDocument/2006/relationships/hyperlink" Target="https://eajs.eu/eajs-2023-conferenc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enai-summerschool2023.um.si/" TargetMode="External"/><Relationship Id="rId5" Type="http://schemas.openxmlformats.org/officeDocument/2006/relationships/hyperlink" Target="https://youtu.be/XlwQUFPtwag?si=SIEXyIHDO4xH2LJL" TargetMode="External"/><Relationship Id="rId4" Type="http://schemas.openxmlformats.org/officeDocument/2006/relationships/hyperlink" Target="https://academicintegrity.org/events-conferences/idoa-international-day-of-action-for-academic-integrit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tesol.org/tesol-convention-2023" TargetMode="External"/><Relationship Id="rId3" Type="http://schemas.openxmlformats.org/officeDocument/2006/relationships/hyperlink" Target="https://academicintegrity.eu/conference/wp-content/uploads/2023/07/Book-of-Abstracts-Finalised-Version-for-PDF.pdf" TargetMode="External"/><Relationship Id="rId7" Type="http://schemas.openxmlformats.org/officeDocument/2006/relationships/hyperlink" Target="https://www.inqaahe.org/blog/seventh-inqaahe-talks-webina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pupp.uqo.ca/en/event/anonymous-multi-mediated-writing-model-in-preventing-plagiarism/" TargetMode="External"/><Relationship Id="rId5" Type="http://schemas.openxmlformats.org/officeDocument/2006/relationships/hyperlink" Target="https://youtu.be/ojyxcKdXM44" TargetMode="External"/><Relationship Id="rId4" Type="http://schemas.openxmlformats.org/officeDocument/2006/relationships/hyperlink" Target="https://academicintegrity.eu/conference/" TargetMode="External"/><Relationship Id="rId9" Type="http://schemas.openxmlformats.org/officeDocument/2006/relationships/hyperlink" Target="https://www.ceenqa.org/wp-content/uploads/FAITH_CEENQA_18.01.2023.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doi.org/10.1007/978-981-287-079-7_163-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ink.springer.com/chapter/10.1007/978-3-031-21796-8_7"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ink.springer.com/chapter/10.1007/978-3-031-16976-2_1"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ink.springer.com/chapter/10.1007/978-3-031-16976-2_2"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ink.springer.com/chapter/10.1007/978-3-031-16976-2_4"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mea-integrity.com/about-1"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ai-summerschool2023.um.si/"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mdx.ac.ae/acari2023"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https://faithproject.info/"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pupp.uqo.ca/en"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016/j.system.2023.102981"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1016/j.system.2023.103101"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007/s40979-023-00125-4"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doi.org/10.1007/s10639-023-11718-4"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D9D6-1D37-B34C-880C-D635111176CE}"/>
              </a:ext>
            </a:extLst>
          </p:cNvPr>
          <p:cNvSpPr>
            <a:spLocks noGrp="1"/>
          </p:cNvSpPr>
          <p:nvPr>
            <p:ph type="ctrTitle"/>
          </p:nvPr>
        </p:nvSpPr>
        <p:spPr>
          <a:xfrm>
            <a:off x="1524000" y="407468"/>
            <a:ext cx="9144000" cy="2387600"/>
          </a:xfrm>
        </p:spPr>
        <p:txBody>
          <a:bodyPr>
            <a:normAutofit fontScale="90000"/>
          </a:bodyPr>
          <a:lstStyle/>
          <a:p>
            <a:r>
              <a:rPr lang="en-TR" b="1" dirty="0"/>
              <a:t>Akademik Etik Uygulama ve Araştırma Merkezi:</a:t>
            </a:r>
            <a:br>
              <a:rPr lang="en-TR" b="1" dirty="0"/>
            </a:br>
            <a:r>
              <a:rPr lang="en-TR" b="1" dirty="0"/>
              <a:t>2023 Yılı Faaliyetleri</a:t>
            </a:r>
          </a:p>
        </p:txBody>
      </p:sp>
      <p:pic>
        <p:nvPicPr>
          <p:cNvPr id="5" name="Picture 4">
            <a:extLst>
              <a:ext uri="{FF2B5EF4-FFF2-40B4-BE49-F238E27FC236}">
                <a16:creationId xmlns:a16="http://schemas.microsoft.com/office/drawing/2014/main" id="{D872BD3B-69DD-794E-9D78-F5E416C5134D}"/>
              </a:ext>
            </a:extLst>
          </p:cNvPr>
          <p:cNvPicPr>
            <a:picLocks noChangeAspect="1"/>
          </p:cNvPicPr>
          <p:nvPr/>
        </p:nvPicPr>
        <p:blipFill>
          <a:blip r:embed="rId2"/>
          <a:stretch>
            <a:fillRect/>
          </a:stretch>
        </p:blipFill>
        <p:spPr>
          <a:xfrm>
            <a:off x="4127317" y="2936385"/>
            <a:ext cx="3937365" cy="3921615"/>
          </a:xfrm>
          <a:prstGeom prst="rect">
            <a:avLst/>
          </a:prstGeom>
        </p:spPr>
      </p:pic>
    </p:spTree>
    <p:extLst>
      <p:ext uri="{BB962C8B-B14F-4D97-AF65-F5344CB8AC3E}">
        <p14:creationId xmlns:p14="http://schemas.microsoft.com/office/powerpoint/2010/main" val="370042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4A506-1A28-F844-5B00-FD0A312FA846}"/>
              </a:ext>
            </a:extLst>
          </p:cNvPr>
          <p:cNvSpPr>
            <a:spLocks noGrp="1"/>
          </p:cNvSpPr>
          <p:nvPr>
            <p:ph idx="1"/>
          </p:nvPr>
        </p:nvSpPr>
        <p:spPr>
          <a:xfrm>
            <a:off x="3171825" y="1825624"/>
            <a:ext cx="6043614" cy="2232026"/>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GB" sz="5000" b="1" dirty="0">
              <a:solidFill>
                <a:srgbClr val="002060"/>
              </a:solidFill>
            </a:endParaRPr>
          </a:p>
          <a:p>
            <a:pPr marL="0" indent="0" algn="ctr">
              <a:buNone/>
            </a:pPr>
            <a:r>
              <a:rPr lang="en-GB" sz="5000" b="1" dirty="0" err="1">
                <a:solidFill>
                  <a:srgbClr val="002060"/>
                </a:solidFill>
              </a:rPr>
              <a:t>Sunumlar</a:t>
            </a:r>
            <a:endParaRPr lang="en-GB" sz="5000" b="1" dirty="0">
              <a:solidFill>
                <a:srgbClr val="002060"/>
              </a:solidFill>
            </a:endParaRPr>
          </a:p>
          <a:p>
            <a:pPr marL="0" indent="0" algn="ctr">
              <a:buNone/>
            </a:pPr>
            <a:endParaRPr lang="en-GB" sz="5000" b="1" dirty="0">
              <a:solidFill>
                <a:srgbClr val="002060"/>
              </a:solidFill>
            </a:endParaRPr>
          </a:p>
        </p:txBody>
      </p:sp>
      <p:pic>
        <p:nvPicPr>
          <p:cNvPr id="2" name="Picture 1">
            <a:extLst>
              <a:ext uri="{FF2B5EF4-FFF2-40B4-BE49-F238E27FC236}">
                <a16:creationId xmlns:a16="http://schemas.microsoft.com/office/drawing/2014/main" id="{1BAD387F-DCFF-DF4F-EEC8-D2D56D42F115}"/>
              </a:ext>
            </a:extLst>
          </p:cNvPr>
          <p:cNvPicPr>
            <a:picLocks noChangeAspect="1"/>
          </p:cNvPicPr>
          <p:nvPr/>
        </p:nvPicPr>
        <p:blipFill>
          <a:blip r:embed="rId2"/>
          <a:stretch>
            <a:fillRect/>
          </a:stretch>
        </p:blipFill>
        <p:spPr>
          <a:xfrm>
            <a:off x="41420" y="6035040"/>
            <a:ext cx="875229" cy="871728"/>
          </a:xfrm>
          <a:prstGeom prst="rect">
            <a:avLst/>
          </a:prstGeom>
        </p:spPr>
      </p:pic>
    </p:spTree>
    <p:extLst>
      <p:ext uri="{BB962C8B-B14F-4D97-AF65-F5344CB8AC3E}">
        <p14:creationId xmlns:p14="http://schemas.microsoft.com/office/powerpoint/2010/main" val="313531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96FE18-F22E-111C-ADAC-4D40EF401736}"/>
              </a:ext>
            </a:extLst>
          </p:cNvPr>
          <p:cNvPicPr>
            <a:picLocks noChangeAspect="1"/>
          </p:cNvPicPr>
          <p:nvPr/>
        </p:nvPicPr>
        <p:blipFill>
          <a:blip r:embed="rId2"/>
          <a:stretch>
            <a:fillRect/>
          </a:stretch>
        </p:blipFill>
        <p:spPr>
          <a:xfrm>
            <a:off x="41420" y="6035040"/>
            <a:ext cx="875229" cy="871728"/>
          </a:xfrm>
          <a:prstGeom prst="rect">
            <a:avLst/>
          </a:prstGeom>
        </p:spPr>
      </p:pic>
      <p:sp>
        <p:nvSpPr>
          <p:cNvPr id="3" name="Content Placeholder 2">
            <a:extLst>
              <a:ext uri="{FF2B5EF4-FFF2-40B4-BE49-F238E27FC236}">
                <a16:creationId xmlns:a16="http://schemas.microsoft.com/office/drawing/2014/main" id="{2777A152-CDFE-DBBE-DB56-D627E8B6161A}"/>
              </a:ext>
            </a:extLst>
          </p:cNvPr>
          <p:cNvSpPr>
            <a:spLocks noGrp="1"/>
          </p:cNvSpPr>
          <p:nvPr>
            <p:ph idx="1"/>
          </p:nvPr>
        </p:nvSpPr>
        <p:spPr>
          <a:xfrm>
            <a:off x="-1" y="69861"/>
            <a:ext cx="12192001" cy="6622026"/>
          </a:xfrm>
        </p:spPr>
        <p:txBody>
          <a:bodyPr>
            <a:noAutofit/>
          </a:bodyPr>
          <a:lstStyle/>
          <a:p>
            <a:pPr marL="492125" indent="-492125">
              <a:lnSpc>
                <a:spcPct val="100000"/>
              </a:lnSpc>
              <a:spcBef>
                <a:spcPts val="0"/>
              </a:spcBef>
              <a:buNone/>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Facing academic integrity threats (FAITH ) project results. </a:t>
            </a:r>
            <a:r>
              <a:rPr lang="en-GB" sz="1300" dirty="0">
                <a:solidFill>
                  <a:srgbClr val="660066"/>
                </a:solidFill>
                <a:effectLst/>
                <a:ea typeface="Times New Roman" panose="02020603050405020304" pitchFamily="18" charset="0"/>
              </a:rPr>
              <a:t>Conference on academic and research integrity (ACARI 2023), 17-19 December, Dubai, United Arab Emirates. </a:t>
            </a:r>
            <a:r>
              <a:rPr lang="en-GB" sz="1300" u="sng" dirty="0">
                <a:solidFill>
                  <a:srgbClr val="0000FF"/>
                </a:solidFill>
                <a:effectLst/>
                <a:ea typeface="Times New Roman" panose="02020603050405020304" pitchFamily="18" charset="0"/>
                <a:hlinkClick r:id="rId3"/>
              </a:rPr>
              <a:t>https://mdx.ac.ae/acari2023</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Instituting a culture of integrity at academia.</a:t>
            </a:r>
            <a:r>
              <a:rPr lang="en-GB" sz="1300" dirty="0">
                <a:solidFill>
                  <a:srgbClr val="660066"/>
                </a:solidFill>
                <a:effectLst/>
                <a:ea typeface="Times New Roman" panose="02020603050405020304" pitchFamily="18" charset="0"/>
              </a:rPr>
              <a:t> Seminar presented at the Research ethics and integrity course. King Fahad Medical City, Saudi Arabia, 29 November.</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Razı, S. (2023). Responding to artificial intelligence-generated texts in scholarly publishing. Webinar presented at the Mastering the arts of scientific writing course. King Fahad Medical City, Saudi Arabia, 24 October.</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Razı, S., &amp; Razı, B. </a:t>
            </a:r>
            <a:r>
              <a:rPr lang="en-GB" sz="1300" dirty="0" err="1">
                <a:solidFill>
                  <a:srgbClr val="660066"/>
                </a:solidFill>
                <a:effectLst/>
                <a:ea typeface="Times New Roman" panose="02020603050405020304" pitchFamily="18" charset="0"/>
              </a:rPr>
              <a:t>Ö</a:t>
            </a:r>
            <a:r>
              <a:rPr lang="en-GB" sz="1300" dirty="0">
                <a:solidFill>
                  <a:srgbClr val="660066"/>
                </a:solidFill>
                <a:effectLst/>
                <a:ea typeface="Times New Roman" panose="02020603050405020304" pitchFamily="18" charset="0"/>
              </a:rPr>
              <a:t>. (2023). </a:t>
            </a:r>
            <a:r>
              <a:rPr lang="en-GB" sz="1300" i="1" dirty="0">
                <a:solidFill>
                  <a:srgbClr val="660066"/>
                </a:solidFill>
                <a:effectLst/>
                <a:ea typeface="Times New Roman" panose="02020603050405020304" pitchFamily="18" charset="0"/>
              </a:rPr>
              <a:t>Ethical implementation of AI in the process of academic writing.</a:t>
            </a:r>
            <a:r>
              <a:rPr lang="en-GB" sz="1300" dirty="0">
                <a:solidFill>
                  <a:srgbClr val="660066"/>
                </a:solidFill>
                <a:effectLst/>
                <a:ea typeface="Times New Roman" panose="02020603050405020304" pitchFamily="18" charset="0"/>
              </a:rPr>
              <a:t> Webinar presented at the International Day of Action for Academic Integrity, International </a:t>
            </a:r>
            <a:r>
              <a:rPr lang="en-GB" sz="1300" dirty="0" err="1">
                <a:solidFill>
                  <a:srgbClr val="660066"/>
                </a:solidFill>
                <a:effectLst/>
                <a:ea typeface="Times New Roman" panose="02020603050405020304" pitchFamily="18" charset="0"/>
              </a:rPr>
              <a:t>Center</a:t>
            </a:r>
            <a:r>
              <a:rPr lang="en-GB" sz="1300" dirty="0">
                <a:solidFill>
                  <a:srgbClr val="660066"/>
                </a:solidFill>
                <a:effectLst/>
                <a:ea typeface="Times New Roman" panose="02020603050405020304" pitchFamily="18" charset="0"/>
              </a:rPr>
              <a:t> for Academic Integrity, 18 October. </a:t>
            </a:r>
            <a:r>
              <a:rPr lang="en-GB" sz="1300" u="sng" dirty="0">
                <a:solidFill>
                  <a:srgbClr val="0000FF"/>
                </a:solidFill>
                <a:effectLst/>
                <a:ea typeface="Times New Roman" panose="02020603050405020304" pitchFamily="18" charset="0"/>
                <a:hlinkClick r:id="rId4"/>
              </a:rPr>
              <a:t>https://academicintegrity.org/events-conferences/idoa-international-day-of-action-for-academic-integrity</a:t>
            </a:r>
            <a:r>
              <a:rPr lang="en-GB" sz="1300" dirty="0">
                <a:solidFill>
                  <a:srgbClr val="660066"/>
                </a:solidFill>
                <a:effectLst/>
                <a:ea typeface="Times New Roman" panose="02020603050405020304" pitchFamily="18" charset="0"/>
              </a:rPr>
              <a:t> </a:t>
            </a:r>
            <a:r>
              <a:rPr lang="en-GB" sz="1300" u="sng" dirty="0">
                <a:solidFill>
                  <a:srgbClr val="0000FF"/>
                </a:solidFill>
                <a:effectLst/>
                <a:ea typeface="Times New Roman" panose="02020603050405020304" pitchFamily="18" charset="0"/>
                <a:hlinkClick r:id="rId5"/>
              </a:rPr>
              <a:t>https://youtu.be/XlwQUFPtwag?si=SIEXyIHDO4xH2LJL</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Razı, S., &amp; </a:t>
            </a:r>
            <a:r>
              <a:rPr lang="en-GB" sz="1300" dirty="0" err="1">
                <a:solidFill>
                  <a:srgbClr val="660066"/>
                </a:solidFill>
                <a:effectLst/>
                <a:ea typeface="Times New Roman" panose="02020603050405020304" pitchFamily="18" charset="0"/>
              </a:rPr>
              <a:t>Özşen</a:t>
            </a:r>
            <a:r>
              <a:rPr lang="en-GB" sz="1300" dirty="0">
                <a:solidFill>
                  <a:srgbClr val="660066"/>
                </a:solidFill>
                <a:effectLst/>
                <a:ea typeface="Times New Roman" panose="02020603050405020304" pitchFamily="18" charset="0"/>
              </a:rPr>
              <a:t>, T. (2023). </a:t>
            </a:r>
            <a:r>
              <a:rPr lang="en-GB" sz="1300" i="1" dirty="0">
                <a:solidFill>
                  <a:srgbClr val="660066"/>
                </a:solidFill>
                <a:effectLst/>
                <a:ea typeface="Times New Roman" panose="02020603050405020304" pitchFamily="18" charset="0"/>
              </a:rPr>
              <a:t>FAITH project academic integrity corpus.</a:t>
            </a:r>
            <a:r>
              <a:rPr lang="en-GB" sz="1300" dirty="0">
                <a:solidFill>
                  <a:srgbClr val="660066"/>
                </a:solidFill>
                <a:effectLst/>
                <a:ea typeface="Times New Roman" panose="02020603050405020304" pitchFamily="18" charset="0"/>
              </a:rPr>
              <a:t> Seminar delivered at the 3</a:t>
            </a:r>
            <a:r>
              <a:rPr lang="en-GB" sz="1300" baseline="30000" dirty="0">
                <a:solidFill>
                  <a:srgbClr val="660066"/>
                </a:solidFill>
                <a:effectLst/>
                <a:ea typeface="Times New Roman" panose="02020603050405020304" pitchFamily="18" charset="0"/>
              </a:rPr>
              <a:t>rd</a:t>
            </a:r>
            <a:r>
              <a:rPr lang="en-GB" sz="1300" dirty="0">
                <a:solidFill>
                  <a:srgbClr val="660066"/>
                </a:solidFill>
                <a:effectLst/>
                <a:ea typeface="Times New Roman" panose="02020603050405020304" pitchFamily="18" charset="0"/>
              </a:rPr>
              <a:t> ENAI Academic Integrity PhD Summer School, 21-25 August, University of Maribor, Slovenia. </a:t>
            </a:r>
            <a:r>
              <a:rPr lang="en-GB" sz="1300" u="sng" dirty="0">
                <a:solidFill>
                  <a:srgbClr val="0000FF"/>
                </a:solidFill>
                <a:effectLst/>
                <a:ea typeface="Times New Roman" panose="02020603050405020304" pitchFamily="18" charset="0"/>
                <a:hlinkClick r:id="rId6"/>
              </a:rPr>
              <a:t>http://enai-summerschool2023.um.si/</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Razı, S., &amp; Yavuz, A. (2023). </a:t>
            </a:r>
            <a:r>
              <a:rPr lang="en-GB" sz="1300" i="1" dirty="0">
                <a:solidFill>
                  <a:srgbClr val="660066"/>
                </a:solidFill>
                <a:effectLst/>
                <a:ea typeface="Times New Roman" panose="02020603050405020304" pitchFamily="18" charset="0"/>
              </a:rPr>
              <a:t>Developing academic writing skills.</a:t>
            </a:r>
            <a:r>
              <a:rPr lang="en-GB" sz="1300" dirty="0">
                <a:solidFill>
                  <a:srgbClr val="660066"/>
                </a:solidFill>
                <a:effectLst/>
                <a:ea typeface="Times New Roman" panose="02020603050405020304" pitchFamily="18" charset="0"/>
              </a:rPr>
              <a:t> Seminar delivered at the 3</a:t>
            </a:r>
            <a:r>
              <a:rPr lang="en-GB" sz="1300" baseline="30000" dirty="0">
                <a:solidFill>
                  <a:srgbClr val="660066"/>
                </a:solidFill>
                <a:effectLst/>
                <a:ea typeface="Times New Roman" panose="02020603050405020304" pitchFamily="18" charset="0"/>
              </a:rPr>
              <a:t>rd</a:t>
            </a:r>
            <a:r>
              <a:rPr lang="en-GB" sz="1300" dirty="0">
                <a:solidFill>
                  <a:srgbClr val="660066"/>
                </a:solidFill>
                <a:effectLst/>
                <a:ea typeface="Times New Roman" panose="02020603050405020304" pitchFamily="18" charset="0"/>
              </a:rPr>
              <a:t> ENAI Academic Integrity PhD Summer School, 21-25 August, University of Maribor, Slovenia. </a:t>
            </a:r>
            <a:r>
              <a:rPr lang="en-GB" sz="1300" u="sng" dirty="0">
                <a:solidFill>
                  <a:srgbClr val="0000FF"/>
                </a:solidFill>
                <a:effectLst/>
                <a:ea typeface="Times New Roman" panose="02020603050405020304" pitchFamily="18" charset="0"/>
                <a:hlinkClick r:id="rId6"/>
              </a:rPr>
              <a:t>http://enai-summerschool2023.um.si/</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err="1">
                <a:solidFill>
                  <a:srgbClr val="660066"/>
                </a:solidFill>
                <a:effectLst/>
                <a:ea typeface="Times New Roman" panose="02020603050405020304" pitchFamily="18" charset="0"/>
              </a:rPr>
              <a:t>Özşen</a:t>
            </a:r>
            <a:r>
              <a:rPr lang="en-GB" sz="1300" dirty="0">
                <a:solidFill>
                  <a:srgbClr val="660066"/>
                </a:solidFill>
                <a:effectLst/>
                <a:ea typeface="Times New Roman" panose="02020603050405020304" pitchFamily="18" charset="0"/>
              </a:rPr>
              <a:t>, T., Saka, İ., </a:t>
            </a:r>
            <a:r>
              <a:rPr lang="en-GB" sz="1300" dirty="0" err="1">
                <a:solidFill>
                  <a:srgbClr val="660066"/>
                </a:solidFill>
                <a:effectLst/>
                <a:ea typeface="Times New Roman" panose="02020603050405020304" pitchFamily="18" charset="0"/>
              </a:rPr>
              <a:t>Çelik</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Ö</a:t>
            </a:r>
            <a:r>
              <a:rPr lang="en-GB" sz="1300" dirty="0">
                <a:solidFill>
                  <a:srgbClr val="660066"/>
                </a:solidFill>
                <a:effectLst/>
                <a:ea typeface="Times New Roman" panose="02020603050405020304" pitchFamily="18" charset="0"/>
              </a:rPr>
              <a:t>., Razı, S., </a:t>
            </a:r>
            <a:r>
              <a:rPr lang="en-GB" sz="1300" dirty="0" err="1">
                <a:solidFill>
                  <a:srgbClr val="660066"/>
                </a:solidFill>
                <a:effectLst/>
                <a:ea typeface="Times New Roman" panose="02020603050405020304" pitchFamily="18" charset="0"/>
              </a:rPr>
              <a:t>Çente</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Akkan</a:t>
            </a:r>
            <a:r>
              <a:rPr lang="en-GB" sz="1300" dirty="0">
                <a:solidFill>
                  <a:srgbClr val="660066"/>
                </a:solidFill>
                <a:effectLst/>
                <a:ea typeface="Times New Roman" panose="02020603050405020304" pitchFamily="18" charset="0"/>
              </a:rPr>
              <a:t>, S., </a:t>
            </a:r>
            <a:r>
              <a:rPr lang="en-GB" sz="1300" dirty="0" err="1">
                <a:solidFill>
                  <a:srgbClr val="660066"/>
                </a:solidFill>
                <a:effectLst/>
                <a:ea typeface="Times New Roman" panose="02020603050405020304" pitchFamily="18" charset="0"/>
              </a:rPr>
              <a:t>Henek</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Dlabolová</a:t>
            </a:r>
            <a:r>
              <a:rPr lang="en-GB" sz="1300" dirty="0">
                <a:solidFill>
                  <a:srgbClr val="660066"/>
                </a:solidFill>
                <a:effectLst/>
                <a:ea typeface="Times New Roman" panose="02020603050405020304" pitchFamily="18" charset="0"/>
              </a:rPr>
              <a:t>, D. (2023). </a:t>
            </a:r>
            <a:endParaRPr lang="en-TR" sz="1300" dirty="0">
              <a:effectLst/>
              <a:ea typeface="Times New Roman" panose="02020603050405020304" pitchFamily="18" charset="0"/>
            </a:endParaRPr>
          </a:p>
          <a:p>
            <a:pPr marL="492125" indent="-492125">
              <a:lnSpc>
                <a:spcPct val="100000"/>
              </a:lnSpc>
              <a:spcBef>
                <a:spcPts val="0"/>
              </a:spcBef>
              <a:buNone/>
            </a:pPr>
            <a:r>
              <a:rPr lang="en-GB" sz="1300" i="1" dirty="0">
                <a:solidFill>
                  <a:srgbClr val="660066"/>
                </a:solidFill>
                <a:effectLst/>
                <a:ea typeface="Times New Roman" panose="02020603050405020304" pitchFamily="18" charset="0"/>
              </a:rPr>
              <a:t>A methodology proposal for detecting academic misconduct in Japanese language texts in the digitalization era</a:t>
            </a:r>
            <a:r>
              <a:rPr lang="en-GB" sz="1300" dirty="0">
                <a:solidFill>
                  <a:srgbClr val="660066"/>
                </a:solidFill>
                <a:effectLst/>
                <a:ea typeface="Times New Roman" panose="02020603050405020304" pitchFamily="18" charset="0"/>
              </a:rPr>
              <a:t> (Paper presentation). 17th International Conference of the European Association of Japanese Studies, 17-20 August, </a:t>
            </a:r>
            <a:r>
              <a:rPr lang="en-GB" sz="1300" dirty="0" err="1">
                <a:solidFill>
                  <a:srgbClr val="660066"/>
                </a:solidFill>
                <a:effectLst/>
                <a:ea typeface="Times New Roman" panose="02020603050405020304" pitchFamily="18" charset="0"/>
              </a:rPr>
              <a:t>Genth</a:t>
            </a:r>
            <a:r>
              <a:rPr lang="en-GB" sz="1300" dirty="0">
                <a:solidFill>
                  <a:srgbClr val="660066"/>
                </a:solidFill>
                <a:effectLst/>
                <a:ea typeface="Times New Roman" panose="02020603050405020304" pitchFamily="18" charset="0"/>
              </a:rPr>
              <a:t>, Brussels. </a:t>
            </a:r>
            <a:r>
              <a:rPr lang="en-GB" sz="1300" u="sng" dirty="0">
                <a:solidFill>
                  <a:srgbClr val="0000FF"/>
                </a:solidFill>
                <a:effectLst/>
                <a:ea typeface="Times New Roman" panose="02020603050405020304" pitchFamily="18" charset="0"/>
                <a:hlinkClick r:id="rId7"/>
              </a:rPr>
              <a:t>https://eajs.eu/eajs-2023-conference/</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Razı, S., Eaton, S. E., Reza Khan, Z., Santos, R., </a:t>
            </a:r>
            <a:r>
              <a:rPr lang="en-GB" sz="1300" dirty="0" err="1">
                <a:solidFill>
                  <a:srgbClr val="660066"/>
                </a:solidFill>
                <a:effectLst/>
                <a:ea typeface="Times New Roman" panose="02020603050405020304" pitchFamily="18" charset="0"/>
              </a:rPr>
              <a:t>Çelik</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Ö</a:t>
            </a:r>
            <a:r>
              <a:rPr lang="en-GB" sz="1300" dirty="0">
                <a:solidFill>
                  <a:srgbClr val="660066"/>
                </a:solidFill>
                <a:effectLst/>
                <a:ea typeface="Times New Roman" panose="02020603050405020304" pitchFamily="18" charset="0"/>
              </a:rPr>
              <a:t>., Fishman, T., Sivasubramanian, S., </a:t>
            </a:r>
            <a:r>
              <a:rPr lang="en-GB" sz="1300" dirty="0" err="1">
                <a:solidFill>
                  <a:srgbClr val="660066"/>
                </a:solidFill>
                <a:effectLst/>
                <a:ea typeface="Times New Roman" panose="02020603050405020304" pitchFamily="18" charset="0"/>
              </a:rPr>
              <a:t>Bjelobaba</a:t>
            </a:r>
            <a:r>
              <a:rPr lang="en-GB" sz="1300" dirty="0">
                <a:solidFill>
                  <a:srgbClr val="660066"/>
                </a:solidFill>
                <a:effectLst/>
                <a:ea typeface="Times New Roman" panose="02020603050405020304" pitchFamily="18" charset="0"/>
              </a:rPr>
              <a:t>, S., Laszlo, G., &amp; Abu-</a:t>
            </a:r>
            <a:r>
              <a:rPr lang="en-GB" sz="1300" dirty="0" err="1">
                <a:solidFill>
                  <a:srgbClr val="660066"/>
                </a:solidFill>
                <a:effectLst/>
                <a:ea typeface="Times New Roman" panose="02020603050405020304" pitchFamily="18" charset="0"/>
              </a:rPr>
              <a:t>Shaheen</a:t>
            </a:r>
            <a:r>
              <a:rPr lang="en-GB" sz="1300" dirty="0">
                <a:solidFill>
                  <a:srgbClr val="660066"/>
                </a:solidFill>
                <a:effectLst/>
                <a:ea typeface="Times New Roman" panose="02020603050405020304" pitchFamily="18" charset="0"/>
              </a:rPr>
              <a:t>, A. (2023). </a:t>
            </a:r>
            <a:r>
              <a:rPr lang="en-GB" sz="1300" i="1" dirty="0">
                <a:solidFill>
                  <a:srgbClr val="660066"/>
                </a:solidFill>
                <a:effectLst/>
                <a:ea typeface="Times New Roman" panose="02020603050405020304" pitchFamily="18" charset="0"/>
              </a:rPr>
              <a:t>Practical responses to artificial intelligence generated texts in academic integrity policies</a:t>
            </a:r>
            <a:r>
              <a:rPr lang="en-GB" sz="1300" dirty="0">
                <a:solidFill>
                  <a:srgbClr val="660066"/>
                </a:solidFill>
                <a:effectLst/>
                <a:ea typeface="Times New Roman" panose="02020603050405020304" pitchFamily="18" charset="0"/>
              </a:rPr>
              <a:t> [Paper presentation]. 9th European Conference on Ethics and Integrity in Academia (ECEIA), 12-14 July, Derby, UK. </a:t>
            </a:r>
            <a:r>
              <a:rPr lang="en-GB" sz="1300" u="sng" dirty="0">
                <a:solidFill>
                  <a:srgbClr val="0000FF"/>
                </a:solidFill>
                <a:effectLst/>
                <a:ea typeface="Times New Roman" panose="02020603050405020304" pitchFamily="18" charset="0"/>
                <a:hlinkClick r:id="rId8"/>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Razı, S., </a:t>
            </a:r>
            <a:r>
              <a:rPr lang="en-GB" sz="1300" dirty="0" err="1">
                <a:solidFill>
                  <a:srgbClr val="660066"/>
                </a:solidFill>
                <a:effectLst/>
                <a:ea typeface="Times New Roman" panose="02020603050405020304" pitchFamily="18" charset="0"/>
              </a:rPr>
              <a:t>Zehir</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Topkaya</a:t>
            </a:r>
            <a:r>
              <a:rPr lang="en-GB" sz="1300" dirty="0">
                <a:solidFill>
                  <a:srgbClr val="660066"/>
                </a:solidFill>
                <a:effectLst/>
                <a:ea typeface="Times New Roman" panose="02020603050405020304" pitchFamily="18" charset="0"/>
              </a:rPr>
              <a:t>, E., </a:t>
            </a:r>
            <a:r>
              <a:rPr lang="en-GB" sz="1300" dirty="0" err="1">
                <a:solidFill>
                  <a:srgbClr val="660066"/>
                </a:solidFill>
                <a:effectLst/>
                <a:ea typeface="Times New Roman" panose="02020603050405020304" pitchFamily="18" charset="0"/>
              </a:rPr>
              <a:t>Çelik</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Ö</a:t>
            </a:r>
            <a:r>
              <a:rPr lang="en-GB" sz="1300" dirty="0">
                <a:solidFill>
                  <a:srgbClr val="660066"/>
                </a:solidFill>
                <a:effectLst/>
                <a:ea typeface="Times New Roman" panose="02020603050405020304" pitchFamily="18" charset="0"/>
              </a:rPr>
              <a:t>., Santos, R., &amp; </a:t>
            </a:r>
            <a:r>
              <a:rPr lang="en-GB" sz="1300" dirty="0" err="1">
                <a:solidFill>
                  <a:srgbClr val="660066"/>
                </a:solidFill>
                <a:effectLst/>
                <a:ea typeface="Times New Roman" panose="02020603050405020304" pitchFamily="18" charset="0"/>
              </a:rPr>
              <a:t>Sivasubramaniam</a:t>
            </a:r>
            <a:r>
              <a:rPr lang="en-GB" sz="1300" dirty="0">
                <a:solidFill>
                  <a:srgbClr val="660066"/>
                </a:solidFill>
                <a:effectLst/>
                <a:ea typeface="Times New Roman" panose="02020603050405020304" pitchFamily="18" charset="0"/>
              </a:rPr>
              <a:t>, S. (2023). </a:t>
            </a:r>
            <a:r>
              <a:rPr lang="en-GB" sz="1300" i="1" dirty="0">
                <a:solidFill>
                  <a:srgbClr val="660066"/>
                </a:solidFill>
                <a:effectLst/>
                <a:ea typeface="Times New Roman" panose="02020603050405020304" pitchFamily="18" charset="0"/>
              </a:rPr>
              <a:t>Building a higher education academic integrity policy corpus</a:t>
            </a:r>
            <a:r>
              <a:rPr lang="en-GB" sz="1300" dirty="0">
                <a:solidFill>
                  <a:srgbClr val="660066"/>
                </a:solidFill>
                <a:effectLst/>
                <a:ea typeface="Times New Roman" panose="02020603050405020304" pitchFamily="18" charset="0"/>
              </a:rPr>
              <a:t> [Paper presentation]. 9th European Conference on Ethics and Integrity in Academia (ECEIA), 12-14 July, Derby, UK. </a:t>
            </a:r>
            <a:r>
              <a:rPr lang="en-GB" sz="1300" u="sng" dirty="0">
                <a:solidFill>
                  <a:srgbClr val="0000FF"/>
                </a:solidFill>
                <a:effectLst/>
                <a:ea typeface="Times New Roman" panose="02020603050405020304" pitchFamily="18" charset="0"/>
                <a:hlinkClick r:id="rId8"/>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Santos, R., </a:t>
            </a:r>
            <a:r>
              <a:rPr lang="en-GB" sz="1300" dirty="0" err="1">
                <a:solidFill>
                  <a:srgbClr val="660066"/>
                </a:solidFill>
                <a:effectLst/>
                <a:ea typeface="Times New Roman" panose="02020603050405020304" pitchFamily="18" charset="0"/>
              </a:rPr>
              <a:t>Yılmaz</a:t>
            </a:r>
            <a:r>
              <a:rPr lang="en-GB" sz="1300" dirty="0">
                <a:solidFill>
                  <a:srgbClr val="660066"/>
                </a:solidFill>
                <a:effectLst/>
                <a:ea typeface="Times New Roman" panose="02020603050405020304" pitchFamily="18" charset="0"/>
              </a:rPr>
              <a:t>, T. S., </a:t>
            </a:r>
            <a:r>
              <a:rPr lang="en-GB" sz="1300" dirty="0" err="1">
                <a:solidFill>
                  <a:srgbClr val="660066"/>
                </a:solidFill>
                <a:effectLst/>
                <a:ea typeface="Times New Roman" panose="02020603050405020304" pitchFamily="18" charset="0"/>
              </a:rPr>
              <a:t>Çelik</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Ö</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Börekçi</a:t>
            </a:r>
            <a:r>
              <a:rPr lang="en-GB" sz="1300" dirty="0">
                <a:solidFill>
                  <a:srgbClr val="660066"/>
                </a:solidFill>
                <a:effectLst/>
                <a:ea typeface="Times New Roman" panose="02020603050405020304" pitchFamily="18" charset="0"/>
              </a:rPr>
              <a:t>, R., </a:t>
            </a:r>
            <a:r>
              <a:rPr lang="en-GB" sz="1300" dirty="0" err="1">
                <a:solidFill>
                  <a:srgbClr val="660066"/>
                </a:solidFill>
                <a:effectLst/>
                <a:ea typeface="Times New Roman" panose="02020603050405020304" pitchFamily="18" charset="0"/>
              </a:rPr>
              <a:t>Baysal</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Çalışkan</a:t>
            </a:r>
            <a:r>
              <a:rPr lang="en-GB" sz="1300" dirty="0">
                <a:solidFill>
                  <a:srgbClr val="660066"/>
                </a:solidFill>
                <a:effectLst/>
                <a:ea typeface="Times New Roman" panose="02020603050405020304" pitchFamily="18" charset="0"/>
              </a:rPr>
              <a:t>, M., </a:t>
            </a:r>
            <a:r>
              <a:rPr lang="en-GB" sz="1300" dirty="0" err="1">
                <a:solidFill>
                  <a:srgbClr val="660066"/>
                </a:solidFill>
                <a:effectLst/>
                <a:ea typeface="Times New Roman" panose="02020603050405020304" pitchFamily="18" charset="0"/>
              </a:rPr>
              <a:t>Sezgin</a:t>
            </a:r>
            <a:r>
              <a:rPr lang="en-GB" sz="1300" dirty="0">
                <a:solidFill>
                  <a:srgbClr val="660066"/>
                </a:solidFill>
                <a:effectLst/>
                <a:ea typeface="Times New Roman" panose="02020603050405020304" pitchFamily="18" charset="0"/>
              </a:rPr>
              <a:t>, H., </a:t>
            </a:r>
            <a:r>
              <a:rPr lang="en-GB" sz="1300" dirty="0" err="1">
                <a:solidFill>
                  <a:srgbClr val="660066"/>
                </a:solidFill>
                <a:effectLst/>
                <a:ea typeface="Times New Roman" panose="02020603050405020304" pitchFamily="18" charset="0"/>
              </a:rPr>
              <a:t>Zehir</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Topkaya</a:t>
            </a:r>
            <a:r>
              <a:rPr lang="en-GB" sz="1300" dirty="0">
                <a:solidFill>
                  <a:srgbClr val="660066"/>
                </a:solidFill>
                <a:effectLst/>
                <a:ea typeface="Times New Roman" panose="02020603050405020304" pitchFamily="18" charset="0"/>
              </a:rPr>
              <a:t>, E., &amp; Razı, S. (2023). </a:t>
            </a:r>
            <a:r>
              <a:rPr lang="en-GB" sz="1300" i="1" dirty="0">
                <a:solidFill>
                  <a:srgbClr val="660066"/>
                </a:solidFill>
                <a:effectLst/>
                <a:ea typeface="Times New Roman" panose="02020603050405020304" pitchFamily="18" charset="0"/>
              </a:rPr>
              <a:t>A scoping review of the topics, issues and needs in current academic integrity literature</a:t>
            </a:r>
            <a:r>
              <a:rPr lang="en-GB" sz="1300" dirty="0">
                <a:solidFill>
                  <a:srgbClr val="660066"/>
                </a:solidFill>
                <a:effectLst/>
                <a:ea typeface="Times New Roman" panose="02020603050405020304" pitchFamily="18" charset="0"/>
              </a:rPr>
              <a:t> [Paper presentation]. 9th European Conference on Ethics and Integrity in Academia (ECEIA), 12-14 July, Derby, UK. </a:t>
            </a:r>
            <a:r>
              <a:rPr lang="en-GB" sz="1300" u="sng" dirty="0">
                <a:solidFill>
                  <a:srgbClr val="0000FF"/>
                </a:solidFill>
                <a:effectLst/>
                <a:ea typeface="Times New Roman" panose="02020603050405020304" pitchFamily="18" charset="0"/>
                <a:hlinkClick r:id="rId8"/>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Glendinning, I, </a:t>
            </a:r>
            <a:r>
              <a:rPr lang="en-GB" sz="1300" dirty="0" err="1">
                <a:solidFill>
                  <a:srgbClr val="660066"/>
                </a:solidFill>
                <a:effectLst/>
                <a:ea typeface="Times New Roman" panose="02020603050405020304" pitchFamily="18" charset="0"/>
              </a:rPr>
              <a:t>Sivasubramaniam</a:t>
            </a:r>
            <a:r>
              <a:rPr lang="en-GB" sz="1300" dirty="0">
                <a:solidFill>
                  <a:srgbClr val="660066"/>
                </a:solidFill>
                <a:effectLst/>
                <a:ea typeface="Times New Roman" panose="02020603050405020304" pitchFamily="18" charset="0"/>
              </a:rPr>
              <a:t>, S., Hamza, M. A., Razı, S., Miri, S., </a:t>
            </a:r>
            <a:r>
              <a:rPr lang="en-GB" sz="1300" dirty="0" err="1">
                <a:solidFill>
                  <a:srgbClr val="660066"/>
                </a:solidFill>
                <a:effectLst/>
                <a:ea typeface="Times New Roman" panose="02020603050405020304" pitchFamily="18" charset="0"/>
              </a:rPr>
              <a:t>Bjelobaba</a:t>
            </a:r>
            <a:r>
              <a:rPr lang="en-GB" sz="1300" dirty="0">
                <a:solidFill>
                  <a:srgbClr val="660066"/>
                </a:solidFill>
                <a:effectLst/>
                <a:ea typeface="Times New Roman" panose="02020603050405020304" pitchFamily="18" charset="0"/>
              </a:rPr>
              <a:t>, S., &amp; </a:t>
            </a:r>
            <a:r>
              <a:rPr lang="en-GB" sz="1300" dirty="0" err="1">
                <a:solidFill>
                  <a:srgbClr val="660066"/>
                </a:solidFill>
                <a:effectLst/>
                <a:ea typeface="Times New Roman" panose="02020603050405020304" pitchFamily="18" charset="0"/>
              </a:rPr>
              <a:t>Verissimo</a:t>
            </a:r>
            <a:r>
              <a:rPr lang="en-GB" sz="1300" dirty="0">
                <a:solidFill>
                  <a:srgbClr val="660066"/>
                </a:solidFill>
                <a:effectLst/>
                <a:ea typeface="Times New Roman" panose="02020603050405020304" pitchFamily="18" charset="0"/>
              </a:rPr>
              <a:t>, A. C. (2023). </a:t>
            </a:r>
            <a:r>
              <a:rPr lang="en-GB" sz="1300" i="1" dirty="0">
                <a:solidFill>
                  <a:srgbClr val="660066"/>
                </a:solidFill>
                <a:effectLst/>
                <a:ea typeface="Times New Roman" panose="02020603050405020304" pitchFamily="18" charset="0"/>
              </a:rPr>
              <a:t>Developing resources for supporting ethical publishing and dissemination activities</a:t>
            </a:r>
            <a:r>
              <a:rPr lang="en-GB" sz="1300" dirty="0">
                <a:solidFill>
                  <a:srgbClr val="660066"/>
                </a:solidFill>
                <a:effectLst/>
                <a:ea typeface="Times New Roman" panose="02020603050405020304" pitchFamily="18" charset="0"/>
              </a:rPr>
              <a:t> [Workshop session]. 9th European Conference on Ethics and Integrity in Academia (ECEIA), 12-14 July, Derby, UK. </a:t>
            </a:r>
            <a:r>
              <a:rPr lang="en-GB" sz="1300" u="sng" dirty="0">
                <a:solidFill>
                  <a:srgbClr val="0000FF"/>
                </a:solidFill>
                <a:effectLst/>
                <a:ea typeface="Times New Roman" panose="02020603050405020304" pitchFamily="18" charset="0"/>
                <a:hlinkClick r:id="rId8"/>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err="1">
                <a:solidFill>
                  <a:srgbClr val="660066"/>
                </a:solidFill>
                <a:effectLst/>
                <a:ea typeface="Times New Roman" panose="02020603050405020304" pitchFamily="18" charset="0"/>
              </a:rPr>
              <a:t>Hysaj</a:t>
            </a:r>
            <a:r>
              <a:rPr lang="en-GB" sz="1300" dirty="0">
                <a:solidFill>
                  <a:srgbClr val="660066"/>
                </a:solidFill>
                <a:effectLst/>
                <a:ea typeface="Times New Roman" panose="02020603050405020304" pitchFamily="18" charset="0"/>
              </a:rPr>
              <a:t>, A., Freeman, M., Razı, S., &amp; Reza Khan, Z. (2023). </a:t>
            </a:r>
            <a:r>
              <a:rPr lang="en-GB" sz="1300" i="1" dirty="0">
                <a:solidFill>
                  <a:srgbClr val="660066"/>
                </a:solidFill>
                <a:effectLst/>
                <a:ea typeface="Times New Roman" panose="02020603050405020304" pitchFamily="18" charset="0"/>
              </a:rPr>
              <a:t>Exploring the effects of paraphrasing tools on students’ academic writing skills and any subsequent correlation with instances of plagiarism</a:t>
            </a:r>
            <a:r>
              <a:rPr lang="en-GB" sz="1300" dirty="0">
                <a:solidFill>
                  <a:srgbClr val="660066"/>
                </a:solidFill>
                <a:effectLst/>
                <a:ea typeface="Times New Roman" panose="02020603050405020304" pitchFamily="18" charset="0"/>
              </a:rPr>
              <a:t> [Paper presentation]. 9th European Conference on Ethics and Integrity in Academia (ECEIA), 12-14 July, Derby, UK. </a:t>
            </a:r>
            <a:r>
              <a:rPr lang="en-GB" sz="1300" u="sng" dirty="0">
                <a:solidFill>
                  <a:srgbClr val="0000FF"/>
                </a:solidFill>
                <a:effectLst/>
                <a:ea typeface="Times New Roman" panose="02020603050405020304" pitchFamily="18" charset="0"/>
                <a:hlinkClick r:id="rId8"/>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pPr>
            <a:r>
              <a:rPr lang="en-GB" sz="1300" dirty="0">
                <a:solidFill>
                  <a:srgbClr val="660066"/>
                </a:solidFill>
                <a:effectLst/>
                <a:ea typeface="Times New Roman" panose="02020603050405020304" pitchFamily="18" charset="0"/>
              </a:rPr>
              <a:t>Reza Khan, Z., Eaton, S. E., </a:t>
            </a:r>
            <a:r>
              <a:rPr lang="en-GB" sz="1300" dirty="0" err="1">
                <a:solidFill>
                  <a:srgbClr val="660066"/>
                </a:solidFill>
                <a:effectLst/>
                <a:ea typeface="Times New Roman" panose="02020603050405020304" pitchFamily="18" charset="0"/>
              </a:rPr>
              <a:t>Sivasubramaniam</a:t>
            </a:r>
            <a:r>
              <a:rPr lang="en-GB" sz="1300" dirty="0">
                <a:solidFill>
                  <a:srgbClr val="660066"/>
                </a:solidFill>
                <a:effectLst/>
                <a:ea typeface="Times New Roman" panose="02020603050405020304" pitchFamily="18" charset="0"/>
              </a:rPr>
              <a:t>, S., Draper, M., Santos, R., </a:t>
            </a:r>
            <a:r>
              <a:rPr lang="en-GB" sz="1300" dirty="0" err="1">
                <a:solidFill>
                  <a:srgbClr val="660066"/>
                </a:solidFill>
                <a:effectLst/>
                <a:ea typeface="Times New Roman" panose="02020603050405020304" pitchFamily="18" charset="0"/>
              </a:rPr>
              <a:t>Hysaj</a:t>
            </a:r>
            <a:r>
              <a:rPr lang="en-GB" sz="1300" dirty="0">
                <a:solidFill>
                  <a:srgbClr val="660066"/>
                </a:solidFill>
                <a:effectLst/>
                <a:ea typeface="Times New Roman" panose="02020603050405020304" pitchFamily="18" charset="0"/>
              </a:rPr>
              <a:t>, A., Razı, S., Gibbons, B., Stephens, M., </a:t>
            </a:r>
            <a:r>
              <a:rPr lang="en-GB" sz="1300" dirty="0" err="1">
                <a:solidFill>
                  <a:srgbClr val="660066"/>
                </a:solidFill>
                <a:effectLst/>
                <a:ea typeface="Times New Roman" panose="02020603050405020304" pitchFamily="18" charset="0"/>
              </a:rPr>
              <a:t>Bjelobaba</a:t>
            </a:r>
            <a:r>
              <a:rPr lang="en-GB" sz="1300" dirty="0">
                <a:solidFill>
                  <a:srgbClr val="660066"/>
                </a:solidFill>
                <a:effectLst/>
                <a:ea typeface="Times New Roman" panose="02020603050405020304" pitchFamily="18" charset="0"/>
              </a:rPr>
              <a:t>, S., &amp; </a:t>
            </a:r>
            <a:r>
              <a:rPr lang="en-GB" sz="1300" dirty="0" err="1">
                <a:solidFill>
                  <a:srgbClr val="660066"/>
                </a:solidFill>
                <a:effectLst/>
                <a:ea typeface="Times New Roman" panose="02020603050405020304" pitchFamily="18" charset="0"/>
              </a:rPr>
              <a:t>Mulani</a:t>
            </a:r>
            <a:r>
              <a:rPr lang="en-GB" sz="1300" dirty="0">
                <a:solidFill>
                  <a:srgbClr val="660066"/>
                </a:solidFill>
                <a:effectLst/>
                <a:ea typeface="Times New Roman" panose="02020603050405020304" pitchFamily="18" charset="0"/>
              </a:rPr>
              <a:t>, V. (2023). </a:t>
            </a:r>
            <a:r>
              <a:rPr lang="en-GB" sz="1300" i="1" dirty="0">
                <a:solidFill>
                  <a:srgbClr val="660066"/>
                </a:solidFill>
                <a:effectLst/>
                <a:ea typeface="Times New Roman" panose="02020603050405020304" pitchFamily="18" charset="0"/>
              </a:rPr>
              <a:t>A workshop on mapping academic integrity as key competence for United Nations Sustainable Development Goals</a:t>
            </a:r>
            <a:r>
              <a:rPr lang="en-GB" sz="1300" dirty="0">
                <a:solidFill>
                  <a:srgbClr val="660066"/>
                </a:solidFill>
                <a:effectLst/>
                <a:ea typeface="Times New Roman" panose="02020603050405020304" pitchFamily="18" charset="0"/>
              </a:rPr>
              <a:t> [Workshop session]. 9th European Conference on Ethics and Integrity in Academia (ECEIA), 12-14 July, Derby, UK. </a:t>
            </a:r>
            <a:r>
              <a:rPr lang="en-GB" sz="1300" u="sng" dirty="0">
                <a:solidFill>
                  <a:srgbClr val="0000FF"/>
                </a:solidFill>
                <a:effectLst/>
                <a:ea typeface="Times New Roman" panose="02020603050405020304" pitchFamily="18" charset="0"/>
                <a:hlinkClick r:id="rId8"/>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p:txBody>
      </p:sp>
    </p:spTree>
    <p:extLst>
      <p:ext uri="{BB962C8B-B14F-4D97-AF65-F5344CB8AC3E}">
        <p14:creationId xmlns:p14="http://schemas.microsoft.com/office/powerpoint/2010/main" val="356691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578B83-37F7-5951-1954-D9C4800DE87A}"/>
              </a:ext>
            </a:extLst>
          </p:cNvPr>
          <p:cNvPicPr>
            <a:picLocks noChangeAspect="1"/>
          </p:cNvPicPr>
          <p:nvPr/>
        </p:nvPicPr>
        <p:blipFill>
          <a:blip r:embed="rId2"/>
          <a:stretch>
            <a:fillRect/>
          </a:stretch>
        </p:blipFill>
        <p:spPr>
          <a:xfrm>
            <a:off x="41420" y="6035040"/>
            <a:ext cx="875229" cy="871728"/>
          </a:xfrm>
          <a:prstGeom prst="rect">
            <a:avLst/>
          </a:prstGeom>
        </p:spPr>
      </p:pic>
      <p:sp>
        <p:nvSpPr>
          <p:cNvPr id="3" name="Content Placeholder 2">
            <a:extLst>
              <a:ext uri="{FF2B5EF4-FFF2-40B4-BE49-F238E27FC236}">
                <a16:creationId xmlns:a16="http://schemas.microsoft.com/office/drawing/2014/main" id="{2777A152-CDFE-DBBE-DB56-D627E8B6161A}"/>
              </a:ext>
            </a:extLst>
          </p:cNvPr>
          <p:cNvSpPr>
            <a:spLocks noGrp="1"/>
          </p:cNvSpPr>
          <p:nvPr>
            <p:ph idx="1"/>
          </p:nvPr>
        </p:nvSpPr>
        <p:spPr>
          <a:xfrm>
            <a:off x="-1" y="191139"/>
            <a:ext cx="11990439" cy="6622026"/>
          </a:xfrm>
        </p:spPr>
        <p:txBody>
          <a:bodyPr>
            <a:noAutofit/>
          </a:bodyPr>
          <a:lstStyle/>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Reza Khan, Z., Reddy, M., Ike, T. C., Dyer, J., Razı, S., </a:t>
            </a:r>
            <a:r>
              <a:rPr lang="en-GB" sz="1300" dirty="0" err="1">
                <a:solidFill>
                  <a:srgbClr val="660066"/>
                </a:solidFill>
                <a:effectLst/>
                <a:ea typeface="Times New Roman" panose="02020603050405020304" pitchFamily="18" charset="0"/>
              </a:rPr>
              <a:t>Bjelobaba</a:t>
            </a:r>
            <a:r>
              <a:rPr lang="en-GB" sz="1300" dirty="0">
                <a:solidFill>
                  <a:srgbClr val="660066"/>
                </a:solidFill>
                <a:effectLst/>
                <a:ea typeface="Times New Roman" panose="02020603050405020304" pitchFamily="18" charset="0"/>
              </a:rPr>
              <a:t>, S., </a:t>
            </a:r>
            <a:r>
              <a:rPr lang="en-GB" sz="1300" dirty="0" err="1">
                <a:solidFill>
                  <a:srgbClr val="660066"/>
                </a:solidFill>
                <a:effectLst/>
                <a:ea typeface="Times New Roman" panose="02020603050405020304" pitchFamily="18" charset="0"/>
              </a:rPr>
              <a:t>Sivasubramaniam</a:t>
            </a:r>
            <a:r>
              <a:rPr lang="en-GB" sz="1300" dirty="0">
                <a:solidFill>
                  <a:srgbClr val="660066"/>
                </a:solidFill>
                <a:effectLst/>
                <a:ea typeface="Times New Roman" panose="02020603050405020304" pitchFamily="18" charset="0"/>
              </a:rPr>
              <a:t>, S., Rogerson, A., &amp; Waddington, L. (2023). </a:t>
            </a:r>
            <a:r>
              <a:rPr lang="en-GB" sz="1300" i="1" dirty="0">
                <a:solidFill>
                  <a:srgbClr val="660066"/>
                </a:solidFill>
                <a:effectLst/>
                <a:ea typeface="Times New Roman" panose="02020603050405020304" pitchFamily="18" charset="0"/>
              </a:rPr>
              <a:t>Sharing experiences: Development of a game-based module to raise awareness on avoiding plagiarism</a:t>
            </a:r>
            <a:r>
              <a:rPr lang="en-GB" sz="1300" dirty="0">
                <a:solidFill>
                  <a:srgbClr val="660066"/>
                </a:solidFill>
                <a:effectLst/>
                <a:ea typeface="Times New Roman" panose="02020603050405020304" pitchFamily="18" charset="0"/>
              </a:rPr>
              <a:t> [Paper presentation]. 9th European Conference on Ethics and Integrity in Academia (ECEIA), 12-14 July, Derby, UK. </a:t>
            </a:r>
            <a:r>
              <a:rPr lang="en-GB" sz="1300" u="sng" dirty="0">
                <a:solidFill>
                  <a:srgbClr val="0000FF"/>
                </a:solidFill>
                <a:effectLst/>
                <a:ea typeface="Times New Roman" panose="02020603050405020304" pitchFamily="18" charset="0"/>
                <a:hlinkClick r:id="rId3"/>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err="1">
                <a:solidFill>
                  <a:srgbClr val="660066"/>
                </a:solidFill>
                <a:effectLst/>
                <a:ea typeface="Times New Roman" panose="02020603050405020304" pitchFamily="18" charset="0"/>
              </a:rPr>
              <a:t>Sivasubramaniam</a:t>
            </a:r>
            <a:r>
              <a:rPr lang="en-GB" sz="1300" dirty="0">
                <a:solidFill>
                  <a:srgbClr val="660066"/>
                </a:solidFill>
                <a:effectLst/>
                <a:ea typeface="Times New Roman" panose="02020603050405020304" pitchFamily="18" charset="0"/>
              </a:rPr>
              <a:t>, S., Razı, S., &amp; Reza Khan, Z. (2023). </a:t>
            </a:r>
            <a:r>
              <a:rPr lang="en-GB" sz="1300" i="1" dirty="0">
                <a:solidFill>
                  <a:srgbClr val="660066"/>
                </a:solidFill>
                <a:effectLst/>
                <a:ea typeface="Times New Roman" panose="02020603050405020304" pitchFamily="18" charset="0"/>
              </a:rPr>
              <a:t>“Be clear about being unclear”: Ambiguous assessment briefs resulting in misinterpretations and academic misconducts </a:t>
            </a:r>
            <a:r>
              <a:rPr lang="en-GB" sz="1300" dirty="0">
                <a:solidFill>
                  <a:srgbClr val="660066"/>
                </a:solidFill>
                <a:effectLst/>
                <a:ea typeface="Times New Roman" panose="02020603050405020304" pitchFamily="18" charset="0"/>
              </a:rPr>
              <a:t>[Paper presentation]. 9th European Conference on Ethics and Integrity in Academia (ECEIA), 12-14 July, Derby, UK. </a:t>
            </a:r>
            <a:r>
              <a:rPr lang="en-GB" sz="1300" u="sng" dirty="0">
                <a:solidFill>
                  <a:srgbClr val="0000FF"/>
                </a:solidFill>
                <a:effectLst/>
                <a:ea typeface="Times New Roman" panose="02020603050405020304" pitchFamily="18" charset="0"/>
                <a:hlinkClick r:id="rId3"/>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err="1">
                <a:solidFill>
                  <a:srgbClr val="660066"/>
                </a:solidFill>
                <a:effectLst/>
                <a:ea typeface="Times New Roman" panose="02020603050405020304" pitchFamily="18" charset="0"/>
              </a:rPr>
              <a:t>Çelik</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Ö</a:t>
            </a:r>
            <a:r>
              <a:rPr lang="en-GB" sz="1300" dirty="0">
                <a:solidFill>
                  <a:srgbClr val="660066"/>
                </a:solidFill>
                <a:effectLst/>
                <a:ea typeface="Times New Roman" panose="02020603050405020304" pitchFamily="18" charset="0"/>
              </a:rPr>
              <a:t>., Barnhardt, B., Fleming, C., </a:t>
            </a:r>
            <a:r>
              <a:rPr lang="en-GB" sz="1300" dirty="0" err="1">
                <a:solidFill>
                  <a:srgbClr val="660066"/>
                </a:solidFill>
                <a:effectLst/>
                <a:ea typeface="Times New Roman" panose="02020603050405020304" pitchFamily="18" charset="0"/>
              </a:rPr>
              <a:t>Henek</a:t>
            </a:r>
            <a:r>
              <a:rPr lang="en-GB" sz="1300" dirty="0">
                <a:solidFill>
                  <a:srgbClr val="660066"/>
                </a:solidFill>
                <a:effectLst/>
                <a:ea typeface="Times New Roman" panose="02020603050405020304" pitchFamily="18" charset="0"/>
              </a:rPr>
              <a:t> </a:t>
            </a:r>
            <a:r>
              <a:rPr lang="en-GB" sz="1300" dirty="0" err="1">
                <a:solidFill>
                  <a:srgbClr val="660066"/>
                </a:solidFill>
                <a:effectLst/>
                <a:ea typeface="Times New Roman" panose="02020603050405020304" pitchFamily="18" charset="0"/>
              </a:rPr>
              <a:t>Dlabolova</a:t>
            </a:r>
            <a:r>
              <a:rPr lang="en-GB" sz="1300" dirty="0">
                <a:solidFill>
                  <a:srgbClr val="660066"/>
                </a:solidFill>
                <a:effectLst/>
                <a:ea typeface="Times New Roman" panose="02020603050405020304" pitchFamily="18" charset="0"/>
              </a:rPr>
              <a:t>́, D., </a:t>
            </a:r>
            <a:r>
              <a:rPr lang="en-GB" sz="1300" dirty="0" err="1">
                <a:solidFill>
                  <a:srgbClr val="660066"/>
                </a:solidFill>
                <a:effectLst/>
                <a:ea typeface="Times New Roman" panose="02020603050405020304" pitchFamily="18" charset="0"/>
              </a:rPr>
              <a:t>Saygı</a:t>
            </a:r>
            <a:r>
              <a:rPr lang="en-GB" sz="1300" dirty="0">
                <a:solidFill>
                  <a:srgbClr val="660066"/>
                </a:solidFill>
                <a:effectLst/>
                <a:ea typeface="Times New Roman" panose="02020603050405020304" pitchFamily="18" charset="0"/>
              </a:rPr>
              <a:t>, G., Kennedy, I. G., Glendinning, I., Morrow, L., Santos, R., Razı, S., </a:t>
            </a:r>
            <a:r>
              <a:rPr lang="en-GB" sz="1300" dirty="0" err="1">
                <a:solidFill>
                  <a:srgbClr val="660066"/>
                </a:solidFill>
                <a:effectLst/>
                <a:ea typeface="Times New Roman" panose="02020603050405020304" pitchFamily="18" charset="0"/>
              </a:rPr>
              <a:t>Sivasubramaniam</a:t>
            </a:r>
            <a:r>
              <a:rPr lang="en-GB" sz="1300" dirty="0">
                <a:solidFill>
                  <a:srgbClr val="660066"/>
                </a:solidFill>
                <a:effectLst/>
                <a:ea typeface="Times New Roman" panose="02020603050405020304" pitchFamily="18" charset="0"/>
              </a:rPr>
              <a:t>, S., </a:t>
            </a:r>
            <a:r>
              <a:rPr lang="en-GB" sz="1300" dirty="0" err="1">
                <a:solidFill>
                  <a:srgbClr val="660066"/>
                </a:solidFill>
                <a:effectLst/>
                <a:ea typeface="Times New Roman" panose="02020603050405020304" pitchFamily="18" charset="0"/>
              </a:rPr>
              <a:t>Yılmaz</a:t>
            </a:r>
            <a:r>
              <a:rPr lang="en-GB" sz="1300" dirty="0">
                <a:solidFill>
                  <a:srgbClr val="660066"/>
                </a:solidFill>
                <a:effectLst/>
                <a:ea typeface="Times New Roman" panose="02020603050405020304" pitchFamily="18" charset="0"/>
              </a:rPr>
              <a:t>, T. S., Hossain, Z., &amp; Reza Khan, Z. (2023). </a:t>
            </a:r>
            <a:r>
              <a:rPr lang="en-GB" sz="1300" i="1" dirty="0">
                <a:solidFill>
                  <a:srgbClr val="660066"/>
                </a:solidFill>
                <a:effectLst/>
                <a:ea typeface="Times New Roman" panose="02020603050405020304" pitchFamily="18" charset="0"/>
              </a:rPr>
              <a:t>Academic integrity in school education: Exploring the research landscape </a:t>
            </a:r>
            <a:r>
              <a:rPr lang="en-GB" sz="1300" dirty="0">
                <a:solidFill>
                  <a:srgbClr val="660066"/>
                </a:solidFill>
                <a:effectLst/>
                <a:ea typeface="Times New Roman" panose="02020603050405020304" pitchFamily="18" charset="0"/>
              </a:rPr>
              <a:t>[Paper presentation]. 9th European Conference on Ethics and Integrity in Academia (ECEIA), 12-14 July, Derby, UK. </a:t>
            </a:r>
            <a:r>
              <a:rPr lang="en-GB" sz="1300" u="sng" dirty="0">
                <a:solidFill>
                  <a:srgbClr val="0000FF"/>
                </a:solidFill>
                <a:effectLst/>
                <a:ea typeface="Times New Roman" panose="02020603050405020304" pitchFamily="18" charset="0"/>
                <a:hlinkClick r:id="rId3"/>
              </a:rPr>
              <a:t>https://academicintegrity.eu/conference/wp-content/uploads/2023/07/Book-of-Abstracts-Finalised-Version-for-PDF.pdf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Glendinning, &amp; Razı, S. (2023). </a:t>
            </a:r>
            <a:r>
              <a:rPr lang="en-GB" sz="1300" i="1" dirty="0">
                <a:solidFill>
                  <a:srgbClr val="660066"/>
                </a:solidFill>
                <a:effectLst/>
                <a:ea typeface="Times New Roman" panose="02020603050405020304" pitchFamily="18" charset="0"/>
              </a:rPr>
              <a:t>Ethical publishing and dissemination workshop</a:t>
            </a:r>
            <a:r>
              <a:rPr lang="en-GB" sz="1300" dirty="0">
                <a:solidFill>
                  <a:srgbClr val="660066"/>
                </a:solidFill>
                <a:effectLst/>
                <a:ea typeface="Times New Roman" panose="02020603050405020304" pitchFamily="18" charset="0"/>
              </a:rPr>
              <a:t> [Workshop session]. Pre-conference workshops of the 9th European Conference on Ethics and Integrity in Academia (ECEIA), 11 July, Derby, UK. </a:t>
            </a:r>
            <a:r>
              <a:rPr lang="en-GB" sz="1300" u="sng" dirty="0">
                <a:solidFill>
                  <a:srgbClr val="0000FF"/>
                </a:solidFill>
                <a:effectLst/>
                <a:ea typeface="Times New Roman" panose="02020603050405020304" pitchFamily="18" charset="0"/>
                <a:hlinkClick r:id="rId4"/>
              </a:rPr>
              <a:t>https://academicintegrity.eu/conference/</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Promoting a culture of academic integrity.</a:t>
            </a:r>
            <a:r>
              <a:rPr lang="en-GB" sz="1300" dirty="0">
                <a:solidFill>
                  <a:srgbClr val="660066"/>
                </a:solidFill>
                <a:effectLst/>
                <a:ea typeface="Times New Roman" panose="02020603050405020304" pitchFamily="18" charset="0"/>
              </a:rPr>
              <a:t> Webinar delivered at the Academic Integrity Awareness Week, 27 May,  Leeds Trinity University Birmingham Campus, UK.</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Facing academic integrity threats (FAITH). </a:t>
            </a:r>
            <a:r>
              <a:rPr lang="en-GB" sz="1300" dirty="0">
                <a:solidFill>
                  <a:srgbClr val="660066"/>
                </a:solidFill>
                <a:effectLst/>
                <a:ea typeface="Times New Roman" panose="02020603050405020304" pitchFamily="18" charset="0"/>
              </a:rPr>
              <a:t>Seminar delivered at the Academic Integrity Roadshow Pre-Conference Event: 1st Asia-Middle East-Africa Conference on Academic and Research Integrity, 4 May, Ajman University, Dubai, UAE.</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Facing academic integrity threats (FAITH). </a:t>
            </a:r>
            <a:r>
              <a:rPr lang="en-GB" sz="1300" dirty="0">
                <a:solidFill>
                  <a:srgbClr val="660066"/>
                </a:solidFill>
                <a:effectLst/>
                <a:ea typeface="Times New Roman" panose="02020603050405020304" pitchFamily="18" charset="0"/>
              </a:rPr>
              <a:t>Seminar delivered at the Academic Integrity Roadshow Pre-Conference Event: 1st Asia-Middle East-Africa Conference on Academic and Research Integrity, 3 May, Zayed University, Dubai, UAE.</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Ethics and integrity in teacher education.</a:t>
            </a:r>
            <a:r>
              <a:rPr lang="en-GB" sz="1300" dirty="0">
                <a:solidFill>
                  <a:srgbClr val="660066"/>
                </a:solidFill>
                <a:effectLst/>
                <a:ea typeface="Times New Roman" panose="02020603050405020304" pitchFamily="18" charset="0"/>
              </a:rPr>
              <a:t> Panel discussion at the Academic Integrity Roadshow Pre-Conference Event: 1st Asia-Middle East-Africa Conference on Academic and Research Integrity, 2 May, University of Wollongong in Dubai, UAE.</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Policies to address ethical considerations associated with the use of AI technologies.</a:t>
            </a:r>
            <a:r>
              <a:rPr lang="en-GB" sz="1300" dirty="0">
                <a:solidFill>
                  <a:srgbClr val="660066"/>
                </a:solidFill>
                <a:effectLst/>
                <a:ea typeface="Times New Roman" panose="02020603050405020304" pitchFamily="18" charset="0"/>
              </a:rPr>
              <a:t> Webinar on Chat GPT, AI, and Academic Integrity: Challenges and Opportunities, Pre-Conference Event: 1</a:t>
            </a:r>
            <a:r>
              <a:rPr lang="en-GB" sz="1300" baseline="30000" dirty="0">
                <a:solidFill>
                  <a:srgbClr val="660066"/>
                </a:solidFill>
                <a:effectLst/>
                <a:ea typeface="Times New Roman" panose="02020603050405020304" pitchFamily="18" charset="0"/>
              </a:rPr>
              <a:t>st</a:t>
            </a:r>
            <a:r>
              <a:rPr lang="en-GB" sz="1300" dirty="0">
                <a:solidFill>
                  <a:srgbClr val="660066"/>
                </a:solidFill>
                <a:effectLst/>
                <a:ea typeface="Times New Roman" panose="02020603050405020304" pitchFamily="18" charset="0"/>
              </a:rPr>
              <a:t> Asia-Middle East-Africa Conference on Academic and Research Integrity, 27 April, Centre for Academic Integrity Pakistan &amp; Punjab Higher Education Commission, Pakistan.</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Anonymous multi-mediated writing model in preventing plagiarism. </a:t>
            </a:r>
            <a:r>
              <a:rPr lang="en-GB" sz="1300" dirty="0">
                <a:solidFill>
                  <a:srgbClr val="660066"/>
                </a:solidFill>
                <a:effectLst/>
                <a:ea typeface="Times New Roman" panose="02020603050405020304" pitchFamily="18" charset="0"/>
              </a:rPr>
              <a:t>Webinar at PUPP (Partnership on University Plagiarism Prevention) Project Webinar Series, 26 April. </a:t>
            </a:r>
            <a:r>
              <a:rPr lang="en-GB" sz="1300" u="sng" dirty="0">
                <a:solidFill>
                  <a:srgbClr val="0000FF"/>
                </a:solidFill>
                <a:effectLst/>
                <a:ea typeface="Times New Roman" panose="02020603050405020304" pitchFamily="18" charset="0"/>
                <a:hlinkClick r:id="rId5"/>
              </a:rPr>
              <a:t>https://youtu.be/ojyxcKdXM44</a:t>
            </a:r>
            <a:r>
              <a:rPr lang="en-GB" sz="1300" dirty="0">
                <a:solidFill>
                  <a:srgbClr val="660066"/>
                </a:solidFill>
                <a:effectLst/>
                <a:ea typeface="Times New Roman" panose="02020603050405020304" pitchFamily="18" charset="0"/>
              </a:rPr>
              <a:t> </a:t>
            </a:r>
            <a:r>
              <a:rPr lang="en-GB" sz="1300" u="sng" dirty="0">
                <a:solidFill>
                  <a:srgbClr val="0000FF"/>
                </a:solidFill>
                <a:effectLst/>
                <a:ea typeface="Times New Roman" panose="02020603050405020304" pitchFamily="18" charset="0"/>
                <a:hlinkClick r:id="rId6"/>
              </a:rPr>
              <a:t>https://pupp.uqo.ca/en/event/anonymous-multi-mediated-writing-model-in-preventing-plagiarism/</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err="1">
                <a:solidFill>
                  <a:srgbClr val="660066"/>
                </a:solidFill>
                <a:effectLst/>
                <a:ea typeface="Times New Roman" panose="02020603050405020304" pitchFamily="18" charset="0"/>
              </a:rPr>
              <a:t>Gniel</a:t>
            </a:r>
            <a:r>
              <a:rPr lang="en-GB" sz="1300" dirty="0">
                <a:solidFill>
                  <a:srgbClr val="660066"/>
                </a:solidFill>
                <a:effectLst/>
                <a:ea typeface="Times New Roman" panose="02020603050405020304" pitchFamily="18" charset="0"/>
              </a:rPr>
              <a:t>, H., Lyons, C., Razı, S., &amp; Boland, M. (2023). </a:t>
            </a:r>
            <a:r>
              <a:rPr lang="en-GB" sz="1300" i="1" dirty="0">
                <a:solidFill>
                  <a:srgbClr val="660066"/>
                </a:solidFill>
                <a:effectLst/>
                <a:ea typeface="Times New Roman" panose="02020603050405020304" pitchFamily="18" charset="0"/>
              </a:rPr>
              <a:t>Academic integrity: Safeguarding trust in higher education. </a:t>
            </a:r>
            <a:r>
              <a:rPr lang="en-GB" sz="1300" dirty="0">
                <a:solidFill>
                  <a:srgbClr val="660066"/>
                </a:solidFill>
                <a:effectLst/>
                <a:ea typeface="Times New Roman" panose="02020603050405020304" pitchFamily="18" charset="0"/>
              </a:rPr>
              <a:t>Panel session at the International Network for Quality Assurance Agencies in Higher Education (INQAAHE) Talks, 29 March. </a:t>
            </a:r>
            <a:r>
              <a:rPr lang="en-GB" sz="1300" u="sng" dirty="0">
                <a:solidFill>
                  <a:srgbClr val="0000FF"/>
                </a:solidFill>
                <a:effectLst/>
                <a:ea typeface="Times New Roman" panose="02020603050405020304" pitchFamily="18" charset="0"/>
                <a:hlinkClick r:id="rId7"/>
              </a:rPr>
              <a:t>https://www.inqaahe.org/blog/seventh-inqaahe-talks-webinar</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err="1">
                <a:solidFill>
                  <a:srgbClr val="660066"/>
                </a:solidFill>
                <a:effectLst/>
                <a:ea typeface="Times New Roman" panose="02020603050405020304" pitchFamily="18" charset="0"/>
              </a:rPr>
              <a:t>Ene</a:t>
            </a:r>
            <a:r>
              <a:rPr lang="en-GB" sz="1300" dirty="0">
                <a:solidFill>
                  <a:srgbClr val="660066"/>
                </a:solidFill>
                <a:effectLst/>
                <a:ea typeface="Times New Roman" panose="02020603050405020304" pitchFamily="18" charset="0"/>
              </a:rPr>
              <a:t>, E., Razı, S., McGrath, L., Vance, J., &amp; Douglas, S. (2023). </a:t>
            </a:r>
            <a:r>
              <a:rPr lang="en-GB" sz="1300" i="1" dirty="0">
                <a:solidFill>
                  <a:srgbClr val="660066"/>
                </a:solidFill>
                <a:effectLst/>
                <a:ea typeface="Times New Roman" panose="02020603050405020304" pitchFamily="18" charset="0"/>
              </a:rPr>
              <a:t>SLW materials for adult education, ESP, academic integrity, and play. </a:t>
            </a:r>
            <a:r>
              <a:rPr lang="en-GB" sz="1300" dirty="0">
                <a:solidFill>
                  <a:srgbClr val="660066"/>
                </a:solidFill>
                <a:effectLst/>
                <a:ea typeface="Times New Roman" panose="02020603050405020304" pitchFamily="18" charset="0"/>
              </a:rPr>
              <a:t>SLW-MW Interest Section panel at TESOL 2023 International Convention &amp; English Language Expo, 21-24 March, Portland, Oregon. </a:t>
            </a:r>
            <a:r>
              <a:rPr lang="en-GB" sz="1300" u="sng" dirty="0">
                <a:solidFill>
                  <a:srgbClr val="0000FF"/>
                </a:solidFill>
                <a:effectLst/>
                <a:ea typeface="Times New Roman" panose="02020603050405020304" pitchFamily="18" charset="0"/>
                <a:hlinkClick r:id="rId8"/>
              </a:rPr>
              <a:t>https://www.tesol.org/tesol-convention-2023</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a:p>
            <a:pPr marL="492125" indent="-492125">
              <a:lnSpc>
                <a:spcPct val="100000"/>
              </a:lnSpc>
              <a:spcBef>
                <a:spcPts val="0"/>
              </a:spcBef>
              <a:buNone/>
              <a:tabLst>
                <a:tab pos="457200" algn="l"/>
              </a:tabLst>
            </a:pPr>
            <a:r>
              <a:rPr lang="en-GB" sz="1300" dirty="0">
                <a:solidFill>
                  <a:srgbClr val="660066"/>
                </a:solidFill>
                <a:effectLst/>
                <a:ea typeface="Times New Roman" panose="02020603050405020304" pitchFamily="18" charset="0"/>
              </a:rPr>
              <a:t>Razı, S. (2023). </a:t>
            </a:r>
            <a:r>
              <a:rPr lang="en-GB" sz="1300" i="1" dirty="0">
                <a:solidFill>
                  <a:srgbClr val="660066"/>
                </a:solidFill>
                <a:effectLst/>
                <a:ea typeface="Times New Roman" panose="02020603050405020304" pitchFamily="18" charset="0"/>
              </a:rPr>
              <a:t>Facing academic integrity threats (FAITH).</a:t>
            </a:r>
            <a:r>
              <a:rPr lang="en-GB" sz="1300" dirty="0">
                <a:solidFill>
                  <a:srgbClr val="660066"/>
                </a:solidFill>
                <a:effectLst/>
                <a:ea typeface="Times New Roman" panose="02020603050405020304" pitchFamily="18" charset="0"/>
              </a:rPr>
              <a:t> Presentation at CEENQA Bimonthly Meeting, 18 January. </a:t>
            </a:r>
            <a:r>
              <a:rPr lang="en-GB" sz="1300" u="sng" dirty="0">
                <a:solidFill>
                  <a:srgbClr val="0000FF"/>
                </a:solidFill>
                <a:effectLst/>
                <a:ea typeface="Times New Roman" panose="02020603050405020304" pitchFamily="18" charset="0"/>
                <a:hlinkClick r:id="rId9"/>
              </a:rPr>
              <a:t>https://www.ceenqa.org/wp-content/uploads/FAITH_CEENQA_18.01.2023.pdf</a:t>
            </a:r>
            <a:r>
              <a:rPr lang="en-GB" sz="1300" dirty="0">
                <a:solidFill>
                  <a:srgbClr val="660066"/>
                </a:solidFill>
                <a:effectLst/>
                <a:ea typeface="Times New Roman" panose="02020603050405020304" pitchFamily="18" charset="0"/>
              </a:rPr>
              <a:t> </a:t>
            </a:r>
            <a:endParaRPr lang="en-TR" sz="1300" dirty="0">
              <a:effectLst/>
              <a:ea typeface="Times New Roman" panose="02020603050405020304" pitchFamily="18" charset="0"/>
            </a:endParaRPr>
          </a:p>
        </p:txBody>
      </p:sp>
    </p:spTree>
    <p:extLst>
      <p:ext uri="{BB962C8B-B14F-4D97-AF65-F5344CB8AC3E}">
        <p14:creationId xmlns:p14="http://schemas.microsoft.com/office/powerpoint/2010/main" val="101847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4A506-1A28-F844-5B00-FD0A312FA846}"/>
              </a:ext>
            </a:extLst>
          </p:cNvPr>
          <p:cNvSpPr>
            <a:spLocks noGrp="1"/>
          </p:cNvSpPr>
          <p:nvPr>
            <p:ph idx="1"/>
          </p:nvPr>
        </p:nvSpPr>
        <p:spPr>
          <a:xfrm>
            <a:off x="3187867" y="2002087"/>
            <a:ext cx="6043614" cy="2313239"/>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GB" sz="5000" b="1" dirty="0">
              <a:solidFill>
                <a:srgbClr val="002060"/>
              </a:solidFill>
            </a:endParaRPr>
          </a:p>
          <a:p>
            <a:pPr marL="0" indent="0" algn="ctr">
              <a:buNone/>
            </a:pPr>
            <a:r>
              <a:rPr lang="en-GB" sz="5000" b="1" dirty="0" err="1">
                <a:solidFill>
                  <a:srgbClr val="002060"/>
                </a:solidFill>
              </a:rPr>
              <a:t>Kitap</a:t>
            </a:r>
            <a:r>
              <a:rPr lang="en-GB" sz="5000" b="1" dirty="0">
                <a:solidFill>
                  <a:srgbClr val="002060"/>
                </a:solidFill>
              </a:rPr>
              <a:t> </a:t>
            </a:r>
            <a:r>
              <a:rPr lang="en-GB" sz="5000" b="1" dirty="0" err="1">
                <a:solidFill>
                  <a:srgbClr val="002060"/>
                </a:solidFill>
              </a:rPr>
              <a:t>Bölümleri</a:t>
            </a:r>
            <a:endParaRPr lang="en-GB" sz="5000" b="1" dirty="0">
              <a:solidFill>
                <a:srgbClr val="002060"/>
              </a:solidFill>
            </a:endParaRPr>
          </a:p>
        </p:txBody>
      </p:sp>
      <p:pic>
        <p:nvPicPr>
          <p:cNvPr id="2" name="Picture 1">
            <a:extLst>
              <a:ext uri="{FF2B5EF4-FFF2-40B4-BE49-F238E27FC236}">
                <a16:creationId xmlns:a16="http://schemas.microsoft.com/office/drawing/2014/main" id="{7F86012C-277D-7CCA-D0FC-911463B54A9A}"/>
              </a:ext>
            </a:extLst>
          </p:cNvPr>
          <p:cNvPicPr>
            <a:picLocks noChangeAspect="1"/>
          </p:cNvPicPr>
          <p:nvPr/>
        </p:nvPicPr>
        <p:blipFill>
          <a:blip r:embed="rId2"/>
          <a:stretch>
            <a:fillRect/>
          </a:stretch>
        </p:blipFill>
        <p:spPr>
          <a:xfrm>
            <a:off x="41420" y="6035040"/>
            <a:ext cx="875229" cy="871728"/>
          </a:xfrm>
          <a:prstGeom prst="rect">
            <a:avLst/>
          </a:prstGeom>
        </p:spPr>
      </p:pic>
    </p:spTree>
    <p:extLst>
      <p:ext uri="{BB962C8B-B14F-4D97-AF65-F5344CB8AC3E}">
        <p14:creationId xmlns:p14="http://schemas.microsoft.com/office/powerpoint/2010/main" val="139941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AC7B96-1005-466A-4D63-338F459F302F}"/>
              </a:ext>
            </a:extLst>
          </p:cNvPr>
          <p:cNvPicPr>
            <a:picLocks noGrp="1" noChangeAspect="1"/>
          </p:cNvPicPr>
          <p:nvPr>
            <p:ph idx="1"/>
          </p:nvPr>
        </p:nvPicPr>
        <p:blipFill>
          <a:blip r:embed="rId2"/>
          <a:stretch>
            <a:fillRect/>
          </a:stretch>
        </p:blipFill>
        <p:spPr>
          <a:xfrm>
            <a:off x="1738785" y="240633"/>
            <a:ext cx="3862199" cy="55024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FBA89DA0-559E-8DE6-A505-56AC68924F28}"/>
              </a:ext>
            </a:extLst>
          </p:cNvPr>
          <p:cNvPicPr>
            <a:picLocks noChangeAspect="1"/>
          </p:cNvPicPr>
          <p:nvPr/>
        </p:nvPicPr>
        <p:blipFill>
          <a:blip r:embed="rId3"/>
          <a:stretch>
            <a:fillRect/>
          </a:stretch>
        </p:blipFill>
        <p:spPr>
          <a:xfrm>
            <a:off x="6781236" y="224590"/>
            <a:ext cx="3613387" cy="55184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Content Placeholder 4">
            <a:extLst>
              <a:ext uri="{FF2B5EF4-FFF2-40B4-BE49-F238E27FC236}">
                <a16:creationId xmlns:a16="http://schemas.microsoft.com/office/drawing/2014/main" id="{E7F727E9-447A-B132-1934-6BC8BA51E5F8}"/>
              </a:ext>
            </a:extLst>
          </p:cNvPr>
          <p:cNvSpPr txBox="1">
            <a:spLocks/>
          </p:cNvSpPr>
          <p:nvPr/>
        </p:nvSpPr>
        <p:spPr>
          <a:xfrm>
            <a:off x="783234" y="6066797"/>
            <a:ext cx="10689700" cy="678909"/>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660066"/>
                </a:solidFill>
                <a:effectLst/>
                <a:latin typeface="Cambria" panose="02040503050406030204" pitchFamily="18" charset="0"/>
                <a:ea typeface="Times New Roman" panose="02020603050405020304" pitchFamily="18" charset="0"/>
              </a:rPr>
              <a:t>Razı, S. (2023). Streamlined collaboration to face academic integrity threats. In S. E. Eaton (Ed.), </a:t>
            </a:r>
            <a:r>
              <a:rPr lang="en-GB" sz="1800" i="1" dirty="0">
                <a:solidFill>
                  <a:srgbClr val="660066"/>
                </a:solidFill>
                <a:effectLst/>
                <a:latin typeface="Cambria" panose="02040503050406030204" pitchFamily="18" charset="0"/>
                <a:ea typeface="Times New Roman" panose="02020603050405020304" pitchFamily="18" charset="0"/>
              </a:rPr>
              <a:t>Handbook of academic integrity</a:t>
            </a:r>
            <a:r>
              <a:rPr lang="en-GB" sz="1800" dirty="0">
                <a:solidFill>
                  <a:srgbClr val="660066"/>
                </a:solidFill>
                <a:effectLst/>
                <a:latin typeface="Cambria" panose="02040503050406030204" pitchFamily="18" charset="0"/>
                <a:ea typeface="Times New Roman" panose="02020603050405020304" pitchFamily="18" charset="0"/>
              </a:rPr>
              <a:t> (2nd ed.). Springer. </a:t>
            </a:r>
            <a:r>
              <a:rPr lang="en-GB" sz="1800" u="sng" dirty="0">
                <a:solidFill>
                  <a:srgbClr val="0000FF"/>
                </a:solidFill>
                <a:effectLst/>
                <a:latin typeface="Cambria" panose="02040503050406030204" pitchFamily="18" charset="0"/>
                <a:ea typeface="Times New Roman" panose="02020603050405020304" pitchFamily="18" charset="0"/>
                <a:hlinkClick r:id="rId4"/>
              </a:rPr>
              <a:t>https://doi.org/10.1007/978-981-287-079-7_163-1</a:t>
            </a:r>
            <a:endParaRPr lang="en-TR" sz="1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9D5499AF-36B1-E710-BDFE-D459B505BFE2}"/>
              </a:ext>
            </a:extLst>
          </p:cNvPr>
          <p:cNvPicPr>
            <a:picLocks noChangeAspect="1"/>
          </p:cNvPicPr>
          <p:nvPr/>
        </p:nvPicPr>
        <p:blipFill>
          <a:blip r:embed="rId5"/>
          <a:stretch>
            <a:fillRect/>
          </a:stretch>
        </p:blipFill>
        <p:spPr>
          <a:xfrm>
            <a:off x="120918" y="224590"/>
            <a:ext cx="875229" cy="871728"/>
          </a:xfrm>
          <a:prstGeom prst="rect">
            <a:avLst/>
          </a:prstGeom>
        </p:spPr>
      </p:pic>
    </p:spTree>
    <p:extLst>
      <p:ext uri="{BB962C8B-B14F-4D97-AF65-F5344CB8AC3E}">
        <p14:creationId xmlns:p14="http://schemas.microsoft.com/office/powerpoint/2010/main" val="204428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E7F727E9-447A-B132-1934-6BC8BA51E5F8}"/>
              </a:ext>
            </a:extLst>
          </p:cNvPr>
          <p:cNvSpPr txBox="1">
            <a:spLocks/>
          </p:cNvSpPr>
          <p:nvPr/>
        </p:nvSpPr>
        <p:spPr>
          <a:xfrm>
            <a:off x="783234" y="6066797"/>
            <a:ext cx="10689700" cy="678909"/>
          </a:xfrm>
          <a:prstGeom prst="rect">
            <a:avLst/>
          </a:prstGeom>
          <a:ln w="38100">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Çelik</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Ö</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&amp; Razı, S. (2023). Avoiding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favoritism</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in Turkish higher education recruitment practices. In S. E. Eaton, J. J. Carmichael, &amp; H.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Pethrick</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(Eds.), </a:t>
            </a:r>
            <a:r>
              <a:rPr lang="en-GB" sz="18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Fake degrees and fraudulent credentials in higher education </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(pp. 153-167). Springer. </a:t>
            </a:r>
            <a:r>
              <a:rPr lang="en-GB" sz="1800" u="sng" dirty="0">
                <a:solidFill>
                  <a:srgbClr val="0000FF"/>
                </a:solidFill>
                <a:effectLst/>
                <a:latin typeface="Cambria" panose="02040503050406030204" pitchFamily="18" charset="0"/>
                <a:ea typeface="Times New Roman" panose="02020603050405020304" pitchFamily="18" charset="0"/>
                <a:hlinkClick r:id="rId2"/>
              </a:rPr>
              <a:t>https://link.springer.com/chapter/10.1007/978-3-031-21796-8_7</a:t>
            </a:r>
            <a:r>
              <a:rPr lang="en-TR" sz="1200" dirty="0">
                <a:effectLst/>
              </a:rPr>
              <a:t> </a:t>
            </a:r>
            <a:endParaRPr lang="en-TR" sz="1800" dirty="0">
              <a:effectLst/>
              <a:latin typeface="Times New Roman" panose="02020603050405020304" pitchFamily="18" charset="0"/>
              <a:ea typeface="Times New Roman" panose="02020603050405020304" pitchFamily="18" charset="0"/>
            </a:endParaRPr>
          </a:p>
        </p:txBody>
      </p:sp>
      <p:pic>
        <p:nvPicPr>
          <p:cNvPr id="7" name="Content Placeholder 6">
            <a:extLst>
              <a:ext uri="{FF2B5EF4-FFF2-40B4-BE49-F238E27FC236}">
                <a16:creationId xmlns:a16="http://schemas.microsoft.com/office/drawing/2014/main" id="{56D4734A-2444-4D07-2D4A-F921E334E914}"/>
              </a:ext>
            </a:extLst>
          </p:cNvPr>
          <p:cNvPicPr>
            <a:picLocks noGrp="1" noChangeAspect="1"/>
          </p:cNvPicPr>
          <p:nvPr>
            <p:ph idx="1"/>
          </p:nvPr>
        </p:nvPicPr>
        <p:blipFill>
          <a:blip r:embed="rId3"/>
          <a:stretch>
            <a:fillRect/>
          </a:stretch>
        </p:blipFill>
        <p:spPr>
          <a:xfrm>
            <a:off x="1857378" y="222286"/>
            <a:ext cx="3596937" cy="56135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5D64E35D-58C3-B696-ADDB-9AF7E7C29D2A}"/>
              </a:ext>
            </a:extLst>
          </p:cNvPr>
          <p:cNvPicPr>
            <a:picLocks noChangeAspect="1"/>
          </p:cNvPicPr>
          <p:nvPr/>
        </p:nvPicPr>
        <p:blipFill>
          <a:blip r:embed="rId4"/>
          <a:stretch>
            <a:fillRect/>
          </a:stretch>
        </p:blipFill>
        <p:spPr>
          <a:xfrm>
            <a:off x="7082288" y="222286"/>
            <a:ext cx="3596937" cy="55035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8CDF75A8-F542-7874-4E5A-F4F895F819F3}"/>
              </a:ext>
            </a:extLst>
          </p:cNvPr>
          <p:cNvPicPr>
            <a:picLocks noChangeAspect="1"/>
          </p:cNvPicPr>
          <p:nvPr/>
        </p:nvPicPr>
        <p:blipFill>
          <a:blip r:embed="rId5"/>
          <a:stretch>
            <a:fillRect/>
          </a:stretch>
        </p:blipFill>
        <p:spPr>
          <a:xfrm>
            <a:off x="120918" y="224590"/>
            <a:ext cx="875229" cy="871728"/>
          </a:xfrm>
          <a:prstGeom prst="rect">
            <a:avLst/>
          </a:prstGeom>
        </p:spPr>
      </p:pic>
    </p:spTree>
    <p:extLst>
      <p:ext uri="{BB962C8B-B14F-4D97-AF65-F5344CB8AC3E}">
        <p14:creationId xmlns:p14="http://schemas.microsoft.com/office/powerpoint/2010/main" val="194083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E7F727E9-447A-B132-1934-6BC8BA51E5F8}"/>
              </a:ext>
            </a:extLst>
          </p:cNvPr>
          <p:cNvSpPr txBox="1">
            <a:spLocks/>
          </p:cNvSpPr>
          <p:nvPr/>
        </p:nvSpPr>
        <p:spPr>
          <a:xfrm>
            <a:off x="590729" y="6066797"/>
            <a:ext cx="11007713" cy="678909"/>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660066"/>
                </a:solidFill>
                <a:effectLst/>
                <a:latin typeface="Cambria" panose="02040503050406030204" pitchFamily="18" charset="0"/>
                <a:ea typeface="Times New Roman" panose="02020603050405020304" pitchFamily="18" charset="0"/>
              </a:rPr>
              <a:t>Khan, Z. R., Draper, M., </a:t>
            </a:r>
            <a:r>
              <a:rPr lang="en-GB" sz="1400" dirty="0" err="1">
                <a:solidFill>
                  <a:srgbClr val="660066"/>
                </a:solidFill>
                <a:effectLst/>
                <a:latin typeface="Cambria" panose="02040503050406030204" pitchFamily="18" charset="0"/>
                <a:ea typeface="Times New Roman" panose="02020603050405020304" pitchFamily="18" charset="0"/>
              </a:rPr>
              <a:t>Bjelobaba</a:t>
            </a:r>
            <a:r>
              <a:rPr lang="en-GB" sz="1400" dirty="0">
                <a:solidFill>
                  <a:srgbClr val="660066"/>
                </a:solidFill>
                <a:effectLst/>
                <a:latin typeface="Cambria" panose="02040503050406030204" pitchFamily="18" charset="0"/>
                <a:ea typeface="Times New Roman" panose="02020603050405020304" pitchFamily="18" charset="0"/>
              </a:rPr>
              <a:t>, S., &amp; Razı, S., &amp; </a:t>
            </a:r>
            <a:r>
              <a:rPr lang="en-GB" sz="1400" dirty="0" err="1">
                <a:solidFill>
                  <a:srgbClr val="660066"/>
                </a:solidFill>
                <a:effectLst/>
                <a:latin typeface="Cambria" panose="02040503050406030204" pitchFamily="18" charset="0"/>
                <a:ea typeface="Times New Roman" panose="02020603050405020304" pitchFamily="18" charset="0"/>
              </a:rPr>
              <a:t>Sivasubramaniam</a:t>
            </a:r>
            <a:r>
              <a:rPr lang="en-GB" sz="1400" dirty="0">
                <a:solidFill>
                  <a:srgbClr val="660066"/>
                </a:solidFill>
                <a:effectLst/>
                <a:latin typeface="Cambria" panose="02040503050406030204" pitchFamily="18" charset="0"/>
                <a:ea typeface="Times New Roman" panose="02020603050405020304" pitchFamily="18" charset="0"/>
              </a:rPr>
              <a:t>, S. (2023). Academic integrity outreach efforts – making education accessible and inclusive. In S. </a:t>
            </a:r>
            <a:r>
              <a:rPr lang="en-GB" sz="1400" dirty="0" err="1">
                <a:solidFill>
                  <a:srgbClr val="660066"/>
                </a:solidFill>
                <a:effectLst/>
                <a:latin typeface="Cambria" panose="02040503050406030204" pitchFamily="18" charset="0"/>
                <a:ea typeface="Times New Roman" panose="02020603050405020304" pitchFamily="18" charset="0"/>
              </a:rPr>
              <a:t>Bjelobaba</a:t>
            </a:r>
            <a:r>
              <a:rPr lang="en-GB" sz="1400" dirty="0">
                <a:solidFill>
                  <a:srgbClr val="660066"/>
                </a:solidFill>
                <a:effectLst/>
                <a:latin typeface="Cambria" panose="02040503050406030204" pitchFamily="18" charset="0"/>
                <a:ea typeface="Times New Roman" panose="02020603050405020304" pitchFamily="18" charset="0"/>
              </a:rPr>
              <a:t>, T. </a:t>
            </a:r>
            <a:r>
              <a:rPr lang="en-GB" sz="1400" dirty="0" err="1">
                <a:solidFill>
                  <a:srgbClr val="660066"/>
                </a:solidFill>
                <a:effectLst/>
                <a:latin typeface="Cambria" panose="02040503050406030204" pitchFamily="18" charset="0"/>
                <a:ea typeface="Times New Roman" panose="02020603050405020304" pitchFamily="18" charset="0"/>
              </a:rPr>
              <a:t>Foltýnek</a:t>
            </a:r>
            <a:r>
              <a:rPr lang="en-GB" sz="1400" dirty="0">
                <a:solidFill>
                  <a:srgbClr val="660066"/>
                </a:solidFill>
                <a:effectLst/>
                <a:latin typeface="Cambria" panose="02040503050406030204" pitchFamily="18" charset="0"/>
                <a:ea typeface="Times New Roman" panose="02020603050405020304" pitchFamily="18" charset="0"/>
              </a:rPr>
              <a:t>, I. Glendinning, V. </a:t>
            </a:r>
            <a:r>
              <a:rPr lang="en-GB" sz="1400" dirty="0" err="1">
                <a:solidFill>
                  <a:srgbClr val="660066"/>
                </a:solidFill>
                <a:effectLst/>
                <a:latin typeface="Cambria" panose="02040503050406030204" pitchFamily="18" charset="0"/>
                <a:ea typeface="Times New Roman" panose="02020603050405020304" pitchFamily="18" charset="0"/>
              </a:rPr>
              <a:t>Králíkova</a:t>
            </a:r>
            <a:r>
              <a:rPr lang="en-GB" sz="1400" dirty="0">
                <a:solidFill>
                  <a:srgbClr val="660066"/>
                </a:solidFill>
                <a:effectLst/>
                <a:latin typeface="Cambria" panose="02040503050406030204" pitchFamily="18" charset="0"/>
                <a:ea typeface="Times New Roman" panose="02020603050405020304" pitchFamily="18" charset="0"/>
              </a:rPr>
              <a:t>́, &amp; D. </a:t>
            </a:r>
            <a:r>
              <a:rPr lang="en-GB" sz="1400" dirty="0" err="1">
                <a:solidFill>
                  <a:srgbClr val="660066"/>
                </a:solidFill>
                <a:effectLst/>
                <a:latin typeface="Cambria" panose="02040503050406030204" pitchFamily="18" charset="0"/>
                <a:ea typeface="Times New Roman" panose="02020603050405020304" pitchFamily="18" charset="0"/>
              </a:rPr>
              <a:t>Henek</a:t>
            </a:r>
            <a:r>
              <a:rPr lang="en-GB" sz="1400" dirty="0">
                <a:solidFill>
                  <a:srgbClr val="660066"/>
                </a:solidFill>
                <a:effectLst/>
                <a:latin typeface="Cambria" panose="02040503050406030204" pitchFamily="18" charset="0"/>
                <a:ea typeface="Times New Roman" panose="02020603050405020304" pitchFamily="18" charset="0"/>
              </a:rPr>
              <a:t> </a:t>
            </a:r>
            <a:r>
              <a:rPr lang="en-GB" sz="1400" dirty="0" err="1">
                <a:solidFill>
                  <a:srgbClr val="660066"/>
                </a:solidFill>
                <a:effectLst/>
                <a:latin typeface="Cambria" panose="02040503050406030204" pitchFamily="18" charset="0"/>
                <a:ea typeface="Times New Roman" panose="02020603050405020304" pitchFamily="18" charset="0"/>
              </a:rPr>
              <a:t>Dlabolova</a:t>
            </a:r>
            <a:r>
              <a:rPr lang="en-GB" sz="1400" dirty="0">
                <a:solidFill>
                  <a:srgbClr val="660066"/>
                </a:solidFill>
                <a:effectLst/>
                <a:latin typeface="Cambria" panose="02040503050406030204" pitchFamily="18" charset="0"/>
                <a:ea typeface="Times New Roman" panose="02020603050405020304" pitchFamily="18" charset="0"/>
              </a:rPr>
              <a:t>́ (Eds.), </a:t>
            </a:r>
            <a:r>
              <a:rPr lang="en-GB" sz="1400" i="1" dirty="0">
                <a:solidFill>
                  <a:srgbClr val="660066"/>
                </a:solidFill>
                <a:effectLst/>
                <a:latin typeface="Cambria" panose="02040503050406030204" pitchFamily="18" charset="0"/>
                <a:ea typeface="Times New Roman" panose="02020603050405020304" pitchFamily="18" charset="0"/>
              </a:rPr>
              <a:t>Academic integrity: Broadening practices, technologies, and the role of students </a:t>
            </a:r>
            <a:r>
              <a:rPr lang="en-GB" sz="1400" dirty="0">
                <a:solidFill>
                  <a:srgbClr val="660066"/>
                </a:solidFill>
                <a:effectLst/>
                <a:latin typeface="Cambria" panose="02040503050406030204" pitchFamily="18" charset="0"/>
                <a:ea typeface="Times New Roman" panose="02020603050405020304" pitchFamily="18" charset="0"/>
              </a:rPr>
              <a:t>(pp. 3-16). Springer. </a:t>
            </a:r>
            <a:r>
              <a:rPr lang="en-GB" sz="1400" u="sng" dirty="0">
                <a:solidFill>
                  <a:srgbClr val="0000FF"/>
                </a:solidFill>
                <a:effectLst/>
                <a:latin typeface="Cambria" panose="02040503050406030204" pitchFamily="18" charset="0"/>
                <a:ea typeface="Times New Roman" panose="02020603050405020304" pitchFamily="18" charset="0"/>
                <a:hlinkClick r:id="rId2"/>
              </a:rPr>
              <a:t>https://link.springer.com/chapter/10.1007/978-3-031-16976-2_1</a:t>
            </a:r>
            <a:r>
              <a:rPr lang="en-GB" sz="1400" dirty="0">
                <a:solidFill>
                  <a:srgbClr val="660066"/>
                </a:solidFill>
                <a:effectLst/>
                <a:latin typeface="Cambria" panose="02040503050406030204" pitchFamily="18" charset="0"/>
                <a:ea typeface="Times New Roman" panose="02020603050405020304" pitchFamily="18" charset="0"/>
              </a:rPr>
              <a:t> </a:t>
            </a:r>
            <a:endParaRPr lang="en-TR" sz="1400" dirty="0">
              <a:effectLst/>
              <a:latin typeface="Times New Roman" panose="02020603050405020304" pitchFamily="18" charset="0"/>
              <a:ea typeface="Times New Roman" panose="02020603050405020304" pitchFamily="18" charset="0"/>
            </a:endParaRPr>
          </a:p>
        </p:txBody>
      </p:sp>
      <p:pic>
        <p:nvPicPr>
          <p:cNvPr id="5" name="Content Placeholder 4">
            <a:extLst>
              <a:ext uri="{FF2B5EF4-FFF2-40B4-BE49-F238E27FC236}">
                <a16:creationId xmlns:a16="http://schemas.microsoft.com/office/drawing/2014/main" id="{22AF76F8-6A6E-3ADD-6498-05BF04DB8CBC}"/>
              </a:ext>
            </a:extLst>
          </p:cNvPr>
          <p:cNvPicPr>
            <a:picLocks noGrp="1" noChangeAspect="1"/>
          </p:cNvPicPr>
          <p:nvPr>
            <p:ph idx="1"/>
          </p:nvPr>
        </p:nvPicPr>
        <p:blipFill>
          <a:blip r:embed="rId3"/>
          <a:stretch>
            <a:fillRect/>
          </a:stretch>
        </p:blipFill>
        <p:spPr>
          <a:xfrm>
            <a:off x="2032106" y="269540"/>
            <a:ext cx="3550546" cy="5514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E2C66FCC-189D-E238-9093-9FFCA6E952BD}"/>
              </a:ext>
            </a:extLst>
          </p:cNvPr>
          <p:cNvPicPr>
            <a:picLocks noChangeAspect="1"/>
          </p:cNvPicPr>
          <p:nvPr/>
        </p:nvPicPr>
        <p:blipFill>
          <a:blip r:embed="rId4"/>
          <a:stretch>
            <a:fillRect/>
          </a:stretch>
        </p:blipFill>
        <p:spPr>
          <a:xfrm>
            <a:off x="6569067" y="269540"/>
            <a:ext cx="3622911" cy="5514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EC906F61-1D4C-1A5E-7EBA-E532C62BEB77}"/>
              </a:ext>
            </a:extLst>
          </p:cNvPr>
          <p:cNvPicPr>
            <a:picLocks noChangeAspect="1"/>
          </p:cNvPicPr>
          <p:nvPr/>
        </p:nvPicPr>
        <p:blipFill>
          <a:blip r:embed="rId5"/>
          <a:stretch>
            <a:fillRect/>
          </a:stretch>
        </p:blipFill>
        <p:spPr>
          <a:xfrm>
            <a:off x="120918" y="224590"/>
            <a:ext cx="875229" cy="871728"/>
          </a:xfrm>
          <a:prstGeom prst="rect">
            <a:avLst/>
          </a:prstGeom>
        </p:spPr>
      </p:pic>
    </p:spTree>
    <p:extLst>
      <p:ext uri="{BB962C8B-B14F-4D97-AF65-F5344CB8AC3E}">
        <p14:creationId xmlns:p14="http://schemas.microsoft.com/office/powerpoint/2010/main" val="2629559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E7F727E9-447A-B132-1934-6BC8BA51E5F8}"/>
              </a:ext>
            </a:extLst>
          </p:cNvPr>
          <p:cNvSpPr txBox="1">
            <a:spLocks/>
          </p:cNvSpPr>
          <p:nvPr/>
        </p:nvSpPr>
        <p:spPr>
          <a:xfrm>
            <a:off x="590729" y="6066797"/>
            <a:ext cx="11007713" cy="678909"/>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Sivasubramaniam</a:t>
            </a:r>
            <a:r>
              <a:rPr lang="en-GB" sz="14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S., Khan, Z. R., &amp; Razı, S. (2023). </a:t>
            </a:r>
            <a:r>
              <a:rPr lang="en-GB" sz="14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Understanding the enablers and barriers of ethical guidance and review for academic research.</a:t>
            </a:r>
            <a:r>
              <a:rPr lang="en-GB" sz="14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In S. </a:t>
            </a:r>
            <a:r>
              <a:rPr lang="en-GB" sz="14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Bjelobaba</a:t>
            </a:r>
            <a:r>
              <a:rPr lang="en-GB" sz="14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T. </a:t>
            </a:r>
            <a:r>
              <a:rPr lang="en-GB" sz="14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Foltýnek</a:t>
            </a:r>
            <a:r>
              <a:rPr lang="en-GB" sz="14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I. Glendinning, V. </a:t>
            </a:r>
            <a:r>
              <a:rPr lang="en-GB" sz="14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Králíkova</a:t>
            </a:r>
            <a:r>
              <a:rPr lang="en-GB" sz="14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&amp; D. </a:t>
            </a:r>
            <a:r>
              <a:rPr lang="en-GB" sz="14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Henek</a:t>
            </a:r>
            <a:r>
              <a:rPr lang="en-GB" sz="14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4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Dlabolova</a:t>
            </a:r>
            <a:r>
              <a:rPr lang="en-GB" sz="14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(Eds.), </a:t>
            </a:r>
            <a:r>
              <a:rPr lang="en-GB" sz="14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Academic integrity: Broadening practices, technologies, and the role of students </a:t>
            </a:r>
            <a:r>
              <a:rPr lang="en-GB" sz="14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(pp. 17-28). Springer. </a:t>
            </a:r>
            <a:r>
              <a:rPr lang="en-GB" sz="1400" u="sng" dirty="0">
                <a:solidFill>
                  <a:srgbClr val="0000FF"/>
                </a:solidFill>
                <a:effectLst/>
                <a:latin typeface="Cambria" panose="02040503050406030204" pitchFamily="18" charset="0"/>
                <a:ea typeface="Times New Roman" panose="02020603050405020304" pitchFamily="18" charset="0"/>
                <a:hlinkClick r:id="rId2"/>
              </a:rPr>
              <a:t>https://link.springer.com/chapter/10.1007/978-3-031-16976-2_2</a:t>
            </a:r>
            <a:r>
              <a:rPr lang="en-TR" sz="1400" dirty="0">
                <a:effectLst/>
                <a:latin typeface="Cambria" panose="02040503050406030204" pitchFamily="18" charset="0"/>
              </a:rPr>
              <a:t> </a:t>
            </a:r>
            <a:endParaRPr lang="en-TR" sz="1400" dirty="0">
              <a:effectLst/>
              <a:latin typeface="Cambria" panose="02040503050406030204" pitchFamily="18" charset="0"/>
              <a:ea typeface="Times New Roman" panose="02020603050405020304" pitchFamily="18" charset="0"/>
            </a:endParaRPr>
          </a:p>
        </p:txBody>
      </p:sp>
      <p:pic>
        <p:nvPicPr>
          <p:cNvPr id="5" name="Content Placeholder 4">
            <a:extLst>
              <a:ext uri="{FF2B5EF4-FFF2-40B4-BE49-F238E27FC236}">
                <a16:creationId xmlns:a16="http://schemas.microsoft.com/office/drawing/2014/main" id="{22AF76F8-6A6E-3ADD-6498-05BF04DB8CBC}"/>
              </a:ext>
            </a:extLst>
          </p:cNvPr>
          <p:cNvPicPr>
            <a:picLocks noGrp="1" noChangeAspect="1"/>
          </p:cNvPicPr>
          <p:nvPr>
            <p:ph idx="1"/>
          </p:nvPr>
        </p:nvPicPr>
        <p:blipFill>
          <a:blip r:embed="rId3"/>
          <a:stretch>
            <a:fillRect/>
          </a:stretch>
        </p:blipFill>
        <p:spPr>
          <a:xfrm>
            <a:off x="2032106" y="269540"/>
            <a:ext cx="3550546" cy="5514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EDD0D9DF-7C71-EC69-6FDA-8F00A397D174}"/>
              </a:ext>
            </a:extLst>
          </p:cNvPr>
          <p:cNvPicPr>
            <a:picLocks noChangeAspect="1"/>
          </p:cNvPicPr>
          <p:nvPr/>
        </p:nvPicPr>
        <p:blipFill>
          <a:blip r:embed="rId4"/>
          <a:stretch>
            <a:fillRect/>
          </a:stretch>
        </p:blipFill>
        <p:spPr>
          <a:xfrm>
            <a:off x="6833937" y="204536"/>
            <a:ext cx="3698406" cy="56248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ACB55725-CC20-9622-3930-C959EAAF92DF}"/>
              </a:ext>
            </a:extLst>
          </p:cNvPr>
          <p:cNvPicPr>
            <a:picLocks noChangeAspect="1"/>
          </p:cNvPicPr>
          <p:nvPr/>
        </p:nvPicPr>
        <p:blipFill>
          <a:blip r:embed="rId5"/>
          <a:stretch>
            <a:fillRect/>
          </a:stretch>
        </p:blipFill>
        <p:spPr>
          <a:xfrm>
            <a:off x="120918" y="224590"/>
            <a:ext cx="875229" cy="871728"/>
          </a:xfrm>
          <a:prstGeom prst="rect">
            <a:avLst/>
          </a:prstGeom>
        </p:spPr>
      </p:pic>
    </p:spTree>
    <p:extLst>
      <p:ext uri="{BB962C8B-B14F-4D97-AF65-F5344CB8AC3E}">
        <p14:creationId xmlns:p14="http://schemas.microsoft.com/office/powerpoint/2010/main" val="96362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E7F727E9-447A-B132-1934-6BC8BA51E5F8}"/>
              </a:ext>
            </a:extLst>
          </p:cNvPr>
          <p:cNvSpPr txBox="1">
            <a:spLocks/>
          </p:cNvSpPr>
          <p:nvPr/>
        </p:nvSpPr>
        <p:spPr>
          <a:xfrm>
            <a:off x="304801" y="6066797"/>
            <a:ext cx="11566358" cy="638803"/>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5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Gaižauskaite</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I., </a:t>
            </a:r>
            <a:r>
              <a:rPr lang="en-GB" sz="125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Bjelobaba</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S., </a:t>
            </a:r>
            <a:r>
              <a:rPr lang="en-GB" sz="125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Sivasubramaniam</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S., Razı, S., Khan, Z. R., Ribeiro, L., &amp; Waddington, L. (2023). Researching academic integrity: Designing research to help participants give genuine responses using quantitative and qualitative methods. In S. </a:t>
            </a:r>
            <a:r>
              <a:rPr lang="en-GB" sz="125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Bjelobaba</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T. </a:t>
            </a:r>
            <a:r>
              <a:rPr lang="en-GB" sz="125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Foltýnek</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I. Glendinning, V. </a:t>
            </a:r>
            <a:r>
              <a:rPr lang="en-GB" sz="125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Králíkova</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&amp; D. </a:t>
            </a:r>
            <a:r>
              <a:rPr lang="en-GB" sz="125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Henek</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25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Dlabolova</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(Eds.), </a:t>
            </a:r>
            <a:r>
              <a:rPr lang="en-GB" sz="125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Academic integrity: Broadening practices, technologies, and the role of students </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(pp. 47-65). Springer. </a:t>
            </a:r>
            <a:r>
              <a:rPr lang="en-GB" sz="1250" u="sng" dirty="0">
                <a:solidFill>
                  <a:srgbClr val="0000FF"/>
                </a:solidFill>
                <a:effectLst/>
                <a:latin typeface="Cambria" panose="02040503050406030204" pitchFamily="18" charset="0"/>
                <a:ea typeface="Times New Roman" panose="02020603050405020304" pitchFamily="18" charset="0"/>
                <a:hlinkClick r:id="rId2"/>
              </a:rPr>
              <a:t>https://link.springer.com/chapter/10.1007/978-3-031-16976-2_4</a:t>
            </a:r>
            <a:r>
              <a:rPr lang="en-GB" sz="125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TR" sz="1250" dirty="0">
              <a:effectLst/>
              <a:latin typeface="Times New Roman" panose="02020603050405020304" pitchFamily="18" charset="0"/>
              <a:ea typeface="Times New Roman" panose="02020603050405020304" pitchFamily="18" charset="0"/>
            </a:endParaRPr>
          </a:p>
        </p:txBody>
      </p:sp>
      <p:pic>
        <p:nvPicPr>
          <p:cNvPr id="5" name="Content Placeholder 4">
            <a:extLst>
              <a:ext uri="{FF2B5EF4-FFF2-40B4-BE49-F238E27FC236}">
                <a16:creationId xmlns:a16="http://schemas.microsoft.com/office/drawing/2014/main" id="{22AF76F8-6A6E-3ADD-6498-05BF04DB8CBC}"/>
              </a:ext>
            </a:extLst>
          </p:cNvPr>
          <p:cNvPicPr>
            <a:picLocks noGrp="1" noChangeAspect="1"/>
          </p:cNvPicPr>
          <p:nvPr>
            <p:ph idx="1"/>
          </p:nvPr>
        </p:nvPicPr>
        <p:blipFill>
          <a:blip r:embed="rId3"/>
          <a:stretch>
            <a:fillRect/>
          </a:stretch>
        </p:blipFill>
        <p:spPr>
          <a:xfrm>
            <a:off x="1949039" y="269541"/>
            <a:ext cx="3550546" cy="5514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D39A4FB9-AF2A-E153-1959-50CC3D42BC68}"/>
              </a:ext>
            </a:extLst>
          </p:cNvPr>
          <p:cNvPicPr>
            <a:picLocks noChangeAspect="1"/>
          </p:cNvPicPr>
          <p:nvPr/>
        </p:nvPicPr>
        <p:blipFill>
          <a:blip r:embed="rId4"/>
          <a:stretch>
            <a:fillRect/>
          </a:stretch>
        </p:blipFill>
        <p:spPr>
          <a:xfrm>
            <a:off x="6935770" y="269542"/>
            <a:ext cx="3633613" cy="55141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0B591154-0948-0C94-F1D1-872A97BDF2EB}"/>
              </a:ext>
            </a:extLst>
          </p:cNvPr>
          <p:cNvPicPr>
            <a:picLocks noChangeAspect="1"/>
          </p:cNvPicPr>
          <p:nvPr/>
        </p:nvPicPr>
        <p:blipFill>
          <a:blip r:embed="rId5"/>
          <a:stretch>
            <a:fillRect/>
          </a:stretch>
        </p:blipFill>
        <p:spPr>
          <a:xfrm>
            <a:off x="120918" y="224590"/>
            <a:ext cx="875229" cy="871728"/>
          </a:xfrm>
          <a:prstGeom prst="rect">
            <a:avLst/>
          </a:prstGeom>
        </p:spPr>
      </p:pic>
    </p:spTree>
    <p:extLst>
      <p:ext uri="{BB962C8B-B14F-4D97-AF65-F5344CB8AC3E}">
        <p14:creationId xmlns:p14="http://schemas.microsoft.com/office/powerpoint/2010/main" val="154655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4A506-1A28-F844-5B00-FD0A312FA846}"/>
              </a:ext>
            </a:extLst>
          </p:cNvPr>
          <p:cNvSpPr>
            <a:spLocks noGrp="1"/>
          </p:cNvSpPr>
          <p:nvPr>
            <p:ph idx="1"/>
          </p:nvPr>
        </p:nvSpPr>
        <p:spPr>
          <a:xfrm>
            <a:off x="3171825" y="1825624"/>
            <a:ext cx="6043614" cy="2423647"/>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GB" sz="5000" b="1" dirty="0">
              <a:solidFill>
                <a:srgbClr val="002060"/>
              </a:solidFill>
            </a:endParaRPr>
          </a:p>
          <a:p>
            <a:pPr marL="0" indent="0" algn="ctr">
              <a:buNone/>
            </a:pPr>
            <a:r>
              <a:rPr lang="en-GB" sz="5000" b="1" dirty="0">
                <a:solidFill>
                  <a:srgbClr val="002060"/>
                </a:solidFill>
              </a:rPr>
              <a:t>Network </a:t>
            </a:r>
            <a:r>
              <a:rPr lang="en-GB" sz="5000" b="1" dirty="0" err="1">
                <a:solidFill>
                  <a:srgbClr val="002060"/>
                </a:solidFill>
              </a:rPr>
              <a:t>Oluşturma</a:t>
            </a:r>
            <a:endParaRPr lang="en-GB" sz="5000" b="1" dirty="0">
              <a:solidFill>
                <a:srgbClr val="002060"/>
              </a:solidFill>
            </a:endParaRPr>
          </a:p>
        </p:txBody>
      </p:sp>
      <p:pic>
        <p:nvPicPr>
          <p:cNvPr id="2" name="Picture 1">
            <a:extLst>
              <a:ext uri="{FF2B5EF4-FFF2-40B4-BE49-F238E27FC236}">
                <a16:creationId xmlns:a16="http://schemas.microsoft.com/office/drawing/2014/main" id="{5305F3F9-0828-236B-9B0E-12B1A5C3D41C}"/>
              </a:ext>
            </a:extLst>
          </p:cNvPr>
          <p:cNvPicPr>
            <a:picLocks noChangeAspect="1"/>
          </p:cNvPicPr>
          <p:nvPr/>
        </p:nvPicPr>
        <p:blipFill>
          <a:blip r:embed="rId2"/>
          <a:stretch>
            <a:fillRect/>
          </a:stretch>
        </p:blipFill>
        <p:spPr>
          <a:xfrm>
            <a:off x="206262" y="5881678"/>
            <a:ext cx="875229" cy="871728"/>
          </a:xfrm>
          <a:prstGeom prst="rect">
            <a:avLst/>
          </a:prstGeom>
        </p:spPr>
      </p:pic>
    </p:spTree>
    <p:extLst>
      <p:ext uri="{BB962C8B-B14F-4D97-AF65-F5344CB8AC3E}">
        <p14:creationId xmlns:p14="http://schemas.microsoft.com/office/powerpoint/2010/main" val="49402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4A506-1A28-F844-5B00-FD0A312FA846}"/>
              </a:ext>
            </a:extLst>
          </p:cNvPr>
          <p:cNvSpPr>
            <a:spLocks noGrp="1"/>
          </p:cNvSpPr>
          <p:nvPr>
            <p:ph idx="1"/>
          </p:nvPr>
        </p:nvSpPr>
        <p:spPr>
          <a:xfrm>
            <a:off x="3171825" y="1825624"/>
            <a:ext cx="6043614" cy="2232026"/>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GB" sz="5000" b="1" dirty="0">
              <a:solidFill>
                <a:srgbClr val="002060"/>
              </a:solidFill>
            </a:endParaRPr>
          </a:p>
          <a:p>
            <a:pPr marL="0" indent="0" algn="ctr">
              <a:buNone/>
            </a:pPr>
            <a:r>
              <a:rPr lang="en-GB" sz="5000" b="1" dirty="0" err="1">
                <a:solidFill>
                  <a:srgbClr val="002060"/>
                </a:solidFill>
              </a:rPr>
              <a:t>Projeler</a:t>
            </a:r>
            <a:endParaRPr lang="en-GB" sz="5000" b="1" dirty="0">
              <a:solidFill>
                <a:srgbClr val="002060"/>
              </a:solidFill>
            </a:endParaRPr>
          </a:p>
          <a:p>
            <a:pPr marL="0" indent="0" algn="ctr">
              <a:buNone/>
            </a:pPr>
            <a:endParaRPr lang="en-GB" sz="5000" b="1" dirty="0">
              <a:solidFill>
                <a:srgbClr val="002060"/>
              </a:solidFill>
            </a:endParaRPr>
          </a:p>
        </p:txBody>
      </p:sp>
      <p:pic>
        <p:nvPicPr>
          <p:cNvPr id="2" name="Picture 1">
            <a:extLst>
              <a:ext uri="{FF2B5EF4-FFF2-40B4-BE49-F238E27FC236}">
                <a16:creationId xmlns:a16="http://schemas.microsoft.com/office/drawing/2014/main" id="{9412F9E9-984D-3931-3B38-3AD1A74D64CC}"/>
              </a:ext>
            </a:extLst>
          </p:cNvPr>
          <p:cNvPicPr>
            <a:picLocks noChangeAspect="1"/>
          </p:cNvPicPr>
          <p:nvPr/>
        </p:nvPicPr>
        <p:blipFill>
          <a:blip r:embed="rId2"/>
          <a:stretch>
            <a:fillRect/>
          </a:stretch>
        </p:blipFill>
        <p:spPr>
          <a:xfrm>
            <a:off x="41420" y="6035040"/>
            <a:ext cx="875229" cy="871728"/>
          </a:xfrm>
          <a:prstGeom prst="rect">
            <a:avLst/>
          </a:prstGeom>
        </p:spPr>
      </p:pic>
    </p:spTree>
    <p:extLst>
      <p:ext uri="{BB962C8B-B14F-4D97-AF65-F5344CB8AC3E}">
        <p14:creationId xmlns:p14="http://schemas.microsoft.com/office/powerpoint/2010/main" val="325966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D015A0-2EA1-E65D-DC83-CB3738A7E8D5}"/>
              </a:ext>
            </a:extLst>
          </p:cNvPr>
          <p:cNvSpPr txBox="1">
            <a:spLocks/>
          </p:cNvSpPr>
          <p:nvPr/>
        </p:nvSpPr>
        <p:spPr>
          <a:xfrm>
            <a:off x="294892" y="5827178"/>
            <a:ext cx="11566358" cy="914275"/>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err="1"/>
              <a:t>Merkezimiz</a:t>
            </a:r>
            <a:r>
              <a:rPr lang="en-GB" dirty="0"/>
              <a:t> </a:t>
            </a:r>
            <a:r>
              <a:rPr lang="en-GB" dirty="0" err="1"/>
              <a:t>Asya</a:t>
            </a:r>
            <a:r>
              <a:rPr lang="en-GB" dirty="0"/>
              <a:t>, </a:t>
            </a:r>
            <a:r>
              <a:rPr lang="en-GB" dirty="0" err="1"/>
              <a:t>Orta</a:t>
            </a:r>
            <a:r>
              <a:rPr lang="en-GB" dirty="0"/>
              <a:t> </a:t>
            </a:r>
            <a:r>
              <a:rPr lang="en-GB" dirty="0" err="1"/>
              <a:t>Doğu</a:t>
            </a:r>
            <a:r>
              <a:rPr lang="en-GB" dirty="0"/>
              <a:t> </a:t>
            </a:r>
            <a:r>
              <a:rPr lang="en-GB" dirty="0" err="1"/>
              <a:t>ve</a:t>
            </a:r>
            <a:r>
              <a:rPr lang="en-GB" dirty="0"/>
              <a:t> Afrika </a:t>
            </a:r>
            <a:r>
              <a:rPr lang="en-GB" dirty="0" err="1"/>
              <a:t>bölgelerine</a:t>
            </a:r>
            <a:r>
              <a:rPr lang="en-GB" dirty="0"/>
              <a:t> </a:t>
            </a:r>
            <a:r>
              <a:rPr lang="en-GB" dirty="0" err="1"/>
              <a:t>yönelik</a:t>
            </a:r>
            <a:r>
              <a:rPr lang="en-GB" dirty="0"/>
              <a:t> </a:t>
            </a:r>
            <a:r>
              <a:rPr lang="en-GB" dirty="0" err="1"/>
              <a:t>akademik</a:t>
            </a:r>
            <a:r>
              <a:rPr lang="en-GB" dirty="0"/>
              <a:t> </a:t>
            </a:r>
            <a:r>
              <a:rPr lang="en-GB" dirty="0" err="1"/>
              <a:t>dürüstlük</a:t>
            </a:r>
            <a:r>
              <a:rPr lang="en-GB" dirty="0"/>
              <a:t> </a:t>
            </a:r>
            <a:r>
              <a:rPr lang="en-GB" dirty="0" err="1"/>
              <a:t>ağının</a:t>
            </a:r>
            <a:r>
              <a:rPr lang="en-GB" dirty="0"/>
              <a:t> </a:t>
            </a:r>
            <a:r>
              <a:rPr lang="en-GB" dirty="0" err="1"/>
              <a:t>kurulmasına</a:t>
            </a:r>
            <a:r>
              <a:rPr lang="en-GB" dirty="0"/>
              <a:t> </a:t>
            </a:r>
            <a:r>
              <a:rPr lang="en-GB" dirty="0" err="1"/>
              <a:t>öncülük</a:t>
            </a:r>
            <a:r>
              <a:rPr lang="en-GB" dirty="0"/>
              <a:t> </a:t>
            </a:r>
            <a:r>
              <a:rPr lang="en-GB" dirty="0" err="1"/>
              <a:t>etmiştir</a:t>
            </a:r>
            <a:r>
              <a:rPr lang="en-GB" dirty="0"/>
              <a:t>. </a:t>
            </a:r>
            <a:r>
              <a:rPr lang="en-GB" dirty="0">
                <a:hlinkClick r:id="rId2"/>
              </a:rPr>
              <a:t>https://www.amea-integrity.com/about-1</a:t>
            </a:r>
            <a:endParaRPr lang="en-GB" dirty="0"/>
          </a:p>
        </p:txBody>
      </p:sp>
      <p:pic>
        <p:nvPicPr>
          <p:cNvPr id="3" name="Picture 2">
            <a:extLst>
              <a:ext uri="{FF2B5EF4-FFF2-40B4-BE49-F238E27FC236}">
                <a16:creationId xmlns:a16="http://schemas.microsoft.com/office/drawing/2014/main" id="{85B6ACF5-6897-0F8F-E8EF-5C47A92C9F37}"/>
              </a:ext>
            </a:extLst>
          </p:cNvPr>
          <p:cNvPicPr>
            <a:picLocks noChangeAspect="1"/>
          </p:cNvPicPr>
          <p:nvPr/>
        </p:nvPicPr>
        <p:blipFill>
          <a:blip r:embed="rId3"/>
          <a:stretch>
            <a:fillRect/>
          </a:stretch>
        </p:blipFill>
        <p:spPr>
          <a:xfrm>
            <a:off x="2976285" y="233078"/>
            <a:ext cx="6238040" cy="53360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2E2EBF72-8DF4-E145-C214-F610DCF8993E}"/>
              </a:ext>
            </a:extLst>
          </p:cNvPr>
          <p:cNvPicPr>
            <a:picLocks noChangeAspect="1"/>
          </p:cNvPicPr>
          <p:nvPr/>
        </p:nvPicPr>
        <p:blipFill>
          <a:blip r:embed="rId4"/>
          <a:stretch>
            <a:fillRect/>
          </a:stretch>
        </p:blipFill>
        <p:spPr>
          <a:xfrm>
            <a:off x="120918" y="224590"/>
            <a:ext cx="875229" cy="871728"/>
          </a:xfrm>
          <a:prstGeom prst="rect">
            <a:avLst/>
          </a:prstGeom>
        </p:spPr>
      </p:pic>
    </p:spTree>
    <p:extLst>
      <p:ext uri="{BB962C8B-B14F-4D97-AF65-F5344CB8AC3E}">
        <p14:creationId xmlns:p14="http://schemas.microsoft.com/office/powerpoint/2010/main" val="3374838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4A506-1A28-F844-5B00-FD0A312FA846}"/>
              </a:ext>
            </a:extLst>
          </p:cNvPr>
          <p:cNvSpPr>
            <a:spLocks noGrp="1"/>
          </p:cNvSpPr>
          <p:nvPr>
            <p:ph idx="1"/>
          </p:nvPr>
        </p:nvSpPr>
        <p:spPr>
          <a:xfrm>
            <a:off x="3171825" y="1825624"/>
            <a:ext cx="6043614" cy="2423647"/>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GB" sz="5000" b="1" dirty="0">
              <a:solidFill>
                <a:srgbClr val="002060"/>
              </a:solidFill>
            </a:endParaRPr>
          </a:p>
          <a:p>
            <a:pPr marL="0" indent="0" algn="ctr">
              <a:buNone/>
            </a:pPr>
            <a:r>
              <a:rPr lang="en-GB" sz="5000" b="1" dirty="0" err="1">
                <a:solidFill>
                  <a:srgbClr val="002060"/>
                </a:solidFill>
              </a:rPr>
              <a:t>Etkinlik</a:t>
            </a:r>
            <a:r>
              <a:rPr lang="en-GB" sz="5000" b="1" dirty="0">
                <a:solidFill>
                  <a:srgbClr val="002060"/>
                </a:solidFill>
              </a:rPr>
              <a:t> </a:t>
            </a:r>
            <a:r>
              <a:rPr lang="en-GB" sz="5000" b="1" dirty="0" err="1">
                <a:solidFill>
                  <a:srgbClr val="002060"/>
                </a:solidFill>
              </a:rPr>
              <a:t>Düzenleme</a:t>
            </a:r>
            <a:endParaRPr lang="en-GB" sz="5000" b="1" dirty="0">
              <a:solidFill>
                <a:srgbClr val="002060"/>
              </a:solidFill>
            </a:endParaRPr>
          </a:p>
        </p:txBody>
      </p:sp>
      <p:pic>
        <p:nvPicPr>
          <p:cNvPr id="2" name="Picture 1">
            <a:extLst>
              <a:ext uri="{FF2B5EF4-FFF2-40B4-BE49-F238E27FC236}">
                <a16:creationId xmlns:a16="http://schemas.microsoft.com/office/drawing/2014/main" id="{EDC160F1-FB36-8FCA-8BE5-6416D1363A00}"/>
              </a:ext>
            </a:extLst>
          </p:cNvPr>
          <p:cNvPicPr>
            <a:picLocks noChangeAspect="1"/>
          </p:cNvPicPr>
          <p:nvPr/>
        </p:nvPicPr>
        <p:blipFill>
          <a:blip r:embed="rId2"/>
          <a:stretch>
            <a:fillRect/>
          </a:stretch>
        </p:blipFill>
        <p:spPr>
          <a:xfrm>
            <a:off x="145302" y="5869486"/>
            <a:ext cx="875229" cy="871728"/>
          </a:xfrm>
          <a:prstGeom prst="rect">
            <a:avLst/>
          </a:prstGeom>
        </p:spPr>
      </p:pic>
    </p:spTree>
    <p:extLst>
      <p:ext uri="{BB962C8B-B14F-4D97-AF65-F5344CB8AC3E}">
        <p14:creationId xmlns:p14="http://schemas.microsoft.com/office/powerpoint/2010/main" val="4366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BC51A6-D841-2642-4DC1-C9E2D38332D8}"/>
              </a:ext>
            </a:extLst>
          </p:cNvPr>
          <p:cNvPicPr>
            <a:picLocks noChangeAspect="1"/>
          </p:cNvPicPr>
          <p:nvPr/>
        </p:nvPicPr>
        <p:blipFill>
          <a:blip r:embed="rId2"/>
          <a:stretch>
            <a:fillRect/>
          </a:stretch>
        </p:blipFill>
        <p:spPr>
          <a:xfrm>
            <a:off x="605468" y="1127377"/>
            <a:ext cx="10981064" cy="33953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ontent Placeholder 4">
            <a:extLst>
              <a:ext uri="{FF2B5EF4-FFF2-40B4-BE49-F238E27FC236}">
                <a16:creationId xmlns:a16="http://schemas.microsoft.com/office/drawing/2014/main" id="{0FD015A0-2EA1-E65D-DC83-CB3738A7E8D5}"/>
              </a:ext>
            </a:extLst>
          </p:cNvPr>
          <p:cNvSpPr txBox="1">
            <a:spLocks/>
          </p:cNvSpPr>
          <p:nvPr/>
        </p:nvSpPr>
        <p:spPr>
          <a:xfrm>
            <a:off x="304801" y="5091953"/>
            <a:ext cx="11566358" cy="1272988"/>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err="1"/>
              <a:t>Yütücüsü</a:t>
            </a:r>
            <a:r>
              <a:rPr lang="en-GB" dirty="0"/>
              <a:t> </a:t>
            </a:r>
            <a:r>
              <a:rPr lang="en-GB" dirty="0" err="1"/>
              <a:t>olduğumuz</a:t>
            </a:r>
            <a:r>
              <a:rPr lang="en-GB" dirty="0"/>
              <a:t> “Facing Academic Integrity Threats (FAITH)” </a:t>
            </a:r>
            <a:r>
              <a:rPr lang="en-GB" dirty="0" err="1"/>
              <a:t>projesi</a:t>
            </a:r>
            <a:r>
              <a:rPr lang="en-GB" dirty="0"/>
              <a:t> </a:t>
            </a:r>
            <a:r>
              <a:rPr lang="en-GB" dirty="0" err="1"/>
              <a:t>kapsamında</a:t>
            </a:r>
            <a:r>
              <a:rPr lang="en-GB" dirty="0"/>
              <a:t> Maribor </a:t>
            </a:r>
            <a:r>
              <a:rPr lang="en-GB" dirty="0" err="1"/>
              <a:t>Üniversitesi</a:t>
            </a:r>
            <a:r>
              <a:rPr lang="en-GB" dirty="0"/>
              <a:t> </a:t>
            </a:r>
            <a:r>
              <a:rPr lang="en-GB" dirty="0" err="1"/>
              <a:t>Slovenya’da</a:t>
            </a:r>
            <a:r>
              <a:rPr lang="en-GB" dirty="0"/>
              <a:t> “</a:t>
            </a:r>
            <a:r>
              <a:rPr lang="en-GB" dirty="0" err="1"/>
              <a:t>Akademik</a:t>
            </a:r>
            <a:r>
              <a:rPr lang="en-GB" dirty="0"/>
              <a:t> </a:t>
            </a:r>
            <a:r>
              <a:rPr lang="en-GB" dirty="0" err="1"/>
              <a:t>Dürüstlük</a:t>
            </a:r>
            <a:r>
              <a:rPr lang="en-GB" dirty="0"/>
              <a:t> </a:t>
            </a:r>
            <a:r>
              <a:rPr lang="en-GB" dirty="0" err="1"/>
              <a:t>Doktora</a:t>
            </a:r>
            <a:r>
              <a:rPr lang="en-GB" dirty="0"/>
              <a:t> </a:t>
            </a:r>
            <a:r>
              <a:rPr lang="en-GB" dirty="0" err="1"/>
              <a:t>Yaz</a:t>
            </a:r>
            <a:r>
              <a:rPr lang="en-GB" dirty="0"/>
              <a:t> </a:t>
            </a:r>
            <a:r>
              <a:rPr lang="en-GB" dirty="0" err="1"/>
              <a:t>Okulu</a:t>
            </a:r>
            <a:r>
              <a:rPr lang="en-GB" dirty="0"/>
              <a:t>" </a:t>
            </a:r>
            <a:r>
              <a:rPr lang="en-GB" dirty="0" err="1"/>
              <a:t>programı</a:t>
            </a:r>
            <a:r>
              <a:rPr lang="en-GB" dirty="0"/>
              <a:t> </a:t>
            </a:r>
            <a:r>
              <a:rPr lang="en-GB" dirty="0" err="1"/>
              <a:t>düzenlenmiştir</a:t>
            </a:r>
            <a:r>
              <a:rPr lang="en-GB" dirty="0"/>
              <a:t>. </a:t>
            </a:r>
            <a:r>
              <a:rPr lang="en-GB" dirty="0">
                <a:hlinkClick r:id="rId3"/>
              </a:rPr>
              <a:t>http://enai-summerschool2023.um.si/</a:t>
            </a:r>
            <a:endParaRPr lang="en-GB" dirty="0"/>
          </a:p>
        </p:txBody>
      </p:sp>
      <p:pic>
        <p:nvPicPr>
          <p:cNvPr id="2" name="Picture 1">
            <a:extLst>
              <a:ext uri="{FF2B5EF4-FFF2-40B4-BE49-F238E27FC236}">
                <a16:creationId xmlns:a16="http://schemas.microsoft.com/office/drawing/2014/main" id="{39E91689-FC64-249D-0160-65369EAB8946}"/>
              </a:ext>
            </a:extLst>
          </p:cNvPr>
          <p:cNvPicPr>
            <a:picLocks noChangeAspect="1"/>
          </p:cNvPicPr>
          <p:nvPr/>
        </p:nvPicPr>
        <p:blipFill>
          <a:blip r:embed="rId4"/>
          <a:stretch>
            <a:fillRect/>
          </a:stretch>
        </p:blipFill>
        <p:spPr>
          <a:xfrm>
            <a:off x="120918" y="224590"/>
            <a:ext cx="875229" cy="871728"/>
          </a:xfrm>
          <a:prstGeom prst="rect">
            <a:avLst/>
          </a:prstGeom>
        </p:spPr>
      </p:pic>
    </p:spTree>
    <p:extLst>
      <p:ext uri="{BB962C8B-B14F-4D97-AF65-F5344CB8AC3E}">
        <p14:creationId xmlns:p14="http://schemas.microsoft.com/office/powerpoint/2010/main" val="210127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800AC9-5BD1-8DB4-D716-154623C0BF37}"/>
              </a:ext>
            </a:extLst>
          </p:cNvPr>
          <p:cNvPicPr>
            <a:picLocks noChangeAspect="1"/>
          </p:cNvPicPr>
          <p:nvPr/>
        </p:nvPicPr>
        <p:blipFill>
          <a:blip r:embed="rId2"/>
          <a:stretch>
            <a:fillRect/>
          </a:stretch>
        </p:blipFill>
        <p:spPr>
          <a:xfrm>
            <a:off x="1582741" y="170329"/>
            <a:ext cx="4513259" cy="65173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Content Placeholder 4">
            <a:extLst>
              <a:ext uri="{FF2B5EF4-FFF2-40B4-BE49-F238E27FC236}">
                <a16:creationId xmlns:a16="http://schemas.microsoft.com/office/drawing/2014/main" id="{B3CB8149-FB74-37F3-1EE4-E8FAD6AB82FC}"/>
              </a:ext>
            </a:extLst>
          </p:cNvPr>
          <p:cNvSpPr txBox="1">
            <a:spLocks/>
          </p:cNvSpPr>
          <p:nvPr/>
        </p:nvSpPr>
        <p:spPr>
          <a:xfrm>
            <a:off x="6508376" y="2164975"/>
            <a:ext cx="5093841" cy="2528047"/>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err="1"/>
              <a:t>Asya</a:t>
            </a:r>
            <a:r>
              <a:rPr lang="en-GB" dirty="0"/>
              <a:t>, </a:t>
            </a:r>
            <a:r>
              <a:rPr lang="en-GB" dirty="0" err="1"/>
              <a:t>Orta</a:t>
            </a:r>
            <a:r>
              <a:rPr lang="en-GB" dirty="0"/>
              <a:t> </a:t>
            </a:r>
            <a:r>
              <a:rPr lang="en-GB" dirty="0" err="1"/>
              <a:t>Doğu</a:t>
            </a:r>
            <a:r>
              <a:rPr lang="en-GB" dirty="0"/>
              <a:t> </a:t>
            </a:r>
            <a:r>
              <a:rPr lang="en-GB" dirty="0" err="1"/>
              <a:t>ve</a:t>
            </a:r>
            <a:r>
              <a:rPr lang="en-GB" dirty="0"/>
              <a:t> Afrika </a:t>
            </a:r>
            <a:r>
              <a:rPr lang="en-GB" dirty="0" err="1"/>
              <a:t>bölgelerine</a:t>
            </a:r>
            <a:r>
              <a:rPr lang="en-GB" dirty="0"/>
              <a:t> </a:t>
            </a:r>
            <a:r>
              <a:rPr lang="en-GB" dirty="0" err="1"/>
              <a:t>yönelik</a:t>
            </a:r>
            <a:r>
              <a:rPr lang="en-GB" dirty="0"/>
              <a:t> </a:t>
            </a:r>
            <a:r>
              <a:rPr lang="en-GB" dirty="0" err="1"/>
              <a:t>akademik</a:t>
            </a:r>
            <a:r>
              <a:rPr lang="en-GB" dirty="0"/>
              <a:t> </a:t>
            </a:r>
            <a:r>
              <a:rPr lang="en-GB" dirty="0" err="1"/>
              <a:t>dürüstlük</a:t>
            </a:r>
            <a:r>
              <a:rPr lang="en-GB" dirty="0"/>
              <a:t> </a:t>
            </a:r>
            <a:r>
              <a:rPr lang="en-GB" dirty="0" err="1"/>
              <a:t>ağı</a:t>
            </a:r>
            <a:r>
              <a:rPr lang="en-GB" dirty="0"/>
              <a:t> </a:t>
            </a:r>
            <a:r>
              <a:rPr lang="en-GB" dirty="0" err="1"/>
              <a:t>olarak</a:t>
            </a:r>
            <a:r>
              <a:rPr lang="en-GB" dirty="0"/>
              <a:t> ilk </a:t>
            </a:r>
            <a:r>
              <a:rPr lang="en-GB" dirty="0" err="1"/>
              <a:t>konferansımızı</a:t>
            </a:r>
            <a:r>
              <a:rPr lang="en-GB" dirty="0"/>
              <a:t> </a:t>
            </a:r>
            <a:r>
              <a:rPr lang="en-GB" dirty="0" err="1"/>
              <a:t>gerçekleştirmiş</a:t>
            </a:r>
            <a:r>
              <a:rPr lang="en-GB" dirty="0"/>
              <a:t> </a:t>
            </a:r>
            <a:r>
              <a:rPr lang="en-GB" dirty="0" err="1"/>
              <a:t>bulunuyoruz</a:t>
            </a:r>
            <a:r>
              <a:rPr lang="en-GB" dirty="0"/>
              <a:t>.</a:t>
            </a:r>
          </a:p>
          <a:p>
            <a:pPr marL="0" indent="0">
              <a:buNone/>
            </a:pPr>
            <a:r>
              <a:rPr lang="en-GB" dirty="0">
                <a:hlinkClick r:id="rId3"/>
              </a:rPr>
              <a:t>https://mdx.ac.ae/acari2023</a:t>
            </a:r>
            <a:endParaRPr lang="en-GB" dirty="0"/>
          </a:p>
        </p:txBody>
      </p:sp>
      <p:pic>
        <p:nvPicPr>
          <p:cNvPr id="2" name="Picture 1">
            <a:extLst>
              <a:ext uri="{FF2B5EF4-FFF2-40B4-BE49-F238E27FC236}">
                <a16:creationId xmlns:a16="http://schemas.microsoft.com/office/drawing/2014/main" id="{73368186-2C50-19D0-D942-B7AC268932BC}"/>
              </a:ext>
            </a:extLst>
          </p:cNvPr>
          <p:cNvPicPr>
            <a:picLocks noChangeAspect="1"/>
          </p:cNvPicPr>
          <p:nvPr/>
        </p:nvPicPr>
        <p:blipFill>
          <a:blip r:embed="rId4"/>
          <a:stretch>
            <a:fillRect/>
          </a:stretch>
        </p:blipFill>
        <p:spPr>
          <a:xfrm>
            <a:off x="120918" y="224590"/>
            <a:ext cx="875229" cy="871728"/>
          </a:xfrm>
          <a:prstGeom prst="rect">
            <a:avLst/>
          </a:prstGeom>
        </p:spPr>
      </p:pic>
    </p:spTree>
    <p:extLst>
      <p:ext uri="{BB962C8B-B14F-4D97-AF65-F5344CB8AC3E}">
        <p14:creationId xmlns:p14="http://schemas.microsoft.com/office/powerpoint/2010/main" val="371549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3CB8149-FB74-37F3-1EE4-E8FAD6AB82FC}"/>
              </a:ext>
            </a:extLst>
          </p:cNvPr>
          <p:cNvSpPr txBox="1">
            <a:spLocks/>
          </p:cNvSpPr>
          <p:nvPr/>
        </p:nvSpPr>
        <p:spPr>
          <a:xfrm>
            <a:off x="340659" y="5977214"/>
            <a:ext cx="11510682" cy="811307"/>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err="1"/>
              <a:t>Söz</a:t>
            </a:r>
            <a:r>
              <a:rPr lang="en-GB" sz="2400" dirty="0"/>
              <a:t> </a:t>
            </a:r>
            <a:r>
              <a:rPr lang="en-GB" sz="2400" dirty="0" err="1"/>
              <a:t>konusu</a:t>
            </a:r>
            <a:r>
              <a:rPr lang="en-GB" sz="2400" dirty="0"/>
              <a:t> </a:t>
            </a:r>
            <a:r>
              <a:rPr lang="en-GB" sz="2400" dirty="0" err="1"/>
              <a:t>konferansın</a:t>
            </a:r>
            <a:r>
              <a:rPr lang="en-GB" sz="2400" dirty="0"/>
              <a:t> </a:t>
            </a:r>
            <a:r>
              <a:rPr lang="en-GB" sz="2400" dirty="0" err="1"/>
              <a:t>tanıtım</a:t>
            </a:r>
            <a:r>
              <a:rPr lang="en-GB" sz="2400" dirty="0"/>
              <a:t> </a:t>
            </a:r>
            <a:r>
              <a:rPr lang="en-GB" sz="2400" dirty="0" err="1"/>
              <a:t>etkinliğini</a:t>
            </a:r>
            <a:r>
              <a:rPr lang="en-GB" sz="2400" dirty="0"/>
              <a:t> </a:t>
            </a:r>
            <a:r>
              <a:rPr lang="en-GB" sz="2400" dirty="0" err="1"/>
              <a:t>Birleşik</a:t>
            </a:r>
            <a:r>
              <a:rPr lang="en-GB" sz="2400" dirty="0"/>
              <a:t> Arap </a:t>
            </a:r>
            <a:r>
              <a:rPr lang="en-GB" sz="2400" dirty="0" err="1"/>
              <a:t>Emirlikleri’nde</a:t>
            </a:r>
            <a:r>
              <a:rPr lang="en-GB" sz="2400" dirty="0"/>
              <a:t> </a:t>
            </a:r>
            <a:r>
              <a:rPr lang="en-GB" sz="2400" dirty="0" err="1"/>
              <a:t>beş</a:t>
            </a:r>
            <a:r>
              <a:rPr lang="en-GB" sz="2400" dirty="0"/>
              <a:t> </a:t>
            </a:r>
            <a:r>
              <a:rPr lang="en-GB" sz="2400" dirty="0" err="1"/>
              <a:t>farklı</a:t>
            </a:r>
            <a:r>
              <a:rPr lang="en-GB" sz="2400" dirty="0"/>
              <a:t> </a:t>
            </a:r>
            <a:r>
              <a:rPr lang="en-GB" sz="2400" dirty="0" err="1"/>
              <a:t>emirlikteki</a:t>
            </a:r>
            <a:r>
              <a:rPr lang="en-GB" sz="2400" dirty="0"/>
              <a:t> </a:t>
            </a:r>
            <a:r>
              <a:rPr lang="en-GB" sz="2400" dirty="0" err="1"/>
              <a:t>üniversiteleri</a:t>
            </a:r>
            <a:r>
              <a:rPr lang="en-GB" sz="2400" dirty="0"/>
              <a:t> </a:t>
            </a:r>
            <a:r>
              <a:rPr lang="en-GB" sz="2400" dirty="0" err="1"/>
              <a:t>yerinde</a:t>
            </a:r>
            <a:r>
              <a:rPr lang="en-GB" sz="2400" dirty="0"/>
              <a:t> </a:t>
            </a:r>
            <a:r>
              <a:rPr lang="en-GB" sz="2400" dirty="0" err="1"/>
              <a:t>ziyaret</a:t>
            </a:r>
            <a:r>
              <a:rPr lang="en-GB" sz="2400" dirty="0"/>
              <a:t> </a:t>
            </a:r>
            <a:r>
              <a:rPr lang="en-GB" sz="2400" dirty="0" err="1"/>
              <a:t>ederek</a:t>
            </a:r>
            <a:r>
              <a:rPr lang="en-GB" sz="2400" dirty="0"/>
              <a:t> </a:t>
            </a:r>
            <a:r>
              <a:rPr lang="en-GB" sz="2400" dirty="0" err="1"/>
              <a:t>gerçekleştirmiş</a:t>
            </a:r>
            <a:r>
              <a:rPr lang="en-GB" sz="2400" dirty="0"/>
              <a:t> </a:t>
            </a:r>
            <a:r>
              <a:rPr lang="en-GB" sz="2400" dirty="0" err="1"/>
              <a:t>bulunuyoruz</a:t>
            </a:r>
            <a:r>
              <a:rPr lang="en-GB" sz="2400" dirty="0"/>
              <a:t>.</a:t>
            </a:r>
          </a:p>
        </p:txBody>
      </p:sp>
      <p:pic>
        <p:nvPicPr>
          <p:cNvPr id="9" name="Picture 8">
            <a:extLst>
              <a:ext uri="{FF2B5EF4-FFF2-40B4-BE49-F238E27FC236}">
                <a16:creationId xmlns:a16="http://schemas.microsoft.com/office/drawing/2014/main" id="{EE4D02EB-33DC-896C-30A4-E6E8025A6E2B}"/>
              </a:ext>
            </a:extLst>
          </p:cNvPr>
          <p:cNvPicPr>
            <a:picLocks noChangeAspect="1"/>
          </p:cNvPicPr>
          <p:nvPr/>
        </p:nvPicPr>
        <p:blipFill>
          <a:blip r:embed="rId2"/>
          <a:stretch>
            <a:fillRect/>
          </a:stretch>
        </p:blipFill>
        <p:spPr>
          <a:xfrm>
            <a:off x="146615" y="213100"/>
            <a:ext cx="4059336" cy="5412448"/>
          </a:xfrm>
          <a:prstGeom prst="rect">
            <a:avLst/>
          </a:prstGeom>
        </p:spPr>
      </p:pic>
      <p:pic>
        <p:nvPicPr>
          <p:cNvPr id="11" name="Picture 10">
            <a:extLst>
              <a:ext uri="{FF2B5EF4-FFF2-40B4-BE49-F238E27FC236}">
                <a16:creationId xmlns:a16="http://schemas.microsoft.com/office/drawing/2014/main" id="{0948CB37-B10A-BC19-9C5E-6EE8FBFD45E5}"/>
              </a:ext>
            </a:extLst>
          </p:cNvPr>
          <p:cNvPicPr>
            <a:picLocks noChangeAspect="1"/>
          </p:cNvPicPr>
          <p:nvPr/>
        </p:nvPicPr>
        <p:blipFill>
          <a:blip r:embed="rId3"/>
          <a:stretch>
            <a:fillRect/>
          </a:stretch>
        </p:blipFill>
        <p:spPr>
          <a:xfrm>
            <a:off x="4989444" y="213100"/>
            <a:ext cx="2996607" cy="1685591"/>
          </a:xfrm>
          <a:prstGeom prst="rect">
            <a:avLst/>
          </a:prstGeom>
        </p:spPr>
      </p:pic>
      <p:pic>
        <p:nvPicPr>
          <p:cNvPr id="13" name="Picture 12">
            <a:extLst>
              <a:ext uri="{FF2B5EF4-FFF2-40B4-BE49-F238E27FC236}">
                <a16:creationId xmlns:a16="http://schemas.microsoft.com/office/drawing/2014/main" id="{B70A03C5-DF40-F654-C300-9561EDD992CF}"/>
              </a:ext>
            </a:extLst>
          </p:cNvPr>
          <p:cNvPicPr>
            <a:picLocks noChangeAspect="1"/>
          </p:cNvPicPr>
          <p:nvPr/>
        </p:nvPicPr>
        <p:blipFill>
          <a:blip r:embed="rId4"/>
          <a:stretch>
            <a:fillRect/>
          </a:stretch>
        </p:blipFill>
        <p:spPr>
          <a:xfrm>
            <a:off x="8769544" y="213100"/>
            <a:ext cx="2833786" cy="1594005"/>
          </a:xfrm>
          <a:prstGeom prst="rect">
            <a:avLst/>
          </a:prstGeom>
        </p:spPr>
      </p:pic>
      <p:pic>
        <p:nvPicPr>
          <p:cNvPr id="15" name="Picture 14">
            <a:extLst>
              <a:ext uri="{FF2B5EF4-FFF2-40B4-BE49-F238E27FC236}">
                <a16:creationId xmlns:a16="http://schemas.microsoft.com/office/drawing/2014/main" id="{BDB57E36-3424-1B7B-9830-0598BB520F42}"/>
              </a:ext>
            </a:extLst>
          </p:cNvPr>
          <p:cNvPicPr>
            <a:picLocks noChangeAspect="1"/>
          </p:cNvPicPr>
          <p:nvPr/>
        </p:nvPicPr>
        <p:blipFill>
          <a:blip r:embed="rId5"/>
          <a:stretch>
            <a:fillRect/>
          </a:stretch>
        </p:blipFill>
        <p:spPr>
          <a:xfrm>
            <a:off x="5049907" y="2250357"/>
            <a:ext cx="2996606" cy="1685591"/>
          </a:xfrm>
          <a:prstGeom prst="rect">
            <a:avLst/>
          </a:prstGeom>
        </p:spPr>
      </p:pic>
      <p:pic>
        <p:nvPicPr>
          <p:cNvPr id="17" name="Picture 16">
            <a:extLst>
              <a:ext uri="{FF2B5EF4-FFF2-40B4-BE49-F238E27FC236}">
                <a16:creationId xmlns:a16="http://schemas.microsoft.com/office/drawing/2014/main" id="{494DAC78-9C01-6949-A516-75E53007FAE8}"/>
              </a:ext>
            </a:extLst>
          </p:cNvPr>
          <p:cNvPicPr>
            <a:picLocks noChangeAspect="1"/>
          </p:cNvPicPr>
          <p:nvPr/>
        </p:nvPicPr>
        <p:blipFill>
          <a:blip r:embed="rId6"/>
          <a:stretch>
            <a:fillRect/>
          </a:stretch>
        </p:blipFill>
        <p:spPr>
          <a:xfrm>
            <a:off x="8769544" y="2346358"/>
            <a:ext cx="2996608" cy="1685592"/>
          </a:xfrm>
          <a:prstGeom prst="rect">
            <a:avLst/>
          </a:prstGeom>
        </p:spPr>
      </p:pic>
      <p:pic>
        <p:nvPicPr>
          <p:cNvPr id="19" name="Picture 18">
            <a:extLst>
              <a:ext uri="{FF2B5EF4-FFF2-40B4-BE49-F238E27FC236}">
                <a16:creationId xmlns:a16="http://schemas.microsoft.com/office/drawing/2014/main" id="{8A6E0009-A28C-9515-B966-08C923871060}"/>
              </a:ext>
            </a:extLst>
          </p:cNvPr>
          <p:cNvPicPr>
            <a:picLocks noChangeAspect="1"/>
          </p:cNvPicPr>
          <p:nvPr/>
        </p:nvPicPr>
        <p:blipFill>
          <a:blip r:embed="rId7"/>
          <a:stretch>
            <a:fillRect/>
          </a:stretch>
        </p:blipFill>
        <p:spPr>
          <a:xfrm>
            <a:off x="6548210" y="4054421"/>
            <a:ext cx="3163377" cy="1779400"/>
          </a:xfrm>
          <a:prstGeom prst="rect">
            <a:avLst/>
          </a:prstGeom>
        </p:spPr>
      </p:pic>
      <p:pic>
        <p:nvPicPr>
          <p:cNvPr id="2" name="Picture 1">
            <a:extLst>
              <a:ext uri="{FF2B5EF4-FFF2-40B4-BE49-F238E27FC236}">
                <a16:creationId xmlns:a16="http://schemas.microsoft.com/office/drawing/2014/main" id="{7DB66BA6-3793-5CF5-88AA-464152876AE3}"/>
              </a:ext>
            </a:extLst>
          </p:cNvPr>
          <p:cNvPicPr>
            <a:picLocks noChangeAspect="1"/>
          </p:cNvPicPr>
          <p:nvPr/>
        </p:nvPicPr>
        <p:blipFill>
          <a:blip r:embed="rId8"/>
          <a:stretch>
            <a:fillRect/>
          </a:stretch>
        </p:blipFill>
        <p:spPr>
          <a:xfrm>
            <a:off x="10520694" y="4568718"/>
            <a:ext cx="875229" cy="871728"/>
          </a:xfrm>
          <a:prstGeom prst="rect">
            <a:avLst/>
          </a:prstGeom>
        </p:spPr>
      </p:pic>
    </p:spTree>
    <p:extLst>
      <p:ext uri="{BB962C8B-B14F-4D97-AF65-F5344CB8AC3E}">
        <p14:creationId xmlns:p14="http://schemas.microsoft.com/office/powerpoint/2010/main" val="69307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75CB-9574-444F-BDC1-63099216AD44}"/>
              </a:ext>
            </a:extLst>
          </p:cNvPr>
          <p:cNvSpPr>
            <a:spLocks noGrp="1"/>
          </p:cNvSpPr>
          <p:nvPr>
            <p:ph type="title"/>
          </p:nvPr>
        </p:nvSpPr>
        <p:spPr>
          <a:xfrm>
            <a:off x="149629" y="147108"/>
            <a:ext cx="10515600" cy="1325563"/>
          </a:xfrm>
        </p:spPr>
        <p:txBody>
          <a:bodyPr>
            <a:normAutofit/>
          </a:bodyPr>
          <a:lstStyle/>
          <a:p>
            <a:r>
              <a:rPr lang="tr-TR" sz="4000" b="1" dirty="0"/>
              <a:t>“Akademik Dürüstlük Tehditleriyle Yüzleşme” Projesi (FAITH): Proje Yürütücüsü</a:t>
            </a:r>
            <a:endParaRPr lang="en-TR" sz="4000" b="1" dirty="0"/>
          </a:p>
        </p:txBody>
      </p:sp>
      <p:sp>
        <p:nvSpPr>
          <p:cNvPr id="3" name="Content Placeholder 2">
            <a:extLst>
              <a:ext uri="{FF2B5EF4-FFF2-40B4-BE49-F238E27FC236}">
                <a16:creationId xmlns:a16="http://schemas.microsoft.com/office/drawing/2014/main" id="{03173C07-24E3-7941-9B9D-8D35D545E93D}"/>
              </a:ext>
            </a:extLst>
          </p:cNvPr>
          <p:cNvSpPr>
            <a:spLocks noGrp="1"/>
          </p:cNvSpPr>
          <p:nvPr>
            <p:ph idx="1"/>
          </p:nvPr>
        </p:nvSpPr>
        <p:spPr>
          <a:xfrm>
            <a:off x="1095443" y="2234585"/>
            <a:ext cx="10515600" cy="4485807"/>
          </a:xfrm>
        </p:spPr>
        <p:txBody>
          <a:bodyPr>
            <a:normAutofit/>
          </a:bodyPr>
          <a:lstStyle/>
          <a:p>
            <a:pPr marL="0" indent="0">
              <a:buNone/>
            </a:pPr>
            <a:r>
              <a:rPr lang="tr-TR" sz="2600" dirty="0" err="1"/>
              <a:t>Fonlayıcı</a:t>
            </a:r>
            <a:r>
              <a:rPr lang="tr-TR" sz="2600" dirty="0"/>
              <a:t>: Türkiye Ulusal Ajansı </a:t>
            </a:r>
            <a:r>
              <a:rPr lang="tr-TR" sz="2600" dirty="0" err="1"/>
              <a:t>Erasmus</a:t>
            </a:r>
            <a:r>
              <a:rPr lang="tr-TR" sz="2600" dirty="0"/>
              <a:t>+ programı KA220-HED - Yükseköğretimde işbirliği ortaklıkları eylemi</a:t>
            </a:r>
          </a:p>
          <a:p>
            <a:pPr marL="0" indent="0">
              <a:buNone/>
            </a:pPr>
            <a:r>
              <a:rPr lang="tr-TR" sz="2600" dirty="0"/>
              <a:t>Bütçe: 274.709 avro</a:t>
            </a:r>
          </a:p>
          <a:p>
            <a:pPr marL="0" indent="0">
              <a:buNone/>
            </a:pPr>
            <a:r>
              <a:rPr lang="tr-TR" sz="2600" dirty="0"/>
              <a:t>Süre: 3 yıl (2021 – 2024 yılları arasında)</a:t>
            </a:r>
          </a:p>
          <a:p>
            <a:pPr marL="0" indent="0">
              <a:buNone/>
            </a:pPr>
            <a:r>
              <a:rPr lang="tr-TR" sz="2600" dirty="0"/>
              <a:t>Amaç: Proje temel olarak akademik dürüstlük politikaları için Avrupa ölçütleri oluşturmayı ve akademisyenler, kütüphaneciler ve öğrenciler için rehberlik ve destek sağlamayı amaçlamaktadır. </a:t>
            </a:r>
          </a:p>
          <a:p>
            <a:pPr marL="0" indent="0">
              <a:buNone/>
            </a:pPr>
            <a:r>
              <a:rPr lang="tr-TR" sz="2600" dirty="0"/>
              <a:t>Konsorsiyum: Çanakkale Onsekiz Mart Üniversitesi, Avrupa Akademik Dürüstlük Ağı (</a:t>
            </a:r>
            <a:r>
              <a:rPr lang="tr-TR" sz="2600" dirty="0" err="1"/>
              <a:t>Çekya</a:t>
            </a:r>
            <a:r>
              <a:rPr lang="tr-TR" sz="2600" dirty="0"/>
              <a:t>), </a:t>
            </a:r>
            <a:r>
              <a:rPr lang="tr-TR" sz="2600" dirty="0" err="1"/>
              <a:t>Konstanz</a:t>
            </a:r>
            <a:r>
              <a:rPr lang="tr-TR" sz="2600" dirty="0"/>
              <a:t> Üniversitesi (Almanya), Porto Üniversitesi (Portekiz) ve </a:t>
            </a:r>
            <a:r>
              <a:rPr lang="tr-TR" sz="2600" dirty="0" err="1"/>
              <a:t>Maribor</a:t>
            </a:r>
            <a:r>
              <a:rPr lang="tr-TR" sz="2600" dirty="0"/>
              <a:t> Üniversitesi (Slovenya)</a:t>
            </a:r>
            <a:endParaRPr lang="en-TR" sz="2600" dirty="0"/>
          </a:p>
        </p:txBody>
      </p:sp>
      <p:pic>
        <p:nvPicPr>
          <p:cNvPr id="5" name="Picture 4">
            <a:extLst>
              <a:ext uri="{FF2B5EF4-FFF2-40B4-BE49-F238E27FC236}">
                <a16:creationId xmlns:a16="http://schemas.microsoft.com/office/drawing/2014/main" id="{6D94D7E2-D524-0867-F14B-E586BDAA704C}"/>
              </a:ext>
            </a:extLst>
          </p:cNvPr>
          <p:cNvPicPr>
            <a:picLocks noChangeAspect="1"/>
          </p:cNvPicPr>
          <p:nvPr/>
        </p:nvPicPr>
        <p:blipFill>
          <a:blip r:embed="rId2"/>
          <a:stretch>
            <a:fillRect/>
          </a:stretch>
        </p:blipFill>
        <p:spPr>
          <a:xfrm>
            <a:off x="9011264" y="1061377"/>
            <a:ext cx="2920181" cy="963660"/>
          </a:xfrm>
          <a:prstGeom prst="rect">
            <a:avLst/>
          </a:prstGeom>
        </p:spPr>
      </p:pic>
      <p:sp>
        <p:nvSpPr>
          <p:cNvPr id="6" name="TextBox 5">
            <a:extLst>
              <a:ext uri="{FF2B5EF4-FFF2-40B4-BE49-F238E27FC236}">
                <a16:creationId xmlns:a16="http://schemas.microsoft.com/office/drawing/2014/main" id="{41350EA0-7658-4F67-6BC7-2B449ABFF090}"/>
              </a:ext>
            </a:extLst>
          </p:cNvPr>
          <p:cNvSpPr txBox="1"/>
          <p:nvPr/>
        </p:nvSpPr>
        <p:spPr>
          <a:xfrm>
            <a:off x="181043" y="1532305"/>
            <a:ext cx="6172200" cy="461665"/>
          </a:xfrm>
          <a:prstGeom prst="rect">
            <a:avLst/>
          </a:prstGeom>
          <a:noFill/>
        </p:spPr>
        <p:txBody>
          <a:bodyPr wrap="square">
            <a:spAutoFit/>
          </a:bodyPr>
          <a:lstStyle/>
          <a:p>
            <a:r>
              <a:rPr lang="en-GB" sz="2400" dirty="0">
                <a:hlinkClick r:id="rId3"/>
              </a:rPr>
              <a:t>https://faithproject.info/</a:t>
            </a:r>
            <a:endParaRPr lang="en-GB" sz="2400" dirty="0"/>
          </a:p>
        </p:txBody>
      </p:sp>
      <p:pic>
        <p:nvPicPr>
          <p:cNvPr id="4" name="Picture 3">
            <a:extLst>
              <a:ext uri="{FF2B5EF4-FFF2-40B4-BE49-F238E27FC236}">
                <a16:creationId xmlns:a16="http://schemas.microsoft.com/office/drawing/2014/main" id="{AC6353AD-F27C-F587-E0B0-29D33A999345}"/>
              </a:ext>
            </a:extLst>
          </p:cNvPr>
          <p:cNvPicPr>
            <a:picLocks noChangeAspect="1"/>
          </p:cNvPicPr>
          <p:nvPr/>
        </p:nvPicPr>
        <p:blipFill>
          <a:blip r:embed="rId4"/>
          <a:stretch>
            <a:fillRect/>
          </a:stretch>
        </p:blipFill>
        <p:spPr>
          <a:xfrm>
            <a:off x="41420" y="6035040"/>
            <a:ext cx="875229" cy="871728"/>
          </a:xfrm>
          <a:prstGeom prst="rect">
            <a:avLst/>
          </a:prstGeom>
        </p:spPr>
      </p:pic>
    </p:spTree>
    <p:extLst>
      <p:ext uri="{BB962C8B-B14F-4D97-AF65-F5344CB8AC3E}">
        <p14:creationId xmlns:p14="http://schemas.microsoft.com/office/powerpoint/2010/main" val="60992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75CB-9574-444F-BDC1-63099216AD44}"/>
              </a:ext>
            </a:extLst>
          </p:cNvPr>
          <p:cNvSpPr>
            <a:spLocks noGrp="1"/>
          </p:cNvSpPr>
          <p:nvPr>
            <p:ph type="title"/>
          </p:nvPr>
        </p:nvSpPr>
        <p:spPr>
          <a:xfrm>
            <a:off x="199505" y="0"/>
            <a:ext cx="8689258" cy="1140897"/>
          </a:xfrm>
        </p:spPr>
        <p:txBody>
          <a:bodyPr>
            <a:normAutofit fontScale="90000"/>
          </a:bodyPr>
          <a:lstStyle/>
          <a:p>
            <a:pPr marL="0" indent="0">
              <a:buNone/>
            </a:pPr>
            <a:r>
              <a:rPr lang="en-US" sz="3600" b="1" dirty="0"/>
              <a:t>“</a:t>
            </a:r>
            <a:r>
              <a:rPr lang="en-US" sz="3600" b="1" dirty="0" err="1"/>
              <a:t>Üniversitelerde</a:t>
            </a:r>
            <a:r>
              <a:rPr lang="en-US" sz="3600" b="1" dirty="0"/>
              <a:t> </a:t>
            </a:r>
            <a:r>
              <a:rPr lang="en-US" sz="3600" b="1" dirty="0" err="1"/>
              <a:t>İntihalin</a:t>
            </a:r>
            <a:r>
              <a:rPr lang="en-US" sz="3600" b="1" dirty="0"/>
              <a:t> </a:t>
            </a:r>
            <a:r>
              <a:rPr lang="en-US" sz="3600" b="1" dirty="0" err="1"/>
              <a:t>Önlenmesine</a:t>
            </a:r>
            <a:r>
              <a:rPr lang="en-US" sz="3600" b="1" dirty="0"/>
              <a:t> </a:t>
            </a:r>
            <a:r>
              <a:rPr lang="en-US" sz="3600" b="1" dirty="0" err="1"/>
              <a:t>Yönelik</a:t>
            </a:r>
            <a:r>
              <a:rPr lang="en-US" sz="3600" b="1" dirty="0"/>
              <a:t> </a:t>
            </a:r>
            <a:r>
              <a:rPr lang="en-US" sz="3600" b="1" dirty="0" err="1"/>
              <a:t>Uluslararası</a:t>
            </a:r>
            <a:r>
              <a:rPr lang="en-US" sz="3600" b="1" dirty="0"/>
              <a:t> </a:t>
            </a:r>
            <a:r>
              <a:rPr lang="en-US" sz="3600" b="1" dirty="0" err="1"/>
              <a:t>İş</a:t>
            </a:r>
            <a:r>
              <a:rPr lang="en-US" sz="3600" b="1" dirty="0"/>
              <a:t> </a:t>
            </a:r>
            <a:r>
              <a:rPr lang="en-US" sz="3600" b="1" dirty="0" err="1"/>
              <a:t>Birliği</a:t>
            </a:r>
            <a:r>
              <a:rPr lang="en-US" sz="3600" b="1" dirty="0"/>
              <a:t>” </a:t>
            </a:r>
            <a:r>
              <a:rPr lang="en-US" sz="3600" b="1" dirty="0" err="1"/>
              <a:t>Projesi</a:t>
            </a:r>
            <a:r>
              <a:rPr lang="en-US" sz="3600" b="1" dirty="0"/>
              <a:t> (PUPP): </a:t>
            </a:r>
            <a:r>
              <a:rPr lang="en-US" sz="3600" b="1" dirty="0" err="1"/>
              <a:t>Proje</a:t>
            </a:r>
            <a:r>
              <a:rPr lang="en-US" sz="3600" b="1" dirty="0"/>
              <a:t> </a:t>
            </a:r>
            <a:r>
              <a:rPr lang="en-US" sz="3600" b="1" dirty="0" err="1"/>
              <a:t>Ortağı</a:t>
            </a:r>
            <a:endParaRPr lang="en-US" sz="3600" b="1" dirty="0"/>
          </a:p>
        </p:txBody>
      </p:sp>
      <p:sp>
        <p:nvSpPr>
          <p:cNvPr id="3" name="Content Placeholder 2">
            <a:extLst>
              <a:ext uri="{FF2B5EF4-FFF2-40B4-BE49-F238E27FC236}">
                <a16:creationId xmlns:a16="http://schemas.microsoft.com/office/drawing/2014/main" id="{03173C07-24E3-7941-9B9D-8D35D545E93D}"/>
              </a:ext>
            </a:extLst>
          </p:cNvPr>
          <p:cNvSpPr>
            <a:spLocks noGrp="1"/>
          </p:cNvSpPr>
          <p:nvPr>
            <p:ph idx="1"/>
          </p:nvPr>
        </p:nvSpPr>
        <p:spPr>
          <a:xfrm>
            <a:off x="916649" y="1526368"/>
            <a:ext cx="11059041" cy="5357869"/>
          </a:xfrm>
        </p:spPr>
        <p:txBody>
          <a:bodyPr>
            <a:noAutofit/>
          </a:bodyPr>
          <a:lstStyle/>
          <a:p>
            <a:pPr marL="0" indent="0">
              <a:spcBef>
                <a:spcPts val="400"/>
              </a:spcBef>
              <a:buNone/>
            </a:pPr>
            <a:r>
              <a:rPr lang="en-US" sz="1800" dirty="0" err="1"/>
              <a:t>Fonlayıcı</a:t>
            </a:r>
            <a:r>
              <a:rPr lang="en-US" sz="1800" dirty="0"/>
              <a:t>: </a:t>
            </a:r>
            <a:r>
              <a:rPr lang="en-US" sz="1800" dirty="0" err="1"/>
              <a:t>Kanada</a:t>
            </a:r>
            <a:r>
              <a:rPr lang="en-US" sz="1800" dirty="0"/>
              <a:t> </a:t>
            </a:r>
            <a:r>
              <a:rPr lang="en-US" sz="1800" dirty="0" err="1"/>
              <a:t>Sosyal</a:t>
            </a:r>
            <a:r>
              <a:rPr lang="en-US" sz="1800" dirty="0"/>
              <a:t> </a:t>
            </a:r>
            <a:r>
              <a:rPr lang="en-US" sz="1800" dirty="0" err="1"/>
              <a:t>ve</a:t>
            </a:r>
            <a:r>
              <a:rPr lang="en-US" sz="1800" dirty="0"/>
              <a:t> </a:t>
            </a:r>
            <a:r>
              <a:rPr lang="en-US" sz="1800" dirty="0" err="1"/>
              <a:t>Beşerî</a:t>
            </a:r>
            <a:r>
              <a:rPr lang="en-US" sz="1800" dirty="0"/>
              <a:t> </a:t>
            </a:r>
            <a:r>
              <a:rPr lang="en-US" sz="1800" dirty="0" err="1"/>
              <a:t>Bilimler</a:t>
            </a:r>
            <a:r>
              <a:rPr lang="en-US" sz="1800" dirty="0"/>
              <a:t> </a:t>
            </a:r>
            <a:r>
              <a:rPr lang="en-US" sz="1800" dirty="0" err="1"/>
              <a:t>Araştırma</a:t>
            </a:r>
            <a:r>
              <a:rPr lang="en-US" sz="1800" dirty="0"/>
              <a:t> </a:t>
            </a:r>
            <a:r>
              <a:rPr lang="en-US" sz="1800" dirty="0" err="1"/>
              <a:t>Konseyi</a:t>
            </a:r>
            <a:endParaRPr lang="en-US" sz="1800" dirty="0"/>
          </a:p>
          <a:p>
            <a:pPr marL="0" indent="0">
              <a:spcBef>
                <a:spcPts val="400"/>
              </a:spcBef>
              <a:buNone/>
            </a:pPr>
            <a:r>
              <a:rPr lang="en-US" sz="1800" dirty="0" err="1"/>
              <a:t>Bütçe</a:t>
            </a:r>
            <a:r>
              <a:rPr lang="en-US" sz="1800" dirty="0"/>
              <a:t>: 2.500.000 </a:t>
            </a:r>
            <a:r>
              <a:rPr lang="en-US" sz="1800" dirty="0" err="1"/>
              <a:t>Kanada</a:t>
            </a:r>
            <a:r>
              <a:rPr lang="en-US" sz="1800" dirty="0"/>
              <a:t> </a:t>
            </a:r>
            <a:r>
              <a:rPr lang="en-US" sz="1800" dirty="0" err="1"/>
              <a:t>Doları</a:t>
            </a:r>
            <a:endParaRPr lang="en-US" sz="1800" dirty="0"/>
          </a:p>
          <a:p>
            <a:pPr marL="0" indent="0">
              <a:spcBef>
                <a:spcPts val="400"/>
              </a:spcBef>
              <a:buNone/>
            </a:pPr>
            <a:r>
              <a:rPr lang="en-US" sz="1800" dirty="0" err="1"/>
              <a:t>Süre</a:t>
            </a:r>
            <a:r>
              <a:rPr lang="en-US" sz="1800" dirty="0"/>
              <a:t>: 7 </a:t>
            </a:r>
            <a:r>
              <a:rPr lang="en-US" sz="1800" dirty="0" err="1"/>
              <a:t>yıl</a:t>
            </a:r>
            <a:r>
              <a:rPr lang="en-US" sz="1800" dirty="0"/>
              <a:t> (2021 – 2028 </a:t>
            </a:r>
            <a:r>
              <a:rPr lang="en-US" sz="1800" dirty="0" err="1"/>
              <a:t>yılları</a:t>
            </a:r>
            <a:r>
              <a:rPr lang="en-US" sz="1800" dirty="0"/>
              <a:t> </a:t>
            </a:r>
            <a:r>
              <a:rPr lang="en-US" sz="1800" dirty="0" err="1"/>
              <a:t>arasında</a:t>
            </a:r>
            <a:r>
              <a:rPr lang="en-US" sz="1800" dirty="0"/>
              <a:t>)</a:t>
            </a:r>
          </a:p>
          <a:p>
            <a:pPr marL="0" indent="0">
              <a:spcBef>
                <a:spcPts val="400"/>
              </a:spcBef>
              <a:buNone/>
            </a:pPr>
            <a:r>
              <a:rPr lang="en-US" sz="1800" dirty="0" err="1"/>
              <a:t>Amaç</a:t>
            </a:r>
            <a:r>
              <a:rPr lang="en-US" sz="1800" dirty="0"/>
              <a:t>: </a:t>
            </a:r>
            <a:r>
              <a:rPr lang="en-US" sz="1800" dirty="0" err="1"/>
              <a:t>Proje</a:t>
            </a:r>
            <a:r>
              <a:rPr lang="en-US" sz="1800" dirty="0"/>
              <a:t>, </a:t>
            </a:r>
            <a:r>
              <a:rPr lang="en-US" sz="1800" dirty="0" err="1"/>
              <a:t>giderek</a:t>
            </a:r>
            <a:r>
              <a:rPr lang="en-US" sz="1800" dirty="0"/>
              <a:t> </a:t>
            </a:r>
            <a:r>
              <a:rPr lang="en-US" sz="1800" dirty="0" err="1"/>
              <a:t>daha</a:t>
            </a:r>
            <a:r>
              <a:rPr lang="en-US" sz="1800" dirty="0"/>
              <a:t> </a:t>
            </a:r>
            <a:r>
              <a:rPr lang="en-US" sz="1800" dirty="0" err="1"/>
              <a:t>ciddi</a:t>
            </a:r>
            <a:r>
              <a:rPr lang="en-US" sz="1800" dirty="0"/>
              <a:t> </a:t>
            </a:r>
            <a:r>
              <a:rPr lang="en-US" sz="1800" dirty="0" err="1"/>
              <a:t>bir</a:t>
            </a:r>
            <a:r>
              <a:rPr lang="en-US" sz="1800" dirty="0"/>
              <a:t> </a:t>
            </a:r>
            <a:r>
              <a:rPr lang="en-US" sz="1800" dirty="0" err="1"/>
              <a:t>sorun</a:t>
            </a:r>
            <a:r>
              <a:rPr lang="en-US" sz="1800" dirty="0"/>
              <a:t> </a:t>
            </a:r>
            <a:r>
              <a:rPr lang="en-US" sz="1800" dirty="0" err="1"/>
              <a:t>haline</a:t>
            </a:r>
            <a:r>
              <a:rPr lang="en-US" sz="1800" dirty="0"/>
              <a:t> </a:t>
            </a:r>
            <a:r>
              <a:rPr lang="en-US" sz="1800" dirty="0" err="1"/>
              <a:t>gelen</a:t>
            </a:r>
            <a:r>
              <a:rPr lang="en-US" sz="1800" dirty="0"/>
              <a:t> </a:t>
            </a:r>
            <a:r>
              <a:rPr lang="en-US" sz="1800" dirty="0" err="1"/>
              <a:t>intihali</a:t>
            </a:r>
            <a:r>
              <a:rPr lang="en-US" sz="1800" dirty="0"/>
              <a:t> </a:t>
            </a:r>
            <a:r>
              <a:rPr lang="en-US" sz="1800" dirty="0" err="1"/>
              <a:t>engellemek</a:t>
            </a:r>
            <a:r>
              <a:rPr lang="en-US" sz="1800" dirty="0"/>
              <a:t> </a:t>
            </a:r>
            <a:r>
              <a:rPr lang="en-US" sz="1800" dirty="0" err="1"/>
              <a:t>adına</a:t>
            </a:r>
            <a:r>
              <a:rPr lang="en-US" sz="1800" dirty="0"/>
              <a:t> </a:t>
            </a:r>
            <a:r>
              <a:rPr lang="en-US" sz="1800" dirty="0" err="1"/>
              <a:t>üniversiteler</a:t>
            </a:r>
            <a:r>
              <a:rPr lang="en-US" sz="1800" dirty="0"/>
              <a:t> </a:t>
            </a:r>
            <a:r>
              <a:rPr lang="en-US" sz="1800" dirty="0" err="1"/>
              <a:t>için</a:t>
            </a:r>
            <a:r>
              <a:rPr lang="en-US" sz="1800" dirty="0"/>
              <a:t> </a:t>
            </a:r>
            <a:r>
              <a:rPr lang="en-US" sz="1800" dirty="0" err="1"/>
              <a:t>uluslararası</a:t>
            </a:r>
            <a:r>
              <a:rPr lang="en-US" sz="1800" dirty="0"/>
              <a:t> </a:t>
            </a:r>
            <a:r>
              <a:rPr lang="en-US" sz="1800" dirty="0" err="1"/>
              <a:t>bir</a:t>
            </a:r>
            <a:r>
              <a:rPr lang="en-US" sz="1800" dirty="0"/>
              <a:t> </a:t>
            </a:r>
            <a:r>
              <a:rPr lang="en-US" sz="1800" dirty="0" err="1"/>
              <a:t>strateji</a:t>
            </a:r>
            <a:r>
              <a:rPr lang="en-US" sz="1800" dirty="0"/>
              <a:t> </a:t>
            </a:r>
            <a:r>
              <a:rPr lang="en-US" sz="1800" dirty="0" err="1"/>
              <a:t>geliştirmeyi</a:t>
            </a:r>
            <a:r>
              <a:rPr lang="en-US" sz="1800" dirty="0"/>
              <a:t> </a:t>
            </a:r>
            <a:r>
              <a:rPr lang="en-US" sz="1800" dirty="0" err="1"/>
              <a:t>amaçlamaktadır</a:t>
            </a:r>
            <a:r>
              <a:rPr lang="en-US" sz="1800" dirty="0"/>
              <a:t>. Bu </a:t>
            </a:r>
            <a:r>
              <a:rPr lang="en-US" sz="1800" dirty="0" err="1"/>
              <a:t>doğrultuda</a:t>
            </a:r>
            <a:r>
              <a:rPr lang="en-US" sz="1800" dirty="0"/>
              <a:t>, </a:t>
            </a:r>
            <a:r>
              <a:rPr lang="en-US" sz="1800" dirty="0" err="1"/>
              <a:t>dijital</a:t>
            </a:r>
            <a:r>
              <a:rPr lang="en-US" sz="1800" dirty="0"/>
              <a:t> not </a:t>
            </a:r>
            <a:r>
              <a:rPr lang="en-US" sz="1800" dirty="0" err="1"/>
              <a:t>defteri</a:t>
            </a:r>
            <a:r>
              <a:rPr lang="en-US" sz="1800" dirty="0"/>
              <a:t> </a:t>
            </a:r>
            <a:r>
              <a:rPr lang="en-US" sz="1800" dirty="0" err="1"/>
              <a:t>stratejilerinin</a:t>
            </a:r>
            <a:r>
              <a:rPr lang="en-US" sz="1800" dirty="0"/>
              <a:t> </a:t>
            </a:r>
            <a:r>
              <a:rPr lang="en-US" sz="1800" dirty="0" err="1"/>
              <a:t>etkili</a:t>
            </a:r>
            <a:r>
              <a:rPr lang="en-US" sz="1800" dirty="0"/>
              <a:t> </a:t>
            </a:r>
            <a:r>
              <a:rPr lang="en-US" sz="1800" dirty="0" err="1"/>
              <a:t>bir</a:t>
            </a:r>
            <a:r>
              <a:rPr lang="en-US" sz="1800" dirty="0"/>
              <a:t> </a:t>
            </a:r>
            <a:r>
              <a:rPr lang="en-US" sz="1800" dirty="0" err="1"/>
              <a:t>şekilde</a:t>
            </a:r>
            <a:r>
              <a:rPr lang="en-US" sz="1800" dirty="0"/>
              <a:t> </a:t>
            </a:r>
            <a:r>
              <a:rPr lang="en-US" sz="1800" dirty="0" err="1"/>
              <a:t>öğretilmesiyle</a:t>
            </a:r>
            <a:r>
              <a:rPr lang="en-US" sz="1800" dirty="0"/>
              <a:t> </a:t>
            </a:r>
            <a:r>
              <a:rPr lang="en-US" sz="1800" dirty="0" err="1"/>
              <a:t>akademik</a:t>
            </a:r>
            <a:r>
              <a:rPr lang="en-US" sz="1800" dirty="0"/>
              <a:t> </a:t>
            </a:r>
            <a:r>
              <a:rPr lang="en-US" sz="1800" dirty="0" err="1"/>
              <a:t>yazımda</a:t>
            </a:r>
            <a:r>
              <a:rPr lang="en-US" sz="1800" dirty="0"/>
              <a:t> </a:t>
            </a:r>
            <a:r>
              <a:rPr lang="en-US" sz="1800" dirty="0" err="1"/>
              <a:t>akademik</a:t>
            </a:r>
            <a:r>
              <a:rPr lang="en-US" sz="1800" dirty="0"/>
              <a:t> </a:t>
            </a:r>
            <a:r>
              <a:rPr lang="en-US" sz="1800" dirty="0" err="1"/>
              <a:t>dürüstlük</a:t>
            </a:r>
            <a:r>
              <a:rPr lang="en-US" sz="1800" dirty="0"/>
              <a:t> </a:t>
            </a:r>
            <a:r>
              <a:rPr lang="en-US" sz="1800" dirty="0" err="1"/>
              <a:t>ilkelerine</a:t>
            </a:r>
            <a:r>
              <a:rPr lang="en-US" sz="1800" dirty="0"/>
              <a:t> </a:t>
            </a:r>
            <a:r>
              <a:rPr lang="en-US" sz="1800" dirty="0" err="1"/>
              <a:t>sadık</a:t>
            </a:r>
            <a:r>
              <a:rPr lang="en-US" sz="1800" dirty="0"/>
              <a:t> </a:t>
            </a:r>
            <a:r>
              <a:rPr lang="en-US" sz="1800" dirty="0" err="1"/>
              <a:t>kalınmasını</a:t>
            </a:r>
            <a:r>
              <a:rPr lang="en-US" sz="1800" dirty="0"/>
              <a:t> </a:t>
            </a:r>
            <a:r>
              <a:rPr lang="en-US" sz="1800" dirty="0" err="1"/>
              <a:t>ve</a:t>
            </a:r>
            <a:r>
              <a:rPr lang="en-US" sz="1800" dirty="0"/>
              <a:t> </a:t>
            </a:r>
            <a:r>
              <a:rPr lang="en-US" sz="1800" dirty="0" err="1"/>
              <a:t>böylelikle</a:t>
            </a:r>
            <a:r>
              <a:rPr lang="en-US" sz="1800" dirty="0"/>
              <a:t> </a:t>
            </a:r>
            <a:r>
              <a:rPr lang="en-US" sz="1800" dirty="0" err="1"/>
              <a:t>üniversitelerde</a:t>
            </a:r>
            <a:r>
              <a:rPr lang="en-US" sz="1800" dirty="0"/>
              <a:t> </a:t>
            </a:r>
            <a:r>
              <a:rPr lang="en-US" sz="1800" dirty="0" err="1"/>
              <a:t>akademik</a:t>
            </a:r>
            <a:r>
              <a:rPr lang="en-US" sz="1800" dirty="0"/>
              <a:t> </a:t>
            </a:r>
            <a:r>
              <a:rPr lang="en-US" sz="1800" dirty="0" err="1"/>
              <a:t>dürüstlük</a:t>
            </a:r>
            <a:r>
              <a:rPr lang="en-US" sz="1800" dirty="0"/>
              <a:t> </a:t>
            </a:r>
            <a:r>
              <a:rPr lang="en-US" sz="1800" dirty="0" err="1"/>
              <a:t>kültürünün</a:t>
            </a:r>
            <a:r>
              <a:rPr lang="en-US" sz="1800" dirty="0"/>
              <a:t> </a:t>
            </a:r>
            <a:r>
              <a:rPr lang="en-US" sz="1800" dirty="0" err="1"/>
              <a:t>geliştirilmesi</a:t>
            </a:r>
            <a:r>
              <a:rPr lang="en-US" sz="1800" dirty="0"/>
              <a:t> </a:t>
            </a:r>
            <a:r>
              <a:rPr lang="en-US" sz="1800" dirty="0" err="1"/>
              <a:t>hedeflemektedir</a:t>
            </a:r>
            <a:r>
              <a:rPr lang="en-US" sz="1800" dirty="0"/>
              <a:t>. </a:t>
            </a:r>
            <a:r>
              <a:rPr lang="en-US" sz="1800" dirty="0" err="1"/>
              <a:t>Alanında</a:t>
            </a:r>
            <a:r>
              <a:rPr lang="en-US" sz="1800" dirty="0"/>
              <a:t> </a:t>
            </a:r>
            <a:r>
              <a:rPr lang="en-US" sz="1800" dirty="0" err="1"/>
              <a:t>dünyanın</a:t>
            </a:r>
            <a:r>
              <a:rPr lang="en-US" sz="1800" dirty="0"/>
              <a:t> </a:t>
            </a:r>
            <a:r>
              <a:rPr lang="en-US" sz="1800" dirty="0" err="1"/>
              <a:t>en</a:t>
            </a:r>
            <a:r>
              <a:rPr lang="en-US" sz="1800" dirty="0"/>
              <a:t> </a:t>
            </a:r>
            <a:r>
              <a:rPr lang="en-US" sz="1800" dirty="0" err="1"/>
              <a:t>geniş</a:t>
            </a:r>
            <a:r>
              <a:rPr lang="en-US" sz="1800" dirty="0"/>
              <a:t> </a:t>
            </a:r>
            <a:r>
              <a:rPr lang="en-US" sz="1800" dirty="0" err="1"/>
              <a:t>kapsamlı</a:t>
            </a:r>
            <a:r>
              <a:rPr lang="en-US" sz="1800" dirty="0"/>
              <a:t> </a:t>
            </a:r>
            <a:r>
              <a:rPr lang="en-US" sz="1800" dirty="0" err="1"/>
              <a:t>ar-ge</a:t>
            </a:r>
            <a:r>
              <a:rPr lang="en-US" sz="1800" dirty="0"/>
              <a:t> </a:t>
            </a:r>
            <a:r>
              <a:rPr lang="en-US" sz="1800" dirty="0" err="1"/>
              <a:t>çalışması</a:t>
            </a:r>
            <a:r>
              <a:rPr lang="en-US" sz="1800" dirty="0"/>
              <a:t> </a:t>
            </a:r>
            <a:r>
              <a:rPr lang="en-US" sz="1800" dirty="0" err="1"/>
              <a:t>olan</a:t>
            </a:r>
            <a:r>
              <a:rPr lang="en-US" sz="1800" dirty="0"/>
              <a:t> </a:t>
            </a:r>
            <a:r>
              <a:rPr lang="en-US" sz="1800" dirty="0" err="1"/>
              <a:t>söz</a:t>
            </a:r>
            <a:r>
              <a:rPr lang="en-US" sz="1800" dirty="0"/>
              <a:t> </a:t>
            </a:r>
            <a:r>
              <a:rPr lang="en-US" sz="1800" dirty="0" err="1"/>
              <a:t>konusu</a:t>
            </a:r>
            <a:r>
              <a:rPr lang="en-US" sz="1800" dirty="0"/>
              <a:t> </a:t>
            </a:r>
            <a:r>
              <a:rPr lang="en-US" sz="1800" dirty="0" err="1"/>
              <a:t>projeye</a:t>
            </a:r>
            <a:r>
              <a:rPr lang="en-US" sz="1800" dirty="0"/>
              <a:t> Amerika </a:t>
            </a:r>
            <a:r>
              <a:rPr lang="en-US" sz="1800" dirty="0" err="1"/>
              <a:t>Birleşik</a:t>
            </a:r>
            <a:r>
              <a:rPr lang="en-US" sz="1800" dirty="0"/>
              <a:t> </a:t>
            </a:r>
            <a:r>
              <a:rPr lang="en-US" sz="1800" dirty="0" err="1"/>
              <a:t>Devletleri</a:t>
            </a:r>
            <a:r>
              <a:rPr lang="en-US" sz="1800" dirty="0"/>
              <a:t>, </a:t>
            </a:r>
            <a:r>
              <a:rPr lang="en-US" sz="1800" dirty="0" err="1"/>
              <a:t>Belçika</a:t>
            </a:r>
            <a:r>
              <a:rPr lang="en-US" sz="1800" dirty="0"/>
              <a:t>, </a:t>
            </a:r>
            <a:r>
              <a:rPr lang="en-US" sz="1800" dirty="0" err="1"/>
              <a:t>Çek</a:t>
            </a:r>
            <a:r>
              <a:rPr lang="en-US" sz="1800" dirty="0"/>
              <a:t> </a:t>
            </a:r>
            <a:r>
              <a:rPr lang="en-US" sz="1800" dirty="0" err="1"/>
              <a:t>Cumhuriyeti</a:t>
            </a:r>
            <a:r>
              <a:rPr lang="en-US" sz="1800" dirty="0"/>
              <a:t>, </a:t>
            </a:r>
            <a:r>
              <a:rPr lang="en-US" sz="1800" dirty="0" err="1"/>
              <a:t>Fransa</a:t>
            </a:r>
            <a:r>
              <a:rPr lang="en-US" sz="1800" dirty="0"/>
              <a:t>, </a:t>
            </a:r>
            <a:r>
              <a:rPr lang="en-US" sz="1800" dirty="0" err="1"/>
              <a:t>İngiltere</a:t>
            </a:r>
            <a:r>
              <a:rPr lang="en-US" sz="1800" dirty="0"/>
              <a:t>, </a:t>
            </a:r>
            <a:r>
              <a:rPr lang="en-US" sz="1800" dirty="0" err="1"/>
              <a:t>Kanada</a:t>
            </a:r>
            <a:r>
              <a:rPr lang="en-US" sz="1800" dirty="0"/>
              <a:t>, </a:t>
            </a:r>
            <a:r>
              <a:rPr lang="en-US" sz="1800" dirty="0" err="1"/>
              <a:t>Portekiz</a:t>
            </a:r>
            <a:r>
              <a:rPr lang="en-US" sz="1800" dirty="0"/>
              <a:t>, </a:t>
            </a:r>
            <a:r>
              <a:rPr lang="en-US" sz="1800" dirty="0" err="1"/>
              <a:t>Slovenya</a:t>
            </a:r>
            <a:r>
              <a:rPr lang="en-US" sz="1800" dirty="0"/>
              <a:t> </a:t>
            </a:r>
            <a:r>
              <a:rPr lang="en-US" sz="1800" dirty="0" err="1"/>
              <a:t>ve</a:t>
            </a:r>
            <a:r>
              <a:rPr lang="en-US" sz="1800" dirty="0"/>
              <a:t> Türkiye </a:t>
            </a:r>
            <a:r>
              <a:rPr lang="en-US" sz="1800" dirty="0" err="1"/>
              <a:t>olmak</a:t>
            </a:r>
            <a:r>
              <a:rPr lang="en-US" sz="1800" dirty="0"/>
              <a:t> </a:t>
            </a:r>
            <a:r>
              <a:rPr lang="en-US" sz="1800" dirty="0" err="1"/>
              <a:t>üzere</a:t>
            </a:r>
            <a:r>
              <a:rPr lang="en-US" sz="1800" dirty="0"/>
              <a:t> </a:t>
            </a:r>
            <a:r>
              <a:rPr lang="en-US" sz="1800" dirty="0" err="1"/>
              <a:t>toplam</a:t>
            </a:r>
            <a:r>
              <a:rPr lang="en-US" sz="1800" dirty="0"/>
              <a:t> 9 </a:t>
            </a:r>
            <a:r>
              <a:rPr lang="en-US" sz="1800" dirty="0" err="1"/>
              <a:t>ülkeden</a:t>
            </a:r>
            <a:r>
              <a:rPr lang="en-US" sz="1800" dirty="0"/>
              <a:t> 34 </a:t>
            </a:r>
            <a:r>
              <a:rPr lang="en-US" sz="1800" dirty="0" err="1"/>
              <a:t>kurum</a:t>
            </a:r>
            <a:r>
              <a:rPr lang="en-US" sz="1800" dirty="0"/>
              <a:t> 56 </a:t>
            </a:r>
            <a:r>
              <a:rPr lang="en-US" sz="1800" dirty="0" err="1"/>
              <a:t>araştırmacıyla</a:t>
            </a:r>
            <a:r>
              <a:rPr lang="en-US" sz="1800" dirty="0"/>
              <a:t> </a:t>
            </a:r>
            <a:r>
              <a:rPr lang="en-US" sz="1800" dirty="0" err="1"/>
              <a:t>katılmaktadır</a:t>
            </a:r>
            <a:r>
              <a:rPr lang="en-US" sz="1800" dirty="0"/>
              <a:t>.</a:t>
            </a:r>
          </a:p>
          <a:p>
            <a:pPr marL="0" indent="0">
              <a:spcBef>
                <a:spcPts val="400"/>
              </a:spcBef>
              <a:buNone/>
            </a:pPr>
            <a:r>
              <a:rPr lang="en-US" sz="1800" dirty="0" err="1"/>
              <a:t>Konsorsiyum</a:t>
            </a:r>
            <a:r>
              <a:rPr lang="en-US" sz="1800" dirty="0"/>
              <a:t>:</a:t>
            </a:r>
          </a:p>
          <a:p>
            <a:pPr marL="0" indent="0">
              <a:spcBef>
                <a:spcPts val="400"/>
              </a:spcBef>
              <a:buNone/>
            </a:pPr>
            <a:r>
              <a:rPr lang="en-US" sz="1800" dirty="0" err="1"/>
              <a:t>Universite</a:t>
            </a:r>
            <a:r>
              <a:rPr lang="en-US" sz="1800" dirty="0"/>
              <a:t>́ du </a:t>
            </a:r>
            <a:r>
              <a:rPr lang="en-US" sz="1800" dirty="0" err="1"/>
              <a:t>Québec</a:t>
            </a:r>
            <a:r>
              <a:rPr lang="en-US" sz="1800" dirty="0"/>
              <a:t> </a:t>
            </a:r>
            <a:r>
              <a:rPr lang="en-US" sz="1800" dirty="0" err="1"/>
              <a:t>en</a:t>
            </a:r>
            <a:r>
              <a:rPr lang="en-US" sz="1800" dirty="0"/>
              <a:t> Outaouais (</a:t>
            </a:r>
            <a:r>
              <a:rPr lang="en-US" sz="1800" dirty="0" err="1"/>
              <a:t>Koordinatör</a:t>
            </a:r>
            <a:r>
              <a:rPr lang="en-US" sz="1800" dirty="0"/>
              <a:t> </a:t>
            </a:r>
            <a:r>
              <a:rPr lang="en-US" sz="1800" dirty="0" err="1"/>
              <a:t>kurum</a:t>
            </a:r>
            <a:r>
              <a:rPr lang="en-US" sz="1800" dirty="0"/>
              <a:t>), Canakkale Onsekiz Mart University, Cape Breton University, Corporation des </a:t>
            </a:r>
            <a:r>
              <a:rPr lang="en-US" sz="1800" dirty="0" err="1"/>
              <a:t>bibliothécaires</a:t>
            </a:r>
            <a:r>
              <a:rPr lang="en-US" sz="1800" dirty="0"/>
              <a:t> </a:t>
            </a:r>
            <a:r>
              <a:rPr lang="en-US" sz="1800" dirty="0" err="1"/>
              <a:t>professionnels</a:t>
            </a:r>
            <a:r>
              <a:rPr lang="en-US" sz="1800" dirty="0"/>
              <a:t> du </a:t>
            </a:r>
            <a:r>
              <a:rPr lang="en-US" sz="1800" dirty="0" err="1"/>
              <a:t>Québec</a:t>
            </a:r>
            <a:r>
              <a:rPr lang="en-US" sz="1800" dirty="0"/>
              <a:t>, Coventry University, Drew University, Duquesne University, European Network for Academic Integrity, European Students' Union, </a:t>
            </a:r>
            <a:r>
              <a:rPr lang="en-US" sz="1800" dirty="0" err="1"/>
              <a:t>Fédération</a:t>
            </a:r>
            <a:r>
              <a:rPr lang="en-US" sz="1800" dirty="0"/>
              <a:t> </a:t>
            </a:r>
            <a:r>
              <a:rPr lang="en-US" sz="1800" dirty="0" err="1"/>
              <a:t>canadienne</a:t>
            </a:r>
            <a:r>
              <a:rPr lang="en-US" sz="1800" dirty="0"/>
              <a:t> des </a:t>
            </a:r>
            <a:r>
              <a:rPr lang="en-US" sz="1800" dirty="0" err="1"/>
              <a:t>étudiantes</a:t>
            </a:r>
            <a:r>
              <a:rPr lang="en-US" sz="1800" dirty="0"/>
              <a:t> et </a:t>
            </a:r>
            <a:r>
              <a:rPr lang="en-US" sz="1800" dirty="0" err="1"/>
              <a:t>étudiants</a:t>
            </a:r>
            <a:r>
              <a:rPr lang="en-US" sz="1800" dirty="0"/>
              <a:t>, First Nations University of Canada, Georgia Southern University, Loyola University, Chicago, Mendel University in Brno, Metropolitan State University of Denver, Ontario Tech University (University of Ontario Institute of Technology), Quality Assurance Agency for Higher Education, St. John's University, The Governors of the University of Alberta, Thompson Rivers University, </a:t>
            </a:r>
            <a:r>
              <a:rPr lang="en-US" sz="1800" dirty="0" err="1"/>
              <a:t>Universidade</a:t>
            </a:r>
            <a:r>
              <a:rPr lang="en-US" sz="1800" dirty="0"/>
              <a:t> do Porto, </a:t>
            </a:r>
            <a:r>
              <a:rPr lang="en-US" sz="1800" dirty="0" err="1"/>
              <a:t>Universite</a:t>
            </a:r>
            <a:r>
              <a:rPr lang="en-US" sz="1800" dirty="0"/>
              <a:t>́ de Moncton, </a:t>
            </a:r>
            <a:r>
              <a:rPr lang="en-US" sz="1800" dirty="0" err="1"/>
              <a:t>Universite</a:t>
            </a:r>
            <a:r>
              <a:rPr lang="en-US" sz="1800" dirty="0"/>
              <a:t>́ de </a:t>
            </a:r>
            <a:r>
              <a:rPr lang="en-US" sz="1800" dirty="0" err="1"/>
              <a:t>Montréal</a:t>
            </a:r>
            <a:r>
              <a:rPr lang="en-US" sz="1800" dirty="0"/>
              <a:t>, </a:t>
            </a:r>
            <a:r>
              <a:rPr lang="en-US" sz="1800" dirty="0" err="1"/>
              <a:t>Universite</a:t>
            </a:r>
            <a:r>
              <a:rPr lang="en-US" sz="1800" dirty="0"/>
              <a:t>́ de Sherbrooke, </a:t>
            </a:r>
            <a:r>
              <a:rPr lang="en-US" sz="1800" dirty="0" err="1"/>
              <a:t>Universite</a:t>
            </a:r>
            <a:r>
              <a:rPr lang="en-US" sz="1800" dirty="0"/>
              <a:t>́ du </a:t>
            </a:r>
            <a:r>
              <a:rPr lang="en-US" sz="1800" dirty="0" err="1"/>
              <a:t>Québec</a:t>
            </a:r>
            <a:r>
              <a:rPr lang="en-US" sz="1800" dirty="0"/>
              <a:t> à Chicoutimi, </a:t>
            </a:r>
            <a:r>
              <a:rPr lang="en-US" sz="1800" dirty="0" err="1"/>
              <a:t>Universite</a:t>
            </a:r>
            <a:r>
              <a:rPr lang="en-US" sz="1800" dirty="0"/>
              <a:t>́ du </a:t>
            </a:r>
            <a:r>
              <a:rPr lang="en-US" sz="1800" dirty="0" err="1"/>
              <a:t>Québec</a:t>
            </a:r>
            <a:r>
              <a:rPr lang="en-US" sz="1800" dirty="0"/>
              <a:t> à </a:t>
            </a:r>
            <a:r>
              <a:rPr lang="en-US" sz="1800" dirty="0" err="1"/>
              <a:t>Montréal</a:t>
            </a:r>
            <a:r>
              <a:rPr lang="en-US" sz="1800" dirty="0"/>
              <a:t>, </a:t>
            </a:r>
            <a:r>
              <a:rPr lang="en-US" sz="1800" dirty="0" err="1"/>
              <a:t>Universite</a:t>
            </a:r>
            <a:r>
              <a:rPr lang="en-US" sz="1800" dirty="0"/>
              <a:t>́ du </a:t>
            </a:r>
            <a:r>
              <a:rPr lang="en-US" sz="1800" dirty="0" err="1"/>
              <a:t>Québec</a:t>
            </a:r>
            <a:r>
              <a:rPr lang="en-US" sz="1800" dirty="0"/>
              <a:t> </a:t>
            </a:r>
            <a:r>
              <a:rPr lang="en-US" sz="1800" dirty="0" err="1"/>
              <a:t>en</a:t>
            </a:r>
            <a:r>
              <a:rPr lang="en-US" sz="1800" dirty="0"/>
              <a:t> </a:t>
            </a:r>
            <a:r>
              <a:rPr lang="en-US" sz="1800" dirty="0" err="1"/>
              <a:t>Abitibi-Témiscamingue</a:t>
            </a:r>
            <a:r>
              <a:rPr lang="en-US" sz="1800" dirty="0"/>
              <a:t>, </a:t>
            </a:r>
            <a:r>
              <a:rPr lang="en-US" sz="1800" dirty="0" err="1"/>
              <a:t>Universite</a:t>
            </a:r>
            <a:r>
              <a:rPr lang="en-US" sz="1800" dirty="0"/>
              <a:t>́ Laval, </a:t>
            </a:r>
            <a:r>
              <a:rPr lang="en-US" sz="1800" dirty="0" err="1"/>
              <a:t>Universite</a:t>
            </a:r>
            <a:r>
              <a:rPr lang="en-US" sz="1800" dirty="0"/>
              <a:t>́ Toulouse - Jean </a:t>
            </a:r>
            <a:r>
              <a:rPr lang="en-US" sz="1800" dirty="0" err="1"/>
              <a:t>Jaurès</a:t>
            </a:r>
            <a:r>
              <a:rPr lang="en-US" sz="1800" dirty="0"/>
              <a:t>, University College of the North, University of Derby, University of Victoria, </a:t>
            </a:r>
            <a:r>
              <a:rPr lang="en-US" sz="1800" dirty="0" err="1"/>
              <a:t>Univerza</a:t>
            </a:r>
            <a:r>
              <a:rPr lang="en-US" sz="1800" dirty="0"/>
              <a:t> v </a:t>
            </a:r>
            <a:r>
              <a:rPr lang="en-US" sz="1800" dirty="0" err="1"/>
              <a:t>Mariboru</a:t>
            </a:r>
            <a:r>
              <a:rPr lang="en-US" sz="1800" dirty="0"/>
              <a:t>, Yeshiva University</a:t>
            </a:r>
            <a:endParaRPr lang="en-TR" sz="1800" dirty="0"/>
          </a:p>
        </p:txBody>
      </p:sp>
      <p:pic>
        <p:nvPicPr>
          <p:cNvPr id="5" name="Picture 4">
            <a:extLst>
              <a:ext uri="{FF2B5EF4-FFF2-40B4-BE49-F238E27FC236}">
                <a16:creationId xmlns:a16="http://schemas.microsoft.com/office/drawing/2014/main" id="{5A41C646-60CB-FB31-53BA-C73F329DEE69}"/>
              </a:ext>
            </a:extLst>
          </p:cNvPr>
          <p:cNvPicPr>
            <a:picLocks noChangeAspect="1"/>
          </p:cNvPicPr>
          <p:nvPr/>
        </p:nvPicPr>
        <p:blipFill>
          <a:blip r:embed="rId2"/>
          <a:stretch>
            <a:fillRect/>
          </a:stretch>
        </p:blipFill>
        <p:spPr>
          <a:xfrm>
            <a:off x="9672893" y="369064"/>
            <a:ext cx="2197100" cy="863600"/>
          </a:xfrm>
          <a:prstGeom prst="rect">
            <a:avLst/>
          </a:prstGeom>
        </p:spPr>
      </p:pic>
      <p:sp>
        <p:nvSpPr>
          <p:cNvPr id="6" name="TextBox 5">
            <a:extLst>
              <a:ext uri="{FF2B5EF4-FFF2-40B4-BE49-F238E27FC236}">
                <a16:creationId xmlns:a16="http://schemas.microsoft.com/office/drawing/2014/main" id="{F88305ED-62E4-6A52-0150-0CAB096CE708}"/>
              </a:ext>
            </a:extLst>
          </p:cNvPr>
          <p:cNvSpPr txBox="1"/>
          <p:nvPr/>
        </p:nvSpPr>
        <p:spPr>
          <a:xfrm>
            <a:off x="219383" y="979221"/>
            <a:ext cx="6102626" cy="461665"/>
          </a:xfrm>
          <a:prstGeom prst="rect">
            <a:avLst/>
          </a:prstGeom>
          <a:noFill/>
        </p:spPr>
        <p:txBody>
          <a:bodyPr wrap="square">
            <a:spAutoFit/>
          </a:bodyPr>
          <a:lstStyle/>
          <a:p>
            <a:r>
              <a:rPr lang="en-GB" sz="2400" dirty="0">
                <a:hlinkClick r:id="rId3"/>
              </a:rPr>
              <a:t>https://pupp.uqo.ca/en</a:t>
            </a:r>
            <a:endParaRPr lang="en-GB" sz="2400" dirty="0"/>
          </a:p>
        </p:txBody>
      </p:sp>
      <p:pic>
        <p:nvPicPr>
          <p:cNvPr id="4" name="Picture 3">
            <a:extLst>
              <a:ext uri="{FF2B5EF4-FFF2-40B4-BE49-F238E27FC236}">
                <a16:creationId xmlns:a16="http://schemas.microsoft.com/office/drawing/2014/main" id="{96D666C1-C297-A25D-2AB2-CB4D80ECF6F4}"/>
              </a:ext>
            </a:extLst>
          </p:cNvPr>
          <p:cNvPicPr>
            <a:picLocks noChangeAspect="1"/>
          </p:cNvPicPr>
          <p:nvPr/>
        </p:nvPicPr>
        <p:blipFill>
          <a:blip r:embed="rId4"/>
          <a:stretch>
            <a:fillRect/>
          </a:stretch>
        </p:blipFill>
        <p:spPr>
          <a:xfrm>
            <a:off x="41420" y="6035040"/>
            <a:ext cx="875229" cy="871728"/>
          </a:xfrm>
          <a:prstGeom prst="rect">
            <a:avLst/>
          </a:prstGeom>
        </p:spPr>
      </p:pic>
    </p:spTree>
    <p:extLst>
      <p:ext uri="{BB962C8B-B14F-4D97-AF65-F5344CB8AC3E}">
        <p14:creationId xmlns:p14="http://schemas.microsoft.com/office/powerpoint/2010/main" val="9497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4A506-1A28-F844-5B00-FD0A312FA846}"/>
              </a:ext>
            </a:extLst>
          </p:cNvPr>
          <p:cNvSpPr>
            <a:spLocks noGrp="1"/>
          </p:cNvSpPr>
          <p:nvPr>
            <p:ph idx="1"/>
          </p:nvPr>
        </p:nvSpPr>
        <p:spPr>
          <a:xfrm>
            <a:off x="3171825" y="1825624"/>
            <a:ext cx="6043614" cy="2232026"/>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GB" sz="5000" b="1" dirty="0">
              <a:solidFill>
                <a:srgbClr val="002060"/>
              </a:solidFill>
            </a:endParaRPr>
          </a:p>
          <a:p>
            <a:pPr marL="0" indent="0" algn="ctr">
              <a:buNone/>
            </a:pPr>
            <a:r>
              <a:rPr lang="en-GB" sz="5000" b="1" dirty="0" err="1">
                <a:solidFill>
                  <a:srgbClr val="002060"/>
                </a:solidFill>
              </a:rPr>
              <a:t>Makaleler</a:t>
            </a:r>
            <a:endParaRPr lang="en-GB" sz="5000" b="1" dirty="0">
              <a:solidFill>
                <a:srgbClr val="002060"/>
              </a:solidFill>
            </a:endParaRPr>
          </a:p>
          <a:p>
            <a:pPr marL="0" indent="0" algn="ctr">
              <a:buNone/>
            </a:pPr>
            <a:endParaRPr lang="en-GB" sz="5000" b="1" dirty="0">
              <a:solidFill>
                <a:srgbClr val="002060"/>
              </a:solidFill>
            </a:endParaRPr>
          </a:p>
        </p:txBody>
      </p:sp>
      <p:pic>
        <p:nvPicPr>
          <p:cNvPr id="2" name="Picture 1">
            <a:extLst>
              <a:ext uri="{FF2B5EF4-FFF2-40B4-BE49-F238E27FC236}">
                <a16:creationId xmlns:a16="http://schemas.microsoft.com/office/drawing/2014/main" id="{315518FA-F8CF-3CDB-DB1E-405852EE72CC}"/>
              </a:ext>
            </a:extLst>
          </p:cNvPr>
          <p:cNvPicPr>
            <a:picLocks noChangeAspect="1"/>
          </p:cNvPicPr>
          <p:nvPr/>
        </p:nvPicPr>
        <p:blipFill>
          <a:blip r:embed="rId2"/>
          <a:stretch>
            <a:fillRect/>
          </a:stretch>
        </p:blipFill>
        <p:spPr>
          <a:xfrm>
            <a:off x="41420" y="6035040"/>
            <a:ext cx="875229" cy="871728"/>
          </a:xfrm>
          <a:prstGeom prst="rect">
            <a:avLst/>
          </a:prstGeom>
        </p:spPr>
      </p:pic>
    </p:spTree>
    <p:extLst>
      <p:ext uri="{BB962C8B-B14F-4D97-AF65-F5344CB8AC3E}">
        <p14:creationId xmlns:p14="http://schemas.microsoft.com/office/powerpoint/2010/main" val="428762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33048F-9337-47A6-E1B7-8A81BDEF76A7}"/>
              </a:ext>
            </a:extLst>
          </p:cNvPr>
          <p:cNvSpPr>
            <a:spLocks noGrp="1"/>
          </p:cNvSpPr>
          <p:nvPr>
            <p:ph idx="1"/>
          </p:nvPr>
        </p:nvSpPr>
        <p:spPr>
          <a:xfrm>
            <a:off x="6288505" y="5053263"/>
            <a:ext cx="5215469" cy="1122948"/>
          </a:xfrm>
          <a:ln w="38100">
            <a:solidFill>
              <a:schemeClr val="tx1"/>
            </a:solidFill>
          </a:ln>
        </p:spPr>
        <p:txBody>
          <a:bodyPr>
            <a:normAutofit/>
          </a:bodyPr>
          <a:lstStyle/>
          <a:p>
            <a:pPr marL="0" indent="0">
              <a:buNone/>
            </a:pP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Razı, S. (2023). Emergency remote teaching adaptation of the anonymous multi-mediated writing model. </a:t>
            </a:r>
            <a:r>
              <a:rPr lang="en-GB" sz="18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System, 113, </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102981</a:t>
            </a:r>
            <a:r>
              <a:rPr lang="en-GB" sz="18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800" u="sng" dirty="0">
                <a:solidFill>
                  <a:srgbClr val="0000FF"/>
                </a:solidFill>
                <a:effectLst/>
                <a:latin typeface="Cambria" panose="02040503050406030204" pitchFamily="18" charset="0"/>
                <a:ea typeface="Times New Roman" panose="02020603050405020304" pitchFamily="18" charset="0"/>
                <a:hlinkClick r:id="rId2"/>
              </a:rPr>
              <a:t>https://doi.org/10.1016/j.system.2023.102981</a:t>
            </a:r>
            <a:r>
              <a:rPr lang="en-TR" sz="1200" dirty="0">
                <a:effectLst/>
              </a:rPr>
              <a:t> </a:t>
            </a:r>
            <a:endParaRPr lang="en-GB" dirty="0"/>
          </a:p>
        </p:txBody>
      </p:sp>
      <p:pic>
        <p:nvPicPr>
          <p:cNvPr id="9" name="Picture 8">
            <a:extLst>
              <a:ext uri="{FF2B5EF4-FFF2-40B4-BE49-F238E27FC236}">
                <a16:creationId xmlns:a16="http://schemas.microsoft.com/office/drawing/2014/main" id="{E2FA50DF-F919-685A-0A81-A296D475D130}"/>
              </a:ext>
            </a:extLst>
          </p:cNvPr>
          <p:cNvPicPr>
            <a:picLocks noChangeAspect="1"/>
          </p:cNvPicPr>
          <p:nvPr/>
        </p:nvPicPr>
        <p:blipFill rotWithShape="1">
          <a:blip r:embed="rId3"/>
          <a:srcRect l="51563" t="62970"/>
          <a:stretch/>
        </p:blipFill>
        <p:spPr>
          <a:xfrm>
            <a:off x="688026" y="4989472"/>
            <a:ext cx="4846501" cy="1499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3CDECDDE-FF1A-C1EC-6D64-30C2D49BD74C}"/>
              </a:ext>
            </a:extLst>
          </p:cNvPr>
          <p:cNvPicPr>
            <a:picLocks noChangeAspect="1"/>
          </p:cNvPicPr>
          <p:nvPr/>
        </p:nvPicPr>
        <p:blipFill>
          <a:blip r:embed="rId4"/>
          <a:stretch>
            <a:fillRect/>
          </a:stretch>
        </p:blipFill>
        <p:spPr>
          <a:xfrm>
            <a:off x="1969502" y="496502"/>
            <a:ext cx="8638006" cy="39537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E57EAD3F-17B0-4057-2F62-5A54623D7474}"/>
              </a:ext>
            </a:extLst>
          </p:cNvPr>
          <p:cNvPicPr>
            <a:picLocks noChangeAspect="1"/>
          </p:cNvPicPr>
          <p:nvPr/>
        </p:nvPicPr>
        <p:blipFill>
          <a:blip r:embed="rId5"/>
          <a:stretch>
            <a:fillRect/>
          </a:stretch>
        </p:blipFill>
        <p:spPr>
          <a:xfrm>
            <a:off x="151148" y="170688"/>
            <a:ext cx="875229" cy="871728"/>
          </a:xfrm>
          <a:prstGeom prst="rect">
            <a:avLst/>
          </a:prstGeom>
        </p:spPr>
      </p:pic>
    </p:spTree>
    <p:extLst>
      <p:ext uri="{BB962C8B-B14F-4D97-AF65-F5344CB8AC3E}">
        <p14:creationId xmlns:p14="http://schemas.microsoft.com/office/powerpoint/2010/main" val="116608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33048F-9337-47A6-E1B7-8A81BDEF76A7}"/>
              </a:ext>
            </a:extLst>
          </p:cNvPr>
          <p:cNvSpPr>
            <a:spLocks noGrp="1"/>
          </p:cNvSpPr>
          <p:nvPr>
            <p:ph idx="1"/>
          </p:nvPr>
        </p:nvSpPr>
        <p:spPr>
          <a:xfrm>
            <a:off x="7053137" y="3863829"/>
            <a:ext cx="5010525" cy="1253603"/>
          </a:xfrm>
          <a:ln w="38100">
            <a:solidFill>
              <a:schemeClr val="tx1"/>
            </a:solidFill>
          </a:ln>
        </p:spPr>
        <p:txBody>
          <a:bodyPr>
            <a:normAutofit/>
          </a:bodyPr>
          <a:lstStyle/>
          <a:p>
            <a:pPr marL="0" indent="0">
              <a:buNone/>
            </a:pP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Çelik</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Ö</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&amp; Razı, S. (2023). </a:t>
            </a:r>
            <a:r>
              <a:rPr lang="en-GB" sz="18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From </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transgressors to authors: Promoting EFL writing through academic integrity integrated instruction. </a:t>
            </a:r>
            <a:r>
              <a:rPr lang="en-GB" sz="18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System. </a:t>
            </a:r>
            <a:r>
              <a:rPr lang="en-GB" sz="1800" u="sng" dirty="0">
                <a:solidFill>
                  <a:srgbClr val="0000FF"/>
                </a:solidFill>
                <a:effectLst/>
                <a:latin typeface="Cambria" panose="02040503050406030204" pitchFamily="18" charset="0"/>
                <a:ea typeface="Times New Roman" panose="02020603050405020304" pitchFamily="18" charset="0"/>
                <a:hlinkClick r:id="rId2"/>
              </a:rPr>
              <a:t>https://doi.org/10.1016/j.system.2023.103101</a:t>
            </a:r>
            <a:r>
              <a:rPr lang="en-TR" dirty="0">
                <a:effectLst/>
              </a:rPr>
              <a:t> </a:t>
            </a:r>
            <a:endParaRPr lang="en-GB" dirty="0"/>
          </a:p>
        </p:txBody>
      </p:sp>
      <p:pic>
        <p:nvPicPr>
          <p:cNvPr id="7" name="Picture 6">
            <a:extLst>
              <a:ext uri="{FF2B5EF4-FFF2-40B4-BE49-F238E27FC236}">
                <a16:creationId xmlns:a16="http://schemas.microsoft.com/office/drawing/2014/main" id="{28E75C2C-CA50-1139-DC74-886385F679E3}"/>
              </a:ext>
            </a:extLst>
          </p:cNvPr>
          <p:cNvPicPr>
            <a:picLocks noChangeAspect="1"/>
          </p:cNvPicPr>
          <p:nvPr/>
        </p:nvPicPr>
        <p:blipFill>
          <a:blip r:embed="rId3"/>
          <a:stretch>
            <a:fillRect/>
          </a:stretch>
        </p:blipFill>
        <p:spPr>
          <a:xfrm>
            <a:off x="333894" y="813228"/>
            <a:ext cx="6238301" cy="5231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2CDDA896-F54E-BC67-28C4-117159867927}"/>
              </a:ext>
            </a:extLst>
          </p:cNvPr>
          <p:cNvPicPr>
            <a:picLocks noChangeAspect="1"/>
          </p:cNvPicPr>
          <p:nvPr/>
        </p:nvPicPr>
        <p:blipFill rotWithShape="1">
          <a:blip r:embed="rId4"/>
          <a:srcRect l="51563" t="62970"/>
          <a:stretch/>
        </p:blipFill>
        <p:spPr>
          <a:xfrm>
            <a:off x="7053137" y="1494185"/>
            <a:ext cx="4846501" cy="1499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DE56EBEE-64CE-760A-4985-BA1F2EACDC61}"/>
              </a:ext>
            </a:extLst>
          </p:cNvPr>
          <p:cNvPicPr>
            <a:picLocks noChangeAspect="1"/>
          </p:cNvPicPr>
          <p:nvPr/>
        </p:nvPicPr>
        <p:blipFill>
          <a:blip r:embed="rId5"/>
          <a:stretch>
            <a:fillRect/>
          </a:stretch>
        </p:blipFill>
        <p:spPr>
          <a:xfrm>
            <a:off x="11188433" y="5876544"/>
            <a:ext cx="875229" cy="871728"/>
          </a:xfrm>
          <a:prstGeom prst="rect">
            <a:avLst/>
          </a:prstGeom>
        </p:spPr>
      </p:pic>
    </p:spTree>
    <p:extLst>
      <p:ext uri="{BB962C8B-B14F-4D97-AF65-F5344CB8AC3E}">
        <p14:creationId xmlns:p14="http://schemas.microsoft.com/office/powerpoint/2010/main" val="294146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33048F-9337-47A6-E1B7-8A81BDEF76A7}"/>
              </a:ext>
            </a:extLst>
          </p:cNvPr>
          <p:cNvSpPr>
            <a:spLocks noGrp="1"/>
          </p:cNvSpPr>
          <p:nvPr>
            <p:ph idx="1"/>
          </p:nvPr>
        </p:nvSpPr>
        <p:spPr>
          <a:xfrm>
            <a:off x="6096000" y="4937172"/>
            <a:ext cx="5839325" cy="1367375"/>
          </a:xfrm>
          <a:ln w="38100">
            <a:solidFill>
              <a:schemeClr val="tx1"/>
            </a:solidFill>
          </a:ln>
        </p:spPr>
        <p:txBody>
          <a:bodyPr>
            <a:normAutofit/>
          </a:bodyPr>
          <a:lstStyle/>
          <a:p>
            <a:pPr marL="0" indent="0">
              <a:buNone/>
            </a:pP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Çelik</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Ö</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&amp; Razı, S. (2023). Facilitators and barriers to creating a culture of academic integrity at secondary schools: An exploratory case study. </a:t>
            </a:r>
            <a:r>
              <a:rPr lang="en-GB" sz="18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International Journal for Educational Integrity, 19</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(4), 1-30. </a:t>
            </a:r>
            <a:r>
              <a:rPr lang="en-GB" sz="1800" u="sng" dirty="0">
                <a:solidFill>
                  <a:srgbClr val="0000FF"/>
                </a:solidFill>
                <a:effectLst/>
                <a:latin typeface="Cambria" panose="02040503050406030204" pitchFamily="18" charset="0"/>
                <a:ea typeface="Times New Roman" panose="02020603050405020304" pitchFamily="18" charset="0"/>
                <a:hlinkClick r:id="rId2"/>
              </a:rPr>
              <a:t>https://doi.org/10.1007/s40979-023-00125-4</a:t>
            </a:r>
            <a:r>
              <a:rPr lang="en-TR" sz="1200" dirty="0">
                <a:effectLst/>
              </a:rPr>
              <a:t> </a:t>
            </a:r>
            <a:endParaRPr lang="en-GB" dirty="0"/>
          </a:p>
        </p:txBody>
      </p:sp>
      <p:pic>
        <p:nvPicPr>
          <p:cNvPr id="3" name="Picture 2">
            <a:extLst>
              <a:ext uri="{FF2B5EF4-FFF2-40B4-BE49-F238E27FC236}">
                <a16:creationId xmlns:a16="http://schemas.microsoft.com/office/drawing/2014/main" id="{4652F703-68B9-979C-252F-A1AB66D1632F}"/>
              </a:ext>
            </a:extLst>
          </p:cNvPr>
          <p:cNvPicPr>
            <a:picLocks noChangeAspect="1"/>
          </p:cNvPicPr>
          <p:nvPr/>
        </p:nvPicPr>
        <p:blipFill>
          <a:blip r:embed="rId3"/>
          <a:stretch>
            <a:fillRect/>
          </a:stretch>
        </p:blipFill>
        <p:spPr>
          <a:xfrm>
            <a:off x="3056369" y="267938"/>
            <a:ext cx="6905778" cy="43076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D69A4E8C-9C2D-B52F-B5B9-233F8C11D014}"/>
              </a:ext>
            </a:extLst>
          </p:cNvPr>
          <p:cNvPicPr>
            <a:picLocks noChangeAspect="1"/>
          </p:cNvPicPr>
          <p:nvPr/>
        </p:nvPicPr>
        <p:blipFill rotWithShape="1">
          <a:blip r:embed="rId4"/>
          <a:srcRect r="5836"/>
          <a:stretch/>
        </p:blipFill>
        <p:spPr>
          <a:xfrm>
            <a:off x="548753" y="4919365"/>
            <a:ext cx="4574070" cy="17027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AC0D4FAE-D1FD-C1EE-A187-BB833ADADE5B}"/>
              </a:ext>
            </a:extLst>
          </p:cNvPr>
          <p:cNvPicPr>
            <a:picLocks noChangeAspect="1"/>
          </p:cNvPicPr>
          <p:nvPr/>
        </p:nvPicPr>
        <p:blipFill>
          <a:blip r:embed="rId5"/>
          <a:stretch>
            <a:fillRect/>
          </a:stretch>
        </p:blipFill>
        <p:spPr>
          <a:xfrm>
            <a:off x="111138" y="146304"/>
            <a:ext cx="875229" cy="871728"/>
          </a:xfrm>
          <a:prstGeom prst="rect">
            <a:avLst/>
          </a:prstGeom>
        </p:spPr>
      </p:pic>
    </p:spTree>
    <p:extLst>
      <p:ext uri="{BB962C8B-B14F-4D97-AF65-F5344CB8AC3E}">
        <p14:creationId xmlns:p14="http://schemas.microsoft.com/office/powerpoint/2010/main" val="85515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877B5D-F8BC-7B33-0E59-64C8B008E7BC}"/>
              </a:ext>
            </a:extLst>
          </p:cNvPr>
          <p:cNvPicPr>
            <a:picLocks noChangeAspect="1"/>
          </p:cNvPicPr>
          <p:nvPr/>
        </p:nvPicPr>
        <p:blipFill>
          <a:blip r:embed="rId2"/>
          <a:stretch>
            <a:fillRect/>
          </a:stretch>
        </p:blipFill>
        <p:spPr>
          <a:xfrm>
            <a:off x="8115009" y="3048749"/>
            <a:ext cx="3922711" cy="3463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7CA499F5-D41C-A32C-5EF0-0D0F16FA6909}"/>
              </a:ext>
            </a:extLst>
          </p:cNvPr>
          <p:cNvPicPr>
            <a:picLocks noChangeAspect="1"/>
          </p:cNvPicPr>
          <p:nvPr/>
        </p:nvPicPr>
        <p:blipFill>
          <a:blip r:embed="rId3"/>
          <a:stretch>
            <a:fillRect/>
          </a:stretch>
        </p:blipFill>
        <p:spPr>
          <a:xfrm>
            <a:off x="8460089" y="409013"/>
            <a:ext cx="3286092" cy="21416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081866F0-9316-B833-CF9C-6669982C20A9}"/>
              </a:ext>
            </a:extLst>
          </p:cNvPr>
          <p:cNvPicPr>
            <a:picLocks noChangeAspect="1"/>
          </p:cNvPicPr>
          <p:nvPr/>
        </p:nvPicPr>
        <p:blipFill>
          <a:blip r:embed="rId4"/>
          <a:stretch>
            <a:fillRect/>
          </a:stretch>
        </p:blipFill>
        <p:spPr>
          <a:xfrm>
            <a:off x="193253" y="661707"/>
            <a:ext cx="7478851" cy="3777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Content Placeholder 4">
            <a:extLst>
              <a:ext uri="{FF2B5EF4-FFF2-40B4-BE49-F238E27FC236}">
                <a16:creationId xmlns:a16="http://schemas.microsoft.com/office/drawing/2014/main" id="{452FFDD0-EA2E-8DE5-D365-709EF9746540}"/>
              </a:ext>
            </a:extLst>
          </p:cNvPr>
          <p:cNvSpPr txBox="1">
            <a:spLocks/>
          </p:cNvSpPr>
          <p:nvPr/>
        </p:nvSpPr>
        <p:spPr>
          <a:xfrm>
            <a:off x="395394" y="4823174"/>
            <a:ext cx="7074568" cy="1141247"/>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Özşen</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T., Saka, İ.,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Çelik</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Ö</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Razı, S.,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Çente</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Akkan</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S.,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Henek</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GB" sz="1800" dirty="0" err="1">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Dlabolová</a:t>
            </a:r>
            <a:r>
              <a:rPr lang="en-GB" sz="1800"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 D. (2023). Testing of support tools to detect plagiarism in academic Japanese texts. </a:t>
            </a:r>
            <a:r>
              <a:rPr lang="en-GB" sz="1800" i="1" dirty="0">
                <a:solidFill>
                  <a:srgbClr val="660066"/>
                </a:solidFill>
                <a:effectLst/>
                <a:latin typeface="Cambria" panose="02040503050406030204" pitchFamily="18" charset="0"/>
                <a:ea typeface="Times New Roman" panose="02020603050405020304" pitchFamily="18" charset="0"/>
                <a:cs typeface="Times New Roman" panose="02020603050405020304" pitchFamily="18" charset="0"/>
              </a:rPr>
              <a:t>Education and Information Technologies. </a:t>
            </a:r>
            <a:r>
              <a:rPr lang="en-GB" sz="1800" u="sng" dirty="0">
                <a:solidFill>
                  <a:srgbClr val="0000FF"/>
                </a:solidFill>
                <a:effectLst/>
                <a:latin typeface="Cambria" panose="02040503050406030204" pitchFamily="18" charset="0"/>
                <a:ea typeface="Times New Roman" panose="02020603050405020304" pitchFamily="18" charset="0"/>
                <a:hlinkClick r:id="rId5"/>
              </a:rPr>
              <a:t>https://doi.org/10.1007/s10639-023-11718-4</a:t>
            </a:r>
            <a:r>
              <a:rPr lang="en-TR" sz="1200" dirty="0">
                <a:effectLst/>
              </a:rPr>
              <a:t> </a:t>
            </a:r>
            <a:endParaRPr lang="en-GB" sz="1800" dirty="0"/>
          </a:p>
        </p:txBody>
      </p:sp>
      <p:pic>
        <p:nvPicPr>
          <p:cNvPr id="2" name="Picture 1">
            <a:extLst>
              <a:ext uri="{FF2B5EF4-FFF2-40B4-BE49-F238E27FC236}">
                <a16:creationId xmlns:a16="http://schemas.microsoft.com/office/drawing/2014/main" id="{B39DCDA5-FE77-A8A1-6B3A-DD5CCDFC26AA}"/>
              </a:ext>
            </a:extLst>
          </p:cNvPr>
          <p:cNvPicPr>
            <a:picLocks noChangeAspect="1"/>
          </p:cNvPicPr>
          <p:nvPr/>
        </p:nvPicPr>
        <p:blipFill>
          <a:blip r:embed="rId6"/>
          <a:stretch>
            <a:fillRect/>
          </a:stretch>
        </p:blipFill>
        <p:spPr>
          <a:xfrm>
            <a:off x="41420" y="6035040"/>
            <a:ext cx="875229" cy="871728"/>
          </a:xfrm>
          <a:prstGeom prst="rect">
            <a:avLst/>
          </a:prstGeom>
        </p:spPr>
      </p:pic>
    </p:spTree>
    <p:extLst>
      <p:ext uri="{BB962C8B-B14F-4D97-AF65-F5344CB8AC3E}">
        <p14:creationId xmlns:p14="http://schemas.microsoft.com/office/powerpoint/2010/main" val="425597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2810</Words>
  <Application>Microsoft Macintosh PowerPoint</Application>
  <PresentationFormat>Widescreen</PresentationFormat>
  <Paragraphs>69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Times New Roman</vt:lpstr>
      <vt:lpstr>Office Theme</vt:lpstr>
      <vt:lpstr>Akademik Etik Uygulama ve Araştırma Merkezi: 2023 Yılı Faaliyetleri</vt:lpstr>
      <vt:lpstr>PowerPoint Presentation</vt:lpstr>
      <vt:lpstr>“Akademik Dürüstlük Tehditleriyle Yüzleşme” Projesi (FAITH): Proje Yürütücüsü</vt:lpstr>
      <vt:lpstr>“Üniversitelerde İntihalin Önlenmesine Yönelik Uluslararası İş Birliği” Projesi (PUPP): Proje Ortağı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Salim</dc:creator>
  <cp:lastModifiedBy>Salim</cp:lastModifiedBy>
  <cp:revision>14</cp:revision>
  <dcterms:created xsi:type="dcterms:W3CDTF">2021-10-28T13:37:15Z</dcterms:created>
  <dcterms:modified xsi:type="dcterms:W3CDTF">2023-11-03T12:27:57Z</dcterms:modified>
</cp:coreProperties>
</file>