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1" r:id="rId9"/>
    <p:sldId id="262" r:id="rId10"/>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1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9363A7-5078-4B3A-B371-A6C154969B96}" type="datetimeFigureOut">
              <a:rPr lang="tr-TR" smtClean="0"/>
              <a:t>16.11.2023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19A2A3-3C61-40E9-AAF0-C03C83BC3612}" type="slidenum">
              <a:rPr lang="tr-TR" smtClean="0"/>
              <a:t>‹#›</a:t>
            </a:fld>
            <a:endParaRPr lang="tr-TR"/>
          </a:p>
        </p:txBody>
      </p:sp>
    </p:spTree>
    <p:extLst>
      <p:ext uri="{BB962C8B-B14F-4D97-AF65-F5344CB8AC3E}">
        <p14:creationId xmlns:p14="http://schemas.microsoft.com/office/powerpoint/2010/main" val="309305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89363A7-5078-4B3A-B371-A6C154969B96}" type="datetimeFigureOut">
              <a:rPr lang="tr-TR" smtClean="0"/>
              <a:t>16.11.2023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19A2A3-3C61-40E9-AAF0-C03C83BC3612}" type="slidenum">
              <a:rPr lang="tr-TR" smtClean="0"/>
              <a:t>‹#›</a:t>
            </a:fld>
            <a:endParaRPr lang="tr-TR"/>
          </a:p>
        </p:txBody>
      </p:sp>
    </p:spTree>
    <p:extLst>
      <p:ext uri="{BB962C8B-B14F-4D97-AF65-F5344CB8AC3E}">
        <p14:creationId xmlns:p14="http://schemas.microsoft.com/office/powerpoint/2010/main" val="198547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89363A7-5078-4B3A-B371-A6C154969B96}" type="datetimeFigureOut">
              <a:rPr lang="tr-TR" smtClean="0"/>
              <a:t>16.11.2023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19A2A3-3C61-40E9-AAF0-C03C83BC3612}" type="slidenum">
              <a:rPr lang="tr-TR" smtClean="0"/>
              <a:t>‹#›</a:t>
            </a:fld>
            <a:endParaRPr lang="tr-TR"/>
          </a:p>
        </p:txBody>
      </p:sp>
    </p:spTree>
    <p:extLst>
      <p:ext uri="{BB962C8B-B14F-4D97-AF65-F5344CB8AC3E}">
        <p14:creationId xmlns:p14="http://schemas.microsoft.com/office/powerpoint/2010/main" val="29120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89363A7-5078-4B3A-B371-A6C154969B96}" type="datetimeFigureOut">
              <a:rPr lang="tr-TR" smtClean="0"/>
              <a:t>16.11.2023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19A2A3-3C61-40E9-AAF0-C03C83BC3612}" type="slidenum">
              <a:rPr lang="tr-TR" smtClean="0"/>
              <a:t>‹#›</a:t>
            </a:fld>
            <a:endParaRPr lang="tr-TR"/>
          </a:p>
        </p:txBody>
      </p:sp>
    </p:spTree>
    <p:extLst>
      <p:ext uri="{BB962C8B-B14F-4D97-AF65-F5344CB8AC3E}">
        <p14:creationId xmlns:p14="http://schemas.microsoft.com/office/powerpoint/2010/main" val="122045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89363A7-5078-4B3A-B371-A6C154969B96}" type="datetimeFigureOut">
              <a:rPr lang="tr-TR" smtClean="0"/>
              <a:t>16.11.2023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19A2A3-3C61-40E9-AAF0-C03C83BC3612}" type="slidenum">
              <a:rPr lang="tr-TR" smtClean="0"/>
              <a:t>‹#›</a:t>
            </a:fld>
            <a:endParaRPr lang="tr-TR"/>
          </a:p>
        </p:txBody>
      </p:sp>
    </p:spTree>
    <p:extLst>
      <p:ext uri="{BB962C8B-B14F-4D97-AF65-F5344CB8AC3E}">
        <p14:creationId xmlns:p14="http://schemas.microsoft.com/office/powerpoint/2010/main" val="62351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89363A7-5078-4B3A-B371-A6C154969B96}" type="datetimeFigureOut">
              <a:rPr lang="tr-TR" smtClean="0"/>
              <a:t>16.11.2023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19A2A3-3C61-40E9-AAF0-C03C83BC3612}" type="slidenum">
              <a:rPr lang="tr-TR" smtClean="0"/>
              <a:t>‹#›</a:t>
            </a:fld>
            <a:endParaRPr lang="tr-TR"/>
          </a:p>
        </p:txBody>
      </p:sp>
    </p:spTree>
    <p:extLst>
      <p:ext uri="{BB962C8B-B14F-4D97-AF65-F5344CB8AC3E}">
        <p14:creationId xmlns:p14="http://schemas.microsoft.com/office/powerpoint/2010/main" val="121047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89363A7-5078-4B3A-B371-A6C154969B96}" type="datetimeFigureOut">
              <a:rPr lang="tr-TR" smtClean="0"/>
              <a:t>16.11.2023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19A2A3-3C61-40E9-AAF0-C03C83BC3612}" type="slidenum">
              <a:rPr lang="tr-TR" smtClean="0"/>
              <a:t>‹#›</a:t>
            </a:fld>
            <a:endParaRPr lang="tr-TR"/>
          </a:p>
        </p:txBody>
      </p:sp>
    </p:spTree>
    <p:extLst>
      <p:ext uri="{BB962C8B-B14F-4D97-AF65-F5344CB8AC3E}">
        <p14:creationId xmlns:p14="http://schemas.microsoft.com/office/powerpoint/2010/main" val="403710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89363A7-5078-4B3A-B371-A6C154969B96}" type="datetimeFigureOut">
              <a:rPr lang="tr-TR" smtClean="0"/>
              <a:t>16.11.2023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19A2A3-3C61-40E9-AAF0-C03C83BC3612}" type="slidenum">
              <a:rPr lang="tr-TR" smtClean="0"/>
              <a:t>‹#›</a:t>
            </a:fld>
            <a:endParaRPr lang="tr-TR"/>
          </a:p>
        </p:txBody>
      </p:sp>
    </p:spTree>
    <p:extLst>
      <p:ext uri="{BB962C8B-B14F-4D97-AF65-F5344CB8AC3E}">
        <p14:creationId xmlns:p14="http://schemas.microsoft.com/office/powerpoint/2010/main" val="5475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89363A7-5078-4B3A-B371-A6C154969B96}" type="datetimeFigureOut">
              <a:rPr lang="tr-TR" smtClean="0"/>
              <a:t>16.11.2023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19A2A3-3C61-40E9-AAF0-C03C83BC3612}" type="slidenum">
              <a:rPr lang="tr-TR" smtClean="0"/>
              <a:t>‹#›</a:t>
            </a:fld>
            <a:endParaRPr lang="tr-TR"/>
          </a:p>
        </p:txBody>
      </p:sp>
    </p:spTree>
    <p:extLst>
      <p:ext uri="{BB962C8B-B14F-4D97-AF65-F5344CB8AC3E}">
        <p14:creationId xmlns:p14="http://schemas.microsoft.com/office/powerpoint/2010/main" val="21334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89363A7-5078-4B3A-B371-A6C154969B96}" type="datetimeFigureOut">
              <a:rPr lang="tr-TR" smtClean="0"/>
              <a:t>16.11.2023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19A2A3-3C61-40E9-AAF0-C03C83BC3612}" type="slidenum">
              <a:rPr lang="tr-TR" smtClean="0"/>
              <a:t>‹#›</a:t>
            </a:fld>
            <a:endParaRPr lang="tr-TR"/>
          </a:p>
        </p:txBody>
      </p:sp>
    </p:spTree>
    <p:extLst>
      <p:ext uri="{BB962C8B-B14F-4D97-AF65-F5344CB8AC3E}">
        <p14:creationId xmlns:p14="http://schemas.microsoft.com/office/powerpoint/2010/main" val="40023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89363A7-5078-4B3A-B371-A6C154969B96}" type="datetimeFigureOut">
              <a:rPr lang="tr-TR" smtClean="0"/>
              <a:t>16.11.2023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19A2A3-3C61-40E9-AAF0-C03C83BC3612}" type="slidenum">
              <a:rPr lang="tr-TR" smtClean="0"/>
              <a:t>‹#›</a:t>
            </a:fld>
            <a:endParaRPr lang="tr-TR"/>
          </a:p>
        </p:txBody>
      </p:sp>
    </p:spTree>
    <p:extLst>
      <p:ext uri="{BB962C8B-B14F-4D97-AF65-F5344CB8AC3E}">
        <p14:creationId xmlns:p14="http://schemas.microsoft.com/office/powerpoint/2010/main" val="385663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363A7-5078-4B3A-B371-A6C154969B96}" type="datetimeFigureOut">
              <a:rPr lang="tr-TR" smtClean="0"/>
              <a:t>16.11.2023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9A2A3-3C61-40E9-AAF0-C03C83BC3612}" type="slidenum">
              <a:rPr lang="tr-TR" smtClean="0"/>
              <a:t>‹#›</a:t>
            </a:fld>
            <a:endParaRPr lang="tr-TR"/>
          </a:p>
        </p:txBody>
      </p:sp>
    </p:spTree>
    <p:extLst>
      <p:ext uri="{BB962C8B-B14F-4D97-AF65-F5344CB8AC3E}">
        <p14:creationId xmlns:p14="http://schemas.microsoft.com/office/powerpoint/2010/main" val="745882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6" descr="comu_logo_4"/>
          <p:cNvPicPr>
            <a:picLocks noChangeAspect="1" noChangeArrowheads="1"/>
          </p:cNvPicPr>
          <p:nvPr/>
        </p:nvPicPr>
        <p:blipFill>
          <a:blip r:embed="rId2" cstate="print"/>
          <a:srcRect/>
          <a:stretch>
            <a:fillRect/>
          </a:stretch>
        </p:blipFill>
        <p:spPr bwMode="auto">
          <a:xfrm>
            <a:off x="11435101" y="50843"/>
            <a:ext cx="637059" cy="636300"/>
          </a:xfrm>
          <a:prstGeom prst="rect">
            <a:avLst/>
          </a:prstGeom>
          <a:noFill/>
          <a:ln w="9525">
            <a:noFill/>
            <a:miter lim="800000"/>
            <a:headEnd/>
            <a:tailEnd/>
          </a:ln>
        </p:spPr>
      </p:pic>
      <p:sp>
        <p:nvSpPr>
          <p:cNvPr id="3" name="Metin kutusu 2"/>
          <p:cNvSpPr txBox="1"/>
          <p:nvPr/>
        </p:nvSpPr>
        <p:spPr>
          <a:xfrm>
            <a:off x="-114301" y="141796"/>
            <a:ext cx="12186461" cy="861774"/>
          </a:xfrm>
          <a:prstGeom prst="rect">
            <a:avLst/>
          </a:prstGeom>
          <a:noFill/>
        </p:spPr>
        <p:txBody>
          <a:bodyPr wrap="square" rtlCol="0">
            <a:spAutoFit/>
          </a:bodyPr>
          <a:lstStyle/>
          <a:p>
            <a:pPr algn="ctr"/>
            <a:r>
              <a:rPr lang="tr-TR" sz="2500" b="1" dirty="0">
                <a:solidFill>
                  <a:srgbClr val="0070C0"/>
                </a:solidFill>
              </a:rPr>
              <a:t>Astrofizik Araştırma Merkezi ve Ulupınar Gözlemevi</a:t>
            </a:r>
          </a:p>
          <a:p>
            <a:pPr algn="ctr"/>
            <a:r>
              <a:rPr lang="tr-TR" sz="2500" b="1" dirty="0">
                <a:solidFill>
                  <a:srgbClr val="0070C0"/>
                </a:solidFill>
              </a:rPr>
              <a:t>ÇAAM - </a:t>
            </a:r>
            <a:r>
              <a:rPr lang="tr-TR" sz="2500" dirty="0">
                <a:solidFill>
                  <a:srgbClr val="0070C0"/>
                </a:solidFill>
              </a:rPr>
              <a:t>https://caam.comu.edu.tr</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 y="43324"/>
            <a:ext cx="643819" cy="643819"/>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9004" y="1225155"/>
            <a:ext cx="3220260" cy="2912101"/>
          </a:xfrm>
          <a:prstGeom prst="rect">
            <a:avLst/>
          </a:prstGeom>
          <a:ln>
            <a:noFill/>
          </a:ln>
          <a:effectLst>
            <a:softEdge rad="112500"/>
          </a:effec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103" y="1223828"/>
            <a:ext cx="2463922" cy="1843510"/>
          </a:xfrm>
          <a:prstGeom prst="rect">
            <a:avLst/>
          </a:prstGeom>
          <a:ln>
            <a:noFill/>
          </a:ln>
          <a:effectLst>
            <a:softEdge rad="112500"/>
          </a:effectLst>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801" y="3148707"/>
            <a:ext cx="1979111" cy="2615254"/>
          </a:xfrm>
          <a:prstGeom prst="rect">
            <a:avLst/>
          </a:prstGeom>
          <a:ln>
            <a:noFill/>
          </a:ln>
          <a:effectLst>
            <a:softEdge rad="112500"/>
          </a:effectLst>
        </p:spPr>
      </p:pic>
      <p:sp>
        <p:nvSpPr>
          <p:cNvPr id="9" name="Metin kutusu 8"/>
          <p:cNvSpPr txBox="1"/>
          <p:nvPr/>
        </p:nvSpPr>
        <p:spPr>
          <a:xfrm>
            <a:off x="2587843" y="1223828"/>
            <a:ext cx="6328274" cy="5355312"/>
          </a:xfrm>
          <a:prstGeom prst="rect">
            <a:avLst/>
          </a:prstGeom>
          <a:noFill/>
        </p:spPr>
        <p:txBody>
          <a:bodyPr wrap="square" rtlCol="0">
            <a:spAutoFit/>
          </a:bodyPr>
          <a:lstStyle/>
          <a:p>
            <a:pPr marL="285750" indent="-285750">
              <a:buFont typeface="Arial" panose="020B0604020202020204" pitchFamily="34" charset="0"/>
              <a:buChar char="•"/>
            </a:pPr>
            <a:r>
              <a:rPr lang="tr-TR" sz="1900" dirty="0">
                <a:solidFill>
                  <a:schemeClr val="tx1">
                    <a:lumMod val="95000"/>
                    <a:lumOff val="5000"/>
                  </a:schemeClr>
                </a:solidFill>
              </a:rPr>
              <a:t>Kuruluş: 2002</a:t>
            </a:r>
          </a:p>
          <a:p>
            <a:pPr marL="285750" indent="-285750">
              <a:buFont typeface="Arial" panose="020B0604020202020204" pitchFamily="34" charset="0"/>
              <a:buChar char="•"/>
            </a:pPr>
            <a:r>
              <a:rPr lang="tr-TR" sz="1900" dirty="0">
                <a:solidFill>
                  <a:schemeClr val="tx1">
                    <a:lumMod val="95000"/>
                    <a:lumOff val="5000"/>
                  </a:schemeClr>
                </a:solidFill>
              </a:rPr>
              <a:t>Üye sayısı: 29 (26 doktoralı)</a:t>
            </a:r>
          </a:p>
          <a:p>
            <a:pPr marL="285750" indent="-285750">
              <a:buFont typeface="Arial" panose="020B0604020202020204" pitchFamily="34" charset="0"/>
              <a:buChar char="•"/>
            </a:pPr>
            <a:endParaRPr lang="tr-TR" sz="1900" dirty="0">
              <a:solidFill>
                <a:schemeClr val="tx1">
                  <a:lumMod val="95000"/>
                  <a:lumOff val="5000"/>
                </a:schemeClr>
              </a:solidFill>
            </a:endParaRPr>
          </a:p>
          <a:p>
            <a:pPr marL="285750" indent="-285750">
              <a:buFont typeface="Arial" panose="020B0604020202020204" pitchFamily="34" charset="0"/>
              <a:buChar char="•"/>
            </a:pPr>
            <a:r>
              <a:rPr lang="tr-TR" sz="1900" dirty="0">
                <a:solidFill>
                  <a:srgbClr val="0070C0"/>
                </a:solidFill>
              </a:rPr>
              <a:t>Faaliyet alanı: </a:t>
            </a:r>
            <a:r>
              <a:rPr lang="tr-TR" sz="1900" dirty="0">
                <a:solidFill>
                  <a:schemeClr val="tx1">
                    <a:lumMod val="95000"/>
                    <a:lumOff val="5000"/>
                  </a:schemeClr>
                </a:solidFill>
              </a:rPr>
              <a:t>Astronomi, astrofizik, uzay bilimleri, bilim eğitimi</a:t>
            </a:r>
          </a:p>
          <a:p>
            <a:pPr marL="285750" indent="-285750">
              <a:buFont typeface="Arial" panose="020B0604020202020204" pitchFamily="34" charset="0"/>
              <a:buChar char="•"/>
            </a:pPr>
            <a:endParaRPr lang="tr-TR" sz="1900" dirty="0">
              <a:solidFill>
                <a:srgbClr val="0070C0"/>
              </a:solidFill>
            </a:endParaRPr>
          </a:p>
          <a:p>
            <a:pPr marL="285750" indent="-285750">
              <a:buFont typeface="Arial" panose="020B0604020202020204" pitchFamily="34" charset="0"/>
              <a:buChar char="•"/>
            </a:pPr>
            <a:r>
              <a:rPr lang="tr-TR" sz="1900" dirty="0">
                <a:solidFill>
                  <a:srgbClr val="0070C0"/>
                </a:solidFill>
              </a:rPr>
              <a:t>Araştırma Alanları: </a:t>
            </a:r>
            <a:r>
              <a:rPr lang="tr-TR" sz="1900" dirty="0">
                <a:solidFill>
                  <a:schemeClr val="tx1">
                    <a:lumMod val="95000"/>
                    <a:lumOff val="5000"/>
                  </a:schemeClr>
                </a:solidFill>
              </a:rPr>
              <a:t>Yıldız astrofiziği, </a:t>
            </a:r>
            <a:r>
              <a:rPr lang="tr-TR" sz="1900" dirty="0" err="1">
                <a:solidFill>
                  <a:schemeClr val="tx1">
                    <a:lumMod val="95000"/>
                    <a:lumOff val="5000"/>
                  </a:schemeClr>
                </a:solidFill>
              </a:rPr>
              <a:t>ötegezegenler</a:t>
            </a:r>
            <a:r>
              <a:rPr lang="tr-TR" sz="1900" dirty="0">
                <a:solidFill>
                  <a:schemeClr val="tx1">
                    <a:lumMod val="95000"/>
                    <a:lumOff val="5000"/>
                  </a:schemeClr>
                </a:solidFill>
              </a:rPr>
              <a:t>, Güneş fiziği, asteroidler, yakın uzay fiziği, kozmoloji, bilim-toplum uygulamaları, fen eğitimi</a:t>
            </a:r>
          </a:p>
          <a:p>
            <a:pPr marL="285750" indent="-285750">
              <a:buFont typeface="Arial" panose="020B0604020202020204" pitchFamily="34" charset="0"/>
              <a:buChar char="•"/>
            </a:pPr>
            <a:endParaRPr lang="tr-TR" sz="1900" dirty="0">
              <a:solidFill>
                <a:schemeClr val="tx1">
                  <a:lumMod val="95000"/>
                  <a:lumOff val="5000"/>
                </a:schemeClr>
              </a:solidFill>
            </a:endParaRPr>
          </a:p>
          <a:p>
            <a:pPr marL="285750" indent="-285750">
              <a:buFont typeface="Arial" panose="020B0604020202020204" pitchFamily="34" charset="0"/>
              <a:buChar char="•"/>
            </a:pPr>
            <a:r>
              <a:rPr lang="tr-TR" sz="1900" dirty="0">
                <a:solidFill>
                  <a:srgbClr val="0070C0"/>
                </a:solidFill>
              </a:rPr>
              <a:t>Ulupınar Gözlemevi: </a:t>
            </a:r>
            <a:r>
              <a:rPr lang="tr-TR" sz="1900" dirty="0">
                <a:solidFill>
                  <a:schemeClr val="tx1">
                    <a:lumMod val="95000"/>
                    <a:lumOff val="5000"/>
                  </a:schemeClr>
                </a:solidFill>
              </a:rPr>
              <a:t>Ülkemizin en etkin 2-3 üniversite gözlemevinden biri. Ulupınar köyü yakınında, 410m yükseklikte bulunuyor. Bünyesinde bir merkez ve 4 teleskop binası ile araştırma için kullanılan teleskop, kamera, bilgisayar ve diğer teçhizat yer almaktadır.</a:t>
            </a:r>
          </a:p>
          <a:p>
            <a:pPr marL="285750" indent="-285750">
              <a:buFont typeface="Arial" panose="020B0604020202020204" pitchFamily="34" charset="0"/>
              <a:buChar char="•"/>
            </a:pPr>
            <a:endParaRPr lang="tr-TR" sz="1900" dirty="0">
              <a:solidFill>
                <a:schemeClr val="tx1">
                  <a:lumMod val="95000"/>
                  <a:lumOff val="5000"/>
                </a:schemeClr>
              </a:solidFill>
            </a:endParaRPr>
          </a:p>
          <a:p>
            <a:pPr marL="285750" indent="-285750">
              <a:buFont typeface="Arial" panose="020B0604020202020204" pitchFamily="34" charset="0"/>
              <a:buChar char="•"/>
            </a:pPr>
            <a:r>
              <a:rPr lang="tr-TR" sz="1900" dirty="0">
                <a:solidFill>
                  <a:srgbClr val="0070C0"/>
                </a:solidFill>
              </a:rPr>
              <a:t>Gözlem ekipmanları: </a:t>
            </a:r>
            <a:r>
              <a:rPr lang="tr-TR" sz="1900" dirty="0">
                <a:solidFill>
                  <a:schemeClr val="tx1">
                    <a:lumMod val="95000"/>
                    <a:lumOff val="5000"/>
                  </a:schemeClr>
                </a:solidFill>
              </a:rPr>
              <a:t>Araştırma için 4 teleskop, bağlı kamera ve filtre setleri, meteoroloji istasyonu</a:t>
            </a:r>
          </a:p>
        </p:txBody>
      </p:sp>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4291" y="4137256"/>
            <a:ext cx="2499339" cy="1667059"/>
          </a:xfrm>
          <a:prstGeom prst="rect">
            <a:avLst/>
          </a:prstGeom>
          <a:ln>
            <a:noFill/>
          </a:ln>
          <a:effectLst>
            <a:softEdge rad="112500"/>
          </a:effectLst>
        </p:spPr>
      </p:pic>
    </p:spTree>
    <p:extLst>
      <p:ext uri="{BB962C8B-B14F-4D97-AF65-F5344CB8AC3E}">
        <p14:creationId xmlns:p14="http://schemas.microsoft.com/office/powerpoint/2010/main" val="194364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p:cNvSpPr txBox="1"/>
          <p:nvPr/>
        </p:nvSpPr>
        <p:spPr>
          <a:xfrm>
            <a:off x="0" y="187610"/>
            <a:ext cx="12186461" cy="477054"/>
          </a:xfrm>
          <a:prstGeom prst="rect">
            <a:avLst/>
          </a:prstGeom>
          <a:noFill/>
        </p:spPr>
        <p:txBody>
          <a:bodyPr wrap="square" rtlCol="0">
            <a:spAutoFit/>
          </a:bodyPr>
          <a:lstStyle/>
          <a:p>
            <a:pPr algn="ctr"/>
            <a:r>
              <a:rPr lang="tr-TR" sz="2500" b="1" dirty="0" err="1">
                <a:solidFill>
                  <a:srgbClr val="0070C0"/>
                </a:solidFill>
              </a:rPr>
              <a:t>ÇAAM’da</a:t>
            </a:r>
            <a:r>
              <a:rPr lang="tr-TR" sz="2500" b="1" dirty="0">
                <a:solidFill>
                  <a:srgbClr val="0070C0"/>
                </a:solidFill>
              </a:rPr>
              <a:t> Öne Çıkanlar</a:t>
            </a:r>
            <a:endParaRPr lang="tr-TR" sz="2500" dirty="0">
              <a:solidFill>
                <a:srgbClr val="0070C0"/>
              </a:solidFill>
            </a:endParaRPr>
          </a:p>
        </p:txBody>
      </p:sp>
      <p:pic>
        <p:nvPicPr>
          <p:cNvPr id="5" name="Resim 4"/>
          <p:cNvPicPr>
            <a:picLocks noChangeAspect="1"/>
          </p:cNvPicPr>
          <p:nvPr/>
        </p:nvPicPr>
        <p:blipFill>
          <a:blip r:embed="rId2"/>
          <a:stretch>
            <a:fillRect/>
          </a:stretch>
        </p:blipFill>
        <p:spPr>
          <a:xfrm>
            <a:off x="0" y="4976678"/>
            <a:ext cx="2351026" cy="1785817"/>
          </a:xfrm>
          <a:prstGeom prst="rect">
            <a:avLst/>
          </a:prstGeom>
          <a:ln>
            <a:noFill/>
          </a:ln>
          <a:effectLst>
            <a:softEdge rad="112500"/>
          </a:effectLst>
        </p:spPr>
      </p:pic>
      <p:sp>
        <p:nvSpPr>
          <p:cNvPr id="7" name="İçerik Yer Tutucusu 2"/>
          <p:cNvSpPr txBox="1">
            <a:spLocks/>
          </p:cNvSpPr>
          <p:nvPr/>
        </p:nvSpPr>
        <p:spPr>
          <a:xfrm>
            <a:off x="1471231" y="780338"/>
            <a:ext cx="10365170" cy="49769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a:t>ÇAAM faaliyet alanında devam eden lisansüstü öğrenci sayısı: 16 YL + 7 Doktora</a:t>
            </a:r>
          </a:p>
          <a:p>
            <a:r>
              <a:rPr lang="tr-TR" sz="2000" dirty="0"/>
              <a:t>ÇAAM destekli tamamlanan doktora sayısı: 15</a:t>
            </a:r>
          </a:p>
          <a:p>
            <a:r>
              <a:rPr lang="tr-TR" sz="2000" dirty="0"/>
              <a:t>Akdeniz </a:t>
            </a:r>
            <a:r>
              <a:rPr lang="tr-TR" sz="2000" dirty="0" err="1"/>
              <a:t>Üni</a:t>
            </a:r>
            <a:r>
              <a:rPr lang="tr-TR" sz="2000" dirty="0"/>
              <a:t>. Uzay Bilimleri ve Teknolojileri Bölümü kurucu çekirdek kadrosu </a:t>
            </a:r>
            <a:r>
              <a:rPr lang="tr-TR" sz="2000" dirty="0" err="1"/>
              <a:t>ÇAAM’da</a:t>
            </a:r>
            <a:r>
              <a:rPr lang="tr-TR" sz="2000" dirty="0"/>
              <a:t> yetişti ve ilgili bölümü kurdu.</a:t>
            </a:r>
          </a:p>
          <a:p>
            <a:r>
              <a:rPr lang="tr-TR" sz="2000" dirty="0"/>
              <a:t>Alanında öğretmen ve öğrenci eğitimlerine destek (TÜBİTAK 4000 programları – M.E.M. işbirlikleri, okul etkinlikleri vb.)</a:t>
            </a:r>
          </a:p>
          <a:p>
            <a:r>
              <a:rPr lang="tr-TR" sz="2000" dirty="0"/>
              <a:t>Üniversitemizin en çok ziyaretçi alan ve dışarıya eğitim veren birimi</a:t>
            </a:r>
          </a:p>
          <a:p>
            <a:r>
              <a:rPr lang="tr-TR" sz="2000" dirty="0"/>
              <a:t>Üniversitemizin en çok yayın üreten birkaç merkezinden biri.</a:t>
            </a:r>
          </a:p>
          <a:p>
            <a:r>
              <a:rPr lang="tr-TR" sz="2000" dirty="0"/>
              <a:t>İstanbul Üniversitesi Gözlemevi ile ortaklıklar ve ortak T60 robotik teleskobunun Ulupınar Gözlemevi’nde kullanımı (Türkiye’de üniversitelerde kullanılan tek robotik teleskop)</a:t>
            </a:r>
          </a:p>
          <a:p>
            <a:endParaRPr lang="tr-TR" sz="2000" dirty="0"/>
          </a:p>
          <a:p>
            <a:endParaRPr lang="tr-TR" sz="2000" dirty="0"/>
          </a:p>
        </p:txBody>
      </p:sp>
      <p:pic>
        <p:nvPicPr>
          <p:cNvPr id="8" name="Picture 12" descr="http://2.bp.blogspot.com/-wv9Ay6e3ffs/T8kwEndnOyI/AAAAAAAAHjs/wGQbnn_rgZ4/s1600/gu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400" y="5009895"/>
            <a:ext cx="1752600"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annieareyouok.com/wp-content/uploads/2012/01/eso1128a-600x5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0188" y="0"/>
            <a:ext cx="1801812" cy="1558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cdn1.turkishny.com/stories272/technology/280312-tech-sama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46188" cy="144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7042" y="4680205"/>
            <a:ext cx="3281592" cy="21777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8265" y="4833729"/>
            <a:ext cx="1580518" cy="18471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89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p:cNvSpPr txBox="1"/>
          <p:nvPr/>
        </p:nvSpPr>
        <p:spPr>
          <a:xfrm>
            <a:off x="0" y="187610"/>
            <a:ext cx="12186461" cy="477054"/>
          </a:xfrm>
          <a:prstGeom prst="rect">
            <a:avLst/>
          </a:prstGeom>
          <a:noFill/>
        </p:spPr>
        <p:txBody>
          <a:bodyPr wrap="square" rtlCol="0">
            <a:spAutoFit/>
          </a:bodyPr>
          <a:lstStyle/>
          <a:p>
            <a:pPr algn="ctr"/>
            <a:r>
              <a:rPr lang="tr-TR" sz="2500" b="1" dirty="0" err="1">
                <a:solidFill>
                  <a:srgbClr val="0070C0"/>
                </a:solidFill>
              </a:rPr>
              <a:t>ÇAAM’da</a:t>
            </a:r>
            <a:r>
              <a:rPr lang="tr-TR" sz="2500" b="1" dirty="0">
                <a:solidFill>
                  <a:srgbClr val="0070C0"/>
                </a:solidFill>
              </a:rPr>
              <a:t> 2023 Yılı Faaliyetleri</a:t>
            </a:r>
            <a:endParaRPr lang="tr-TR" sz="2500" dirty="0">
              <a:solidFill>
                <a:srgbClr val="0070C0"/>
              </a:solidFill>
            </a:endParaRPr>
          </a:p>
        </p:txBody>
      </p:sp>
      <p:sp>
        <p:nvSpPr>
          <p:cNvPr id="4" name="İçerik Yer Tutucusu 2"/>
          <p:cNvSpPr txBox="1">
            <a:spLocks/>
          </p:cNvSpPr>
          <p:nvPr/>
        </p:nvSpPr>
        <p:spPr>
          <a:xfrm>
            <a:off x="410307" y="1028297"/>
            <a:ext cx="9495660" cy="49769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700" dirty="0">
                <a:solidFill>
                  <a:schemeClr val="accent2">
                    <a:lumMod val="75000"/>
                  </a:schemeClr>
                </a:solidFill>
              </a:rPr>
              <a:t>Bilimsel/Akademik faaliyetler:</a:t>
            </a:r>
          </a:p>
          <a:p>
            <a:pPr lvl="1">
              <a:buFont typeface="Wingdings" panose="05000000000000000000" pitchFamily="2" charset="2"/>
              <a:buChar char="ü"/>
            </a:pPr>
            <a:r>
              <a:rPr lang="tr-TR" sz="1700" dirty="0">
                <a:solidFill>
                  <a:schemeClr val="tx1">
                    <a:lumMod val="95000"/>
                    <a:lumOff val="5000"/>
                  </a:schemeClr>
                </a:solidFill>
              </a:rPr>
              <a:t>Uluslararası – SCI tarafından taranan dergilerde – üyelerin yayınları: 10 adet </a:t>
            </a:r>
          </a:p>
          <a:p>
            <a:pPr lvl="1">
              <a:buFont typeface="Wingdings" panose="05000000000000000000" pitchFamily="2" charset="2"/>
              <a:buChar char="ü"/>
            </a:pPr>
            <a:r>
              <a:rPr lang="tr-TR" sz="1700" dirty="0">
                <a:solidFill>
                  <a:schemeClr val="tx1">
                    <a:lumMod val="95000"/>
                    <a:lumOff val="5000"/>
                  </a:schemeClr>
                </a:solidFill>
              </a:rPr>
              <a:t>Uluslararası toplantı bildiri: 6 adet</a:t>
            </a:r>
          </a:p>
          <a:p>
            <a:pPr lvl="1">
              <a:buFont typeface="Wingdings" panose="05000000000000000000" pitchFamily="2" charset="2"/>
              <a:buChar char="ü"/>
            </a:pPr>
            <a:r>
              <a:rPr lang="tr-TR" sz="1700" dirty="0">
                <a:solidFill>
                  <a:schemeClr val="tx1">
                    <a:lumMod val="95000"/>
                    <a:lumOff val="5000"/>
                  </a:schemeClr>
                </a:solidFill>
              </a:rPr>
              <a:t>Üniversite BAP projesi: Gözlemsel projelere destek.</a:t>
            </a:r>
          </a:p>
          <a:p>
            <a:pPr lvl="1">
              <a:buFont typeface="Wingdings" panose="05000000000000000000" pitchFamily="2" charset="2"/>
              <a:buChar char="ü"/>
            </a:pPr>
            <a:r>
              <a:rPr lang="tr-TR" sz="1700" dirty="0">
                <a:solidFill>
                  <a:schemeClr val="tx1">
                    <a:lumMod val="95000"/>
                    <a:lumOff val="5000"/>
                  </a:schemeClr>
                </a:solidFill>
              </a:rPr>
              <a:t>TÜBİTAK projesi: 2 adet</a:t>
            </a:r>
          </a:p>
          <a:p>
            <a:pPr marL="457200" lvl="1" indent="0">
              <a:buNone/>
            </a:pPr>
            <a:endParaRPr lang="tr-TR" sz="1700" dirty="0">
              <a:solidFill>
                <a:schemeClr val="tx1">
                  <a:lumMod val="95000"/>
                  <a:lumOff val="5000"/>
                </a:schemeClr>
              </a:solidFill>
            </a:endParaRPr>
          </a:p>
          <a:p>
            <a:r>
              <a:rPr lang="tr-TR" sz="1700" dirty="0">
                <a:solidFill>
                  <a:schemeClr val="accent2">
                    <a:lumMod val="75000"/>
                  </a:schemeClr>
                </a:solidFill>
              </a:rPr>
              <a:t>Bilim-Toplum Faaliyetleri:</a:t>
            </a:r>
          </a:p>
          <a:p>
            <a:pPr lvl="1">
              <a:buFont typeface="Wingdings" panose="05000000000000000000" pitchFamily="2" charset="2"/>
              <a:buChar char="ü"/>
            </a:pPr>
            <a:r>
              <a:rPr lang="tr-TR" sz="1700" dirty="0">
                <a:solidFill>
                  <a:schemeClr val="tx1">
                    <a:lumMod val="95000"/>
                    <a:lumOff val="5000"/>
                  </a:schemeClr>
                </a:solidFill>
              </a:rPr>
              <a:t>TÜBİTAK Bilim ve Teknik Dergisi’nde aylık «Gökyüzü» ve popüler bilim yazıları</a:t>
            </a:r>
          </a:p>
          <a:p>
            <a:pPr lvl="1">
              <a:buFont typeface="Wingdings" panose="05000000000000000000" pitchFamily="2" charset="2"/>
              <a:buChar char="ü"/>
            </a:pPr>
            <a:r>
              <a:rPr lang="tr-TR" sz="1700" dirty="0">
                <a:solidFill>
                  <a:schemeClr val="tx1">
                    <a:lumMod val="95000"/>
                    <a:lumOff val="5000"/>
                  </a:schemeClr>
                </a:solidFill>
              </a:rPr>
              <a:t>Kurum Ziyaret ve Etkinlikleri (15 kurum – 500 katılımcı)</a:t>
            </a:r>
          </a:p>
          <a:p>
            <a:pPr lvl="1">
              <a:buFont typeface="Wingdings" panose="05000000000000000000" pitchFamily="2" charset="2"/>
              <a:buChar char="ü"/>
            </a:pPr>
            <a:r>
              <a:rPr lang="tr-TR" sz="1700" dirty="0">
                <a:solidFill>
                  <a:schemeClr val="tx1">
                    <a:lumMod val="95000"/>
                    <a:lumOff val="5000"/>
                  </a:schemeClr>
                </a:solidFill>
              </a:rPr>
              <a:t>Gökyüzü Gözlem Etkinlikleri (Organizasyon: Sındırgı-Balıkesir; Destek: TÜBİTAK GGE – Antalya)</a:t>
            </a:r>
          </a:p>
          <a:p>
            <a:pPr lvl="1">
              <a:buFont typeface="Wingdings" panose="05000000000000000000" pitchFamily="2" charset="2"/>
              <a:buChar char="ü"/>
            </a:pPr>
            <a:r>
              <a:rPr lang="tr-TR" sz="1700" dirty="0">
                <a:solidFill>
                  <a:schemeClr val="tx1">
                    <a:lumMod val="95000"/>
                    <a:lumOff val="5000"/>
                  </a:schemeClr>
                </a:solidFill>
              </a:rPr>
              <a:t>Astronomi eğitimleri (Astronomi Öğretmen Etkinliği – Kırıkhan/Hatay) </a:t>
            </a:r>
          </a:p>
          <a:p>
            <a:endParaRPr lang="tr-TR" sz="1700" dirty="0">
              <a:solidFill>
                <a:schemeClr val="tx1">
                  <a:lumMod val="95000"/>
                  <a:lumOff val="5000"/>
                </a:schemeClr>
              </a:solidFill>
            </a:endParaRPr>
          </a:p>
          <a:p>
            <a:endParaRPr lang="tr-TR" sz="1700" dirty="0">
              <a:solidFill>
                <a:schemeClr val="tx1">
                  <a:lumMod val="95000"/>
                  <a:lumOff val="5000"/>
                </a:schemeClr>
              </a:solidFill>
            </a:endParaRPr>
          </a:p>
        </p:txBody>
      </p:sp>
      <p:pic>
        <p:nvPicPr>
          <p:cNvPr id="5" name="Picture 22" descr="C:\Users\Cagem\Desktop\T122Belgesel-ilk.avi_snapshot_13.19_[2012.02.08_21.56.42].jpg"/>
          <p:cNvPicPr>
            <a:picLocks noChangeAspect="1" noChangeArrowheads="1"/>
          </p:cNvPicPr>
          <p:nvPr/>
        </p:nvPicPr>
        <p:blipFill>
          <a:blip r:embed="rId2" cstate="print"/>
          <a:srcRect l="3846" r="3846" b="1089"/>
          <a:stretch>
            <a:fillRect/>
          </a:stretch>
        </p:blipFill>
        <p:spPr bwMode="auto">
          <a:xfrm>
            <a:off x="9674309" y="187610"/>
            <a:ext cx="2344171" cy="2009490"/>
          </a:xfrm>
          <a:prstGeom prst="roundRect">
            <a:avLst>
              <a:gd name="adj" fmla="val 8594"/>
            </a:avLst>
          </a:prstGeom>
          <a:solidFill>
            <a:schemeClr val="bg1">
              <a:lumMod val="95000"/>
              <a:lumOff val="5000"/>
            </a:schemeClr>
          </a:solidFill>
          <a:ln>
            <a:noFill/>
          </a:ln>
          <a:effectLst>
            <a:reflection blurRad="12700" stA="38000" endPos="28000" dist="5000" dir="5400000" sy="-100000" algn="bl" rotWithShape="0"/>
          </a:effectLst>
        </p:spPr>
      </p:pic>
      <p:pic>
        <p:nvPicPr>
          <p:cNvPr id="6" name="Picture 4" descr="t30"/>
          <p:cNvPicPr>
            <a:picLocks noChangeAspect="1" noChangeArrowheads="1"/>
          </p:cNvPicPr>
          <p:nvPr/>
        </p:nvPicPr>
        <p:blipFill>
          <a:blip r:embed="rId3"/>
          <a:srcRect/>
          <a:stretch>
            <a:fillRect/>
          </a:stretch>
        </p:blipFill>
        <p:spPr bwMode="auto">
          <a:xfrm>
            <a:off x="9905967" y="3021479"/>
            <a:ext cx="2003645" cy="2818314"/>
          </a:xfrm>
          <a:prstGeom prst="rect">
            <a:avLst/>
          </a:prstGeom>
          <a:ln>
            <a:noFill/>
          </a:ln>
          <a:effectLst>
            <a:softEdge rad="112500"/>
          </a:effectLst>
        </p:spPr>
      </p:pic>
    </p:spTree>
    <p:extLst>
      <p:ext uri="{BB962C8B-B14F-4D97-AF65-F5344CB8AC3E}">
        <p14:creationId xmlns:p14="http://schemas.microsoft.com/office/powerpoint/2010/main" val="138287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187610"/>
            <a:ext cx="12186461" cy="477054"/>
          </a:xfrm>
          <a:prstGeom prst="rect">
            <a:avLst/>
          </a:prstGeom>
          <a:noFill/>
        </p:spPr>
        <p:txBody>
          <a:bodyPr wrap="square" rtlCol="0">
            <a:spAutoFit/>
          </a:bodyPr>
          <a:lstStyle/>
          <a:p>
            <a:pPr algn="ctr"/>
            <a:r>
              <a:rPr lang="tr-TR" sz="2500" b="1" dirty="0">
                <a:solidFill>
                  <a:schemeClr val="accent2">
                    <a:lumMod val="75000"/>
                  </a:schemeClr>
                </a:solidFill>
              </a:rPr>
              <a:t>ÇAAM Etkinliklerinden Görseller</a:t>
            </a:r>
            <a:endParaRPr lang="tr-TR" sz="2500" dirty="0">
              <a:solidFill>
                <a:schemeClr val="accent2">
                  <a:lumMod val="75000"/>
                </a:schemeClr>
              </a:solidFill>
            </a:endParaRPr>
          </a:p>
        </p:txBody>
      </p:sp>
      <p:pic>
        <p:nvPicPr>
          <p:cNvPr id="6" name="Resim 5">
            <a:extLst>
              <a:ext uri="{FF2B5EF4-FFF2-40B4-BE49-F238E27FC236}">
                <a16:creationId xmlns:a16="http://schemas.microsoft.com/office/drawing/2014/main" id="{C1E2C092-E29D-43A8-9C73-BB5760844408}"/>
              </a:ext>
            </a:extLst>
          </p:cNvPr>
          <p:cNvPicPr>
            <a:picLocks noChangeAspect="1"/>
          </p:cNvPicPr>
          <p:nvPr/>
        </p:nvPicPr>
        <p:blipFill>
          <a:blip r:embed="rId2"/>
          <a:stretch>
            <a:fillRect/>
          </a:stretch>
        </p:blipFill>
        <p:spPr>
          <a:xfrm>
            <a:off x="8314823" y="862921"/>
            <a:ext cx="3600450" cy="5053264"/>
          </a:xfrm>
          <a:prstGeom prst="rect">
            <a:avLst/>
          </a:prstGeom>
        </p:spPr>
      </p:pic>
      <p:pic>
        <p:nvPicPr>
          <p:cNvPr id="8" name="Resim 7">
            <a:extLst>
              <a:ext uri="{FF2B5EF4-FFF2-40B4-BE49-F238E27FC236}">
                <a16:creationId xmlns:a16="http://schemas.microsoft.com/office/drawing/2014/main" id="{E0064134-83D6-4437-A726-4A6EE0699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27" y="941815"/>
            <a:ext cx="4799346" cy="4974370"/>
          </a:xfrm>
          <a:prstGeom prst="rect">
            <a:avLst/>
          </a:prstGeom>
        </p:spPr>
      </p:pic>
      <p:pic>
        <p:nvPicPr>
          <p:cNvPr id="10" name="Resim 9">
            <a:extLst>
              <a:ext uri="{FF2B5EF4-FFF2-40B4-BE49-F238E27FC236}">
                <a16:creationId xmlns:a16="http://schemas.microsoft.com/office/drawing/2014/main" id="{86F22D7A-046D-459B-AF23-8FFE7BF27C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0789" y="1877694"/>
            <a:ext cx="3003884" cy="2252913"/>
          </a:xfrm>
          <a:prstGeom prst="rect">
            <a:avLst/>
          </a:prstGeom>
        </p:spPr>
      </p:pic>
    </p:spTree>
    <p:extLst>
      <p:ext uri="{BB962C8B-B14F-4D97-AF65-F5344CB8AC3E}">
        <p14:creationId xmlns:p14="http://schemas.microsoft.com/office/powerpoint/2010/main" val="337027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etin kutusu 4"/>
          <p:cNvSpPr txBox="1"/>
          <p:nvPr/>
        </p:nvSpPr>
        <p:spPr>
          <a:xfrm>
            <a:off x="0" y="232119"/>
            <a:ext cx="12186461" cy="477054"/>
          </a:xfrm>
          <a:prstGeom prst="rect">
            <a:avLst/>
          </a:prstGeom>
          <a:noFill/>
        </p:spPr>
        <p:txBody>
          <a:bodyPr wrap="square" rtlCol="0">
            <a:spAutoFit/>
          </a:bodyPr>
          <a:lstStyle/>
          <a:p>
            <a:pPr algn="ctr"/>
            <a:r>
              <a:rPr lang="tr-TR" sz="2500" b="1" dirty="0">
                <a:solidFill>
                  <a:schemeClr val="accent2">
                    <a:lumMod val="75000"/>
                  </a:schemeClr>
                </a:solidFill>
              </a:rPr>
              <a:t>ÇAAM Etkinliklerinden Görseller</a:t>
            </a:r>
            <a:endParaRPr lang="tr-TR" sz="2500" dirty="0">
              <a:solidFill>
                <a:schemeClr val="accent2">
                  <a:lumMod val="75000"/>
                </a:schemeClr>
              </a:solidFill>
            </a:endParaRPr>
          </a:p>
        </p:txBody>
      </p:sp>
      <p:pic>
        <p:nvPicPr>
          <p:cNvPr id="1026" name="Picture 2" descr="https://cdn.comu.edu.tr/cms/caam/foto/52-16842207721.jpg">
            <a:extLst>
              <a:ext uri="{FF2B5EF4-FFF2-40B4-BE49-F238E27FC236}">
                <a16:creationId xmlns:a16="http://schemas.microsoft.com/office/drawing/2014/main" id="{F7FF358C-7F07-4DA8-8750-23DB100B0D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1042" y="890169"/>
            <a:ext cx="3340319" cy="47203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comu.edu.tr/cms/caam/galeri/143-29052023.jpg">
            <a:extLst>
              <a:ext uri="{FF2B5EF4-FFF2-40B4-BE49-F238E27FC236}">
                <a16:creationId xmlns:a16="http://schemas.microsoft.com/office/drawing/2014/main" id="{7668C6FE-F30D-413C-AC51-764AAE675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277" y="890169"/>
            <a:ext cx="4147980" cy="3112096"/>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a:extLst>
              <a:ext uri="{FF2B5EF4-FFF2-40B4-BE49-F238E27FC236}">
                <a16:creationId xmlns:a16="http://schemas.microsoft.com/office/drawing/2014/main" id="{5034B4BF-09F3-4306-BC85-F203AC573515}"/>
              </a:ext>
            </a:extLst>
          </p:cNvPr>
          <p:cNvPicPr>
            <a:picLocks noChangeAspect="1"/>
          </p:cNvPicPr>
          <p:nvPr/>
        </p:nvPicPr>
        <p:blipFill>
          <a:blip r:embed="rId4"/>
          <a:stretch>
            <a:fillRect/>
          </a:stretch>
        </p:blipFill>
        <p:spPr>
          <a:xfrm>
            <a:off x="5020666" y="2622884"/>
            <a:ext cx="3312306" cy="3924502"/>
          </a:xfrm>
          <a:prstGeom prst="rect">
            <a:avLst/>
          </a:prstGeom>
        </p:spPr>
      </p:pic>
      <p:pic>
        <p:nvPicPr>
          <p:cNvPr id="10" name="Resim 9">
            <a:extLst>
              <a:ext uri="{FF2B5EF4-FFF2-40B4-BE49-F238E27FC236}">
                <a16:creationId xmlns:a16="http://schemas.microsoft.com/office/drawing/2014/main" id="{BEB99243-3439-475C-8B42-CA724587E97D}"/>
              </a:ext>
            </a:extLst>
          </p:cNvPr>
          <p:cNvPicPr>
            <a:picLocks noChangeAspect="1"/>
          </p:cNvPicPr>
          <p:nvPr/>
        </p:nvPicPr>
        <p:blipFill>
          <a:blip r:embed="rId5"/>
          <a:stretch>
            <a:fillRect/>
          </a:stretch>
        </p:blipFill>
        <p:spPr>
          <a:xfrm>
            <a:off x="314397" y="3184373"/>
            <a:ext cx="3242366" cy="3581437"/>
          </a:xfrm>
          <a:prstGeom prst="rect">
            <a:avLst/>
          </a:prstGeom>
        </p:spPr>
      </p:pic>
    </p:spTree>
    <p:extLst>
      <p:ext uri="{BB962C8B-B14F-4D97-AF65-F5344CB8AC3E}">
        <p14:creationId xmlns:p14="http://schemas.microsoft.com/office/powerpoint/2010/main" val="376358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187610"/>
            <a:ext cx="12186461" cy="477054"/>
          </a:xfrm>
          <a:prstGeom prst="rect">
            <a:avLst/>
          </a:prstGeom>
          <a:noFill/>
        </p:spPr>
        <p:txBody>
          <a:bodyPr wrap="square" rtlCol="0">
            <a:spAutoFit/>
          </a:bodyPr>
          <a:lstStyle/>
          <a:p>
            <a:pPr algn="ctr"/>
            <a:r>
              <a:rPr lang="tr-TR" sz="2500" b="1" dirty="0" err="1">
                <a:solidFill>
                  <a:schemeClr val="accent2">
                    <a:lumMod val="75000"/>
                  </a:schemeClr>
                </a:solidFill>
              </a:rPr>
              <a:t>ÇAAM’ın</a:t>
            </a:r>
            <a:r>
              <a:rPr lang="tr-TR" sz="2500" b="1" dirty="0">
                <a:solidFill>
                  <a:schemeClr val="accent2">
                    <a:lumMod val="75000"/>
                  </a:schemeClr>
                </a:solidFill>
              </a:rPr>
              <a:t> Güçlü ve Zayıf Yönleri – Gelecek Planları</a:t>
            </a:r>
            <a:endParaRPr lang="tr-TR" sz="2500" dirty="0">
              <a:solidFill>
                <a:schemeClr val="accent2">
                  <a:lumMod val="75000"/>
                </a:schemeClr>
              </a:solidFill>
            </a:endParaRPr>
          </a:p>
        </p:txBody>
      </p:sp>
      <p:sp>
        <p:nvSpPr>
          <p:cNvPr id="3" name="İçerik Yer Tutucusu 2"/>
          <p:cNvSpPr txBox="1">
            <a:spLocks/>
          </p:cNvSpPr>
          <p:nvPr/>
        </p:nvSpPr>
        <p:spPr>
          <a:xfrm>
            <a:off x="2169731" y="1097838"/>
            <a:ext cx="9806369" cy="497696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a:solidFill>
                  <a:schemeClr val="tx1">
                    <a:lumMod val="85000"/>
                    <a:lumOff val="15000"/>
                  </a:schemeClr>
                </a:solidFill>
              </a:rPr>
              <a:t>Güçlü Yönler:</a:t>
            </a:r>
          </a:p>
          <a:p>
            <a:pPr marL="457200" lvl="1" indent="0">
              <a:buNone/>
            </a:pPr>
            <a:r>
              <a:rPr lang="tr-TR" sz="1800" dirty="0">
                <a:solidFill>
                  <a:schemeClr val="tx1">
                    <a:lumMod val="85000"/>
                    <a:lumOff val="15000"/>
                  </a:schemeClr>
                </a:solidFill>
              </a:rPr>
              <a:t>Uluslararası yayın, bilim-toplum köprüsü ve güçlü sosyal etki faktörü, öğretmen-öğrenci eğitimi, lisansüstü eğitim-öğretime destek, alanında tecrübeli üyeler, proje deneyimi, iş birlikler (İstanbul Üniversitesi)</a:t>
            </a:r>
          </a:p>
          <a:p>
            <a:pPr marL="457200" lvl="1" indent="0">
              <a:buNone/>
            </a:pPr>
            <a:endParaRPr lang="tr-TR" sz="1800" dirty="0">
              <a:solidFill>
                <a:schemeClr val="tx1">
                  <a:lumMod val="85000"/>
                  <a:lumOff val="15000"/>
                </a:schemeClr>
              </a:solidFill>
            </a:endParaRPr>
          </a:p>
          <a:p>
            <a:r>
              <a:rPr lang="tr-TR" sz="2000" b="1" dirty="0">
                <a:solidFill>
                  <a:schemeClr val="tx1">
                    <a:lumMod val="85000"/>
                    <a:lumOff val="15000"/>
                  </a:schemeClr>
                </a:solidFill>
              </a:rPr>
              <a:t>Zayıf Yönler:</a:t>
            </a:r>
          </a:p>
          <a:p>
            <a:pPr marL="444500" indent="-444500">
              <a:buNone/>
            </a:pPr>
            <a:r>
              <a:rPr lang="tr-TR" sz="1800" dirty="0">
                <a:solidFill>
                  <a:schemeClr val="tx1">
                    <a:lumMod val="85000"/>
                    <a:lumOff val="15000"/>
                  </a:schemeClr>
                </a:solidFill>
              </a:rPr>
              <a:t>        Genç bilim insanı istihdamı, Gözlemevinde araştırmayı etkileyecek ve durduracak düzeyde fiziki mekan problemleri, teleskop ve bilimsel laboratuvar aygıtlarında arızalar ve tamirat problemleri, bütçe problemleri</a:t>
            </a:r>
          </a:p>
          <a:p>
            <a:pPr marL="444500" indent="-444500">
              <a:buNone/>
            </a:pPr>
            <a:endParaRPr lang="tr-TR" sz="1800" dirty="0">
              <a:solidFill>
                <a:schemeClr val="tx1">
                  <a:lumMod val="85000"/>
                  <a:lumOff val="15000"/>
                </a:schemeClr>
              </a:solidFill>
            </a:endParaRPr>
          </a:p>
          <a:p>
            <a:r>
              <a:rPr lang="tr-TR" sz="2000" b="1" dirty="0">
                <a:solidFill>
                  <a:schemeClr val="tx1">
                    <a:lumMod val="85000"/>
                    <a:lumOff val="15000"/>
                  </a:schemeClr>
                </a:solidFill>
              </a:rPr>
              <a:t>Gelecekte Neler Yapılabilir?</a:t>
            </a:r>
          </a:p>
          <a:p>
            <a:pPr marL="457200" lvl="1" indent="0">
              <a:buNone/>
            </a:pPr>
            <a:r>
              <a:rPr lang="tr-TR" sz="1800" dirty="0">
                <a:solidFill>
                  <a:schemeClr val="tx1">
                    <a:lumMod val="85000"/>
                    <a:lumOff val="15000"/>
                  </a:schemeClr>
                </a:solidFill>
              </a:rPr>
              <a:t>Türkiye Uzay Ajansı ile işbirliği ve «Bölge Gözlemevi» ve/veya «İstanbul </a:t>
            </a:r>
            <a:r>
              <a:rPr lang="tr-TR" sz="1800" dirty="0" err="1">
                <a:solidFill>
                  <a:schemeClr val="tx1">
                    <a:lumMod val="85000"/>
                    <a:lumOff val="15000"/>
                  </a:schemeClr>
                </a:solidFill>
              </a:rPr>
              <a:t>Üni</a:t>
            </a:r>
            <a:r>
              <a:rPr lang="tr-TR" sz="1800" dirty="0">
                <a:solidFill>
                  <a:schemeClr val="tx1">
                    <a:lumMod val="85000"/>
                    <a:lumOff val="15000"/>
                  </a:schemeClr>
                </a:solidFill>
              </a:rPr>
              <a:t>. Gözlemevi ile Ortak Araştırma Merkezi» projesi için girişim, fiziki problemlerin acilen çözümü, yıllık sabit bütçe belirlenmesi ve sağlanması, genç bilim insanlarına kadro tahsisi, Merkezin Araştırma Enstitüsü statüsüne geçirilmesine ilişkin çalışmalar, iş birliklerin geliştirilmesi, bilim turizmi (uzay seyir alanı projesi) kapsamında planlama ve girişimler, sabit destek personeli (güvenlik, teknik personel vb.) ihtiyacının giderilmesi, Merkezin tanınırlığını arttırmak için basılı ve dijital materyal üretilmesi, «Uzay Bilim Merkezi» projesinin başlatılması.</a:t>
            </a:r>
          </a:p>
          <a:p>
            <a:endParaRPr lang="tr-TR" sz="1800" dirty="0">
              <a:solidFill>
                <a:schemeClr val="tx1">
                  <a:lumMod val="85000"/>
                  <a:lumOff val="15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26910"/>
            <a:ext cx="2087977" cy="2280290"/>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79455" cy="1855931"/>
          </a:xfrm>
          <a:prstGeom prst="rect">
            <a:avLst/>
          </a:prstGeom>
          <a:ln>
            <a:noFill/>
          </a:ln>
          <a:effectLst>
            <a:softEdge rad="112500"/>
          </a:effectLst>
        </p:spPr>
      </p:pic>
    </p:spTree>
    <p:extLst>
      <p:ext uri="{BB962C8B-B14F-4D97-AF65-F5344CB8AC3E}">
        <p14:creationId xmlns:p14="http://schemas.microsoft.com/office/powerpoint/2010/main" val="353459410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0C7144627DCBB744A5848136CBCCBEB4" ma:contentTypeVersion="8" ma:contentTypeDescription="Yeni belge oluşturun." ma:contentTypeScope="" ma:versionID="90d01afc2ae96fd68b931ac3595e1574">
  <xsd:schema xmlns:xsd="http://www.w3.org/2001/XMLSchema" xmlns:xs="http://www.w3.org/2001/XMLSchema" xmlns:p="http://schemas.microsoft.com/office/2006/metadata/properties" xmlns:ns2="cb96622d-ed05-4832-b180-48a97e42a50b" targetNamespace="http://schemas.microsoft.com/office/2006/metadata/properties" ma:root="true" ma:fieldsID="4bbea45dd3f97a9e57ca8ced4b668b62" ns2:_="">
    <xsd:import namespace="cb96622d-ed05-4832-b180-48a97e42a5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96622d-ed05-4832-b180-48a97e42a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39F5F6-12F2-41F5-9FF5-AD8222D79C54}">
  <ds:schemaRefs>
    <ds:schemaRef ds:uri="http://schemas.microsoft.com/sharepoint/v3/contenttype/forms"/>
  </ds:schemaRefs>
</ds:datastoreItem>
</file>

<file path=customXml/itemProps2.xml><?xml version="1.0" encoding="utf-8"?>
<ds:datastoreItem xmlns:ds="http://schemas.openxmlformats.org/officeDocument/2006/customXml" ds:itemID="{3B9690E1-5BD6-47A9-A71D-AEF40682FCA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96622d-ed05-4832-b180-48a97e42a50b"/>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1E77BF33-37FA-4AA8-88D4-3CD83B9EE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96622d-ed05-4832-b180-48a97e42a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441</TotalTime>
  <Words>503</Words>
  <Application>Microsoft Office PowerPoint</Application>
  <PresentationFormat>Geniş ekran</PresentationFormat>
  <Paragraphs>43</Paragraphs>
  <Slides>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Faruk Soydugan</cp:lastModifiedBy>
  <cp:revision>25</cp:revision>
  <cp:lastPrinted>2021-11-30T12:25:56Z</cp:lastPrinted>
  <dcterms:created xsi:type="dcterms:W3CDTF">2021-10-27T11:48:05Z</dcterms:created>
  <dcterms:modified xsi:type="dcterms:W3CDTF">2023-11-16T13:27:11Z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0x0101000C7144627DCBB744A5848136CBCCBEB4</vt:lpwstr>
  </property>
</Properties>
</file>