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63" r:id="rId4"/>
    <p:sldId id="264" r:id="rId5"/>
    <p:sldId id="270" r:id="rId6"/>
    <p:sldId id="265" r:id="rId7"/>
    <p:sldId id="266" r:id="rId8"/>
    <p:sldId id="267" r:id="rId9"/>
    <p:sldId id="268" r:id="rId10"/>
    <p:sldId id="269" r:id="rId11"/>
    <p:sldId id="271" r:id="rId12"/>
    <p:sldId id="272" r:id="rId13"/>
    <p:sldId id="257" r:id="rId14"/>
    <p:sldId id="258" r:id="rId15"/>
    <p:sldId id="276" r:id="rId16"/>
    <p:sldId id="277" r:id="rId1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55"/>
  </p:normalViewPr>
  <p:slideViewPr>
    <p:cSldViewPr snapToGrid="0">
      <p:cViewPr varScale="1">
        <p:scale>
          <a:sx n="117" d="100"/>
          <a:sy n="117" d="100"/>
        </p:scale>
        <p:origin x="6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22DCBF-FB35-D5E3-3941-64422FDEC4C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7D642C88-5C07-B690-6044-E5D16A0E9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DB0BB37-2C71-B619-2586-0B84B88BDE37}"/>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5" name="Alt Bilgi Yer Tutucusu 4">
            <a:extLst>
              <a:ext uri="{FF2B5EF4-FFF2-40B4-BE49-F238E27FC236}">
                <a16:creationId xmlns:a16="http://schemas.microsoft.com/office/drawing/2014/main" id="{9685DD5C-6CBA-2A41-B2AE-D9AF3808DC83}"/>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6A1AF48C-C7C2-CFB0-94CB-6069F482B785}"/>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1667692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508F6A-02AF-28C6-5EBC-22530EDCDD8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95DA032-32C0-6DFF-55A6-44BE6394F38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0259EBB-8F71-B610-3DBA-A51287010E29}"/>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5" name="Alt Bilgi Yer Tutucusu 4">
            <a:extLst>
              <a:ext uri="{FF2B5EF4-FFF2-40B4-BE49-F238E27FC236}">
                <a16:creationId xmlns:a16="http://schemas.microsoft.com/office/drawing/2014/main" id="{B2B1DA6B-7BE8-D740-D2BB-64D67767D3C9}"/>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DA5D08C8-8ACA-38DE-23CB-2A29A624789E}"/>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74182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68AF32D-09D4-EF4B-3E9A-C2027DAEDA5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752B617-E96E-5E2C-0929-6D450B2F749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D730752-7AFA-DF66-D6F8-A088EE2B9E2C}"/>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5" name="Alt Bilgi Yer Tutucusu 4">
            <a:extLst>
              <a:ext uri="{FF2B5EF4-FFF2-40B4-BE49-F238E27FC236}">
                <a16:creationId xmlns:a16="http://schemas.microsoft.com/office/drawing/2014/main" id="{B8AE5E44-DD00-4773-E3FA-F178ADDE6453}"/>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B792D4ED-26D3-B553-F634-4809EB8AB139}"/>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37674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0E583F-DDA6-9694-2A66-22200864A61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65EA1C2-E6BF-FAF2-6936-DCBFC84E1A0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05F2F74-90B0-10DA-567C-C0D392CD93A3}"/>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5" name="Alt Bilgi Yer Tutucusu 4">
            <a:extLst>
              <a:ext uri="{FF2B5EF4-FFF2-40B4-BE49-F238E27FC236}">
                <a16:creationId xmlns:a16="http://schemas.microsoft.com/office/drawing/2014/main" id="{F8846069-02D1-0086-10E8-493062CB5439}"/>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43F05D66-BB1F-9C94-36CD-3A22F4F22D56}"/>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1126940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CEF532-D237-A48A-06F9-91FC8D38F47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C67F6236-272D-5A2A-2E0E-1EB2A45E3D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3C3D1F7-5B6C-D21E-5B48-1E5F8180B38F}"/>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5" name="Alt Bilgi Yer Tutucusu 4">
            <a:extLst>
              <a:ext uri="{FF2B5EF4-FFF2-40B4-BE49-F238E27FC236}">
                <a16:creationId xmlns:a16="http://schemas.microsoft.com/office/drawing/2014/main" id="{DF66D023-A10D-3FFE-304A-5C476391B6D1}"/>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E2B3C15C-2F48-22C3-09E5-99C6FC2DF5F0}"/>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176461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18D5B6-6036-EA6B-3C91-E5F10079705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E6742AC-29DF-B049-5F9D-89ED825A76D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AF8BF5C-4685-1C8D-78AF-7552F6C83926}"/>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86A2593-BFBA-F2A4-6BF0-5478C591E5C4}"/>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6" name="Alt Bilgi Yer Tutucusu 5">
            <a:extLst>
              <a:ext uri="{FF2B5EF4-FFF2-40B4-BE49-F238E27FC236}">
                <a16:creationId xmlns:a16="http://schemas.microsoft.com/office/drawing/2014/main" id="{D6D40C46-C242-C33A-7934-E5FE61527800}"/>
              </a:ext>
            </a:extLst>
          </p:cNvPr>
          <p:cNvSpPr>
            <a:spLocks noGrp="1"/>
          </p:cNvSpPr>
          <p:nvPr>
            <p:ph type="ftr" sz="quarter" idx="11"/>
          </p:nvPr>
        </p:nvSpPr>
        <p:spPr/>
        <p:txBody>
          <a:bodyPr/>
          <a:lstStyle/>
          <a:p>
            <a:endParaRPr lang="tr-TR" dirty="0"/>
          </a:p>
        </p:txBody>
      </p:sp>
      <p:sp>
        <p:nvSpPr>
          <p:cNvPr id="7" name="Slayt Numarası Yer Tutucusu 6">
            <a:extLst>
              <a:ext uri="{FF2B5EF4-FFF2-40B4-BE49-F238E27FC236}">
                <a16:creationId xmlns:a16="http://schemas.microsoft.com/office/drawing/2014/main" id="{3C2D96AB-A291-2573-986F-BA92634AF6EB}"/>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70395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28D2C2-6537-7D60-551F-B593565B88D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3FA96DD-A921-EADC-9E29-09E65EDC3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0419823-F40A-5707-8B46-997FC8DF8133}"/>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63872EC-AF63-647F-9CF7-70ABF1721A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52589DF-A03D-6E16-FC90-88E0D98C3EB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AFBEF70-25FC-0D21-5266-BAEA6C49D8F6}"/>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8" name="Alt Bilgi Yer Tutucusu 7">
            <a:extLst>
              <a:ext uri="{FF2B5EF4-FFF2-40B4-BE49-F238E27FC236}">
                <a16:creationId xmlns:a16="http://schemas.microsoft.com/office/drawing/2014/main" id="{E936BA1A-CAE6-2F2B-2B20-D31E261101E1}"/>
              </a:ext>
            </a:extLst>
          </p:cNvPr>
          <p:cNvSpPr>
            <a:spLocks noGrp="1"/>
          </p:cNvSpPr>
          <p:nvPr>
            <p:ph type="ftr" sz="quarter" idx="11"/>
          </p:nvPr>
        </p:nvSpPr>
        <p:spPr/>
        <p:txBody>
          <a:bodyPr/>
          <a:lstStyle/>
          <a:p>
            <a:endParaRPr lang="tr-TR" dirty="0"/>
          </a:p>
        </p:txBody>
      </p:sp>
      <p:sp>
        <p:nvSpPr>
          <p:cNvPr id="9" name="Slayt Numarası Yer Tutucusu 8">
            <a:extLst>
              <a:ext uri="{FF2B5EF4-FFF2-40B4-BE49-F238E27FC236}">
                <a16:creationId xmlns:a16="http://schemas.microsoft.com/office/drawing/2014/main" id="{73B86B03-1228-9A4C-9786-CD7A836E97FA}"/>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337753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910F32-B217-F435-17B6-E53AB38BBC5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17A1FF49-9577-1CE3-5D36-4F23732B5A5B}"/>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4" name="Alt Bilgi Yer Tutucusu 3">
            <a:extLst>
              <a:ext uri="{FF2B5EF4-FFF2-40B4-BE49-F238E27FC236}">
                <a16:creationId xmlns:a16="http://schemas.microsoft.com/office/drawing/2014/main" id="{026258E4-EEC3-5005-ED70-72B4D2563D94}"/>
              </a:ext>
            </a:extLst>
          </p:cNvPr>
          <p:cNvSpPr>
            <a:spLocks noGrp="1"/>
          </p:cNvSpPr>
          <p:nvPr>
            <p:ph type="ftr" sz="quarter" idx="11"/>
          </p:nvPr>
        </p:nvSpPr>
        <p:spPr/>
        <p:txBody>
          <a:bodyPr/>
          <a:lstStyle/>
          <a:p>
            <a:endParaRPr lang="tr-TR" dirty="0"/>
          </a:p>
        </p:txBody>
      </p:sp>
      <p:sp>
        <p:nvSpPr>
          <p:cNvPr id="5" name="Slayt Numarası Yer Tutucusu 4">
            <a:extLst>
              <a:ext uri="{FF2B5EF4-FFF2-40B4-BE49-F238E27FC236}">
                <a16:creationId xmlns:a16="http://schemas.microsoft.com/office/drawing/2014/main" id="{4525DCA6-62C0-CD63-403C-B52977CDBF1B}"/>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396126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98A81D9-B847-4863-6F08-E69ACF5FB17E}"/>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3" name="Alt Bilgi Yer Tutucusu 2">
            <a:extLst>
              <a:ext uri="{FF2B5EF4-FFF2-40B4-BE49-F238E27FC236}">
                <a16:creationId xmlns:a16="http://schemas.microsoft.com/office/drawing/2014/main" id="{C591F39D-00D3-A9EA-366F-07878504F8C5}"/>
              </a:ext>
            </a:extLst>
          </p:cNvPr>
          <p:cNvSpPr>
            <a:spLocks noGrp="1"/>
          </p:cNvSpPr>
          <p:nvPr>
            <p:ph type="ftr" sz="quarter" idx="11"/>
          </p:nvPr>
        </p:nvSpPr>
        <p:spPr/>
        <p:txBody>
          <a:bodyPr/>
          <a:lstStyle/>
          <a:p>
            <a:endParaRPr lang="tr-TR" dirty="0"/>
          </a:p>
        </p:txBody>
      </p:sp>
      <p:sp>
        <p:nvSpPr>
          <p:cNvPr id="4" name="Slayt Numarası Yer Tutucusu 3">
            <a:extLst>
              <a:ext uri="{FF2B5EF4-FFF2-40B4-BE49-F238E27FC236}">
                <a16:creationId xmlns:a16="http://schemas.microsoft.com/office/drawing/2014/main" id="{3866D2AC-69E9-E9CF-CD0C-605FCFB05546}"/>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45911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6FBE95-D734-FE90-7608-F3C974DFA7F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E4AD8E1-145A-D609-1F57-F295B433E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C740290-F799-AB7B-AF65-91FAB2413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F209AF-DA6A-CDBA-94FF-2F99D6DCA1AD}"/>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6" name="Alt Bilgi Yer Tutucusu 5">
            <a:extLst>
              <a:ext uri="{FF2B5EF4-FFF2-40B4-BE49-F238E27FC236}">
                <a16:creationId xmlns:a16="http://schemas.microsoft.com/office/drawing/2014/main" id="{FD53BC39-288F-360E-75D7-3E51B0120018}"/>
              </a:ext>
            </a:extLst>
          </p:cNvPr>
          <p:cNvSpPr>
            <a:spLocks noGrp="1"/>
          </p:cNvSpPr>
          <p:nvPr>
            <p:ph type="ftr" sz="quarter" idx="11"/>
          </p:nvPr>
        </p:nvSpPr>
        <p:spPr/>
        <p:txBody>
          <a:bodyPr/>
          <a:lstStyle/>
          <a:p>
            <a:endParaRPr lang="tr-TR" dirty="0"/>
          </a:p>
        </p:txBody>
      </p:sp>
      <p:sp>
        <p:nvSpPr>
          <p:cNvPr id="7" name="Slayt Numarası Yer Tutucusu 6">
            <a:extLst>
              <a:ext uri="{FF2B5EF4-FFF2-40B4-BE49-F238E27FC236}">
                <a16:creationId xmlns:a16="http://schemas.microsoft.com/office/drawing/2014/main" id="{4DA52817-311E-9525-C6F7-DD7C25B06940}"/>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423263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1AE3E1-5727-DD48-88D2-E0C715EAAAF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C0D4CD8-86D5-1A96-8BD0-72CE9269A1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a:extLst>
              <a:ext uri="{FF2B5EF4-FFF2-40B4-BE49-F238E27FC236}">
                <a16:creationId xmlns:a16="http://schemas.microsoft.com/office/drawing/2014/main" id="{CAFDA9BE-0D21-CBC2-1669-9DABFC699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11B1518-49B0-249E-BF95-3FADF05812E0}"/>
              </a:ext>
            </a:extLst>
          </p:cNvPr>
          <p:cNvSpPr>
            <a:spLocks noGrp="1"/>
          </p:cNvSpPr>
          <p:nvPr>
            <p:ph type="dt" sz="half" idx="10"/>
          </p:nvPr>
        </p:nvSpPr>
        <p:spPr/>
        <p:txBody>
          <a:bodyPr/>
          <a:lstStyle/>
          <a:p>
            <a:fld id="{160CEA2A-63D0-9142-B0A7-F8126420CF41}" type="datetimeFigureOut">
              <a:rPr lang="tr-TR" smtClean="0"/>
              <a:t>2.04.2024</a:t>
            </a:fld>
            <a:endParaRPr lang="tr-TR" dirty="0"/>
          </a:p>
        </p:txBody>
      </p:sp>
      <p:sp>
        <p:nvSpPr>
          <p:cNvPr id="6" name="Alt Bilgi Yer Tutucusu 5">
            <a:extLst>
              <a:ext uri="{FF2B5EF4-FFF2-40B4-BE49-F238E27FC236}">
                <a16:creationId xmlns:a16="http://schemas.microsoft.com/office/drawing/2014/main" id="{5BDC56A3-8053-6075-62F4-AE2ADB7B66E1}"/>
              </a:ext>
            </a:extLst>
          </p:cNvPr>
          <p:cNvSpPr>
            <a:spLocks noGrp="1"/>
          </p:cNvSpPr>
          <p:nvPr>
            <p:ph type="ftr" sz="quarter" idx="11"/>
          </p:nvPr>
        </p:nvSpPr>
        <p:spPr/>
        <p:txBody>
          <a:bodyPr/>
          <a:lstStyle/>
          <a:p>
            <a:endParaRPr lang="tr-TR" dirty="0"/>
          </a:p>
        </p:txBody>
      </p:sp>
      <p:sp>
        <p:nvSpPr>
          <p:cNvPr id="7" name="Slayt Numarası Yer Tutucusu 6">
            <a:extLst>
              <a:ext uri="{FF2B5EF4-FFF2-40B4-BE49-F238E27FC236}">
                <a16:creationId xmlns:a16="http://schemas.microsoft.com/office/drawing/2014/main" id="{EDEAA749-7E69-4533-47E0-26BE53869F2D}"/>
              </a:ext>
            </a:extLst>
          </p:cNvPr>
          <p:cNvSpPr>
            <a:spLocks noGrp="1"/>
          </p:cNvSpPr>
          <p:nvPr>
            <p:ph type="sldNum" sz="quarter" idx="12"/>
          </p:nvPr>
        </p:nvSpPr>
        <p:spPr/>
        <p:txBody>
          <a:bodyPr/>
          <a:lstStyle/>
          <a:p>
            <a:fld id="{9E258D85-704F-804C-816A-EA4E8AD1D9B9}" type="slidenum">
              <a:rPr lang="tr-TR" smtClean="0"/>
              <a:t>‹#›</a:t>
            </a:fld>
            <a:endParaRPr lang="tr-TR" dirty="0"/>
          </a:p>
        </p:txBody>
      </p:sp>
    </p:spTree>
    <p:extLst>
      <p:ext uri="{BB962C8B-B14F-4D97-AF65-F5344CB8AC3E}">
        <p14:creationId xmlns:p14="http://schemas.microsoft.com/office/powerpoint/2010/main" val="1771258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5267C9A-C8EE-8361-B6B0-48C869D6B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2711208-8F80-5D5F-CE28-954DDAF767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CAC23FF-EBF0-6CB3-F266-E9DFE34E39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0CEA2A-63D0-9142-B0A7-F8126420CF41}" type="datetimeFigureOut">
              <a:rPr lang="tr-TR" smtClean="0"/>
              <a:t>2.04.2024</a:t>
            </a:fld>
            <a:endParaRPr lang="tr-TR" dirty="0"/>
          </a:p>
        </p:txBody>
      </p:sp>
      <p:sp>
        <p:nvSpPr>
          <p:cNvPr id="5" name="Alt Bilgi Yer Tutucusu 4">
            <a:extLst>
              <a:ext uri="{FF2B5EF4-FFF2-40B4-BE49-F238E27FC236}">
                <a16:creationId xmlns:a16="http://schemas.microsoft.com/office/drawing/2014/main" id="{AD3271D3-734A-3E0A-8A4A-CAAC69242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dirty="0"/>
          </a:p>
        </p:txBody>
      </p:sp>
      <p:sp>
        <p:nvSpPr>
          <p:cNvPr id="6" name="Slayt Numarası Yer Tutucusu 5">
            <a:extLst>
              <a:ext uri="{FF2B5EF4-FFF2-40B4-BE49-F238E27FC236}">
                <a16:creationId xmlns:a16="http://schemas.microsoft.com/office/drawing/2014/main" id="{E8885CBD-F8C5-B7B2-9213-77D6874EF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258D85-704F-804C-816A-EA4E8AD1D9B9}" type="slidenum">
              <a:rPr lang="tr-TR" smtClean="0"/>
              <a:t>‹#›</a:t>
            </a:fld>
            <a:endParaRPr lang="tr-TR" dirty="0"/>
          </a:p>
        </p:txBody>
      </p:sp>
    </p:spTree>
    <p:extLst>
      <p:ext uri="{BB962C8B-B14F-4D97-AF65-F5344CB8AC3E}">
        <p14:creationId xmlns:p14="http://schemas.microsoft.com/office/powerpoint/2010/main" val="1302548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819CD24C-5236-A544-E9EC-CF57599DABCE}"/>
              </a:ext>
            </a:extLst>
          </p:cNvPr>
          <p:cNvSpPr txBox="1"/>
          <p:nvPr/>
        </p:nvSpPr>
        <p:spPr>
          <a:xfrm>
            <a:off x="759279" y="2107003"/>
            <a:ext cx="10673442" cy="2925269"/>
          </a:xfrm>
          <a:prstGeom prst="roundRect">
            <a:avLst>
              <a:gd name="adj" fmla="val 5503"/>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07000"/>
              </a:lnSpc>
              <a:spcAft>
                <a:spcPts val="800"/>
              </a:spcAft>
            </a:pPr>
            <a:r>
              <a:rPr lang="tr-TR" sz="3600" b="1" dirty="0">
                <a:effectLst/>
                <a:latin typeface="Times New Roman" panose="02020603050405020304" pitchFamily="18" charset="0"/>
                <a:ea typeface="Times New Roman" panose="02020603050405020304" pitchFamily="18" charset="0"/>
                <a:cs typeface="Aptos" panose="020B0004020202020204" pitchFamily="34" charset="0"/>
              </a:rPr>
              <a:t>T.C.</a:t>
            </a:r>
            <a:endParaRPr lang="tr-TR" sz="3600" dirty="0">
              <a:effectLst/>
              <a:latin typeface="Aptos" panose="020B0004020202020204" pitchFamily="34" charset="0"/>
              <a:ea typeface="Aptos" panose="020B0004020202020204" pitchFamily="34" charset="0"/>
              <a:cs typeface="Aptos" panose="020B0004020202020204" pitchFamily="34" charset="0"/>
            </a:endParaRPr>
          </a:p>
          <a:p>
            <a:pPr algn="ctr">
              <a:lnSpc>
                <a:spcPct val="107000"/>
              </a:lnSpc>
              <a:spcAft>
                <a:spcPts val="800"/>
              </a:spcAft>
            </a:pPr>
            <a:r>
              <a:rPr lang="tr-TR" sz="3600" b="1" dirty="0">
                <a:effectLst/>
                <a:latin typeface="Times New Roman" panose="02020603050405020304" pitchFamily="18" charset="0"/>
                <a:ea typeface="Times New Roman" panose="02020603050405020304" pitchFamily="18" charset="0"/>
                <a:cs typeface="Aptos" panose="020B0004020202020204" pitchFamily="34" charset="0"/>
              </a:rPr>
              <a:t>ÇANAKKALE ONSEKİZ MART ÜNİVERSİTESİ</a:t>
            </a:r>
            <a:endParaRPr lang="tr-TR" sz="3600" dirty="0">
              <a:effectLst/>
              <a:latin typeface="Aptos" panose="020B0004020202020204" pitchFamily="34" charset="0"/>
              <a:ea typeface="Aptos" panose="020B0004020202020204" pitchFamily="34" charset="0"/>
              <a:cs typeface="Aptos" panose="020B0004020202020204" pitchFamily="34" charset="0"/>
            </a:endParaRPr>
          </a:p>
          <a:p>
            <a:pPr algn="ctr">
              <a:lnSpc>
                <a:spcPct val="107000"/>
              </a:lnSpc>
              <a:spcAft>
                <a:spcPts val="800"/>
              </a:spcAft>
            </a:pPr>
            <a:r>
              <a:rPr lang="tr-TR" sz="3600" b="1" dirty="0">
                <a:effectLst/>
                <a:latin typeface="Times New Roman" panose="02020603050405020304" pitchFamily="18" charset="0"/>
                <a:ea typeface="Times New Roman" panose="02020603050405020304" pitchFamily="18" charset="0"/>
                <a:cs typeface="Aptos" panose="020B0004020202020204" pitchFamily="34" charset="0"/>
              </a:rPr>
              <a:t>AĞIZ VE DİŞ SAĞLIĞI UYGULAMA VE ARAŞTIRMA MERKEZİ</a:t>
            </a:r>
            <a:endParaRPr lang="tr-TR" sz="36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5059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CD18C5F-14EA-9491-C1B7-58C97B902F35}"/>
              </a:ext>
            </a:extLst>
          </p:cNvPr>
          <p:cNvSpPr txBox="1"/>
          <p:nvPr/>
        </p:nvSpPr>
        <p:spPr>
          <a:xfrm>
            <a:off x="357808" y="1659285"/>
            <a:ext cx="11476383" cy="3539430"/>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pPr algn="just"/>
            <a:r>
              <a:rPr lang="tr-TR" sz="3200" b="1" dirty="0" err="1">
                <a:effectLst/>
                <a:latin typeface="FUTURA MEDIUM" panose="020B0602020204020303" pitchFamily="34" charset="-79"/>
                <a:ea typeface="Times New Roman" panose="02020603050405020304" pitchFamily="18" charset="0"/>
                <a:cs typeface="FUTURA MEDIUM" panose="020B0602020204020303" pitchFamily="34" charset="-79"/>
              </a:rPr>
              <a:t>Protetik</a:t>
            </a:r>
            <a:r>
              <a:rPr lang="tr-TR" sz="3200" b="1" dirty="0">
                <a:effectLst/>
                <a:latin typeface="FUTURA MEDIUM" panose="020B0602020204020303" pitchFamily="34" charset="-79"/>
                <a:ea typeface="Times New Roman" panose="02020603050405020304" pitchFamily="18" charset="0"/>
                <a:cs typeface="FUTURA MEDIUM" panose="020B0602020204020303" pitchFamily="34" charset="-79"/>
              </a:rPr>
              <a:t> Diş Tedavisi Anabilim Dalı Kliniği:</a:t>
            </a:r>
          </a:p>
          <a:p>
            <a:pPr algn="just"/>
            <a:endParaRPr lang="tr-TR" sz="3200" b="1" dirty="0">
              <a:latin typeface="FUTURA MEDIUM" panose="020B0602020204020303" pitchFamily="34" charset="-79"/>
              <a:ea typeface="Times New Roman" panose="02020603050405020304" pitchFamily="18" charset="0"/>
              <a:cs typeface="FUTURA MEDIUM" panose="020B0602020204020303" pitchFamily="34" charset="-79"/>
            </a:endParaRPr>
          </a:p>
          <a:p>
            <a:pPr algn="just"/>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Bu kliniğimizde diş eksikliği bulunan   hastalarımızın her türlü </a:t>
            </a:r>
            <a:r>
              <a:rPr lang="tr-TR" sz="3200" dirty="0" err="1">
                <a:effectLst/>
                <a:latin typeface="Futura Medium" panose="020B0602020204020303" pitchFamily="34" charset="-79"/>
                <a:ea typeface="Times New Roman" panose="02020603050405020304" pitchFamily="18" charset="0"/>
                <a:cs typeface="Futura Medium" panose="020B0602020204020303" pitchFamily="34" charset="-79"/>
              </a:rPr>
              <a:t>protetik</a:t>
            </a: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 restorasyonları yapılmaktadır. Ayrıca bu kliniğimizde ayrı bir bölümde dijital ölçü ve protez yapımı uygulamalarının da yapılabileceği bir adet </a:t>
            </a:r>
            <a:r>
              <a:rPr lang="tr-TR" sz="3200" dirty="0" err="1">
                <a:effectLst/>
                <a:latin typeface="Futura Medium" panose="020B0602020204020303" pitchFamily="34" charset="-79"/>
                <a:ea typeface="Times New Roman" panose="02020603050405020304" pitchFamily="18" charset="0"/>
                <a:cs typeface="Futura Medium" panose="020B0602020204020303" pitchFamily="34" charset="-79"/>
              </a:rPr>
              <a:t>Cad</a:t>
            </a: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/Cam kliniği bulunmaktadır.</a:t>
            </a:r>
            <a:r>
              <a:rPr lang="tr-TR" sz="3200" dirty="0">
                <a:effectLst/>
                <a:latin typeface="Futura Medium" panose="020B0602020204020303" pitchFamily="34" charset="-79"/>
                <a:cs typeface="Futura Medium" panose="020B0602020204020303" pitchFamily="34" charset="-79"/>
              </a:rPr>
              <a:t> </a:t>
            </a:r>
            <a:endParaRPr lang="tr-TR"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855604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EECFAE7-83B7-6531-58E1-6AD0B1DB591B}"/>
              </a:ext>
            </a:extLst>
          </p:cNvPr>
          <p:cNvSpPr txBox="1"/>
          <p:nvPr/>
        </p:nvSpPr>
        <p:spPr>
          <a:xfrm>
            <a:off x="344556" y="2242970"/>
            <a:ext cx="11502887" cy="2372060"/>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7000"/>
              </a:lnSpc>
              <a:spcAft>
                <a:spcPts val="800"/>
              </a:spcAft>
            </a:pPr>
            <a:r>
              <a:rPr lang="tr-TR" sz="3200" b="1" dirty="0" err="1">
                <a:effectLst/>
                <a:latin typeface="FUTURA MEDIUM" panose="020B0602020204020303" pitchFamily="34" charset="-79"/>
                <a:ea typeface="Times New Roman" panose="02020603050405020304" pitchFamily="18" charset="0"/>
                <a:cs typeface="FUTURA MEDIUM" panose="020B0602020204020303" pitchFamily="34" charset="-79"/>
              </a:rPr>
              <a:t>Restoratif</a:t>
            </a:r>
            <a:r>
              <a:rPr lang="tr-TR" sz="3200" b="1" dirty="0">
                <a:effectLst/>
                <a:latin typeface="FUTURA MEDIUM" panose="020B0602020204020303" pitchFamily="34" charset="-79"/>
                <a:ea typeface="Times New Roman" panose="02020603050405020304" pitchFamily="18" charset="0"/>
                <a:cs typeface="FUTURA MEDIUM" panose="020B0602020204020303" pitchFamily="34" charset="-79"/>
              </a:rPr>
              <a:t> Diş Tedavisi Anabilim Dalı Kliniği: </a:t>
            </a:r>
          </a:p>
          <a:p>
            <a:pPr algn="just">
              <a:lnSpc>
                <a:spcPct val="107000"/>
              </a:lnSpc>
              <a:spcAft>
                <a:spcPts val="800"/>
              </a:spcAft>
            </a:pPr>
            <a:endParaRPr lang="tr-TR" sz="3200" b="1" dirty="0">
              <a:latin typeface="FUTURA MEDIUM" panose="020B0602020204020303" pitchFamily="34" charset="-79"/>
              <a:ea typeface="Times New Roman" panose="02020603050405020304" pitchFamily="18" charset="0"/>
              <a:cs typeface="FUTURA MEDIUM" panose="020B0602020204020303" pitchFamily="34" charset="-79"/>
            </a:endParaRPr>
          </a:p>
          <a:p>
            <a:pPr algn="just">
              <a:lnSpc>
                <a:spcPct val="107000"/>
              </a:lnSpc>
              <a:spcAft>
                <a:spcPts val="800"/>
              </a:spcAft>
            </a:pP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Bu kliniğimizde çürük dişlerin dolguları, estetik diş hekimliği uygulamaları ve diş beyazlatma gibi işlemler yapılmaktadır.</a:t>
            </a:r>
            <a:endParaRPr lang="tr-TR" sz="3200" dirty="0">
              <a:effectLst/>
              <a:latin typeface="Futura Medium" panose="020B0602020204020303" pitchFamily="34" charset="-79"/>
              <a:ea typeface="Aptos" panose="020B0004020202020204" pitchFamily="34" charset="0"/>
              <a:cs typeface="Futura Medium" panose="020B0602020204020303" pitchFamily="34" charset="-79"/>
            </a:endParaRPr>
          </a:p>
        </p:txBody>
      </p:sp>
    </p:spTree>
    <p:extLst>
      <p:ext uri="{BB962C8B-B14F-4D97-AF65-F5344CB8AC3E}">
        <p14:creationId xmlns:p14="http://schemas.microsoft.com/office/powerpoint/2010/main" val="882920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9AF2C4C-B01E-B1D6-1B85-9C805E29BE87}"/>
              </a:ext>
            </a:extLst>
          </p:cNvPr>
          <p:cNvSpPr txBox="1"/>
          <p:nvPr/>
        </p:nvSpPr>
        <p:spPr>
          <a:xfrm>
            <a:off x="92765" y="134038"/>
            <a:ext cx="11502887" cy="2166875"/>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7000"/>
              </a:lnSpc>
              <a:spcAft>
                <a:spcPts val="800"/>
              </a:spcAft>
            </a:pP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	Merkezimizde ayrıca giriş katta bulunan 32 m2’ </a:t>
            </a:r>
            <a:r>
              <a:rPr lang="tr-TR" sz="3200" dirty="0" err="1">
                <a:effectLst/>
                <a:latin typeface="Futura Medium" panose="020B0602020204020303" pitchFamily="34" charset="-79"/>
                <a:ea typeface="Times New Roman" panose="02020603050405020304" pitchFamily="18" charset="0"/>
                <a:cs typeface="Futura Medium" panose="020B0602020204020303" pitchFamily="34" charset="-79"/>
              </a:rPr>
              <a:t>lik</a:t>
            </a: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 bir adet Engelsiz klinik bulunmaktadır. Lokal Müdahale Odalarının bulunduğu alanda tam donanımlı bir adet hasta müşahede odası bulunmaktadır.</a:t>
            </a:r>
            <a:endParaRPr lang="tr-TR" sz="3200" dirty="0">
              <a:effectLst/>
              <a:latin typeface="Futura Medium" panose="020B0602020204020303" pitchFamily="34" charset="-79"/>
              <a:ea typeface="Aptos" panose="020B0004020202020204" pitchFamily="34" charset="0"/>
              <a:cs typeface="Futura Medium" panose="020B0602020204020303" pitchFamily="34" charset="-79"/>
            </a:endParaRPr>
          </a:p>
        </p:txBody>
      </p:sp>
      <p:pic>
        <p:nvPicPr>
          <p:cNvPr id="5" name="Resim 4" descr="iç mekan, duvar, zemin, sandalye içeren bir resim&#10;&#10;Açıklama otomatik olarak oluşturuldu">
            <a:extLst>
              <a:ext uri="{FF2B5EF4-FFF2-40B4-BE49-F238E27FC236}">
                <a16:creationId xmlns:a16="http://schemas.microsoft.com/office/drawing/2014/main" id="{CA1BBC6C-B196-36C8-7779-977D70CDA139}"/>
              </a:ext>
            </a:extLst>
          </p:cNvPr>
          <p:cNvPicPr>
            <a:picLocks noChangeAspect="1"/>
          </p:cNvPicPr>
          <p:nvPr/>
        </p:nvPicPr>
        <p:blipFill>
          <a:blip r:embed="rId2"/>
          <a:stretch>
            <a:fillRect/>
          </a:stretch>
        </p:blipFill>
        <p:spPr>
          <a:xfrm>
            <a:off x="5391978" y="2489196"/>
            <a:ext cx="6203674" cy="4135783"/>
          </a:xfrm>
          <a:prstGeom prst="rect">
            <a:avLst/>
          </a:prstGeom>
        </p:spPr>
      </p:pic>
    </p:spTree>
    <p:extLst>
      <p:ext uri="{BB962C8B-B14F-4D97-AF65-F5344CB8AC3E}">
        <p14:creationId xmlns:p14="http://schemas.microsoft.com/office/powerpoint/2010/main" val="23370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ç mekan, tıbbi cihazlar, duvar, oda içeren bir resim&#10;&#10;Açıklama otomatik olarak oluşturuldu">
            <a:extLst>
              <a:ext uri="{FF2B5EF4-FFF2-40B4-BE49-F238E27FC236}">
                <a16:creationId xmlns:a16="http://schemas.microsoft.com/office/drawing/2014/main" id="{038B4A8A-74FC-8363-A533-5B32143F93E2}"/>
              </a:ext>
            </a:extLst>
          </p:cNvPr>
          <p:cNvPicPr>
            <a:picLocks noChangeAspect="1"/>
          </p:cNvPicPr>
          <p:nvPr/>
        </p:nvPicPr>
        <p:blipFill>
          <a:blip r:embed="rId2"/>
          <a:stretch>
            <a:fillRect/>
          </a:stretch>
        </p:blipFill>
        <p:spPr>
          <a:xfrm>
            <a:off x="3937552" y="1199045"/>
            <a:ext cx="3777284" cy="2518189"/>
          </a:xfrm>
          <a:prstGeom prst="rect">
            <a:avLst/>
          </a:prstGeom>
        </p:spPr>
      </p:pic>
      <p:pic>
        <p:nvPicPr>
          <p:cNvPr id="7" name="Resim 6" descr="iç mekan, duvar, zemin, masa içeren bir resim&#10;&#10;Açıklama otomatik olarak oluşturuldu">
            <a:extLst>
              <a:ext uri="{FF2B5EF4-FFF2-40B4-BE49-F238E27FC236}">
                <a16:creationId xmlns:a16="http://schemas.microsoft.com/office/drawing/2014/main" id="{4D8B69A6-8DFC-DD73-C069-26CA2280E07E}"/>
              </a:ext>
            </a:extLst>
          </p:cNvPr>
          <p:cNvPicPr>
            <a:picLocks noChangeAspect="1"/>
          </p:cNvPicPr>
          <p:nvPr/>
        </p:nvPicPr>
        <p:blipFill>
          <a:blip r:embed="rId3"/>
          <a:stretch>
            <a:fillRect/>
          </a:stretch>
        </p:blipFill>
        <p:spPr>
          <a:xfrm>
            <a:off x="7714836" y="1199045"/>
            <a:ext cx="3777283" cy="2518189"/>
          </a:xfrm>
          <a:prstGeom prst="rect">
            <a:avLst/>
          </a:prstGeom>
        </p:spPr>
      </p:pic>
      <p:pic>
        <p:nvPicPr>
          <p:cNvPr id="11" name="Resim 10" descr="iç mekan, temizlik, temiz olma, zemin, duvar içeren bir resim&#10;&#10;Açıklama otomatik olarak oluşturuldu">
            <a:extLst>
              <a:ext uri="{FF2B5EF4-FFF2-40B4-BE49-F238E27FC236}">
                <a16:creationId xmlns:a16="http://schemas.microsoft.com/office/drawing/2014/main" id="{912B756D-8A5A-BA36-E712-E3109220D588}"/>
              </a:ext>
            </a:extLst>
          </p:cNvPr>
          <p:cNvPicPr>
            <a:picLocks noChangeAspect="1"/>
          </p:cNvPicPr>
          <p:nvPr/>
        </p:nvPicPr>
        <p:blipFill>
          <a:blip r:embed="rId4"/>
          <a:stretch>
            <a:fillRect/>
          </a:stretch>
        </p:blipFill>
        <p:spPr>
          <a:xfrm>
            <a:off x="132522" y="1188121"/>
            <a:ext cx="3805030" cy="2536687"/>
          </a:xfrm>
          <a:prstGeom prst="rect">
            <a:avLst/>
          </a:prstGeom>
        </p:spPr>
      </p:pic>
      <p:sp>
        <p:nvSpPr>
          <p:cNvPr id="16" name="Metin kutusu 15">
            <a:extLst>
              <a:ext uri="{FF2B5EF4-FFF2-40B4-BE49-F238E27FC236}">
                <a16:creationId xmlns:a16="http://schemas.microsoft.com/office/drawing/2014/main" id="{3B5D9238-2C1B-DD38-F352-B2CB9F01A6C2}"/>
              </a:ext>
            </a:extLst>
          </p:cNvPr>
          <p:cNvSpPr txBox="1"/>
          <p:nvPr/>
        </p:nvSpPr>
        <p:spPr>
          <a:xfrm>
            <a:off x="132522" y="4065104"/>
            <a:ext cx="8623202" cy="183069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07000"/>
              </a:lnSpc>
              <a:spcAft>
                <a:spcPts val="800"/>
              </a:spcAft>
            </a:pPr>
            <a:r>
              <a:rPr lang="tr-TR" sz="3600" b="1" dirty="0">
                <a:effectLst/>
                <a:latin typeface="Times New Roman" panose="02020603050405020304" pitchFamily="18" charset="0"/>
                <a:ea typeface="Times New Roman" panose="02020603050405020304" pitchFamily="18" charset="0"/>
                <a:cs typeface="Aptos" panose="020B0004020202020204" pitchFamily="34" charset="0"/>
              </a:rPr>
              <a:t>Diş Hekimliği Fakültesind</a:t>
            </a:r>
            <a:r>
              <a:rPr lang="tr-TR" sz="3600" b="1" dirty="0">
                <a:latin typeface="Times New Roman" panose="02020603050405020304" pitchFamily="18" charset="0"/>
                <a:ea typeface="Times New Roman" panose="02020603050405020304" pitchFamily="18" charset="0"/>
                <a:cs typeface="Aptos" panose="020B0004020202020204" pitchFamily="34" charset="0"/>
              </a:rPr>
              <a:t>e eğitim alan lisans öğrencilerinin 4. ve 5. sınıfta klinik uygulama eğitimi almaları</a:t>
            </a:r>
            <a:endParaRPr lang="tr-TR" sz="3600" b="1" dirty="0">
              <a:effectLst/>
              <a:latin typeface="Times New Roman" panose="02020603050405020304" pitchFamily="18" charset="0"/>
              <a:ea typeface="Times New Roman" panose="02020603050405020304" pitchFamily="18" charset="0"/>
              <a:cs typeface="Aptos" panose="020B0004020202020204" pitchFamily="34" charset="0"/>
            </a:endParaRPr>
          </a:p>
        </p:txBody>
      </p:sp>
      <p:sp>
        <p:nvSpPr>
          <p:cNvPr id="18" name="Metin kutusu 17">
            <a:extLst>
              <a:ext uri="{FF2B5EF4-FFF2-40B4-BE49-F238E27FC236}">
                <a16:creationId xmlns:a16="http://schemas.microsoft.com/office/drawing/2014/main" id="{7FE9FFCD-981E-7413-873D-D28BAA5BD4D3}"/>
              </a:ext>
            </a:extLst>
          </p:cNvPr>
          <p:cNvSpPr txBox="1"/>
          <p:nvPr/>
        </p:nvSpPr>
        <p:spPr>
          <a:xfrm>
            <a:off x="160269" y="213188"/>
            <a:ext cx="7156174" cy="647741"/>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7000"/>
              </a:lnSpc>
              <a:spcAft>
                <a:spcPts val="800"/>
              </a:spcAft>
            </a:pPr>
            <a:r>
              <a:rPr lang="tr-TR" sz="3600" b="1" dirty="0">
                <a:effectLst/>
                <a:latin typeface="FUTURA MEDIUM" panose="020B0602020204020303" pitchFamily="34" charset="-79"/>
                <a:ea typeface="Times New Roman" panose="02020603050405020304" pitchFamily="18" charset="0"/>
                <a:cs typeface="FUTURA MEDIUM" panose="020B0602020204020303" pitchFamily="34" charset="-79"/>
              </a:rPr>
              <a:t>Merkezimizin kuruluş amaçları: </a:t>
            </a:r>
          </a:p>
        </p:txBody>
      </p:sp>
    </p:spTree>
    <p:extLst>
      <p:ext uri="{BB962C8B-B14F-4D97-AF65-F5344CB8AC3E}">
        <p14:creationId xmlns:p14="http://schemas.microsoft.com/office/powerpoint/2010/main" val="3409457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AF95D9BF-90E9-FE58-78CB-FCC8BE8C50E1}"/>
              </a:ext>
            </a:extLst>
          </p:cNvPr>
          <p:cNvSpPr txBox="1"/>
          <p:nvPr/>
        </p:nvSpPr>
        <p:spPr>
          <a:xfrm>
            <a:off x="166273" y="1812234"/>
            <a:ext cx="11859453" cy="12379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07000"/>
              </a:lnSpc>
              <a:spcAft>
                <a:spcPts val="800"/>
              </a:spcAft>
            </a:pPr>
            <a:r>
              <a:rPr lang="tr-TR" sz="3600" b="1" dirty="0">
                <a:effectLst/>
                <a:latin typeface="Times New Roman" panose="02020603050405020304" pitchFamily="18" charset="0"/>
                <a:ea typeface="Times New Roman" panose="02020603050405020304" pitchFamily="18" charset="0"/>
                <a:cs typeface="Aptos" panose="020B0004020202020204" pitchFamily="34" charset="0"/>
              </a:rPr>
              <a:t>Diş Hekimliğinin 8 uzmanlık dalında uzmanlık öğrencisi eğitimlerinin verilmesi</a:t>
            </a:r>
          </a:p>
        </p:txBody>
      </p:sp>
      <p:sp>
        <p:nvSpPr>
          <p:cNvPr id="3" name="Metin kutusu 2">
            <a:extLst>
              <a:ext uri="{FF2B5EF4-FFF2-40B4-BE49-F238E27FC236}">
                <a16:creationId xmlns:a16="http://schemas.microsoft.com/office/drawing/2014/main" id="{C5F3A477-145F-A3F4-D76B-B220748690E8}"/>
              </a:ext>
            </a:extLst>
          </p:cNvPr>
          <p:cNvSpPr txBox="1"/>
          <p:nvPr/>
        </p:nvSpPr>
        <p:spPr>
          <a:xfrm>
            <a:off x="160269" y="213188"/>
            <a:ext cx="7156174" cy="647741"/>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7000"/>
              </a:lnSpc>
              <a:spcAft>
                <a:spcPts val="800"/>
              </a:spcAft>
            </a:pPr>
            <a:r>
              <a:rPr lang="tr-TR" sz="3600" b="1" dirty="0">
                <a:effectLst/>
                <a:latin typeface="FUTURA MEDIUM" panose="020B0602020204020303" pitchFamily="34" charset="-79"/>
                <a:ea typeface="Times New Roman" panose="02020603050405020304" pitchFamily="18" charset="0"/>
                <a:cs typeface="FUTURA MEDIUM" panose="020B0602020204020303" pitchFamily="34" charset="-79"/>
              </a:rPr>
              <a:t>Merkezimizin kuruluş amaçları: </a:t>
            </a:r>
          </a:p>
        </p:txBody>
      </p:sp>
      <p:sp>
        <p:nvSpPr>
          <p:cNvPr id="4" name="Metin kutusu 3">
            <a:extLst>
              <a:ext uri="{FF2B5EF4-FFF2-40B4-BE49-F238E27FC236}">
                <a16:creationId xmlns:a16="http://schemas.microsoft.com/office/drawing/2014/main" id="{632D75A6-32F0-FBD0-93C1-6FF3DBF8AC2D}"/>
              </a:ext>
            </a:extLst>
          </p:cNvPr>
          <p:cNvSpPr txBox="1"/>
          <p:nvPr/>
        </p:nvSpPr>
        <p:spPr>
          <a:xfrm>
            <a:off x="160268" y="3355986"/>
            <a:ext cx="11859453" cy="12379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07000"/>
              </a:lnSpc>
              <a:spcAft>
                <a:spcPts val="800"/>
              </a:spcAft>
            </a:pPr>
            <a:r>
              <a:rPr lang="tr-TR" sz="3600" b="1" dirty="0">
                <a:effectLst/>
                <a:latin typeface="Times New Roman" panose="02020603050405020304" pitchFamily="18" charset="0"/>
                <a:ea typeface="Times New Roman" panose="02020603050405020304" pitchFamily="18" charset="0"/>
                <a:cs typeface="Aptos" panose="020B0004020202020204" pitchFamily="34" charset="0"/>
              </a:rPr>
              <a:t>Diş Hekimliğinin 8 uzmanlık dalında ağız ve diş sağlığı hizmetlerinin verilmesi</a:t>
            </a:r>
          </a:p>
        </p:txBody>
      </p:sp>
      <p:sp>
        <p:nvSpPr>
          <p:cNvPr id="5" name="Metin kutusu 4">
            <a:extLst>
              <a:ext uri="{FF2B5EF4-FFF2-40B4-BE49-F238E27FC236}">
                <a16:creationId xmlns:a16="http://schemas.microsoft.com/office/drawing/2014/main" id="{FFBE9499-0C83-85D1-6744-7B8FA5F7E637}"/>
              </a:ext>
            </a:extLst>
          </p:cNvPr>
          <p:cNvSpPr txBox="1"/>
          <p:nvPr/>
        </p:nvSpPr>
        <p:spPr>
          <a:xfrm>
            <a:off x="160267" y="4814118"/>
            <a:ext cx="11859453" cy="12379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07000"/>
              </a:lnSpc>
              <a:spcAft>
                <a:spcPts val="800"/>
              </a:spcAft>
            </a:pPr>
            <a:r>
              <a:rPr lang="tr-TR" sz="3600" b="1" dirty="0">
                <a:latin typeface="Times New Roman" panose="02020603050405020304" pitchFamily="18" charset="0"/>
                <a:ea typeface="Times New Roman" panose="02020603050405020304" pitchFamily="18" charset="0"/>
                <a:cs typeface="Aptos" panose="020B0004020202020204" pitchFamily="34" charset="0"/>
              </a:rPr>
              <a:t>Diş hekimliği öğretim üyelerinin bilimsel araştırmalarına mekan ve donanım açısından destek olmak</a:t>
            </a:r>
            <a:endParaRPr lang="tr-TR" sz="3600" b="1" dirty="0">
              <a:effectLst/>
              <a:latin typeface="Times New Roman" panose="02020603050405020304" pitchFamily="18" charset="0"/>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2503821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2E8D17F4-A5B3-66C0-57F2-B5D27422798C}"/>
              </a:ext>
            </a:extLst>
          </p:cNvPr>
          <p:cNvGraphicFramePr>
            <a:graphicFrameLocks noGrp="1"/>
          </p:cNvGraphicFramePr>
          <p:nvPr>
            <p:extLst>
              <p:ext uri="{D42A27DB-BD31-4B8C-83A1-F6EECF244321}">
                <p14:modId xmlns:p14="http://schemas.microsoft.com/office/powerpoint/2010/main" val="3595316988"/>
              </p:ext>
            </p:extLst>
          </p:nvPr>
        </p:nvGraphicFramePr>
        <p:xfrm>
          <a:off x="381000" y="840853"/>
          <a:ext cx="11430000" cy="4756785"/>
        </p:xfrm>
        <a:graphic>
          <a:graphicData uri="http://schemas.openxmlformats.org/drawingml/2006/table">
            <a:tbl>
              <a:tblPr firstRow="1" firstCol="1" bandRow="1">
                <a:tableStyleId>{5C22544A-7EE6-4342-B048-85BDC9FD1C3A}</a:tableStyleId>
              </a:tblPr>
              <a:tblGrid>
                <a:gridCol w="4815628">
                  <a:extLst>
                    <a:ext uri="{9D8B030D-6E8A-4147-A177-3AD203B41FA5}">
                      <a16:colId xmlns:a16="http://schemas.microsoft.com/office/drawing/2014/main" val="4129413673"/>
                    </a:ext>
                  </a:extLst>
                </a:gridCol>
                <a:gridCol w="2204328">
                  <a:extLst>
                    <a:ext uri="{9D8B030D-6E8A-4147-A177-3AD203B41FA5}">
                      <a16:colId xmlns:a16="http://schemas.microsoft.com/office/drawing/2014/main" val="3688521193"/>
                    </a:ext>
                  </a:extLst>
                </a:gridCol>
                <a:gridCol w="1970978">
                  <a:extLst>
                    <a:ext uri="{9D8B030D-6E8A-4147-A177-3AD203B41FA5}">
                      <a16:colId xmlns:a16="http://schemas.microsoft.com/office/drawing/2014/main" val="401596013"/>
                    </a:ext>
                  </a:extLst>
                </a:gridCol>
                <a:gridCol w="2439066">
                  <a:extLst>
                    <a:ext uri="{9D8B030D-6E8A-4147-A177-3AD203B41FA5}">
                      <a16:colId xmlns:a16="http://schemas.microsoft.com/office/drawing/2014/main" val="420990606"/>
                    </a:ext>
                  </a:extLst>
                </a:gridCol>
              </a:tblGrid>
              <a:tr h="0">
                <a:tc gridSpan="4">
                  <a:txBody>
                    <a:bodyPr/>
                    <a:lstStyle/>
                    <a:p>
                      <a:r>
                        <a:rPr lang="en-US" sz="2400">
                          <a:effectLst/>
                        </a:rPr>
                        <a:t>                               2023 YILI BAKILAN HASTA SAYILARI</a:t>
                      </a:r>
                      <a:endParaRPr lang="tr-TR" sz="2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806041592"/>
                  </a:ext>
                </a:extLst>
              </a:tr>
              <a:tr h="0">
                <a:tc>
                  <a:txBody>
                    <a:bodyPr/>
                    <a:lstStyle/>
                    <a:p>
                      <a:r>
                        <a:rPr lang="en-US" sz="2400">
                          <a:effectLst/>
                        </a:rPr>
                        <a:t>BÖLÜMLER/ ANABİLİM DALI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ÜNİT </a:t>
                      </a:r>
                      <a:endParaRPr lang="tr-TR" sz="2400">
                        <a:effectLst/>
                      </a:endParaRPr>
                    </a:p>
                    <a:p>
                      <a:r>
                        <a:rPr lang="en-US" sz="2400">
                          <a:effectLst/>
                        </a:rPr>
                        <a:t>SAYISI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HASTA SAYISI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GİRİŞ PROTOKOL</a:t>
                      </a:r>
                      <a:endParaRPr lang="tr-TR" sz="2400">
                        <a:effectLst/>
                      </a:endParaRPr>
                    </a:p>
                    <a:p>
                      <a:r>
                        <a:rPr lang="en-US" sz="2400">
                          <a:effectLst/>
                        </a:rPr>
                        <a:t>SAYISI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43591424"/>
                  </a:ext>
                </a:extLst>
              </a:tr>
              <a:tr h="367665">
                <a:tc>
                  <a:txBody>
                    <a:bodyPr/>
                    <a:lstStyle/>
                    <a:p>
                      <a:r>
                        <a:rPr lang="en-US" sz="2400">
                          <a:effectLst/>
                        </a:rPr>
                        <a:t>Ağız Diş ve Çene Cerrahisi AB Dalı</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7</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2529</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5160</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90558844"/>
                  </a:ext>
                </a:extLst>
              </a:tr>
              <a:tr h="346075">
                <a:tc>
                  <a:txBody>
                    <a:bodyPr/>
                    <a:lstStyle/>
                    <a:p>
                      <a:r>
                        <a:rPr lang="en-US" sz="2400">
                          <a:effectLst/>
                        </a:rPr>
                        <a:t>Ağız Diş ve Çene Radyolojisi AB Dalı</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4</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7145</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7478</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92243948"/>
                  </a:ext>
                </a:extLst>
              </a:tr>
              <a:tr h="351155">
                <a:tc>
                  <a:txBody>
                    <a:bodyPr/>
                    <a:lstStyle/>
                    <a:p>
                      <a:r>
                        <a:rPr lang="en-US" sz="2400">
                          <a:effectLst/>
                        </a:rPr>
                        <a:t>Endodonti AB Dalı</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6</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2757</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6468</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25728173"/>
                  </a:ext>
                </a:extLst>
              </a:tr>
              <a:tr h="365125">
                <a:tc>
                  <a:txBody>
                    <a:bodyPr/>
                    <a:lstStyle/>
                    <a:p>
                      <a:r>
                        <a:rPr lang="en-US" sz="2400">
                          <a:effectLst/>
                        </a:rPr>
                        <a:t>Ortodonti AB Dalı</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5</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1416</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3312</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24320066"/>
                  </a:ext>
                </a:extLst>
              </a:tr>
              <a:tr h="352425">
                <a:tc>
                  <a:txBody>
                    <a:bodyPr/>
                    <a:lstStyle/>
                    <a:p>
                      <a:r>
                        <a:rPr lang="en-US" sz="2400">
                          <a:effectLst/>
                        </a:rPr>
                        <a:t>Pedodonti AB Dalı</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7</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2127</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6331</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44208832"/>
                  </a:ext>
                </a:extLst>
              </a:tr>
              <a:tr h="348615">
                <a:tc>
                  <a:txBody>
                    <a:bodyPr/>
                    <a:lstStyle/>
                    <a:p>
                      <a:r>
                        <a:rPr lang="en-US" sz="2400">
                          <a:effectLst/>
                        </a:rPr>
                        <a:t>Periodontoloji AB Dalı</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7</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5268</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9805</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84850499"/>
                  </a:ext>
                </a:extLst>
              </a:tr>
              <a:tr h="353695">
                <a:tc>
                  <a:txBody>
                    <a:bodyPr/>
                    <a:lstStyle/>
                    <a:p>
                      <a:r>
                        <a:rPr lang="en-US" sz="2400">
                          <a:effectLst/>
                        </a:rPr>
                        <a:t>Protetik Diş Tedavisi AB Dalı</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10</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2533</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8595</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37415733"/>
                  </a:ext>
                </a:extLst>
              </a:tr>
              <a:tr h="0">
                <a:tc>
                  <a:txBody>
                    <a:bodyPr/>
                    <a:lstStyle/>
                    <a:p>
                      <a:r>
                        <a:rPr lang="en-US" sz="2400">
                          <a:effectLst/>
                        </a:rPr>
                        <a:t>Restoratif Diş Tedavisi AB Dalı</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7</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2141</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3876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0560553"/>
                  </a:ext>
                </a:extLst>
              </a:tr>
              <a:tr h="0">
                <a:tc>
                  <a:txBody>
                    <a:bodyPr/>
                    <a:lstStyle/>
                    <a:p>
                      <a:r>
                        <a:rPr lang="en-US" sz="2400">
                          <a:effectLst/>
                        </a:rPr>
                        <a:t>TOPLAM</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a:effectLst/>
                        </a:rPr>
                        <a:t>25916</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400" dirty="0">
                          <a:effectLst/>
                        </a:rPr>
                        <a:t>51025</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32705177"/>
                  </a:ext>
                </a:extLst>
              </a:tr>
            </a:tbl>
          </a:graphicData>
        </a:graphic>
      </p:graphicFrame>
    </p:spTree>
    <p:extLst>
      <p:ext uri="{BB962C8B-B14F-4D97-AF65-F5344CB8AC3E}">
        <p14:creationId xmlns:p14="http://schemas.microsoft.com/office/powerpoint/2010/main" val="105865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B6173E3B-E308-42E2-DE4D-4AAAA7C55075}"/>
              </a:ext>
            </a:extLst>
          </p:cNvPr>
          <p:cNvGraphicFramePr>
            <a:graphicFrameLocks noGrp="1"/>
          </p:cNvGraphicFramePr>
          <p:nvPr>
            <p:extLst>
              <p:ext uri="{D42A27DB-BD31-4B8C-83A1-F6EECF244321}">
                <p14:modId xmlns:p14="http://schemas.microsoft.com/office/powerpoint/2010/main" val="3069180300"/>
              </p:ext>
            </p:extLst>
          </p:nvPr>
        </p:nvGraphicFramePr>
        <p:xfrm>
          <a:off x="359229" y="751115"/>
          <a:ext cx="10711541" cy="5890089"/>
        </p:xfrm>
        <a:graphic>
          <a:graphicData uri="http://schemas.openxmlformats.org/drawingml/2006/table">
            <a:tbl>
              <a:tblPr firstRow="1" firstCol="1" bandRow="1">
                <a:tableStyleId>{5C22544A-7EE6-4342-B048-85BDC9FD1C3A}</a:tableStyleId>
              </a:tblPr>
              <a:tblGrid>
                <a:gridCol w="561304">
                  <a:extLst>
                    <a:ext uri="{9D8B030D-6E8A-4147-A177-3AD203B41FA5}">
                      <a16:colId xmlns:a16="http://schemas.microsoft.com/office/drawing/2014/main" val="3808240362"/>
                    </a:ext>
                  </a:extLst>
                </a:gridCol>
                <a:gridCol w="6890738">
                  <a:extLst>
                    <a:ext uri="{9D8B030D-6E8A-4147-A177-3AD203B41FA5}">
                      <a16:colId xmlns:a16="http://schemas.microsoft.com/office/drawing/2014/main" val="2124626797"/>
                    </a:ext>
                  </a:extLst>
                </a:gridCol>
                <a:gridCol w="3259499">
                  <a:extLst>
                    <a:ext uri="{9D8B030D-6E8A-4147-A177-3AD203B41FA5}">
                      <a16:colId xmlns:a16="http://schemas.microsoft.com/office/drawing/2014/main" val="3968283345"/>
                    </a:ext>
                  </a:extLst>
                </a:gridCol>
              </a:tblGrid>
              <a:tr h="307205">
                <a:tc>
                  <a:txBody>
                    <a:bodyPr/>
                    <a:lstStyle/>
                    <a:p>
                      <a:r>
                        <a:rPr lang="en-US" sz="2000">
                          <a:effectLst/>
                        </a:rPr>
                        <a:t>1.</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Temel iş sağlığı güvenliği</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22.09.2023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50454123"/>
                  </a:ext>
                </a:extLst>
              </a:tr>
              <a:tr h="307205">
                <a:tc>
                  <a:txBody>
                    <a:bodyPr/>
                    <a:lstStyle/>
                    <a:p>
                      <a:r>
                        <a:rPr lang="en-US" sz="2000">
                          <a:effectLst/>
                        </a:rPr>
                        <a:t>2.</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Sterilizasyon birimi işleyişi</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07.02.2023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55274305"/>
                  </a:ext>
                </a:extLst>
              </a:tr>
              <a:tr h="307205">
                <a:tc>
                  <a:txBody>
                    <a:bodyPr/>
                    <a:lstStyle/>
                    <a:p>
                      <a:r>
                        <a:rPr lang="en-US" sz="2000">
                          <a:effectLst/>
                        </a:rPr>
                        <a:t>3.</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Endodonti kliniği işleyişi</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06.06.2023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3964045"/>
                  </a:ext>
                </a:extLst>
              </a:tr>
              <a:tr h="307205">
                <a:tc>
                  <a:txBody>
                    <a:bodyPr/>
                    <a:lstStyle/>
                    <a:p>
                      <a:r>
                        <a:rPr lang="en-US" sz="2000">
                          <a:effectLst/>
                        </a:rPr>
                        <a:t>4.</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Radyasyondan korunma ve Radyasyon güvenliği</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04.10.2023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71499237"/>
                  </a:ext>
                </a:extLst>
              </a:tr>
              <a:tr h="307205">
                <a:tc>
                  <a:txBody>
                    <a:bodyPr/>
                    <a:lstStyle/>
                    <a:p>
                      <a:r>
                        <a:rPr lang="en-US" sz="2000">
                          <a:effectLst/>
                        </a:rPr>
                        <a:t>5.</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Çapraz enfeksiyon, hastane enfeksiyonları</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15.02.2023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34684699"/>
                  </a:ext>
                </a:extLst>
              </a:tr>
              <a:tr h="307205">
                <a:tc>
                  <a:txBody>
                    <a:bodyPr/>
                    <a:lstStyle/>
                    <a:p>
                      <a:r>
                        <a:rPr lang="en-US" sz="2000">
                          <a:effectLst/>
                        </a:rPr>
                        <a:t>6.</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Atık yönetimi tehlikeli maddeler</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02.03.2023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01639566"/>
                  </a:ext>
                </a:extLst>
              </a:tr>
              <a:tr h="307205">
                <a:tc>
                  <a:txBody>
                    <a:bodyPr/>
                    <a:lstStyle/>
                    <a:p>
                      <a:r>
                        <a:rPr lang="en-US" sz="2000">
                          <a:effectLst/>
                        </a:rPr>
                        <a:t>7.</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Çalışan hakları</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16.03.2023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06085550"/>
                  </a:ext>
                </a:extLst>
              </a:tr>
              <a:tr h="307205">
                <a:tc>
                  <a:txBody>
                    <a:bodyPr/>
                    <a:lstStyle/>
                    <a:p>
                      <a:r>
                        <a:rPr lang="en-US" sz="2000">
                          <a:effectLst/>
                        </a:rPr>
                        <a:t>8.</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Atık ve tıbbi atık</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22.03.2023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91939448"/>
                  </a:ext>
                </a:extLst>
              </a:tr>
              <a:tr h="307205">
                <a:tc>
                  <a:txBody>
                    <a:bodyPr/>
                    <a:lstStyle/>
                    <a:p>
                      <a:r>
                        <a:rPr lang="en-US" sz="2000">
                          <a:effectLst/>
                        </a:rPr>
                        <a:t>9.</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Kalite güvencesi ve akreditasyon</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06.06.2023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35450226"/>
                  </a:ext>
                </a:extLst>
              </a:tr>
              <a:tr h="419274">
                <a:tc>
                  <a:txBody>
                    <a:bodyPr/>
                    <a:lstStyle/>
                    <a:p>
                      <a:r>
                        <a:rPr lang="en-US" sz="2000">
                          <a:effectLst/>
                        </a:rPr>
                        <a:t>10.</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Renkli kodlar ve kullanımı</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08.08.2023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11067696"/>
                  </a:ext>
                </a:extLst>
              </a:tr>
              <a:tr h="419274">
                <a:tc>
                  <a:txBody>
                    <a:bodyPr/>
                    <a:lstStyle/>
                    <a:p>
                      <a:r>
                        <a:rPr lang="en-US" sz="2000">
                          <a:effectLst/>
                        </a:rPr>
                        <a:t>11.</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Merkezi bilgi yönetim sistemi kullanımı</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28.08.2023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04995009"/>
                  </a:ext>
                </a:extLst>
              </a:tr>
              <a:tr h="419274">
                <a:tc>
                  <a:txBody>
                    <a:bodyPr/>
                    <a:lstStyle/>
                    <a:p>
                      <a:r>
                        <a:rPr lang="en-US" sz="2000">
                          <a:effectLst/>
                        </a:rPr>
                        <a:t>12.</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Hasta ve hasta yakınları ile iletişim becerileri</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10.10.2023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69878236"/>
                  </a:ext>
                </a:extLst>
              </a:tr>
              <a:tr h="419274">
                <a:tc>
                  <a:txBody>
                    <a:bodyPr/>
                    <a:lstStyle/>
                    <a:p>
                      <a:r>
                        <a:rPr lang="en-US" sz="2000">
                          <a:effectLst/>
                        </a:rPr>
                        <a:t>13.</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Hasta hakları</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30.10.2023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0687534"/>
                  </a:ext>
                </a:extLst>
              </a:tr>
              <a:tr h="419274">
                <a:tc>
                  <a:txBody>
                    <a:bodyPr/>
                    <a:lstStyle/>
                    <a:p>
                      <a:r>
                        <a:rPr lang="en-US" sz="2000">
                          <a:effectLst/>
                        </a:rPr>
                        <a:t>14.</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İletişim becerileri ve öfke kontrolu</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16.11.2023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26714387"/>
                  </a:ext>
                </a:extLst>
              </a:tr>
              <a:tr h="419274">
                <a:tc>
                  <a:txBody>
                    <a:bodyPr/>
                    <a:lstStyle/>
                    <a:p>
                      <a:r>
                        <a:rPr lang="en-US" sz="2000">
                          <a:effectLst/>
                        </a:rPr>
                        <a:t>15.</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Afet farkındalığı eğitimi</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12.12.2023</a:t>
                      </a:r>
                      <a:endParaRPr lang="tr-TR"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84963136"/>
                  </a:ext>
                </a:extLst>
              </a:tr>
              <a:tr h="419274">
                <a:tc>
                  <a:txBody>
                    <a:bodyPr/>
                    <a:lstStyle/>
                    <a:p>
                      <a:r>
                        <a:rPr lang="en-US" sz="2000">
                          <a:effectLst/>
                        </a:rPr>
                        <a:t>16.</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a:effectLst/>
                        </a:rPr>
                        <a:t>Birimimize yeni başlayan tüm personele oryantasyon eğitimleri verildi</a:t>
                      </a:r>
                      <a:endParaRPr lang="tr-TR" sz="28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S" sz="2000" dirty="0">
                          <a:effectLst/>
                        </a:rPr>
                        <a:t> </a:t>
                      </a:r>
                      <a:endParaRPr lang="tr-TR"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82452607"/>
                  </a:ext>
                </a:extLst>
              </a:tr>
            </a:tbl>
          </a:graphicData>
        </a:graphic>
      </p:graphicFrame>
      <p:sp>
        <p:nvSpPr>
          <p:cNvPr id="3" name="Metin kutusu 2">
            <a:extLst>
              <a:ext uri="{FF2B5EF4-FFF2-40B4-BE49-F238E27FC236}">
                <a16:creationId xmlns:a16="http://schemas.microsoft.com/office/drawing/2014/main" id="{5E7B9FEE-167F-8C6E-2E1A-3E55760299D3}"/>
              </a:ext>
            </a:extLst>
          </p:cNvPr>
          <p:cNvSpPr txBox="1"/>
          <p:nvPr/>
        </p:nvSpPr>
        <p:spPr>
          <a:xfrm>
            <a:off x="359229" y="32657"/>
            <a:ext cx="8879354" cy="64511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lnSpc>
                <a:spcPct val="107000"/>
              </a:lnSpc>
              <a:spcAft>
                <a:spcPts val="800"/>
              </a:spcAft>
            </a:pPr>
            <a:r>
              <a:rPr lang="tr-TR" sz="3600" b="1" dirty="0">
                <a:effectLst/>
                <a:latin typeface="Times New Roman" panose="02020603050405020304" pitchFamily="18" charset="0"/>
                <a:ea typeface="Times New Roman" panose="02020603050405020304" pitchFamily="18" charset="0"/>
                <a:cs typeface="Aptos" panose="020B0004020202020204" pitchFamily="34" charset="0"/>
              </a:rPr>
              <a:t>Merkezimizde 2023 yılında verilen eğitimler</a:t>
            </a:r>
          </a:p>
        </p:txBody>
      </p:sp>
    </p:spTree>
    <p:extLst>
      <p:ext uri="{BB962C8B-B14F-4D97-AF65-F5344CB8AC3E}">
        <p14:creationId xmlns:p14="http://schemas.microsoft.com/office/powerpoint/2010/main" val="358409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187239B9-0C01-17F7-8A07-EDF9772CC4A0}"/>
              </a:ext>
            </a:extLst>
          </p:cNvPr>
          <p:cNvSpPr txBox="1"/>
          <p:nvPr/>
        </p:nvSpPr>
        <p:spPr>
          <a:xfrm>
            <a:off x="831132" y="2217258"/>
            <a:ext cx="10529735" cy="24234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107000"/>
              </a:lnSpc>
              <a:spcAft>
                <a:spcPts val="800"/>
              </a:spcAft>
            </a:pPr>
            <a:r>
              <a:rPr lang="tr-TR" sz="3600" b="1" dirty="0">
                <a:effectLst/>
                <a:latin typeface="Times New Roman" panose="02020603050405020304" pitchFamily="18" charset="0"/>
                <a:ea typeface="Times New Roman" panose="02020603050405020304" pitchFamily="18" charset="0"/>
                <a:cs typeface="Aptos" panose="020B0004020202020204" pitchFamily="34" charset="0"/>
              </a:rPr>
              <a:t>Ağız ve Diş Sağlığı Uygulama ve Araştırma Merkezi, Diş Hekimliği Fakültesinin eğitim, uygulama ve araştırma faaliyetlerinin gerçekleştirilmesi amacıyla kurulmuş bir merkez ve sağlık kurumudur.</a:t>
            </a:r>
          </a:p>
        </p:txBody>
      </p:sp>
    </p:spTree>
    <p:extLst>
      <p:ext uri="{BB962C8B-B14F-4D97-AF65-F5344CB8AC3E}">
        <p14:creationId xmlns:p14="http://schemas.microsoft.com/office/powerpoint/2010/main" val="3534712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B3CCDA46-5B0B-3F1C-804A-9713D1539A08}"/>
              </a:ext>
            </a:extLst>
          </p:cNvPr>
          <p:cNvSpPr txBox="1"/>
          <p:nvPr/>
        </p:nvSpPr>
        <p:spPr>
          <a:xfrm>
            <a:off x="597293" y="355530"/>
            <a:ext cx="10997414" cy="61469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107000"/>
              </a:lnSpc>
              <a:spcAft>
                <a:spcPts val="800"/>
              </a:spcAft>
            </a:pPr>
            <a:r>
              <a:rPr lang="tr-TR" sz="3200" b="1" dirty="0">
                <a:effectLst/>
                <a:latin typeface="Times New Roman" panose="02020603050405020304" pitchFamily="18" charset="0"/>
                <a:ea typeface="Times New Roman" panose="02020603050405020304" pitchFamily="18" charset="0"/>
                <a:cs typeface="Aptos" panose="020B0004020202020204" pitchFamily="34" charset="0"/>
              </a:rPr>
              <a:t>Merkezimizde 8 adet anabilim dalı kliniği bulunmaktadır. Bunlar:</a:t>
            </a:r>
          </a:p>
          <a:p>
            <a:pPr algn="ctr">
              <a:lnSpc>
                <a:spcPct val="107000"/>
              </a:lnSpc>
              <a:spcAft>
                <a:spcPts val="800"/>
              </a:spcAft>
            </a:pPr>
            <a:r>
              <a:rPr lang="tr-TR" sz="3200" b="1" dirty="0">
                <a:latin typeface="Times New Roman" panose="02020603050405020304" pitchFamily="18" charset="0"/>
                <a:ea typeface="Times New Roman" panose="02020603050405020304" pitchFamily="18" charset="0"/>
                <a:cs typeface="Aptos" panose="020B0004020202020204" pitchFamily="34" charset="0"/>
              </a:rPr>
              <a:t>Ağız, Diş ve Çene Radyolojisi</a:t>
            </a:r>
          </a:p>
          <a:p>
            <a:pPr algn="ctr">
              <a:lnSpc>
                <a:spcPct val="107000"/>
              </a:lnSpc>
              <a:spcAft>
                <a:spcPts val="800"/>
              </a:spcAft>
            </a:pPr>
            <a:r>
              <a:rPr lang="tr-TR" sz="3200" b="1" dirty="0">
                <a:latin typeface="Times New Roman" panose="02020603050405020304" pitchFamily="18" charset="0"/>
                <a:ea typeface="Times New Roman" panose="02020603050405020304" pitchFamily="18" charset="0"/>
                <a:cs typeface="Aptos" panose="020B0004020202020204" pitchFamily="34" charset="0"/>
              </a:rPr>
              <a:t>Ağız, Diş ve Çene Cerrahisi</a:t>
            </a:r>
          </a:p>
          <a:p>
            <a:pPr algn="ctr">
              <a:lnSpc>
                <a:spcPct val="107000"/>
              </a:lnSpc>
              <a:spcAft>
                <a:spcPts val="800"/>
              </a:spcAft>
            </a:pPr>
            <a:r>
              <a:rPr lang="tr-TR" sz="3200" b="1" dirty="0" err="1">
                <a:effectLst/>
                <a:latin typeface="Times New Roman" panose="02020603050405020304" pitchFamily="18" charset="0"/>
                <a:ea typeface="Times New Roman" panose="02020603050405020304" pitchFamily="18" charset="0"/>
                <a:cs typeface="Aptos" panose="020B0004020202020204" pitchFamily="34" charset="0"/>
              </a:rPr>
              <a:t>Endodonti</a:t>
            </a:r>
            <a:endParaRPr lang="tr-TR" sz="3200" b="1" dirty="0">
              <a:effectLst/>
              <a:latin typeface="Times New Roman" panose="02020603050405020304" pitchFamily="18" charset="0"/>
              <a:ea typeface="Times New Roman" panose="02020603050405020304" pitchFamily="18" charset="0"/>
              <a:cs typeface="Aptos" panose="020B0004020202020204" pitchFamily="34" charset="0"/>
            </a:endParaRPr>
          </a:p>
          <a:p>
            <a:pPr algn="ctr">
              <a:lnSpc>
                <a:spcPct val="107000"/>
              </a:lnSpc>
              <a:spcAft>
                <a:spcPts val="800"/>
              </a:spcAft>
            </a:pPr>
            <a:r>
              <a:rPr lang="tr-TR" sz="3200" b="1" dirty="0">
                <a:latin typeface="Times New Roman" panose="02020603050405020304" pitchFamily="18" charset="0"/>
                <a:ea typeface="Times New Roman" panose="02020603050405020304" pitchFamily="18" charset="0"/>
                <a:cs typeface="Aptos" panose="020B0004020202020204" pitchFamily="34" charset="0"/>
              </a:rPr>
              <a:t>Ortodonti</a:t>
            </a:r>
          </a:p>
          <a:p>
            <a:pPr algn="ctr">
              <a:lnSpc>
                <a:spcPct val="107000"/>
              </a:lnSpc>
              <a:spcAft>
                <a:spcPts val="800"/>
              </a:spcAft>
            </a:pPr>
            <a:r>
              <a:rPr lang="tr-TR" sz="3200" b="1" dirty="0">
                <a:effectLst/>
                <a:latin typeface="Times New Roman" panose="02020603050405020304" pitchFamily="18" charset="0"/>
                <a:ea typeface="Times New Roman" panose="02020603050405020304" pitchFamily="18" charset="0"/>
                <a:cs typeface="Aptos" panose="020B0004020202020204" pitchFamily="34" charset="0"/>
              </a:rPr>
              <a:t>Çocuk Diş Hekimliği</a:t>
            </a:r>
          </a:p>
          <a:p>
            <a:pPr algn="ctr">
              <a:lnSpc>
                <a:spcPct val="107000"/>
              </a:lnSpc>
              <a:spcAft>
                <a:spcPts val="800"/>
              </a:spcAft>
            </a:pPr>
            <a:r>
              <a:rPr lang="tr-TR" sz="3200" b="1" dirty="0">
                <a:latin typeface="Times New Roman" panose="02020603050405020304" pitchFamily="18" charset="0"/>
                <a:ea typeface="Times New Roman" panose="02020603050405020304" pitchFamily="18" charset="0"/>
                <a:cs typeface="Aptos" panose="020B0004020202020204" pitchFamily="34" charset="0"/>
              </a:rPr>
              <a:t>Periodontoloji</a:t>
            </a:r>
          </a:p>
          <a:p>
            <a:pPr algn="ctr">
              <a:lnSpc>
                <a:spcPct val="107000"/>
              </a:lnSpc>
              <a:spcAft>
                <a:spcPts val="800"/>
              </a:spcAft>
            </a:pPr>
            <a:r>
              <a:rPr lang="tr-TR" sz="3200" b="1" dirty="0" err="1">
                <a:effectLst/>
                <a:latin typeface="Times New Roman" panose="02020603050405020304" pitchFamily="18" charset="0"/>
                <a:ea typeface="Times New Roman" panose="02020603050405020304" pitchFamily="18" charset="0"/>
                <a:cs typeface="Aptos" panose="020B0004020202020204" pitchFamily="34" charset="0"/>
              </a:rPr>
              <a:t>Protetik</a:t>
            </a:r>
            <a:r>
              <a:rPr lang="tr-TR" sz="3200" b="1" dirty="0">
                <a:effectLst/>
                <a:latin typeface="Times New Roman" panose="02020603050405020304" pitchFamily="18" charset="0"/>
                <a:ea typeface="Times New Roman" panose="02020603050405020304" pitchFamily="18" charset="0"/>
                <a:cs typeface="Aptos" panose="020B0004020202020204" pitchFamily="34" charset="0"/>
              </a:rPr>
              <a:t> Diş </a:t>
            </a:r>
            <a:r>
              <a:rPr lang="tr-TR" sz="3200" b="1" dirty="0">
                <a:latin typeface="Times New Roman" panose="02020603050405020304" pitchFamily="18" charset="0"/>
                <a:ea typeface="Times New Roman" panose="02020603050405020304" pitchFamily="18" charset="0"/>
                <a:cs typeface="Aptos" panose="020B0004020202020204" pitchFamily="34" charset="0"/>
              </a:rPr>
              <a:t>Tedavisi</a:t>
            </a:r>
          </a:p>
          <a:p>
            <a:pPr algn="ctr">
              <a:lnSpc>
                <a:spcPct val="107000"/>
              </a:lnSpc>
              <a:spcAft>
                <a:spcPts val="800"/>
              </a:spcAft>
            </a:pPr>
            <a:r>
              <a:rPr lang="tr-TR" sz="3200" b="1" dirty="0" err="1">
                <a:effectLst/>
                <a:latin typeface="Times New Roman" panose="02020603050405020304" pitchFamily="18" charset="0"/>
                <a:ea typeface="Times New Roman" panose="02020603050405020304" pitchFamily="18" charset="0"/>
                <a:cs typeface="Aptos" panose="020B0004020202020204" pitchFamily="34" charset="0"/>
              </a:rPr>
              <a:t>Restoratif</a:t>
            </a:r>
            <a:r>
              <a:rPr lang="tr-TR" sz="3200" b="1" dirty="0">
                <a:effectLst/>
                <a:latin typeface="Times New Roman" panose="02020603050405020304" pitchFamily="18" charset="0"/>
                <a:ea typeface="Times New Roman" panose="02020603050405020304" pitchFamily="18" charset="0"/>
                <a:cs typeface="Aptos" panose="020B0004020202020204" pitchFamily="34" charset="0"/>
              </a:rPr>
              <a:t> Diş Tedavisi</a:t>
            </a:r>
          </a:p>
        </p:txBody>
      </p:sp>
    </p:spTree>
    <p:extLst>
      <p:ext uri="{BB962C8B-B14F-4D97-AF65-F5344CB8AC3E}">
        <p14:creationId xmlns:p14="http://schemas.microsoft.com/office/powerpoint/2010/main" val="596237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035D933C-DF34-0B67-6BB2-CFCD0BEC42B7}"/>
              </a:ext>
            </a:extLst>
          </p:cNvPr>
          <p:cNvSpPr txBox="1"/>
          <p:nvPr/>
        </p:nvSpPr>
        <p:spPr>
          <a:xfrm>
            <a:off x="271670" y="920621"/>
            <a:ext cx="11648660" cy="5016758"/>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r>
              <a:rPr lang="tr-TR" sz="3200" b="1" dirty="0">
                <a:effectLst/>
                <a:latin typeface="FUTURA MEDIUM" panose="020B0602020204020303" pitchFamily="34" charset="-79"/>
                <a:ea typeface="Times New Roman" panose="02020603050405020304" pitchFamily="18" charset="0"/>
                <a:cs typeface="FUTURA MEDIUM" panose="020B0602020204020303" pitchFamily="34" charset="-79"/>
              </a:rPr>
              <a:t>Ağız, Diş ve Çene Radyolojisi Anabilim Dalı Kliniği:</a:t>
            </a:r>
          </a:p>
          <a:p>
            <a:endParaRPr lang="tr-TR" sz="3200" b="1" dirty="0">
              <a:latin typeface="FUTURA MEDIUM" panose="020B0602020204020303" pitchFamily="34" charset="-79"/>
              <a:ea typeface="Times New Roman" panose="02020603050405020304" pitchFamily="18" charset="0"/>
              <a:cs typeface="FUTURA MEDIUM" panose="020B0602020204020303" pitchFamily="34" charset="-79"/>
            </a:endParaRPr>
          </a:p>
          <a:p>
            <a:pPr algn="just"/>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Merkezimize tedavi amacıyla ilk defa başvuran hastalarımızın ilk muayeneleri bu kliniğimizde yapılacak ve ilgili kliniklere yönlendirmeleri gerçekleştirilecektir. Ayrıca merkezimizde yapılacak tüm radyolojik görüntüleme ve raporlama işlemleri de bu birim tarafından gerçekleştirilecektir. Klinik bünyesinde ileri görüntüleme amacıyla kullanılan konik ışınlı bilgisayarlı tomografi ve ultrasonografi görüntüleme ve raporlama hizmeti de verilmektedir.</a:t>
            </a:r>
            <a:r>
              <a:rPr lang="tr-TR" sz="3200" dirty="0">
                <a:effectLst/>
                <a:latin typeface="Futura Medium" panose="020B0602020204020303" pitchFamily="34" charset="-79"/>
                <a:cs typeface="Futura Medium" panose="020B0602020204020303" pitchFamily="34" charset="-79"/>
              </a:rPr>
              <a:t> </a:t>
            </a:r>
            <a:endParaRPr lang="tr-TR"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68563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DB98AB9-0E09-8515-6E61-32A2A7BA6675}"/>
              </a:ext>
            </a:extLst>
          </p:cNvPr>
          <p:cNvSpPr txBox="1"/>
          <p:nvPr/>
        </p:nvSpPr>
        <p:spPr>
          <a:xfrm>
            <a:off x="119269" y="1413063"/>
            <a:ext cx="11953461" cy="4524315"/>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defPPr>
              <a:defRPr lang="tr-TR"/>
            </a:defPPr>
            <a:lvl1pPr>
              <a:defRPr sz="3200" b="1">
                <a:effectLst/>
                <a:latin typeface="FUTURA MEDIUM" panose="020B0602020204020303" pitchFamily="34" charset="-79"/>
                <a:ea typeface="Times New Roman" panose="02020603050405020304" pitchFamily="18" charset="0"/>
                <a:cs typeface="FUTURA MEDIUM" panose="020B0602020204020303" pitchFamily="34" charset="-79"/>
              </a:defRPr>
            </a:lvl1pPr>
          </a:lstStyle>
          <a:p>
            <a:r>
              <a:rPr lang="tr-TR" dirty="0"/>
              <a:t>Ağız, Diş ve Çene Cerrahisi Anabilim Dalı Kliniği:</a:t>
            </a:r>
          </a:p>
          <a:p>
            <a:endParaRPr lang="tr-TR" dirty="0"/>
          </a:p>
          <a:p>
            <a:r>
              <a:rPr lang="tr-TR" b="0" dirty="0"/>
              <a:t>Bu kliniğimizde diş çekimi, </a:t>
            </a:r>
            <a:r>
              <a:rPr lang="tr-TR" b="0" dirty="0" err="1"/>
              <a:t>implant</a:t>
            </a:r>
            <a:r>
              <a:rPr lang="tr-TR" b="0" dirty="0"/>
              <a:t> uygulamaları, çene kırıkları, temporomandibuler eklem cerrahisi, çene düzeltilmesi, ağız ve çene bölgesi tümörleri gibi ağız ve çene bölgesinin tüm cerrahi müdahaleleri yapılmaktadır. Lokal anestezi altında yapılacak girişimler için merkezimizde 2 adet 25’ er m2’ </a:t>
            </a:r>
            <a:r>
              <a:rPr lang="tr-TR" b="0" dirty="0" err="1"/>
              <a:t>lik</a:t>
            </a:r>
            <a:r>
              <a:rPr lang="tr-TR" b="0" dirty="0"/>
              <a:t> Cerrahi Lokal Müdahale Odası bulunmaktadır. Genel anestezi gerektiren işlemler Tıp Fakültesi Hastanesinde yapılacaktır.</a:t>
            </a:r>
          </a:p>
        </p:txBody>
      </p:sp>
    </p:spTree>
    <p:extLst>
      <p:ext uri="{BB962C8B-B14F-4D97-AF65-F5344CB8AC3E}">
        <p14:creationId xmlns:p14="http://schemas.microsoft.com/office/powerpoint/2010/main" val="639069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E8AC7C95-9303-1C16-EB64-2014F7987EE7}"/>
              </a:ext>
            </a:extLst>
          </p:cNvPr>
          <p:cNvSpPr txBox="1"/>
          <p:nvPr/>
        </p:nvSpPr>
        <p:spPr>
          <a:xfrm>
            <a:off x="357809" y="2397948"/>
            <a:ext cx="11476382" cy="2062103"/>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pPr algn="just"/>
            <a:r>
              <a:rPr lang="tr-TR" sz="3200" b="1" dirty="0" err="1">
                <a:effectLst/>
                <a:latin typeface="FUTURA MEDIUM" panose="020B0602020204020303" pitchFamily="34" charset="-79"/>
                <a:ea typeface="Times New Roman" panose="02020603050405020304" pitchFamily="18" charset="0"/>
                <a:cs typeface="FUTURA MEDIUM" panose="020B0602020204020303" pitchFamily="34" charset="-79"/>
              </a:rPr>
              <a:t>Endodonti</a:t>
            </a:r>
            <a:r>
              <a:rPr lang="tr-TR" sz="3200" b="1" dirty="0">
                <a:effectLst/>
                <a:latin typeface="FUTURA MEDIUM" panose="020B0602020204020303" pitchFamily="34" charset="-79"/>
                <a:ea typeface="Times New Roman" panose="02020603050405020304" pitchFamily="18" charset="0"/>
                <a:cs typeface="FUTURA MEDIUM" panose="020B0602020204020303" pitchFamily="34" charset="-79"/>
              </a:rPr>
              <a:t> Anabilim Dalı Kliniği:</a:t>
            </a:r>
          </a:p>
          <a:p>
            <a:pPr algn="just"/>
            <a:endParaRPr lang="tr-TR" sz="3200" b="1" dirty="0">
              <a:latin typeface="FUTURA MEDIUM" panose="020B0602020204020303" pitchFamily="34" charset="-79"/>
              <a:ea typeface="Times New Roman" panose="02020603050405020304" pitchFamily="18" charset="0"/>
              <a:cs typeface="FUTURA MEDIUM" panose="020B0602020204020303" pitchFamily="34" charset="-79"/>
            </a:endParaRPr>
          </a:p>
          <a:p>
            <a:pPr algn="just"/>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Bu kliniğimizde dişlerin kök-kanal tedavileri, kök ucu lezyonlarının tedavisi işlemleri gerçekleştirilmektedir.</a:t>
            </a:r>
            <a:r>
              <a:rPr lang="tr-TR" sz="3200" dirty="0">
                <a:effectLst/>
                <a:latin typeface="Futura Medium" panose="020B0602020204020303" pitchFamily="34" charset="-79"/>
                <a:cs typeface="Futura Medium" panose="020B0602020204020303" pitchFamily="34" charset="-79"/>
              </a:rPr>
              <a:t> </a:t>
            </a:r>
            <a:endParaRPr lang="tr-TR"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64837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22670E9-B03A-DDFB-03B7-C8DB282876DB}"/>
              </a:ext>
            </a:extLst>
          </p:cNvPr>
          <p:cNvSpPr txBox="1"/>
          <p:nvPr/>
        </p:nvSpPr>
        <p:spPr>
          <a:xfrm>
            <a:off x="450574" y="1905506"/>
            <a:ext cx="11290852" cy="3046988"/>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r>
              <a:rPr lang="tr-TR" sz="3200" b="1" dirty="0">
                <a:effectLst/>
                <a:latin typeface="FUTURA MEDIUM" panose="020B0602020204020303" pitchFamily="34" charset="-79"/>
                <a:ea typeface="Times New Roman" panose="02020603050405020304" pitchFamily="18" charset="0"/>
                <a:cs typeface="FUTURA MEDIUM" panose="020B0602020204020303" pitchFamily="34" charset="-79"/>
              </a:rPr>
              <a:t>Ortodonti Anabilim Dalı Kliniği:</a:t>
            </a:r>
          </a:p>
          <a:p>
            <a:endParaRPr lang="tr-TR" sz="3200" b="1" dirty="0">
              <a:latin typeface="FUTURA MEDIUM" panose="020B0602020204020303" pitchFamily="34" charset="-79"/>
              <a:ea typeface="Times New Roman" panose="02020603050405020304" pitchFamily="18" charset="0"/>
              <a:cs typeface="FUTURA MEDIUM" panose="020B0602020204020303" pitchFamily="34" charset="-79"/>
            </a:endParaRPr>
          </a:p>
          <a:p>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Çeneler ve dişler ile ilgili düzensizliklerin, dişlerin kapanış bozukluklarının düzeltilmesi, dudak damak yarıklı bebeklerin beslenme plaklarının yapılması gibi işlemler bu kliniğimizde yapılmaktadır</a:t>
            </a:r>
            <a:r>
              <a:rPr lang="tr-TR" sz="3200" dirty="0">
                <a:latin typeface="Futura Medium" panose="020B0602020204020303" pitchFamily="34" charset="-79"/>
                <a:ea typeface="Times New Roman" panose="02020603050405020304" pitchFamily="18" charset="0"/>
                <a:cs typeface="Futura Medium" panose="020B0602020204020303" pitchFamily="34" charset="-79"/>
              </a:rPr>
              <a:t>.</a:t>
            </a:r>
            <a:endParaRPr lang="tr-TR"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61057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0464EC85-DC1B-7C56-4B29-C7DA64CCEBD4}"/>
              </a:ext>
            </a:extLst>
          </p:cNvPr>
          <p:cNvSpPr txBox="1"/>
          <p:nvPr/>
        </p:nvSpPr>
        <p:spPr>
          <a:xfrm>
            <a:off x="357809" y="1905506"/>
            <a:ext cx="11476382" cy="3046988"/>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r>
              <a:rPr lang="tr-TR" sz="3200" b="1" dirty="0">
                <a:latin typeface="FUTURA MEDIUM" panose="020B0602020204020303" pitchFamily="34" charset="-79"/>
                <a:ea typeface="Times New Roman" panose="02020603050405020304" pitchFamily="18" charset="0"/>
                <a:cs typeface="FUTURA MEDIUM" panose="020B0602020204020303" pitchFamily="34" charset="-79"/>
              </a:rPr>
              <a:t>Çocuk Diş Hekimliği </a:t>
            </a:r>
            <a:r>
              <a:rPr lang="tr-TR" sz="3200" b="1" dirty="0">
                <a:effectLst/>
                <a:latin typeface="FUTURA MEDIUM" panose="020B0602020204020303" pitchFamily="34" charset="-79"/>
                <a:ea typeface="Times New Roman" panose="02020603050405020304" pitchFamily="18" charset="0"/>
                <a:cs typeface="FUTURA MEDIUM" panose="020B0602020204020303" pitchFamily="34" charset="-79"/>
              </a:rPr>
              <a:t>(</a:t>
            </a:r>
            <a:r>
              <a:rPr lang="tr-TR" sz="3200" b="1" dirty="0">
                <a:latin typeface="FUTURA MEDIUM" panose="020B0602020204020303" pitchFamily="34" charset="-79"/>
                <a:ea typeface="Times New Roman" panose="02020603050405020304" pitchFamily="18" charset="0"/>
                <a:cs typeface="FUTURA MEDIUM" panose="020B0602020204020303" pitchFamily="34" charset="-79"/>
              </a:rPr>
              <a:t>Pedodonti) </a:t>
            </a:r>
            <a:r>
              <a:rPr lang="tr-TR" sz="3200" b="1" dirty="0">
                <a:effectLst/>
                <a:latin typeface="FUTURA MEDIUM" panose="020B0602020204020303" pitchFamily="34" charset="-79"/>
                <a:ea typeface="Times New Roman" panose="02020603050405020304" pitchFamily="18" charset="0"/>
                <a:cs typeface="FUTURA MEDIUM" panose="020B0602020204020303" pitchFamily="34" charset="-79"/>
              </a:rPr>
              <a:t>Anabilim Dalı Kliniği: </a:t>
            </a:r>
          </a:p>
          <a:p>
            <a:endParaRPr lang="tr-TR" sz="3200" b="1" dirty="0">
              <a:latin typeface="FUTURA MEDIUM" panose="020B0602020204020303" pitchFamily="34" charset="-79"/>
              <a:ea typeface="Times New Roman" panose="02020603050405020304" pitchFamily="18" charset="0"/>
              <a:cs typeface="FUTURA MEDIUM" panose="020B0602020204020303" pitchFamily="34" charset="-79"/>
            </a:endParaRPr>
          </a:p>
          <a:p>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Bu kliniğimizde çocuk hastaların ve zihinsel engelli hastalarımızın tedavileri yapılmaktadır. </a:t>
            </a:r>
            <a:r>
              <a:rPr lang="tr-TR" sz="3200" dirty="0" err="1">
                <a:effectLst/>
                <a:latin typeface="Futura Medium" panose="020B0602020204020303" pitchFamily="34" charset="-79"/>
                <a:ea typeface="Times New Roman" panose="02020603050405020304" pitchFamily="18" charset="0"/>
                <a:cs typeface="Futura Medium" panose="020B0602020204020303" pitchFamily="34" charset="-79"/>
              </a:rPr>
              <a:t>Kooperasyon</a:t>
            </a: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 sorunu olan hastalarımızın genel anestezi altında yapılacak işlemler Tıp Fakültesi Hastanesinde yapılacaktır</a:t>
            </a:r>
            <a:r>
              <a:rPr lang="tr-TR" sz="3200" dirty="0">
                <a:effectLst/>
                <a:latin typeface="Futura Medium" panose="020B0602020204020303" pitchFamily="34" charset="-79"/>
                <a:cs typeface="Futura Medium" panose="020B0602020204020303" pitchFamily="34" charset="-79"/>
              </a:rPr>
              <a:t> </a:t>
            </a:r>
            <a:endParaRPr lang="tr-TR"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947287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CCE40D1-1AF5-317F-1249-6C4FFB45B72E}"/>
              </a:ext>
            </a:extLst>
          </p:cNvPr>
          <p:cNvSpPr txBox="1"/>
          <p:nvPr/>
        </p:nvSpPr>
        <p:spPr>
          <a:xfrm>
            <a:off x="165652" y="1716031"/>
            <a:ext cx="11860696" cy="3425938"/>
          </a:xfrm>
          <a:prstGeom prst="rect">
            <a:avLst/>
          </a:prstGeom>
          <a:solidFill>
            <a:schemeClr val="lt1"/>
          </a:solidFill>
          <a:ln w="19050" cap="flat" cmpd="sng" algn="ctr">
            <a:solidFill>
              <a:schemeClr val="dk1"/>
            </a:solidFill>
            <a:prstDash val="solid"/>
            <a:miter lim="800000"/>
          </a:ln>
          <a:effectLst/>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7000"/>
              </a:lnSpc>
              <a:spcAft>
                <a:spcPts val="800"/>
              </a:spcAft>
            </a:pPr>
            <a:r>
              <a:rPr lang="tr-TR" sz="3200" b="1" dirty="0">
                <a:effectLst/>
                <a:latin typeface="FUTURA MEDIUM" panose="020B0602020204020303" pitchFamily="34" charset="-79"/>
                <a:ea typeface="Times New Roman" panose="02020603050405020304" pitchFamily="18" charset="0"/>
                <a:cs typeface="FUTURA MEDIUM" panose="020B0602020204020303" pitchFamily="34" charset="-79"/>
              </a:rPr>
              <a:t>Periodontoloji Anabilim Dalı Kliniği:</a:t>
            </a:r>
          </a:p>
          <a:p>
            <a:pPr algn="just">
              <a:lnSpc>
                <a:spcPct val="107000"/>
              </a:lnSpc>
              <a:spcAft>
                <a:spcPts val="800"/>
              </a:spcAft>
            </a:pPr>
            <a:endParaRPr lang="tr-TR" sz="3200" b="1" dirty="0">
              <a:effectLst/>
              <a:latin typeface="FUTURA MEDIUM" panose="020B0602020204020303" pitchFamily="34" charset="-79"/>
              <a:ea typeface="Times New Roman" panose="02020603050405020304" pitchFamily="18" charset="0"/>
              <a:cs typeface="FUTURA MEDIUM" panose="020B0602020204020303" pitchFamily="34" charset="-79"/>
            </a:endParaRPr>
          </a:p>
          <a:p>
            <a:pPr algn="just">
              <a:lnSpc>
                <a:spcPct val="107000"/>
              </a:lnSpc>
              <a:spcAft>
                <a:spcPts val="800"/>
              </a:spcAft>
            </a:pP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Bu kliniğimizde dişleri çevreleyen dokuların ve dişetlerinin tedavisi ve cerrahi girişimleri, </a:t>
            </a:r>
            <a:r>
              <a:rPr lang="tr-TR" sz="3200" dirty="0" err="1">
                <a:effectLst/>
                <a:latin typeface="Futura Medium" panose="020B0602020204020303" pitchFamily="34" charset="-79"/>
                <a:ea typeface="Times New Roman" panose="02020603050405020304" pitchFamily="18" charset="0"/>
                <a:cs typeface="Futura Medium" panose="020B0602020204020303" pitchFamily="34" charset="-79"/>
              </a:rPr>
              <a:t>implant</a:t>
            </a: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 uygulamaları yapılmaktadır. Bu kliniğimizde lokal cerrahi müdahaleler için 2 adet 25’er m</a:t>
            </a:r>
            <a:r>
              <a:rPr lang="tr-TR" sz="3200" baseline="30000" dirty="0">
                <a:effectLst/>
                <a:latin typeface="Futura Medium" panose="020B0602020204020303" pitchFamily="34" charset="-79"/>
                <a:ea typeface="Times New Roman" panose="02020603050405020304" pitchFamily="18" charset="0"/>
                <a:cs typeface="Futura Medium" panose="020B0602020204020303" pitchFamily="34" charset="-79"/>
              </a:rPr>
              <a:t>2</a:t>
            </a: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 </a:t>
            </a:r>
            <a:r>
              <a:rPr lang="tr-TR" sz="3200" dirty="0" err="1">
                <a:effectLst/>
                <a:latin typeface="Futura Medium" panose="020B0602020204020303" pitchFamily="34" charset="-79"/>
                <a:ea typeface="Times New Roman" panose="02020603050405020304" pitchFamily="18" charset="0"/>
                <a:cs typeface="Futura Medium" panose="020B0602020204020303" pitchFamily="34" charset="-79"/>
              </a:rPr>
              <a:t>lik</a:t>
            </a:r>
            <a:r>
              <a:rPr lang="tr-TR" sz="3200" dirty="0">
                <a:effectLst/>
                <a:latin typeface="Futura Medium" panose="020B0602020204020303" pitchFamily="34" charset="-79"/>
                <a:ea typeface="Times New Roman" panose="02020603050405020304" pitchFamily="18" charset="0"/>
                <a:cs typeface="Futura Medium" panose="020B0602020204020303" pitchFamily="34" charset="-79"/>
              </a:rPr>
              <a:t> Lokal Müdahale Odası bulunmaktadır</a:t>
            </a:r>
            <a:r>
              <a:rPr lang="tr-TR" sz="3200" dirty="0">
                <a:effectLst/>
                <a:latin typeface="Futura Medium" panose="020B0602020204020303" pitchFamily="34" charset="-79"/>
                <a:cs typeface="Futura Medium" panose="020B0602020204020303" pitchFamily="34" charset="-79"/>
              </a:rPr>
              <a:t> </a:t>
            </a:r>
            <a:endParaRPr lang="tr-TR" sz="320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25981433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wrap="square">
        <a:spAutoFit/>
      </a:bodyPr>
      <a:lstStyle>
        <a:defPPr algn="ctr">
          <a:lnSpc>
            <a:spcPct val="107000"/>
          </a:lnSpc>
          <a:spcAft>
            <a:spcPts val="800"/>
          </a:spcAft>
          <a:defRPr sz="3600" b="1" dirty="0">
            <a:effectLst/>
            <a:latin typeface="Times New Roman" panose="02020603050405020304" pitchFamily="18" charset="0"/>
            <a:ea typeface="Times New Roman" panose="02020603050405020304" pitchFamily="18" charset="0"/>
            <a:cs typeface="Aptos" panose="020B0004020202020204" pitchFamily="34" charset="0"/>
          </a:defRPr>
        </a:defPPr>
      </a:lstStyle>
      <a:style>
        <a:lnRef idx="2">
          <a:schemeClr val="dk1"/>
        </a:lnRef>
        <a:fillRef idx="1">
          <a:schemeClr val="lt1"/>
        </a:fillRef>
        <a:effectRef idx="0">
          <a:schemeClr val="dk1"/>
        </a:effectRef>
        <a:fontRef idx="minor">
          <a:schemeClr val="dk1"/>
        </a:fontRef>
      </a: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TotalTime>
  <Words>685</Words>
  <Application>Microsoft Macintosh PowerPoint</Application>
  <PresentationFormat>Geniş ekran</PresentationFormat>
  <Paragraphs>136</Paragraphs>
  <Slides>16</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16</vt:i4>
      </vt:variant>
    </vt:vector>
  </HeadingPairs>
  <TitlesOfParts>
    <vt:vector size="23" baseType="lpstr">
      <vt:lpstr>Aptos</vt:lpstr>
      <vt:lpstr>Aptos Display</vt:lpstr>
      <vt:lpstr>Arial</vt:lpstr>
      <vt:lpstr>Futura Medium</vt:lpstr>
      <vt:lpstr>Futura Medium</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Celal Genç</dc:creator>
  <cp:lastModifiedBy>Celal Genç</cp:lastModifiedBy>
  <cp:revision>2</cp:revision>
  <dcterms:created xsi:type="dcterms:W3CDTF">2024-04-01T18:50:12Z</dcterms:created>
  <dcterms:modified xsi:type="dcterms:W3CDTF">2024-04-02T20:32:52Z</dcterms:modified>
</cp:coreProperties>
</file>