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73" r:id="rId6"/>
    <p:sldId id="274" r:id="rId7"/>
    <p:sldId id="275" r:id="rId8"/>
    <p:sldId id="276" r:id="rId9"/>
    <p:sldId id="271" r:id="rId10"/>
    <p:sldId id="277" r:id="rId11"/>
    <p:sldId id="265" r:id="rId12"/>
    <p:sldId id="279" r:id="rId13"/>
    <p:sldId id="272" r:id="rId14"/>
    <p:sldId id="278" r:id="rId15"/>
    <p:sldId id="269" r:id="rId1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12" autoAdjust="0"/>
    <p:restoredTop sz="94660"/>
  </p:normalViewPr>
  <p:slideViewPr>
    <p:cSldViewPr snapToGrid="0">
      <p:cViewPr varScale="1">
        <p:scale>
          <a:sx n="65" d="100"/>
          <a:sy n="65" d="100"/>
        </p:scale>
        <p:origin x="8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28C7F6-C506-48E4-A480-DFE66EACBD2C}" type="datetimeFigureOut">
              <a:rPr lang="tr-TR" smtClean="0"/>
              <a:t>8.01.2024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1E8E1-F660-45B0-9853-27BDE8C20ADB}" type="slidenum">
              <a:rPr lang="tr-TR" smtClean="0"/>
              <a:t>‹#›</a:t>
            </a:fld>
            <a:endParaRPr lang="tr-TR"/>
          </a:p>
        </p:txBody>
      </p:sp>
    </p:spTree>
    <p:extLst>
      <p:ext uri="{BB962C8B-B14F-4D97-AF65-F5344CB8AC3E}">
        <p14:creationId xmlns:p14="http://schemas.microsoft.com/office/powerpoint/2010/main" val="3721539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0D1E8E1-F660-45B0-9853-27BDE8C20ADB}" type="slidenum">
              <a:rPr lang="tr-TR" smtClean="0"/>
              <a:t>1</a:t>
            </a:fld>
            <a:endParaRPr lang="tr-TR"/>
          </a:p>
        </p:txBody>
      </p:sp>
    </p:spTree>
    <p:extLst>
      <p:ext uri="{BB962C8B-B14F-4D97-AF65-F5344CB8AC3E}">
        <p14:creationId xmlns:p14="http://schemas.microsoft.com/office/powerpoint/2010/main" val="2485190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624663A-FCEA-D430-B122-A8BF750EF326}"/>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FEACE00-3A82-83C4-B83E-8080721DC0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6046B3E-F4C2-1698-0CCF-B3FCE19B9043}"/>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98F9B544-C346-B1D6-6E2B-2456DB25075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2E85CAA-D667-CA96-44C3-5DDF3E745E48}"/>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2376722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DAA0C9D-58F9-5C36-0883-C2999EF9695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9003D871-F630-558D-A3C0-DD737F806B06}"/>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1D5750B-7C51-65D0-B28E-7C7E5FD69B71}"/>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563831BB-77EA-E097-F6B1-31329157AC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92A5F24-52C5-E3DE-4F3E-43E503BD12AD}"/>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2993201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C770BE8D-596A-2A57-43F8-9AB750B5EE3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88084AC-D3AB-DFE4-13E0-F1432B540B1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4655E05-4FA7-C089-E27F-6FCADAA836CE}"/>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D08A3226-859D-2C68-1979-8C0A52CA5F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494F0E4-458A-0CEB-E01C-79B4458E9B42}"/>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176504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A548851-AED6-0A78-3803-C178B484FE16}"/>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1B7376D-5C20-FBFA-EC76-A6CF52269B5D}"/>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B52D2D2-0B3A-6DE5-1808-58316EE22DC2}"/>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A506AEAE-B14E-415A-B70C-04C89FF3CF2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CE5BC1D-EEEF-EAA9-ED7E-979EF75588E6}"/>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845354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5103844-8865-E07A-489B-A3CC27C5B81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1239179A-C7A5-9311-309B-0835FFB2CA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5996647F-F752-4CF7-B679-3ED4A1DF7F4E}"/>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CB98B329-B082-E284-AE2D-360DE74D339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F06BF90-A448-5476-A3C4-F0F4666D5686}"/>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313349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AB9477-C542-87DB-1335-7DFC68E3BC78}"/>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15A842F-9CAC-4596-4D0F-90B5523FFF65}"/>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43C476B4-6F34-DFD2-690E-23DC368F6EE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72407DB-307B-D8DE-6957-E7830D3E73D4}"/>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6" name="Alt Bilgi Yer Tutucusu 5">
            <a:extLst>
              <a:ext uri="{FF2B5EF4-FFF2-40B4-BE49-F238E27FC236}">
                <a16:creationId xmlns:a16="http://schemas.microsoft.com/office/drawing/2014/main" id="{56492F96-D909-34F9-4184-7AAAE4F818C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D3BC1244-B2D9-CA19-94A9-8D6764AAD8F6}"/>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85801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556432-2579-7212-E346-1A6EF8D5AF10}"/>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104C775-3F2F-B81A-7EDF-63C55BCE14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FB3F46F-FFE5-C666-9134-C89B75083A9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AAA2AC84-C81E-519F-B227-C1DEA0834F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0A03905C-5CA1-98B3-B333-D4B6A50C8F1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B926CF5-7827-3A11-3468-0A117769FB1E}"/>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8" name="Alt Bilgi Yer Tutucusu 7">
            <a:extLst>
              <a:ext uri="{FF2B5EF4-FFF2-40B4-BE49-F238E27FC236}">
                <a16:creationId xmlns:a16="http://schemas.microsoft.com/office/drawing/2014/main" id="{F5892572-7CE3-26EA-33C5-749445C13519}"/>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BBFE6D26-59FD-D592-441C-5E00A4B6E627}"/>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464454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C751C62-D897-3EC4-402F-15B803B646B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89D99B8-AC2C-B7E9-47CE-255494DFAAE4}"/>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4" name="Alt Bilgi Yer Tutucusu 3">
            <a:extLst>
              <a:ext uri="{FF2B5EF4-FFF2-40B4-BE49-F238E27FC236}">
                <a16:creationId xmlns:a16="http://schemas.microsoft.com/office/drawing/2014/main" id="{50F47157-9ACC-B419-DE76-57D80E57ABF9}"/>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9016B023-424D-A3C1-4AD3-F402DA4C0792}"/>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7466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23584851-525C-D2D0-802A-F83C546EA8FB}"/>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3" name="Alt Bilgi Yer Tutucusu 2">
            <a:extLst>
              <a:ext uri="{FF2B5EF4-FFF2-40B4-BE49-F238E27FC236}">
                <a16:creationId xmlns:a16="http://schemas.microsoft.com/office/drawing/2014/main" id="{6FD96B99-154D-D6C3-3C71-18B1B41370E9}"/>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3B46B785-C69A-CBEB-84F0-1508A9AC01DF}"/>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562381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47BAB7-82CB-B2F3-E014-0F0B56A0370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7D88878B-82CD-C2AB-2290-FF9D8E0551C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4D49C64C-8AA1-43B6-C40F-FB19A21AC4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4BBA76C4-57A3-372A-F87E-F4C4EB1641A4}"/>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6" name="Alt Bilgi Yer Tutucusu 5">
            <a:extLst>
              <a:ext uri="{FF2B5EF4-FFF2-40B4-BE49-F238E27FC236}">
                <a16:creationId xmlns:a16="http://schemas.microsoft.com/office/drawing/2014/main" id="{574930A6-9CF2-EB4D-7A9F-BC402DFD3167}"/>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C20D0C0-C80C-C1A6-2439-53B1D2B1D27A}"/>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2704621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749FC7C-615C-DF46-0ECD-64761DF98A6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382CBAA-1049-D8C6-A909-C498EF2B46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0C89BF13-0B04-2AD4-93D6-CC35DF4DBA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761905A-AC0D-7FDA-BD1E-FB40414B9B39}"/>
              </a:ext>
            </a:extLst>
          </p:cNvPr>
          <p:cNvSpPr>
            <a:spLocks noGrp="1"/>
          </p:cNvSpPr>
          <p:nvPr>
            <p:ph type="dt" sz="half" idx="10"/>
          </p:nvPr>
        </p:nvSpPr>
        <p:spPr/>
        <p:txBody>
          <a:bodyPr/>
          <a:lstStyle/>
          <a:p>
            <a:fld id="{72675608-E96A-4734-9BE4-C81943F94DCA}" type="datetimeFigureOut">
              <a:rPr lang="tr-TR" smtClean="0"/>
              <a:t>8.01.2024</a:t>
            </a:fld>
            <a:endParaRPr lang="tr-TR"/>
          </a:p>
        </p:txBody>
      </p:sp>
      <p:sp>
        <p:nvSpPr>
          <p:cNvPr id="6" name="Alt Bilgi Yer Tutucusu 5">
            <a:extLst>
              <a:ext uri="{FF2B5EF4-FFF2-40B4-BE49-F238E27FC236}">
                <a16:creationId xmlns:a16="http://schemas.microsoft.com/office/drawing/2014/main" id="{797CB67E-86D1-E3DC-72C1-530CF67E22E2}"/>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5A5AC41-1D72-55C8-84CB-E049159E30B0}"/>
              </a:ext>
            </a:extLst>
          </p:cNvPr>
          <p:cNvSpPr>
            <a:spLocks noGrp="1"/>
          </p:cNvSpPr>
          <p:nvPr>
            <p:ph type="sldNum" sz="quarter" idx="12"/>
          </p:nvPr>
        </p:nvSpPr>
        <p:spPr/>
        <p:txBody>
          <a:bodyPr/>
          <a:lstStyle/>
          <a:p>
            <a:fld id="{0DA773D1-E57D-4EA0-953C-82F81D07E3DA}" type="slidenum">
              <a:rPr lang="tr-TR" smtClean="0"/>
              <a:t>‹#›</a:t>
            </a:fld>
            <a:endParaRPr lang="tr-TR"/>
          </a:p>
        </p:txBody>
      </p:sp>
    </p:spTree>
    <p:extLst>
      <p:ext uri="{BB962C8B-B14F-4D97-AF65-F5344CB8AC3E}">
        <p14:creationId xmlns:p14="http://schemas.microsoft.com/office/powerpoint/2010/main" val="1208188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58EA75A7-7E4C-4063-DCFD-F9034904C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EF310CA-93E4-5CD1-EE00-EBA3EB8344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309CA0-8A0B-7EFC-D64E-45F6D29AEF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675608-E96A-4734-9BE4-C81943F94DCA}" type="datetimeFigureOut">
              <a:rPr lang="tr-TR" smtClean="0"/>
              <a:t>8.01.2024</a:t>
            </a:fld>
            <a:endParaRPr lang="tr-TR"/>
          </a:p>
        </p:txBody>
      </p:sp>
      <p:sp>
        <p:nvSpPr>
          <p:cNvPr id="5" name="Alt Bilgi Yer Tutucusu 4">
            <a:extLst>
              <a:ext uri="{FF2B5EF4-FFF2-40B4-BE49-F238E27FC236}">
                <a16:creationId xmlns:a16="http://schemas.microsoft.com/office/drawing/2014/main" id="{BA1DBC87-DA41-5D5B-B20F-8FF7A8850C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7A0772F3-9B98-1CF6-9717-94585253CD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A773D1-E57D-4EA0-953C-82F81D07E3DA}" type="slidenum">
              <a:rPr lang="tr-TR" smtClean="0"/>
              <a:t>‹#›</a:t>
            </a:fld>
            <a:endParaRPr lang="tr-TR"/>
          </a:p>
        </p:txBody>
      </p:sp>
    </p:spTree>
    <p:extLst>
      <p:ext uri="{BB962C8B-B14F-4D97-AF65-F5344CB8AC3E}">
        <p14:creationId xmlns:p14="http://schemas.microsoft.com/office/powerpoint/2010/main" val="362310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9C69787-157F-E74B-85CB-027030FEEDBA}"/>
              </a:ext>
            </a:extLst>
          </p:cNvPr>
          <p:cNvPicPr>
            <a:picLocks noChangeAspect="1"/>
          </p:cNvPicPr>
          <p:nvPr/>
        </p:nvPicPr>
        <p:blipFill rotWithShape="1">
          <a:blip r:embed="rId3">
            <a:alphaModFix amt="70000"/>
          </a:blip>
          <a:srcRect l="25"/>
          <a:stretch/>
        </p:blipFill>
        <p:spPr>
          <a:xfrm>
            <a:off x="20" y="10"/>
            <a:ext cx="12188930" cy="6857990"/>
          </a:xfrm>
          <a:prstGeom prst="rect">
            <a:avLst/>
          </a:prstGeom>
        </p:spPr>
      </p:pic>
      <p:sp>
        <p:nvSpPr>
          <p:cNvPr id="2" name="Başlık 1">
            <a:extLst>
              <a:ext uri="{FF2B5EF4-FFF2-40B4-BE49-F238E27FC236}">
                <a16:creationId xmlns:a16="http://schemas.microsoft.com/office/drawing/2014/main" id="{01ED9AA6-2078-01AA-21E4-2BF724B561EE}"/>
              </a:ext>
            </a:extLst>
          </p:cNvPr>
          <p:cNvSpPr>
            <a:spLocks noGrp="1"/>
          </p:cNvSpPr>
          <p:nvPr>
            <p:ph type="ctrTitle"/>
          </p:nvPr>
        </p:nvSpPr>
        <p:spPr>
          <a:xfrm>
            <a:off x="1524000" y="1122363"/>
            <a:ext cx="9144000" cy="3063240"/>
          </a:xfrm>
        </p:spPr>
        <p:txBody>
          <a:bodyPr>
            <a:normAutofit/>
          </a:bodyPr>
          <a:lstStyle/>
          <a:p>
            <a:r>
              <a:rPr lang="tr-TR" sz="5100" dirty="0">
                <a:solidFill>
                  <a:srgbClr val="FFFFFF"/>
                </a:solidFill>
              </a:rPr>
              <a:t>ÇANAKKALE ONSEKİZ MART ÜNİVERSİTESİ</a:t>
            </a:r>
            <a:br>
              <a:rPr lang="tr-TR" sz="5100" dirty="0">
                <a:solidFill>
                  <a:srgbClr val="FFFFFF"/>
                </a:solidFill>
              </a:rPr>
            </a:br>
            <a:r>
              <a:rPr lang="tr-TR" sz="5100" dirty="0">
                <a:solidFill>
                  <a:srgbClr val="FFFFFF"/>
                </a:solidFill>
              </a:rPr>
              <a:t>ÇOCUK EĞİTİMİ UYGULAMA VE ARAŞTIRMA MERKEZİ</a:t>
            </a:r>
          </a:p>
        </p:txBody>
      </p:sp>
      <p:sp>
        <p:nvSpPr>
          <p:cNvPr id="3" name="Alt Başlık 2">
            <a:extLst>
              <a:ext uri="{FF2B5EF4-FFF2-40B4-BE49-F238E27FC236}">
                <a16:creationId xmlns:a16="http://schemas.microsoft.com/office/drawing/2014/main" id="{57CEB8F3-38DA-39F9-983A-2C9BDA3D5E90}"/>
              </a:ext>
            </a:extLst>
          </p:cNvPr>
          <p:cNvSpPr>
            <a:spLocks noGrp="1"/>
          </p:cNvSpPr>
          <p:nvPr>
            <p:ph type="subTitle" idx="1"/>
          </p:nvPr>
        </p:nvSpPr>
        <p:spPr>
          <a:xfrm>
            <a:off x="1527048" y="4599432"/>
            <a:ext cx="9144000" cy="1536192"/>
          </a:xfrm>
        </p:spPr>
        <p:txBody>
          <a:bodyPr>
            <a:normAutofit/>
          </a:bodyPr>
          <a:lstStyle/>
          <a:p>
            <a:r>
              <a:rPr lang="tr-TR" dirty="0">
                <a:solidFill>
                  <a:srgbClr val="FFFFFF"/>
                </a:solidFill>
              </a:rPr>
              <a:t>2023 Yılı Faaliyetler</a:t>
            </a:r>
          </a:p>
        </p:txBody>
      </p:sp>
      <p:sp>
        <p:nvSpPr>
          <p:cNvPr id="76"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E62C5160-0514-72C8-5F3B-5396C0DBC851}"/>
              </a:ext>
            </a:extLst>
          </p:cNvPr>
          <p:cNvPicPr>
            <a:picLocks noChangeAspect="1"/>
          </p:cNvPicPr>
          <p:nvPr/>
        </p:nvPicPr>
        <p:blipFill>
          <a:blip r:embed="rId4">
            <a:alphaModFix amt="50000"/>
            <a:extLst>
              <a:ext uri="{28A0092B-C50C-407E-A947-70E740481C1C}">
                <a14:useLocalDpi xmlns:a14="http://schemas.microsoft.com/office/drawing/2010/main" val="0"/>
              </a:ext>
            </a:extLst>
          </a:blip>
          <a:stretch>
            <a:fillRect/>
          </a:stretch>
        </p:blipFill>
        <p:spPr>
          <a:xfrm>
            <a:off x="754860" y="378161"/>
            <a:ext cx="1122363" cy="1122363"/>
          </a:xfrm>
          <a:prstGeom prst="rect">
            <a:avLst/>
          </a:prstGeom>
        </p:spPr>
      </p:pic>
    </p:spTree>
    <p:extLst>
      <p:ext uri="{BB962C8B-B14F-4D97-AF65-F5344CB8AC3E}">
        <p14:creationId xmlns:p14="http://schemas.microsoft.com/office/powerpoint/2010/main" val="329318828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descr="metin, poster, çizgi film, uçucu; el ilanı içeren bir resim&#10;&#10;Açıklama otomatik olarak oluşturuldu">
            <a:extLst>
              <a:ext uri="{FF2B5EF4-FFF2-40B4-BE49-F238E27FC236}">
                <a16:creationId xmlns:a16="http://schemas.microsoft.com/office/drawing/2014/main" id="{44239757-26CA-D063-C0A1-E566A3204659}"/>
              </a:ext>
            </a:extLst>
          </p:cNvPr>
          <p:cNvPicPr>
            <a:picLocks noChangeAspect="1"/>
          </p:cNvPicPr>
          <p:nvPr/>
        </p:nvPicPr>
        <p:blipFill rotWithShape="1">
          <a:blip r:embed="rId2">
            <a:extLst>
              <a:ext uri="{28A0092B-C50C-407E-A947-70E740481C1C}">
                <a14:useLocalDpi xmlns:a14="http://schemas.microsoft.com/office/drawing/2010/main" val="0"/>
              </a:ext>
            </a:extLst>
          </a:blip>
          <a:srcRect t="2342"/>
          <a:stretch/>
        </p:blipFill>
        <p:spPr>
          <a:xfrm>
            <a:off x="7374194" y="-18"/>
            <a:ext cx="4817806"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7" name="Resim 6" descr="metin, giyim, kişi, şahıs, ekran görüntüsü içeren bir resim&#10;&#10;Açıklama otomatik olarak oluşturuldu">
            <a:extLst>
              <a:ext uri="{FF2B5EF4-FFF2-40B4-BE49-F238E27FC236}">
                <a16:creationId xmlns:a16="http://schemas.microsoft.com/office/drawing/2014/main" id="{4FF4C4FD-0BA0-7F9C-95A5-3DCDD1C097FE}"/>
              </a:ext>
            </a:extLst>
          </p:cNvPr>
          <p:cNvPicPr>
            <a:picLocks noChangeAspect="1"/>
          </p:cNvPicPr>
          <p:nvPr/>
        </p:nvPicPr>
        <p:blipFill rotWithShape="1">
          <a:blip r:embed="rId3">
            <a:extLst>
              <a:ext uri="{28A0092B-C50C-407E-A947-70E740481C1C}">
                <a14:useLocalDpi xmlns:a14="http://schemas.microsoft.com/office/drawing/2010/main" val="0"/>
              </a:ext>
            </a:extLst>
          </a:blip>
          <a:srcRect l="15543" r="43542"/>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28" name="Freeform: Shape 27">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 name="Freeform: Shape 29">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C44CDAFF-C71F-DCE2-AFC8-8846EFF023FC}"/>
              </a:ext>
            </a:extLst>
          </p:cNvPr>
          <p:cNvSpPr>
            <a:spLocks noGrp="1"/>
          </p:cNvSpPr>
          <p:nvPr>
            <p:ph type="title"/>
          </p:nvPr>
        </p:nvSpPr>
        <p:spPr>
          <a:xfrm>
            <a:off x="448056" y="681038"/>
            <a:ext cx="2804504" cy="1325563"/>
          </a:xfrm>
        </p:spPr>
        <p:txBody>
          <a:bodyPr anchor="ctr">
            <a:normAutofit/>
          </a:bodyPr>
          <a:lstStyle/>
          <a:p>
            <a:r>
              <a:rPr lang="tr-TR" sz="2800"/>
              <a:t>ÇOMÜCEM'den 1 Kitap 1 Mektup Projesine Destek</a:t>
            </a:r>
          </a:p>
        </p:txBody>
      </p:sp>
      <p:sp>
        <p:nvSpPr>
          <p:cNvPr id="32" name="Rectangle 31">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4" name="Rectangle 33">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2E1E5E0F-B871-F667-07DA-F2C971D90369}"/>
              </a:ext>
            </a:extLst>
          </p:cNvPr>
          <p:cNvSpPr>
            <a:spLocks noGrp="1"/>
          </p:cNvSpPr>
          <p:nvPr>
            <p:ph idx="1"/>
          </p:nvPr>
        </p:nvSpPr>
        <p:spPr>
          <a:xfrm>
            <a:off x="448056" y="2258171"/>
            <a:ext cx="2804504" cy="3918792"/>
          </a:xfrm>
        </p:spPr>
        <p:txBody>
          <a:bodyPr>
            <a:normAutofit/>
          </a:bodyPr>
          <a:lstStyle/>
          <a:p>
            <a:r>
              <a:rPr lang="tr-TR" sz="1500" b="0" i="0" dirty="0">
                <a:effectLst/>
                <a:latin typeface="Source Sans Pro" panose="020B0503030403020204" pitchFamily="34" charset="0"/>
              </a:rPr>
              <a:t>Araştırma merkezimiz tarafından Çanakkale Onsekiz Mart Üniversitesi Sosyal Sorumluluk Biriminin başlattığı "Bir Kitap Bir Mektup" projesine destek olmak amacıyla kitap toplama çalışması yapıldı. Proje kapsamında deprem bölgesinde bulunan Hatay/</a:t>
            </a:r>
            <a:r>
              <a:rPr lang="tr-TR" sz="1500" b="0" i="0" dirty="0" err="1">
                <a:effectLst/>
                <a:latin typeface="Source Sans Pro" panose="020B0503030403020204" pitchFamily="34" charset="0"/>
              </a:rPr>
              <a:t>Serinyol</a:t>
            </a:r>
            <a:r>
              <a:rPr lang="tr-TR" sz="1500" b="0" i="0" dirty="0">
                <a:effectLst/>
                <a:latin typeface="Source Sans Pro" panose="020B0503030403020204" pitchFamily="34" charset="0"/>
              </a:rPr>
              <a:t> Akhisar 125. Yıl İlkokul ve Ortaokuluna kurulacak olan kütüphaneler için toplanan kitaplar Sosyal Sorumluluk Birimine teslim edildi.</a:t>
            </a:r>
            <a:endParaRPr lang="tr-TR" sz="1500" dirty="0"/>
          </a:p>
        </p:txBody>
      </p:sp>
    </p:spTree>
    <p:extLst>
      <p:ext uri="{BB962C8B-B14F-4D97-AF65-F5344CB8AC3E}">
        <p14:creationId xmlns:p14="http://schemas.microsoft.com/office/powerpoint/2010/main" val="3181014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4" name="Rectangle 9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EB899BE4-744C-03E5-EAE1-DF073FBA1636}"/>
              </a:ext>
            </a:extLst>
          </p:cNvPr>
          <p:cNvSpPr>
            <a:spLocks noGrp="1"/>
          </p:cNvSpPr>
          <p:nvPr>
            <p:ph type="title"/>
          </p:nvPr>
        </p:nvSpPr>
        <p:spPr>
          <a:xfrm>
            <a:off x="1113810" y="2960716"/>
            <a:ext cx="4036334" cy="2387600"/>
          </a:xfrm>
        </p:spPr>
        <p:txBody>
          <a:bodyPr vert="horz" lIns="91440" tIns="45720" rIns="91440" bIns="45720" rtlCol="0" anchor="t">
            <a:normAutofit/>
          </a:bodyPr>
          <a:lstStyle/>
          <a:p>
            <a:br>
              <a:rPr lang="en-US" sz="3800" kern="1200">
                <a:solidFill>
                  <a:schemeClr val="tx1"/>
                </a:solidFill>
                <a:latin typeface="+mj-lt"/>
                <a:ea typeface="+mj-ea"/>
                <a:cs typeface="+mj-cs"/>
              </a:rPr>
            </a:br>
            <a:r>
              <a:rPr lang="en-US" sz="3800" kern="1200">
                <a:solidFill>
                  <a:schemeClr val="tx1"/>
                </a:solidFill>
                <a:latin typeface="+mj-lt"/>
                <a:ea typeface="+mj-ea"/>
                <a:cs typeface="+mj-cs"/>
              </a:rPr>
              <a:t>TOPLANTILARIMIZ</a:t>
            </a:r>
          </a:p>
        </p:txBody>
      </p:sp>
      <p:grpSp>
        <p:nvGrpSpPr>
          <p:cNvPr id="96" name="Group 9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97" name="Rectangle 9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Rectangle 10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9F657FB-5896-E7FC-C00E-764FE94B00EE}"/>
              </a:ext>
            </a:extLst>
          </p:cNvPr>
          <p:cNvPicPr>
            <a:picLocks noChangeAspect="1"/>
          </p:cNvPicPr>
          <p:nvPr/>
        </p:nvPicPr>
        <p:blipFill rotWithShape="1">
          <a:blip r:embed="rId2"/>
          <a:srcRect l="21102" r="19147" b="-1"/>
          <a:stretch/>
        </p:blipFill>
        <p:spPr>
          <a:xfrm>
            <a:off x="5957578" y="666728"/>
            <a:ext cx="5465829" cy="5465791"/>
          </a:xfrm>
          <a:prstGeom prst="rect">
            <a:avLst/>
          </a:prstGeom>
        </p:spPr>
      </p:pic>
    </p:spTree>
    <p:extLst>
      <p:ext uri="{BB962C8B-B14F-4D97-AF65-F5344CB8AC3E}">
        <p14:creationId xmlns:p14="http://schemas.microsoft.com/office/powerpoint/2010/main" val="694393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3">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Başlık 3">
            <a:extLst>
              <a:ext uri="{FF2B5EF4-FFF2-40B4-BE49-F238E27FC236}">
                <a16:creationId xmlns:a16="http://schemas.microsoft.com/office/drawing/2014/main" id="{B8D57E39-0738-C5FD-280E-1D496E1A34D2}"/>
              </a:ext>
            </a:extLst>
          </p:cNvPr>
          <p:cNvSpPr>
            <a:spLocks noGrp="1"/>
          </p:cNvSpPr>
          <p:nvPr>
            <p:ph type="title"/>
          </p:nvPr>
        </p:nvSpPr>
        <p:spPr>
          <a:xfrm>
            <a:off x="8643193" y="489507"/>
            <a:ext cx="3091607" cy="1655483"/>
          </a:xfrm>
        </p:spPr>
        <p:txBody>
          <a:bodyPr anchor="b">
            <a:normAutofit fontScale="90000"/>
          </a:bodyPr>
          <a:lstStyle/>
          <a:p>
            <a:r>
              <a:rPr lang="tr-TR" sz="4000" dirty="0"/>
              <a:t>Yönetim Kurulu Toplantısı</a:t>
            </a:r>
          </a:p>
        </p:txBody>
      </p:sp>
      <p:pic>
        <p:nvPicPr>
          <p:cNvPr id="7" name="İçerik Yer Tutucusu 6" descr="kişi, şahıs, iç mekan, duvar, insan yüzü içeren bir resim&#10;&#10;Açıklama otomatik olarak oluşturuldu">
            <a:extLst>
              <a:ext uri="{FF2B5EF4-FFF2-40B4-BE49-F238E27FC236}">
                <a16:creationId xmlns:a16="http://schemas.microsoft.com/office/drawing/2014/main" id="{46092845-8B53-47B9-E324-FC242A496E25}"/>
              </a:ext>
            </a:extLst>
          </p:cNvPr>
          <p:cNvPicPr>
            <a:picLocks noChangeAspect="1"/>
          </p:cNvPicPr>
          <p:nvPr/>
        </p:nvPicPr>
        <p:blipFill rotWithShape="1">
          <a:blip r:embed="rId2">
            <a:extLst>
              <a:ext uri="{28A0092B-C50C-407E-A947-70E740481C1C}">
                <a14:useLocalDpi xmlns:a14="http://schemas.microsoft.com/office/drawing/2010/main" val="0"/>
              </a:ext>
            </a:extLst>
          </a:blip>
          <a:srcRect r="5022"/>
          <a:stretch/>
        </p:blipFill>
        <p:spPr>
          <a:xfrm>
            <a:off x="20" y="431"/>
            <a:ext cx="8115280" cy="6408311"/>
          </a:xfrm>
          <a:prstGeom prst="rect">
            <a:avLst/>
          </a:prstGeom>
        </p:spPr>
      </p:pic>
      <p:sp>
        <p:nvSpPr>
          <p:cNvPr id="20" name="Content Placeholder 10">
            <a:extLst>
              <a:ext uri="{FF2B5EF4-FFF2-40B4-BE49-F238E27FC236}">
                <a16:creationId xmlns:a16="http://schemas.microsoft.com/office/drawing/2014/main" id="{4BBB2515-81E5-85E9-AA93-F23F15D927CE}"/>
              </a:ext>
            </a:extLst>
          </p:cNvPr>
          <p:cNvSpPr>
            <a:spLocks noGrp="1"/>
          </p:cNvSpPr>
          <p:nvPr>
            <p:ph idx="1"/>
          </p:nvPr>
        </p:nvSpPr>
        <p:spPr>
          <a:xfrm>
            <a:off x="8643193" y="2418408"/>
            <a:ext cx="2942813" cy="3540265"/>
          </a:xfrm>
        </p:spPr>
        <p:txBody>
          <a:bodyPr>
            <a:normAutofit/>
          </a:bodyPr>
          <a:lstStyle/>
          <a:p>
            <a:r>
              <a:rPr lang="tr-TR" sz="2000" dirty="0"/>
              <a:t>Araştırma Merkezimizin yönetim kurulu üyeleri ile gündem maddelerini görüşmek ve etkinlikler planlamak amacıyla toplantılar gerçekleştirilmektedir.</a:t>
            </a:r>
            <a:endParaRPr lang="en-US" sz="2000" dirty="0"/>
          </a:p>
        </p:txBody>
      </p:sp>
      <p:sp>
        <p:nvSpPr>
          <p:cNvPr id="21"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72109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Resim 4" descr="giyim, iç mekan, mobilya, kişi, şahıs içeren bir resim&#10;&#10;Açıklama otomatik olarak oluşturuldu">
            <a:extLst>
              <a:ext uri="{FF2B5EF4-FFF2-40B4-BE49-F238E27FC236}">
                <a16:creationId xmlns:a16="http://schemas.microsoft.com/office/drawing/2014/main" id="{9C862F70-8877-39F3-15E5-BEB286AA0A47}"/>
              </a:ext>
            </a:extLst>
          </p:cNvPr>
          <p:cNvPicPr>
            <a:picLocks noChangeAspect="1"/>
          </p:cNvPicPr>
          <p:nvPr/>
        </p:nvPicPr>
        <p:blipFill rotWithShape="1">
          <a:blip r:embed="rId2">
            <a:extLst>
              <a:ext uri="{28A0092B-C50C-407E-A947-70E740481C1C}">
                <a14:useLocalDpi xmlns:a14="http://schemas.microsoft.com/office/drawing/2010/main" val="0"/>
              </a:ext>
            </a:extLst>
          </a:blip>
          <a:srcRect l="17185"/>
          <a:stretch/>
        </p:blipFill>
        <p:spPr>
          <a:xfrm>
            <a:off x="-9886" y="10"/>
            <a:ext cx="7572605" cy="6857990"/>
          </a:xfrm>
          <a:prstGeom prst="rect">
            <a:avLst/>
          </a:prstGeom>
        </p:spPr>
      </p:pic>
      <p:cxnSp>
        <p:nvCxnSpPr>
          <p:cNvPr id="16" name="Straight Connector 9">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093D25BD-360C-0862-7090-4798DB847100}"/>
              </a:ext>
            </a:extLst>
          </p:cNvPr>
          <p:cNvSpPr>
            <a:spLocks noGrp="1"/>
          </p:cNvSpPr>
          <p:nvPr>
            <p:ph idx="1"/>
          </p:nvPr>
        </p:nvSpPr>
        <p:spPr>
          <a:xfrm>
            <a:off x="8199390" y="2027171"/>
            <a:ext cx="3674806" cy="3599019"/>
          </a:xfrm>
        </p:spPr>
        <p:txBody>
          <a:bodyPr>
            <a:normAutofit/>
          </a:bodyPr>
          <a:lstStyle/>
          <a:p>
            <a:pPr marL="0" indent="0">
              <a:buNone/>
            </a:pPr>
            <a:r>
              <a:rPr lang="tr-TR" sz="1700" b="0" i="0" dirty="0">
                <a:effectLst/>
                <a:latin typeface="Source Sans Pro" panose="020B0503030403020204" pitchFamily="34" charset="0"/>
              </a:rPr>
              <a:t>Araştırma Merkezimiz ile ÇOMÜ Kreş arasında iç paydaş değerlendirme toplantısı yapıldı. Araştırma Merkezimiz müdürü Dr. Öğr. Üyesi Merve ÖNOL ve müdür yardımcısı Öğr. Gör. Gülhan APAK, ÇOMÜ Kreş Koordinatörü Elif YALÇIN ile 7 Mart 2023 Salı günü ÇOMÜ </a:t>
            </a:r>
            <a:r>
              <a:rPr lang="tr-TR" sz="1700" b="0" i="0" dirty="0" err="1">
                <a:effectLst/>
                <a:latin typeface="Source Sans Pro" panose="020B0503030403020204" pitchFamily="34" charset="0"/>
              </a:rPr>
              <a:t>Kreş'te</a:t>
            </a:r>
            <a:r>
              <a:rPr lang="tr-TR" sz="1700" b="0" i="0" dirty="0">
                <a:effectLst/>
                <a:latin typeface="Source Sans Pro" panose="020B0503030403020204" pitchFamily="34" charset="0"/>
              </a:rPr>
              <a:t> bir araya gelerek ile 2023 yılında işbirliği içerisinde yapılabilecek projeleri ve çalışmaları değerlendirdiler. </a:t>
            </a:r>
          </a:p>
          <a:p>
            <a:pPr marL="0" indent="0">
              <a:buNone/>
            </a:pPr>
            <a:br>
              <a:rPr lang="tr-TR" sz="1700" b="0" i="0" dirty="0">
                <a:effectLst/>
                <a:latin typeface="Source Sans Pro" panose="020B0503030403020204" pitchFamily="34" charset="0"/>
              </a:rPr>
            </a:br>
            <a:endParaRPr lang="tr-TR" sz="1700" dirty="0"/>
          </a:p>
        </p:txBody>
      </p:sp>
    </p:spTree>
    <p:extLst>
      <p:ext uri="{BB962C8B-B14F-4D97-AF65-F5344CB8AC3E}">
        <p14:creationId xmlns:p14="http://schemas.microsoft.com/office/powerpoint/2010/main" val="3294328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descr="giyim, ayakkabı, duvar, iç mekan içeren bir resim&#10;&#10;Açıklama otomatik olarak oluşturuldu">
            <a:extLst>
              <a:ext uri="{FF2B5EF4-FFF2-40B4-BE49-F238E27FC236}">
                <a16:creationId xmlns:a16="http://schemas.microsoft.com/office/drawing/2014/main" id="{26CC4588-16C3-7ABD-39B0-AEA89D89F7A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022"/>
          <a:stretch/>
        </p:blipFill>
        <p:spPr>
          <a:xfrm>
            <a:off x="20" y="431"/>
            <a:ext cx="8115280" cy="6408311"/>
          </a:xfrm>
          <a:prstGeom prst="rect">
            <a:avLst/>
          </a:prstGeom>
        </p:spPr>
      </p:pic>
      <p:sp>
        <p:nvSpPr>
          <p:cNvPr id="6" name="İçerik Yer Tutucusu 2">
            <a:extLst>
              <a:ext uri="{FF2B5EF4-FFF2-40B4-BE49-F238E27FC236}">
                <a16:creationId xmlns:a16="http://schemas.microsoft.com/office/drawing/2014/main" id="{960C5629-4ABC-1AB4-B121-F07995F52EC2}"/>
              </a:ext>
            </a:extLst>
          </p:cNvPr>
          <p:cNvSpPr txBox="1">
            <a:spLocks/>
          </p:cNvSpPr>
          <p:nvPr/>
        </p:nvSpPr>
        <p:spPr>
          <a:xfrm>
            <a:off x="8593752" y="1688364"/>
            <a:ext cx="3086971" cy="382753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1400" b="0" i="0" dirty="0">
                <a:effectLst/>
                <a:latin typeface="Source Sans Pro" panose="020B0503030403020204" pitchFamily="34" charset="0"/>
              </a:rPr>
              <a:t>Araştırma merkezimizin koordinatörlüğünde, 6 Şubat 2023 tarihinde meydana gelen Kahramanmaraş merkezli depremlerin ardından Çanakkale iline gelen öğrencilerle “Çocuk Üniversitesi” uygulamasının planlanması aşamasında dış paydaşlarımızdan İl Gençlik ve Spor Müdürlüğü ile toplantı gerçekleştirildi. İl Gençlik ve Spor Müdürlüğü Şube Müdürü İsmail Hakkı ŞENEL ve Kredi Yurtlar Kurumu Terzioğlu Kız Öğrenci Yurdu Müdür Yardımcısı Leyla </a:t>
            </a:r>
            <a:r>
              <a:rPr lang="tr-TR" sz="1400" b="0" i="0" dirty="0" err="1">
                <a:effectLst/>
                <a:latin typeface="Source Sans Pro" panose="020B0503030403020204" pitchFamily="34" charset="0"/>
              </a:rPr>
              <a:t>BOZKURT’un</a:t>
            </a:r>
            <a:r>
              <a:rPr lang="tr-TR" sz="1400" b="0" i="0" dirty="0">
                <a:effectLst/>
                <a:latin typeface="Source Sans Pro" panose="020B0503030403020204" pitchFamily="34" charset="0"/>
              </a:rPr>
              <a:t> bulunduğu toplantıda etkinliğe ilişkin detaylar görüşüldü.</a:t>
            </a:r>
            <a:endParaRPr lang="en-US" sz="1400" dirty="0"/>
          </a:p>
        </p:txBody>
      </p:sp>
      <p:sp>
        <p:nvSpPr>
          <p:cNvPr id="13" name="Rectangle 1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3066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2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A746BFB4-B537-8B62-6F2D-62AB8130B6A5}"/>
              </a:ext>
            </a:extLst>
          </p:cNvPr>
          <p:cNvSpPr>
            <a:spLocks noGrp="1"/>
          </p:cNvSpPr>
          <p:nvPr>
            <p:ph type="title"/>
          </p:nvPr>
        </p:nvSpPr>
        <p:spPr>
          <a:xfrm>
            <a:off x="1075767" y="1188637"/>
            <a:ext cx="2988234" cy="4480726"/>
          </a:xfrm>
        </p:spPr>
        <p:txBody>
          <a:bodyPr>
            <a:normAutofit/>
          </a:bodyPr>
          <a:lstStyle/>
          <a:p>
            <a:pPr algn="r"/>
            <a:r>
              <a:rPr lang="tr-TR" sz="3600" dirty="0"/>
              <a:t>PROJELER</a:t>
            </a:r>
          </a:p>
        </p:txBody>
      </p:sp>
      <p:cxnSp>
        <p:nvCxnSpPr>
          <p:cNvPr id="32" name="Straight Connector 31">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İçerik Yer Tutucusu 2">
            <a:extLst>
              <a:ext uri="{FF2B5EF4-FFF2-40B4-BE49-F238E27FC236}">
                <a16:creationId xmlns:a16="http://schemas.microsoft.com/office/drawing/2014/main" id="{6ED23CDD-3636-2721-39F3-45F95B643FAE}"/>
              </a:ext>
            </a:extLst>
          </p:cNvPr>
          <p:cNvSpPr>
            <a:spLocks noGrp="1"/>
          </p:cNvSpPr>
          <p:nvPr>
            <p:ph idx="1"/>
          </p:nvPr>
        </p:nvSpPr>
        <p:spPr>
          <a:xfrm>
            <a:off x="5255259" y="1648870"/>
            <a:ext cx="5860973" cy="3560260"/>
          </a:xfrm>
        </p:spPr>
        <p:txBody>
          <a:bodyPr anchor="ctr">
            <a:normAutofit/>
          </a:bodyPr>
          <a:lstStyle/>
          <a:p>
            <a:pPr marL="0" indent="0" algn="just">
              <a:buNone/>
            </a:pPr>
            <a:r>
              <a:rPr lang="tr-TR" sz="2400" dirty="0"/>
              <a:t>Araştırma merkezinde görevli ve merkezimiz ile işbirliğinde bulunan akademisyenler tarafından Çocuk Üniversitesi kuruluş çalışmaları ile ilgili </a:t>
            </a:r>
            <a:r>
              <a:rPr lang="tr-TR" sz="2400" i="1" dirty="0">
                <a:effectLst>
                  <a:outerShdw blurRad="38100" dist="38100" dir="2700000" algn="tl">
                    <a:srgbClr val="000000">
                      <a:alpha val="43137"/>
                    </a:srgbClr>
                  </a:outerShdw>
                </a:effectLst>
              </a:rPr>
              <a:t>"Okuldan Üniversiteye Bilim Yolcuğu: Çocuk Üniversitesi"</a:t>
            </a:r>
            <a:r>
              <a:rPr lang="tr-TR" sz="2400" dirty="0"/>
              <a:t> BAP projesi uygulamasına başlandı ve projemiz devam etmektedir.</a:t>
            </a:r>
          </a:p>
        </p:txBody>
      </p:sp>
    </p:spTree>
    <p:extLst>
      <p:ext uri="{BB962C8B-B14F-4D97-AF65-F5344CB8AC3E}">
        <p14:creationId xmlns:p14="http://schemas.microsoft.com/office/powerpoint/2010/main" val="3938138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A7F6983-1F2B-D92C-DE70-5CC334E91141}"/>
              </a:ext>
            </a:extLst>
          </p:cNvPr>
          <p:cNvSpPr>
            <a:spLocks noGrp="1"/>
          </p:cNvSpPr>
          <p:nvPr>
            <p:ph type="title"/>
          </p:nvPr>
        </p:nvSpPr>
        <p:spPr/>
        <p:txBody>
          <a:bodyPr/>
          <a:lstStyle/>
          <a:p>
            <a:r>
              <a:rPr lang="tr-TR" dirty="0"/>
              <a:t>MİSYON VE VİZYONUMUZ</a:t>
            </a:r>
          </a:p>
        </p:txBody>
      </p:sp>
      <p:sp>
        <p:nvSpPr>
          <p:cNvPr id="4" name="Metin Yer Tutucusu 3">
            <a:extLst>
              <a:ext uri="{FF2B5EF4-FFF2-40B4-BE49-F238E27FC236}">
                <a16:creationId xmlns:a16="http://schemas.microsoft.com/office/drawing/2014/main" id="{0DF9AFD4-1D54-21E7-942D-C6CD80567EC6}"/>
              </a:ext>
            </a:extLst>
          </p:cNvPr>
          <p:cNvSpPr>
            <a:spLocks noGrp="1"/>
          </p:cNvSpPr>
          <p:nvPr>
            <p:ph type="body" idx="1"/>
          </p:nvPr>
        </p:nvSpPr>
        <p:spPr>
          <a:xfrm>
            <a:off x="465715" y="1681163"/>
            <a:ext cx="5157787" cy="823912"/>
          </a:xfrm>
        </p:spPr>
        <p:txBody>
          <a:bodyPr/>
          <a:lstStyle/>
          <a:p>
            <a:r>
              <a:rPr lang="tr-TR" dirty="0"/>
              <a:t>Misyonumuz</a:t>
            </a:r>
          </a:p>
        </p:txBody>
      </p:sp>
      <p:sp>
        <p:nvSpPr>
          <p:cNvPr id="5" name="İçerik Yer Tutucusu 4">
            <a:extLst>
              <a:ext uri="{FF2B5EF4-FFF2-40B4-BE49-F238E27FC236}">
                <a16:creationId xmlns:a16="http://schemas.microsoft.com/office/drawing/2014/main" id="{8ADE025F-833F-2D8F-99BD-E1B8BA5A7541}"/>
              </a:ext>
            </a:extLst>
          </p:cNvPr>
          <p:cNvSpPr>
            <a:spLocks noGrp="1"/>
          </p:cNvSpPr>
          <p:nvPr>
            <p:ph sz="half" idx="2"/>
          </p:nvPr>
        </p:nvSpPr>
        <p:spPr>
          <a:xfrm>
            <a:off x="465715" y="2505075"/>
            <a:ext cx="5531860" cy="3987800"/>
          </a:xfrm>
        </p:spPr>
        <p:txBody>
          <a:bodyPr>
            <a:normAutofit/>
          </a:bodyPr>
          <a:lstStyle/>
          <a:p>
            <a:pPr marL="0" indent="0" algn="just">
              <a:lnSpc>
                <a:spcPct val="120000"/>
              </a:lnSpc>
              <a:buNone/>
            </a:pPr>
            <a:r>
              <a:rPr lang="tr-TR" sz="1600" b="0" i="0" dirty="0">
                <a:solidFill>
                  <a:srgbClr val="333333"/>
                </a:solidFill>
                <a:effectLst/>
                <a:latin typeface="Source Sans Pro" panose="020B0503030403020204" pitchFamily="34" charset="0"/>
              </a:rPr>
              <a:t>Çanakkale </a:t>
            </a:r>
            <a:r>
              <a:rPr lang="tr-TR" sz="1600" b="0" i="0" dirty="0" err="1">
                <a:solidFill>
                  <a:srgbClr val="333333"/>
                </a:solidFill>
                <a:effectLst/>
                <a:latin typeface="Source Sans Pro" panose="020B0503030403020204" pitchFamily="34" charset="0"/>
              </a:rPr>
              <a:t>Onsekiz</a:t>
            </a:r>
            <a:r>
              <a:rPr lang="tr-TR" sz="1600" b="0" i="0" dirty="0">
                <a:solidFill>
                  <a:srgbClr val="333333"/>
                </a:solidFill>
                <a:effectLst/>
                <a:latin typeface="Source Sans Pro" panose="020B0503030403020204" pitchFamily="34" charset="0"/>
              </a:rPr>
              <a:t> Mart Üniversitesi Çocuk Eğitimi Uygulama ve Araştırma Merkezi, 0-18 yaş arası çocukların kendilerini tanımalarını sağlayarak bilişsel ve duyuşsal gelişimlerini desteklemek, Üniversite yerleşkeleri içinde etkileşim ortamları oluşturarak çok disiplinli bilimsel düşünceyi geliştirecek yaratıcı ve yenilikçi fikirleri ortaya çıkarmalarına imkan veren uygulamalar yapmalarını sağlamak; bilimi yaparak, yaşayarak ve eğlenerek öğretmek; bilimsel ve eleştirel düşünme, yaratıcı olma, yargılama, sorgulama, soru sorma, merak duyma, sorun çözme gibi temel yaşam becerileri kazandırmak ve tüm bunları kültür, sanat ve spor etkinlikleriyle destekleyerek farklı öğrenme fırsatları sunmayı misyon edinmiştir.</a:t>
            </a:r>
            <a:endParaRPr lang="tr-TR" sz="1600" dirty="0"/>
          </a:p>
        </p:txBody>
      </p:sp>
      <p:sp>
        <p:nvSpPr>
          <p:cNvPr id="6" name="Metin Yer Tutucusu 5">
            <a:extLst>
              <a:ext uri="{FF2B5EF4-FFF2-40B4-BE49-F238E27FC236}">
                <a16:creationId xmlns:a16="http://schemas.microsoft.com/office/drawing/2014/main" id="{5E6EE78F-FC30-0443-A753-1A5A5B39E76E}"/>
              </a:ext>
            </a:extLst>
          </p:cNvPr>
          <p:cNvSpPr>
            <a:spLocks noGrp="1"/>
          </p:cNvSpPr>
          <p:nvPr>
            <p:ph type="body" sz="quarter" idx="3"/>
          </p:nvPr>
        </p:nvSpPr>
        <p:spPr/>
        <p:txBody>
          <a:bodyPr/>
          <a:lstStyle/>
          <a:p>
            <a:r>
              <a:rPr lang="tr-TR" dirty="0"/>
              <a:t>Vizyonumuz</a:t>
            </a:r>
          </a:p>
        </p:txBody>
      </p:sp>
      <p:sp>
        <p:nvSpPr>
          <p:cNvPr id="7" name="İçerik Yer Tutucusu 6">
            <a:extLst>
              <a:ext uri="{FF2B5EF4-FFF2-40B4-BE49-F238E27FC236}">
                <a16:creationId xmlns:a16="http://schemas.microsoft.com/office/drawing/2014/main" id="{97878D8F-0D09-B9E4-A017-60A12A95D682}"/>
              </a:ext>
            </a:extLst>
          </p:cNvPr>
          <p:cNvSpPr>
            <a:spLocks noGrp="1"/>
          </p:cNvSpPr>
          <p:nvPr>
            <p:ph sz="quarter" idx="4"/>
          </p:nvPr>
        </p:nvSpPr>
        <p:spPr/>
        <p:txBody>
          <a:bodyPr>
            <a:normAutofit/>
          </a:bodyPr>
          <a:lstStyle/>
          <a:p>
            <a:pPr marL="0" indent="0">
              <a:lnSpc>
                <a:spcPct val="120000"/>
              </a:lnSpc>
              <a:buNone/>
            </a:pPr>
            <a:r>
              <a:rPr lang="tr-TR" sz="1600" dirty="0">
                <a:solidFill>
                  <a:srgbClr val="333333"/>
                </a:solidFill>
                <a:latin typeface="Source Sans Pro" panose="020B0503030403020204" pitchFamily="34" charset="0"/>
              </a:rPr>
              <a:t>Çanakkale </a:t>
            </a:r>
            <a:r>
              <a:rPr lang="tr-TR" sz="1600" dirty="0" err="1">
                <a:solidFill>
                  <a:srgbClr val="333333"/>
                </a:solidFill>
                <a:latin typeface="Source Sans Pro" panose="020B0503030403020204" pitchFamily="34" charset="0"/>
              </a:rPr>
              <a:t>Onsekiz</a:t>
            </a:r>
            <a:r>
              <a:rPr lang="tr-TR" sz="1600" dirty="0">
                <a:solidFill>
                  <a:srgbClr val="333333"/>
                </a:solidFill>
                <a:latin typeface="Source Sans Pro" panose="020B0503030403020204" pitchFamily="34" charset="0"/>
              </a:rPr>
              <a:t> Mart Üniversitesi Çocuk Eğitimi Uygulama ve Araştırma Merkezinin vizyonu, ilgili tüm kurum ve kuruluşlar ile işbirliği yaparak, ulusal ve uluslararası düzeyde ilişkiler kurarak araştırmalar, çalışmalar, projeler üretilebilen; bilimin, bilim merkezleri üniversitelerden topluma doğru yayılmasına olanak sağlayan; toplumda araştırmacı, yaratıcı, yenilikçi, eleştirel bireyler yetişmesine katkı sağlayan bir kurum olmaktır.</a:t>
            </a:r>
          </a:p>
          <a:p>
            <a:endParaRPr lang="tr-TR" sz="1600" dirty="0">
              <a:solidFill>
                <a:srgbClr val="333333"/>
              </a:solidFill>
              <a:latin typeface="Source Sans Pro" panose="020B0503030403020204" pitchFamily="34" charset="0"/>
            </a:endParaRPr>
          </a:p>
          <a:p>
            <a:endParaRPr lang="tr-TR" dirty="0"/>
          </a:p>
        </p:txBody>
      </p:sp>
    </p:spTree>
    <p:extLst>
      <p:ext uri="{BB962C8B-B14F-4D97-AF65-F5344CB8AC3E}">
        <p14:creationId xmlns:p14="http://schemas.microsoft.com/office/powerpoint/2010/main" val="2167528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029D5AD-8348-4446-B191-6A9B6FE03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Freeform: Shape 24">
            <a:extLst>
              <a:ext uri="{FF2B5EF4-FFF2-40B4-BE49-F238E27FC236}">
                <a16:creationId xmlns:a16="http://schemas.microsoft.com/office/drawing/2014/main" id="{A3F395A2-2B64-4749-BD93-2F159C7E1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1899601"/>
          </a:xfrm>
          <a:custGeom>
            <a:avLst/>
            <a:gdLst>
              <a:gd name="connsiteX0" fmla="*/ 0 w 12188952"/>
              <a:gd name="connsiteY0" fmla="*/ 0 h 1899601"/>
              <a:gd name="connsiteX1" fmla="*/ 12188952 w 12188952"/>
              <a:gd name="connsiteY1" fmla="*/ 0 h 1899601"/>
              <a:gd name="connsiteX2" fmla="*/ 12188952 w 12188952"/>
              <a:gd name="connsiteY2" fmla="*/ 1635106 h 1899601"/>
              <a:gd name="connsiteX3" fmla="*/ 11356325 w 12188952"/>
              <a:gd name="connsiteY3" fmla="*/ 1707615 h 1899601"/>
              <a:gd name="connsiteX4" fmla="*/ 6096001 w 12188952"/>
              <a:gd name="connsiteY4" fmla="*/ 1899601 h 1899601"/>
              <a:gd name="connsiteX5" fmla="*/ 835678 w 12188952"/>
              <a:gd name="connsiteY5" fmla="*/ 1707615 h 1899601"/>
              <a:gd name="connsiteX6" fmla="*/ 0 w 12188952"/>
              <a:gd name="connsiteY6" fmla="*/ 1634841 h 189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8952" h="1899601">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ln w="9525">
            <a:solidFill>
              <a:srgbClr val="E6E6E6"/>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7" name="Freeform: Shape 26">
            <a:extLst>
              <a:ext uri="{FF2B5EF4-FFF2-40B4-BE49-F238E27FC236}">
                <a16:creationId xmlns:a16="http://schemas.microsoft.com/office/drawing/2014/main" id="{5CF0135B-EAB8-4CA0-896C-2D897ECD2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890722"/>
          </a:xfrm>
          <a:custGeom>
            <a:avLst/>
            <a:gdLst>
              <a:gd name="connsiteX0" fmla="*/ 0 w 12192000"/>
              <a:gd name="connsiteY0" fmla="*/ 0 h 1890722"/>
              <a:gd name="connsiteX1" fmla="*/ 12192000 w 12192000"/>
              <a:gd name="connsiteY1" fmla="*/ 0 h 1890722"/>
              <a:gd name="connsiteX2" fmla="*/ 12192000 w 12192000"/>
              <a:gd name="connsiteY2" fmla="*/ 1626227 h 1890722"/>
              <a:gd name="connsiteX3" fmla="*/ 11359165 w 12192000"/>
              <a:gd name="connsiteY3" fmla="*/ 1698736 h 1890722"/>
              <a:gd name="connsiteX4" fmla="*/ 6097526 w 12192000"/>
              <a:gd name="connsiteY4" fmla="*/ 1890722 h 1890722"/>
              <a:gd name="connsiteX5" fmla="*/ 835887 w 12192000"/>
              <a:gd name="connsiteY5" fmla="*/ 1698736 h 1890722"/>
              <a:gd name="connsiteX6" fmla="*/ 0 w 12192000"/>
              <a:gd name="connsiteY6" fmla="*/ 1625962 h 189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1890722">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B3832C2A-BB0B-DDB9-4FA1-31B9C53DD39E}"/>
              </a:ext>
            </a:extLst>
          </p:cNvPr>
          <p:cNvSpPr>
            <a:spLocks noGrp="1"/>
          </p:cNvSpPr>
          <p:nvPr>
            <p:ph type="title"/>
          </p:nvPr>
        </p:nvSpPr>
        <p:spPr>
          <a:xfrm>
            <a:off x="838200" y="253397"/>
            <a:ext cx="10515600" cy="1273233"/>
          </a:xfrm>
        </p:spPr>
        <p:txBody>
          <a:bodyPr>
            <a:normAutofit/>
          </a:bodyPr>
          <a:lstStyle/>
          <a:p>
            <a:r>
              <a:rPr lang="tr-TR" sz="4000"/>
              <a:t>İDARİ YAPILANMA</a:t>
            </a:r>
          </a:p>
        </p:txBody>
      </p:sp>
      <p:sp>
        <p:nvSpPr>
          <p:cNvPr id="29" name="Rectangle 28">
            <a:extLst>
              <a:ext uri="{FF2B5EF4-FFF2-40B4-BE49-F238E27FC236}">
                <a16:creationId xmlns:a16="http://schemas.microsoft.com/office/drawing/2014/main" id="{92C3387C-D24F-4737-8A37-1DC5CFF09C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452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 name="İçerik Yer Tutucusu 6">
            <a:extLst>
              <a:ext uri="{FF2B5EF4-FFF2-40B4-BE49-F238E27FC236}">
                <a16:creationId xmlns:a16="http://schemas.microsoft.com/office/drawing/2014/main" id="{9C5B3CD7-4CF7-7EA2-7F8F-8185ACDC4247}"/>
              </a:ext>
            </a:extLst>
          </p:cNvPr>
          <p:cNvSpPr>
            <a:spLocks noGrp="1"/>
          </p:cNvSpPr>
          <p:nvPr>
            <p:ph idx="1"/>
          </p:nvPr>
        </p:nvSpPr>
        <p:spPr>
          <a:xfrm>
            <a:off x="838200" y="2478024"/>
            <a:ext cx="10515600" cy="3694176"/>
          </a:xfrm>
        </p:spPr>
        <p:txBody>
          <a:bodyPr>
            <a:normAutofit/>
          </a:bodyPr>
          <a:lstStyle/>
          <a:p>
            <a:r>
              <a:rPr lang="tr-TR" sz="2200" dirty="0"/>
              <a:t>Üniversitemiz Rektörlük Makamının 07.03.2022 tarihli olurları ile oluşturulan yönetimimiz şu şekildedir:</a:t>
            </a:r>
          </a:p>
          <a:p>
            <a:r>
              <a:rPr lang="tr-TR" sz="2200" dirty="0"/>
              <a:t>Müdür – Dr. Öğr. Üyesi Merve ÖNOL</a:t>
            </a:r>
          </a:p>
          <a:p>
            <a:r>
              <a:rPr lang="tr-TR" sz="2200" dirty="0"/>
              <a:t>Müdür Yardımcısı – Dr. Öğr. Üyesi Mustafa Aydın BAŞAR</a:t>
            </a:r>
          </a:p>
          <a:p>
            <a:pPr marL="0" indent="0">
              <a:buNone/>
            </a:pPr>
            <a:r>
              <a:rPr lang="tr-TR" sz="2200" dirty="0"/>
              <a:t>		       – Öğr. Gör. Gülhan APAK</a:t>
            </a:r>
          </a:p>
          <a:p>
            <a:r>
              <a:rPr lang="tr-TR" sz="2200" dirty="0"/>
              <a:t>Yönetim Kurulu Üyeleri        – Dr. Öğr. Üyesi Yeliz ÖZÜDOĞRU</a:t>
            </a:r>
          </a:p>
          <a:p>
            <a:pPr marL="0" indent="0">
              <a:buNone/>
            </a:pPr>
            <a:r>
              <a:rPr lang="tr-TR" sz="2200" dirty="0"/>
              <a:t>		           	         – Dr. Öğr. Üyesi Güler ÇAVUŞOĞLU</a:t>
            </a:r>
          </a:p>
          <a:p>
            <a:pPr marL="0" indent="0">
              <a:buNone/>
            </a:pPr>
            <a:r>
              <a:rPr lang="tr-TR" sz="2200" dirty="0"/>
              <a:t>			         – Öğr. Gör. Yasemin ÇINAR</a:t>
            </a:r>
          </a:p>
        </p:txBody>
      </p:sp>
    </p:spTree>
    <p:extLst>
      <p:ext uri="{BB962C8B-B14F-4D97-AF65-F5344CB8AC3E}">
        <p14:creationId xmlns:p14="http://schemas.microsoft.com/office/powerpoint/2010/main" val="526319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75B34ED2-F3EC-FAD6-71D5-9EA4B9944048}"/>
              </a:ext>
            </a:extLst>
          </p:cNvPr>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dirty="0">
                <a:solidFill>
                  <a:schemeClr val="tx1">
                    <a:lumMod val="85000"/>
                    <a:lumOff val="15000"/>
                  </a:schemeClr>
                </a:solidFill>
              </a:rPr>
              <a:t> 202</a:t>
            </a:r>
            <a:r>
              <a:rPr lang="tr-TR" sz="3600" dirty="0">
                <a:solidFill>
                  <a:schemeClr val="tx1">
                    <a:lumMod val="85000"/>
                    <a:lumOff val="15000"/>
                  </a:schemeClr>
                </a:solidFill>
              </a:rPr>
              <a:t>3</a:t>
            </a:r>
            <a:r>
              <a:rPr lang="en-US" sz="3600" dirty="0">
                <a:solidFill>
                  <a:schemeClr val="tx1">
                    <a:lumMod val="85000"/>
                    <a:lumOff val="15000"/>
                  </a:schemeClr>
                </a:solidFill>
              </a:rPr>
              <a:t> YILI ETKİNLİKLER</a:t>
            </a:r>
            <a:r>
              <a:rPr lang="tr-TR" sz="3600" dirty="0">
                <a:solidFill>
                  <a:schemeClr val="tx1">
                    <a:lumMod val="85000"/>
                    <a:lumOff val="15000"/>
                  </a:schemeClr>
                </a:solidFill>
              </a:rPr>
              <a:t>İMİZ</a:t>
            </a:r>
            <a:endParaRPr lang="en-US" sz="3600" dirty="0">
              <a:solidFill>
                <a:schemeClr val="tx1">
                  <a:lumMod val="85000"/>
                  <a:lumOff val="15000"/>
                </a:schemeClr>
              </a:solidFill>
            </a:endParaRPr>
          </a:p>
        </p:txBody>
      </p:sp>
      <p:pic>
        <p:nvPicPr>
          <p:cNvPr id="23" name="Picture 22">
            <a:extLst>
              <a:ext uri="{FF2B5EF4-FFF2-40B4-BE49-F238E27FC236}">
                <a16:creationId xmlns:a16="http://schemas.microsoft.com/office/drawing/2014/main" id="{B1EED298-C039-4E4E-1F33-74C651A79211}"/>
              </a:ext>
            </a:extLst>
          </p:cNvPr>
          <p:cNvPicPr>
            <a:picLocks noChangeAspect="1"/>
          </p:cNvPicPr>
          <p:nvPr/>
        </p:nvPicPr>
        <p:blipFill rotWithShape="1">
          <a:blip r:embed="rId2"/>
          <a:srcRect t="30279"/>
          <a:stretch/>
        </p:blipFill>
        <p:spPr>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p:spPr>
      </p:pic>
    </p:spTree>
    <p:extLst>
      <p:ext uri="{BB962C8B-B14F-4D97-AF65-F5344CB8AC3E}">
        <p14:creationId xmlns:p14="http://schemas.microsoft.com/office/powerpoint/2010/main" val="852567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5CB593EA-2F98-479F-B4C4-F366571F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descr="iç mekan, giyim, masa, ayakkabı içeren bir resim&#10;&#10;Açıklama otomatik olarak oluşturuldu">
            <a:extLst>
              <a:ext uri="{FF2B5EF4-FFF2-40B4-BE49-F238E27FC236}">
                <a16:creationId xmlns:a16="http://schemas.microsoft.com/office/drawing/2014/main" id="{2AD41BB6-A301-7B40-5EE3-8CA40E13C1B1}"/>
              </a:ext>
            </a:extLst>
          </p:cNvPr>
          <p:cNvPicPr>
            <a:picLocks noChangeAspect="1"/>
          </p:cNvPicPr>
          <p:nvPr/>
        </p:nvPicPr>
        <p:blipFill rotWithShape="1">
          <a:blip r:embed="rId2">
            <a:extLst>
              <a:ext uri="{28A0092B-C50C-407E-A947-70E740481C1C}">
                <a14:useLocalDpi xmlns:a14="http://schemas.microsoft.com/office/drawing/2010/main" val="0"/>
              </a:ext>
            </a:extLst>
          </a:blip>
          <a:srcRect l="17772" r="11991" b="3"/>
          <a:stretch/>
        </p:blipFill>
        <p:spPr>
          <a:xfrm>
            <a:off x="20" y="10"/>
            <a:ext cx="2970445" cy="3383269"/>
          </a:xfrm>
          <a:prstGeom prst="rect">
            <a:avLst/>
          </a:prstGeom>
        </p:spPr>
      </p:pic>
      <p:pic>
        <p:nvPicPr>
          <p:cNvPr id="7" name="Resim 6" descr="giyim, Tırmanma tutacağı, Tırmanma sporu, kişi, şahıs içeren bir resim&#10;&#10;Açıklama otomatik olarak oluşturuldu">
            <a:extLst>
              <a:ext uri="{FF2B5EF4-FFF2-40B4-BE49-F238E27FC236}">
                <a16:creationId xmlns:a16="http://schemas.microsoft.com/office/drawing/2014/main" id="{5BA9FFA3-B307-F43D-5D50-08812E6E22D9}"/>
              </a:ext>
            </a:extLst>
          </p:cNvPr>
          <p:cNvPicPr>
            <a:picLocks noChangeAspect="1"/>
          </p:cNvPicPr>
          <p:nvPr/>
        </p:nvPicPr>
        <p:blipFill rotWithShape="1">
          <a:blip r:embed="rId3">
            <a:extLst>
              <a:ext uri="{28A0092B-C50C-407E-A947-70E740481C1C}">
                <a14:useLocalDpi xmlns:a14="http://schemas.microsoft.com/office/drawing/2010/main" val="0"/>
              </a:ext>
            </a:extLst>
          </a:blip>
          <a:srcRect t="29789" r="-1" b="6143"/>
          <a:stretch/>
        </p:blipFill>
        <p:spPr>
          <a:xfrm>
            <a:off x="3072956" y="10"/>
            <a:ext cx="2970465" cy="3383268"/>
          </a:xfrm>
          <a:prstGeom prst="rect">
            <a:avLst/>
          </a:prstGeom>
        </p:spPr>
      </p:pic>
      <p:pic>
        <p:nvPicPr>
          <p:cNvPr id="13" name="Resim 12" descr="kişi, şahıs, giyim, insan yüzü, çocukların yaptığı resimler içeren bir resim&#10;&#10;Açıklama otomatik olarak oluşturuldu">
            <a:extLst>
              <a:ext uri="{FF2B5EF4-FFF2-40B4-BE49-F238E27FC236}">
                <a16:creationId xmlns:a16="http://schemas.microsoft.com/office/drawing/2014/main" id="{E60D7847-87A3-260F-5676-D461E8BDBC82}"/>
              </a:ext>
            </a:extLst>
          </p:cNvPr>
          <p:cNvPicPr>
            <a:picLocks noChangeAspect="1"/>
          </p:cNvPicPr>
          <p:nvPr/>
        </p:nvPicPr>
        <p:blipFill rotWithShape="1">
          <a:blip r:embed="rId4">
            <a:extLst>
              <a:ext uri="{28A0092B-C50C-407E-A947-70E740481C1C}">
                <a14:useLocalDpi xmlns:a14="http://schemas.microsoft.com/office/drawing/2010/main" val="0"/>
              </a:ext>
            </a:extLst>
          </a:blip>
          <a:srcRect l="34120" r="4" b="4"/>
          <a:stretch/>
        </p:blipFill>
        <p:spPr>
          <a:xfrm>
            <a:off x="6145909" y="10"/>
            <a:ext cx="2971800" cy="3383268"/>
          </a:xfrm>
          <a:prstGeom prst="rect">
            <a:avLst/>
          </a:prstGeom>
        </p:spPr>
      </p:pic>
      <p:pic>
        <p:nvPicPr>
          <p:cNvPr id="9" name="Resim 8" descr="kişi, şahıs, giyim, insan yüzü, öğrenme içeren bir resim&#10;&#10;Açıklama otomatik olarak oluşturuldu">
            <a:extLst>
              <a:ext uri="{FF2B5EF4-FFF2-40B4-BE49-F238E27FC236}">
                <a16:creationId xmlns:a16="http://schemas.microsoft.com/office/drawing/2014/main" id="{8D395B13-C0FB-8A2A-84D3-51EAD09980CC}"/>
              </a:ext>
            </a:extLst>
          </p:cNvPr>
          <p:cNvPicPr>
            <a:picLocks noChangeAspect="1"/>
          </p:cNvPicPr>
          <p:nvPr/>
        </p:nvPicPr>
        <p:blipFill rotWithShape="1">
          <a:blip r:embed="rId5">
            <a:extLst>
              <a:ext uri="{28A0092B-C50C-407E-A947-70E740481C1C}">
                <a14:useLocalDpi xmlns:a14="http://schemas.microsoft.com/office/drawing/2010/main" val="0"/>
              </a:ext>
            </a:extLst>
          </a:blip>
          <a:srcRect t="11318" b="3297"/>
          <a:stretch/>
        </p:blipFill>
        <p:spPr>
          <a:xfrm>
            <a:off x="9220200" y="10"/>
            <a:ext cx="2971800" cy="3383268"/>
          </a:xfrm>
          <a:prstGeom prst="rect">
            <a:avLst/>
          </a:prstGeom>
        </p:spPr>
      </p:pic>
      <p:pic>
        <p:nvPicPr>
          <p:cNvPr id="11" name="Resim 10" descr="giyim, insan yüzü, iç mekan, kişi, şahıs içeren bir resim&#10;&#10;Açıklama otomatik olarak oluşturuldu">
            <a:extLst>
              <a:ext uri="{FF2B5EF4-FFF2-40B4-BE49-F238E27FC236}">
                <a16:creationId xmlns:a16="http://schemas.microsoft.com/office/drawing/2014/main" id="{EDA4540B-1E85-47A6-6FA7-0684EA79040A}"/>
              </a:ext>
            </a:extLst>
          </p:cNvPr>
          <p:cNvPicPr>
            <a:picLocks noChangeAspect="1"/>
          </p:cNvPicPr>
          <p:nvPr/>
        </p:nvPicPr>
        <p:blipFill rotWithShape="1">
          <a:blip r:embed="rId6">
            <a:extLst>
              <a:ext uri="{28A0092B-C50C-407E-A947-70E740481C1C}">
                <a14:useLocalDpi xmlns:a14="http://schemas.microsoft.com/office/drawing/2010/main" val="0"/>
              </a:ext>
            </a:extLst>
          </a:blip>
          <a:srcRect r="-1" b="25368"/>
          <a:stretch/>
        </p:blipFill>
        <p:spPr>
          <a:xfrm>
            <a:off x="-1018" y="3474720"/>
            <a:ext cx="6044438" cy="3383280"/>
          </a:xfrm>
          <a:prstGeom prst="rect">
            <a:avLst/>
          </a:prstGeom>
        </p:spPr>
      </p:pic>
      <p:sp>
        <p:nvSpPr>
          <p:cNvPr id="25" name="Rectangle 24">
            <a:extLst>
              <a:ext uri="{FF2B5EF4-FFF2-40B4-BE49-F238E27FC236}">
                <a16:creationId xmlns:a16="http://schemas.microsoft.com/office/drawing/2014/main" id="{39BEB6D0-9E4E-4221-93D1-74ABECEE9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5910" y="3474720"/>
            <a:ext cx="6046090" cy="3383281"/>
          </a:xfrm>
          <a:prstGeom prst="rect">
            <a:avLst/>
          </a:prstGeom>
          <a:solidFill>
            <a:srgbClr val="345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9ABBDC73-59B6-3A15-7551-0BF716C2CED5}"/>
              </a:ext>
            </a:extLst>
          </p:cNvPr>
          <p:cNvSpPr>
            <a:spLocks noGrp="1"/>
          </p:cNvSpPr>
          <p:nvPr>
            <p:ph idx="1"/>
          </p:nvPr>
        </p:nvSpPr>
        <p:spPr>
          <a:xfrm>
            <a:off x="6258421" y="3655177"/>
            <a:ext cx="5805759" cy="3202813"/>
          </a:xfrm>
        </p:spPr>
        <p:txBody>
          <a:bodyPr>
            <a:normAutofit lnSpcReduction="10000"/>
          </a:bodyPr>
          <a:lstStyle/>
          <a:p>
            <a:pPr marL="0" indent="0" algn="just">
              <a:buNone/>
            </a:pPr>
            <a:r>
              <a:rPr lang="tr-TR" sz="1600" b="1" i="0" dirty="0">
                <a:solidFill>
                  <a:srgbClr val="FFFFFF"/>
                </a:solidFill>
                <a:effectLst>
                  <a:outerShdw blurRad="38100" dist="38100" dir="2700000" algn="tl">
                    <a:srgbClr val="000000">
                      <a:alpha val="43137"/>
                    </a:srgbClr>
                  </a:outerShdw>
                </a:effectLst>
                <a:latin typeface="Source Sans Pro" panose="020B0503030403020204" pitchFamily="34" charset="0"/>
              </a:rPr>
              <a:t>DEPREM BÖLGESİNDEN GELEN MİSAFİR ÖĞRENCİLERLE ÇOCUK ÜNİVERSİTESİ UYGULAMASI GERÇEKLEŞTİRİLDİ</a:t>
            </a:r>
          </a:p>
          <a:p>
            <a:pPr marL="0" indent="0" algn="just">
              <a:buNone/>
            </a:pPr>
            <a:r>
              <a:rPr lang="tr-TR" sz="1200" b="0" i="0" dirty="0">
                <a:solidFill>
                  <a:srgbClr val="FFFFFF"/>
                </a:solidFill>
                <a:effectLst/>
                <a:latin typeface="Source Sans Pro" panose="020B0503030403020204" pitchFamily="34" charset="0"/>
              </a:rPr>
              <a:t>Araştırma merkezimizin koordinatörlüğünde, 6 Şubat 2023 tarihinde meydana gelen Kahramanmaraş merkezli depremlerin ardından Çanakkale iline gelen öğrencilerle “Çocuk Üniversitesi” uygulaması gerçekleştirildi. Çocuk Eğitimi Uygulama ve Araştırma Merkezi, Çanakkale Gençlik ve Spor İl Müdürlüğü, Kepez Belediyesi, ÇOMÜ Eğitim Fakültesi Kimya Eğitimi Anabilim Dalı, Fen Bilgisi Öğretmenliği Anabilim Dalı, Matematik Öğretmenliği Anabilim Dalı, Beden Eğitimi ve Spor Bölümü ile Japonca Eğitimi Anabilim Dalı işbirliği ile gerçekleşen etkinlik kapsamında Üniversitemiz akademisyenleri ve lisans öğrencileri ile misafir öğrencilerimiz Üniversitemiz Anafartalar Yerleşkesinde bir araya geldi. Uygulama kapsamında misafir öğrenciler Üniversitemiz akademisyenleri ve lisans öğrencileri ile laboratuvarlarda fen ve kimya deneyleri, matematik etkinlikleri, görsel tasarım çalışmaları, Japon kültürü tanıtımı ve etkinlikleri ile spor salonunda spor oyunları ve dağcılık faaliyetleri gerçekleştirdiler. Etkinlik sırasında ziyarette bulunan Çanakkale Gençlik ve Spor İl Müdürü Ömer KALKAN ve beraberindeki şube müdürleri etkinliğin içeriği ve öğrencilerimize olan katkısından dolayı duydukları memnuniyeti dile getirdiler. Misafir öğrencilerimiz akademisyenlerin rehberliğinde ilk defa deneyimleme fırsatı buldukları bilimsel, kültürel ve sanatsal etkinlikler ile dolu eğlenceli bir gün geçirdiler.</a:t>
            </a:r>
            <a:endParaRPr lang="tr-TR" sz="1200" dirty="0">
              <a:solidFill>
                <a:srgbClr val="FFFFFF"/>
              </a:solidFill>
            </a:endParaRPr>
          </a:p>
        </p:txBody>
      </p:sp>
    </p:spTree>
    <p:extLst>
      <p:ext uri="{BB962C8B-B14F-4D97-AF65-F5344CB8AC3E}">
        <p14:creationId xmlns:p14="http://schemas.microsoft.com/office/powerpoint/2010/main" val="248882512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8">
            <a:extLst>
              <a:ext uri="{FF2B5EF4-FFF2-40B4-BE49-F238E27FC236}">
                <a16:creationId xmlns:a16="http://schemas.microsoft.com/office/drawing/2014/main" id="{B43B9CA2-4B31-4ACD-9A9F-B8E6C64203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Resim 6" descr="giyim, ayakkabı, kişi, şahıs, iç mekan içeren bir resim&#10;&#10;Açıklama otomatik olarak oluşturuldu">
            <a:extLst>
              <a:ext uri="{FF2B5EF4-FFF2-40B4-BE49-F238E27FC236}">
                <a16:creationId xmlns:a16="http://schemas.microsoft.com/office/drawing/2014/main" id="{2A7C8EC8-3FE8-E49D-8DC6-D9D7DA49AA1F}"/>
              </a:ext>
            </a:extLst>
          </p:cNvPr>
          <p:cNvPicPr>
            <a:picLocks noChangeAspect="1"/>
          </p:cNvPicPr>
          <p:nvPr/>
        </p:nvPicPr>
        <p:blipFill rotWithShape="1">
          <a:blip r:embed="rId2">
            <a:extLst>
              <a:ext uri="{28A0092B-C50C-407E-A947-70E740481C1C}">
                <a14:useLocalDpi xmlns:a14="http://schemas.microsoft.com/office/drawing/2010/main" val="0"/>
              </a:ext>
            </a:extLst>
          </a:blip>
          <a:srcRect l="13714" r="5532" b="4"/>
          <a:stretch/>
        </p:blipFill>
        <p:spPr>
          <a:xfrm>
            <a:off x="8529321" y="10"/>
            <a:ext cx="3662680" cy="3401558"/>
          </a:xfrm>
          <a:custGeom>
            <a:avLst/>
            <a:gdLst/>
            <a:ahLst/>
            <a:cxnLst/>
            <a:rect l="l" t="t" r="r" b="b"/>
            <a:pathLst>
              <a:path w="3662680" h="3401568">
                <a:moveTo>
                  <a:pt x="0" y="0"/>
                </a:moveTo>
                <a:lnTo>
                  <a:pt x="3662680" y="0"/>
                </a:lnTo>
                <a:lnTo>
                  <a:pt x="3662680" y="3401568"/>
                </a:lnTo>
                <a:lnTo>
                  <a:pt x="774527" y="3401568"/>
                </a:lnTo>
                <a:lnTo>
                  <a:pt x="769892" y="3133175"/>
                </a:lnTo>
                <a:cubicBezTo>
                  <a:pt x="732577" y="2055441"/>
                  <a:pt x="492520" y="1056020"/>
                  <a:pt x="104445" y="215033"/>
                </a:cubicBezTo>
                <a:close/>
              </a:path>
            </a:pathLst>
          </a:custGeom>
        </p:spPr>
      </p:pic>
      <p:pic>
        <p:nvPicPr>
          <p:cNvPr id="11" name="Resim 10" descr="giyim, ayakkabı, kişi, şahıs, iç mekan içeren bir resim&#10;&#10;Açıklama otomatik olarak oluşturuldu">
            <a:extLst>
              <a:ext uri="{FF2B5EF4-FFF2-40B4-BE49-F238E27FC236}">
                <a16:creationId xmlns:a16="http://schemas.microsoft.com/office/drawing/2014/main" id="{9E0DC9B7-C6C6-72CD-B72E-55A8B5870D34}"/>
              </a:ext>
            </a:extLst>
          </p:cNvPr>
          <p:cNvPicPr>
            <a:picLocks noChangeAspect="1"/>
          </p:cNvPicPr>
          <p:nvPr/>
        </p:nvPicPr>
        <p:blipFill rotWithShape="1">
          <a:blip r:embed="rId3">
            <a:extLst>
              <a:ext uri="{28A0092B-C50C-407E-A947-70E740481C1C}">
                <a14:useLocalDpi xmlns:a14="http://schemas.microsoft.com/office/drawing/2010/main" val="0"/>
              </a:ext>
            </a:extLst>
          </a:blip>
          <a:srcRect l="9201" r="4" b="4"/>
          <a:stretch/>
        </p:blipFill>
        <p:spPr>
          <a:xfrm>
            <a:off x="5115314" y="10"/>
            <a:ext cx="4118110" cy="3401558"/>
          </a:xfrm>
          <a:custGeom>
            <a:avLst/>
            <a:gdLst/>
            <a:ahLst/>
            <a:cxnLst/>
            <a:rect l="l" t="t" r="r" b="b"/>
            <a:pathLst>
              <a:path w="4118110" h="3401568">
                <a:moveTo>
                  <a:pt x="0" y="0"/>
                </a:moveTo>
                <a:lnTo>
                  <a:pt x="3343575" y="0"/>
                </a:lnTo>
                <a:lnTo>
                  <a:pt x="3448028" y="215050"/>
                </a:lnTo>
                <a:cubicBezTo>
                  <a:pt x="3836103" y="1056037"/>
                  <a:pt x="4076161" y="2055458"/>
                  <a:pt x="4113475" y="3133192"/>
                </a:cubicBezTo>
                <a:lnTo>
                  <a:pt x="4118110" y="3401568"/>
                </a:lnTo>
                <a:lnTo>
                  <a:pt x="801224" y="3401568"/>
                </a:lnTo>
                <a:lnTo>
                  <a:pt x="797493" y="3185579"/>
                </a:lnTo>
                <a:cubicBezTo>
                  <a:pt x="756786" y="2009870"/>
                  <a:pt x="474799" y="927359"/>
                  <a:pt x="22579" y="42066"/>
                </a:cubicBezTo>
                <a:close/>
              </a:path>
            </a:pathLst>
          </a:custGeom>
        </p:spPr>
      </p:pic>
      <p:pic>
        <p:nvPicPr>
          <p:cNvPr id="9" name="Resim 8" descr="iç mekan, duvar, giyim, ayakkabı içeren bir resim&#10;&#10;Açıklama otomatik olarak oluşturuldu">
            <a:extLst>
              <a:ext uri="{FF2B5EF4-FFF2-40B4-BE49-F238E27FC236}">
                <a16:creationId xmlns:a16="http://schemas.microsoft.com/office/drawing/2014/main" id="{3D247010-36EF-4B31-B26F-62EBEC4F66F2}"/>
              </a:ext>
            </a:extLst>
          </p:cNvPr>
          <p:cNvPicPr>
            <a:picLocks noChangeAspect="1"/>
          </p:cNvPicPr>
          <p:nvPr/>
        </p:nvPicPr>
        <p:blipFill rotWithShape="1">
          <a:blip r:embed="rId4">
            <a:extLst>
              <a:ext uri="{28A0092B-C50C-407E-A947-70E740481C1C}">
                <a14:useLocalDpi xmlns:a14="http://schemas.microsoft.com/office/drawing/2010/main" val="0"/>
              </a:ext>
            </a:extLst>
          </a:blip>
          <a:srcRect t="29194" r="-1" b="6232"/>
          <a:stretch/>
        </p:blipFill>
        <p:spPr>
          <a:xfrm>
            <a:off x="5168353" y="3456432"/>
            <a:ext cx="7023646" cy="3401568"/>
          </a:xfrm>
          <a:custGeom>
            <a:avLst/>
            <a:gdLst/>
            <a:ahLst/>
            <a:cxnLst/>
            <a:rect l="l" t="t" r="r" b="b"/>
            <a:pathLst>
              <a:path w="7023646" h="3401568">
                <a:moveTo>
                  <a:pt x="749132" y="0"/>
                </a:moveTo>
                <a:lnTo>
                  <a:pt x="7023646" y="0"/>
                </a:lnTo>
                <a:lnTo>
                  <a:pt x="7023646" y="3401568"/>
                </a:lnTo>
                <a:lnTo>
                  <a:pt x="0" y="3401568"/>
                </a:lnTo>
                <a:lnTo>
                  <a:pt x="79008" y="3238906"/>
                </a:lnTo>
                <a:cubicBezTo>
                  <a:pt x="502362" y="2321466"/>
                  <a:pt x="749563" y="1215476"/>
                  <a:pt x="749563" y="24956"/>
                </a:cubicBezTo>
                <a:close/>
              </a:path>
            </a:pathLst>
          </a:custGeom>
        </p:spPr>
      </p:pic>
      <p:sp useBgFill="1">
        <p:nvSpPr>
          <p:cNvPr id="39" name="Freeform: Shape 30">
            <a:extLst>
              <a:ext uri="{FF2B5EF4-FFF2-40B4-BE49-F238E27FC236}">
                <a16:creationId xmlns:a16="http://schemas.microsoft.com/office/drawing/2014/main" id="{33F94DB1-BC5D-454D-845C-7BA3A1F469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32965" cy="6858000"/>
          </a:xfrm>
          <a:custGeom>
            <a:avLst/>
            <a:gdLst>
              <a:gd name="connsiteX0" fmla="*/ 0 w 5932965"/>
              <a:gd name="connsiteY0" fmla="*/ 0 h 6858000"/>
              <a:gd name="connsiteX1" fmla="*/ 5140363 w 5932965"/>
              <a:gd name="connsiteY1" fmla="*/ 0 h 6858000"/>
              <a:gd name="connsiteX2" fmla="*/ 5152943 w 5932965"/>
              <a:gd name="connsiteY2" fmla="*/ 23550 h 6858000"/>
              <a:gd name="connsiteX3" fmla="*/ 5932965 w 5932965"/>
              <a:gd name="connsiteY3" fmla="*/ 3479505 h 6858000"/>
              <a:gd name="connsiteX4" fmla="*/ 5262410 w 5932965"/>
              <a:gd name="connsiteY4" fmla="*/ 6708999 h 6858000"/>
              <a:gd name="connsiteX5" fmla="*/ 5190385 w 5932965"/>
              <a:gd name="connsiteY5" fmla="*/ 6858000 h 6858000"/>
              <a:gd name="connsiteX6" fmla="*/ 0 w 593296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32965" h="6858000">
                <a:moveTo>
                  <a:pt x="0" y="0"/>
                </a:moveTo>
                <a:lnTo>
                  <a:pt x="5140363" y="0"/>
                </a:lnTo>
                <a:lnTo>
                  <a:pt x="5152943" y="23550"/>
                </a:lnTo>
                <a:cubicBezTo>
                  <a:pt x="5642847" y="987256"/>
                  <a:pt x="5932965" y="2183538"/>
                  <a:pt x="5932965" y="3479505"/>
                </a:cubicBezTo>
                <a:cubicBezTo>
                  <a:pt x="5932965" y="4675783"/>
                  <a:pt x="5685764" y="5787121"/>
                  <a:pt x="5262410" y="6708999"/>
                </a:cubicBezTo>
                <a:lnTo>
                  <a:pt x="5190385"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40" name="Freeform: Shape 32">
            <a:extLst>
              <a:ext uri="{FF2B5EF4-FFF2-40B4-BE49-F238E27FC236}">
                <a16:creationId xmlns:a16="http://schemas.microsoft.com/office/drawing/2014/main" id="{5676B86F-860B-4586-BCAA-C0650C09B7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2333" cy="6858000"/>
          </a:xfrm>
          <a:custGeom>
            <a:avLst/>
            <a:gdLst>
              <a:gd name="connsiteX0" fmla="*/ 0 w 5922333"/>
              <a:gd name="connsiteY0" fmla="*/ 0 h 6858000"/>
              <a:gd name="connsiteX1" fmla="*/ 5129731 w 5922333"/>
              <a:gd name="connsiteY1" fmla="*/ 0 h 6858000"/>
              <a:gd name="connsiteX2" fmla="*/ 5142311 w 5922333"/>
              <a:gd name="connsiteY2" fmla="*/ 23550 h 6858000"/>
              <a:gd name="connsiteX3" fmla="*/ 5922333 w 5922333"/>
              <a:gd name="connsiteY3" fmla="*/ 3479505 h 6858000"/>
              <a:gd name="connsiteX4" fmla="*/ 5251778 w 5922333"/>
              <a:gd name="connsiteY4" fmla="*/ 6708999 h 6858000"/>
              <a:gd name="connsiteX5" fmla="*/ 5179753 w 5922333"/>
              <a:gd name="connsiteY5" fmla="*/ 6858000 h 6858000"/>
              <a:gd name="connsiteX6" fmla="*/ 0 w 592233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2333" h="6858000">
                <a:moveTo>
                  <a:pt x="0" y="0"/>
                </a:moveTo>
                <a:lnTo>
                  <a:pt x="5129731" y="0"/>
                </a:lnTo>
                <a:lnTo>
                  <a:pt x="5142311" y="23550"/>
                </a:lnTo>
                <a:cubicBezTo>
                  <a:pt x="5632215" y="987256"/>
                  <a:pt x="5922333" y="2183538"/>
                  <a:pt x="5922333" y="3479505"/>
                </a:cubicBezTo>
                <a:cubicBezTo>
                  <a:pt x="5922333" y="4675783"/>
                  <a:pt x="5675132" y="5787121"/>
                  <a:pt x="5251778" y="6708999"/>
                </a:cubicBezTo>
                <a:lnTo>
                  <a:pt x="5179753"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34">
            <a:extLst>
              <a:ext uri="{FF2B5EF4-FFF2-40B4-BE49-F238E27FC236}">
                <a16:creationId xmlns:a16="http://schemas.microsoft.com/office/drawing/2014/main" id="{8C818ED5-2F56-4171-9445-3AA4F4462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DE74FCE8-866C-4AFA-B45C-FACE2A609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1" y="2089941"/>
            <a:ext cx="4970439"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E8F82EBA-0A64-CC2F-8D23-9EB33B64C978}"/>
              </a:ext>
            </a:extLst>
          </p:cNvPr>
          <p:cNvSpPr>
            <a:spLocks noGrp="1"/>
          </p:cNvSpPr>
          <p:nvPr>
            <p:ph idx="1"/>
          </p:nvPr>
        </p:nvSpPr>
        <p:spPr>
          <a:xfrm>
            <a:off x="448056" y="2514600"/>
            <a:ext cx="4922338" cy="3666744"/>
          </a:xfrm>
        </p:spPr>
        <p:txBody>
          <a:bodyPr>
            <a:normAutofit/>
          </a:bodyPr>
          <a:lstStyle/>
          <a:p>
            <a:r>
              <a:rPr lang="tr-TR" sz="1400"/>
              <a:t>Çocuk Eğitimi Uygulama ve Araştırma Merkezi ile Zihinsel Engelli Çocuklar Eğitimi Uygulama ve Araştırma Merkezi işbirliğiye 15 Mayıs Pazartesi günü ÇOMÜ Kreş'te öğrenim gören öğrencilere Engelliler Haftası (10-16 Mayıs) kapsamında farkındalık eğitimi gerçekleştirildi. Eğitim Fakültesi Özel Eğitim Bölümü öğretim üyesi Dr. Öğr. Üy. Sinan KALKAN koordinatörlüğünde Arş. Gör. Fadime ERKAN ve Arş. Gör. Melek İMAMOĞLU tarafından öğrencilere engelli bireylerin yaşadığı zorlukları anlamak, sorunlarına dikkat çekmek ve eşit yaşam hakları konusunda farkındalık oluşturmak amacıyla etkinlikler yapıldı. Etkinlik kapsamında çocuklarla “empati” ve “farkındalık” içerikli oyunlar oynandı. Bu oyunlar ile çocukların kendilerini özel gereksinimli bireylerin yerine koyarak onların duygu ve düşüncelerini anlamaları amaçlanmıştır. Çocuklarla oyun etkinlikleri sonunda “farklılıklarımız” hakkında beyin fırtınası yapılarak bireysel farklılıklara yönelik farkındalık oluşturma üzerine yapılan çalışmalarla etkinlikler sonlandırılmıştır.</a:t>
            </a:r>
          </a:p>
        </p:txBody>
      </p:sp>
      <p:sp>
        <p:nvSpPr>
          <p:cNvPr id="12" name="Metin kutusu 11">
            <a:extLst>
              <a:ext uri="{FF2B5EF4-FFF2-40B4-BE49-F238E27FC236}">
                <a16:creationId xmlns:a16="http://schemas.microsoft.com/office/drawing/2014/main" id="{72D91BFA-E4B4-C1D2-98E0-33AC5D912E11}"/>
              </a:ext>
            </a:extLst>
          </p:cNvPr>
          <p:cNvSpPr txBox="1"/>
          <p:nvPr/>
        </p:nvSpPr>
        <p:spPr>
          <a:xfrm>
            <a:off x="509850" y="963426"/>
            <a:ext cx="4223629" cy="923330"/>
          </a:xfrm>
          <a:prstGeom prst="rect">
            <a:avLst/>
          </a:prstGeom>
          <a:noFill/>
        </p:spPr>
        <p:txBody>
          <a:bodyPr wrap="square" rtlCol="0">
            <a:spAutoFit/>
          </a:bodyPr>
          <a:lstStyle/>
          <a:p>
            <a:r>
              <a:rPr lang="tr-TR" dirty="0"/>
              <a:t>ÇOMÜCEM ve Zihinsel Engelli Çocuklar Eğitimi Uygulama ve Araştırma Merkezi İşbirliği ile Farkındalık Eğitimi Düzenlendi</a:t>
            </a:r>
          </a:p>
        </p:txBody>
      </p:sp>
    </p:spTree>
    <p:extLst>
      <p:ext uri="{BB962C8B-B14F-4D97-AF65-F5344CB8AC3E}">
        <p14:creationId xmlns:p14="http://schemas.microsoft.com/office/powerpoint/2010/main" val="37978913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A3C210E6-A35A-4F68-8D60-801A019C75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Resim 8" descr="iç mekan, oyun, oynatma, çalma, kız, yeni yürüyen çocuk içeren bir resim&#10;&#10;Açıklama otomatik olarak oluşturuldu">
            <a:extLst>
              <a:ext uri="{FF2B5EF4-FFF2-40B4-BE49-F238E27FC236}">
                <a16:creationId xmlns:a16="http://schemas.microsoft.com/office/drawing/2014/main" id="{298551CD-EE0B-0725-855F-D6ED34012AED}"/>
              </a:ext>
            </a:extLst>
          </p:cNvPr>
          <p:cNvPicPr>
            <a:picLocks noChangeAspect="1"/>
          </p:cNvPicPr>
          <p:nvPr/>
        </p:nvPicPr>
        <p:blipFill rotWithShape="1">
          <a:blip r:embed="rId2">
            <a:extLst>
              <a:ext uri="{28A0092B-C50C-407E-A947-70E740481C1C}">
                <a14:useLocalDpi xmlns:a14="http://schemas.microsoft.com/office/drawing/2010/main" val="0"/>
              </a:ext>
            </a:extLst>
          </a:blip>
          <a:srcRect t="7732" r="-2" b="1181"/>
          <a:stretch/>
        </p:blipFill>
        <p:spPr>
          <a:xfrm>
            <a:off x="3136389" y="10"/>
            <a:ext cx="4979304" cy="3401558"/>
          </a:xfrm>
          <a:custGeom>
            <a:avLst/>
            <a:gdLst/>
            <a:ahLst/>
            <a:cxnLst/>
            <a:rect l="l" t="t" r="r" b="b"/>
            <a:pathLst>
              <a:path w="4979304" h="3364992">
                <a:moveTo>
                  <a:pt x="0" y="0"/>
                </a:moveTo>
                <a:lnTo>
                  <a:pt x="4211250" y="0"/>
                </a:lnTo>
                <a:lnTo>
                  <a:pt x="4309461" y="192282"/>
                </a:lnTo>
                <a:cubicBezTo>
                  <a:pt x="4697535" y="1033269"/>
                  <a:pt x="4937593" y="2032690"/>
                  <a:pt x="4974907" y="3110424"/>
                </a:cubicBezTo>
                <a:lnTo>
                  <a:pt x="4979304" y="3364992"/>
                </a:lnTo>
                <a:lnTo>
                  <a:pt x="800592" y="3364992"/>
                </a:lnTo>
                <a:lnTo>
                  <a:pt x="797493" y="3185579"/>
                </a:lnTo>
                <a:cubicBezTo>
                  <a:pt x="756786" y="2009870"/>
                  <a:pt x="474799" y="927359"/>
                  <a:pt x="22579" y="42066"/>
                </a:cubicBezTo>
                <a:close/>
              </a:path>
            </a:pathLst>
          </a:custGeom>
        </p:spPr>
      </p:pic>
      <p:pic>
        <p:nvPicPr>
          <p:cNvPr id="5" name="Resim 4" descr="iç mekan, oyun, oynatma, çalma, yeni yürüyen çocuk, oğlan içeren bir resim&#10;&#10;Açıklama otomatik olarak oluşturuldu">
            <a:extLst>
              <a:ext uri="{FF2B5EF4-FFF2-40B4-BE49-F238E27FC236}">
                <a16:creationId xmlns:a16="http://schemas.microsoft.com/office/drawing/2014/main" id="{16A98023-D58B-4997-8C33-E6F9A1EA3A20}"/>
              </a:ext>
            </a:extLst>
          </p:cNvPr>
          <p:cNvPicPr>
            <a:picLocks noChangeAspect="1"/>
          </p:cNvPicPr>
          <p:nvPr/>
        </p:nvPicPr>
        <p:blipFill rotWithShape="1">
          <a:blip r:embed="rId3">
            <a:extLst>
              <a:ext uri="{28A0092B-C50C-407E-A947-70E740481C1C}">
                <a14:useLocalDpi xmlns:a14="http://schemas.microsoft.com/office/drawing/2010/main" val="0"/>
              </a:ext>
            </a:extLst>
          </a:blip>
          <a:srcRect r="2" b="5716"/>
          <a:stretch/>
        </p:blipFill>
        <p:spPr>
          <a:xfrm>
            <a:off x="7381690" y="3456433"/>
            <a:ext cx="4810310" cy="3401568"/>
          </a:xfrm>
          <a:custGeom>
            <a:avLst/>
            <a:gdLst/>
            <a:ahLst/>
            <a:cxnLst/>
            <a:rect l="l" t="t" r="r" b="b"/>
            <a:pathLst>
              <a:path w="4810310" h="3401568">
                <a:moveTo>
                  <a:pt x="781270" y="0"/>
                </a:moveTo>
                <a:lnTo>
                  <a:pt x="4810310" y="0"/>
                </a:lnTo>
                <a:lnTo>
                  <a:pt x="4810310" y="3401568"/>
                </a:lnTo>
                <a:lnTo>
                  <a:pt x="0" y="3401568"/>
                </a:lnTo>
                <a:lnTo>
                  <a:pt x="1963" y="3397912"/>
                </a:lnTo>
                <a:cubicBezTo>
                  <a:pt x="454182" y="2512619"/>
                  <a:pt x="736170" y="1430108"/>
                  <a:pt x="776876" y="254399"/>
                </a:cubicBezTo>
                <a:close/>
              </a:path>
            </a:pathLst>
          </a:custGeom>
        </p:spPr>
      </p:pic>
      <p:pic>
        <p:nvPicPr>
          <p:cNvPr id="11" name="Resim 10" descr="oyun alanı, çocuk bahçesi, iç mekan, zemin, Bebek oyuncakları içeren bir resim&#10;&#10;Açıklama otomatik olarak oluşturuldu">
            <a:extLst>
              <a:ext uri="{FF2B5EF4-FFF2-40B4-BE49-F238E27FC236}">
                <a16:creationId xmlns:a16="http://schemas.microsoft.com/office/drawing/2014/main" id="{D86D74A5-8AEE-45AF-54CC-3D2EDD68BCED}"/>
              </a:ext>
            </a:extLst>
          </p:cNvPr>
          <p:cNvPicPr>
            <a:picLocks noChangeAspect="1"/>
          </p:cNvPicPr>
          <p:nvPr/>
        </p:nvPicPr>
        <p:blipFill rotWithShape="1">
          <a:blip r:embed="rId4">
            <a:extLst>
              <a:ext uri="{28A0092B-C50C-407E-A947-70E740481C1C}">
                <a14:useLocalDpi xmlns:a14="http://schemas.microsoft.com/office/drawing/2010/main" val="0"/>
              </a:ext>
            </a:extLst>
          </a:blip>
          <a:srcRect l="9538" r="9011" b="-1"/>
          <a:stretch/>
        </p:blipFill>
        <p:spPr>
          <a:xfrm>
            <a:off x="3189428" y="3456432"/>
            <a:ext cx="4925479" cy="3401568"/>
          </a:xfrm>
          <a:custGeom>
            <a:avLst/>
            <a:gdLst/>
            <a:ahLst/>
            <a:cxnLst/>
            <a:rect l="l" t="t" r="r" b="b"/>
            <a:pathLst>
              <a:path w="4925479" h="3364992">
                <a:moveTo>
                  <a:pt x="749362" y="0"/>
                </a:moveTo>
                <a:lnTo>
                  <a:pt x="4925479" y="0"/>
                </a:lnTo>
                <a:lnTo>
                  <a:pt x="4921868" y="209033"/>
                </a:lnTo>
                <a:cubicBezTo>
                  <a:pt x="4884554" y="1286766"/>
                  <a:pt x="4644496" y="2286187"/>
                  <a:pt x="4256422" y="3127175"/>
                </a:cubicBezTo>
                <a:lnTo>
                  <a:pt x="4134952" y="3364992"/>
                </a:lnTo>
                <a:lnTo>
                  <a:pt x="0" y="3364992"/>
                </a:lnTo>
                <a:lnTo>
                  <a:pt x="79008" y="3202330"/>
                </a:lnTo>
                <a:cubicBezTo>
                  <a:pt x="467082" y="2361343"/>
                  <a:pt x="707140" y="1361922"/>
                  <a:pt x="744454" y="284189"/>
                </a:cubicBezTo>
                <a:close/>
              </a:path>
            </a:pathLst>
          </a:custGeom>
        </p:spPr>
      </p:pic>
      <p:sp useBgFill="1">
        <p:nvSpPr>
          <p:cNvPr id="18" name="Freeform: Shape 17">
            <a:extLst>
              <a:ext uri="{FF2B5EF4-FFF2-40B4-BE49-F238E27FC236}">
                <a16:creationId xmlns:a16="http://schemas.microsoft.com/office/drawing/2014/main" id="{AC0D06B0-F19C-459E-B221-A34B506FB5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0" name="Freeform: Shape 19">
            <a:extLst>
              <a:ext uri="{FF2B5EF4-FFF2-40B4-BE49-F238E27FC236}">
                <a16:creationId xmlns:a16="http://schemas.microsoft.com/office/drawing/2014/main" id="{345B26DA-1C6B-4C66-81C9-9C1877FC2D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98DE6C44-43F8-4DE4-AB81-66853FFEA0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05840"/>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2409529B-9B56-4F10-BE4D-F934DB89E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EE57E041-F719-2B8D-C4EF-C8EF1E3B38EB}"/>
              </a:ext>
            </a:extLst>
          </p:cNvPr>
          <p:cNvSpPr>
            <a:spLocks noGrp="1"/>
          </p:cNvSpPr>
          <p:nvPr>
            <p:ph idx="1"/>
          </p:nvPr>
        </p:nvSpPr>
        <p:spPr>
          <a:xfrm>
            <a:off x="448056" y="2258568"/>
            <a:ext cx="2807208" cy="3922776"/>
          </a:xfrm>
        </p:spPr>
        <p:txBody>
          <a:bodyPr>
            <a:normAutofit/>
          </a:bodyPr>
          <a:lstStyle/>
          <a:p>
            <a:r>
              <a:rPr lang="tr-TR" sz="1300" b="0" i="0" dirty="0">
                <a:effectLst/>
                <a:latin typeface="Source Sans Pro" panose="020B0503030403020204" pitchFamily="34" charset="0"/>
              </a:rPr>
              <a:t>Çocuk Eğitimi Uygulama ve Araştırma Merkezi aracılığıyla ÇOMÜ </a:t>
            </a:r>
            <a:r>
              <a:rPr lang="tr-TR" sz="1300" b="0" i="0" dirty="0" err="1">
                <a:effectLst/>
                <a:latin typeface="Source Sans Pro" panose="020B0503030403020204" pitchFamily="34" charset="0"/>
              </a:rPr>
              <a:t>Kreş'te</a:t>
            </a:r>
            <a:r>
              <a:rPr lang="tr-TR" sz="1300" b="0" i="0" dirty="0">
                <a:effectLst/>
                <a:latin typeface="Source Sans Pro" panose="020B0503030403020204" pitchFamily="34" charset="0"/>
              </a:rPr>
              <a:t> 19 Mayıs Atatürk’ü Anma, Gençlik ve Spor Haftası kapsamında 17 Mayıs 2023 tarihinde “Spor Şenliği” etkinliği düzenlendi. Beden Eğitimi ve Spor bölümü öğretim elemanı Öğr. Gör. Ramazan ÖZDEMİR koordinatörlüğünde Eğitim Fakültesi Okul Öncesi Öğretmenliği Bölümü öğrencileri ile birlikte gerçekleştirilen etkinlikte 19 Mayıs Atatürk’ü Anma, Gençlik ve Spor Haftası ile ilgili bilgilendirme sonrasında ısınma hareketleri, </a:t>
            </a:r>
            <a:r>
              <a:rPr lang="tr-TR" sz="1300" b="0" i="0" dirty="0" err="1">
                <a:effectLst/>
                <a:latin typeface="Source Sans Pro" panose="020B0503030403020204" pitchFamily="34" charset="0"/>
              </a:rPr>
              <a:t>survivor</a:t>
            </a:r>
            <a:r>
              <a:rPr lang="tr-TR" sz="1300" b="0" i="0" dirty="0">
                <a:effectLst/>
                <a:latin typeface="Source Sans Pro" panose="020B0503030403020204" pitchFamily="34" charset="0"/>
              </a:rPr>
              <a:t> parkuru etkinliği ve çeşitli spor oyunları gerçekleştirildi. </a:t>
            </a:r>
            <a:endParaRPr lang="tr-TR" sz="1300" dirty="0"/>
          </a:p>
        </p:txBody>
      </p:sp>
      <p:pic>
        <p:nvPicPr>
          <p:cNvPr id="7" name="Resim 6" descr="giyim, oğlan, yeni yürüyen çocuk, oyun, oynatma, çalma içeren bir resim&#10;&#10;Açıklama otomatik olarak oluşturuldu">
            <a:extLst>
              <a:ext uri="{FF2B5EF4-FFF2-40B4-BE49-F238E27FC236}">
                <a16:creationId xmlns:a16="http://schemas.microsoft.com/office/drawing/2014/main" id="{D740A026-D556-A998-4A06-A4892BEA1F55}"/>
              </a:ext>
            </a:extLst>
          </p:cNvPr>
          <p:cNvPicPr>
            <a:picLocks noChangeAspect="1"/>
          </p:cNvPicPr>
          <p:nvPr/>
        </p:nvPicPr>
        <p:blipFill rotWithShape="1">
          <a:blip r:embed="rId5">
            <a:extLst>
              <a:ext uri="{28A0092B-C50C-407E-A947-70E740481C1C}">
                <a14:useLocalDpi xmlns:a14="http://schemas.microsoft.com/office/drawing/2010/main" val="0"/>
              </a:ext>
            </a:extLst>
          </a:blip>
          <a:srcRect t="14643" r="2" b="32071"/>
          <a:stretch/>
        </p:blipFill>
        <p:spPr>
          <a:xfrm>
            <a:off x="7404372" y="10"/>
            <a:ext cx="4787628" cy="3401558"/>
          </a:xfrm>
          <a:custGeom>
            <a:avLst/>
            <a:gdLst/>
            <a:ahLst/>
            <a:cxnLst/>
            <a:rect l="l" t="t" r="r" b="b"/>
            <a:pathLst>
              <a:path w="4787628" h="3401568">
                <a:moveTo>
                  <a:pt x="0" y="0"/>
                </a:moveTo>
                <a:lnTo>
                  <a:pt x="4787628" y="0"/>
                </a:lnTo>
                <a:lnTo>
                  <a:pt x="4787628" y="3401568"/>
                </a:lnTo>
                <a:lnTo>
                  <a:pt x="762748" y="3401568"/>
                </a:lnTo>
                <a:lnTo>
                  <a:pt x="751436" y="2963954"/>
                </a:lnTo>
                <a:cubicBezTo>
                  <a:pt x="698408" y="1942163"/>
                  <a:pt x="463174" y="995044"/>
                  <a:pt x="93264" y="192283"/>
                </a:cubicBezTo>
                <a:close/>
              </a:path>
            </a:pathLst>
          </a:custGeom>
        </p:spPr>
      </p:pic>
      <p:sp>
        <p:nvSpPr>
          <p:cNvPr id="12" name="Metin kutusu 11">
            <a:extLst>
              <a:ext uri="{FF2B5EF4-FFF2-40B4-BE49-F238E27FC236}">
                <a16:creationId xmlns:a16="http://schemas.microsoft.com/office/drawing/2014/main" id="{398D95DE-2F59-4700-8E76-B0C926E1CCEB}"/>
              </a:ext>
            </a:extLst>
          </p:cNvPr>
          <p:cNvSpPr txBox="1"/>
          <p:nvPr/>
        </p:nvSpPr>
        <p:spPr>
          <a:xfrm>
            <a:off x="580790" y="731603"/>
            <a:ext cx="2599493" cy="1323439"/>
          </a:xfrm>
          <a:prstGeom prst="rect">
            <a:avLst/>
          </a:prstGeom>
          <a:noFill/>
        </p:spPr>
        <p:txBody>
          <a:bodyPr wrap="square" rtlCol="0">
            <a:spAutoFit/>
          </a:bodyPr>
          <a:lstStyle/>
          <a:p>
            <a:r>
              <a:rPr lang="tr-TR" sz="2000" dirty="0"/>
              <a:t>ÇOMÜCEM Koordinatörlüğünde ÇOMÜ </a:t>
            </a:r>
            <a:r>
              <a:rPr lang="tr-TR" sz="2000" dirty="0" err="1"/>
              <a:t>Kreş'te</a:t>
            </a:r>
            <a:r>
              <a:rPr lang="tr-TR" sz="2000" dirty="0"/>
              <a:t> Spor Şenliği Düzenlendi</a:t>
            </a:r>
          </a:p>
        </p:txBody>
      </p:sp>
    </p:spTree>
    <p:extLst>
      <p:ext uri="{BB962C8B-B14F-4D97-AF65-F5344CB8AC3E}">
        <p14:creationId xmlns:p14="http://schemas.microsoft.com/office/powerpoint/2010/main" val="1096610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5">
            <a:extLst>
              <a:ext uri="{FF2B5EF4-FFF2-40B4-BE49-F238E27FC236}">
                <a16:creationId xmlns:a16="http://schemas.microsoft.com/office/drawing/2014/main" id="{9AB13476-CE21-4746-B044-FD491AC841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E6C9D831-59F7-DA06-1A7A-C38294B2BCE4}"/>
              </a:ext>
            </a:extLst>
          </p:cNvPr>
          <p:cNvSpPr>
            <a:spLocks noGrp="1"/>
          </p:cNvSpPr>
          <p:nvPr>
            <p:ph type="title"/>
          </p:nvPr>
        </p:nvSpPr>
        <p:spPr>
          <a:xfrm>
            <a:off x="629328" y="429768"/>
            <a:ext cx="4095072" cy="1642533"/>
          </a:xfrm>
        </p:spPr>
        <p:txBody>
          <a:bodyPr anchor="b">
            <a:normAutofit/>
          </a:bodyPr>
          <a:lstStyle/>
          <a:p>
            <a:r>
              <a:rPr lang="tr-TR" sz="3400" dirty="0"/>
              <a:t>ÇOMÜCEM Koordinatörlüğünde Afet Eğitimi Verildi</a:t>
            </a:r>
          </a:p>
        </p:txBody>
      </p:sp>
      <p:sp>
        <p:nvSpPr>
          <p:cNvPr id="2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9328" y="2423160"/>
            <a:ext cx="3877056" cy="18288"/>
          </a:xfrm>
          <a:custGeom>
            <a:avLst/>
            <a:gdLst>
              <a:gd name="connsiteX0" fmla="*/ 0 w 3877056"/>
              <a:gd name="connsiteY0" fmla="*/ 0 h 18288"/>
              <a:gd name="connsiteX1" fmla="*/ 723717 w 3877056"/>
              <a:gd name="connsiteY1" fmla="*/ 0 h 18288"/>
              <a:gd name="connsiteX2" fmla="*/ 1447434 w 3877056"/>
              <a:gd name="connsiteY2" fmla="*/ 0 h 18288"/>
              <a:gd name="connsiteX3" fmla="*/ 1977299 w 3877056"/>
              <a:gd name="connsiteY3" fmla="*/ 0 h 18288"/>
              <a:gd name="connsiteX4" fmla="*/ 2623475 w 3877056"/>
              <a:gd name="connsiteY4" fmla="*/ 0 h 18288"/>
              <a:gd name="connsiteX5" fmla="*/ 3192109 w 3877056"/>
              <a:gd name="connsiteY5" fmla="*/ 0 h 18288"/>
              <a:gd name="connsiteX6" fmla="*/ 3877056 w 3877056"/>
              <a:gd name="connsiteY6" fmla="*/ 0 h 18288"/>
              <a:gd name="connsiteX7" fmla="*/ 3877056 w 3877056"/>
              <a:gd name="connsiteY7" fmla="*/ 18288 h 18288"/>
              <a:gd name="connsiteX8" fmla="*/ 3230880 w 3877056"/>
              <a:gd name="connsiteY8" fmla="*/ 18288 h 18288"/>
              <a:gd name="connsiteX9" fmla="*/ 2662245 w 3877056"/>
              <a:gd name="connsiteY9" fmla="*/ 18288 h 18288"/>
              <a:gd name="connsiteX10" fmla="*/ 2016069 w 3877056"/>
              <a:gd name="connsiteY10" fmla="*/ 18288 h 18288"/>
              <a:gd name="connsiteX11" fmla="*/ 1408664 w 3877056"/>
              <a:gd name="connsiteY11" fmla="*/ 18288 h 18288"/>
              <a:gd name="connsiteX12" fmla="*/ 840029 w 3877056"/>
              <a:gd name="connsiteY12" fmla="*/ 18288 h 18288"/>
              <a:gd name="connsiteX13" fmla="*/ 0 w 3877056"/>
              <a:gd name="connsiteY13" fmla="*/ 18288 h 18288"/>
              <a:gd name="connsiteX14" fmla="*/ 0 w 3877056"/>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77056" h="18288" fill="none" extrusionOk="0">
                <a:moveTo>
                  <a:pt x="0" y="0"/>
                </a:moveTo>
                <a:cubicBezTo>
                  <a:pt x="155902" y="14477"/>
                  <a:pt x="567164" y="18992"/>
                  <a:pt x="723717" y="0"/>
                </a:cubicBezTo>
                <a:cubicBezTo>
                  <a:pt x="880270" y="-18992"/>
                  <a:pt x="1230427" y="-33316"/>
                  <a:pt x="1447434" y="0"/>
                </a:cubicBezTo>
                <a:cubicBezTo>
                  <a:pt x="1664441" y="33316"/>
                  <a:pt x="1866557" y="5702"/>
                  <a:pt x="1977299" y="0"/>
                </a:cubicBezTo>
                <a:cubicBezTo>
                  <a:pt x="2088041" y="-5702"/>
                  <a:pt x="2302485" y="24099"/>
                  <a:pt x="2623475" y="0"/>
                </a:cubicBezTo>
                <a:cubicBezTo>
                  <a:pt x="2944465" y="-24099"/>
                  <a:pt x="2993399" y="-19795"/>
                  <a:pt x="3192109" y="0"/>
                </a:cubicBezTo>
                <a:cubicBezTo>
                  <a:pt x="3390819" y="19795"/>
                  <a:pt x="3581349" y="-26551"/>
                  <a:pt x="3877056" y="0"/>
                </a:cubicBezTo>
                <a:cubicBezTo>
                  <a:pt x="3877095" y="7328"/>
                  <a:pt x="3877675" y="9982"/>
                  <a:pt x="3877056" y="18288"/>
                </a:cubicBezTo>
                <a:cubicBezTo>
                  <a:pt x="3576596" y="42394"/>
                  <a:pt x="3502355" y="16962"/>
                  <a:pt x="3230880" y="18288"/>
                </a:cubicBezTo>
                <a:cubicBezTo>
                  <a:pt x="2959405" y="19614"/>
                  <a:pt x="2924948" y="18543"/>
                  <a:pt x="2662245" y="18288"/>
                </a:cubicBezTo>
                <a:cubicBezTo>
                  <a:pt x="2399543" y="18033"/>
                  <a:pt x="2231855" y="26028"/>
                  <a:pt x="2016069" y="18288"/>
                </a:cubicBezTo>
                <a:cubicBezTo>
                  <a:pt x="1800283" y="10548"/>
                  <a:pt x="1665927" y="755"/>
                  <a:pt x="1408664" y="18288"/>
                </a:cubicBezTo>
                <a:cubicBezTo>
                  <a:pt x="1151402" y="35821"/>
                  <a:pt x="1016899" y="28407"/>
                  <a:pt x="840029" y="18288"/>
                </a:cubicBezTo>
                <a:cubicBezTo>
                  <a:pt x="663160" y="8169"/>
                  <a:pt x="304031" y="-14425"/>
                  <a:pt x="0" y="18288"/>
                </a:cubicBezTo>
                <a:cubicBezTo>
                  <a:pt x="-593" y="9736"/>
                  <a:pt x="244" y="6610"/>
                  <a:pt x="0" y="0"/>
                </a:cubicBezTo>
                <a:close/>
              </a:path>
              <a:path w="3877056" h="18288" stroke="0" extrusionOk="0">
                <a:moveTo>
                  <a:pt x="0" y="0"/>
                </a:moveTo>
                <a:cubicBezTo>
                  <a:pt x="205869" y="28368"/>
                  <a:pt x="460328" y="6409"/>
                  <a:pt x="646176" y="0"/>
                </a:cubicBezTo>
                <a:cubicBezTo>
                  <a:pt x="832024" y="-6409"/>
                  <a:pt x="1043494" y="26447"/>
                  <a:pt x="1331123" y="0"/>
                </a:cubicBezTo>
                <a:cubicBezTo>
                  <a:pt x="1618752" y="-26447"/>
                  <a:pt x="1675797" y="-26969"/>
                  <a:pt x="1938528" y="0"/>
                </a:cubicBezTo>
                <a:cubicBezTo>
                  <a:pt x="2201259" y="26969"/>
                  <a:pt x="2439942" y="23453"/>
                  <a:pt x="2662245" y="0"/>
                </a:cubicBezTo>
                <a:cubicBezTo>
                  <a:pt x="2884548" y="-23453"/>
                  <a:pt x="3094562" y="-7899"/>
                  <a:pt x="3308421" y="0"/>
                </a:cubicBezTo>
                <a:cubicBezTo>
                  <a:pt x="3522280" y="7899"/>
                  <a:pt x="3615459" y="3066"/>
                  <a:pt x="3877056" y="0"/>
                </a:cubicBezTo>
                <a:cubicBezTo>
                  <a:pt x="3877383" y="8595"/>
                  <a:pt x="3876984" y="13110"/>
                  <a:pt x="3877056" y="18288"/>
                </a:cubicBezTo>
                <a:cubicBezTo>
                  <a:pt x="3624575" y="4903"/>
                  <a:pt x="3478089" y="20597"/>
                  <a:pt x="3230880" y="18288"/>
                </a:cubicBezTo>
                <a:cubicBezTo>
                  <a:pt x="2983671" y="15979"/>
                  <a:pt x="2743376" y="19903"/>
                  <a:pt x="2507163" y="18288"/>
                </a:cubicBezTo>
                <a:cubicBezTo>
                  <a:pt x="2270950" y="16673"/>
                  <a:pt x="1992617" y="19013"/>
                  <a:pt x="1822216" y="18288"/>
                </a:cubicBezTo>
                <a:cubicBezTo>
                  <a:pt x="1651815" y="17563"/>
                  <a:pt x="1370782" y="42338"/>
                  <a:pt x="1253581" y="18288"/>
                </a:cubicBezTo>
                <a:cubicBezTo>
                  <a:pt x="1136380" y="-5762"/>
                  <a:pt x="854528" y="8046"/>
                  <a:pt x="723717" y="18288"/>
                </a:cubicBezTo>
                <a:cubicBezTo>
                  <a:pt x="592906" y="28530"/>
                  <a:pt x="166343" y="24405"/>
                  <a:pt x="0" y="18288"/>
                </a:cubicBezTo>
                <a:cubicBezTo>
                  <a:pt x="822" y="10564"/>
                  <a:pt x="-23" y="457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448976505">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700B00E7-35F9-5872-EB4C-FFD7A9CD4261}"/>
              </a:ext>
            </a:extLst>
          </p:cNvPr>
          <p:cNvSpPr>
            <a:spLocks noGrp="1"/>
          </p:cNvSpPr>
          <p:nvPr>
            <p:ph idx="1"/>
          </p:nvPr>
        </p:nvSpPr>
        <p:spPr>
          <a:xfrm>
            <a:off x="629489" y="2706624"/>
            <a:ext cx="4098951" cy="3386399"/>
          </a:xfrm>
        </p:spPr>
        <p:txBody>
          <a:bodyPr>
            <a:normAutofit/>
          </a:bodyPr>
          <a:lstStyle/>
          <a:p>
            <a:r>
              <a:rPr lang="tr-TR" sz="1200"/>
              <a:t>Çocuk Eğitimi Uygulama ve Araştırma Merkezi koordinatörlüğünde ÇOMÜ Kreş öğrencilerine afet farkındalık eğitimi verildi. Üniversitemiz Yenice Meslek Yüksekokulu Sivil Savunma ve İtfaiyecilik bölümü öğretim elemanı Öğr. Gör. Merve UYGUN tarafından gerçekleştirilen eğitimde öncelikle afet türleri, afete karşı alınacak önlemler ve afetle anında yapılması gerekenler hakkında animasyonlar eşliğinde bilgi verildi. Özellikle yaz aylarında ülkemizin ve son günlerde şehrimizin de maruz kaldığı yangın afetine karşı farkındalığı ve tedbiri artırmak amacıyla yangına sebep olan faktörler, yangın afetine karşı alınabilecek önlemler ve yangın afeti esnasında yapılması gerekenler öğrencilerle beyin fırtınası yapılarak ve tartışılarak devamında öğrencilere uygulamalı olarak gösterildi. Öğrencilerin öğrendiklerini ailesine ve arkadaşlarına aktarması sözü alınarak etkinlik sona erdirildi.</a:t>
            </a:r>
          </a:p>
          <a:p>
            <a:endParaRPr lang="tr-TR" sz="1200"/>
          </a:p>
          <a:p>
            <a:pPr marL="0" indent="0">
              <a:buNone/>
            </a:pPr>
            <a:endParaRPr lang="tr-TR" sz="1200"/>
          </a:p>
        </p:txBody>
      </p:sp>
      <p:pic>
        <p:nvPicPr>
          <p:cNvPr id="7" name="Resim 6" descr="giyim, kişi, şahıs, iç mekan, kız içeren bir resim&#10;&#10;Açıklama otomatik olarak oluşturuldu">
            <a:extLst>
              <a:ext uri="{FF2B5EF4-FFF2-40B4-BE49-F238E27FC236}">
                <a16:creationId xmlns:a16="http://schemas.microsoft.com/office/drawing/2014/main" id="{939DB6E8-74E5-CAC6-7FFC-F9C45DC582E7}"/>
              </a:ext>
            </a:extLst>
          </p:cNvPr>
          <p:cNvPicPr>
            <a:picLocks noChangeAspect="1"/>
          </p:cNvPicPr>
          <p:nvPr/>
        </p:nvPicPr>
        <p:blipFill rotWithShape="1">
          <a:blip r:embed="rId2">
            <a:extLst>
              <a:ext uri="{28A0092B-C50C-407E-A947-70E740481C1C}">
                <a14:useLocalDpi xmlns:a14="http://schemas.microsoft.com/office/drawing/2010/main" val="0"/>
              </a:ext>
            </a:extLst>
          </a:blip>
          <a:srcRect l="29382" r="14114"/>
          <a:stretch/>
        </p:blipFill>
        <p:spPr>
          <a:xfrm>
            <a:off x="5027601" y="10"/>
            <a:ext cx="3044866" cy="3597029"/>
          </a:xfrm>
          <a:custGeom>
            <a:avLst/>
            <a:gdLst/>
            <a:ahLst/>
            <a:cxnLst/>
            <a:rect l="l" t="t" r="r" b="b"/>
            <a:pathLst>
              <a:path w="3044866" h="3597039">
                <a:moveTo>
                  <a:pt x="19840" y="0"/>
                </a:moveTo>
                <a:lnTo>
                  <a:pt x="3028263" y="0"/>
                </a:lnTo>
                <a:lnTo>
                  <a:pt x="3024697" y="140686"/>
                </a:lnTo>
                <a:cubicBezTo>
                  <a:pt x="3025259" y="312749"/>
                  <a:pt x="3037669" y="484544"/>
                  <a:pt x="3035552" y="655695"/>
                </a:cubicBezTo>
                <a:cubicBezTo>
                  <a:pt x="3034423" y="750938"/>
                  <a:pt x="3013255" y="845927"/>
                  <a:pt x="3017206" y="941424"/>
                </a:cubicBezTo>
                <a:cubicBezTo>
                  <a:pt x="3028778" y="1230836"/>
                  <a:pt x="3024968" y="1520375"/>
                  <a:pt x="3040069" y="1809660"/>
                </a:cubicBezTo>
                <a:cubicBezTo>
                  <a:pt x="3049835" y="1950657"/>
                  <a:pt x="3044683" y="2092164"/>
                  <a:pt x="3024686" y="2232285"/>
                </a:cubicBezTo>
                <a:cubicBezTo>
                  <a:pt x="3008033" y="2337306"/>
                  <a:pt x="3018335" y="2443217"/>
                  <a:pt x="3025391" y="2548746"/>
                </a:cubicBezTo>
                <a:cubicBezTo>
                  <a:pt x="3034000" y="2676499"/>
                  <a:pt x="3038657" y="2804125"/>
                  <a:pt x="3024544" y="2932131"/>
                </a:cubicBezTo>
                <a:cubicBezTo>
                  <a:pt x="3014384" y="3023183"/>
                  <a:pt x="3023839" y="3114743"/>
                  <a:pt x="3029484" y="3206050"/>
                </a:cubicBezTo>
                <a:cubicBezTo>
                  <a:pt x="3036822" y="3301343"/>
                  <a:pt x="3036822" y="3396994"/>
                  <a:pt x="3029484" y="3492287"/>
                </a:cubicBezTo>
                <a:lnTo>
                  <a:pt x="3026528" y="3584038"/>
                </a:lnTo>
                <a:lnTo>
                  <a:pt x="2536033" y="3578457"/>
                </a:lnTo>
                <a:cubicBezTo>
                  <a:pt x="2378057" y="3583558"/>
                  <a:pt x="2220080" y="3585390"/>
                  <a:pt x="2062105" y="3578457"/>
                </a:cubicBezTo>
                <a:cubicBezTo>
                  <a:pt x="1889685" y="3570479"/>
                  <a:pt x="1717648" y="3579504"/>
                  <a:pt x="1545736" y="3591536"/>
                </a:cubicBezTo>
                <a:cubicBezTo>
                  <a:pt x="1379525" y="3603177"/>
                  <a:pt x="1213695" y="3594544"/>
                  <a:pt x="1047737" y="3582381"/>
                </a:cubicBezTo>
                <a:cubicBezTo>
                  <a:pt x="872873" y="3569328"/>
                  <a:pt x="697288" y="3570585"/>
                  <a:pt x="522627" y="3586174"/>
                </a:cubicBezTo>
                <a:cubicBezTo>
                  <a:pt x="408103" y="3596376"/>
                  <a:pt x="293327" y="3581074"/>
                  <a:pt x="179310" y="3582119"/>
                </a:cubicBezTo>
                <a:lnTo>
                  <a:pt x="12768" y="3583434"/>
                </a:lnTo>
                <a:lnTo>
                  <a:pt x="14927" y="3541208"/>
                </a:lnTo>
                <a:cubicBezTo>
                  <a:pt x="24495" y="3440295"/>
                  <a:pt x="35084" y="3338234"/>
                  <a:pt x="15947" y="3236172"/>
                </a:cubicBezTo>
                <a:cubicBezTo>
                  <a:pt x="7719" y="3188816"/>
                  <a:pt x="7719" y="3140388"/>
                  <a:pt x="15947" y="3093031"/>
                </a:cubicBezTo>
                <a:cubicBezTo>
                  <a:pt x="25898" y="3029243"/>
                  <a:pt x="35339" y="2966092"/>
                  <a:pt x="22581" y="2901666"/>
                </a:cubicBezTo>
                <a:cubicBezTo>
                  <a:pt x="16968" y="2873599"/>
                  <a:pt x="12758" y="2845277"/>
                  <a:pt x="9823" y="2816955"/>
                </a:cubicBezTo>
                <a:cubicBezTo>
                  <a:pt x="3980" y="2744645"/>
                  <a:pt x="6072" y="2671926"/>
                  <a:pt x="16074" y="2600075"/>
                </a:cubicBezTo>
                <a:cubicBezTo>
                  <a:pt x="25643" y="2516640"/>
                  <a:pt x="10079" y="2432694"/>
                  <a:pt x="22836" y="2349514"/>
                </a:cubicBezTo>
                <a:cubicBezTo>
                  <a:pt x="31895" y="2282524"/>
                  <a:pt x="32239" y="2214640"/>
                  <a:pt x="23857" y="2147560"/>
                </a:cubicBezTo>
                <a:cubicBezTo>
                  <a:pt x="8778" y="2020749"/>
                  <a:pt x="9721" y="1892547"/>
                  <a:pt x="26663" y="1765978"/>
                </a:cubicBezTo>
                <a:cubicBezTo>
                  <a:pt x="37125" y="1692111"/>
                  <a:pt x="43121" y="1616076"/>
                  <a:pt x="24367" y="1543612"/>
                </a:cubicBezTo>
                <a:cubicBezTo>
                  <a:pt x="-19775" y="1373297"/>
                  <a:pt x="5996" y="1202727"/>
                  <a:pt x="24367" y="1033305"/>
                </a:cubicBezTo>
                <a:cubicBezTo>
                  <a:pt x="35530" y="942318"/>
                  <a:pt x="35786" y="850322"/>
                  <a:pt x="25133" y="759271"/>
                </a:cubicBezTo>
                <a:cubicBezTo>
                  <a:pt x="6226" y="624792"/>
                  <a:pt x="2577" y="488614"/>
                  <a:pt x="14289" y="353321"/>
                </a:cubicBezTo>
                <a:cubicBezTo>
                  <a:pt x="24877" y="242712"/>
                  <a:pt x="35339" y="131848"/>
                  <a:pt x="22581" y="20346"/>
                </a:cubicBezTo>
                <a:close/>
              </a:path>
            </a:pathLst>
          </a:custGeom>
        </p:spPr>
      </p:pic>
      <p:pic>
        <p:nvPicPr>
          <p:cNvPr id="9" name="Resim 8" descr="iç mekan, duvar, mobilya, okul içeren bir resim&#10;&#10;Açıklama otomatik olarak oluşturuldu">
            <a:extLst>
              <a:ext uri="{FF2B5EF4-FFF2-40B4-BE49-F238E27FC236}">
                <a16:creationId xmlns:a16="http://schemas.microsoft.com/office/drawing/2014/main" id="{F9A3573B-38A2-46CF-51DE-9AC0D8E522C6}"/>
              </a:ext>
            </a:extLst>
          </p:cNvPr>
          <p:cNvPicPr>
            <a:picLocks noChangeAspect="1"/>
          </p:cNvPicPr>
          <p:nvPr/>
        </p:nvPicPr>
        <p:blipFill rotWithShape="1">
          <a:blip r:embed="rId3">
            <a:extLst>
              <a:ext uri="{28A0092B-C50C-407E-A947-70E740481C1C}">
                <a14:useLocalDpi xmlns:a14="http://schemas.microsoft.com/office/drawing/2010/main" val="0"/>
              </a:ext>
            </a:extLst>
          </a:blip>
          <a:srcRect l="29796" r="20772" b="1"/>
          <a:stretch/>
        </p:blipFill>
        <p:spPr>
          <a:xfrm>
            <a:off x="5021993" y="3792430"/>
            <a:ext cx="3045969" cy="3065570"/>
          </a:xfrm>
          <a:custGeom>
            <a:avLst/>
            <a:gdLst/>
            <a:ahLst/>
            <a:cxnLst/>
            <a:rect l="l" t="t" r="r" b="b"/>
            <a:pathLst>
              <a:path w="3045969" h="3065570">
                <a:moveTo>
                  <a:pt x="2750933" y="0"/>
                </a:moveTo>
                <a:lnTo>
                  <a:pt x="3043770" y="11038"/>
                </a:lnTo>
                <a:lnTo>
                  <a:pt x="3045607" y="37526"/>
                </a:lnTo>
                <a:cubicBezTo>
                  <a:pt x="3047625" y="113720"/>
                  <a:pt x="3040851" y="189914"/>
                  <a:pt x="3034394" y="266109"/>
                </a:cubicBezTo>
                <a:cubicBezTo>
                  <a:pt x="3019012" y="444912"/>
                  <a:pt x="3025927" y="623588"/>
                  <a:pt x="3037217" y="802010"/>
                </a:cubicBezTo>
                <a:cubicBezTo>
                  <a:pt x="3044443" y="924849"/>
                  <a:pt x="3040477" y="1048016"/>
                  <a:pt x="3025363" y="1170283"/>
                </a:cubicBezTo>
                <a:cubicBezTo>
                  <a:pt x="3020000" y="1218920"/>
                  <a:pt x="3020987" y="1267685"/>
                  <a:pt x="3020000" y="1316450"/>
                </a:cubicBezTo>
                <a:cubicBezTo>
                  <a:pt x="3019717" y="1325847"/>
                  <a:pt x="3026069" y="1336767"/>
                  <a:pt x="3014637" y="1344641"/>
                </a:cubicBezTo>
                <a:lnTo>
                  <a:pt x="3014637" y="1357340"/>
                </a:lnTo>
                <a:cubicBezTo>
                  <a:pt x="3027198" y="1364325"/>
                  <a:pt x="3020706" y="1375754"/>
                  <a:pt x="3021693" y="1384898"/>
                </a:cubicBezTo>
                <a:cubicBezTo>
                  <a:pt x="3038360" y="1560005"/>
                  <a:pt x="3040872" y="1735963"/>
                  <a:pt x="3029173" y="1911401"/>
                </a:cubicBezTo>
                <a:cubicBezTo>
                  <a:pt x="3020564" y="2072933"/>
                  <a:pt x="3029455" y="2234211"/>
                  <a:pt x="3039899" y="2395617"/>
                </a:cubicBezTo>
                <a:cubicBezTo>
                  <a:pt x="3052317" y="2587500"/>
                  <a:pt x="3032560" y="2779256"/>
                  <a:pt x="3029596" y="2971138"/>
                </a:cubicBezTo>
                <a:cubicBezTo>
                  <a:pt x="3029314" y="2988346"/>
                  <a:pt x="3030372" y="3005585"/>
                  <a:pt x="3031678" y="3022824"/>
                </a:cubicBezTo>
                <a:lnTo>
                  <a:pt x="3034625" y="3065570"/>
                </a:lnTo>
                <a:lnTo>
                  <a:pt x="24938" y="3065570"/>
                </a:lnTo>
                <a:lnTo>
                  <a:pt x="25911" y="3001918"/>
                </a:lnTo>
                <a:cubicBezTo>
                  <a:pt x="28191" y="2973959"/>
                  <a:pt x="32318" y="2946151"/>
                  <a:pt x="38276" y="2918677"/>
                </a:cubicBezTo>
                <a:cubicBezTo>
                  <a:pt x="68779" y="2777462"/>
                  <a:pt x="65552" y="2631030"/>
                  <a:pt x="28835" y="2491295"/>
                </a:cubicBezTo>
                <a:cubicBezTo>
                  <a:pt x="-4463" y="2359636"/>
                  <a:pt x="-11352" y="2227594"/>
                  <a:pt x="21053" y="2094786"/>
                </a:cubicBezTo>
                <a:cubicBezTo>
                  <a:pt x="51646" y="1971356"/>
                  <a:pt x="50153" y="1842146"/>
                  <a:pt x="16716" y="1719456"/>
                </a:cubicBezTo>
                <a:cubicBezTo>
                  <a:pt x="9316" y="1687689"/>
                  <a:pt x="4787" y="1655323"/>
                  <a:pt x="3192" y="1622752"/>
                </a:cubicBezTo>
                <a:cubicBezTo>
                  <a:pt x="-6887" y="1503851"/>
                  <a:pt x="10081" y="1386608"/>
                  <a:pt x="24242" y="1269110"/>
                </a:cubicBezTo>
                <a:cubicBezTo>
                  <a:pt x="33683" y="1194222"/>
                  <a:pt x="48099" y="1118569"/>
                  <a:pt x="24242" y="1044447"/>
                </a:cubicBezTo>
                <a:cubicBezTo>
                  <a:pt x="7899" y="992791"/>
                  <a:pt x="4264" y="937959"/>
                  <a:pt x="13654" y="884594"/>
                </a:cubicBezTo>
                <a:cubicBezTo>
                  <a:pt x="29486" y="789881"/>
                  <a:pt x="32790" y="693497"/>
                  <a:pt x="23477" y="597929"/>
                </a:cubicBezTo>
                <a:cubicBezTo>
                  <a:pt x="17328" y="534919"/>
                  <a:pt x="18272" y="471411"/>
                  <a:pt x="26284" y="408605"/>
                </a:cubicBezTo>
                <a:cubicBezTo>
                  <a:pt x="36872" y="324149"/>
                  <a:pt x="53330" y="238162"/>
                  <a:pt x="33300" y="153452"/>
                </a:cubicBezTo>
                <a:cubicBezTo>
                  <a:pt x="25327" y="119804"/>
                  <a:pt x="19745" y="86163"/>
                  <a:pt x="16058" y="52511"/>
                </a:cubicBezTo>
                <a:lnTo>
                  <a:pt x="13611" y="10473"/>
                </a:lnTo>
                <a:lnTo>
                  <a:pt x="222689" y="5194"/>
                </a:lnTo>
                <a:cubicBezTo>
                  <a:pt x="477949" y="4054"/>
                  <a:pt x="733156" y="16119"/>
                  <a:pt x="988364" y="17002"/>
                </a:cubicBezTo>
                <a:cubicBezTo>
                  <a:pt x="1097946" y="17394"/>
                  <a:pt x="1207148" y="12424"/>
                  <a:pt x="1316477" y="7977"/>
                </a:cubicBezTo>
                <a:cubicBezTo>
                  <a:pt x="1457478" y="2353"/>
                  <a:pt x="1598225" y="13470"/>
                  <a:pt x="1738973" y="11247"/>
                </a:cubicBezTo>
                <a:cubicBezTo>
                  <a:pt x="1972073" y="7585"/>
                  <a:pt x="2205047" y="18310"/>
                  <a:pt x="2438148" y="11247"/>
                </a:cubicBezTo>
                <a:cubicBezTo>
                  <a:pt x="2542410" y="7977"/>
                  <a:pt x="2646671" y="3007"/>
                  <a:pt x="2750933" y="0"/>
                </a:cubicBezTo>
                <a:close/>
              </a:path>
            </a:pathLst>
          </a:custGeom>
        </p:spPr>
      </p:pic>
      <p:pic>
        <p:nvPicPr>
          <p:cNvPr id="5" name="Resim 4" descr="iç mekan, okul, duvar, giyim içeren bir resim&#10;&#10;Açıklama otomatik olarak oluşturuldu">
            <a:extLst>
              <a:ext uri="{FF2B5EF4-FFF2-40B4-BE49-F238E27FC236}">
                <a16:creationId xmlns:a16="http://schemas.microsoft.com/office/drawing/2014/main" id="{FD585547-98A5-B054-F92E-EED32B6586E4}"/>
              </a:ext>
            </a:extLst>
          </p:cNvPr>
          <p:cNvPicPr>
            <a:picLocks noChangeAspect="1"/>
          </p:cNvPicPr>
          <p:nvPr/>
        </p:nvPicPr>
        <p:blipFill rotWithShape="1">
          <a:blip r:embed="rId4">
            <a:extLst>
              <a:ext uri="{28A0092B-C50C-407E-A947-70E740481C1C}">
                <a14:useLocalDpi xmlns:a14="http://schemas.microsoft.com/office/drawing/2010/main" val="0"/>
              </a:ext>
            </a:extLst>
          </a:blip>
          <a:srcRect l="22381" r="14340" b="2"/>
          <a:stretch/>
        </p:blipFill>
        <p:spPr>
          <a:xfrm>
            <a:off x="8263902" y="10"/>
            <a:ext cx="3928092" cy="4143496"/>
          </a:xfrm>
          <a:custGeom>
            <a:avLst/>
            <a:gdLst/>
            <a:ahLst/>
            <a:cxnLst/>
            <a:rect l="l" t="t" r="r" b="b"/>
            <a:pathLst>
              <a:path w="3928092" h="4143506">
                <a:moveTo>
                  <a:pt x="23605" y="0"/>
                </a:moveTo>
                <a:lnTo>
                  <a:pt x="3928092" y="0"/>
                </a:lnTo>
                <a:lnTo>
                  <a:pt x="3928092" y="4125656"/>
                </a:lnTo>
                <a:lnTo>
                  <a:pt x="3780617" y="4131078"/>
                </a:lnTo>
                <a:cubicBezTo>
                  <a:pt x="3614346" y="4131561"/>
                  <a:pt x="3448073" y="4118803"/>
                  <a:pt x="3281801" y="4125634"/>
                </a:cubicBezTo>
                <a:cubicBezTo>
                  <a:pt x="3062120" y="4134609"/>
                  <a:pt x="2842441" y="4144923"/>
                  <a:pt x="2622887" y="4130456"/>
                </a:cubicBezTo>
                <a:cubicBezTo>
                  <a:pt x="2472401" y="4120545"/>
                  <a:pt x="2321159" y="4107551"/>
                  <a:pt x="2169916" y="4111570"/>
                </a:cubicBezTo>
                <a:cubicBezTo>
                  <a:pt x="2014640" y="4115856"/>
                  <a:pt x="1859994" y="4129920"/>
                  <a:pt x="1705097" y="4140234"/>
                </a:cubicBezTo>
                <a:cubicBezTo>
                  <a:pt x="1591463" y="4147694"/>
                  <a:pt x="1477389" y="4142391"/>
                  <a:pt x="1364801" y="4124429"/>
                </a:cubicBezTo>
                <a:cubicBezTo>
                  <a:pt x="1284516" y="4111703"/>
                  <a:pt x="1203727" y="4117195"/>
                  <a:pt x="1123316" y="4121750"/>
                </a:cubicBezTo>
                <a:cubicBezTo>
                  <a:pt x="978124" y="4130323"/>
                  <a:pt x="833434" y="4143717"/>
                  <a:pt x="688243" y="4130323"/>
                </a:cubicBezTo>
                <a:cubicBezTo>
                  <a:pt x="558551" y="4118266"/>
                  <a:pt x="427601" y="4108489"/>
                  <a:pt x="298918" y="4118266"/>
                </a:cubicBezTo>
                <a:cubicBezTo>
                  <a:pt x="234577" y="4123155"/>
                  <a:pt x="170204" y="4128045"/>
                  <a:pt x="105785" y="4130037"/>
                </a:cubicBezTo>
                <a:lnTo>
                  <a:pt x="15503" y="4130462"/>
                </a:lnTo>
                <a:lnTo>
                  <a:pt x="14458" y="4122289"/>
                </a:lnTo>
                <a:cubicBezTo>
                  <a:pt x="3338" y="4042653"/>
                  <a:pt x="-1375" y="3962394"/>
                  <a:pt x="346" y="3882149"/>
                </a:cubicBezTo>
                <a:cubicBezTo>
                  <a:pt x="205" y="3686075"/>
                  <a:pt x="9942" y="3490383"/>
                  <a:pt x="27583" y="3294816"/>
                </a:cubicBezTo>
                <a:cubicBezTo>
                  <a:pt x="31859" y="3222826"/>
                  <a:pt x="29926" y="3150656"/>
                  <a:pt x="21797" y="3078932"/>
                </a:cubicBezTo>
                <a:cubicBezTo>
                  <a:pt x="13668" y="2997950"/>
                  <a:pt x="16505" y="2916372"/>
                  <a:pt x="30264" y="2835999"/>
                </a:cubicBezTo>
                <a:cubicBezTo>
                  <a:pt x="47622" y="2740756"/>
                  <a:pt x="39860" y="2645513"/>
                  <a:pt x="33510" y="2550270"/>
                </a:cubicBezTo>
                <a:cubicBezTo>
                  <a:pt x="16152" y="2288796"/>
                  <a:pt x="-5017" y="2027322"/>
                  <a:pt x="9096" y="1764959"/>
                </a:cubicBezTo>
                <a:cubicBezTo>
                  <a:pt x="12060" y="1708956"/>
                  <a:pt x="25042" y="1654350"/>
                  <a:pt x="30406" y="1598729"/>
                </a:cubicBezTo>
                <a:cubicBezTo>
                  <a:pt x="46071" y="1437069"/>
                  <a:pt x="27723" y="1276045"/>
                  <a:pt x="20244" y="1114767"/>
                </a:cubicBezTo>
                <a:cubicBezTo>
                  <a:pt x="9491" y="936281"/>
                  <a:pt x="11664" y="757351"/>
                  <a:pt x="26736" y="579120"/>
                </a:cubicBezTo>
                <a:cubicBezTo>
                  <a:pt x="36191" y="482353"/>
                  <a:pt x="39402" y="385459"/>
                  <a:pt x="38237" y="288533"/>
                </a:cubicBezTo>
                <a:close/>
              </a:path>
            </a:pathLst>
          </a:custGeom>
        </p:spPr>
      </p:pic>
      <p:pic>
        <p:nvPicPr>
          <p:cNvPr id="11" name="Resim 10" descr="iç mekan, eğitim, öğrenme, mobilya içeren bir resim&#10;&#10;Açıklama otomatik olarak oluşturuldu">
            <a:extLst>
              <a:ext uri="{FF2B5EF4-FFF2-40B4-BE49-F238E27FC236}">
                <a16:creationId xmlns:a16="http://schemas.microsoft.com/office/drawing/2014/main" id="{9DF8800F-88DD-EE14-6901-45F8C25BF873}"/>
              </a:ext>
            </a:extLst>
          </p:cNvPr>
          <p:cNvPicPr>
            <a:picLocks noChangeAspect="1"/>
          </p:cNvPicPr>
          <p:nvPr/>
        </p:nvPicPr>
        <p:blipFill rotWithShape="1">
          <a:blip r:embed="rId5">
            <a:extLst>
              <a:ext uri="{28A0092B-C50C-407E-A947-70E740481C1C}">
                <a14:useLocalDpi xmlns:a14="http://schemas.microsoft.com/office/drawing/2010/main" val="0"/>
              </a:ext>
            </a:extLst>
          </a:blip>
          <a:srcRect r="-4" b="3095"/>
          <a:stretch/>
        </p:blipFill>
        <p:spPr>
          <a:xfrm>
            <a:off x="8281031" y="4328340"/>
            <a:ext cx="3910971" cy="2529660"/>
          </a:xfrm>
          <a:custGeom>
            <a:avLst/>
            <a:gdLst/>
            <a:ahLst/>
            <a:cxnLst/>
            <a:rect l="l" t="t" r="r" b="b"/>
            <a:pathLst>
              <a:path w="3910971" h="2529660">
                <a:moveTo>
                  <a:pt x="842684" y="662"/>
                </a:moveTo>
                <a:cubicBezTo>
                  <a:pt x="941895" y="-744"/>
                  <a:pt x="1041116" y="93"/>
                  <a:pt x="1140350" y="3173"/>
                </a:cubicBezTo>
                <a:cubicBezTo>
                  <a:pt x="1210804" y="5316"/>
                  <a:pt x="1279746" y="24605"/>
                  <a:pt x="1350451" y="29025"/>
                </a:cubicBezTo>
                <a:cubicBezTo>
                  <a:pt x="1535093" y="40276"/>
                  <a:pt x="1719483" y="30901"/>
                  <a:pt x="1903495" y="18310"/>
                </a:cubicBezTo>
                <a:cubicBezTo>
                  <a:pt x="2151898" y="628"/>
                  <a:pt x="2401172" y="2101"/>
                  <a:pt x="2649374" y="22730"/>
                </a:cubicBezTo>
                <a:cubicBezTo>
                  <a:pt x="2869445" y="43947"/>
                  <a:pt x="3091027" y="39942"/>
                  <a:pt x="3310304" y="10808"/>
                </a:cubicBezTo>
                <a:cubicBezTo>
                  <a:pt x="3434575" y="-7007"/>
                  <a:pt x="3559980" y="9067"/>
                  <a:pt x="3684881" y="10808"/>
                </a:cubicBezTo>
                <a:cubicBezTo>
                  <a:pt x="3752435" y="11746"/>
                  <a:pt x="3819992" y="12684"/>
                  <a:pt x="3887420" y="15630"/>
                </a:cubicBezTo>
                <a:lnTo>
                  <a:pt x="3910971" y="11103"/>
                </a:lnTo>
                <a:lnTo>
                  <a:pt x="3910971" y="2529660"/>
                </a:lnTo>
                <a:lnTo>
                  <a:pt x="6242" y="2529660"/>
                </a:lnTo>
                <a:lnTo>
                  <a:pt x="25280" y="2158134"/>
                </a:lnTo>
                <a:cubicBezTo>
                  <a:pt x="28243" y="1914439"/>
                  <a:pt x="36288" y="1670236"/>
                  <a:pt x="11167" y="1427303"/>
                </a:cubicBezTo>
                <a:cubicBezTo>
                  <a:pt x="-5908" y="1262723"/>
                  <a:pt x="865" y="1098905"/>
                  <a:pt x="3970" y="934453"/>
                </a:cubicBezTo>
                <a:cubicBezTo>
                  <a:pt x="7498" y="749680"/>
                  <a:pt x="5805" y="564783"/>
                  <a:pt x="5805" y="380010"/>
                </a:cubicBezTo>
                <a:cubicBezTo>
                  <a:pt x="5522" y="299625"/>
                  <a:pt x="10321" y="219748"/>
                  <a:pt x="18506" y="139744"/>
                </a:cubicBezTo>
                <a:lnTo>
                  <a:pt x="19072" y="23791"/>
                </a:lnTo>
                <a:lnTo>
                  <a:pt x="67093" y="27133"/>
                </a:lnTo>
                <a:cubicBezTo>
                  <a:pt x="226530" y="32207"/>
                  <a:pt x="385807" y="21156"/>
                  <a:pt x="545085" y="11612"/>
                </a:cubicBezTo>
                <a:cubicBezTo>
                  <a:pt x="644275" y="5719"/>
                  <a:pt x="743474" y="2069"/>
                  <a:pt x="842684" y="662"/>
                </a:cubicBezTo>
                <a:close/>
              </a:path>
            </a:pathLst>
          </a:custGeom>
        </p:spPr>
      </p:pic>
    </p:spTree>
    <p:extLst>
      <p:ext uri="{BB962C8B-B14F-4D97-AF65-F5344CB8AC3E}">
        <p14:creationId xmlns:p14="http://schemas.microsoft.com/office/powerpoint/2010/main" val="2051526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BF977226-D1B3-2D3E-5C21-B977CE0E102A}"/>
              </a:ext>
            </a:extLst>
          </p:cNvPr>
          <p:cNvSpPr>
            <a:spLocks noGrp="1"/>
          </p:cNvSpPr>
          <p:nvPr>
            <p:ph idx="1"/>
          </p:nvPr>
        </p:nvSpPr>
        <p:spPr>
          <a:xfrm>
            <a:off x="838201" y="1825625"/>
            <a:ext cx="5092194" cy="4351338"/>
          </a:xfrm>
        </p:spPr>
        <p:txBody>
          <a:bodyPr>
            <a:normAutofit/>
          </a:bodyPr>
          <a:lstStyle/>
          <a:p>
            <a:endParaRPr lang="tr-TR" sz="2000" dirty="0">
              <a:latin typeface="Source Sans Pro" panose="020B0503030403020204" pitchFamily="34" charset="0"/>
            </a:endParaRPr>
          </a:p>
          <a:p>
            <a:pPr marL="0" indent="0">
              <a:buNone/>
            </a:pPr>
            <a:r>
              <a:rPr lang="tr-TR" sz="2000" b="0" i="0" dirty="0">
                <a:effectLst/>
                <a:latin typeface="Source Sans Pro" panose="020B0503030403020204" pitchFamily="34" charset="0"/>
              </a:rPr>
              <a:t>Üniversitemiz Kurumsal İletişim Koordinatörlüğüne bağlı Sosyal Sorumluluk Biriminin, 6 Şubat 2023 tarihinde Kahramanmaraş merkezli meydana gelen depremlerin ardından başlattığı ‘ÇOMÜ Butik: Kara Gün Dostu’ projesine destek olmak amacıyla araştırma merkezimizde yardım toplama çalışması başlatıldı. Bu kapsamda depremden etkilenen çocuklar başta olmak üzere tüm depremzedeler için toplanan oyuncak, kitap, kırtasiye malzemesi, etkinlik malzemesi, kıyafet ve hijyen malzemesi bulunan yardım paketleri ÇOMÜ </a:t>
            </a:r>
            <a:r>
              <a:rPr lang="tr-TR" sz="2000" b="0" i="0" dirty="0" err="1">
                <a:effectLst/>
                <a:latin typeface="Source Sans Pro" panose="020B0503030403020204" pitchFamily="34" charset="0"/>
              </a:rPr>
              <a:t>Butik'e</a:t>
            </a:r>
            <a:r>
              <a:rPr lang="tr-TR" sz="2000" b="0" i="0" dirty="0">
                <a:effectLst/>
                <a:latin typeface="Source Sans Pro" panose="020B0503030403020204" pitchFamily="34" charset="0"/>
              </a:rPr>
              <a:t> teslim edildi.</a:t>
            </a:r>
            <a:endParaRPr lang="tr-TR" sz="2000" dirty="0"/>
          </a:p>
        </p:txBody>
      </p:sp>
      <p:sp>
        <p:nvSpPr>
          <p:cNvPr id="14" name="Oval 13">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7" name="Resim 6" descr="plastik torba, iç mekan, zemin, metin içeren bir resim&#10;&#10;Açıklama otomatik olarak oluşturuldu">
            <a:extLst>
              <a:ext uri="{FF2B5EF4-FFF2-40B4-BE49-F238E27FC236}">
                <a16:creationId xmlns:a16="http://schemas.microsoft.com/office/drawing/2014/main" id="{9AEC1B68-7A77-171E-2906-DE6A3603AF1A}"/>
              </a:ext>
            </a:extLst>
          </p:cNvPr>
          <p:cNvPicPr>
            <a:picLocks noChangeAspect="1"/>
          </p:cNvPicPr>
          <p:nvPr/>
        </p:nvPicPr>
        <p:blipFill rotWithShape="1">
          <a:blip r:embed="rId2">
            <a:extLst>
              <a:ext uri="{28A0092B-C50C-407E-A947-70E740481C1C}">
                <a14:useLocalDpi xmlns:a14="http://schemas.microsoft.com/office/drawing/2010/main" val="0"/>
              </a:ext>
            </a:extLst>
          </a:blip>
          <a:srcRect t="15843" r="-3" b="11960"/>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16" name="Arc 15">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5" name="Resim 4" descr="giyim, kişi, şahıs, ayakkabı, blucin içeren bir resim&#10;&#10;Açıklama otomatik olarak oluşturuldu">
            <a:extLst>
              <a:ext uri="{FF2B5EF4-FFF2-40B4-BE49-F238E27FC236}">
                <a16:creationId xmlns:a16="http://schemas.microsoft.com/office/drawing/2014/main" id="{F987A1FE-69BA-CBB0-25F8-A574AF8C5D80}"/>
              </a:ext>
            </a:extLst>
          </p:cNvPr>
          <p:cNvPicPr>
            <a:picLocks noChangeAspect="1"/>
          </p:cNvPicPr>
          <p:nvPr/>
        </p:nvPicPr>
        <p:blipFill rotWithShape="1">
          <a:blip r:embed="rId3">
            <a:extLst>
              <a:ext uri="{28A0092B-C50C-407E-A947-70E740481C1C}">
                <a14:useLocalDpi xmlns:a14="http://schemas.microsoft.com/office/drawing/2010/main" val="0"/>
              </a:ext>
            </a:extLst>
          </a:blip>
          <a:srcRect t="2480" b="33419"/>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
        <p:nvSpPr>
          <p:cNvPr id="8" name="Metin kutusu 7">
            <a:extLst>
              <a:ext uri="{FF2B5EF4-FFF2-40B4-BE49-F238E27FC236}">
                <a16:creationId xmlns:a16="http://schemas.microsoft.com/office/drawing/2014/main" id="{4815861C-7B9D-6E13-313C-B664E590DFC1}"/>
              </a:ext>
            </a:extLst>
          </p:cNvPr>
          <p:cNvSpPr txBox="1"/>
          <p:nvPr/>
        </p:nvSpPr>
        <p:spPr>
          <a:xfrm>
            <a:off x="988142" y="313591"/>
            <a:ext cx="4095896" cy="1661993"/>
          </a:xfrm>
          <a:prstGeom prst="rect">
            <a:avLst/>
          </a:prstGeom>
          <a:noFill/>
        </p:spPr>
        <p:txBody>
          <a:bodyPr wrap="square" rtlCol="0">
            <a:spAutoFit/>
          </a:bodyPr>
          <a:lstStyle/>
          <a:p>
            <a:r>
              <a:rPr lang="pl-PL" sz="3400" dirty="0">
                <a:latin typeface="+mj-lt"/>
                <a:ea typeface="+mj-ea"/>
                <a:cs typeface="+mj-cs"/>
              </a:rPr>
              <a:t>ÇOMUCEM'den ‘Kara Gün Dostu’ Projesine Destek</a:t>
            </a:r>
            <a:endParaRPr lang="tr-TR" sz="3400" dirty="0">
              <a:latin typeface="+mj-lt"/>
              <a:ea typeface="+mj-ea"/>
              <a:cs typeface="+mj-cs"/>
            </a:endParaRPr>
          </a:p>
        </p:txBody>
      </p:sp>
    </p:spTree>
    <p:extLst>
      <p:ext uri="{BB962C8B-B14F-4D97-AF65-F5344CB8AC3E}">
        <p14:creationId xmlns:p14="http://schemas.microsoft.com/office/powerpoint/2010/main" val="3782920644"/>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TotalTime>
  <Words>1133</Words>
  <Application>Microsoft Office PowerPoint</Application>
  <PresentationFormat>Geniş ekran</PresentationFormat>
  <Paragraphs>38</Paragraphs>
  <Slides>15</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15</vt:i4>
      </vt:variant>
    </vt:vector>
  </HeadingPairs>
  <TitlesOfParts>
    <vt:vector size="20" baseType="lpstr">
      <vt:lpstr>Arial</vt:lpstr>
      <vt:lpstr>Calibri</vt:lpstr>
      <vt:lpstr>Calibri Light</vt:lpstr>
      <vt:lpstr>Source Sans Pro</vt:lpstr>
      <vt:lpstr>Office Teması</vt:lpstr>
      <vt:lpstr>ÇANAKKALE ONSEKİZ MART ÜNİVERSİTESİ ÇOCUK EĞİTİMİ UYGULAMA VE ARAŞTIRMA MERKEZİ</vt:lpstr>
      <vt:lpstr>MİSYON VE VİZYONUMUZ</vt:lpstr>
      <vt:lpstr>İDARİ YAPILANMA</vt:lpstr>
      <vt:lpstr> 2023 YILI ETKİNLİKLERİMİZ</vt:lpstr>
      <vt:lpstr>PowerPoint Sunusu</vt:lpstr>
      <vt:lpstr>PowerPoint Sunusu</vt:lpstr>
      <vt:lpstr>PowerPoint Sunusu</vt:lpstr>
      <vt:lpstr>ÇOMÜCEM Koordinatörlüğünde Afet Eğitimi Verildi</vt:lpstr>
      <vt:lpstr>PowerPoint Sunusu</vt:lpstr>
      <vt:lpstr>ÇOMÜCEM'den 1 Kitap 1 Mektup Projesine Destek</vt:lpstr>
      <vt:lpstr> TOPLANTILARIMIZ</vt:lpstr>
      <vt:lpstr>Yönetim Kurulu Toplantısı</vt:lpstr>
      <vt:lpstr>PowerPoint Sunusu</vt:lpstr>
      <vt:lpstr>PowerPoint Sunusu</vt:lpstr>
      <vt:lpstr>PROJELER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 EĞİTİMİ UYGULAMA VE ARAŞTIRMA MERKEZİ</dc:title>
  <dc:creator>Merve Önol</dc:creator>
  <cp:lastModifiedBy>Merve Önol</cp:lastModifiedBy>
  <cp:revision>48</cp:revision>
  <dcterms:created xsi:type="dcterms:W3CDTF">2023-03-08T19:44:41Z</dcterms:created>
  <dcterms:modified xsi:type="dcterms:W3CDTF">2024-01-08T12:58:01Z</dcterms:modified>
</cp:coreProperties>
</file>