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2" r:id="rId4"/>
    <p:sldId id="264" r:id="rId5"/>
    <p:sldId id="261" r:id="rId6"/>
    <p:sldId id="263" r:id="rId7"/>
    <p:sldId id="265" r:id="rId8"/>
    <p:sldId id="266" r:id="rId9"/>
    <p:sldId id="267" r:id="rId10"/>
    <p:sldId id="268" r:id="rId11"/>
    <p:sldId id="269" r:id="rId12"/>
    <p:sldId id="270"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54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2D16E8DA-0231-47E3-AF39-6F51DEB57130}" type="datetimeFigureOut">
              <a:rPr lang="tr-TR" smtClean="0"/>
              <a:t>5.01.2024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B435226-4699-425A-8651-CE5BAB45887D}" type="slidenum">
              <a:rPr lang="tr-TR" smtClean="0"/>
              <a:t>‹#›</a:t>
            </a:fld>
            <a:endParaRPr lang="tr-TR"/>
          </a:p>
        </p:txBody>
      </p:sp>
    </p:spTree>
    <p:extLst>
      <p:ext uri="{BB962C8B-B14F-4D97-AF65-F5344CB8AC3E}">
        <p14:creationId xmlns:p14="http://schemas.microsoft.com/office/powerpoint/2010/main" val="21131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D16E8DA-0231-47E3-AF39-6F51DEB57130}" type="datetimeFigureOut">
              <a:rPr lang="tr-TR" smtClean="0"/>
              <a:t>5.01.2024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B435226-4699-425A-8651-CE5BAB45887D}" type="slidenum">
              <a:rPr lang="tr-TR" smtClean="0"/>
              <a:t>‹#›</a:t>
            </a:fld>
            <a:endParaRPr lang="tr-TR"/>
          </a:p>
        </p:txBody>
      </p:sp>
    </p:spTree>
    <p:extLst>
      <p:ext uri="{BB962C8B-B14F-4D97-AF65-F5344CB8AC3E}">
        <p14:creationId xmlns:p14="http://schemas.microsoft.com/office/powerpoint/2010/main" val="882711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D16E8DA-0231-47E3-AF39-6F51DEB57130}" type="datetimeFigureOut">
              <a:rPr lang="tr-TR" smtClean="0"/>
              <a:t>5.01.2024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B435226-4699-425A-8651-CE5BAB45887D}" type="slidenum">
              <a:rPr lang="tr-TR" smtClean="0"/>
              <a:t>‹#›</a:t>
            </a:fld>
            <a:endParaRPr lang="tr-TR"/>
          </a:p>
        </p:txBody>
      </p:sp>
    </p:spTree>
    <p:extLst>
      <p:ext uri="{BB962C8B-B14F-4D97-AF65-F5344CB8AC3E}">
        <p14:creationId xmlns:p14="http://schemas.microsoft.com/office/powerpoint/2010/main" val="2554256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D16E8DA-0231-47E3-AF39-6F51DEB57130}" type="datetimeFigureOut">
              <a:rPr lang="tr-TR" smtClean="0"/>
              <a:t>5.01.2024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B435226-4699-425A-8651-CE5BAB45887D}" type="slidenum">
              <a:rPr lang="tr-TR" smtClean="0"/>
              <a:t>‹#›</a:t>
            </a:fld>
            <a:endParaRPr lang="tr-TR"/>
          </a:p>
        </p:txBody>
      </p:sp>
    </p:spTree>
    <p:extLst>
      <p:ext uri="{BB962C8B-B14F-4D97-AF65-F5344CB8AC3E}">
        <p14:creationId xmlns:p14="http://schemas.microsoft.com/office/powerpoint/2010/main" val="896013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D16E8DA-0231-47E3-AF39-6F51DEB57130}" type="datetimeFigureOut">
              <a:rPr lang="tr-TR" smtClean="0"/>
              <a:t>5.01.2024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B435226-4699-425A-8651-CE5BAB45887D}" type="slidenum">
              <a:rPr lang="tr-TR" smtClean="0"/>
              <a:t>‹#›</a:t>
            </a:fld>
            <a:endParaRPr lang="tr-TR"/>
          </a:p>
        </p:txBody>
      </p:sp>
    </p:spTree>
    <p:extLst>
      <p:ext uri="{BB962C8B-B14F-4D97-AF65-F5344CB8AC3E}">
        <p14:creationId xmlns:p14="http://schemas.microsoft.com/office/powerpoint/2010/main" val="1030338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D16E8DA-0231-47E3-AF39-6F51DEB57130}" type="datetimeFigureOut">
              <a:rPr lang="tr-TR" smtClean="0"/>
              <a:t>5.01.2024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B435226-4699-425A-8651-CE5BAB45887D}" type="slidenum">
              <a:rPr lang="tr-TR" smtClean="0"/>
              <a:t>‹#›</a:t>
            </a:fld>
            <a:endParaRPr lang="tr-TR"/>
          </a:p>
        </p:txBody>
      </p:sp>
    </p:spTree>
    <p:extLst>
      <p:ext uri="{BB962C8B-B14F-4D97-AF65-F5344CB8AC3E}">
        <p14:creationId xmlns:p14="http://schemas.microsoft.com/office/powerpoint/2010/main" val="301169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D16E8DA-0231-47E3-AF39-6F51DEB57130}" type="datetimeFigureOut">
              <a:rPr lang="tr-TR" smtClean="0"/>
              <a:t>5.01.2024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B435226-4699-425A-8651-CE5BAB45887D}" type="slidenum">
              <a:rPr lang="tr-TR" smtClean="0"/>
              <a:t>‹#›</a:t>
            </a:fld>
            <a:endParaRPr lang="tr-TR"/>
          </a:p>
        </p:txBody>
      </p:sp>
    </p:spTree>
    <p:extLst>
      <p:ext uri="{BB962C8B-B14F-4D97-AF65-F5344CB8AC3E}">
        <p14:creationId xmlns:p14="http://schemas.microsoft.com/office/powerpoint/2010/main" val="3103162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D16E8DA-0231-47E3-AF39-6F51DEB57130}" type="datetimeFigureOut">
              <a:rPr lang="tr-TR" smtClean="0"/>
              <a:t>5.01.2024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B435226-4699-425A-8651-CE5BAB45887D}" type="slidenum">
              <a:rPr lang="tr-TR" smtClean="0"/>
              <a:t>‹#›</a:t>
            </a:fld>
            <a:endParaRPr lang="tr-TR"/>
          </a:p>
        </p:txBody>
      </p:sp>
    </p:spTree>
    <p:extLst>
      <p:ext uri="{BB962C8B-B14F-4D97-AF65-F5344CB8AC3E}">
        <p14:creationId xmlns:p14="http://schemas.microsoft.com/office/powerpoint/2010/main" val="5951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D16E8DA-0231-47E3-AF39-6F51DEB57130}" type="datetimeFigureOut">
              <a:rPr lang="tr-TR" smtClean="0"/>
              <a:t>5.01.2024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B435226-4699-425A-8651-CE5BAB45887D}" type="slidenum">
              <a:rPr lang="tr-TR" smtClean="0"/>
              <a:t>‹#›</a:t>
            </a:fld>
            <a:endParaRPr lang="tr-TR"/>
          </a:p>
        </p:txBody>
      </p:sp>
    </p:spTree>
    <p:extLst>
      <p:ext uri="{BB962C8B-B14F-4D97-AF65-F5344CB8AC3E}">
        <p14:creationId xmlns:p14="http://schemas.microsoft.com/office/powerpoint/2010/main" val="3621981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D16E8DA-0231-47E3-AF39-6F51DEB57130}" type="datetimeFigureOut">
              <a:rPr lang="tr-TR" smtClean="0"/>
              <a:t>5.01.2024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B435226-4699-425A-8651-CE5BAB45887D}" type="slidenum">
              <a:rPr lang="tr-TR" smtClean="0"/>
              <a:t>‹#›</a:t>
            </a:fld>
            <a:endParaRPr lang="tr-TR"/>
          </a:p>
        </p:txBody>
      </p:sp>
    </p:spTree>
    <p:extLst>
      <p:ext uri="{BB962C8B-B14F-4D97-AF65-F5344CB8AC3E}">
        <p14:creationId xmlns:p14="http://schemas.microsoft.com/office/powerpoint/2010/main" val="2816097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D16E8DA-0231-47E3-AF39-6F51DEB57130}" type="datetimeFigureOut">
              <a:rPr lang="tr-TR" smtClean="0"/>
              <a:t>5.01.2024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B435226-4699-425A-8651-CE5BAB45887D}" type="slidenum">
              <a:rPr lang="tr-TR" smtClean="0"/>
              <a:t>‹#›</a:t>
            </a:fld>
            <a:endParaRPr lang="tr-TR"/>
          </a:p>
        </p:txBody>
      </p:sp>
    </p:spTree>
    <p:extLst>
      <p:ext uri="{BB962C8B-B14F-4D97-AF65-F5344CB8AC3E}">
        <p14:creationId xmlns:p14="http://schemas.microsoft.com/office/powerpoint/2010/main" val="2986325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16E8DA-0231-47E3-AF39-6F51DEB57130}" type="datetimeFigureOut">
              <a:rPr lang="tr-TR" smtClean="0"/>
              <a:t>5.01.2024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435226-4699-425A-8651-CE5BAB45887D}" type="slidenum">
              <a:rPr lang="tr-TR" smtClean="0"/>
              <a:t>‹#›</a:t>
            </a:fld>
            <a:endParaRPr lang="tr-TR"/>
          </a:p>
        </p:txBody>
      </p:sp>
    </p:spTree>
    <p:extLst>
      <p:ext uri="{BB962C8B-B14F-4D97-AF65-F5344CB8AC3E}">
        <p14:creationId xmlns:p14="http://schemas.microsoft.com/office/powerpoint/2010/main" val="128963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2550017"/>
            <a:ext cx="9144000" cy="1721140"/>
          </a:xfrm>
        </p:spPr>
        <p:txBody>
          <a:bodyPr>
            <a:normAutofit/>
          </a:bodyPr>
          <a:lstStyle/>
          <a:p>
            <a:r>
              <a:rPr lang="tr-TR" sz="4800" b="1" dirty="0" smtClean="0">
                <a:latin typeface="Times New Roman" panose="02020603050405020304" pitchFamily="18" charset="0"/>
                <a:cs typeface="Times New Roman" panose="02020603050405020304" pitchFamily="18" charset="0"/>
              </a:rPr>
              <a:t>Sualtı Araştırma ve Uygulama Merkezi</a:t>
            </a:r>
            <a:endParaRPr lang="tr-TR" sz="4800" b="1"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524000" y="4271157"/>
            <a:ext cx="9144000" cy="1666003"/>
          </a:xfrm>
        </p:spPr>
        <p:txBody>
          <a:bodyPr/>
          <a:lstStyle/>
          <a:p>
            <a:endParaRPr lang="tr-TR" dirty="0" smtClean="0"/>
          </a:p>
          <a:p>
            <a:r>
              <a:rPr lang="tr-TR" sz="4000" b="1" dirty="0" smtClean="0">
                <a:latin typeface="Times New Roman" panose="02020603050405020304" pitchFamily="18" charset="0"/>
                <a:cs typeface="Times New Roman" panose="02020603050405020304" pitchFamily="18" charset="0"/>
              </a:rPr>
              <a:t>2023 Yılı Faaliyet Raporu</a:t>
            </a:r>
            <a:endParaRPr lang="tr-TR" sz="4000" b="1"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422589" y="133417"/>
            <a:ext cx="2204736" cy="2210538"/>
          </a:xfrm>
          <a:prstGeom prst="rect">
            <a:avLst/>
          </a:prstGeom>
        </p:spPr>
      </p:pic>
    </p:spTree>
    <p:extLst>
      <p:ext uri="{BB962C8B-B14F-4D97-AF65-F5344CB8AC3E}">
        <p14:creationId xmlns:p14="http://schemas.microsoft.com/office/powerpoint/2010/main" val="1514293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334851" y="1"/>
            <a:ext cx="11500834" cy="965914"/>
          </a:xfrm>
        </p:spPr>
        <p:txBody>
          <a:bodyPr>
            <a:normAutofit/>
          </a:bodyPr>
          <a:lstStyle/>
          <a:p>
            <a:pPr algn="ctr"/>
            <a:r>
              <a:rPr lang="tr-TR" sz="3600" b="1" dirty="0">
                <a:latin typeface="Times New Roman" pitchFamily="18" charset="0"/>
                <a:cs typeface="Times New Roman" pitchFamily="18" charset="0"/>
              </a:rPr>
              <a:t>Hayalet </a:t>
            </a:r>
            <a:r>
              <a:rPr lang="tr-TR" sz="3600" b="1" dirty="0" smtClean="0">
                <a:latin typeface="Times New Roman" pitchFamily="18" charset="0"/>
                <a:cs typeface="Times New Roman" pitchFamily="18" charset="0"/>
              </a:rPr>
              <a:t>Ağlar </a:t>
            </a:r>
            <a:r>
              <a:rPr lang="tr-TR" sz="3600" b="1" dirty="0">
                <a:latin typeface="Times New Roman" pitchFamily="18" charset="0"/>
                <a:cs typeface="Times New Roman" pitchFamily="18" charset="0"/>
              </a:rPr>
              <a:t>ve </a:t>
            </a:r>
            <a:r>
              <a:rPr lang="tr-TR" sz="3600" b="1" dirty="0" smtClean="0">
                <a:latin typeface="Times New Roman" pitchFamily="18" charset="0"/>
                <a:cs typeface="Times New Roman" pitchFamily="18" charset="0"/>
              </a:rPr>
              <a:t>İstilacı </a:t>
            </a:r>
            <a:r>
              <a:rPr lang="tr-TR" sz="3600" b="1" dirty="0">
                <a:latin typeface="Times New Roman" pitchFamily="18" charset="0"/>
                <a:cs typeface="Times New Roman" pitchFamily="18" charset="0"/>
              </a:rPr>
              <a:t>T</a:t>
            </a:r>
            <a:r>
              <a:rPr lang="tr-TR" sz="3600" b="1" dirty="0" smtClean="0">
                <a:latin typeface="Times New Roman" pitchFamily="18" charset="0"/>
                <a:cs typeface="Times New Roman" pitchFamily="18" charset="0"/>
              </a:rPr>
              <a:t>ürler Farkındalık Projesi</a:t>
            </a:r>
            <a:endParaRPr lang="tr-TR" sz="3600" b="1" dirty="0">
              <a:latin typeface="Times New Roman" pitchFamily="18" charset="0"/>
              <a:cs typeface="Times New Roman" pitchFamily="18" charset="0"/>
            </a:endParaRPr>
          </a:p>
        </p:txBody>
      </p:sp>
      <p:sp>
        <p:nvSpPr>
          <p:cNvPr id="3" name="İçerik Yer Tutucusu 2"/>
          <p:cNvSpPr>
            <a:spLocks noGrp="1"/>
          </p:cNvSpPr>
          <p:nvPr>
            <p:ph idx="1"/>
          </p:nvPr>
        </p:nvSpPr>
        <p:spPr>
          <a:xfrm>
            <a:off x="283336" y="1275008"/>
            <a:ext cx="3206839" cy="5396248"/>
          </a:xfrm>
        </p:spPr>
        <p:txBody>
          <a:bodyPr>
            <a:normAutofit fontScale="92500" lnSpcReduction="10000"/>
          </a:bodyPr>
          <a:lstStyle/>
          <a:p>
            <a:pPr marL="0" indent="0">
              <a:buNone/>
            </a:pPr>
            <a:r>
              <a:rPr lang="tr-TR" dirty="0" smtClean="0">
                <a:latin typeface="Times New Roman" pitchFamily="18" charset="0"/>
                <a:cs typeface="Times New Roman" pitchFamily="18" charset="0"/>
              </a:rPr>
              <a:t>Merkezimiz </a:t>
            </a:r>
            <a:r>
              <a:rPr lang="tr-TR" dirty="0">
                <a:latin typeface="Times New Roman" panose="02020603050405020304" pitchFamily="18" charset="0"/>
                <a:cs typeface="Times New Roman" panose="02020603050405020304" pitchFamily="18" charset="0"/>
              </a:rPr>
              <a:t>Tarım Orman Bakanlığı Balıkçılık ve Su Ürünleri Genel Müdürlüğü Kaynak Yönetimi Daire </a:t>
            </a:r>
            <a:r>
              <a:rPr lang="tr-TR" dirty="0" smtClean="0">
                <a:latin typeface="Times New Roman" panose="02020603050405020304" pitchFamily="18" charset="0"/>
                <a:cs typeface="Times New Roman" panose="02020603050405020304" pitchFamily="18" charset="0"/>
              </a:rPr>
              <a:t>Başkanlığının 10 ilde uygulamaya koyduğu Hayalet Ağlar ve İstilacı Türler Farkındalık Projesi’ne 2 ilde “Hayalet Ağlar ve Türkiye’deki Durumu“ başlıklı sunum ile katkı vermiştir.</a:t>
            </a:r>
            <a:endParaRPr lang="tr-TR" dirty="0">
              <a:latin typeface="Times New Roman" pitchFamily="18" charset="0"/>
              <a:cs typeface="Times New Roman" pitchFamily="18" charset="0"/>
            </a:endParaRPr>
          </a:p>
        </p:txBody>
      </p:sp>
      <p:pic>
        <p:nvPicPr>
          <p:cNvPr id="4098" name="Picture 2" descr="C:\Users\User\Desktop\Farkındalıkk çalıştayı\Proje program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4759" y="1137566"/>
            <a:ext cx="8451646" cy="5559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66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38200" y="1"/>
            <a:ext cx="10515600" cy="1043188"/>
          </a:xfrm>
        </p:spPr>
        <p:txBody>
          <a:bodyPr>
            <a:normAutofit/>
          </a:bodyPr>
          <a:lstStyle/>
          <a:p>
            <a:r>
              <a:rPr lang="tr-TR" sz="3600" b="1" dirty="0"/>
              <a:t>Hayalet Ağlar ve İstilacı Türler Farkındalık Projesi</a:t>
            </a:r>
            <a:endParaRPr lang="tr-TR" sz="3600" dirty="0"/>
          </a:p>
        </p:txBody>
      </p:sp>
      <p:pic>
        <p:nvPicPr>
          <p:cNvPr id="5122" name="Picture 2" descr="C:\Users\User\Desktop\Farkındalıkk çalıştayı\IMG_20230713_094234_64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020" y="1146453"/>
            <a:ext cx="2567640" cy="256764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User\Desktop\Farkındalıkk çalıştayı\IMG-20230727-WA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431" y="920500"/>
            <a:ext cx="4677593" cy="263406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User\Desktop\Farkındalıkk çalıştayı\IMG-20230711-WA0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86" y="3714093"/>
            <a:ext cx="4521162" cy="2543154"/>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User\Desktop\Farkındalıkk çalıştayı\IMG-20230727-WA00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6430" y="3664124"/>
            <a:ext cx="4677593" cy="263407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669701" y="6298194"/>
            <a:ext cx="3955847" cy="369332"/>
          </a:xfrm>
          <a:prstGeom prst="rect">
            <a:avLst/>
          </a:prstGeom>
          <a:noFill/>
        </p:spPr>
        <p:txBody>
          <a:bodyPr wrap="square" rtlCol="0">
            <a:spAutoFit/>
          </a:bodyPr>
          <a:lstStyle/>
          <a:p>
            <a:r>
              <a:rPr lang="tr-TR" dirty="0" smtClean="0"/>
              <a:t>Farkındalık Projesi, Samsun</a:t>
            </a:r>
            <a:endParaRPr lang="tr-TR" dirty="0"/>
          </a:p>
        </p:txBody>
      </p:sp>
      <p:sp>
        <p:nvSpPr>
          <p:cNvPr id="6" name="Metin kutusu 5"/>
          <p:cNvSpPr txBox="1"/>
          <p:nvPr/>
        </p:nvSpPr>
        <p:spPr>
          <a:xfrm>
            <a:off x="6619741" y="6298194"/>
            <a:ext cx="3503053" cy="369332"/>
          </a:xfrm>
          <a:prstGeom prst="rect">
            <a:avLst/>
          </a:prstGeom>
          <a:noFill/>
        </p:spPr>
        <p:txBody>
          <a:bodyPr wrap="square" rtlCol="0">
            <a:spAutoFit/>
          </a:bodyPr>
          <a:lstStyle/>
          <a:p>
            <a:r>
              <a:rPr lang="tr-TR" dirty="0" smtClean="0"/>
              <a:t>Farkındalık Projesi, Bursa</a:t>
            </a:r>
            <a:endParaRPr lang="tr-TR" dirty="0"/>
          </a:p>
        </p:txBody>
      </p:sp>
    </p:spTree>
    <p:extLst>
      <p:ext uri="{BB962C8B-B14F-4D97-AF65-F5344CB8AC3E}">
        <p14:creationId xmlns:p14="http://schemas.microsoft.com/office/powerpoint/2010/main" val="1399243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0" y="1"/>
            <a:ext cx="12192000" cy="1690688"/>
          </a:xfrm>
        </p:spPr>
        <p:txBody>
          <a:bodyPr>
            <a:noAutofit/>
          </a:bodyPr>
          <a:lstStyle/>
          <a:p>
            <a:pPr algn="just"/>
            <a:r>
              <a:rPr lang="tr-TR" sz="3600" b="1" dirty="0">
                <a:latin typeface="Times New Roman" pitchFamily="18" charset="0"/>
                <a:cs typeface="Times New Roman" pitchFamily="18" charset="0"/>
              </a:rPr>
              <a:t>“Gelibolu Tersanesi İçinden, Güvenli Bölgelere Nakledilen </a:t>
            </a:r>
            <a:r>
              <a:rPr lang="tr-TR" sz="3600" b="1" dirty="0" err="1">
                <a:latin typeface="Times New Roman" pitchFamily="18" charset="0"/>
                <a:cs typeface="Times New Roman" pitchFamily="18" charset="0"/>
              </a:rPr>
              <a:t>Pinaların</a:t>
            </a:r>
            <a:r>
              <a:rPr lang="tr-TR" sz="3600" b="1" dirty="0">
                <a:latin typeface="Times New Roman" pitchFamily="18" charset="0"/>
                <a:cs typeface="Times New Roman" pitchFamily="18" charset="0"/>
              </a:rPr>
              <a:t> (</a:t>
            </a:r>
            <a:r>
              <a:rPr lang="tr-TR" sz="3600" b="1" i="1" dirty="0" err="1">
                <a:latin typeface="Times New Roman" pitchFamily="18" charset="0"/>
                <a:cs typeface="Times New Roman" pitchFamily="18" charset="0"/>
              </a:rPr>
              <a:t>Pinna</a:t>
            </a:r>
            <a:r>
              <a:rPr lang="tr-TR" sz="3600" b="1" i="1" dirty="0">
                <a:latin typeface="Times New Roman" pitchFamily="18" charset="0"/>
                <a:cs typeface="Times New Roman" pitchFamily="18" charset="0"/>
              </a:rPr>
              <a:t> </a:t>
            </a:r>
            <a:r>
              <a:rPr lang="tr-TR" sz="3600" b="1" i="1" dirty="0" err="1">
                <a:latin typeface="Times New Roman" pitchFamily="18" charset="0"/>
                <a:cs typeface="Times New Roman" pitchFamily="18" charset="0"/>
              </a:rPr>
              <a:t>nobilis</a:t>
            </a:r>
            <a:r>
              <a:rPr lang="tr-TR" sz="3600" b="1" dirty="0">
                <a:latin typeface="Times New Roman" pitchFamily="18" charset="0"/>
                <a:cs typeface="Times New Roman" pitchFamily="18" charset="0"/>
              </a:rPr>
              <a:t>) İzlenmesi” isimli proje</a:t>
            </a:r>
          </a:p>
        </p:txBody>
      </p:sp>
      <p:sp>
        <p:nvSpPr>
          <p:cNvPr id="3" name="İçerik Yer Tutucusu 2"/>
          <p:cNvSpPr>
            <a:spLocks noGrp="1"/>
          </p:cNvSpPr>
          <p:nvPr>
            <p:ph idx="1"/>
          </p:nvPr>
        </p:nvSpPr>
        <p:spPr>
          <a:xfrm>
            <a:off x="154547" y="1519708"/>
            <a:ext cx="2859109" cy="5338292"/>
          </a:xfrm>
        </p:spPr>
        <p:txBody>
          <a:bodyPr>
            <a:normAutofit/>
          </a:bodyPr>
          <a:lstStyle/>
          <a:p>
            <a:pPr marL="0" indent="0">
              <a:buNone/>
            </a:pPr>
            <a:r>
              <a:rPr lang="tr-TR" sz="2400" dirty="0"/>
              <a:t>Merkezimiz son olarak Haziran 2023 tarihinde nakillerini gerçekleştirdiği </a:t>
            </a:r>
            <a:r>
              <a:rPr lang="tr-TR" sz="2400" dirty="0" err="1"/>
              <a:t>Pina</a:t>
            </a:r>
            <a:r>
              <a:rPr lang="tr-TR" sz="2400" dirty="0"/>
              <a:t> (</a:t>
            </a:r>
            <a:r>
              <a:rPr lang="tr-TR" sz="2400" i="1" dirty="0" err="1"/>
              <a:t>Pinna</a:t>
            </a:r>
            <a:r>
              <a:rPr lang="tr-TR" sz="2400" i="1" dirty="0"/>
              <a:t> </a:t>
            </a:r>
            <a:r>
              <a:rPr lang="tr-TR" sz="2400" i="1" dirty="0" err="1"/>
              <a:t>nobilis</a:t>
            </a:r>
            <a:r>
              <a:rPr lang="tr-TR" sz="2400" dirty="0"/>
              <a:t>) isimli çift kabuklu midye türünün durumlarının </a:t>
            </a:r>
            <a:r>
              <a:rPr lang="tr-TR" sz="2400" dirty="0" smtClean="0"/>
              <a:t>izlenmesi ile ilgili rapor hazırlamak üzere  </a:t>
            </a:r>
            <a:r>
              <a:rPr lang="tr-TR" sz="2400" dirty="0" smtClean="0"/>
              <a:t>Gelibolu Gemi </a:t>
            </a:r>
            <a:r>
              <a:rPr lang="tr-TR" sz="2400" dirty="0" err="1" smtClean="0"/>
              <a:t>İnşaa</a:t>
            </a:r>
            <a:r>
              <a:rPr lang="tr-TR" sz="2400" dirty="0" smtClean="0"/>
              <a:t> San. A.Ş. </a:t>
            </a:r>
            <a:r>
              <a:rPr lang="tr-TR" sz="2400" dirty="0"/>
              <a:t>ile </a:t>
            </a:r>
            <a:r>
              <a:rPr lang="tr-TR" sz="2400" dirty="0" smtClean="0"/>
              <a:t>döner sermaye üzerinden proje gerçekleştirmiştir.</a:t>
            </a:r>
            <a:endParaRPr lang="tr-TR" sz="2400" dirty="0"/>
          </a:p>
        </p:txBody>
      </p:sp>
      <p:pic>
        <p:nvPicPr>
          <p:cNvPr id="1027" name="Picture 3" descr="D:\Adnan Dosyalar\Sualtı Araştırma ve Uygulama Merkezi\Gelibolu tersane Pina proje\pina proje foto\SAC0972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7802" y="1504949"/>
            <a:ext cx="8785435" cy="494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265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825321" y="352245"/>
            <a:ext cx="10515600" cy="1325563"/>
          </a:xfrm>
        </p:spPr>
        <p:txBody>
          <a:bodyPr/>
          <a:lstStyle/>
          <a:p>
            <a:pPr algn="ctr"/>
            <a:r>
              <a:rPr lang="tr-TR" b="1" smtClean="0">
                <a:latin typeface="Times New Roman" panose="02020603050405020304" pitchFamily="18" charset="0"/>
                <a:cs typeface="Times New Roman" panose="02020603050405020304" pitchFamily="18" charset="0"/>
              </a:rPr>
              <a:t>Merkezimizin 2023 </a:t>
            </a:r>
            <a:r>
              <a:rPr lang="tr-TR" b="1" dirty="0" smtClean="0">
                <a:latin typeface="Times New Roman" panose="02020603050405020304" pitchFamily="18" charset="0"/>
                <a:cs typeface="Times New Roman" panose="02020603050405020304" pitchFamily="18" charset="0"/>
              </a:rPr>
              <a:t>yılında gerçekleştirdiği faaliyetleri</a:t>
            </a:r>
            <a:endParaRPr lang="tr-TR" b="1" dirty="0">
              <a:latin typeface="Times New Roman" panose="02020603050405020304" pitchFamily="18" charset="0"/>
              <a:cs typeface="Times New Roman" panose="02020603050405020304" pitchFamily="18" charset="0"/>
            </a:endParaRPr>
          </a:p>
        </p:txBody>
      </p:sp>
      <p:sp>
        <p:nvSpPr>
          <p:cNvPr id="4" name="Metin kutusu 3"/>
          <p:cNvSpPr txBox="1"/>
          <p:nvPr/>
        </p:nvSpPr>
        <p:spPr>
          <a:xfrm>
            <a:off x="554182" y="2669830"/>
            <a:ext cx="11430000" cy="4154984"/>
          </a:xfrm>
          <a:prstGeom prst="rect">
            <a:avLst/>
          </a:prstGeom>
          <a:noFill/>
        </p:spPr>
        <p:txBody>
          <a:bodyPr wrap="square" rtlCol="0">
            <a:spAutoFit/>
          </a:bodyPr>
          <a:lstStyle/>
          <a:p>
            <a:pPr algn="just"/>
            <a:r>
              <a:rPr lang="tr-TR" sz="2400" dirty="0" smtClean="0">
                <a:latin typeface="Times New Roman" panose="02020603050405020304" pitchFamily="18" charset="0"/>
                <a:cs typeface="Times New Roman" panose="02020603050405020304" pitchFamily="18" charset="0"/>
              </a:rPr>
              <a:t>Merkezimiz 2023 yılı içinde Balıkesir Büyükşehir Belediyesi ve Üniversitemiz arasında imzalanan işbirliği protokolü kapsamında 2022 yılında başlayan </a:t>
            </a:r>
            <a:r>
              <a:rPr lang="tr-TR" sz="2400" dirty="0"/>
              <a:t>“</a:t>
            </a:r>
            <a:r>
              <a:rPr lang="tr-TR" sz="2400" b="1" dirty="0" smtClean="0">
                <a:latin typeface="Times New Roman" panose="02020603050405020304" pitchFamily="18" charset="0"/>
                <a:cs typeface="Times New Roman" panose="02020603050405020304" pitchFamily="18" charset="0"/>
              </a:rPr>
              <a:t>Hayalet ağ avcıları Edremit Körfezi</a:t>
            </a:r>
            <a:r>
              <a:rPr lang="tr-TR" sz="2400" dirty="0"/>
              <a:t>“</a:t>
            </a:r>
            <a:r>
              <a:rPr lang="tr-TR" sz="2400" dirty="0" smtClean="0">
                <a:latin typeface="Times New Roman" panose="02020603050405020304" pitchFamily="18" charset="0"/>
                <a:cs typeface="Times New Roman" panose="02020603050405020304" pitchFamily="18" charset="0"/>
              </a:rPr>
              <a:t> isimli projeyi tamamlamıştır. Bunun yanında, merkezimiz </a:t>
            </a:r>
            <a:r>
              <a:rPr lang="tr-TR" sz="2400" dirty="0" smtClean="0"/>
              <a:t>“</a:t>
            </a:r>
            <a:r>
              <a:rPr lang="tr-TR" sz="2400" b="1" dirty="0" smtClean="0"/>
              <a:t>Gelibolu </a:t>
            </a:r>
            <a:r>
              <a:rPr lang="tr-TR" sz="2400" b="1" dirty="0"/>
              <a:t>Tersanesi İçinde, Havuzlama Yapılacak Deniz Tarama Alanı İçerisinde </a:t>
            </a:r>
            <a:r>
              <a:rPr lang="tr-TR" sz="2400" b="1" dirty="0" err="1"/>
              <a:t>Pinaların</a:t>
            </a:r>
            <a:r>
              <a:rPr lang="tr-TR" sz="2400" b="1" dirty="0"/>
              <a:t> (</a:t>
            </a:r>
            <a:r>
              <a:rPr lang="tr-TR" sz="2400" b="1" i="1" dirty="0" err="1"/>
              <a:t>Pinna</a:t>
            </a:r>
            <a:r>
              <a:rPr lang="tr-TR" sz="2400" b="1" i="1" dirty="0"/>
              <a:t> </a:t>
            </a:r>
            <a:r>
              <a:rPr lang="tr-TR" sz="2400" b="1" i="1" dirty="0" err="1"/>
              <a:t>nobilis</a:t>
            </a:r>
            <a:r>
              <a:rPr lang="tr-TR" sz="2400" b="1" dirty="0"/>
              <a:t>) tespit Edilerek Güvenli Bölgelere </a:t>
            </a:r>
            <a:r>
              <a:rPr lang="tr-TR" sz="2400" b="1" dirty="0" smtClean="0"/>
              <a:t>Nakledilmesi</a:t>
            </a:r>
            <a:r>
              <a:rPr lang="tr-TR" sz="2400" dirty="0" smtClean="0"/>
              <a:t>“ ve </a:t>
            </a:r>
            <a:r>
              <a:rPr lang="tr-TR" sz="2400" b="1" dirty="0">
                <a:latin typeface="Times New Roman" pitchFamily="18" charset="0"/>
                <a:cs typeface="Times New Roman" pitchFamily="18" charset="0"/>
              </a:rPr>
              <a:t>“Gelibolu Tersanesi İçinden, Güvenli Bölgelere Nakledilen </a:t>
            </a:r>
            <a:r>
              <a:rPr lang="tr-TR" sz="2400" b="1" dirty="0" err="1">
                <a:latin typeface="Times New Roman" pitchFamily="18" charset="0"/>
                <a:cs typeface="Times New Roman" pitchFamily="18" charset="0"/>
              </a:rPr>
              <a:t>Pinaların</a:t>
            </a:r>
            <a:r>
              <a:rPr lang="tr-TR" sz="2400" b="1" dirty="0">
                <a:latin typeface="Times New Roman" pitchFamily="18" charset="0"/>
                <a:cs typeface="Times New Roman" pitchFamily="18" charset="0"/>
              </a:rPr>
              <a:t> (</a:t>
            </a:r>
            <a:r>
              <a:rPr lang="tr-TR" sz="2400" b="1" i="1" dirty="0" err="1">
                <a:latin typeface="Times New Roman" pitchFamily="18" charset="0"/>
                <a:cs typeface="Times New Roman" pitchFamily="18" charset="0"/>
              </a:rPr>
              <a:t>Pinna</a:t>
            </a:r>
            <a:r>
              <a:rPr lang="tr-TR" sz="2400" b="1" i="1" dirty="0">
                <a:latin typeface="Times New Roman" pitchFamily="18" charset="0"/>
                <a:cs typeface="Times New Roman" pitchFamily="18" charset="0"/>
              </a:rPr>
              <a:t> </a:t>
            </a:r>
            <a:r>
              <a:rPr lang="tr-TR" sz="2400" b="1" i="1" dirty="0" err="1">
                <a:latin typeface="Times New Roman" pitchFamily="18" charset="0"/>
                <a:cs typeface="Times New Roman" pitchFamily="18" charset="0"/>
              </a:rPr>
              <a:t>nobilis</a:t>
            </a:r>
            <a:r>
              <a:rPr lang="tr-TR" sz="2400" b="1" dirty="0">
                <a:latin typeface="Times New Roman" pitchFamily="18" charset="0"/>
                <a:cs typeface="Times New Roman" pitchFamily="18" charset="0"/>
              </a:rPr>
              <a:t>) İzlenmesi” </a:t>
            </a:r>
            <a:r>
              <a:rPr lang="tr-TR" sz="2400" dirty="0" smtClean="0"/>
              <a:t>isimli</a:t>
            </a:r>
            <a:r>
              <a:rPr lang="tr-TR" sz="2400" dirty="0" smtClean="0">
                <a:latin typeface="Times New Roman" panose="02020603050405020304" pitchFamily="18" charset="0"/>
                <a:cs typeface="Times New Roman" panose="02020603050405020304" pitchFamily="18" charset="0"/>
              </a:rPr>
              <a:t> döner sermaye projelerini de gerçekleştirmiştir.   Ayrıca her yıl olduğu gibi 1 Temmuz Kabotaj bayramında düzenlenen deniz temizliği etkinliğine de katılım  sağlamıştır.  Tarım Orman Bakanlığı Balıkçılık ve Su Ürünleri Genel Müdürlüğü Kaynak Yönetimi Daire Başkanlığının </a:t>
            </a:r>
            <a:r>
              <a:rPr lang="tr-TR" sz="2400" dirty="0" smtClean="0"/>
              <a:t>“ Hayalet ağlar ve istilacı türler “ isimli </a:t>
            </a:r>
            <a:r>
              <a:rPr lang="tr-TR" sz="2400" dirty="0"/>
              <a:t>farkındalık projesine iki farklı ilde sunum yapılarak katkı </a:t>
            </a:r>
            <a:r>
              <a:rPr lang="tr-TR" sz="2400" dirty="0" smtClean="0"/>
              <a:t>sağlamıştır.</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9160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838200" y="1"/>
            <a:ext cx="10515600" cy="734290"/>
          </a:xfrm>
        </p:spPr>
        <p:txBody>
          <a:bodyPr>
            <a:normAutofit/>
          </a:bodyPr>
          <a:lstStyle/>
          <a:p>
            <a:r>
              <a:rPr lang="tr-TR" sz="3600" b="1" dirty="0" smtClean="0">
                <a:latin typeface="Times New Roman" panose="02020603050405020304" pitchFamily="18" charset="0"/>
                <a:cs typeface="Times New Roman" panose="02020603050405020304" pitchFamily="18" charset="0"/>
              </a:rPr>
              <a:t>Hayalet Ağ Avcıları, Edremit Körfezi</a:t>
            </a:r>
            <a:endParaRPr lang="tr-TR" sz="3600" dirty="0"/>
          </a:p>
        </p:txBody>
      </p:sp>
      <p:sp>
        <p:nvSpPr>
          <p:cNvPr id="3" name="İçerik Yer Tutucusu 2"/>
          <p:cNvSpPr>
            <a:spLocks noGrp="1"/>
          </p:cNvSpPr>
          <p:nvPr>
            <p:ph idx="1"/>
          </p:nvPr>
        </p:nvSpPr>
        <p:spPr>
          <a:xfrm>
            <a:off x="0" y="1218116"/>
            <a:ext cx="5888183" cy="4371315"/>
          </a:xfrm>
        </p:spPr>
        <p:txBody>
          <a:bodyPr>
            <a:normAutofit/>
          </a:bodyPr>
          <a:lstStyle/>
          <a:p>
            <a:pPr marL="0" indent="0" algn="just">
              <a:buNone/>
            </a:pPr>
            <a:r>
              <a:rPr lang="tr-TR" dirty="0" smtClean="0">
                <a:latin typeface="Times New Roman" panose="02020603050405020304" pitchFamily="18" charset="0"/>
                <a:cs typeface="Times New Roman" panose="02020603050405020304" pitchFamily="18" charset="0"/>
              </a:rPr>
              <a:t> Çanakkale </a:t>
            </a:r>
            <a:r>
              <a:rPr lang="tr-TR" dirty="0" err="1" smtClean="0">
                <a:latin typeface="Times New Roman" panose="02020603050405020304" pitchFamily="18" charset="0"/>
                <a:cs typeface="Times New Roman" panose="02020603050405020304" pitchFamily="18" charset="0"/>
              </a:rPr>
              <a:t>Onsekiz</a:t>
            </a:r>
            <a:r>
              <a:rPr lang="tr-TR" dirty="0" smtClean="0">
                <a:latin typeface="Times New Roman" panose="02020603050405020304" pitchFamily="18" charset="0"/>
                <a:cs typeface="Times New Roman" panose="02020603050405020304" pitchFamily="18" charset="0"/>
              </a:rPr>
              <a:t> Mart Üniversitesi ve Balıkesir Büyükşehir Belediyesi arasında 2021 yılı Temmuz ayında işbirliği protokolü imzalanmıştır. Bu protokol kapsamında Üniversite adına Deniz Bilimleri ve Teknolojisi Fakültesi ile Birlikte Sualtı Araştırma ve Uygulama Merkezi "Hayalet Ağ Avcıları, Edremit" isimli projeye Eylül 2022’de başlamış ve Ekim 2023 itibarı ile bu proje tamamlanmıştır. </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218116"/>
            <a:ext cx="6003639" cy="4502729"/>
          </a:xfrm>
          <a:prstGeom prst="rect">
            <a:avLst/>
          </a:prstGeom>
        </p:spPr>
      </p:pic>
    </p:spTree>
    <p:extLst>
      <p:ext uri="{BB962C8B-B14F-4D97-AF65-F5344CB8AC3E}">
        <p14:creationId xmlns:p14="http://schemas.microsoft.com/office/powerpoint/2010/main" val="556535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25322" y="1"/>
            <a:ext cx="10515600" cy="1300766"/>
          </a:xfrm>
        </p:spPr>
        <p:txBody>
          <a:bodyPr>
            <a:normAutofit/>
          </a:bodyPr>
          <a:lstStyle/>
          <a:p>
            <a:r>
              <a:rPr lang="tr-TR" sz="3600" b="1" dirty="0">
                <a:latin typeface="Times New Roman" panose="02020603050405020304" pitchFamily="18" charset="0"/>
                <a:cs typeface="Times New Roman" panose="02020603050405020304" pitchFamily="18" charset="0"/>
              </a:rPr>
              <a:t>Hayalet Ağ Avcıları, Edremit Körfezi</a:t>
            </a:r>
            <a:endParaRPr lang="tr-TR" sz="3600" dirty="0"/>
          </a:p>
        </p:txBody>
      </p:sp>
      <p:sp>
        <p:nvSpPr>
          <p:cNvPr id="3" name="İçerik Yer Tutucusu 2"/>
          <p:cNvSpPr>
            <a:spLocks noGrp="1"/>
          </p:cNvSpPr>
          <p:nvPr>
            <p:ph idx="1"/>
          </p:nvPr>
        </p:nvSpPr>
        <p:spPr>
          <a:xfrm>
            <a:off x="360608" y="1146220"/>
            <a:ext cx="5576553" cy="5512157"/>
          </a:xfrm>
        </p:spPr>
        <p:txBody>
          <a:bodyPr>
            <a:normAutofit lnSpcReduction="10000"/>
          </a:bodyPr>
          <a:lstStyle/>
          <a:p>
            <a:pPr marL="0" indent="0" algn="just">
              <a:buNone/>
            </a:pPr>
            <a:r>
              <a:rPr lang="tr-TR" dirty="0"/>
              <a:t>Proje Kapsamında Edremit Körfezi’ne Tarım ve Orman Bakanlığı tarafından yerleştirilen yapay resif alanları, doğal resif alanları ve Ayvalık adaları etrafında dalışlar gerçekleştirilerek, zeminde kalmış av araçları ve parçaları ortamdan temizlenerek kaldırılmıştır.</a:t>
            </a:r>
            <a:r>
              <a:rPr lang="tr-TR" dirty="0">
                <a:latin typeface="Times New Roman" panose="02020603050405020304" pitchFamily="18" charset="0"/>
                <a:cs typeface="Times New Roman" panose="02020603050405020304" pitchFamily="18" charset="0"/>
              </a:rPr>
              <a:t> Projeye Merkez yönetim kurulumuzun tamamının katılmasının yanında, Doktora ve yüksek lisans öğrencilerimiz de iştirak etmiştir. Bu sayede öğrencilerimizin de dalış eğitimlerinin pekiştirilmesine devam edilmiştir.</a:t>
            </a:r>
          </a:p>
          <a:p>
            <a:pPr algn="just"/>
            <a:endParaRPr lang="tr-TR" dirty="0"/>
          </a:p>
          <a:p>
            <a:pPr algn="just"/>
            <a:endParaRPr lang="tr-TR" dirty="0"/>
          </a:p>
        </p:txBody>
      </p:sp>
      <p:pic>
        <p:nvPicPr>
          <p:cNvPr id="1026" name="Picture 2" descr="D:\Balıkesir hayalet ağ proje Proje\Hayalet Ağ Avcıları Edremit\Ayvalık 21.07.2023\SAC0987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9740" y="4039696"/>
            <a:ext cx="4585601" cy="25786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Balıkesir hayalet ağ proje Proje\Hayalet Ağ Avcıları Edremit\Bağlar Burnu\DSC0684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9741" y="936401"/>
            <a:ext cx="4487257" cy="2991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9691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969134" y="0"/>
            <a:ext cx="10515600" cy="997528"/>
          </a:xfrm>
        </p:spPr>
        <p:txBody>
          <a:bodyPr>
            <a:normAutofit fontScale="90000"/>
          </a:bodyPr>
          <a:lstStyle/>
          <a:p>
            <a:r>
              <a:rPr lang="tr-TR" b="1" dirty="0" smtClean="0">
                <a:latin typeface="Times New Roman" panose="02020603050405020304" pitchFamily="18" charset="0"/>
                <a:cs typeface="Times New Roman" panose="02020603050405020304" pitchFamily="18" charset="0"/>
              </a:rPr>
              <a:t>Hayalet Ağ Avcıları, Edremit Körfezi Projesi</a:t>
            </a:r>
            <a:endParaRPr lang="tr-TR" b="1" dirty="0">
              <a:latin typeface="Times New Roman" panose="02020603050405020304" pitchFamily="18" charset="0"/>
              <a:cs typeface="Times New Roman" panose="02020603050405020304" pitchFamily="18" charset="0"/>
            </a:endParaRPr>
          </a:p>
        </p:txBody>
      </p:sp>
      <p:sp>
        <p:nvSpPr>
          <p:cNvPr id="12" name="Metin kutusu 11"/>
          <p:cNvSpPr txBox="1"/>
          <p:nvPr/>
        </p:nvSpPr>
        <p:spPr>
          <a:xfrm>
            <a:off x="122228" y="6164369"/>
            <a:ext cx="5286899" cy="646331"/>
          </a:xfrm>
          <a:prstGeom prst="rect">
            <a:avLst/>
          </a:prstGeom>
          <a:noFill/>
        </p:spPr>
        <p:txBody>
          <a:bodyPr wrap="square" rtlCol="0">
            <a:spAutoFit/>
          </a:bodyPr>
          <a:lstStyle/>
          <a:p>
            <a:r>
              <a:rPr lang="tr-TR" dirty="0" smtClean="0"/>
              <a:t>Ayvalık Güneş adası sığlığından denizden kaldırılan gırgır ağı parçası (</a:t>
            </a:r>
            <a:r>
              <a:rPr lang="tr-TR" sz="1400" dirty="0" smtClean="0"/>
              <a:t>Yer: </a:t>
            </a:r>
            <a:r>
              <a:rPr lang="tr-TR" sz="1400" dirty="0" err="1"/>
              <a:t>A</a:t>
            </a:r>
            <a:r>
              <a:rPr lang="tr-TR" sz="1400" dirty="0" err="1" smtClean="0"/>
              <a:t>libey</a:t>
            </a:r>
            <a:r>
              <a:rPr lang="tr-TR" sz="1400" dirty="0" smtClean="0"/>
              <a:t> adası Sahil </a:t>
            </a:r>
            <a:r>
              <a:rPr lang="tr-TR" sz="1400" dirty="0" err="1"/>
              <a:t>G</a:t>
            </a:r>
            <a:r>
              <a:rPr lang="tr-TR" sz="1400" dirty="0" err="1" smtClean="0"/>
              <a:t>üvenlık</a:t>
            </a:r>
            <a:r>
              <a:rPr lang="tr-TR" sz="1400" dirty="0" smtClean="0"/>
              <a:t> iskelesi)</a:t>
            </a:r>
            <a:endParaRPr lang="tr-TR" sz="1400" dirty="0"/>
          </a:p>
        </p:txBody>
      </p:sp>
      <p:sp>
        <p:nvSpPr>
          <p:cNvPr id="17" name="Metin kutusu 16"/>
          <p:cNvSpPr txBox="1"/>
          <p:nvPr/>
        </p:nvSpPr>
        <p:spPr>
          <a:xfrm>
            <a:off x="4892154" y="3763439"/>
            <a:ext cx="2294257" cy="2308324"/>
          </a:xfrm>
          <a:prstGeom prst="rect">
            <a:avLst/>
          </a:prstGeom>
          <a:noFill/>
        </p:spPr>
        <p:txBody>
          <a:bodyPr wrap="square" rtlCol="0">
            <a:spAutoFit/>
          </a:bodyPr>
          <a:lstStyle/>
          <a:p>
            <a:r>
              <a:rPr lang="tr-TR" dirty="0" smtClean="0"/>
              <a:t>Ayvalık </a:t>
            </a:r>
            <a:r>
              <a:rPr lang="tr-TR" dirty="0" err="1"/>
              <a:t>H</a:t>
            </a:r>
            <a:r>
              <a:rPr lang="tr-TR" dirty="0" err="1" smtClean="0"/>
              <a:t>akkıbey</a:t>
            </a:r>
            <a:r>
              <a:rPr lang="tr-TR" dirty="0" smtClean="0"/>
              <a:t> Yarımadası kıyılarından kaldırılan terkedilmiş bir uzatma ağı. Üzerinde canlı ve ölüp çürümüş balıklara rastlanılmıştır. </a:t>
            </a:r>
            <a:endParaRPr lang="tr-TR" dirty="0"/>
          </a:p>
        </p:txBody>
      </p:sp>
      <p:pic>
        <p:nvPicPr>
          <p:cNvPr id="1027" name="Picture 3" descr="D:\Balıkesir hayalet ağ proje Proje\Hayalet Ağ Avcıları Edremit\10.06.2023 Ayavalık\SAC098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2155" y="883243"/>
            <a:ext cx="4588512" cy="25819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Balıkesir hayalet ağ proje Proje\Hayalet Ağ Avcıları Edremit\10.06.2023 Ayavalık\SAC0979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6412" y="3763439"/>
            <a:ext cx="4914687" cy="27654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Balıkesir hayalet ağ proje Proje\Hayalet Ağ Avcıları Edremit\Ayvalık 21.07.2023\20230612_18213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80962" y="1440739"/>
            <a:ext cx="5398435" cy="4048826"/>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9800822" y="1385519"/>
            <a:ext cx="2086377" cy="1200329"/>
          </a:xfrm>
          <a:prstGeom prst="rect">
            <a:avLst/>
          </a:prstGeom>
          <a:noFill/>
        </p:spPr>
        <p:txBody>
          <a:bodyPr wrap="square" rtlCol="0">
            <a:spAutoFit/>
          </a:bodyPr>
          <a:lstStyle/>
          <a:p>
            <a:r>
              <a:rPr lang="tr-TR" dirty="0" smtClean="0"/>
              <a:t>Gömeç Limanı açıklarından kaldırılan trol torbası</a:t>
            </a:r>
            <a:endParaRPr lang="tr-TR" dirty="0"/>
          </a:p>
        </p:txBody>
      </p:sp>
    </p:spTree>
    <p:extLst>
      <p:ext uri="{BB962C8B-B14F-4D97-AF65-F5344CB8AC3E}">
        <p14:creationId xmlns:p14="http://schemas.microsoft.com/office/powerpoint/2010/main" val="305827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38200" y="128790"/>
            <a:ext cx="10515600" cy="810892"/>
          </a:xfrm>
        </p:spPr>
        <p:txBody>
          <a:bodyPr>
            <a:normAutofit/>
          </a:bodyPr>
          <a:lstStyle/>
          <a:p>
            <a:r>
              <a:rPr lang="tr-TR" sz="3600" b="1" dirty="0">
                <a:latin typeface="Times New Roman" panose="02020603050405020304" pitchFamily="18" charset="0"/>
                <a:cs typeface="Times New Roman" panose="02020603050405020304" pitchFamily="18" charset="0"/>
              </a:rPr>
              <a:t>Hayalet Ağ Avcıları, Edremit Körfezi Projesi</a:t>
            </a:r>
            <a:endParaRPr lang="tr-TR" sz="3600" dirty="0"/>
          </a:p>
        </p:txBody>
      </p:sp>
      <p:pic>
        <p:nvPicPr>
          <p:cNvPr id="2050" name="Picture 2" descr="C:\Users\User\Desktop\IMG-20230831-WA00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060" y="939681"/>
            <a:ext cx="4301685" cy="57355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Desktop\IMG-20230831-WA00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6385" y="3411111"/>
            <a:ext cx="4321610" cy="32412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ser\Desktop\Trat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018" y="836650"/>
            <a:ext cx="4412344" cy="247143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296214" y="2434107"/>
            <a:ext cx="2550017" cy="1938992"/>
          </a:xfrm>
          <a:prstGeom prst="rect">
            <a:avLst/>
          </a:prstGeom>
          <a:noFill/>
        </p:spPr>
        <p:txBody>
          <a:bodyPr wrap="square" rtlCol="0">
            <a:spAutoFit/>
          </a:bodyPr>
          <a:lstStyle/>
          <a:p>
            <a:r>
              <a:rPr lang="tr-TR" sz="2400" dirty="0" smtClean="0"/>
              <a:t>Ayvalık </a:t>
            </a:r>
            <a:r>
              <a:rPr lang="tr-TR" sz="2400" dirty="0" err="1" smtClean="0"/>
              <a:t>Patriçya</a:t>
            </a:r>
            <a:r>
              <a:rPr lang="tr-TR" sz="2400" dirty="0" smtClean="0"/>
              <a:t> bölgesinden  35 m derinlikten dipten kaldırılan trata ağı parçaları</a:t>
            </a:r>
            <a:endParaRPr lang="tr-TR" sz="2400" dirty="0"/>
          </a:p>
        </p:txBody>
      </p:sp>
    </p:spTree>
    <p:extLst>
      <p:ext uri="{BB962C8B-B14F-4D97-AF65-F5344CB8AC3E}">
        <p14:creationId xmlns:p14="http://schemas.microsoft.com/office/powerpoint/2010/main" val="4263398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38200" y="115911"/>
            <a:ext cx="10515600" cy="837126"/>
          </a:xfrm>
        </p:spPr>
        <p:txBody>
          <a:bodyPr/>
          <a:lstStyle/>
          <a:p>
            <a:r>
              <a:rPr lang="tr-TR" sz="3600" b="1" dirty="0">
                <a:solidFill>
                  <a:prstClr val="black"/>
                </a:solidFill>
                <a:latin typeface="Times New Roman" panose="02020603050405020304" pitchFamily="18" charset="0"/>
                <a:cs typeface="Times New Roman" panose="02020603050405020304" pitchFamily="18" charset="0"/>
              </a:rPr>
              <a:t>Hayalet Ağ Avcıları, Edremit Körfezi Projesi</a:t>
            </a:r>
            <a:endParaRPr lang="tr-TR" dirty="0"/>
          </a:p>
        </p:txBody>
      </p:sp>
      <p:sp>
        <p:nvSpPr>
          <p:cNvPr id="3" name="İçerik Yer Tutucusu 2"/>
          <p:cNvSpPr>
            <a:spLocks noGrp="1"/>
          </p:cNvSpPr>
          <p:nvPr>
            <p:ph idx="1"/>
          </p:nvPr>
        </p:nvSpPr>
        <p:spPr>
          <a:xfrm>
            <a:off x="193183" y="1429555"/>
            <a:ext cx="2400850" cy="4747408"/>
          </a:xfrm>
        </p:spPr>
        <p:txBody>
          <a:bodyPr>
            <a:normAutofit/>
          </a:bodyPr>
          <a:lstStyle/>
          <a:p>
            <a:pPr marL="0" indent="0">
              <a:buNone/>
            </a:pPr>
            <a:r>
              <a:rPr lang="tr-TR" sz="2400" dirty="0" smtClean="0"/>
              <a:t>Proje kapsamında Tarım ve Orman Bakanlığı’nın Altınoluk ve Akçay arasına konuşlandırdığı yapay resif alanları kontrol edildi ve bulunan kayıp av araçları resifler üzerinden kaldırıldı.</a:t>
            </a:r>
            <a:endParaRPr lang="tr-TR" sz="2400" dirty="0"/>
          </a:p>
        </p:txBody>
      </p:sp>
      <p:pic>
        <p:nvPicPr>
          <p:cNvPr id="1026" name="Picture 2" descr="C:\Users\User\Desktop\Uzatma ağları.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8463" y="3731715"/>
            <a:ext cx="4440396" cy="249650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Kaldırma operasyon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4033" y="3633840"/>
            <a:ext cx="4788568" cy="26922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Resif üzerinde uzatma ağı.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4033" y="872534"/>
            <a:ext cx="4788568" cy="269225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Balıkesir hayalet ağ proje Proje\Hayalet Ağ Avcıları Edremit\Ayvalık 21.07.2023\SAC0991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0085" y="872534"/>
            <a:ext cx="4448774" cy="250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116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218941" y="1"/>
            <a:ext cx="11973059" cy="1571222"/>
          </a:xfrm>
        </p:spPr>
        <p:txBody>
          <a:bodyPr>
            <a:noAutofit/>
          </a:bodyPr>
          <a:lstStyle/>
          <a:p>
            <a:r>
              <a:rPr lang="tr-TR" sz="3600" b="1" dirty="0"/>
              <a:t>Gelibolu Tersanesi İçinde, Havuzlama Yapılacak Deniz Tarama Alanı İçerisinde </a:t>
            </a:r>
            <a:r>
              <a:rPr lang="tr-TR" sz="3600" b="1" dirty="0" err="1"/>
              <a:t>Pinaların</a:t>
            </a:r>
            <a:r>
              <a:rPr lang="tr-TR" sz="3600" b="1" dirty="0"/>
              <a:t> (</a:t>
            </a:r>
            <a:r>
              <a:rPr lang="tr-TR" sz="3600" b="1" i="1" dirty="0" err="1"/>
              <a:t>Pinna</a:t>
            </a:r>
            <a:r>
              <a:rPr lang="tr-TR" sz="3600" b="1" i="1" dirty="0"/>
              <a:t> </a:t>
            </a:r>
            <a:r>
              <a:rPr lang="tr-TR" sz="3600" b="1" i="1" dirty="0" err="1"/>
              <a:t>nobilis</a:t>
            </a:r>
            <a:r>
              <a:rPr lang="tr-TR" sz="3600" b="1" dirty="0"/>
              <a:t>) tespit Edilerek Güvenli Bölgelere </a:t>
            </a:r>
            <a:r>
              <a:rPr lang="tr-TR" sz="3600" b="1" dirty="0" smtClean="0"/>
              <a:t>Nakledilmesi Projesi</a:t>
            </a:r>
            <a:endParaRPr lang="tr-TR" sz="3600" b="1" dirty="0"/>
          </a:p>
        </p:txBody>
      </p:sp>
      <p:sp>
        <p:nvSpPr>
          <p:cNvPr id="3" name="İçerik Yer Tutucusu 2"/>
          <p:cNvSpPr>
            <a:spLocks noGrp="1"/>
          </p:cNvSpPr>
          <p:nvPr>
            <p:ph idx="1"/>
          </p:nvPr>
        </p:nvSpPr>
        <p:spPr>
          <a:xfrm>
            <a:off x="244700" y="1687132"/>
            <a:ext cx="4134117" cy="5022761"/>
          </a:xfrm>
        </p:spPr>
        <p:txBody>
          <a:bodyPr>
            <a:noAutofit/>
          </a:bodyPr>
          <a:lstStyle/>
          <a:p>
            <a:pPr marL="0" indent="0">
              <a:buNone/>
            </a:pPr>
            <a:r>
              <a:rPr lang="tr-TR" sz="2000" dirty="0"/>
              <a:t>Çanakkale ili, Gelibolu ilçesinde bulunan Gelibolu tersanesi iskele yanlarında, deniz alanı içerisinde tarama ve derinleştirme faaliyetleri gerçekleştirilecektir. Daha önceden hazırlanmış ve sunulmuş olan ÇED raporu içeriğinde, raporu hazırlayan akademisyenler tarafından, tarama yapılacak alan içerisinde, çift kabuklulardan (</a:t>
            </a:r>
            <a:r>
              <a:rPr lang="tr-TR" sz="2000" dirty="0" err="1"/>
              <a:t>bivalvia</a:t>
            </a:r>
            <a:r>
              <a:rPr lang="tr-TR" sz="2000" dirty="0"/>
              <a:t>), nesli tehlike altında olan </a:t>
            </a:r>
            <a:r>
              <a:rPr lang="tr-TR" sz="2000" dirty="0" err="1"/>
              <a:t>pina</a:t>
            </a:r>
            <a:r>
              <a:rPr lang="tr-TR" sz="2000" dirty="0"/>
              <a:t> (</a:t>
            </a:r>
            <a:r>
              <a:rPr lang="tr-TR" sz="2000" i="1" dirty="0" err="1"/>
              <a:t>Pinna</a:t>
            </a:r>
            <a:r>
              <a:rPr lang="tr-TR" sz="2000" i="1" dirty="0"/>
              <a:t> </a:t>
            </a:r>
            <a:r>
              <a:rPr lang="tr-TR" sz="2000" i="1" dirty="0" err="1"/>
              <a:t>nobilis</a:t>
            </a:r>
            <a:r>
              <a:rPr lang="tr-TR" sz="2000" dirty="0"/>
              <a:t>) türünün bulunduğunu bildirmişlerdir. Bu proje, tarama ve derinleştirme çalışmaları başlamadan önce, çalışmaların yapılacağı deniz alanında bulunan </a:t>
            </a:r>
            <a:r>
              <a:rPr lang="tr-TR" sz="2000" dirty="0" err="1"/>
              <a:t>pinaların</a:t>
            </a:r>
            <a:r>
              <a:rPr lang="tr-TR" sz="2000" dirty="0"/>
              <a:t> güvenli bir bölgeye canlı olarak taşınmasını amaçlamıştır.</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02403" y="1616611"/>
            <a:ext cx="2488017" cy="139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2403" y="3132089"/>
            <a:ext cx="2681155" cy="1506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4759" y="4853577"/>
            <a:ext cx="2665658" cy="1517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10417" y="1612210"/>
            <a:ext cx="2379675" cy="1337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90092" y="1612211"/>
            <a:ext cx="2495847" cy="1402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06736" y="3132089"/>
            <a:ext cx="2880519" cy="1618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06736" y="4937352"/>
            <a:ext cx="2880519" cy="1618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4697736" y="6371143"/>
            <a:ext cx="2281506" cy="369332"/>
          </a:xfrm>
          <a:prstGeom prst="rect">
            <a:avLst/>
          </a:prstGeom>
          <a:noFill/>
        </p:spPr>
        <p:txBody>
          <a:bodyPr wrap="square" rtlCol="0">
            <a:spAutoFit/>
          </a:bodyPr>
          <a:lstStyle/>
          <a:p>
            <a:r>
              <a:rPr lang="tr-TR" dirty="0" err="1" smtClean="0"/>
              <a:t>Pina</a:t>
            </a:r>
            <a:r>
              <a:rPr lang="tr-TR" dirty="0" smtClean="0"/>
              <a:t> (</a:t>
            </a:r>
            <a:r>
              <a:rPr lang="tr-TR" dirty="0" err="1" smtClean="0"/>
              <a:t>Pinna</a:t>
            </a:r>
            <a:r>
              <a:rPr lang="tr-TR" dirty="0" smtClean="0"/>
              <a:t> </a:t>
            </a:r>
            <a:r>
              <a:rPr lang="tr-TR" dirty="0" err="1" smtClean="0"/>
              <a:t>nobilis</a:t>
            </a:r>
            <a:r>
              <a:rPr lang="tr-TR" dirty="0" smtClean="0"/>
              <a:t>)</a:t>
            </a:r>
            <a:endParaRPr lang="tr-TR" dirty="0"/>
          </a:p>
        </p:txBody>
      </p:sp>
      <p:sp>
        <p:nvSpPr>
          <p:cNvPr id="5" name="Metin kutusu 4"/>
          <p:cNvSpPr txBox="1"/>
          <p:nvPr/>
        </p:nvSpPr>
        <p:spPr>
          <a:xfrm>
            <a:off x="10287255" y="3374265"/>
            <a:ext cx="1904745" cy="3139321"/>
          </a:xfrm>
          <a:prstGeom prst="rect">
            <a:avLst/>
          </a:prstGeom>
          <a:noFill/>
        </p:spPr>
        <p:txBody>
          <a:bodyPr wrap="square" rtlCol="0">
            <a:spAutoFit/>
          </a:bodyPr>
          <a:lstStyle/>
          <a:p>
            <a:r>
              <a:rPr lang="tr-TR" dirty="0" smtClean="0"/>
              <a:t>Merkezimiz akademisyenleri  Proje Kapsamında Gelibolu Tersanesi’nde tarama alanı ve kıyısından 319 adet </a:t>
            </a:r>
            <a:r>
              <a:rPr lang="tr-TR" dirty="0" err="1" smtClean="0"/>
              <a:t>pina</a:t>
            </a:r>
            <a:r>
              <a:rPr lang="tr-TR" dirty="0" smtClean="0"/>
              <a:t> bireyini yeni yerlerine güvenli bir şekilde nakletmiştir.</a:t>
            </a:r>
            <a:endParaRPr lang="tr-TR" dirty="0"/>
          </a:p>
        </p:txBody>
      </p:sp>
    </p:spTree>
    <p:extLst>
      <p:ext uri="{BB962C8B-B14F-4D97-AF65-F5344CB8AC3E}">
        <p14:creationId xmlns:p14="http://schemas.microsoft.com/office/powerpoint/2010/main" val="3404796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1081825" y="193183"/>
            <a:ext cx="10934164" cy="1133341"/>
          </a:xfrm>
        </p:spPr>
        <p:txBody>
          <a:bodyPr>
            <a:normAutofit/>
          </a:bodyPr>
          <a:lstStyle/>
          <a:p>
            <a:r>
              <a:rPr lang="tr-TR" sz="3600" b="1" dirty="0">
                <a:latin typeface="Times New Roman" panose="02020603050405020304" pitchFamily="18" charset="0"/>
                <a:cs typeface="Times New Roman" panose="02020603050405020304" pitchFamily="18" charset="0"/>
              </a:rPr>
              <a:t>1 Temmuz </a:t>
            </a:r>
            <a:r>
              <a:rPr lang="tr-TR" sz="3600" b="1" dirty="0" smtClean="0">
                <a:latin typeface="Times New Roman" panose="02020603050405020304" pitchFamily="18" charset="0"/>
                <a:cs typeface="Times New Roman" panose="02020603050405020304" pitchFamily="18" charset="0"/>
              </a:rPr>
              <a:t>2023 </a:t>
            </a:r>
            <a:r>
              <a:rPr lang="tr-TR" sz="3600" b="1" dirty="0">
                <a:latin typeface="Times New Roman" panose="02020603050405020304" pitchFamily="18" charset="0"/>
                <a:cs typeface="Times New Roman" panose="02020603050405020304" pitchFamily="18" charset="0"/>
              </a:rPr>
              <a:t>Kabotaj Bayramı Etkinlikleri</a:t>
            </a:r>
            <a:endParaRPr lang="tr-TR" sz="3600" dirty="0"/>
          </a:p>
        </p:txBody>
      </p:sp>
      <p:sp>
        <p:nvSpPr>
          <p:cNvPr id="3" name="İçerik Yer Tutucusu 2"/>
          <p:cNvSpPr>
            <a:spLocks noGrp="1"/>
          </p:cNvSpPr>
          <p:nvPr>
            <p:ph idx="1"/>
          </p:nvPr>
        </p:nvSpPr>
        <p:spPr>
          <a:xfrm>
            <a:off x="103032" y="1378040"/>
            <a:ext cx="3606083" cy="3503054"/>
          </a:xfrm>
        </p:spPr>
        <p:txBody>
          <a:bodyPr/>
          <a:lstStyle/>
          <a:p>
            <a:pPr marL="0" indent="0">
              <a:buNone/>
            </a:pPr>
            <a:r>
              <a:rPr lang="tr-TR" dirty="0" smtClean="0"/>
              <a:t>1 Temmuz Kabotaj Bayramı </a:t>
            </a:r>
            <a:r>
              <a:rPr lang="tr-TR" dirty="0"/>
              <a:t>etkinliklerine katılım sağlanmış ve Çanakkale </a:t>
            </a:r>
            <a:r>
              <a:rPr lang="tr-TR" dirty="0" smtClean="0"/>
              <a:t>marina </a:t>
            </a:r>
            <a:r>
              <a:rPr lang="tr-TR" dirty="0"/>
              <a:t>bölgesinde </a:t>
            </a:r>
            <a:r>
              <a:rPr lang="tr-TR" dirty="0" smtClean="0"/>
              <a:t>deniz </a:t>
            </a:r>
            <a:r>
              <a:rPr lang="tr-TR" dirty="0"/>
              <a:t>dibi temizliği yapılmıştır.</a:t>
            </a:r>
          </a:p>
          <a:p>
            <a:endParaRPr lang="tr-TR" dirty="0"/>
          </a:p>
        </p:txBody>
      </p:sp>
      <p:pic>
        <p:nvPicPr>
          <p:cNvPr id="3074" name="Picture 2" descr="C:\Users\User\Documents\IMG-20231103-WA00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9053" y="1493948"/>
            <a:ext cx="2471570" cy="522392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Documents\IMG-20231103-WA00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7982" y="1493948"/>
            <a:ext cx="2414812" cy="5103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268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TotalTime>
  <Words>636</Words>
  <Application>Microsoft Office PowerPoint</Application>
  <PresentationFormat>Özel</PresentationFormat>
  <Paragraphs>30</Paragraphs>
  <Slides>12</Slides>
  <Notes>0</Notes>
  <HiddenSlides>0</HiddenSlides>
  <MMClips>0</MMClips>
  <ScaleCrop>false</ScaleCrop>
  <HeadingPairs>
    <vt:vector size="4" baseType="variant">
      <vt:variant>
        <vt:lpstr>Tema</vt:lpstr>
      </vt:variant>
      <vt:variant>
        <vt:i4>1</vt:i4>
      </vt:variant>
      <vt:variant>
        <vt:lpstr>Slayt Başlıkları</vt:lpstr>
      </vt:variant>
      <vt:variant>
        <vt:i4>12</vt:i4>
      </vt:variant>
    </vt:vector>
  </HeadingPairs>
  <TitlesOfParts>
    <vt:vector size="13" baseType="lpstr">
      <vt:lpstr>Office Teması</vt:lpstr>
      <vt:lpstr>Sualtı Araştırma ve Uygulama Merkezi</vt:lpstr>
      <vt:lpstr>Merkezimizin 2023 yılında gerçekleştirdiği faaliyetleri</vt:lpstr>
      <vt:lpstr>Hayalet Ağ Avcıları, Edremit Körfezi</vt:lpstr>
      <vt:lpstr>Hayalet Ağ Avcıları, Edremit Körfezi</vt:lpstr>
      <vt:lpstr>Hayalet Ağ Avcıları, Edremit Körfezi Projesi</vt:lpstr>
      <vt:lpstr>Hayalet Ağ Avcıları, Edremit Körfezi Projesi</vt:lpstr>
      <vt:lpstr>Hayalet Ağ Avcıları, Edremit Körfezi Projesi</vt:lpstr>
      <vt:lpstr>Gelibolu Tersanesi İçinde, Havuzlama Yapılacak Deniz Tarama Alanı İçerisinde Pinaların (Pinna nobilis) tespit Edilerek Güvenli Bölgelere Nakledilmesi Projesi</vt:lpstr>
      <vt:lpstr>1 Temmuz 2023 Kabotaj Bayramı Etkinlikleri</vt:lpstr>
      <vt:lpstr>Hayalet Ağlar ve İstilacı Türler Farkındalık Projesi</vt:lpstr>
      <vt:lpstr>Hayalet Ağlar ve İstilacı Türler Farkındalık Projesi</vt:lpstr>
      <vt:lpstr>“Gelibolu Tersanesi İçinden, Güvenli Bölgelere Nakledilen Pinaların (Pinna nobilis) İzlenmesi” isimli proje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Sualtı Araştırma ve Uygulama Merkezi</dc:title>
  <dc:creator>user</dc:creator>
  <cp:lastModifiedBy>User</cp:lastModifiedBy>
  <cp:revision>60</cp:revision>
  <dcterms:created xsi:type="dcterms:W3CDTF">2023-03-03T09:04:15Z</dcterms:created>
  <dcterms:modified xsi:type="dcterms:W3CDTF">2024-01-05T10:29:17Z</dcterms:modified>
</cp:coreProperties>
</file>