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378" r:id="rId3"/>
    <p:sldId id="377" r:id="rId4"/>
    <p:sldId id="379" r:id="rId5"/>
    <p:sldId id="368" r:id="rId6"/>
    <p:sldId id="269" r:id="rId7"/>
    <p:sldId id="270" r:id="rId8"/>
    <p:sldId id="367" r:id="rId9"/>
    <p:sldId id="364" r:id="rId10"/>
    <p:sldId id="363" r:id="rId11"/>
    <p:sldId id="365" r:id="rId12"/>
    <p:sldId id="366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83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89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89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4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6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44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5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3/30/2024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9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6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78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ves.comu.edu.tr/ozden/" TargetMode="External"/><Relationship Id="rId7" Type="http://schemas.openxmlformats.org/officeDocument/2006/relationships/hyperlink" Target="http://aves.comu.edu.tr/ozandeniz/" TargetMode="External"/><Relationship Id="rId2" Type="http://schemas.openxmlformats.org/officeDocument/2006/relationships/hyperlink" Target="http://aves.comu.edu.tr/tbekl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ves.comu.edu.tr/yakutlu/" TargetMode="External"/><Relationship Id="rId5" Type="http://schemas.openxmlformats.org/officeDocument/2006/relationships/hyperlink" Target="http://aves.comu.edu.tr/ceren/" TargetMode="External"/><Relationship Id="rId4" Type="http://schemas.openxmlformats.org/officeDocument/2006/relationships/hyperlink" Target="http://aves.comu.edu.tr/hokoksal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E2135D-48B2-5FD2-EC1E-2A065867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9751" y="768334"/>
            <a:ext cx="6479629" cy="319405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r-TR" sz="3200" dirty="0"/>
              <a:t>ÇANAKKALE ONSEKİZ MART ÜNİVERSİTESİ</a:t>
            </a:r>
            <a:br>
              <a:rPr lang="tr-TR" sz="3200" dirty="0"/>
            </a:br>
            <a:r>
              <a:rPr lang="tr-TR" sz="3200" dirty="0"/>
              <a:t>DEPREM ARAŞTIRMA UYGULAMA VE ARAŞTIRMA MERKEZİ</a:t>
            </a:r>
            <a:br>
              <a:rPr lang="tr-TR" sz="3200" dirty="0"/>
            </a:br>
            <a:r>
              <a:rPr lang="tr-TR" sz="3200" dirty="0">
                <a:solidFill>
                  <a:srgbClr val="00B0F0"/>
                </a:solidFill>
              </a:rPr>
              <a:t>(DAUM)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7A865-3F5E-D5EE-F43E-4AFB39C5F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818" y="4280681"/>
            <a:ext cx="6479629" cy="1475177"/>
          </a:xfrm>
        </p:spPr>
        <p:txBody>
          <a:bodyPr>
            <a:normAutofit/>
          </a:bodyPr>
          <a:lstStyle/>
          <a:p>
            <a:r>
              <a:rPr lang="tr-TR" dirty="0"/>
              <a:t>2023 FAALİYETLERİ</a:t>
            </a:r>
            <a:endParaRPr lang="en-US" dirty="0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F3982B89-A4D9-B5AE-1D9E-449CFBFBE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3" r="40244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2">
            <a:extLst>
              <a:ext uri="{FF2B5EF4-FFF2-40B4-BE49-F238E27FC236}">
                <a16:creationId xmlns:a16="http://schemas.microsoft.com/office/drawing/2014/main" id="{4AEA835F-2E02-C0AB-DAF8-AD677899A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1" y="1934412"/>
            <a:ext cx="2022654" cy="2027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4AAAC-9FCD-4770-E266-62BC1247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750" y="3776916"/>
            <a:ext cx="6479629" cy="12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54" y="4633573"/>
            <a:ext cx="3554085" cy="1567011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B381B82A-E433-43D9-B990-F7C3E99E7D13}"/>
              </a:ext>
            </a:extLst>
          </p:cNvPr>
          <p:cNvSpPr/>
          <p:nvPr/>
        </p:nvSpPr>
        <p:spPr>
          <a:xfrm>
            <a:off x="3184720" y="283449"/>
            <a:ext cx="58657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GEÇMİŞTEN GÜNÜMÜZE</a:t>
            </a:r>
          </a:p>
          <a:p>
            <a:pPr algn="ctr"/>
            <a:r>
              <a:rPr lang="tr-T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ÇANAKKALE</a:t>
            </a:r>
          </a:p>
          <a:p>
            <a:pPr algn="ctr"/>
            <a:r>
              <a:rPr lang="tr-T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DEPREMLERİ ANALİZİ</a:t>
            </a:r>
            <a:endParaRPr lang="tr-TR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555570" y="2048250"/>
            <a:ext cx="7124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Prof. Dr. Tolga BEKLER</a:t>
            </a:r>
          </a:p>
          <a:p>
            <a:pPr algn="ctr"/>
            <a:endParaRPr lang="tr-TR" sz="2400" b="1" dirty="0">
              <a:solidFill>
                <a:srgbClr val="002060"/>
              </a:solidFill>
            </a:endParaRP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Çanakkale Onsekiz Mart Üniversitesi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Mühendislik Fakültesi 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Jeofizik Mühendisliği Bölümü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Deprem Araştırma Uygulama ve Araştırma Merkezi</a:t>
            </a:r>
          </a:p>
          <a:p>
            <a:endParaRPr lang="en-US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BB8D7EB-1446-4864-9A0A-38196B6F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19" y="627306"/>
            <a:ext cx="1406742" cy="141044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460198" y="5308328"/>
            <a:ext cx="5620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</a:rPr>
              <a:t>06 EKİM 2023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6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881128" y="784143"/>
            <a:ext cx="6662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2600" dirty="0">
                <a:solidFill>
                  <a:srgbClr val="0070C0"/>
                </a:solidFill>
                <a:latin typeface="Amasis MT Pro Black" panose="02040A04050005020304" pitchFamily="18" charset="-94"/>
                <a:ea typeface="+mj-ea"/>
                <a:cs typeface="+mj-cs"/>
              </a:rPr>
              <a:t>ÇANAKKALE VE ÇEVRESİ DEPREMLERİ GÜNCEL YAKLAŞIMLAR</a:t>
            </a:r>
            <a:endParaRPr lang="en-US" sz="2600" dirty="0">
              <a:solidFill>
                <a:srgbClr val="0070C0"/>
              </a:solidFill>
              <a:latin typeface="Amasis MT Pro Black" panose="02040A04050005020304" pitchFamily="18" charset="-94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AC2480B-210B-02FC-8615-A28B0154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15" y="3892427"/>
            <a:ext cx="4069224" cy="281457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120000" y="1825625"/>
            <a:ext cx="61843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Prof. Dr. Tolga BEKLER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Çanakkale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Onsekiz Mart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Üniversitesi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Mühendislik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Fakültesi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endParaRPr lang="tr-TR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Jeofizik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Mühendisliği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Bölümü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Deprem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Uygulama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ve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Merkezi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tr-TR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22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tr-TR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Aralık 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2023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</p:txBody>
      </p:sp>
      <p:pic>
        <p:nvPicPr>
          <p:cNvPr id="3" name="Picture 2" descr="Fotoğraf açıklaması yok.">
            <a:extLst>
              <a:ext uri="{FF2B5EF4-FFF2-40B4-BE49-F238E27FC236}">
                <a16:creationId xmlns:a16="http://schemas.microsoft.com/office/drawing/2014/main" id="{F5C9A391-C460-2B3F-9CF5-E5FED4F8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18" y="-1"/>
            <a:ext cx="4097794" cy="24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B2B14996-2038-8E2E-EEE7-356822FE7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9115" y="2432806"/>
          <a:ext cx="4038600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737419" imgH="1541213" progId="CorelDraw.Graphic.23">
                  <p:embed/>
                </p:oleObj>
              </mc:Choice>
              <mc:Fallback>
                <p:oleObj name="CorelDRAW" r:id="rId4" imgW="3737419" imgH="1541213" progId="CorelDraw.Graphic.23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B2B14996-2038-8E2E-EEE7-356822FE7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9115" y="2432806"/>
                        <a:ext cx="4038600" cy="154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571" y="5134027"/>
            <a:ext cx="6617007" cy="13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381B82A-E433-43D9-B990-F7C3E99E7D13}"/>
              </a:ext>
            </a:extLst>
          </p:cNvPr>
          <p:cNvSpPr/>
          <p:nvPr/>
        </p:nvSpPr>
        <p:spPr>
          <a:xfrm>
            <a:off x="2063248" y="359803"/>
            <a:ext cx="89194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DÜNDEN BUGÜNE BİGA DEPREMLERİ </a:t>
            </a:r>
          </a:p>
          <a:p>
            <a:pPr algn="ctr"/>
            <a:r>
              <a:rPr lang="tr-T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VE</a:t>
            </a:r>
          </a:p>
          <a:p>
            <a:pPr algn="ctr"/>
            <a:r>
              <a:rPr lang="tr-T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DEPREM POTANSİYELİ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666236" y="2315366"/>
            <a:ext cx="7124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Prof. Dr. Tolga BEKLER</a:t>
            </a:r>
          </a:p>
          <a:p>
            <a:pPr algn="ctr"/>
            <a:endParaRPr lang="tr-TR" sz="2400" b="1" dirty="0">
              <a:solidFill>
                <a:srgbClr val="002060"/>
              </a:solidFill>
            </a:endParaRP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Çanakkale Onsekiz Mart Üniversitesi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Mühendislik Fakültesi 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Jeofizik Mühendisliği Bölümü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Deprem Araştırma Uygulama ve Araştırma Merkezi</a:t>
            </a:r>
          </a:p>
          <a:p>
            <a:endParaRPr lang="en-US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BB8D7EB-1446-4864-9A0A-38196B6F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4" y="558403"/>
            <a:ext cx="1406742" cy="141044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417745" y="4860826"/>
            <a:ext cx="562099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</a:rPr>
              <a:t>22 Aralık </a:t>
            </a:r>
            <a:r>
              <a:rPr lang="en-US" b="1" dirty="0">
                <a:solidFill>
                  <a:srgbClr val="FF0000"/>
                </a:solidFill>
              </a:rPr>
              <a:t>2023</a:t>
            </a:r>
            <a:endParaRPr lang="tr-TR" b="1" dirty="0">
              <a:solidFill>
                <a:srgbClr val="FF0000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</a:rPr>
              <a:t>Biga Belediyesi ATATÜRK Kültür Merkezi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32" y="5528701"/>
            <a:ext cx="5117417" cy="13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9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4740-622D-F534-CBF7-D2653CDC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20" y="124835"/>
            <a:ext cx="7335835" cy="1268984"/>
          </a:xfrm>
        </p:spPr>
        <p:txBody>
          <a:bodyPr/>
          <a:lstStyle/>
          <a:p>
            <a:r>
              <a:rPr lang="tr-TR" dirty="0"/>
              <a:t>BASINDA DAUM</a:t>
            </a:r>
            <a:endParaRPr lang="en-US" dirty="0"/>
          </a:p>
        </p:txBody>
      </p:sp>
      <p:pic>
        <p:nvPicPr>
          <p:cNvPr id="2050" name="Picture 2" descr="Biga'da deprem konuşulacak – Çanakkale Gündem">
            <a:extLst>
              <a:ext uri="{FF2B5EF4-FFF2-40B4-BE49-F238E27FC236}">
                <a16:creationId xmlns:a16="http://schemas.microsoft.com/office/drawing/2014/main" id="{5DADA9EE-8089-91AB-3605-A571D7138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77090"/>
            <a:ext cx="3219653" cy="45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DA3F4-CF2A-4ED1-0286-F37C1DF1F84B}"/>
              </a:ext>
            </a:extLst>
          </p:cNvPr>
          <p:cNvSpPr txBox="1"/>
          <p:nvPr/>
        </p:nvSpPr>
        <p:spPr>
          <a:xfrm>
            <a:off x="3868979" y="1197711"/>
            <a:ext cx="4538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https://www.canakkaleaynalipazar.com/biga-da-deprem-riski-ve-farkindaligi-tartisildi/23804/</a:t>
            </a:r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10AD5A4E-9760-B991-E8B6-4F6E9281B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99" y="2223421"/>
            <a:ext cx="3956686" cy="334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B4522-09D4-7A11-DEAC-0A075FC02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555" y="3531763"/>
            <a:ext cx="4337557" cy="2849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CC6A1-FFB3-62C5-BBAF-7AB95B04501C}"/>
              </a:ext>
            </a:extLst>
          </p:cNvPr>
          <p:cNvSpPr txBox="1"/>
          <p:nvPr/>
        </p:nvSpPr>
        <p:spPr>
          <a:xfrm>
            <a:off x="7793372" y="1903072"/>
            <a:ext cx="4712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https://www.medyalokum.com/biga-tsodan-deprem-paneli-depreme-hazir-olabiliriz</a:t>
            </a:r>
          </a:p>
        </p:txBody>
      </p:sp>
    </p:spTree>
    <p:extLst>
      <p:ext uri="{BB962C8B-B14F-4D97-AF65-F5344CB8AC3E}">
        <p14:creationId xmlns:p14="http://schemas.microsoft.com/office/powerpoint/2010/main" val="338423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C00CEA-E726-8555-2C84-91BB6E07085D}"/>
              </a:ext>
            </a:extLst>
          </p:cNvPr>
          <p:cNvSpPr txBox="1"/>
          <p:nvPr/>
        </p:nvSpPr>
        <p:spPr>
          <a:xfrm>
            <a:off x="455102" y="53251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https://canakkalegundem.net/2023/10/06/ortak-sorumluluk-vurgusu/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BB2E-B189-4DBD-F258-017615CD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71" y="1078555"/>
            <a:ext cx="7062406" cy="538061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58FA4F-E0B4-D7EE-CE74-79F713D5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842"/>
            <a:ext cx="4447657" cy="53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73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FDAC99-8A18-0852-3FE7-DA625C67465D}"/>
              </a:ext>
            </a:extLst>
          </p:cNvPr>
          <p:cNvSpPr txBox="1"/>
          <p:nvPr/>
        </p:nvSpPr>
        <p:spPr>
          <a:xfrm>
            <a:off x="497048" y="545013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https://www.canakkale.bel.tr/tr/sayfa/1140-tum-haberler/6531-canakkale-belediye-meclisi-olaganustu-toplandi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6B330-67DA-618B-CD7D-DCCDBA3C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6" y="1816938"/>
            <a:ext cx="5289567" cy="385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587D44-F2D8-3E8B-5B5D-CC7F4C358258}"/>
              </a:ext>
            </a:extLst>
          </p:cNvPr>
          <p:cNvSpPr txBox="1"/>
          <p:nvPr/>
        </p:nvSpPr>
        <p:spPr>
          <a:xfrm>
            <a:off x="6591650" y="452734"/>
            <a:ext cx="5422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https://www.burasicanakkale.com.tr/haber/58307-prof-dr-tolga-bekler-canakkalenin-zemini-ve-deprem-kosullari-ile-ilgili-bilgiler-verdi-video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AE5560-C16C-EC0C-DE6B-73BF45CB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53" y="1376064"/>
            <a:ext cx="4913694" cy="3533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EE48A6-BF0C-BF56-8BAA-BB1D448647CD}"/>
              </a:ext>
            </a:extLst>
          </p:cNvPr>
          <p:cNvSpPr txBox="1"/>
          <p:nvPr/>
        </p:nvSpPr>
        <p:spPr>
          <a:xfrm>
            <a:off x="6252053" y="5136544"/>
            <a:ext cx="5517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https://www.bogazgazetesi.com.tr/haber/59527-canakkalenin-depremsellik-durumunu-anlatti-video</a:t>
            </a:r>
          </a:p>
        </p:txBody>
      </p:sp>
    </p:spTree>
    <p:extLst>
      <p:ext uri="{BB962C8B-B14F-4D97-AF65-F5344CB8AC3E}">
        <p14:creationId xmlns:p14="http://schemas.microsoft.com/office/powerpoint/2010/main" val="96723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2FD2CD-2AB5-C985-C780-9EFC64ECAD85}"/>
              </a:ext>
            </a:extLst>
          </p:cNvPr>
          <p:cNvSpPr txBox="1"/>
          <p:nvPr/>
        </p:nvSpPr>
        <p:spPr>
          <a:xfrm>
            <a:off x="715162" y="515733"/>
            <a:ext cx="9576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https://mtf.comu.edu.tr/arsiv/haberler/mimarlik-ve-tasarim-fakultesi-2022-2023-yili-bahar-r639.html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29CF-6DC4-AA62-554A-236027FDC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5" y="1162064"/>
            <a:ext cx="7699250" cy="53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3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eşan Belediyesi / “KEŞAN 1. DEPREM ÇALIŞTAYI” 9 MART'TA BAŞLIYOR">
            <a:extLst>
              <a:ext uri="{FF2B5EF4-FFF2-40B4-BE49-F238E27FC236}">
                <a16:creationId xmlns:a16="http://schemas.microsoft.com/office/drawing/2014/main" id="{EA60C263-1657-F379-3878-75F4E3C6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5" y="88237"/>
            <a:ext cx="4813338" cy="28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C39CF-383C-6EEA-A3E9-7B97BF8E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588" y="1533718"/>
            <a:ext cx="5740427" cy="3812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9FF82-CC34-7E06-02E3-10D02453E6CB}"/>
              </a:ext>
            </a:extLst>
          </p:cNvPr>
          <p:cNvSpPr txBox="1"/>
          <p:nvPr/>
        </p:nvSpPr>
        <p:spPr>
          <a:xfrm>
            <a:off x="6333689" y="567958"/>
            <a:ext cx="472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https://www.medyakesan.com.tr/kesan-1-deprem-calistayi-gerceklestirildi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F681D-4DEB-7A58-3404-01DD736DEFD7}"/>
              </a:ext>
            </a:extLst>
          </p:cNvPr>
          <p:cNvSpPr txBox="1"/>
          <p:nvPr/>
        </p:nvSpPr>
        <p:spPr>
          <a:xfrm>
            <a:off x="147713" y="2919612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https://kesanonline.com/kesan-1inci-deprem-calistayinda-deprem-her-yonuyle-masaya-yatirildi/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78CCCD-0463-A0DC-916D-356BCD867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85" y="3429000"/>
            <a:ext cx="4421188" cy="32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6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30F250-7404-A194-3140-24DCA5575E7C}"/>
              </a:ext>
            </a:extLst>
          </p:cNvPr>
          <p:cNvSpPr txBox="1"/>
          <p:nvPr/>
        </p:nvSpPr>
        <p:spPr>
          <a:xfrm>
            <a:off x="295712" y="25156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https://www.youtube.com/watch?v=uyLoDjTbTQw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640CC-F8A3-2283-0D46-FA3F83455B85}"/>
              </a:ext>
            </a:extLst>
          </p:cNvPr>
          <p:cNvSpPr txBox="1"/>
          <p:nvPr/>
        </p:nvSpPr>
        <p:spPr>
          <a:xfrm>
            <a:off x="295712" y="69190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https://canakkalegundem.net/2023/06/11/deprem-gercegi-unutulmuyor/</a:t>
            </a:r>
          </a:p>
        </p:txBody>
      </p:sp>
      <p:pic>
        <p:nvPicPr>
          <p:cNvPr id="5122" name="Picture 2" descr="Bu resim için alternatif metin açıklaması yok">
            <a:extLst>
              <a:ext uri="{FF2B5EF4-FFF2-40B4-BE49-F238E27FC236}">
                <a16:creationId xmlns:a16="http://schemas.microsoft.com/office/drawing/2014/main" id="{B138A854-FE22-5CB7-24F2-87255510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9" y="2116967"/>
            <a:ext cx="3290476" cy="465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92C4C9-97E2-A485-8252-E4AC94060464}"/>
              </a:ext>
            </a:extLst>
          </p:cNvPr>
          <p:cNvSpPr txBox="1"/>
          <p:nvPr/>
        </p:nvSpPr>
        <p:spPr>
          <a:xfrm>
            <a:off x="295712" y="1470636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https://muhendislik.comu.edu.tr/arsiv/haberler/muhendislik-fakultesi-dekani-afet-farkindalik-cali-r584.html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E9658-CAFC-C069-8CBD-0F4062A7F136}"/>
              </a:ext>
            </a:extLst>
          </p:cNvPr>
          <p:cNvSpPr txBox="1"/>
          <p:nvPr/>
        </p:nvSpPr>
        <p:spPr>
          <a:xfrm>
            <a:off x="6520441" y="783515"/>
            <a:ext cx="486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https://www.burasicanakkale.com.tr/haber/59980-kepez-dogal-afet-bilgilendirme-calistayi-yapildi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02665F-2BA9-0D78-2F0D-FCC93B70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83" y="2094843"/>
            <a:ext cx="6444214" cy="44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1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86791CE-F49B-C1AA-68F9-10E6CB2A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0" y="1841284"/>
            <a:ext cx="5192949" cy="519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206FE-84AE-AACC-713D-4D5EA36538F1}"/>
              </a:ext>
            </a:extLst>
          </p:cNvPr>
          <p:cNvSpPr txBox="1"/>
          <p:nvPr/>
        </p:nvSpPr>
        <p:spPr>
          <a:xfrm>
            <a:off x="438213" y="236800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https://muhendislik.comu.edu.tr/arsiv/haberler/canakkale-deprem-direnci-paneli-muhendislik-fakult-r569.html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1134752-CF00-9445-7BC9-0785CC63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82" y="883131"/>
            <a:ext cx="4786251" cy="31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81978-90CC-674B-5437-443C4D303E32}"/>
              </a:ext>
            </a:extLst>
          </p:cNvPr>
          <p:cNvSpPr txBox="1"/>
          <p:nvPr/>
        </p:nvSpPr>
        <p:spPr>
          <a:xfrm>
            <a:off x="6532591" y="4161744"/>
            <a:ext cx="51172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Mühendislik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Fakültesi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ev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sahipliğinde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Turgut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Özal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Konferans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Salonu’nda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 15  Mart  2023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tarihinde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Jeoloji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Jeofizik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Mühendisleri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Odaları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birlikte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“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Çanakkale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Depreme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Dirençli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Bir Kent mi?”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teması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panel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gerçekleştirilmiştir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just"/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İki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oturumda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gerçekleşen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Panele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Çevre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Şehircilik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İklim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Değişikliği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Çanakkale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İl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Müdürü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Meslek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odalarının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temsilcileri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Çanakkale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Belediyesinden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temsilciler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çok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sayıda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akademisyen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öğrenci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katılım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göstermiştir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1321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148688-6684-6A75-6FCB-8B471D07C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66157"/>
              </p:ext>
            </p:extLst>
          </p:nvPr>
        </p:nvGraphicFramePr>
        <p:xfrm>
          <a:off x="2284257" y="1171217"/>
          <a:ext cx="5180030" cy="3600451"/>
        </p:xfrm>
        <a:graphic>
          <a:graphicData uri="http://schemas.openxmlformats.org/drawingml/2006/table">
            <a:tbl>
              <a:tblPr/>
              <a:tblGrid>
                <a:gridCol w="2590015">
                  <a:extLst>
                    <a:ext uri="{9D8B030D-6E8A-4147-A177-3AD203B41FA5}">
                      <a16:colId xmlns:a16="http://schemas.microsoft.com/office/drawing/2014/main" val="2057088626"/>
                    </a:ext>
                  </a:extLst>
                </a:gridCol>
                <a:gridCol w="2590015">
                  <a:extLst>
                    <a:ext uri="{9D8B030D-6E8A-4147-A177-3AD203B41FA5}">
                      <a16:colId xmlns:a16="http://schemas.microsoft.com/office/drawing/2014/main" val="515194668"/>
                    </a:ext>
                  </a:extLst>
                </a:gridCol>
              </a:tblGrid>
              <a:tr h="5633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sng">
                          <a:solidFill>
                            <a:srgbClr val="0000CD"/>
                          </a:solidFill>
                          <a:effectLst/>
                          <a:hlinkClick r:id="rId2"/>
                        </a:rPr>
                        <a:t>Prof. Dr. Tolga BEKLER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effectLst/>
                        </a:rPr>
                        <a:t>Müdür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886582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444444"/>
                          </a:solidFill>
                          <a:effectLst/>
                          <a:hlinkClick r:id="rId3"/>
                        </a:rPr>
                        <a:t>Prof.Dr. Süha ÖZDEN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effectLst/>
                        </a:rPr>
                        <a:t>Üye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234859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444444"/>
                          </a:solidFill>
                          <a:effectLst/>
                          <a:hlinkClick r:id="rId4"/>
                        </a:rPr>
                        <a:t>Prof.Dr. Hasan Orhun KÖKSAL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effectLst/>
                        </a:rPr>
                        <a:t>Üye</a:t>
                      </a:r>
                      <a:endParaRPr lang="en-US" sz="1400" dirty="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41925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444444"/>
                          </a:solidFill>
                          <a:effectLst/>
                          <a:hlinkClick r:id="rId5"/>
                        </a:rPr>
                        <a:t>Prof. Dr. Cüneyt ERENOĞLU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effectLst/>
                        </a:rPr>
                        <a:t>Üye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227658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444444"/>
                          </a:solidFill>
                          <a:effectLst/>
                          <a:hlinkClick r:id="rId6"/>
                        </a:rPr>
                        <a:t>Dr. Öğretim Üyesi Yusuf Arif KUTLU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effectLst/>
                        </a:rPr>
                        <a:t>Müdür Yrd.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329127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444444"/>
                          </a:solidFill>
                          <a:effectLst/>
                          <a:hlinkClick r:id="rId7"/>
                        </a:rPr>
                        <a:t>Dr. Öğretim Üyesi Ozan DENİZ</a:t>
                      </a:r>
                      <a:endParaRPr lang="en-US" sz="140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effectLst/>
                        </a:rPr>
                        <a:t>Üye</a:t>
                      </a:r>
                      <a:endParaRPr lang="en-US" sz="1400" dirty="0">
                        <a:effectLst/>
                      </a:endParaRPr>
                    </a:p>
                  </a:txBody>
                  <a:tcPr marL="61232" marR="61232" marT="61232" marB="6123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9816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EB9C771-CE48-E03D-3BF9-FA5A92069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128" y="325768"/>
            <a:ext cx="2517036" cy="677108"/>
          </a:xfrm>
          <a:prstGeom prst="rect">
            <a:avLst/>
          </a:prstGeom>
          <a:solidFill>
            <a:srgbClr val="7293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Yönetim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Kurulu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8876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7E5457-A5C5-F6BE-1219-BFB89E8B4F04}"/>
              </a:ext>
            </a:extLst>
          </p:cNvPr>
          <p:cNvSpPr txBox="1"/>
          <p:nvPr/>
        </p:nvSpPr>
        <p:spPr>
          <a:xfrm>
            <a:off x="522215" y="48217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https://www.bogazgazetesi.com.tr/haber/60027-canakkale-depreme-direncli-bir-kent-mi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85E9A-225A-6E31-0114-CB63FD21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29" y="1357567"/>
            <a:ext cx="7015970" cy="4854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73C8B2-1CDB-6671-EACE-8498809FAFC4}"/>
              </a:ext>
            </a:extLst>
          </p:cNvPr>
          <p:cNvSpPr txBox="1"/>
          <p:nvPr/>
        </p:nvSpPr>
        <p:spPr>
          <a:xfrm>
            <a:off x="7486599" y="1464066"/>
            <a:ext cx="385531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İlk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oturumda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panelin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moderatörlüğünü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yapan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Prof. Dr. Emin U. Ulugergerli ‘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Çevresinin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Depremselliği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konulu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bir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sunum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gerçekleştirdi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Sekiz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Mart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Üniversitesi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(ÇOMÜ)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Mühendislik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Fakültesi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Dekanı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Deprem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Araştırma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Uygulama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ve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Araştırma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Merkezi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  (DAUM)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Müdürü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Prof. Dr. Tolga Bekler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‘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Depremini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Bekleyen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Kent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başlığı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altında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katılımcılara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önemli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bilgiler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verdi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Mühendislik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Fakültesi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Jeoloji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Mühendisliği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Bölümünden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Prof. Dr.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Süha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Özden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‘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Çevresinin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Aktif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Fayları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Depremselliği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Doç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Dr. M.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Celal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Tunusluoğlu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‘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Çevresinin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Zemin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Karakteristiği’ni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anlattı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Mühendislik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Fakültesi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İnşaat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Mühendisliği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Bölümünden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Dr.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Öğr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Üyesi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Mehmet Özgür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ise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‘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Depreme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Dayanıklılık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Yapı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Tasarım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Çerçevesinde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Çanakkale'deki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Yapı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Stokunun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Değerlendirilmesi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’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şeklinde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aktarımlarda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bulundu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068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73AF30-D55E-A4C0-7A8C-B61CD461BA1E}"/>
              </a:ext>
            </a:extLst>
          </p:cNvPr>
          <p:cNvSpPr txBox="1"/>
          <p:nvPr/>
        </p:nvSpPr>
        <p:spPr>
          <a:xfrm>
            <a:off x="1027611" y="349244"/>
            <a:ext cx="85344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Amaç-Faaliyet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Alanı</a:t>
            </a:r>
            <a:r>
              <a:rPr lang="tr-TR" b="0" i="0" dirty="0">
                <a:solidFill>
                  <a:schemeClr val="accent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:</a:t>
            </a:r>
          </a:p>
          <a:p>
            <a:pPr algn="l"/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Çanakkale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Onsekiz Mart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Üniversitesi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Deprem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Araştırma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Uygulama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Araştırma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Merkezi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(DAUM)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aşağıdaki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faaliyetleri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gerçekleştirmeyi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amaçlamaktadır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;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Deprem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doğal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afetler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konusunda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farklı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mühendislik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disiplinlerinde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bilimsel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teknolojik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araştırmaların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yapılması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Ulusal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uluslararası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bölgesel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boyutlarda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deprem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araştırmalarının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yapılması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Mikrobölgeleme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çalışmaları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zemin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etüd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raporlarının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hazırlanılması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Kentsel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dönüşüm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kapsamında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güvenilir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yerleşim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alanlarının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tespit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edilmesi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Depremin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yapılar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üzerindeki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etkisinin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incelenmesi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Doğal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afetler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ile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ilgili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eğitim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bilimsel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yayın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yazım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konularının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gerçekleştirilmesi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Kamu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kurum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belediyeler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özel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kuruluşlarla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gerekli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koordinasyon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planlamanın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sağlanılması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Yapılan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araştırma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sonuçlarının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bölge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yurt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çapında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halka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aktarılması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Danışmanlık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Bilirkişilik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hizmetleri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Afet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yönetimi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risk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azaltılması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kapsamında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eğitsel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uğraş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verilmesini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amaçlamaktadır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2BBC5B-285C-77A5-C723-A5CD0D6BE6F8}"/>
              </a:ext>
            </a:extLst>
          </p:cNvPr>
          <p:cNvSpPr txBox="1"/>
          <p:nvPr/>
        </p:nvSpPr>
        <p:spPr>
          <a:xfrm>
            <a:off x="609600" y="230676"/>
            <a:ext cx="903078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Görev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Hedefler</a:t>
            </a:r>
            <a:endParaRPr lang="en-US" sz="1600" b="0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endParaRPr lang="tr-TR" sz="16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en-US" sz="1600" b="1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Görev</a:t>
            </a:r>
            <a:r>
              <a:rPr lang="en-US" sz="1600" b="1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:</a:t>
            </a:r>
            <a:endParaRPr lang="en-US" sz="1600" b="0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zararlarının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azaltılması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konularında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bilimsel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uygulamalı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araştırmalar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yapmak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araştırmaları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teşvik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koordine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etmek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tehlikesinin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belirlenmesinde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temel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olacak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şekilde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aktivitesinin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sürekli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izlenmesi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verilerinin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arşivlenmesi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analiz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edilmesi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tehlikesinin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kent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ölçeğinde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mikro-bölgelendirilmesi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için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tehlikesini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belirleyen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unsurların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potansiyel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seviyeleri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ilgili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bilgilerin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belirlenmesi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yapılaşmaya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uygun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yerleşim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alanlarının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saptanması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bölgesel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davranışı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incelenerek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erken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uyarı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sistemlerine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yönelik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çalışmalarının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teşvik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edilmesi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sürdürülmesi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konusunda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geniş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tabanlı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mühendislik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dallarında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bilimsel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teknolojik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araştırmalar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uygulamalar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danışmanlık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yapılması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proje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yürütülmesi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yönetilmesi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Depremle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ilgili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son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gelişmeleri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yapılan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çalışma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sonuçlarını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bölge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yurt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çapında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halka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aktarmak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gerekli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önemlerin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alınması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yolunda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eğitsel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faaliyetler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yapılması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Boğaziçi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Üniversitesi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Kandilli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Rasathane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Enstitüsü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Afet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Acil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Durum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Yönetim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Başkanlığı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kamu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kurum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kuruluşları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üniversiteler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basın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kamuoyu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ile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devamlı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temas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halinde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olunarak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işbirliği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sağlamak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just"/>
            <a:endParaRPr lang="tr-TR" sz="16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en-US" sz="1600" b="1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Hedef</a:t>
            </a:r>
            <a:r>
              <a:rPr lang="en-US" sz="1600" b="1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:</a:t>
            </a:r>
            <a:endParaRPr lang="en-US" sz="1600" b="0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algn="just"/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Bölgesel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olarak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üniversiteler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arasında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deprem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araştırmaları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akademik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bilimsel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bilgilendirme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paylaşımda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öncü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ve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 ilk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olmak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92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138174" y="220214"/>
            <a:ext cx="8354073" cy="303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DEPREMİNİ BEKLEYEN KENT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tr-TR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tr-TR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POTANSİYELİ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DÜNÜ BUGÜNÜ, YARINI ve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YER MÜHENDİSLİK PROBLEMLERİ</a:t>
            </a:r>
            <a:endParaRPr lang="tr-TR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B381B82A-E433-43D9-B990-F7C3E99E7D13}"/>
              </a:ext>
            </a:extLst>
          </p:cNvPr>
          <p:cNvSpPr/>
          <p:nvPr/>
        </p:nvSpPr>
        <p:spPr>
          <a:xfrm>
            <a:off x="3972261" y="672242"/>
            <a:ext cx="4685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ÇANAKKALE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666239" y="2771155"/>
            <a:ext cx="71240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Prof. Dr. Tolga BEKLER</a:t>
            </a:r>
          </a:p>
          <a:p>
            <a:pPr algn="ctr"/>
            <a:endParaRPr lang="tr-TR" sz="2400" b="1" dirty="0">
              <a:solidFill>
                <a:srgbClr val="002060"/>
              </a:solidFill>
            </a:endParaRP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Çanakkale Onsekiz Mart Üniversitesi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Mühendislik Fakültesi Jeofizik Mühendisliği Bölümü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Deprem Araştırma Uygulama ve Araştırma Merkezi</a:t>
            </a:r>
          </a:p>
          <a:p>
            <a:endParaRPr lang="en-US" dirty="0"/>
          </a:p>
        </p:txBody>
      </p:sp>
      <p:pic>
        <p:nvPicPr>
          <p:cNvPr id="7" name="Picture 2" descr="Fotoğraf açıklaması yok.">
            <a:extLst>
              <a:ext uri="{FF2B5EF4-FFF2-40B4-BE49-F238E27FC236}">
                <a16:creationId xmlns:a16="http://schemas.microsoft.com/office/drawing/2014/main" id="{4F0309B0-4807-C9A7-7CAD-07B2AFD5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82" y="5028714"/>
            <a:ext cx="6179032" cy="15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3183082" y="5007296"/>
            <a:ext cx="6096000" cy="66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21 </a:t>
            </a:r>
            <a:r>
              <a:rPr lang="en-US" b="1" dirty="0" err="1">
                <a:solidFill>
                  <a:srgbClr val="FF0000"/>
                </a:solidFill>
              </a:rPr>
              <a:t>Şubat</a:t>
            </a:r>
            <a:r>
              <a:rPr lang="en-US" b="1" dirty="0">
                <a:solidFill>
                  <a:srgbClr val="FF0000"/>
                </a:solidFill>
              </a:rPr>
              <a:t> 2023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ÇANAKKALE BELEDİYESİ</a:t>
            </a:r>
          </a:p>
        </p:txBody>
      </p:sp>
    </p:spTree>
    <p:extLst>
      <p:ext uri="{BB962C8B-B14F-4D97-AF65-F5344CB8AC3E}">
        <p14:creationId xmlns:p14="http://schemas.microsoft.com/office/powerpoint/2010/main" val="204804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838200" y="365125"/>
            <a:ext cx="6662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2600" dirty="0">
                <a:solidFill>
                  <a:srgbClr val="0070C0"/>
                </a:solidFill>
                <a:latin typeface="Amasis MT Pro Black" panose="02040A04050005020304" pitchFamily="18" charset="-94"/>
                <a:ea typeface="+mj-ea"/>
                <a:cs typeface="+mj-cs"/>
              </a:rPr>
              <a:t>KENTLERİN DEPREM GERÇEKLERİ</a:t>
            </a:r>
            <a:endParaRPr lang="en-US" sz="2600" dirty="0">
              <a:solidFill>
                <a:srgbClr val="0070C0"/>
              </a:solidFill>
              <a:latin typeface="Amasis MT Pro Black" panose="02040A04050005020304" pitchFamily="18" charset="-94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AC2480B-210B-02FC-8615-A28B0154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18" y="3743834"/>
            <a:ext cx="4069224" cy="281457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120000" y="1825625"/>
            <a:ext cx="61843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Prof. Dr. Tolga BEKLER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Çanakkale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Onsekiz Mart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Üniversitesi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Mühendislik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Fakültesi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endParaRPr lang="tr-TR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Jeofizik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Mühendisliği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Bölümü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Deprem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Uygulama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ve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Merkezi</a:t>
            </a:r>
            <a:endParaRPr lang="en-US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tr-TR" sz="24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03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tr-TR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Mart</a:t>
            </a:r>
            <a:r>
              <a:rPr lang="en-US" sz="24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2023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</p:txBody>
      </p:sp>
      <p:pic>
        <p:nvPicPr>
          <p:cNvPr id="1026" name="Picture 2" descr="Mimarlık ve Tasarım Fakültesi">
            <a:extLst>
              <a:ext uri="{FF2B5EF4-FFF2-40B4-BE49-F238E27FC236}">
                <a16:creationId xmlns:a16="http://schemas.microsoft.com/office/drawing/2014/main" id="{9FBA980F-2E71-F8C7-17C0-D2C659D9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08" y="4227195"/>
            <a:ext cx="190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otoğraf açıklaması yok.">
            <a:extLst>
              <a:ext uri="{FF2B5EF4-FFF2-40B4-BE49-F238E27FC236}">
                <a16:creationId xmlns:a16="http://schemas.microsoft.com/office/drawing/2014/main" id="{F5C9A391-C460-2B3F-9CF5-E5FED4F8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18" y="-1"/>
            <a:ext cx="4097794" cy="24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B2B14996-2038-8E2E-EEE7-356822FE7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9115" y="2432806"/>
          <a:ext cx="4038600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3737419" imgH="1541213" progId="CorelDraw.Graphic.23">
                  <p:embed/>
                </p:oleObj>
              </mc:Choice>
              <mc:Fallback>
                <p:oleObj name="CorelDRAW" r:id="rId5" imgW="3737419" imgH="1541213" progId="CorelDraw.Graphic.23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B2B14996-2038-8E2E-EEE7-356822FE7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9115" y="2432806"/>
                        <a:ext cx="4038600" cy="154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09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163373" y="427840"/>
            <a:ext cx="6184314" cy="17267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2000" b="1" dirty="0">
                <a:solidFill>
                  <a:srgbClr val="FFFF00"/>
                </a:solidFill>
              </a:rPr>
              <a:t>MARMARA VE EGE BÖLGESİ DEPREMLERİ;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2000" b="1" dirty="0">
                <a:solidFill>
                  <a:srgbClr val="FFFF00"/>
                </a:solidFill>
              </a:rPr>
              <a:t>DÜNÜ BUGÜNÜ VE YARINI</a:t>
            </a:r>
            <a:r>
              <a:rPr lang="en-US" sz="2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AC2480B-210B-02FC-8615-A28B0154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03" y="3895324"/>
            <a:ext cx="4069224" cy="281457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163374" y="2222046"/>
            <a:ext cx="6184314" cy="324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Prof. Dr. Tolga BEKLER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Çanakkale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Onsekiz Mart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Üniversitesi</a:t>
            </a:r>
            <a:endParaRPr lang="en-US" sz="20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Mühendislik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Fakültesi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endParaRPr lang="tr-TR" sz="20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Jeofizik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Mühendisliği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Bölümü</a:t>
            </a:r>
            <a:endParaRPr lang="en-US" sz="20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Deprem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Uygulama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ve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Araştırma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masis MT Pro Black" panose="020B0604020202020204" pitchFamily="18" charset="-94"/>
              </a:rPr>
              <a:t>Merkezi</a:t>
            </a:r>
            <a:endParaRPr lang="en-US" sz="20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tr-TR" sz="2000" b="1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09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</a:t>
            </a:r>
            <a:r>
              <a:rPr lang="tr-TR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Mart</a:t>
            </a:r>
            <a:r>
              <a:rPr lang="en-US" sz="2000" b="1" dirty="0">
                <a:solidFill>
                  <a:srgbClr val="FF0000"/>
                </a:solidFill>
                <a:latin typeface="Amasis MT Pro Black" panose="020B0604020202020204" pitchFamily="18" charset="-94"/>
              </a:rPr>
              <a:t> 2023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Amasis MT Pro Black" panose="020B0604020202020204" pitchFamily="18" charset="-94"/>
            </a:endParaRPr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B2B14996-2038-8E2E-EEE7-356822FE7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9115" y="2432806"/>
          <a:ext cx="4038600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737419" imgH="1541213" progId="CorelDraw.Graphic.23">
                  <p:embed/>
                </p:oleObj>
              </mc:Choice>
              <mc:Fallback>
                <p:oleObj name="CorelDRAW" r:id="rId4" imgW="3737419" imgH="1541213" progId="CorelDraw.Graphic.23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B2B14996-2038-8E2E-EEE7-356822FE7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9115" y="2432806"/>
                        <a:ext cx="4038600" cy="154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71" y="5077586"/>
            <a:ext cx="4942719" cy="1173824"/>
          </a:xfrm>
          <a:prstGeom prst="rect">
            <a:avLst/>
          </a:prstGeom>
        </p:spPr>
      </p:pic>
      <p:pic>
        <p:nvPicPr>
          <p:cNvPr id="10" name="Picture 2" descr="Keşan Nerede? Edirne Keşan'a Nasıl Gidilir? Keşan Haritası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84" y="142533"/>
            <a:ext cx="4066631" cy="22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8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051206" y="1298077"/>
            <a:ext cx="835407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DEPREMİNİ BEKLEYEN KENT</a:t>
            </a:r>
            <a:endParaRPr lang="tr-TR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B381B82A-E433-43D9-B990-F7C3E99E7D13}"/>
              </a:ext>
            </a:extLst>
          </p:cNvPr>
          <p:cNvSpPr/>
          <p:nvPr/>
        </p:nvSpPr>
        <p:spPr>
          <a:xfrm>
            <a:off x="3753051" y="1730443"/>
            <a:ext cx="4685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ÇANAKKALE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555570" y="2562079"/>
            <a:ext cx="7124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Prof. Dr. Tolga BEKLER</a:t>
            </a:r>
          </a:p>
          <a:p>
            <a:pPr algn="ctr"/>
            <a:endParaRPr lang="tr-TR" sz="2400" b="1" dirty="0">
              <a:solidFill>
                <a:srgbClr val="002060"/>
              </a:solidFill>
            </a:endParaRP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Çanakkale Onsekiz Mart Üniversitesi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Mühendislik Fakültesi 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Jeofizik Mühendisliği Bölümü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Deprem Araştırma Uygulama ve Araştırma Merkezi</a:t>
            </a:r>
          </a:p>
          <a:p>
            <a:endParaRPr lang="en-US" dirty="0"/>
          </a:p>
        </p:txBody>
      </p:sp>
      <p:pic>
        <p:nvPicPr>
          <p:cNvPr id="7" name="Picture 2" descr="Fotoğraf açıklaması yok.">
            <a:extLst>
              <a:ext uri="{FF2B5EF4-FFF2-40B4-BE49-F238E27FC236}">
                <a16:creationId xmlns:a16="http://schemas.microsoft.com/office/drawing/2014/main" id="{4F0309B0-4807-C9A7-7CAD-07B2AFD5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 smoothness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3" y="481708"/>
            <a:ext cx="10988853" cy="6024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bevelT prst="angle"/>
            <a:bevelB w="152400" h="50800" prst="softRound"/>
            <a:extrusionClr>
              <a:schemeClr val="accent6">
                <a:lumMod val="60000"/>
                <a:lumOff val="40000"/>
              </a:schemeClr>
            </a:extrusionClr>
            <a:contourClr>
              <a:srgbClr val="007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2627427" y="5747304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</a:rPr>
              <a:t>15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Mart</a:t>
            </a:r>
            <a:r>
              <a:rPr lang="en-US" b="1" dirty="0">
                <a:solidFill>
                  <a:srgbClr val="FF0000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2109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051204" y="591599"/>
            <a:ext cx="835407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DEPREMİNİ BEKLEYEN KENT</a:t>
            </a:r>
            <a:endParaRPr lang="tr-TR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B381B82A-E433-43D9-B990-F7C3E99E7D13}"/>
              </a:ext>
            </a:extLst>
          </p:cNvPr>
          <p:cNvSpPr/>
          <p:nvPr/>
        </p:nvSpPr>
        <p:spPr>
          <a:xfrm>
            <a:off x="3962776" y="1116932"/>
            <a:ext cx="4685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ÇANAKKALE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605904" y="2075396"/>
            <a:ext cx="7124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Prof. Dr. Tolga BEKLER</a:t>
            </a:r>
          </a:p>
          <a:p>
            <a:pPr algn="ctr"/>
            <a:endParaRPr lang="tr-TR" sz="2400" b="1" dirty="0">
              <a:solidFill>
                <a:srgbClr val="002060"/>
              </a:solidFill>
            </a:endParaRP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Çanakkale Onsekiz Mart Üniversitesi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Mühendislik Fakültesi 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Jeofizik Mühendisliği Bölümü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</a:rPr>
              <a:t>Deprem Araştırma Uygulama ve Araştırma Merkezi</a:t>
            </a:r>
          </a:p>
          <a:p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323" y="4660719"/>
            <a:ext cx="2990803" cy="1397248"/>
          </a:xfrm>
          <a:prstGeom prst="rect">
            <a:avLst/>
          </a:prstGeom>
          <a:effectLst>
            <a:outerShdw blurRad="50800" dist="50800" dir="5400000" algn="ctr" rotWithShape="0">
              <a:schemeClr val="accent3">
                <a:lumMod val="40000"/>
                <a:lumOff val="60000"/>
                <a:alpha val="39000"/>
              </a:scheme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BB8D7EB-1446-4864-9A0A-38196B6F6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19" y="627306"/>
            <a:ext cx="1406742" cy="141044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495229" y="6190123"/>
            <a:ext cx="5620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</a:rPr>
              <a:t>10 Haziran </a:t>
            </a:r>
            <a:r>
              <a:rPr lang="en-US" b="1" dirty="0">
                <a:solidFill>
                  <a:srgbClr val="FF00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16235691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1007</Words>
  <Application>Microsoft Office PowerPoint</Application>
  <PresentationFormat>Widescreen</PresentationFormat>
  <Paragraphs>144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Amasis MT Pro Black</vt:lpstr>
      <vt:lpstr>Arial</vt:lpstr>
      <vt:lpstr>Arial</vt:lpstr>
      <vt:lpstr>Calibri</vt:lpstr>
      <vt:lpstr>Neue Haas Grotesk Text Pro</vt:lpstr>
      <vt:lpstr>Roboto</vt:lpstr>
      <vt:lpstr>Source Sans Pro</vt:lpstr>
      <vt:lpstr>Times New Roman</vt:lpstr>
      <vt:lpstr>PunchcardVTI</vt:lpstr>
      <vt:lpstr>CorelDRAW</vt:lpstr>
      <vt:lpstr>ÇANAKKALE ONSEKİZ MART ÜNİVERSİTESİ DEPREM ARAŞTIRMA UYGULAMA VE ARAŞTIRMA MERKEZİ (DAUM)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BASINDA DAUM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ÇANAKKALE ONSEKİZ MART ÜNİVERSİTESİ DEPREM ARAŞTIRMA UYGULAMA VE ARAŞTIRMA MERKEZİ</dc:title>
  <dc:creator>Tolga Bekler</dc:creator>
  <cp:lastModifiedBy>Tolga Bekler</cp:lastModifiedBy>
  <cp:revision>3</cp:revision>
  <dcterms:created xsi:type="dcterms:W3CDTF">2024-01-02T18:07:22Z</dcterms:created>
  <dcterms:modified xsi:type="dcterms:W3CDTF">2024-03-30T19:01:44Z</dcterms:modified>
</cp:coreProperties>
</file>