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1" r:id="rId2"/>
    <p:sldId id="262" r:id="rId3"/>
    <p:sldId id="263" r:id="rId4"/>
    <p:sldId id="264" r:id="rId5"/>
    <p:sldId id="257" r:id="rId6"/>
    <p:sldId id="258" r:id="rId7"/>
    <p:sldId id="259" r:id="rId8"/>
    <p:sldId id="267" r:id="rId9"/>
    <p:sldId id="265" r:id="rId10"/>
    <p:sldId id="266" r:id="rId1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2"/>
  </p:normalViewPr>
  <p:slideViewPr>
    <p:cSldViewPr snapToGrid="0">
      <p:cViewPr varScale="1">
        <p:scale>
          <a:sx n="121" d="100"/>
          <a:sy n="121" d="100"/>
        </p:scale>
        <p:origin x="200"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7FD49-DD5B-3646-A0DA-858F301595D9}" type="datetimeFigureOut">
              <a:rPr lang="tr-TR" smtClean="0"/>
              <a:t>2.04.2024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D574D-7DD5-2B41-8E87-716D74175E78}" type="slidenum">
              <a:rPr lang="tr-TR" smtClean="0"/>
              <a:t>‹#›</a:t>
            </a:fld>
            <a:endParaRPr lang="tr-TR"/>
          </a:p>
        </p:txBody>
      </p:sp>
    </p:spTree>
    <p:extLst>
      <p:ext uri="{BB962C8B-B14F-4D97-AF65-F5344CB8AC3E}">
        <p14:creationId xmlns:p14="http://schemas.microsoft.com/office/powerpoint/2010/main" val="1800844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BAB23AC-7CA3-B84C-B9A3-46F27D1FDD1D}" type="slidenum">
              <a:rPr lang="tr-TR" smtClean="0"/>
              <a:t>2</a:t>
            </a:fld>
            <a:endParaRPr lang="tr-TR"/>
          </a:p>
        </p:txBody>
      </p:sp>
    </p:spTree>
    <p:extLst>
      <p:ext uri="{BB962C8B-B14F-4D97-AF65-F5344CB8AC3E}">
        <p14:creationId xmlns:p14="http://schemas.microsoft.com/office/powerpoint/2010/main" val="397622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BAB23AC-7CA3-B84C-B9A3-46F27D1FDD1D}" type="slidenum">
              <a:rPr lang="tr-TR" smtClean="0"/>
              <a:t>3</a:t>
            </a:fld>
            <a:endParaRPr lang="tr-TR"/>
          </a:p>
        </p:txBody>
      </p:sp>
    </p:spTree>
    <p:extLst>
      <p:ext uri="{BB962C8B-B14F-4D97-AF65-F5344CB8AC3E}">
        <p14:creationId xmlns:p14="http://schemas.microsoft.com/office/powerpoint/2010/main" val="361538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BAB23AC-7CA3-B84C-B9A3-46F27D1FDD1D}" type="slidenum">
              <a:rPr lang="tr-TR" smtClean="0"/>
              <a:t>4</a:t>
            </a:fld>
            <a:endParaRPr lang="tr-TR"/>
          </a:p>
        </p:txBody>
      </p:sp>
    </p:spTree>
    <p:extLst>
      <p:ext uri="{BB962C8B-B14F-4D97-AF65-F5344CB8AC3E}">
        <p14:creationId xmlns:p14="http://schemas.microsoft.com/office/powerpoint/2010/main" val="190244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372DB1-238F-5D98-86CB-2C1787D8C89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9A0A42F-63D1-F501-FDD2-41148F898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C11DB4D-2063-28FA-5223-7A3AA7C64FCE}"/>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DE543206-FFE4-2ED3-20A5-75DE4C9504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0C2424D-DFDC-B793-C33C-D83ED2227C4B}"/>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394499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AD426B-08A7-EBD2-BB6C-4EEC6AC15DA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5F6AA03-D23C-D977-E217-486B817FA4F1}"/>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3E4B0AB-3574-B988-352B-F9065183AB63}"/>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46AA8AAB-A297-45CE-75D2-44CB793827D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4EDDD29-6A9F-010F-79AC-98D34C3D3E40}"/>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370436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CCF6346-6DE3-8ADB-D188-C3F8423B7A8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9E6916E-165E-A28F-04BE-95A6908B6003}"/>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D4D03C4-9D6E-9304-EB77-287912326F00}"/>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C437A321-91B0-D632-2B8E-943167C92E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4E910F-5E33-4D13-21A9-3ADE7D28CE0F}"/>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167360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24CDA0-2FB3-648C-EEAC-FF7B47089A2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D0CF066-406A-2499-2CA2-9D4054262A9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C073F9C-89B7-D46D-87D2-CA670DA16663}"/>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2787393A-FE45-471F-12E0-EFEB6D0E99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E89E979-FF48-3EDC-30CC-3FF2B80F880B}"/>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70717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88C2FA-BCE2-D853-920B-579C1D3414C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7B9048B-CE48-C8E7-8FE8-921FFB0C2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EE93DA4-0FAD-A8BE-DC44-843B1735A4CD}"/>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B0F36F56-78AA-2E9B-D8C7-633AA4D6330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D5C65F7-2BEA-85DD-4DD2-7BAE6B25A1BE}"/>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419906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1F4A69-9BCC-AB19-8F6E-D28E27B25F6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3927468-4AB5-E8FD-98ED-646385889E5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8E7BC20-998A-13E8-746B-39CD87DB66C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33EE5BD-8570-241D-2784-3DF65C399EBA}"/>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6" name="Alt Bilgi Yer Tutucusu 5">
            <a:extLst>
              <a:ext uri="{FF2B5EF4-FFF2-40B4-BE49-F238E27FC236}">
                <a16:creationId xmlns:a16="http://schemas.microsoft.com/office/drawing/2014/main" id="{52BDC0D3-9BB2-9984-5FB7-4D419315489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806EDDF-2EEB-2A9E-5B38-CC399761BA29}"/>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1059487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DCF2B5-C698-5C03-693E-55AEF328C5A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EF0BA0A-9D4F-2773-36BF-6245FD94A2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D477254-E768-3DA8-3B2F-F572E5BF948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F81AC1-B4FC-82A6-D463-0D29198632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92F1F3F-C1B9-60E3-3AD0-8037AA2E1C4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448A867-0918-0609-BF18-3B766CD5DB2A}"/>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8" name="Alt Bilgi Yer Tutucusu 7">
            <a:extLst>
              <a:ext uri="{FF2B5EF4-FFF2-40B4-BE49-F238E27FC236}">
                <a16:creationId xmlns:a16="http://schemas.microsoft.com/office/drawing/2014/main" id="{04F84472-D4D5-6B8B-D309-19AAAC8033C7}"/>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63A03F79-507A-46E3-628D-1C6BD64C71E0}"/>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284991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59B7F6-9482-B427-9D63-B9F6EE51C19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1F24B1B-0CEC-91A4-2D33-4265ED2A4085}"/>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4" name="Alt Bilgi Yer Tutucusu 3">
            <a:extLst>
              <a:ext uri="{FF2B5EF4-FFF2-40B4-BE49-F238E27FC236}">
                <a16:creationId xmlns:a16="http://schemas.microsoft.com/office/drawing/2014/main" id="{B8D832C1-9E5C-A97C-1C7E-61B06A48694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B915F5E-306D-0866-15A3-B2F3B5823D9F}"/>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388554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0C24A0D-7ED4-1F37-6574-D54255AE9AD4}"/>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3" name="Alt Bilgi Yer Tutucusu 2">
            <a:extLst>
              <a:ext uri="{FF2B5EF4-FFF2-40B4-BE49-F238E27FC236}">
                <a16:creationId xmlns:a16="http://schemas.microsoft.com/office/drawing/2014/main" id="{C1E643DC-3A95-2E9F-46FD-14AFEBD7E8F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CE54C0F-FDAC-B8F1-C918-DABDBF084DD5}"/>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41227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ACCBEE-B9F4-C7D8-CDAF-1E38B40B45B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394CDB7-D7A4-2D51-96BA-266F5F2BE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D20E8D9-EDAF-9DE3-45E7-FE675A8D4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A3057B2-44B7-C182-C18B-885AB3F842FE}"/>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6" name="Alt Bilgi Yer Tutucusu 5">
            <a:extLst>
              <a:ext uri="{FF2B5EF4-FFF2-40B4-BE49-F238E27FC236}">
                <a16:creationId xmlns:a16="http://schemas.microsoft.com/office/drawing/2014/main" id="{2FC84478-F2D7-92D1-E670-191245B9F83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A90AD59-8087-041F-BDAC-30E9B04C007D}"/>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407305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8B0732-3367-EF60-FB62-B7200806C3E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308EED3-AA47-2058-062D-55AF8866B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2E6613F-FCE5-3DF1-29F4-D8FD12C74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1E9133E-83D8-B1E6-22AF-4F0F6BBE7CC5}"/>
              </a:ext>
            </a:extLst>
          </p:cNvPr>
          <p:cNvSpPr>
            <a:spLocks noGrp="1"/>
          </p:cNvSpPr>
          <p:nvPr>
            <p:ph type="dt" sz="half" idx="10"/>
          </p:nvPr>
        </p:nvSpPr>
        <p:spPr/>
        <p:txBody>
          <a:bodyPr/>
          <a:lstStyle/>
          <a:p>
            <a:fld id="{13545DF6-0904-4445-A8A8-3055DE2C8AB1}" type="datetimeFigureOut">
              <a:rPr lang="tr-TR" smtClean="0"/>
              <a:t>2.04.2024</a:t>
            </a:fld>
            <a:endParaRPr lang="tr-TR"/>
          </a:p>
        </p:txBody>
      </p:sp>
      <p:sp>
        <p:nvSpPr>
          <p:cNvPr id="6" name="Alt Bilgi Yer Tutucusu 5">
            <a:extLst>
              <a:ext uri="{FF2B5EF4-FFF2-40B4-BE49-F238E27FC236}">
                <a16:creationId xmlns:a16="http://schemas.microsoft.com/office/drawing/2014/main" id="{C4F3E0B6-2F3F-676F-175E-C19BB64ED0B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DAEA05B-510A-E0E3-522A-2845FB6B0919}"/>
              </a:ext>
            </a:extLst>
          </p:cNvPr>
          <p:cNvSpPr>
            <a:spLocks noGrp="1"/>
          </p:cNvSpPr>
          <p:nvPr>
            <p:ph type="sldNum" sz="quarter" idx="12"/>
          </p:nvPr>
        </p:nvSpPr>
        <p:spPr/>
        <p:txBody>
          <a:bodyPr/>
          <a:lstStyle/>
          <a:p>
            <a:fld id="{E8E52D45-541C-A142-9CFA-603C484E334A}" type="slidenum">
              <a:rPr lang="tr-TR" smtClean="0"/>
              <a:t>‹#›</a:t>
            </a:fld>
            <a:endParaRPr lang="tr-TR"/>
          </a:p>
        </p:txBody>
      </p:sp>
    </p:spTree>
    <p:extLst>
      <p:ext uri="{BB962C8B-B14F-4D97-AF65-F5344CB8AC3E}">
        <p14:creationId xmlns:p14="http://schemas.microsoft.com/office/powerpoint/2010/main" val="265288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224267F-52CE-D308-DFED-2F52B08E7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65C6C2C-02D6-0047-8979-72A13D3F5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6E89B79-A43C-3274-FEE7-8F2F7B9C02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45DF6-0904-4445-A8A8-3055DE2C8AB1}" type="datetimeFigureOut">
              <a:rPr lang="tr-TR" smtClean="0"/>
              <a:t>2.04.2024</a:t>
            </a:fld>
            <a:endParaRPr lang="tr-TR"/>
          </a:p>
        </p:txBody>
      </p:sp>
      <p:sp>
        <p:nvSpPr>
          <p:cNvPr id="5" name="Alt Bilgi Yer Tutucusu 4">
            <a:extLst>
              <a:ext uri="{FF2B5EF4-FFF2-40B4-BE49-F238E27FC236}">
                <a16:creationId xmlns:a16="http://schemas.microsoft.com/office/drawing/2014/main" id="{9668463D-2F1D-A5B9-DD1A-0865DF4A5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79C5159-F8FE-0464-8FB2-034617AE3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52D45-541C-A142-9CFA-603C484E334A}" type="slidenum">
              <a:rPr lang="tr-TR" smtClean="0"/>
              <a:t>‹#›</a:t>
            </a:fld>
            <a:endParaRPr lang="tr-TR"/>
          </a:p>
        </p:txBody>
      </p:sp>
    </p:spTree>
    <p:extLst>
      <p:ext uri="{BB962C8B-B14F-4D97-AF65-F5344CB8AC3E}">
        <p14:creationId xmlns:p14="http://schemas.microsoft.com/office/powerpoint/2010/main" val="3972351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2C2EC2C-9BAF-E14A-9598-B89A58AC86C5}"/>
              </a:ext>
            </a:extLst>
          </p:cNvPr>
          <p:cNvSpPr>
            <a:spLocks noGrp="1"/>
          </p:cNvSpPr>
          <p:nvPr>
            <p:ph type="ctrTitle"/>
          </p:nvPr>
        </p:nvSpPr>
        <p:spPr>
          <a:xfrm>
            <a:off x="2729948" y="1339631"/>
            <a:ext cx="9144000" cy="1210934"/>
          </a:xfrm>
        </p:spPr>
        <p:txBody>
          <a:bodyPr>
            <a:normAutofit fontScale="90000"/>
          </a:bodyPr>
          <a:lstStyle/>
          <a:p>
            <a:r>
              <a:rPr lang="tr-TR" dirty="0"/>
              <a:t>ÇANAKKALE ONSEKİZ MART ÜNİVERSİTESİ </a:t>
            </a:r>
          </a:p>
        </p:txBody>
      </p:sp>
      <p:sp>
        <p:nvSpPr>
          <p:cNvPr id="3" name="Alt Başlık 2">
            <a:extLst>
              <a:ext uri="{FF2B5EF4-FFF2-40B4-BE49-F238E27FC236}">
                <a16:creationId xmlns:a16="http://schemas.microsoft.com/office/drawing/2014/main" id="{D8ADEEB5-1782-4D4C-9AB8-383685EF6921}"/>
              </a:ext>
            </a:extLst>
          </p:cNvPr>
          <p:cNvSpPr>
            <a:spLocks noGrp="1"/>
          </p:cNvSpPr>
          <p:nvPr>
            <p:ph type="subTitle" idx="1"/>
          </p:nvPr>
        </p:nvSpPr>
        <p:spPr>
          <a:xfrm>
            <a:off x="2032657" y="5631174"/>
            <a:ext cx="9144000" cy="932127"/>
          </a:xfrm>
        </p:spPr>
        <p:txBody>
          <a:bodyPr>
            <a:normAutofit/>
          </a:bodyPr>
          <a:lstStyle/>
          <a:p>
            <a:r>
              <a:rPr lang="tr-TR" dirty="0"/>
              <a:t>2023 Yılı Faaliyet Sunumu</a:t>
            </a:r>
          </a:p>
        </p:txBody>
      </p:sp>
      <p:sp>
        <p:nvSpPr>
          <p:cNvPr id="4" name="Unvan 1">
            <a:extLst>
              <a:ext uri="{FF2B5EF4-FFF2-40B4-BE49-F238E27FC236}">
                <a16:creationId xmlns:a16="http://schemas.microsoft.com/office/drawing/2014/main" id="{30EFC6B6-0113-AE44-8000-E7F201CEA53C}"/>
              </a:ext>
            </a:extLst>
          </p:cNvPr>
          <p:cNvSpPr txBox="1">
            <a:spLocks/>
          </p:cNvSpPr>
          <p:nvPr/>
        </p:nvSpPr>
        <p:spPr>
          <a:xfrm>
            <a:off x="2032657" y="2954438"/>
            <a:ext cx="9390993" cy="227286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dirty="0">
                <a:solidFill>
                  <a:srgbClr val="002060"/>
                </a:solidFill>
              </a:rPr>
              <a:t>DEZAVANTAJLI ÇOCUKLAR UYGULAMA VE ARAŞTIRMA MERKEZİ</a:t>
            </a:r>
          </a:p>
        </p:txBody>
      </p:sp>
      <p:pic>
        <p:nvPicPr>
          <p:cNvPr id="6" name="Resim 5" descr="simge, sembol, logo, amblem, ticari marka içeren bir resim&#10;&#10;Açıklama otomatik olarak oluşturuldu">
            <a:extLst>
              <a:ext uri="{FF2B5EF4-FFF2-40B4-BE49-F238E27FC236}">
                <a16:creationId xmlns:a16="http://schemas.microsoft.com/office/drawing/2014/main" id="{4F19D423-A5B6-8F37-6F93-0CA69EF24336}"/>
              </a:ext>
            </a:extLst>
          </p:cNvPr>
          <p:cNvPicPr>
            <a:picLocks noChangeAspect="1"/>
          </p:cNvPicPr>
          <p:nvPr/>
        </p:nvPicPr>
        <p:blipFill>
          <a:blip r:embed="rId2"/>
          <a:stretch>
            <a:fillRect/>
          </a:stretch>
        </p:blipFill>
        <p:spPr>
          <a:xfrm>
            <a:off x="101237" y="125749"/>
            <a:ext cx="2628711" cy="2424816"/>
          </a:xfrm>
          <a:prstGeom prst="rect">
            <a:avLst/>
          </a:prstGeom>
        </p:spPr>
      </p:pic>
    </p:spTree>
    <p:extLst>
      <p:ext uri="{BB962C8B-B14F-4D97-AF65-F5344CB8AC3E}">
        <p14:creationId xmlns:p14="http://schemas.microsoft.com/office/powerpoint/2010/main" val="1417788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D16765-E10B-1051-16CB-6D750E943FEA}"/>
              </a:ext>
            </a:extLst>
          </p:cNvPr>
          <p:cNvSpPr>
            <a:spLocks noGrp="1"/>
          </p:cNvSpPr>
          <p:nvPr>
            <p:ph type="title"/>
          </p:nvPr>
        </p:nvSpPr>
        <p:spPr/>
        <p:txBody>
          <a:bodyPr/>
          <a:lstStyle/>
          <a:p>
            <a:r>
              <a:rPr lang="tr-TR" dirty="0"/>
              <a:t>2023-2024 Bahar Dönemi, Merkez Toplantısı</a:t>
            </a:r>
          </a:p>
        </p:txBody>
      </p:sp>
      <p:sp>
        <p:nvSpPr>
          <p:cNvPr id="3" name="İçerik Yer Tutucusu 2">
            <a:extLst>
              <a:ext uri="{FF2B5EF4-FFF2-40B4-BE49-F238E27FC236}">
                <a16:creationId xmlns:a16="http://schemas.microsoft.com/office/drawing/2014/main" id="{9E554D8C-BEB3-360C-05AC-B33377FA1676}"/>
              </a:ext>
            </a:extLst>
          </p:cNvPr>
          <p:cNvSpPr>
            <a:spLocks noGrp="1"/>
          </p:cNvSpPr>
          <p:nvPr>
            <p:ph idx="1"/>
          </p:nvPr>
        </p:nvSpPr>
        <p:spPr/>
        <p:txBody>
          <a:bodyPr/>
          <a:lstStyle/>
          <a:p>
            <a:r>
              <a:rPr lang="tr-TR" dirty="0"/>
              <a:t>27.03.2024 tarihinde, Merkezimiz Yönetim Kurulu Toplantısı, merkez yönetim kurulu üyelerinin katılımları ile gerçekleştirilmiştir.</a:t>
            </a:r>
          </a:p>
          <a:p>
            <a:r>
              <a:rPr lang="tr-TR" dirty="0"/>
              <a:t>Merkez isim değişikliği başvurusu,</a:t>
            </a:r>
          </a:p>
          <a:p>
            <a:r>
              <a:rPr lang="tr-TR" dirty="0"/>
              <a:t>Bahar Dönemi panel düzenlemesi</a:t>
            </a:r>
          </a:p>
          <a:p>
            <a:r>
              <a:rPr lang="tr-TR" dirty="0"/>
              <a:t>Üyelerin dilek ve temennilerine ilişkin alınan </a:t>
            </a:r>
            <a:r>
              <a:rPr lang="tr-TR"/>
              <a:t>kararlarla tamamlanmıştır.</a:t>
            </a:r>
          </a:p>
        </p:txBody>
      </p:sp>
    </p:spTree>
    <p:extLst>
      <p:ext uri="{BB962C8B-B14F-4D97-AF65-F5344CB8AC3E}">
        <p14:creationId xmlns:p14="http://schemas.microsoft.com/office/powerpoint/2010/main" val="320386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C3358B9-B12D-514D-9754-F34EE7D0838A}"/>
              </a:ext>
            </a:extLst>
          </p:cNvPr>
          <p:cNvSpPr>
            <a:spLocks noGrp="1"/>
          </p:cNvSpPr>
          <p:nvPr>
            <p:ph type="title"/>
          </p:nvPr>
        </p:nvSpPr>
        <p:spPr>
          <a:xfrm>
            <a:off x="849630" y="0"/>
            <a:ext cx="10515600" cy="1325563"/>
          </a:xfrm>
        </p:spPr>
        <p:txBody>
          <a:bodyPr>
            <a:normAutofit/>
          </a:bodyPr>
          <a:lstStyle/>
          <a:p>
            <a:r>
              <a:rPr lang="tr-TR" sz="3600" dirty="0"/>
              <a:t>Dezavantajlı Çocuklar Uygulama ve Araştırma Merkezi</a:t>
            </a:r>
          </a:p>
        </p:txBody>
      </p:sp>
      <p:sp>
        <p:nvSpPr>
          <p:cNvPr id="3" name="İçerik Yer Tutucusu 2">
            <a:extLst>
              <a:ext uri="{FF2B5EF4-FFF2-40B4-BE49-F238E27FC236}">
                <a16:creationId xmlns:a16="http://schemas.microsoft.com/office/drawing/2014/main" id="{EB57E2A6-CDB7-B44E-95F2-E4200E6FDF9C}"/>
              </a:ext>
            </a:extLst>
          </p:cNvPr>
          <p:cNvSpPr>
            <a:spLocks noGrp="1"/>
          </p:cNvSpPr>
          <p:nvPr>
            <p:ph idx="1"/>
          </p:nvPr>
        </p:nvSpPr>
        <p:spPr>
          <a:xfrm>
            <a:off x="569595" y="1165861"/>
            <a:ext cx="11075670" cy="1908810"/>
          </a:xfrm>
        </p:spPr>
        <p:txBody>
          <a:bodyPr>
            <a:normAutofit/>
          </a:bodyPr>
          <a:lstStyle/>
          <a:p>
            <a:pPr marL="0" indent="0" algn="ctr">
              <a:lnSpc>
                <a:spcPct val="160000"/>
              </a:lnSpc>
              <a:buNone/>
            </a:pPr>
            <a:r>
              <a:rPr lang="tr-TR" sz="2000" u="sng" dirty="0">
                <a:solidFill>
                  <a:srgbClr val="002060"/>
                </a:solidFill>
              </a:rPr>
              <a:t>Merkezin Hedefi</a:t>
            </a:r>
          </a:p>
          <a:p>
            <a:pPr marL="0" indent="0" algn="ctr">
              <a:lnSpc>
                <a:spcPct val="160000"/>
              </a:lnSpc>
              <a:buNone/>
            </a:pPr>
            <a:r>
              <a:rPr lang="tr-TR" sz="2000" dirty="0"/>
              <a:t>Dezavantajlı şartlarda yetişen çocuklarımıza yönelik olarak araştırma, işbirliği ve eğitim faaliyetlerini yürütmeyi hedeflemektedir</a:t>
            </a:r>
          </a:p>
        </p:txBody>
      </p:sp>
      <p:cxnSp>
        <p:nvCxnSpPr>
          <p:cNvPr id="5" name="Düz Bağlayıcı 4">
            <a:extLst>
              <a:ext uri="{FF2B5EF4-FFF2-40B4-BE49-F238E27FC236}">
                <a16:creationId xmlns:a16="http://schemas.microsoft.com/office/drawing/2014/main" id="{046E4473-3B18-FB49-A838-06EEBBA42CE1}"/>
              </a:ext>
            </a:extLst>
          </p:cNvPr>
          <p:cNvCxnSpPr/>
          <p:nvPr/>
        </p:nvCxnSpPr>
        <p:spPr>
          <a:xfrm>
            <a:off x="0" y="116586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İçerik Yer Tutucusu 2">
            <a:extLst>
              <a:ext uri="{FF2B5EF4-FFF2-40B4-BE49-F238E27FC236}">
                <a16:creationId xmlns:a16="http://schemas.microsoft.com/office/drawing/2014/main" id="{010F5CDA-1372-7248-A914-D75303F31D22}"/>
              </a:ext>
            </a:extLst>
          </p:cNvPr>
          <p:cNvSpPr txBox="1">
            <a:spLocks/>
          </p:cNvSpPr>
          <p:nvPr/>
        </p:nvSpPr>
        <p:spPr>
          <a:xfrm>
            <a:off x="607695" y="3074671"/>
            <a:ext cx="11075670" cy="3428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tr-TR" sz="2000" u="sng" dirty="0">
                <a:solidFill>
                  <a:srgbClr val="002060"/>
                </a:solidFill>
              </a:rPr>
              <a:t>Merkezin Önceliği</a:t>
            </a:r>
          </a:p>
          <a:p>
            <a:pPr marL="0" indent="0" algn="ctr">
              <a:lnSpc>
                <a:spcPct val="150000"/>
              </a:lnSpc>
              <a:buFont typeface="Arial" panose="020B0604020202020204" pitchFamily="34" charset="0"/>
              <a:buNone/>
            </a:pPr>
            <a:r>
              <a:rPr lang="tr-TR" sz="2000" dirty="0"/>
              <a:t>Dezavantajlı şartlarda yetişen çocuklarımızın maruz kaldığı eşitsizliklerin giderilmesine ve şartlarının iyileştirilmesine katkı sunmak ve bu amaçla da Çocuk Hakları Sözleşmesinin 28. Maddesinde de ifade edildiği üzere her çocuğun etnik kökeni, dili, dini, cinsiyeti, özel durumu, kültürel kimliğinden bağımsız olarak eğitimde sosyal adalet, fırsat eşitliği temelinde kapsayıcı nitelikte eğitim uygulamaları geliştirmek, araştırmalar yürütmek, projeler geliştirmek ve yanı sıra ilgili konunun paydaşları ile işbirliği içerisinde yerel, ulusal ve uluslararası çözüm ortağı olmaktır.</a:t>
            </a:r>
          </a:p>
        </p:txBody>
      </p:sp>
    </p:spTree>
    <p:extLst>
      <p:ext uri="{BB962C8B-B14F-4D97-AF65-F5344CB8AC3E}">
        <p14:creationId xmlns:p14="http://schemas.microsoft.com/office/powerpoint/2010/main" val="109456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C3358B9-B12D-514D-9754-F34EE7D0838A}"/>
              </a:ext>
            </a:extLst>
          </p:cNvPr>
          <p:cNvSpPr>
            <a:spLocks noGrp="1"/>
          </p:cNvSpPr>
          <p:nvPr>
            <p:ph type="title"/>
          </p:nvPr>
        </p:nvSpPr>
        <p:spPr>
          <a:xfrm>
            <a:off x="849630" y="0"/>
            <a:ext cx="10515600" cy="1325563"/>
          </a:xfrm>
        </p:spPr>
        <p:txBody>
          <a:bodyPr>
            <a:normAutofit/>
          </a:bodyPr>
          <a:lstStyle/>
          <a:p>
            <a:r>
              <a:rPr lang="tr-TR" sz="3600" dirty="0"/>
              <a:t>Dezavantajlı Çocuklar Uygulama ve Araştırma Merkezi</a:t>
            </a:r>
          </a:p>
        </p:txBody>
      </p:sp>
      <p:sp>
        <p:nvSpPr>
          <p:cNvPr id="3" name="İçerik Yer Tutucusu 2">
            <a:extLst>
              <a:ext uri="{FF2B5EF4-FFF2-40B4-BE49-F238E27FC236}">
                <a16:creationId xmlns:a16="http://schemas.microsoft.com/office/drawing/2014/main" id="{EB57E2A6-CDB7-B44E-95F2-E4200E6FDF9C}"/>
              </a:ext>
            </a:extLst>
          </p:cNvPr>
          <p:cNvSpPr>
            <a:spLocks noGrp="1"/>
          </p:cNvSpPr>
          <p:nvPr>
            <p:ph idx="1"/>
          </p:nvPr>
        </p:nvSpPr>
        <p:spPr>
          <a:xfrm>
            <a:off x="569595" y="1165860"/>
            <a:ext cx="11075670" cy="5383530"/>
          </a:xfrm>
        </p:spPr>
        <p:txBody>
          <a:bodyPr>
            <a:noAutofit/>
          </a:bodyPr>
          <a:lstStyle/>
          <a:p>
            <a:pPr marL="0" indent="0" algn="ctr">
              <a:lnSpc>
                <a:spcPct val="160000"/>
              </a:lnSpc>
              <a:buNone/>
            </a:pPr>
            <a:r>
              <a:rPr lang="tr-TR" sz="2000" u="sng" dirty="0">
                <a:solidFill>
                  <a:srgbClr val="002060"/>
                </a:solidFill>
              </a:rPr>
              <a:t>Amaçlarımız</a:t>
            </a:r>
          </a:p>
          <a:p>
            <a:r>
              <a:rPr lang="tr-TR" sz="2000" dirty="0"/>
              <a:t>Dezavantajlı şartlarda yetişen çocukların akademik ve sosyal-duygusal uyumlarının sağlanmasında yardımcı olmak,</a:t>
            </a:r>
          </a:p>
          <a:p>
            <a:r>
              <a:rPr lang="tr-TR" sz="2000" dirty="0" err="1"/>
              <a:t>Psiko</a:t>
            </a:r>
            <a:r>
              <a:rPr lang="tr-TR" sz="2000" dirty="0"/>
              <a:t>-eğitim kapsamında dezavantajlı şartlarda yetişen çocukların kişisel, sosyal ve eğitsel yeterliliklerini arttırmak amacıyla kişiler arası beceriler, stres ve kaygı ile başa çıkma, karar verme becerileri gibi yaşam becerilerini kazandırmak,</a:t>
            </a:r>
          </a:p>
          <a:p>
            <a:r>
              <a:rPr lang="tr-TR" sz="2000" dirty="0"/>
              <a:t>Dezavantajlı şartlarda yetişen çocukların sorunları ve sorunlarının çözümüne yönelik program, proje geliştirmek ve araştırmalar yapmak,</a:t>
            </a:r>
          </a:p>
          <a:p>
            <a:r>
              <a:rPr lang="tr-TR" sz="2000" dirty="0"/>
              <a:t>Uygulama dersleri kapsamında, Rehberlik ve Psikolojik Danışmanlık lisans öğrencilerinin sorumlu alan öğretim elemanları gözetiminde kişisel, eğitsel ve mesleki rehberlik etkinliklerini uygulamalarına olanak sağlamak,</a:t>
            </a:r>
          </a:p>
          <a:p>
            <a:r>
              <a:rPr lang="tr-TR" sz="2000" dirty="0"/>
              <a:t>Okul Öncesi Eğitimi lisans ve yüksek lisans öğrencilerinin akademik danışmanları gözetiminde çocukların bakım ve gelişimlerini sağlayıcı eğitsel etkinlikleri uygulamaları için uygun ortam sağlamak,</a:t>
            </a:r>
          </a:p>
          <a:p>
            <a:r>
              <a:rPr lang="tr-TR" sz="2000" dirty="0"/>
              <a:t>Aile Eğitim ve Danışmanlığı yüksek lisans öğrencilerinin sorumlu alan öğretim elemanları gözetiminde psikolojik destek uygulamalarına yardımcı olmaktır.</a:t>
            </a:r>
          </a:p>
        </p:txBody>
      </p:sp>
      <p:cxnSp>
        <p:nvCxnSpPr>
          <p:cNvPr id="5" name="Düz Bağlayıcı 4">
            <a:extLst>
              <a:ext uri="{FF2B5EF4-FFF2-40B4-BE49-F238E27FC236}">
                <a16:creationId xmlns:a16="http://schemas.microsoft.com/office/drawing/2014/main" id="{046E4473-3B18-FB49-A838-06EEBBA42CE1}"/>
              </a:ext>
            </a:extLst>
          </p:cNvPr>
          <p:cNvCxnSpPr/>
          <p:nvPr/>
        </p:nvCxnSpPr>
        <p:spPr>
          <a:xfrm>
            <a:off x="0" y="116586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5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C3358B9-B12D-514D-9754-F34EE7D0838A}"/>
              </a:ext>
            </a:extLst>
          </p:cNvPr>
          <p:cNvSpPr>
            <a:spLocks noGrp="1"/>
          </p:cNvSpPr>
          <p:nvPr>
            <p:ph type="title"/>
          </p:nvPr>
        </p:nvSpPr>
        <p:spPr>
          <a:xfrm>
            <a:off x="849630" y="0"/>
            <a:ext cx="10515600" cy="1325563"/>
          </a:xfrm>
        </p:spPr>
        <p:txBody>
          <a:bodyPr>
            <a:normAutofit/>
          </a:bodyPr>
          <a:lstStyle/>
          <a:p>
            <a:r>
              <a:rPr lang="tr-TR" sz="3600" dirty="0"/>
              <a:t>Dezavantajlı Çocuklar Uygulama ve Araştırma Merkezi</a:t>
            </a:r>
          </a:p>
        </p:txBody>
      </p:sp>
      <p:sp>
        <p:nvSpPr>
          <p:cNvPr id="3" name="İçerik Yer Tutucusu 2">
            <a:extLst>
              <a:ext uri="{FF2B5EF4-FFF2-40B4-BE49-F238E27FC236}">
                <a16:creationId xmlns:a16="http://schemas.microsoft.com/office/drawing/2014/main" id="{EB57E2A6-CDB7-B44E-95F2-E4200E6FDF9C}"/>
              </a:ext>
            </a:extLst>
          </p:cNvPr>
          <p:cNvSpPr>
            <a:spLocks noGrp="1"/>
          </p:cNvSpPr>
          <p:nvPr>
            <p:ph idx="1"/>
          </p:nvPr>
        </p:nvSpPr>
        <p:spPr>
          <a:xfrm>
            <a:off x="569595" y="1165860"/>
            <a:ext cx="11075670" cy="640080"/>
          </a:xfrm>
        </p:spPr>
        <p:txBody>
          <a:bodyPr>
            <a:noAutofit/>
          </a:bodyPr>
          <a:lstStyle/>
          <a:p>
            <a:pPr marL="0" indent="0" algn="ctr">
              <a:lnSpc>
                <a:spcPct val="160000"/>
              </a:lnSpc>
              <a:buNone/>
            </a:pPr>
            <a:r>
              <a:rPr lang="tr-TR" sz="2000" u="sng" dirty="0">
                <a:solidFill>
                  <a:srgbClr val="002060"/>
                </a:solidFill>
              </a:rPr>
              <a:t>Yönetim Kurulu</a:t>
            </a:r>
          </a:p>
        </p:txBody>
      </p:sp>
      <p:cxnSp>
        <p:nvCxnSpPr>
          <p:cNvPr id="5" name="Düz Bağlayıcı 4">
            <a:extLst>
              <a:ext uri="{FF2B5EF4-FFF2-40B4-BE49-F238E27FC236}">
                <a16:creationId xmlns:a16="http://schemas.microsoft.com/office/drawing/2014/main" id="{046E4473-3B18-FB49-A838-06EEBBA42CE1}"/>
              </a:ext>
            </a:extLst>
          </p:cNvPr>
          <p:cNvCxnSpPr/>
          <p:nvPr/>
        </p:nvCxnSpPr>
        <p:spPr>
          <a:xfrm>
            <a:off x="0" y="116586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DF8BD00A-993A-FB4E-8621-320A2AA3429B}"/>
              </a:ext>
            </a:extLst>
          </p:cNvPr>
          <p:cNvSpPr txBox="1"/>
          <p:nvPr/>
        </p:nvSpPr>
        <p:spPr>
          <a:xfrm>
            <a:off x="4712017" y="1635700"/>
            <a:ext cx="2790825" cy="928844"/>
          </a:xfrm>
          <a:prstGeom prst="rect">
            <a:avLst/>
          </a:prstGeom>
          <a:noFill/>
        </p:spPr>
        <p:txBody>
          <a:bodyPr wrap="square" rtlCol="0">
            <a:spAutoFit/>
          </a:bodyPr>
          <a:lstStyle/>
          <a:p>
            <a:pPr algn="ctr">
              <a:lnSpc>
                <a:spcPct val="160000"/>
              </a:lnSpc>
            </a:pPr>
            <a:r>
              <a:rPr lang="tr-TR" u="sng" dirty="0"/>
              <a:t>Merkez Müdürü</a:t>
            </a:r>
          </a:p>
          <a:p>
            <a:pPr algn="ctr">
              <a:lnSpc>
                <a:spcPct val="160000"/>
              </a:lnSpc>
            </a:pPr>
            <a:r>
              <a:rPr lang="tr-TR" dirty="0"/>
              <a:t>Prof. Dr. Ebru AKTAN ACAR</a:t>
            </a:r>
          </a:p>
        </p:txBody>
      </p:sp>
      <p:sp>
        <p:nvSpPr>
          <p:cNvPr id="6" name="Metin kutusu 5">
            <a:extLst>
              <a:ext uri="{FF2B5EF4-FFF2-40B4-BE49-F238E27FC236}">
                <a16:creationId xmlns:a16="http://schemas.microsoft.com/office/drawing/2014/main" id="{29D9FFA2-0C79-4049-B984-9EB3A4EF978A}"/>
              </a:ext>
            </a:extLst>
          </p:cNvPr>
          <p:cNvSpPr txBox="1"/>
          <p:nvPr/>
        </p:nvSpPr>
        <p:spPr>
          <a:xfrm>
            <a:off x="1921192" y="2368384"/>
            <a:ext cx="2790825" cy="1255728"/>
          </a:xfrm>
          <a:prstGeom prst="rect">
            <a:avLst/>
          </a:prstGeom>
          <a:noFill/>
        </p:spPr>
        <p:txBody>
          <a:bodyPr wrap="square" rtlCol="0">
            <a:spAutoFit/>
          </a:bodyPr>
          <a:lstStyle/>
          <a:p>
            <a:pPr algn="ctr">
              <a:lnSpc>
                <a:spcPct val="160000"/>
              </a:lnSpc>
            </a:pPr>
            <a:r>
              <a:rPr lang="tr-TR" u="sng" dirty="0"/>
              <a:t>Merkez Müdür Yardımcısı</a:t>
            </a:r>
          </a:p>
          <a:p>
            <a:pPr algn="ctr">
              <a:lnSpc>
                <a:spcPct val="160000"/>
              </a:lnSpc>
            </a:pPr>
            <a:r>
              <a:rPr lang="tr-TR" dirty="0"/>
              <a:t>Doç. Dr. Emine Ferda BEDEL</a:t>
            </a:r>
          </a:p>
          <a:p>
            <a:endParaRPr lang="tr-TR" dirty="0"/>
          </a:p>
        </p:txBody>
      </p:sp>
      <p:sp>
        <p:nvSpPr>
          <p:cNvPr id="7" name="Metin kutusu 6">
            <a:extLst>
              <a:ext uri="{FF2B5EF4-FFF2-40B4-BE49-F238E27FC236}">
                <a16:creationId xmlns:a16="http://schemas.microsoft.com/office/drawing/2014/main" id="{F59461E7-3529-C248-AD75-441F892CD80C}"/>
              </a:ext>
            </a:extLst>
          </p:cNvPr>
          <p:cNvSpPr txBox="1"/>
          <p:nvPr/>
        </p:nvSpPr>
        <p:spPr>
          <a:xfrm>
            <a:off x="7502842" y="2443800"/>
            <a:ext cx="3715702" cy="928844"/>
          </a:xfrm>
          <a:prstGeom prst="rect">
            <a:avLst/>
          </a:prstGeom>
          <a:noFill/>
        </p:spPr>
        <p:txBody>
          <a:bodyPr wrap="square" rtlCol="0">
            <a:spAutoFit/>
          </a:bodyPr>
          <a:lstStyle/>
          <a:p>
            <a:pPr algn="ctr">
              <a:lnSpc>
                <a:spcPct val="160000"/>
              </a:lnSpc>
            </a:pPr>
            <a:r>
              <a:rPr lang="tr-TR" u="sng" dirty="0"/>
              <a:t>Merkez Müdür Yardımcısı</a:t>
            </a:r>
          </a:p>
          <a:p>
            <a:pPr algn="ctr">
              <a:lnSpc>
                <a:spcPct val="160000"/>
              </a:lnSpc>
            </a:pPr>
            <a:r>
              <a:rPr lang="tr-TR" dirty="0"/>
              <a:t>Dr. Öğr. Üyesi Şefika Melike ÇAĞATAY</a:t>
            </a:r>
          </a:p>
        </p:txBody>
      </p:sp>
      <p:sp>
        <p:nvSpPr>
          <p:cNvPr id="8" name="Metin kutusu 7">
            <a:extLst>
              <a:ext uri="{FF2B5EF4-FFF2-40B4-BE49-F238E27FC236}">
                <a16:creationId xmlns:a16="http://schemas.microsoft.com/office/drawing/2014/main" id="{EA08A706-8316-2B4C-A819-9CC182E6814C}"/>
              </a:ext>
            </a:extLst>
          </p:cNvPr>
          <p:cNvSpPr txBox="1"/>
          <p:nvPr/>
        </p:nvSpPr>
        <p:spPr>
          <a:xfrm>
            <a:off x="4427220" y="3624112"/>
            <a:ext cx="3360420" cy="2585323"/>
          </a:xfrm>
          <a:prstGeom prst="rect">
            <a:avLst/>
          </a:prstGeom>
          <a:noFill/>
        </p:spPr>
        <p:txBody>
          <a:bodyPr wrap="square" rtlCol="0">
            <a:spAutoFit/>
          </a:bodyPr>
          <a:lstStyle/>
          <a:p>
            <a:pPr algn="ctr">
              <a:lnSpc>
                <a:spcPct val="160000"/>
              </a:lnSpc>
            </a:pPr>
            <a:r>
              <a:rPr lang="tr-TR" u="sng" dirty="0"/>
              <a:t>Üyeler</a:t>
            </a:r>
          </a:p>
          <a:p>
            <a:pPr algn="ctr">
              <a:lnSpc>
                <a:spcPct val="160000"/>
              </a:lnSpc>
            </a:pPr>
            <a:r>
              <a:rPr lang="tr-TR" dirty="0"/>
              <a:t>Prof. Dr. Mustafa Yunus ERYAMAN</a:t>
            </a:r>
          </a:p>
          <a:p>
            <a:pPr algn="ctr">
              <a:lnSpc>
                <a:spcPct val="160000"/>
              </a:lnSpc>
            </a:pPr>
            <a:r>
              <a:rPr lang="tr-TR" dirty="0"/>
              <a:t>Dr. Öğr. Üyesi Sevil YALÇIN</a:t>
            </a:r>
          </a:p>
          <a:p>
            <a:pPr algn="ctr">
              <a:lnSpc>
                <a:spcPct val="160000"/>
              </a:lnSpc>
            </a:pPr>
            <a:r>
              <a:rPr lang="tr-TR" dirty="0"/>
              <a:t>Dr. Öğr. Üyesi Burcu SARI UĞURLU</a:t>
            </a:r>
          </a:p>
          <a:p>
            <a:pPr algn="ctr">
              <a:lnSpc>
                <a:spcPct val="160000"/>
              </a:lnSpc>
            </a:pPr>
            <a:r>
              <a:rPr lang="tr-TR" dirty="0"/>
              <a:t>Arş. Gör. Dr. Sezen APAYDIN</a:t>
            </a:r>
          </a:p>
          <a:p>
            <a:endParaRPr lang="tr-TR" dirty="0"/>
          </a:p>
        </p:txBody>
      </p:sp>
    </p:spTree>
    <p:extLst>
      <p:ext uri="{BB962C8B-B14F-4D97-AF65-F5344CB8AC3E}">
        <p14:creationId xmlns:p14="http://schemas.microsoft.com/office/powerpoint/2010/main" val="23485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F2BCC4-05AC-A7D8-A2F0-2D45F1379982}"/>
              </a:ext>
            </a:extLst>
          </p:cNvPr>
          <p:cNvSpPr>
            <a:spLocks noGrp="1"/>
          </p:cNvSpPr>
          <p:nvPr>
            <p:ph type="title"/>
          </p:nvPr>
        </p:nvSpPr>
        <p:spPr/>
        <p:txBody>
          <a:bodyPr/>
          <a:lstStyle/>
          <a:p>
            <a:r>
              <a:rPr lang="tr-TR" dirty="0"/>
              <a:t>11.10.2023 Tarihinde Yönetim Kurulu Toplantımız Gerçekleşti.</a:t>
            </a:r>
          </a:p>
        </p:txBody>
      </p:sp>
      <p:pic>
        <p:nvPicPr>
          <p:cNvPr id="4" name="İçerik Yer Tutucusu 3">
            <a:extLst>
              <a:ext uri="{FF2B5EF4-FFF2-40B4-BE49-F238E27FC236}">
                <a16:creationId xmlns:a16="http://schemas.microsoft.com/office/drawing/2014/main" id="{EC99CB90-D607-FE8A-D5B1-0AD92A750A77}"/>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319414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51A6B3-B751-7420-D279-86F9913BC2F3}"/>
              </a:ext>
            </a:extLst>
          </p:cNvPr>
          <p:cNvSpPr>
            <a:spLocks noGrp="1"/>
          </p:cNvSpPr>
          <p:nvPr>
            <p:ph type="title"/>
          </p:nvPr>
        </p:nvSpPr>
        <p:spPr/>
        <p:txBody>
          <a:bodyPr>
            <a:normAutofit fontScale="90000"/>
          </a:bodyPr>
          <a:lstStyle/>
          <a:p>
            <a:r>
              <a:rPr lang="tr-TR" sz="3200" dirty="0"/>
              <a:t>21.10.2023 Tarihinde Merkezimiz olarak 19.Eğitimde İyi Örnekler Konferansına Katıldık. Merkez Müdürümüz Prof. Dr. Ebru AKTAN, davetli konuşmacı olarak sunumunu gerçekleştirdi.</a:t>
            </a:r>
          </a:p>
        </p:txBody>
      </p:sp>
      <p:pic>
        <p:nvPicPr>
          <p:cNvPr id="4" name="İçerik Yer Tutucusu 3">
            <a:extLst>
              <a:ext uri="{FF2B5EF4-FFF2-40B4-BE49-F238E27FC236}">
                <a16:creationId xmlns:a16="http://schemas.microsoft.com/office/drawing/2014/main" id="{AEFC2B68-AF0C-CD24-1BF9-7B61AE5FD123}"/>
              </a:ext>
            </a:extLst>
          </p:cNvPr>
          <p:cNvPicPr>
            <a:picLocks noGrp="1" noChangeAspect="1"/>
          </p:cNvPicPr>
          <p:nvPr>
            <p:ph idx="1"/>
          </p:nvPr>
        </p:nvPicPr>
        <p:blipFill>
          <a:blip r:embed="rId2"/>
          <a:stretch>
            <a:fillRect/>
          </a:stretch>
        </p:blipFill>
        <p:spPr>
          <a:xfrm>
            <a:off x="754096" y="1825625"/>
            <a:ext cx="3263503" cy="4351338"/>
          </a:xfrm>
          <a:prstGeom prst="rect">
            <a:avLst/>
          </a:prstGeom>
        </p:spPr>
      </p:pic>
      <p:pic>
        <p:nvPicPr>
          <p:cNvPr id="5" name="Resim 4">
            <a:extLst>
              <a:ext uri="{FF2B5EF4-FFF2-40B4-BE49-F238E27FC236}">
                <a16:creationId xmlns:a16="http://schemas.microsoft.com/office/drawing/2014/main" id="{F67D21D7-2E8D-D9CA-F04B-C1877F23E485}"/>
              </a:ext>
            </a:extLst>
          </p:cNvPr>
          <p:cNvPicPr>
            <a:picLocks noChangeAspect="1"/>
          </p:cNvPicPr>
          <p:nvPr/>
        </p:nvPicPr>
        <p:blipFill>
          <a:blip r:embed="rId3"/>
          <a:stretch>
            <a:fillRect/>
          </a:stretch>
        </p:blipFill>
        <p:spPr>
          <a:xfrm rot="5400000">
            <a:off x="6372225" y="2136775"/>
            <a:ext cx="4757738" cy="3729038"/>
          </a:xfrm>
          <a:prstGeom prst="rect">
            <a:avLst/>
          </a:prstGeom>
        </p:spPr>
      </p:pic>
    </p:spTree>
    <p:extLst>
      <p:ext uri="{BB962C8B-B14F-4D97-AF65-F5344CB8AC3E}">
        <p14:creationId xmlns:p14="http://schemas.microsoft.com/office/powerpoint/2010/main" val="203338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EA2090-7BB4-3A7E-D287-97CB888467F7}"/>
              </a:ext>
            </a:extLst>
          </p:cNvPr>
          <p:cNvSpPr>
            <a:spLocks noGrp="1"/>
          </p:cNvSpPr>
          <p:nvPr>
            <p:ph type="title"/>
          </p:nvPr>
        </p:nvSpPr>
        <p:spPr/>
        <p:txBody>
          <a:bodyPr/>
          <a:lstStyle/>
          <a:p>
            <a:r>
              <a:rPr lang="tr-TR" dirty="0"/>
              <a:t>1 Kasım 2024 tarihinde Cumhuriyetin 100. Yılında Çocuk Olmak Paneli Gerçekleştirildi.</a:t>
            </a:r>
          </a:p>
        </p:txBody>
      </p:sp>
      <p:pic>
        <p:nvPicPr>
          <p:cNvPr id="4" name="İçerik Yer Tutucusu 3">
            <a:extLst>
              <a:ext uri="{FF2B5EF4-FFF2-40B4-BE49-F238E27FC236}">
                <a16:creationId xmlns:a16="http://schemas.microsoft.com/office/drawing/2014/main" id="{CCD95207-7172-47DB-E755-F8B683507B73}"/>
              </a:ext>
            </a:extLst>
          </p:cNvPr>
          <p:cNvPicPr>
            <a:picLocks noGrp="1" noChangeAspect="1"/>
          </p:cNvPicPr>
          <p:nvPr>
            <p:ph idx="1"/>
          </p:nvPr>
        </p:nvPicPr>
        <p:blipFill>
          <a:blip r:embed="rId2"/>
          <a:stretch>
            <a:fillRect/>
          </a:stretch>
        </p:blipFill>
        <p:spPr>
          <a:xfrm>
            <a:off x="5711396" y="1911350"/>
            <a:ext cx="5014584" cy="4351338"/>
          </a:xfrm>
          <a:prstGeom prst="rect">
            <a:avLst/>
          </a:prstGeom>
        </p:spPr>
      </p:pic>
      <p:pic>
        <p:nvPicPr>
          <p:cNvPr id="5" name="Resim 4">
            <a:extLst>
              <a:ext uri="{FF2B5EF4-FFF2-40B4-BE49-F238E27FC236}">
                <a16:creationId xmlns:a16="http://schemas.microsoft.com/office/drawing/2014/main" id="{B7F65664-B5D2-3AFB-B8CD-E9CE195FF8CA}"/>
              </a:ext>
            </a:extLst>
          </p:cNvPr>
          <p:cNvPicPr>
            <a:picLocks noChangeAspect="1"/>
          </p:cNvPicPr>
          <p:nvPr/>
        </p:nvPicPr>
        <p:blipFill>
          <a:blip r:embed="rId3"/>
          <a:stretch>
            <a:fillRect/>
          </a:stretch>
        </p:blipFill>
        <p:spPr>
          <a:xfrm>
            <a:off x="1264170" y="1690687"/>
            <a:ext cx="3727555" cy="5009915"/>
          </a:xfrm>
          <a:prstGeom prst="rect">
            <a:avLst/>
          </a:prstGeom>
        </p:spPr>
      </p:pic>
    </p:spTree>
    <p:extLst>
      <p:ext uri="{BB962C8B-B14F-4D97-AF65-F5344CB8AC3E}">
        <p14:creationId xmlns:p14="http://schemas.microsoft.com/office/powerpoint/2010/main" val="879588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5E395C-657D-92F5-9E89-241D4FEB6C4F}"/>
              </a:ext>
            </a:extLst>
          </p:cNvPr>
          <p:cNvSpPr>
            <a:spLocks noGrp="1"/>
          </p:cNvSpPr>
          <p:nvPr>
            <p:ph type="title"/>
          </p:nvPr>
        </p:nvSpPr>
        <p:spPr>
          <a:xfrm>
            <a:off x="649014" y="1941676"/>
            <a:ext cx="10515600" cy="1325563"/>
          </a:xfrm>
        </p:spPr>
        <p:txBody>
          <a:bodyPr>
            <a:normAutofit fontScale="90000"/>
          </a:bodyPr>
          <a:lstStyle/>
          <a:p>
            <a:r>
              <a:rPr lang="tr-TR" dirty="0"/>
              <a:t>Merkezimiz İç ve Dış paydaş görüşlerini alarak, </a:t>
            </a:r>
            <a:r>
              <a:rPr lang="tr-TR" dirty="0" err="1"/>
              <a:t>Swot</a:t>
            </a:r>
            <a:r>
              <a:rPr lang="tr-TR" dirty="0"/>
              <a:t> Analizi Raporunu hazırlamıştır. 25.12.2023</a:t>
            </a:r>
          </a:p>
        </p:txBody>
      </p:sp>
    </p:spTree>
    <p:extLst>
      <p:ext uri="{BB962C8B-B14F-4D97-AF65-F5344CB8AC3E}">
        <p14:creationId xmlns:p14="http://schemas.microsoft.com/office/powerpoint/2010/main" val="65561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A95FEB-3FC1-A979-3F70-DE8A6685BF3A}"/>
              </a:ext>
            </a:extLst>
          </p:cNvPr>
          <p:cNvSpPr>
            <a:spLocks noGrp="1"/>
          </p:cNvSpPr>
          <p:nvPr>
            <p:ph type="title"/>
          </p:nvPr>
        </p:nvSpPr>
        <p:spPr/>
        <p:txBody>
          <a:bodyPr/>
          <a:lstStyle/>
          <a:p>
            <a:r>
              <a:rPr lang="tr-TR" dirty="0"/>
              <a:t>Merkez internet sayfamızda Güz Dönemi ilk bülten yazısı yayınlandı.05.01.2024</a:t>
            </a:r>
          </a:p>
        </p:txBody>
      </p:sp>
      <p:sp>
        <p:nvSpPr>
          <p:cNvPr id="3" name="İçerik Yer Tutucusu 2">
            <a:extLst>
              <a:ext uri="{FF2B5EF4-FFF2-40B4-BE49-F238E27FC236}">
                <a16:creationId xmlns:a16="http://schemas.microsoft.com/office/drawing/2014/main" id="{C7E9C33C-69A2-AF9F-8F16-1EF2E711BFC4}"/>
              </a:ext>
            </a:extLst>
          </p:cNvPr>
          <p:cNvSpPr>
            <a:spLocks noGrp="1"/>
          </p:cNvSpPr>
          <p:nvPr>
            <p:ph idx="1"/>
          </p:nvPr>
        </p:nvSpPr>
        <p:spPr/>
        <p:txBody>
          <a:bodyPr/>
          <a:lstStyle/>
          <a:p>
            <a:r>
              <a:rPr lang="tr-TR" dirty="0"/>
              <a:t>Cumhuriyetin 100. Yılında Çocuk Olmak ve Eğitim başlıklı yazı, Dr. Şefika Melike ÇAĞATAY tarafından kaleme alınmıştır.</a:t>
            </a:r>
          </a:p>
        </p:txBody>
      </p:sp>
    </p:spTree>
    <p:extLst>
      <p:ext uri="{BB962C8B-B14F-4D97-AF65-F5344CB8AC3E}">
        <p14:creationId xmlns:p14="http://schemas.microsoft.com/office/powerpoint/2010/main" val="19787822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460</Words>
  <Application>Microsoft Macintosh PowerPoint</Application>
  <PresentationFormat>Geniş ekran</PresentationFormat>
  <Paragraphs>43</Paragraphs>
  <Slides>10</Slides>
  <Notes>3</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10</vt:i4>
      </vt:variant>
    </vt:vector>
  </HeadingPairs>
  <TitlesOfParts>
    <vt:vector size="14" baseType="lpstr">
      <vt:lpstr>Arial</vt:lpstr>
      <vt:lpstr>Calibri</vt:lpstr>
      <vt:lpstr>Calibri Light</vt:lpstr>
      <vt:lpstr>Office Teması</vt:lpstr>
      <vt:lpstr>ÇANAKKALE ONSEKİZ MART ÜNİVERSİTESİ </vt:lpstr>
      <vt:lpstr>Dezavantajlı Çocuklar Uygulama ve Araştırma Merkezi</vt:lpstr>
      <vt:lpstr>Dezavantajlı Çocuklar Uygulama ve Araştırma Merkezi</vt:lpstr>
      <vt:lpstr>Dezavantajlı Çocuklar Uygulama ve Araştırma Merkezi</vt:lpstr>
      <vt:lpstr>11.10.2023 Tarihinde Yönetim Kurulu Toplantımız Gerçekleşti.</vt:lpstr>
      <vt:lpstr>21.10.2023 Tarihinde Merkezimiz olarak 19.Eğitimde İyi Örnekler Konferansına Katıldık. Merkez Müdürümüz Prof. Dr. Ebru AKTAN, davetli konuşmacı olarak sunumunu gerçekleştirdi.</vt:lpstr>
      <vt:lpstr>1 Kasım 2024 tarihinde Cumhuriyetin 100. Yılında Çocuk Olmak Paneli Gerçekleştirildi.</vt:lpstr>
      <vt:lpstr>Merkezimiz İç ve Dış paydaş görüşlerini alarak, Swot Analizi Raporunu hazırlamıştır. 25.12.2023</vt:lpstr>
      <vt:lpstr>Merkez internet sayfamızda Güz Dönemi ilk bülten yazısı yayınlandı.05.01.2024</vt:lpstr>
      <vt:lpstr>2023-2024 Bahar Dönemi, Merkez Toplantısı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ÇANAKKALE ONSEKİZ MART ÜNİVERSİTESİ </dc:title>
  <dc:creator>şefika melike çağatay</dc:creator>
  <cp:lastModifiedBy>şefika melike çağatay</cp:lastModifiedBy>
  <cp:revision>3</cp:revision>
  <dcterms:created xsi:type="dcterms:W3CDTF">2024-01-04T09:25:58Z</dcterms:created>
  <dcterms:modified xsi:type="dcterms:W3CDTF">2024-04-02T14:56:27Z</dcterms:modified>
</cp:coreProperties>
</file>